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6" r:id="rId5"/>
    <p:sldMasterId id="2147483694" r:id="rId6"/>
    <p:sldMasterId id="2147483702" r:id="rId7"/>
  </p:sldMasterIdLst>
  <p:notesMasterIdLst>
    <p:notesMasterId r:id="rId29"/>
  </p:notesMasterIdLst>
  <p:sldIdLst>
    <p:sldId id="275" r:id="rId8"/>
    <p:sldId id="276" r:id="rId9"/>
    <p:sldId id="293" r:id="rId10"/>
    <p:sldId id="278" r:id="rId11"/>
    <p:sldId id="279" r:id="rId12"/>
    <p:sldId id="284" r:id="rId13"/>
    <p:sldId id="294" r:id="rId14"/>
    <p:sldId id="296" r:id="rId15"/>
    <p:sldId id="283" r:id="rId16"/>
    <p:sldId id="260" r:id="rId17"/>
    <p:sldId id="261" r:id="rId18"/>
    <p:sldId id="262" r:id="rId19"/>
    <p:sldId id="297" r:id="rId20"/>
    <p:sldId id="264" r:id="rId21"/>
    <p:sldId id="285" r:id="rId22"/>
    <p:sldId id="286" r:id="rId23"/>
    <p:sldId id="287" r:id="rId24"/>
    <p:sldId id="299" r:id="rId25"/>
    <p:sldId id="272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CA24-7FC5-49E3-84C5-41ECF74B92AD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38E52-D3B8-4BEF-884D-B8A7323E4F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24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563" y="1077913"/>
            <a:ext cx="9575800" cy="538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0045F-8BEC-ED4A-ABA3-B186FEB4E4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 4.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Violin plots for VRC01-recipient cases vs. non-cases, where Approach 2 of Huang et al. (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was used to calculate predicted serum neutralization ID80 titer against a given virus by dividing the population PK model-predicted VRC01 serum concentration by the IC80 of the VRC01 drug product against the same virus. For each VRC01-recipient case, the serum neutralization ID80 titer at the estimated date of HIV-1 acquisition (red dots) was calculated using the VRC01 drug product IC80 against the autologous virus. For each VRC01 recipient among the 82 sampled non-cases, the serum neutralization ID80 titer at each day of follow-up against each placebo-recipient acquired virus was calculated as the estimated VRC01 concentration divided by the VRC01 drug product IC80 against the virus (blue dots). Boxplots show 25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50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percentiles.  (B) By VRC01 dose arm and across dose arms pooled: Geometric mean predicted serum neutralization ID80 titer at HIV-1 acquisition in VRC01-recipient cases against the autologous acquired virus, geometric mean predicted serum neutralization ID80 titer in VRC01-recipient non-cases to placebo-recipient acquired viruses, and their ratio.  </a:t>
            </a:r>
            <a:r>
              <a:rPr kumimoji="0" lang="en-ZA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Z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17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7b4c46c2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27b4c46c24_1_0:notes"/>
          <p:cNvSpPr txBox="1">
            <a:spLocks noGrp="1"/>
          </p:cNvSpPr>
          <p:nvPr>
            <p:ph type="body" idx="1"/>
          </p:nvPr>
        </p:nvSpPr>
        <p:spPr>
          <a:xfrm>
            <a:off x="695637" y="4387767"/>
            <a:ext cx="5558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27b4c46c24_1_0:notes"/>
          <p:cNvSpPr txBox="1">
            <a:spLocks noGrp="1"/>
          </p:cNvSpPr>
          <p:nvPr>
            <p:ph type="sldNum" idx="12"/>
          </p:nvPr>
        </p:nvSpPr>
        <p:spPr>
          <a:xfrm>
            <a:off x="3936173" y="8772378"/>
            <a:ext cx="3012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49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aba06f61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2aba06f610_2_0:notes"/>
          <p:cNvSpPr txBox="1">
            <a:spLocks noGrp="1"/>
          </p:cNvSpPr>
          <p:nvPr>
            <p:ph type="body" idx="1"/>
          </p:nvPr>
        </p:nvSpPr>
        <p:spPr>
          <a:xfrm>
            <a:off x="695637" y="4387767"/>
            <a:ext cx="5558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g12aba06f610_2_0:notes"/>
          <p:cNvSpPr txBox="1">
            <a:spLocks noGrp="1"/>
          </p:cNvSpPr>
          <p:nvPr>
            <p:ph type="sldNum" idx="12"/>
          </p:nvPr>
        </p:nvSpPr>
        <p:spPr>
          <a:xfrm>
            <a:off x="3936173" y="8772378"/>
            <a:ext cx="3012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8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aba06fd1b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2aba06fd1b_6_0:notes"/>
          <p:cNvSpPr txBox="1">
            <a:spLocks noGrp="1"/>
          </p:cNvSpPr>
          <p:nvPr>
            <p:ph type="body" idx="1"/>
          </p:nvPr>
        </p:nvSpPr>
        <p:spPr>
          <a:xfrm>
            <a:off x="695637" y="4387767"/>
            <a:ext cx="5558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original heat plot……</a:t>
            </a:r>
            <a:endParaRPr/>
          </a:p>
        </p:txBody>
      </p:sp>
      <p:sp>
        <p:nvSpPr>
          <p:cNvPr id="135" name="Google Shape;135;g12aba06fd1b_6_0:notes"/>
          <p:cNvSpPr txBox="1">
            <a:spLocks noGrp="1"/>
          </p:cNvSpPr>
          <p:nvPr>
            <p:ph type="sldNum" idx="12"/>
          </p:nvPr>
        </p:nvSpPr>
        <p:spPr>
          <a:xfrm>
            <a:off x="3936173" y="8772378"/>
            <a:ext cx="3012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7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b4c46c2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27b4c46c24_1_35:notes"/>
          <p:cNvSpPr txBox="1">
            <a:spLocks noGrp="1"/>
          </p:cNvSpPr>
          <p:nvPr>
            <p:ph type="body" idx="1"/>
          </p:nvPr>
        </p:nvSpPr>
        <p:spPr>
          <a:xfrm>
            <a:off x="695637" y="4387767"/>
            <a:ext cx="5558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127b4c46c24_1_35:notes"/>
          <p:cNvSpPr txBox="1">
            <a:spLocks noGrp="1"/>
          </p:cNvSpPr>
          <p:nvPr>
            <p:ph type="sldNum" idx="12"/>
          </p:nvPr>
        </p:nvSpPr>
        <p:spPr>
          <a:xfrm>
            <a:off x="3936173" y="8772378"/>
            <a:ext cx="3012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4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95637" y="4387767"/>
            <a:ext cx="5558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sldNum" idx="12"/>
          </p:nvPr>
        </p:nvSpPr>
        <p:spPr>
          <a:xfrm>
            <a:off x="3936173" y="8772378"/>
            <a:ext cx="30123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67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64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348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9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234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894080" y="359897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54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894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80"/>
              <a:buNone/>
              <a:defRPr sz="3467">
                <a:solidFill>
                  <a:srgbClr val="42547A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4" descr="150623 BMGF Script Red Logo Transparent Background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0328" y="5958977"/>
            <a:ext cx="2880360" cy="59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281" y="5864951"/>
            <a:ext cx="31152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27b4c46c24_0_98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5B1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27b4c46c24_0_9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131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80"/>
              <a:buChar char="⚫"/>
              <a:defRPr>
                <a:solidFill>
                  <a:schemeClr val="accent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1219170" lvl="1" indent="-42332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◦"/>
              <a:defRPr/>
            </a:lvl2pPr>
            <a:lvl3pPr marL="1828754" lvl="2" indent="-40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3pPr>
            <a:lvl4pPr marL="2438339" lvl="3" indent="-40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4pPr>
            <a:lvl5pPr marL="3047924" lvl="4" indent="-4402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" name="Google Shape;21;g127b4c46c24_0_98">
            <a:hlinkClick r:id="rId2"/>
          </p:cNvPr>
          <p:cNvSpPr/>
          <p:nvPr/>
        </p:nvSpPr>
        <p:spPr>
          <a:xfrm>
            <a:off x="338667" y="6328391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127b4c46c24_0_98">
            <a:hlinkClick r:id="rId3"/>
          </p:cNvPr>
          <p:cNvSpPr/>
          <p:nvPr/>
        </p:nvSpPr>
        <p:spPr>
          <a:xfrm>
            <a:off x="880533" y="6333695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27b4c46c24_0_98"/>
          <p:cNvSpPr txBox="1">
            <a:spLocks noGrp="1"/>
          </p:cNvSpPr>
          <p:nvPr>
            <p:ph type="sldNum" idx="12"/>
          </p:nvPr>
        </p:nvSpPr>
        <p:spPr>
          <a:xfrm>
            <a:off x="5551736" y="6365876"/>
            <a:ext cx="107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n-US" kern="0" smtClean="0"/>
              <a:pPr defTabSz="1219170"/>
              <a:t>‹#›</a:t>
            </a:fld>
            <a:endParaRPr lang="en-US" kern="0"/>
          </a:p>
        </p:txBody>
      </p:sp>
      <p:sp>
        <p:nvSpPr>
          <p:cNvPr id="24" name="Google Shape;24;g127b4c46c24_0_98">
            <a:hlinkClick r:id="rId2"/>
          </p:cNvPr>
          <p:cNvSpPr/>
          <p:nvPr/>
        </p:nvSpPr>
        <p:spPr>
          <a:xfrm>
            <a:off x="338667" y="6328391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27b4c46c24_0_98">
            <a:hlinkClick r:id="rId3"/>
          </p:cNvPr>
          <p:cNvSpPr/>
          <p:nvPr/>
        </p:nvSpPr>
        <p:spPr>
          <a:xfrm>
            <a:off x="880533" y="6333695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127b4c46c24_0_98">
            <a:hlinkClick r:id="rId2"/>
          </p:cNvPr>
          <p:cNvSpPr/>
          <p:nvPr/>
        </p:nvSpPr>
        <p:spPr>
          <a:xfrm>
            <a:off x="338671" y="6328393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127b4c46c24_0_98">
            <a:hlinkClick r:id="rId3"/>
          </p:cNvPr>
          <p:cNvSpPr/>
          <p:nvPr/>
        </p:nvSpPr>
        <p:spPr>
          <a:xfrm>
            <a:off x="880533" y="6333697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22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7b4c46c24_3_97"/>
          <p:cNvSpPr txBox="1">
            <a:spLocks noGrp="1"/>
          </p:cNvSpPr>
          <p:nvPr>
            <p:ph type="dt" idx="10"/>
          </p:nvPr>
        </p:nvSpPr>
        <p:spPr>
          <a:xfrm>
            <a:off x="838201" y="635635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lang="en-ZA" kern="0"/>
          </a:p>
        </p:txBody>
      </p:sp>
      <p:sp>
        <p:nvSpPr>
          <p:cNvPr id="30" name="Google Shape;30;g127b4c46c24_3_97"/>
          <p:cNvSpPr txBox="1">
            <a:spLocks noGrp="1"/>
          </p:cNvSpPr>
          <p:nvPr>
            <p:ph type="ftr" idx="11"/>
          </p:nvPr>
        </p:nvSpPr>
        <p:spPr>
          <a:xfrm>
            <a:off x="4038604" y="635635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lang="en-ZA" kern="0"/>
          </a:p>
        </p:txBody>
      </p:sp>
      <p:sp>
        <p:nvSpPr>
          <p:cNvPr id="31" name="Google Shape;31;g127b4c46c24_3_97"/>
          <p:cNvSpPr txBox="1">
            <a:spLocks noGrp="1"/>
          </p:cNvSpPr>
          <p:nvPr>
            <p:ph type="sldNum" idx="12"/>
          </p:nvPr>
        </p:nvSpPr>
        <p:spPr>
          <a:xfrm>
            <a:off x="8610608" y="635635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n-US" kern="0" smtClean="0"/>
              <a:pPr defTabSz="121917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4267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_and_Text">
  <p:cSld name="1_Title_and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016000" y="1295400"/>
            <a:ext cx="10850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69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Only">
  <p:cSld name="2_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59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and_2_TextBoxes">
  <p:cSld name="2_Title_and_2_TextBoxe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016000" y="1092200"/>
            <a:ext cx="51816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604000" y="1092200"/>
            <a:ext cx="51816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8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894080" y="359897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54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894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80"/>
              <a:buNone/>
              <a:defRPr sz="3467">
                <a:solidFill>
                  <a:srgbClr val="42547A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4" descr="150623 BMGF Script Red Logo Transparent Background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0328" y="5958977"/>
            <a:ext cx="2880360" cy="59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281" y="5864951"/>
            <a:ext cx="31152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790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27b4c46c24_0_98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5B1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27b4c46c24_0_9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1316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80"/>
              <a:buChar char="⚫"/>
              <a:defRPr>
                <a:solidFill>
                  <a:schemeClr val="accent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1219170" lvl="1" indent="-42332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◦"/>
              <a:defRPr/>
            </a:lvl2pPr>
            <a:lvl3pPr marL="1828754" lvl="2" indent="-40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3pPr>
            <a:lvl4pPr marL="2438339" lvl="3" indent="-40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/>
            </a:lvl4pPr>
            <a:lvl5pPr marL="3047924" lvl="4" indent="-4402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" name="Google Shape;21;g127b4c46c24_0_98">
            <a:hlinkClick r:id="rId2"/>
          </p:cNvPr>
          <p:cNvSpPr/>
          <p:nvPr/>
        </p:nvSpPr>
        <p:spPr>
          <a:xfrm>
            <a:off x="338667" y="6328391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127b4c46c24_0_98">
            <a:hlinkClick r:id="rId3"/>
          </p:cNvPr>
          <p:cNvSpPr/>
          <p:nvPr/>
        </p:nvSpPr>
        <p:spPr>
          <a:xfrm>
            <a:off x="880533" y="6333695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27b4c46c24_0_98"/>
          <p:cNvSpPr txBox="1">
            <a:spLocks noGrp="1"/>
          </p:cNvSpPr>
          <p:nvPr>
            <p:ph type="sldNum" idx="12"/>
          </p:nvPr>
        </p:nvSpPr>
        <p:spPr>
          <a:xfrm>
            <a:off x="5551736" y="6365876"/>
            <a:ext cx="107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F2F0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n-US" kern="0" smtClean="0"/>
              <a:pPr defTabSz="1219170"/>
              <a:t>‹#›</a:t>
            </a:fld>
            <a:endParaRPr lang="en-US" kern="0"/>
          </a:p>
        </p:txBody>
      </p:sp>
      <p:sp>
        <p:nvSpPr>
          <p:cNvPr id="24" name="Google Shape;24;g127b4c46c24_0_98">
            <a:hlinkClick r:id="rId2"/>
          </p:cNvPr>
          <p:cNvSpPr/>
          <p:nvPr/>
        </p:nvSpPr>
        <p:spPr>
          <a:xfrm>
            <a:off x="338667" y="6328391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27b4c46c24_0_98">
            <a:hlinkClick r:id="rId3"/>
          </p:cNvPr>
          <p:cNvSpPr/>
          <p:nvPr/>
        </p:nvSpPr>
        <p:spPr>
          <a:xfrm>
            <a:off x="880533" y="6333695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127b4c46c24_0_98">
            <a:hlinkClick r:id="rId2"/>
          </p:cNvPr>
          <p:cNvSpPr/>
          <p:nvPr/>
        </p:nvSpPr>
        <p:spPr>
          <a:xfrm>
            <a:off x="338671" y="6328393"/>
            <a:ext cx="516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127b4c46c24_0_98">
            <a:hlinkClick r:id="rId3"/>
          </p:cNvPr>
          <p:cNvSpPr/>
          <p:nvPr/>
        </p:nvSpPr>
        <p:spPr>
          <a:xfrm>
            <a:off x="880533" y="6333697"/>
            <a:ext cx="508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9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7544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7b4c46c24_3_97"/>
          <p:cNvSpPr txBox="1">
            <a:spLocks noGrp="1"/>
          </p:cNvSpPr>
          <p:nvPr>
            <p:ph type="dt" idx="10"/>
          </p:nvPr>
        </p:nvSpPr>
        <p:spPr>
          <a:xfrm>
            <a:off x="838201" y="635635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lang="en-ZA" kern="0"/>
          </a:p>
        </p:txBody>
      </p:sp>
      <p:sp>
        <p:nvSpPr>
          <p:cNvPr id="30" name="Google Shape;30;g127b4c46c24_3_97"/>
          <p:cNvSpPr txBox="1">
            <a:spLocks noGrp="1"/>
          </p:cNvSpPr>
          <p:nvPr>
            <p:ph type="ftr" idx="11"/>
          </p:nvPr>
        </p:nvSpPr>
        <p:spPr>
          <a:xfrm>
            <a:off x="4038604" y="6356359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lang="en-ZA" kern="0"/>
          </a:p>
        </p:txBody>
      </p:sp>
      <p:sp>
        <p:nvSpPr>
          <p:cNvPr id="31" name="Google Shape;31;g127b4c46c24_3_97"/>
          <p:cNvSpPr txBox="1">
            <a:spLocks noGrp="1"/>
          </p:cNvSpPr>
          <p:nvPr>
            <p:ph type="sldNum" idx="12"/>
          </p:nvPr>
        </p:nvSpPr>
        <p:spPr>
          <a:xfrm>
            <a:off x="8610608" y="6356359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5" tIns="26575" rIns="53175" bIns="26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n-US" kern="0" smtClean="0"/>
              <a:pPr defTabSz="1219170"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2219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_and_Text">
  <p:cSld name="1_Title_and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016000" y="1295400"/>
            <a:ext cx="10850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03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Only">
  <p:cSld name="2_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31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and_2_TextBoxes">
  <p:cSld name="2_Title_and_2_TextBoxe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5088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016000" y="1092200"/>
            <a:ext cx="51816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604000" y="1092200"/>
            <a:ext cx="5181600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2670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1pPr>
            <a:lvl2pPr marL="1219170" lvl="1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2438339" lvl="3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56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D976-C86A-4EE8-926F-99F7DD61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D4547-B7DD-4F7D-8825-3D17314C5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E5D0-561F-4CC7-A454-C7B5364D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B058-5406-432B-9A8D-5E798431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4316-E29E-4908-9AC9-2326ADB8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03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1D70-773F-4C50-A0B0-7035631B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9746-8D26-4E89-8D16-9C2EA264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4FF4-107B-4837-9535-320C78B8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7FCA-2F08-420B-84FE-05F3E324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46CD-ED6A-472C-9830-BA44DAB2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2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E87A-D140-48FC-814F-8DB725D4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D3CAF-120A-4DC7-A79B-178EF08F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6985-BC75-4454-95D8-2994BCFE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9C7D4-3AC9-42ED-9CC0-4A1C7723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C999F-8441-4D5F-A132-E953DD8F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84DB-1989-4C8D-BD4A-713C77DB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A2BF-966D-441F-9183-B174ADD0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3153B-9101-45B0-9181-DBF74A0BC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5B622-E988-413B-A14C-2EDDF701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7BDD-D02D-4CE7-87CB-22320D44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653AC-D300-4477-B4BE-E157DC46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1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F539-528D-4A6F-A51B-E61EBDB8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0B6F9-D716-43B4-AF0D-B04BD704F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8D309-BF02-4E6C-A2B4-65140FDF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507E7-F2D7-470A-A928-06371DB00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8FC2F-87E2-47FC-A668-B735F614A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58ED6-2A78-4921-8F79-738D9A55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70F5A-0852-4D02-A067-44634C8F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1D02E-320B-445C-BFE3-B467DB34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4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AD56-5FAD-4635-8F5B-D6A13DBB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2BF15-A48B-40F4-90AD-1F8C2957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FB123-D858-4858-AB97-0A53C54B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57EC6-0525-4741-A6E4-F07A28DF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0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1866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A6B85-05C6-4F0E-906F-88DE277F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39F65-2D75-4E95-8943-39F01C3C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E886-F17B-4450-A65F-78697054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1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F7B4-465A-4CD1-939C-7689D6E6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D833-31B7-41E6-959A-6C02F42B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5E5CA-3F81-4C23-8813-D6E5E407A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20F24-6065-4DE2-B456-14331BA1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1A42-86A4-413C-9163-D585AB38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0AD7F-8831-41CA-960A-AC2AE43E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06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E4F3-2887-4A0E-9183-1F7B62BB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F30DB-4326-42B4-B7A9-1AD167C1C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6F1B-35F0-46C2-ABF1-EFC4794FD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B355B-B4AD-4569-B2D1-3F3DF4AF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009F7-5E51-4EAF-A3AB-C77CB33E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7F4C4-D343-4546-AB79-AC66F085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83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CD10-0854-425D-A0CB-746FE9D0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A17EA-732B-4885-AC10-388EF4998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822E-3FFB-46C2-A5BB-618216A3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AF1B-8C28-4AA1-A713-7DC8BDC3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02E2-52B9-40F2-81B9-83514DEE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871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6A722-1FCE-4A13-9F7F-5F45BE22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6D83-5264-4353-9586-E169508C3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A817A-CA23-476B-990D-32E08642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4435-93EA-41AF-B1B1-D64B604B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941C5-52D1-47E7-B2A9-38C93D7D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034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Rectangle 14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813472" y="764704"/>
            <a:ext cx="8544949" cy="1295400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>
              <a:defRPr lang="bg-BG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94F10-8FBC-4B2B-ABA1-2FBD149936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75B1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bg2"/>
              </a:buClr>
              <a:defRPr>
                <a:solidFill>
                  <a:schemeClr val="accent3"/>
                </a:solidFill>
                <a:latin typeface="Franklin Gothic Medium" panose="020B0603020102020204" pitchFamily="34" charset="0"/>
              </a:defRPr>
            </a:lvl1pPr>
            <a:lvl2pPr>
              <a:spcBef>
                <a:spcPts val="600"/>
              </a:spcBef>
              <a:buClr>
                <a:schemeClr val="bg2"/>
              </a:buClr>
              <a:defRPr/>
            </a:lvl2pPr>
            <a:lvl3pPr>
              <a:spcBef>
                <a:spcPts val="600"/>
              </a:spcBef>
              <a:buClr>
                <a:schemeClr val="bg2"/>
              </a:buClr>
              <a:defRPr/>
            </a:lvl3pPr>
            <a:lvl4pPr>
              <a:spcBef>
                <a:spcPts val="600"/>
              </a:spcBef>
              <a:buClr>
                <a:schemeClr val="bg2"/>
              </a:buClr>
              <a:defRPr/>
            </a:lvl4pPr>
            <a:lvl5pPr>
              <a:spcBef>
                <a:spcPts val="6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74E607-9A9D-4CA8-AF96-69CF1303CF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Arial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bg-BG" sz="3200" kern="1200" noProof="0" dirty="0">
                <a:solidFill>
                  <a:schemeClr val="bg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bg-BG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65016"/>
            <a:ext cx="12192000" cy="1362075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</p:spPr>
        <p:txBody>
          <a:bodyPr anchor="t"/>
          <a:lstStyle>
            <a:lvl1pPr marL="914400" algn="l">
              <a:defRPr sz="36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903139"/>
            <a:ext cx="12192000" cy="761876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</p:spPr>
        <p:txBody>
          <a:bodyPr anchor="b"/>
          <a:lstStyle>
            <a:lvl1pPr marL="914400" indent="0">
              <a:buNone/>
              <a:defRPr sz="2000">
                <a:solidFill>
                  <a:srgbClr val="F2F0E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6DBB-2E64-4598-8D8B-B6B0ED5CD0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32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348880"/>
            <a:ext cx="5386917" cy="3594720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lang="en-US" sz="3200" b="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4840"/>
              </a:buClr>
              <a:buFont typeface="Arial" charset="0"/>
              <a:buNone/>
            </a:pPr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348880"/>
            <a:ext cx="5389033" cy="3594720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6DBB-2E64-4598-8D8B-B6B0ED5CD0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99916-15F3-4289-AEAD-06AD5D49F70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Arial" charset="0"/>
            </a:endParaRPr>
          </a:p>
        </p:txBody>
      </p:sp>
      <p:sp>
        <p:nvSpPr>
          <p:cNvPr id="3" name="Rectangle 2">
            <a:hlinkClick r:id="rId2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181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1B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8518" y="6365876"/>
            <a:ext cx="2963333" cy="365125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5BB12-D730-4AC7-AAC5-6099A5B9B66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552017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FE113-A474-4500-A60F-9CAAC80E15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89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Rectangle 14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813472" y="764704"/>
            <a:ext cx="8544949" cy="1295400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>
              <a:defRPr lang="bg-BG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94F10-8FBC-4B2B-ABA1-2FBD149936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rgbClr val="75B1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bg2"/>
              </a:buClr>
              <a:defRPr>
                <a:solidFill>
                  <a:schemeClr val="accent3"/>
                </a:solidFill>
                <a:latin typeface="Franklin Gothic Medium" panose="020B0603020102020204" pitchFamily="34" charset="0"/>
              </a:defRPr>
            </a:lvl1pPr>
            <a:lvl2pPr>
              <a:spcBef>
                <a:spcPts val="600"/>
              </a:spcBef>
              <a:buClr>
                <a:schemeClr val="bg2"/>
              </a:buClr>
              <a:defRPr/>
            </a:lvl2pPr>
            <a:lvl3pPr>
              <a:spcBef>
                <a:spcPts val="600"/>
              </a:spcBef>
              <a:buClr>
                <a:schemeClr val="bg2"/>
              </a:buClr>
              <a:defRPr/>
            </a:lvl3pPr>
            <a:lvl4pPr>
              <a:spcBef>
                <a:spcPts val="600"/>
              </a:spcBef>
              <a:buClr>
                <a:schemeClr val="bg2"/>
              </a:buClr>
              <a:defRPr/>
            </a:lvl4pPr>
            <a:lvl5pPr>
              <a:spcBef>
                <a:spcPts val="6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74E607-9A9D-4CA8-AF96-69CF1303CF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Arial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bg-BG" sz="3200" kern="1200" noProof="0" dirty="0">
                <a:solidFill>
                  <a:schemeClr val="bg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bg-BG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65016"/>
            <a:ext cx="12192000" cy="1362075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</p:spPr>
        <p:txBody>
          <a:bodyPr anchor="t"/>
          <a:lstStyle>
            <a:lvl1pPr marL="914400" algn="l">
              <a:defRPr sz="36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903139"/>
            <a:ext cx="12192000" cy="761876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</p:spPr>
        <p:txBody>
          <a:bodyPr anchor="b"/>
          <a:lstStyle>
            <a:lvl1pPr marL="914400" indent="0">
              <a:buNone/>
              <a:defRPr sz="2000">
                <a:solidFill>
                  <a:srgbClr val="F2F0E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6DBB-2E64-4598-8D8B-B6B0ED5CD0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32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348880"/>
            <a:ext cx="5386917" cy="3594720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lang="en-US" sz="3200" b="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94840"/>
              </a:buClr>
              <a:buFont typeface="Arial" charset="0"/>
              <a:buNone/>
            </a:pPr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348880"/>
            <a:ext cx="5389033" cy="3594720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6DBB-2E64-4598-8D8B-B6B0ED5CD0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551736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99916-15F3-4289-AEAD-06AD5D49F70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Arial" charset="0"/>
            </a:endParaRPr>
          </a:p>
        </p:txBody>
      </p:sp>
      <p:sp>
        <p:nvSpPr>
          <p:cNvPr id="3" name="Rectangle 2">
            <a:hlinkClick r:id="rId2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81B5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8518" y="6365876"/>
            <a:ext cx="2963333" cy="365125"/>
          </a:xfrm>
          <a:prstGeom prst="rect">
            <a:avLst/>
          </a:prstGeom>
        </p:spPr>
        <p:txBody>
          <a:bodyPr/>
          <a:lstStyle>
            <a:lvl1pPr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5BB12-D730-4AC7-AAC5-6099A5B9B66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552017" y="6365876"/>
            <a:ext cx="1075267" cy="365125"/>
          </a:xfrm>
          <a:prstGeom prst="rect">
            <a:avLst/>
          </a:prstGeom>
        </p:spPr>
        <p:txBody>
          <a:bodyPr/>
          <a:lstStyle>
            <a:lvl1pPr algn="ctr">
              <a:defRPr sz="1400" smtClean="0">
                <a:solidFill>
                  <a:srgbClr val="F2F0E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FE113-A474-4500-A60F-9CAAC80E15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2F0E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0E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338667" y="6328391"/>
            <a:ext cx="516467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880533" y="6333695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76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4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2086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65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7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0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8" indent="0">
              <a:buNone/>
              <a:defRPr sz="2100" b="1"/>
            </a:lvl2pPr>
            <a:lvl3pPr marL="957756" indent="0">
              <a:buNone/>
              <a:defRPr sz="1900" b="1"/>
            </a:lvl3pPr>
            <a:lvl4pPr marL="1436634" indent="0">
              <a:buNone/>
              <a:defRPr sz="1600" b="1"/>
            </a:lvl4pPr>
            <a:lvl5pPr marL="1915510" indent="0">
              <a:buNone/>
              <a:defRPr sz="1600" b="1"/>
            </a:lvl5pPr>
            <a:lvl6pPr marL="2394388" indent="0">
              <a:buNone/>
              <a:defRPr sz="1600" b="1"/>
            </a:lvl6pPr>
            <a:lvl7pPr marL="2873265" indent="0">
              <a:buNone/>
              <a:defRPr sz="1600" b="1"/>
            </a:lvl7pPr>
            <a:lvl8pPr marL="3352143" indent="0">
              <a:buNone/>
              <a:defRPr sz="1600" b="1"/>
            </a:lvl8pPr>
            <a:lvl9pPr marL="38310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78" indent="0">
              <a:buNone/>
              <a:defRPr sz="2100" b="1"/>
            </a:lvl2pPr>
            <a:lvl3pPr marL="957756" indent="0">
              <a:buNone/>
              <a:defRPr sz="1900" b="1"/>
            </a:lvl3pPr>
            <a:lvl4pPr marL="1436634" indent="0">
              <a:buNone/>
              <a:defRPr sz="1600" b="1"/>
            </a:lvl4pPr>
            <a:lvl5pPr marL="1915510" indent="0">
              <a:buNone/>
              <a:defRPr sz="1600" b="1"/>
            </a:lvl5pPr>
            <a:lvl6pPr marL="2394388" indent="0">
              <a:buNone/>
              <a:defRPr sz="1600" b="1"/>
            </a:lvl6pPr>
            <a:lvl7pPr marL="2873265" indent="0">
              <a:buNone/>
              <a:defRPr sz="1600" b="1"/>
            </a:lvl7pPr>
            <a:lvl8pPr marL="3352143" indent="0">
              <a:buNone/>
              <a:defRPr sz="1600" b="1"/>
            </a:lvl8pPr>
            <a:lvl9pPr marL="38310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16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1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258"/>
            <a:ext cx="6815666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78" indent="0">
              <a:buNone/>
              <a:defRPr sz="1300"/>
            </a:lvl2pPr>
            <a:lvl3pPr marL="957756" indent="0">
              <a:buNone/>
              <a:defRPr sz="1000"/>
            </a:lvl3pPr>
            <a:lvl4pPr marL="1436634" indent="0">
              <a:buNone/>
              <a:defRPr sz="1000"/>
            </a:lvl4pPr>
            <a:lvl5pPr marL="1915510" indent="0">
              <a:buNone/>
              <a:defRPr sz="1000"/>
            </a:lvl5pPr>
            <a:lvl6pPr marL="2394388" indent="0">
              <a:buNone/>
              <a:defRPr sz="1000"/>
            </a:lvl6pPr>
            <a:lvl7pPr marL="2873265" indent="0">
              <a:buNone/>
              <a:defRPr sz="1000"/>
            </a:lvl7pPr>
            <a:lvl8pPr marL="3352143" indent="0">
              <a:buNone/>
              <a:defRPr sz="1000"/>
            </a:lvl8pPr>
            <a:lvl9pPr marL="38310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8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78" indent="0">
              <a:buNone/>
              <a:defRPr sz="2900"/>
            </a:lvl2pPr>
            <a:lvl3pPr marL="957756" indent="0">
              <a:buNone/>
              <a:defRPr sz="2500"/>
            </a:lvl3pPr>
            <a:lvl4pPr marL="1436634" indent="0">
              <a:buNone/>
              <a:defRPr sz="2100"/>
            </a:lvl4pPr>
            <a:lvl5pPr marL="1915510" indent="0">
              <a:buNone/>
              <a:defRPr sz="2100"/>
            </a:lvl5pPr>
            <a:lvl6pPr marL="2394388" indent="0">
              <a:buNone/>
              <a:defRPr sz="2100"/>
            </a:lvl6pPr>
            <a:lvl7pPr marL="2873265" indent="0">
              <a:buNone/>
              <a:defRPr sz="2100"/>
            </a:lvl7pPr>
            <a:lvl8pPr marL="3352143" indent="0">
              <a:buNone/>
              <a:defRPr sz="2100"/>
            </a:lvl8pPr>
            <a:lvl9pPr marL="383102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78" indent="0">
              <a:buNone/>
              <a:defRPr sz="1300"/>
            </a:lvl2pPr>
            <a:lvl3pPr marL="957756" indent="0">
              <a:buNone/>
              <a:defRPr sz="1000"/>
            </a:lvl3pPr>
            <a:lvl4pPr marL="1436634" indent="0">
              <a:buNone/>
              <a:defRPr sz="1000"/>
            </a:lvl4pPr>
            <a:lvl5pPr marL="1915510" indent="0">
              <a:buNone/>
              <a:defRPr sz="1000"/>
            </a:lvl5pPr>
            <a:lvl6pPr marL="2394388" indent="0">
              <a:buNone/>
              <a:defRPr sz="1000"/>
            </a:lvl6pPr>
            <a:lvl7pPr marL="2873265" indent="0">
              <a:buNone/>
              <a:defRPr sz="1000"/>
            </a:lvl7pPr>
            <a:lvl8pPr marL="3352143" indent="0">
              <a:buNone/>
              <a:defRPr sz="1000"/>
            </a:lvl8pPr>
            <a:lvl9pPr marL="38310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48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587"/>
            <a:ext cx="284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fld id="{B23C2F0D-59C1-492A-8D3D-FD1A1236BB3C}" type="datetimeFigureOut">
              <a:rPr lang="en-US" sz="1900" smtClean="0">
                <a:solidFill>
                  <a:prstClr val="black"/>
                </a:solidFill>
              </a:rPr>
              <a:pPr defTabSz="957756"/>
              <a:t>7/30/2022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587"/>
            <a:ext cx="3860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57756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5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9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26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101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42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hyperlink" Target="https://twitter.com/HelpEndHIV" TargetMode="Externa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hyperlink" Target="https://www.facebook.com/helpendhiv" TargetMode="Externa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hyperlink" Target="https://twitter.com/HelpEndHIV" TargetMode="Externa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hyperlink" Target="https://www.facebook.com/helpendhiv" TargetMode="Externa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8696-0FAD-4EE0-8D30-6E3308DB86B3}" type="datetimeFigureOut">
              <a:rPr lang="en-ZA" smtClean="0"/>
              <a:t>2022/07/30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87AB-0B14-4B76-8342-40BBF9FA3E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83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9660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016000" y="1447800"/>
            <a:ext cx="10896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98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◦"/>
              <a:defRPr sz="14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B8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ADADA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0"/>
            <a:ext cx="465052" cy="6858000"/>
          </a:xfrm>
          <a:prstGeom prst="rect">
            <a:avLst/>
          </a:prstGeom>
          <a:noFill/>
          <a:ln>
            <a:noFill/>
          </a:ln>
          <a:effectLst>
            <a:outerShdw blurRad="50800" dist="88900" algn="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424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016000" y="274637"/>
            <a:ext cx="10896600" cy="4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016000" y="1447800"/>
            <a:ext cx="10896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98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◦"/>
              <a:defRPr sz="14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B8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ADADA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4254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0"/>
            <a:ext cx="465052" cy="6858000"/>
          </a:xfrm>
          <a:prstGeom prst="rect">
            <a:avLst/>
          </a:prstGeom>
          <a:noFill/>
          <a:ln>
            <a:noFill/>
          </a:ln>
          <a:effectLst>
            <a:outerShdw blurRad="50800" dist="88900" algn="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964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6A049-7CDC-43DE-943F-E0D47784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147C9-A85C-4332-A46B-5262F27F0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590F-6B99-4BC3-82A5-10502BB67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65F32-9372-496C-BB2D-D2561567CD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B80D7-6587-4DC0-A12E-F77844EF0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8108-2A11-4628-8B2E-0E0A264D4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C276F-10B5-4E1D-B9B4-44A26747C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6"/>
          <p:cNvSpPr>
            <a:spLocks noGrp="1"/>
          </p:cNvSpPr>
          <p:nvPr>
            <p:ph type="title"/>
          </p:nvPr>
        </p:nvSpPr>
        <p:spPr bwMode="auto">
          <a:xfrm>
            <a:off x="609600" y="709752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" y="6093986"/>
            <a:ext cx="3367955" cy="64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6225456"/>
            <a:ext cx="2329491" cy="407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" y="6093986"/>
            <a:ext cx="3367955" cy="649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6225456"/>
            <a:ext cx="2329491" cy="407822"/>
          </a:xfrm>
          <a:prstGeom prst="rect">
            <a:avLst/>
          </a:prstGeom>
        </p:spPr>
      </p:pic>
      <p:sp>
        <p:nvSpPr>
          <p:cNvPr id="13" name="Rectangle 12">
            <a:hlinkClick r:id="rId11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13">
            <a:hlinkClick r:id="rId12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4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75B140"/>
          </a:solidFill>
          <a:latin typeface="Franklin Gothic Demi" panose="020B07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3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Century Gothic" pitchFamily="34" charset="0"/>
        <a:buChar char="−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6"/>
          <p:cNvSpPr>
            <a:spLocks noGrp="1"/>
          </p:cNvSpPr>
          <p:nvPr>
            <p:ph type="title"/>
          </p:nvPr>
        </p:nvSpPr>
        <p:spPr bwMode="auto">
          <a:xfrm>
            <a:off x="609600" y="709752"/>
            <a:ext cx="1097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" y="6093986"/>
            <a:ext cx="3367955" cy="64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6225456"/>
            <a:ext cx="2329491" cy="4078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" y="6093986"/>
            <a:ext cx="3367955" cy="649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6225456"/>
            <a:ext cx="2329491" cy="407822"/>
          </a:xfrm>
          <a:prstGeom prst="rect">
            <a:avLst/>
          </a:prstGeom>
        </p:spPr>
      </p:pic>
      <p:sp>
        <p:nvSpPr>
          <p:cNvPr id="13" name="Rectangle 12">
            <a:hlinkClick r:id="rId11"/>
          </p:cNvPr>
          <p:cNvSpPr/>
          <p:nvPr userDrawn="1"/>
        </p:nvSpPr>
        <p:spPr>
          <a:xfrm>
            <a:off x="338670" y="6328393"/>
            <a:ext cx="516468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13">
            <a:hlinkClick r:id="rId12"/>
          </p:cNvPr>
          <p:cNvSpPr/>
          <p:nvPr userDrawn="1"/>
        </p:nvSpPr>
        <p:spPr>
          <a:xfrm>
            <a:off x="880533" y="6333697"/>
            <a:ext cx="508000" cy="41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75B140"/>
          </a:solidFill>
          <a:latin typeface="Franklin Gothic Demi" panose="020B07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3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Arial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94840"/>
        </a:buClr>
        <a:buFont typeface="Century Gothic" pitchFamily="34" charset="0"/>
        <a:buChar char="−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5776" tIns="47888" rIns="95776" bIns="4788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5776" tIns="47888" rIns="95776" bIns="4788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7"/>
            <a:ext cx="2844800" cy="365125"/>
          </a:xfrm>
          <a:prstGeom prst="rect">
            <a:avLst/>
          </a:prstGeom>
        </p:spPr>
        <p:txBody>
          <a:bodyPr vert="horz" lIns="95776" tIns="47888" rIns="95776" bIns="478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756"/>
            <a:fld id="{37525670-AF36-4173-ACA1-C21CCC7EF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" y="6093296"/>
            <a:ext cx="2099878" cy="5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57756" rtl="0" eaLnBrk="1" latinLnBrk="0" hangingPunct="1">
        <a:spcBef>
          <a:spcPct val="0"/>
        </a:spcBef>
        <a:buNone/>
        <a:defRPr sz="46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Rounded MT Bold" pitchFamily="34" charset="0"/>
          <a:ea typeface="+mj-ea"/>
          <a:cs typeface="+mj-cs"/>
        </a:defRPr>
      </a:lvl1pPr>
    </p:titleStyle>
    <p:bodyStyle>
      <a:lvl1pPr marL="359158" indent="-359158" algn="l" defTabSz="95775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>
              <a:lumMod val="65000"/>
              <a:lumOff val="35000"/>
            </a:schemeClr>
          </a:solidFill>
          <a:latin typeface="Arial Rounded MT Bold" pitchFamily="34" charset="0"/>
          <a:ea typeface="+mn-ea"/>
          <a:cs typeface="+mn-cs"/>
        </a:defRPr>
      </a:lvl1pPr>
      <a:lvl2pPr marL="778176" indent="-299298" algn="l" defTabSz="9577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>
              <a:lumMod val="65000"/>
              <a:lumOff val="35000"/>
            </a:schemeClr>
          </a:solidFill>
          <a:latin typeface="Arial Rounded MT Bold" pitchFamily="34" charset="0"/>
          <a:ea typeface="+mn-ea"/>
          <a:cs typeface="+mn-cs"/>
        </a:defRPr>
      </a:lvl2pPr>
      <a:lvl3pPr marL="1197194" indent="-239438" algn="l" defTabSz="9577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>
              <a:lumMod val="65000"/>
              <a:lumOff val="35000"/>
            </a:schemeClr>
          </a:solidFill>
          <a:latin typeface="Arial Rounded MT Bold" pitchFamily="34" charset="0"/>
          <a:ea typeface="+mn-ea"/>
          <a:cs typeface="+mn-cs"/>
        </a:defRPr>
      </a:lvl3pPr>
      <a:lvl4pPr marL="1676071" indent="-239438" algn="l" defTabSz="95775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Arial Rounded MT Bold" pitchFamily="34" charset="0"/>
          <a:ea typeface="+mn-ea"/>
          <a:cs typeface="+mn-cs"/>
        </a:defRPr>
      </a:lvl4pPr>
      <a:lvl5pPr marL="2154949" indent="-239438" algn="l" defTabSz="95775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>
              <a:lumMod val="65000"/>
              <a:lumOff val="35000"/>
            </a:schemeClr>
          </a:solidFill>
          <a:latin typeface="Arial Rounded MT Bold" pitchFamily="34" charset="0"/>
          <a:ea typeface="+mn-ea"/>
          <a:cs typeface="+mn-cs"/>
        </a:defRPr>
      </a:lvl5pPr>
      <a:lvl6pPr marL="2633827" indent="-239438" algn="l" defTabSz="9577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05" indent="-239438" algn="l" defTabSz="9577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582" indent="-239438" algn="l" defTabSz="9577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460" indent="-239438" algn="l" defTabSz="95775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78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56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34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10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88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65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143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21" algn="l" defTabSz="957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09" y="3533594"/>
            <a:ext cx="9861017" cy="914425"/>
          </a:xfrm>
        </p:spPr>
        <p:txBody>
          <a:bodyPr>
            <a:noAutofit/>
          </a:bodyPr>
          <a:lstStyle/>
          <a:p>
            <a:r>
              <a:rPr lang="en-ZA" sz="2800" dirty="0"/>
              <a:t>Lynn Morris </a:t>
            </a:r>
            <a:endParaRPr lang="en-ZA" sz="2800" dirty="0" smtClean="0"/>
          </a:p>
          <a:p>
            <a:r>
              <a:rPr lang="en-US" sz="2000" dirty="0" smtClean="0"/>
              <a:t>Deputy Vice-Chancellor, Research and </a:t>
            </a:r>
            <a:r>
              <a:rPr lang="en-US" sz="2000" dirty="0" smtClean="0"/>
              <a:t>Innovation</a:t>
            </a:r>
          </a:p>
          <a:p>
            <a:r>
              <a:rPr lang="en-US" sz="2000" dirty="0" smtClean="0"/>
              <a:t>University of the Witwatersrand, Johannesburg, South Africa</a:t>
            </a:r>
            <a:r>
              <a:rPr lang="en-US" sz="2000" dirty="0" smtClean="0"/>
              <a:t> </a:t>
            </a:r>
            <a:endParaRPr lang="en-ZA" sz="2000" dirty="0"/>
          </a:p>
          <a:p>
            <a:r>
              <a:rPr lang="en-US" sz="2000" i="1" dirty="0" smtClean="0"/>
              <a:t>AIDS 2022, Montreal, Canada. July/August 2022</a:t>
            </a:r>
            <a:endParaRPr lang="en-ZA" sz="2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92" y="1838149"/>
            <a:ext cx="11253202" cy="1470025"/>
          </a:xfrm>
        </p:spPr>
        <p:txBody>
          <a:bodyPr>
            <a:noAutofit/>
          </a:bodyPr>
          <a:lstStyle/>
          <a:p>
            <a:r>
              <a:rPr lang="en-ZA" sz="48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Broadly neutralizing antibodies for HIV prevention </a:t>
            </a:r>
            <a:endParaRPr lang="en-ZA" sz="4800" i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http://intranet.wits.ac.za/gtd/fas/comms/Shared%20Documents/Wits%20Logos%20and%20Crests/Wits%20-%20Logo%20-%20Colloquial%20-%20Extended%20-%20Full%20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684"/>
            <a:ext cx="2530557" cy="15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5" y="5122741"/>
            <a:ext cx="11651381" cy="1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7b4c46c24_1_0"/>
          <p:cNvSpPr/>
          <p:nvPr/>
        </p:nvSpPr>
        <p:spPr>
          <a:xfrm>
            <a:off x="5773271" y="4222376"/>
            <a:ext cx="921301" cy="959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27b4c46c24_1_0"/>
          <p:cNvSpPr txBox="1">
            <a:spLocks noGrp="1"/>
          </p:cNvSpPr>
          <p:nvPr>
            <p:ph type="title"/>
          </p:nvPr>
        </p:nvSpPr>
        <p:spPr>
          <a:xfrm>
            <a:off x="889267" y="23685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How can we use AMP to progress the </a:t>
            </a:r>
            <a:r>
              <a:rPr lang="en-US" sz="3600" b="1" dirty="0" err="1" smtClean="0">
                <a:solidFill>
                  <a:srgbClr val="C00000"/>
                </a:solidFill>
              </a:rPr>
              <a:t>bnAb</a:t>
            </a:r>
            <a:r>
              <a:rPr lang="en-US" sz="3600" b="1" dirty="0" smtClean="0">
                <a:solidFill>
                  <a:srgbClr val="C00000"/>
                </a:solidFill>
              </a:rPr>
              <a:t> agenda?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79" name="Google Shape;79;g127b4c46c24_1_0"/>
          <p:cNvSpPr txBox="1">
            <a:spLocks noGrp="1"/>
          </p:cNvSpPr>
          <p:nvPr>
            <p:ph type="sldNum" idx="12"/>
          </p:nvPr>
        </p:nvSpPr>
        <p:spPr>
          <a:xfrm>
            <a:off x="5918169" y="4132730"/>
            <a:ext cx="1075200" cy="98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SzPts val="1000"/>
            </a:pPr>
            <a:fld id="{00000000-1234-1234-1234-123412341234}" type="slidenum">
              <a:rPr lang="en-US" kern="0"/>
              <a:pPr defTabSz="1219170">
                <a:buSzPts val="1000"/>
              </a:pPr>
              <a:t>10</a:t>
            </a:fld>
            <a:endParaRPr kern="0"/>
          </a:p>
        </p:txBody>
      </p:sp>
      <p:pic>
        <p:nvPicPr>
          <p:cNvPr id="80" name="Google Shape;80;g127b4c46c2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086" y="2485413"/>
            <a:ext cx="5352529" cy="362576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27b4c46c24_1_0"/>
          <p:cNvSpPr txBox="1"/>
          <p:nvPr/>
        </p:nvSpPr>
        <p:spPr>
          <a:xfrm>
            <a:off x="889267" y="1645368"/>
            <a:ext cx="6104000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703/081 = 9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cs typeface="Arial"/>
                <a:sym typeface="Arial"/>
              </a:rPr>
              <a:t>2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breakthrough infections (3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cs typeface="Arial"/>
                <a:sym typeface="Arial"/>
              </a:rPr>
              <a:t>3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placebos)</a:t>
            </a:r>
            <a:endParaRPr sz="1600" b="1" kern="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704/085 = 12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cs typeface="Arial"/>
                <a:sym typeface="Arial"/>
              </a:rPr>
              <a:t>9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breakthrough infections (4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cs typeface="Arial"/>
                <a:sym typeface="Arial"/>
              </a:rPr>
              <a:t>3</a:t>
            </a:r>
            <a:r>
              <a:rPr lang="en-US" sz="1600" b="1" kern="0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placebos)</a:t>
            </a:r>
            <a:endParaRPr sz="1600" b="1" kern="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9470" y="1802302"/>
            <a:ext cx="4941852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Determine virus sensitivity to other clinically relevant </a:t>
            </a:r>
            <a:r>
              <a:rPr lang="en-US" sz="3200" dirty="0" err="1" smtClean="0"/>
              <a:t>bnAbs</a:t>
            </a:r>
            <a:endParaRPr lang="en-US" sz="3200" dirty="0" smtClean="0"/>
          </a:p>
          <a:p>
            <a:pPr marL="342900" indent="-342900">
              <a:buFontTx/>
              <a:buAutoNum type="arabicPeriod"/>
            </a:pPr>
            <a:r>
              <a:rPr lang="en-US" sz="3200" dirty="0"/>
              <a:t>Predict coverage and prevention efficacy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/>
              <a:t>Assess </a:t>
            </a:r>
            <a:r>
              <a:rPr lang="en-US" sz="3200" dirty="0"/>
              <a:t>antigenic drift over time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/>
              <a:t>Update virus panels</a:t>
            </a:r>
          </a:p>
          <a:p>
            <a:pPr marL="342900" indent="-3429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20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2aba06f61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699" y="2247386"/>
            <a:ext cx="4314572" cy="3912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2aba06f610_2_0"/>
          <p:cNvSpPr txBox="1"/>
          <p:nvPr/>
        </p:nvSpPr>
        <p:spPr>
          <a:xfrm>
            <a:off x="831886" y="272847"/>
            <a:ext cx="11159129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Assess sensitivity of AMP </a:t>
            </a:r>
            <a:r>
              <a:rPr lang="en-US" sz="3733" b="1" kern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placebo </a:t>
            </a:r>
            <a:r>
              <a:rPr lang="en-US" sz="3733" b="1" kern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viruses to </a:t>
            </a:r>
            <a:r>
              <a:rPr lang="en-US" sz="3733" b="1" kern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bnAbs</a:t>
            </a:r>
            <a:r>
              <a:rPr lang="en-US" sz="3733" b="1" kern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clinical development  </a:t>
            </a:r>
            <a:endParaRPr sz="3733" b="1" kern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12aba06f610_2_0"/>
          <p:cNvPicPr preferRelativeResize="0"/>
          <p:nvPr/>
        </p:nvPicPr>
        <p:blipFill rotWithShape="1">
          <a:blip r:embed="rId4">
            <a:alphaModFix/>
          </a:blip>
          <a:srcRect r="4390" b="3119"/>
          <a:stretch/>
        </p:blipFill>
        <p:spPr>
          <a:xfrm>
            <a:off x="5659296" y="2247386"/>
            <a:ext cx="6532704" cy="394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4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10" y="598155"/>
            <a:ext cx="8470111" cy="6429805"/>
          </a:xfrm>
          <a:prstGeom prst="rect">
            <a:avLst/>
          </a:prstGeom>
        </p:spPr>
      </p:pic>
      <p:sp>
        <p:nvSpPr>
          <p:cNvPr id="138" name="Google Shape;138;g12aba06fd1b_6_0"/>
          <p:cNvSpPr txBox="1">
            <a:spLocks noGrp="1"/>
          </p:cNvSpPr>
          <p:nvPr>
            <p:ph type="title"/>
          </p:nvPr>
        </p:nvSpPr>
        <p:spPr>
          <a:xfrm>
            <a:off x="1140536" y="-335424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Neutralization profiles of AMP placebo viruses 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139" name="Google Shape;139;g12aba06fd1b_6_0"/>
          <p:cNvSpPr txBox="1"/>
          <p:nvPr/>
        </p:nvSpPr>
        <p:spPr>
          <a:xfrm>
            <a:off x="2030291" y="445534"/>
            <a:ext cx="10129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703 (subtype C)                                         704 (subtype B, F, BF)</a:t>
            </a: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2aba06fd1b_6_0"/>
          <p:cNvSpPr txBox="1"/>
          <p:nvPr/>
        </p:nvSpPr>
        <p:spPr>
          <a:xfrm>
            <a:off x="9932200" y="3513557"/>
            <a:ext cx="1598400" cy="114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  <a:defRPr/>
            </a:pPr>
            <a:r>
              <a:rPr lang="en-GB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 subtype F/BF infections, 3 sensitive to CAP256 </a:t>
            </a:r>
          </a:p>
        </p:txBody>
      </p:sp>
      <p:sp>
        <p:nvSpPr>
          <p:cNvPr id="141" name="Google Shape;141;g12aba06fd1b_6_0"/>
          <p:cNvSpPr/>
          <p:nvPr/>
        </p:nvSpPr>
        <p:spPr>
          <a:xfrm>
            <a:off x="9324636" y="3934852"/>
            <a:ext cx="582400" cy="153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  <a:defRPr/>
            </a:pPr>
            <a:endParaRPr sz="1867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2aba06fd1b_6_0"/>
          <p:cNvSpPr txBox="1"/>
          <p:nvPr/>
        </p:nvSpPr>
        <p:spPr>
          <a:xfrm>
            <a:off x="5629664" y="1722944"/>
            <a:ext cx="868400" cy="5335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IC80                                                                       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2aba06fd1b_6_0"/>
          <p:cNvSpPr/>
          <p:nvPr/>
        </p:nvSpPr>
        <p:spPr>
          <a:xfrm>
            <a:off x="2377268" y="1910449"/>
            <a:ext cx="576000" cy="335059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2aba06fd1b_6_0"/>
          <p:cNvSpPr/>
          <p:nvPr/>
        </p:nvSpPr>
        <p:spPr>
          <a:xfrm>
            <a:off x="6626937" y="5847644"/>
            <a:ext cx="225420" cy="15804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2aba06fd1b_6_0"/>
          <p:cNvSpPr/>
          <p:nvPr/>
        </p:nvSpPr>
        <p:spPr>
          <a:xfrm>
            <a:off x="8193149" y="1865538"/>
            <a:ext cx="230548" cy="335059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2aba06fd1b_6_0"/>
          <p:cNvSpPr/>
          <p:nvPr/>
        </p:nvSpPr>
        <p:spPr>
          <a:xfrm>
            <a:off x="8628119" y="1868231"/>
            <a:ext cx="230548" cy="335059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2aba06fd1b_6_0"/>
          <p:cNvSpPr/>
          <p:nvPr/>
        </p:nvSpPr>
        <p:spPr>
          <a:xfrm>
            <a:off x="8147995" y="3857637"/>
            <a:ext cx="762400" cy="285200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2aba06fd1b_6_0"/>
          <p:cNvSpPr/>
          <p:nvPr/>
        </p:nvSpPr>
        <p:spPr>
          <a:xfrm>
            <a:off x="3491877" y="1910448"/>
            <a:ext cx="258800" cy="3350400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2aba06fd1b_6_0"/>
          <p:cNvSpPr/>
          <p:nvPr/>
        </p:nvSpPr>
        <p:spPr>
          <a:xfrm>
            <a:off x="4362903" y="1902141"/>
            <a:ext cx="258936" cy="335059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2aba06fd1b_6_0"/>
          <p:cNvSpPr/>
          <p:nvPr/>
        </p:nvSpPr>
        <p:spPr>
          <a:xfrm>
            <a:off x="7378942" y="1875905"/>
            <a:ext cx="230548" cy="335059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E45C06D-129C-3C98-BBF8-21ABE9C93935}"/>
              </a:ext>
            </a:extLst>
          </p:cNvPr>
          <p:cNvSpPr/>
          <p:nvPr/>
        </p:nvSpPr>
        <p:spPr>
          <a:xfrm>
            <a:off x="9160526" y="3813058"/>
            <a:ext cx="60959" cy="349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ZA" sz="1867" kern="0">
              <a:solidFill>
                <a:srgbClr val="000066"/>
              </a:solidFill>
              <a:latin typeface="Arial"/>
              <a:sym typeface="Arial"/>
            </a:endParaRPr>
          </a:p>
        </p:txBody>
      </p:sp>
      <p:sp>
        <p:nvSpPr>
          <p:cNvPr id="19" name="Google Shape;147;g12bdc2f42c5_3_0"/>
          <p:cNvSpPr txBox="1"/>
          <p:nvPr/>
        </p:nvSpPr>
        <p:spPr>
          <a:xfrm>
            <a:off x="10107306" y="6133312"/>
            <a:ext cx="5683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Mkhize, NICD</a:t>
            </a:r>
          </a:p>
          <a:p>
            <a:pPr defTabSz="1219170">
              <a:buClr>
                <a:srgbClr val="000000"/>
              </a:buClr>
              <a:buSzPts val="1400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Elena 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Giorgi, LANL</a:t>
            </a:r>
            <a:endParaRPr sz="1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124" y="204272"/>
            <a:ext cx="10305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Predicted prevention efficacy of single infusion of triple </a:t>
            </a:r>
            <a:r>
              <a:rPr lang="en-US" sz="4000" b="1" dirty="0" err="1">
                <a:solidFill>
                  <a:srgbClr val="C00000"/>
                </a:solidFill>
              </a:rPr>
              <a:t>bNAb</a:t>
            </a:r>
            <a:r>
              <a:rPr lang="en-US" sz="4000" b="1" dirty="0">
                <a:solidFill>
                  <a:srgbClr val="C00000"/>
                </a:solidFill>
              </a:rPr>
              <a:t> combination over 16 weeks  </a:t>
            </a:r>
            <a:endParaRPr lang="en-ZA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9123" y="6432313"/>
            <a:ext cx="30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Gilbert et al., Nat Med in press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3147460" y="5418735"/>
            <a:ext cx="1123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PGDM1400LS + PGT121LS + </a:t>
            </a:r>
            <a:r>
              <a:rPr lang="en-US" sz="2400" dirty="0" smtClean="0"/>
              <a:t>VRC07-523LS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69" y="1958090"/>
            <a:ext cx="6486889" cy="32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7b4c46c24_1_35"/>
          <p:cNvSpPr txBox="1">
            <a:spLocks noGrp="1"/>
          </p:cNvSpPr>
          <p:nvPr>
            <p:ph type="title"/>
          </p:nvPr>
        </p:nvSpPr>
        <p:spPr>
          <a:xfrm>
            <a:off x="758687" y="71231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Clade C </a:t>
            </a:r>
            <a:r>
              <a:rPr lang="en-US" sz="3200" b="1" dirty="0">
                <a:solidFill>
                  <a:srgbClr val="C00000"/>
                </a:solidFill>
              </a:rPr>
              <a:t>viruses are becoming more resistant to CD4bs and V2 glycan </a:t>
            </a:r>
            <a:r>
              <a:rPr lang="en-US" sz="3200" b="1" dirty="0" err="1" smtClean="0">
                <a:solidFill>
                  <a:srgbClr val="C00000"/>
                </a:solidFill>
              </a:rPr>
              <a:t>mAbs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69" name="Google Shape;169;g127b4c46c24_1_35"/>
          <p:cNvSpPr txBox="1">
            <a:spLocks noGrp="1"/>
          </p:cNvSpPr>
          <p:nvPr>
            <p:ph type="sldNum" idx="12"/>
          </p:nvPr>
        </p:nvSpPr>
        <p:spPr>
          <a:xfrm>
            <a:off x="5551736" y="6365876"/>
            <a:ext cx="107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SzPts val="1000"/>
            </a:pPr>
            <a:fld id="{00000000-1234-1234-1234-123412341234}" type="slidenum">
              <a:rPr lang="en-US" kern="0"/>
              <a:pPr defTabSz="1219170">
                <a:buSzPts val="1000"/>
              </a:pPr>
              <a:t>14</a:t>
            </a:fld>
            <a:endParaRPr kern="0"/>
          </a:p>
        </p:txBody>
      </p:sp>
      <p:pic>
        <p:nvPicPr>
          <p:cNvPr id="170" name="Google Shape;170;g127b4c46c24_1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105" y="2137375"/>
            <a:ext cx="11354697" cy="4560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03292" y="651344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Nono</a:t>
            </a:r>
            <a:r>
              <a:rPr lang="en-US" dirty="0" smtClean="0"/>
              <a:t> Mkhize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7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Selecting a </a:t>
            </a:r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panel of </a:t>
            </a:r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highly sensitive viruses </a:t>
            </a:r>
            <a:r>
              <a:rPr lang="en-US" sz="36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(Bette Korber and David Montefiori)</a:t>
            </a:r>
            <a:endParaRPr lang="en-ZA" sz="36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19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Panel </a:t>
            </a:r>
            <a:r>
              <a:rPr lang="en-US" dirty="0">
                <a:solidFill>
                  <a:srgbClr val="000000"/>
                </a:solidFill>
              </a:rPr>
              <a:t>of 12 </a:t>
            </a:r>
            <a:r>
              <a:rPr lang="en-US" dirty="0" err="1">
                <a:solidFill>
                  <a:srgbClr val="000000"/>
                </a:solidFill>
              </a:rPr>
              <a:t>pseudoviruses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detection </a:t>
            </a:r>
            <a:r>
              <a:rPr lang="en-US" dirty="0">
                <a:solidFill>
                  <a:srgbClr val="000000"/>
                </a:solidFill>
              </a:rPr>
              <a:t>of low levels of </a:t>
            </a:r>
            <a:r>
              <a:rPr lang="en-US" dirty="0" err="1" smtClean="0">
                <a:solidFill>
                  <a:srgbClr val="000000"/>
                </a:solidFill>
              </a:rPr>
              <a:t>bnAb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lineage activity in </a:t>
            </a:r>
            <a:r>
              <a:rPr lang="en-US" dirty="0">
                <a:solidFill>
                  <a:srgbClr val="C00000"/>
                </a:solidFill>
              </a:rPr>
              <a:t>vaccine sera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i.e. fledgling antibodies </a:t>
            </a:r>
            <a:r>
              <a:rPr lang="en-US" dirty="0">
                <a:solidFill>
                  <a:srgbClr val="000000"/>
                </a:solidFill>
              </a:rPr>
              <a:t>that would be on a trajectory to have similar properties to known CD4bs, V2 apex, V3 glycan or fusion peptide </a:t>
            </a:r>
            <a:r>
              <a:rPr lang="en-US" dirty="0" err="1">
                <a:solidFill>
                  <a:srgbClr val="000000"/>
                </a:solidFill>
              </a:rPr>
              <a:t>bNAbs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Panel </a:t>
            </a:r>
            <a:r>
              <a:rPr lang="en-US" dirty="0" smtClean="0">
                <a:solidFill>
                  <a:srgbClr val="000000"/>
                </a:solidFill>
              </a:rPr>
              <a:t>should be optimized </a:t>
            </a:r>
            <a:r>
              <a:rPr lang="en-US" dirty="0">
                <a:solidFill>
                  <a:srgbClr val="000000"/>
                </a:solidFill>
              </a:rPr>
              <a:t>as a screening tool, to </a:t>
            </a:r>
            <a:r>
              <a:rPr lang="en-US" i="1" dirty="0">
                <a:solidFill>
                  <a:srgbClr val="000000"/>
                </a:solidFill>
              </a:rPr>
              <a:t>detect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bnAb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signal</a:t>
            </a:r>
            <a:r>
              <a:rPr lang="en-US" dirty="0">
                <a:solidFill>
                  <a:srgbClr val="000000"/>
                </a:solidFill>
              </a:rPr>
              <a:t>, and the choice for the panel should be made on </a:t>
            </a:r>
            <a:r>
              <a:rPr lang="en-US" dirty="0" err="1" smtClean="0">
                <a:solidFill>
                  <a:srgbClr val="C00000"/>
                </a:solidFill>
              </a:rPr>
              <a:t>bnAb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profiles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not sequence or sera based.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16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Approach </a:t>
            </a:r>
            <a:endParaRPr lang="en-ZA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044" cy="435133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75 </a:t>
            </a:r>
            <a:r>
              <a:rPr lang="en-US" dirty="0">
                <a:solidFill>
                  <a:srgbClr val="000000"/>
                </a:solidFill>
              </a:rPr>
              <a:t>participants </a:t>
            </a:r>
            <a:r>
              <a:rPr lang="en-US" dirty="0" smtClean="0">
                <a:solidFill>
                  <a:srgbClr val="000000"/>
                </a:solidFill>
              </a:rPr>
              <a:t>in placebo arm (43 </a:t>
            </a:r>
            <a:r>
              <a:rPr lang="en-US" dirty="0">
                <a:solidFill>
                  <a:srgbClr val="000000"/>
                </a:solidFill>
              </a:rPr>
              <a:t>from HVTN 704 and 32 from HVTN 703)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One </a:t>
            </a:r>
            <a:r>
              <a:rPr lang="en-US" dirty="0">
                <a:solidFill>
                  <a:srgbClr val="000000"/>
                </a:solidFill>
              </a:rPr>
              <a:t>representative </a:t>
            </a:r>
            <a:r>
              <a:rPr lang="en-US" dirty="0" err="1">
                <a:solidFill>
                  <a:srgbClr val="000000"/>
                </a:solidFill>
              </a:rPr>
              <a:t>Env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selected per </a:t>
            </a:r>
            <a:r>
              <a:rPr lang="en-US" dirty="0" smtClean="0">
                <a:solidFill>
                  <a:srgbClr val="000000"/>
                </a:solidFill>
              </a:rPr>
              <a:t>person </a:t>
            </a:r>
            <a:r>
              <a:rPr lang="en-US" dirty="0" smtClean="0">
                <a:solidFill>
                  <a:srgbClr val="000000"/>
                </a:solidFill>
              </a:rPr>
              <a:t>(most representative/most sensitive)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Neutralization 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ata </a:t>
            </a:r>
            <a:r>
              <a:rPr lang="en-US" dirty="0" smtClean="0">
                <a:solidFill>
                  <a:srgbClr val="000000"/>
                </a:solidFill>
              </a:rPr>
              <a:t>against 13 </a:t>
            </a:r>
            <a:r>
              <a:rPr lang="en-US" dirty="0" err="1" smtClean="0">
                <a:solidFill>
                  <a:srgbClr val="000000"/>
                </a:solidFill>
              </a:rPr>
              <a:t>bNAbs</a:t>
            </a:r>
            <a:r>
              <a:rPr lang="en-US" dirty="0" smtClean="0">
                <a:solidFill>
                  <a:srgbClr val="000000"/>
                </a:solidFill>
              </a:rPr>
              <a:t>: CD4bs, V2 Apex, V3 glycan, Fusion Peptide, MPER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Devised </a:t>
            </a:r>
            <a:r>
              <a:rPr lang="en-US" dirty="0" smtClean="0">
                <a:solidFill>
                  <a:srgbClr val="000000"/>
                </a:solidFill>
              </a:rPr>
              <a:t>an algorithm to rank </a:t>
            </a:r>
            <a:r>
              <a:rPr lang="en-US" dirty="0">
                <a:solidFill>
                  <a:srgbClr val="000000"/>
                </a:solidFill>
              </a:rPr>
              <a:t>viruses </a:t>
            </a:r>
            <a:r>
              <a:rPr lang="en-US" dirty="0" smtClean="0">
                <a:solidFill>
                  <a:srgbClr val="000000"/>
                </a:solidFill>
              </a:rPr>
              <a:t>that favored selection of broadly </a:t>
            </a:r>
            <a:r>
              <a:rPr lang="en-US" dirty="0">
                <a:solidFill>
                  <a:srgbClr val="000000"/>
                </a:solidFill>
              </a:rPr>
              <a:t>sensitive viruses while including the most sensitive viruses to each antibody </a:t>
            </a:r>
            <a:r>
              <a:rPr lang="en-US" dirty="0" smtClean="0">
                <a:solidFill>
                  <a:srgbClr val="000000"/>
                </a:solidFill>
              </a:rPr>
              <a:t>tested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Expanded set </a:t>
            </a:r>
            <a:r>
              <a:rPr lang="en-US" dirty="0" smtClean="0"/>
              <a:t>of 8 highly </a:t>
            </a:r>
            <a:r>
              <a:rPr lang="en-US" dirty="0" smtClean="0"/>
              <a:t>sensitive </a:t>
            </a:r>
            <a:r>
              <a:rPr lang="en-US" dirty="0" err="1" smtClean="0"/>
              <a:t>Envs</a:t>
            </a:r>
            <a:r>
              <a:rPr lang="en-US" dirty="0" smtClean="0"/>
              <a:t> for each class </a:t>
            </a:r>
            <a:r>
              <a:rPr lang="en-US" dirty="0" smtClean="0"/>
              <a:t>antibody (included between </a:t>
            </a:r>
            <a:r>
              <a:rPr lang="en-US" dirty="0" smtClean="0"/>
              <a:t>3-6 </a:t>
            </a:r>
            <a:r>
              <a:rPr lang="en-US" dirty="0" smtClean="0"/>
              <a:t>from the </a:t>
            </a:r>
            <a:r>
              <a:rPr lang="en-US" dirty="0" smtClean="0"/>
              <a:t>12 virus panel </a:t>
            </a:r>
            <a:r>
              <a:rPr lang="en-US" dirty="0" smtClean="0"/>
              <a:t>in </a:t>
            </a:r>
            <a:r>
              <a:rPr lang="en-US" dirty="0" smtClean="0"/>
              <a:t>each </a:t>
            </a:r>
            <a:r>
              <a:rPr lang="en-US" dirty="0" smtClean="0"/>
              <a:t>set)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7384181" y="6087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 Korber and Elena Giorgi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Kshitij Wagh and James Theiler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81F2-A95F-D5EF-22A6-16EC8D0B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5" y="64735"/>
            <a:ext cx="1146376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12 </a:t>
            </a:r>
            <a:r>
              <a:rPr lang="en-US" b="1" dirty="0" err="1">
                <a:solidFill>
                  <a:srgbClr val="C00000"/>
                </a:solidFill>
                <a:latin typeface="Franklin Gothic Book" panose="020B0503020102020204" pitchFamily="34" charset="0"/>
              </a:rPr>
              <a:t>pseudovirus</a:t>
            </a:r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bnAb</a:t>
            </a:r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detection </a:t>
            </a:r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panel</a:t>
            </a:r>
            <a:endParaRPr lang="en-US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7F2F3-BC5B-02AE-0AA3-FFB14ED0E239}"/>
              </a:ext>
            </a:extLst>
          </p:cNvPr>
          <p:cNvSpPr txBox="1"/>
          <p:nvPr/>
        </p:nvSpPr>
        <p:spPr>
          <a:xfrm>
            <a:off x="292661" y="4978045"/>
            <a:ext cx="75361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3 most sensitive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each of the 13 antibodies are included in the panel.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indicated by the white letter with the underscore.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included Env is sensitive to a spectrum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bNAbs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increasing the opportunity for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 of antibody activity against diverse variants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 viruses were sampled very early and are extremely well characterized in terms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of being transmitted founder lineage viruses.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388FD0F-5050-EF09-7B6B-B8FD06C66F0C}"/>
              </a:ext>
            </a:extLst>
          </p:cNvPr>
          <p:cNvSpPr/>
          <p:nvPr/>
        </p:nvSpPr>
        <p:spPr>
          <a:xfrm>
            <a:off x="10375825" y="5330137"/>
            <a:ext cx="113289" cy="342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77F4C-4B59-AAD1-3F3A-CAEC1AEE7C3B}"/>
              </a:ext>
            </a:extLst>
          </p:cNvPr>
          <p:cNvSpPr txBox="1"/>
          <p:nvPr/>
        </p:nvSpPr>
        <p:spPr>
          <a:xfrm>
            <a:off x="10398696" y="5241125"/>
            <a:ext cx="175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above detection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43985B-4A97-12A8-513B-BD56541D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14" y="5330137"/>
            <a:ext cx="1145301" cy="13644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0920AF2-D65F-EA2A-8B2A-161BA26C1247}"/>
              </a:ext>
            </a:extLst>
          </p:cNvPr>
          <p:cNvGrpSpPr/>
          <p:nvPr/>
        </p:nvGrpSpPr>
        <p:grpSpPr>
          <a:xfrm>
            <a:off x="292661" y="1310910"/>
            <a:ext cx="11708860" cy="3575804"/>
            <a:chOff x="292661" y="1310910"/>
            <a:chExt cx="11708860" cy="35758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2E74F5-25EC-5EA5-052B-EEC5706D7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r="1903"/>
            <a:stretch/>
          </p:blipFill>
          <p:spPr>
            <a:xfrm>
              <a:off x="450457" y="1426053"/>
              <a:ext cx="11463760" cy="346066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E0E22A-3EC3-6F38-D475-BF2A6FA247BA}"/>
                </a:ext>
              </a:extLst>
            </p:cNvPr>
            <p:cNvSpPr/>
            <p:nvPr/>
          </p:nvSpPr>
          <p:spPr>
            <a:xfrm>
              <a:off x="292661" y="1310910"/>
              <a:ext cx="3834277" cy="137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00B525-2E25-01F7-5BFC-23F3FEBF08DD}"/>
                </a:ext>
              </a:extLst>
            </p:cNvPr>
            <p:cNvSpPr/>
            <p:nvPr/>
          </p:nvSpPr>
          <p:spPr>
            <a:xfrm>
              <a:off x="11588827" y="1334722"/>
              <a:ext cx="412694" cy="1111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7E7505-1996-9FD4-6BCD-0F44B9FB52CC}"/>
              </a:ext>
            </a:extLst>
          </p:cNvPr>
          <p:cNvSpPr txBox="1"/>
          <p:nvPr/>
        </p:nvSpPr>
        <p:spPr>
          <a:xfrm>
            <a:off x="51664" y="2359474"/>
            <a:ext cx="63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 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0A32D5-A298-5B00-A516-9D46AD9FA3E2}"/>
              </a:ext>
            </a:extLst>
          </p:cNvPr>
          <p:cNvSpPr txBox="1"/>
          <p:nvPr/>
        </p:nvSpPr>
        <p:spPr>
          <a:xfrm>
            <a:off x="11528915" y="229473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Clade</a:t>
            </a:r>
          </a:p>
        </p:txBody>
      </p:sp>
    </p:spTree>
    <p:extLst>
      <p:ext uri="{BB962C8B-B14F-4D97-AF65-F5344CB8AC3E}">
        <p14:creationId xmlns:p14="http://schemas.microsoft.com/office/powerpoint/2010/main" val="521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avac.org/sites/default/files/infographics/bNAbCombo_jan20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0288" r="48138" b="30066"/>
          <a:stretch/>
        </p:blipFill>
        <p:spPr bwMode="auto">
          <a:xfrm>
            <a:off x="694944" y="1528487"/>
            <a:ext cx="4906959" cy="37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vac.org/sites/default/files/infographics/bNAbCombo_jan20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9" t="66165" r="2303" b="8794"/>
          <a:stretch/>
        </p:blipFill>
        <p:spPr bwMode="auto">
          <a:xfrm>
            <a:off x="6853732" y="3124732"/>
            <a:ext cx="4567758" cy="19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avac.org/sites/default/files/infographics/bNAbCombo_jan20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69483" r="48138" b="8602"/>
          <a:stretch/>
        </p:blipFill>
        <p:spPr bwMode="auto">
          <a:xfrm>
            <a:off x="640879" y="5176262"/>
            <a:ext cx="5015087" cy="16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943" y="80844"/>
            <a:ext cx="1134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 robust pipeline of broadly neutralizing antibodies for HIV prevention</a:t>
            </a:r>
            <a:endParaRPr lang="en-ZA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95" y="5678905"/>
            <a:ext cx="1978994" cy="9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8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WHO preferred product characteristics for monoclonal antibodies for HIV </a:t>
            </a:r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prevention (2022)</a:t>
            </a:r>
            <a:endParaRPr lang="en-ZA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00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Target populations </a:t>
            </a:r>
          </a:p>
          <a:p>
            <a:r>
              <a:rPr lang="en-US" dirty="0" smtClean="0"/>
              <a:t>Access and affordability</a:t>
            </a:r>
          </a:p>
          <a:p>
            <a:r>
              <a:rPr lang="en-US" dirty="0" smtClean="0"/>
              <a:t>Efficacy 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Formulation/presentation  </a:t>
            </a:r>
          </a:p>
          <a:p>
            <a:r>
              <a:rPr lang="en-US" dirty="0" smtClean="0"/>
              <a:t>Dose regimen</a:t>
            </a:r>
          </a:p>
          <a:p>
            <a:r>
              <a:rPr lang="en-US" dirty="0" smtClean="0"/>
              <a:t>Co-administration</a:t>
            </a:r>
          </a:p>
          <a:p>
            <a:r>
              <a:rPr lang="en-US" dirty="0" smtClean="0"/>
              <a:t>Route of administration </a:t>
            </a:r>
          </a:p>
          <a:p>
            <a:r>
              <a:rPr lang="en-US" dirty="0" smtClean="0"/>
              <a:t>Product stability and storage</a:t>
            </a:r>
          </a:p>
          <a:p>
            <a:r>
              <a:rPr lang="en-US" dirty="0" smtClean="0"/>
              <a:t>Registration, prequalification and programmatic suitability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37" y="2628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Outline</a:t>
            </a:r>
            <a:endParaRPr lang="en-ZA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Proof-of-concept – the AMP trial</a:t>
            </a:r>
          </a:p>
          <a:p>
            <a:r>
              <a:rPr lang="en-US" sz="4000" dirty="0" smtClean="0"/>
              <a:t>Defining a neutralization titer biomarker</a:t>
            </a:r>
          </a:p>
          <a:p>
            <a:r>
              <a:rPr lang="en-US" sz="4000" dirty="0"/>
              <a:t>AMP viruses and </a:t>
            </a:r>
            <a:r>
              <a:rPr lang="en-US" sz="4000" dirty="0" smtClean="0"/>
              <a:t>panels</a:t>
            </a:r>
            <a:endParaRPr lang="en-US" sz="4000" dirty="0"/>
          </a:p>
          <a:p>
            <a:r>
              <a:rPr lang="en-US" sz="4000" dirty="0" smtClean="0"/>
              <a:t>Predicting </a:t>
            </a:r>
            <a:r>
              <a:rPr lang="en-US" sz="4000" dirty="0" err="1" smtClean="0"/>
              <a:t>bnAb</a:t>
            </a:r>
            <a:r>
              <a:rPr lang="en-US" sz="4000" dirty="0" smtClean="0"/>
              <a:t> efficacy</a:t>
            </a:r>
          </a:p>
          <a:p>
            <a:r>
              <a:rPr lang="en-US" sz="4000" dirty="0" err="1" smtClean="0"/>
              <a:t>bnAb</a:t>
            </a:r>
            <a:r>
              <a:rPr lang="en-US" sz="4000" dirty="0" smtClean="0"/>
              <a:t> pipeline</a:t>
            </a:r>
          </a:p>
          <a:p>
            <a:r>
              <a:rPr lang="en-US" sz="4000" dirty="0" smtClean="0"/>
              <a:t>Preferred product characteristics of </a:t>
            </a:r>
            <a:r>
              <a:rPr lang="en-US" sz="4000" dirty="0" err="1" smtClean="0"/>
              <a:t>bnAbs</a:t>
            </a:r>
            <a:r>
              <a:rPr lang="en-US" sz="4000" dirty="0" smtClean="0"/>
              <a:t> for HIV prevention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2487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602936" y="91726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Conclusions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sldNum" idx="12"/>
          </p:nvPr>
        </p:nvSpPr>
        <p:spPr>
          <a:xfrm>
            <a:off x="5551736" y="6365876"/>
            <a:ext cx="107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/>
            <a:fld id="{00000000-1234-1234-1234-123412341234}" type="slidenum">
              <a:rPr lang="en-US" kern="0"/>
              <a:pPr defTabSz="1219170"/>
              <a:t>20</a:t>
            </a:fld>
            <a:endParaRPr kern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602936" y="1289183"/>
            <a:ext cx="10972800" cy="522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438562">
              <a:buClr>
                <a:srgbClr val="323F4F"/>
              </a:buClr>
              <a:buSzPts val="1580"/>
              <a:buChar char="●"/>
            </a:pPr>
            <a:r>
              <a:rPr lang="en-US" sz="2800" dirty="0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 has provided proof-of-concept for </a:t>
            </a:r>
            <a:r>
              <a:rPr lang="en-US" sz="2800" dirty="0" err="1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bnAbs</a:t>
            </a:r>
            <a:r>
              <a:rPr lang="en-US" sz="2800" dirty="0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HIV prevention </a:t>
            </a:r>
          </a:p>
          <a:p>
            <a:pPr indent="-438562">
              <a:buClr>
                <a:srgbClr val="323F4F"/>
              </a:buClr>
              <a:buSzPts val="1580"/>
              <a:buChar char="●"/>
            </a:pPr>
            <a:endParaRPr lang="en-US" sz="2800" dirty="0" smtClean="0">
              <a:solidFill>
                <a:srgbClr val="323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38562">
              <a:buClr>
                <a:srgbClr val="323F4F"/>
              </a:buClr>
              <a:buSzPts val="1580"/>
              <a:buFont typeface="Calibri"/>
              <a:buChar char="●"/>
            </a:pP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Modelling suggests that triple </a:t>
            </a:r>
            <a:r>
              <a:rPr lang="en-US" sz="2800" dirty="0" err="1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bnAb</a:t>
            </a: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combination will </a:t>
            </a:r>
            <a:r>
              <a:rPr lang="en-US" sz="2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be highly </a:t>
            </a: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effective over a sustained period </a:t>
            </a:r>
          </a:p>
          <a:p>
            <a:pPr indent="-438562">
              <a:buClr>
                <a:srgbClr val="323F4F"/>
              </a:buClr>
              <a:buSzPts val="1580"/>
              <a:buFont typeface="Calibri"/>
              <a:buChar char="●"/>
            </a:pPr>
            <a:endParaRPr lang="en-US" sz="2800" dirty="0" smtClean="0">
              <a:solidFill>
                <a:srgbClr val="323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38562">
              <a:buClr>
                <a:srgbClr val="323F4F"/>
              </a:buClr>
              <a:buSzPts val="1580"/>
              <a:buChar char="●"/>
            </a:pPr>
            <a:r>
              <a:rPr lang="en-US" sz="2800" dirty="0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pipeline of </a:t>
            </a:r>
            <a:r>
              <a:rPr lang="en-US" sz="2800" dirty="0" err="1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bnAbs</a:t>
            </a:r>
            <a:r>
              <a:rPr lang="en-US" sz="2800" dirty="0" smtClean="0">
                <a:solidFill>
                  <a:srgbClr val="32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development</a:t>
            </a:r>
            <a:endParaRPr lang="en-US" sz="2800" dirty="0" smtClean="0">
              <a:solidFill>
                <a:srgbClr val="323F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38562">
              <a:buClr>
                <a:srgbClr val="323F4F"/>
              </a:buClr>
              <a:buSzPts val="1580"/>
              <a:buFont typeface="Calibri"/>
              <a:buChar char="●"/>
            </a:pPr>
            <a:endParaRPr lang="en-US" sz="2800" dirty="0" smtClean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8562">
              <a:buClr>
                <a:srgbClr val="323F4F"/>
              </a:buClr>
              <a:buSzPts val="1580"/>
              <a:buFont typeface="Calibri"/>
              <a:buChar char="●"/>
            </a:pP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Evidence </a:t>
            </a:r>
            <a:r>
              <a:rPr lang="en-US" sz="2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of genetic drift </a:t>
            </a: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among </a:t>
            </a: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subtype </a:t>
            </a:r>
            <a:r>
              <a:rPr lang="en-US" sz="2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 viruses </a:t>
            </a:r>
            <a:r>
              <a:rPr lang="en-US" sz="2800" dirty="0" smtClean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suggest that virus panels need to continue to be updated</a:t>
            </a:r>
            <a:endParaRPr lang="en-US" sz="2800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buNone/>
            </a:pPr>
            <a:endParaRPr sz="2533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buNone/>
            </a:pPr>
            <a:endParaRPr sz="2533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 idx="4294967295"/>
          </p:nvPr>
        </p:nvSpPr>
        <p:spPr>
          <a:xfrm>
            <a:off x="2797013" y="119037"/>
            <a:ext cx="5972344" cy="50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ctr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6000"/>
            </a:pPr>
            <a:r>
              <a:rPr lang="en-US" sz="3265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Acknowledgements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1031716" y="1128602"/>
            <a:ext cx="3078099" cy="54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NICD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err="1" smtClea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Nono</a:t>
            </a:r>
            <a:r>
              <a:rPr lang="en-US" sz="1600" kern="0" dirty="0" smtClea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Mkhize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smtClea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Haajira 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Kaldine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Rebecca Van Dorsten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Tandile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Modise</a:t>
            </a: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Prudence Kgagudi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Carol Crowther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Bronwen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Lambson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Livhuwani Nxumalo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Valerie Bekker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Rutendo Mapengo</a:t>
            </a: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Brent </a:t>
            </a:r>
            <a:r>
              <a:rPr lang="en-US" sz="1600" kern="0" dirty="0" smtClea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Oosthuysen</a:t>
            </a: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Penny Moore</a:t>
            </a:r>
            <a:endParaRPr lang="en-US" sz="16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3585535" y="1075867"/>
            <a:ext cx="1667200" cy="226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HVTN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Myron Cohen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Larry Corey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Hural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Julie McElrath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Sri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Edupuganti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Nyaradzo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Mgodi</a:t>
            </a: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i="1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Study protocol teams</a:t>
            </a:r>
            <a:endParaRPr sz="1600" i="1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861" y="5676436"/>
            <a:ext cx="1589727" cy="77260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1059008" y="4099347"/>
            <a:ext cx="1738005" cy="275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endParaRPr sz="1600" b="1" kern="0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b="1" kern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Duke University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David Montefiori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Amanda Eaton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Elize Domin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Marcella Sarzotti-Kelsoe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5975396" y="1075869"/>
            <a:ext cx="2462000" cy="325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University of Cape Town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Carolyn Williamson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Talita York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Asanda Gwashu-Nyangiwe </a:t>
            </a:r>
            <a:endParaRPr sz="1600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Ruwayhida Thebus</a:t>
            </a:r>
            <a:endParaRPr sz="1600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Nonkululeko Ndabambi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Colin Anthony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David Matten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Ansie Yssel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Dieter Mielke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Nicolas Beaume</a:t>
            </a:r>
            <a:endParaRPr sz="1600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Bruna Galvao</a:t>
            </a:r>
            <a:endParaRPr sz="1600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>
              <a:solidFill>
                <a:srgbClr val="FF60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4282906" y="3724131"/>
            <a:ext cx="2488477" cy="6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544885" y="3437591"/>
            <a:ext cx="2098400" cy="201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Statisticians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Allan DeCamp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Peter Gilbert 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Paul Edlefsen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Yunda Huang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Raabya Rossenkhan</a:t>
            </a:r>
            <a:endParaRPr sz="1600" kern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Craig Magaret</a:t>
            </a:r>
            <a:endParaRPr sz="13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b="38609"/>
          <a:stretch/>
        </p:blipFill>
        <p:spPr>
          <a:xfrm>
            <a:off x="1838336" y="5616571"/>
            <a:ext cx="5161585" cy="1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5527144" y="5552506"/>
            <a:ext cx="3525517" cy="32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r>
              <a:rPr lang="en-US" sz="24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Thank you to the AMP trials participants, sites and study protocol teams </a:t>
            </a:r>
            <a:endParaRPr sz="1333" kern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8847723" y="1128602"/>
            <a:ext cx="1855652" cy="448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733" tIns="24867" rIns="49733" bIns="24867" anchor="t" anchorCtr="0">
            <a:spAutoFit/>
          </a:bodyPr>
          <a:lstStyle/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University of Washington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Jim Mullins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Dylan Westfall 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Wenjie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Deng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Alec </a:t>
            </a:r>
            <a:r>
              <a:rPr lang="en-US" sz="1600" kern="0" dirty="0" err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Pankow</a:t>
            </a: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Kim Wong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Hong Zhao 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Lennie Chen</a:t>
            </a:r>
            <a:endParaRPr sz="1333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Michaela Anderson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b="1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LANL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Bette Korber</a:t>
            </a:r>
            <a:endParaRPr sz="1867" kern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Elena </a:t>
            </a:r>
            <a:r>
              <a:rPr lang="en-US" sz="1600" kern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Giorgi</a:t>
            </a: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Kshitij Wagh </a:t>
            </a:r>
            <a:endParaRPr lang="en-US" sz="1600" kern="0" dirty="0" smtClean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US" sz="1600" kern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James </a:t>
            </a:r>
            <a:r>
              <a:rPr lang="en-US" sz="1600" kern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Theiler</a:t>
            </a: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FF60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5">
            <a:alphaModFix/>
          </a:blip>
          <a:srcRect l="2363" t="10165" r="5141" b="4880"/>
          <a:stretch/>
        </p:blipFill>
        <p:spPr>
          <a:xfrm>
            <a:off x="6053612" y="4713802"/>
            <a:ext cx="1800264" cy="47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8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930960" y="786623"/>
            <a:ext cx="8831884" cy="5340078"/>
            <a:chOff x="1397785" y="526741"/>
            <a:chExt cx="8831884" cy="53400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7357" y="1493168"/>
              <a:ext cx="3453342" cy="30221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6327" y="1478015"/>
              <a:ext cx="3453342" cy="302210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 rot="9807702">
              <a:off x="3213960" y="3596925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6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7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8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4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5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6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2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3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9807702">
              <a:off x="3461610" y="3762021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18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9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0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1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26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7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8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4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5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9807702">
              <a:off x="3489822" y="3430295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30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31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32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33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38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39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40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5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36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37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9807702">
              <a:off x="3765050" y="3621337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42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43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44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45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46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50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51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52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48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49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 cstate="print"/>
            <a:srcRect t="10107"/>
            <a:stretch/>
          </p:blipFill>
          <p:spPr>
            <a:xfrm>
              <a:off x="4361392" y="3566773"/>
              <a:ext cx="837238" cy="783617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 rot="9807702">
              <a:off x="4260350" y="3964241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55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56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57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58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59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63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64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65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61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62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5887561">
              <a:off x="1433143" y="2681883"/>
              <a:ext cx="1025576" cy="109629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6" cstate="print"/>
            <a:srcRect l="20850" t="13402" r="23938" b="12046"/>
            <a:stretch/>
          </p:blipFill>
          <p:spPr>
            <a:xfrm>
              <a:off x="2952877" y="3952082"/>
              <a:ext cx="141759" cy="13234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7" cstate="print"/>
            <a:srcRect l="20850" t="13402" r="23938" b="12046"/>
            <a:stretch/>
          </p:blipFill>
          <p:spPr>
            <a:xfrm>
              <a:off x="3101510" y="4224128"/>
              <a:ext cx="209000" cy="19512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8" cstate="print"/>
            <a:srcRect l="20850" t="13402" r="23938" b="12046"/>
            <a:stretch/>
          </p:blipFill>
          <p:spPr>
            <a:xfrm>
              <a:off x="3146644" y="3762250"/>
              <a:ext cx="107719" cy="10056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9" cstate="print"/>
            <a:srcRect l="20850" t="13402" r="23938" b="12046"/>
            <a:stretch/>
          </p:blipFill>
          <p:spPr>
            <a:xfrm>
              <a:off x="3369799" y="4275312"/>
              <a:ext cx="249457" cy="23289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 rot="1936788">
              <a:off x="2480030" y="3552348"/>
              <a:ext cx="382679" cy="554812"/>
            </a:xfrm>
            <a:prstGeom prst="ellipse">
              <a:avLst/>
            </a:prstGeom>
            <a:gradFill flip="none" rotWithShape="1">
              <a:gsLst>
                <a:gs pos="0">
                  <a:srgbClr val="D45044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0" cstate="print"/>
            <a:srcRect l="20850" t="13402" r="23938" b="12046"/>
            <a:stretch/>
          </p:blipFill>
          <p:spPr>
            <a:xfrm>
              <a:off x="3094078" y="3997541"/>
              <a:ext cx="170408" cy="159093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 cstate="print"/>
            <a:srcRect l="20850" t="13402" r="23938" b="12046"/>
            <a:stretch/>
          </p:blipFill>
          <p:spPr>
            <a:xfrm>
              <a:off x="3040249" y="3857618"/>
              <a:ext cx="107719" cy="10056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6" cstate="print"/>
            <a:srcRect l="20850" t="13402" r="23938" b="12046"/>
            <a:stretch/>
          </p:blipFill>
          <p:spPr>
            <a:xfrm>
              <a:off x="2952877" y="4104482"/>
              <a:ext cx="141759" cy="132346"/>
            </a:xfrm>
            <a:prstGeom prst="rect">
              <a:avLst/>
            </a:prstGeom>
          </p:spPr>
        </p:pic>
        <p:grpSp>
          <p:nvGrpSpPr>
            <p:cNvPr id="66" name="Group 89"/>
            <p:cNvGrpSpPr/>
            <p:nvPr/>
          </p:nvGrpSpPr>
          <p:grpSpPr>
            <a:xfrm rot="3024867">
              <a:off x="4918644" y="4113949"/>
              <a:ext cx="229602" cy="248487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91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2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3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4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69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99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00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01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6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7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98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70" name="Group 101"/>
            <p:cNvGrpSpPr/>
            <p:nvPr/>
          </p:nvGrpSpPr>
          <p:grpSpPr>
            <a:xfrm rot="19878615">
              <a:off x="4986558" y="3609786"/>
              <a:ext cx="248736" cy="229373"/>
              <a:chOff x="5491781" y="4633205"/>
              <a:chExt cx="1582214" cy="1234034"/>
            </a:xfrm>
            <a:solidFill>
              <a:srgbClr val="FFFF00"/>
            </a:solidFill>
          </p:grpSpPr>
          <p:sp>
            <p:nvSpPr>
              <p:cNvPr id="103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04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05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06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71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11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12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13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8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09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10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pic>
          <p:nvPicPr>
            <p:cNvPr id="114" name="Picture 2" descr="http://www.nature.com/nri/journal/v12/n1/images/nri3130-f1.jpg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7533" t="3059" r="71937" b="67478"/>
            <a:stretch/>
          </p:blipFill>
          <p:spPr bwMode="auto">
            <a:xfrm flipH="1">
              <a:off x="6193904" y="1345001"/>
              <a:ext cx="839254" cy="2479060"/>
            </a:xfrm>
            <a:prstGeom prst="rect">
              <a:avLst/>
            </a:prstGeom>
            <a:noFill/>
          </p:spPr>
        </p:pic>
        <p:sp>
          <p:nvSpPr>
            <p:cNvPr id="115" name="Rectangle 114"/>
            <p:cNvSpPr/>
            <p:nvPr/>
          </p:nvSpPr>
          <p:spPr>
            <a:xfrm>
              <a:off x="5831594" y="2575287"/>
              <a:ext cx="509058" cy="73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1020000">
              <a:off x="6946023" y="3546771"/>
              <a:ext cx="174272" cy="40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 rot="2370197">
              <a:off x="2368181" y="3336492"/>
              <a:ext cx="210532" cy="187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2370197">
              <a:off x="6927088" y="3319608"/>
              <a:ext cx="210532" cy="187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 rot="19285285">
              <a:off x="2461048" y="3507902"/>
              <a:ext cx="231563" cy="13314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 rot="19285285">
              <a:off x="7016174" y="3450090"/>
              <a:ext cx="231563" cy="13314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56"/>
              <a:endParaRPr lang="en-US" sz="19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4" cstate="print"/>
            <a:srcRect t="10107"/>
            <a:stretch/>
          </p:blipFill>
          <p:spPr>
            <a:xfrm>
              <a:off x="8933743" y="3607931"/>
              <a:ext cx="837238" cy="783617"/>
            </a:xfrm>
            <a:prstGeom prst="rect">
              <a:avLst/>
            </a:prstGeom>
          </p:spPr>
        </p:pic>
        <p:grpSp>
          <p:nvGrpSpPr>
            <p:cNvPr id="72" name="Group 133"/>
            <p:cNvGrpSpPr/>
            <p:nvPr/>
          </p:nvGrpSpPr>
          <p:grpSpPr>
            <a:xfrm rot="9807702">
              <a:off x="8809375" y="4016665"/>
              <a:ext cx="248736" cy="229373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35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36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37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38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73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43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44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45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0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41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42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145"/>
            <p:cNvGrpSpPr/>
            <p:nvPr/>
          </p:nvGrpSpPr>
          <p:grpSpPr>
            <a:xfrm rot="9807702">
              <a:off x="7211133" y="3584793"/>
              <a:ext cx="248736" cy="229373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47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48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49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50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75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55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56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57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2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53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54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76" name="Group 157"/>
            <p:cNvGrpSpPr/>
            <p:nvPr/>
          </p:nvGrpSpPr>
          <p:grpSpPr>
            <a:xfrm rot="11506626">
              <a:off x="7926567" y="3711801"/>
              <a:ext cx="248736" cy="229373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59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60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61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62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77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67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68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69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4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65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66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78" name="Group 169"/>
            <p:cNvGrpSpPr/>
            <p:nvPr/>
          </p:nvGrpSpPr>
          <p:grpSpPr>
            <a:xfrm rot="12038100">
              <a:off x="7376233" y="3787997"/>
              <a:ext cx="248736" cy="229373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71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72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73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74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80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79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80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81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76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77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78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181"/>
            <p:cNvGrpSpPr/>
            <p:nvPr/>
          </p:nvGrpSpPr>
          <p:grpSpPr>
            <a:xfrm rot="2886770">
              <a:off x="9555284" y="4091318"/>
              <a:ext cx="229602" cy="248487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83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84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85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86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87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191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92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193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8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89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90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90" name="Group 193"/>
            <p:cNvGrpSpPr/>
            <p:nvPr/>
          </p:nvGrpSpPr>
          <p:grpSpPr>
            <a:xfrm rot="14497455">
              <a:off x="7579333" y="3524071"/>
              <a:ext cx="229602" cy="248487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195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96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97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198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95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203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04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05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0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01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02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grpSp>
          <p:nvGrpSpPr>
            <p:cNvPr id="102" name="Group 205"/>
            <p:cNvGrpSpPr/>
            <p:nvPr/>
          </p:nvGrpSpPr>
          <p:grpSpPr>
            <a:xfrm rot="14329148">
              <a:off x="8972964" y="3533537"/>
              <a:ext cx="229602" cy="248487"/>
              <a:chOff x="5491781" y="4633205"/>
              <a:chExt cx="1582214" cy="1234034"/>
            </a:xfrm>
            <a:solidFill>
              <a:srgbClr val="3366FF"/>
            </a:solidFill>
          </p:grpSpPr>
          <p:sp>
            <p:nvSpPr>
              <p:cNvPr id="207" name="AutoShape 59"/>
              <p:cNvSpPr>
                <a:spLocks noChangeAspect="1" noChangeArrowheads="1"/>
              </p:cNvSpPr>
              <p:nvPr/>
            </p:nvSpPr>
            <p:spPr bwMode="auto">
              <a:xfrm rot="16202240">
                <a:off x="6451038" y="4917351"/>
                <a:ext cx="138974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08" name="AutoShape 60"/>
              <p:cNvSpPr>
                <a:spLocks noChangeAspect="1" noChangeArrowheads="1"/>
              </p:cNvSpPr>
              <p:nvPr/>
            </p:nvSpPr>
            <p:spPr bwMode="auto">
              <a:xfrm rot="16202240" flipH="1">
                <a:off x="6442496" y="4694170"/>
                <a:ext cx="135742" cy="1106941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09" name="AutoShape 61"/>
              <p:cNvSpPr>
                <a:spLocks noChangeAspect="1" noChangeArrowheads="1"/>
              </p:cNvSpPr>
              <p:nvPr/>
            </p:nvSpPr>
            <p:spPr bwMode="auto">
              <a:xfrm rot="16202240">
                <a:off x="6101857" y="5323203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10" name="AutoShape 62"/>
              <p:cNvSpPr>
                <a:spLocks noChangeAspect="1" noChangeArrowheads="1"/>
              </p:cNvSpPr>
              <p:nvPr/>
            </p:nvSpPr>
            <p:spPr bwMode="auto">
              <a:xfrm rot="16202240">
                <a:off x="6195369" y="5320585"/>
                <a:ext cx="132510" cy="7129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grpSp>
            <p:nvGrpSpPr>
              <p:cNvPr id="107" name="Group 63"/>
              <p:cNvGrpSpPr>
                <a:grpSpLocks/>
              </p:cNvGrpSpPr>
              <p:nvPr/>
            </p:nvGrpSpPr>
            <p:grpSpPr bwMode="auto">
              <a:xfrm rot="16202240">
                <a:off x="5523487" y="4840558"/>
                <a:ext cx="733655" cy="318949"/>
                <a:chOff x="1650" y="533"/>
                <a:chExt cx="431" cy="177"/>
              </a:xfrm>
              <a:grpFill/>
            </p:grpSpPr>
            <p:sp>
              <p:nvSpPr>
                <p:cNvPr id="215" name="AutoShape 64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650" y="533"/>
                  <a:ext cx="366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16" name="AutoShape 65"/>
                <p:cNvSpPr>
                  <a:spLocks noChangeAspect="1" noChangeArrowheads="1"/>
                </p:cNvSpPr>
                <p:nvPr/>
              </p:nvSpPr>
              <p:spPr bwMode="auto">
                <a:xfrm rot="18900000" flipH="1">
                  <a:off x="1746" y="601"/>
                  <a:ext cx="335" cy="75"/>
                </a:xfrm>
                <a:prstGeom prst="roundRect">
                  <a:avLst>
                    <a:gd name="adj" fmla="val 44255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  <p:sp>
              <p:nvSpPr>
                <p:cNvPr id="217" name="AutoShape 6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767" y="658"/>
                  <a:ext cx="63" cy="4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57756"/>
                  <a:endParaRPr lang="en-US" sz="1900">
                    <a:solidFill>
                      <a:srgbClr val="00009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2" name="AutoShape 68"/>
              <p:cNvSpPr>
                <a:spLocks noChangeAspect="1" noChangeArrowheads="1"/>
              </p:cNvSpPr>
              <p:nvPr/>
            </p:nvSpPr>
            <p:spPr bwMode="auto">
              <a:xfrm rot="18902240">
                <a:off x="5491781" y="5603006"/>
                <a:ext cx="665375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13" name="AutoShape 69"/>
              <p:cNvSpPr>
                <a:spLocks noChangeAspect="1" noChangeArrowheads="1"/>
              </p:cNvSpPr>
              <p:nvPr/>
            </p:nvSpPr>
            <p:spPr bwMode="auto">
              <a:xfrm rot="18902240">
                <a:off x="5659578" y="5735900"/>
                <a:ext cx="602264" cy="131339"/>
              </a:xfrm>
              <a:prstGeom prst="roundRect">
                <a:avLst>
                  <a:gd name="adj" fmla="val 44255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  <p:sp>
            <p:nvSpPr>
              <p:cNvPr id="214" name="AutoShape 70"/>
              <p:cNvSpPr>
                <a:spLocks noChangeAspect="1" noChangeArrowheads="1"/>
              </p:cNvSpPr>
              <p:nvPr/>
            </p:nvSpPr>
            <p:spPr bwMode="auto">
              <a:xfrm rot="2702240">
                <a:off x="5904270" y="5636625"/>
                <a:ext cx="110325" cy="73931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57756"/>
                <a:endParaRPr lang="en-US" sz="1900">
                  <a:solidFill>
                    <a:srgbClr val="000090"/>
                  </a:solidFill>
                  <a:latin typeface="Calibri"/>
                </a:endParaRPr>
              </a:p>
            </p:txBody>
          </p:sp>
        </p:grpSp>
        <p:sp>
          <p:nvSpPr>
            <p:cNvPr id="218" name="Rectangle 217"/>
            <p:cNvSpPr/>
            <p:nvPr/>
          </p:nvSpPr>
          <p:spPr>
            <a:xfrm>
              <a:off x="2289869" y="526741"/>
              <a:ext cx="32592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57756"/>
              <a:r>
                <a:rPr lang="en-ZA" sz="2800" b="1" dirty="0">
                  <a:solidFill>
                    <a:prstClr val="black"/>
                  </a:solidFill>
                  <a:latin typeface="Calibri"/>
                </a:rPr>
                <a:t>Active </a:t>
              </a:r>
              <a:r>
                <a:rPr lang="en-ZA" sz="2800" b="1" dirty="0">
                  <a:solidFill>
                    <a:prstClr val="black"/>
                  </a:solidFill>
                  <a:latin typeface="Calibri"/>
                </a:rPr>
                <a:t>Immunization</a:t>
              </a:r>
              <a:endParaRPr lang="en-ZA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2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47819" y="1547699"/>
              <a:ext cx="1005052" cy="143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3" name="Rectangle 222"/>
            <p:cNvSpPr/>
            <p:nvPr/>
          </p:nvSpPr>
          <p:spPr>
            <a:xfrm>
              <a:off x="6714954" y="526741"/>
              <a:ext cx="34125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57756"/>
              <a:r>
                <a:rPr lang="en-ZA" sz="2800" b="1" dirty="0">
                  <a:solidFill>
                    <a:prstClr val="black"/>
                  </a:solidFill>
                  <a:latin typeface="Calibri"/>
                </a:rPr>
                <a:t>Passive Immunization</a:t>
              </a:r>
              <a:endParaRPr lang="en-ZA" sz="28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6081666" y="724521"/>
              <a:ext cx="0" cy="501924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130764" y="4543380"/>
              <a:ext cx="3662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7756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Vaccination to stimulate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protective antibody responses. </a:t>
              </a:r>
              <a:r>
                <a:rPr lang="en-US" sz="2000" b="1" dirty="0" smtClean="0">
                  <a:solidFill>
                    <a:srgbClr val="C00000"/>
                  </a:solidFill>
                  <a:latin typeface="Calibri"/>
                </a:rPr>
                <a:t>HVTN 702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failed to replicate moderate efficacy seen in </a:t>
              </a:r>
              <a:r>
                <a:rPr lang="en-US" sz="2000" b="1" dirty="0" smtClean="0">
                  <a:solidFill>
                    <a:srgbClr val="C00000"/>
                  </a:solidFill>
                  <a:latin typeface="Calibri"/>
                </a:rPr>
                <a:t>RV144</a:t>
              </a:r>
              <a:endParaRPr lang="en-US" sz="2000" b="1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5849563" y="4803262"/>
            <a:ext cx="418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56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Infusion of pre-formed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broadly neutralizing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monoclonal antibody. Proof-of-concept for VRC01 provided by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AMP trials</a:t>
            </a:r>
            <a:endParaRPr lang="en-US"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1981200"/>
            <a:ext cx="1194435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020" y="296417"/>
            <a:ext cx="903351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4670" marR="5080" indent="-1791970">
              <a:lnSpc>
                <a:spcPts val="4280"/>
              </a:lnSpc>
            </a:pPr>
            <a:r>
              <a:rPr sz="3950" dirty="0">
                <a:solidFill>
                  <a:srgbClr val="C00000"/>
                </a:solidFill>
              </a:rPr>
              <a:t>Prevention </a:t>
            </a:r>
            <a:r>
              <a:rPr sz="3950" spc="10" dirty="0">
                <a:solidFill>
                  <a:srgbClr val="C00000"/>
                </a:solidFill>
              </a:rPr>
              <a:t>efficacy in </a:t>
            </a:r>
            <a:r>
              <a:rPr sz="3950" spc="5" dirty="0">
                <a:solidFill>
                  <a:srgbClr val="C00000"/>
                </a:solidFill>
              </a:rPr>
              <a:t>AMP </a:t>
            </a:r>
            <a:r>
              <a:rPr sz="3950" dirty="0">
                <a:solidFill>
                  <a:srgbClr val="C00000"/>
                </a:solidFill>
              </a:rPr>
              <a:t>trials </a:t>
            </a:r>
            <a:r>
              <a:rPr sz="3950" spc="-5" dirty="0">
                <a:solidFill>
                  <a:srgbClr val="C00000"/>
                </a:solidFill>
              </a:rPr>
              <a:t>limited </a:t>
            </a:r>
            <a:r>
              <a:rPr sz="3950" spc="-45" dirty="0">
                <a:solidFill>
                  <a:srgbClr val="C00000"/>
                </a:solidFill>
              </a:rPr>
              <a:t>to  </a:t>
            </a:r>
            <a:r>
              <a:rPr sz="3950" spc="-10" dirty="0">
                <a:solidFill>
                  <a:srgbClr val="C00000"/>
                </a:solidFill>
              </a:rPr>
              <a:t>the </a:t>
            </a:r>
            <a:r>
              <a:rPr sz="3950" spc="-5" dirty="0">
                <a:solidFill>
                  <a:srgbClr val="C00000"/>
                </a:solidFill>
              </a:rPr>
              <a:t>most </a:t>
            </a:r>
            <a:r>
              <a:rPr sz="3950" dirty="0">
                <a:solidFill>
                  <a:srgbClr val="C00000"/>
                </a:solidFill>
              </a:rPr>
              <a:t>sensitive</a:t>
            </a:r>
            <a:r>
              <a:rPr sz="3950" spc="300" dirty="0">
                <a:solidFill>
                  <a:srgbClr val="C00000"/>
                </a:solidFill>
              </a:rPr>
              <a:t> </a:t>
            </a:r>
            <a:r>
              <a:rPr sz="3950" spc="5" dirty="0">
                <a:solidFill>
                  <a:srgbClr val="C00000"/>
                </a:solidFill>
              </a:rPr>
              <a:t>viruses</a:t>
            </a:r>
            <a:endParaRPr sz="3950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112" y="2614676"/>
            <a:ext cx="11944350" cy="771525"/>
          </a:xfrm>
          <a:custGeom>
            <a:avLst/>
            <a:gdLst/>
            <a:ahLst/>
            <a:cxnLst/>
            <a:rect l="l" t="t" r="r" b="b"/>
            <a:pathLst>
              <a:path w="11944350" h="771525">
                <a:moveTo>
                  <a:pt x="0" y="771525"/>
                </a:moveTo>
                <a:lnTo>
                  <a:pt x="11944350" y="771525"/>
                </a:lnTo>
                <a:lnTo>
                  <a:pt x="11944350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3080" y="6446202"/>
            <a:ext cx="251142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Corey et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NEJM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267" y="5635592"/>
            <a:ext cx="279132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Corey et al., NEJM 2021</a:t>
            </a:r>
            <a:endParaRPr lang="en-ZA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3228" y="2743855"/>
            <a:ext cx="4484370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1B54"/>
              </a:buClr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750" b="0" i="0" u="none" strike="noStrike" kern="1200" cap="none" spc="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Viruses </a:t>
            </a:r>
            <a:r>
              <a:rPr kumimoji="0" sz="2750" b="0" i="0" u="none" strike="noStrike" kern="1200" cap="none" spc="1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from </a:t>
            </a:r>
            <a:r>
              <a:rPr kumimoji="0" sz="2750" b="0" i="0" u="none" strike="noStrike" kern="1200" cap="none" spc="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VRC01</a:t>
            </a:r>
            <a:r>
              <a:rPr kumimoji="0" sz="2750" b="0" i="0" u="none" strike="noStrike" kern="1200" cap="none" spc="15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 </a:t>
            </a:r>
            <a:r>
              <a:rPr kumimoji="0" sz="2750" b="0" i="0" u="none" strike="noStrike" kern="1200" cap="none" spc="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cases</a:t>
            </a: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Medium"/>
              <a:ea typeface="+mn-ea"/>
              <a:cs typeface="Franklin Gothic Medium"/>
            </a:endParaRPr>
          </a:p>
          <a:p>
            <a:pPr marL="355600" marR="5080" lvl="0" indent="0" algn="l" defTabSz="914400" rtl="0" eaLnBrk="1" fontAlgn="auto" latinLnBrk="0" hangingPunct="1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none" strike="noStrike" kern="1200" cap="none" spc="2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~2.4-fold </a:t>
            </a:r>
            <a:r>
              <a:rPr kumimoji="0" sz="2750" b="0" i="0" u="none" strike="noStrike" kern="1200" cap="none" spc="-1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greater </a:t>
            </a:r>
            <a:r>
              <a:rPr kumimoji="0" sz="2750" b="0" i="0" u="none" strike="noStrike" kern="1200" cap="none" spc="1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IC</a:t>
            </a:r>
            <a:r>
              <a:rPr kumimoji="0" sz="2775" b="0" i="0" u="none" strike="noStrike" kern="1200" cap="none" spc="22" normalizeH="0" baseline="-18018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80 </a:t>
            </a:r>
            <a:r>
              <a:rPr kumimoji="0" sz="2750" b="0" i="0" u="none" strike="noStrike" kern="1200" cap="none" spc="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than  </a:t>
            </a:r>
            <a:r>
              <a:rPr kumimoji="0" sz="2750" b="0" i="0" u="none" strike="noStrike" kern="1200" cap="none" spc="-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viruses </a:t>
            </a:r>
            <a:r>
              <a:rPr kumimoji="0" sz="2750" b="0" i="0" u="none" strike="noStrike" kern="1200" cap="none" spc="1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from </a:t>
            </a:r>
            <a:r>
              <a:rPr kumimoji="0" sz="2750" b="0" i="0" u="none" strike="noStrike" kern="1200" cap="none" spc="5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placebo</a:t>
            </a:r>
            <a:r>
              <a:rPr kumimoji="0" sz="2750" b="0" i="0" u="none" strike="noStrike" kern="1200" cap="none" spc="26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 </a:t>
            </a:r>
            <a:r>
              <a:rPr kumimoji="0" sz="2750" b="0" i="0" u="none" strike="noStrike" kern="1200" cap="none" spc="0" normalizeH="0" baseline="0" noProof="0" dirty="0">
                <a:ln>
                  <a:noFill/>
                </a:ln>
                <a:solidFill>
                  <a:srgbClr val="5C2C8D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cases</a:t>
            </a: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Medium"/>
              <a:ea typeface="+mn-ea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378" y="282823"/>
            <a:ext cx="11282413" cy="1119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9470" marR="5080" indent="-2097405" algn="l">
              <a:lnSpc>
                <a:spcPct val="100800"/>
              </a:lnSpc>
            </a:pPr>
            <a:r>
              <a:rPr lang="en-US" sz="3600" spc="-5" dirty="0">
                <a:solidFill>
                  <a:srgbClr val="C00000"/>
                </a:solidFill>
              </a:rPr>
              <a:t>Viruses </a:t>
            </a:r>
            <a:r>
              <a:rPr lang="en-US" sz="3600" spc="10" dirty="0">
                <a:solidFill>
                  <a:srgbClr val="C00000"/>
                </a:solidFill>
              </a:rPr>
              <a:t>in </a:t>
            </a:r>
            <a:r>
              <a:rPr lang="en-US" sz="3600" spc="-20" dirty="0">
                <a:solidFill>
                  <a:srgbClr val="C00000"/>
                </a:solidFill>
              </a:rPr>
              <a:t>VRC01 </a:t>
            </a:r>
            <a:r>
              <a:rPr lang="en-US" sz="3600" spc="-5" dirty="0">
                <a:solidFill>
                  <a:srgbClr val="C00000"/>
                </a:solidFill>
              </a:rPr>
              <a:t>recipients </a:t>
            </a:r>
            <a:r>
              <a:rPr lang="en-US" sz="3600" spc="-20" dirty="0">
                <a:solidFill>
                  <a:srgbClr val="C00000"/>
                </a:solidFill>
              </a:rPr>
              <a:t>were more </a:t>
            </a:r>
            <a:r>
              <a:rPr lang="en-US" sz="3600" spc="-15" dirty="0">
                <a:solidFill>
                  <a:srgbClr val="C00000"/>
                </a:solidFill>
              </a:rPr>
              <a:t>resistant </a:t>
            </a:r>
            <a:r>
              <a:rPr lang="en-US" sz="3600" spc="10" dirty="0" smtClean="0">
                <a:solidFill>
                  <a:srgbClr val="C00000"/>
                </a:solidFill>
              </a:rPr>
              <a:t>to </a:t>
            </a:r>
            <a:r>
              <a:rPr lang="en-US" sz="3600" spc="-20" dirty="0" smtClean="0">
                <a:solidFill>
                  <a:srgbClr val="C00000"/>
                </a:solidFill>
              </a:rPr>
              <a:t>VRC01  </a:t>
            </a:r>
            <a:r>
              <a:rPr lang="en-US" sz="3600" spc="10" dirty="0">
                <a:solidFill>
                  <a:srgbClr val="C00000"/>
                </a:solidFill>
              </a:rPr>
              <a:t>than </a:t>
            </a:r>
            <a:r>
              <a:rPr lang="en-US" sz="3600" dirty="0">
                <a:solidFill>
                  <a:srgbClr val="C00000"/>
                </a:solidFill>
              </a:rPr>
              <a:t>viruses </a:t>
            </a:r>
            <a:r>
              <a:rPr lang="en-US" sz="3600" spc="5" dirty="0">
                <a:solidFill>
                  <a:srgbClr val="C00000"/>
                </a:solidFill>
              </a:rPr>
              <a:t>in placebo</a:t>
            </a:r>
            <a:r>
              <a:rPr lang="en-US" sz="3600" spc="-180" dirty="0">
                <a:solidFill>
                  <a:srgbClr val="C00000"/>
                </a:solidFill>
              </a:rPr>
              <a:t> </a:t>
            </a:r>
            <a:r>
              <a:rPr lang="en-US" sz="3600" spc="-5" dirty="0" smtClean="0">
                <a:solidFill>
                  <a:srgbClr val="C00000"/>
                </a:solidFill>
              </a:rPr>
              <a:t>recipients</a:t>
            </a:r>
            <a:endParaRPr sz="3600" spc="-5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6223" y="1600495"/>
            <a:ext cx="4812848" cy="423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5876" y="6380797"/>
            <a:ext cx="211391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Corey et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al.,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NEJM.</a:t>
            </a:r>
            <a:r>
              <a:rPr kumimoji="0" sz="1550" b="0" i="0" u="none" strike="noStrike" kern="1200" cap="none" spc="5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2021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8433" y="559307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Corey et al., NEJM 2021</a:t>
            </a:r>
            <a:endParaRPr lang="en-ZA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675876" y="6380797"/>
            <a:ext cx="211391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Corey et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al.,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NEJM.</a:t>
            </a:r>
            <a:r>
              <a:rPr kumimoji="0" sz="1550" b="0" i="0" u="none" strike="noStrike" kern="1200" cap="none" spc="50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srgbClr val="381B54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2021</a:t>
            </a:r>
            <a:endParaRPr kumimoji="0" sz="1550" b="0" i="0" u="none" strike="noStrike" kern="1200" cap="none" spc="0" normalizeH="0" baseline="0" noProof="0">
              <a:ln>
                <a:noFill/>
              </a:ln>
              <a:solidFill>
                <a:srgbClr val="381B55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F357E-55DD-48D8-85AB-082A2C8D6046}"/>
              </a:ext>
            </a:extLst>
          </p:cNvPr>
          <p:cNvSpPr txBox="1">
            <a:spLocks/>
          </p:cNvSpPr>
          <p:nvPr/>
        </p:nvSpPr>
        <p:spPr bwMode="auto">
          <a:xfrm>
            <a:off x="677511" y="159588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3400" kern="120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−"/>
              <a:defRPr sz="2000" kern="120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590D8"/>
              </a:buClr>
            </a:pP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IC80 is a property of a virus (</a:t>
            </a:r>
            <a:r>
              <a:rPr kumimoji="0" lang="en-US" sz="37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bnAb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potency against a given virus)</a:t>
            </a:r>
          </a:p>
          <a:p>
            <a:pPr marL="742932" marR="0" lvl="1" indent="-28574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590D8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Contains no information on </a:t>
            </a:r>
            <a:r>
              <a:rPr kumimoji="0" lang="en-US" sz="37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bnAb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concentration </a:t>
            </a: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590D8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Need to define a biomarker that integrates </a:t>
            </a:r>
            <a:r>
              <a:rPr kumimoji="0" lang="en-US" sz="3733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bnAb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concentration level/durability with virus IC80</a:t>
            </a:r>
          </a:p>
          <a:p>
            <a:pPr marL="457189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590D8"/>
              </a:buClr>
              <a:buSzTx/>
              <a:buFont typeface="Arial" charset="0"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69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PT80 biomarker (predicted ID80 titer) 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3D369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76BAE5-68E4-4B58-9F30-7450D483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IC80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>
                <a:solidFill>
                  <a:srgbClr val="C00000"/>
                </a:solidFill>
              </a:rPr>
              <a:t>Insufficient as a Surrogate Endpoint</a:t>
            </a:r>
          </a:p>
        </p:txBody>
      </p:sp>
    </p:spTree>
    <p:extLst>
      <p:ext uri="{BB962C8B-B14F-4D97-AF65-F5344CB8AC3E}">
        <p14:creationId xmlns:p14="http://schemas.microsoft.com/office/powerpoint/2010/main" val="12199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843D-4B40-4EE3-87FD-2A0DBCD8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Defined a neutralization titer biomarker of AMP prevention efficacy in humans </a:t>
            </a:r>
            <a:endParaRPr lang="en-ZA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7A155-A4DB-4C93-BA6C-47883168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90" y="1876038"/>
            <a:ext cx="4111444" cy="28451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9D328-F430-4F59-936F-213BD1091F7D}"/>
              </a:ext>
            </a:extLst>
          </p:cNvPr>
          <p:cNvSpPr txBox="1"/>
          <p:nvPr/>
        </p:nvSpPr>
        <p:spPr>
          <a:xfrm>
            <a:off x="1176169" y="4841653"/>
            <a:ext cx="314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Gilbert et al., </a:t>
            </a:r>
            <a:r>
              <a:rPr lang="en-US" sz="1400" dirty="0" smtClean="0"/>
              <a:t>in press, Nature Medicine</a:t>
            </a:r>
            <a:endParaRPr lang="en-ZA" sz="14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E9B0FAF-4C65-4821-A610-043ED64D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19" y="1579566"/>
            <a:ext cx="4631356" cy="4022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D6174C-DE35-4A13-93A4-E0A3D3AB5BF9}"/>
              </a:ext>
            </a:extLst>
          </p:cNvPr>
          <p:cNvSpPr txBox="1"/>
          <p:nvPr/>
        </p:nvSpPr>
        <p:spPr>
          <a:xfrm>
            <a:off x="6801518" y="2331328"/>
            <a:ext cx="4267387" cy="231755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defRPr>
                <a:solidFill>
                  <a:srgbClr val="D6D2C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Serum titer of 1:200 against circulating viruses required for 90% prevention </a:t>
            </a:r>
            <a:r>
              <a:rPr lang="en-US" sz="2400" dirty="0" smtClean="0">
                <a:solidFill>
                  <a:schemeClr val="bg1"/>
                </a:solidFill>
              </a:rPr>
              <a:t>efficacy.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AMP protection curve is similar to what was seen in NHP </a:t>
            </a:r>
            <a:r>
              <a:rPr lang="en-US" sz="2400" dirty="0" smtClean="0">
                <a:solidFill>
                  <a:schemeClr val="bg1"/>
                </a:solidFill>
              </a:rPr>
              <a:t>(Pegu et al., 2019)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1272" y="174444"/>
            <a:ext cx="1087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 predicted serum neutralization </a:t>
            </a:r>
            <a:r>
              <a:rPr lang="en-US" altLang="en-US" sz="3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titers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3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autologous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viruses </a:t>
            </a:r>
            <a:r>
              <a:rPr lang="en-US" alt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 HIV-1 acquisition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1070" y="6488668"/>
            <a:ext cx="241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Gilbert et al., submitted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6144052" y="1565384"/>
            <a:ext cx="560358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PT80 amongst cases was 2-3 times lower than among non-cases in both groups</a:t>
            </a:r>
          </a:p>
          <a:p>
            <a:pPr lvl="0"/>
            <a:endParaRPr lang="en-US" altLang="en-US" dirty="0" smtClean="0">
              <a:solidFill>
                <a:srgbClr val="381B5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dirty="0" smtClean="0">
                <a:solidFill>
                  <a:srgbClr val="381B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PT80 </a:t>
            </a:r>
            <a:r>
              <a:rPr lang="en-US" altLang="en-US" dirty="0">
                <a:solidFill>
                  <a:srgbClr val="381B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titer at the estimated date of HIV-1 acquisition was calculated using the VRC01 IC80 against the autologous virus (red dots). </a:t>
            </a:r>
          </a:p>
          <a:p>
            <a:pPr lvl="0"/>
            <a:endParaRPr lang="en-US" altLang="en-US" dirty="0">
              <a:solidFill>
                <a:srgbClr val="381B5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dirty="0">
                <a:solidFill>
                  <a:srgbClr val="381B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82 sampled non-cases, the PT80 titer was calculated as the estimated VRC01 concentration at every day of follow-up divided by the IC80 of placebo-recipient acquired virus (blue violin).</a:t>
            </a:r>
          </a:p>
          <a:p>
            <a:endParaRPr lang="en-ZA" sz="32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2" y="1565384"/>
            <a:ext cx="4962732" cy="4181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9128" y="56632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Gilbert et al., Nat Med in press</a:t>
            </a:r>
            <a:endParaRPr lang="en-ZA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04" y="23999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</a:rPr>
              <a:t>What we learned from the AMP trials</a:t>
            </a:r>
            <a:endParaRPr lang="en-ZA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214" y="1786940"/>
            <a:ext cx="9951621" cy="4853769"/>
          </a:xfrm>
        </p:spPr>
        <p:txBody>
          <a:bodyPr>
            <a:normAutofit/>
          </a:bodyPr>
          <a:lstStyle/>
          <a:p>
            <a:r>
              <a:rPr lang="en-US" sz="4000" dirty="0"/>
              <a:t>Identified antibody correlate of HIV-1 infection risk - provides benchmark for passive and active immunization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levels of serum antibodies 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required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protection – a challenge for HIV vaccines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combination of more potent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bnAbs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needed to increase efficacy 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932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0810 Revised CAVD Template">
  <a:themeElements>
    <a:clrScheme name="Followed Hyperlink">
      <a:dk1>
        <a:srgbClr val="000066"/>
      </a:dk1>
      <a:lt1>
        <a:srgbClr val="FFFFFF"/>
      </a:lt1>
      <a:dk2>
        <a:srgbClr val="000066"/>
      </a:dk2>
      <a:lt2>
        <a:srgbClr val="FFFFFF"/>
      </a:lt2>
      <a:accent1>
        <a:srgbClr val="000066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B98A"/>
      </a:accent6>
      <a:hlink>
        <a:srgbClr val="0432FF"/>
      </a:hlink>
      <a:folHlink>
        <a:srgbClr val="942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50810 Revised CAVD Template">
  <a:themeElements>
    <a:clrScheme name="Followed Hyperlink">
      <a:dk1>
        <a:srgbClr val="000066"/>
      </a:dk1>
      <a:lt1>
        <a:srgbClr val="FFFFFF"/>
      </a:lt1>
      <a:dk2>
        <a:srgbClr val="000066"/>
      </a:dk2>
      <a:lt2>
        <a:srgbClr val="FFFFFF"/>
      </a:lt2>
      <a:accent1>
        <a:srgbClr val="000066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B98A"/>
      </a:accent6>
      <a:hlink>
        <a:srgbClr val="0432FF"/>
      </a:hlink>
      <a:folHlink>
        <a:srgbClr val="942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MP-PowerPoint-Template-Master-2015">
  <a:themeElements>
    <a:clrScheme name="AMP Template">
      <a:dk1>
        <a:srgbClr val="381B55"/>
      </a:dk1>
      <a:lt1>
        <a:srgbClr val="FFFFFF"/>
      </a:lt1>
      <a:dk2>
        <a:srgbClr val="5C2D8D"/>
      </a:dk2>
      <a:lt2>
        <a:srgbClr val="381B55"/>
      </a:lt2>
      <a:accent1>
        <a:srgbClr val="75B140"/>
      </a:accent1>
      <a:accent2>
        <a:srgbClr val="A8CF38"/>
      </a:accent2>
      <a:accent3>
        <a:srgbClr val="381B55"/>
      </a:accent3>
      <a:accent4>
        <a:srgbClr val="8444C4"/>
      </a:accent4>
      <a:accent5>
        <a:srgbClr val="DAA3FF"/>
      </a:accent5>
      <a:accent6>
        <a:srgbClr val="D9EAA8"/>
      </a:accent6>
      <a:hlink>
        <a:srgbClr val="933FCB"/>
      </a:hlink>
      <a:folHlink>
        <a:srgbClr val="5C2D8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/>
      <a:bodyPr vert="horz" wrap="none" lIns="91440" tIns="45720" rIns="91440" bIns="45720" rtlCol="0">
        <a:normAutofit/>
      </a:bodyPr>
      <a:lstStyle>
        <a:defPPr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AMP-PowerPoint-Template-Master-2015">
  <a:themeElements>
    <a:clrScheme name="AMP Template">
      <a:dk1>
        <a:srgbClr val="381B55"/>
      </a:dk1>
      <a:lt1>
        <a:srgbClr val="FFFFFF"/>
      </a:lt1>
      <a:dk2>
        <a:srgbClr val="5C2D8D"/>
      </a:dk2>
      <a:lt2>
        <a:srgbClr val="381B55"/>
      </a:lt2>
      <a:accent1>
        <a:srgbClr val="75B140"/>
      </a:accent1>
      <a:accent2>
        <a:srgbClr val="A8CF38"/>
      </a:accent2>
      <a:accent3>
        <a:srgbClr val="381B55"/>
      </a:accent3>
      <a:accent4>
        <a:srgbClr val="8444C4"/>
      </a:accent4>
      <a:accent5>
        <a:srgbClr val="DAA3FF"/>
      </a:accent5>
      <a:accent6>
        <a:srgbClr val="D9EAA8"/>
      </a:accent6>
      <a:hlink>
        <a:srgbClr val="933FCB"/>
      </a:hlink>
      <a:folHlink>
        <a:srgbClr val="5C2D8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/>
      <a:bodyPr vert="horz" wrap="none" lIns="91440" tIns="45720" rIns="91440" bIns="45720" rtlCol="0">
        <a:normAutofit/>
      </a:bodyPr>
      <a:lstStyle>
        <a:defPPr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1273</Words>
  <Application>Microsoft Office PowerPoint</Application>
  <PresentationFormat>Widescreen</PresentationFormat>
  <Paragraphs>193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Aharoni</vt:lpstr>
      <vt:lpstr>Arial</vt:lpstr>
      <vt:lpstr>Arial Rounded MT Bold</vt:lpstr>
      <vt:lpstr>Calibri</vt:lpstr>
      <vt:lpstr>Calibri Light</vt:lpstr>
      <vt:lpstr>Century Gothic</vt:lpstr>
      <vt:lpstr>Franklin Gothic Book</vt:lpstr>
      <vt:lpstr>Franklin Gothic Demi</vt:lpstr>
      <vt:lpstr>Franklin Gothic Medium</vt:lpstr>
      <vt:lpstr>Libre Franklin Medium</vt:lpstr>
      <vt:lpstr>Montserrat</vt:lpstr>
      <vt:lpstr>Noto Sans Symbols</vt:lpstr>
      <vt:lpstr>Times New Roman</vt:lpstr>
      <vt:lpstr>Verdana</vt:lpstr>
      <vt:lpstr>Wingdings</vt:lpstr>
      <vt:lpstr>Office Theme</vt:lpstr>
      <vt:lpstr>150810 Revised CAVD Template</vt:lpstr>
      <vt:lpstr>1_150810 Revised CAVD Template</vt:lpstr>
      <vt:lpstr>1_Office Theme</vt:lpstr>
      <vt:lpstr>AMP-PowerPoint-Template-Master-2015</vt:lpstr>
      <vt:lpstr>1_AMP-PowerPoint-Template-Master-2015</vt:lpstr>
      <vt:lpstr>2_Office Theme</vt:lpstr>
      <vt:lpstr>Broadly neutralizing antibodies for HIV prevention </vt:lpstr>
      <vt:lpstr>Outline</vt:lpstr>
      <vt:lpstr>PowerPoint Presentation</vt:lpstr>
      <vt:lpstr>Prevention efficacy in AMP trials limited to  the most sensitive viruses</vt:lpstr>
      <vt:lpstr>Viruses in VRC01 recipients were more resistant to VRC01  than viruses in placebo recipients</vt:lpstr>
      <vt:lpstr>IC80 is Insufficient as a Surrogate Endpoint</vt:lpstr>
      <vt:lpstr>Defined a neutralization titer biomarker of AMP prevention efficacy in humans </vt:lpstr>
      <vt:lpstr>PowerPoint Presentation</vt:lpstr>
      <vt:lpstr>What we learned from the AMP trials</vt:lpstr>
      <vt:lpstr>How can we use AMP to progress the bnAb agenda?</vt:lpstr>
      <vt:lpstr>PowerPoint Presentation</vt:lpstr>
      <vt:lpstr>Neutralization profiles of AMP placebo viruses </vt:lpstr>
      <vt:lpstr>PowerPoint Presentation</vt:lpstr>
      <vt:lpstr>Clade C viruses are becoming more resistant to CD4bs and V2 glycan mAbs </vt:lpstr>
      <vt:lpstr>Selecting a panel of highly sensitive viruses (Bette Korber and David Montefiori)</vt:lpstr>
      <vt:lpstr>Approach </vt:lpstr>
      <vt:lpstr>12 pseudovirus bnAb detection panel</vt:lpstr>
      <vt:lpstr>PowerPoint Presentation</vt:lpstr>
      <vt:lpstr>WHO preferred product characteristics for monoclonal antibodies for HIV prevention (2022)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Morris</dc:creator>
  <cp:lastModifiedBy>Lynn Morris</cp:lastModifiedBy>
  <cp:revision>40</cp:revision>
  <dcterms:created xsi:type="dcterms:W3CDTF">2022-07-25T19:57:42Z</dcterms:created>
  <dcterms:modified xsi:type="dcterms:W3CDTF">2022-07-31T23:22:50Z</dcterms:modified>
</cp:coreProperties>
</file>