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24"/>
  </p:notesMasterIdLst>
  <p:sldIdLst>
    <p:sldId id="256" r:id="rId2"/>
    <p:sldId id="351" r:id="rId3"/>
    <p:sldId id="268" r:id="rId4"/>
    <p:sldId id="269" r:id="rId5"/>
    <p:sldId id="267" r:id="rId6"/>
    <p:sldId id="1681" r:id="rId7"/>
    <p:sldId id="349" r:id="rId8"/>
    <p:sldId id="1678" r:id="rId9"/>
    <p:sldId id="1679" r:id="rId10"/>
    <p:sldId id="277" r:id="rId11"/>
    <p:sldId id="274" r:id="rId12"/>
    <p:sldId id="278" r:id="rId13"/>
    <p:sldId id="1682" r:id="rId14"/>
    <p:sldId id="344" r:id="rId15"/>
    <p:sldId id="346" r:id="rId16"/>
    <p:sldId id="1683" r:id="rId17"/>
    <p:sldId id="1684" r:id="rId18"/>
    <p:sldId id="281" r:id="rId19"/>
    <p:sldId id="342" r:id="rId20"/>
    <p:sldId id="343" r:id="rId21"/>
    <p:sldId id="285" r:id="rId22"/>
    <p:sldId id="34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814"/>
    <a:srgbClr val="003741"/>
    <a:srgbClr val="6AB650"/>
    <a:srgbClr val="009CB4"/>
    <a:srgbClr val="E89E00"/>
    <a:srgbClr val="CED9E5"/>
    <a:srgbClr val="00373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1" autoAdjust="0"/>
    <p:restoredTop sz="82987" autoAdjust="0"/>
  </p:normalViewPr>
  <p:slideViewPr>
    <p:cSldViewPr snapToGrid="0">
      <p:cViewPr varScale="1">
        <p:scale>
          <a:sx n="95" d="100"/>
          <a:sy n="95" d="100"/>
        </p:scale>
        <p:origin x="137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59EA-9E68-4B15-ADD3-336A8DAC671A}" type="datetimeFigureOut">
              <a:rPr lang="nl-NL" smtClean="0"/>
              <a:t>14-07-2022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1BD9-1485-432A-A1B9-E1F7C6F58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12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178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4685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888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0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881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37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88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756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250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562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909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1483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70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1724157105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Caption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Caption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9483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91452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3188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6428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 dirty="0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353171711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4907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Or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84029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bullet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239830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20254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83249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598714"/>
            <a:ext cx="12192000" cy="2943610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grpSp>
        <p:nvGrpSpPr>
          <p:cNvPr id="60" name="Groep 59">
            <a:extLst>
              <a:ext uri="{FF2B5EF4-FFF2-40B4-BE49-F238E27FC236}">
                <a16:creationId xmlns:a16="http://schemas.microsoft.com/office/drawing/2014/main" id="{23432A2F-9573-4D30-A457-51313B3F8441}"/>
              </a:ext>
            </a:extLst>
          </p:cNvPr>
          <p:cNvGrpSpPr/>
          <p:nvPr userDrawn="1"/>
        </p:nvGrpSpPr>
        <p:grpSpPr>
          <a:xfrm>
            <a:off x="4309680" y="-733"/>
            <a:ext cx="3565908" cy="992921"/>
            <a:chOff x="4309680" y="-733"/>
            <a:chExt cx="3565908" cy="992921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78C8C806-1C8D-4CAE-B87E-C4933CC01D6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313238" y="0"/>
              <a:ext cx="3562350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3F361E0-61C0-45A7-B38F-0F04302A48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9680" y="-733"/>
              <a:ext cx="3561146" cy="986572"/>
            </a:xfrm>
            <a:custGeom>
              <a:avLst/>
              <a:gdLst>
                <a:gd name="T0" fmla="*/ 0 w 9343"/>
                <a:gd name="T1" fmla="*/ 0 h 3048"/>
                <a:gd name="T2" fmla="*/ 0 w 9343"/>
                <a:gd name="T3" fmla="*/ 2148 h 3048"/>
                <a:gd name="T4" fmla="*/ 900 w 9343"/>
                <a:gd name="T5" fmla="*/ 3048 h 3048"/>
                <a:gd name="T6" fmla="*/ 8443 w 9343"/>
                <a:gd name="T7" fmla="*/ 3048 h 3048"/>
                <a:gd name="T8" fmla="*/ 9343 w 9343"/>
                <a:gd name="T9" fmla="*/ 2148 h 3048"/>
                <a:gd name="T10" fmla="*/ 9343 w 9343"/>
                <a:gd name="T11" fmla="*/ 0 h 3048"/>
                <a:gd name="T12" fmla="*/ 0 w 9343"/>
                <a:gd name="T13" fmla="*/ 0 h 3048"/>
                <a:gd name="connsiteX0" fmla="*/ 0 w 10000"/>
                <a:gd name="connsiteY0" fmla="*/ 0 h 10000"/>
                <a:gd name="connsiteX1" fmla="*/ 0 w 10000"/>
                <a:gd name="connsiteY1" fmla="*/ 7047 h 10000"/>
                <a:gd name="connsiteX2" fmla="*/ 963 w 10000"/>
                <a:gd name="connsiteY2" fmla="*/ 10000 h 10000"/>
                <a:gd name="connsiteX3" fmla="*/ 9037 w 10000"/>
                <a:gd name="connsiteY3" fmla="*/ 10000 h 10000"/>
                <a:gd name="connsiteX4" fmla="*/ 10000 w 10000"/>
                <a:gd name="connsiteY4" fmla="*/ 7047 h 10000"/>
                <a:gd name="connsiteX5" fmla="*/ 10000 w 10000"/>
                <a:gd name="connsiteY5" fmla="*/ 1497 h 10000"/>
                <a:gd name="connsiteX6" fmla="*/ 0 w 10000"/>
                <a:gd name="connsiteY6" fmla="*/ 0 h 10000"/>
                <a:gd name="connsiteX0" fmla="*/ 0 w 10010"/>
                <a:gd name="connsiteY0" fmla="*/ 125 h 8503"/>
                <a:gd name="connsiteX1" fmla="*/ 10 w 10010"/>
                <a:gd name="connsiteY1" fmla="*/ 5550 h 8503"/>
                <a:gd name="connsiteX2" fmla="*/ 973 w 10010"/>
                <a:gd name="connsiteY2" fmla="*/ 8503 h 8503"/>
                <a:gd name="connsiteX3" fmla="*/ 9047 w 10010"/>
                <a:gd name="connsiteY3" fmla="*/ 8503 h 8503"/>
                <a:gd name="connsiteX4" fmla="*/ 10010 w 10010"/>
                <a:gd name="connsiteY4" fmla="*/ 5550 h 8503"/>
                <a:gd name="connsiteX5" fmla="*/ 10010 w 10010"/>
                <a:gd name="connsiteY5" fmla="*/ 0 h 8503"/>
                <a:gd name="connsiteX6" fmla="*/ 0 w 10010"/>
                <a:gd name="connsiteY6" fmla="*/ 125 h 8503"/>
                <a:gd name="connsiteX0" fmla="*/ 0 w 10000"/>
                <a:gd name="connsiteY0" fmla="*/ 37 h 10000"/>
                <a:gd name="connsiteX1" fmla="*/ 10 w 10000"/>
                <a:gd name="connsiteY1" fmla="*/ 6527 h 10000"/>
                <a:gd name="connsiteX2" fmla="*/ 972 w 10000"/>
                <a:gd name="connsiteY2" fmla="*/ 10000 h 10000"/>
                <a:gd name="connsiteX3" fmla="*/ 9038 w 10000"/>
                <a:gd name="connsiteY3" fmla="*/ 10000 h 10000"/>
                <a:gd name="connsiteX4" fmla="*/ 10000 w 10000"/>
                <a:gd name="connsiteY4" fmla="*/ 6527 h 10000"/>
                <a:gd name="connsiteX5" fmla="*/ 10000 w 10000"/>
                <a:gd name="connsiteY5" fmla="*/ 0 h 10000"/>
                <a:gd name="connsiteX6" fmla="*/ 0 w 10000"/>
                <a:gd name="connsiteY6" fmla="*/ 37 h 10000"/>
                <a:gd name="connsiteX0" fmla="*/ 0 w 10000"/>
                <a:gd name="connsiteY0" fmla="*/ 8 h 9971"/>
                <a:gd name="connsiteX1" fmla="*/ 10 w 10000"/>
                <a:gd name="connsiteY1" fmla="*/ 6498 h 9971"/>
                <a:gd name="connsiteX2" fmla="*/ 972 w 10000"/>
                <a:gd name="connsiteY2" fmla="*/ 9971 h 9971"/>
                <a:gd name="connsiteX3" fmla="*/ 9038 w 10000"/>
                <a:gd name="connsiteY3" fmla="*/ 9971 h 9971"/>
                <a:gd name="connsiteX4" fmla="*/ 10000 w 10000"/>
                <a:gd name="connsiteY4" fmla="*/ 6498 h 9971"/>
                <a:gd name="connsiteX5" fmla="*/ 9992 w 10000"/>
                <a:gd name="connsiteY5" fmla="*/ 0 h 9971"/>
                <a:gd name="connsiteX6" fmla="*/ 0 w 10000"/>
                <a:gd name="connsiteY6" fmla="*/ 8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971">
                  <a:moveTo>
                    <a:pt x="0" y="8"/>
                  </a:moveTo>
                  <a:cubicBezTo>
                    <a:pt x="3" y="2134"/>
                    <a:pt x="7" y="4372"/>
                    <a:pt x="10" y="6498"/>
                  </a:cubicBezTo>
                  <a:cubicBezTo>
                    <a:pt x="10" y="8416"/>
                    <a:pt x="441" y="9971"/>
                    <a:pt x="972" y="9971"/>
                  </a:cubicBezTo>
                  <a:lnTo>
                    <a:pt x="9038" y="9971"/>
                  </a:lnTo>
                  <a:cubicBezTo>
                    <a:pt x="9569" y="9971"/>
                    <a:pt x="10000" y="8416"/>
                    <a:pt x="10000" y="6498"/>
                  </a:cubicBezTo>
                  <a:cubicBezTo>
                    <a:pt x="9997" y="4332"/>
                    <a:pt x="9995" y="2166"/>
                    <a:pt x="999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58" name="Afbeelding 57">
              <a:extLst>
                <a:ext uri="{FF2B5EF4-FFF2-40B4-BE49-F238E27FC236}">
                  <a16:creationId xmlns:a16="http://schemas.microsoft.com/office/drawing/2014/main" id="{7FA52067-A26A-4DC2-9C65-6AA60AED6E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88" y="297838"/>
              <a:ext cx="2790888" cy="504057"/>
            </a:xfrm>
            <a:prstGeom prst="rect">
              <a:avLst/>
            </a:prstGeom>
          </p:spPr>
        </p:pic>
      </p:grpSp>
      <p:sp>
        <p:nvSpPr>
          <p:cNvPr id="10" name="Titel 1">
            <a:extLst>
              <a:ext uri="{FF2B5EF4-FFF2-40B4-BE49-F238E27FC236}">
                <a16:creationId xmlns:a16="http://schemas.microsoft.com/office/drawing/2014/main" id="{1CAAE213-2384-4B05-822C-4E2B7D8236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F8916971-DD3E-4173-80E9-A5B8E4B786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Enter sub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3725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Regular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Or </a:t>
            </a:r>
            <a:r>
              <a:rPr lang="nl-NL" dirty="0" err="1"/>
              <a:t>use</a:t>
            </a:r>
            <a:r>
              <a:rPr lang="nl-NL" dirty="0"/>
              <a:t> a </a:t>
            </a:r>
            <a:r>
              <a:rPr lang="nl-NL" dirty="0" err="1"/>
              <a:t>bullet</a:t>
            </a:r>
            <a:r>
              <a:rPr lang="nl-NL" dirty="0"/>
              <a:t> list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13674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bullet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21282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6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it colored bg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plain</a:t>
            </a:r>
            <a:r>
              <a:rPr lang="nl-NL" dirty="0"/>
              <a:t> tekst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 dpi="0" rotWithShape="1">
            <a:blip r:embed="rId2"/>
            <a:srcRect/>
            <a:tile tx="0" ty="0" sx="60000" sy="60000" flip="none" algn="tl"/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16597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colored bg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plain</a:t>
            </a:r>
            <a:r>
              <a:rPr lang="nl-NL" dirty="0"/>
              <a:t> tekst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bullets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41410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Second </a:t>
            </a:r>
            <a:r>
              <a:rPr lang="nl-NL" dirty="0" err="1"/>
              <a:t>title</a:t>
            </a:r>
            <a:r>
              <a:rPr lang="nl-NL" dirty="0"/>
              <a:t> line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8744D87F-F65F-4818-B6A9-319B33602989}"/>
              </a:ext>
            </a:extLst>
          </p:cNvPr>
          <p:cNvGrpSpPr/>
          <p:nvPr userDrawn="1"/>
        </p:nvGrpSpPr>
        <p:grpSpPr>
          <a:xfrm>
            <a:off x="4309680" y="-733"/>
            <a:ext cx="3565908" cy="992921"/>
            <a:chOff x="4309680" y="-733"/>
            <a:chExt cx="3565908" cy="992921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255AD987-97B1-46C2-B7B7-AFED11E03D1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313238" y="0"/>
              <a:ext cx="3562350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C0AF222-F84B-4A7F-989F-B00781BA91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9680" y="-733"/>
              <a:ext cx="3561146" cy="986572"/>
            </a:xfrm>
            <a:custGeom>
              <a:avLst/>
              <a:gdLst>
                <a:gd name="T0" fmla="*/ 0 w 9343"/>
                <a:gd name="T1" fmla="*/ 0 h 3048"/>
                <a:gd name="T2" fmla="*/ 0 w 9343"/>
                <a:gd name="T3" fmla="*/ 2148 h 3048"/>
                <a:gd name="T4" fmla="*/ 900 w 9343"/>
                <a:gd name="T5" fmla="*/ 3048 h 3048"/>
                <a:gd name="T6" fmla="*/ 8443 w 9343"/>
                <a:gd name="T7" fmla="*/ 3048 h 3048"/>
                <a:gd name="T8" fmla="*/ 9343 w 9343"/>
                <a:gd name="T9" fmla="*/ 2148 h 3048"/>
                <a:gd name="T10" fmla="*/ 9343 w 9343"/>
                <a:gd name="T11" fmla="*/ 0 h 3048"/>
                <a:gd name="T12" fmla="*/ 0 w 9343"/>
                <a:gd name="T13" fmla="*/ 0 h 3048"/>
                <a:gd name="connsiteX0" fmla="*/ 0 w 10000"/>
                <a:gd name="connsiteY0" fmla="*/ 0 h 10000"/>
                <a:gd name="connsiteX1" fmla="*/ 0 w 10000"/>
                <a:gd name="connsiteY1" fmla="*/ 7047 h 10000"/>
                <a:gd name="connsiteX2" fmla="*/ 963 w 10000"/>
                <a:gd name="connsiteY2" fmla="*/ 10000 h 10000"/>
                <a:gd name="connsiteX3" fmla="*/ 9037 w 10000"/>
                <a:gd name="connsiteY3" fmla="*/ 10000 h 10000"/>
                <a:gd name="connsiteX4" fmla="*/ 10000 w 10000"/>
                <a:gd name="connsiteY4" fmla="*/ 7047 h 10000"/>
                <a:gd name="connsiteX5" fmla="*/ 10000 w 10000"/>
                <a:gd name="connsiteY5" fmla="*/ 1497 h 10000"/>
                <a:gd name="connsiteX6" fmla="*/ 0 w 10000"/>
                <a:gd name="connsiteY6" fmla="*/ 0 h 10000"/>
                <a:gd name="connsiteX0" fmla="*/ 0 w 10010"/>
                <a:gd name="connsiteY0" fmla="*/ 125 h 8503"/>
                <a:gd name="connsiteX1" fmla="*/ 10 w 10010"/>
                <a:gd name="connsiteY1" fmla="*/ 5550 h 8503"/>
                <a:gd name="connsiteX2" fmla="*/ 973 w 10010"/>
                <a:gd name="connsiteY2" fmla="*/ 8503 h 8503"/>
                <a:gd name="connsiteX3" fmla="*/ 9047 w 10010"/>
                <a:gd name="connsiteY3" fmla="*/ 8503 h 8503"/>
                <a:gd name="connsiteX4" fmla="*/ 10010 w 10010"/>
                <a:gd name="connsiteY4" fmla="*/ 5550 h 8503"/>
                <a:gd name="connsiteX5" fmla="*/ 10010 w 10010"/>
                <a:gd name="connsiteY5" fmla="*/ 0 h 8503"/>
                <a:gd name="connsiteX6" fmla="*/ 0 w 10010"/>
                <a:gd name="connsiteY6" fmla="*/ 125 h 8503"/>
                <a:gd name="connsiteX0" fmla="*/ 0 w 10000"/>
                <a:gd name="connsiteY0" fmla="*/ 37 h 10000"/>
                <a:gd name="connsiteX1" fmla="*/ 10 w 10000"/>
                <a:gd name="connsiteY1" fmla="*/ 6527 h 10000"/>
                <a:gd name="connsiteX2" fmla="*/ 972 w 10000"/>
                <a:gd name="connsiteY2" fmla="*/ 10000 h 10000"/>
                <a:gd name="connsiteX3" fmla="*/ 9038 w 10000"/>
                <a:gd name="connsiteY3" fmla="*/ 10000 h 10000"/>
                <a:gd name="connsiteX4" fmla="*/ 10000 w 10000"/>
                <a:gd name="connsiteY4" fmla="*/ 6527 h 10000"/>
                <a:gd name="connsiteX5" fmla="*/ 10000 w 10000"/>
                <a:gd name="connsiteY5" fmla="*/ 0 h 10000"/>
                <a:gd name="connsiteX6" fmla="*/ 0 w 10000"/>
                <a:gd name="connsiteY6" fmla="*/ 37 h 10000"/>
                <a:gd name="connsiteX0" fmla="*/ 0 w 10000"/>
                <a:gd name="connsiteY0" fmla="*/ 8 h 9971"/>
                <a:gd name="connsiteX1" fmla="*/ 10 w 10000"/>
                <a:gd name="connsiteY1" fmla="*/ 6498 h 9971"/>
                <a:gd name="connsiteX2" fmla="*/ 972 w 10000"/>
                <a:gd name="connsiteY2" fmla="*/ 9971 h 9971"/>
                <a:gd name="connsiteX3" fmla="*/ 9038 w 10000"/>
                <a:gd name="connsiteY3" fmla="*/ 9971 h 9971"/>
                <a:gd name="connsiteX4" fmla="*/ 10000 w 10000"/>
                <a:gd name="connsiteY4" fmla="*/ 6498 h 9971"/>
                <a:gd name="connsiteX5" fmla="*/ 9992 w 10000"/>
                <a:gd name="connsiteY5" fmla="*/ 0 h 9971"/>
                <a:gd name="connsiteX6" fmla="*/ 0 w 10000"/>
                <a:gd name="connsiteY6" fmla="*/ 8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971">
                  <a:moveTo>
                    <a:pt x="0" y="8"/>
                  </a:moveTo>
                  <a:cubicBezTo>
                    <a:pt x="3" y="2134"/>
                    <a:pt x="7" y="4372"/>
                    <a:pt x="10" y="6498"/>
                  </a:cubicBezTo>
                  <a:cubicBezTo>
                    <a:pt x="10" y="8416"/>
                    <a:pt x="441" y="9971"/>
                    <a:pt x="972" y="9971"/>
                  </a:cubicBezTo>
                  <a:lnTo>
                    <a:pt x="9038" y="9971"/>
                  </a:lnTo>
                  <a:cubicBezTo>
                    <a:pt x="9569" y="9971"/>
                    <a:pt x="10000" y="8416"/>
                    <a:pt x="10000" y="6498"/>
                  </a:cubicBezTo>
                  <a:cubicBezTo>
                    <a:pt x="9997" y="4332"/>
                    <a:pt x="9995" y="2166"/>
                    <a:pt x="999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242ABA24-DA60-4A2C-B5AD-3FD2D6AC5A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88" y="297838"/>
              <a:ext cx="2790888" cy="50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4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Or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22366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24426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3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81289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colored bg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10733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colored bg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9913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Second </a:t>
            </a:r>
            <a:r>
              <a:rPr lang="nl-NL" dirty="0" err="1"/>
              <a:t>title</a:t>
            </a:r>
            <a:r>
              <a:rPr lang="nl-NL" dirty="0"/>
              <a:t> line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23C544A4-2E78-48AB-AE0E-D3A4C53372B3}"/>
              </a:ext>
            </a:extLst>
          </p:cNvPr>
          <p:cNvGrpSpPr/>
          <p:nvPr userDrawn="1"/>
        </p:nvGrpSpPr>
        <p:grpSpPr>
          <a:xfrm>
            <a:off x="4309680" y="-733"/>
            <a:ext cx="3565908" cy="992921"/>
            <a:chOff x="4309680" y="-733"/>
            <a:chExt cx="3565908" cy="992921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D339B49-063C-47AB-8D1E-FF2E6986F1B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313238" y="0"/>
              <a:ext cx="3562350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F26F29A-AFED-4F5D-A512-F938D5C34F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9680" y="-733"/>
              <a:ext cx="3561146" cy="986572"/>
            </a:xfrm>
            <a:custGeom>
              <a:avLst/>
              <a:gdLst>
                <a:gd name="T0" fmla="*/ 0 w 9343"/>
                <a:gd name="T1" fmla="*/ 0 h 3048"/>
                <a:gd name="T2" fmla="*/ 0 w 9343"/>
                <a:gd name="T3" fmla="*/ 2148 h 3048"/>
                <a:gd name="T4" fmla="*/ 900 w 9343"/>
                <a:gd name="T5" fmla="*/ 3048 h 3048"/>
                <a:gd name="T6" fmla="*/ 8443 w 9343"/>
                <a:gd name="T7" fmla="*/ 3048 h 3048"/>
                <a:gd name="T8" fmla="*/ 9343 w 9343"/>
                <a:gd name="T9" fmla="*/ 2148 h 3048"/>
                <a:gd name="T10" fmla="*/ 9343 w 9343"/>
                <a:gd name="T11" fmla="*/ 0 h 3048"/>
                <a:gd name="T12" fmla="*/ 0 w 9343"/>
                <a:gd name="T13" fmla="*/ 0 h 3048"/>
                <a:gd name="connsiteX0" fmla="*/ 0 w 10000"/>
                <a:gd name="connsiteY0" fmla="*/ 0 h 10000"/>
                <a:gd name="connsiteX1" fmla="*/ 0 w 10000"/>
                <a:gd name="connsiteY1" fmla="*/ 7047 h 10000"/>
                <a:gd name="connsiteX2" fmla="*/ 963 w 10000"/>
                <a:gd name="connsiteY2" fmla="*/ 10000 h 10000"/>
                <a:gd name="connsiteX3" fmla="*/ 9037 w 10000"/>
                <a:gd name="connsiteY3" fmla="*/ 10000 h 10000"/>
                <a:gd name="connsiteX4" fmla="*/ 10000 w 10000"/>
                <a:gd name="connsiteY4" fmla="*/ 7047 h 10000"/>
                <a:gd name="connsiteX5" fmla="*/ 10000 w 10000"/>
                <a:gd name="connsiteY5" fmla="*/ 1497 h 10000"/>
                <a:gd name="connsiteX6" fmla="*/ 0 w 10000"/>
                <a:gd name="connsiteY6" fmla="*/ 0 h 10000"/>
                <a:gd name="connsiteX0" fmla="*/ 0 w 10010"/>
                <a:gd name="connsiteY0" fmla="*/ 125 h 8503"/>
                <a:gd name="connsiteX1" fmla="*/ 10 w 10010"/>
                <a:gd name="connsiteY1" fmla="*/ 5550 h 8503"/>
                <a:gd name="connsiteX2" fmla="*/ 973 w 10010"/>
                <a:gd name="connsiteY2" fmla="*/ 8503 h 8503"/>
                <a:gd name="connsiteX3" fmla="*/ 9047 w 10010"/>
                <a:gd name="connsiteY3" fmla="*/ 8503 h 8503"/>
                <a:gd name="connsiteX4" fmla="*/ 10010 w 10010"/>
                <a:gd name="connsiteY4" fmla="*/ 5550 h 8503"/>
                <a:gd name="connsiteX5" fmla="*/ 10010 w 10010"/>
                <a:gd name="connsiteY5" fmla="*/ 0 h 8503"/>
                <a:gd name="connsiteX6" fmla="*/ 0 w 10010"/>
                <a:gd name="connsiteY6" fmla="*/ 125 h 8503"/>
                <a:gd name="connsiteX0" fmla="*/ 0 w 10000"/>
                <a:gd name="connsiteY0" fmla="*/ 37 h 10000"/>
                <a:gd name="connsiteX1" fmla="*/ 10 w 10000"/>
                <a:gd name="connsiteY1" fmla="*/ 6527 h 10000"/>
                <a:gd name="connsiteX2" fmla="*/ 972 w 10000"/>
                <a:gd name="connsiteY2" fmla="*/ 10000 h 10000"/>
                <a:gd name="connsiteX3" fmla="*/ 9038 w 10000"/>
                <a:gd name="connsiteY3" fmla="*/ 10000 h 10000"/>
                <a:gd name="connsiteX4" fmla="*/ 10000 w 10000"/>
                <a:gd name="connsiteY4" fmla="*/ 6527 h 10000"/>
                <a:gd name="connsiteX5" fmla="*/ 10000 w 10000"/>
                <a:gd name="connsiteY5" fmla="*/ 0 h 10000"/>
                <a:gd name="connsiteX6" fmla="*/ 0 w 10000"/>
                <a:gd name="connsiteY6" fmla="*/ 37 h 10000"/>
                <a:gd name="connsiteX0" fmla="*/ 0 w 10000"/>
                <a:gd name="connsiteY0" fmla="*/ 8 h 9971"/>
                <a:gd name="connsiteX1" fmla="*/ 10 w 10000"/>
                <a:gd name="connsiteY1" fmla="*/ 6498 h 9971"/>
                <a:gd name="connsiteX2" fmla="*/ 972 w 10000"/>
                <a:gd name="connsiteY2" fmla="*/ 9971 h 9971"/>
                <a:gd name="connsiteX3" fmla="*/ 9038 w 10000"/>
                <a:gd name="connsiteY3" fmla="*/ 9971 h 9971"/>
                <a:gd name="connsiteX4" fmla="*/ 10000 w 10000"/>
                <a:gd name="connsiteY4" fmla="*/ 6498 h 9971"/>
                <a:gd name="connsiteX5" fmla="*/ 9992 w 10000"/>
                <a:gd name="connsiteY5" fmla="*/ 0 h 9971"/>
                <a:gd name="connsiteX6" fmla="*/ 0 w 10000"/>
                <a:gd name="connsiteY6" fmla="*/ 8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971">
                  <a:moveTo>
                    <a:pt x="0" y="8"/>
                  </a:moveTo>
                  <a:cubicBezTo>
                    <a:pt x="3" y="2134"/>
                    <a:pt x="7" y="4372"/>
                    <a:pt x="10" y="6498"/>
                  </a:cubicBezTo>
                  <a:cubicBezTo>
                    <a:pt x="10" y="8416"/>
                    <a:pt x="441" y="9971"/>
                    <a:pt x="972" y="9971"/>
                  </a:cubicBezTo>
                  <a:lnTo>
                    <a:pt x="9038" y="9971"/>
                  </a:lnTo>
                  <a:cubicBezTo>
                    <a:pt x="9569" y="9971"/>
                    <a:pt x="10000" y="8416"/>
                    <a:pt x="10000" y="6498"/>
                  </a:cubicBezTo>
                  <a:cubicBezTo>
                    <a:pt x="9997" y="4332"/>
                    <a:pt x="9995" y="2166"/>
                    <a:pt x="999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347BE6D8-7723-4362-BBF6-20F5AE089B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88" y="297838"/>
              <a:ext cx="2790888" cy="50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41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5302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colored bg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14344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colored bg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21715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2839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6427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7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497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non </a:t>
            </a:r>
            <a:r>
              <a:rPr lang="en-GB" dirty="0" err="1"/>
              <a:t>nulla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tempus convallis </a:t>
            </a:r>
            <a:r>
              <a:rPr lang="en-GB" dirty="0" err="1"/>
              <a:t>quis</a:t>
            </a:r>
            <a:r>
              <a:rPr lang="en-GB" dirty="0"/>
              <a:t> ac </a:t>
            </a:r>
            <a:r>
              <a:rPr lang="en-GB" dirty="0" err="1"/>
              <a:t>lectus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3004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5573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, </a:t>
            </a:r>
            <a:r>
              <a:rPr lang="en-GB" dirty="0" err="1"/>
              <a:t>accumsan</a:t>
            </a:r>
            <a:r>
              <a:rPr lang="en-GB" dirty="0"/>
              <a:t> id </a:t>
            </a:r>
            <a:r>
              <a:rPr lang="en-GB" dirty="0" err="1"/>
              <a:t>imperdiet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at sem.</a:t>
            </a:r>
          </a:p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Vestibulum ac </a:t>
            </a:r>
            <a:r>
              <a:rPr lang="en-GB" dirty="0" err="1"/>
              <a:t>diam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dui.Click</a:t>
            </a:r>
            <a:r>
              <a:rPr lang="en-GB" dirty="0"/>
              <a:t> to edit Master text styles</a:t>
            </a:r>
          </a:p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A92FE5E-D825-21E7-8ADA-85AF116DB1D7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7C11F76-8C43-8080-4074-6E0E2EF325F7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8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1" r:id="rId17"/>
    <p:sldLayoutId id="2147483802" r:id="rId18"/>
    <p:sldLayoutId id="2147483803" r:id="rId19"/>
    <p:sldLayoutId id="2147483649" r:id="rId20"/>
    <p:sldLayoutId id="2147483652" r:id="rId21"/>
    <p:sldLayoutId id="2147483660" r:id="rId22"/>
    <p:sldLayoutId id="2147483661" r:id="rId23"/>
    <p:sldLayoutId id="2147483662" r:id="rId24"/>
    <p:sldLayoutId id="2147483663" r:id="rId25"/>
    <p:sldLayoutId id="2147483670" r:id="rId26"/>
    <p:sldLayoutId id="2147483671" r:id="rId27"/>
    <p:sldLayoutId id="2147483672" r:id="rId28"/>
    <p:sldLayoutId id="2147483673" r:id="rId29"/>
    <p:sldLayoutId id="2147483674" r:id="rId30"/>
    <p:sldLayoutId id="2147483675" r:id="rId31"/>
    <p:sldLayoutId id="2147483676" r:id="rId32"/>
    <p:sldLayoutId id="2147483677" r:id="rId33"/>
    <p:sldLayoutId id="2147483679" r:id="rId34"/>
    <p:sldLayoutId id="2147483680" r:id="rId35"/>
    <p:sldLayoutId id="2147483681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3FCC-9810-5A40-BD99-79D9BA35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88" y="2922807"/>
            <a:ext cx="7632700" cy="3120372"/>
          </a:xfrm>
        </p:spPr>
        <p:txBody>
          <a:bodyPr>
            <a:normAutofit fontScale="90000"/>
          </a:bodyPr>
          <a:lstStyle/>
          <a:p>
            <a:r>
              <a:rPr lang="nl-NL" dirty="0"/>
              <a:t>First-in-human </a:t>
            </a:r>
            <a:r>
              <a:rPr lang="nl-NL" dirty="0" err="1"/>
              <a:t>Phase</a:t>
            </a:r>
            <a:r>
              <a:rPr lang="nl-NL" dirty="0"/>
              <a:t> 1 trial </a:t>
            </a:r>
            <a:r>
              <a:rPr lang="nl-NL" dirty="0" err="1"/>
              <a:t>with</a:t>
            </a:r>
            <a:r>
              <a:rPr lang="nl-NL" dirty="0"/>
              <a:t> a SOSIP </a:t>
            </a:r>
            <a:r>
              <a:rPr lang="nl-NL" dirty="0" err="1"/>
              <a:t>Env</a:t>
            </a:r>
            <a:r>
              <a:rPr lang="nl-NL" dirty="0"/>
              <a:t> </a:t>
            </a:r>
            <a:r>
              <a:rPr lang="nl-NL" dirty="0" err="1"/>
              <a:t>trimer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vaccine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17C1-788B-8242-9BB1-6B5637005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367" y="2353559"/>
            <a:ext cx="8496953" cy="433798"/>
          </a:xfrm>
        </p:spPr>
        <p:txBody>
          <a:bodyPr>
            <a:noAutofit/>
          </a:bodyPr>
          <a:lstStyle/>
          <a:p>
            <a:r>
              <a:rPr lang="nl-NL" sz="1800" dirty="0"/>
              <a:t>Advances in </a:t>
            </a:r>
            <a:r>
              <a:rPr lang="nl-NL" sz="1800" dirty="0" err="1"/>
              <a:t>combatting</a:t>
            </a:r>
            <a:r>
              <a:rPr lang="nl-NL" sz="1800" dirty="0"/>
              <a:t> HIV </a:t>
            </a:r>
            <a:r>
              <a:rPr lang="nl-NL" sz="1800" dirty="0" err="1"/>
              <a:t>with</a:t>
            </a:r>
            <a:r>
              <a:rPr lang="nl-NL" sz="1800" dirty="0"/>
              <a:t> </a:t>
            </a:r>
            <a:r>
              <a:rPr lang="nl-NL" sz="1800" dirty="0" err="1"/>
              <a:t>broadly</a:t>
            </a:r>
            <a:r>
              <a:rPr lang="nl-NL" sz="1800" dirty="0"/>
              <a:t> </a:t>
            </a:r>
            <a:r>
              <a:rPr lang="nl-NL" sz="1800" dirty="0" err="1"/>
              <a:t>neutralizing</a:t>
            </a:r>
            <a:r>
              <a:rPr lang="nl-NL" sz="1800" dirty="0"/>
              <a:t> </a:t>
            </a:r>
            <a:r>
              <a:rPr lang="nl-NL" sz="1800" dirty="0" err="1"/>
              <a:t>antibodies</a:t>
            </a:r>
            <a:r>
              <a:rPr lang="nl-NL" sz="1800" dirty="0"/>
              <a:t> </a:t>
            </a:r>
            <a:endParaRPr lang="en-GB" sz="1800" dirty="0"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40861-3520-0A4D-9A4B-9F2AF674C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388" y="1181379"/>
            <a:ext cx="7632700" cy="982943"/>
          </a:xfrm>
        </p:spPr>
        <p:txBody>
          <a:bodyPr>
            <a:noAutofit/>
          </a:bodyPr>
          <a:lstStyle/>
          <a:p>
            <a:pPr algn="ctr"/>
            <a:r>
              <a:rPr lang="en-US" sz="2000" dirty="0" err="1">
                <a:cs typeface="Arial" charset="0"/>
              </a:rPr>
              <a:t>Godelieve</a:t>
            </a:r>
            <a:r>
              <a:rPr lang="en-US" sz="2000" dirty="0">
                <a:cs typeface="Arial" charset="0"/>
              </a:rPr>
              <a:t> de Bree</a:t>
            </a:r>
          </a:p>
          <a:p>
            <a:pPr algn="ctr"/>
            <a:r>
              <a:rPr lang="en-US" sz="2000" dirty="0">
                <a:cs typeface="Arial" charset="0"/>
              </a:rPr>
              <a:t>Department of internal Medicine, Infectious Diseases</a:t>
            </a:r>
          </a:p>
          <a:p>
            <a:pPr algn="ctr"/>
            <a:r>
              <a:rPr lang="en-US" sz="2000" dirty="0">
                <a:cs typeface="Arial" charset="0"/>
              </a:rPr>
              <a:t>Amsterdam University Medical Centers, Location AMC, University of Amsterdam, Netherlands</a:t>
            </a:r>
          </a:p>
        </p:txBody>
      </p:sp>
    </p:spTree>
    <p:extLst>
      <p:ext uri="{BB962C8B-B14F-4D97-AF65-F5344CB8AC3E}">
        <p14:creationId xmlns:p14="http://schemas.microsoft.com/office/powerpoint/2010/main" val="186085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BBE509B-61B1-B74D-A4E7-2779FF5DC9BD}"/>
              </a:ext>
            </a:extLst>
          </p:cNvPr>
          <p:cNvSpPr txBox="1">
            <a:spLocks/>
          </p:cNvSpPr>
          <p:nvPr/>
        </p:nvSpPr>
        <p:spPr>
          <a:xfrm>
            <a:off x="214211" y="401336"/>
            <a:ext cx="12005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NL" dirty="0" err="1"/>
              <a:t>ConM</a:t>
            </a:r>
            <a:r>
              <a:rPr lang="en-US" altLang="nl-NL" dirty="0"/>
              <a:t> SOSIP.v7 phase 1 study – ACTHIVE001</a:t>
            </a:r>
          </a:p>
        </p:txBody>
      </p:sp>
      <p:graphicFrame>
        <p:nvGraphicFramePr>
          <p:cNvPr id="3" name="Table 32">
            <a:extLst>
              <a:ext uri="{FF2B5EF4-FFF2-40B4-BE49-F238E27FC236}">
                <a16:creationId xmlns:a16="http://schemas.microsoft.com/office/drawing/2014/main" id="{FC2AD866-FF05-8548-A780-813F6F593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751385"/>
              </p:ext>
            </p:extLst>
          </p:nvPr>
        </p:nvGraphicFramePr>
        <p:xfrm>
          <a:off x="1888735" y="1468238"/>
          <a:ext cx="2887578" cy="4721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578">
                  <a:extLst>
                    <a:ext uri="{9D8B030D-6E8A-4147-A177-3AD203B41FA5}">
                      <a16:colId xmlns:a16="http://schemas.microsoft.com/office/drawing/2014/main" val="695209855"/>
                    </a:ext>
                  </a:extLst>
                </a:gridCol>
              </a:tblGrid>
              <a:tr h="577516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latin typeface="+mn-lt"/>
                        </a:rPr>
                        <a:t>ACTHIVE</a:t>
                      </a:r>
                      <a:r>
                        <a:rPr lang="en-GB" sz="1800" dirty="0">
                          <a:latin typeface="+mn-lt"/>
                        </a:rPr>
                        <a:t>−001</a:t>
                      </a:r>
                      <a:endParaRPr lang="nl-NL" sz="1800" dirty="0">
                        <a:latin typeface="+mn-lt"/>
                      </a:endParaRPr>
                    </a:p>
                  </a:txBody>
                  <a:tcPr anchor="ctr">
                    <a:solidFill>
                      <a:srgbClr val="552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594335"/>
                  </a:ext>
                </a:extLst>
              </a:tr>
              <a:tr h="9496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ConM SOSIP.v7 </a:t>
                      </a:r>
                    </a:p>
                  </a:txBody>
                  <a:tcPr anchor="ctr">
                    <a:solidFill>
                      <a:srgbClr val="CFA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636609"/>
                  </a:ext>
                </a:extLst>
              </a:tr>
              <a:tr h="374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MPLA liposomes</a:t>
                      </a:r>
                    </a:p>
                  </a:txBody>
                  <a:tcPr anchor="ctr">
                    <a:solidFill>
                      <a:srgbClr val="F4E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727181"/>
                  </a:ext>
                </a:extLst>
              </a:tr>
              <a:tr h="6618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Two treatment arms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(n = 20)</a:t>
                      </a:r>
                    </a:p>
                  </a:txBody>
                  <a:tcPr anchor="ctr">
                    <a:solidFill>
                      <a:srgbClr val="CFA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579161"/>
                  </a:ext>
                </a:extLst>
              </a:tr>
              <a:tr h="374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Dose level reduction</a:t>
                      </a:r>
                    </a:p>
                  </a:txBody>
                  <a:tcPr anchor="ctr">
                    <a:solidFill>
                      <a:srgbClr val="F4E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978584"/>
                  </a:ext>
                </a:extLst>
              </a:tr>
              <a:tr h="374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Month 0, 2 and 6</a:t>
                      </a:r>
                    </a:p>
                  </a:txBody>
                  <a:tcPr anchor="ctr">
                    <a:solidFill>
                      <a:srgbClr val="CFA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197666"/>
                  </a:ext>
                </a:extLst>
              </a:tr>
              <a:tr h="6618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Leukapheresis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(baseline,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wk10)</a:t>
                      </a:r>
                    </a:p>
                  </a:txBody>
                  <a:tcPr anchor="ctr">
                    <a:solidFill>
                      <a:srgbClr val="F4E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073360"/>
                  </a:ext>
                </a:extLst>
              </a:tr>
              <a:tr h="374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Two LN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FNA’s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FA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105853"/>
                  </a:ext>
                </a:extLst>
              </a:tr>
              <a:tr h="374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No mucosal sampling</a:t>
                      </a:r>
                    </a:p>
                  </a:txBody>
                  <a:tcPr anchor="ctr">
                    <a:solidFill>
                      <a:srgbClr val="F4E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630445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1E4696-F877-0849-A6CA-E861D77FA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246" y="1878840"/>
            <a:ext cx="6250740" cy="25888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ConM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SOSIP: Artificial consensus sequence of the consensus sequences of each clade in HIV-1 group M, responsible for the global pandemic (Sliepen et al., Nature Comm, 2019)</a:t>
            </a:r>
          </a:p>
          <a:p>
            <a:pPr marL="0" indent="0">
              <a:buNone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Adjuvanted with MPLA liposomes</a:t>
            </a:r>
            <a:endParaRPr lang="nl-NL" sz="2400" dirty="0">
              <a:solidFill>
                <a:srgbClr val="0037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8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4F65CFCD-75D3-0446-8B24-B89DAEF31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3084" y="1974035"/>
            <a:ext cx="11077054" cy="365641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solidFill>
                  <a:srgbClr val="003741"/>
                </a:solidFill>
              </a:rPr>
              <a:t>Single centre, randomised, open-label, phase 1 clinical trial with ConM SOSIP.v7 adjuvanted with MPLA liposomes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solidFill>
                  <a:srgbClr val="003741"/>
                </a:solidFill>
              </a:rPr>
              <a:t>Amsterdam UMC, location AMC, the Netherlands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solidFill>
                  <a:srgbClr val="003741"/>
                </a:solidFill>
              </a:rPr>
              <a:t>Investigator</a:t>
            </a:r>
            <a:r>
              <a:rPr lang="nl-NL" sz="2400" dirty="0">
                <a:solidFill>
                  <a:srgbClr val="003741"/>
                </a:solidFill>
              </a:rPr>
              <a:t>-initiated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solidFill>
                  <a:srgbClr val="003741"/>
                </a:solidFill>
              </a:rPr>
              <a:t>20 healthy, HIV-uninfected men and women, 18 − 50 years of age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solidFill>
                  <a:srgbClr val="003741"/>
                </a:solidFill>
              </a:rPr>
              <a:t>Low risk of HIV infection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>
                <a:solidFill>
                  <a:srgbClr val="003741"/>
                </a:solidFill>
              </a:rPr>
              <a:t>   </a:t>
            </a:r>
            <a:endParaRPr lang="en-GB" dirty="0">
              <a:solidFill>
                <a:srgbClr val="00374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374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374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374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374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3741"/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54DED7A-A87C-A14B-8D88-F47F90C13647}"/>
              </a:ext>
            </a:extLst>
          </p:cNvPr>
          <p:cNvSpPr txBox="1">
            <a:spLocks/>
          </p:cNvSpPr>
          <p:nvPr/>
        </p:nvSpPr>
        <p:spPr>
          <a:xfrm>
            <a:off x="214211" y="401336"/>
            <a:ext cx="12005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NL" dirty="0"/>
              <a:t>Study design</a:t>
            </a:r>
          </a:p>
        </p:txBody>
      </p:sp>
    </p:spTree>
    <p:extLst>
      <p:ext uri="{BB962C8B-B14F-4D97-AF65-F5344CB8AC3E}">
        <p14:creationId xmlns:p14="http://schemas.microsoft.com/office/powerpoint/2010/main" val="369965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C837BBEB-75D9-6A45-B2AC-AED6EC67F217}"/>
              </a:ext>
            </a:extLst>
          </p:cNvPr>
          <p:cNvSpPr txBox="1">
            <a:spLocks/>
          </p:cNvSpPr>
          <p:nvPr/>
        </p:nvSpPr>
        <p:spPr>
          <a:xfrm>
            <a:off x="214211" y="401336"/>
            <a:ext cx="12005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NL" dirty="0"/>
              <a:t>ACTHIVE – study design</a:t>
            </a:r>
          </a:p>
        </p:txBody>
      </p:sp>
      <p:graphicFrame>
        <p:nvGraphicFramePr>
          <p:cNvPr id="7" name="Content Placeholder 14">
            <a:extLst>
              <a:ext uri="{FF2B5EF4-FFF2-40B4-BE49-F238E27FC236}">
                <a16:creationId xmlns:a16="http://schemas.microsoft.com/office/drawing/2014/main" id="{606E71E9-999E-814B-938A-4203FEA43B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705817"/>
              </p:ext>
            </p:extLst>
          </p:nvPr>
        </p:nvGraphicFramePr>
        <p:xfrm>
          <a:off x="320842" y="1797787"/>
          <a:ext cx="11550316" cy="4124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8778">
                  <a:extLst>
                    <a:ext uri="{9D8B030D-6E8A-4147-A177-3AD203B41FA5}">
                      <a16:colId xmlns:a16="http://schemas.microsoft.com/office/drawing/2014/main" val="38148082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73065455"/>
                    </a:ext>
                  </a:extLst>
                </a:gridCol>
                <a:gridCol w="3140242">
                  <a:extLst>
                    <a:ext uri="{9D8B030D-6E8A-4147-A177-3AD203B41FA5}">
                      <a16:colId xmlns:a16="http://schemas.microsoft.com/office/drawing/2014/main" val="621223440"/>
                    </a:ext>
                  </a:extLst>
                </a:gridCol>
                <a:gridCol w="3320716">
                  <a:extLst>
                    <a:ext uri="{9D8B030D-6E8A-4147-A177-3AD203B41FA5}">
                      <a16:colId xmlns:a16="http://schemas.microsoft.com/office/drawing/2014/main" val="4151548880"/>
                    </a:ext>
                  </a:extLst>
                </a:gridCol>
                <a:gridCol w="3116180">
                  <a:extLst>
                    <a:ext uri="{9D8B030D-6E8A-4147-A177-3AD203B41FA5}">
                      <a16:colId xmlns:a16="http://schemas.microsoft.com/office/drawing/2014/main" val="456531922"/>
                    </a:ext>
                  </a:extLst>
                </a:gridCol>
              </a:tblGrid>
              <a:tr h="577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Source Sans Pro ExtraLight" panose="020B0303030403020204" pitchFamily="34" charset="0"/>
                        </a:rPr>
                        <a:t> </a:t>
                      </a:r>
                      <a:endParaRPr lang="nl-NL" sz="1100" dirty="0">
                        <a:effectLst/>
                        <a:latin typeface="Source Sans Pro ExtraLight" panose="020B03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Source Sans Pro ExtraLight" panose="020B0303030403020204" pitchFamily="34" charset="0"/>
                        </a:rPr>
                        <a:t> </a:t>
                      </a:r>
                      <a:endParaRPr lang="nl-NL" sz="1100" dirty="0">
                        <a:effectLst/>
                        <a:latin typeface="Source Sans Pro ExtraLight" panose="020B03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 </a:t>
                      </a:r>
                      <a:r>
                        <a:rPr lang="en-GB" sz="3200" b="1" dirty="0">
                          <a:solidFill>
                            <a:schemeClr val="bg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Months</a:t>
                      </a:r>
                      <a:endParaRPr lang="nl-NL" sz="1100" b="1" dirty="0">
                        <a:solidFill>
                          <a:schemeClr val="bg1"/>
                        </a:solidFill>
                        <a:effectLst/>
                        <a:latin typeface="Source Sans Pro ExtraLight" panose="020B03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086372"/>
                  </a:ext>
                </a:extLst>
              </a:tr>
              <a:tr h="644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Group</a:t>
                      </a:r>
                      <a:endParaRPr lang="nl-NL" sz="2800" b="1" dirty="0">
                        <a:solidFill>
                          <a:schemeClr val="bg1"/>
                        </a:solidFill>
                        <a:effectLst/>
                        <a:latin typeface="Source Sans Pro ExtraLight" panose="020B03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374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N</a:t>
                      </a:r>
                      <a:endParaRPr lang="nl-NL" sz="2800" b="1" dirty="0">
                        <a:solidFill>
                          <a:srgbClr val="003741"/>
                        </a:solidFill>
                        <a:effectLst/>
                        <a:latin typeface="Source Sans Pro ExtraLight" panose="020B03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374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0 </a:t>
                      </a:r>
                      <a:endParaRPr lang="nl-NL" sz="2000" dirty="0">
                        <a:solidFill>
                          <a:srgbClr val="003741"/>
                        </a:solidFill>
                        <a:effectLst/>
                        <a:latin typeface="Source Sans Pro ExtraLight" panose="020B03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374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2</a:t>
                      </a:r>
                      <a:endParaRPr lang="nl-NL" sz="2000" dirty="0">
                        <a:solidFill>
                          <a:srgbClr val="003741"/>
                        </a:solidFill>
                        <a:effectLst/>
                        <a:latin typeface="Source Sans Pro ExtraLight" panose="020B03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374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6 </a:t>
                      </a:r>
                      <a:endParaRPr lang="nl-NL" sz="2000" dirty="0">
                        <a:solidFill>
                          <a:srgbClr val="003741"/>
                        </a:solidFill>
                        <a:effectLst/>
                        <a:latin typeface="Source Sans Pro ExtraLight" panose="020B03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610481"/>
                  </a:ext>
                </a:extLst>
              </a:tr>
              <a:tr h="1218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A</a:t>
                      </a:r>
                      <a:endParaRPr lang="nl-NL" sz="2800" b="1" dirty="0">
                        <a:solidFill>
                          <a:schemeClr val="bg1"/>
                        </a:solidFill>
                        <a:effectLst/>
                        <a:latin typeface="Source Sans Pro ExtraLight" panose="020B03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374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10</a:t>
                      </a:r>
                      <a:endParaRPr lang="nl-NL" sz="2800" b="1" dirty="0">
                        <a:solidFill>
                          <a:srgbClr val="003741"/>
                        </a:solidFill>
                        <a:effectLst/>
                        <a:latin typeface="Source Sans Pro ExtraLight" panose="020B03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374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100 μg ConM SOSIP.v7</a:t>
                      </a:r>
                      <a:endParaRPr lang="nl-NL" sz="2800" dirty="0">
                        <a:solidFill>
                          <a:srgbClr val="003741"/>
                        </a:solidFill>
                        <a:effectLst/>
                        <a:latin typeface="Source Sans Pro ExtraLight" panose="020B0303030403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374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+ 500 μg MPLA liposomes</a:t>
                      </a:r>
                      <a:endParaRPr lang="nl-NL" sz="2800" dirty="0">
                        <a:solidFill>
                          <a:srgbClr val="003741"/>
                        </a:solidFill>
                        <a:effectLst/>
                        <a:latin typeface="Source Sans Pro ExtraLight" panose="020B03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374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100 μg ConM SOSIP.v7</a:t>
                      </a:r>
                      <a:endParaRPr lang="nl-NL" sz="2000" dirty="0">
                        <a:solidFill>
                          <a:srgbClr val="003741"/>
                        </a:solidFill>
                        <a:effectLst/>
                        <a:latin typeface="Source Sans Pro ExtraLight" panose="020B0303030403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374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+ 500 μg MPLA liposomes</a:t>
                      </a:r>
                      <a:endParaRPr lang="nl-NL" sz="2000" dirty="0">
                        <a:solidFill>
                          <a:srgbClr val="003741"/>
                        </a:solidFill>
                        <a:effectLst/>
                        <a:latin typeface="Source Sans Pro ExtraLight" panose="020B03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374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100 μg ConM SOSIP.v7</a:t>
                      </a:r>
                      <a:endParaRPr lang="nl-NL" sz="2000" dirty="0">
                        <a:solidFill>
                          <a:srgbClr val="003741"/>
                        </a:solidFill>
                        <a:effectLst/>
                        <a:latin typeface="Source Sans Pro ExtraLight" panose="020B0303030403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374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+ 500 μg MPLA liposomes</a:t>
                      </a:r>
                      <a:endParaRPr lang="nl-NL" sz="2000" dirty="0">
                        <a:solidFill>
                          <a:srgbClr val="003741"/>
                        </a:solidFill>
                        <a:effectLst/>
                        <a:latin typeface="Source Sans Pro ExtraLight" panose="020B03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037297"/>
                  </a:ext>
                </a:extLst>
              </a:tr>
              <a:tr h="1120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B</a:t>
                      </a:r>
                      <a:endParaRPr lang="nl-NL" sz="2800" b="1" dirty="0">
                        <a:solidFill>
                          <a:schemeClr val="bg1"/>
                        </a:solidFill>
                        <a:effectLst/>
                        <a:latin typeface="Source Sans Pro ExtraLight" panose="020B03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374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10</a:t>
                      </a:r>
                      <a:endParaRPr lang="nl-NL" sz="2800" b="1" dirty="0">
                        <a:solidFill>
                          <a:srgbClr val="003741"/>
                        </a:solidFill>
                        <a:effectLst/>
                        <a:latin typeface="Source Sans Pro ExtraLight" panose="020B03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374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100 μg ConM SOSIP.v7</a:t>
                      </a:r>
                      <a:endParaRPr lang="nl-NL" sz="2000" dirty="0">
                        <a:solidFill>
                          <a:srgbClr val="003741"/>
                        </a:solidFill>
                        <a:effectLst/>
                        <a:latin typeface="Source Sans Pro ExtraLight" panose="020B0303030403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374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+ 500 μg MPLA liposomes</a:t>
                      </a:r>
                      <a:endParaRPr lang="nl-NL" sz="2000" dirty="0">
                        <a:solidFill>
                          <a:srgbClr val="003741"/>
                        </a:solidFill>
                        <a:effectLst/>
                        <a:latin typeface="Source Sans Pro ExtraLight" panose="020B03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374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100 μg ConM SOSIP.v7</a:t>
                      </a:r>
                      <a:endParaRPr lang="nl-NL" sz="2000" dirty="0">
                        <a:solidFill>
                          <a:srgbClr val="003741"/>
                        </a:solidFill>
                        <a:effectLst/>
                        <a:latin typeface="Source Sans Pro ExtraLight" panose="020B0303030403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374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+ 500 μg MPLA liposomes</a:t>
                      </a:r>
                      <a:endParaRPr lang="nl-NL" sz="2000" dirty="0">
                        <a:solidFill>
                          <a:srgbClr val="003741"/>
                        </a:solidFill>
                        <a:effectLst/>
                        <a:latin typeface="Source Sans Pro ExtraLight" panose="020B03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dirty="0">
                        <a:solidFill>
                          <a:srgbClr val="003741"/>
                        </a:solidFill>
                        <a:effectLst/>
                        <a:latin typeface="Source Sans Pro ExtraLight" panose="020B03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638033"/>
                  </a:ext>
                </a:extLst>
              </a:tr>
              <a:tr h="562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TOTAL</a:t>
                      </a:r>
                      <a:endParaRPr lang="nl-NL" sz="2000" b="1" dirty="0">
                        <a:solidFill>
                          <a:schemeClr val="bg1"/>
                        </a:solidFill>
                        <a:effectLst/>
                        <a:latin typeface="Source Sans Pro ExtraLight" panose="020B03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374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20</a:t>
                      </a:r>
                      <a:endParaRPr lang="nl-NL" sz="2800" b="1" dirty="0">
                        <a:solidFill>
                          <a:srgbClr val="003741"/>
                        </a:solidFill>
                        <a:effectLst/>
                        <a:latin typeface="Source Sans Pro ExtraLight" panose="020B03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3741"/>
                          </a:solidFill>
                          <a:effectLst/>
                          <a:latin typeface="Source Sans Pro ExtraLight" panose="020B0303030403020204" pitchFamily="34" charset="0"/>
                        </a:rPr>
                        <a:t> </a:t>
                      </a:r>
                      <a:endParaRPr lang="nl-NL" sz="1100" dirty="0">
                        <a:solidFill>
                          <a:srgbClr val="003741"/>
                        </a:solidFill>
                        <a:effectLst/>
                        <a:latin typeface="Source Sans Pro ExtraLight" panose="020B03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0143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61876D-7598-2B47-A15B-401E021972B1}"/>
              </a:ext>
            </a:extLst>
          </p:cNvPr>
          <p:cNvSpPr txBox="1"/>
          <p:nvPr/>
        </p:nvSpPr>
        <p:spPr>
          <a:xfrm>
            <a:off x="8687600" y="4395137"/>
            <a:ext cx="32838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003741"/>
                </a:solidFill>
                <a:latin typeface="Source Sans Pro ExtraLight" panose="020B0303030403020204" pitchFamily="34" charset="0"/>
              </a:rPr>
              <a:t>20 μg ConM SOSIP.v7</a:t>
            </a:r>
            <a:endParaRPr lang="nl-NL" sz="2000" dirty="0">
              <a:solidFill>
                <a:srgbClr val="003741"/>
              </a:solidFill>
              <a:latin typeface="Source Sans Pro ExtraLight" panose="020B0303030403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003741"/>
                </a:solidFill>
                <a:latin typeface="Source Sans Pro ExtraLight" panose="020B0303030403020204" pitchFamily="34" charset="0"/>
              </a:rPr>
              <a:t>+ 500 μg MPLA liposomes</a:t>
            </a:r>
            <a:endParaRPr lang="nl-NL" sz="2000" dirty="0">
              <a:solidFill>
                <a:srgbClr val="003741"/>
              </a:solidFill>
              <a:latin typeface="Source Sans Pro ExtraLight" panose="020B03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9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56">
            <a:extLst>
              <a:ext uri="{FF2B5EF4-FFF2-40B4-BE49-F238E27FC236}">
                <a16:creationId xmlns:a16="http://schemas.microsoft.com/office/drawing/2014/main" id="{BD49A322-E6AD-E136-AE0A-6CAE30D88158}"/>
              </a:ext>
            </a:extLst>
          </p:cNvPr>
          <p:cNvCxnSpPr/>
          <p:nvPr/>
        </p:nvCxnSpPr>
        <p:spPr>
          <a:xfrm>
            <a:off x="8558251" y="4088935"/>
            <a:ext cx="514350" cy="6858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47">
            <a:extLst>
              <a:ext uri="{FF2B5EF4-FFF2-40B4-BE49-F238E27FC236}">
                <a16:creationId xmlns:a16="http://schemas.microsoft.com/office/drawing/2014/main" id="{105A7085-B138-9DA1-3C7C-E82C65635E84}"/>
              </a:ext>
            </a:extLst>
          </p:cNvPr>
          <p:cNvSpPr txBox="1"/>
          <p:nvPr/>
        </p:nvSpPr>
        <p:spPr>
          <a:xfrm>
            <a:off x="2347135" y="3057739"/>
            <a:ext cx="4050000" cy="25391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/>
              </a:rPr>
              <a:t>2022</a:t>
            </a:r>
          </a:p>
        </p:txBody>
      </p:sp>
      <p:sp>
        <p:nvSpPr>
          <p:cNvPr id="7" name="TextBox 48">
            <a:extLst>
              <a:ext uri="{FF2B5EF4-FFF2-40B4-BE49-F238E27FC236}">
                <a16:creationId xmlns:a16="http://schemas.microsoft.com/office/drawing/2014/main" id="{4F76F02F-C8EC-626D-F6DD-A187712D833B}"/>
              </a:ext>
            </a:extLst>
          </p:cNvPr>
          <p:cNvSpPr txBox="1"/>
          <p:nvPr/>
        </p:nvSpPr>
        <p:spPr>
          <a:xfrm>
            <a:off x="2672625" y="3525253"/>
            <a:ext cx="24818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825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/>
              </a:rPr>
              <a:t>Q</a:t>
            </a:r>
          </a:p>
          <a:p>
            <a:pPr algn="ctr" defTabSz="342900"/>
            <a:r>
              <a:rPr lang="en-US" sz="825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/>
              </a:rPr>
              <a:t>1</a:t>
            </a:r>
          </a:p>
        </p:txBody>
      </p:sp>
      <p:sp>
        <p:nvSpPr>
          <p:cNvPr id="8" name="TextBox 49">
            <a:extLst>
              <a:ext uri="{FF2B5EF4-FFF2-40B4-BE49-F238E27FC236}">
                <a16:creationId xmlns:a16="http://schemas.microsoft.com/office/drawing/2014/main" id="{0B85DC97-ACC0-C64C-EF86-3A188AAD03DE}"/>
              </a:ext>
            </a:extLst>
          </p:cNvPr>
          <p:cNvSpPr txBox="1"/>
          <p:nvPr/>
        </p:nvSpPr>
        <p:spPr>
          <a:xfrm>
            <a:off x="3728808" y="3525253"/>
            <a:ext cx="24818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825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/>
              </a:rPr>
              <a:t>Q</a:t>
            </a:r>
          </a:p>
          <a:p>
            <a:pPr algn="ctr" defTabSz="342900"/>
            <a:r>
              <a:rPr lang="en-US" sz="825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/>
              </a:rPr>
              <a:t>2</a:t>
            </a:r>
          </a:p>
        </p:txBody>
      </p:sp>
      <p:sp>
        <p:nvSpPr>
          <p:cNvPr id="9" name="TextBox 50">
            <a:extLst>
              <a:ext uri="{FF2B5EF4-FFF2-40B4-BE49-F238E27FC236}">
                <a16:creationId xmlns:a16="http://schemas.microsoft.com/office/drawing/2014/main" id="{4D8AFD9B-9934-1C08-67A2-77D1292A122B}"/>
              </a:ext>
            </a:extLst>
          </p:cNvPr>
          <p:cNvSpPr txBox="1"/>
          <p:nvPr/>
        </p:nvSpPr>
        <p:spPr>
          <a:xfrm>
            <a:off x="4736608" y="3525253"/>
            <a:ext cx="24818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825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/>
              </a:rPr>
              <a:t>Q</a:t>
            </a:r>
          </a:p>
          <a:p>
            <a:pPr algn="ctr" defTabSz="342900"/>
            <a:r>
              <a:rPr lang="en-US" sz="825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/>
              </a:rPr>
              <a:t>3</a:t>
            </a:r>
          </a:p>
        </p:txBody>
      </p:sp>
      <p:sp>
        <p:nvSpPr>
          <p:cNvPr id="10" name="TextBox 51">
            <a:extLst>
              <a:ext uri="{FF2B5EF4-FFF2-40B4-BE49-F238E27FC236}">
                <a16:creationId xmlns:a16="http://schemas.microsoft.com/office/drawing/2014/main" id="{60F777F9-10C8-79B2-5295-75D9CD7261F0}"/>
              </a:ext>
            </a:extLst>
          </p:cNvPr>
          <p:cNvSpPr txBox="1"/>
          <p:nvPr/>
        </p:nvSpPr>
        <p:spPr>
          <a:xfrm>
            <a:off x="5787760" y="3525253"/>
            <a:ext cx="270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825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/>
              </a:rPr>
              <a:t>Q</a:t>
            </a:r>
          </a:p>
          <a:p>
            <a:pPr algn="ctr" defTabSz="342900"/>
            <a:r>
              <a:rPr lang="en-US" sz="825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/>
              </a:rPr>
              <a:t>4</a:t>
            </a:r>
          </a:p>
        </p:txBody>
      </p:sp>
      <p:sp>
        <p:nvSpPr>
          <p:cNvPr id="11" name="Rectangle 43">
            <a:extLst>
              <a:ext uri="{FF2B5EF4-FFF2-40B4-BE49-F238E27FC236}">
                <a16:creationId xmlns:a16="http://schemas.microsoft.com/office/drawing/2014/main" id="{3B05CBDF-C024-8591-FC16-02BF600BD9AE}"/>
              </a:ext>
            </a:extLst>
          </p:cNvPr>
          <p:cNvSpPr/>
          <p:nvPr/>
        </p:nvSpPr>
        <p:spPr>
          <a:xfrm>
            <a:off x="2356159" y="3418522"/>
            <a:ext cx="945000" cy="7249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endParaRPr lang="en-US" sz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90620A66-675A-F4F4-AB1B-E9A2F033CD56}"/>
              </a:ext>
            </a:extLst>
          </p:cNvPr>
          <p:cNvSpPr txBox="1"/>
          <p:nvPr/>
        </p:nvSpPr>
        <p:spPr>
          <a:xfrm>
            <a:off x="6436725" y="3057739"/>
            <a:ext cx="4050000" cy="25391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/>
              </a:rPr>
              <a:t>2023</a:t>
            </a:r>
          </a:p>
        </p:txBody>
      </p:sp>
      <p:sp>
        <p:nvSpPr>
          <p:cNvPr id="13" name="Rectangle 43">
            <a:extLst>
              <a:ext uri="{FF2B5EF4-FFF2-40B4-BE49-F238E27FC236}">
                <a16:creationId xmlns:a16="http://schemas.microsoft.com/office/drawing/2014/main" id="{86A3CFD3-C76D-7A98-0644-66B67ECCE6E9}"/>
              </a:ext>
            </a:extLst>
          </p:cNvPr>
          <p:cNvSpPr/>
          <p:nvPr/>
        </p:nvSpPr>
        <p:spPr>
          <a:xfrm>
            <a:off x="3389425" y="3418522"/>
            <a:ext cx="945000" cy="7249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endParaRPr lang="en-US" sz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43">
            <a:extLst>
              <a:ext uri="{FF2B5EF4-FFF2-40B4-BE49-F238E27FC236}">
                <a16:creationId xmlns:a16="http://schemas.microsoft.com/office/drawing/2014/main" id="{33C08A5B-4C7B-2223-6339-23546FCC65F0}"/>
              </a:ext>
            </a:extLst>
          </p:cNvPr>
          <p:cNvSpPr/>
          <p:nvPr/>
        </p:nvSpPr>
        <p:spPr>
          <a:xfrm>
            <a:off x="4415312" y="3418522"/>
            <a:ext cx="945000" cy="7249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endParaRPr lang="en-US" sz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43">
            <a:extLst>
              <a:ext uri="{FF2B5EF4-FFF2-40B4-BE49-F238E27FC236}">
                <a16:creationId xmlns:a16="http://schemas.microsoft.com/office/drawing/2014/main" id="{2E48B2D3-E456-B394-CF8D-A5BFB6B88CFC}"/>
              </a:ext>
            </a:extLst>
          </p:cNvPr>
          <p:cNvSpPr/>
          <p:nvPr/>
        </p:nvSpPr>
        <p:spPr>
          <a:xfrm>
            <a:off x="5445030" y="3418522"/>
            <a:ext cx="945000" cy="7249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endParaRPr lang="en-US" sz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48">
            <a:extLst>
              <a:ext uri="{FF2B5EF4-FFF2-40B4-BE49-F238E27FC236}">
                <a16:creationId xmlns:a16="http://schemas.microsoft.com/office/drawing/2014/main" id="{271396C2-3B31-2B11-09B9-3DAD914CB51D}"/>
              </a:ext>
            </a:extLst>
          </p:cNvPr>
          <p:cNvSpPr txBox="1"/>
          <p:nvPr/>
        </p:nvSpPr>
        <p:spPr>
          <a:xfrm>
            <a:off x="6720707" y="3525253"/>
            <a:ext cx="24818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825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/>
              </a:rPr>
              <a:t>Q</a:t>
            </a:r>
          </a:p>
          <a:p>
            <a:pPr algn="ctr" defTabSz="342900"/>
            <a:r>
              <a:rPr lang="en-US" sz="825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/>
              </a:rPr>
              <a:t>1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id="{CDB6F241-901D-7AC0-BE1D-BEA96A31C0BB}"/>
              </a:ext>
            </a:extLst>
          </p:cNvPr>
          <p:cNvSpPr txBox="1"/>
          <p:nvPr/>
        </p:nvSpPr>
        <p:spPr>
          <a:xfrm>
            <a:off x="7776890" y="3525253"/>
            <a:ext cx="24818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825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/>
              </a:rPr>
              <a:t>Q</a:t>
            </a:r>
          </a:p>
          <a:p>
            <a:pPr algn="ctr" defTabSz="342900"/>
            <a:r>
              <a:rPr lang="en-US" sz="825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/>
              </a:rPr>
              <a:t>2</a:t>
            </a:r>
          </a:p>
        </p:txBody>
      </p:sp>
      <p:sp>
        <p:nvSpPr>
          <p:cNvPr id="18" name="TextBox 50">
            <a:extLst>
              <a:ext uri="{FF2B5EF4-FFF2-40B4-BE49-F238E27FC236}">
                <a16:creationId xmlns:a16="http://schemas.microsoft.com/office/drawing/2014/main" id="{EA251241-5B73-8F6C-5790-DEA2B0EA2FE4}"/>
              </a:ext>
            </a:extLst>
          </p:cNvPr>
          <p:cNvSpPr txBox="1"/>
          <p:nvPr/>
        </p:nvSpPr>
        <p:spPr>
          <a:xfrm>
            <a:off x="8784690" y="3525253"/>
            <a:ext cx="24818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825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/>
              </a:rPr>
              <a:t>Q</a:t>
            </a:r>
          </a:p>
          <a:p>
            <a:pPr algn="ctr" defTabSz="342900"/>
            <a:r>
              <a:rPr lang="en-US" sz="825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/>
              </a:rPr>
              <a:t>3</a:t>
            </a:r>
          </a:p>
        </p:txBody>
      </p:sp>
      <p:sp>
        <p:nvSpPr>
          <p:cNvPr id="19" name="TextBox 51">
            <a:extLst>
              <a:ext uri="{FF2B5EF4-FFF2-40B4-BE49-F238E27FC236}">
                <a16:creationId xmlns:a16="http://schemas.microsoft.com/office/drawing/2014/main" id="{1499E320-CB5C-9EA2-88A1-C1213715A1DE}"/>
              </a:ext>
            </a:extLst>
          </p:cNvPr>
          <p:cNvSpPr txBox="1"/>
          <p:nvPr/>
        </p:nvSpPr>
        <p:spPr>
          <a:xfrm>
            <a:off x="9835842" y="3525253"/>
            <a:ext cx="270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825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/>
              </a:rPr>
              <a:t>Q</a:t>
            </a:r>
          </a:p>
          <a:p>
            <a:pPr algn="ctr" defTabSz="342900"/>
            <a:r>
              <a:rPr lang="en-US" sz="825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/>
              </a:rPr>
              <a:t>4</a:t>
            </a:r>
          </a:p>
        </p:txBody>
      </p:sp>
      <p:sp>
        <p:nvSpPr>
          <p:cNvPr id="20" name="Rectangle 43">
            <a:extLst>
              <a:ext uri="{FF2B5EF4-FFF2-40B4-BE49-F238E27FC236}">
                <a16:creationId xmlns:a16="http://schemas.microsoft.com/office/drawing/2014/main" id="{349C5FE7-DF90-2412-BB9F-99A696B31310}"/>
              </a:ext>
            </a:extLst>
          </p:cNvPr>
          <p:cNvSpPr/>
          <p:nvPr/>
        </p:nvSpPr>
        <p:spPr>
          <a:xfrm>
            <a:off x="6434807" y="3418522"/>
            <a:ext cx="945000" cy="724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endParaRPr lang="en-US" sz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43">
            <a:extLst>
              <a:ext uri="{FF2B5EF4-FFF2-40B4-BE49-F238E27FC236}">
                <a16:creationId xmlns:a16="http://schemas.microsoft.com/office/drawing/2014/main" id="{5FCC69F7-AC51-11CB-8490-A2A672C982D7}"/>
              </a:ext>
            </a:extLst>
          </p:cNvPr>
          <p:cNvSpPr/>
          <p:nvPr/>
        </p:nvSpPr>
        <p:spPr>
          <a:xfrm>
            <a:off x="7468073" y="3418522"/>
            <a:ext cx="945000" cy="724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endParaRPr lang="en-US" sz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43">
            <a:extLst>
              <a:ext uri="{FF2B5EF4-FFF2-40B4-BE49-F238E27FC236}">
                <a16:creationId xmlns:a16="http://schemas.microsoft.com/office/drawing/2014/main" id="{641C0A25-48ED-E6D3-4BCF-60F8A2765354}"/>
              </a:ext>
            </a:extLst>
          </p:cNvPr>
          <p:cNvSpPr/>
          <p:nvPr/>
        </p:nvSpPr>
        <p:spPr>
          <a:xfrm>
            <a:off x="8502984" y="3418522"/>
            <a:ext cx="945000" cy="724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endParaRPr lang="en-US" sz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43">
            <a:extLst>
              <a:ext uri="{FF2B5EF4-FFF2-40B4-BE49-F238E27FC236}">
                <a16:creationId xmlns:a16="http://schemas.microsoft.com/office/drawing/2014/main" id="{33A3B701-E7C2-AA7F-F44A-D7566F52DC8F}"/>
              </a:ext>
            </a:extLst>
          </p:cNvPr>
          <p:cNvSpPr/>
          <p:nvPr/>
        </p:nvSpPr>
        <p:spPr>
          <a:xfrm>
            <a:off x="9502135" y="3418522"/>
            <a:ext cx="945000" cy="724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endParaRPr lang="en-US" sz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124">
            <a:extLst>
              <a:ext uri="{FF2B5EF4-FFF2-40B4-BE49-F238E27FC236}">
                <a16:creationId xmlns:a16="http://schemas.microsoft.com/office/drawing/2014/main" id="{AAC114E9-52F9-F974-4181-62AF64B7C62D}"/>
              </a:ext>
            </a:extLst>
          </p:cNvPr>
          <p:cNvSpPr txBox="1"/>
          <p:nvPr/>
        </p:nvSpPr>
        <p:spPr>
          <a:xfrm>
            <a:off x="2682472" y="1931384"/>
            <a:ext cx="2639633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350" b="1" dirty="0">
                <a:latin typeface="Cambria" panose="02040503050406030204" pitchFamily="18" charset="0"/>
                <a:ea typeface="Cambria" panose="02040503050406030204" pitchFamily="18" charset="0"/>
              </a:rPr>
              <a:t>Last vaccination, last volunteer</a:t>
            </a:r>
          </a:p>
          <a:p>
            <a:pPr algn="ctr"/>
            <a:r>
              <a:rPr lang="nl-NL" sz="1350" b="1" dirty="0">
                <a:latin typeface="Cambria" panose="02040503050406030204" pitchFamily="18" charset="0"/>
                <a:ea typeface="Cambria" panose="02040503050406030204" pitchFamily="18" charset="0"/>
              </a:rPr>
              <a:t>(May 24 2022)</a:t>
            </a:r>
          </a:p>
        </p:txBody>
      </p:sp>
      <p:sp>
        <p:nvSpPr>
          <p:cNvPr id="25" name="Down Arrow 125">
            <a:extLst>
              <a:ext uri="{FF2B5EF4-FFF2-40B4-BE49-F238E27FC236}">
                <a16:creationId xmlns:a16="http://schemas.microsoft.com/office/drawing/2014/main" id="{EC553A6A-30A8-D740-CE4F-39156154CDB8}"/>
              </a:ext>
            </a:extLst>
          </p:cNvPr>
          <p:cNvSpPr/>
          <p:nvPr/>
        </p:nvSpPr>
        <p:spPr>
          <a:xfrm>
            <a:off x="3979676" y="2438463"/>
            <a:ext cx="45227" cy="594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126">
            <a:extLst>
              <a:ext uri="{FF2B5EF4-FFF2-40B4-BE49-F238E27FC236}">
                <a16:creationId xmlns:a16="http://schemas.microsoft.com/office/drawing/2014/main" id="{DB92E60A-7B6B-B12C-2FB1-D33513D7D607}"/>
              </a:ext>
            </a:extLst>
          </p:cNvPr>
          <p:cNvSpPr txBox="1"/>
          <p:nvPr/>
        </p:nvSpPr>
        <p:spPr>
          <a:xfrm>
            <a:off x="4028923" y="3898449"/>
            <a:ext cx="2602058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1350" b="1" dirty="0">
                <a:latin typeface="Cambria" panose="02040503050406030204" pitchFamily="18" charset="0"/>
                <a:ea typeface="Cambria" panose="02040503050406030204" pitchFamily="18" charset="0"/>
              </a:rPr>
              <a:t>Last 1 year visit, last volunteer</a:t>
            </a:r>
          </a:p>
          <a:p>
            <a:pPr algn="ctr"/>
            <a:r>
              <a:rPr lang="nl-NL" sz="1350" b="1" dirty="0">
                <a:latin typeface="Cambria" panose="02040503050406030204" pitchFamily="18" charset="0"/>
                <a:ea typeface="Cambria" panose="02040503050406030204" pitchFamily="18" charset="0"/>
              </a:rPr>
              <a:t>(October 2022)</a:t>
            </a:r>
          </a:p>
        </p:txBody>
      </p:sp>
      <p:sp>
        <p:nvSpPr>
          <p:cNvPr id="27" name="Down Arrow 127">
            <a:extLst>
              <a:ext uri="{FF2B5EF4-FFF2-40B4-BE49-F238E27FC236}">
                <a16:creationId xmlns:a16="http://schemas.microsoft.com/office/drawing/2014/main" id="{D1CB7200-9B54-E7A8-558D-86C4A6C735A9}"/>
              </a:ext>
            </a:extLst>
          </p:cNvPr>
          <p:cNvSpPr/>
          <p:nvPr/>
        </p:nvSpPr>
        <p:spPr>
          <a:xfrm flipV="1">
            <a:off x="5713604" y="3529791"/>
            <a:ext cx="45227" cy="3666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128">
            <a:extLst>
              <a:ext uri="{FF2B5EF4-FFF2-40B4-BE49-F238E27FC236}">
                <a16:creationId xmlns:a16="http://schemas.microsoft.com/office/drawing/2014/main" id="{04BAD079-467C-1B05-213D-A6D640397669}"/>
              </a:ext>
            </a:extLst>
          </p:cNvPr>
          <p:cNvSpPr txBox="1"/>
          <p:nvPr/>
        </p:nvSpPr>
        <p:spPr>
          <a:xfrm>
            <a:off x="6278997" y="2205726"/>
            <a:ext cx="2744726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1350" b="1" dirty="0">
                <a:latin typeface="Cambria" panose="02040503050406030204" pitchFamily="18" charset="0"/>
                <a:ea typeface="Cambria" panose="02040503050406030204" pitchFamily="18" charset="0"/>
              </a:rPr>
              <a:t>Last 1.5 year visit, last volunteer</a:t>
            </a:r>
          </a:p>
          <a:p>
            <a:pPr algn="ctr"/>
            <a:r>
              <a:rPr lang="nl-NL" sz="1350" b="1" dirty="0">
                <a:latin typeface="Cambria" panose="02040503050406030204" pitchFamily="18" charset="0"/>
                <a:ea typeface="Cambria" panose="02040503050406030204" pitchFamily="18" charset="0"/>
              </a:rPr>
              <a:t>(April 2023)</a:t>
            </a:r>
          </a:p>
        </p:txBody>
      </p:sp>
      <p:sp>
        <p:nvSpPr>
          <p:cNvPr id="29" name="Down Arrow 129">
            <a:extLst>
              <a:ext uri="{FF2B5EF4-FFF2-40B4-BE49-F238E27FC236}">
                <a16:creationId xmlns:a16="http://schemas.microsoft.com/office/drawing/2014/main" id="{CC32EF39-588D-8C7D-30B2-AE87953CD5CB}"/>
              </a:ext>
            </a:extLst>
          </p:cNvPr>
          <p:cNvSpPr/>
          <p:nvPr/>
        </p:nvSpPr>
        <p:spPr>
          <a:xfrm>
            <a:off x="7558968" y="2670216"/>
            <a:ext cx="45227" cy="3666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0" name="Table 3">
            <a:extLst>
              <a:ext uri="{FF2B5EF4-FFF2-40B4-BE49-F238E27FC236}">
                <a16:creationId xmlns:a16="http://schemas.microsoft.com/office/drawing/2014/main" id="{7F6F807A-FF56-58E6-15E9-D84859DE7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421814"/>
              </p:ext>
            </p:extLst>
          </p:nvPr>
        </p:nvGraphicFramePr>
        <p:xfrm>
          <a:off x="2347135" y="4960121"/>
          <a:ext cx="5571243" cy="631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081">
                  <a:extLst>
                    <a:ext uri="{9D8B030D-6E8A-4147-A177-3AD203B41FA5}">
                      <a16:colId xmlns:a16="http://schemas.microsoft.com/office/drawing/2014/main" val="2750842026"/>
                    </a:ext>
                  </a:extLst>
                </a:gridCol>
                <a:gridCol w="1857081">
                  <a:extLst>
                    <a:ext uri="{9D8B030D-6E8A-4147-A177-3AD203B41FA5}">
                      <a16:colId xmlns:a16="http://schemas.microsoft.com/office/drawing/2014/main" val="1092125653"/>
                    </a:ext>
                  </a:extLst>
                </a:gridCol>
                <a:gridCol w="1857081">
                  <a:extLst>
                    <a:ext uri="{9D8B030D-6E8A-4147-A177-3AD203B41FA5}">
                      <a16:colId xmlns:a16="http://schemas.microsoft.com/office/drawing/2014/main" val="3005456386"/>
                    </a:ext>
                  </a:extLst>
                </a:gridCol>
              </a:tblGrid>
              <a:tr h="315526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One vaccination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Two vaccinations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Three vaccinations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534089"/>
                  </a:ext>
                </a:extLst>
              </a:tr>
              <a:tr h="315526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 = 1</a:t>
                      </a:r>
                    </a:p>
                  </a:txBody>
                  <a:tcPr>
                    <a:solidFill>
                      <a:srgbClr val="F4E8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 = 0</a:t>
                      </a:r>
                    </a:p>
                  </a:txBody>
                  <a:tcPr>
                    <a:solidFill>
                      <a:srgbClr val="F4E8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 = 23</a:t>
                      </a:r>
                    </a:p>
                  </a:txBody>
                  <a:tcPr>
                    <a:solidFill>
                      <a:srgbClr val="F4E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482647"/>
                  </a:ext>
                </a:extLst>
              </a:tr>
            </a:tbl>
          </a:graphicData>
        </a:graphic>
      </p:graphicFrame>
      <p:sp>
        <p:nvSpPr>
          <p:cNvPr id="33" name="Titel 1">
            <a:extLst>
              <a:ext uri="{FF2B5EF4-FFF2-40B4-BE49-F238E27FC236}">
                <a16:creationId xmlns:a16="http://schemas.microsoft.com/office/drawing/2014/main" id="{2FF8E9DD-194C-D482-76BB-C37C10F8E58F}"/>
              </a:ext>
            </a:extLst>
          </p:cNvPr>
          <p:cNvSpPr txBox="1">
            <a:spLocks/>
          </p:cNvSpPr>
          <p:nvPr/>
        </p:nvSpPr>
        <p:spPr>
          <a:xfrm>
            <a:off x="214211" y="401336"/>
            <a:ext cx="12005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NL" dirty="0"/>
              <a:t>ACTHIVE – study design</a:t>
            </a:r>
          </a:p>
        </p:txBody>
      </p:sp>
    </p:spTree>
    <p:extLst>
      <p:ext uri="{BB962C8B-B14F-4D97-AF65-F5344CB8AC3E}">
        <p14:creationId xmlns:p14="http://schemas.microsoft.com/office/powerpoint/2010/main" val="6585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05B8C-9130-DA48-8911-AEADF75B569B}"/>
              </a:ext>
            </a:extLst>
          </p:cNvPr>
          <p:cNvSpPr txBox="1">
            <a:spLocks/>
          </p:cNvSpPr>
          <p:nvPr/>
        </p:nvSpPr>
        <p:spPr>
          <a:xfrm>
            <a:off x="214211" y="401336"/>
            <a:ext cx="12005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NL" dirty="0"/>
              <a:t>Preliminary data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ECD710-F294-8B46-8684-658A33C65F42}"/>
              </a:ext>
            </a:extLst>
          </p:cNvPr>
          <p:cNvSpPr txBox="1">
            <a:spLocks/>
          </p:cNvSpPr>
          <p:nvPr/>
        </p:nvSpPr>
        <p:spPr>
          <a:xfrm>
            <a:off x="517529" y="2437104"/>
            <a:ext cx="11544870" cy="3506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b="1" kern="0" dirty="0">
                <a:solidFill>
                  <a:srgbClr val="003741"/>
                </a:solidFill>
                <a:ea typeface="Cambria" charset="0"/>
                <a:cs typeface="Cambria" charset="0"/>
              </a:rPr>
              <a:t>Primary</a:t>
            </a:r>
            <a:r>
              <a:rPr lang="en-US" sz="2400" kern="0" dirty="0">
                <a:solidFill>
                  <a:srgbClr val="003741"/>
                </a:solidFill>
                <a:ea typeface="Cambria" charset="0"/>
                <a:cs typeface="Cambria" charset="0"/>
              </a:rPr>
              <a:t>		</a:t>
            </a:r>
            <a:r>
              <a:rPr lang="en-US" sz="2400" b="1" kern="0" dirty="0">
                <a:solidFill>
                  <a:srgbClr val="003741"/>
                </a:solidFill>
                <a:ea typeface="Cambria" charset="0"/>
                <a:cs typeface="Cambria" charset="0"/>
              </a:rPr>
              <a:t>safety and tolerability (AE, SAE, AR, SUSAR)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kern="0" dirty="0">
                <a:solidFill>
                  <a:srgbClr val="003741"/>
                </a:solidFill>
                <a:ea typeface="Cambria" charset="0"/>
                <a:cs typeface="Cambria" charset="0"/>
              </a:rPr>
              <a:t>Secondary</a:t>
            </a:r>
            <a:r>
              <a:rPr lang="en-US" sz="2400" kern="0" dirty="0">
                <a:solidFill>
                  <a:srgbClr val="003741"/>
                </a:solidFill>
                <a:ea typeface="Cambria" charset="0"/>
                <a:cs typeface="Cambria" charset="0"/>
              </a:rPr>
              <a:t>		humoral immunogenicity (systemic and lymphoid compartments)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kern="0" dirty="0">
                <a:solidFill>
                  <a:srgbClr val="003741"/>
                </a:solidFill>
                <a:ea typeface="Cambria" charset="0"/>
                <a:cs typeface="Cambria" charset="0"/>
              </a:rPr>
              <a:t>			</a:t>
            </a:r>
            <a:r>
              <a:rPr lang="en-US" sz="2400" b="1" kern="0" dirty="0">
                <a:solidFill>
                  <a:srgbClr val="003741"/>
                </a:solidFill>
                <a:ea typeface="Cambria" charset="0"/>
                <a:cs typeface="Cambria" charset="0"/>
              </a:rPr>
              <a:t>Autologous Ab binding and neutralization</a:t>
            </a:r>
            <a:r>
              <a:rPr lang="en-US" sz="2400" kern="0" dirty="0">
                <a:solidFill>
                  <a:srgbClr val="003741"/>
                </a:solidFill>
                <a:ea typeface="Cambria" charset="0"/>
                <a:cs typeface="Cambria" charset="0"/>
              </a:rPr>
              <a:t>; </a:t>
            </a:r>
            <a:r>
              <a:rPr lang="en-US" sz="2400" dirty="0">
                <a:solidFill>
                  <a:srgbClr val="003741"/>
                </a:solidFill>
              </a:rPr>
              <a:t>Env-specific B cell 				repertoire sequence analysis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741"/>
                </a:solidFill>
              </a:rPr>
              <a:t>			Precursor frequency naïve B cells (leukapheresis); </a:t>
            </a:r>
            <a:r>
              <a:rPr lang="en-US" sz="2400" b="1" dirty="0">
                <a:solidFill>
                  <a:srgbClr val="003741"/>
                </a:solidFill>
              </a:rPr>
              <a:t>germinal center B 			</a:t>
            </a:r>
            <a:r>
              <a:rPr lang="en-US" sz="2400" dirty="0">
                <a:solidFill>
                  <a:srgbClr val="003741"/>
                </a:solidFill>
              </a:rPr>
              <a:t>and T cells </a:t>
            </a:r>
            <a:r>
              <a:rPr lang="en-US" sz="2400" b="1" dirty="0">
                <a:solidFill>
                  <a:srgbClr val="003741"/>
                </a:solidFill>
              </a:rPr>
              <a:t>(LN FNA)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3741"/>
                </a:solidFill>
              </a:rPr>
              <a:t>Exploratory </a:t>
            </a:r>
            <a:r>
              <a:rPr lang="en-US" sz="2400" dirty="0">
                <a:solidFill>
                  <a:srgbClr val="003741"/>
                </a:solidFill>
              </a:rPr>
              <a:t>		e.g. heterologous binding and neutralization, transcriptomics, 				antibody effector functions, </a:t>
            </a:r>
            <a:r>
              <a:rPr lang="en-US" sz="2400" dirty="0" err="1">
                <a:solidFill>
                  <a:srgbClr val="003741"/>
                </a:solidFill>
              </a:rPr>
              <a:t>plasmablasts</a:t>
            </a:r>
            <a:endParaRPr lang="en-US" sz="2400" kern="0" dirty="0">
              <a:solidFill>
                <a:schemeClr val="tx2">
                  <a:lumMod val="50000"/>
                </a:schemeClr>
              </a:solidFill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nl-NL" sz="23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nl-NL" sz="23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kern="0" dirty="0">
              <a:solidFill>
                <a:schemeClr val="tx2">
                  <a:lumMod val="50000"/>
                </a:schemeClr>
              </a:solidFill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4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ABFC4029-E707-5F46-8919-E77ACBC2D71E}"/>
              </a:ext>
            </a:extLst>
          </p:cNvPr>
          <p:cNvSpPr txBox="1">
            <a:spLocks/>
          </p:cNvSpPr>
          <p:nvPr/>
        </p:nvSpPr>
        <p:spPr>
          <a:xfrm>
            <a:off x="214211" y="401336"/>
            <a:ext cx="12005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NL" dirty="0"/>
              <a:t>Interim safety results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25526C-60D7-E1B1-7942-0F2D26B7BA98}"/>
              </a:ext>
            </a:extLst>
          </p:cNvPr>
          <p:cNvSpPr txBox="1">
            <a:spLocks/>
          </p:cNvSpPr>
          <p:nvPr/>
        </p:nvSpPr>
        <p:spPr>
          <a:xfrm>
            <a:off x="1869850" y="1929284"/>
            <a:ext cx="962193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ea typeface="Cambria" panose="02040503050406030204" pitchFamily="18" charset="0"/>
                <a:cs typeface="Arial" panose="020B0604020202020204" pitchFamily="34" charset="0"/>
              </a:rPr>
              <a:t>70 vaccine administrations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ea typeface="Cambria" panose="02040503050406030204" pitchFamily="18" charset="0"/>
                <a:cs typeface="Arial" panose="020B0604020202020204" pitchFamily="34" charset="0"/>
              </a:rPr>
              <a:t> Current median follow-up of 11 months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ea typeface="Cambria" panose="02040503050406030204" pitchFamily="18" charset="0"/>
                <a:cs typeface="Arial" panose="020B0604020202020204" pitchFamily="34" charset="0"/>
              </a:rPr>
              <a:t> No Serious Adverse Events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ea typeface="Cambria" panose="02040503050406030204" pitchFamily="18" charset="0"/>
                <a:cs typeface="Arial" panose="020B0604020202020204" pitchFamily="34" charset="0"/>
              </a:rPr>
              <a:t> No Suspected Unexpected Serious Adverse Reactions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ea typeface="Cambria" panose="02040503050406030204" pitchFamily="18" charset="0"/>
                <a:cs typeface="Arial" panose="020B0604020202020204" pitchFamily="34" charset="0"/>
              </a:rPr>
              <a:t> Majority of Adverse Events were mild to moderate and self-limiting in nature. </a:t>
            </a:r>
          </a:p>
          <a:p>
            <a:pPr algn="just">
              <a:lnSpc>
                <a:spcPct val="1200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465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FE95FF39-68CA-3433-E16E-CF7D67D796D7}"/>
              </a:ext>
            </a:extLst>
          </p:cNvPr>
          <p:cNvSpPr txBox="1">
            <a:spLocks/>
          </p:cNvSpPr>
          <p:nvPr/>
        </p:nvSpPr>
        <p:spPr>
          <a:xfrm>
            <a:off x="214211" y="401336"/>
            <a:ext cx="12005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NL" dirty="0"/>
              <a:t>Interim neutralization results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24074AB-1637-1C7E-621D-ECF17055DF4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26549122"/>
              </p:ext>
            </p:extLst>
          </p:nvPr>
        </p:nvGraphicFramePr>
        <p:xfrm>
          <a:off x="2636877" y="1527691"/>
          <a:ext cx="7178740" cy="461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60">
                  <a:extLst>
                    <a:ext uri="{9D8B030D-6E8A-4147-A177-3AD203B41FA5}">
                      <a16:colId xmlns:a16="http://schemas.microsoft.com/office/drawing/2014/main" val="690222235"/>
                    </a:ext>
                  </a:extLst>
                </a:gridCol>
                <a:gridCol w="517496">
                  <a:extLst>
                    <a:ext uri="{9D8B030D-6E8A-4147-A177-3AD203B41FA5}">
                      <a16:colId xmlns:a16="http://schemas.microsoft.com/office/drawing/2014/main" val="2133979981"/>
                    </a:ext>
                  </a:extLst>
                </a:gridCol>
                <a:gridCol w="1243800">
                  <a:extLst>
                    <a:ext uri="{9D8B030D-6E8A-4147-A177-3AD203B41FA5}">
                      <a16:colId xmlns:a16="http://schemas.microsoft.com/office/drawing/2014/main" val="2850542607"/>
                    </a:ext>
                  </a:extLst>
                </a:gridCol>
                <a:gridCol w="1252280">
                  <a:extLst>
                    <a:ext uri="{9D8B030D-6E8A-4147-A177-3AD203B41FA5}">
                      <a16:colId xmlns:a16="http://schemas.microsoft.com/office/drawing/2014/main" val="3394206632"/>
                    </a:ext>
                  </a:extLst>
                </a:gridCol>
                <a:gridCol w="587006">
                  <a:extLst>
                    <a:ext uri="{9D8B030D-6E8A-4147-A177-3AD203B41FA5}">
                      <a16:colId xmlns:a16="http://schemas.microsoft.com/office/drawing/2014/main" val="4289767200"/>
                    </a:ext>
                  </a:extLst>
                </a:gridCol>
                <a:gridCol w="450038">
                  <a:extLst>
                    <a:ext uri="{9D8B030D-6E8A-4147-A177-3AD203B41FA5}">
                      <a16:colId xmlns:a16="http://schemas.microsoft.com/office/drawing/2014/main" val="3449044931"/>
                    </a:ext>
                  </a:extLst>
                </a:gridCol>
                <a:gridCol w="1183795">
                  <a:extLst>
                    <a:ext uri="{9D8B030D-6E8A-4147-A177-3AD203B41FA5}">
                      <a16:colId xmlns:a16="http://schemas.microsoft.com/office/drawing/2014/main" val="4239698442"/>
                    </a:ext>
                  </a:extLst>
                </a:gridCol>
                <a:gridCol w="1357165">
                  <a:extLst>
                    <a:ext uri="{9D8B030D-6E8A-4147-A177-3AD203B41FA5}">
                      <a16:colId xmlns:a16="http://schemas.microsoft.com/office/drawing/2014/main" val="1653230849"/>
                    </a:ext>
                  </a:extLst>
                </a:gridCol>
              </a:tblGrid>
              <a:tr h="337019">
                <a:tc gridSpan="4"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Group 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Group 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268594"/>
                  </a:ext>
                </a:extLst>
              </a:tr>
              <a:tr h="323301">
                <a:tc gridSpan="8"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ConM</a:t>
                      </a:r>
                      <a:r>
                        <a:rPr lang="nl-NL" sz="1200" b="1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serum neutralisation (TZM-bl) (IC50)</a:t>
                      </a:r>
                      <a:endParaRPr lang="nl-NL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sz="6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62643"/>
                  </a:ext>
                </a:extLst>
              </a:tr>
              <a:tr h="351415">
                <a:tc>
                  <a:txBody>
                    <a:bodyPr/>
                    <a:lstStyle/>
                    <a:p>
                      <a:pPr algn="ctr"/>
                      <a:r>
                        <a:rPr lang="nl-NL" sz="1200" b="1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ID</a:t>
                      </a:r>
                      <a:endParaRPr lang="nl-NL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Week 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Week 26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Week 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Week 26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421499"/>
                  </a:ext>
                </a:extLst>
              </a:tr>
              <a:tr h="30058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005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7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1057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006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A7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997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A7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189296"/>
                  </a:ext>
                </a:extLst>
              </a:tr>
              <a:tr h="30058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010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A7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018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&lt;20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1147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543016"/>
                  </a:ext>
                </a:extLst>
              </a:tr>
              <a:tr h="30058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013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&lt;20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224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A7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490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A7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1539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229101"/>
                  </a:ext>
                </a:extLst>
              </a:tr>
              <a:tr h="30058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017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1579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022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4104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073280"/>
                  </a:ext>
                </a:extLst>
              </a:tr>
              <a:tr h="30058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019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&lt;20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024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707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A7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1290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550536"/>
                  </a:ext>
                </a:extLst>
              </a:tr>
              <a:tr h="30058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021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155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7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372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A7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026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225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A7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715922"/>
                  </a:ext>
                </a:extLst>
              </a:tr>
              <a:tr h="30058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023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603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7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856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A7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027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1997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2634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00343"/>
                  </a:ext>
                </a:extLst>
              </a:tr>
              <a:tr h="30058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029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613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7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1793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028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458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559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7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837619"/>
                  </a:ext>
                </a:extLst>
              </a:tr>
              <a:tr h="30058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031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651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A7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030</a:t>
                      </a:r>
                      <a:endParaRPr lang="nl-NL" sz="1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  <a:endParaRPr lang="nl-NL" sz="1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642</a:t>
                      </a:r>
                      <a:endParaRPr lang="nl-NL" sz="12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7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393903"/>
                  </a:ext>
                </a:extLst>
              </a:tr>
              <a:tr h="3005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032</a:t>
                      </a:r>
                      <a:endParaRPr lang="nl-NL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nl-NL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&lt;20</a:t>
                      </a:r>
                      <a:endParaRPr lang="nl-NL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nl-NL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034</a:t>
                      </a:r>
                      <a:endParaRPr lang="nl-NL" sz="1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</a:t>
                      </a:r>
                      <a:endParaRPr lang="nl-NL" sz="1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1063</a:t>
                      </a:r>
                      <a:endParaRPr lang="nl-NL" sz="12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4125</a:t>
                      </a:r>
                      <a:endParaRPr lang="nl-NL" sz="12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170661"/>
                  </a:ext>
                </a:extLst>
              </a:tr>
              <a:tr h="3005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033</a:t>
                      </a:r>
                      <a:endParaRPr lang="nl-NL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nl-NL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&lt;20</a:t>
                      </a:r>
                      <a:endParaRPr lang="nl-NL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&lt;20</a:t>
                      </a:r>
                      <a:endParaRPr lang="nl-NL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035</a:t>
                      </a:r>
                      <a:endParaRPr lang="nl-NL" sz="1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  <a:endParaRPr lang="nl-NL" sz="1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&lt;20</a:t>
                      </a:r>
                      <a:endParaRPr lang="nl-NL" sz="12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392</a:t>
                      </a:r>
                      <a:endParaRPr lang="nl-NL" sz="12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7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135464"/>
                  </a:ext>
                </a:extLst>
              </a:tr>
              <a:tr h="3005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037</a:t>
                      </a:r>
                      <a:endParaRPr lang="nl-NL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nl-NL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3023</a:t>
                      </a:r>
                      <a:endParaRPr lang="nl-NL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5368</a:t>
                      </a:r>
                      <a:endParaRPr lang="nl-NL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298184"/>
                  </a:ext>
                </a:extLst>
              </a:tr>
            </a:tbl>
          </a:graphicData>
        </a:graphic>
      </p:graphicFrame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E9374DDF-C17D-794C-1E6C-0608337C2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935314"/>
              </p:ext>
            </p:extLst>
          </p:nvPr>
        </p:nvGraphicFramePr>
        <p:xfrm>
          <a:off x="9998147" y="4639820"/>
          <a:ext cx="776567" cy="891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567">
                  <a:extLst>
                    <a:ext uri="{9D8B030D-6E8A-4147-A177-3AD203B41FA5}">
                      <a16:colId xmlns:a16="http://schemas.microsoft.com/office/drawing/2014/main" val="2944239156"/>
                    </a:ext>
                  </a:extLst>
                </a:gridCol>
              </a:tblGrid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IC50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666046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20-40</a:t>
                      </a:r>
                      <a:endParaRPr lang="nl-NL" sz="1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684566"/>
                  </a:ext>
                </a:extLst>
              </a:tr>
              <a:tr h="18348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41-100</a:t>
                      </a:r>
                      <a:endParaRPr lang="nl-NL" sz="1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105730"/>
                  </a:ext>
                </a:extLst>
              </a:tr>
              <a:tr h="17475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101-1000</a:t>
                      </a:r>
                      <a:endParaRPr lang="nl-NL" sz="1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A7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178200"/>
                  </a:ext>
                </a:extLst>
              </a:tr>
              <a:tr h="18348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&gt;1001</a:t>
                      </a:r>
                      <a:endParaRPr lang="nl-NL" sz="1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8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:a16="http://schemas.microsoft.com/office/drawing/2014/main" id="{5A23A9F6-FFCB-505D-2A02-8A2BA4037F4A}"/>
              </a:ext>
            </a:extLst>
          </p:cNvPr>
          <p:cNvSpPr txBox="1"/>
          <p:nvPr/>
        </p:nvSpPr>
        <p:spPr>
          <a:xfrm>
            <a:off x="2924097" y="6273225"/>
            <a:ext cx="717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ea typeface="Cambria" panose="02040503050406030204" pitchFamily="18" charset="0"/>
              </a:rPr>
              <a:t>Mean IC50 week 10 group A: 401; group B: 835. </a:t>
            </a:r>
            <a:r>
              <a:rPr lang="el-GR" sz="1600" dirty="0">
                <a:ea typeface="Cambria" panose="02040503050406030204" pitchFamily="18" charset="0"/>
                <a:cs typeface="Calibri" panose="020F0502020204030204" pitchFamily="34" charset="0"/>
              </a:rPr>
              <a:t>Δ</a:t>
            </a:r>
            <a:r>
              <a:rPr lang="nl-NL" sz="1600" dirty="0"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1600" dirty="0">
                <a:ea typeface="Cambria" panose="02040503050406030204" pitchFamily="18" charset="0"/>
              </a:rPr>
              <a:t>= 805 (p = 0.3360)</a:t>
            </a:r>
          </a:p>
          <a:p>
            <a:r>
              <a:rPr lang="nl-NL" sz="1600" dirty="0">
                <a:ea typeface="Cambria" panose="02040503050406030204" pitchFamily="18" charset="0"/>
              </a:rPr>
              <a:t>Mean IC50 week 26 group A: 1014; group B: 1414. </a:t>
            </a:r>
            <a:r>
              <a:rPr lang="el-GR" sz="1600" dirty="0">
                <a:ea typeface="Cambria" panose="02040503050406030204" pitchFamily="18" charset="0"/>
                <a:cs typeface="Calibri" panose="020F0502020204030204" pitchFamily="34" charset="0"/>
              </a:rPr>
              <a:t>Δ</a:t>
            </a:r>
            <a:r>
              <a:rPr lang="nl-NL" sz="1600" dirty="0"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1600" dirty="0">
                <a:ea typeface="Cambria" panose="02040503050406030204" pitchFamily="18" charset="0"/>
              </a:rPr>
              <a:t>= 550 (p = 0.4831)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9EE2003-D4EB-98BD-62A9-82823AC200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640739"/>
              </p:ext>
            </p:extLst>
          </p:nvPr>
        </p:nvGraphicFramePr>
        <p:xfrm>
          <a:off x="1715355" y="1813168"/>
          <a:ext cx="8380115" cy="4643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9021040" imgH="4999298" progId="Prism9.Document">
                  <p:embed/>
                </p:oleObj>
              </mc:Choice>
              <mc:Fallback>
                <p:oleObj name="Prism 9" r:id="rId2" imgW="9021040" imgH="4999298" progId="Prism9.Document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15355" y="1813168"/>
                        <a:ext cx="8380115" cy="4643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id="{E9E1FF25-9C59-A7CA-EF2D-5981E336A0F8}"/>
              </a:ext>
            </a:extLst>
          </p:cNvPr>
          <p:cNvSpPr txBox="1">
            <a:spLocks/>
          </p:cNvSpPr>
          <p:nvPr/>
        </p:nvSpPr>
        <p:spPr>
          <a:xfrm>
            <a:off x="214211" y="401336"/>
            <a:ext cx="12005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NL" dirty="0"/>
              <a:t>Interim neutralization results</a:t>
            </a:r>
          </a:p>
        </p:txBody>
      </p:sp>
    </p:spTree>
    <p:extLst>
      <p:ext uri="{BB962C8B-B14F-4D97-AF65-F5344CB8AC3E}">
        <p14:creationId xmlns:p14="http://schemas.microsoft.com/office/powerpoint/2010/main" val="156408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DB038C1-64AD-3A41-80A8-270C2D01D6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18" r="4262"/>
          <a:stretch/>
        </p:blipFill>
        <p:spPr>
          <a:xfrm>
            <a:off x="9502346" y="3800109"/>
            <a:ext cx="2536012" cy="2442703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F5B57D6D-E995-EA4A-AA77-014B9677517B}"/>
              </a:ext>
            </a:extLst>
          </p:cNvPr>
          <p:cNvSpPr txBox="1">
            <a:spLocks/>
          </p:cNvSpPr>
          <p:nvPr/>
        </p:nvSpPr>
        <p:spPr>
          <a:xfrm>
            <a:off x="214211" y="401336"/>
            <a:ext cx="12005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NL" dirty="0"/>
              <a:t>Lymph node FNA characteristics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451F3656-3B2D-BD28-22E4-DB00E5233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516388"/>
              </p:ext>
            </p:extLst>
          </p:nvPr>
        </p:nvGraphicFramePr>
        <p:xfrm>
          <a:off x="538900" y="2243424"/>
          <a:ext cx="8839878" cy="2575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202">
                  <a:extLst>
                    <a:ext uri="{9D8B030D-6E8A-4147-A177-3AD203B41FA5}">
                      <a16:colId xmlns:a16="http://schemas.microsoft.com/office/drawing/2014/main" val="2089610583"/>
                    </a:ext>
                  </a:extLst>
                </a:gridCol>
                <a:gridCol w="1901354">
                  <a:extLst>
                    <a:ext uri="{9D8B030D-6E8A-4147-A177-3AD203B41FA5}">
                      <a16:colId xmlns:a16="http://schemas.microsoft.com/office/drawing/2014/main" val="61741361"/>
                    </a:ext>
                  </a:extLst>
                </a:gridCol>
                <a:gridCol w="1643879">
                  <a:extLst>
                    <a:ext uri="{9D8B030D-6E8A-4147-A177-3AD203B41FA5}">
                      <a16:colId xmlns:a16="http://schemas.microsoft.com/office/drawing/2014/main" val="2104232800"/>
                    </a:ext>
                  </a:extLst>
                </a:gridCol>
                <a:gridCol w="1767443">
                  <a:extLst>
                    <a:ext uri="{9D8B030D-6E8A-4147-A177-3AD203B41FA5}">
                      <a16:colId xmlns:a16="http://schemas.microsoft.com/office/drawing/2014/main" val="1343027465"/>
                    </a:ext>
                  </a:extLst>
                </a:gridCol>
              </a:tblGrid>
              <a:tr h="454172"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chemeClr val="bg1"/>
                          </a:solidFill>
                        </a:rPr>
                        <a:t>Week 3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chemeClr val="bg1"/>
                          </a:solidFill>
                        </a:rPr>
                        <a:t>Week 11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83900"/>
                  </a:ext>
                </a:extLst>
              </a:tr>
              <a:tr h="994270">
                <a:tc>
                  <a:txBody>
                    <a:bodyPr/>
                    <a:lstStyle/>
                    <a:p>
                      <a:r>
                        <a:rPr lang="nl-NL" sz="1600" b="1" dirty="0">
                          <a:solidFill>
                            <a:schemeClr val="tx1"/>
                          </a:solidFill>
                        </a:rPr>
                        <a:t>Performed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600" b="0" dirty="0">
                          <a:solidFill>
                            <a:schemeClr val="tx1"/>
                          </a:solidFill>
                        </a:rPr>
                        <a:t>Paired </a:t>
                      </a:r>
                      <a:r>
                        <a:rPr lang="nl-NL" sz="1600" b="0" baseline="0" dirty="0">
                          <a:solidFill>
                            <a:schemeClr val="tx1"/>
                          </a:solidFill>
                        </a:rPr>
                        <a:t>procedures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sz="1600" b="0" baseline="0" dirty="0">
                          <a:solidFill>
                            <a:schemeClr val="tx1"/>
                          </a:solidFill>
                        </a:rPr>
                        <a:t>      (both W3 and W11)</a:t>
                      </a:r>
                      <a:r>
                        <a:rPr lang="nl-NL" sz="1600" b="0" dirty="0">
                          <a:solidFill>
                            <a:schemeClr val="tx1"/>
                          </a:solidFill>
                        </a:rPr>
                        <a:t>: 16</a:t>
                      </a:r>
                    </a:p>
                  </a:txBody>
                  <a:tcPr marL="68580" marR="68580" marT="34290" marB="34290"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68580" marR="68580" marT="34290" marB="34290" anchor="ctr"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68580" marR="68580" marT="34290" marB="34290" anchor="ctr"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68580" marR="68580" marT="34290" marB="34290" anchor="ctr">
                    <a:solidFill>
                      <a:srgbClr val="F5C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193383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algn="l"/>
                      <a:r>
                        <a:rPr lang="nl-NL" sz="1600" b="1" dirty="0">
                          <a:solidFill>
                            <a:schemeClr val="tx1"/>
                          </a:solidFill>
                        </a:rPr>
                        <a:t>Lymphocytes</a:t>
                      </a: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16  (84%)</a:t>
                      </a:r>
                    </a:p>
                  </a:txBody>
                  <a:tcPr marL="68580" marR="68580" marT="34290" marB="3429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nl-NL" sz="1600" baseline="0" dirty="0">
                          <a:solidFill>
                            <a:schemeClr val="tx1"/>
                          </a:solidFill>
                        </a:rPr>
                        <a:t> (45%)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25 (64%)</a:t>
                      </a:r>
                    </a:p>
                  </a:txBody>
                  <a:tcPr marL="68580" marR="68580" marT="34290" marB="34290" anchor="ctr"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516075"/>
                  </a:ext>
                </a:extLst>
              </a:tr>
              <a:tr h="699671">
                <a:tc>
                  <a:txBody>
                    <a:bodyPr/>
                    <a:lstStyle/>
                    <a:p>
                      <a:pPr algn="l"/>
                      <a:r>
                        <a:rPr lang="nl-NL" sz="1600" b="1" dirty="0">
                          <a:solidFill>
                            <a:schemeClr val="tx1"/>
                          </a:solidFill>
                        </a:rPr>
                        <a:t>Antigen specific</a:t>
                      </a:r>
                    </a:p>
                    <a:p>
                      <a:pPr algn="l"/>
                      <a:r>
                        <a:rPr lang="nl-NL" sz="1600" b="0" i="0" dirty="0">
                          <a:solidFill>
                            <a:schemeClr val="tx1"/>
                          </a:solidFill>
                        </a:rPr>
                        <a:t>-    Paired</a:t>
                      </a:r>
                      <a:r>
                        <a:rPr lang="nl-NL" sz="1600" b="0" i="0" baseline="0" dirty="0">
                          <a:solidFill>
                            <a:schemeClr val="tx1"/>
                          </a:solidFill>
                        </a:rPr>
                        <a:t> samples: 3 (023, 024,    027)</a:t>
                      </a:r>
                      <a:endParaRPr lang="nl-NL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7 (44%)</a:t>
                      </a:r>
                    </a:p>
                  </a:txBody>
                  <a:tcPr marL="68580" marR="68580" marT="34290" marB="34290" anchor="ctr"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6 (67%)</a:t>
                      </a:r>
                    </a:p>
                  </a:txBody>
                  <a:tcPr marL="68580" marR="68580" marT="34290" marB="34290" anchor="ctr">
                    <a:solidFill>
                      <a:srgbClr val="F5C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nl-NL" sz="1600" baseline="0" dirty="0">
                          <a:solidFill>
                            <a:schemeClr val="tx1"/>
                          </a:solidFill>
                        </a:rPr>
                        <a:t> (52%)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F5C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768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8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3B864815-B6C9-894C-9487-DA90433F075C}"/>
              </a:ext>
            </a:extLst>
          </p:cNvPr>
          <p:cNvSpPr txBox="1">
            <a:spLocks/>
          </p:cNvSpPr>
          <p:nvPr/>
        </p:nvSpPr>
        <p:spPr>
          <a:xfrm>
            <a:off x="214211" y="401336"/>
            <a:ext cx="12005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NL" dirty="0"/>
              <a:t>Preliminary FNA LN data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5171667-7B35-CE44-B335-CFBAF25FC4C8}"/>
              </a:ext>
            </a:extLst>
          </p:cNvPr>
          <p:cNvSpPr/>
          <p:nvPr/>
        </p:nvSpPr>
        <p:spPr>
          <a:xfrm>
            <a:off x="8009070" y="1919067"/>
            <a:ext cx="40896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 this example, &gt; 90% of ConM-specific B cells are GC B cells.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Enrichment of ConM-specific B cells towards IgG (50%), compared to total B cells (22%) confirms an isotype switch.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Overall, 64% of LN FNA’s are succesful (i.e. yield lymphocytes)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 52% of successful LN FNA’s, ConM-specific cells could be detected.</a:t>
            </a:r>
          </a:p>
        </p:txBody>
      </p:sp>
      <p:pic>
        <p:nvPicPr>
          <p:cNvPr id="8" name="Picture 37">
            <a:extLst>
              <a:ext uri="{FF2B5EF4-FFF2-40B4-BE49-F238E27FC236}">
                <a16:creationId xmlns:a16="http://schemas.microsoft.com/office/drawing/2014/main" id="{037B9DFF-EE71-80D9-146D-CC6C94D01A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1" y="1726899"/>
            <a:ext cx="7673901" cy="362249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26D9445-07BE-3C4D-8905-B117D4C96B27}"/>
              </a:ext>
            </a:extLst>
          </p:cNvPr>
          <p:cNvSpPr txBox="1"/>
          <p:nvPr/>
        </p:nvSpPr>
        <p:spPr>
          <a:xfrm>
            <a:off x="4802709" y="6393537"/>
            <a:ext cx="2630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Data Mathieu </a:t>
            </a:r>
            <a:r>
              <a:rPr lang="nl-NL" sz="2000" dirty="0" err="1"/>
              <a:t>Claireaux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267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E8A8A3A0-F5ED-D44F-BC3A-23328CEB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78" y="401336"/>
            <a:ext cx="10766044" cy="1325563"/>
          </a:xfrm>
        </p:spPr>
        <p:txBody>
          <a:bodyPr/>
          <a:lstStyle/>
          <a:p>
            <a:pPr algn="ctr"/>
            <a:r>
              <a:rPr lang="en-US"/>
              <a:t>Disclosures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3F9D22B-E8B5-E348-B5F8-DFEBF4C1DED9}"/>
              </a:ext>
            </a:extLst>
          </p:cNvPr>
          <p:cNvSpPr txBox="1"/>
          <p:nvPr/>
        </p:nvSpPr>
        <p:spPr>
          <a:xfrm>
            <a:off x="3887606" y="2883877"/>
            <a:ext cx="441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No conflicts of interest</a:t>
            </a:r>
          </a:p>
        </p:txBody>
      </p:sp>
    </p:spTree>
    <p:extLst>
      <p:ext uri="{BB962C8B-B14F-4D97-AF65-F5344CB8AC3E}">
        <p14:creationId xmlns:p14="http://schemas.microsoft.com/office/powerpoint/2010/main" val="7748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49353-4367-E94A-BDD2-B3E284A7B4D5}"/>
              </a:ext>
            </a:extLst>
          </p:cNvPr>
          <p:cNvSpPr txBox="1">
            <a:spLocks/>
          </p:cNvSpPr>
          <p:nvPr/>
        </p:nvSpPr>
        <p:spPr>
          <a:xfrm>
            <a:off x="214211" y="401336"/>
            <a:ext cx="12005495" cy="1154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NL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0A893-D6BE-3044-9C4F-F8B6D34F41E4}"/>
              </a:ext>
            </a:extLst>
          </p:cNvPr>
          <p:cNvSpPr txBox="1">
            <a:spLocks/>
          </p:cNvSpPr>
          <p:nvPr/>
        </p:nvSpPr>
        <p:spPr>
          <a:xfrm>
            <a:off x="1781517" y="1691677"/>
            <a:ext cx="10303391" cy="43752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/>
              <a:t>ACTHIVE-001 fully enrolled: LVLV April 2023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No serious safety concerns (SAE or SUSAR)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Potent autologous neutralization in all (per protocol) analyzed participants (17/23) at week 26, majority at week 10.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64% of LN FNA’s are successful; 52% of successful LN FNA’s yield </a:t>
            </a:r>
            <a:r>
              <a:rPr lang="en-US" sz="2400" dirty="0" err="1"/>
              <a:t>ConM</a:t>
            </a:r>
            <a:r>
              <a:rPr lang="en-US" sz="2400" dirty="0"/>
              <a:t>-specific cells (non-draining LN, size, interpersonal and </a:t>
            </a:r>
            <a:r>
              <a:rPr lang="en-US" sz="2400" dirty="0" err="1"/>
              <a:t>interoperational</a:t>
            </a:r>
            <a:r>
              <a:rPr lang="en-US" sz="2400" dirty="0"/>
              <a:t> differences, time points)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Majority of the analyses to be performed Q3/Q4 2022</a:t>
            </a:r>
          </a:p>
        </p:txBody>
      </p:sp>
    </p:spTree>
    <p:extLst>
      <p:ext uri="{BB962C8B-B14F-4D97-AF65-F5344CB8AC3E}">
        <p14:creationId xmlns:p14="http://schemas.microsoft.com/office/powerpoint/2010/main" val="25091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 Reiss (@emmamsterdam) | Twitter">
            <a:extLst>
              <a:ext uri="{FF2B5EF4-FFF2-40B4-BE49-F238E27FC236}">
                <a16:creationId xmlns:a16="http://schemas.microsoft.com/office/drawing/2014/main" id="{E90812AD-E5EF-C04B-8F49-6B247692A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05" y="2063173"/>
            <a:ext cx="2999105" cy="299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5F6C687-141D-9A40-831C-DA385BA6CA9C}"/>
              </a:ext>
            </a:extLst>
          </p:cNvPr>
          <p:cNvSpPr txBox="1"/>
          <p:nvPr/>
        </p:nvSpPr>
        <p:spPr>
          <a:xfrm>
            <a:off x="4417681" y="5412990"/>
            <a:ext cx="401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Emma </a:t>
            </a:r>
            <a:r>
              <a:rPr lang="nl-NL" sz="2400" dirty="0" err="1"/>
              <a:t>Reiss</a:t>
            </a:r>
            <a:r>
              <a:rPr lang="nl-NL" sz="2400" dirty="0"/>
              <a:t>, MD, </a:t>
            </a:r>
            <a:r>
              <a:rPr lang="nl-NL" sz="2400" dirty="0" err="1"/>
              <a:t>ConM</a:t>
            </a:r>
            <a:r>
              <a:rPr lang="nl-NL" sz="2400" dirty="0"/>
              <a:t> trial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7D1001-132A-0A79-019A-6FA061192B40}"/>
              </a:ext>
            </a:extLst>
          </p:cNvPr>
          <p:cNvSpPr txBox="1">
            <a:spLocks/>
          </p:cNvSpPr>
          <p:nvPr/>
        </p:nvSpPr>
        <p:spPr>
          <a:xfrm>
            <a:off x="300708" y="733400"/>
            <a:ext cx="12005495" cy="1154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NL" dirty="0"/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382850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346812" y="1979431"/>
            <a:ext cx="5097780" cy="3944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b="1" dirty="0">
                <a:solidFill>
                  <a:srgbClr val="F07814"/>
                </a:solidFill>
              </a:rPr>
              <a:t>Experimental Virology</a:t>
            </a:r>
            <a:endParaRPr lang="en-GB" sz="1600" b="1" dirty="0"/>
          </a:p>
          <a:p>
            <a:pPr marL="0" indent="0">
              <a:spcBef>
                <a:spcPts val="500"/>
              </a:spcBef>
              <a:buNone/>
            </a:pPr>
            <a:r>
              <a:rPr lang="en-GB" sz="1600" dirty="0">
                <a:solidFill>
                  <a:srgbClr val="003741"/>
                </a:solidFill>
              </a:rPr>
              <a:t>Aafke Aartse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600" dirty="0">
                <a:solidFill>
                  <a:srgbClr val="003741"/>
                </a:solidFill>
              </a:rPr>
              <a:t>Tom Bijl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600" dirty="0">
                <a:solidFill>
                  <a:srgbClr val="003741"/>
                </a:solidFill>
              </a:rPr>
              <a:t>Ilja Bontjer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600" dirty="0">
                <a:solidFill>
                  <a:srgbClr val="003741"/>
                </a:solidFill>
              </a:rPr>
              <a:t>Philip Brouwer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600" dirty="0">
                <a:solidFill>
                  <a:srgbClr val="003741"/>
                </a:solidFill>
              </a:rPr>
              <a:t>Judith Burger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600" b="1" dirty="0">
                <a:solidFill>
                  <a:srgbClr val="003741"/>
                </a:solidFill>
              </a:rPr>
              <a:t>Mathieu Claireaux</a:t>
            </a:r>
            <a:r>
              <a:rPr lang="en-GB" sz="1600" dirty="0">
                <a:solidFill>
                  <a:srgbClr val="003741"/>
                </a:solidFill>
              </a:rPr>
              <a:t>	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600" b="1" dirty="0">
                <a:solidFill>
                  <a:srgbClr val="003741"/>
                </a:solidFill>
              </a:rPr>
              <a:t>Marit van Gils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600" dirty="0">
                <a:solidFill>
                  <a:srgbClr val="003741"/>
                </a:solidFill>
              </a:rPr>
              <a:t>Marlies van Haaren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600" dirty="0">
                <a:solidFill>
                  <a:srgbClr val="003741"/>
                </a:solidFill>
              </a:rPr>
              <a:t>Menno de Jong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600" dirty="0">
                <a:solidFill>
                  <a:srgbClr val="003741"/>
                </a:solidFill>
              </a:rPr>
              <a:t>Iván Del Moral Sanchez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600" b="1" dirty="0">
                <a:solidFill>
                  <a:srgbClr val="003741"/>
                </a:solidFill>
              </a:rPr>
              <a:t>Rogier Sanders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600" dirty="0">
                <a:solidFill>
                  <a:srgbClr val="003741"/>
                </a:solidFill>
              </a:rPr>
              <a:t>Edith Schermer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600" dirty="0">
                <a:solidFill>
                  <a:srgbClr val="003741"/>
                </a:solidFill>
              </a:rPr>
              <a:t>Kwinten Sliepen</a:t>
            </a:r>
          </a:p>
          <a:p>
            <a:pPr>
              <a:spcBef>
                <a:spcPts val="500"/>
              </a:spcBef>
            </a:pPr>
            <a:endParaRPr lang="en-GB" sz="16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spcBef>
                <a:spcPts val="500"/>
              </a:spcBef>
              <a:buNone/>
            </a:pPr>
            <a:endParaRPr lang="en-GB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ijdelijke aanduiding voor inhoud 3"/>
          <p:cNvSpPr txBox="1">
            <a:spLocks/>
          </p:cNvSpPr>
          <p:nvPr/>
        </p:nvSpPr>
        <p:spPr>
          <a:xfrm>
            <a:off x="4580898" y="2038513"/>
            <a:ext cx="2527808" cy="1645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b="1" dirty="0">
                <a:solidFill>
                  <a:srgbClr val="F07814"/>
                </a:solidFill>
              </a:rPr>
              <a:t>Internal Medicine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3741"/>
                </a:solidFill>
              </a:rPr>
              <a:t>Bram Goorhuis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3741"/>
                </a:solidFill>
              </a:rPr>
              <a:t>Jan Prins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003741"/>
                </a:solidFill>
              </a:rPr>
              <a:t>Liffert Vogt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003741"/>
                </a:solidFill>
              </a:rPr>
              <a:t>Nursing staff</a:t>
            </a:r>
          </a:p>
        </p:txBody>
      </p:sp>
      <p:sp>
        <p:nvSpPr>
          <p:cNvPr id="12" name="Tekstvak 5"/>
          <p:cNvSpPr txBox="1"/>
          <p:nvPr/>
        </p:nvSpPr>
        <p:spPr>
          <a:xfrm>
            <a:off x="2853072" y="2209634"/>
            <a:ext cx="2507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	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13" name="Tekstvak 7"/>
          <p:cNvSpPr txBox="1"/>
          <p:nvPr/>
        </p:nvSpPr>
        <p:spPr>
          <a:xfrm>
            <a:off x="9412663" y="1733192"/>
            <a:ext cx="23315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endParaRPr lang="en-GB" sz="1600" dirty="0"/>
          </a:p>
          <a:p>
            <a:r>
              <a:rPr lang="en-GB" sz="1600" dirty="0"/>
              <a:t>Robin Shattock</a:t>
            </a:r>
          </a:p>
          <a:p>
            <a:r>
              <a:rPr lang="en-GB" sz="1600" dirty="0"/>
              <a:t>Aleisha Miller</a:t>
            </a:r>
          </a:p>
          <a:p>
            <a:r>
              <a:rPr lang="en-GB" sz="1600" dirty="0"/>
              <a:t>Yoann Aldon</a:t>
            </a:r>
          </a:p>
          <a:p>
            <a:r>
              <a:rPr lang="fr-FR" sz="1600" dirty="0"/>
              <a:t>Paul McKay </a:t>
            </a:r>
          </a:p>
          <a:p>
            <a:endParaRPr lang="en-GB" sz="1600" dirty="0"/>
          </a:p>
          <a:p>
            <a:endParaRPr lang="en-GB" sz="1600" dirty="0"/>
          </a:p>
          <a:p>
            <a:endParaRPr lang="nl-NL" sz="1600" dirty="0"/>
          </a:p>
          <a:p>
            <a:endParaRPr lang="en-GB" sz="1600" dirty="0"/>
          </a:p>
          <a:p>
            <a:r>
              <a:rPr lang="nl-NL" sz="1600" dirty="0"/>
              <a:t>                                     </a:t>
            </a:r>
          </a:p>
          <a:p>
            <a:r>
              <a:rPr lang="nl-NL" sz="1600" dirty="0"/>
              <a:t>Dietmar Katinger</a:t>
            </a:r>
          </a:p>
          <a:p>
            <a:r>
              <a:rPr lang="nl-NL" sz="1600" dirty="0"/>
              <a:t>Richard Vasicek</a:t>
            </a:r>
          </a:p>
          <a:p>
            <a:r>
              <a:rPr lang="nl-NL" sz="1600" dirty="0"/>
              <a:t>Markus Simmerstatter</a:t>
            </a:r>
            <a:endParaRPr lang="en-GB" sz="1600" dirty="0"/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23" y="1119224"/>
            <a:ext cx="2412449" cy="57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 descr="Afbeeldingsresultaat voor IAV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3" t="1800" r="12105" b="2472"/>
          <a:stretch/>
        </p:blipFill>
        <p:spPr bwMode="auto">
          <a:xfrm>
            <a:off x="6699766" y="4954433"/>
            <a:ext cx="1411729" cy="8895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kstvak 11"/>
          <p:cNvSpPr txBox="1"/>
          <p:nvPr/>
        </p:nvSpPr>
        <p:spPr>
          <a:xfrm>
            <a:off x="2804160" y="1979431"/>
            <a:ext cx="2021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F07814"/>
                </a:solidFill>
              </a:rPr>
              <a:t>AMC Pharmacy</a:t>
            </a:r>
          </a:p>
          <a:p>
            <a:r>
              <a:rPr lang="nl-NL" sz="1600" dirty="0">
                <a:solidFill>
                  <a:srgbClr val="003741"/>
                </a:solidFill>
              </a:rPr>
              <a:t>Azra Beganovic</a:t>
            </a:r>
          </a:p>
          <a:p>
            <a:r>
              <a:rPr lang="en-US" sz="1600" dirty="0">
                <a:solidFill>
                  <a:srgbClr val="003741"/>
                </a:solidFill>
              </a:rPr>
              <a:t>Jantine Colen </a:t>
            </a:r>
            <a:endParaRPr lang="nl-NL" sz="1600" dirty="0">
              <a:solidFill>
                <a:srgbClr val="003741"/>
              </a:solidFill>
            </a:endParaRPr>
          </a:p>
          <a:p>
            <a:r>
              <a:rPr lang="nl-NL" sz="1600" dirty="0">
                <a:solidFill>
                  <a:srgbClr val="003741"/>
                </a:solidFill>
              </a:rPr>
              <a:t>Marleen Kemper</a:t>
            </a:r>
            <a:endParaRPr lang="en-GB" sz="1600" dirty="0">
              <a:solidFill>
                <a:srgbClr val="003741"/>
              </a:solidFill>
            </a:endParaRPr>
          </a:p>
        </p:txBody>
      </p:sp>
      <p:sp>
        <p:nvSpPr>
          <p:cNvPr id="18" name="Tekstvak 12"/>
          <p:cNvSpPr txBox="1"/>
          <p:nvPr/>
        </p:nvSpPr>
        <p:spPr>
          <a:xfrm>
            <a:off x="2826772" y="3640150"/>
            <a:ext cx="3764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F07814"/>
                </a:solidFill>
              </a:rPr>
              <a:t>Experimental Clinical Research Unit</a:t>
            </a:r>
          </a:p>
          <a:p>
            <a:r>
              <a:rPr lang="nl-NL" sz="1600" dirty="0">
                <a:solidFill>
                  <a:srgbClr val="003741"/>
                </a:solidFill>
              </a:rPr>
              <a:t>Monique Kooijman</a:t>
            </a:r>
          </a:p>
          <a:p>
            <a:r>
              <a:rPr lang="nl-NL" sz="1600" dirty="0">
                <a:solidFill>
                  <a:srgbClr val="003741"/>
                </a:solidFill>
              </a:rPr>
              <a:t>Maarten Soeters</a:t>
            </a:r>
          </a:p>
          <a:p>
            <a:r>
              <a:rPr lang="nl-NL" sz="1600" dirty="0">
                <a:solidFill>
                  <a:srgbClr val="003741"/>
                </a:solidFill>
              </a:rPr>
              <a:t>Miranda Tran-Poffijn</a:t>
            </a:r>
          </a:p>
        </p:txBody>
      </p:sp>
      <p:pic>
        <p:nvPicPr>
          <p:cNvPr id="19" name="Picture 14" descr="Afbeeldingsresultaat voor polym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02" y="3640150"/>
            <a:ext cx="1449705" cy="8930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20" descr="Afbeeldingsresultaat voor imperial college lond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8" b="15519"/>
          <a:stretch/>
        </p:blipFill>
        <p:spPr bwMode="auto">
          <a:xfrm>
            <a:off x="9492913" y="1698606"/>
            <a:ext cx="2171065" cy="741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913" y="261504"/>
            <a:ext cx="2227145" cy="11145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6569007" y="2290835"/>
            <a:ext cx="3060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Nathalie Dereuddre-Bosquet</a:t>
            </a:r>
            <a:endParaRPr lang="fr-FR" sz="1600" dirty="0"/>
          </a:p>
          <a:p>
            <a:r>
              <a:rPr lang="fr-FR" sz="1600" dirty="0"/>
              <a:t>Pauline Maisonnasse</a:t>
            </a:r>
          </a:p>
        </p:txBody>
      </p:sp>
      <p:pic>
        <p:nvPicPr>
          <p:cNvPr id="22" name="Picture 4" descr="Image result for CEA â DRF / Jacob/ IDMIT (ImV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975" y="1252102"/>
            <a:ext cx="2157478" cy="957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902" y="3050659"/>
            <a:ext cx="1331984" cy="918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6590820" y="4179234"/>
            <a:ext cx="1651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Gabriella Scarlatti</a:t>
            </a:r>
          </a:p>
          <a:p>
            <a:r>
              <a:rPr lang="nl-NL" sz="1600" dirty="0"/>
              <a:t>Monica Tolazzi</a:t>
            </a:r>
          </a:p>
        </p:txBody>
      </p:sp>
      <p:sp>
        <p:nvSpPr>
          <p:cNvPr id="26" name="Tekstvak 12"/>
          <p:cNvSpPr txBox="1"/>
          <p:nvPr/>
        </p:nvSpPr>
        <p:spPr>
          <a:xfrm>
            <a:off x="2826772" y="4754226"/>
            <a:ext cx="376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F07814"/>
                </a:solidFill>
              </a:rPr>
              <a:t>Experimental </a:t>
            </a:r>
            <a:r>
              <a:rPr lang="nl-NL" sz="1600" b="1" dirty="0" err="1">
                <a:solidFill>
                  <a:srgbClr val="F07814"/>
                </a:solidFill>
              </a:rPr>
              <a:t>Immunology</a:t>
            </a:r>
            <a:r>
              <a:rPr lang="nl-NL" sz="1600" b="1" dirty="0">
                <a:solidFill>
                  <a:srgbClr val="F07814"/>
                </a:solidFill>
              </a:rPr>
              <a:t> </a:t>
            </a:r>
            <a:endParaRPr lang="nl-NL" sz="1600" dirty="0">
              <a:solidFill>
                <a:srgbClr val="F07814"/>
              </a:solidFill>
            </a:endParaRPr>
          </a:p>
          <a:p>
            <a:r>
              <a:rPr lang="nl-NL" sz="1600" dirty="0">
                <a:solidFill>
                  <a:srgbClr val="003741"/>
                </a:solidFill>
              </a:rPr>
              <a:t>Agnes Harskamp-Holwerda</a:t>
            </a:r>
            <a:endParaRPr lang="en-GB" sz="1600" dirty="0">
              <a:solidFill>
                <a:srgbClr val="003741"/>
              </a:solidFill>
            </a:endParaRPr>
          </a:p>
          <a:p>
            <a:r>
              <a:rPr lang="nl-NL" sz="1600" dirty="0">
                <a:solidFill>
                  <a:srgbClr val="003741"/>
                </a:solidFill>
              </a:rPr>
              <a:t>Neeltje Kootstra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82" y="270882"/>
            <a:ext cx="1082236" cy="7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61156A6-C873-064B-BDCB-72CDDE092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84" y="-90562"/>
            <a:ext cx="10766044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Acknowledgments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ConM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68141A8-7E66-B54C-ACE0-2DB037DC3E81}"/>
              </a:ext>
            </a:extLst>
          </p:cNvPr>
          <p:cNvSpPr/>
          <p:nvPr/>
        </p:nvSpPr>
        <p:spPr>
          <a:xfrm>
            <a:off x="9408574" y="5442345"/>
            <a:ext cx="2854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07814"/>
                </a:solidFill>
              </a:rPr>
              <a:t>BPRC</a:t>
            </a:r>
          </a:p>
          <a:p>
            <a:r>
              <a:rPr lang="en-US" sz="1600" dirty="0">
                <a:solidFill>
                  <a:srgbClr val="000000"/>
                </a:solidFill>
              </a:rPr>
              <a:t>Petra </a:t>
            </a:r>
            <a:r>
              <a:rPr lang="en-US" sz="1600" dirty="0" err="1">
                <a:solidFill>
                  <a:srgbClr val="000000"/>
                </a:solidFill>
              </a:rPr>
              <a:t>Mooij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Gerrit Koopman</a:t>
            </a:r>
          </a:p>
          <a:p>
            <a:r>
              <a:rPr lang="en-US" sz="1600" dirty="0">
                <a:solidFill>
                  <a:srgbClr val="000000"/>
                </a:solidFill>
              </a:rPr>
              <a:t>Willy </a:t>
            </a:r>
            <a:r>
              <a:rPr lang="en-US" sz="1600" dirty="0" err="1">
                <a:solidFill>
                  <a:srgbClr val="000000"/>
                </a:solidFill>
              </a:rPr>
              <a:t>Bogers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0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1D704E53-FB56-9F47-90DF-F25DE7046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78" y="401336"/>
            <a:ext cx="10766044" cy="1325563"/>
          </a:xfrm>
        </p:spPr>
        <p:txBody>
          <a:bodyPr/>
          <a:lstStyle/>
          <a:p>
            <a:pPr algn="ctr"/>
            <a:r>
              <a:rPr lang="en-US"/>
              <a:t>Outline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0DC0614-4C09-1549-B4F5-E6EEA7A01B7A}"/>
              </a:ext>
            </a:extLst>
          </p:cNvPr>
          <p:cNvSpPr txBox="1"/>
          <p:nvPr/>
        </p:nvSpPr>
        <p:spPr>
          <a:xfrm>
            <a:off x="1892798" y="2185575"/>
            <a:ext cx="98004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rationale behind native like trimer vaccine strategies</a:t>
            </a:r>
          </a:p>
          <a:p>
            <a:endParaRPr lang="en-US" sz="2800" dirty="0"/>
          </a:p>
          <a:p>
            <a:r>
              <a:rPr lang="en-US" sz="2800" dirty="0"/>
              <a:t>Pre-liminary data of the “ACTHIVE-001” study</a:t>
            </a:r>
          </a:p>
          <a:p>
            <a:r>
              <a:rPr lang="en-US" sz="2800" b="1" dirty="0"/>
              <a:t>A</a:t>
            </a:r>
            <a:r>
              <a:rPr lang="en-US" sz="2800" dirty="0"/>
              <a:t>msterdam UMC </a:t>
            </a:r>
            <a:r>
              <a:rPr lang="en-US" sz="2800" b="1" dirty="0"/>
              <a:t>C</a:t>
            </a:r>
            <a:r>
              <a:rPr lang="en-US" sz="2800" dirty="0"/>
              <a:t>linical </a:t>
            </a:r>
            <a:r>
              <a:rPr lang="en-US" sz="2800" b="1" dirty="0"/>
              <a:t>T</a:t>
            </a:r>
            <a:r>
              <a:rPr lang="en-US" sz="2800" dirty="0"/>
              <a:t>rial </a:t>
            </a:r>
            <a:r>
              <a:rPr lang="nl-NL" sz="2800" dirty="0" err="1"/>
              <a:t>with</a:t>
            </a:r>
            <a:r>
              <a:rPr lang="nl-NL" sz="2800" dirty="0"/>
              <a:t> a Native-like </a:t>
            </a:r>
            <a:r>
              <a:rPr lang="nl-NL" sz="2800" b="1" dirty="0"/>
              <a:t>HIV</a:t>
            </a:r>
            <a:r>
              <a:rPr lang="nl-NL" sz="2800" dirty="0"/>
              <a:t>-1 </a:t>
            </a:r>
          </a:p>
          <a:p>
            <a:r>
              <a:rPr lang="nl-NL" sz="2800" b="1" dirty="0" err="1"/>
              <a:t>E</a:t>
            </a:r>
            <a:r>
              <a:rPr lang="nl-NL" sz="2800" dirty="0" err="1"/>
              <a:t>nvelope</a:t>
            </a:r>
            <a:r>
              <a:rPr lang="nl-NL" sz="2800" dirty="0"/>
              <a:t> Vaccine 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8DEDCD5-3EC6-D916-1061-DC8BDC25C4C7}"/>
              </a:ext>
            </a:extLst>
          </p:cNvPr>
          <p:cNvSpPr txBox="1"/>
          <p:nvPr/>
        </p:nvSpPr>
        <p:spPr>
          <a:xfrm>
            <a:off x="8548255" y="6344526"/>
            <a:ext cx="364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/>
              <a:t>ClinicalTrials.gov</a:t>
            </a:r>
            <a:r>
              <a:rPr lang="nl-NL" sz="2000" dirty="0"/>
              <a:t> NCT03961438 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02249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656746EF-B165-BF42-971A-EFEEBEA43B8A}"/>
              </a:ext>
            </a:extLst>
          </p:cNvPr>
          <p:cNvSpPr txBox="1">
            <a:spLocks/>
          </p:cNvSpPr>
          <p:nvPr/>
        </p:nvSpPr>
        <p:spPr>
          <a:xfrm>
            <a:off x="214211" y="401336"/>
            <a:ext cx="12005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The human immune system can make </a:t>
            </a:r>
            <a:r>
              <a:rPr lang="en-US" dirty="0" err="1"/>
              <a:t>bN</a:t>
            </a:r>
            <a:r>
              <a:rPr lang="en-US" dirty="0"/>
              <a:t> antibodies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4D0A0B-466E-DC44-9C1C-EA2D05B4E31C}"/>
              </a:ext>
            </a:extLst>
          </p:cNvPr>
          <p:cNvGrpSpPr>
            <a:grpSpLocks/>
          </p:cNvGrpSpPr>
          <p:nvPr/>
        </p:nvGrpSpPr>
        <p:grpSpPr bwMode="auto">
          <a:xfrm>
            <a:off x="2709374" y="2167893"/>
            <a:ext cx="6570168" cy="3893142"/>
            <a:chOff x="768" y="1073"/>
            <a:chExt cx="3840" cy="238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DE1076-EE4D-CE44-9C3A-5D9E1E803C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073"/>
              <a:ext cx="3840" cy="2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1EE479D0-8F3F-2F4D-BFF2-ECBD673E7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0" y="2400"/>
              <a:ext cx="26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" name="Text Box 10">
            <a:extLst>
              <a:ext uri="{FF2B5EF4-FFF2-40B4-BE49-F238E27FC236}">
                <a16:creationId xmlns:a16="http://schemas.microsoft.com/office/drawing/2014/main" id="{AB770EE5-2C3B-3447-85D3-D3AF03483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444" y="2269647"/>
            <a:ext cx="25745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nl-NL" dirty="0"/>
              <a:t>elite </a:t>
            </a:r>
            <a:r>
              <a:rPr lang="nl-NL" dirty="0" err="1"/>
              <a:t>neutralization</a:t>
            </a:r>
            <a:r>
              <a:rPr lang="nl-NL" dirty="0"/>
              <a:t> </a:t>
            </a:r>
          </a:p>
          <a:p>
            <a:pPr eaLnBrk="1" hangingPunct="1">
              <a:defRPr/>
            </a:pPr>
            <a:r>
              <a:rPr lang="nl-NL" dirty="0"/>
              <a:t>(~1%)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9D2FEA8A-3561-B848-BC32-599D85386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616" y="3106381"/>
            <a:ext cx="22308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nl-NL" dirty="0" err="1"/>
              <a:t>broad</a:t>
            </a:r>
            <a:r>
              <a:rPr lang="nl-NL" dirty="0"/>
              <a:t> </a:t>
            </a:r>
            <a:r>
              <a:rPr lang="nl-NL" dirty="0" err="1"/>
              <a:t>neutralization</a:t>
            </a:r>
            <a:r>
              <a:rPr lang="nl-NL" dirty="0"/>
              <a:t> </a:t>
            </a:r>
          </a:p>
          <a:p>
            <a:pPr eaLnBrk="1" hangingPunct="1">
              <a:defRPr/>
            </a:pPr>
            <a:r>
              <a:rPr lang="nl-NL" dirty="0"/>
              <a:t>(~20%)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1DC10A55-FF57-934B-BD13-6C14AC4A0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125" y="6398245"/>
            <a:ext cx="4860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dirty="0">
                <a:latin typeface="+mn-lt"/>
              </a:rPr>
              <a:t>Euler </a:t>
            </a:r>
            <a:r>
              <a:rPr lang="nl-NL" altLang="nl-NL" sz="1800" dirty="0" err="1">
                <a:latin typeface="+mn-lt"/>
              </a:rPr>
              <a:t>Viruses</a:t>
            </a:r>
            <a:r>
              <a:rPr lang="nl-NL" altLang="nl-NL" sz="1800" dirty="0">
                <a:latin typeface="+mn-lt"/>
              </a:rPr>
              <a:t> 2019</a:t>
            </a:r>
          </a:p>
        </p:txBody>
      </p:sp>
      <p:sp>
        <p:nvSpPr>
          <p:cNvPr id="12" name="Tekstvak 5">
            <a:extLst>
              <a:ext uri="{FF2B5EF4-FFF2-40B4-BE49-F238E27FC236}">
                <a16:creationId xmlns:a16="http://schemas.microsoft.com/office/drawing/2014/main" id="{66EC4840-0C8B-E842-8674-8E03585F5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220" y="1726899"/>
            <a:ext cx="6429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l-NL" altLang="nl-NL" dirty="0" err="1">
                <a:latin typeface="+mn-lt"/>
              </a:rPr>
              <a:t>bNAb</a:t>
            </a:r>
            <a:r>
              <a:rPr lang="nl-NL" altLang="nl-NL" dirty="0">
                <a:latin typeface="+mn-lt"/>
              </a:rPr>
              <a:t> responses in </a:t>
            </a:r>
            <a:r>
              <a:rPr lang="nl-NL" altLang="nl-NL" dirty="0" err="1">
                <a:latin typeface="+mn-lt"/>
              </a:rPr>
              <a:t>the</a:t>
            </a:r>
            <a:r>
              <a:rPr lang="nl-NL" altLang="nl-NL" dirty="0">
                <a:latin typeface="+mn-lt"/>
              </a:rPr>
              <a:t> Amsterdam Cohort Studies</a:t>
            </a:r>
          </a:p>
        </p:txBody>
      </p:sp>
    </p:spTree>
    <p:extLst>
      <p:ext uri="{BB962C8B-B14F-4D97-AF65-F5344CB8AC3E}">
        <p14:creationId xmlns:p14="http://schemas.microsoft.com/office/powerpoint/2010/main" val="31524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1A74232-295A-4641-A6E6-FC147080B9C7}"/>
              </a:ext>
            </a:extLst>
          </p:cNvPr>
          <p:cNvSpPr txBox="1">
            <a:spLocks/>
          </p:cNvSpPr>
          <p:nvPr/>
        </p:nvSpPr>
        <p:spPr>
          <a:xfrm>
            <a:off x="214211" y="401336"/>
            <a:ext cx="12005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Neutralizing antibodies can protect from infection</a:t>
            </a:r>
          </a:p>
        </p:txBody>
      </p:sp>
      <p:sp>
        <p:nvSpPr>
          <p:cNvPr id="10" name="Tekstvak 16">
            <a:extLst>
              <a:ext uri="{FF2B5EF4-FFF2-40B4-BE49-F238E27FC236}">
                <a16:creationId xmlns:a16="http://schemas.microsoft.com/office/drawing/2014/main" id="{AFC74634-BDBE-EB4B-98E8-3B8FAA2BB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62" y="2173369"/>
            <a:ext cx="57815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nl-NL" sz="2000" dirty="0">
                <a:latin typeface="+mn-lt"/>
              </a:rPr>
              <a:t>Vaginal challenge experiments with SHIV in macaques</a:t>
            </a:r>
          </a:p>
        </p:txBody>
      </p:sp>
      <p:pic>
        <p:nvPicPr>
          <p:cNvPr id="11" name="Afbeelding 17">
            <a:extLst>
              <a:ext uri="{FF2B5EF4-FFF2-40B4-BE49-F238E27FC236}">
                <a16:creationId xmlns:a16="http://schemas.microsoft.com/office/drawing/2014/main" id="{ACBB8BDE-63EA-AB49-900F-51B000241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" b="52721"/>
          <a:stretch>
            <a:fillRect/>
          </a:stretch>
        </p:blipFill>
        <p:spPr bwMode="auto">
          <a:xfrm>
            <a:off x="743258" y="3221883"/>
            <a:ext cx="54737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8">
            <a:extLst>
              <a:ext uri="{FF2B5EF4-FFF2-40B4-BE49-F238E27FC236}">
                <a16:creationId xmlns:a16="http://schemas.microsoft.com/office/drawing/2014/main" id="{73B577A7-9270-AE44-8931-4D31406F36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95744" b="27551"/>
          <a:stretch>
            <a:fillRect/>
          </a:stretch>
        </p:blipFill>
        <p:spPr bwMode="auto">
          <a:xfrm>
            <a:off x="433124" y="3271889"/>
            <a:ext cx="206375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9">
            <a:extLst>
              <a:ext uri="{FF2B5EF4-FFF2-40B4-BE49-F238E27FC236}">
                <a16:creationId xmlns:a16="http://schemas.microsoft.com/office/drawing/2014/main" id="{A65781DF-25DF-F840-9D43-D6B11887E5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t="94557" r="2" b="2"/>
          <a:stretch>
            <a:fillRect/>
          </a:stretch>
        </p:blipFill>
        <p:spPr bwMode="auto">
          <a:xfrm>
            <a:off x="1636227" y="5391954"/>
            <a:ext cx="400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hoek 20">
            <a:extLst>
              <a:ext uri="{FF2B5EF4-FFF2-40B4-BE49-F238E27FC236}">
                <a16:creationId xmlns:a16="http://schemas.microsoft.com/office/drawing/2014/main" id="{8DAFBB42-CBA7-6C48-B99D-6B5C31DE0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658" y="3221884"/>
            <a:ext cx="147638" cy="21272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nl-NL" dirty="0"/>
          </a:p>
        </p:txBody>
      </p:sp>
      <p:sp>
        <p:nvSpPr>
          <p:cNvPr id="15" name="Rechthoek 21">
            <a:extLst>
              <a:ext uri="{FF2B5EF4-FFF2-40B4-BE49-F238E27FC236}">
                <a16:creationId xmlns:a16="http://schemas.microsoft.com/office/drawing/2014/main" id="{CF7FED7B-BAD5-EC41-951F-AD209A729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08" y="3218709"/>
            <a:ext cx="147638" cy="21272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nl-NL" dirty="0"/>
          </a:p>
        </p:txBody>
      </p:sp>
      <p:sp>
        <p:nvSpPr>
          <p:cNvPr id="16" name="Rechthoek 22">
            <a:extLst>
              <a:ext uri="{FF2B5EF4-FFF2-40B4-BE49-F238E27FC236}">
                <a16:creationId xmlns:a16="http://schemas.microsoft.com/office/drawing/2014/main" id="{350C26C3-40EA-2548-BDEA-3DE4852DF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72" y="3221884"/>
            <a:ext cx="147637" cy="21272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nl-NL" dirty="0"/>
          </a:p>
        </p:txBody>
      </p:sp>
      <p:sp>
        <p:nvSpPr>
          <p:cNvPr id="17" name="Tekstvak 23">
            <a:extLst>
              <a:ext uri="{FF2B5EF4-FFF2-40B4-BE49-F238E27FC236}">
                <a16:creationId xmlns:a16="http://schemas.microsoft.com/office/drawing/2014/main" id="{E8B3E1AA-1D72-3F4E-9118-73FEB50BF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644" y="2889758"/>
            <a:ext cx="1410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nl-NL" sz="2000" dirty="0">
                <a:solidFill>
                  <a:srgbClr val="FF0000"/>
                </a:solidFill>
                <a:latin typeface="+mn-lt"/>
              </a:rPr>
              <a:t>neutralizing</a:t>
            </a:r>
          </a:p>
        </p:txBody>
      </p:sp>
      <p:sp>
        <p:nvSpPr>
          <p:cNvPr id="18" name="Tekstvak 24">
            <a:extLst>
              <a:ext uri="{FF2B5EF4-FFF2-40B4-BE49-F238E27FC236}">
                <a16:creationId xmlns:a16="http://schemas.microsoft.com/office/drawing/2014/main" id="{DB054E6D-073B-A84C-A2AD-6C9E2DE1E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166" y="2913371"/>
            <a:ext cx="18930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nl-NL" sz="2000" dirty="0">
                <a:solidFill>
                  <a:srgbClr val="FF0000"/>
                </a:solidFill>
                <a:latin typeface="+mn-lt"/>
              </a:rPr>
              <a:t>non-neutralizing</a:t>
            </a:r>
          </a:p>
        </p:txBody>
      </p:sp>
      <p:sp>
        <p:nvSpPr>
          <p:cNvPr id="19" name="Tekstvak 25">
            <a:extLst>
              <a:ext uri="{FF2B5EF4-FFF2-40B4-BE49-F238E27FC236}">
                <a16:creationId xmlns:a16="http://schemas.microsoft.com/office/drawing/2014/main" id="{B2BF6684-09C1-2648-B0F8-CFC86589C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516" y="6387389"/>
            <a:ext cx="1993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nl-NL" sz="1800" dirty="0">
                <a:latin typeface="+mn-lt"/>
              </a:rPr>
              <a:t>Burton  PNAS 2011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4B028D31-7C28-D241-A136-D8300E1C0858}"/>
              </a:ext>
            </a:extLst>
          </p:cNvPr>
          <p:cNvGrpSpPr/>
          <p:nvPr/>
        </p:nvGrpSpPr>
        <p:grpSpPr>
          <a:xfrm>
            <a:off x="7414623" y="2567071"/>
            <a:ext cx="4402529" cy="4189650"/>
            <a:chOff x="7414623" y="2192996"/>
            <a:chExt cx="4402529" cy="4189650"/>
          </a:xfrm>
        </p:grpSpPr>
        <p:pic>
          <p:nvPicPr>
            <p:cNvPr id="20" name="Afbeelding 26">
              <a:extLst>
                <a:ext uri="{FF2B5EF4-FFF2-40B4-BE49-F238E27FC236}">
                  <a16:creationId xmlns:a16="http://schemas.microsoft.com/office/drawing/2014/main" id="{5127B7B5-1ECB-6B4A-935F-6ADA02845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4623" y="2192996"/>
              <a:ext cx="4141263" cy="300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kstvak 27">
              <a:extLst>
                <a:ext uri="{FF2B5EF4-FFF2-40B4-BE49-F238E27FC236}">
                  <a16:creationId xmlns:a16="http://schemas.microsoft.com/office/drawing/2014/main" id="{4B61F4BB-53C3-AD48-A6A6-9E1B4B99F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9669" y="6013314"/>
              <a:ext cx="39174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nl-NL" sz="1800" dirty="0">
                  <a:latin typeface="+mn-lt"/>
                </a:rPr>
                <a:t>Van Gils, Sanders Trends Microbiol 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24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D8F94-DFF7-9075-A513-9EB2AC93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99" y="1100092"/>
            <a:ext cx="11822933" cy="1325563"/>
          </a:xfrm>
        </p:spPr>
        <p:txBody>
          <a:bodyPr/>
          <a:lstStyle/>
          <a:p>
            <a:r>
              <a:rPr lang="en-US" altLang="nl-NL" dirty="0" err="1"/>
              <a:t>bNAb</a:t>
            </a:r>
            <a:r>
              <a:rPr lang="en-US" altLang="nl-NL" dirty="0"/>
              <a:t> development in HIV-1 infected individuals</a:t>
            </a:r>
            <a:br>
              <a:rPr lang="en-US" altLang="nl-NL" dirty="0"/>
            </a:b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8A73A47-AF05-74D1-86B8-9CAB306FC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02" y="2709507"/>
            <a:ext cx="3723238" cy="3048401"/>
          </a:xfrm>
          <a:prstGeom prst="rect">
            <a:avLst/>
          </a:prstGeom>
        </p:spPr>
      </p:pic>
      <p:sp>
        <p:nvSpPr>
          <p:cNvPr id="7" name="Line 6">
            <a:extLst>
              <a:ext uri="{FF2B5EF4-FFF2-40B4-BE49-F238E27FC236}">
                <a16:creationId xmlns:a16="http://schemas.microsoft.com/office/drawing/2014/main" id="{A4D1F741-8029-93A2-0766-3996C5CA54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9517" y="5832806"/>
            <a:ext cx="2955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>
              <a:latin typeface="Cambria" panose="02040503050406030204" pitchFamily="18" charset="0"/>
            </a:endParaRP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3B0F91A1-0267-937F-27BE-12A74F7230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9517" y="5971252"/>
            <a:ext cx="2955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>
              <a:latin typeface="Cambria" panose="02040503050406030204" pitchFamily="18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38A2BE5-2F21-DC7F-DFE8-E03DF4B42206}"/>
              </a:ext>
            </a:extLst>
          </p:cNvPr>
          <p:cNvSpPr txBox="1"/>
          <p:nvPr/>
        </p:nvSpPr>
        <p:spPr>
          <a:xfrm>
            <a:off x="49644" y="5232696"/>
            <a:ext cx="4326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BG505 SOSIP.664  </a:t>
            </a:r>
            <a:r>
              <a:rPr lang="nl-NL" sz="2400" dirty="0" err="1"/>
              <a:t>Env</a:t>
            </a:r>
            <a:r>
              <a:rPr lang="nl-NL" sz="2400" dirty="0"/>
              <a:t> </a:t>
            </a:r>
            <a:r>
              <a:rPr lang="nl-NL" sz="2400" dirty="0" err="1"/>
              <a:t>trimer</a:t>
            </a:r>
            <a:endParaRPr lang="nl-NL" sz="2400" dirty="0"/>
          </a:p>
        </p:txBody>
      </p:sp>
      <p:sp>
        <p:nvSpPr>
          <p:cNvPr id="10" name="Boog 9">
            <a:extLst>
              <a:ext uri="{FF2B5EF4-FFF2-40B4-BE49-F238E27FC236}">
                <a16:creationId xmlns:a16="http://schemas.microsoft.com/office/drawing/2014/main" id="{E4B0AFD3-1F9E-7DE4-AE94-479C3420C3C4}"/>
              </a:ext>
            </a:extLst>
          </p:cNvPr>
          <p:cNvSpPr/>
          <p:nvPr/>
        </p:nvSpPr>
        <p:spPr>
          <a:xfrm>
            <a:off x="2973998" y="2235872"/>
            <a:ext cx="4613937" cy="4783273"/>
          </a:xfrm>
          <a:prstGeom prst="arc">
            <a:avLst>
              <a:gd name="adj1" fmla="val 13365202"/>
              <a:gd name="adj2" fmla="val 104535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C0780CB-1A1F-0948-3498-C679EFB02E49}"/>
              </a:ext>
            </a:extLst>
          </p:cNvPr>
          <p:cNvSpPr txBox="1"/>
          <p:nvPr/>
        </p:nvSpPr>
        <p:spPr>
          <a:xfrm>
            <a:off x="6622429" y="2154935"/>
            <a:ext cx="1024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bNAbs</a:t>
            </a:r>
            <a:endParaRPr lang="nl-NL" sz="2400" dirty="0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469221CA-1C3B-5220-144C-683893CC0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2794" y="6332317"/>
            <a:ext cx="3723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nl-NL" altLang="nl-NL" sz="2000" dirty="0">
                <a:latin typeface="+mn-lt"/>
                <a:ea typeface="Cambria" panose="02040503050406030204" pitchFamily="18" charset="0"/>
              </a:rPr>
              <a:t>De </a:t>
            </a:r>
            <a:r>
              <a:rPr lang="nl-NL" altLang="nl-NL" sz="2000" dirty="0" err="1">
                <a:latin typeface="+mn-lt"/>
                <a:ea typeface="Cambria" panose="02040503050406030204" pitchFamily="18" charset="0"/>
              </a:rPr>
              <a:t>Taeye</a:t>
            </a:r>
            <a:r>
              <a:rPr lang="nl-NL" altLang="nl-NL" sz="2000" dirty="0">
                <a:latin typeface="+mn-lt"/>
                <a:ea typeface="Cambria" panose="02040503050406030204" pitchFamily="18" charset="0"/>
              </a:rPr>
              <a:t> Trends </a:t>
            </a:r>
            <a:r>
              <a:rPr lang="nl-NL" altLang="nl-NL" sz="2000" dirty="0" err="1">
                <a:latin typeface="+mn-lt"/>
                <a:ea typeface="Cambria" panose="02040503050406030204" pitchFamily="18" charset="0"/>
              </a:rPr>
              <a:t>Immunol</a:t>
            </a:r>
            <a:r>
              <a:rPr lang="nl-NL" altLang="nl-NL" sz="2000" dirty="0">
                <a:latin typeface="+mn-lt"/>
                <a:ea typeface="Cambria" panose="02040503050406030204" pitchFamily="18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6912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05D0BC3F-C5A4-5A41-BBE3-5C667BD61E2C}"/>
              </a:ext>
            </a:extLst>
          </p:cNvPr>
          <p:cNvSpPr txBox="1"/>
          <p:nvPr/>
        </p:nvSpPr>
        <p:spPr>
          <a:xfrm>
            <a:off x="2220303" y="5884090"/>
            <a:ext cx="16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hthoek 7">
            <a:extLst>
              <a:ext uri="{FF2B5EF4-FFF2-40B4-BE49-F238E27FC236}">
                <a16:creationId xmlns:a16="http://schemas.microsoft.com/office/drawing/2014/main" id="{6AB40F2F-3412-CE47-AB74-D1460C52B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4634" y="4873882"/>
            <a:ext cx="3438101" cy="367455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nl-NL" dirty="0"/>
          </a:p>
        </p:txBody>
      </p:sp>
      <p:sp>
        <p:nvSpPr>
          <p:cNvPr id="14" name="Tekstvak 4">
            <a:extLst>
              <a:ext uri="{FF2B5EF4-FFF2-40B4-BE49-F238E27FC236}">
                <a16:creationId xmlns:a16="http://schemas.microsoft.com/office/drawing/2014/main" id="{20470152-6DF7-424B-9010-B8BBA8132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8537" y="6408427"/>
            <a:ext cx="34285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nl-NL" sz="1800" dirty="0" err="1">
                <a:latin typeface="+mn-lt"/>
              </a:rPr>
              <a:t>Derdeyn</a:t>
            </a:r>
            <a:r>
              <a:rPr lang="en-US" altLang="nl-NL" sz="1800" dirty="0">
                <a:latin typeface="+mn-lt"/>
              </a:rPr>
              <a:t> </a:t>
            </a:r>
            <a:r>
              <a:rPr lang="en-US" altLang="nl-NL" sz="1800" dirty="0" err="1">
                <a:latin typeface="+mn-lt"/>
              </a:rPr>
              <a:t>Curr</a:t>
            </a:r>
            <a:r>
              <a:rPr lang="en-US" altLang="nl-NL" sz="1800" dirty="0">
                <a:latin typeface="+mn-lt"/>
              </a:rPr>
              <a:t> </a:t>
            </a:r>
            <a:r>
              <a:rPr lang="en-US" altLang="nl-NL" sz="1800" dirty="0" err="1">
                <a:latin typeface="+mn-lt"/>
              </a:rPr>
              <a:t>Opin</a:t>
            </a:r>
            <a:r>
              <a:rPr lang="en-US" altLang="nl-NL" sz="1800" dirty="0">
                <a:latin typeface="+mn-lt"/>
              </a:rPr>
              <a:t> HIV AIDS 2014 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6E825EC-E5E7-8A47-AAF5-E29E82545698}"/>
              </a:ext>
            </a:extLst>
          </p:cNvPr>
          <p:cNvSpPr txBox="1">
            <a:spLocks/>
          </p:cNvSpPr>
          <p:nvPr/>
        </p:nvSpPr>
        <p:spPr>
          <a:xfrm>
            <a:off x="214211" y="401336"/>
            <a:ext cx="12005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nl-NL" dirty="0" err="1"/>
              <a:t>bNAb</a:t>
            </a:r>
            <a:r>
              <a:rPr lang="en-US" altLang="nl-NL" dirty="0"/>
              <a:t> development in HIV-1 infected individuals</a:t>
            </a:r>
          </a:p>
        </p:txBody>
      </p:sp>
      <p:sp>
        <p:nvSpPr>
          <p:cNvPr id="22" name="Line 26">
            <a:extLst>
              <a:ext uri="{FF2B5EF4-FFF2-40B4-BE49-F238E27FC236}">
                <a16:creationId xmlns:a16="http://schemas.microsoft.com/office/drawing/2014/main" id="{4230A02D-C8F6-7141-B4F4-1FD6A04892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2400" y="6001952"/>
            <a:ext cx="0" cy="290972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11" name="Afbeelding 2">
            <a:extLst>
              <a:ext uri="{FF2B5EF4-FFF2-40B4-BE49-F238E27FC236}">
                <a16:creationId xmlns:a16="http://schemas.microsoft.com/office/drawing/2014/main" id="{B68F0CAE-A6DE-EA46-B6DF-F9F54EBDE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t="3050" r="2151" b="9460"/>
          <a:stretch>
            <a:fillRect/>
          </a:stretch>
        </p:blipFill>
        <p:spPr bwMode="auto">
          <a:xfrm>
            <a:off x="1904986" y="1579871"/>
            <a:ext cx="6528458" cy="38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ep 12">
            <a:extLst>
              <a:ext uri="{FF2B5EF4-FFF2-40B4-BE49-F238E27FC236}">
                <a16:creationId xmlns:a16="http://schemas.microsoft.com/office/drawing/2014/main" id="{D4F1FAF8-A88A-724B-9373-8F9559D2DB62}"/>
              </a:ext>
            </a:extLst>
          </p:cNvPr>
          <p:cNvGrpSpPr/>
          <p:nvPr/>
        </p:nvGrpSpPr>
        <p:grpSpPr>
          <a:xfrm>
            <a:off x="2535683" y="4319173"/>
            <a:ext cx="2082297" cy="1921802"/>
            <a:chOff x="4632916" y="4631833"/>
            <a:chExt cx="1725152" cy="1325593"/>
          </a:xfrm>
        </p:grpSpPr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9BEBBD21-12BB-C94A-B9A2-5E944A0AF33D}"/>
                </a:ext>
              </a:extLst>
            </p:cNvPr>
            <p:cNvSpPr txBox="1"/>
            <p:nvPr/>
          </p:nvSpPr>
          <p:spPr>
            <a:xfrm>
              <a:off x="4632916" y="5495761"/>
              <a:ext cx="17251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SOSIP </a:t>
              </a:r>
              <a:r>
                <a:rPr lang="en-US" sz="2400" dirty="0" err="1">
                  <a:solidFill>
                    <a:srgbClr val="0070C0"/>
                  </a:solidFill>
                </a:rPr>
                <a:t>ConM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29" name="Pijl links 28">
              <a:extLst>
                <a:ext uri="{FF2B5EF4-FFF2-40B4-BE49-F238E27FC236}">
                  <a16:creationId xmlns:a16="http://schemas.microsoft.com/office/drawing/2014/main" id="{DC6DC7DB-FD29-9447-9A8D-7F1065B0C522}"/>
                </a:ext>
              </a:extLst>
            </p:cNvPr>
            <p:cNvSpPr/>
            <p:nvPr/>
          </p:nvSpPr>
          <p:spPr>
            <a:xfrm rot="18363647">
              <a:off x="5415588" y="4945527"/>
              <a:ext cx="874899" cy="2475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35091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C53268D-6A1B-2B46-97C0-B8674FE91B13}"/>
              </a:ext>
            </a:extLst>
          </p:cNvPr>
          <p:cNvSpPr txBox="1">
            <a:spLocks/>
          </p:cNvSpPr>
          <p:nvPr/>
        </p:nvSpPr>
        <p:spPr>
          <a:xfrm>
            <a:off x="-526468" y="401336"/>
            <a:ext cx="132587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x-none" dirty="0" err="1"/>
              <a:t>ConM</a:t>
            </a:r>
            <a:r>
              <a:rPr lang="en-US" altLang="x-none" dirty="0"/>
              <a:t> SOSIP.v7 induces strong </a:t>
            </a:r>
            <a:r>
              <a:rPr lang="en-US" altLang="x-none" dirty="0" err="1"/>
              <a:t>nAb</a:t>
            </a:r>
            <a:r>
              <a:rPr lang="en-US" altLang="x-none" dirty="0"/>
              <a:t> responses in NHP </a:t>
            </a:r>
            <a:endParaRPr lang="en-US" altLang="nl-NL" dirty="0"/>
          </a:p>
        </p:txBody>
      </p:sp>
      <p:grpSp>
        <p:nvGrpSpPr>
          <p:cNvPr id="6" name="Groupe 1">
            <a:extLst>
              <a:ext uri="{FF2B5EF4-FFF2-40B4-BE49-F238E27FC236}">
                <a16:creationId xmlns:a16="http://schemas.microsoft.com/office/drawing/2014/main" id="{41759EDF-9980-A84B-8C6C-4FCEB485CAC4}"/>
              </a:ext>
            </a:extLst>
          </p:cNvPr>
          <p:cNvGrpSpPr/>
          <p:nvPr/>
        </p:nvGrpSpPr>
        <p:grpSpPr>
          <a:xfrm>
            <a:off x="2286001" y="1557867"/>
            <a:ext cx="6382490" cy="4419599"/>
            <a:chOff x="0" y="0"/>
            <a:chExt cx="4298401" cy="3030392"/>
          </a:xfrm>
        </p:grpSpPr>
        <p:cxnSp>
          <p:nvCxnSpPr>
            <p:cNvPr id="7" name="Connecteur droit avec flèche 267">
              <a:extLst>
                <a:ext uri="{FF2B5EF4-FFF2-40B4-BE49-F238E27FC236}">
                  <a16:creationId xmlns:a16="http://schemas.microsoft.com/office/drawing/2014/main" id="{BA9A9B66-7957-3249-8A79-55A690CEAB3A}"/>
                </a:ext>
              </a:extLst>
            </p:cNvPr>
            <p:cNvCxnSpPr/>
            <p:nvPr/>
          </p:nvCxnSpPr>
          <p:spPr>
            <a:xfrm flipV="1">
              <a:off x="1" y="2444260"/>
              <a:ext cx="429840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268">
              <a:extLst>
                <a:ext uri="{FF2B5EF4-FFF2-40B4-BE49-F238E27FC236}">
                  <a16:creationId xmlns:a16="http://schemas.microsoft.com/office/drawing/2014/main" id="{9081C4F8-9CB4-5B45-B5CA-380C0255745E}"/>
                </a:ext>
              </a:extLst>
            </p:cNvPr>
            <p:cNvCxnSpPr/>
            <p:nvPr/>
          </p:nvCxnSpPr>
          <p:spPr>
            <a:xfrm flipH="1" flipV="1">
              <a:off x="324815" y="2364045"/>
              <a:ext cx="1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riangle isocèle 269">
              <a:extLst>
                <a:ext uri="{FF2B5EF4-FFF2-40B4-BE49-F238E27FC236}">
                  <a16:creationId xmlns:a16="http://schemas.microsoft.com/office/drawing/2014/main" id="{598D3883-BCC3-D744-8DCB-A8CD22A3D1B9}"/>
                </a:ext>
              </a:extLst>
            </p:cNvPr>
            <p:cNvSpPr/>
            <p:nvPr/>
          </p:nvSpPr>
          <p:spPr>
            <a:xfrm>
              <a:off x="264658" y="2468323"/>
              <a:ext cx="120315" cy="11229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Ellipse 270">
              <a:extLst>
                <a:ext uri="{FF2B5EF4-FFF2-40B4-BE49-F238E27FC236}">
                  <a16:creationId xmlns:a16="http://schemas.microsoft.com/office/drawing/2014/main" id="{6775DE30-C4CE-1F4A-BD7D-48D063C11988}"/>
                </a:ext>
              </a:extLst>
            </p:cNvPr>
            <p:cNvSpPr/>
            <p:nvPr/>
          </p:nvSpPr>
          <p:spPr>
            <a:xfrm>
              <a:off x="280700" y="2596659"/>
              <a:ext cx="88231" cy="1122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cxnSp>
          <p:nvCxnSpPr>
            <p:cNvPr id="11" name="Connecteur droit 271">
              <a:extLst>
                <a:ext uri="{FF2B5EF4-FFF2-40B4-BE49-F238E27FC236}">
                  <a16:creationId xmlns:a16="http://schemas.microsoft.com/office/drawing/2014/main" id="{13F1490F-C68B-7F4C-B334-31A95396A23C}"/>
                </a:ext>
              </a:extLst>
            </p:cNvPr>
            <p:cNvCxnSpPr/>
            <p:nvPr/>
          </p:nvCxnSpPr>
          <p:spPr>
            <a:xfrm flipH="1" flipV="1">
              <a:off x="565064" y="2372067"/>
              <a:ext cx="1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272">
              <a:extLst>
                <a:ext uri="{FF2B5EF4-FFF2-40B4-BE49-F238E27FC236}">
                  <a16:creationId xmlns:a16="http://schemas.microsoft.com/office/drawing/2014/main" id="{BEAEF42C-C599-D945-A842-6A3A9AE265FE}"/>
                </a:ext>
              </a:extLst>
            </p:cNvPr>
            <p:cNvCxnSpPr/>
            <p:nvPr/>
          </p:nvCxnSpPr>
          <p:spPr>
            <a:xfrm flipH="1" flipV="1">
              <a:off x="677393" y="2380089"/>
              <a:ext cx="1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273">
              <a:extLst>
                <a:ext uri="{FF2B5EF4-FFF2-40B4-BE49-F238E27FC236}">
                  <a16:creationId xmlns:a16="http://schemas.microsoft.com/office/drawing/2014/main" id="{2626E417-B3F2-6C4B-9C48-78D36DAAEEC4}"/>
                </a:ext>
              </a:extLst>
            </p:cNvPr>
            <p:cNvSpPr/>
            <p:nvPr/>
          </p:nvSpPr>
          <p:spPr>
            <a:xfrm>
              <a:off x="633278" y="2468323"/>
              <a:ext cx="88231" cy="1122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cxnSp>
          <p:nvCxnSpPr>
            <p:cNvPr id="14" name="Connecteur droit 274">
              <a:extLst>
                <a:ext uri="{FF2B5EF4-FFF2-40B4-BE49-F238E27FC236}">
                  <a16:creationId xmlns:a16="http://schemas.microsoft.com/office/drawing/2014/main" id="{BA016EA0-1332-A947-A053-D431E7F3ED67}"/>
                </a:ext>
              </a:extLst>
            </p:cNvPr>
            <p:cNvCxnSpPr/>
            <p:nvPr/>
          </p:nvCxnSpPr>
          <p:spPr>
            <a:xfrm flipH="1" flipV="1">
              <a:off x="969343" y="2372067"/>
              <a:ext cx="1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riangle isocèle 275">
              <a:extLst>
                <a:ext uri="{FF2B5EF4-FFF2-40B4-BE49-F238E27FC236}">
                  <a16:creationId xmlns:a16="http://schemas.microsoft.com/office/drawing/2014/main" id="{7702767D-4D78-8149-940A-88EFBB1AD518}"/>
                </a:ext>
              </a:extLst>
            </p:cNvPr>
            <p:cNvSpPr/>
            <p:nvPr/>
          </p:nvSpPr>
          <p:spPr>
            <a:xfrm>
              <a:off x="909186" y="2468323"/>
              <a:ext cx="120315" cy="11229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16" name="ZoneTexte 21">
              <a:extLst>
                <a:ext uri="{FF2B5EF4-FFF2-40B4-BE49-F238E27FC236}">
                  <a16:creationId xmlns:a16="http://schemas.microsoft.com/office/drawing/2014/main" id="{81504275-2741-6B42-A2A0-03EAE0858FB6}"/>
                </a:ext>
              </a:extLst>
            </p:cNvPr>
            <p:cNvSpPr txBox="1"/>
            <p:nvPr/>
          </p:nvSpPr>
          <p:spPr>
            <a:xfrm>
              <a:off x="164351" y="2129848"/>
              <a:ext cx="311785" cy="254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BL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ZoneTexte 22">
              <a:extLst>
                <a:ext uri="{FF2B5EF4-FFF2-40B4-BE49-F238E27FC236}">
                  <a16:creationId xmlns:a16="http://schemas.microsoft.com/office/drawing/2014/main" id="{A90C27BB-4175-F74A-9ACC-57C39F515666}"/>
                </a:ext>
              </a:extLst>
            </p:cNvPr>
            <p:cNvSpPr txBox="1"/>
            <p:nvPr/>
          </p:nvSpPr>
          <p:spPr>
            <a:xfrm>
              <a:off x="378154" y="1917911"/>
              <a:ext cx="37382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ZoneTexte 23">
              <a:extLst>
                <a:ext uri="{FF2B5EF4-FFF2-40B4-BE49-F238E27FC236}">
                  <a16:creationId xmlns:a16="http://schemas.microsoft.com/office/drawing/2014/main" id="{218B1FC3-886C-AA43-974B-CF1649074FE2}"/>
                </a:ext>
              </a:extLst>
            </p:cNvPr>
            <p:cNvSpPr txBox="1"/>
            <p:nvPr/>
          </p:nvSpPr>
          <p:spPr>
            <a:xfrm>
              <a:off x="508917" y="2133805"/>
              <a:ext cx="3369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D1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ZoneTexte 24">
              <a:extLst>
                <a:ext uri="{FF2B5EF4-FFF2-40B4-BE49-F238E27FC236}">
                  <a16:creationId xmlns:a16="http://schemas.microsoft.com/office/drawing/2014/main" id="{1F782F09-95FB-6E41-BCB6-F2C7D151E331}"/>
                </a:ext>
              </a:extLst>
            </p:cNvPr>
            <p:cNvSpPr txBox="1"/>
            <p:nvPr/>
          </p:nvSpPr>
          <p:spPr>
            <a:xfrm>
              <a:off x="782433" y="2133805"/>
              <a:ext cx="37382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0" name="Connecteur droit 280">
              <a:extLst>
                <a:ext uri="{FF2B5EF4-FFF2-40B4-BE49-F238E27FC236}">
                  <a16:creationId xmlns:a16="http://schemas.microsoft.com/office/drawing/2014/main" id="{05139587-7E1A-A849-BA32-D469B5BA3B7A}"/>
                </a:ext>
              </a:extLst>
            </p:cNvPr>
            <p:cNvCxnSpPr/>
            <p:nvPr/>
          </p:nvCxnSpPr>
          <p:spPr>
            <a:xfrm flipH="1" flipV="1">
              <a:off x="1910569" y="2380089"/>
              <a:ext cx="1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riangle isocèle 281">
              <a:extLst>
                <a:ext uri="{FF2B5EF4-FFF2-40B4-BE49-F238E27FC236}">
                  <a16:creationId xmlns:a16="http://schemas.microsoft.com/office/drawing/2014/main" id="{A62B9D92-47C5-C947-BFF7-5B9BE9E4EF8A}"/>
                </a:ext>
              </a:extLst>
            </p:cNvPr>
            <p:cNvSpPr/>
            <p:nvPr/>
          </p:nvSpPr>
          <p:spPr>
            <a:xfrm>
              <a:off x="1850412" y="2468323"/>
              <a:ext cx="120315" cy="11229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ZoneTexte 28">
              <a:extLst>
                <a:ext uri="{FF2B5EF4-FFF2-40B4-BE49-F238E27FC236}">
                  <a16:creationId xmlns:a16="http://schemas.microsoft.com/office/drawing/2014/main" id="{251CBA52-C453-F244-AABE-55A2A37059C2}"/>
                </a:ext>
              </a:extLst>
            </p:cNvPr>
            <p:cNvSpPr txBox="1"/>
            <p:nvPr/>
          </p:nvSpPr>
          <p:spPr>
            <a:xfrm>
              <a:off x="1689160" y="2133694"/>
              <a:ext cx="436880" cy="254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W10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" name="Connecteur droit 283">
              <a:extLst>
                <a:ext uri="{FF2B5EF4-FFF2-40B4-BE49-F238E27FC236}">
                  <a16:creationId xmlns:a16="http://schemas.microsoft.com/office/drawing/2014/main" id="{C4DCBD8E-CFFC-9B4F-81BB-595F3E1CF29F}"/>
                </a:ext>
              </a:extLst>
            </p:cNvPr>
            <p:cNvCxnSpPr/>
            <p:nvPr/>
          </p:nvCxnSpPr>
          <p:spPr>
            <a:xfrm flipH="1" flipV="1">
              <a:off x="2294016" y="2372067"/>
              <a:ext cx="1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riangle isocèle 284">
              <a:extLst>
                <a:ext uri="{FF2B5EF4-FFF2-40B4-BE49-F238E27FC236}">
                  <a16:creationId xmlns:a16="http://schemas.microsoft.com/office/drawing/2014/main" id="{A1FD5CB2-2297-1A42-AC27-6C260E8779E8}"/>
                </a:ext>
              </a:extLst>
            </p:cNvPr>
            <p:cNvSpPr/>
            <p:nvPr/>
          </p:nvSpPr>
          <p:spPr>
            <a:xfrm>
              <a:off x="2233859" y="2468323"/>
              <a:ext cx="120315" cy="11229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25" name="ZoneTexte 31">
              <a:extLst>
                <a:ext uri="{FF2B5EF4-FFF2-40B4-BE49-F238E27FC236}">
                  <a16:creationId xmlns:a16="http://schemas.microsoft.com/office/drawing/2014/main" id="{82386511-244F-F044-A77C-085F41E07C8A}"/>
                </a:ext>
              </a:extLst>
            </p:cNvPr>
            <p:cNvSpPr txBox="1"/>
            <p:nvPr/>
          </p:nvSpPr>
          <p:spPr>
            <a:xfrm>
              <a:off x="2137945" y="2133694"/>
              <a:ext cx="436880" cy="254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W12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Connecteur droit 286">
              <a:extLst>
                <a:ext uri="{FF2B5EF4-FFF2-40B4-BE49-F238E27FC236}">
                  <a16:creationId xmlns:a16="http://schemas.microsoft.com/office/drawing/2014/main" id="{DFBB7E5E-2754-3741-89C5-032934C8EC6E}"/>
                </a:ext>
              </a:extLst>
            </p:cNvPr>
            <p:cNvCxnSpPr/>
            <p:nvPr/>
          </p:nvCxnSpPr>
          <p:spPr>
            <a:xfrm flipH="1" flipV="1">
              <a:off x="2921216" y="2372067"/>
              <a:ext cx="1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87">
              <a:extLst>
                <a:ext uri="{FF2B5EF4-FFF2-40B4-BE49-F238E27FC236}">
                  <a16:creationId xmlns:a16="http://schemas.microsoft.com/office/drawing/2014/main" id="{2BB358D8-DC97-DD4F-B5DF-F495C921E268}"/>
                </a:ext>
              </a:extLst>
            </p:cNvPr>
            <p:cNvCxnSpPr/>
            <p:nvPr/>
          </p:nvCxnSpPr>
          <p:spPr>
            <a:xfrm flipH="1" flipV="1">
              <a:off x="3306521" y="2364045"/>
              <a:ext cx="1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riangle isocèle 288">
              <a:extLst>
                <a:ext uri="{FF2B5EF4-FFF2-40B4-BE49-F238E27FC236}">
                  <a16:creationId xmlns:a16="http://schemas.microsoft.com/office/drawing/2014/main" id="{C499762D-5429-AA4D-A521-7207B1FC5759}"/>
                </a:ext>
              </a:extLst>
            </p:cNvPr>
            <p:cNvSpPr/>
            <p:nvPr/>
          </p:nvSpPr>
          <p:spPr>
            <a:xfrm>
              <a:off x="3242353" y="2468323"/>
              <a:ext cx="120315" cy="11229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29" name="ZoneTexte 37">
              <a:extLst>
                <a:ext uri="{FF2B5EF4-FFF2-40B4-BE49-F238E27FC236}">
                  <a16:creationId xmlns:a16="http://schemas.microsoft.com/office/drawing/2014/main" id="{EF5DAF6B-BA61-D54D-89F5-B851B8A6F7E4}"/>
                </a:ext>
              </a:extLst>
            </p:cNvPr>
            <p:cNvSpPr txBox="1"/>
            <p:nvPr/>
          </p:nvSpPr>
          <p:spPr>
            <a:xfrm>
              <a:off x="3082252" y="2133694"/>
              <a:ext cx="436880" cy="254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W26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0" name="Connecteur droit 290">
              <a:extLst>
                <a:ext uri="{FF2B5EF4-FFF2-40B4-BE49-F238E27FC236}">
                  <a16:creationId xmlns:a16="http://schemas.microsoft.com/office/drawing/2014/main" id="{6C0E9266-3219-7844-A874-CFF51596AF6E}"/>
                </a:ext>
              </a:extLst>
            </p:cNvPr>
            <p:cNvCxnSpPr/>
            <p:nvPr/>
          </p:nvCxnSpPr>
          <p:spPr>
            <a:xfrm flipH="1" flipV="1">
              <a:off x="3685514" y="2372067"/>
              <a:ext cx="1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riangle isocèle 291">
              <a:extLst>
                <a:ext uri="{FF2B5EF4-FFF2-40B4-BE49-F238E27FC236}">
                  <a16:creationId xmlns:a16="http://schemas.microsoft.com/office/drawing/2014/main" id="{266B75E3-96F8-5243-B617-490424E2819E}"/>
                </a:ext>
              </a:extLst>
            </p:cNvPr>
            <p:cNvSpPr/>
            <p:nvPr/>
          </p:nvSpPr>
          <p:spPr>
            <a:xfrm>
              <a:off x="3621346" y="2468323"/>
              <a:ext cx="120315" cy="11229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2" name="ZoneTexte 40">
              <a:extLst>
                <a:ext uri="{FF2B5EF4-FFF2-40B4-BE49-F238E27FC236}">
                  <a16:creationId xmlns:a16="http://schemas.microsoft.com/office/drawing/2014/main" id="{7C896513-F32E-A540-83F8-CE5A6845D697}"/>
                </a:ext>
              </a:extLst>
            </p:cNvPr>
            <p:cNvSpPr txBox="1"/>
            <p:nvPr/>
          </p:nvSpPr>
          <p:spPr>
            <a:xfrm>
              <a:off x="3469259" y="2133694"/>
              <a:ext cx="436880" cy="254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W28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3" name="Connecteur droit 293">
              <a:extLst>
                <a:ext uri="{FF2B5EF4-FFF2-40B4-BE49-F238E27FC236}">
                  <a16:creationId xmlns:a16="http://schemas.microsoft.com/office/drawing/2014/main" id="{CD91FA6F-3D0B-EC40-89D9-FE63AE3C3D59}"/>
                </a:ext>
              </a:extLst>
            </p:cNvPr>
            <p:cNvCxnSpPr/>
            <p:nvPr/>
          </p:nvCxnSpPr>
          <p:spPr>
            <a:xfrm flipH="1" flipV="1">
              <a:off x="4061223" y="2372067"/>
              <a:ext cx="1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riangle isocèle 294">
              <a:extLst>
                <a:ext uri="{FF2B5EF4-FFF2-40B4-BE49-F238E27FC236}">
                  <a16:creationId xmlns:a16="http://schemas.microsoft.com/office/drawing/2014/main" id="{90342067-81A4-9A4F-B1B2-27388A5D5807}"/>
                </a:ext>
              </a:extLst>
            </p:cNvPr>
            <p:cNvSpPr/>
            <p:nvPr/>
          </p:nvSpPr>
          <p:spPr>
            <a:xfrm>
              <a:off x="3997055" y="2468323"/>
              <a:ext cx="120315" cy="11229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ZoneTexte 43">
              <a:extLst>
                <a:ext uri="{FF2B5EF4-FFF2-40B4-BE49-F238E27FC236}">
                  <a16:creationId xmlns:a16="http://schemas.microsoft.com/office/drawing/2014/main" id="{EC618397-656A-3247-8AC6-FD9C572CD63C}"/>
                </a:ext>
              </a:extLst>
            </p:cNvPr>
            <p:cNvSpPr txBox="1"/>
            <p:nvPr/>
          </p:nvSpPr>
          <p:spPr>
            <a:xfrm>
              <a:off x="3844960" y="2133694"/>
              <a:ext cx="436880" cy="254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W38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6" name="Connecteur droit 296">
              <a:extLst>
                <a:ext uri="{FF2B5EF4-FFF2-40B4-BE49-F238E27FC236}">
                  <a16:creationId xmlns:a16="http://schemas.microsoft.com/office/drawing/2014/main" id="{D15D7CD1-51CF-994D-93AF-C5784D2F3EA4}"/>
                </a:ext>
              </a:extLst>
            </p:cNvPr>
            <p:cNvCxnSpPr/>
            <p:nvPr/>
          </p:nvCxnSpPr>
          <p:spPr>
            <a:xfrm flipH="1" flipV="1">
              <a:off x="1530445" y="2367892"/>
              <a:ext cx="1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riangle isocèle 297">
              <a:extLst>
                <a:ext uri="{FF2B5EF4-FFF2-40B4-BE49-F238E27FC236}">
                  <a16:creationId xmlns:a16="http://schemas.microsoft.com/office/drawing/2014/main" id="{9FAE1D95-9DCB-7C45-8C94-CA231B3B5BBE}"/>
                </a:ext>
              </a:extLst>
            </p:cNvPr>
            <p:cNvSpPr/>
            <p:nvPr/>
          </p:nvSpPr>
          <p:spPr>
            <a:xfrm>
              <a:off x="1470288" y="2468323"/>
              <a:ext cx="120315" cy="11229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8" name="Ellipse 298">
              <a:extLst>
                <a:ext uri="{FF2B5EF4-FFF2-40B4-BE49-F238E27FC236}">
                  <a16:creationId xmlns:a16="http://schemas.microsoft.com/office/drawing/2014/main" id="{015D5EA6-886A-274D-A7C4-E0892EA47753}"/>
                </a:ext>
              </a:extLst>
            </p:cNvPr>
            <p:cNvSpPr/>
            <p:nvPr/>
          </p:nvSpPr>
          <p:spPr>
            <a:xfrm>
              <a:off x="1486330" y="2600506"/>
              <a:ext cx="88231" cy="1122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9" name="Triangle isocèle 299">
              <a:extLst>
                <a:ext uri="{FF2B5EF4-FFF2-40B4-BE49-F238E27FC236}">
                  <a16:creationId xmlns:a16="http://schemas.microsoft.com/office/drawing/2014/main" id="{0B8D3C83-29CC-144F-82A8-737391926F0C}"/>
                </a:ext>
              </a:extLst>
            </p:cNvPr>
            <p:cNvSpPr/>
            <p:nvPr/>
          </p:nvSpPr>
          <p:spPr>
            <a:xfrm>
              <a:off x="2863054" y="2468323"/>
              <a:ext cx="120315" cy="11229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40" name="Ellipse 300">
              <a:extLst>
                <a:ext uri="{FF2B5EF4-FFF2-40B4-BE49-F238E27FC236}">
                  <a16:creationId xmlns:a16="http://schemas.microsoft.com/office/drawing/2014/main" id="{93CD16AC-ADC5-8341-BB4C-B63EE903B7AA}"/>
                </a:ext>
              </a:extLst>
            </p:cNvPr>
            <p:cNvSpPr/>
            <p:nvPr/>
          </p:nvSpPr>
          <p:spPr>
            <a:xfrm>
              <a:off x="2879096" y="2600507"/>
              <a:ext cx="88231" cy="1122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cxnSp>
          <p:nvCxnSpPr>
            <p:cNvPr id="41" name="Connecteur droit 301">
              <a:extLst>
                <a:ext uri="{FF2B5EF4-FFF2-40B4-BE49-F238E27FC236}">
                  <a16:creationId xmlns:a16="http://schemas.microsoft.com/office/drawing/2014/main" id="{CAB60EA3-1F0D-C34A-92E0-457A814742B6}"/>
                </a:ext>
              </a:extLst>
            </p:cNvPr>
            <p:cNvCxnSpPr/>
            <p:nvPr/>
          </p:nvCxnSpPr>
          <p:spPr>
            <a:xfrm flipH="1" flipV="1">
              <a:off x="1656935" y="2372067"/>
              <a:ext cx="1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302">
              <a:extLst>
                <a:ext uri="{FF2B5EF4-FFF2-40B4-BE49-F238E27FC236}">
                  <a16:creationId xmlns:a16="http://schemas.microsoft.com/office/drawing/2014/main" id="{49C24E27-3F77-284F-A7BA-B7AE75235B12}"/>
                </a:ext>
              </a:extLst>
            </p:cNvPr>
            <p:cNvSpPr/>
            <p:nvPr/>
          </p:nvSpPr>
          <p:spPr>
            <a:xfrm>
              <a:off x="1612820" y="2468323"/>
              <a:ext cx="88231" cy="1122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43" name="ZoneTexte 57">
              <a:extLst>
                <a:ext uri="{FF2B5EF4-FFF2-40B4-BE49-F238E27FC236}">
                  <a16:creationId xmlns:a16="http://schemas.microsoft.com/office/drawing/2014/main" id="{9490E55F-37B5-CC4C-9F28-D2D707F2F1CE}"/>
                </a:ext>
              </a:extLst>
            </p:cNvPr>
            <p:cNvSpPr txBox="1"/>
            <p:nvPr/>
          </p:nvSpPr>
          <p:spPr>
            <a:xfrm>
              <a:off x="1488459" y="2133805"/>
              <a:ext cx="3369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D1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4" name="Connecteur droit 304">
              <a:extLst>
                <a:ext uri="{FF2B5EF4-FFF2-40B4-BE49-F238E27FC236}">
                  <a16:creationId xmlns:a16="http://schemas.microsoft.com/office/drawing/2014/main" id="{98420AFD-7628-CD4F-A5B8-D2AEC31F988A}"/>
                </a:ext>
              </a:extLst>
            </p:cNvPr>
            <p:cNvCxnSpPr/>
            <p:nvPr/>
          </p:nvCxnSpPr>
          <p:spPr>
            <a:xfrm flipH="1" flipV="1">
              <a:off x="3053332" y="2372067"/>
              <a:ext cx="1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lipse 305">
              <a:extLst>
                <a:ext uri="{FF2B5EF4-FFF2-40B4-BE49-F238E27FC236}">
                  <a16:creationId xmlns:a16="http://schemas.microsoft.com/office/drawing/2014/main" id="{943621FE-6E45-FA40-BA86-BB7040B3B6F3}"/>
                </a:ext>
              </a:extLst>
            </p:cNvPr>
            <p:cNvSpPr/>
            <p:nvPr/>
          </p:nvSpPr>
          <p:spPr>
            <a:xfrm>
              <a:off x="3009217" y="2468323"/>
              <a:ext cx="88231" cy="1122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46" name="ZoneTexte 64">
              <a:extLst>
                <a:ext uri="{FF2B5EF4-FFF2-40B4-BE49-F238E27FC236}">
                  <a16:creationId xmlns:a16="http://schemas.microsoft.com/office/drawing/2014/main" id="{C5D1DD1F-30ED-4E45-A011-AC078417FDD7}"/>
                </a:ext>
              </a:extLst>
            </p:cNvPr>
            <p:cNvSpPr txBox="1"/>
            <p:nvPr/>
          </p:nvSpPr>
          <p:spPr>
            <a:xfrm>
              <a:off x="2884856" y="2133805"/>
              <a:ext cx="3369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D1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47" name="Image 307">
              <a:extLst>
                <a:ext uri="{FF2B5EF4-FFF2-40B4-BE49-F238E27FC236}">
                  <a16:creationId xmlns:a16="http://schemas.microsoft.com/office/drawing/2014/main" id="{F77710D7-6463-E744-9BFE-252FDAC76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90" y="2119849"/>
              <a:ext cx="63948" cy="235633"/>
            </a:xfrm>
            <a:prstGeom prst="rect">
              <a:avLst/>
            </a:prstGeom>
          </p:spPr>
        </p:pic>
        <p:sp>
          <p:nvSpPr>
            <p:cNvPr id="48" name="ZoneTexte 65">
              <a:extLst>
                <a:ext uri="{FF2B5EF4-FFF2-40B4-BE49-F238E27FC236}">
                  <a16:creationId xmlns:a16="http://schemas.microsoft.com/office/drawing/2014/main" id="{3FD697B0-70CA-3840-A129-D8510E7A9D48}"/>
                </a:ext>
              </a:extLst>
            </p:cNvPr>
            <p:cNvSpPr txBox="1"/>
            <p:nvPr/>
          </p:nvSpPr>
          <p:spPr>
            <a:xfrm>
              <a:off x="1343535" y="1917911"/>
              <a:ext cx="37382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W8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49" name="Image 309">
              <a:extLst>
                <a:ext uri="{FF2B5EF4-FFF2-40B4-BE49-F238E27FC236}">
                  <a16:creationId xmlns:a16="http://schemas.microsoft.com/office/drawing/2014/main" id="{B4266134-ED78-DA43-80BA-FB76D4097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471" y="2129897"/>
              <a:ext cx="63948" cy="235633"/>
            </a:xfrm>
            <a:prstGeom prst="rect">
              <a:avLst/>
            </a:prstGeom>
          </p:spPr>
        </p:pic>
        <p:sp>
          <p:nvSpPr>
            <p:cNvPr id="50" name="ZoneTexte 67">
              <a:extLst>
                <a:ext uri="{FF2B5EF4-FFF2-40B4-BE49-F238E27FC236}">
                  <a16:creationId xmlns:a16="http://schemas.microsoft.com/office/drawing/2014/main" id="{C511499D-2B8E-514B-B250-1293F8E45C3E}"/>
                </a:ext>
              </a:extLst>
            </p:cNvPr>
            <p:cNvSpPr txBox="1"/>
            <p:nvPr/>
          </p:nvSpPr>
          <p:spPr>
            <a:xfrm>
              <a:off x="2699861" y="1917812"/>
              <a:ext cx="436880" cy="254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W24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1" name="Image 311">
              <a:extLst>
                <a:ext uri="{FF2B5EF4-FFF2-40B4-BE49-F238E27FC236}">
                  <a16:creationId xmlns:a16="http://schemas.microsoft.com/office/drawing/2014/main" id="{1779FB1D-F277-3444-B9EF-A3B5EF06E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137" y="2141409"/>
              <a:ext cx="63948" cy="235633"/>
            </a:xfrm>
            <a:prstGeom prst="rect">
              <a:avLst/>
            </a:prstGeom>
          </p:spPr>
        </p:pic>
        <p:grpSp>
          <p:nvGrpSpPr>
            <p:cNvPr id="52" name="Groupe 312">
              <a:extLst>
                <a:ext uri="{FF2B5EF4-FFF2-40B4-BE49-F238E27FC236}">
                  <a16:creationId xmlns:a16="http://schemas.microsoft.com/office/drawing/2014/main" id="{036E60D9-7EE7-FC4A-95B8-22EA54B81C11}"/>
                </a:ext>
              </a:extLst>
            </p:cNvPr>
            <p:cNvGrpSpPr/>
            <p:nvPr/>
          </p:nvGrpSpPr>
          <p:grpSpPr>
            <a:xfrm>
              <a:off x="373370" y="2783998"/>
              <a:ext cx="3533717" cy="246394"/>
              <a:chOff x="373370" y="2783998"/>
              <a:chExt cx="3533717" cy="246394"/>
            </a:xfrm>
          </p:grpSpPr>
          <p:grpSp>
            <p:nvGrpSpPr>
              <p:cNvPr id="68" name="Groupe 313">
                <a:extLst>
                  <a:ext uri="{FF2B5EF4-FFF2-40B4-BE49-F238E27FC236}">
                    <a16:creationId xmlns:a16="http://schemas.microsoft.com/office/drawing/2014/main" id="{095502E1-80DB-DA45-8A85-ED06648ABD66}"/>
                  </a:ext>
                </a:extLst>
              </p:cNvPr>
              <p:cNvGrpSpPr/>
              <p:nvPr/>
            </p:nvGrpSpPr>
            <p:grpSpPr>
              <a:xfrm>
                <a:off x="373370" y="2784012"/>
                <a:ext cx="937491" cy="246380"/>
                <a:chOff x="373370" y="2784012"/>
                <a:chExt cx="937491" cy="246380"/>
              </a:xfrm>
            </p:grpSpPr>
            <p:pic>
              <p:nvPicPr>
                <p:cNvPr id="75" name="Image 314">
                  <a:extLst>
                    <a:ext uri="{FF2B5EF4-FFF2-40B4-BE49-F238E27FC236}">
                      <a16:creationId xmlns:a16="http://schemas.microsoft.com/office/drawing/2014/main" id="{3BE0B599-4FAE-7E44-9718-F619E21038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370" y="2789450"/>
                  <a:ext cx="63948" cy="235633"/>
                </a:xfrm>
                <a:prstGeom prst="rect">
                  <a:avLst/>
                </a:prstGeom>
              </p:spPr>
            </p:pic>
            <p:sp>
              <p:nvSpPr>
                <p:cNvPr id="76" name="ZoneTexte 25">
                  <a:extLst>
                    <a:ext uri="{FF2B5EF4-FFF2-40B4-BE49-F238E27FC236}">
                      <a16:creationId xmlns:a16="http://schemas.microsoft.com/office/drawing/2014/main" id="{C8193166-D5FC-2E4A-B048-ABAFD19B5452}"/>
                    </a:ext>
                  </a:extLst>
                </p:cNvPr>
                <p:cNvSpPr txBox="1"/>
                <p:nvPr/>
              </p:nvSpPr>
              <p:spPr>
                <a:xfrm>
                  <a:off x="413606" y="2784012"/>
                  <a:ext cx="897255" cy="2463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kern="1200" dirty="0" err="1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Immunization</a:t>
                  </a:r>
                  <a:endParaRPr lang="nl-NL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9" name="Groupe 316">
                <a:extLst>
                  <a:ext uri="{FF2B5EF4-FFF2-40B4-BE49-F238E27FC236}">
                    <a16:creationId xmlns:a16="http://schemas.microsoft.com/office/drawing/2014/main" id="{B1FA2F8F-C665-3A43-B2B7-B4B6CD44C482}"/>
                  </a:ext>
                </a:extLst>
              </p:cNvPr>
              <p:cNvGrpSpPr/>
              <p:nvPr/>
            </p:nvGrpSpPr>
            <p:grpSpPr>
              <a:xfrm>
                <a:off x="2891211" y="2783998"/>
                <a:ext cx="1015876" cy="246380"/>
                <a:chOff x="2891211" y="2783998"/>
                <a:chExt cx="1015876" cy="246380"/>
              </a:xfrm>
            </p:grpSpPr>
            <p:sp>
              <p:nvSpPr>
                <p:cNvPr id="73" name="Ellipse 317">
                  <a:extLst>
                    <a:ext uri="{FF2B5EF4-FFF2-40B4-BE49-F238E27FC236}">
                      <a16:creationId xmlns:a16="http://schemas.microsoft.com/office/drawing/2014/main" id="{A691EF9A-2592-9C42-869E-2278075A5C7E}"/>
                    </a:ext>
                  </a:extLst>
                </p:cNvPr>
                <p:cNvSpPr/>
                <p:nvPr/>
              </p:nvSpPr>
              <p:spPr>
                <a:xfrm>
                  <a:off x="2891211" y="2851119"/>
                  <a:ext cx="88231" cy="1122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74" name="ZoneTexte 82">
                  <a:extLst>
                    <a:ext uri="{FF2B5EF4-FFF2-40B4-BE49-F238E27FC236}">
                      <a16:creationId xmlns:a16="http://schemas.microsoft.com/office/drawing/2014/main" id="{459AE7AB-00DD-4E4C-8817-23B7D7C1F571}"/>
                    </a:ext>
                  </a:extLst>
                </p:cNvPr>
                <p:cNvSpPr txBox="1"/>
                <p:nvPr/>
              </p:nvSpPr>
              <p:spPr>
                <a:xfrm>
                  <a:off x="2932997" y="2783998"/>
                  <a:ext cx="974090" cy="2463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kern="12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Blood sampling</a:t>
                  </a:r>
                  <a:endPara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0" name="Groupe 319">
                <a:extLst>
                  <a:ext uri="{FF2B5EF4-FFF2-40B4-BE49-F238E27FC236}">
                    <a16:creationId xmlns:a16="http://schemas.microsoft.com/office/drawing/2014/main" id="{EA59289F-482B-564A-9F9F-D3AEA1F0269D}"/>
                  </a:ext>
                </a:extLst>
              </p:cNvPr>
              <p:cNvGrpSpPr/>
              <p:nvPr/>
            </p:nvGrpSpPr>
            <p:grpSpPr>
              <a:xfrm>
                <a:off x="1532737" y="2783998"/>
                <a:ext cx="1134148" cy="246380"/>
                <a:chOff x="1532737" y="2783998"/>
                <a:chExt cx="1134148" cy="246380"/>
              </a:xfrm>
            </p:grpSpPr>
            <p:sp>
              <p:nvSpPr>
                <p:cNvPr id="71" name="Triangle isocèle 320">
                  <a:extLst>
                    <a:ext uri="{FF2B5EF4-FFF2-40B4-BE49-F238E27FC236}">
                      <a16:creationId xmlns:a16="http://schemas.microsoft.com/office/drawing/2014/main" id="{DDABB0BC-E4C5-C147-8B1B-0A73A6CF4836}"/>
                    </a:ext>
                  </a:extLst>
                </p:cNvPr>
                <p:cNvSpPr/>
                <p:nvPr/>
              </p:nvSpPr>
              <p:spPr>
                <a:xfrm>
                  <a:off x="1532737" y="2851119"/>
                  <a:ext cx="120315" cy="112295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72" name="ZoneTexte 83">
                  <a:extLst>
                    <a:ext uri="{FF2B5EF4-FFF2-40B4-BE49-F238E27FC236}">
                      <a16:creationId xmlns:a16="http://schemas.microsoft.com/office/drawing/2014/main" id="{A1F2BB9C-5B29-FB44-A349-70B91635461F}"/>
                    </a:ext>
                  </a:extLst>
                </p:cNvPr>
                <p:cNvSpPr txBox="1"/>
                <p:nvPr/>
              </p:nvSpPr>
              <p:spPr>
                <a:xfrm>
                  <a:off x="1619770" y="2783998"/>
                  <a:ext cx="1047115" cy="2463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kern="12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Serum collection</a:t>
                  </a:r>
                  <a:endPara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3" name="Accolade fermante 322">
              <a:extLst>
                <a:ext uri="{FF2B5EF4-FFF2-40B4-BE49-F238E27FC236}">
                  <a16:creationId xmlns:a16="http://schemas.microsoft.com/office/drawing/2014/main" id="{7F614ACD-85B7-8F4A-8EB0-450745F196D3}"/>
                </a:ext>
              </a:extLst>
            </p:cNvPr>
            <p:cNvSpPr/>
            <p:nvPr/>
          </p:nvSpPr>
          <p:spPr>
            <a:xfrm rot="5400000">
              <a:off x="2082992" y="-335204"/>
              <a:ext cx="121801" cy="428778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nl-NL"/>
            </a:p>
          </p:txBody>
        </p:sp>
        <p:pic>
          <p:nvPicPr>
            <p:cNvPr id="54" name="Image 323">
              <a:extLst>
                <a:ext uri="{FF2B5EF4-FFF2-40B4-BE49-F238E27FC236}">
                  <a16:creationId xmlns:a16="http://schemas.microsoft.com/office/drawing/2014/main" id="{67B60A0F-288B-1747-9306-DC8564DE8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78" y="854352"/>
              <a:ext cx="620695" cy="547490"/>
            </a:xfrm>
            <a:prstGeom prst="rect">
              <a:avLst/>
            </a:prstGeom>
          </p:spPr>
        </p:pic>
        <p:sp>
          <p:nvSpPr>
            <p:cNvPr id="55" name="ZoneTexte 10">
              <a:extLst>
                <a:ext uri="{FF2B5EF4-FFF2-40B4-BE49-F238E27FC236}">
                  <a16:creationId xmlns:a16="http://schemas.microsoft.com/office/drawing/2014/main" id="{BCE3B4A9-62F4-CC48-A696-F448A8F3E7D8}"/>
                </a:ext>
              </a:extLst>
            </p:cNvPr>
            <p:cNvSpPr txBox="1"/>
            <p:nvPr/>
          </p:nvSpPr>
          <p:spPr>
            <a:xfrm>
              <a:off x="489272" y="1425496"/>
              <a:ext cx="615950" cy="370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kern="120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n=6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fr-FR" sz="900" kern="120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MPLA-IM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6" name="Image 325">
              <a:extLst>
                <a:ext uri="{FF2B5EF4-FFF2-40B4-BE49-F238E27FC236}">
                  <a16:creationId xmlns:a16="http://schemas.microsoft.com/office/drawing/2014/main" id="{22326ACE-DE80-924D-94EF-116B3C848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121" y="867816"/>
              <a:ext cx="620695" cy="547490"/>
            </a:xfrm>
            <a:prstGeom prst="rect">
              <a:avLst/>
            </a:prstGeom>
          </p:spPr>
        </p:pic>
        <p:sp>
          <p:nvSpPr>
            <p:cNvPr id="57" name="ZoneTexte 60">
              <a:extLst>
                <a:ext uri="{FF2B5EF4-FFF2-40B4-BE49-F238E27FC236}">
                  <a16:creationId xmlns:a16="http://schemas.microsoft.com/office/drawing/2014/main" id="{2CD93FBD-21C7-EC41-9F87-749828733104}"/>
                </a:ext>
              </a:extLst>
            </p:cNvPr>
            <p:cNvSpPr txBox="1"/>
            <p:nvPr/>
          </p:nvSpPr>
          <p:spPr>
            <a:xfrm>
              <a:off x="1841501" y="1425496"/>
              <a:ext cx="602615" cy="370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kern="1200">
                  <a:solidFill>
                    <a:srgbClr val="538135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n=6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fr-FR" sz="900" kern="1200">
                  <a:solidFill>
                    <a:srgbClr val="538135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MPLA-SC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8" name="Image 327">
              <a:extLst>
                <a:ext uri="{FF2B5EF4-FFF2-40B4-BE49-F238E27FC236}">
                  <a16:creationId xmlns:a16="http://schemas.microsoft.com/office/drawing/2014/main" id="{ACB231A0-D846-464C-9FEA-8B2563DA1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080" y="867816"/>
              <a:ext cx="620695" cy="547490"/>
            </a:xfrm>
            <a:prstGeom prst="rect">
              <a:avLst/>
            </a:prstGeom>
          </p:spPr>
        </p:pic>
        <p:sp>
          <p:nvSpPr>
            <p:cNvPr id="59" name="ZoneTexte 61">
              <a:extLst>
                <a:ext uri="{FF2B5EF4-FFF2-40B4-BE49-F238E27FC236}">
                  <a16:creationId xmlns:a16="http://schemas.microsoft.com/office/drawing/2014/main" id="{FD4210E1-3196-4A4E-BA3B-0DD5E63EA15F}"/>
                </a:ext>
              </a:extLst>
            </p:cNvPr>
            <p:cNvSpPr txBox="1"/>
            <p:nvPr/>
          </p:nvSpPr>
          <p:spPr>
            <a:xfrm>
              <a:off x="3203419" y="1425577"/>
              <a:ext cx="478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kern="120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n=6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fr-FR" sz="900" kern="120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SQ-IM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" name="ZoneTexte 69">
              <a:extLst>
                <a:ext uri="{FF2B5EF4-FFF2-40B4-BE49-F238E27FC236}">
                  <a16:creationId xmlns:a16="http://schemas.microsoft.com/office/drawing/2014/main" id="{0BF2F956-A417-4448-9A06-B030061E248A}"/>
                </a:ext>
              </a:extLst>
            </p:cNvPr>
            <p:cNvSpPr txBox="1"/>
            <p:nvPr/>
          </p:nvSpPr>
          <p:spPr>
            <a:xfrm>
              <a:off x="206115" y="476291"/>
              <a:ext cx="1203586" cy="339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500 µg MPLA liposomes</a:t>
              </a:r>
              <a:br>
                <a:rPr lang="fr-FR" sz="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fr-FR" sz="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Intramuscular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" name="ZoneTexte 70">
              <a:extLst>
                <a:ext uri="{FF2B5EF4-FFF2-40B4-BE49-F238E27FC236}">
                  <a16:creationId xmlns:a16="http://schemas.microsoft.com/office/drawing/2014/main" id="{A8DC87E5-2A6F-8E49-AAAE-E27901313133}"/>
                </a:ext>
              </a:extLst>
            </p:cNvPr>
            <p:cNvSpPr txBox="1"/>
            <p:nvPr/>
          </p:nvSpPr>
          <p:spPr>
            <a:xfrm>
              <a:off x="1557270" y="476561"/>
              <a:ext cx="1169670" cy="3397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500 µg MPLA liposomes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fr-FR" sz="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Subcutaneous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" name="ZoneTexte 71">
              <a:extLst>
                <a:ext uri="{FF2B5EF4-FFF2-40B4-BE49-F238E27FC236}">
                  <a16:creationId xmlns:a16="http://schemas.microsoft.com/office/drawing/2014/main" id="{FD0F6088-0346-754A-8D77-917B066F07DF}"/>
                </a:ext>
              </a:extLst>
            </p:cNvPr>
            <p:cNvSpPr txBox="1"/>
            <p:nvPr/>
          </p:nvSpPr>
          <p:spPr>
            <a:xfrm>
              <a:off x="2793884" y="476561"/>
              <a:ext cx="1274445" cy="3397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500µL Squalene emulstion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fr-FR" sz="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Intramuscular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3" name="ZoneTexte 75">
              <a:extLst>
                <a:ext uri="{FF2B5EF4-FFF2-40B4-BE49-F238E27FC236}">
                  <a16:creationId xmlns:a16="http://schemas.microsoft.com/office/drawing/2014/main" id="{78F4DB0E-8840-954C-A56A-E8893FC611A8}"/>
                </a:ext>
              </a:extLst>
            </p:cNvPr>
            <p:cNvSpPr txBox="1"/>
            <p:nvPr/>
          </p:nvSpPr>
          <p:spPr>
            <a:xfrm>
              <a:off x="1452432" y="0"/>
              <a:ext cx="1378585" cy="246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 µg ConM SOSIP v7 +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4" name="Connecteur droit avec flèche 333">
              <a:extLst>
                <a:ext uri="{FF2B5EF4-FFF2-40B4-BE49-F238E27FC236}">
                  <a16:creationId xmlns:a16="http://schemas.microsoft.com/office/drawing/2014/main" id="{DCB7F029-F471-C84D-8749-B833B3212208}"/>
                </a:ext>
              </a:extLst>
            </p:cNvPr>
            <p:cNvCxnSpPr/>
            <p:nvPr/>
          </p:nvCxnSpPr>
          <p:spPr>
            <a:xfrm>
              <a:off x="2142089" y="279037"/>
              <a:ext cx="0" cy="1409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334">
              <a:extLst>
                <a:ext uri="{FF2B5EF4-FFF2-40B4-BE49-F238E27FC236}">
                  <a16:creationId xmlns:a16="http://schemas.microsoft.com/office/drawing/2014/main" id="{13E555A6-EDA3-014D-B381-A1521C8DEF6F}"/>
                </a:ext>
              </a:extLst>
            </p:cNvPr>
            <p:cNvCxnSpPr/>
            <p:nvPr/>
          </p:nvCxnSpPr>
          <p:spPr>
            <a:xfrm>
              <a:off x="794386" y="279037"/>
              <a:ext cx="0" cy="1409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avec flèche 335">
              <a:extLst>
                <a:ext uri="{FF2B5EF4-FFF2-40B4-BE49-F238E27FC236}">
                  <a16:creationId xmlns:a16="http://schemas.microsoft.com/office/drawing/2014/main" id="{F0FA86E2-7059-6D4A-98F3-FE32D346BF5F}"/>
                </a:ext>
              </a:extLst>
            </p:cNvPr>
            <p:cNvCxnSpPr/>
            <p:nvPr/>
          </p:nvCxnSpPr>
          <p:spPr>
            <a:xfrm>
              <a:off x="3436804" y="279037"/>
              <a:ext cx="0" cy="1409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336">
              <a:extLst>
                <a:ext uri="{FF2B5EF4-FFF2-40B4-BE49-F238E27FC236}">
                  <a16:creationId xmlns:a16="http://schemas.microsoft.com/office/drawing/2014/main" id="{3E485B09-B2A0-E94C-97E1-A26E1884F815}"/>
                </a:ext>
              </a:extLst>
            </p:cNvPr>
            <p:cNvCxnSpPr/>
            <p:nvPr/>
          </p:nvCxnSpPr>
          <p:spPr>
            <a:xfrm>
              <a:off x="794386" y="279037"/>
              <a:ext cx="26424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hthoek 76">
            <a:extLst>
              <a:ext uri="{FF2B5EF4-FFF2-40B4-BE49-F238E27FC236}">
                <a16:creationId xmlns:a16="http://schemas.microsoft.com/office/drawing/2014/main" id="{29CEC902-26D5-FE4A-BDA3-C4B8769220AE}"/>
              </a:ext>
            </a:extLst>
          </p:cNvPr>
          <p:cNvSpPr/>
          <p:nvPr/>
        </p:nvSpPr>
        <p:spPr>
          <a:xfrm>
            <a:off x="4404437" y="6386152"/>
            <a:ext cx="2536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ea typeface="Calibri" panose="020F0502020204030204" pitchFamily="34" charset="0"/>
              </a:rPr>
              <a:t>Reiss</a:t>
            </a:r>
            <a:r>
              <a:rPr lang="nl-NL" dirty="0">
                <a:ea typeface="Calibri" panose="020F0502020204030204" pitchFamily="34" charset="0"/>
              </a:rPr>
              <a:t> et al. MS </a:t>
            </a:r>
            <a:r>
              <a:rPr lang="nl-NL" dirty="0" err="1">
                <a:ea typeface="Calibri" panose="020F0502020204030204" pitchFamily="34" charset="0"/>
              </a:rPr>
              <a:t>submitted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946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C53268D-6A1B-2B46-97C0-B8674FE91B13}"/>
              </a:ext>
            </a:extLst>
          </p:cNvPr>
          <p:cNvSpPr txBox="1">
            <a:spLocks/>
          </p:cNvSpPr>
          <p:nvPr/>
        </p:nvSpPr>
        <p:spPr>
          <a:xfrm>
            <a:off x="-526468" y="401336"/>
            <a:ext cx="132587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x-none" dirty="0" err="1"/>
              <a:t>ConM</a:t>
            </a:r>
            <a:r>
              <a:rPr lang="en-US" altLang="x-none" dirty="0"/>
              <a:t> SOSIP.v7 induces strong </a:t>
            </a:r>
            <a:r>
              <a:rPr lang="en-US" altLang="x-none" dirty="0" err="1"/>
              <a:t>nAb</a:t>
            </a:r>
            <a:r>
              <a:rPr lang="en-US" altLang="x-none" dirty="0"/>
              <a:t> responses in NHP </a:t>
            </a:r>
            <a:endParaRPr lang="en-US" altLang="nl-NL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C5FC4BC-F215-AA4C-AFD6-0513156F9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1549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5CF09B-0AFF-ED4D-8706-C841044250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157"/>
          <a:stretch/>
        </p:blipFill>
        <p:spPr>
          <a:xfrm>
            <a:off x="486559" y="1726900"/>
            <a:ext cx="11218881" cy="3975384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61783669-D1A0-DB5A-5829-B75414033A88}"/>
              </a:ext>
            </a:extLst>
          </p:cNvPr>
          <p:cNvSpPr/>
          <p:nvPr/>
        </p:nvSpPr>
        <p:spPr>
          <a:xfrm>
            <a:off x="4404437" y="6386152"/>
            <a:ext cx="2536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ea typeface="Calibri" panose="020F0502020204030204" pitchFamily="34" charset="0"/>
              </a:rPr>
              <a:t>Reiss</a:t>
            </a:r>
            <a:r>
              <a:rPr lang="nl-NL" dirty="0">
                <a:ea typeface="Calibri" panose="020F0502020204030204" pitchFamily="34" charset="0"/>
              </a:rPr>
              <a:t> et al. MS </a:t>
            </a:r>
            <a:r>
              <a:rPr lang="nl-NL" dirty="0" err="1">
                <a:ea typeface="Calibri" panose="020F0502020204030204" pitchFamily="34" charset="0"/>
              </a:rPr>
              <a:t>submitted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53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a1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a1" id="{694FE8D5-5146-8F4A-985F-E9E2CB0F25DD}" vid="{14D2B0B8-4138-784E-9799-312E4A16199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5132</TotalTime>
  <Words>1197</Words>
  <Application>Microsoft Macintosh PowerPoint</Application>
  <PresentationFormat>Breedbeeld</PresentationFormat>
  <Paragraphs>378</Paragraphs>
  <Slides>22</Slides>
  <Notes>14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Cambria</vt:lpstr>
      <vt:lpstr>Courier New</vt:lpstr>
      <vt:lpstr>Source Sans Pro ExtraLight</vt:lpstr>
      <vt:lpstr>Times New Roman</vt:lpstr>
      <vt:lpstr>Trebuchet MS</vt:lpstr>
      <vt:lpstr>Verdana</vt:lpstr>
      <vt:lpstr>Thema1</vt:lpstr>
      <vt:lpstr>Prism 9</vt:lpstr>
      <vt:lpstr>First-in-human Phase 1 trial with a SOSIP Env trimer based vaccine</vt:lpstr>
      <vt:lpstr>Disclosures</vt:lpstr>
      <vt:lpstr>Outline</vt:lpstr>
      <vt:lpstr>PowerPoint-presentatie</vt:lpstr>
      <vt:lpstr>PowerPoint-presentatie</vt:lpstr>
      <vt:lpstr>bNAb development in HIV-1 infected individuals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Acknowledgments ConM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Olaf van der Grijspaarde</dc:creator>
  <cp:lastModifiedBy>Godelieve de Bree</cp:lastModifiedBy>
  <cp:revision>121</cp:revision>
  <dcterms:created xsi:type="dcterms:W3CDTF">2018-06-28T15:32:29Z</dcterms:created>
  <dcterms:modified xsi:type="dcterms:W3CDTF">2022-07-14T14:11:06Z</dcterms:modified>
</cp:coreProperties>
</file>