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1" r:id="rId2"/>
    <p:sldId id="273" r:id="rId3"/>
    <p:sldId id="278" r:id="rId4"/>
    <p:sldId id="8769" r:id="rId5"/>
    <p:sldId id="295" r:id="rId6"/>
    <p:sldId id="277" r:id="rId7"/>
    <p:sldId id="8777" r:id="rId8"/>
    <p:sldId id="2147374901" r:id="rId9"/>
    <p:sldId id="2147374902" r:id="rId10"/>
    <p:sldId id="262" r:id="rId11"/>
    <p:sldId id="2147374900" r:id="rId12"/>
    <p:sldId id="4184" r:id="rId13"/>
    <p:sldId id="2147374899" r:id="rId14"/>
    <p:sldId id="2147374890" r:id="rId15"/>
    <p:sldId id="2147374898" r:id="rId16"/>
    <p:sldId id="2147374895" r:id="rId17"/>
    <p:sldId id="2147374896" r:id="rId18"/>
    <p:sldId id="279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4A6"/>
    <a:srgbClr val="A33065"/>
    <a:srgbClr val="C736A8"/>
    <a:srgbClr val="FF7F0B"/>
    <a:srgbClr val="ADADAD"/>
    <a:srgbClr val="6651ED"/>
    <a:srgbClr val="367CD0"/>
    <a:srgbClr val="EAF2F3"/>
    <a:srgbClr val="E1AE3B"/>
    <a:srgbClr val="DCA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47" autoAdjust="0"/>
    <p:restoredTop sz="90582" autoAdjust="0"/>
  </p:normalViewPr>
  <p:slideViewPr>
    <p:cSldViewPr snapToGrid="0">
      <p:cViewPr varScale="1">
        <p:scale>
          <a:sx n="88" d="100"/>
          <a:sy n="88" d="100"/>
        </p:scale>
        <p:origin x="75" y="2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A3E34-FFD4-4376-863E-40FB563BA4A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8EF74-F491-4395-A76E-DED902EC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3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EF74-F491-4395-A76E-DED902ECB4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85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EF74-F491-4395-A76E-DED902ECB4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30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EF74-F491-4395-A76E-DED902ECB4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8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EF74-F491-4395-A76E-DED902ECB4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56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EF74-F491-4395-A76E-DED902ECB4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70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EF74-F491-4395-A76E-DED902ECB4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89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EF74-F491-4395-A76E-DED902ECB4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20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EF74-F491-4395-A76E-DED902ECB4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6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EF74-F491-4395-A76E-DED902ECB4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07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EF74-F491-4395-A76E-DED902ECB4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5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EF74-F491-4395-A76E-DED902ECB4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28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400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EF74-F491-4395-A76E-DED902ECB4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5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EF74-F491-4395-A76E-DED902ECB4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30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EF74-F491-4395-A76E-DED902ECB4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65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EF74-F491-4395-A76E-DED902ECB4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42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EF74-F491-4395-A76E-DED902ECB4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80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F0E8A-EA0B-4991-9CA8-1D83A04A1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321" y="1776714"/>
            <a:ext cx="6037208" cy="2806860"/>
          </a:xfrm>
        </p:spPr>
        <p:txBody>
          <a:bodyPr anchor="t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E83AE-5ACF-4750-9F59-A58D74B46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3399" y="4363961"/>
            <a:ext cx="3866910" cy="116598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8B8C3-80A1-4695-A98F-C06B1C8B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3072-D4A3-480B-A971-A82657E77CF3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70A92-A15F-4564-A643-187C25FC2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BFA7D-B6F7-43C2-B39F-E43C1C68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8E6A-EAF3-41AB-86E6-5B18A0DE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0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E610D-F6EE-4485-94DA-FA178EB33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846BE-0F64-40C0-A952-B7F041494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02FD5-9E9C-4FE5-B8D6-D8655AF2C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E22090-BE14-4516-910C-D05D8C03C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DC2C1-E9CF-4BD3-9B57-D79A384D7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1F710F-8505-4E2F-8B3A-5430D8FF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3072-D4A3-480B-A971-A82657E77CF3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A9CDD2-EB77-4897-B6C8-F222DCF9E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DE014C-2210-4E1E-8D08-A30BE01A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8E6A-EAF3-41AB-86E6-5B18A0DE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B74D7-B531-4F39-BAE9-63FFAB5C9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3072-D4A3-480B-A971-A82657E77CF3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C5BF7-069F-4AF5-8F86-412E415AD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17F204-B7CC-4CFC-B630-6315737E0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8E6A-EAF3-41AB-86E6-5B18A0DE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37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FD933-0962-4790-A0EF-519BC3C4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4D943-96A1-4980-945D-EF6D30C9A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4CB69-3EDC-4BA3-9209-F64183F8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A8B1F-D90B-49A6-B47C-211D725F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3072-D4A3-480B-A971-A82657E77CF3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0A136-1F27-4C3E-940D-9BC50F85E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6017D-D6E2-4500-B49C-1AEE4BD94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8E6A-EAF3-41AB-86E6-5B18A0DE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82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CFCA-ACEC-4E37-B00F-23D2430C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6AE245-AD19-4984-8397-760DC1E32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662B6-A8B1-45C7-8295-352D6A3A9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DC9E9-9E41-4F6E-B5E0-C08809618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3072-D4A3-480B-A971-A82657E77CF3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6F1D7-91ED-4EC8-804D-03BED7556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0E1C5-E65B-4452-A812-E3733014F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8E6A-EAF3-41AB-86E6-5B18A0DE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22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8049E-F684-4225-901E-E56E340C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46FDC-5B25-4A65-BFC8-021DDD19F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2E68F-E5DD-4835-90E7-6EDB37836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3072-D4A3-480B-A971-A82657E77CF3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97082-29F0-4B0F-9D97-A0C6ACAEC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7CFBB-FC38-40C3-A513-1E040AC34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8E6A-EAF3-41AB-86E6-5B18A0DE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43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AA350-76CB-4B05-B8BA-50604F872A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7ED7D2-E14E-48BF-B7A5-8B7207022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58C6C-2AB1-4994-B883-F4AC3E5C9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3072-D4A3-480B-A971-A82657E77CF3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407B9-7C82-402E-8EE7-80F143CEC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EB0AA-53DC-4383-ADEC-9BE5798B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8E6A-EAF3-41AB-86E6-5B18A0DE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4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204DE9-AA04-C549-A2BF-A7EA2DE9D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solidFill>
            <a:schemeClr val="accent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rIns="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11AE3F-CB92-6441-A3CD-212584E5A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48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70982-BFE8-A345-992E-7EBA17B00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13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F0F5F-735F-1848-9F11-EEA595550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52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F0E8A-EA0B-4991-9CA8-1D83A04A1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285" y="2100805"/>
            <a:ext cx="6140738" cy="2563792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E83AE-5ACF-4750-9F59-A58D74B46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1314" y="5056544"/>
            <a:ext cx="4473248" cy="116598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8B8C3-80A1-4695-A98F-C06B1C8B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3072-D4A3-480B-A971-A82657E77CF3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70A92-A15F-4564-A643-187C25FC2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BFA7D-B6F7-43C2-B39F-E43C1C68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8E6A-EAF3-41AB-86E6-5B18A0DE95CE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114FE1-082F-4826-85C2-59C23D74CE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55" y="573942"/>
            <a:ext cx="1095450" cy="5665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085CF4-4208-4ED1-BFBF-1827705BD9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2619" y="612534"/>
            <a:ext cx="1793002" cy="5545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1135F6-BCFE-495A-9349-E089A0369D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21" y="496431"/>
            <a:ext cx="1019671" cy="6442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EA037F-BCE7-4A31-8A6C-D4A2ACF1D6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48" y="573942"/>
            <a:ext cx="895979" cy="5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5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A020-076D-4472-8141-BC4B99481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569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A7142-1E93-4C45-91A6-E5F417B02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3584A6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rgbClr val="FF7F0B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AEB71-4CEA-43B6-AA4A-FE0BC6E5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3072-D4A3-480B-A971-A82657E77CF3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BB8E5-99C3-4297-AFD5-B727EDBC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E626A-13D0-4EE4-A34B-DABF86BC2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8E6A-EAF3-41AB-86E6-5B18A0DE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4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A020-076D-4472-8141-BC4B99481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569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A7142-1E93-4C45-91A6-E5F417B02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3584A6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rgbClr val="FF7F0B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AEB71-4CEA-43B6-AA4A-FE0BC6E5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3072-D4A3-480B-A971-A82657E77CF3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BB8E5-99C3-4297-AFD5-B727EDBC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E626A-13D0-4EE4-A34B-DABF86BC2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8E6A-EAF3-41AB-86E6-5B18A0DE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9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A020-076D-4472-8141-BC4B99481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7" y="365126"/>
            <a:ext cx="4015619" cy="287578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A7142-1E93-4C45-91A6-E5F417B02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28" y="662819"/>
            <a:ext cx="5838371" cy="5514144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FF7F0B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rgbClr val="3584A6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AEB71-4CEA-43B6-AA4A-FE0BC6E5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3072-D4A3-480B-A971-A82657E77CF3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BB8E5-99C3-4297-AFD5-B727EDBC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E626A-13D0-4EE4-A34B-DABF86BC2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8E6A-EAF3-41AB-86E6-5B18A0DE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5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A020-076D-4472-8141-BC4B99481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7" y="365126"/>
            <a:ext cx="4015619" cy="287578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A7142-1E93-4C45-91A6-E5F417B02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28" y="662819"/>
            <a:ext cx="5838371" cy="5514144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FF7F0B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rgbClr val="3584A6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AEB71-4CEA-43B6-AA4A-FE0BC6E5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3072-D4A3-480B-A971-A82657E77CF3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BB8E5-99C3-4297-AFD5-B727EDBC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E626A-13D0-4EE4-A34B-DABF86BC2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8E6A-EAF3-41AB-86E6-5B18A0DE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2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C396B-2705-40A0-84AF-643EA9873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3072-D4A3-480B-A971-A82657E77CF3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ABCF54-888C-4DB0-81DA-AE191E0A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981AD-1E4A-46A1-9B36-35D0B672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8E6A-EAF3-41AB-86E6-5B18A0DE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5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84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D90A2-1B65-45A3-BCA3-B0F16926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393DA-49B0-4EA5-ABB8-574BB7F98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1C558-240D-46B8-AACA-109013CBE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C4D50-FEEF-4BC3-BEB4-D5979C065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3072-D4A3-480B-A971-A82657E77CF3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18EC6-6F1A-47F7-A8E5-D5EB1874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2105A-3FAB-4AC1-BE28-8228A2F9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8E6A-EAF3-41AB-86E6-5B18A0DE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4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4A7D88-B2E2-4643-BC75-413E19CA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A97D0-54F9-4D8D-9100-38CB8EF81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4B333-1340-4484-90F7-CFDF7CCCA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F3072-D4A3-480B-A971-A82657E77CF3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BB829-2835-4B12-813A-7533CED47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ACFD9-AD35-4EA4-8392-805981C28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8E6A-EAF3-41AB-86E6-5B18A0DE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6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3" r:id="rId4"/>
    <p:sldLayoutId id="2147483660" r:id="rId5"/>
    <p:sldLayoutId id="2147483664" r:id="rId6"/>
    <p:sldLayoutId id="2147483655" r:id="rId7"/>
    <p:sldLayoutId id="2147483662" r:id="rId8"/>
    <p:sldLayoutId id="2147483652" r:id="rId9"/>
    <p:sldLayoutId id="2147483653" r:id="rId10"/>
    <p:sldLayoutId id="2147483654" r:id="rId11"/>
    <p:sldLayoutId id="2147483656" r:id="rId12"/>
    <p:sldLayoutId id="2147483657" r:id="rId13"/>
    <p:sldLayoutId id="2147483658" r:id="rId14"/>
    <p:sldLayoutId id="2147483659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9.jpe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8.jp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jp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865A3C-BDA4-46EA-A059-B687E80B9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321" y="1776714"/>
            <a:ext cx="7024806" cy="2806860"/>
          </a:xfrm>
        </p:spPr>
        <p:txBody>
          <a:bodyPr>
            <a:normAutofit/>
          </a:bodyPr>
          <a:lstStyle/>
          <a:p>
            <a:r>
              <a:rPr lang="en-US" dirty="0"/>
              <a:t>Resilient and Sustainable Systems for Health 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AIDS 2022 Prime Session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532CE0A-D1F1-459F-AE79-79213783C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4670" y="4805688"/>
            <a:ext cx="4711548" cy="1485931"/>
          </a:xfrm>
        </p:spPr>
        <p:txBody>
          <a:bodyPr>
            <a:normAutofit/>
          </a:bodyPr>
          <a:lstStyle/>
          <a:p>
            <a:r>
              <a:rPr lang="en-GB" sz="3000" dirty="0"/>
              <a:t>Rena Janamnuaysook</a:t>
            </a:r>
            <a:br>
              <a:rPr lang="en-GB" sz="2000" dirty="0"/>
            </a:br>
            <a:r>
              <a:rPr lang="en-GB" sz="2000" dirty="0"/>
              <a:t>Institute of HIV Research and Innovation Thailand</a:t>
            </a:r>
          </a:p>
          <a:p>
            <a:r>
              <a:rPr lang="en-GB" sz="2000" dirty="0"/>
              <a:t>1 August 2022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7407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title"/>
          </p:nvPr>
        </p:nvSpPr>
        <p:spPr>
          <a:xfrm>
            <a:off x="390429" y="327009"/>
            <a:ext cx="8201122" cy="10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Community-based same-day antiretroviral treatment</a:t>
            </a:r>
            <a:endParaRPr sz="3600" b="1" dirty="0"/>
          </a:p>
        </p:txBody>
      </p:sp>
      <p:pic>
        <p:nvPicPr>
          <p:cNvPr id="149" name="Google Shape;149;p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8963"/>
            <a:ext cx="12193854" cy="48903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C5ED4E-3C8E-4B36-AF7E-603C42587042}"/>
              </a:ext>
            </a:extLst>
          </p:cNvPr>
          <p:cNvSpPr/>
          <p:nvPr/>
        </p:nvSpPr>
        <p:spPr>
          <a:xfrm>
            <a:off x="1361871" y="6261744"/>
            <a:ext cx="656941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Janamnuaysook R, et al., APACC 2022 Virtual, abstract 12.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support: IAPAC and USAID EpiC Thailand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Photo: SWING Foundation, Thailand, 2022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611FC4-96C4-4565-B003-F4D3C02842D3}"/>
              </a:ext>
            </a:extLst>
          </p:cNvPr>
          <p:cNvSpPr txBox="1"/>
          <p:nvPr/>
        </p:nvSpPr>
        <p:spPr>
          <a:xfrm>
            <a:off x="725209" y="3961089"/>
            <a:ext cx="37295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so proud I can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the life-saving treatment to the people who need it most”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Atachai Phunkron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Trained KP lay provider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SWING Foundation 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1A9EA-4F2D-4F5E-A03A-FEB15856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49" y="324181"/>
            <a:ext cx="9915703" cy="805694"/>
          </a:xfrm>
        </p:spPr>
        <p:txBody>
          <a:bodyPr>
            <a:noAutofit/>
          </a:bodyPr>
          <a:lstStyle/>
          <a:p>
            <a:r>
              <a:rPr lang="en-US" sz="3400" b="1" dirty="0"/>
              <a:t>Mental Health Matters:</a:t>
            </a:r>
            <a:br>
              <a:rPr lang="en-US" sz="3400" b="1" dirty="0"/>
            </a:br>
            <a:r>
              <a:rPr lang="en-US" sz="3400" b="1" dirty="0"/>
              <a:t>Peer-led depression screening is feasible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63F754-D2D6-4439-874A-2BB306323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703"/>
            <a:ext cx="12195260" cy="489086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875C95-9C0B-42F8-8042-22B94685B3E1}"/>
              </a:ext>
            </a:extLst>
          </p:cNvPr>
          <p:cNvSpPr/>
          <p:nvPr/>
        </p:nvSpPr>
        <p:spPr>
          <a:xfrm>
            <a:off x="1299440" y="6329279"/>
            <a:ext cx="6425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Janamnuaysook R, et al, AIDS 2022, Montreal, abstract OAF0204.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support: NIH CHIMERA D43, amfAR TREAT Asia-Columbia University</a:t>
            </a:r>
          </a:p>
        </p:txBody>
      </p:sp>
    </p:spTree>
    <p:extLst>
      <p:ext uri="{BB962C8B-B14F-4D97-AF65-F5344CB8AC3E}">
        <p14:creationId xmlns:p14="http://schemas.microsoft.com/office/powerpoint/2010/main" val="473583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D4106-A240-4C0B-BABB-BDA289178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15" y="293789"/>
            <a:ext cx="10515600" cy="905955"/>
          </a:xfrm>
        </p:spPr>
        <p:txBody>
          <a:bodyPr>
            <a:noAutofit/>
          </a:bodyPr>
          <a:lstStyle/>
          <a:p>
            <a:r>
              <a:rPr lang="en-US" sz="3200" b="1" dirty="0"/>
              <a:t>Asia Regional Key Population Investment Funds: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Expanding transgender-competent </a:t>
            </a:r>
            <a:r>
              <a:rPr lang="en-US" sz="3200" b="1" dirty="0"/>
              <a:t>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0A8A22-6E4F-460D-8F29-9C83D9B47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609"/>
            <a:ext cx="12122775" cy="4847960"/>
          </a:xfrm>
        </p:spPr>
      </p:pic>
    </p:spTree>
    <p:extLst>
      <p:ext uri="{BB962C8B-B14F-4D97-AF65-F5344CB8AC3E}">
        <p14:creationId xmlns:p14="http://schemas.microsoft.com/office/powerpoint/2010/main" val="2653635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1A9EA-4F2D-4F5E-A03A-FEB15856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54924" cy="805694"/>
          </a:xfrm>
        </p:spPr>
        <p:txBody>
          <a:bodyPr>
            <a:noAutofit/>
          </a:bodyPr>
          <a:lstStyle/>
          <a:p>
            <a:r>
              <a:rPr lang="en-US" sz="3200" b="1" dirty="0"/>
              <a:t>The Daisy Clinic in Myanmar</a:t>
            </a:r>
            <a:br>
              <a:rPr lang="en-US" sz="3200" b="1" dirty="0"/>
            </a:br>
            <a:r>
              <a:rPr lang="en-US" sz="3200" b="1" dirty="0"/>
              <a:t>HIV service cascade </a:t>
            </a:r>
            <a:r>
              <a:rPr lang="en-US" sz="2400" dirty="0"/>
              <a:t>(as of March-April 2022)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63F754-D2D6-4439-874A-2BB306323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6" y="1447260"/>
            <a:ext cx="12116763" cy="4845556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31922A-A2D1-4012-88C8-F5A90AF4318A}"/>
              </a:ext>
            </a:extLst>
          </p:cNvPr>
          <p:cNvSpPr/>
          <p:nvPr/>
        </p:nvSpPr>
        <p:spPr>
          <a:xfrm>
            <a:off x="1411634" y="6444343"/>
            <a:ext cx="60155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Ni Ni Tun, Medical Action Myanmar, USAID EpiC Myanmar, 2022.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6631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18DBAC-94FF-4B69-AE8A-522BEEE7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12" y="26771"/>
            <a:ext cx="9355987" cy="1297204"/>
          </a:xfrm>
        </p:spPr>
        <p:txBody>
          <a:bodyPr>
            <a:normAutofit/>
          </a:bodyPr>
          <a:lstStyle/>
          <a:p>
            <a:r>
              <a:rPr lang="en-US" sz="3200" b="1" dirty="0"/>
              <a:t>From HIV to COVID-19: Resilient and adaptive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97BA2B-63B3-43AB-ACF4-C3D2842036CA}"/>
              </a:ext>
            </a:extLst>
          </p:cNvPr>
          <p:cNvGrpSpPr/>
          <p:nvPr/>
        </p:nvGrpSpPr>
        <p:grpSpPr>
          <a:xfrm>
            <a:off x="0" y="1425282"/>
            <a:ext cx="12192000" cy="4887676"/>
            <a:chOff x="-255655" y="733058"/>
            <a:chExt cx="12409948" cy="49750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0C1A0BA-677C-4782-94D7-17701CC12C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5246"/>
            <a:stretch/>
          </p:blipFill>
          <p:spPr>
            <a:xfrm>
              <a:off x="-255655" y="733058"/>
              <a:ext cx="10212681" cy="497505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479F21B-1B4E-466E-B8CE-806728CF3BCD}"/>
                </a:ext>
              </a:extLst>
            </p:cNvPr>
            <p:cNvSpPr/>
            <p:nvPr/>
          </p:nvSpPr>
          <p:spPr>
            <a:xfrm>
              <a:off x="8927184" y="733058"/>
              <a:ext cx="3227109" cy="4967673"/>
            </a:xfrm>
            <a:prstGeom prst="rect">
              <a:avLst/>
            </a:prstGeom>
            <a:solidFill>
              <a:srgbClr val="A33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6BED7EB2-B895-42A2-A370-B8D99D9787FA}"/>
                </a:ext>
              </a:extLst>
            </p:cNvPr>
            <p:cNvSpPr txBox="1">
              <a:spLocks/>
            </p:cNvSpPr>
            <p:nvPr/>
          </p:nvSpPr>
          <p:spPr>
            <a:xfrm>
              <a:off x="9105296" y="1189998"/>
              <a:ext cx="2824325" cy="386277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DD2A27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Clr>
                  <a:srgbClr val="1094C0"/>
                </a:buClr>
                <a:buSzPct val="70000"/>
                <a:buFont typeface="Courier New" panose="02070309020205020404" pitchFamily="49" charset="0"/>
                <a:buChar char="o"/>
                <a:defRPr sz="24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bg1">
                    <a:lumMod val="50000"/>
                  </a:schemeClr>
                </a:buClr>
                <a:buFont typeface="Calibri" panose="020F0502020204030204" pitchFamily="34" charset="0"/>
                <a:buChar char="−"/>
                <a:defRPr sz="20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DD2A2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“We cannot provide only HIV services while sex workers are hungry”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600"/>
                </a:spcAft>
                <a:buClr>
                  <a:srgbClr val="DD2A2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Surang Janyam, Executive Director, SWING Foundation, Thailand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DB16EA5-D48C-44B9-9736-A45180C395E1}"/>
              </a:ext>
            </a:extLst>
          </p:cNvPr>
          <p:cNvSpPr/>
          <p:nvPr/>
        </p:nvSpPr>
        <p:spPr>
          <a:xfrm>
            <a:off x="1482780" y="6414265"/>
            <a:ext cx="66470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www.unaids.org/en/resources/presscentre/featurestories/2020/june/thailand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FDDA2A-FD70-0A29-CE2E-15D72F411993}"/>
              </a:ext>
            </a:extLst>
          </p:cNvPr>
          <p:cNvSpPr txBox="1"/>
          <p:nvPr/>
        </p:nvSpPr>
        <p:spPr>
          <a:xfrm>
            <a:off x="9196551" y="5939679"/>
            <a:ext cx="2820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Photo: SWING Foundation, 2021</a:t>
            </a:r>
          </a:p>
        </p:txBody>
      </p:sp>
    </p:spTree>
    <p:extLst>
      <p:ext uri="{BB962C8B-B14F-4D97-AF65-F5344CB8AC3E}">
        <p14:creationId xmlns:p14="http://schemas.microsoft.com/office/powerpoint/2010/main" val="3608788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1069FE-EEC6-43BC-A2FB-9351BAF69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407400" cy="805694"/>
          </a:xfrm>
        </p:spPr>
        <p:txBody>
          <a:bodyPr>
            <a:noAutofit/>
          </a:bodyPr>
          <a:lstStyle/>
          <a:p>
            <a:r>
              <a:rPr lang="en-GB" sz="3200" b="1" dirty="0"/>
              <a:t>Ensuring sustainability of community-led HIV service delivery in Thailand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2EF76D-A8BB-4C9F-84E6-6E4787229C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 b="8355"/>
          <a:stretch/>
        </p:blipFill>
        <p:spPr>
          <a:xfrm>
            <a:off x="0" y="1442853"/>
            <a:ext cx="8716108" cy="48407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5E7F65-4A26-4AB9-A80C-84BA23C13324}"/>
              </a:ext>
            </a:extLst>
          </p:cNvPr>
          <p:cNvSpPr/>
          <p:nvPr/>
        </p:nvSpPr>
        <p:spPr>
          <a:xfrm>
            <a:off x="8634046" y="1442853"/>
            <a:ext cx="3557954" cy="4840716"/>
          </a:xfrm>
          <a:prstGeom prst="rect">
            <a:avLst/>
          </a:prstGeom>
          <a:solidFill>
            <a:srgbClr val="358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D8F59-08D0-4243-9DFC-5992F391CF08}"/>
              </a:ext>
            </a:extLst>
          </p:cNvPr>
          <p:cNvSpPr txBox="1"/>
          <p:nvPr/>
        </p:nvSpPr>
        <p:spPr>
          <a:xfrm>
            <a:off x="8866214" y="1740876"/>
            <a:ext cx="309361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“This is a key milestone for Thailand regarding sustainable community-led service delivery and sustainable financing for community-based organizations. It is a model for the region and countries globally” 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Winnie Byanyima</a:t>
            </a:r>
          </a:p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Director of UNAIDS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June 2022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https://www.unaids.org/en/resources/presscentre/featurestories/2022/june/20220624_Thailand_community_led_services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44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8F53D7-22F0-4869-80BE-E12B57B53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" y="1388363"/>
            <a:ext cx="12168853" cy="486638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3A620A5-951A-47D3-9036-8941C848F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Challenges in scaling-up KPLHS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B45981-20FD-4339-B0F7-37F9981804F4}"/>
              </a:ext>
            </a:extLst>
          </p:cNvPr>
          <p:cNvSpPr/>
          <p:nvPr/>
        </p:nvSpPr>
        <p:spPr>
          <a:xfrm>
            <a:off x="6208336" y="5800100"/>
            <a:ext cx="57092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UNAIDS National Commitments and Policy Instruments, 2018-2021</a:t>
            </a:r>
          </a:p>
        </p:txBody>
      </p:sp>
    </p:spTree>
    <p:extLst>
      <p:ext uri="{BB962C8B-B14F-4D97-AF65-F5344CB8AC3E}">
        <p14:creationId xmlns:p14="http://schemas.microsoft.com/office/powerpoint/2010/main" val="3395039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820538-283F-4ABB-A4D3-E862024FC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0382C-2314-4F6A-AF7A-F32F81F41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279" y="1805700"/>
            <a:ext cx="10781522" cy="452339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We need to shift the paradigm from community “engagement” to community “leadership” in the HIV response</a:t>
            </a:r>
          </a:p>
          <a:p>
            <a:r>
              <a:rPr lang="en-GB" dirty="0"/>
              <a:t>Key population-led health services can potentially be adapted to address other health priorities (e.g., CAB-LA delivery, hep C, COVID-19) and in other settings</a:t>
            </a:r>
          </a:p>
          <a:p>
            <a:r>
              <a:rPr lang="en-GB" dirty="0"/>
              <a:t>People-</a:t>
            </a:r>
            <a:r>
              <a:rPr lang="en-GB" dirty="0" err="1"/>
              <a:t>centered</a:t>
            </a:r>
            <a:r>
              <a:rPr lang="en-GB" dirty="0"/>
              <a:t> and integrated health services can be implemented throughout healthcare systems, especially in primary care </a:t>
            </a:r>
          </a:p>
          <a:p>
            <a:r>
              <a:rPr lang="en-GB" dirty="0"/>
              <a:t>Domestic financing and enabling legal environments must be made available to sustain the community-led and community-owned responses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US" dirty="0"/>
              <a:t>to</a:t>
            </a:r>
            <a:r>
              <a:rPr lang="en-GB" dirty="0"/>
              <a:t> HIV </a:t>
            </a:r>
          </a:p>
        </p:txBody>
      </p:sp>
    </p:spTree>
    <p:extLst>
      <p:ext uri="{BB962C8B-B14F-4D97-AF65-F5344CB8AC3E}">
        <p14:creationId xmlns:p14="http://schemas.microsoft.com/office/powerpoint/2010/main" val="2537214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2D238F-C922-4835-863A-C0CC0263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Acknowledgements</a:t>
            </a:r>
            <a:endParaRPr lang="en-US" sz="22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37F415-1D43-45A2-B01F-318A362AE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97" y="1763016"/>
            <a:ext cx="11059968" cy="4135167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Praphan Phanuphak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Nittaya Phanuphak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Rattapol Triemvichanon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Cheewanan Lertpiriyasuwat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Patchara Benjaratanaporn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Stephen Mills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Annette Sohn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Chris Duncombe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Supabhorn Pengnonyang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Surang Janyam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Pongpeera Patpeerapong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Thanachai Chaisalee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Ni Ni Tun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Krittaporn Termvanich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D352D61C-8316-4722-A897-46C4C0B61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759" y="3576942"/>
            <a:ext cx="770560" cy="3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FF533DB6-6284-4E69-A31C-D81EC2CD01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048" y="2895475"/>
            <a:ext cx="1259975" cy="45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>
            <a:extLst>
              <a:ext uri="{FF2B5EF4-FFF2-40B4-BE49-F238E27FC236}">
                <a16:creationId xmlns:a16="http://schemas.microsoft.com/office/drawing/2014/main" id="{9D56B4F8-4034-4636-A6EE-E4C9CD331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8415" y="2837090"/>
            <a:ext cx="447950" cy="55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:\KPIS\KPIS_Work_at_TRC\Logo_T&amp;T\Logo_DiC\Logo Caremat.jpg">
            <a:extLst>
              <a:ext uri="{FF2B5EF4-FFF2-40B4-BE49-F238E27FC236}">
                <a16:creationId xmlns:a16="http://schemas.microsoft.com/office/drawing/2014/main" id="{BC769C8D-6EFD-4EF9-8203-30BB314C4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174" y="2737279"/>
            <a:ext cx="1365501" cy="76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13E0B9-2550-45A2-B793-16E27A3509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191" y="2275798"/>
            <a:ext cx="1354592" cy="41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9D423B97-80E9-48DE-B76D-E7B921B978E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8294" y="2243831"/>
            <a:ext cx="795781" cy="47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Logo_FHI360.jpg">
            <a:extLst>
              <a:ext uri="{FF2B5EF4-FFF2-40B4-BE49-F238E27FC236}">
                <a16:creationId xmlns:a16="http://schemas.microsoft.com/office/drawing/2014/main" id="{3A71A56D-BFB4-4968-BDCC-CD8ED0B6FF5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473" y="2301987"/>
            <a:ext cx="800467" cy="34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D929A0-0864-4DD0-B45D-1D8E2ACF909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110" y="2275798"/>
            <a:ext cx="689529" cy="460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7DB90AE-266C-4C1E-9914-B07C60E071D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101" y="3471381"/>
            <a:ext cx="476611" cy="477647"/>
          </a:xfrm>
          <a:prstGeom prst="rect">
            <a:avLst/>
          </a:prstGeom>
        </p:spPr>
      </p:pic>
      <p:pic>
        <p:nvPicPr>
          <p:cNvPr id="23" name="Picture 2" descr="File:UNAIDS.svg - Wikipedia">
            <a:extLst>
              <a:ext uri="{FF2B5EF4-FFF2-40B4-BE49-F238E27FC236}">
                <a16:creationId xmlns:a16="http://schemas.microsoft.com/office/drawing/2014/main" id="{9CDC210D-2F79-479E-BE02-73E0E3083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494" y="3627831"/>
            <a:ext cx="1182376" cy="23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Project Manager, Education">
            <a:extLst>
              <a:ext uri="{FF2B5EF4-FFF2-40B4-BE49-F238E27FC236}">
                <a16:creationId xmlns:a16="http://schemas.microsoft.com/office/drawing/2014/main" id="{33F7D4A2-BB6D-456C-8DE4-19E9D6871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712" y="3568147"/>
            <a:ext cx="1294752" cy="53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94651629-4B67-473D-822E-EE01F1799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652" y="3648284"/>
            <a:ext cx="709278" cy="26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F07025E-FCE2-4651-8D2B-3B8726CBD411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903" y="2244655"/>
            <a:ext cx="827077" cy="4118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D270E40-8E74-422F-9F58-49F9DE9F52AE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294" y="2879893"/>
            <a:ext cx="488015" cy="475039"/>
          </a:xfrm>
          <a:prstGeom prst="rect">
            <a:avLst/>
          </a:prstGeom>
        </p:spPr>
      </p:pic>
      <p:pic>
        <p:nvPicPr>
          <p:cNvPr id="31" name="Picture 7">
            <a:extLst>
              <a:ext uri="{FF2B5EF4-FFF2-40B4-BE49-F238E27FC236}">
                <a16:creationId xmlns:a16="http://schemas.microsoft.com/office/drawing/2014/main" id="{DE606F28-9F9E-441E-8B7D-79FC6E13407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5762" y="2856307"/>
            <a:ext cx="777673" cy="45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 descr="Welcome to PATH, transformed | PATH">
            <a:extLst>
              <a:ext uri="{FF2B5EF4-FFF2-40B4-BE49-F238E27FC236}">
                <a16:creationId xmlns:a16="http://schemas.microsoft.com/office/drawing/2014/main" id="{A2DA7ED8-D972-4946-91A8-CA3322C00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23" y="4244800"/>
            <a:ext cx="875712" cy="45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B6AB17E-20FB-456D-853A-0915CC1254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111" y="4245092"/>
            <a:ext cx="461968" cy="4594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72507F-2BF9-45EC-975D-FCD6FDC16C6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896" y="4316195"/>
            <a:ext cx="975254" cy="3169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A40736-029D-4850-AA0A-F79CA853CDA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040" y="4152645"/>
            <a:ext cx="594325" cy="59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91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FA4618-CD1B-4859-ACCD-FEC77FB077BD}"/>
              </a:ext>
            </a:extLst>
          </p:cNvPr>
          <p:cNvSpPr txBox="1"/>
          <p:nvPr/>
        </p:nvSpPr>
        <p:spPr>
          <a:xfrm>
            <a:off x="9598091" y="4973332"/>
            <a:ext cx="2239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rena.j@ihri.org</a:t>
            </a:r>
          </a:p>
        </p:txBody>
      </p:sp>
    </p:spTree>
    <p:extLst>
      <p:ext uri="{BB962C8B-B14F-4D97-AF65-F5344CB8AC3E}">
        <p14:creationId xmlns:p14="http://schemas.microsoft.com/office/powerpoint/2010/main" val="262512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479F19D-FD91-4AD9-ABC0-25E6BB7BA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355" y="460018"/>
            <a:ext cx="7895524" cy="63016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Conflict of Interest </a:t>
            </a:r>
            <a:r>
              <a:rPr lang="en-US" sz="3600" b="1" dirty="0"/>
              <a:t>D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isclosure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E7BC27-A13D-41E7-A881-25FCE59BB22A}"/>
              </a:ext>
            </a:extLst>
          </p:cNvPr>
          <p:cNvSpPr/>
          <p:nvPr/>
        </p:nvSpPr>
        <p:spPr>
          <a:xfrm>
            <a:off x="1449355" y="1764138"/>
            <a:ext cx="92925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spcAft>
                <a:spcPts val="600"/>
              </a:spcAft>
              <a:buClr>
                <a:srgbClr val="3584A6"/>
              </a:buClr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Gilead Sciences: Research funding</a:t>
            </a:r>
          </a:p>
          <a:p>
            <a:pPr lvl="0">
              <a:spcBef>
                <a:spcPts val="1000"/>
              </a:spcBef>
              <a:spcAft>
                <a:spcPts val="600"/>
              </a:spcAft>
              <a:buClr>
                <a:srgbClr val="3584A6"/>
              </a:buClr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ViiV Healthcare: Speaker fees</a:t>
            </a:r>
          </a:p>
          <a:p>
            <a:pPr lvl="0">
              <a:spcBef>
                <a:spcPts val="1000"/>
              </a:spcBef>
              <a:spcAft>
                <a:spcPts val="600"/>
              </a:spcAft>
              <a:buClr>
                <a:srgbClr val="3584A6"/>
              </a:buClr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MSD: Community Advisory Board</a:t>
            </a:r>
          </a:p>
          <a:p>
            <a:pPr lvl="0">
              <a:spcBef>
                <a:spcPts val="1000"/>
              </a:spcBef>
              <a:spcAft>
                <a:spcPts val="600"/>
              </a:spcAft>
              <a:buClr>
                <a:srgbClr val="3584A6"/>
              </a:buClr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potential effects of relevant financial relationships with ineligible companies have been mitigated. Any clinical recommendations are based on evidence and are free of commercial bias.</a:t>
            </a:r>
          </a:p>
        </p:txBody>
      </p:sp>
    </p:spTree>
    <p:extLst>
      <p:ext uri="{BB962C8B-B14F-4D97-AF65-F5344CB8AC3E}">
        <p14:creationId xmlns:p14="http://schemas.microsoft.com/office/powerpoint/2010/main" val="148877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B940DD-61FC-41EE-8AB4-EAAD119A8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C40BAC-084C-4F0E-B600-39CFA5FDA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Key Population-Led Health Services (KPLHS)</a:t>
            </a:r>
          </a:p>
          <a:p>
            <a:r>
              <a:rPr lang="en-GB" sz="2400" dirty="0"/>
              <a:t>The journey of KPLHS in Thailand </a:t>
            </a:r>
            <a:endParaRPr lang="th-TH" sz="2400" dirty="0"/>
          </a:p>
          <a:p>
            <a:r>
              <a:rPr lang="en-US" sz="2400" dirty="0"/>
              <a:t>Contribution of KPLHS to the national HIV response in Thailand </a:t>
            </a:r>
            <a:endParaRPr lang="en-GB" sz="2400" dirty="0"/>
          </a:p>
          <a:p>
            <a:r>
              <a:rPr lang="en-GB" sz="2400" dirty="0"/>
              <a:t>Challenges in institutionalizing KPLHS</a:t>
            </a:r>
          </a:p>
          <a:p>
            <a:r>
              <a:rPr lang="en-GB" sz="2400" dirty="0"/>
              <a:t>Conclusions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361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C30F00-9688-400E-A90C-C9F06A40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7" y="365126"/>
            <a:ext cx="4015619" cy="2053983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Key Population-Led Health Services (KPLHS)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FA620A-92D4-4018-805E-E800F5DCFE6D}"/>
              </a:ext>
            </a:extLst>
          </p:cNvPr>
          <p:cNvSpPr txBox="1"/>
          <p:nvPr/>
        </p:nvSpPr>
        <p:spPr>
          <a:xfrm>
            <a:off x="5629072" y="1750979"/>
            <a:ext cx="6200071" cy="4332051"/>
          </a:xfrm>
          <a:prstGeom prst="rect">
            <a:avLst/>
          </a:prstGeom>
          <a:noFill/>
        </p:spPr>
        <p:txBody>
          <a:bodyPr wrap="square" lIns="182880" tIns="182880" rIns="182880" bIns="731520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>
                <a:srgbClr val="3A9BD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defined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set of HIV-related health services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focusing on specific key population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>
                <a:srgbClr val="3A9BD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services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identified by the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population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themselves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 are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needs-based, demand-driven, and client-centered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>
                <a:srgbClr val="3A9BD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Delivered by trained and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lay providers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who are members of the key population communities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40D629-CF92-4F86-8888-CCF8A6591B49}"/>
              </a:ext>
            </a:extLst>
          </p:cNvPr>
          <p:cNvSpPr txBox="1">
            <a:spLocks/>
          </p:cNvSpPr>
          <p:nvPr/>
        </p:nvSpPr>
        <p:spPr>
          <a:xfrm>
            <a:off x="5629072" y="774970"/>
            <a:ext cx="6200071" cy="11263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ealth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7638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services designed and co-delivered by key population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7638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010CB4-7556-4A9A-BC8E-DB5F4CA8F599}"/>
              </a:ext>
            </a:extLst>
          </p:cNvPr>
          <p:cNvSpPr/>
          <p:nvPr/>
        </p:nvSpPr>
        <p:spPr>
          <a:xfrm>
            <a:off x="6096000" y="6083030"/>
            <a:ext cx="49191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Vannakit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R, et al,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J Int AIDS Soc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2020; 23(6):e25535.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DA474A-3EBF-4340-80A9-9698C67DA4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56" b="25860"/>
          <a:stretch/>
        </p:blipFill>
        <p:spPr>
          <a:xfrm>
            <a:off x="943335" y="2327048"/>
            <a:ext cx="4581639" cy="30641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729368-06ED-4507-8B14-9C84A5669DAB}"/>
              </a:ext>
            </a:extLst>
          </p:cNvPr>
          <p:cNvSpPr/>
          <p:nvPr/>
        </p:nvSpPr>
        <p:spPr>
          <a:xfrm>
            <a:off x="941544" y="5441735"/>
            <a:ext cx="37902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Photo: MPLUS Foundation, Thailand, 2022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626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F94B84-17F9-4E99-839B-CB2D4B106818}"/>
              </a:ext>
            </a:extLst>
          </p:cNvPr>
          <p:cNvSpPr/>
          <p:nvPr/>
        </p:nvSpPr>
        <p:spPr>
          <a:xfrm>
            <a:off x="2962075" y="2819922"/>
            <a:ext cx="2902688" cy="414012"/>
          </a:xfrm>
          <a:prstGeom prst="rect">
            <a:avLst/>
          </a:prstGeom>
          <a:solidFill>
            <a:srgbClr val="3A9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1E9B2-E066-46CC-B62D-1F118C3353BA}"/>
              </a:ext>
            </a:extLst>
          </p:cNvPr>
          <p:cNvSpPr/>
          <p:nvPr/>
        </p:nvSpPr>
        <p:spPr>
          <a:xfrm>
            <a:off x="0" y="2819922"/>
            <a:ext cx="2902688" cy="414012"/>
          </a:xfrm>
          <a:prstGeom prst="rect">
            <a:avLst/>
          </a:prstGeom>
          <a:solidFill>
            <a:srgbClr val="3A9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DB45FA-4109-4F8E-AF5F-FF7B32D39375}"/>
              </a:ext>
            </a:extLst>
          </p:cNvPr>
          <p:cNvSpPr/>
          <p:nvPr/>
        </p:nvSpPr>
        <p:spPr>
          <a:xfrm>
            <a:off x="5924150" y="2819922"/>
            <a:ext cx="3007209" cy="414012"/>
          </a:xfrm>
          <a:prstGeom prst="rect">
            <a:avLst/>
          </a:prstGeom>
          <a:solidFill>
            <a:srgbClr val="3A9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27DD65-9DF1-43C5-AD43-EF2F9DD5505E}"/>
              </a:ext>
            </a:extLst>
          </p:cNvPr>
          <p:cNvSpPr/>
          <p:nvPr/>
        </p:nvSpPr>
        <p:spPr>
          <a:xfrm>
            <a:off x="8990746" y="2819922"/>
            <a:ext cx="3201253" cy="414012"/>
          </a:xfrm>
          <a:prstGeom prst="rect">
            <a:avLst/>
          </a:prstGeom>
          <a:solidFill>
            <a:srgbClr val="3A9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1457CFB5-2F73-44C3-8153-4FBDA7230EE1}"/>
              </a:ext>
            </a:extLst>
          </p:cNvPr>
          <p:cNvSpPr txBox="1">
            <a:spLocks/>
          </p:cNvSpPr>
          <p:nvPr/>
        </p:nvSpPr>
        <p:spPr>
          <a:xfrm>
            <a:off x="660290" y="356191"/>
            <a:ext cx="10515600" cy="99354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KPLHS: Filling HIV service gaps for key populations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2656F4-7534-413A-822F-0C9976527A59}"/>
              </a:ext>
            </a:extLst>
          </p:cNvPr>
          <p:cNvSpPr txBox="1"/>
          <p:nvPr/>
        </p:nvSpPr>
        <p:spPr>
          <a:xfrm flipH="1">
            <a:off x="6098622" y="3290957"/>
            <a:ext cx="3068095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marR="0" lvl="0" indent="-160735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A9BD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Staff are members of KP communities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who understand KP’s lifestyle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160735" marR="0" lvl="0" indent="-160735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Services are gender-sensitive, 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A9BD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free from stigma and discrimination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B5C47-7155-4619-9E49-AFA624BDDEDA}"/>
              </a:ext>
            </a:extLst>
          </p:cNvPr>
          <p:cNvSpPr txBox="1"/>
          <p:nvPr/>
        </p:nvSpPr>
        <p:spPr>
          <a:xfrm flipH="1">
            <a:off x="3290654" y="3290957"/>
            <a:ext cx="2802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marR="0" lvl="0" indent="-160735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A9BD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Needs-based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A9BD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client-centered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services, such as hormone monitoring, STI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management,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legal consultation, harm reduction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774BD4-A3D3-4A50-B4CA-4709531E34D0}"/>
              </a:ext>
            </a:extLst>
          </p:cNvPr>
          <p:cNvSpPr txBox="1"/>
          <p:nvPr/>
        </p:nvSpPr>
        <p:spPr>
          <a:xfrm flipH="1">
            <a:off x="9214252" y="3290957"/>
            <a:ext cx="2928525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marR="0" lvl="0" indent="-160735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Staff are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A9BD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trained and qualified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the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national standards </a:t>
            </a:r>
          </a:p>
          <a:p>
            <a:pPr marL="160735" marR="0" lvl="0" indent="-160735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A9BD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linkages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with 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A9BD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high acceptance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A9BD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public health sectors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7B9206-8B6A-4F09-B2DF-F20885E9C5AD}"/>
              </a:ext>
            </a:extLst>
          </p:cNvPr>
          <p:cNvSpPr txBox="1"/>
          <p:nvPr/>
        </p:nvSpPr>
        <p:spPr>
          <a:xfrm flipH="1">
            <a:off x="568102" y="3290957"/>
            <a:ext cx="240665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marR="0" lvl="0" indent="-160735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Located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A9BD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hot spots</a:t>
            </a:r>
          </a:p>
          <a:p>
            <a:pPr marL="160735" marR="0" lvl="0" indent="-160735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A9BD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Flexible service hours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suitable for KP’s lifestyle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160735" marR="0" lvl="0" indent="-160735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A9BD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One-stop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594E7F-BBDB-45DE-86DF-A41B3F327F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102" y="1452777"/>
            <a:ext cx="2014744" cy="14826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4CAD37-374A-4D8A-9A3C-17ADD04F0F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0940" y="1431425"/>
            <a:ext cx="1998027" cy="14173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B7251E-B28B-45A9-B028-B143F8397C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7730" y="1472945"/>
            <a:ext cx="1998027" cy="14173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C1ACBF-0D3A-4D56-BD7A-C8F863C9D1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677"/>
          <a:stretch/>
        </p:blipFill>
        <p:spPr>
          <a:xfrm>
            <a:off x="9515172" y="1456563"/>
            <a:ext cx="1998027" cy="14500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917C6D-4AB7-489E-91E6-26CFFC85A87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507" y="4877431"/>
            <a:ext cx="1467310" cy="13209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E70E70-E013-4C67-8629-B4BF21ECCBE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64" y="4860617"/>
            <a:ext cx="1583628" cy="13545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48D0C6-7080-42B9-BA33-71E5E8B84C0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2612" y="4860617"/>
            <a:ext cx="1634300" cy="13979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1D625A-A89C-4B7E-BEA4-95E280D9698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277" y="4867729"/>
            <a:ext cx="1583629" cy="14256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69DE862-E5E9-45EB-8225-229850E5A1D6}"/>
              </a:ext>
            </a:extLst>
          </p:cNvPr>
          <p:cNvSpPr txBox="1"/>
          <p:nvPr/>
        </p:nvSpPr>
        <p:spPr>
          <a:xfrm>
            <a:off x="835931" y="2823602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3602E1-8F5D-4A71-B8ED-2F31D92739CD}"/>
              </a:ext>
            </a:extLst>
          </p:cNvPr>
          <p:cNvSpPr txBox="1"/>
          <p:nvPr/>
        </p:nvSpPr>
        <p:spPr>
          <a:xfrm>
            <a:off x="3633737" y="2823602"/>
            <a:ext cx="1740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67C773-A4C0-40B2-A9B5-40E94700F8E2}"/>
              </a:ext>
            </a:extLst>
          </p:cNvPr>
          <p:cNvSpPr txBox="1"/>
          <p:nvPr/>
        </p:nvSpPr>
        <p:spPr>
          <a:xfrm>
            <a:off x="6471061" y="2823602"/>
            <a:ext cx="201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ACCEPTABILITY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54395F-69F0-419B-BF72-41D1C8C8C7A0}"/>
              </a:ext>
            </a:extLst>
          </p:cNvPr>
          <p:cNvSpPr txBox="1"/>
          <p:nvPr/>
        </p:nvSpPr>
        <p:spPr>
          <a:xfrm>
            <a:off x="9812574" y="282360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</a:p>
        </p:txBody>
      </p:sp>
    </p:spTree>
    <p:extLst>
      <p:ext uri="{BB962C8B-B14F-4D97-AF65-F5344CB8AC3E}">
        <p14:creationId xmlns:p14="http://schemas.microsoft.com/office/powerpoint/2010/main" val="1827352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E40A472-045F-486C-BA8D-64B808CEC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175"/>
            <a:ext cx="12239365" cy="334341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3D4DDE4-A9C0-44D8-A946-0D04BFAD4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The Journey of KPLHS in Thailand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9AD7CB-6B01-49CF-A674-2CBE8466BC01}"/>
              </a:ext>
            </a:extLst>
          </p:cNvPr>
          <p:cNvSpPr txBox="1"/>
          <p:nvPr/>
        </p:nvSpPr>
        <p:spPr>
          <a:xfrm>
            <a:off x="247892" y="5537252"/>
            <a:ext cx="11411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1) Wongkanya R, et al, J Virus Erad. 2018;4(1):12-15.  2) Hiransuthikul A, et al,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Int J STD AIDS. 2019; 30(2):140-146. 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3) Phanuphak N, et al, Sex Health. 2018;15(6):542-555.  4) Hiransuthikul A, et al, Transgender Health. October 2021. 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5) van Griensven F, et al,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J Int AIDS Soc. 2021;24(6):e25683.  6)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Airawanwat R, et al, APACC 2019, Hong Kong, abstract #92.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776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1C27-6A06-4DA6-9D80-F65DDA8A1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82% current Thai PrEP users from KPLHS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61577D-D488-4821-879F-2FF0E6ABC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1" y="572279"/>
            <a:ext cx="11420854" cy="57423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DD6798-AD02-4257-8CC9-B170893E7492}"/>
              </a:ext>
            </a:extLst>
          </p:cNvPr>
          <p:cNvSpPr/>
          <p:nvPr/>
        </p:nvSpPr>
        <p:spPr>
          <a:xfrm>
            <a:off x="1343209" y="6415838"/>
            <a:ext cx="65694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Lertpiriyasuwat C, et al, </a:t>
            </a: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AIDS2022, Canada, abstract #1228.  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46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E40A472-045F-486C-BA8D-64B808CEC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9" y="1650564"/>
            <a:ext cx="12128874" cy="456253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3D4DDE4-A9C0-44D8-A946-0D04BFAD4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The Journey of KPLHS in Thailand</a:t>
            </a:r>
          </a:p>
        </p:txBody>
      </p:sp>
    </p:spTree>
    <p:extLst>
      <p:ext uri="{BB962C8B-B14F-4D97-AF65-F5344CB8AC3E}">
        <p14:creationId xmlns:p14="http://schemas.microsoft.com/office/powerpoint/2010/main" val="2466520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57A7F-A2B6-480A-9181-2BA7BB43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07" y="236375"/>
            <a:ext cx="9392816" cy="909563"/>
          </a:xfrm>
        </p:spPr>
        <p:txBody>
          <a:bodyPr>
            <a:noAutofit/>
          </a:bodyPr>
          <a:lstStyle/>
          <a:p>
            <a:r>
              <a:rPr lang="en-US" sz="2800" b="1" dirty="0"/>
              <a:t>Long-term multi-level implementation strategies to integrate KPLHS into the national healthcare system in Thailand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B01B23-D4E4-4FC5-9539-24BF119E8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1" y="1455122"/>
            <a:ext cx="12393346" cy="4871537"/>
          </a:xfrm>
        </p:spPr>
      </p:pic>
    </p:spTree>
    <p:extLst>
      <p:ext uri="{BB962C8B-B14F-4D97-AF65-F5344CB8AC3E}">
        <p14:creationId xmlns:p14="http://schemas.microsoft.com/office/powerpoint/2010/main" val="81903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3482</TotalTime>
  <Words>841</Words>
  <Application>Microsoft Office PowerPoint</Application>
  <PresentationFormat>Widescreen</PresentationFormat>
  <Paragraphs>110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Office Theme</vt:lpstr>
      <vt:lpstr>Resilient and Sustainable Systems for Health   AIDS 2022 Prime Session</vt:lpstr>
      <vt:lpstr>Conflict of Interest Disclosure</vt:lpstr>
      <vt:lpstr>Outlines</vt:lpstr>
      <vt:lpstr>Key Population-Led Health Services (KPLHS)</vt:lpstr>
      <vt:lpstr>PowerPoint Presentation</vt:lpstr>
      <vt:lpstr>The Journey of KPLHS in Thailand</vt:lpstr>
      <vt:lpstr>82% current Thai PrEP users from KPLHS</vt:lpstr>
      <vt:lpstr>The Journey of KPLHS in Thailand</vt:lpstr>
      <vt:lpstr>Long-term multi-level implementation strategies to integrate KPLHS into the national healthcare system in Thailand</vt:lpstr>
      <vt:lpstr>Community-based same-day antiretroviral treatment</vt:lpstr>
      <vt:lpstr>Mental Health Matters: Peer-led depression screening is feasible </vt:lpstr>
      <vt:lpstr>Asia Regional Key Population Investment Funds: Expanding transgender-competent care </vt:lpstr>
      <vt:lpstr>The Daisy Clinic in Myanmar HIV service cascade (as of March-April 2022)</vt:lpstr>
      <vt:lpstr>From HIV to COVID-19: Resilient and adaptive </vt:lpstr>
      <vt:lpstr>Ensuring sustainability of community-led HIV service delivery in Thailand</vt:lpstr>
      <vt:lpstr>Challenges in scaling-up KPLHS</vt:lpstr>
      <vt:lpstr>Conclusions</vt:lpstr>
      <vt:lpstr>Acknowledgements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Krittaporn Termvanich</dc:creator>
  <cp:lastModifiedBy>Janamnuaysook, Rena</cp:lastModifiedBy>
  <cp:revision>247</cp:revision>
  <dcterms:created xsi:type="dcterms:W3CDTF">2022-05-17T15:03:37Z</dcterms:created>
  <dcterms:modified xsi:type="dcterms:W3CDTF">2022-08-01T03:14:10Z</dcterms:modified>
</cp:coreProperties>
</file>