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4"/>
  </p:sldMasterIdLst>
  <p:notesMasterIdLst>
    <p:notesMasterId r:id="rId40"/>
  </p:notesMasterIdLst>
  <p:handoutMasterIdLst>
    <p:handoutMasterId r:id="rId41"/>
  </p:handoutMasterIdLst>
  <p:sldIdLst>
    <p:sldId id="256" r:id="rId5"/>
    <p:sldId id="257" r:id="rId6"/>
    <p:sldId id="1187" r:id="rId7"/>
    <p:sldId id="272" r:id="rId8"/>
    <p:sldId id="1206" r:id="rId9"/>
    <p:sldId id="1204" r:id="rId10"/>
    <p:sldId id="1207" r:id="rId11"/>
    <p:sldId id="1172" r:id="rId12"/>
    <p:sldId id="1209" r:id="rId13"/>
    <p:sldId id="1182" r:id="rId14"/>
    <p:sldId id="1180" r:id="rId15"/>
    <p:sldId id="1183" r:id="rId16"/>
    <p:sldId id="1203" r:id="rId17"/>
    <p:sldId id="1219" r:id="rId18"/>
    <p:sldId id="1221" r:id="rId19"/>
    <p:sldId id="1181" r:id="rId20"/>
    <p:sldId id="1208" r:id="rId21"/>
    <p:sldId id="1201" r:id="rId22"/>
    <p:sldId id="1218" r:id="rId23"/>
    <p:sldId id="1224" r:id="rId24"/>
    <p:sldId id="1185" r:id="rId25"/>
    <p:sldId id="1194" r:id="rId26"/>
    <p:sldId id="1217" r:id="rId27"/>
    <p:sldId id="1225" r:id="rId28"/>
    <p:sldId id="1226" r:id="rId29"/>
    <p:sldId id="1230" r:id="rId30"/>
    <p:sldId id="1213" r:id="rId31"/>
    <p:sldId id="1186" r:id="rId32"/>
    <p:sldId id="1202" r:id="rId33"/>
    <p:sldId id="1196" r:id="rId34"/>
    <p:sldId id="1216" r:id="rId35"/>
    <p:sldId id="1220" r:id="rId36"/>
    <p:sldId id="1231" r:id="rId37"/>
    <p:sldId id="1136" r:id="rId38"/>
    <p:sldId id="1232" r:id="rId39"/>
  </p:sldIdLst>
  <p:sldSz cx="12192000" cy="6858000"/>
  <p:notesSz cx="6858000" cy="9144000"/>
  <p:embeddedFontLst>
    <p:embeddedFont>
      <p:font typeface="ＭＳ Ｐゴシック" panose="020B0600070205080204" pitchFamily="34" charset="-128"/>
      <p:regular r:id="rId42"/>
    </p:embeddedFont>
    <p:embeddedFont>
      <p:font typeface="Calibri" panose="020F0502020204030204" pitchFamily="34" charset="0"/>
      <p:regular r:id="rId43"/>
      <p:bold r:id="rId44"/>
      <p:italic r:id="rId45"/>
      <p:boldItalic r:id="rId46"/>
    </p:embeddedFont>
    <p:embeddedFont>
      <p:font typeface="IAS Ribbon Sans Bold" pitchFamily="50" charset="0"/>
      <p:bold r:id="rId47"/>
    </p:embeddedFont>
    <p:embeddedFont>
      <p:font typeface="IAS Ribbon Sans Regular" pitchFamily="50" charset="0"/>
      <p:regular r:id="rId48"/>
    </p:embeddedFont>
    <p:embeddedFont>
      <p:font typeface="Verdana" panose="020B0604030504040204" pitchFamily="34" charset="0"/>
      <p:regular r:id="rId49"/>
      <p:bold r:id="rId50"/>
      <p:italic r:id="rId51"/>
      <p:boldItalic r:id="rId52"/>
    </p:embeddedFont>
    <p:embeddedFont>
      <p:font typeface="Webdings" panose="05030102010509060703" pitchFamily="18" charset="2"/>
      <p:regular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B8FC93-931E-D4F5-A112-9D7EAB00EA5A}" name="Eaton, Jeffrey W" initials="EJW" userId="S::jwe08@ic.ac.uk::276ea8c0-84f2-403e-ae35-83a79d07a4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B5132C"/>
    <a:srgbClr val="004242"/>
    <a:srgbClr val="000542"/>
    <a:srgbClr val="63A5E8"/>
    <a:srgbClr val="4270A0"/>
    <a:srgbClr val="A57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1"/>
    <p:restoredTop sz="64507"/>
  </p:normalViewPr>
  <p:slideViewPr>
    <p:cSldViewPr snapToGrid="0" snapToObjects="1">
      <p:cViewPr varScale="1">
        <p:scale>
          <a:sx n="56" d="100"/>
          <a:sy n="56" d="100"/>
        </p:scale>
        <p:origin x="1181"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emf"/><Relationship Id="rId4"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emf"/><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99652-F96B-A149-9916-9E2F9A42F42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911D3F4F-91E2-7947-812C-52F19C285021}">
      <dgm:prSet phldrT="[Text]" custT="1"/>
      <dgm:spPr/>
      <dgm:t>
        <a:bodyPr/>
        <a:lstStyle/>
        <a:p>
          <a:r>
            <a:rPr lang="en-US" sz="1600" b="1" dirty="0"/>
            <a:t>Biomarkers and individual risk </a:t>
          </a:r>
          <a:r>
            <a:rPr lang="en-US" sz="1600" dirty="0"/>
            <a:t>data guiding</a:t>
          </a:r>
          <a:r>
            <a:rPr lang="en-US" sz="1600" dirty="0">
              <a:sym typeface="Wingdings" pitchFamily="2" charset="2"/>
            </a:rPr>
            <a:t> </a:t>
          </a:r>
          <a:r>
            <a:rPr lang="en-US" sz="1600" dirty="0" err="1">
              <a:sym typeface="Wingdings" pitchFamily="2" charset="2"/>
            </a:rPr>
            <a:t>personalised</a:t>
          </a:r>
          <a:r>
            <a:rPr lang="en-US" sz="1600" dirty="0">
              <a:sym typeface="Wingdings" pitchFamily="2" charset="2"/>
            </a:rPr>
            <a:t> prevention</a:t>
          </a:r>
          <a:r>
            <a:rPr lang="en-US" sz="1600" dirty="0"/>
            <a:t> </a:t>
          </a:r>
        </a:p>
      </dgm:t>
    </dgm:pt>
    <dgm:pt modelId="{6D3C6BA6-B6B2-B342-BDC9-D270DEA346DC}" type="parTrans" cxnId="{4D11E1CE-69A3-4E4E-B045-7A36E3DABBFF}">
      <dgm:prSet/>
      <dgm:spPr/>
      <dgm:t>
        <a:bodyPr/>
        <a:lstStyle/>
        <a:p>
          <a:endParaRPr lang="en-US"/>
        </a:p>
      </dgm:t>
    </dgm:pt>
    <dgm:pt modelId="{FC725527-ADF2-B846-BB5C-987EE5D25743}" type="sibTrans" cxnId="{4D11E1CE-69A3-4E4E-B045-7A36E3DABBFF}">
      <dgm:prSet/>
      <dgm:spPr/>
      <dgm:t>
        <a:bodyPr/>
        <a:lstStyle/>
        <a:p>
          <a:endParaRPr lang="en-US"/>
        </a:p>
      </dgm:t>
    </dgm:pt>
    <dgm:pt modelId="{B220A1E5-8C1F-1948-91D9-8B3BDD368644}">
      <dgm:prSet phldrT="[Text]" custT="1"/>
      <dgm:spPr/>
      <dgm:t>
        <a:bodyPr/>
        <a:lstStyle/>
        <a:p>
          <a:r>
            <a:rPr lang="en-US" sz="1600" b="1" dirty="0"/>
            <a:t>Genomic data</a:t>
          </a:r>
          <a:r>
            <a:rPr lang="en-US" sz="1600" dirty="0"/>
            <a:t> to detect pathogens and outbreaks</a:t>
          </a:r>
        </a:p>
      </dgm:t>
    </dgm:pt>
    <dgm:pt modelId="{E6B77049-7323-3E4E-B587-B2C911CEEC8D}" type="parTrans" cxnId="{4893F639-57C8-2347-8C98-F865AE3E9F09}">
      <dgm:prSet/>
      <dgm:spPr/>
      <dgm:t>
        <a:bodyPr/>
        <a:lstStyle/>
        <a:p>
          <a:endParaRPr lang="en-US"/>
        </a:p>
      </dgm:t>
    </dgm:pt>
    <dgm:pt modelId="{E058FC8C-BFF4-F442-B5CD-FBB2D2A7F192}" type="sibTrans" cxnId="{4893F639-57C8-2347-8C98-F865AE3E9F09}">
      <dgm:prSet/>
      <dgm:spPr/>
      <dgm:t>
        <a:bodyPr/>
        <a:lstStyle/>
        <a:p>
          <a:endParaRPr lang="en-US"/>
        </a:p>
      </dgm:t>
    </dgm:pt>
    <dgm:pt modelId="{14BBB7F8-A756-CF41-B89D-E133F68E1333}">
      <dgm:prSet phldrT="[Text]" custT="1"/>
      <dgm:spPr/>
      <dgm:t>
        <a:bodyPr/>
        <a:lstStyle/>
        <a:p>
          <a:r>
            <a:rPr lang="en-US" sz="1600" b="1" dirty="0"/>
            <a:t>Electronic</a:t>
          </a:r>
          <a:r>
            <a:rPr lang="en-US" sz="1600" dirty="0"/>
            <a:t> </a:t>
          </a:r>
          <a:r>
            <a:rPr lang="en-US" sz="1600" b="1" dirty="0"/>
            <a:t>health data systems </a:t>
          </a:r>
          <a:br>
            <a:rPr lang="en-US" sz="1600" b="1" dirty="0"/>
          </a:br>
          <a:r>
            <a:rPr lang="en-US" sz="1600" dirty="0"/>
            <a:t>for spatial epidemiology and surveillance</a:t>
          </a:r>
        </a:p>
      </dgm:t>
    </dgm:pt>
    <dgm:pt modelId="{A9A30454-A70C-3243-A994-578FBFDF1299}" type="parTrans" cxnId="{C6551BE2-8DB2-2A4C-8BA0-68BBFD20CE77}">
      <dgm:prSet/>
      <dgm:spPr/>
      <dgm:t>
        <a:bodyPr/>
        <a:lstStyle/>
        <a:p>
          <a:endParaRPr lang="en-US"/>
        </a:p>
      </dgm:t>
    </dgm:pt>
    <dgm:pt modelId="{0CD040CD-603C-DA4C-A6DE-9045B12521C4}" type="sibTrans" cxnId="{C6551BE2-8DB2-2A4C-8BA0-68BBFD20CE77}">
      <dgm:prSet/>
      <dgm:spPr/>
      <dgm:t>
        <a:bodyPr/>
        <a:lstStyle/>
        <a:p>
          <a:endParaRPr lang="en-US"/>
        </a:p>
      </dgm:t>
    </dgm:pt>
    <dgm:pt modelId="{B6D07178-3637-824E-8170-AEA9B7CC2888}" type="pres">
      <dgm:prSet presAssocID="{29899652-F96B-A149-9916-9E2F9A42F425}" presName="diagram" presStyleCnt="0">
        <dgm:presLayoutVars>
          <dgm:dir/>
          <dgm:resizeHandles val="exact"/>
        </dgm:presLayoutVars>
      </dgm:prSet>
      <dgm:spPr/>
    </dgm:pt>
    <dgm:pt modelId="{4F3FCF1C-C77A-B545-971D-753E1E295E6D}" type="pres">
      <dgm:prSet presAssocID="{14BBB7F8-A756-CF41-B89D-E133F68E1333}" presName="node" presStyleLbl="node1" presStyleIdx="0" presStyleCnt="3" custScaleY="136862">
        <dgm:presLayoutVars>
          <dgm:bulletEnabled val="1"/>
        </dgm:presLayoutVars>
      </dgm:prSet>
      <dgm:spPr/>
    </dgm:pt>
    <dgm:pt modelId="{0D4CBCE8-F571-E640-A4B3-940E83C88803}" type="pres">
      <dgm:prSet presAssocID="{0CD040CD-603C-DA4C-A6DE-9045B12521C4}" presName="sibTrans" presStyleCnt="0"/>
      <dgm:spPr/>
    </dgm:pt>
    <dgm:pt modelId="{6420E914-17ED-124D-BB90-2CAC69886608}" type="pres">
      <dgm:prSet presAssocID="{911D3F4F-91E2-7947-812C-52F19C285021}" presName="node" presStyleLbl="node1" presStyleIdx="1" presStyleCnt="3" custScaleY="136862">
        <dgm:presLayoutVars>
          <dgm:bulletEnabled val="1"/>
        </dgm:presLayoutVars>
      </dgm:prSet>
      <dgm:spPr/>
    </dgm:pt>
    <dgm:pt modelId="{D39DD225-041C-1742-AFF2-38484D94759A}" type="pres">
      <dgm:prSet presAssocID="{FC725527-ADF2-B846-BB5C-987EE5D25743}" presName="sibTrans" presStyleCnt="0"/>
      <dgm:spPr/>
    </dgm:pt>
    <dgm:pt modelId="{0235EA65-53BD-3F41-A5EE-C54AF9DD0A7C}" type="pres">
      <dgm:prSet presAssocID="{B220A1E5-8C1F-1948-91D9-8B3BDD368644}" presName="node" presStyleLbl="node1" presStyleIdx="2" presStyleCnt="3" custScaleY="136862">
        <dgm:presLayoutVars>
          <dgm:bulletEnabled val="1"/>
        </dgm:presLayoutVars>
      </dgm:prSet>
      <dgm:spPr/>
    </dgm:pt>
  </dgm:ptLst>
  <dgm:cxnLst>
    <dgm:cxn modelId="{4893F639-57C8-2347-8C98-F865AE3E9F09}" srcId="{29899652-F96B-A149-9916-9E2F9A42F425}" destId="{B220A1E5-8C1F-1948-91D9-8B3BDD368644}" srcOrd="2" destOrd="0" parTransId="{E6B77049-7323-3E4E-B587-B2C911CEEC8D}" sibTransId="{E058FC8C-BFF4-F442-B5CD-FBB2D2A7F192}"/>
    <dgm:cxn modelId="{D0411854-BDD9-1C47-A3A5-FB5DB039B529}" type="presOf" srcId="{B220A1E5-8C1F-1948-91D9-8B3BDD368644}" destId="{0235EA65-53BD-3F41-A5EE-C54AF9DD0A7C}" srcOrd="0" destOrd="0" presId="urn:microsoft.com/office/officeart/2005/8/layout/default"/>
    <dgm:cxn modelId="{B0452D94-2430-F045-B222-224943535E2F}" type="presOf" srcId="{911D3F4F-91E2-7947-812C-52F19C285021}" destId="{6420E914-17ED-124D-BB90-2CAC69886608}" srcOrd="0" destOrd="0" presId="urn:microsoft.com/office/officeart/2005/8/layout/default"/>
    <dgm:cxn modelId="{06B4DBA2-111B-8B43-94BE-578585EB80DF}" type="presOf" srcId="{29899652-F96B-A149-9916-9E2F9A42F425}" destId="{B6D07178-3637-824E-8170-AEA9B7CC2888}" srcOrd="0" destOrd="0" presId="urn:microsoft.com/office/officeart/2005/8/layout/default"/>
    <dgm:cxn modelId="{31855BB1-0078-724F-9A47-323BDDB68319}" type="presOf" srcId="{14BBB7F8-A756-CF41-B89D-E133F68E1333}" destId="{4F3FCF1C-C77A-B545-971D-753E1E295E6D}" srcOrd="0" destOrd="0" presId="urn:microsoft.com/office/officeart/2005/8/layout/default"/>
    <dgm:cxn modelId="{4D11E1CE-69A3-4E4E-B045-7A36E3DABBFF}" srcId="{29899652-F96B-A149-9916-9E2F9A42F425}" destId="{911D3F4F-91E2-7947-812C-52F19C285021}" srcOrd="1" destOrd="0" parTransId="{6D3C6BA6-B6B2-B342-BDC9-D270DEA346DC}" sibTransId="{FC725527-ADF2-B846-BB5C-987EE5D25743}"/>
    <dgm:cxn modelId="{C6551BE2-8DB2-2A4C-8BA0-68BBFD20CE77}" srcId="{29899652-F96B-A149-9916-9E2F9A42F425}" destId="{14BBB7F8-A756-CF41-B89D-E133F68E1333}" srcOrd="0" destOrd="0" parTransId="{A9A30454-A70C-3243-A994-578FBFDF1299}" sibTransId="{0CD040CD-603C-DA4C-A6DE-9045B12521C4}"/>
    <dgm:cxn modelId="{67DE8921-CDA9-FA49-883A-F2325DBE0A16}" type="presParOf" srcId="{B6D07178-3637-824E-8170-AEA9B7CC2888}" destId="{4F3FCF1C-C77A-B545-971D-753E1E295E6D}" srcOrd="0" destOrd="0" presId="urn:microsoft.com/office/officeart/2005/8/layout/default"/>
    <dgm:cxn modelId="{D8315E16-CB39-7747-996F-ED51CD3A6A53}" type="presParOf" srcId="{B6D07178-3637-824E-8170-AEA9B7CC2888}" destId="{0D4CBCE8-F571-E640-A4B3-940E83C88803}" srcOrd="1" destOrd="0" presId="urn:microsoft.com/office/officeart/2005/8/layout/default"/>
    <dgm:cxn modelId="{DD983293-5951-DD44-ABEB-03D368AA604B}" type="presParOf" srcId="{B6D07178-3637-824E-8170-AEA9B7CC2888}" destId="{6420E914-17ED-124D-BB90-2CAC69886608}" srcOrd="2" destOrd="0" presId="urn:microsoft.com/office/officeart/2005/8/layout/default"/>
    <dgm:cxn modelId="{93F20AC8-E77A-4045-81CB-DA028445339B}" type="presParOf" srcId="{B6D07178-3637-824E-8170-AEA9B7CC2888}" destId="{D39DD225-041C-1742-AFF2-38484D94759A}" srcOrd="3" destOrd="0" presId="urn:microsoft.com/office/officeart/2005/8/layout/default"/>
    <dgm:cxn modelId="{EB4795FA-C231-FC41-A10B-FC942C08EAEB}" type="presParOf" srcId="{B6D07178-3637-824E-8170-AEA9B7CC2888}" destId="{0235EA65-53BD-3F41-A5EE-C54AF9DD0A7C}"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12A0E-8B51-C248-A039-6F672D4D3082}"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7DEE2CC2-39C1-0844-AB60-508A339445B4}">
      <dgm:prSet phldrT="[Text]" custT="1"/>
      <dgm:spPr/>
      <dgm:t>
        <a:bodyPr/>
        <a:lstStyle/>
        <a:p>
          <a:r>
            <a:rPr lang="en-US" sz="2200" dirty="0"/>
            <a:t>Data ownership</a:t>
          </a:r>
        </a:p>
      </dgm:t>
    </dgm:pt>
    <dgm:pt modelId="{D13A4C4D-B4B2-694B-8525-995150134405}" type="parTrans" cxnId="{0E747609-C771-5C45-9108-60CE5C924E36}">
      <dgm:prSet/>
      <dgm:spPr/>
      <dgm:t>
        <a:bodyPr/>
        <a:lstStyle/>
        <a:p>
          <a:endParaRPr lang="en-US"/>
        </a:p>
      </dgm:t>
    </dgm:pt>
    <dgm:pt modelId="{740B1D99-CE3C-8247-8AE4-27214696CB55}" type="sibTrans" cxnId="{0E747609-C771-5C45-9108-60CE5C924E36}">
      <dgm:prSet/>
      <dgm:spPr/>
      <dgm:t>
        <a:bodyPr/>
        <a:lstStyle/>
        <a:p>
          <a:endParaRPr lang="en-US"/>
        </a:p>
      </dgm:t>
    </dgm:pt>
    <dgm:pt modelId="{D027E19C-118A-C946-BA20-C1F880DDD014}">
      <dgm:prSet phldrT="[Text]" custT="1"/>
      <dgm:spPr/>
      <dgm:t>
        <a:bodyPr/>
        <a:lstStyle/>
        <a:p>
          <a:r>
            <a:rPr lang="en-US" sz="2200" dirty="0"/>
            <a:t>Data quality</a:t>
          </a:r>
        </a:p>
      </dgm:t>
    </dgm:pt>
    <dgm:pt modelId="{E36DA485-8689-114A-BC0E-7F0F41F2B102}" type="parTrans" cxnId="{55AAB7E9-D34E-7A44-9B4E-722EB72C105B}">
      <dgm:prSet/>
      <dgm:spPr/>
      <dgm:t>
        <a:bodyPr/>
        <a:lstStyle/>
        <a:p>
          <a:endParaRPr lang="en-US"/>
        </a:p>
      </dgm:t>
    </dgm:pt>
    <dgm:pt modelId="{6237F257-BB2A-7F4B-B129-13E1CBFCA369}" type="sibTrans" cxnId="{55AAB7E9-D34E-7A44-9B4E-722EB72C105B}">
      <dgm:prSet/>
      <dgm:spPr/>
      <dgm:t>
        <a:bodyPr/>
        <a:lstStyle/>
        <a:p>
          <a:endParaRPr lang="en-US"/>
        </a:p>
      </dgm:t>
    </dgm:pt>
    <dgm:pt modelId="{0D78231C-2388-F846-960E-549D3689FCD6}">
      <dgm:prSet phldrT="[Text]" custT="1"/>
      <dgm:spPr/>
      <dgm:t>
        <a:bodyPr/>
        <a:lstStyle/>
        <a:p>
          <a:r>
            <a:rPr lang="en-US" sz="2200" dirty="0"/>
            <a:t>Data use</a:t>
          </a:r>
        </a:p>
      </dgm:t>
    </dgm:pt>
    <dgm:pt modelId="{5D4F1611-A8A4-704A-8C59-584C8A2EF0E1}" type="parTrans" cxnId="{CDEFF671-9639-9C4B-8BF4-C6B5FF2637C2}">
      <dgm:prSet/>
      <dgm:spPr/>
      <dgm:t>
        <a:bodyPr/>
        <a:lstStyle/>
        <a:p>
          <a:endParaRPr lang="en-US"/>
        </a:p>
      </dgm:t>
    </dgm:pt>
    <dgm:pt modelId="{CA29094C-3AC8-5741-A0B7-B2B162BADCA6}" type="sibTrans" cxnId="{CDEFF671-9639-9C4B-8BF4-C6B5FF2637C2}">
      <dgm:prSet/>
      <dgm:spPr/>
      <dgm:t>
        <a:bodyPr/>
        <a:lstStyle/>
        <a:p>
          <a:endParaRPr lang="en-US"/>
        </a:p>
      </dgm:t>
    </dgm:pt>
    <dgm:pt modelId="{D3DCBD0B-81B1-F44B-8A4F-30A679D14804}" type="pres">
      <dgm:prSet presAssocID="{ED512A0E-8B51-C248-A039-6F672D4D3082}" presName="Name0" presStyleCnt="0">
        <dgm:presLayoutVars>
          <dgm:dir/>
          <dgm:resizeHandles val="exact"/>
        </dgm:presLayoutVars>
      </dgm:prSet>
      <dgm:spPr/>
    </dgm:pt>
    <dgm:pt modelId="{11C5D375-975E-A349-B782-F9B2361DAE52}" type="pres">
      <dgm:prSet presAssocID="{7DEE2CC2-39C1-0844-AB60-508A339445B4}" presName="node" presStyleLbl="node1" presStyleIdx="0" presStyleCnt="3" custScaleX="126956" custScaleY="126956" custRadScaleRad="83165" custRadScaleInc="-2457">
        <dgm:presLayoutVars>
          <dgm:bulletEnabled val="1"/>
        </dgm:presLayoutVars>
      </dgm:prSet>
      <dgm:spPr/>
    </dgm:pt>
    <dgm:pt modelId="{C5C3A474-F224-2E43-8487-15A7F1D9F211}" type="pres">
      <dgm:prSet presAssocID="{740B1D99-CE3C-8247-8AE4-27214696CB55}" presName="sibTrans" presStyleLbl="sibTrans2D1" presStyleIdx="0" presStyleCnt="3" custScaleX="76989" custScaleY="132439" custLinFactNeighborY="0"/>
      <dgm:spPr/>
    </dgm:pt>
    <dgm:pt modelId="{0AD92D04-A09F-7C45-A641-E05224813BEF}" type="pres">
      <dgm:prSet presAssocID="{740B1D99-CE3C-8247-8AE4-27214696CB55}" presName="connectorText" presStyleLbl="sibTrans2D1" presStyleIdx="0" presStyleCnt="3"/>
      <dgm:spPr/>
    </dgm:pt>
    <dgm:pt modelId="{E518617F-FA22-6345-BEA9-74FA47113DC2}" type="pres">
      <dgm:prSet presAssocID="{D027E19C-118A-C946-BA20-C1F880DDD014}" presName="node" presStyleLbl="node1" presStyleIdx="1" presStyleCnt="3" custScaleX="126956" custScaleY="126956" custRadScaleRad="102554" custRadScaleInc="-23048">
        <dgm:presLayoutVars>
          <dgm:bulletEnabled val="1"/>
        </dgm:presLayoutVars>
      </dgm:prSet>
      <dgm:spPr/>
    </dgm:pt>
    <dgm:pt modelId="{DC03328C-613D-E446-9D34-58410BD84000}" type="pres">
      <dgm:prSet presAssocID="{6237F257-BB2A-7F4B-B129-13E1CBFCA369}" presName="sibTrans" presStyleLbl="sibTrans2D1" presStyleIdx="1" presStyleCnt="3" custScaleX="87622" custScaleY="132439"/>
      <dgm:spPr/>
    </dgm:pt>
    <dgm:pt modelId="{B4B835CC-6D74-0847-B81E-C402F389690C}" type="pres">
      <dgm:prSet presAssocID="{6237F257-BB2A-7F4B-B129-13E1CBFCA369}" presName="connectorText" presStyleLbl="sibTrans2D1" presStyleIdx="1" presStyleCnt="3"/>
      <dgm:spPr/>
    </dgm:pt>
    <dgm:pt modelId="{D73A98D7-A433-7649-BF12-623378DD3445}" type="pres">
      <dgm:prSet presAssocID="{0D78231C-2388-F846-960E-549D3689FCD6}" presName="node" presStyleLbl="node1" presStyleIdx="2" presStyleCnt="3" custScaleX="126956" custScaleY="126956" custRadScaleRad="102553" custRadScaleInc="23048">
        <dgm:presLayoutVars>
          <dgm:bulletEnabled val="1"/>
        </dgm:presLayoutVars>
      </dgm:prSet>
      <dgm:spPr/>
    </dgm:pt>
    <dgm:pt modelId="{A99DACF8-8E4A-B443-ADB0-08C0A5A9E3AB}" type="pres">
      <dgm:prSet presAssocID="{CA29094C-3AC8-5741-A0B7-B2B162BADCA6}" presName="sibTrans" presStyleLbl="sibTrans2D1" presStyleIdx="2" presStyleCnt="3" custScaleX="76989" custScaleY="132439" custLinFactNeighborY="0"/>
      <dgm:spPr/>
    </dgm:pt>
    <dgm:pt modelId="{3777EB96-BB95-B84C-A533-124BE1E978B1}" type="pres">
      <dgm:prSet presAssocID="{CA29094C-3AC8-5741-A0B7-B2B162BADCA6}" presName="connectorText" presStyleLbl="sibTrans2D1" presStyleIdx="2" presStyleCnt="3"/>
      <dgm:spPr/>
    </dgm:pt>
  </dgm:ptLst>
  <dgm:cxnLst>
    <dgm:cxn modelId="{0E747609-C771-5C45-9108-60CE5C924E36}" srcId="{ED512A0E-8B51-C248-A039-6F672D4D3082}" destId="{7DEE2CC2-39C1-0844-AB60-508A339445B4}" srcOrd="0" destOrd="0" parTransId="{D13A4C4D-B4B2-694B-8525-995150134405}" sibTransId="{740B1D99-CE3C-8247-8AE4-27214696CB55}"/>
    <dgm:cxn modelId="{7673E92F-C999-D34E-8A12-AA9FD5FCCED4}" type="presOf" srcId="{6237F257-BB2A-7F4B-B129-13E1CBFCA369}" destId="{B4B835CC-6D74-0847-B81E-C402F389690C}" srcOrd="1" destOrd="0" presId="urn:microsoft.com/office/officeart/2005/8/layout/cycle7"/>
    <dgm:cxn modelId="{0CA02B60-B4EC-FD42-95EE-8C68690FB661}" type="presOf" srcId="{ED512A0E-8B51-C248-A039-6F672D4D3082}" destId="{D3DCBD0B-81B1-F44B-8A4F-30A679D14804}" srcOrd="0" destOrd="0" presId="urn:microsoft.com/office/officeart/2005/8/layout/cycle7"/>
    <dgm:cxn modelId="{CDEFF671-9639-9C4B-8BF4-C6B5FF2637C2}" srcId="{ED512A0E-8B51-C248-A039-6F672D4D3082}" destId="{0D78231C-2388-F846-960E-549D3689FCD6}" srcOrd="2" destOrd="0" parTransId="{5D4F1611-A8A4-704A-8C59-584C8A2EF0E1}" sibTransId="{CA29094C-3AC8-5741-A0B7-B2B162BADCA6}"/>
    <dgm:cxn modelId="{CB31A353-5C79-F94B-9274-93C1BC315018}" type="presOf" srcId="{CA29094C-3AC8-5741-A0B7-B2B162BADCA6}" destId="{3777EB96-BB95-B84C-A533-124BE1E978B1}" srcOrd="1" destOrd="0" presId="urn:microsoft.com/office/officeart/2005/8/layout/cycle7"/>
    <dgm:cxn modelId="{C5F85E75-6313-274C-8E81-828C2F6C8D7D}" type="presOf" srcId="{0D78231C-2388-F846-960E-549D3689FCD6}" destId="{D73A98D7-A433-7649-BF12-623378DD3445}" srcOrd="0" destOrd="0" presId="urn:microsoft.com/office/officeart/2005/8/layout/cycle7"/>
    <dgm:cxn modelId="{552B6790-0431-6344-9A4D-BC5E0285FD2C}" type="presOf" srcId="{740B1D99-CE3C-8247-8AE4-27214696CB55}" destId="{0AD92D04-A09F-7C45-A641-E05224813BEF}" srcOrd="1" destOrd="0" presId="urn:microsoft.com/office/officeart/2005/8/layout/cycle7"/>
    <dgm:cxn modelId="{69F309C5-D4F1-DC43-9C15-78864F5DA0E9}" type="presOf" srcId="{740B1D99-CE3C-8247-8AE4-27214696CB55}" destId="{C5C3A474-F224-2E43-8487-15A7F1D9F211}" srcOrd="0" destOrd="0" presId="urn:microsoft.com/office/officeart/2005/8/layout/cycle7"/>
    <dgm:cxn modelId="{AAAD49CD-6A4E-C048-8DBB-CCEB6ABCB134}" type="presOf" srcId="{6237F257-BB2A-7F4B-B129-13E1CBFCA369}" destId="{DC03328C-613D-E446-9D34-58410BD84000}" srcOrd="0" destOrd="0" presId="urn:microsoft.com/office/officeart/2005/8/layout/cycle7"/>
    <dgm:cxn modelId="{8A1EB4DC-EFB6-CE47-9F27-7421106CFD19}" type="presOf" srcId="{D027E19C-118A-C946-BA20-C1F880DDD014}" destId="{E518617F-FA22-6345-BEA9-74FA47113DC2}" srcOrd="0" destOrd="0" presId="urn:microsoft.com/office/officeart/2005/8/layout/cycle7"/>
    <dgm:cxn modelId="{55AAB7E9-D34E-7A44-9B4E-722EB72C105B}" srcId="{ED512A0E-8B51-C248-A039-6F672D4D3082}" destId="{D027E19C-118A-C946-BA20-C1F880DDD014}" srcOrd="1" destOrd="0" parTransId="{E36DA485-8689-114A-BC0E-7F0F41F2B102}" sibTransId="{6237F257-BB2A-7F4B-B129-13E1CBFCA369}"/>
    <dgm:cxn modelId="{183F9AF1-1DBE-5D4F-8642-78DF50EFA72C}" type="presOf" srcId="{7DEE2CC2-39C1-0844-AB60-508A339445B4}" destId="{11C5D375-975E-A349-B782-F9B2361DAE52}" srcOrd="0" destOrd="0" presId="urn:microsoft.com/office/officeart/2005/8/layout/cycle7"/>
    <dgm:cxn modelId="{DB3FF7FE-5C6B-174B-B49E-1CBF70EEB273}" type="presOf" srcId="{CA29094C-3AC8-5741-A0B7-B2B162BADCA6}" destId="{A99DACF8-8E4A-B443-ADB0-08C0A5A9E3AB}" srcOrd="0" destOrd="0" presId="urn:microsoft.com/office/officeart/2005/8/layout/cycle7"/>
    <dgm:cxn modelId="{94780D2F-69C7-ED46-B5E6-1BD853072BBF}" type="presParOf" srcId="{D3DCBD0B-81B1-F44B-8A4F-30A679D14804}" destId="{11C5D375-975E-A349-B782-F9B2361DAE52}" srcOrd="0" destOrd="0" presId="urn:microsoft.com/office/officeart/2005/8/layout/cycle7"/>
    <dgm:cxn modelId="{54B69F5E-EB1F-7C44-952D-E0E69D2AE772}" type="presParOf" srcId="{D3DCBD0B-81B1-F44B-8A4F-30A679D14804}" destId="{C5C3A474-F224-2E43-8487-15A7F1D9F211}" srcOrd="1" destOrd="0" presId="urn:microsoft.com/office/officeart/2005/8/layout/cycle7"/>
    <dgm:cxn modelId="{E75F7907-E491-B54C-9A80-A0B34050DA43}" type="presParOf" srcId="{C5C3A474-F224-2E43-8487-15A7F1D9F211}" destId="{0AD92D04-A09F-7C45-A641-E05224813BEF}" srcOrd="0" destOrd="0" presId="urn:microsoft.com/office/officeart/2005/8/layout/cycle7"/>
    <dgm:cxn modelId="{9F957659-B448-2D40-AEAD-AA58F217A95D}" type="presParOf" srcId="{D3DCBD0B-81B1-F44B-8A4F-30A679D14804}" destId="{E518617F-FA22-6345-BEA9-74FA47113DC2}" srcOrd="2" destOrd="0" presId="urn:microsoft.com/office/officeart/2005/8/layout/cycle7"/>
    <dgm:cxn modelId="{B5EF30F6-7EA7-424C-9560-D6E56651B737}" type="presParOf" srcId="{D3DCBD0B-81B1-F44B-8A4F-30A679D14804}" destId="{DC03328C-613D-E446-9D34-58410BD84000}" srcOrd="3" destOrd="0" presId="urn:microsoft.com/office/officeart/2005/8/layout/cycle7"/>
    <dgm:cxn modelId="{4D1479D2-BA44-594C-90B2-EAC7CF0418ED}" type="presParOf" srcId="{DC03328C-613D-E446-9D34-58410BD84000}" destId="{B4B835CC-6D74-0847-B81E-C402F389690C}" srcOrd="0" destOrd="0" presId="urn:microsoft.com/office/officeart/2005/8/layout/cycle7"/>
    <dgm:cxn modelId="{D85BDED4-31C0-E249-88C0-A452DB54ACD8}" type="presParOf" srcId="{D3DCBD0B-81B1-F44B-8A4F-30A679D14804}" destId="{D73A98D7-A433-7649-BF12-623378DD3445}" srcOrd="4" destOrd="0" presId="urn:microsoft.com/office/officeart/2005/8/layout/cycle7"/>
    <dgm:cxn modelId="{C155FA74-7A9D-2B48-853E-B884B083AB6C}" type="presParOf" srcId="{D3DCBD0B-81B1-F44B-8A4F-30A679D14804}" destId="{A99DACF8-8E4A-B443-ADB0-08C0A5A9E3AB}" srcOrd="5" destOrd="0" presId="urn:microsoft.com/office/officeart/2005/8/layout/cycle7"/>
    <dgm:cxn modelId="{8BEC26EB-929C-4A43-8562-5D4DED0CEB93}" type="presParOf" srcId="{A99DACF8-8E4A-B443-ADB0-08C0A5A9E3AB}" destId="{3777EB96-BB95-B84C-A533-124BE1E978B1}" srcOrd="0" destOrd="0" presId="urn:microsoft.com/office/officeart/2005/8/layout/cycle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CF178B-D607-DA40-BBB4-26BC760F0E0B}"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57A8A36B-6C8D-BC4A-A325-AD264D0DF951}">
      <dgm:prSet phldrT="[Text]"/>
      <dgm:spPr/>
      <dgm:t>
        <a:bodyPr/>
        <a:lstStyle/>
        <a:p>
          <a:r>
            <a:rPr lang="en-US" dirty="0"/>
            <a:t>Geography</a:t>
          </a:r>
        </a:p>
      </dgm:t>
    </dgm:pt>
    <dgm:pt modelId="{7E287C4D-3473-5647-946E-2AED9BF92003}" type="parTrans" cxnId="{A1D94A5D-A40B-5D4A-A656-4F5C01ECF6E2}">
      <dgm:prSet/>
      <dgm:spPr/>
      <dgm:t>
        <a:bodyPr/>
        <a:lstStyle/>
        <a:p>
          <a:endParaRPr lang="en-US"/>
        </a:p>
      </dgm:t>
    </dgm:pt>
    <dgm:pt modelId="{BEE1E768-5BE5-F14A-BDA8-405C11500553}" type="sibTrans" cxnId="{A1D94A5D-A40B-5D4A-A656-4F5C01ECF6E2}">
      <dgm:prSet/>
      <dgm:spPr/>
      <dgm:t>
        <a:bodyPr/>
        <a:lstStyle/>
        <a:p>
          <a:endParaRPr lang="en-US"/>
        </a:p>
      </dgm:t>
    </dgm:pt>
    <dgm:pt modelId="{92D0A240-5DC5-624B-9B73-931BD11A2DE9}">
      <dgm:prSet phldrT="[Text]"/>
      <dgm:spPr/>
      <dgm:t>
        <a:bodyPr/>
        <a:lstStyle/>
        <a:p>
          <a:r>
            <a:rPr lang="en-US" dirty="0"/>
            <a:t>Sex and age</a:t>
          </a:r>
        </a:p>
      </dgm:t>
    </dgm:pt>
    <dgm:pt modelId="{7DE55527-B83B-5744-8037-E13801484A5D}" type="parTrans" cxnId="{200E4A25-85CF-7D47-947F-8625E1833AD0}">
      <dgm:prSet/>
      <dgm:spPr/>
      <dgm:t>
        <a:bodyPr/>
        <a:lstStyle/>
        <a:p>
          <a:endParaRPr lang="en-US"/>
        </a:p>
      </dgm:t>
    </dgm:pt>
    <dgm:pt modelId="{DEB1737F-A6D9-B74A-9CB2-F24F965C9205}" type="sibTrans" cxnId="{200E4A25-85CF-7D47-947F-8625E1833AD0}">
      <dgm:prSet/>
      <dgm:spPr/>
      <dgm:t>
        <a:bodyPr/>
        <a:lstStyle/>
        <a:p>
          <a:endParaRPr lang="en-US"/>
        </a:p>
      </dgm:t>
    </dgm:pt>
    <dgm:pt modelId="{7F531CAD-B644-FB42-B541-FFA596384588}">
      <dgm:prSet phldrT="[Text]"/>
      <dgm:spPr/>
      <dgm:t>
        <a:bodyPr/>
        <a:lstStyle/>
        <a:p>
          <a:r>
            <a:rPr lang="en-US" dirty="0"/>
            <a:t>Key &amp; vulnerable  populations</a:t>
          </a:r>
        </a:p>
      </dgm:t>
    </dgm:pt>
    <dgm:pt modelId="{9159D7EB-705B-D14F-8723-71B4277E6082}" type="parTrans" cxnId="{52CE8229-27B8-8644-AED4-2FC9B7B291F8}">
      <dgm:prSet/>
      <dgm:spPr/>
      <dgm:t>
        <a:bodyPr/>
        <a:lstStyle/>
        <a:p>
          <a:endParaRPr lang="en-US"/>
        </a:p>
      </dgm:t>
    </dgm:pt>
    <dgm:pt modelId="{F3D926BC-E6BE-FB4A-9D8F-8F29F77CE209}" type="sibTrans" cxnId="{52CE8229-27B8-8644-AED4-2FC9B7B291F8}">
      <dgm:prSet/>
      <dgm:spPr/>
      <dgm:t>
        <a:bodyPr/>
        <a:lstStyle/>
        <a:p>
          <a:endParaRPr lang="en-US"/>
        </a:p>
      </dgm:t>
    </dgm:pt>
    <dgm:pt modelId="{194FCDC0-CE2A-634C-85A6-ECCCDD4647FD}">
      <dgm:prSet phldrT="[Text]"/>
      <dgm:spPr/>
      <dgm:t>
        <a:bodyPr/>
        <a:lstStyle/>
        <a:p>
          <a:r>
            <a:rPr lang="en-US" dirty="0"/>
            <a:t>Risk differentiation</a:t>
          </a:r>
        </a:p>
      </dgm:t>
    </dgm:pt>
    <dgm:pt modelId="{2F4C4B0C-2512-134B-B4F2-C259DFCF69CC}" type="parTrans" cxnId="{B476C235-BF2B-1947-983D-70DF0270E686}">
      <dgm:prSet/>
      <dgm:spPr/>
      <dgm:t>
        <a:bodyPr/>
        <a:lstStyle/>
        <a:p>
          <a:endParaRPr lang="en-US"/>
        </a:p>
      </dgm:t>
    </dgm:pt>
    <dgm:pt modelId="{AC0B0EF7-F9E2-B84B-BD08-06FAE3A5F26B}" type="sibTrans" cxnId="{B476C235-BF2B-1947-983D-70DF0270E686}">
      <dgm:prSet/>
      <dgm:spPr/>
      <dgm:t>
        <a:bodyPr/>
        <a:lstStyle/>
        <a:p>
          <a:endParaRPr lang="en-US"/>
        </a:p>
      </dgm:t>
    </dgm:pt>
    <dgm:pt modelId="{7D866BAA-A1E4-C048-B4FA-077A6928B1EA}" type="pres">
      <dgm:prSet presAssocID="{BBCF178B-D607-DA40-BBB4-26BC760F0E0B}" presName="Name0" presStyleCnt="0">
        <dgm:presLayoutVars>
          <dgm:dir/>
          <dgm:resizeHandles val="exact"/>
        </dgm:presLayoutVars>
      </dgm:prSet>
      <dgm:spPr/>
    </dgm:pt>
    <dgm:pt modelId="{2C395143-50EE-5E42-8B10-9C72E1D09E28}" type="pres">
      <dgm:prSet presAssocID="{57A8A36B-6C8D-BC4A-A325-AD264D0DF951}" presName="compNode" presStyleCnt="0"/>
      <dgm:spPr/>
    </dgm:pt>
    <dgm:pt modelId="{4EC6E7AC-47EE-CE4A-A8E3-0C1BC18E1A3F}" type="pres">
      <dgm:prSet presAssocID="{57A8A36B-6C8D-BC4A-A325-AD264D0DF951}" presName="pictRect" presStyleLbl="node1" presStyleIdx="0" presStyleCnt="4" custLinFactNeighborX="64"/>
      <dgm:spPr>
        <a:blipFill dpi="0" rotWithShape="1">
          <a:blip xmlns:r="http://schemas.openxmlformats.org/officeDocument/2006/relationships" r:embed="rId1">
            <a:extLst>
              <a:ext uri="{28A0092B-C50C-407E-A947-70E740481C1C}">
                <a14:useLocalDpi xmlns:a14="http://schemas.microsoft.com/office/drawing/2010/main"/>
              </a:ext>
            </a:extLst>
          </a:blip>
          <a:srcRect/>
          <a:stretch>
            <a:fillRect l="17930" t="2260" r="17930" b="2260"/>
          </a:stretch>
        </a:blipFill>
        <a:ln w="12700">
          <a:solidFill>
            <a:schemeClr val="accent1"/>
          </a:solidFill>
        </a:ln>
      </dgm:spPr>
    </dgm:pt>
    <dgm:pt modelId="{B4966E14-96CA-C24A-A1EA-B2423AB99786}" type="pres">
      <dgm:prSet presAssocID="{57A8A36B-6C8D-BC4A-A325-AD264D0DF951}" presName="textRect" presStyleLbl="revTx" presStyleIdx="0" presStyleCnt="4">
        <dgm:presLayoutVars>
          <dgm:bulletEnabled val="1"/>
        </dgm:presLayoutVars>
      </dgm:prSet>
      <dgm:spPr/>
    </dgm:pt>
    <dgm:pt modelId="{4180241A-06B8-4444-98B4-EA6DD03F09B6}" type="pres">
      <dgm:prSet presAssocID="{BEE1E768-5BE5-F14A-BDA8-405C11500553}" presName="sibTrans" presStyleLbl="sibTrans2D1" presStyleIdx="0" presStyleCnt="0"/>
      <dgm:spPr/>
    </dgm:pt>
    <dgm:pt modelId="{F32BF1E3-DDC5-D04F-BCB6-DF0290ADC2BB}" type="pres">
      <dgm:prSet presAssocID="{92D0A240-5DC5-624B-9B73-931BD11A2DE9}" presName="compNode" presStyleCnt="0"/>
      <dgm:spPr/>
    </dgm:pt>
    <dgm:pt modelId="{62D09C6B-E426-4240-A31A-720498754991}" type="pres">
      <dgm:prSet presAssocID="{92D0A240-5DC5-624B-9B73-931BD11A2DE9}" presName="pictRect" presStyleLbl="node1" presStyleIdx="1" presStyleCnt="4"/>
      <dgm:spPr>
        <a:blipFill dpi="0" rotWithShape="1">
          <a:blip xmlns:r="http://schemas.openxmlformats.org/officeDocument/2006/relationships" r:embed="rId2"/>
          <a:srcRect/>
          <a:stretch>
            <a:fillRect l="17959" r="17959"/>
          </a:stretch>
        </a:blipFill>
        <a:ln>
          <a:solidFill>
            <a:schemeClr val="accent1"/>
          </a:solidFill>
        </a:ln>
      </dgm:spPr>
    </dgm:pt>
    <dgm:pt modelId="{286BB8FE-513D-DC4F-A13F-A87F8479B0A7}" type="pres">
      <dgm:prSet presAssocID="{92D0A240-5DC5-624B-9B73-931BD11A2DE9}" presName="textRect" presStyleLbl="revTx" presStyleIdx="1" presStyleCnt="4">
        <dgm:presLayoutVars>
          <dgm:bulletEnabled val="1"/>
        </dgm:presLayoutVars>
      </dgm:prSet>
      <dgm:spPr/>
    </dgm:pt>
    <dgm:pt modelId="{75416CA1-2CDA-BC48-A27F-090FB33451C6}" type="pres">
      <dgm:prSet presAssocID="{DEB1737F-A6D9-B74A-9CB2-F24F965C9205}" presName="sibTrans" presStyleLbl="sibTrans2D1" presStyleIdx="0" presStyleCnt="0"/>
      <dgm:spPr/>
    </dgm:pt>
    <dgm:pt modelId="{D6028C59-746E-BF4D-8E22-48C3FAEE32BF}" type="pres">
      <dgm:prSet presAssocID="{7F531CAD-B644-FB42-B541-FFA596384588}" presName="compNode" presStyleCnt="0"/>
      <dgm:spPr/>
    </dgm:pt>
    <dgm:pt modelId="{C2E99BEC-AD29-6748-9E8F-1AD208EE5B11}" type="pres">
      <dgm:prSet presAssocID="{7F531CAD-B644-FB42-B541-FFA596384588}" presName="pictRect" presStyleLbl="node1" presStyleIdx="2" presStyleCnt="4"/>
      <dgm:spPr>
        <a:blipFill>
          <a:blip xmlns:r="http://schemas.openxmlformats.org/officeDocument/2006/relationships" r:embed="rId3"/>
          <a:stretch>
            <a:fillRect l="6937" r="6937"/>
          </a:stretch>
        </a:blipFill>
        <a:ln>
          <a:solidFill>
            <a:schemeClr val="accent1"/>
          </a:solidFill>
        </a:ln>
      </dgm:spPr>
    </dgm:pt>
    <dgm:pt modelId="{602F270A-F4F2-D441-B793-62845307C1E1}" type="pres">
      <dgm:prSet presAssocID="{7F531CAD-B644-FB42-B541-FFA596384588}" presName="textRect" presStyleLbl="revTx" presStyleIdx="2" presStyleCnt="4">
        <dgm:presLayoutVars>
          <dgm:bulletEnabled val="1"/>
        </dgm:presLayoutVars>
      </dgm:prSet>
      <dgm:spPr/>
    </dgm:pt>
    <dgm:pt modelId="{76918BCD-F346-7D4E-9809-4A419581AB1A}" type="pres">
      <dgm:prSet presAssocID="{F3D926BC-E6BE-FB4A-9D8F-8F29F77CE209}" presName="sibTrans" presStyleLbl="sibTrans2D1" presStyleIdx="0" presStyleCnt="0"/>
      <dgm:spPr/>
    </dgm:pt>
    <dgm:pt modelId="{FC2C0CA6-3676-074F-BFD0-694C1DE368A3}" type="pres">
      <dgm:prSet presAssocID="{194FCDC0-CE2A-634C-85A6-ECCCDD4647FD}" presName="compNode" presStyleCnt="0"/>
      <dgm:spPr/>
    </dgm:pt>
    <dgm:pt modelId="{F6891112-4616-1748-B525-3D93058A14E0}" type="pres">
      <dgm:prSet presAssocID="{194FCDC0-CE2A-634C-85A6-ECCCDD4647FD}" presName="pictRect" presStyleLbl="node1" presStyleIdx="3" presStyleCnt="4"/>
      <dgm:spPr>
        <a:blipFill dpi="0" rotWithShape="1">
          <a:blip xmlns:r="http://schemas.openxmlformats.org/officeDocument/2006/relationships" r:embed="rId4">
            <a:biLevel thresh="25000"/>
          </a:blip>
          <a:srcRect/>
          <a:stretch>
            <a:fillRect l="15550" r="15550"/>
          </a:stretch>
        </a:blipFill>
        <a:ln>
          <a:solidFill>
            <a:schemeClr val="accent1"/>
          </a:solidFill>
        </a:ln>
      </dgm:spPr>
    </dgm:pt>
    <dgm:pt modelId="{A3E1C583-15D7-5940-8DE1-C2E6FCC030D9}" type="pres">
      <dgm:prSet presAssocID="{194FCDC0-CE2A-634C-85A6-ECCCDD4647FD}" presName="textRect" presStyleLbl="revTx" presStyleIdx="3" presStyleCnt="4">
        <dgm:presLayoutVars>
          <dgm:bulletEnabled val="1"/>
        </dgm:presLayoutVars>
      </dgm:prSet>
      <dgm:spPr/>
    </dgm:pt>
  </dgm:ptLst>
  <dgm:cxnLst>
    <dgm:cxn modelId="{64CD1E07-2C79-3448-B969-A95078F1A315}" type="presOf" srcId="{DEB1737F-A6D9-B74A-9CB2-F24F965C9205}" destId="{75416CA1-2CDA-BC48-A27F-090FB33451C6}" srcOrd="0" destOrd="0" presId="urn:microsoft.com/office/officeart/2005/8/layout/pList1"/>
    <dgm:cxn modelId="{B1341610-87F8-BA42-B2AB-D0ECD273BBE8}" type="presOf" srcId="{57A8A36B-6C8D-BC4A-A325-AD264D0DF951}" destId="{B4966E14-96CA-C24A-A1EA-B2423AB99786}" srcOrd="0" destOrd="0" presId="urn:microsoft.com/office/officeart/2005/8/layout/pList1"/>
    <dgm:cxn modelId="{200E4A25-85CF-7D47-947F-8625E1833AD0}" srcId="{BBCF178B-D607-DA40-BBB4-26BC760F0E0B}" destId="{92D0A240-5DC5-624B-9B73-931BD11A2DE9}" srcOrd="1" destOrd="0" parTransId="{7DE55527-B83B-5744-8037-E13801484A5D}" sibTransId="{DEB1737F-A6D9-B74A-9CB2-F24F965C9205}"/>
    <dgm:cxn modelId="{18B6E628-7867-2F45-B3FE-AE2EC6D0EEFD}" type="presOf" srcId="{92D0A240-5DC5-624B-9B73-931BD11A2DE9}" destId="{286BB8FE-513D-DC4F-A13F-A87F8479B0A7}" srcOrd="0" destOrd="0" presId="urn:microsoft.com/office/officeart/2005/8/layout/pList1"/>
    <dgm:cxn modelId="{52CE8229-27B8-8644-AED4-2FC9B7B291F8}" srcId="{BBCF178B-D607-DA40-BBB4-26BC760F0E0B}" destId="{7F531CAD-B644-FB42-B541-FFA596384588}" srcOrd="2" destOrd="0" parTransId="{9159D7EB-705B-D14F-8723-71B4277E6082}" sibTransId="{F3D926BC-E6BE-FB4A-9D8F-8F29F77CE209}"/>
    <dgm:cxn modelId="{B476C235-BF2B-1947-983D-70DF0270E686}" srcId="{BBCF178B-D607-DA40-BBB4-26BC760F0E0B}" destId="{194FCDC0-CE2A-634C-85A6-ECCCDD4647FD}" srcOrd="3" destOrd="0" parTransId="{2F4C4B0C-2512-134B-B4F2-C259DFCF69CC}" sibTransId="{AC0B0EF7-F9E2-B84B-BD08-06FAE3A5F26B}"/>
    <dgm:cxn modelId="{A1D94A5D-A40B-5D4A-A656-4F5C01ECF6E2}" srcId="{BBCF178B-D607-DA40-BBB4-26BC760F0E0B}" destId="{57A8A36B-6C8D-BC4A-A325-AD264D0DF951}" srcOrd="0" destOrd="0" parTransId="{7E287C4D-3473-5647-946E-2AED9BF92003}" sibTransId="{BEE1E768-5BE5-F14A-BDA8-405C11500553}"/>
    <dgm:cxn modelId="{3EFE9A41-F0F9-0D40-A7B9-AE4B9479E631}" type="presOf" srcId="{BBCF178B-D607-DA40-BBB4-26BC760F0E0B}" destId="{7D866BAA-A1E4-C048-B4FA-077A6928B1EA}" srcOrd="0" destOrd="0" presId="urn:microsoft.com/office/officeart/2005/8/layout/pList1"/>
    <dgm:cxn modelId="{3A1195A7-E294-0047-B803-7CCADAAC55DF}" type="presOf" srcId="{F3D926BC-E6BE-FB4A-9D8F-8F29F77CE209}" destId="{76918BCD-F346-7D4E-9809-4A419581AB1A}" srcOrd="0" destOrd="0" presId="urn:microsoft.com/office/officeart/2005/8/layout/pList1"/>
    <dgm:cxn modelId="{98EC97C2-E29C-7744-B150-63EAE45793AF}" type="presOf" srcId="{BEE1E768-5BE5-F14A-BDA8-405C11500553}" destId="{4180241A-06B8-4444-98B4-EA6DD03F09B6}" srcOrd="0" destOrd="0" presId="urn:microsoft.com/office/officeart/2005/8/layout/pList1"/>
    <dgm:cxn modelId="{3E0064EF-73A9-3B4A-BB89-057DD64D18F4}" type="presOf" srcId="{194FCDC0-CE2A-634C-85A6-ECCCDD4647FD}" destId="{A3E1C583-15D7-5940-8DE1-C2E6FCC030D9}" srcOrd="0" destOrd="0" presId="urn:microsoft.com/office/officeart/2005/8/layout/pList1"/>
    <dgm:cxn modelId="{C0B44BF4-691D-8B4E-B492-59A9ED343EDA}" type="presOf" srcId="{7F531CAD-B644-FB42-B541-FFA596384588}" destId="{602F270A-F4F2-D441-B793-62845307C1E1}" srcOrd="0" destOrd="0" presId="urn:microsoft.com/office/officeart/2005/8/layout/pList1"/>
    <dgm:cxn modelId="{302215C8-E44E-F546-8B47-626BA45A933A}" type="presParOf" srcId="{7D866BAA-A1E4-C048-B4FA-077A6928B1EA}" destId="{2C395143-50EE-5E42-8B10-9C72E1D09E28}" srcOrd="0" destOrd="0" presId="urn:microsoft.com/office/officeart/2005/8/layout/pList1"/>
    <dgm:cxn modelId="{6D3C8D36-B224-7D4A-8C73-1CA4C1B0EB13}" type="presParOf" srcId="{2C395143-50EE-5E42-8B10-9C72E1D09E28}" destId="{4EC6E7AC-47EE-CE4A-A8E3-0C1BC18E1A3F}" srcOrd="0" destOrd="0" presId="urn:microsoft.com/office/officeart/2005/8/layout/pList1"/>
    <dgm:cxn modelId="{6054815B-3C25-D344-9AEA-37885C6BD313}" type="presParOf" srcId="{2C395143-50EE-5E42-8B10-9C72E1D09E28}" destId="{B4966E14-96CA-C24A-A1EA-B2423AB99786}" srcOrd="1" destOrd="0" presId="urn:microsoft.com/office/officeart/2005/8/layout/pList1"/>
    <dgm:cxn modelId="{E40E13F3-F7D3-E545-B3E2-13584E764269}" type="presParOf" srcId="{7D866BAA-A1E4-C048-B4FA-077A6928B1EA}" destId="{4180241A-06B8-4444-98B4-EA6DD03F09B6}" srcOrd="1" destOrd="0" presId="urn:microsoft.com/office/officeart/2005/8/layout/pList1"/>
    <dgm:cxn modelId="{8225E557-21D3-B446-A56F-8BF3076A6C77}" type="presParOf" srcId="{7D866BAA-A1E4-C048-B4FA-077A6928B1EA}" destId="{F32BF1E3-DDC5-D04F-BCB6-DF0290ADC2BB}" srcOrd="2" destOrd="0" presId="urn:microsoft.com/office/officeart/2005/8/layout/pList1"/>
    <dgm:cxn modelId="{E5B11B5A-4974-A544-8822-C9AD52EA61CB}" type="presParOf" srcId="{F32BF1E3-DDC5-D04F-BCB6-DF0290ADC2BB}" destId="{62D09C6B-E426-4240-A31A-720498754991}" srcOrd="0" destOrd="0" presId="urn:microsoft.com/office/officeart/2005/8/layout/pList1"/>
    <dgm:cxn modelId="{60A4611D-A2BE-6C40-B6DC-01CD55CCEDE6}" type="presParOf" srcId="{F32BF1E3-DDC5-D04F-BCB6-DF0290ADC2BB}" destId="{286BB8FE-513D-DC4F-A13F-A87F8479B0A7}" srcOrd="1" destOrd="0" presId="urn:microsoft.com/office/officeart/2005/8/layout/pList1"/>
    <dgm:cxn modelId="{7A4A1D5C-48E1-9340-98BE-7445D704E509}" type="presParOf" srcId="{7D866BAA-A1E4-C048-B4FA-077A6928B1EA}" destId="{75416CA1-2CDA-BC48-A27F-090FB33451C6}" srcOrd="3" destOrd="0" presId="urn:microsoft.com/office/officeart/2005/8/layout/pList1"/>
    <dgm:cxn modelId="{86B52A13-D3E5-5D41-ACCA-28827BAC4812}" type="presParOf" srcId="{7D866BAA-A1E4-C048-B4FA-077A6928B1EA}" destId="{D6028C59-746E-BF4D-8E22-48C3FAEE32BF}" srcOrd="4" destOrd="0" presId="urn:microsoft.com/office/officeart/2005/8/layout/pList1"/>
    <dgm:cxn modelId="{016C9B9D-0CCD-D942-8215-12E0F06F12E4}" type="presParOf" srcId="{D6028C59-746E-BF4D-8E22-48C3FAEE32BF}" destId="{C2E99BEC-AD29-6748-9E8F-1AD208EE5B11}" srcOrd="0" destOrd="0" presId="urn:microsoft.com/office/officeart/2005/8/layout/pList1"/>
    <dgm:cxn modelId="{FD6A054C-9BEE-194A-9F9C-9A1293768E44}" type="presParOf" srcId="{D6028C59-746E-BF4D-8E22-48C3FAEE32BF}" destId="{602F270A-F4F2-D441-B793-62845307C1E1}" srcOrd="1" destOrd="0" presId="urn:microsoft.com/office/officeart/2005/8/layout/pList1"/>
    <dgm:cxn modelId="{5FEC1E7C-4D27-6D4E-8099-E6299763A6CF}" type="presParOf" srcId="{7D866BAA-A1E4-C048-B4FA-077A6928B1EA}" destId="{76918BCD-F346-7D4E-9809-4A419581AB1A}" srcOrd="5" destOrd="0" presId="urn:microsoft.com/office/officeart/2005/8/layout/pList1"/>
    <dgm:cxn modelId="{F804B8F3-CF67-6748-BB40-60BF124FB189}" type="presParOf" srcId="{7D866BAA-A1E4-C048-B4FA-077A6928B1EA}" destId="{FC2C0CA6-3676-074F-BFD0-694C1DE368A3}" srcOrd="6" destOrd="0" presId="urn:microsoft.com/office/officeart/2005/8/layout/pList1"/>
    <dgm:cxn modelId="{130737B1-75CD-9C44-B783-7AB33E3F18C0}" type="presParOf" srcId="{FC2C0CA6-3676-074F-BFD0-694C1DE368A3}" destId="{F6891112-4616-1748-B525-3D93058A14E0}" srcOrd="0" destOrd="0" presId="urn:microsoft.com/office/officeart/2005/8/layout/pList1"/>
    <dgm:cxn modelId="{3CBCAA3F-6D1D-EB48-BEBD-06F5B86B36E3}" type="presParOf" srcId="{FC2C0CA6-3676-074F-BFD0-694C1DE368A3}" destId="{A3E1C583-15D7-5940-8DE1-C2E6FCC030D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FCF1C-C77A-B545-971D-753E1E295E6D}">
      <dsp:nvSpPr>
        <dsp:cNvPr id="0" name=""/>
        <dsp:cNvSpPr/>
      </dsp:nvSpPr>
      <dsp:spPr>
        <a:xfrm>
          <a:off x="0" y="96294"/>
          <a:ext cx="2128345" cy="17477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Electronic</a:t>
          </a:r>
          <a:r>
            <a:rPr lang="en-US" sz="1600" kern="1200" dirty="0"/>
            <a:t> </a:t>
          </a:r>
          <a:r>
            <a:rPr lang="en-US" sz="1600" b="1" kern="1200" dirty="0"/>
            <a:t>health data systems </a:t>
          </a:r>
          <a:br>
            <a:rPr lang="en-US" sz="1600" b="1" kern="1200" dirty="0"/>
          </a:br>
          <a:r>
            <a:rPr lang="en-US" sz="1600" kern="1200" dirty="0"/>
            <a:t>for spatial epidemiology and surveillance</a:t>
          </a:r>
        </a:p>
      </dsp:txBody>
      <dsp:txXfrm>
        <a:off x="0" y="96294"/>
        <a:ext cx="2128345" cy="1747737"/>
      </dsp:txXfrm>
    </dsp:sp>
    <dsp:sp modelId="{6420E914-17ED-124D-BB90-2CAC69886608}">
      <dsp:nvSpPr>
        <dsp:cNvPr id="0" name=""/>
        <dsp:cNvSpPr/>
      </dsp:nvSpPr>
      <dsp:spPr>
        <a:xfrm>
          <a:off x="2341180" y="96294"/>
          <a:ext cx="2128345" cy="17477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Biomarkers and individual risk </a:t>
          </a:r>
          <a:r>
            <a:rPr lang="en-US" sz="1600" kern="1200" dirty="0"/>
            <a:t>data guiding</a:t>
          </a:r>
          <a:r>
            <a:rPr lang="en-US" sz="1600" kern="1200" dirty="0">
              <a:sym typeface="Wingdings" pitchFamily="2" charset="2"/>
            </a:rPr>
            <a:t> </a:t>
          </a:r>
          <a:r>
            <a:rPr lang="en-US" sz="1600" kern="1200" dirty="0" err="1">
              <a:sym typeface="Wingdings" pitchFamily="2" charset="2"/>
            </a:rPr>
            <a:t>personalised</a:t>
          </a:r>
          <a:r>
            <a:rPr lang="en-US" sz="1600" kern="1200" dirty="0">
              <a:sym typeface="Wingdings" pitchFamily="2" charset="2"/>
            </a:rPr>
            <a:t> prevention</a:t>
          </a:r>
          <a:r>
            <a:rPr lang="en-US" sz="1600" kern="1200" dirty="0"/>
            <a:t> </a:t>
          </a:r>
        </a:p>
      </dsp:txBody>
      <dsp:txXfrm>
        <a:off x="2341180" y="96294"/>
        <a:ext cx="2128345" cy="1747737"/>
      </dsp:txXfrm>
    </dsp:sp>
    <dsp:sp modelId="{0235EA65-53BD-3F41-A5EE-C54AF9DD0A7C}">
      <dsp:nvSpPr>
        <dsp:cNvPr id="0" name=""/>
        <dsp:cNvSpPr/>
      </dsp:nvSpPr>
      <dsp:spPr>
        <a:xfrm>
          <a:off x="4682360" y="96294"/>
          <a:ext cx="2128345" cy="17477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Genomic data</a:t>
          </a:r>
          <a:r>
            <a:rPr lang="en-US" sz="1600" kern="1200" dirty="0"/>
            <a:t> to detect pathogens and outbreaks</a:t>
          </a:r>
        </a:p>
      </dsp:txBody>
      <dsp:txXfrm>
        <a:off x="4682360" y="96294"/>
        <a:ext cx="2128345" cy="1747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5D375-975E-A349-B782-F9B2361DAE52}">
      <dsp:nvSpPr>
        <dsp:cNvPr id="0" name=""/>
        <dsp:cNvSpPr/>
      </dsp:nvSpPr>
      <dsp:spPr>
        <a:xfrm>
          <a:off x="1674428" y="168685"/>
          <a:ext cx="2285972" cy="1142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ownership</a:t>
          </a:r>
        </a:p>
      </dsp:txBody>
      <dsp:txXfrm>
        <a:off x="1707905" y="202162"/>
        <a:ext cx="2219018" cy="1076032"/>
      </dsp:txXfrm>
    </dsp:sp>
    <dsp:sp modelId="{C5C3A474-F224-2E43-8487-15A7F1D9F211}">
      <dsp:nvSpPr>
        <dsp:cNvPr id="0" name=""/>
        <dsp:cNvSpPr/>
      </dsp:nvSpPr>
      <dsp:spPr>
        <a:xfrm rot="2878962">
          <a:off x="3366346" y="1491888"/>
          <a:ext cx="632629" cy="41732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491543" y="1575352"/>
        <a:ext cx="382235" cy="250394"/>
      </dsp:txXfrm>
    </dsp:sp>
    <dsp:sp modelId="{E518617F-FA22-6345-BEA9-74FA47113DC2}">
      <dsp:nvSpPr>
        <dsp:cNvPr id="0" name=""/>
        <dsp:cNvSpPr/>
      </dsp:nvSpPr>
      <dsp:spPr>
        <a:xfrm>
          <a:off x="3404921" y="2089426"/>
          <a:ext cx="2285972" cy="1142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quality</a:t>
          </a:r>
        </a:p>
      </dsp:txBody>
      <dsp:txXfrm>
        <a:off x="3438398" y="2122903"/>
        <a:ext cx="2219018" cy="1076032"/>
      </dsp:txXfrm>
    </dsp:sp>
    <dsp:sp modelId="{DC03328C-613D-E446-9D34-58410BD84000}">
      <dsp:nvSpPr>
        <dsp:cNvPr id="0" name=""/>
        <dsp:cNvSpPr/>
      </dsp:nvSpPr>
      <dsp:spPr>
        <a:xfrm rot="10800005">
          <a:off x="2494212" y="2452256"/>
          <a:ext cx="720001" cy="41732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619409" y="2535720"/>
        <a:ext cx="469607" cy="250394"/>
      </dsp:txXfrm>
    </dsp:sp>
    <dsp:sp modelId="{D73A98D7-A433-7649-BF12-623378DD3445}">
      <dsp:nvSpPr>
        <dsp:cNvPr id="0" name=""/>
        <dsp:cNvSpPr/>
      </dsp:nvSpPr>
      <dsp:spPr>
        <a:xfrm>
          <a:off x="17533" y="2089421"/>
          <a:ext cx="2285972" cy="1142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use</a:t>
          </a:r>
        </a:p>
      </dsp:txBody>
      <dsp:txXfrm>
        <a:off x="51010" y="2122898"/>
        <a:ext cx="2219018" cy="1076032"/>
      </dsp:txXfrm>
    </dsp:sp>
    <dsp:sp modelId="{A99DACF8-8E4A-B443-ADB0-08C0A5A9E3AB}">
      <dsp:nvSpPr>
        <dsp:cNvPr id="0" name=""/>
        <dsp:cNvSpPr/>
      </dsp:nvSpPr>
      <dsp:spPr>
        <a:xfrm rot="18646933">
          <a:off x="1672652" y="1491885"/>
          <a:ext cx="632629" cy="41732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97849" y="1575349"/>
        <a:ext cx="382235" cy="250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6E7AC-47EE-CE4A-A8E3-0C1BC18E1A3F}">
      <dsp:nvSpPr>
        <dsp:cNvPr id="0" name=""/>
        <dsp:cNvSpPr/>
      </dsp:nvSpPr>
      <dsp:spPr>
        <a:xfrm>
          <a:off x="7200" y="659693"/>
          <a:ext cx="2626698" cy="1809795"/>
        </a:xfrm>
        <a:prstGeom prst="roundRect">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l="17930" t="2260" r="17930" b="226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966E14-96CA-C24A-A1EA-B2423AB99786}">
      <dsp:nvSpPr>
        <dsp:cNvPr id="0" name=""/>
        <dsp:cNvSpPr/>
      </dsp:nvSpPr>
      <dsp:spPr>
        <a:xfrm>
          <a:off x="5519" y="2469488"/>
          <a:ext cx="2626698" cy="974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Geography</a:t>
          </a:r>
        </a:p>
      </dsp:txBody>
      <dsp:txXfrm>
        <a:off x="5519" y="2469488"/>
        <a:ext cx="2626698" cy="974505"/>
      </dsp:txXfrm>
    </dsp:sp>
    <dsp:sp modelId="{62D09C6B-E426-4240-A31A-720498754991}">
      <dsp:nvSpPr>
        <dsp:cNvPr id="0" name=""/>
        <dsp:cNvSpPr/>
      </dsp:nvSpPr>
      <dsp:spPr>
        <a:xfrm>
          <a:off x="2894998" y="659693"/>
          <a:ext cx="2626698" cy="1809795"/>
        </a:xfrm>
        <a:prstGeom prst="roundRect">
          <a:avLst/>
        </a:prstGeom>
        <a:blipFill dpi="0" rotWithShape="1">
          <a:blip xmlns:r="http://schemas.openxmlformats.org/officeDocument/2006/relationships" r:embed="rId2"/>
          <a:srcRect/>
          <a:stretch>
            <a:fillRect l="17959" r="17959"/>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6BB8FE-513D-DC4F-A13F-A87F8479B0A7}">
      <dsp:nvSpPr>
        <dsp:cNvPr id="0" name=""/>
        <dsp:cNvSpPr/>
      </dsp:nvSpPr>
      <dsp:spPr>
        <a:xfrm>
          <a:off x="2894998" y="2469488"/>
          <a:ext cx="2626698" cy="974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Sex and age</a:t>
          </a:r>
        </a:p>
      </dsp:txBody>
      <dsp:txXfrm>
        <a:off x="2894998" y="2469488"/>
        <a:ext cx="2626698" cy="974505"/>
      </dsp:txXfrm>
    </dsp:sp>
    <dsp:sp modelId="{C2E99BEC-AD29-6748-9E8F-1AD208EE5B11}">
      <dsp:nvSpPr>
        <dsp:cNvPr id="0" name=""/>
        <dsp:cNvSpPr/>
      </dsp:nvSpPr>
      <dsp:spPr>
        <a:xfrm>
          <a:off x="5784477" y="659693"/>
          <a:ext cx="2626698" cy="1809795"/>
        </a:xfrm>
        <a:prstGeom prst="roundRect">
          <a:avLst/>
        </a:prstGeom>
        <a:blipFill>
          <a:blip xmlns:r="http://schemas.openxmlformats.org/officeDocument/2006/relationships" r:embed="rId3"/>
          <a:stretch>
            <a:fillRect l="6937" r="6937"/>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F270A-F4F2-D441-B793-62845307C1E1}">
      <dsp:nvSpPr>
        <dsp:cNvPr id="0" name=""/>
        <dsp:cNvSpPr/>
      </dsp:nvSpPr>
      <dsp:spPr>
        <a:xfrm>
          <a:off x="5784477" y="2469488"/>
          <a:ext cx="2626698" cy="974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Key &amp; vulnerable  populations</a:t>
          </a:r>
        </a:p>
      </dsp:txBody>
      <dsp:txXfrm>
        <a:off x="5784477" y="2469488"/>
        <a:ext cx="2626698" cy="974505"/>
      </dsp:txXfrm>
    </dsp:sp>
    <dsp:sp modelId="{F6891112-4616-1748-B525-3D93058A14E0}">
      <dsp:nvSpPr>
        <dsp:cNvPr id="0" name=""/>
        <dsp:cNvSpPr/>
      </dsp:nvSpPr>
      <dsp:spPr>
        <a:xfrm>
          <a:off x="8673956" y="659693"/>
          <a:ext cx="2626698" cy="1809795"/>
        </a:xfrm>
        <a:prstGeom prst="roundRect">
          <a:avLst/>
        </a:prstGeom>
        <a:blipFill dpi="0" rotWithShape="1">
          <a:blip xmlns:r="http://schemas.openxmlformats.org/officeDocument/2006/relationships" r:embed="rId4">
            <a:biLevel thresh="25000"/>
          </a:blip>
          <a:srcRect/>
          <a:stretch>
            <a:fillRect l="15550" r="1555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1C583-15D7-5940-8DE1-C2E6FCC030D9}">
      <dsp:nvSpPr>
        <dsp:cNvPr id="0" name=""/>
        <dsp:cNvSpPr/>
      </dsp:nvSpPr>
      <dsp:spPr>
        <a:xfrm>
          <a:off x="8673956" y="2469488"/>
          <a:ext cx="2626698" cy="974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kern="1200" dirty="0"/>
            <a:t>Risk differentiation</a:t>
          </a:r>
        </a:p>
      </dsp:txBody>
      <dsp:txXfrm>
        <a:off x="8673956" y="2469488"/>
        <a:ext cx="2626698" cy="9745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5DF0F9-349F-4692-718A-AA6DF8260F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7713C8-EFAD-ED03-D44A-D4B8EB1058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A9F1CC-9598-3240-8E5A-1321A2203C37}" type="datetimeFigureOut">
              <a:rPr lang="en-US" smtClean="0"/>
              <a:t>8/1/2022</a:t>
            </a:fld>
            <a:endParaRPr lang="en-US"/>
          </a:p>
        </p:txBody>
      </p:sp>
      <p:sp>
        <p:nvSpPr>
          <p:cNvPr id="4" name="Footer Placeholder 3">
            <a:extLst>
              <a:ext uri="{FF2B5EF4-FFF2-40B4-BE49-F238E27FC236}">
                <a16:creationId xmlns:a16="http://schemas.microsoft.com/office/drawing/2014/main" id="{31539416-C874-8D82-6836-94FE4E8B77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FB4A24-2B0F-54B0-7028-C4BC60DD7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6C176E-F9E9-084E-94C5-BBDEA2420BDE}" type="slidenum">
              <a:rPr lang="en-US" smtClean="0"/>
              <a:t>‹#›</a:t>
            </a:fld>
            <a:endParaRPr lang="en-US"/>
          </a:p>
        </p:txBody>
      </p:sp>
    </p:spTree>
    <p:extLst>
      <p:ext uri="{BB962C8B-B14F-4D97-AF65-F5344CB8AC3E}">
        <p14:creationId xmlns:p14="http://schemas.microsoft.com/office/powerpoint/2010/main" val="1729315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Saul, for the kind introduction and to the organizing committee for the opportunity to speak today. I would also like to thank the large number of colleagues who have contributed ideas and content for this presentation, who you will see referenced throughout and I will return to at the end.</a:t>
            </a:r>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4081312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Subnational geographic variation has been an established factor in HIV spread in Africa since early on.</a:t>
            </a:r>
          </a:p>
          <a:p>
            <a:endParaRPr lang="en-US" dirty="0"/>
          </a:p>
          <a:p>
            <a:r>
              <a:rPr lang="en-US" dirty="0"/>
              <a:t>Early surveillance established large urban / rural differences as a key feature of the ‘know your epidemic’ mantra.</a:t>
            </a:r>
          </a:p>
          <a:p>
            <a:endParaRPr lang="en-US" dirty="0"/>
          </a:p>
          <a:p>
            <a:r>
              <a:rPr lang="en-US" dirty="0"/>
              <a:t>This difference now, compared to 20 years ago, is that spatial variation has transformed from a theoretical epidemiologic determinant to no having precise local-level estimates for key epidemic indicators.</a:t>
            </a:r>
          </a:p>
          <a:p>
            <a:endParaRPr lang="en-US" dirty="0"/>
          </a:p>
          <a:p>
            <a:r>
              <a:rPr lang="en-US" dirty="0"/>
              <a:t>We also have strong evidence that these high burden areas are where the largest number of new infections occur—and therefore are a priority for HIV prevention.</a:t>
            </a:r>
          </a:p>
          <a:p>
            <a:endParaRPr lang="en-US" dirty="0"/>
          </a:p>
          <a:p>
            <a:r>
              <a:rPr lang="en-US" dirty="0"/>
              <a:t>The new availability of routine health system data means that there are real data underpinning the estimates in every district.</a:t>
            </a:r>
          </a:p>
          <a:p>
            <a:endParaRPr lang="en-US" dirty="0"/>
          </a:p>
          <a:p>
            <a:r>
              <a:rPr lang="en-US" dirty="0"/>
              <a:t>The continent-wide results in this figure incorporate data on HIV status </a:t>
            </a:r>
            <a:r>
              <a:rPr lang="en-US" b="1" u="sng" dirty="0"/>
              <a:t>for over 30 million pregnant women</a:t>
            </a:r>
            <a:r>
              <a:rPr lang="en-US" dirty="0"/>
              <a:t> who were tested for HIV at antenatal care in 2021.</a:t>
            </a:r>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383295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production and use of spatial data for target setting and monitoring, our team of research software engineers at Imperial College created a web-based tool, called ‘Naomi’, that allows users to visualize their spatial HIV data, fit sophisticated geostatistical models, and interrogate results. </a:t>
            </a:r>
          </a:p>
          <a:p>
            <a:endParaRPr lang="en-US" dirty="0"/>
          </a:p>
          <a:p>
            <a:r>
              <a:rPr lang="en-US" dirty="0"/>
              <a:t>Through this, producing subnational HIV data has become institutionalized as a routine component of the country-led HIV estimates process supported by UNAIDS.</a:t>
            </a:r>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163108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district-level results also show the emerging impacts of geographic prioritization strategies on highest burden locations.</a:t>
            </a:r>
          </a:p>
          <a:p>
            <a:endParaRPr lang="en-US" dirty="0"/>
          </a:p>
          <a:p>
            <a:r>
              <a:rPr lang="en-US" dirty="0"/>
              <a:t>[CLICK]</a:t>
            </a:r>
          </a:p>
          <a:p>
            <a:endParaRPr lang="en-US" dirty="0"/>
          </a:p>
          <a:p>
            <a:r>
              <a:rPr lang="en-US" dirty="0"/>
              <a:t>For example, in the eastern districts of South Africa, where up to 25-30% of adults are living with HIV, treatment coverage is also the highest, nearing attainment</a:t>
            </a:r>
            <a:r>
              <a:rPr lang="en-US" baseline="0" dirty="0"/>
              <a:t> of the 90-90-90 targets.</a:t>
            </a:r>
            <a:endParaRPr lang="en-US"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p>
          <a:p>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inverse is true in western districts, which have much lower prevalence but only around 55-65% of people with HIV are on treatment.</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data underscore the success of intensive programme efforts in high burden geographies, but also that it is essential to monitor equitable access, which these data provide programmes with the ability to do.</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4113947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Blantyre City, in southern Malawi, we used household-level HIV testing data to quantify fine scale variation across the city.</a:t>
            </a:r>
          </a:p>
          <a:p>
            <a:endParaRPr lang="en-US" dirty="0"/>
          </a:p>
          <a:p>
            <a:r>
              <a:rPr lang="en-US" dirty="0"/>
              <a:t>Unsurprisingly, the results show remarkable </a:t>
            </a:r>
            <a:r>
              <a:rPr lang="en-US" dirty="0" err="1"/>
              <a:t>neighbourhood</a:t>
            </a:r>
            <a:r>
              <a:rPr lang="en-US" dirty="0"/>
              <a:t>-level variation in HIV prevalence. Across wards, relative burden varied to a similar degree as the amount variation across districts in many countries. </a:t>
            </a:r>
          </a:p>
          <a:p>
            <a:endParaRPr lang="en-US" dirty="0"/>
          </a:p>
          <a:p>
            <a:r>
              <a:rPr lang="en-US" dirty="0"/>
              <a:t>These granular data are being used by the district health office, overlaid with community-level service delivery data, to manage and monitor the local HIV response in the city.</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39908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Summarising</a:t>
            </a:r>
            <a:r>
              <a:rPr lang="en-US" dirty="0"/>
              <a:t>, we now have detailed geographically stratified data and strong evidence that areas with high HIV burden are also areas with largest numbers of new infections.</a:t>
            </a:r>
          </a:p>
          <a:p>
            <a:endParaRPr lang="en-US" dirty="0"/>
          </a:p>
          <a:p>
            <a:r>
              <a:rPr lang="en-US" dirty="0"/>
              <a:t>[CLICK]</a:t>
            </a:r>
          </a:p>
          <a:p>
            <a:endParaRPr lang="en-US" dirty="0"/>
          </a:p>
          <a:p>
            <a:r>
              <a:rPr lang="en-US" dirty="0"/>
              <a:t>Based on that, geographic differentiation has been a clear success of the the Precision Public Health paradigm in HIV.</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721198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moving on to sex and age stratification. This is another dimension where we have seen large shifts in HIV programming in recent years. In particular an intensive focus on HIV prevention among adolescent girls and young women.</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2944681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appropriateness of the intense focus in this age group, we </a:t>
            </a:r>
            <a:r>
              <a:rPr lang="en-US" dirty="0" err="1"/>
              <a:t>analysed</a:t>
            </a:r>
            <a:r>
              <a:rPr lang="en-US" dirty="0"/>
              <a:t> data from six long-standing population HIV cohort studies.</a:t>
            </a:r>
          </a:p>
          <a:p>
            <a:endParaRPr lang="en-US" dirty="0"/>
          </a:p>
          <a:p>
            <a:r>
              <a:rPr lang="en-US" dirty="0"/>
              <a:t>[CLICK]</a:t>
            </a:r>
          </a:p>
          <a:p>
            <a:endParaRPr lang="en-US" dirty="0"/>
          </a:p>
          <a:p>
            <a:r>
              <a:rPr lang="en-US" dirty="0"/>
              <a:t>Overall, we found remarkably similar patterns of HIV incidence across studies in Eastern and Southern Africa.</a:t>
            </a:r>
          </a:p>
          <a:p>
            <a:endParaRPr lang="en-US" dirty="0"/>
          </a:p>
          <a:p>
            <a:r>
              <a:rPr lang="en-US" dirty="0"/>
              <a:t>Between 50-70% of adult infections were among women, compared to men. </a:t>
            </a:r>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33514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women, around half of new infections were among aged 15-24 years, highlighting the disproportionate HIV burden among young women.</a:t>
            </a:r>
          </a:p>
          <a:p>
            <a:endParaRPr lang="en-US" dirty="0"/>
          </a:p>
          <a:p>
            <a:r>
              <a:rPr lang="en-US" dirty="0"/>
              <a:t>However, around half of new infections were among women above age 25—underscoring the need for prevention across all ages</a:t>
            </a:r>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226197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other studies, we also know that the share of infections among women is increasing over time.</a:t>
            </a:r>
          </a:p>
          <a:p>
            <a:endParaRPr lang="en-US" dirty="0"/>
          </a:p>
          <a:p>
            <a:r>
              <a:rPr lang="en-US" dirty="0"/>
              <a:t>[CLICK]</a:t>
            </a:r>
          </a:p>
          <a:p>
            <a:endParaRPr lang="en-US" dirty="0"/>
          </a:p>
          <a:p>
            <a:r>
              <a:rPr lang="en-US" dirty="0"/>
              <a:t>And we expect that the share of new infections among adults above age 25 will increase as the epidemic matures.</a:t>
            </a:r>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3844269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together,  we have strong data and epidemiologic information about how HIV infection risk varies by sex and age.</a:t>
            </a:r>
          </a:p>
          <a:p>
            <a:br>
              <a:rPr lang="en-US" dirty="0"/>
            </a:br>
            <a:r>
              <a:rPr lang="en-US" dirty="0"/>
              <a:t>But perhaps can’t overly focus prevention on adolescent girls and young women because a large share of infections occur among men and women up to age 45 or 50.</a:t>
            </a:r>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30243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conflicts of interest to disclose.</a:t>
            </a:r>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72980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to key populations.</a:t>
            </a:r>
          </a:p>
          <a:p>
            <a:endParaRPr lang="en-US" dirty="0"/>
          </a:p>
          <a:p>
            <a:r>
              <a:rPr lang="en-US" dirty="0"/>
              <a:t>Unlike the district, sex, age stratified data we’ve just discussed, estimates about HIV among key populations are published at the global and regional level, but are not produced, reviewed, or published at country-level as part of the annual estimates process.</a:t>
            </a:r>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3309514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recently collated all available key population surveys conducted in sub-Saharan Africa since 2010, with colleagues at UNAIDS and others.</a:t>
            </a:r>
          </a:p>
          <a:p>
            <a:endParaRPr lang="en-US" dirty="0"/>
          </a:p>
          <a:p>
            <a:r>
              <a:rPr lang="en-US" dirty="0"/>
              <a:t>This involved over 2500 data points from over 200 studies.</a:t>
            </a:r>
          </a:p>
          <a:p>
            <a:endParaRPr lang="en-US" dirty="0"/>
          </a:p>
          <a:p>
            <a:pPr marL="0" indent="0">
              <a:buFont typeface="Arial" panose="020B0604020202020204" pitchFamily="34" charset="0"/>
              <a:buNone/>
            </a:pPr>
            <a:r>
              <a:rPr lang="en-US" dirty="0"/>
              <a:t>These data made clear the disproportionate vulnerability to HIV experienced by key populations in </a:t>
            </a:r>
            <a:r>
              <a:rPr lang="en-US" b="1" u="sng" dirty="0"/>
              <a:t>all countries </a:t>
            </a:r>
            <a:r>
              <a:rPr lang="en-US" dirty="0"/>
              <a:t>in sub-Saharan Africa.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Members of key populations were 1.6% of the adult population, but 6.3% of all people living with HIV.</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a:p>
        </p:txBody>
      </p:sp>
    </p:spTree>
    <p:extLst>
      <p:ext uri="{BB962C8B-B14F-4D97-AF65-F5344CB8AC3E}">
        <p14:creationId xmlns:p14="http://schemas.microsoft.com/office/powerpoint/2010/main" val="3399555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also identified major gaps in the availability and usability of key population survey data across the continent.</a:t>
            </a:r>
          </a:p>
          <a:p>
            <a:endParaRPr lang="en-US" dirty="0"/>
          </a:p>
          <a:p>
            <a:r>
              <a:rPr lang="en-US" dirty="0"/>
              <a:t>Across the three outcomes and four key populations, only two countries had some data in the past decade for all of the outcomes </a:t>
            </a:r>
          </a:p>
          <a:p>
            <a:endParaRPr lang="en-US" dirty="0"/>
          </a:p>
          <a:p>
            <a:r>
              <a:rPr lang="en-US" dirty="0"/>
              <a:t>[CLICK]</a:t>
            </a:r>
          </a:p>
          <a:p>
            <a:endParaRPr lang="en-US" dirty="0"/>
          </a:p>
          <a:p>
            <a:r>
              <a:rPr lang="en-US" dirty="0"/>
              <a:t>Use of data for precision programming was also limited by constraints of the existing survey-based approach.</a:t>
            </a:r>
          </a:p>
          <a:p>
            <a:pPr marL="171450" indent="-171450">
              <a:buFont typeface="Arial" panose="020B0604020202020204" pitchFamily="34" charset="0"/>
              <a:buChar char="•"/>
            </a:pPr>
            <a:r>
              <a:rPr lang="en-US" dirty="0"/>
              <a:t>There was very large heterogeneity in survey methods and results, which translated into very wide uncertainty.</a:t>
            </a:r>
          </a:p>
          <a:p>
            <a:pPr marL="171450" indent="-171450">
              <a:buFont typeface="Arial" panose="020B0604020202020204" pitchFamily="34" charset="0"/>
              <a:buChar char="•"/>
            </a:pPr>
            <a:r>
              <a:rPr lang="en-US" dirty="0"/>
              <a:t>Surveys were often restricted to only selected urban locations, and</a:t>
            </a:r>
          </a:p>
          <a:p>
            <a:pPr marL="171450" indent="-171450">
              <a:buFont typeface="Arial" panose="020B0604020202020204" pitchFamily="34" charset="0"/>
              <a:buChar char="•"/>
            </a:pPr>
            <a:r>
              <a:rPr lang="en-US" dirty="0"/>
              <a:t>It was difficult to relate surveillance to service need or </a:t>
            </a:r>
            <a:r>
              <a:rPr lang="en-US" dirty="0" err="1"/>
              <a:t>programme</a:t>
            </a:r>
            <a:r>
              <a:rPr lang="en-US" dirty="0"/>
              <a:t> monitoring outcomes</a:t>
            </a:r>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a:p>
        </p:txBody>
      </p:sp>
    </p:spTree>
    <p:extLst>
      <p:ext uri="{BB962C8B-B14F-4D97-AF65-F5344CB8AC3E}">
        <p14:creationId xmlns:p14="http://schemas.microsoft.com/office/powerpoint/2010/main" val="1868697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together, the situation for key population data today is reminiscent to the status of geographic variation 20</a:t>
            </a:r>
            <a:r>
              <a:rPr lang="en-US" u="none" dirty="0"/>
              <a:t> years ago. </a:t>
            </a:r>
          </a:p>
          <a:p>
            <a:endParaRPr lang="en-US" u="none" dirty="0"/>
          </a:p>
          <a:p>
            <a:r>
              <a:rPr lang="en-US" u="none" dirty="0"/>
              <a:t>There is strong evidence for the need for need for key population focused programming in all settings.</a:t>
            </a:r>
          </a:p>
          <a:p>
            <a:endParaRPr lang="en-US" u="none" dirty="0"/>
          </a:p>
          <a:p>
            <a:r>
              <a:rPr lang="en-US" u="none" dirty="0"/>
              <a:t>But data are severely deficient to guide or monitor programming with the precision envisioned by the Global AIDS Strategy.</a:t>
            </a:r>
          </a:p>
          <a:p>
            <a:endParaRPr lang="en-US" u="none" dirty="0"/>
          </a:p>
          <a:p>
            <a:r>
              <a:rPr lang="en-US" u="none" dirty="0"/>
              <a:t>There is an urgent need for novel approaches </a:t>
            </a:r>
            <a:r>
              <a:rPr lang="en-US" dirty="0"/>
              <a:t>that integrate surveillance with </a:t>
            </a:r>
            <a:r>
              <a:rPr lang="en-US" dirty="0" err="1"/>
              <a:t>programmes</a:t>
            </a:r>
            <a:r>
              <a:rPr lang="en-US" dirty="0"/>
              <a:t>, leverages the expertise in communities, but retains robust sampling strategies to ensure surveillance reaches into the most vulnerable populations that might be missed by programmatically-focused monitoring.</a:t>
            </a:r>
          </a:p>
        </p:txBody>
      </p:sp>
      <p:sp>
        <p:nvSpPr>
          <p:cNvPr id="4" name="Slide Number Placeholder 3"/>
          <p:cNvSpPr>
            <a:spLocks noGrp="1"/>
          </p:cNvSpPr>
          <p:nvPr>
            <p:ph type="sldNum" sz="quarter" idx="5"/>
          </p:nvPr>
        </p:nvSpPr>
        <p:spPr/>
        <p:txBody>
          <a:bodyPr/>
          <a:lstStyle/>
          <a:p>
            <a:fld id="{1BE8DCDC-D13C-2549-BE6A-717E9EED41AD}" type="slidenum">
              <a:rPr lang="en-GB" smtClean="0"/>
              <a:t>23</a:t>
            </a:fld>
            <a:endParaRPr lang="en-GB"/>
          </a:p>
        </p:txBody>
      </p:sp>
    </p:spTree>
    <p:extLst>
      <p:ext uri="{BB962C8B-B14F-4D97-AF65-F5344CB8AC3E}">
        <p14:creationId xmlns:p14="http://schemas.microsoft.com/office/powerpoint/2010/main" val="325001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moving on to risk differentiation among the wider general population at risk</a:t>
            </a:r>
          </a:p>
        </p:txBody>
      </p:sp>
      <p:sp>
        <p:nvSpPr>
          <p:cNvPr id="4" name="Slide Number Placeholder 3"/>
          <p:cNvSpPr>
            <a:spLocks noGrp="1"/>
          </p:cNvSpPr>
          <p:nvPr>
            <p:ph type="sldNum" sz="quarter" idx="5"/>
          </p:nvPr>
        </p:nvSpPr>
        <p:spPr/>
        <p:txBody>
          <a:bodyPr/>
          <a:lstStyle/>
          <a:p>
            <a:fld id="{1BE8DCDC-D13C-2549-BE6A-717E9EED41AD}" type="slidenum">
              <a:rPr lang="en-GB" smtClean="0"/>
              <a:t>24</a:t>
            </a:fld>
            <a:endParaRPr lang="en-GB"/>
          </a:p>
        </p:txBody>
      </p:sp>
    </p:spTree>
    <p:extLst>
      <p:ext uri="{BB962C8B-B14F-4D97-AF65-F5344CB8AC3E}">
        <p14:creationId xmlns:p14="http://schemas.microsoft.com/office/powerpoint/2010/main" val="1252452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key populations experience </a:t>
            </a:r>
            <a:r>
              <a:rPr lang="en-US" dirty="0" err="1"/>
              <a:t>disproportaionate</a:t>
            </a:r>
            <a:r>
              <a:rPr lang="en-US" dirty="0"/>
              <a:t> risk, the majority of new infections in sub-Saharan Africa remain among the wider general population and will continue to be for the foreseeable future.</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25</a:t>
            </a:fld>
            <a:endParaRPr lang="en-GB"/>
          </a:p>
        </p:txBody>
      </p:sp>
    </p:spTree>
    <p:extLst>
      <p:ext uri="{BB962C8B-B14F-4D97-AF65-F5344CB8AC3E}">
        <p14:creationId xmlns:p14="http://schemas.microsoft.com/office/powerpoint/2010/main" val="269754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what extent is it possible to use individual sociodemographic and </a:t>
            </a:r>
            <a:r>
              <a:rPr lang="en-US" dirty="0" err="1"/>
              <a:t>behavioural</a:t>
            </a:r>
            <a:r>
              <a:rPr lang="en-US" dirty="0"/>
              <a:t> characteristics to identify those most at risk of infection, and who need more intensive HIV prevention?</a:t>
            </a:r>
          </a:p>
        </p:txBody>
      </p:sp>
      <p:sp>
        <p:nvSpPr>
          <p:cNvPr id="4" name="Slide Number Placeholder 3"/>
          <p:cNvSpPr>
            <a:spLocks noGrp="1"/>
          </p:cNvSpPr>
          <p:nvPr>
            <p:ph type="sldNum" sz="quarter" idx="5"/>
          </p:nvPr>
        </p:nvSpPr>
        <p:spPr/>
        <p:txBody>
          <a:bodyPr/>
          <a:lstStyle/>
          <a:p>
            <a:fld id="{1BE8DCDC-D13C-2549-BE6A-717E9EED41AD}" type="slidenum">
              <a:rPr lang="en-GB" smtClean="0"/>
              <a:t>26</a:t>
            </a:fld>
            <a:endParaRPr lang="en-GB"/>
          </a:p>
        </p:txBody>
      </p:sp>
    </p:spTree>
    <p:extLst>
      <p:ext uri="{BB962C8B-B14F-4D97-AF65-F5344CB8AC3E}">
        <p14:creationId xmlns:p14="http://schemas.microsoft.com/office/powerpoint/2010/main" val="3550378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systematic review of 14 HIV ‘risk scoring’ algorithms developed for this purpose, indeed there were several factors that were consistently predictive of increased HIV infection risk among women across studies and across settings.</a:t>
            </a:r>
          </a:p>
        </p:txBody>
      </p:sp>
      <p:sp>
        <p:nvSpPr>
          <p:cNvPr id="4" name="Slide Number Placeholder 3"/>
          <p:cNvSpPr>
            <a:spLocks noGrp="1"/>
          </p:cNvSpPr>
          <p:nvPr>
            <p:ph type="sldNum" sz="quarter" idx="5"/>
          </p:nvPr>
        </p:nvSpPr>
        <p:spPr/>
        <p:txBody>
          <a:bodyPr/>
          <a:lstStyle/>
          <a:p>
            <a:fld id="{1BE8DCDC-D13C-2549-BE6A-717E9EED41AD}" type="slidenum">
              <a:rPr lang="en-GB" smtClean="0"/>
              <a:t>27</a:t>
            </a:fld>
            <a:endParaRPr lang="en-GB"/>
          </a:p>
        </p:txBody>
      </p:sp>
    </p:spTree>
    <p:extLst>
      <p:ext uri="{BB962C8B-B14F-4D97-AF65-F5344CB8AC3E}">
        <p14:creationId xmlns:p14="http://schemas.microsoft.com/office/powerpoint/2010/main" val="222081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overall, risk scores only had low-to-moderate ability to differentiate those who subsequently acquired HIV.</a:t>
            </a:r>
          </a:p>
          <a:p>
            <a:endParaRPr lang="en-US" dirty="0"/>
          </a:p>
          <a:p>
            <a:r>
              <a:rPr lang="en-US" dirty="0"/>
              <a:t>For example, across the studies, to identify 75% of HIV infections required classifying 40 to 65% of the population in the ‘high risk’ group.</a:t>
            </a:r>
          </a:p>
          <a:p>
            <a:endParaRPr lang="en-US" dirty="0"/>
          </a:p>
          <a:p>
            <a:r>
              <a:rPr lang="en-US" dirty="0"/>
              <a:t>[CLICK]</a:t>
            </a:r>
          </a:p>
          <a:p>
            <a:endParaRPr lang="en-US" dirty="0"/>
          </a:p>
          <a:p>
            <a:r>
              <a:rPr lang="en-US" dirty="0"/>
              <a:t>A recent study by Allen Roberts and colleagues in KwaZulu-Natal, South Africa, concluded that individual-level risk </a:t>
            </a:r>
            <a:r>
              <a:rPr lang="en-US" dirty="0" err="1"/>
              <a:t>behaviours</a:t>
            </a:r>
            <a:r>
              <a:rPr lang="en-US" dirty="0"/>
              <a:t> added only minimal predictive ability compared to residing in a high prevalence area and age.</a:t>
            </a:r>
          </a:p>
        </p:txBody>
      </p:sp>
      <p:sp>
        <p:nvSpPr>
          <p:cNvPr id="4" name="Slide Number Placeholder 3"/>
          <p:cNvSpPr>
            <a:spLocks noGrp="1"/>
          </p:cNvSpPr>
          <p:nvPr>
            <p:ph type="sldNum" sz="quarter" idx="5"/>
          </p:nvPr>
        </p:nvSpPr>
        <p:spPr/>
        <p:txBody>
          <a:bodyPr/>
          <a:lstStyle/>
          <a:p>
            <a:fld id="{1BE8DCDC-D13C-2549-BE6A-717E9EED41AD}" type="slidenum">
              <a:rPr lang="en-GB" smtClean="0"/>
              <a:t>28</a:t>
            </a:fld>
            <a:endParaRPr lang="en-GB"/>
          </a:p>
        </p:txBody>
      </p:sp>
    </p:spTree>
    <p:extLst>
      <p:ext uri="{BB962C8B-B14F-4D97-AF65-F5344CB8AC3E}">
        <p14:creationId xmlns:p14="http://schemas.microsoft.com/office/powerpoint/2010/main" val="406216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recent evaluation of the proposed WHO risk tool in Eastern Zimbabwe, 40% of new HSV-2 or HIV infections were among 17% of the population classified as ‘at risk’ according to the risk tool.</a:t>
            </a:r>
          </a:p>
          <a:p>
            <a:endParaRPr lang="en-US" dirty="0"/>
          </a:p>
          <a:p>
            <a:r>
              <a:rPr lang="en-US" dirty="0"/>
              <a:t>[CLICK]</a:t>
            </a:r>
          </a:p>
          <a:p>
            <a:endParaRPr lang="en-US" dirty="0"/>
          </a:p>
          <a:p>
            <a:r>
              <a:rPr lang="en-US" dirty="0"/>
              <a:t>However, an equal number of infections occurred among girls and young women who reported no sexual activity at all at the baseline assessment.</a:t>
            </a:r>
          </a:p>
        </p:txBody>
      </p:sp>
      <p:sp>
        <p:nvSpPr>
          <p:cNvPr id="4" name="Slide Number Placeholder 3"/>
          <p:cNvSpPr>
            <a:spLocks noGrp="1"/>
          </p:cNvSpPr>
          <p:nvPr>
            <p:ph type="sldNum" sz="quarter" idx="5"/>
          </p:nvPr>
        </p:nvSpPr>
        <p:spPr/>
        <p:txBody>
          <a:bodyPr/>
          <a:lstStyle/>
          <a:p>
            <a:fld id="{1BE8DCDC-D13C-2549-BE6A-717E9EED41AD}" type="slidenum">
              <a:rPr lang="en-GB" smtClean="0"/>
              <a:t>29</a:t>
            </a:fld>
            <a:endParaRPr lang="en-GB"/>
          </a:p>
        </p:txBody>
      </p:sp>
    </p:spTree>
    <p:extLst>
      <p:ext uri="{BB962C8B-B14F-4D97-AF65-F5344CB8AC3E}">
        <p14:creationId xmlns:p14="http://schemas.microsoft.com/office/powerpoint/2010/main" val="176078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a:t>
            </a:r>
            <a:r>
              <a:rPr lang="en-US" dirty="0" err="1"/>
              <a:t>organisers</a:t>
            </a:r>
            <a:r>
              <a:rPr lang="en-US" dirty="0"/>
              <a:t> asked me to speak about Precision Public Health, I </a:t>
            </a:r>
            <a:r>
              <a:rPr lang="en-US" dirty="0" err="1"/>
              <a:t>realised</a:t>
            </a:r>
            <a:r>
              <a:rPr lang="en-US" dirty="0"/>
              <a:t> that it was a phrase that I had heard—and probably even used a few times. But I didn’t know exactly what it referred to.</a:t>
            </a:r>
          </a:p>
          <a:p>
            <a:endParaRPr lang="en-US" dirty="0"/>
          </a:p>
          <a:p>
            <a:r>
              <a:rPr lang="en-US" dirty="0"/>
              <a:t>The term ’Precision Public Health’ first appeared in a commentary by Khoury and colleagues in the American Journal of Preventive Medicine in 2016.</a:t>
            </a:r>
          </a:p>
          <a:p>
            <a:endParaRPr lang="en-US" dirty="0"/>
          </a:p>
          <a:p>
            <a:r>
              <a:rPr lang="en-US" dirty="0"/>
              <a:t>In the same way that detailed individual risk, biomarkers, and genomic data are being used to </a:t>
            </a:r>
            <a:r>
              <a:rPr lang="en-US" dirty="0" err="1"/>
              <a:t>individualise</a:t>
            </a:r>
            <a:r>
              <a:rPr lang="en-US" dirty="0"/>
              <a:t> medical treatments, they envisioned use of new data streams to improve disease prevention. </a:t>
            </a:r>
          </a:p>
          <a:p>
            <a:endParaRPr lang="en-US" dirty="0"/>
          </a:p>
          <a:p>
            <a:r>
              <a:rPr lang="en-US" dirty="0"/>
              <a:t>[CLICK]</a:t>
            </a:r>
          </a:p>
          <a:p>
            <a:endParaRPr lang="en-US" dirty="0"/>
          </a:p>
          <a:p>
            <a:r>
              <a:rPr lang="en-US" dirty="0"/>
              <a:t>Such envisioned data included:</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Modernised</a:t>
            </a:r>
            <a:r>
              <a:rPr lang="en-US" dirty="0"/>
              <a:t> data systems and data science for detailed spatial epidemiology and health surveillance</a:t>
            </a:r>
          </a:p>
          <a:p>
            <a:pPr marL="171450" indent="-171450">
              <a:buFont typeface="Arial" panose="020B0604020202020204" pitchFamily="34" charset="0"/>
              <a:buChar char="•"/>
            </a:pPr>
            <a:r>
              <a:rPr lang="en-US" dirty="0"/>
              <a:t>Biomarkers and individual risk data to guide personalized prevention options, and</a:t>
            </a:r>
          </a:p>
          <a:p>
            <a:pPr marL="171450" indent="-171450">
              <a:buFont typeface="Arial" panose="020B0604020202020204" pitchFamily="34" charset="0"/>
              <a:buChar char="•"/>
            </a:pPr>
            <a:r>
              <a:rPr lang="en-US" dirty="0"/>
              <a:t>Use of genomic data to detect new pathogens and outbreaks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4055094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predicting risk so challenging?</a:t>
            </a:r>
          </a:p>
          <a:p>
            <a:endParaRPr lang="en-US" dirty="0"/>
          </a:p>
          <a:p>
            <a:r>
              <a:rPr lang="en-US" dirty="0"/>
              <a:t>Rapid change of individual-level risk circumstances is part of the story.</a:t>
            </a:r>
          </a:p>
          <a:p>
            <a:endParaRPr lang="en-US" dirty="0"/>
          </a:p>
          <a:p>
            <a:r>
              <a:rPr lang="en-US" dirty="0"/>
              <a:t>But I think an important part of the story is also the diffuse nature of HIV transmission at the current stage in the epidemic in sub-Saharan Africa. Which is characterized by large number of people with relatively average </a:t>
            </a:r>
            <a:r>
              <a:rPr lang="en-US" dirty="0" err="1"/>
              <a:t>behaviour</a:t>
            </a:r>
            <a:r>
              <a:rPr lang="en-US" dirty="0"/>
              <a:t> at a low—but not zero—risk of HIV.</a:t>
            </a:r>
          </a:p>
          <a:p>
            <a:endParaRPr lang="en-US" dirty="0"/>
          </a:p>
          <a:p>
            <a:r>
              <a:rPr lang="en-US" dirty="0"/>
              <a:t>We increasingly have evidence about these transmission dynamics from genomic analysis, which allows us to not only identify who is becoming infected with HIV, but also who is </a:t>
            </a:r>
            <a:r>
              <a:rPr lang="en-US" i="1" dirty="0"/>
              <a:t>transmitting </a:t>
            </a:r>
            <a:r>
              <a:rPr lang="en-US" i="0" dirty="0"/>
              <a:t>HIV and the nature of sexual networks across which this is occurring.</a:t>
            </a:r>
          </a:p>
          <a:p>
            <a:endParaRPr lang="en-US" i="0" dirty="0"/>
          </a:p>
          <a:p>
            <a:r>
              <a:rPr lang="en-US" i="0" dirty="0"/>
              <a:t>Some of the key insights from the PANGEA-HIV consortium, using community trial data in Zambia and Botswana, are:</a:t>
            </a:r>
          </a:p>
          <a:p>
            <a:endParaRPr lang="en-US" i="0" dirty="0"/>
          </a:p>
          <a:p>
            <a:r>
              <a:rPr lang="en-US" i="0" dirty="0"/>
              <a:t>[CLICK]</a:t>
            </a:r>
          </a:p>
          <a:p>
            <a:endParaRPr lang="en-US" i="0" dirty="0"/>
          </a:p>
          <a:p>
            <a:r>
              <a:rPr lang="en-US" i="0" dirty="0"/>
              <a:t>Firstly, related to geographic differentiation, 80% of HIV transmissions occur between partners residing in the same community.</a:t>
            </a:r>
          </a:p>
          <a:p>
            <a:endParaRPr lang="en-US" i="0" dirty="0"/>
          </a:p>
          <a:p>
            <a:r>
              <a:rPr lang="en-US" i="0" dirty="0"/>
              <a:t>[CLICK]</a:t>
            </a:r>
          </a:p>
          <a:p>
            <a:endParaRPr lang="en-US" i="0" dirty="0"/>
          </a:p>
          <a:p>
            <a:r>
              <a:rPr lang="en-US" i="0" dirty="0"/>
              <a:t>Second, men transmit HIV about four times more than women, with the largest share of transmissions from men age 25-39 years old.</a:t>
            </a:r>
          </a:p>
          <a:p>
            <a:endParaRPr lang="en-US" i="0" dirty="0"/>
          </a:p>
          <a:p>
            <a:r>
              <a:rPr lang="en-US" i="0" dirty="0"/>
              <a:t>[CLICK]</a:t>
            </a:r>
          </a:p>
          <a:p>
            <a:endParaRPr lang="en-US" i="0" dirty="0"/>
          </a:p>
          <a:p>
            <a:r>
              <a:rPr lang="en-US" i="0" dirty="0"/>
              <a:t>Third, most HIV transmission comes from persons who have themselves been infected for longer than year, rather than rapid onward transmission of recent infection.</a:t>
            </a:r>
          </a:p>
          <a:p>
            <a:endParaRPr lang="en-US" i="0" dirty="0"/>
          </a:p>
          <a:p>
            <a:r>
              <a:rPr lang="en-US" i="0" dirty="0"/>
              <a:t>[CLICK]</a:t>
            </a:r>
          </a:p>
          <a:p>
            <a:endParaRPr lang="en-US" i="0" dirty="0"/>
          </a:p>
          <a:p>
            <a:r>
              <a:rPr lang="en-US" i="0" dirty="0"/>
              <a:t>And, fourth, most transmissions are in small diffuse clusters of 2-3 individuals, not rapid large outbreaks among dense high-risk networks.</a:t>
            </a:r>
            <a:endParaRPr lang="en-US" dirty="0"/>
          </a:p>
          <a:p>
            <a:endParaRPr lang="en-US" dirty="0"/>
          </a:p>
          <a:p>
            <a:r>
              <a:rPr lang="en-US" dirty="0"/>
              <a:t>[CLICK]</a:t>
            </a:r>
          </a:p>
          <a:p>
            <a:endParaRPr lang="en-US" dirty="0"/>
          </a:p>
          <a:p>
            <a:r>
              <a:rPr lang="en-US" dirty="0"/>
              <a:t>The investigators summarized the predominant patterns of HIV transmission in these communities as: “Transmission is driven by many who infect few, not by few who infect many”</a:t>
            </a:r>
          </a:p>
        </p:txBody>
      </p:sp>
      <p:sp>
        <p:nvSpPr>
          <p:cNvPr id="4" name="Slide Number Placeholder 3"/>
          <p:cNvSpPr>
            <a:spLocks noGrp="1"/>
          </p:cNvSpPr>
          <p:nvPr>
            <p:ph type="sldNum" sz="quarter" idx="5"/>
          </p:nvPr>
        </p:nvSpPr>
        <p:spPr/>
        <p:txBody>
          <a:bodyPr/>
          <a:lstStyle/>
          <a:p>
            <a:fld id="{1BE8DCDC-D13C-2549-BE6A-717E9EED41AD}" type="slidenum">
              <a:rPr lang="en-GB" smtClean="0"/>
              <a:t>30</a:t>
            </a:fld>
            <a:endParaRPr lang="en-GB"/>
          </a:p>
        </p:txBody>
      </p:sp>
    </p:spTree>
    <p:extLst>
      <p:ext uri="{BB962C8B-B14F-4D97-AF65-F5344CB8AC3E}">
        <p14:creationId xmlns:p14="http://schemas.microsoft.com/office/powerpoint/2010/main" val="1212766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all, I think we need to acknowledge that there are limits to the ability to precisely differentiate HIV risk using individual-level characteristics.</a:t>
            </a:r>
          </a:p>
        </p:txBody>
      </p:sp>
      <p:sp>
        <p:nvSpPr>
          <p:cNvPr id="4" name="Slide Number Placeholder 3"/>
          <p:cNvSpPr>
            <a:spLocks noGrp="1"/>
          </p:cNvSpPr>
          <p:nvPr>
            <p:ph type="sldNum" sz="quarter" idx="5"/>
          </p:nvPr>
        </p:nvSpPr>
        <p:spPr/>
        <p:txBody>
          <a:bodyPr/>
          <a:lstStyle/>
          <a:p>
            <a:fld id="{1BE8DCDC-D13C-2549-BE6A-717E9EED41AD}" type="slidenum">
              <a:rPr lang="en-GB" smtClean="0"/>
              <a:t>31</a:t>
            </a:fld>
            <a:endParaRPr lang="en-GB"/>
          </a:p>
        </p:txBody>
      </p:sp>
    </p:spTree>
    <p:extLst>
      <p:ext uri="{BB962C8B-B14F-4D97-AF65-F5344CB8AC3E}">
        <p14:creationId xmlns:p14="http://schemas.microsoft.com/office/powerpoint/2010/main" val="2930936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how challenging it is to precisely identify those most at risk, </a:t>
            </a:r>
            <a:r>
              <a:rPr lang="en-GB" sz="1200" kern="1200" dirty="0">
                <a:solidFill>
                  <a:schemeClr val="tx1"/>
                </a:solidFill>
                <a:effectLst/>
                <a:latin typeface="+mn-lt"/>
                <a:ea typeface="+mn-ea"/>
                <a:cs typeface="+mn-cs"/>
              </a:rPr>
              <a:t>what are we left with to do? Preventing </a:t>
            </a:r>
            <a:r>
              <a:rPr lang="en-GB" sz="1200" i="1" kern="1200" dirty="0">
                <a:solidFill>
                  <a:schemeClr val="tx1"/>
                </a:solidFill>
                <a:effectLst/>
                <a:latin typeface="+mn-lt"/>
                <a:ea typeface="+mn-ea"/>
                <a:cs typeface="+mn-cs"/>
              </a:rPr>
              <a:t>exposure </a:t>
            </a:r>
            <a:r>
              <a:rPr lang="en-GB" sz="1200" i="0" kern="1200" dirty="0">
                <a:solidFill>
                  <a:schemeClr val="tx1"/>
                </a:solidFill>
                <a:effectLst/>
                <a:latin typeface="+mn-lt"/>
                <a:ea typeface="+mn-ea"/>
                <a:cs typeface="+mn-cs"/>
              </a:rPr>
              <a:t>to infection remains one of the most powerful tools in our arsenal.</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From genomic data reducing the number of men with viraemia in the age 25-39 will be one of the keys to reducing population new infections going forwards.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US" dirty="0"/>
          </a:p>
          <a:p>
            <a:r>
              <a:rPr lang="en-US" dirty="0"/>
              <a:t>This figure shows how the number of untreated men age 25-34 with HIV has change over the past 20 years in South Africa.</a:t>
            </a:r>
          </a:p>
          <a:p>
            <a:endParaRPr lang="en-US" dirty="0"/>
          </a:p>
          <a:p>
            <a:r>
              <a:rPr lang="en-US" dirty="0"/>
              <a:t>[CLICK]</a:t>
            </a:r>
          </a:p>
          <a:p>
            <a:endParaRPr lang="en-US" dirty="0"/>
          </a:p>
          <a:p>
            <a:r>
              <a:rPr lang="en-US" dirty="0"/>
              <a:t>In what I believe one of the best reasons for optimism, in the decade between 2015 and 2025 the number of untreated men with HIV in this priority age group will have decreased four-fold, from over half a million to 140,000.</a:t>
            </a:r>
          </a:p>
          <a:p>
            <a:endParaRPr lang="en-US" dirty="0"/>
          </a:p>
          <a:p>
            <a:r>
              <a:rPr lang="en-US" dirty="0"/>
              <a:t>[CLICK]</a:t>
            </a:r>
          </a:p>
          <a:p>
            <a:endParaRPr lang="en-US" dirty="0"/>
          </a:p>
          <a:p>
            <a:r>
              <a:rPr lang="en-US" dirty="0"/>
              <a:t>Some of this decline is due to increases in the number of men on ART since 2015.</a:t>
            </a:r>
          </a:p>
          <a:p>
            <a:endParaRPr lang="en-US" dirty="0"/>
          </a:p>
          <a:p>
            <a:r>
              <a:rPr lang="en-US" dirty="0"/>
              <a:t>[CLICK]</a:t>
            </a:r>
          </a:p>
          <a:p>
            <a:endParaRPr lang="en-US" dirty="0"/>
          </a:p>
          <a:p>
            <a:r>
              <a:rPr lang="en-US" dirty="0"/>
              <a:t>But the very large majority of the reduction is due to men who never became infected with HIV due to the impacts of combination prevention.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key message here is that while increasing ART coverage and viral suppression among this population today is the most efficient way to reduce HIV infections tomorrow, a systems-level combination prevention approach to reducing infections is what has had the largest impact on protecting the next generation of South Africans.</a:t>
            </a:r>
          </a:p>
        </p:txBody>
      </p:sp>
      <p:sp>
        <p:nvSpPr>
          <p:cNvPr id="4" name="Slide Number Placeholder 3"/>
          <p:cNvSpPr>
            <a:spLocks noGrp="1"/>
          </p:cNvSpPr>
          <p:nvPr>
            <p:ph type="sldNum" sz="quarter" idx="5"/>
          </p:nvPr>
        </p:nvSpPr>
        <p:spPr/>
        <p:txBody>
          <a:bodyPr/>
          <a:lstStyle/>
          <a:p>
            <a:fld id="{1BE8DCDC-D13C-2549-BE6A-717E9EED41AD}" type="slidenum">
              <a:rPr lang="en-GB" smtClean="0"/>
              <a:t>32</a:t>
            </a:fld>
            <a:endParaRPr lang="en-GB"/>
          </a:p>
        </p:txBody>
      </p:sp>
    </p:spTree>
    <p:extLst>
      <p:ext uri="{BB962C8B-B14F-4D97-AF65-F5344CB8AC3E}">
        <p14:creationId xmlns:p14="http://schemas.microsoft.com/office/powerpoint/2010/main" val="2071567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I started preparing this presentation, I anticipated concluding with a summary of what the HIV response could learn from Precision Public Health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after reflection, it is also fitting to consider what Precision Public Health can learn from the legacy of effective data use in the HIV response; especially as health systems build to address more diverse infectious disease threats.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is new now though is the opportunity for us to leverage new data sources to better focus and deliver services. In particular integrating routine health system data has enabled more granular information to implement this vision.</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One key lesson from the HIV response is that data ownership and data use are equally as important as sophisticated data systems and analytics.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important for us to remember as HIV data become more granular. Too frequent a complaint is that data ‘go up’ but the do not come ‘back down’.</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are also limits to the ‘precision public health’ paradigm.</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are in the midst of a revolution of health data in settings most affected by HIV, but it is important to be realistic that this remains a work in progress. Certainly the level of individual interconnected health data imagined by Khoury and colleagues is not there—yet.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is also clearly a need for continued robust surveillance to ensure that the most marginalized are not being left behind. But we must adapt how we do surveillance to be less monolithic and more focus on integrating and maximizing information from routine health systems.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Lastly, the precision public health paradigm has largely been focused around more precise characterization of individual risk. But it is important to remember that, ultimately, containing infectious diseases depends on collective actions taken by communities and populations to contain exposure to transmission. This must remain at the core of strategy development, while using the best available data to do so.</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33</a:t>
            </a:fld>
            <a:endParaRPr lang="en-GB"/>
          </a:p>
        </p:txBody>
      </p:sp>
    </p:spTree>
    <p:extLst>
      <p:ext uri="{BB962C8B-B14F-4D97-AF65-F5344CB8AC3E}">
        <p14:creationId xmlns:p14="http://schemas.microsoft.com/office/powerpoint/2010/main" val="3365375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I would like a large number of colleagues who generously contributed their ideas and content to this presentation.</a:t>
            </a:r>
          </a:p>
          <a:p>
            <a:endParaRPr lang="en-US" dirty="0"/>
          </a:p>
          <a:p>
            <a:r>
              <a:rPr lang="en-US" dirty="0"/>
              <a:t>And especially, my wonderful team at Imperial College—pictured here at a local Arsenal FC supporters pub in north London.</a:t>
            </a:r>
          </a:p>
        </p:txBody>
      </p:sp>
      <p:sp>
        <p:nvSpPr>
          <p:cNvPr id="4" name="Slide Number Placeholder 3"/>
          <p:cNvSpPr>
            <a:spLocks noGrp="1"/>
          </p:cNvSpPr>
          <p:nvPr>
            <p:ph type="sldNum" sz="quarter" idx="5"/>
          </p:nvPr>
        </p:nvSpPr>
        <p:spPr/>
        <p:txBody>
          <a:bodyPr/>
          <a:lstStyle/>
          <a:p>
            <a:fld id="{1BE8DCDC-D13C-2549-BE6A-717E9EED41AD}" type="slidenum">
              <a:rPr lang="en-GB" smtClean="0"/>
              <a:t>34</a:t>
            </a:fld>
            <a:endParaRPr lang="en-GB"/>
          </a:p>
        </p:txBody>
      </p:sp>
    </p:spTree>
    <p:extLst>
      <p:ext uri="{BB962C8B-B14F-4D97-AF65-F5344CB8AC3E}">
        <p14:creationId xmlns:p14="http://schemas.microsoft.com/office/powerpoint/2010/main" val="1932142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would like to make a tribute and personal thanks to John Stover from Avenir Health.</a:t>
            </a:r>
          </a:p>
          <a:p>
            <a:endParaRPr lang="en-US" dirty="0"/>
          </a:p>
          <a:p>
            <a:r>
              <a:rPr lang="en-US" dirty="0"/>
              <a:t>John has not only developed models that have underpinned the public health response to HIV for 3 decades, but also creates and supports software empowering users to understand their own data.</a:t>
            </a:r>
          </a:p>
          <a:p>
            <a:endParaRPr lang="en-US" dirty="0"/>
          </a:p>
          <a:p>
            <a:r>
              <a:rPr lang="en-US" dirty="0"/>
              <a:t>For me personally, John has been a role model, mentor and inspiration. </a:t>
            </a:r>
          </a:p>
          <a:p>
            <a:endParaRPr lang="en-US" dirty="0"/>
          </a:p>
          <a:p>
            <a:r>
              <a:rPr lang="en-US" dirty="0"/>
              <a:t>I hope he is not going anywhere soon, because there is a lot of work left to do, but I would like to take a moment to appreciate and thank him for being a true hero of the global HIV response.</a:t>
            </a:r>
          </a:p>
        </p:txBody>
      </p:sp>
      <p:sp>
        <p:nvSpPr>
          <p:cNvPr id="4" name="Slide Number Placeholder 3"/>
          <p:cNvSpPr>
            <a:spLocks noGrp="1"/>
          </p:cNvSpPr>
          <p:nvPr>
            <p:ph type="sldNum" sz="quarter" idx="5"/>
          </p:nvPr>
        </p:nvSpPr>
        <p:spPr/>
        <p:txBody>
          <a:bodyPr/>
          <a:lstStyle/>
          <a:p>
            <a:fld id="{1BE8DCDC-D13C-2549-BE6A-717E9EED41AD}" type="slidenum">
              <a:rPr lang="en-GB" smtClean="0"/>
              <a:t>35</a:t>
            </a:fld>
            <a:endParaRPr lang="en-GB"/>
          </a:p>
        </p:txBody>
      </p:sp>
    </p:spTree>
    <p:extLst>
      <p:ext uri="{BB962C8B-B14F-4D97-AF65-F5344CB8AC3E}">
        <p14:creationId xmlns:p14="http://schemas.microsoft.com/office/powerpoint/2010/main" val="37717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I learned about precision public health, it sounded like increasingly familiar language.</a:t>
            </a:r>
          </a:p>
          <a:p>
            <a:endParaRPr lang="en-US" dirty="0"/>
          </a:p>
          <a:p>
            <a:r>
              <a:rPr lang="en-US" dirty="0"/>
              <a:t>The UNAIDS “Know your epidemic, Know your response” initiative in the 2000s guided us to use local data to understand the key modes of HIV transmission, devise locally adapted strategies, and use data to measure progress against ambitious targets.</a:t>
            </a:r>
          </a:p>
          <a:p>
            <a:endParaRPr lang="en-US" dirty="0"/>
          </a:p>
          <a:p>
            <a:r>
              <a:rPr lang="en-US" dirty="0"/>
              <a:t>[CLICK]</a:t>
            </a:r>
          </a:p>
          <a:p>
            <a:endParaRPr lang="en-US" dirty="0"/>
          </a:p>
          <a:p>
            <a:r>
              <a:rPr lang="en-US" dirty="0"/>
              <a:t>Fast forwarding to the present, using data to ensure an effective and equitable HIV response underpins our new Global AIDS strategy adopted last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The strategy implores us: “Recognizing that “one size does not fit all”, the Strategy prioritizes tailoring of differentiated service packages…using granular data to focus </a:t>
            </a:r>
            <a:r>
              <a:rPr lang="en-US" dirty="0" err="1"/>
              <a:t>programmes</a:t>
            </a:r>
            <a:r>
              <a:rPr lang="en-US" dirty="0"/>
              <a:t> most effectively.”</a:t>
            </a:r>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168625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Precision public health starts with data; and data have been enshrined as a core component of the HIV response.</a:t>
            </a:r>
          </a:p>
          <a:p>
            <a:endParaRPr lang="en-US" dirty="0"/>
          </a:p>
          <a:p>
            <a:r>
              <a:rPr lang="en-US" dirty="0"/>
              <a:t>We’ve seen many references throughout this conference to the recently updated UNAIDS global estimates.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354167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Less discussed is how these estimates are created.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Instead of data being </a:t>
            </a:r>
            <a:r>
              <a:rPr lang="en-US" dirty="0" err="1"/>
              <a:t>analysed</a:t>
            </a:r>
            <a:r>
              <a:rPr lang="en-US" dirty="0"/>
              <a:t> by external researchers or global agencies, countries produce their own estimates, with support from UNAIDS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has been one key to the effectiveness of HIV data for </a:t>
            </a:r>
            <a:r>
              <a:rPr lang="en-US" dirty="0" err="1"/>
              <a:t>catalysing</a:t>
            </a:r>
            <a:r>
              <a:rPr lang="en-US" dirty="0"/>
              <a:t> action—and a feature that makes HIV data unique compared to other health priorities.</a:t>
            </a:r>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2459824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2022, 172 countries national estimates and shared them with UNAIDS, and over 1000 strategic information partners participated in virtual workshops.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dirty="0"/>
            </a:br>
            <a:r>
              <a:rPr lang="en-US" dirty="0"/>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process has been the key to entrenching a cycle of data ownership, data use, and expectation of quality data to guide national public health responses to HIV.</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232487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would like to turn to considering the opportunities to use granular data to deliver more effective HIV prevention in sub-Saharan Africa, where new infections have been steadily declining, but there is immense attention for how to sustain and accelerate progress. </a:t>
            </a:r>
          </a:p>
          <a:p>
            <a:endParaRPr lang="en-US" dirty="0"/>
          </a:p>
          <a:p>
            <a:r>
              <a:rPr lang="en-US" dirty="0"/>
              <a:t>The Global AIDS strategy describes four main dimensions along which to differentiate HIV risk and services.</a:t>
            </a:r>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485219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consider each of these along two axes.</a:t>
            </a:r>
          </a:p>
          <a:p>
            <a:endParaRPr lang="en-US" dirty="0"/>
          </a:p>
          <a:p>
            <a:r>
              <a:rPr lang="en-US" dirty="0"/>
              <a:t>[CLICK]</a:t>
            </a:r>
          </a:p>
          <a:p>
            <a:endParaRPr lang="en-US" dirty="0"/>
          </a:p>
          <a:p>
            <a:r>
              <a:rPr lang="en-US" dirty="0"/>
              <a:t>First, what is the evidence that differentiating prevention along each dimension would be effective to efficiently identify those with greatest prevention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And, secondly, whether reliable and granular data exist that allow us to deliver a precision response.</a:t>
            </a:r>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404521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B309050-9054-D04E-9F48-6712928E9B75}"/>
              </a:ext>
            </a:extLst>
          </p:cNvPr>
          <p:cNvPicPr>
            <a:picLocks noChangeAspect="1"/>
          </p:cNvPicPr>
          <p:nvPr userDrawn="1"/>
        </p:nvPicPr>
        <p:blipFill>
          <a:blip r:embed="rId2"/>
          <a:srcRect/>
          <a:stretch/>
        </p:blipFill>
        <p:spPr>
          <a:xfrm>
            <a:off x="8261964" y="3232764"/>
            <a:ext cx="3949700" cy="3644900"/>
          </a:xfrm>
          <a:prstGeom prst="rect">
            <a:avLst/>
          </a:prstGeom>
        </p:spPr>
      </p:pic>
      <p:pic>
        <p:nvPicPr>
          <p:cNvPr id="12" name="Picture 11">
            <a:extLst>
              <a:ext uri="{FF2B5EF4-FFF2-40B4-BE49-F238E27FC236}">
                <a16:creationId xmlns:a16="http://schemas.microsoft.com/office/drawing/2014/main" id="{D52E9838-9331-2646-832C-3F14E16166B8}"/>
              </a:ext>
            </a:extLst>
          </p:cNvPr>
          <p:cNvPicPr>
            <a:picLocks noChangeAspect="1"/>
          </p:cNvPicPr>
          <p:nvPr userDrawn="1"/>
        </p:nvPicPr>
        <p:blipFill>
          <a:blip r:embed="rId3"/>
          <a:stretch>
            <a:fillRect/>
          </a:stretch>
        </p:blipFill>
        <p:spPr>
          <a:xfrm>
            <a:off x="-12527" y="-12526"/>
            <a:ext cx="5080000" cy="2540000"/>
          </a:xfrm>
          <a:prstGeom prst="rect">
            <a:avLst/>
          </a:prstGeom>
        </p:spPr>
      </p:pic>
      <p:pic>
        <p:nvPicPr>
          <p:cNvPr id="14" name="Picture 13">
            <a:extLst>
              <a:ext uri="{FF2B5EF4-FFF2-40B4-BE49-F238E27FC236}">
                <a16:creationId xmlns:a16="http://schemas.microsoft.com/office/drawing/2014/main" id="{A03CF88D-A3E6-2F46-9667-2E1662497EFF}"/>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3949" y="4075223"/>
            <a:ext cx="3790063" cy="247628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7"/>
            <a:ext cx="7632700" cy="4103687"/>
          </a:xfrm>
          <a:prstGeom prst="rect">
            <a:avLst/>
          </a:prstGeom>
        </p:spPr>
        <p:txBody>
          <a:bodyPr lIns="0" tIns="0" rIns="0" bIns="0" anchor="t">
            <a:normAutofit/>
          </a:bodyPr>
          <a:lstStyle>
            <a:lvl1pPr>
              <a:defRPr sz="6000"/>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3BC16089-C6C1-484F-807A-E6437A6C68CB}"/>
              </a:ext>
            </a:extLst>
          </p:cNvPr>
          <p:cNvSpPr txBox="1"/>
          <p:nvPr userDrawn="1"/>
        </p:nvSpPr>
        <p:spPr>
          <a:xfrm>
            <a:off x="8075613" y="0"/>
            <a:ext cx="3673474" cy="441325"/>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29 July – 2 August · Montreal &amp; virtual</a:t>
            </a:r>
          </a:p>
        </p:txBody>
      </p:sp>
      <p:sp>
        <p:nvSpPr>
          <p:cNvPr id="20" name="TextBox 19">
            <a:extLst>
              <a:ext uri="{FF2B5EF4-FFF2-40B4-BE49-F238E27FC236}">
                <a16:creationId xmlns:a16="http://schemas.microsoft.com/office/drawing/2014/main" id="{24CE7B83-A267-FE4B-B22D-B04ED8CC9174}"/>
              </a:ext>
            </a:extLst>
          </p:cNvPr>
          <p:cNvSpPr txBox="1"/>
          <p:nvPr userDrawn="1"/>
        </p:nvSpPr>
        <p:spPr>
          <a:xfrm>
            <a:off x="4116389" y="-1"/>
            <a:ext cx="1763712" cy="441325"/>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aids2022.org</a:t>
            </a:r>
          </a:p>
        </p:txBody>
      </p:sp>
      <p:sp>
        <p:nvSpPr>
          <p:cNvPr id="3" name="Text Placeholder 2">
            <a:extLst>
              <a:ext uri="{FF2B5EF4-FFF2-40B4-BE49-F238E27FC236}">
                <a16:creationId xmlns:a16="http://schemas.microsoft.com/office/drawing/2014/main" id="{24B60FDB-A672-194A-8015-15EF87CA8EA2}"/>
              </a:ext>
            </a:extLst>
          </p:cNvPr>
          <p:cNvSpPr>
            <a:spLocks noGrp="1"/>
          </p:cNvSpPr>
          <p:nvPr>
            <p:ph type="body" sz="quarter" idx="10" hasCustomPrompt="1"/>
          </p:nvPr>
        </p:nvSpPr>
        <p:spPr>
          <a:xfrm>
            <a:off x="4116388" y="1231490"/>
            <a:ext cx="7632700" cy="433798"/>
          </a:xfrm>
        </p:spPr>
        <p:txBody>
          <a:bodyPr anchor="t">
            <a:normAutofit/>
          </a:bodyPr>
          <a:lstStyle>
            <a:lvl1pPr>
              <a:defRPr sz="2800" b="1" i="0">
                <a:solidFill>
                  <a:schemeClr val="accent1"/>
                </a:solidFill>
                <a:latin typeface="+mj-lt"/>
                <a:ea typeface="IAS Ribbon Sans Bold" pitchFamily="2" charset="0"/>
              </a:defRPr>
            </a:lvl1pPr>
          </a:lstStyle>
          <a:p>
            <a:pPr lvl="0"/>
            <a:r>
              <a:rPr lang="en-GB" dirty="0"/>
              <a:t>Session name</a:t>
            </a:r>
          </a:p>
        </p:txBody>
      </p:sp>
      <p:sp>
        <p:nvSpPr>
          <p:cNvPr id="5" name="Text Placeholder 4">
            <a:extLst>
              <a:ext uri="{FF2B5EF4-FFF2-40B4-BE49-F238E27FC236}">
                <a16:creationId xmlns:a16="http://schemas.microsoft.com/office/drawing/2014/main" id="{395A5847-221C-FD44-96A5-ECB756A29F6A}"/>
              </a:ext>
            </a:extLst>
          </p:cNvPr>
          <p:cNvSpPr>
            <a:spLocks noGrp="1"/>
          </p:cNvSpPr>
          <p:nvPr>
            <p:ph type="body" sz="quarter" idx="11" hasCustomPrompt="1"/>
          </p:nvPr>
        </p:nvSpPr>
        <p:spPr>
          <a:xfrm>
            <a:off x="4116388" y="765175"/>
            <a:ext cx="7632700" cy="385199"/>
          </a:xfrm>
        </p:spPr>
        <p:txBody>
          <a:bodyPr anchor="b">
            <a:normAutofit/>
          </a:bodyPr>
          <a:lstStyle>
            <a:lvl1pPr>
              <a:defRPr sz="1600"/>
            </a:lvl1pPr>
          </a:lstStyle>
          <a:p>
            <a:pPr lvl="0"/>
            <a:r>
              <a:rPr lang="en-GB" dirty="0"/>
              <a:t>Presenter name &amp; affiliation</a:t>
            </a:r>
          </a:p>
        </p:txBody>
      </p:sp>
      <p:sp>
        <p:nvSpPr>
          <p:cNvPr id="15" name="TextBox 14">
            <a:extLst>
              <a:ext uri="{FF2B5EF4-FFF2-40B4-BE49-F238E27FC236}">
                <a16:creationId xmlns:a16="http://schemas.microsoft.com/office/drawing/2014/main" id="{D6AF9883-2A5D-DB4A-BEBE-7B3D801EF74A}"/>
              </a:ext>
            </a:extLst>
          </p:cNvPr>
          <p:cNvSpPr txBox="1"/>
          <p:nvPr userDrawn="1"/>
        </p:nvSpPr>
        <p:spPr>
          <a:xfrm>
            <a:off x="6312024" y="1"/>
            <a:ext cx="1763589" cy="441324"/>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#AIDS2022</a:t>
            </a:r>
          </a:p>
        </p:txBody>
      </p:sp>
    </p:spTree>
    <p:extLst>
      <p:ext uri="{BB962C8B-B14F-4D97-AF65-F5344CB8AC3E}">
        <p14:creationId xmlns:p14="http://schemas.microsoft.com/office/powerpoint/2010/main" val="2264674381"/>
      </p:ext>
    </p:extLst>
  </p:cSld>
  <p:clrMapOvr>
    <a:masterClrMapping/>
  </p:clrMapOvr>
  <p:extLst>
    <p:ext uri="{DCECCB84-F9BA-43D5-87BE-67443E8EF086}">
      <p15:sldGuideLst xmlns:p15="http://schemas.microsoft.com/office/powerpoint/2012/main">
        <p15:guide id="1" orient="horz" pos="4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no patter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6" name="Picture 5">
            <a:extLst>
              <a:ext uri="{FF2B5EF4-FFF2-40B4-BE49-F238E27FC236}">
                <a16:creationId xmlns:a16="http://schemas.microsoft.com/office/drawing/2014/main" id="{24C5D1D5-C533-081D-9D1C-EA927CBBA85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21325988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6E968-03DB-5047-969A-43A70EB6F48D}"/>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p:spPr>
        <p:txBody>
          <a:bodyPr/>
          <a:lstStyle>
            <a:lvl1pPr marL="0" indent="0">
              <a:buNone/>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n-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Caption</a:t>
            </a:r>
            <a:endParaRPr lang="en-US" dirty="0"/>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p:spPr>
        <p:txBody>
          <a:bodyPr anchor="b">
            <a:normAutofit/>
          </a:bodyPr>
          <a:lstStyle>
            <a:lvl1pPr marL="0" indent="0">
              <a:buNone/>
              <a:defRPr sz="1800" b="1" i="0">
                <a:solidFill>
                  <a:schemeClr val="accent1"/>
                </a:solidFill>
                <a:latin typeface="+mn-lt"/>
                <a:ea typeface="IAS Ribbon Sans Bold" pitchFamily="2" charset="0"/>
              </a:defRPr>
            </a:lvl1pPr>
          </a:lstStyle>
          <a:p>
            <a:pPr lvl="0"/>
            <a:r>
              <a:rPr lang="en-GB" dirty="0"/>
              <a:t>Caption</a:t>
            </a:r>
            <a:endParaRPr lang="en-US" dirty="0"/>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6" name="Picture 5">
            <a:extLst>
              <a:ext uri="{FF2B5EF4-FFF2-40B4-BE49-F238E27FC236}">
                <a16:creationId xmlns:a16="http://schemas.microsoft.com/office/drawing/2014/main" id="{83B8362B-94C3-5150-8B19-756AB412251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1666429329"/>
      </p:ext>
    </p:extLst>
  </p:cSld>
  <p:clrMapOvr>
    <a:masterClrMapping/>
  </p:clrMapOvr>
  <p:extLst>
    <p:ext uri="{DCECCB84-F9BA-43D5-87BE-67443E8EF086}">
      <p15:sldGuideLst xmlns:p15="http://schemas.microsoft.com/office/powerpoint/2012/main">
        <p15:guide id="1" orient="horz" pos="1888" userDrawn="1">
          <p15:clr>
            <a:srgbClr val="FBAE40"/>
          </p15:clr>
        </p15:guide>
        <p15:guide id="2" orient="horz" pos="17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A5833C-8FCE-AB4B-A9CF-A50F7A3B684A}"/>
              </a:ext>
            </a:extLst>
          </p:cNvPr>
          <p:cNvPicPr>
            <a:picLocks noChangeAspect="1"/>
          </p:cNvPicPr>
          <p:nvPr userDrawn="1"/>
        </p:nvPicPr>
        <p:blipFill>
          <a:blip r:embed="rId2"/>
          <a:stretch>
            <a:fillRect/>
          </a:stretch>
        </p:blipFill>
        <p:spPr>
          <a:xfrm>
            <a:off x="6108527" y="520526"/>
            <a:ext cx="6096000" cy="63500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6E82B1BF-2E76-6FB2-B847-9EFB0257E2B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Content 1 (no patter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6E82B1BF-2E76-6FB2-B847-9EFB0257E2B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138245901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EB1B20-2713-DB46-A908-339A2ECBE6CE}"/>
              </a:ext>
            </a:extLst>
          </p:cNvPr>
          <p:cNvPicPr>
            <a:picLocks noChangeAspect="1"/>
          </p:cNvPicPr>
          <p:nvPr userDrawn="1"/>
        </p:nvPicPr>
        <p:blipFill>
          <a:blip r:embed="rId2"/>
          <a:stretch>
            <a:fillRect/>
          </a:stretch>
        </p:blipFill>
        <p:spPr>
          <a:xfrm>
            <a:off x="-19664" y="830004"/>
            <a:ext cx="6096000" cy="6350000"/>
          </a:xfrm>
          <a:prstGeom prst="rect">
            <a:avLst/>
          </a:prstGeom>
        </p:spPr>
      </p:pic>
      <p:pic>
        <p:nvPicPr>
          <p:cNvPr id="10" name="Picture 9">
            <a:extLst>
              <a:ext uri="{FF2B5EF4-FFF2-40B4-BE49-F238E27FC236}">
                <a16:creationId xmlns:a16="http://schemas.microsoft.com/office/drawing/2014/main" id="{8D16F754-F487-1B41-808F-364ACB0AD641}"/>
              </a:ext>
            </a:extLst>
          </p:cNvPr>
          <p:cNvPicPr>
            <a:picLocks noChangeAspect="1"/>
          </p:cNvPicPr>
          <p:nvPr userDrawn="1"/>
        </p:nvPicPr>
        <p:blipFill>
          <a:blip r:embed="rId3"/>
          <a:stretch>
            <a:fillRect/>
          </a:stretch>
        </p:blipFill>
        <p:spPr>
          <a:xfrm>
            <a:off x="8782664" y="4274164"/>
            <a:ext cx="3429000" cy="2603500"/>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solidFill>
            <a:schemeClr val="accent2"/>
          </a:solidFill>
        </p:spPr>
        <p:txBody>
          <a:bodyPr anchor="ctr"/>
          <a:lstStyle>
            <a:lvl1pPr marL="0" indent="0"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6" name="Picture 5">
            <a:extLst>
              <a:ext uri="{FF2B5EF4-FFF2-40B4-BE49-F238E27FC236}">
                <a16:creationId xmlns:a16="http://schemas.microsoft.com/office/drawing/2014/main" id="{F50F00AB-E668-533A-8FE5-8CF84072094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10257349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EB1B20-2713-DB46-A908-339A2ECBE6CE}"/>
              </a:ext>
            </a:extLst>
          </p:cNvPr>
          <p:cNvPicPr>
            <a:picLocks noChangeAspect="1"/>
          </p:cNvPicPr>
          <p:nvPr userDrawn="1"/>
        </p:nvPicPr>
        <p:blipFill>
          <a:blip r:embed="rId2"/>
          <a:stretch>
            <a:fillRect/>
          </a:stretch>
        </p:blipFill>
        <p:spPr>
          <a:xfrm>
            <a:off x="-19664" y="830004"/>
            <a:ext cx="6096000" cy="6350000"/>
          </a:xfrm>
          <a:prstGeom prst="rect">
            <a:avLst/>
          </a:prstGeom>
        </p:spPr>
      </p:pic>
      <p:pic>
        <p:nvPicPr>
          <p:cNvPr id="10" name="Picture 9">
            <a:extLst>
              <a:ext uri="{FF2B5EF4-FFF2-40B4-BE49-F238E27FC236}">
                <a16:creationId xmlns:a16="http://schemas.microsoft.com/office/drawing/2014/main" id="{8D16F754-F487-1B41-808F-364ACB0AD641}"/>
              </a:ext>
            </a:extLst>
          </p:cNvPr>
          <p:cNvPicPr>
            <a:picLocks noChangeAspect="1"/>
          </p:cNvPicPr>
          <p:nvPr userDrawn="1"/>
        </p:nvPicPr>
        <p:blipFill>
          <a:blip r:embed="rId3"/>
          <a:stretch>
            <a:fillRect/>
          </a:stretch>
        </p:blipFill>
        <p:spPr>
          <a:xfrm>
            <a:off x="8782664" y="4274164"/>
            <a:ext cx="3429000" cy="26035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4" y="441325"/>
            <a:ext cx="11306173" cy="5975350"/>
          </a:xfrm>
          <a:solidFill>
            <a:schemeClr val="accent2"/>
          </a:solid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28059173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slide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A97BB-34E9-7C49-B047-86820BA0845D}"/>
              </a:ext>
            </a:extLst>
          </p:cNvPr>
          <p:cNvPicPr>
            <a:picLocks noChangeAspect="1"/>
          </p:cNvPicPr>
          <p:nvPr userDrawn="1"/>
        </p:nvPicPr>
        <p:blipFill>
          <a:blip r:embed="rId2"/>
          <a:srcRect/>
          <a:stretch/>
        </p:blipFill>
        <p:spPr>
          <a:xfrm>
            <a:off x="8261964" y="3232764"/>
            <a:ext cx="3949700" cy="364490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latin typeface="+mj-lt"/>
                <a:ea typeface="IAS Ribbon Sans Regular" pitchFamily="2" charset="0"/>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5977731" cy="835818"/>
          </a:xfrm>
        </p:spPr>
        <p:txBody>
          <a:bodyPr>
            <a:normAutofit/>
          </a:bodyPr>
          <a:lstStyle>
            <a:lvl1pPr>
              <a:defRPr sz="2800" b="0" i="0">
                <a:solidFill>
                  <a:schemeClr val="accent2"/>
                </a:solidFill>
                <a:latin typeface="+mn-lt"/>
                <a:ea typeface="IAS Ribbon Sans Regular" pitchFamily="2" charset="0"/>
              </a:defRPr>
            </a:lvl1pPr>
          </a:lstStyle>
          <a:p>
            <a:pPr lvl="0"/>
            <a:r>
              <a:rPr lang="en-GB" dirty="0"/>
              <a:t>Quote citation</a:t>
            </a:r>
          </a:p>
        </p:txBody>
      </p:sp>
      <p:pic>
        <p:nvPicPr>
          <p:cNvPr id="10" name="Picture 9">
            <a:extLst>
              <a:ext uri="{FF2B5EF4-FFF2-40B4-BE49-F238E27FC236}">
                <a16:creationId xmlns:a16="http://schemas.microsoft.com/office/drawing/2014/main" id="{DEF40918-9A73-1252-5E73-5B92C91162B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296234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EAE0B-CB6F-F14D-B880-D913AC7C917A}"/>
              </a:ext>
            </a:extLst>
          </p:cNvPr>
          <p:cNvPicPr>
            <a:picLocks noChangeAspect="1"/>
          </p:cNvPicPr>
          <p:nvPr userDrawn="1"/>
        </p:nvPicPr>
        <p:blipFill>
          <a:blip r:embed="rId2"/>
          <a:srcRect/>
          <a:stretch/>
        </p:blipFill>
        <p:spPr>
          <a:xfrm>
            <a:off x="8261964" y="3232764"/>
            <a:ext cx="3949700" cy="3644900"/>
          </a:xfrm>
          <a:prstGeom prst="rect">
            <a:avLst/>
          </a:prstGeom>
        </p:spPr>
      </p:pic>
      <p:pic>
        <p:nvPicPr>
          <p:cNvPr id="8" name="Picture 7">
            <a:extLst>
              <a:ext uri="{FF2B5EF4-FFF2-40B4-BE49-F238E27FC236}">
                <a16:creationId xmlns:a16="http://schemas.microsoft.com/office/drawing/2014/main" id="{10356733-0F8E-59D8-D053-D335D0619C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992918396"/>
      </p:ext>
    </p:extLst>
  </p:cSld>
  <p:clrMapOvr>
    <a:masterClrMapping/>
  </p:clrMapOvr>
  <p:extLst>
    <p:ext uri="{DCECCB84-F9BA-43D5-87BE-67443E8EF086}">
      <p15:sldGuideLst xmlns:p15="http://schemas.microsoft.com/office/powerpoint/2012/main">
        <p15:guide id="1" orient="horz" pos="1888" userDrawn="1">
          <p15:clr>
            <a:srgbClr val="FBAE40"/>
          </p15:clr>
        </p15:guide>
        <p15:guide id="2" orient="horz" pos="172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no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5779EC-86E6-EEB2-3C39-7F91B7E136A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3481886221"/>
      </p:ext>
    </p:extLst>
  </p:cSld>
  <p:clrMapOvr>
    <a:masterClrMapping/>
  </p:clrMapOvr>
  <p:extLst>
    <p:ext uri="{DCECCB84-F9BA-43D5-87BE-67443E8EF086}">
      <p15:sldGuideLst xmlns:p15="http://schemas.microsoft.com/office/powerpoint/2012/main">
        <p15:guide id="1" orient="horz" pos="1888" userDrawn="1">
          <p15:clr>
            <a:srgbClr val="FBAE40"/>
          </p15:clr>
        </p15:guide>
        <p15:guide id="2" orient="horz" pos="172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no pattern)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0ABA-4A62-736D-7B4D-F98A6E107DA0}"/>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3" name="Picture 2">
            <a:extLst>
              <a:ext uri="{FF2B5EF4-FFF2-40B4-BE49-F238E27FC236}">
                <a16:creationId xmlns:a16="http://schemas.microsoft.com/office/drawing/2014/main" id="{88FF56E7-2BE7-2FBF-FAB5-BDA4EEEACF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387341782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A97BB-34E9-7C49-B047-86820BA0845D}"/>
              </a:ext>
            </a:extLst>
          </p:cNvPr>
          <p:cNvPicPr>
            <a:picLocks noChangeAspect="1"/>
          </p:cNvPicPr>
          <p:nvPr userDrawn="1"/>
        </p:nvPicPr>
        <p:blipFill>
          <a:blip r:embed="rId2"/>
          <a:srcRect/>
          <a:stretch/>
        </p:blipFill>
        <p:spPr>
          <a:xfrm>
            <a:off x="8261964" y="3232764"/>
            <a:ext cx="3949700" cy="364490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4556A1F8-BDBE-7D8B-CC90-8B19259ED4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846320"/>
          </a:xfrm>
        </p:spPr>
        <p:txBody>
          <a:bodyPr/>
          <a:lstStyle>
            <a:lvl1pPr>
              <a:lnSpc>
                <a:spcPct val="100000"/>
              </a:lnSpc>
              <a:defRPr/>
            </a:lvl1pPr>
            <a:lvl2pPr>
              <a:lnSpc>
                <a:spcPct val="100000"/>
              </a:lnSpc>
              <a:defRPr/>
            </a:lvl2pPr>
            <a:lvl3pPr>
              <a:lnSpc>
                <a:spcPct val="100000"/>
              </a:lnSpc>
              <a:defRPr sz="2000"/>
            </a:lvl3pPr>
            <a:lvl4pPr>
              <a:lnSpc>
                <a:spcPct val="100000"/>
              </a:lnSpc>
              <a:defRPr sz="2000"/>
            </a:lvl4pPr>
            <a:lvl5pPr>
              <a:lnSpc>
                <a:spcPct val="100000"/>
              </a:lnSpc>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751E2D9B-FA28-4844-A5CC-E2C6715E5EFA}"/>
              </a:ext>
            </a:extLst>
          </p:cNvPr>
          <p:cNvSpPr>
            <a:spLocks noGrp="1"/>
          </p:cNvSpPr>
          <p:nvPr>
            <p:ph type="title"/>
          </p:nvPr>
        </p:nvSpPr>
        <p:spPr/>
        <p:txBody>
          <a:bodyPr/>
          <a:lstStyle/>
          <a:p>
            <a:r>
              <a:rPr lang="en-GB"/>
              <a:t>Click to edit Master title style</a:t>
            </a:r>
            <a:endParaRPr lang="en-US"/>
          </a:p>
        </p:txBody>
      </p:sp>
      <p:sp>
        <p:nvSpPr>
          <p:cNvPr id="8" name="Date Placeholder 7">
            <a:extLst>
              <a:ext uri="{FF2B5EF4-FFF2-40B4-BE49-F238E27FC236}">
                <a16:creationId xmlns:a16="http://schemas.microsoft.com/office/drawing/2014/main" id="{988C37B0-540C-2E48-8870-7477B0008076}"/>
              </a:ext>
            </a:extLst>
          </p:cNvPr>
          <p:cNvSpPr>
            <a:spLocks noGrp="1"/>
          </p:cNvSpPr>
          <p:nvPr>
            <p:ph type="dt" sz="half" idx="10"/>
          </p:nvPr>
        </p:nvSpPr>
        <p:spPr/>
        <p:txBody>
          <a:bodyPr/>
          <a:lstStyle/>
          <a:p>
            <a:fld id="{B672AA34-2FA7-754E-B67D-1ACE3B318BFD}" type="datetimeFigureOut">
              <a:rPr lang="en-US" smtClean="0"/>
              <a:pPr/>
              <a:t>8/1/2022</a:t>
            </a:fld>
            <a:endParaRPr lang="en-US"/>
          </a:p>
        </p:txBody>
      </p:sp>
      <p:sp>
        <p:nvSpPr>
          <p:cNvPr id="9" name="Footer Placeholder 8">
            <a:extLst>
              <a:ext uri="{FF2B5EF4-FFF2-40B4-BE49-F238E27FC236}">
                <a16:creationId xmlns:a16="http://schemas.microsoft.com/office/drawing/2014/main" id="{5F4EDDB4-DB93-564C-A53A-2AF1E20C542E}"/>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AFE0E19-30D5-874B-B686-387DDD5C0A25}"/>
              </a:ext>
            </a:extLst>
          </p:cNvPr>
          <p:cNvSpPr>
            <a:spLocks noGrp="1"/>
          </p:cNvSpPr>
          <p:nvPr>
            <p:ph type="sldNum" sz="quarter" idx="12"/>
          </p:nvPr>
        </p:nvSpPr>
        <p:spPr/>
        <p:txBody>
          <a:bodyPr/>
          <a:lstStyle/>
          <a:p>
            <a:fld id="{2CF91CA1-6D6A-664A-8EF3-C29259A5256F}" type="slidenum">
              <a:rPr lang="en-US" smtClean="0"/>
              <a:pPr/>
              <a:t>‹#›</a:t>
            </a:fld>
            <a:endParaRPr lang="en-US"/>
          </a:p>
        </p:txBody>
      </p:sp>
      <p:pic>
        <p:nvPicPr>
          <p:cNvPr id="11" name="Picture 10">
            <a:extLst>
              <a:ext uri="{FF2B5EF4-FFF2-40B4-BE49-F238E27FC236}">
                <a16:creationId xmlns:a16="http://schemas.microsoft.com/office/drawing/2014/main" id="{1FE3869D-6618-DF4D-92A6-8F551209A996}"/>
              </a:ext>
            </a:extLst>
          </p:cNvPr>
          <p:cNvPicPr>
            <a:picLocks noChangeAspect="1"/>
          </p:cNvPicPr>
          <p:nvPr userDrawn="1"/>
        </p:nvPicPr>
        <p:blipFill>
          <a:blip r:embed="rId2"/>
          <a:srcRect/>
          <a:stretch/>
        </p:blipFill>
        <p:spPr>
          <a:xfrm>
            <a:off x="37578" y="54178"/>
            <a:ext cx="2214676" cy="640080"/>
          </a:xfrm>
          <a:prstGeom prst="rect">
            <a:avLst/>
          </a:prstGeom>
        </p:spPr>
      </p:pic>
    </p:spTree>
    <p:extLst>
      <p:ext uri="{BB962C8B-B14F-4D97-AF65-F5344CB8AC3E}">
        <p14:creationId xmlns:p14="http://schemas.microsoft.com/office/powerpoint/2010/main" val="149967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559227-C79C-8C45-BA3F-1033686FC84F}"/>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dirty="0" err="1"/>
              <a:t>Nulla</a:t>
            </a:r>
            <a:r>
              <a:rPr lang="en-US" dirty="0"/>
              <a:t> </a:t>
            </a:r>
            <a:r>
              <a:rPr lang="en-US" dirty="0" err="1"/>
              <a:t>quis</a:t>
            </a:r>
            <a:r>
              <a:rPr lang="en-US" dirty="0"/>
              <a:t> lorem </a:t>
            </a:r>
            <a:r>
              <a:rPr lang="en-US" dirty="0" err="1"/>
              <a:t>ut</a:t>
            </a:r>
            <a:r>
              <a:rPr lang="en-US" dirty="0"/>
              <a:t> libero </a:t>
            </a:r>
            <a:r>
              <a:rPr lang="en-US" dirty="0" err="1"/>
              <a:t>malesuada</a:t>
            </a:r>
            <a:r>
              <a:rPr lang="en-US" dirty="0"/>
              <a:t> </a:t>
            </a:r>
            <a:r>
              <a:rPr lang="en-US" dirty="0" err="1"/>
              <a:t>feugiat</a:t>
            </a:r>
            <a:r>
              <a:rPr lang="en-US" dirty="0"/>
              <a:t>. </a:t>
            </a:r>
            <a:r>
              <a:rPr lang="en-US" dirty="0" err="1"/>
              <a:t>Curabitur</a:t>
            </a:r>
            <a:r>
              <a:rPr lang="en-US" dirty="0"/>
              <a:t> non </a:t>
            </a:r>
            <a:r>
              <a:rPr lang="en-US" dirty="0" err="1"/>
              <a:t>nulla</a:t>
            </a:r>
            <a:r>
              <a:rPr lang="en-US" dirty="0"/>
              <a:t> sit </a:t>
            </a:r>
            <a:r>
              <a:rPr lang="en-US" dirty="0" err="1"/>
              <a:t>amet</a:t>
            </a:r>
            <a:r>
              <a:rPr lang="en-US" dirty="0"/>
              <a:t> </a:t>
            </a:r>
            <a:r>
              <a:rPr lang="en-US" dirty="0" err="1"/>
              <a:t>nisl</a:t>
            </a:r>
            <a:r>
              <a:rPr lang="en-US" dirty="0"/>
              <a:t> tempus convallis </a:t>
            </a:r>
            <a:r>
              <a:rPr lang="en-US" dirty="0" err="1"/>
              <a:t>quis</a:t>
            </a:r>
            <a:r>
              <a:rPr lang="en-US" dirty="0"/>
              <a:t> ac </a:t>
            </a:r>
            <a:r>
              <a:rPr lang="en-US" dirty="0" err="1"/>
              <a:t>lectus</a:t>
            </a:r>
            <a:r>
              <a:rPr lang="en-US" dirty="0"/>
              <a:t>.</a:t>
            </a:r>
          </a:p>
          <a:p>
            <a:r>
              <a:rPr lang="en-US" dirty="0"/>
              <a:t>Proin </a:t>
            </a:r>
            <a:r>
              <a:rPr lang="en-US" dirty="0" err="1"/>
              <a:t>eget</a:t>
            </a:r>
            <a:r>
              <a:rPr lang="en-US" dirty="0"/>
              <a:t> </a:t>
            </a:r>
            <a:r>
              <a:rPr lang="en-US" dirty="0" err="1"/>
              <a:t>tortor</a:t>
            </a:r>
            <a:r>
              <a:rPr lang="en-US" dirty="0"/>
              <a:t> </a:t>
            </a:r>
            <a:r>
              <a:rPr lang="en-US" dirty="0" err="1"/>
              <a:t>risus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457200" indent="-457200">
              <a:buFont typeface="Arial" panose="020B0604020202020204" pitchFamily="34" charset="0"/>
              <a:buChar char="•"/>
            </a:pPr>
            <a:r>
              <a:rPr lang="en-US" dirty="0"/>
              <a:t>Donec </a:t>
            </a:r>
            <a:r>
              <a:rPr lang="en-US" dirty="0" err="1"/>
              <a:t>rutrum</a:t>
            </a:r>
            <a:r>
              <a:rPr lang="en-US" dirty="0"/>
              <a:t> </a:t>
            </a:r>
            <a:r>
              <a:rPr lang="en-US" dirty="0" err="1"/>
              <a:t>congue</a:t>
            </a:r>
            <a:r>
              <a:rPr lang="en-US" dirty="0"/>
              <a:t> </a:t>
            </a:r>
            <a:r>
              <a:rPr lang="en-US" dirty="0" err="1"/>
              <a:t>leo</a:t>
            </a:r>
            <a:r>
              <a:rPr lang="en-US" dirty="0"/>
              <a:t> </a:t>
            </a:r>
            <a:r>
              <a:rPr lang="en-US" dirty="0" err="1"/>
              <a:t>eget</a:t>
            </a:r>
            <a:r>
              <a:rPr lang="en-US" dirty="0"/>
              <a:t> </a:t>
            </a:r>
            <a:r>
              <a:rPr lang="en-US" dirty="0" err="1"/>
              <a:t>malesuada</a:t>
            </a:r>
            <a:r>
              <a:rPr lang="en-US" dirty="0"/>
              <a:t>.</a:t>
            </a:r>
          </a:p>
          <a:p>
            <a:pPr marL="457200" indent="-457200">
              <a:buFont typeface="Arial" panose="020B0604020202020204" pitchFamily="34" charset="0"/>
              <a:buChar char="•"/>
            </a:pPr>
            <a:r>
              <a:rPr lang="en-US" dirty="0" err="1"/>
              <a:t>Curabitur</a:t>
            </a:r>
            <a:r>
              <a:rPr lang="en-US" dirty="0"/>
              <a:t> </a:t>
            </a:r>
            <a:r>
              <a:rPr lang="en-US" dirty="0" err="1"/>
              <a:t>aliquet</a:t>
            </a:r>
            <a:r>
              <a:rPr lang="en-US" dirty="0"/>
              <a:t> </a:t>
            </a:r>
            <a:r>
              <a:rPr lang="en-US" dirty="0" err="1"/>
              <a:t>quam</a:t>
            </a:r>
            <a:r>
              <a:rPr lang="en-US" dirty="0"/>
              <a:t> id dui </a:t>
            </a:r>
            <a:r>
              <a:rPr lang="en-US" dirty="0" err="1"/>
              <a:t>posuere</a:t>
            </a:r>
            <a:r>
              <a:rPr lang="en-US" dirty="0"/>
              <a:t> </a:t>
            </a:r>
            <a:r>
              <a:rPr lang="en-US" dirty="0" err="1"/>
              <a:t>blandit</a:t>
            </a:r>
            <a:r>
              <a:rPr lang="en-US" dirty="0"/>
              <a:t>.</a:t>
            </a:r>
          </a:p>
          <a:p>
            <a:pPr marL="457200" indent="-457200">
              <a:buFont typeface="Arial" panose="020B0604020202020204" pitchFamily="34" charset="0"/>
              <a:buChar char="•"/>
            </a:pPr>
            <a:r>
              <a:rPr lang="en-US" dirty="0"/>
              <a:t>Proin </a:t>
            </a:r>
            <a:r>
              <a:rPr lang="en-US" dirty="0" err="1"/>
              <a:t>eget</a:t>
            </a:r>
            <a:r>
              <a:rPr lang="en-US" dirty="0"/>
              <a:t> </a:t>
            </a:r>
            <a:r>
              <a:rPr lang="en-US" dirty="0" err="1"/>
              <a:t>tortor</a:t>
            </a:r>
            <a:r>
              <a:rPr lang="en-US" dirty="0"/>
              <a:t> </a:t>
            </a:r>
            <a:r>
              <a:rPr lang="en-US" dirty="0" err="1"/>
              <a:t>risus</a:t>
            </a:r>
            <a:r>
              <a:rPr lang="en-US" dirty="0"/>
              <a:t>.</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6" name="Picture 5">
            <a:extLst>
              <a:ext uri="{FF2B5EF4-FFF2-40B4-BE49-F238E27FC236}">
                <a16:creationId xmlns:a16="http://schemas.microsoft.com/office/drawing/2014/main" id="{929DEF78-6078-1EE4-B36D-2FC29A750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160909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patter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dirty="0" err="1"/>
              <a:t>Nulla</a:t>
            </a:r>
            <a:r>
              <a:rPr lang="en-US" dirty="0"/>
              <a:t> </a:t>
            </a:r>
            <a:r>
              <a:rPr lang="en-US" dirty="0" err="1"/>
              <a:t>quis</a:t>
            </a:r>
            <a:r>
              <a:rPr lang="en-US" dirty="0"/>
              <a:t> lorem </a:t>
            </a:r>
            <a:r>
              <a:rPr lang="en-US" dirty="0" err="1"/>
              <a:t>ut</a:t>
            </a:r>
            <a:r>
              <a:rPr lang="en-US" dirty="0"/>
              <a:t> libero </a:t>
            </a:r>
            <a:r>
              <a:rPr lang="en-US" dirty="0" err="1"/>
              <a:t>malesuada</a:t>
            </a:r>
            <a:r>
              <a:rPr lang="en-US" dirty="0"/>
              <a:t> </a:t>
            </a:r>
            <a:r>
              <a:rPr lang="en-US" dirty="0" err="1"/>
              <a:t>feugiat</a:t>
            </a:r>
            <a:r>
              <a:rPr lang="en-US" dirty="0"/>
              <a:t>. </a:t>
            </a:r>
            <a:r>
              <a:rPr lang="en-US" dirty="0" err="1"/>
              <a:t>Curabitur</a:t>
            </a:r>
            <a:r>
              <a:rPr lang="en-US" dirty="0"/>
              <a:t> non </a:t>
            </a:r>
            <a:r>
              <a:rPr lang="en-US" dirty="0" err="1"/>
              <a:t>nulla</a:t>
            </a:r>
            <a:r>
              <a:rPr lang="en-US" dirty="0"/>
              <a:t> sit </a:t>
            </a:r>
            <a:r>
              <a:rPr lang="en-US" dirty="0" err="1"/>
              <a:t>amet</a:t>
            </a:r>
            <a:r>
              <a:rPr lang="en-US" dirty="0"/>
              <a:t> </a:t>
            </a:r>
            <a:r>
              <a:rPr lang="en-US" dirty="0" err="1"/>
              <a:t>nisl</a:t>
            </a:r>
            <a:r>
              <a:rPr lang="en-US" dirty="0"/>
              <a:t> tempus convallis </a:t>
            </a:r>
            <a:r>
              <a:rPr lang="en-US" dirty="0" err="1"/>
              <a:t>quis</a:t>
            </a:r>
            <a:r>
              <a:rPr lang="en-US" dirty="0"/>
              <a:t> ac </a:t>
            </a:r>
            <a:r>
              <a:rPr lang="en-US" dirty="0" err="1"/>
              <a:t>lectus</a:t>
            </a:r>
            <a:r>
              <a:rPr lang="en-US" dirty="0"/>
              <a:t>.</a:t>
            </a:r>
          </a:p>
          <a:p>
            <a:r>
              <a:rPr lang="en-US" dirty="0"/>
              <a:t>Proin </a:t>
            </a:r>
            <a:r>
              <a:rPr lang="en-US" dirty="0" err="1"/>
              <a:t>eget</a:t>
            </a:r>
            <a:r>
              <a:rPr lang="en-US" dirty="0"/>
              <a:t> </a:t>
            </a:r>
            <a:r>
              <a:rPr lang="en-US" dirty="0" err="1"/>
              <a:t>tortor</a:t>
            </a:r>
            <a:r>
              <a:rPr lang="en-US" dirty="0"/>
              <a:t> </a:t>
            </a:r>
            <a:r>
              <a:rPr lang="en-US" dirty="0" err="1"/>
              <a:t>risus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457200" indent="-457200">
              <a:buFont typeface="Arial" panose="020B0604020202020204" pitchFamily="34" charset="0"/>
              <a:buChar char="•"/>
            </a:pPr>
            <a:r>
              <a:rPr lang="en-US" dirty="0"/>
              <a:t>Donec </a:t>
            </a:r>
            <a:r>
              <a:rPr lang="en-US" dirty="0" err="1"/>
              <a:t>rutrum</a:t>
            </a:r>
            <a:r>
              <a:rPr lang="en-US" dirty="0"/>
              <a:t> </a:t>
            </a:r>
            <a:r>
              <a:rPr lang="en-US" dirty="0" err="1"/>
              <a:t>congue</a:t>
            </a:r>
            <a:r>
              <a:rPr lang="en-US" dirty="0"/>
              <a:t> </a:t>
            </a:r>
            <a:r>
              <a:rPr lang="en-US" dirty="0" err="1"/>
              <a:t>leo</a:t>
            </a:r>
            <a:r>
              <a:rPr lang="en-US" dirty="0"/>
              <a:t> </a:t>
            </a:r>
            <a:r>
              <a:rPr lang="en-US" dirty="0" err="1"/>
              <a:t>eget</a:t>
            </a:r>
            <a:r>
              <a:rPr lang="en-US" dirty="0"/>
              <a:t> </a:t>
            </a:r>
            <a:r>
              <a:rPr lang="en-US" dirty="0" err="1"/>
              <a:t>malesuada</a:t>
            </a:r>
            <a:r>
              <a:rPr lang="en-US" dirty="0"/>
              <a:t>.</a:t>
            </a:r>
          </a:p>
          <a:p>
            <a:pPr marL="457200" indent="-457200">
              <a:buFont typeface="Arial" panose="020B0604020202020204" pitchFamily="34" charset="0"/>
              <a:buChar char="•"/>
            </a:pPr>
            <a:r>
              <a:rPr lang="en-US" dirty="0" err="1"/>
              <a:t>Curabitur</a:t>
            </a:r>
            <a:r>
              <a:rPr lang="en-US" dirty="0"/>
              <a:t> </a:t>
            </a:r>
            <a:r>
              <a:rPr lang="en-US" dirty="0" err="1"/>
              <a:t>aliquet</a:t>
            </a:r>
            <a:r>
              <a:rPr lang="en-US" dirty="0"/>
              <a:t> </a:t>
            </a:r>
            <a:r>
              <a:rPr lang="en-US" dirty="0" err="1"/>
              <a:t>quam</a:t>
            </a:r>
            <a:r>
              <a:rPr lang="en-US" dirty="0"/>
              <a:t> id dui </a:t>
            </a:r>
            <a:r>
              <a:rPr lang="en-US" dirty="0" err="1"/>
              <a:t>posuere</a:t>
            </a:r>
            <a:r>
              <a:rPr lang="en-US" dirty="0"/>
              <a:t> </a:t>
            </a:r>
            <a:r>
              <a:rPr lang="en-US" dirty="0" err="1"/>
              <a:t>blandit</a:t>
            </a:r>
            <a:r>
              <a:rPr lang="en-US" dirty="0"/>
              <a:t>.</a:t>
            </a:r>
          </a:p>
          <a:p>
            <a:pPr marL="457200" indent="-457200">
              <a:buFont typeface="Arial" panose="020B0604020202020204" pitchFamily="34" charset="0"/>
              <a:buChar char="•"/>
            </a:pPr>
            <a:r>
              <a:rPr lang="en-US" dirty="0"/>
              <a:t>Proin </a:t>
            </a:r>
            <a:r>
              <a:rPr lang="en-US" dirty="0" err="1"/>
              <a:t>eget</a:t>
            </a:r>
            <a:r>
              <a:rPr lang="en-US" dirty="0"/>
              <a:t> </a:t>
            </a:r>
            <a:r>
              <a:rPr lang="en-US" dirty="0" err="1"/>
              <a:t>tortor</a:t>
            </a:r>
            <a:r>
              <a:rPr lang="en-US" dirty="0"/>
              <a:t> </a:t>
            </a:r>
            <a:r>
              <a:rPr lang="en-US" dirty="0" err="1"/>
              <a:t>risus</a:t>
            </a:r>
            <a:r>
              <a:rPr lang="en-US" dirty="0"/>
              <a:t>.</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14" name="Picture 13">
            <a:extLst>
              <a:ext uri="{FF2B5EF4-FFF2-40B4-BE49-F238E27FC236}">
                <a16:creationId xmlns:a16="http://schemas.microsoft.com/office/drawing/2014/main" id="{393BD302-1CD6-FB95-EDFE-64DD35D1B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341617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0CA633-E76E-7B4D-B775-FF782415CA7C}"/>
              </a:ext>
            </a:extLst>
          </p:cNvPr>
          <p:cNvPicPr>
            <a:picLocks noChangeAspect="1"/>
          </p:cNvPicPr>
          <p:nvPr userDrawn="1"/>
        </p:nvPicPr>
        <p:blipFill>
          <a:blip r:embed="rId2"/>
          <a:stretch>
            <a:fillRect/>
          </a:stretch>
        </p:blipFill>
        <p:spPr>
          <a:xfrm>
            <a:off x="-19664" y="830004"/>
            <a:ext cx="6096000" cy="6350000"/>
          </a:xfrm>
          <a:prstGeom prst="rect">
            <a:avLst/>
          </a:prstGeom>
        </p:spPr>
      </p:pic>
      <p:sp>
        <p:nvSpPr>
          <p:cNvPr id="13" name="Text Placeholder 12">
            <a:extLst>
              <a:ext uri="{FF2B5EF4-FFF2-40B4-BE49-F238E27FC236}">
                <a16:creationId xmlns:a16="http://schemas.microsoft.com/office/drawing/2014/main" id="{6DEEA7C8-5B91-9446-9E3F-8AD099C6C744}"/>
              </a:ext>
            </a:extLst>
          </p:cNvPr>
          <p:cNvSpPr>
            <a:spLocks noGrp="1"/>
          </p:cNvSpPr>
          <p:nvPr>
            <p:ph type="body" sz="quarter" idx="10" hasCustomPrompt="1"/>
          </p:nvPr>
        </p:nvSpPr>
        <p:spPr>
          <a:xfrm>
            <a:off x="4116388" y="2097088"/>
            <a:ext cx="7632700" cy="4103687"/>
          </a:xfrm>
        </p:spPr>
        <p:txBody>
          <a:bodyPr>
            <a:normAutofit/>
          </a:bodyPr>
          <a:lstStyle>
            <a:lvl1pPr marL="0" indent="0">
              <a:buNone/>
              <a:defRPr sz="2800" b="1" i="0">
                <a:solidFill>
                  <a:schemeClr val="accent1"/>
                </a:solidFill>
                <a:latin typeface="+mn-lt"/>
                <a:ea typeface="IAS Ribbon Sans Bold" pitchFamily="2" charset="0"/>
              </a:defRPr>
            </a:lvl1pPr>
          </a:lstStyle>
          <a:p>
            <a:pPr lvl="0"/>
            <a:r>
              <a:rPr lang="en-GB" dirty="0"/>
              <a:t>Click to add subtitle</a:t>
            </a:r>
            <a:endParaRPr lang="en-US" dirty="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116391" y="441325"/>
            <a:ext cx="7632700" cy="1223964"/>
          </a:xfrm>
          <a:prstGeom prst="rect">
            <a:avLst/>
          </a:prstGeom>
        </p:spPr>
        <p:txBody>
          <a:bodyPr lIns="0" rIns="0" anchor="t"/>
          <a:lstStyle>
            <a:lvl1pPr>
              <a:defRPr>
                <a:latin typeface="+mj-lt"/>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62162EF4-7CA9-A92D-D0A3-DA666BC9E7D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176114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B14E1A-9F2E-1A48-988D-E71398454E65}"/>
              </a:ext>
            </a:extLst>
          </p:cNvPr>
          <p:cNvPicPr>
            <a:picLocks noChangeAspect="1"/>
          </p:cNvPicPr>
          <p:nvPr userDrawn="1"/>
        </p:nvPicPr>
        <p:blipFill>
          <a:blip r:embed="rId2"/>
          <a:srcRect/>
          <a:stretch/>
        </p:blipFill>
        <p:spPr>
          <a:xfrm>
            <a:off x="8261964" y="3232764"/>
            <a:ext cx="3949700" cy="3644900"/>
          </a:xfrm>
          <a:prstGeom prst="rect">
            <a:avLst/>
          </a:prstGeom>
        </p:spPr>
      </p:pic>
      <p:sp>
        <p:nvSpPr>
          <p:cNvPr id="13" name="Title 1">
            <a:extLst>
              <a:ext uri="{FF2B5EF4-FFF2-40B4-BE49-F238E27FC236}">
                <a16:creationId xmlns:a16="http://schemas.microsoft.com/office/drawing/2014/main" id="{F3215FEC-0B57-9C45-8CB3-F5D19B65BEF3}"/>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19" name="Picture 18">
            <a:extLst>
              <a:ext uri="{FF2B5EF4-FFF2-40B4-BE49-F238E27FC236}">
                <a16:creationId xmlns:a16="http://schemas.microsoft.com/office/drawing/2014/main" id="{B24CA315-F60A-4682-E43B-13321C3FB7B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150120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204DE9-AA04-C549-A2BF-A7EA2DE9D4C2}"/>
              </a:ext>
            </a:extLst>
          </p:cNvPr>
          <p:cNvPicPr>
            <a:picLocks noChangeAspect="1"/>
          </p:cNvPicPr>
          <p:nvPr userDrawn="1"/>
        </p:nvPicPr>
        <p:blipFill>
          <a:blip r:embed="rId2"/>
          <a:stretch>
            <a:fillRect/>
          </a:stretch>
        </p:blipFill>
        <p:spPr>
          <a:xfrm>
            <a:off x="6108527" y="520526"/>
            <a:ext cx="6096000" cy="63500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US" dirty="0" err="1"/>
              <a:t>Nulla</a:t>
            </a:r>
            <a:r>
              <a:rPr lang="en-US" dirty="0"/>
              <a:t> </a:t>
            </a:r>
            <a:r>
              <a:rPr lang="en-US" dirty="0" err="1"/>
              <a:t>quis</a:t>
            </a:r>
            <a:r>
              <a:rPr lang="en-US" dirty="0"/>
              <a:t> lorem </a:t>
            </a:r>
            <a:r>
              <a:rPr lang="en-US" dirty="0" err="1"/>
              <a:t>ut</a:t>
            </a:r>
            <a:r>
              <a:rPr lang="en-US" dirty="0"/>
              <a:t> libero </a:t>
            </a:r>
            <a:r>
              <a:rPr lang="en-US" dirty="0" err="1"/>
              <a:t>malesuada</a:t>
            </a:r>
            <a:r>
              <a:rPr lang="en-US" dirty="0"/>
              <a:t> </a:t>
            </a:r>
            <a:r>
              <a:rPr lang="en-US" dirty="0" err="1"/>
              <a:t>feugiat</a:t>
            </a:r>
            <a:r>
              <a:rPr lang="en-US" dirty="0"/>
              <a:t>. </a:t>
            </a:r>
            <a:r>
              <a:rPr lang="en-US" dirty="0" err="1"/>
              <a:t>Curabitur</a:t>
            </a:r>
            <a:r>
              <a:rPr lang="en-US" dirty="0"/>
              <a:t> non </a:t>
            </a:r>
            <a:r>
              <a:rPr lang="en-US" dirty="0" err="1"/>
              <a:t>nulla</a:t>
            </a:r>
            <a:r>
              <a:rPr lang="en-US" dirty="0"/>
              <a:t> sit </a:t>
            </a:r>
            <a:r>
              <a:rPr lang="en-US" dirty="0" err="1"/>
              <a:t>amet</a:t>
            </a:r>
            <a:r>
              <a:rPr lang="en-US" dirty="0"/>
              <a:t> </a:t>
            </a:r>
            <a:r>
              <a:rPr lang="en-US" dirty="0" err="1"/>
              <a:t>nisl</a:t>
            </a:r>
            <a:r>
              <a:rPr lang="en-US" dirty="0"/>
              <a:t> tempus convallis </a:t>
            </a:r>
            <a:r>
              <a:rPr lang="en-US" dirty="0" err="1"/>
              <a:t>quis</a:t>
            </a:r>
            <a:r>
              <a:rPr lang="en-US" dirty="0"/>
              <a:t> ac </a:t>
            </a:r>
            <a:r>
              <a:rPr lang="en-US" dirty="0" err="1"/>
              <a:t>lectus</a:t>
            </a:r>
            <a:r>
              <a:rPr lang="en-US" dirty="0"/>
              <a:t>.</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solidFill>
            <a:schemeClr val="accent2"/>
          </a:solidFill>
        </p:spPr>
        <p:txBody>
          <a:bodyPr anchor="ctr"/>
          <a:lstStyle>
            <a:lvl1pPr algn="ctr">
              <a:defRPr/>
            </a:lvl1pPr>
          </a:lstStyle>
          <a:p>
            <a:r>
              <a:rPr lang="en-US"/>
              <a:t>Click icon to add picture</a:t>
            </a:r>
            <a:endParaRPr lang="en-US" dirty="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rIns="0" anchor="b"/>
          <a:lstStyle/>
          <a:p>
            <a:r>
              <a:rPr lang="en-US"/>
              <a:t>Click to edit Master title style</a:t>
            </a:r>
            <a:endParaRPr lang="en-US" dirty="0"/>
          </a:p>
        </p:txBody>
      </p:sp>
      <p:pic>
        <p:nvPicPr>
          <p:cNvPr id="13" name="Picture 12">
            <a:extLst>
              <a:ext uri="{FF2B5EF4-FFF2-40B4-BE49-F238E27FC236}">
                <a16:creationId xmlns:a16="http://schemas.microsoft.com/office/drawing/2014/main" id="{B1AE47C5-F849-28FC-048B-50BA9CFA633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220573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3E45C9-C02C-1844-9412-AADF0DC02BDB}"/>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dirty="0" err="1"/>
              <a:t>Nulla</a:t>
            </a:r>
            <a:r>
              <a:rPr lang="en-GB" dirty="0"/>
              <a:t> </a:t>
            </a:r>
            <a:r>
              <a:rPr lang="en-GB" dirty="0" err="1"/>
              <a:t>quis</a:t>
            </a:r>
            <a:r>
              <a:rPr lang="en-GB" dirty="0"/>
              <a:t> lorem </a:t>
            </a:r>
            <a:r>
              <a:rPr lang="en-GB" dirty="0" err="1"/>
              <a:t>ut</a:t>
            </a:r>
            <a:r>
              <a:rPr lang="en-GB" dirty="0"/>
              <a:t> libero </a:t>
            </a:r>
            <a:r>
              <a:rPr lang="en-GB" dirty="0" err="1"/>
              <a:t>malesuada</a:t>
            </a:r>
            <a:r>
              <a:rPr lang="en-GB" dirty="0"/>
              <a:t> </a:t>
            </a:r>
            <a:r>
              <a:rPr lang="en-GB" dirty="0" err="1"/>
              <a:t>feugiat</a:t>
            </a:r>
            <a:r>
              <a:rPr lang="en-GB" dirty="0"/>
              <a:t>. </a:t>
            </a:r>
            <a:r>
              <a:rPr lang="en-GB" dirty="0" err="1"/>
              <a:t>Curabitur</a:t>
            </a:r>
            <a:r>
              <a:rPr lang="en-GB" dirty="0"/>
              <a:t> non </a:t>
            </a:r>
            <a:r>
              <a:rPr lang="en-GB" dirty="0" err="1"/>
              <a:t>nulla</a:t>
            </a:r>
            <a:r>
              <a:rPr lang="en-GB" dirty="0"/>
              <a:t> sit </a:t>
            </a:r>
            <a:r>
              <a:rPr lang="en-GB" dirty="0" err="1"/>
              <a:t>amet</a:t>
            </a:r>
            <a:r>
              <a:rPr lang="en-GB" dirty="0"/>
              <a:t> </a:t>
            </a:r>
            <a:r>
              <a:rPr lang="en-GB" dirty="0" err="1"/>
              <a:t>nisl</a:t>
            </a:r>
            <a:r>
              <a:rPr lang="en-GB" dirty="0"/>
              <a:t> tempus convallis </a:t>
            </a:r>
            <a:r>
              <a:rPr lang="en-GB" dirty="0" err="1"/>
              <a:t>quis</a:t>
            </a:r>
            <a:r>
              <a:rPr lang="en-GB" dirty="0"/>
              <a:t> ac </a:t>
            </a:r>
            <a:r>
              <a:rPr lang="en-GB" dirty="0" err="1"/>
              <a:t>lectus</a:t>
            </a:r>
            <a:r>
              <a:rPr lang="en-GB" dirty="0"/>
              <a:t>.</a:t>
            </a:r>
            <a:endParaRPr lang="en-US" dirty="0"/>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a:t>Click to edit Master title style</a:t>
            </a:r>
            <a:endParaRPr lang="en-US" dirty="0"/>
          </a:p>
        </p:txBody>
      </p:sp>
      <p:pic>
        <p:nvPicPr>
          <p:cNvPr id="14" name="Picture 13">
            <a:extLst>
              <a:ext uri="{FF2B5EF4-FFF2-40B4-BE49-F238E27FC236}">
                <a16:creationId xmlns:a16="http://schemas.microsoft.com/office/drawing/2014/main" id="{A3A68540-1E39-9940-9836-DCF829D4D0A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418368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2E31C-EEE8-E443-ACC1-EEE5AD7AEEA6}"/>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6" name="Picture 5">
            <a:extLst>
              <a:ext uri="{FF2B5EF4-FFF2-40B4-BE49-F238E27FC236}">
                <a16:creationId xmlns:a16="http://schemas.microsoft.com/office/drawing/2014/main" id="{24C5D1D5-C533-081D-9D1C-EA927CBBA8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556" y="154944"/>
            <a:ext cx="1620000" cy="1058446"/>
          </a:xfrm>
          <a:prstGeom prst="rect">
            <a:avLst/>
          </a:prstGeom>
        </p:spPr>
      </p:pic>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2917" y="2097087"/>
            <a:ext cx="11306175" cy="4103688"/>
          </a:xfrm>
          <a:prstGeom prst="rect">
            <a:avLst/>
          </a:prstGeom>
        </p:spPr>
        <p:txBody>
          <a:bodyPr vert="horz" lIns="0" tIns="0" rIns="0" bIns="0" rtlCol="0">
            <a:normAutofit/>
          </a:bodyPr>
          <a:lstStyle/>
          <a:p>
            <a:pPr lvl="0"/>
            <a:r>
              <a:rPr lang="en-GB" dirty="0" err="1"/>
              <a:t>Vivamus</a:t>
            </a:r>
            <a:r>
              <a:rPr lang="en-GB" dirty="0"/>
              <a:t> </a:t>
            </a:r>
            <a:r>
              <a:rPr lang="en-GB" dirty="0" err="1"/>
              <a:t>suscipit</a:t>
            </a:r>
            <a:r>
              <a:rPr lang="en-GB" dirty="0"/>
              <a:t> </a:t>
            </a:r>
            <a:r>
              <a:rPr lang="en-GB" dirty="0" err="1"/>
              <a:t>tortor</a:t>
            </a:r>
            <a:r>
              <a:rPr lang="en-GB" dirty="0"/>
              <a:t> </a:t>
            </a:r>
            <a:r>
              <a:rPr lang="en-GB" dirty="0" err="1"/>
              <a:t>eget</a:t>
            </a:r>
            <a:r>
              <a:rPr lang="en-GB" dirty="0"/>
              <a:t> </a:t>
            </a:r>
            <a:r>
              <a:rPr lang="en-GB" dirty="0" err="1"/>
              <a:t>felis</a:t>
            </a:r>
            <a:r>
              <a:rPr lang="en-GB" dirty="0"/>
              <a:t> </a:t>
            </a:r>
            <a:r>
              <a:rPr lang="en-GB" dirty="0" err="1"/>
              <a:t>porttitor</a:t>
            </a:r>
            <a:r>
              <a:rPr lang="en-GB" dirty="0"/>
              <a:t> </a:t>
            </a:r>
            <a:r>
              <a:rPr lang="en-GB" dirty="0" err="1"/>
              <a:t>volutpat</a:t>
            </a:r>
            <a:r>
              <a:rPr lang="en-GB" dirty="0"/>
              <a:t>. </a:t>
            </a:r>
            <a:r>
              <a:rPr lang="en-GB" dirty="0" err="1"/>
              <a:t>Curabitur</a:t>
            </a:r>
            <a:r>
              <a:rPr lang="en-GB" dirty="0"/>
              <a:t> </a:t>
            </a:r>
            <a:r>
              <a:rPr lang="en-GB" dirty="0" err="1"/>
              <a:t>arcu</a:t>
            </a:r>
            <a:r>
              <a:rPr lang="en-GB" dirty="0"/>
              <a:t> </a:t>
            </a:r>
            <a:r>
              <a:rPr lang="en-GB" dirty="0" err="1"/>
              <a:t>erat</a:t>
            </a:r>
            <a:r>
              <a:rPr lang="en-GB" dirty="0"/>
              <a:t>, </a:t>
            </a:r>
            <a:r>
              <a:rPr lang="en-GB" dirty="0" err="1"/>
              <a:t>accumsan</a:t>
            </a:r>
            <a:r>
              <a:rPr lang="en-GB" dirty="0"/>
              <a:t> id </a:t>
            </a:r>
            <a:r>
              <a:rPr lang="en-GB" dirty="0" err="1"/>
              <a:t>imperdiet</a:t>
            </a:r>
            <a:r>
              <a:rPr lang="en-GB" dirty="0"/>
              <a:t> et, </a:t>
            </a:r>
            <a:r>
              <a:rPr lang="en-GB" dirty="0" err="1"/>
              <a:t>porttitor</a:t>
            </a:r>
            <a:r>
              <a:rPr lang="en-GB" dirty="0"/>
              <a:t> at sem.</a:t>
            </a:r>
          </a:p>
          <a:p>
            <a:pPr lvl="0"/>
            <a:r>
              <a:rPr lang="en-GB" dirty="0" err="1"/>
              <a:t>Nulla</a:t>
            </a:r>
            <a:r>
              <a:rPr lang="en-GB" dirty="0"/>
              <a:t> </a:t>
            </a:r>
            <a:r>
              <a:rPr lang="en-GB" dirty="0" err="1"/>
              <a:t>quis</a:t>
            </a:r>
            <a:r>
              <a:rPr lang="en-GB" dirty="0"/>
              <a:t> lorem </a:t>
            </a:r>
            <a:r>
              <a:rPr lang="en-GB" dirty="0" err="1"/>
              <a:t>ut</a:t>
            </a:r>
            <a:r>
              <a:rPr lang="en-GB" dirty="0"/>
              <a:t> libero </a:t>
            </a:r>
            <a:r>
              <a:rPr lang="en-GB" dirty="0" err="1"/>
              <a:t>malesuada</a:t>
            </a:r>
            <a:r>
              <a:rPr lang="en-GB" dirty="0"/>
              <a:t> </a:t>
            </a:r>
            <a:r>
              <a:rPr lang="en-GB" dirty="0" err="1"/>
              <a:t>feugiat</a:t>
            </a:r>
            <a:r>
              <a:rPr lang="en-GB" dirty="0"/>
              <a:t>. Vestibulum ac </a:t>
            </a:r>
            <a:r>
              <a:rPr lang="en-GB" dirty="0" err="1"/>
              <a:t>diam</a:t>
            </a:r>
            <a:r>
              <a:rPr lang="en-GB" dirty="0"/>
              <a:t> sit </a:t>
            </a:r>
            <a:r>
              <a:rPr lang="en-GB" dirty="0" err="1"/>
              <a:t>amet</a:t>
            </a:r>
            <a:r>
              <a:rPr lang="en-GB" dirty="0"/>
              <a:t> </a:t>
            </a:r>
            <a:r>
              <a:rPr lang="en-GB" dirty="0" err="1"/>
              <a:t>quam</a:t>
            </a:r>
            <a:r>
              <a:rPr lang="en-GB" dirty="0"/>
              <a:t> </a:t>
            </a:r>
            <a:r>
              <a:rPr lang="en-GB" dirty="0" err="1"/>
              <a:t>vehicula</a:t>
            </a:r>
            <a:r>
              <a:rPr lang="en-GB" dirty="0"/>
              <a:t> </a:t>
            </a:r>
            <a:r>
              <a:rPr lang="en-GB" dirty="0" err="1"/>
              <a:t>elementum</a:t>
            </a:r>
            <a:r>
              <a:rPr lang="en-GB" dirty="0"/>
              <a:t> </a:t>
            </a:r>
            <a:r>
              <a:rPr lang="en-GB" dirty="0" err="1"/>
              <a:t>sed</a:t>
            </a:r>
            <a:r>
              <a:rPr lang="en-GB" dirty="0"/>
              <a:t> sit </a:t>
            </a:r>
            <a:r>
              <a:rPr lang="en-GB" dirty="0" err="1"/>
              <a:t>amet</a:t>
            </a:r>
            <a:r>
              <a:rPr lang="en-GB" dirty="0"/>
              <a:t> </a:t>
            </a:r>
            <a:r>
              <a:rPr lang="en-GB" dirty="0" err="1"/>
              <a:t>dui.Click</a:t>
            </a:r>
            <a:r>
              <a:rPr lang="en-GB" dirty="0"/>
              <a:t> to edit Master text styles</a:t>
            </a:r>
          </a:p>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9">
            <a:extLst>
              <a:ext uri="{FF2B5EF4-FFF2-40B4-BE49-F238E27FC236}">
                <a16:creationId xmlns:a16="http://schemas.microsoft.com/office/drawing/2014/main" id="{4C1DE39C-A624-6245-8B93-DA3654240756}"/>
              </a:ext>
            </a:extLst>
          </p:cNvPr>
          <p:cNvSpPr>
            <a:spLocks noGrp="1"/>
          </p:cNvSpPr>
          <p:nvPr>
            <p:ph type="title"/>
          </p:nvPr>
        </p:nvSpPr>
        <p:spPr>
          <a:xfrm>
            <a:off x="4114800" y="441324"/>
            <a:ext cx="7632000" cy="1221875"/>
          </a:xfrm>
          <a:prstGeom prst="rect">
            <a:avLst/>
          </a:prstGeom>
        </p:spPr>
        <p:txBody>
          <a:bodyPr vert="horz" lIns="0" tIns="0" rIns="0" bIns="0" rtlCol="0" anchor="ctr">
            <a:normAutofit/>
          </a:bodyPr>
          <a:lstStyle/>
          <a:p>
            <a:r>
              <a:rPr lang="en-US" dirty="0"/>
              <a:t>Click to edit Master title style</a:t>
            </a:r>
          </a:p>
        </p:txBody>
      </p:sp>
    </p:spTree>
    <p:extLst>
      <p:ext uri="{BB962C8B-B14F-4D97-AF65-F5344CB8AC3E}">
        <p14:creationId xmlns:p14="http://schemas.microsoft.com/office/powerpoint/2010/main" val="258581792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77" r:id="rId4"/>
    <p:sldLayoutId id="2147483671" r:id="rId5"/>
    <p:sldLayoutId id="2147483672" r:id="rId6"/>
    <p:sldLayoutId id="2147483664" r:id="rId7"/>
    <p:sldLayoutId id="2147483667" r:id="rId8"/>
    <p:sldLayoutId id="2147483665" r:id="rId9"/>
    <p:sldLayoutId id="2147483683" r:id="rId10"/>
    <p:sldLayoutId id="2147483668" r:id="rId11"/>
    <p:sldLayoutId id="2147483674" r:id="rId12"/>
    <p:sldLayoutId id="2147483684" r:id="rId13"/>
    <p:sldLayoutId id="2147483675" r:id="rId14"/>
    <p:sldLayoutId id="2147483678" r:id="rId15"/>
    <p:sldLayoutId id="2147483679" r:id="rId16"/>
    <p:sldLayoutId id="2147483670" r:id="rId17"/>
    <p:sldLayoutId id="2147483676" r:id="rId18"/>
    <p:sldLayoutId id="2147483680" r:id="rId19"/>
    <p:sldLayoutId id="2147483681" r:id="rId20"/>
  </p:sldLayoutIdLst>
  <p:txStyles>
    <p:titleStyle>
      <a:lvl1pPr algn="l" defTabSz="914400" rtl="0" eaLnBrk="1" latinLnBrk="0" hangingPunct="1">
        <a:lnSpc>
          <a:spcPct val="90000"/>
        </a:lnSpc>
        <a:spcBef>
          <a:spcPct val="0"/>
        </a:spcBef>
        <a:buNone/>
        <a:defRPr sz="3600" b="1" i="0" kern="1200">
          <a:solidFill>
            <a:schemeClr val="accent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0.emf"/><Relationship Id="rId5" Type="http://schemas.openxmlformats.org/officeDocument/2006/relationships/image" Target="../media/image39.jpeg"/><Relationship Id="rId4" Type="http://schemas.openxmlformats.org/officeDocument/2006/relationships/image" Target="../media/image38.jpe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0.emf"/><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emf"/><Relationship Id="rId7" Type="http://schemas.openxmlformats.org/officeDocument/2006/relationships/image" Target="../media/image27.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4.tiff"/><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4.tiff"/><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43.jpeg"/><Relationship Id="rId5" Type="http://schemas.openxmlformats.org/officeDocument/2006/relationships/image" Target="../media/image45.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sv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1.jpeg"/><Relationship Id="rId10" Type="http://schemas.openxmlformats.org/officeDocument/2006/relationships/image" Target="../media/image28.png"/><Relationship Id="rId4" Type="http://schemas.openxmlformats.org/officeDocument/2006/relationships/image" Target="../media/image20.emf"/><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20.emf"/><Relationship Id="rId4" Type="http://schemas.openxmlformats.org/officeDocument/2006/relationships/image" Target="../media/image25.svg"/><Relationship Id="rId9"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2.png"/><Relationship Id="rId7" Type="http://schemas.openxmlformats.org/officeDocument/2006/relationships/image" Target="../media/image27.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20.emf"/><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24.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9.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21.jpeg"/><Relationship Id="rId5" Type="http://schemas.openxmlformats.org/officeDocument/2006/relationships/image" Target="../media/image27.svg"/><Relationship Id="rId10" Type="http://schemas.openxmlformats.org/officeDocument/2006/relationships/image" Target="../media/image20.emf"/><Relationship Id="rId4" Type="http://schemas.openxmlformats.org/officeDocument/2006/relationships/image" Target="../media/image26.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xml"/><Relationship Id="rId7" Type="http://schemas.openxmlformats.org/officeDocument/2006/relationships/diagramLayout" Target="../diagrams/layout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diagramData" Target="../diagrams/data1.xml"/><Relationship Id="rId5" Type="http://schemas.openxmlformats.org/officeDocument/2006/relationships/image" Target="../media/image12.jpeg"/><Relationship Id="rId10" Type="http://schemas.microsoft.com/office/2007/relationships/diagramDrawing" Target="../diagrams/drawing1.xml"/><Relationship Id="rId4" Type="http://schemas.openxmlformats.org/officeDocument/2006/relationships/image" Target="../media/image11.emf"/><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30.xml"/><Relationship Id="rId7" Type="http://schemas.openxmlformats.org/officeDocument/2006/relationships/image" Target="../media/image55.png"/><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tiff"/><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0.emf"/><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25.sv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7.sv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58.svg"/><Relationship Id="rId4" Type="http://schemas.openxmlformats.org/officeDocument/2006/relationships/image" Target="../media/image22.png"/><Relationship Id="rId9" Type="http://schemas.openxmlformats.org/officeDocument/2006/relationships/image" Target="../media/image57.png"/><Relationship Id="rId1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hyperlink" Target="http://www.thembisa.org/" TargetMode="Externa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10.png"/><Relationship Id="rId12"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51.png"/><Relationship Id="rId5" Type="http://schemas.openxmlformats.org/officeDocument/2006/relationships/image" Target="../media/image61.png"/><Relationship Id="rId10" Type="http://schemas.openxmlformats.org/officeDocument/2006/relationships/image" Target="../media/image54.png"/><Relationship Id="rId4" Type="http://schemas.openxmlformats.org/officeDocument/2006/relationships/image" Target="../media/image38.jpeg"/><Relationship Id="rId9"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notesSlide" Target="../notesSlides/notesSlide7.xml"/><Relationship Id="rId7" Type="http://schemas.openxmlformats.org/officeDocument/2006/relationships/diagramData" Target="../diagrams/data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9.jpeg"/><Relationship Id="rId11" Type="http://schemas.microsoft.com/office/2007/relationships/diagramDrawing" Target="../diagrams/drawing2.xml"/><Relationship Id="rId5" Type="http://schemas.microsoft.com/office/2007/relationships/hdphoto" Target="../media/hdphoto1.wdp"/><Relationship Id="rId10" Type="http://schemas.openxmlformats.org/officeDocument/2006/relationships/diagramColors" Target="../diagrams/colors2.xml"/><Relationship Id="rId4" Type="http://schemas.openxmlformats.org/officeDocument/2006/relationships/image" Target="../media/image18.png"/><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0.emf"/><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3FCC-9810-5A40-BD99-79D9BA351B05}"/>
              </a:ext>
            </a:extLst>
          </p:cNvPr>
          <p:cNvSpPr>
            <a:spLocks noGrp="1"/>
          </p:cNvSpPr>
          <p:nvPr>
            <p:ph type="title"/>
          </p:nvPr>
        </p:nvSpPr>
        <p:spPr>
          <a:xfrm>
            <a:off x="4116391" y="2659302"/>
            <a:ext cx="7632700" cy="3925297"/>
          </a:xfrm>
        </p:spPr>
        <p:txBody>
          <a:bodyPr>
            <a:normAutofit/>
          </a:bodyPr>
          <a:lstStyle/>
          <a:p>
            <a:r>
              <a:rPr lang="en-GB" sz="4800" dirty="0"/>
              <a:t>Precision Public Health and Infectious Diseases</a:t>
            </a:r>
            <a:endParaRPr lang="en-GB" sz="4800" noProof="0" dirty="0"/>
          </a:p>
        </p:txBody>
      </p:sp>
      <p:sp>
        <p:nvSpPr>
          <p:cNvPr id="3" name="Text Placeholder 2">
            <a:extLst>
              <a:ext uri="{FF2B5EF4-FFF2-40B4-BE49-F238E27FC236}">
                <a16:creationId xmlns:a16="http://schemas.microsoft.com/office/drawing/2014/main" id="{583E17C1-788B-8242-9BB1-6B5637005F08}"/>
              </a:ext>
            </a:extLst>
          </p:cNvPr>
          <p:cNvSpPr>
            <a:spLocks noGrp="1"/>
          </p:cNvSpPr>
          <p:nvPr>
            <p:ph type="body" sz="quarter" idx="10"/>
          </p:nvPr>
        </p:nvSpPr>
        <p:spPr>
          <a:xfrm>
            <a:off x="4116388" y="2105559"/>
            <a:ext cx="7632700" cy="433798"/>
          </a:xfrm>
        </p:spPr>
        <p:txBody>
          <a:bodyPr>
            <a:normAutofit/>
          </a:bodyPr>
          <a:lstStyle/>
          <a:p>
            <a:r>
              <a:rPr lang="en-GB" dirty="0">
                <a:latin typeface="+mj-lt"/>
              </a:rPr>
              <a:t>PR07: Strengthening Health Systems</a:t>
            </a:r>
          </a:p>
        </p:txBody>
      </p:sp>
      <p:sp>
        <p:nvSpPr>
          <p:cNvPr id="4" name="Text Placeholder 3">
            <a:extLst>
              <a:ext uri="{FF2B5EF4-FFF2-40B4-BE49-F238E27FC236}">
                <a16:creationId xmlns:a16="http://schemas.microsoft.com/office/drawing/2014/main" id="{1D540861-3520-0A4D-9A4B-9F2AF674CEDB}"/>
              </a:ext>
            </a:extLst>
          </p:cNvPr>
          <p:cNvSpPr>
            <a:spLocks noGrp="1"/>
          </p:cNvSpPr>
          <p:nvPr>
            <p:ph type="body" sz="quarter" idx="11"/>
          </p:nvPr>
        </p:nvSpPr>
        <p:spPr>
          <a:xfrm>
            <a:off x="4116388" y="930166"/>
            <a:ext cx="7632700" cy="1039925"/>
          </a:xfrm>
        </p:spPr>
        <p:txBody>
          <a:bodyPr>
            <a:normAutofit/>
          </a:bodyPr>
          <a:lstStyle/>
          <a:p>
            <a:pPr>
              <a:lnSpc>
                <a:spcPct val="120000"/>
              </a:lnSpc>
            </a:pPr>
            <a:r>
              <a:rPr lang="en-GB" sz="1800" dirty="0"/>
              <a:t>Jeffrey W Eaton</a:t>
            </a:r>
            <a:br>
              <a:rPr lang="en-GB" dirty="0"/>
            </a:br>
            <a:r>
              <a:rPr lang="en-GB" dirty="0"/>
              <a:t>MRC Centre for Global Infectious Disease Analysis </a:t>
            </a:r>
            <a:br>
              <a:rPr lang="en-GB" dirty="0"/>
            </a:br>
            <a:r>
              <a:rPr lang="en-GB" dirty="0"/>
              <a:t>School of Public Health, Imperial College London</a:t>
            </a:r>
          </a:p>
        </p:txBody>
      </p:sp>
      <p:pic>
        <p:nvPicPr>
          <p:cNvPr id="5" name="Picture 4" descr="Text&#10;&#10;Description automatically generated">
            <a:extLst>
              <a:ext uri="{FF2B5EF4-FFF2-40B4-BE49-F238E27FC236}">
                <a16:creationId xmlns:a16="http://schemas.microsoft.com/office/drawing/2014/main" id="{352E5C7F-7591-D113-03BC-C198232D35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6388" y="5544576"/>
            <a:ext cx="5539725" cy="716411"/>
          </a:xfrm>
          <a:prstGeom prst="rect">
            <a:avLst/>
          </a:prstGeom>
        </p:spPr>
      </p:pic>
    </p:spTree>
    <p:extLst>
      <p:ext uri="{BB962C8B-B14F-4D97-AF65-F5344CB8AC3E}">
        <p14:creationId xmlns:p14="http://schemas.microsoft.com/office/powerpoint/2010/main" val="1860858758"/>
      </p:ext>
    </p:extLst>
  </p:cSld>
  <p:clrMapOvr>
    <a:masterClrMapping/>
  </p:clrMapOvr>
  <mc:AlternateContent xmlns:mc="http://schemas.openxmlformats.org/markup-compatibility/2006" xmlns:p14="http://schemas.microsoft.com/office/powerpoint/2010/main">
    <mc:Choice Requires="p14">
      <p:transition spd="slow" p14:dur="2000" advTm="18013"/>
    </mc:Choice>
    <mc:Fallback xmlns="">
      <p:transition spd="slow" advTm="180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4C162-E247-3F9C-DCF6-91C0F036F4F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024910" y="2283739"/>
            <a:ext cx="3934191" cy="3934191"/>
          </a:xfrm>
          <a:prstGeom prst="rect">
            <a:avLst/>
          </a:prstGeom>
        </p:spPr>
      </p:pic>
      <p:sp>
        <p:nvSpPr>
          <p:cNvPr id="9" name="Content Placeholder 8">
            <a:extLst>
              <a:ext uri="{FF2B5EF4-FFF2-40B4-BE49-F238E27FC236}">
                <a16:creationId xmlns:a16="http://schemas.microsoft.com/office/drawing/2014/main" id="{D9B7E804-B920-C317-C073-B6BD41B7259B}"/>
              </a:ext>
            </a:extLst>
          </p:cNvPr>
          <p:cNvSpPr>
            <a:spLocks noGrp="1"/>
          </p:cNvSpPr>
          <p:nvPr>
            <p:ph sz="quarter" idx="13"/>
          </p:nvPr>
        </p:nvSpPr>
        <p:spPr>
          <a:xfrm>
            <a:off x="5809129" y="2097091"/>
            <a:ext cx="5939963" cy="4103687"/>
          </a:xfrm>
        </p:spPr>
        <p:txBody>
          <a:bodyPr>
            <a:normAutofit/>
          </a:bodyPr>
          <a:lstStyle/>
          <a:p>
            <a:r>
              <a:rPr lang="en-US" dirty="0"/>
              <a:t>Granular characterization of:</a:t>
            </a:r>
          </a:p>
          <a:p>
            <a:pPr marL="342900" indent="-342900">
              <a:buFont typeface="Arial" panose="020B0604020202020204" pitchFamily="34" charset="0"/>
              <a:buChar char="•"/>
            </a:pPr>
            <a:r>
              <a:rPr lang="en-US" dirty="0"/>
              <a:t>HIV burden</a:t>
            </a:r>
          </a:p>
          <a:p>
            <a:pPr marL="342900" indent="-342900">
              <a:buFont typeface="Arial" panose="020B0604020202020204" pitchFamily="34" charset="0"/>
              <a:buChar char="•"/>
            </a:pPr>
            <a:r>
              <a:rPr lang="en-US" dirty="0"/>
              <a:t>Treatment coverage and unmet need</a:t>
            </a:r>
          </a:p>
          <a:p>
            <a:pPr marL="342900" indent="-342900">
              <a:buFont typeface="Arial" panose="020B0604020202020204" pitchFamily="34" charset="0"/>
              <a:buChar char="•"/>
            </a:pPr>
            <a:r>
              <a:rPr lang="en-US" dirty="0"/>
              <a:t>New HIV infections</a:t>
            </a:r>
            <a:endParaRPr lang="en-US" sz="1200" dirty="0"/>
          </a:p>
          <a:p>
            <a:endParaRPr lang="en-US" dirty="0"/>
          </a:p>
          <a:p>
            <a:r>
              <a:rPr lang="en-US" dirty="0"/>
              <a:t>Enabled through facility-level </a:t>
            </a:r>
            <a:r>
              <a:rPr lang="en-US" b="1" u="sng" dirty="0"/>
              <a:t>routine health system data</a:t>
            </a:r>
          </a:p>
          <a:p>
            <a:pPr marL="342900" indent="-342900">
              <a:buFont typeface="Arial" panose="020B0604020202020204" pitchFamily="34" charset="0"/>
              <a:buChar char="•"/>
            </a:pPr>
            <a:r>
              <a:rPr lang="en-US" dirty="0"/>
              <a:t>Antenatal clinic HIV testing</a:t>
            </a:r>
          </a:p>
          <a:p>
            <a:pPr marL="342900" indent="-342900">
              <a:buFont typeface="Arial" panose="020B0604020202020204" pitchFamily="34" charset="0"/>
              <a:buChar char="•"/>
            </a:pPr>
            <a:r>
              <a:rPr lang="en-US" dirty="0"/>
              <a:t>Clients receiving ART</a:t>
            </a:r>
          </a:p>
        </p:txBody>
      </p:sp>
      <p:sp>
        <p:nvSpPr>
          <p:cNvPr id="8" name="Title 7">
            <a:extLst>
              <a:ext uri="{FF2B5EF4-FFF2-40B4-BE49-F238E27FC236}">
                <a16:creationId xmlns:a16="http://schemas.microsoft.com/office/drawing/2014/main" id="{1DB78493-3442-1769-3837-A613575B1B36}"/>
              </a:ext>
            </a:extLst>
          </p:cNvPr>
          <p:cNvSpPr>
            <a:spLocks noGrp="1"/>
          </p:cNvSpPr>
          <p:nvPr>
            <p:ph type="title"/>
          </p:nvPr>
        </p:nvSpPr>
        <p:spPr/>
        <p:txBody>
          <a:bodyPr>
            <a:normAutofit fontScale="90000"/>
          </a:bodyPr>
          <a:lstStyle/>
          <a:p>
            <a:r>
              <a:rPr lang="en-US" dirty="0"/>
              <a:t>High-resolution HIV data: Combined geographically located survey and health system data</a:t>
            </a:r>
          </a:p>
        </p:txBody>
      </p:sp>
      <p:sp>
        <p:nvSpPr>
          <p:cNvPr id="11" name="Rounded Rectangle 10">
            <a:extLst>
              <a:ext uri="{FF2B5EF4-FFF2-40B4-BE49-F238E27FC236}">
                <a16:creationId xmlns:a16="http://schemas.microsoft.com/office/drawing/2014/main" id="{6A17A5BA-B094-FF3B-4CC4-16CF41B0E26E}"/>
              </a:ext>
            </a:extLst>
          </p:cNvPr>
          <p:cNvSpPr>
            <a:spLocks noChangeAspect="1"/>
          </p:cNvSpPr>
          <p:nvPr/>
        </p:nvSpPr>
        <p:spPr>
          <a:xfrm>
            <a:off x="1912005" y="44166"/>
            <a:ext cx="1080000" cy="1080000"/>
          </a:xfrm>
          <a:prstGeom prst="roundRect">
            <a:avLst/>
          </a:prstGeom>
          <a:blipFill dpi="0" rotWithShape="1">
            <a:blip r:embed="rId4">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C1C2EB3F-4ECA-11B7-0B5F-78EF497B17A7}"/>
              </a:ext>
            </a:extLst>
          </p:cNvPr>
          <p:cNvSpPr txBox="1"/>
          <p:nvPr/>
        </p:nvSpPr>
        <p:spPr>
          <a:xfrm>
            <a:off x="97342" y="6426246"/>
            <a:ext cx="4019049" cy="338554"/>
          </a:xfrm>
          <a:prstGeom prst="rect">
            <a:avLst/>
          </a:prstGeom>
          <a:noFill/>
        </p:spPr>
        <p:txBody>
          <a:bodyPr wrap="none" rtlCol="0">
            <a:spAutoFit/>
          </a:bodyPr>
          <a:lstStyle/>
          <a:p>
            <a:pPr algn="l"/>
            <a:r>
              <a:rPr lang="en-US" sz="1600" dirty="0"/>
              <a:t>Source: UNAIDS 2022 HIV Estimates</a:t>
            </a:r>
          </a:p>
        </p:txBody>
      </p:sp>
      <p:sp>
        <p:nvSpPr>
          <p:cNvPr id="13" name="TextBox 12">
            <a:extLst>
              <a:ext uri="{FF2B5EF4-FFF2-40B4-BE49-F238E27FC236}">
                <a16:creationId xmlns:a16="http://schemas.microsoft.com/office/drawing/2014/main" id="{F9DFD5E2-9B43-DA42-84DF-6C637E27A57E}"/>
              </a:ext>
            </a:extLst>
          </p:cNvPr>
          <p:cNvSpPr txBox="1"/>
          <p:nvPr/>
        </p:nvSpPr>
        <p:spPr>
          <a:xfrm>
            <a:off x="531235" y="1844450"/>
            <a:ext cx="4921540" cy="400110"/>
          </a:xfrm>
          <a:prstGeom prst="rect">
            <a:avLst/>
          </a:prstGeom>
          <a:noFill/>
        </p:spPr>
        <p:txBody>
          <a:bodyPr wrap="none" rtlCol="0">
            <a:spAutoFit/>
          </a:bodyPr>
          <a:lstStyle/>
          <a:p>
            <a:pPr algn="l"/>
            <a:r>
              <a:rPr lang="en-US" sz="2000" b="1" dirty="0"/>
              <a:t>HIV prevalence, age 15-49 years</a:t>
            </a:r>
          </a:p>
        </p:txBody>
      </p:sp>
    </p:spTree>
    <p:extLst>
      <p:ext uri="{BB962C8B-B14F-4D97-AF65-F5344CB8AC3E}">
        <p14:creationId xmlns:p14="http://schemas.microsoft.com/office/powerpoint/2010/main" val="3446597038"/>
      </p:ext>
    </p:extLst>
  </p:cSld>
  <p:clrMapOvr>
    <a:masterClrMapping/>
  </p:clrMapOvr>
  <mc:AlternateContent xmlns:mc="http://schemas.openxmlformats.org/markup-compatibility/2006" xmlns:p14="http://schemas.microsoft.com/office/powerpoint/2010/main">
    <mc:Choice Requires="p14">
      <p:transition spd="slow" p14:dur="2000" advTm="52976"/>
    </mc:Choice>
    <mc:Fallback xmlns="">
      <p:transition spd="slow" advTm="52976"/>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557699A-1DA0-3C10-C782-DCD85E9C1E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64" y="2306238"/>
            <a:ext cx="4660287" cy="36301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403DABB8-FFDE-26BA-DF25-91CDFFA816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1112" y="1567995"/>
            <a:ext cx="5016267" cy="738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54B2E0-34DD-4CFB-4974-6E1DD5EB813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77516" y="4010234"/>
            <a:ext cx="1851070" cy="2130125"/>
          </a:xfrm>
          <a:prstGeom prst="rect">
            <a:avLst/>
          </a:prstGeom>
        </p:spPr>
      </p:pic>
      <p:sp>
        <p:nvSpPr>
          <p:cNvPr id="7" name="TextBox 6">
            <a:extLst>
              <a:ext uri="{FF2B5EF4-FFF2-40B4-BE49-F238E27FC236}">
                <a16:creationId xmlns:a16="http://schemas.microsoft.com/office/drawing/2014/main" id="{157AEE76-A45A-9047-EF39-E860AC8D9604}"/>
              </a:ext>
            </a:extLst>
          </p:cNvPr>
          <p:cNvSpPr txBox="1"/>
          <p:nvPr/>
        </p:nvSpPr>
        <p:spPr>
          <a:xfrm>
            <a:off x="351324" y="5970683"/>
            <a:ext cx="4846319" cy="369332"/>
          </a:xfrm>
          <a:prstGeom prst="rect">
            <a:avLst/>
          </a:prstGeom>
          <a:noFill/>
        </p:spPr>
        <p:txBody>
          <a:bodyPr wrap="square">
            <a:spAutoFit/>
          </a:bodyPr>
          <a:lstStyle/>
          <a:p>
            <a:r>
              <a:rPr lang="en-US" sz="1800" dirty="0">
                <a:solidFill>
                  <a:srgbClr val="C00000"/>
                </a:solidFill>
              </a:rPr>
              <a:t>https://</a:t>
            </a:r>
            <a:r>
              <a:rPr lang="en-US" sz="1800" dirty="0" err="1">
                <a:solidFill>
                  <a:srgbClr val="C00000"/>
                </a:solidFill>
              </a:rPr>
              <a:t>naomi.unaids.org</a:t>
            </a:r>
            <a:endParaRPr lang="en-US" sz="1800" dirty="0">
              <a:solidFill>
                <a:srgbClr val="C00000"/>
              </a:solidFill>
            </a:endParaRPr>
          </a:p>
        </p:txBody>
      </p:sp>
      <p:sp>
        <p:nvSpPr>
          <p:cNvPr id="8" name="Content Placeholder 1">
            <a:extLst>
              <a:ext uri="{FF2B5EF4-FFF2-40B4-BE49-F238E27FC236}">
                <a16:creationId xmlns:a16="http://schemas.microsoft.com/office/drawing/2014/main" id="{6ABADBC9-C317-84E3-E9DF-CFAFE6805B3F}"/>
              </a:ext>
            </a:extLst>
          </p:cNvPr>
          <p:cNvSpPr txBox="1">
            <a:spLocks/>
          </p:cNvSpPr>
          <p:nvPr/>
        </p:nvSpPr>
        <p:spPr>
          <a:xfrm>
            <a:off x="6163416" y="1690858"/>
            <a:ext cx="5807472" cy="4527061"/>
          </a:xfrm>
          <a:prstGeom prst="rect">
            <a:avLst/>
          </a:prstGeom>
        </p:spPr>
        <p:txBody>
          <a:bodyPr>
            <a:norm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B5132C"/>
                </a:solidFill>
              </a:rPr>
              <a:t>Naomi:</a:t>
            </a:r>
            <a:r>
              <a:rPr lang="en-US" dirty="0"/>
              <a:t> Webtool used annually by 39 SSA country teams</a:t>
            </a:r>
          </a:p>
          <a:p>
            <a:pPr marL="342900" indent="-342900">
              <a:buFont typeface="Arial" panose="020B0604020202020204" pitchFamily="34" charset="0"/>
              <a:buChar char="•"/>
            </a:pPr>
            <a:r>
              <a:rPr lang="en-US" sz="1800" dirty="0"/>
              <a:t>District estimates and targets (NSPs, PEPFAR, Global Fund, etc.)</a:t>
            </a:r>
          </a:p>
          <a:p>
            <a:pPr marL="342900" indent="-342900">
              <a:buFont typeface="Arial" panose="020B0604020202020204" pitchFamily="34" charset="0"/>
              <a:buChar char="•"/>
            </a:pPr>
            <a:r>
              <a:rPr lang="en-US" sz="1800" dirty="0"/>
              <a:t>Results published by UNAIDS </a:t>
            </a:r>
          </a:p>
          <a:p>
            <a:pPr marL="342900" indent="-34290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3C3DDABA-FD0B-5AED-880F-625703DC7AFA}"/>
              </a:ext>
            </a:extLst>
          </p:cNvPr>
          <p:cNvSpPr txBox="1"/>
          <p:nvPr/>
        </p:nvSpPr>
        <p:spPr>
          <a:xfrm>
            <a:off x="6163416" y="6395468"/>
            <a:ext cx="5532757" cy="369332"/>
          </a:xfrm>
          <a:prstGeom prst="rect">
            <a:avLst/>
          </a:prstGeom>
          <a:noFill/>
        </p:spPr>
        <p:txBody>
          <a:bodyPr wrap="square">
            <a:spAutoFit/>
          </a:bodyPr>
          <a:lstStyle/>
          <a:p>
            <a:r>
              <a:rPr lang="en-US" dirty="0">
                <a:solidFill>
                  <a:srgbClr val="C00000"/>
                </a:solidFill>
              </a:rPr>
              <a:t>https://</a:t>
            </a:r>
            <a:r>
              <a:rPr lang="en-US" dirty="0" err="1">
                <a:solidFill>
                  <a:srgbClr val="C00000"/>
                </a:solidFill>
              </a:rPr>
              <a:t>naomi-spectrum.unaids.org</a:t>
            </a:r>
            <a:r>
              <a:rPr lang="en-US" dirty="0">
                <a:solidFill>
                  <a:schemeClr val="accent2">
                    <a:lumMod val="75000"/>
                  </a:schemeClr>
                </a:solidFill>
              </a:rPr>
              <a:t> </a:t>
            </a:r>
            <a:r>
              <a:rPr lang="en-US" i="1" dirty="0"/>
              <a:t>(Results)</a:t>
            </a:r>
          </a:p>
        </p:txBody>
      </p:sp>
      <p:pic>
        <p:nvPicPr>
          <p:cNvPr id="11" name="Picture 10" descr="A group of people in a room&#10;&#10;Description automatically generated">
            <a:extLst>
              <a:ext uri="{FF2B5EF4-FFF2-40B4-BE49-F238E27FC236}">
                <a16:creationId xmlns:a16="http://schemas.microsoft.com/office/drawing/2014/main" id="{8880CC77-B5C4-E25D-4377-A6F766CC07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5783"/>
          <a:stretch/>
        </p:blipFill>
        <p:spPr>
          <a:xfrm>
            <a:off x="6804067" y="3609171"/>
            <a:ext cx="4250351" cy="2759963"/>
          </a:xfrm>
          <a:prstGeom prst="rect">
            <a:avLst/>
          </a:prstGeom>
        </p:spPr>
      </p:pic>
      <p:sp>
        <p:nvSpPr>
          <p:cNvPr id="14" name="Rounded Rectangle 13">
            <a:extLst>
              <a:ext uri="{FF2B5EF4-FFF2-40B4-BE49-F238E27FC236}">
                <a16:creationId xmlns:a16="http://schemas.microsoft.com/office/drawing/2014/main" id="{C483A138-FD04-6B00-E467-2FD48810D01E}"/>
              </a:ext>
            </a:extLst>
          </p:cNvPr>
          <p:cNvSpPr>
            <a:spLocks noChangeAspect="1"/>
          </p:cNvSpPr>
          <p:nvPr/>
        </p:nvSpPr>
        <p:spPr>
          <a:xfrm>
            <a:off x="1912005" y="44166"/>
            <a:ext cx="1080000" cy="1080000"/>
          </a:xfrm>
          <a:prstGeom prst="roundRect">
            <a:avLst/>
          </a:prstGeom>
          <a:blipFill dpi="0" rotWithShape="1">
            <a:blip r:embed="rId7">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Title 15">
            <a:extLst>
              <a:ext uri="{FF2B5EF4-FFF2-40B4-BE49-F238E27FC236}">
                <a16:creationId xmlns:a16="http://schemas.microsoft.com/office/drawing/2014/main" id="{CA4E67D8-A35D-83A8-D048-7A08F19FB386}"/>
              </a:ext>
            </a:extLst>
          </p:cNvPr>
          <p:cNvSpPr>
            <a:spLocks noGrp="1"/>
          </p:cNvSpPr>
          <p:nvPr>
            <p:ph type="title"/>
          </p:nvPr>
        </p:nvSpPr>
        <p:spPr/>
        <p:txBody>
          <a:bodyPr>
            <a:normAutofit fontScale="90000"/>
          </a:bodyPr>
          <a:lstStyle/>
          <a:p>
            <a:r>
              <a:rPr lang="en-US" dirty="0" err="1"/>
              <a:t>Institutionalising</a:t>
            </a:r>
            <a:r>
              <a:rPr lang="en-US" dirty="0"/>
              <a:t> subnational data in HIV strategic information</a:t>
            </a:r>
          </a:p>
        </p:txBody>
      </p:sp>
      <p:sp>
        <p:nvSpPr>
          <p:cNvPr id="17" name="TextBox 16">
            <a:extLst>
              <a:ext uri="{FF2B5EF4-FFF2-40B4-BE49-F238E27FC236}">
                <a16:creationId xmlns:a16="http://schemas.microsoft.com/office/drawing/2014/main" id="{C6B3555A-17D9-4FA0-C465-30EBC44B0909}"/>
              </a:ext>
            </a:extLst>
          </p:cNvPr>
          <p:cNvSpPr txBox="1"/>
          <p:nvPr/>
        </p:nvSpPr>
        <p:spPr>
          <a:xfrm>
            <a:off x="97342" y="6426246"/>
            <a:ext cx="4830168" cy="338554"/>
          </a:xfrm>
          <a:prstGeom prst="rect">
            <a:avLst/>
          </a:prstGeom>
          <a:noFill/>
        </p:spPr>
        <p:txBody>
          <a:bodyPr wrap="none" rtlCol="0">
            <a:spAutoFit/>
          </a:bodyPr>
          <a:lstStyle/>
          <a:p>
            <a:r>
              <a:rPr lang="en-US" sz="1600" dirty="0"/>
              <a:t>Eaton </a:t>
            </a:r>
            <a:r>
              <a:rPr lang="en-US" sz="1600" i="1" dirty="0"/>
              <a:t>et al.</a:t>
            </a:r>
            <a:r>
              <a:rPr lang="en-US" sz="1600" dirty="0"/>
              <a:t> </a:t>
            </a:r>
            <a:r>
              <a:rPr lang="en-US" sz="1600" i="1" dirty="0"/>
              <a:t>J Int AIDS Soc </a:t>
            </a:r>
            <a:r>
              <a:rPr lang="en-US" sz="1600" dirty="0"/>
              <a:t>2021; 24:e25788</a:t>
            </a:r>
          </a:p>
        </p:txBody>
      </p:sp>
    </p:spTree>
    <p:extLst>
      <p:ext uri="{BB962C8B-B14F-4D97-AF65-F5344CB8AC3E}">
        <p14:creationId xmlns:p14="http://schemas.microsoft.com/office/powerpoint/2010/main" val="649968553"/>
      </p:ext>
    </p:extLst>
  </p:cSld>
  <p:clrMapOvr>
    <a:masterClrMapping/>
  </p:clrMapOvr>
  <mc:AlternateContent xmlns:mc="http://schemas.openxmlformats.org/markup-compatibility/2006" xmlns:p14="http://schemas.microsoft.com/office/powerpoint/2010/main">
    <mc:Choice Requires="p14">
      <p:transition spd="slow" p14:dur="2000" advTm="34197"/>
    </mc:Choice>
    <mc:Fallback xmlns="">
      <p:transition spd="slow" advTm="3419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1CD59DC-A4E9-150A-4B5C-EA7CA4594C23}"/>
              </a:ext>
            </a:extLst>
          </p:cNvPr>
          <p:cNvSpPr>
            <a:spLocks noGrp="1"/>
          </p:cNvSpPr>
          <p:nvPr>
            <p:ph type="title"/>
          </p:nvPr>
        </p:nvSpPr>
        <p:spPr/>
        <p:txBody>
          <a:bodyPr>
            <a:normAutofit fontScale="90000"/>
          </a:bodyPr>
          <a:lstStyle/>
          <a:p>
            <a:r>
              <a:rPr lang="en-US" dirty="0"/>
              <a:t>Geographic </a:t>
            </a:r>
            <a:r>
              <a:rPr lang="en-US" dirty="0" err="1"/>
              <a:t>prioritisation</a:t>
            </a:r>
            <a:r>
              <a:rPr lang="en-US" dirty="0"/>
              <a:t>: higher burden       stronger </a:t>
            </a:r>
            <a:r>
              <a:rPr lang="en-US" dirty="0" err="1"/>
              <a:t>programme</a:t>
            </a:r>
            <a:r>
              <a:rPr lang="en-US" dirty="0"/>
              <a:t> attainment </a:t>
            </a:r>
            <a:br>
              <a:rPr lang="en-US" dirty="0"/>
            </a:br>
            <a:endParaRPr lang="en-US" dirty="0"/>
          </a:p>
        </p:txBody>
      </p:sp>
      <p:sp>
        <p:nvSpPr>
          <p:cNvPr id="15" name="Rounded Rectangle 14">
            <a:extLst>
              <a:ext uri="{FF2B5EF4-FFF2-40B4-BE49-F238E27FC236}">
                <a16:creationId xmlns:a16="http://schemas.microsoft.com/office/drawing/2014/main" id="{659D7665-B7A9-8E7E-5380-00D9985FC5CE}"/>
              </a:ext>
            </a:extLst>
          </p:cNvPr>
          <p:cNvSpPr>
            <a:spLocks noChangeAspect="1"/>
          </p:cNvSpPr>
          <p:nvPr/>
        </p:nvSpPr>
        <p:spPr>
          <a:xfrm>
            <a:off x="1912005" y="44166"/>
            <a:ext cx="1080000" cy="1080000"/>
          </a:xfrm>
          <a:prstGeom prst="roundRect">
            <a:avLst/>
          </a:prstGeom>
          <a:blipFill dpi="0" rotWithShape="1">
            <a:blip r:embed="rId4">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6587DA0-F04C-F174-04DC-E0C7E30D174D}"/>
              </a:ext>
            </a:extLst>
          </p:cNvPr>
          <p:cNvSpPr txBox="1"/>
          <p:nvPr/>
        </p:nvSpPr>
        <p:spPr>
          <a:xfrm>
            <a:off x="24587" y="6447632"/>
            <a:ext cx="4846319" cy="369332"/>
          </a:xfrm>
          <a:prstGeom prst="rect">
            <a:avLst/>
          </a:prstGeom>
          <a:noFill/>
        </p:spPr>
        <p:txBody>
          <a:bodyPr wrap="square">
            <a:spAutoFit/>
          </a:bodyPr>
          <a:lstStyle/>
          <a:p>
            <a:r>
              <a:rPr lang="en-US" sz="1800" dirty="0">
                <a:solidFill>
                  <a:srgbClr val="C00000"/>
                </a:solidFill>
              </a:rPr>
              <a:t>https://</a:t>
            </a:r>
            <a:r>
              <a:rPr lang="en-US" sz="1800" dirty="0" err="1">
                <a:solidFill>
                  <a:srgbClr val="C00000"/>
                </a:solidFill>
              </a:rPr>
              <a:t>www.hivdata.org.za</a:t>
            </a:r>
            <a:endParaRPr lang="en-US" sz="1800" dirty="0">
              <a:solidFill>
                <a:srgbClr val="C00000"/>
              </a:solidFill>
            </a:endParaRPr>
          </a:p>
        </p:txBody>
      </p:sp>
      <p:pic>
        <p:nvPicPr>
          <p:cNvPr id="18" name="Picture 17">
            <a:extLst>
              <a:ext uri="{FF2B5EF4-FFF2-40B4-BE49-F238E27FC236}">
                <a16:creationId xmlns:a16="http://schemas.microsoft.com/office/drawing/2014/main" id="{DD65C013-2270-B498-310E-FC7C3904BF21}"/>
              </a:ext>
            </a:extLst>
          </p:cNvPr>
          <p:cNvPicPr>
            <a:picLocks noChangeAspect="1"/>
          </p:cNvPicPr>
          <p:nvPr/>
        </p:nvPicPr>
        <p:blipFill>
          <a:blip r:embed="rId5"/>
          <a:srcRect/>
          <a:stretch/>
        </p:blipFill>
        <p:spPr>
          <a:xfrm>
            <a:off x="741866" y="2477855"/>
            <a:ext cx="4680024" cy="3878608"/>
          </a:xfrm>
          <a:prstGeom prst="rect">
            <a:avLst/>
          </a:prstGeom>
        </p:spPr>
      </p:pic>
      <p:pic>
        <p:nvPicPr>
          <p:cNvPr id="20" name="Picture 19">
            <a:extLst>
              <a:ext uri="{FF2B5EF4-FFF2-40B4-BE49-F238E27FC236}">
                <a16:creationId xmlns:a16="http://schemas.microsoft.com/office/drawing/2014/main" id="{7B5F0A9F-DA43-979B-3FC7-F440CA183943}"/>
              </a:ext>
            </a:extLst>
          </p:cNvPr>
          <p:cNvPicPr>
            <a:picLocks noChangeAspect="1"/>
          </p:cNvPicPr>
          <p:nvPr/>
        </p:nvPicPr>
        <p:blipFill>
          <a:blip r:embed="rId6"/>
          <a:srcRect/>
          <a:stretch/>
        </p:blipFill>
        <p:spPr>
          <a:xfrm>
            <a:off x="6770112" y="2477855"/>
            <a:ext cx="4680000" cy="3878588"/>
          </a:xfrm>
          <a:prstGeom prst="rect">
            <a:avLst/>
          </a:prstGeom>
        </p:spPr>
      </p:pic>
      <p:sp>
        <p:nvSpPr>
          <p:cNvPr id="23" name="Left-Right Arrow 22">
            <a:extLst>
              <a:ext uri="{FF2B5EF4-FFF2-40B4-BE49-F238E27FC236}">
                <a16:creationId xmlns:a16="http://schemas.microsoft.com/office/drawing/2014/main" id="{FE53A2C0-5DB0-99D2-7D11-A7B6A2E3A595}"/>
              </a:ext>
            </a:extLst>
          </p:cNvPr>
          <p:cNvSpPr/>
          <p:nvPr/>
        </p:nvSpPr>
        <p:spPr>
          <a:xfrm>
            <a:off x="5857671" y="913151"/>
            <a:ext cx="684000" cy="3600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4" name="TextBox 23">
            <a:extLst>
              <a:ext uri="{FF2B5EF4-FFF2-40B4-BE49-F238E27FC236}">
                <a16:creationId xmlns:a16="http://schemas.microsoft.com/office/drawing/2014/main" id="{3D17F19D-4B2E-3664-15EB-9B0FEAD62B0D}"/>
              </a:ext>
            </a:extLst>
          </p:cNvPr>
          <p:cNvSpPr txBox="1"/>
          <p:nvPr/>
        </p:nvSpPr>
        <p:spPr>
          <a:xfrm>
            <a:off x="418011" y="1959430"/>
            <a:ext cx="4498347" cy="400110"/>
          </a:xfrm>
          <a:prstGeom prst="rect">
            <a:avLst/>
          </a:prstGeom>
          <a:noFill/>
        </p:spPr>
        <p:txBody>
          <a:bodyPr wrap="none" rtlCol="0">
            <a:spAutoFit/>
          </a:bodyPr>
          <a:lstStyle/>
          <a:p>
            <a:pPr algn="l"/>
            <a:r>
              <a:rPr lang="en-US" sz="2000" b="1" dirty="0"/>
              <a:t>HIV prevalence (15-49 years)</a:t>
            </a:r>
          </a:p>
        </p:txBody>
      </p:sp>
      <p:sp>
        <p:nvSpPr>
          <p:cNvPr id="27" name="TextBox 26">
            <a:extLst>
              <a:ext uri="{FF2B5EF4-FFF2-40B4-BE49-F238E27FC236}">
                <a16:creationId xmlns:a16="http://schemas.microsoft.com/office/drawing/2014/main" id="{68930A74-8A19-EB4F-5BE5-DC229E379590}"/>
              </a:ext>
            </a:extLst>
          </p:cNvPr>
          <p:cNvSpPr txBox="1"/>
          <p:nvPr/>
        </p:nvSpPr>
        <p:spPr>
          <a:xfrm>
            <a:off x="6446233" y="1959410"/>
            <a:ext cx="3991798" cy="400110"/>
          </a:xfrm>
          <a:prstGeom prst="rect">
            <a:avLst/>
          </a:prstGeom>
          <a:noFill/>
        </p:spPr>
        <p:txBody>
          <a:bodyPr wrap="none" rtlCol="0">
            <a:spAutoFit/>
          </a:bodyPr>
          <a:lstStyle/>
          <a:p>
            <a:pPr algn="l"/>
            <a:r>
              <a:rPr lang="en-US" sz="2000" b="1" dirty="0"/>
              <a:t>ART coverage (15+ years)</a:t>
            </a:r>
          </a:p>
        </p:txBody>
      </p:sp>
      <p:sp>
        <p:nvSpPr>
          <p:cNvPr id="2" name="Oval 1">
            <a:extLst>
              <a:ext uri="{FF2B5EF4-FFF2-40B4-BE49-F238E27FC236}">
                <a16:creationId xmlns:a16="http://schemas.microsoft.com/office/drawing/2014/main" id="{557B1C5B-E7F2-A5B4-DB86-BA35293B4781}"/>
              </a:ext>
            </a:extLst>
          </p:cNvPr>
          <p:cNvSpPr/>
          <p:nvPr/>
        </p:nvSpPr>
        <p:spPr>
          <a:xfrm>
            <a:off x="3587713" y="3292422"/>
            <a:ext cx="2269958" cy="1973179"/>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CBA0BFC-F725-68FE-7886-9B8C9ABB6188}"/>
              </a:ext>
            </a:extLst>
          </p:cNvPr>
          <p:cNvSpPr/>
          <p:nvPr/>
        </p:nvSpPr>
        <p:spPr>
          <a:xfrm>
            <a:off x="9479133" y="3248526"/>
            <a:ext cx="2269958" cy="1973179"/>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3797889-E77E-FB6B-55C4-B19B2EB1D320}"/>
              </a:ext>
            </a:extLst>
          </p:cNvPr>
          <p:cNvSpPr/>
          <p:nvPr/>
        </p:nvSpPr>
        <p:spPr>
          <a:xfrm>
            <a:off x="750400" y="4084320"/>
            <a:ext cx="2572219" cy="2390458"/>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249D31B-90B7-B60E-5951-FDEFF8BD1B18}"/>
              </a:ext>
            </a:extLst>
          </p:cNvPr>
          <p:cNvSpPr/>
          <p:nvPr/>
        </p:nvSpPr>
        <p:spPr>
          <a:xfrm>
            <a:off x="6641820" y="4040424"/>
            <a:ext cx="2572219" cy="2390458"/>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17247422"/>
      </p:ext>
    </p:extLst>
  </p:cSld>
  <p:clrMapOvr>
    <a:masterClrMapping/>
  </p:clrMapOvr>
  <mc:AlternateContent xmlns:mc="http://schemas.openxmlformats.org/markup-compatibility/2006" xmlns:p14="http://schemas.microsoft.com/office/powerpoint/2010/main">
    <mc:Choice Requires="p14">
      <p:transition spd="slow" p14:dur="2000" advTm="41813"/>
    </mc:Choice>
    <mc:Fallback xmlns="">
      <p:transition spd="slow" advTm="418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6547-5AFC-279E-76EF-0A3E77BEE5B0}"/>
              </a:ext>
            </a:extLst>
          </p:cNvPr>
          <p:cNvSpPr>
            <a:spLocks noGrp="1"/>
          </p:cNvSpPr>
          <p:nvPr>
            <p:ph type="title"/>
          </p:nvPr>
        </p:nvSpPr>
        <p:spPr/>
        <p:txBody>
          <a:bodyPr>
            <a:normAutofit/>
          </a:bodyPr>
          <a:lstStyle/>
          <a:p>
            <a:r>
              <a:rPr lang="en-US" dirty="0"/>
              <a:t>Large HIV variation in urban areas: Blantyre City, Malawi</a:t>
            </a:r>
          </a:p>
        </p:txBody>
      </p:sp>
      <p:sp>
        <p:nvSpPr>
          <p:cNvPr id="3" name="TextBox 2">
            <a:extLst>
              <a:ext uri="{FF2B5EF4-FFF2-40B4-BE49-F238E27FC236}">
                <a16:creationId xmlns:a16="http://schemas.microsoft.com/office/drawing/2014/main" id="{75313900-958A-9A2D-C612-379D92000769}"/>
              </a:ext>
            </a:extLst>
          </p:cNvPr>
          <p:cNvSpPr txBox="1"/>
          <p:nvPr/>
        </p:nvSpPr>
        <p:spPr>
          <a:xfrm>
            <a:off x="4116391" y="1480623"/>
            <a:ext cx="4051558" cy="369332"/>
          </a:xfrm>
          <a:prstGeom prst="rect">
            <a:avLst/>
          </a:prstGeom>
          <a:noFill/>
        </p:spPr>
        <p:txBody>
          <a:bodyPr wrap="none" rtlCol="0">
            <a:spAutoFit/>
          </a:bodyPr>
          <a:lstStyle/>
          <a:p>
            <a:pPr algn="l"/>
            <a:r>
              <a:rPr lang="en-US" dirty="0"/>
              <a:t>(Abstract #1666; Rachael Burke)</a:t>
            </a:r>
          </a:p>
        </p:txBody>
      </p:sp>
      <p:pic>
        <p:nvPicPr>
          <p:cNvPr id="9" name="Picture 8" descr="Text&#10;&#10;Description automatically generated with medium confidence">
            <a:extLst>
              <a:ext uri="{FF2B5EF4-FFF2-40B4-BE49-F238E27FC236}">
                <a16:creationId xmlns:a16="http://schemas.microsoft.com/office/drawing/2014/main" id="{D496C165-1EF7-D0B0-61CB-5568ADA4DD8E}"/>
              </a:ext>
            </a:extLst>
          </p:cNvPr>
          <p:cNvPicPr>
            <a:picLocks noChangeAspect="1"/>
          </p:cNvPicPr>
          <p:nvPr/>
        </p:nvPicPr>
        <p:blipFill rotWithShape="1">
          <a:blip r:embed="rId3"/>
          <a:srcRect l="32272" t="25147" r="27839" b="18421"/>
          <a:stretch/>
        </p:blipFill>
        <p:spPr>
          <a:xfrm>
            <a:off x="7641677" y="5519236"/>
            <a:ext cx="1155031" cy="1225546"/>
          </a:xfrm>
          <a:prstGeom prst="rect">
            <a:avLst/>
          </a:prstGeom>
        </p:spPr>
      </p:pic>
      <p:pic>
        <p:nvPicPr>
          <p:cNvPr id="10" name="Picture 2" descr="malawi moh logo from twitter.com">
            <a:extLst>
              <a:ext uri="{FF2B5EF4-FFF2-40B4-BE49-F238E27FC236}">
                <a16:creationId xmlns:a16="http://schemas.microsoft.com/office/drawing/2014/main" id="{7ECDEE3D-CA83-430D-0608-92C3943E8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4407" y="5557150"/>
            <a:ext cx="1126828" cy="1126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company name&#10;&#10;Description automatically generated">
            <a:extLst>
              <a:ext uri="{FF2B5EF4-FFF2-40B4-BE49-F238E27FC236}">
                <a16:creationId xmlns:a16="http://schemas.microsoft.com/office/drawing/2014/main" id="{EA2A367A-A7CD-1FC1-7BC9-B8C921C29562}"/>
              </a:ext>
            </a:extLst>
          </p:cNvPr>
          <p:cNvPicPr>
            <a:picLocks noChangeAspect="1"/>
          </p:cNvPicPr>
          <p:nvPr/>
        </p:nvPicPr>
        <p:blipFill rotWithShape="1">
          <a:blip r:embed="rId5"/>
          <a:srcRect t="24615" b="34985"/>
          <a:stretch/>
        </p:blipFill>
        <p:spPr>
          <a:xfrm>
            <a:off x="8798844" y="5375442"/>
            <a:ext cx="2042869" cy="825333"/>
          </a:xfrm>
          <a:prstGeom prst="rect">
            <a:avLst/>
          </a:prstGeom>
        </p:spPr>
      </p:pic>
      <p:sp>
        <p:nvSpPr>
          <p:cNvPr id="12" name="TextBox 11">
            <a:extLst>
              <a:ext uri="{FF2B5EF4-FFF2-40B4-BE49-F238E27FC236}">
                <a16:creationId xmlns:a16="http://schemas.microsoft.com/office/drawing/2014/main" id="{2DD52CC4-A9B8-9001-0131-33DC4F93F34A}"/>
              </a:ext>
            </a:extLst>
          </p:cNvPr>
          <p:cNvSpPr txBox="1"/>
          <p:nvPr/>
        </p:nvSpPr>
        <p:spPr>
          <a:xfrm>
            <a:off x="7128237" y="2797090"/>
            <a:ext cx="4409584" cy="1446550"/>
          </a:xfrm>
          <a:prstGeom prst="rect">
            <a:avLst/>
          </a:prstGeom>
          <a:noFill/>
        </p:spPr>
        <p:txBody>
          <a:bodyPr wrap="square" rtlCol="0">
            <a:spAutoFit/>
          </a:bodyPr>
          <a:lstStyle/>
          <a:p>
            <a:pPr algn="l"/>
            <a:r>
              <a:rPr lang="en-US" sz="2200" dirty="0"/>
              <a:t>Across wards on Blantyre City (southern Malawi), HIV prevalence ranged between </a:t>
            </a:r>
            <a:r>
              <a:rPr lang="en-US" sz="2200" b="1" dirty="0"/>
              <a:t>13% </a:t>
            </a:r>
            <a:r>
              <a:rPr lang="en-US" sz="2200" dirty="0"/>
              <a:t>and </a:t>
            </a:r>
            <a:r>
              <a:rPr lang="en-US" sz="2200" b="1" dirty="0"/>
              <a:t>19.5%</a:t>
            </a:r>
          </a:p>
        </p:txBody>
      </p:sp>
      <p:sp>
        <p:nvSpPr>
          <p:cNvPr id="4" name="Rounded Rectangle 3">
            <a:extLst>
              <a:ext uri="{FF2B5EF4-FFF2-40B4-BE49-F238E27FC236}">
                <a16:creationId xmlns:a16="http://schemas.microsoft.com/office/drawing/2014/main" id="{D384519B-72AF-0426-A675-D1A9B0B7961F}"/>
              </a:ext>
            </a:extLst>
          </p:cNvPr>
          <p:cNvSpPr>
            <a:spLocks noChangeAspect="1"/>
          </p:cNvSpPr>
          <p:nvPr/>
        </p:nvSpPr>
        <p:spPr>
          <a:xfrm>
            <a:off x="1912005" y="44166"/>
            <a:ext cx="1080000" cy="1080000"/>
          </a:xfrm>
          <a:prstGeom prst="roundRect">
            <a:avLst/>
          </a:prstGeom>
          <a:blipFill dpi="0" rotWithShape="1">
            <a:blip r:embed="rId6">
              <a:extLst>
                <a:ext uri="{28A0092B-C50C-407E-A947-70E740481C1C}">
                  <a14:useLocalDpi xmlns:a14="http://schemas.microsoft.com/office/drawing/2010/main" val="0"/>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7" name="Picture 6" descr="A black background with white text&#10;&#10;Description automatically generated with low confidence">
            <a:extLst>
              <a:ext uri="{FF2B5EF4-FFF2-40B4-BE49-F238E27FC236}">
                <a16:creationId xmlns:a16="http://schemas.microsoft.com/office/drawing/2014/main" id="{A9C19E0D-E6E7-1B83-5460-00B3C78DD76D}"/>
              </a:ext>
            </a:extLst>
          </p:cNvPr>
          <p:cNvPicPr>
            <a:picLocks noChangeAspect="1"/>
          </p:cNvPicPr>
          <p:nvPr/>
        </p:nvPicPr>
        <p:blipFill>
          <a:blip r:embed="rId7"/>
          <a:stretch>
            <a:fillRect/>
          </a:stretch>
        </p:blipFill>
        <p:spPr>
          <a:xfrm>
            <a:off x="8803116" y="6204569"/>
            <a:ext cx="2038597" cy="502854"/>
          </a:xfrm>
          <a:prstGeom prst="rect">
            <a:avLst/>
          </a:prstGeom>
        </p:spPr>
      </p:pic>
      <p:sp>
        <p:nvSpPr>
          <p:cNvPr id="6" name="TextBox 5">
            <a:extLst>
              <a:ext uri="{FF2B5EF4-FFF2-40B4-BE49-F238E27FC236}">
                <a16:creationId xmlns:a16="http://schemas.microsoft.com/office/drawing/2014/main" id="{9C913E05-4EA5-F31D-9FEF-F5E64BC41218}"/>
              </a:ext>
            </a:extLst>
          </p:cNvPr>
          <p:cNvSpPr txBox="1"/>
          <p:nvPr/>
        </p:nvSpPr>
        <p:spPr>
          <a:xfrm>
            <a:off x="986960" y="2107310"/>
            <a:ext cx="4498347" cy="400110"/>
          </a:xfrm>
          <a:prstGeom prst="rect">
            <a:avLst/>
          </a:prstGeom>
          <a:noFill/>
        </p:spPr>
        <p:txBody>
          <a:bodyPr wrap="none" rtlCol="0">
            <a:spAutoFit/>
          </a:bodyPr>
          <a:lstStyle/>
          <a:p>
            <a:pPr algn="l"/>
            <a:r>
              <a:rPr lang="en-US" sz="2000" b="1" dirty="0"/>
              <a:t>HIV prevalence (15-49 years)</a:t>
            </a:r>
          </a:p>
        </p:txBody>
      </p:sp>
      <p:pic>
        <p:nvPicPr>
          <p:cNvPr id="14" name="Picture 13" descr="Map&#10;&#10;Description automatically generated">
            <a:extLst>
              <a:ext uri="{FF2B5EF4-FFF2-40B4-BE49-F238E27FC236}">
                <a16:creationId xmlns:a16="http://schemas.microsoft.com/office/drawing/2014/main" id="{BAC0C846-6D0A-5C23-47AF-EF51ECF7A76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 contrast="10000"/>
                    </a14:imgEffect>
                  </a14:imgLayer>
                </a14:imgProps>
              </a:ext>
            </a:extLst>
          </a:blip>
          <a:stretch>
            <a:fillRect/>
          </a:stretch>
        </p:blipFill>
        <p:spPr>
          <a:xfrm>
            <a:off x="839999" y="2476642"/>
            <a:ext cx="5577840" cy="4114800"/>
          </a:xfrm>
          <a:prstGeom prst="rect">
            <a:avLst/>
          </a:prstGeom>
        </p:spPr>
      </p:pic>
      <p:sp>
        <p:nvSpPr>
          <p:cNvPr id="15" name="TextBox 14">
            <a:extLst>
              <a:ext uri="{FF2B5EF4-FFF2-40B4-BE49-F238E27FC236}">
                <a16:creationId xmlns:a16="http://schemas.microsoft.com/office/drawing/2014/main" id="{9F24944B-771B-95CF-4117-02C2D4F09B8E}"/>
              </a:ext>
            </a:extLst>
          </p:cNvPr>
          <p:cNvSpPr txBox="1"/>
          <p:nvPr/>
        </p:nvSpPr>
        <p:spPr>
          <a:xfrm>
            <a:off x="7658006" y="5097956"/>
            <a:ext cx="4539343" cy="338554"/>
          </a:xfrm>
          <a:prstGeom prst="rect">
            <a:avLst/>
          </a:prstGeom>
          <a:noFill/>
        </p:spPr>
        <p:txBody>
          <a:bodyPr wrap="square" rtlCol="0">
            <a:spAutoFit/>
          </a:bodyPr>
          <a:lstStyle/>
          <a:p>
            <a:r>
              <a:rPr lang="en-US" sz="1600" b="1" dirty="0"/>
              <a:t>SA078:</a:t>
            </a:r>
            <a:r>
              <a:rPr lang="en-US" sz="1600" dirty="0"/>
              <a:t> The Blantyre Prevention Strategy</a:t>
            </a:r>
            <a:endParaRPr lang="en-US" sz="1200" dirty="0"/>
          </a:p>
        </p:txBody>
      </p:sp>
    </p:spTree>
    <p:extLst>
      <p:ext uri="{BB962C8B-B14F-4D97-AF65-F5344CB8AC3E}">
        <p14:creationId xmlns:p14="http://schemas.microsoft.com/office/powerpoint/2010/main" val="2149922125"/>
      </p:ext>
    </p:extLst>
  </p:cSld>
  <p:clrMapOvr>
    <a:masterClrMapping/>
  </p:clrMapOvr>
  <mc:AlternateContent xmlns:mc="http://schemas.openxmlformats.org/markup-compatibility/2006" xmlns:p14="http://schemas.microsoft.com/office/powerpoint/2010/main">
    <mc:Choice Requires="p14">
      <p:transition spd="slow" p14:dur="2000" advTm="32102"/>
    </mc:Choice>
    <mc:Fallback xmlns="">
      <p:transition spd="slow" advTm="3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C74D604E-05F5-0E08-6F6D-94CE1E879334}"/>
              </a:ext>
            </a:extLst>
          </p:cNvPr>
          <p:cNvSpPr>
            <a:spLocks noChangeAspect="1"/>
          </p:cNvSpPr>
          <p:nvPr/>
        </p:nvSpPr>
        <p:spPr>
          <a:xfrm>
            <a:off x="324000" y="3156172"/>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16">
            <a:extLst>
              <a:ext uri="{FF2B5EF4-FFF2-40B4-BE49-F238E27FC236}">
                <a16:creationId xmlns:a16="http://schemas.microsoft.com/office/drawing/2014/main" id="{50299626-3503-1963-B1BB-04DF34EB3CBA}"/>
              </a:ext>
            </a:extLst>
          </p:cNvPr>
          <p:cNvSpPr/>
          <p:nvPr/>
        </p:nvSpPr>
        <p:spPr>
          <a:xfrm>
            <a:off x="1788422" y="2067316"/>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18" name="Rounded Rectangle 17">
            <a:extLst>
              <a:ext uri="{FF2B5EF4-FFF2-40B4-BE49-F238E27FC236}">
                <a16:creationId xmlns:a16="http://schemas.microsoft.com/office/drawing/2014/main" id="{E1E318D4-9C0E-8651-C808-F71404A35C44}"/>
              </a:ext>
            </a:extLst>
          </p:cNvPr>
          <p:cNvSpPr>
            <a:spLocks noChangeAspect="1"/>
          </p:cNvSpPr>
          <p:nvPr/>
        </p:nvSpPr>
        <p:spPr>
          <a:xfrm>
            <a:off x="324000" y="1969200"/>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596D3E2E-AE0D-15B5-7DE8-1FABE8924D2A}"/>
              </a:ext>
            </a:extLst>
          </p:cNvPr>
          <p:cNvSpPr>
            <a:spLocks noChangeAspect="1"/>
          </p:cNvSpPr>
          <p:nvPr/>
        </p:nvSpPr>
        <p:spPr>
          <a:xfrm>
            <a:off x="9958279" y="2744995"/>
            <a:ext cx="1080000" cy="1080000"/>
          </a:xfrm>
          <a:prstGeom prst="roundRect">
            <a:avLst>
              <a:gd name="adj" fmla="val 0"/>
            </a:avLst>
          </a:prstGeom>
          <a:blipFill dpi="0" rotWithShape="1">
            <a:blip r:embed="rId4">
              <a:extLst>
                <a:ext uri="{28A0092B-C50C-407E-A947-70E740481C1C}">
                  <a14:useLocalDpi xmlns:a14="http://schemas.microsoft.com/office/drawing/2010/main"/>
                </a:ext>
              </a:extLst>
            </a:blip>
            <a:srcRect/>
            <a:stretch>
              <a:fillRect l="3495" t="2260" r="3413" b="2252"/>
            </a:stretch>
          </a:blipFill>
          <a:ln w="38100">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4" name="Rounded Rectangle 3">
            <a:extLst>
              <a:ext uri="{FF2B5EF4-FFF2-40B4-BE49-F238E27FC236}">
                <a16:creationId xmlns:a16="http://schemas.microsoft.com/office/drawing/2014/main" id="{2D2EBE3C-BA19-F5C3-BACD-B47ED6ED71F4}"/>
              </a:ext>
            </a:extLst>
          </p:cNvPr>
          <p:cNvSpPr>
            <a:spLocks noChangeAspect="1"/>
          </p:cNvSpPr>
          <p:nvPr/>
        </p:nvSpPr>
        <p:spPr>
          <a:xfrm>
            <a:off x="324844" y="1968290"/>
            <a:ext cx="1567489" cy="1080000"/>
          </a:xfrm>
          <a:prstGeom prst="roundRect">
            <a:avLst/>
          </a:prstGeom>
          <a:blipFill dpi="0" rotWithShape="1">
            <a:blip r:embed="rId4">
              <a:extLst>
                <a:ext uri="{28A0092B-C50C-407E-A947-70E740481C1C}">
                  <a14:useLocalDpi xmlns:a14="http://schemas.microsoft.com/office/drawing/2010/main"/>
                </a:ext>
              </a:extLst>
            </a:blip>
            <a:srcRect/>
            <a:stretch>
              <a:fillRect l="17930" t="2260" r="17930" b="2260"/>
            </a:stretch>
          </a:blip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ounded Rectangle 18">
            <a:extLst>
              <a:ext uri="{FF2B5EF4-FFF2-40B4-BE49-F238E27FC236}">
                <a16:creationId xmlns:a16="http://schemas.microsoft.com/office/drawing/2014/main" id="{6B44DD59-4922-7E3B-D6C2-9469E068CD52}"/>
              </a:ext>
            </a:extLst>
          </p:cNvPr>
          <p:cNvSpPr/>
          <p:nvPr/>
        </p:nvSpPr>
        <p:spPr>
          <a:xfrm>
            <a:off x="1987278" y="1898144"/>
            <a:ext cx="1728951"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Geography</a:t>
            </a:r>
          </a:p>
        </p:txBody>
      </p:sp>
      <p:sp>
        <p:nvSpPr>
          <p:cNvPr id="5" name="Rounded Rectangle 4">
            <a:extLst>
              <a:ext uri="{FF2B5EF4-FFF2-40B4-BE49-F238E27FC236}">
                <a16:creationId xmlns:a16="http://schemas.microsoft.com/office/drawing/2014/main" id="{60D3874F-19EF-9383-DB85-86D87690E686}"/>
              </a:ext>
            </a:extLst>
          </p:cNvPr>
          <p:cNvSpPr>
            <a:spLocks noChangeAspect="1"/>
          </p:cNvSpPr>
          <p:nvPr/>
        </p:nvSpPr>
        <p:spPr>
          <a:xfrm>
            <a:off x="324844" y="3156156"/>
            <a:ext cx="1567489" cy="1080000"/>
          </a:xfrm>
          <a:prstGeom prst="roundRect">
            <a:avLst/>
          </a:prstGeom>
          <a:blipFill dpi="0" rotWithShape="1">
            <a:blip r:embed="rId5">
              <a:grayscl/>
              <a:extLst>
                <a:ext uri="{96DAC541-7B7A-43D3-8B79-37D633B846F1}">
                  <asvg:svgBlip xmlns:asvg="http://schemas.microsoft.com/office/drawing/2016/SVG/main" r:embed="rId6"/>
                </a:ext>
              </a:extLst>
            </a:blip>
            <a:srcRect/>
            <a:stretch>
              <a:fillRect l="9887" r="9887"/>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4" name="Rounded Rectangle 33">
            <a:extLst>
              <a:ext uri="{FF2B5EF4-FFF2-40B4-BE49-F238E27FC236}">
                <a16:creationId xmlns:a16="http://schemas.microsoft.com/office/drawing/2014/main" id="{A5B35CC0-CACA-6A4F-5484-D7EE847C7995}"/>
              </a:ext>
            </a:extLst>
          </p:cNvPr>
          <p:cNvSpPr>
            <a:spLocks noChangeAspect="1"/>
          </p:cNvSpPr>
          <p:nvPr/>
        </p:nvSpPr>
        <p:spPr>
          <a:xfrm>
            <a:off x="322616" y="434858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7" name="Rounded Rectangle 36">
            <a:extLst>
              <a:ext uri="{FF2B5EF4-FFF2-40B4-BE49-F238E27FC236}">
                <a16:creationId xmlns:a16="http://schemas.microsoft.com/office/drawing/2014/main" id="{54904674-A704-4335-8CB4-9E0932CE509A}"/>
              </a:ext>
            </a:extLst>
          </p:cNvPr>
          <p:cNvSpPr>
            <a:spLocks noChangeAspect="1"/>
          </p:cNvSpPr>
          <p:nvPr/>
        </p:nvSpPr>
        <p:spPr>
          <a:xfrm>
            <a:off x="323143" y="4348513"/>
            <a:ext cx="1567489" cy="1080000"/>
          </a:xfrm>
          <a:prstGeom prst="roundRect">
            <a:avLst/>
          </a:prstGeom>
          <a:blipFill>
            <a:blip r:embed="rId7">
              <a:duotone>
                <a:schemeClr val="bg2">
                  <a:shade val="45000"/>
                  <a:satMod val="135000"/>
                </a:schemeClr>
                <a:prstClr val="white"/>
              </a:duotone>
              <a:extLst>
                <a:ext uri="{96DAC541-7B7A-43D3-8B79-37D633B846F1}">
                  <asvg:svgBlip xmlns:asvg="http://schemas.microsoft.com/office/drawing/2016/SVG/main" r:embed="rId8"/>
                </a:ext>
              </a:extLst>
            </a:blip>
            <a:srcRect/>
            <a:stretch>
              <a:fillRect l="15145" r="15145"/>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 name="Rounded Rectangle 41">
            <a:extLst>
              <a:ext uri="{FF2B5EF4-FFF2-40B4-BE49-F238E27FC236}">
                <a16:creationId xmlns:a16="http://schemas.microsoft.com/office/drawing/2014/main" id="{211B7B17-7BE2-D03C-D444-B0EEC9E0298C}"/>
              </a:ext>
            </a:extLst>
          </p:cNvPr>
          <p:cNvSpPr>
            <a:spLocks noChangeAspect="1"/>
          </p:cNvSpPr>
          <p:nvPr/>
        </p:nvSpPr>
        <p:spPr>
          <a:xfrm>
            <a:off x="322616" y="552092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Rounded Rectangle 43">
            <a:extLst>
              <a:ext uri="{FF2B5EF4-FFF2-40B4-BE49-F238E27FC236}">
                <a16:creationId xmlns:a16="http://schemas.microsoft.com/office/drawing/2014/main" id="{A4AD4294-D1D9-0801-78FC-C6FC1CD2BEEA}"/>
              </a:ext>
            </a:extLst>
          </p:cNvPr>
          <p:cNvSpPr>
            <a:spLocks noChangeAspect="1"/>
          </p:cNvSpPr>
          <p:nvPr/>
        </p:nvSpPr>
        <p:spPr>
          <a:xfrm>
            <a:off x="323143" y="5520853"/>
            <a:ext cx="1567489" cy="1080000"/>
          </a:xfrm>
          <a:prstGeom prst="roundRect">
            <a:avLst/>
          </a:prstGeom>
          <a:blipFill>
            <a:blip r:embed="rId9">
              <a:duotone>
                <a:schemeClr val="bg2">
                  <a:shade val="45000"/>
                  <a:satMod val="135000"/>
                </a:schemeClr>
                <a:prstClr val="white"/>
              </a:duotone>
              <a:extLst>
                <a:ext uri="{96DAC541-7B7A-43D3-8B79-37D633B846F1}">
                  <asvg:svgBlip xmlns:asvg="http://schemas.microsoft.com/office/drawing/2016/SVG/main" r:embed="rId10"/>
                </a:ext>
              </a:extLst>
            </a:blip>
            <a:srcRect/>
            <a:stretch>
              <a:fillRect t="73" b="73"/>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Left-Right Arrow 44">
            <a:extLst>
              <a:ext uri="{FF2B5EF4-FFF2-40B4-BE49-F238E27FC236}">
                <a16:creationId xmlns:a16="http://schemas.microsoft.com/office/drawing/2014/main" id="{734758DF-0CD7-9DEF-CCB4-9D8A86D9FFE7}"/>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custDataLst>
      <p:tags r:id="rId1"/>
    </p:custDataLst>
    <p:extLst>
      <p:ext uri="{BB962C8B-B14F-4D97-AF65-F5344CB8AC3E}">
        <p14:creationId xmlns:p14="http://schemas.microsoft.com/office/powerpoint/2010/main" val="4138572646"/>
      </p:ext>
    </p:extLst>
  </p:cSld>
  <p:clrMapOvr>
    <a:masterClrMapping/>
  </p:clrMapOvr>
  <mc:AlternateContent xmlns:mc="http://schemas.openxmlformats.org/markup-compatibility/2006" xmlns:p14="http://schemas.microsoft.com/office/powerpoint/2010/main">
    <mc:Choice Requires="p14">
      <p:transition spd="slow" p14:dur="2000" advTm="17744"/>
    </mc:Choice>
    <mc:Fallback xmlns="">
      <p:transition spd="slow" advTm="17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66CD7D0-A740-6A90-990B-FC9DEAD0E486}"/>
              </a:ext>
            </a:extLst>
          </p:cNvPr>
          <p:cNvSpPr/>
          <p:nvPr/>
        </p:nvSpPr>
        <p:spPr>
          <a:xfrm>
            <a:off x="1789806" y="3253715"/>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endParaRPr lang="en-US" dirty="0"/>
          </a:p>
        </p:txBody>
      </p:sp>
      <p:sp>
        <p:nvSpPr>
          <p:cNvPr id="23" name="Rounded Rectangle 22">
            <a:extLst>
              <a:ext uri="{FF2B5EF4-FFF2-40B4-BE49-F238E27FC236}">
                <a16:creationId xmlns:a16="http://schemas.microsoft.com/office/drawing/2014/main" id="{C74D604E-05F5-0E08-6F6D-94CE1E879334}"/>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16">
            <a:extLst>
              <a:ext uri="{FF2B5EF4-FFF2-40B4-BE49-F238E27FC236}">
                <a16:creationId xmlns:a16="http://schemas.microsoft.com/office/drawing/2014/main" id="{50299626-3503-1963-B1BB-04DF34EB3CBA}"/>
              </a:ext>
            </a:extLst>
          </p:cNvPr>
          <p:cNvSpPr/>
          <p:nvPr/>
        </p:nvSpPr>
        <p:spPr>
          <a:xfrm>
            <a:off x="1788422" y="2067316"/>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18" name="Rounded Rectangle 17">
            <a:extLst>
              <a:ext uri="{FF2B5EF4-FFF2-40B4-BE49-F238E27FC236}">
                <a16:creationId xmlns:a16="http://schemas.microsoft.com/office/drawing/2014/main" id="{E1E318D4-9C0E-8651-C808-F71404A35C44}"/>
              </a:ext>
            </a:extLst>
          </p:cNvPr>
          <p:cNvSpPr>
            <a:spLocks noChangeAspect="1"/>
          </p:cNvSpPr>
          <p:nvPr/>
        </p:nvSpPr>
        <p:spPr>
          <a:xfrm>
            <a:off x="324000" y="1969200"/>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596D3E2E-AE0D-15B5-7DE8-1FABE8924D2A}"/>
              </a:ext>
            </a:extLst>
          </p:cNvPr>
          <p:cNvSpPr>
            <a:spLocks noChangeAspect="1"/>
          </p:cNvSpPr>
          <p:nvPr/>
        </p:nvSpPr>
        <p:spPr>
          <a:xfrm>
            <a:off x="9958279" y="2744995"/>
            <a:ext cx="1080000" cy="1080000"/>
          </a:xfrm>
          <a:prstGeom prst="roundRect">
            <a:avLst/>
          </a:prstGeom>
          <a:blipFill dpi="0" rotWithShape="1">
            <a:blip r:embed="rId3">
              <a:grayscl/>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4" name="Rounded Rectangle 3">
            <a:extLst>
              <a:ext uri="{FF2B5EF4-FFF2-40B4-BE49-F238E27FC236}">
                <a16:creationId xmlns:a16="http://schemas.microsoft.com/office/drawing/2014/main" id="{2D2EBE3C-BA19-F5C3-BACD-B47ED6ED71F4}"/>
              </a:ext>
            </a:extLst>
          </p:cNvPr>
          <p:cNvSpPr>
            <a:spLocks noChangeAspect="1"/>
          </p:cNvSpPr>
          <p:nvPr/>
        </p:nvSpPr>
        <p:spPr>
          <a:xfrm>
            <a:off x="324844" y="1968290"/>
            <a:ext cx="1567489" cy="1080000"/>
          </a:xfrm>
          <a:prstGeom prst="roundRect">
            <a:avLst/>
          </a:prstGeom>
          <a:blipFill dpi="0" rotWithShape="1">
            <a:blip r:embed="rId3">
              <a:grayscl/>
              <a:extLst>
                <a:ext uri="{28A0092B-C50C-407E-A947-70E740481C1C}">
                  <a14:useLocalDpi xmlns:a14="http://schemas.microsoft.com/office/drawing/2010/main"/>
                </a:ext>
              </a:extLst>
            </a:blip>
            <a:srcRect/>
            <a:stretch>
              <a:fillRect l="17930" t="2260" r="17930" b="2260"/>
            </a:stretch>
          </a:blip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ounded Rectangle 18">
            <a:extLst>
              <a:ext uri="{FF2B5EF4-FFF2-40B4-BE49-F238E27FC236}">
                <a16:creationId xmlns:a16="http://schemas.microsoft.com/office/drawing/2014/main" id="{6B44DD59-4922-7E3B-D6C2-9469E068CD52}"/>
              </a:ext>
            </a:extLst>
          </p:cNvPr>
          <p:cNvSpPr/>
          <p:nvPr/>
        </p:nvSpPr>
        <p:spPr>
          <a:xfrm>
            <a:off x="1987278" y="1898144"/>
            <a:ext cx="1728951"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Geography</a:t>
            </a:r>
          </a:p>
        </p:txBody>
      </p:sp>
      <p:sp>
        <p:nvSpPr>
          <p:cNvPr id="32" name="Rounded Rectangle 31">
            <a:extLst>
              <a:ext uri="{FF2B5EF4-FFF2-40B4-BE49-F238E27FC236}">
                <a16:creationId xmlns:a16="http://schemas.microsoft.com/office/drawing/2014/main" id="{90B75C1F-3F6B-C443-8757-2680E1F11E00}"/>
              </a:ext>
            </a:extLst>
          </p:cNvPr>
          <p:cNvSpPr/>
          <p:nvPr/>
        </p:nvSpPr>
        <p:spPr>
          <a:xfrm>
            <a:off x="1988661" y="3084543"/>
            <a:ext cx="1800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Sex and age</a:t>
            </a:r>
          </a:p>
        </p:txBody>
      </p:sp>
      <p:sp>
        <p:nvSpPr>
          <p:cNvPr id="5" name="Rounded Rectangle 4">
            <a:extLst>
              <a:ext uri="{FF2B5EF4-FFF2-40B4-BE49-F238E27FC236}">
                <a16:creationId xmlns:a16="http://schemas.microsoft.com/office/drawing/2014/main" id="{60D3874F-19EF-9383-DB85-86D87690E686}"/>
              </a:ext>
            </a:extLst>
          </p:cNvPr>
          <p:cNvSpPr>
            <a:spLocks noChangeAspect="1"/>
          </p:cNvSpPr>
          <p:nvPr/>
        </p:nvSpPr>
        <p:spPr>
          <a:xfrm>
            <a:off x="324844" y="3156156"/>
            <a:ext cx="1567489" cy="1080000"/>
          </a:xfrm>
          <a:prstGeom prst="roundRect">
            <a:avLst/>
          </a:prstGeom>
          <a:blipFill dpi="0" rotWithShape="1">
            <a:blip r:embed="rId4">
              <a:extLst>
                <a:ext uri="{96DAC541-7B7A-43D3-8B79-37D633B846F1}">
                  <asvg:svgBlip xmlns:asvg="http://schemas.microsoft.com/office/drawing/2016/SVG/main" r:embed="rId5"/>
                </a:ext>
              </a:extLst>
            </a:blip>
            <a:srcRect/>
            <a:stretch>
              <a:fillRect l="9887" r="9887"/>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Left-Right Arrow 44">
            <a:extLst>
              <a:ext uri="{FF2B5EF4-FFF2-40B4-BE49-F238E27FC236}">
                <a16:creationId xmlns:a16="http://schemas.microsoft.com/office/drawing/2014/main" id="{734758DF-0CD7-9DEF-CCB4-9D8A86D9FFE7}"/>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 name="Rounded Rectangle 5">
            <a:extLst>
              <a:ext uri="{FF2B5EF4-FFF2-40B4-BE49-F238E27FC236}">
                <a16:creationId xmlns:a16="http://schemas.microsoft.com/office/drawing/2014/main" id="{69B90A4E-3AC5-57CB-40DD-174469522FEE}"/>
              </a:ext>
            </a:extLst>
          </p:cNvPr>
          <p:cNvSpPr>
            <a:spLocks noChangeAspect="1"/>
          </p:cNvSpPr>
          <p:nvPr/>
        </p:nvSpPr>
        <p:spPr>
          <a:xfrm>
            <a:off x="322616" y="434858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9">
            <a:extLst>
              <a:ext uri="{FF2B5EF4-FFF2-40B4-BE49-F238E27FC236}">
                <a16:creationId xmlns:a16="http://schemas.microsoft.com/office/drawing/2014/main" id="{D7A91931-F0CF-6112-6D23-0065E5E651BA}"/>
              </a:ext>
            </a:extLst>
          </p:cNvPr>
          <p:cNvSpPr>
            <a:spLocks noChangeAspect="1"/>
          </p:cNvSpPr>
          <p:nvPr/>
        </p:nvSpPr>
        <p:spPr>
          <a:xfrm>
            <a:off x="323143" y="4348513"/>
            <a:ext cx="1567489" cy="1080000"/>
          </a:xfrm>
          <a:prstGeom prst="roundRect">
            <a:avLst/>
          </a:prstGeom>
          <a:blipFill>
            <a:blip r:embed="rId6">
              <a:duotone>
                <a:schemeClr val="bg2">
                  <a:shade val="45000"/>
                  <a:satMod val="135000"/>
                </a:schemeClr>
                <a:prstClr val="white"/>
              </a:duotone>
              <a:extLst>
                <a:ext uri="{96DAC541-7B7A-43D3-8B79-37D633B846F1}">
                  <asvg:svgBlip xmlns:asvg="http://schemas.microsoft.com/office/drawing/2016/SVG/main" r:embed="rId7"/>
                </a:ext>
              </a:extLst>
            </a:blip>
            <a:srcRect/>
            <a:stretch>
              <a:fillRect l="15145" r="15145"/>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ounded Rectangle 13">
            <a:extLst>
              <a:ext uri="{FF2B5EF4-FFF2-40B4-BE49-F238E27FC236}">
                <a16:creationId xmlns:a16="http://schemas.microsoft.com/office/drawing/2014/main" id="{595DA2F6-87A2-C49D-7196-9C43C4910486}"/>
              </a:ext>
            </a:extLst>
          </p:cNvPr>
          <p:cNvSpPr>
            <a:spLocks noChangeAspect="1"/>
          </p:cNvSpPr>
          <p:nvPr/>
        </p:nvSpPr>
        <p:spPr>
          <a:xfrm>
            <a:off x="322616" y="552092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15">
            <a:extLst>
              <a:ext uri="{FF2B5EF4-FFF2-40B4-BE49-F238E27FC236}">
                <a16:creationId xmlns:a16="http://schemas.microsoft.com/office/drawing/2014/main" id="{495F4B22-C3DE-AB33-1E91-5D02C1D68306}"/>
              </a:ext>
            </a:extLst>
          </p:cNvPr>
          <p:cNvSpPr>
            <a:spLocks noChangeAspect="1"/>
          </p:cNvSpPr>
          <p:nvPr/>
        </p:nvSpPr>
        <p:spPr>
          <a:xfrm>
            <a:off x="323143" y="5520853"/>
            <a:ext cx="1567489" cy="1080000"/>
          </a:xfrm>
          <a:prstGeom prst="roundRect">
            <a:avLst/>
          </a:prstGeom>
          <a:blipFill>
            <a:blip r:embed="rId8">
              <a:duotone>
                <a:schemeClr val="bg2">
                  <a:shade val="45000"/>
                  <a:satMod val="135000"/>
                </a:schemeClr>
                <a:prstClr val="white"/>
              </a:duotone>
              <a:extLst>
                <a:ext uri="{96DAC541-7B7A-43D3-8B79-37D633B846F1}">
                  <asvg:svgBlip xmlns:asvg="http://schemas.microsoft.com/office/drawing/2016/SVG/main" r:embed="rId9"/>
                </a:ext>
              </a:extLst>
            </a:blip>
            <a:srcRect/>
            <a:stretch>
              <a:fillRect t="73" b="73"/>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222166679"/>
      </p:ext>
    </p:extLst>
  </p:cSld>
  <p:clrMapOvr>
    <a:masterClrMapping/>
  </p:clrMapOvr>
  <mc:AlternateContent xmlns:mc="http://schemas.openxmlformats.org/markup-compatibility/2006" xmlns:p14="http://schemas.microsoft.com/office/powerpoint/2010/main">
    <mc:Choice Requires="p14">
      <p:transition spd="slow" p14:dur="2000" advTm="15984"/>
    </mc:Choice>
    <mc:Fallback xmlns="">
      <p:transition spd="slow" advTm="1598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F26A5-D4FF-BB30-95BA-32A8E2DB7730}"/>
              </a:ext>
            </a:extLst>
          </p:cNvPr>
          <p:cNvSpPr>
            <a:spLocks noGrp="1"/>
          </p:cNvSpPr>
          <p:nvPr>
            <p:ph type="title"/>
          </p:nvPr>
        </p:nvSpPr>
        <p:spPr/>
        <p:txBody>
          <a:bodyPr>
            <a:normAutofit fontScale="90000"/>
          </a:bodyPr>
          <a:lstStyle/>
          <a:p>
            <a:r>
              <a:rPr lang="en-US" dirty="0"/>
              <a:t>Disproportionate risk among women 15-24y—but infections across all ages</a:t>
            </a:r>
          </a:p>
        </p:txBody>
      </p:sp>
      <p:sp>
        <p:nvSpPr>
          <p:cNvPr id="7" name="TextBox 6">
            <a:extLst>
              <a:ext uri="{FF2B5EF4-FFF2-40B4-BE49-F238E27FC236}">
                <a16:creationId xmlns:a16="http://schemas.microsoft.com/office/drawing/2014/main" id="{48F65687-382D-ABA6-9845-DF668824BD22}"/>
              </a:ext>
            </a:extLst>
          </p:cNvPr>
          <p:cNvSpPr txBox="1"/>
          <p:nvPr/>
        </p:nvSpPr>
        <p:spPr>
          <a:xfrm>
            <a:off x="12090" y="6467422"/>
            <a:ext cx="4466287" cy="338554"/>
          </a:xfrm>
          <a:prstGeom prst="rect">
            <a:avLst/>
          </a:prstGeom>
          <a:noFill/>
        </p:spPr>
        <p:txBody>
          <a:bodyPr wrap="none" rtlCol="0">
            <a:spAutoFit/>
          </a:bodyPr>
          <a:lstStyle/>
          <a:p>
            <a:pPr algn="l"/>
            <a:r>
              <a:rPr lang="en-US" sz="1600" dirty="0" err="1"/>
              <a:t>Risher</a:t>
            </a:r>
            <a:r>
              <a:rPr lang="en-US" sz="1600" dirty="0"/>
              <a:t> </a:t>
            </a:r>
            <a:r>
              <a:rPr lang="en-US" sz="1600" i="1" dirty="0"/>
              <a:t>et al.</a:t>
            </a:r>
            <a:r>
              <a:rPr lang="en-US" sz="1600" dirty="0"/>
              <a:t> </a:t>
            </a:r>
            <a:r>
              <a:rPr lang="en-US" sz="1600" i="1" dirty="0"/>
              <a:t>Lancet HIV </a:t>
            </a:r>
            <a:r>
              <a:rPr lang="en-US" sz="1600" dirty="0"/>
              <a:t>2021. 8:E429-39</a:t>
            </a:r>
          </a:p>
        </p:txBody>
      </p:sp>
      <p:sp>
        <p:nvSpPr>
          <p:cNvPr id="12" name="Rounded Rectangle 11">
            <a:extLst>
              <a:ext uri="{FF2B5EF4-FFF2-40B4-BE49-F238E27FC236}">
                <a16:creationId xmlns:a16="http://schemas.microsoft.com/office/drawing/2014/main" id="{ED5839E7-7FF3-5A0B-D8A7-060517418468}"/>
              </a:ext>
            </a:extLst>
          </p:cNvPr>
          <p:cNvSpPr>
            <a:spLocks noChangeAspect="1"/>
          </p:cNvSpPr>
          <p:nvPr/>
        </p:nvSpPr>
        <p:spPr>
          <a:xfrm>
            <a:off x="1878701" y="143123"/>
            <a:ext cx="1080000" cy="922352"/>
          </a:xfrm>
          <a:prstGeom prst="roundRect">
            <a:avLst>
              <a:gd name="adj" fmla="val 0"/>
            </a:avLst>
          </a:prstGeom>
          <a:blipFill dpi="0" rotWithShape="1">
            <a:blip r:embed="rId4"/>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5" name="Picture 4">
            <a:extLst>
              <a:ext uri="{FF2B5EF4-FFF2-40B4-BE49-F238E27FC236}">
                <a16:creationId xmlns:a16="http://schemas.microsoft.com/office/drawing/2014/main" id="{8457015E-C7A0-CCDF-EF6E-E084996698E1}"/>
              </a:ext>
            </a:extLst>
          </p:cNvPr>
          <p:cNvPicPr>
            <a:picLocks noChangeAspect="1"/>
          </p:cNvPicPr>
          <p:nvPr/>
        </p:nvPicPr>
        <p:blipFill>
          <a:blip r:embed="rId5"/>
          <a:srcRect/>
          <a:stretch/>
        </p:blipFill>
        <p:spPr>
          <a:xfrm>
            <a:off x="3352800" y="2486214"/>
            <a:ext cx="5486400" cy="3657600"/>
          </a:xfrm>
          <a:prstGeom prst="rect">
            <a:avLst/>
          </a:prstGeom>
        </p:spPr>
      </p:pic>
      <p:sp>
        <p:nvSpPr>
          <p:cNvPr id="6" name="TextBox 5">
            <a:extLst>
              <a:ext uri="{FF2B5EF4-FFF2-40B4-BE49-F238E27FC236}">
                <a16:creationId xmlns:a16="http://schemas.microsoft.com/office/drawing/2014/main" id="{D797726B-C9AA-1389-C4B9-F43A568773E2}"/>
              </a:ext>
            </a:extLst>
          </p:cNvPr>
          <p:cNvSpPr txBox="1"/>
          <p:nvPr/>
        </p:nvSpPr>
        <p:spPr>
          <a:xfrm>
            <a:off x="3477600" y="2015456"/>
            <a:ext cx="5485797" cy="400110"/>
          </a:xfrm>
          <a:prstGeom prst="rect">
            <a:avLst/>
          </a:prstGeom>
          <a:noFill/>
        </p:spPr>
        <p:txBody>
          <a:bodyPr wrap="none" rtlCol="0">
            <a:spAutoFit/>
          </a:bodyPr>
          <a:lstStyle/>
          <a:p>
            <a:pPr algn="l"/>
            <a:r>
              <a:rPr lang="en-US" sz="2000" b="1" dirty="0"/>
              <a:t>Distribution of new infections by sex</a:t>
            </a:r>
          </a:p>
        </p:txBody>
      </p:sp>
      <p:sp>
        <p:nvSpPr>
          <p:cNvPr id="16" name="Rounded Rectangle 15">
            <a:extLst>
              <a:ext uri="{FF2B5EF4-FFF2-40B4-BE49-F238E27FC236}">
                <a16:creationId xmlns:a16="http://schemas.microsoft.com/office/drawing/2014/main" id="{8B28484B-27A7-490E-4DCF-E83B220FC5DE}"/>
              </a:ext>
            </a:extLst>
          </p:cNvPr>
          <p:cNvSpPr/>
          <p:nvPr/>
        </p:nvSpPr>
        <p:spPr>
          <a:xfrm>
            <a:off x="4353150" y="2798363"/>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Men</a:t>
            </a:r>
          </a:p>
        </p:txBody>
      </p:sp>
      <p:sp>
        <p:nvSpPr>
          <p:cNvPr id="17" name="Rounded Rectangle 16">
            <a:extLst>
              <a:ext uri="{FF2B5EF4-FFF2-40B4-BE49-F238E27FC236}">
                <a16:creationId xmlns:a16="http://schemas.microsoft.com/office/drawing/2014/main" id="{2BCF0684-5C18-0435-25E0-A58491610EEE}"/>
              </a:ext>
            </a:extLst>
          </p:cNvPr>
          <p:cNvSpPr/>
          <p:nvPr/>
        </p:nvSpPr>
        <p:spPr>
          <a:xfrm>
            <a:off x="4353149" y="5254351"/>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Women</a:t>
            </a:r>
          </a:p>
        </p:txBody>
      </p:sp>
      <p:sp>
        <p:nvSpPr>
          <p:cNvPr id="18" name="TextBox 17">
            <a:extLst>
              <a:ext uri="{FF2B5EF4-FFF2-40B4-BE49-F238E27FC236}">
                <a16:creationId xmlns:a16="http://schemas.microsoft.com/office/drawing/2014/main" id="{90E57A44-2D5A-01B1-D124-2DCCCD42A137}"/>
              </a:ext>
            </a:extLst>
          </p:cNvPr>
          <p:cNvSpPr txBox="1"/>
          <p:nvPr/>
        </p:nvSpPr>
        <p:spPr>
          <a:xfrm>
            <a:off x="9273321" y="4252545"/>
            <a:ext cx="2793173" cy="923330"/>
          </a:xfrm>
          <a:prstGeom prst="rect">
            <a:avLst/>
          </a:prstGeom>
          <a:noFill/>
        </p:spPr>
        <p:txBody>
          <a:bodyPr wrap="square" rtlCol="0">
            <a:spAutoFit/>
          </a:bodyPr>
          <a:lstStyle/>
          <a:p>
            <a:pPr algn="l"/>
            <a:r>
              <a:rPr lang="en-US" b="1" dirty="0"/>
              <a:t>50–70% of adult new infections were among women</a:t>
            </a:r>
          </a:p>
        </p:txBody>
      </p:sp>
      <p:sp>
        <p:nvSpPr>
          <p:cNvPr id="19" name="Right Brace 18">
            <a:extLst>
              <a:ext uri="{FF2B5EF4-FFF2-40B4-BE49-F238E27FC236}">
                <a16:creationId xmlns:a16="http://schemas.microsoft.com/office/drawing/2014/main" id="{F3361276-6F86-C224-F3EB-7B24DB9B33F8}"/>
              </a:ext>
            </a:extLst>
          </p:cNvPr>
          <p:cNvSpPr/>
          <p:nvPr/>
        </p:nvSpPr>
        <p:spPr>
          <a:xfrm>
            <a:off x="8868873" y="3760210"/>
            <a:ext cx="270000" cy="190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53DD0C49-AE4E-EEB7-CFE7-B319B71D76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4608" y="2170664"/>
            <a:ext cx="2057320" cy="841045"/>
          </a:xfrm>
          <a:prstGeom prst="rect">
            <a:avLst/>
          </a:prstGeom>
        </p:spPr>
      </p:pic>
      <p:pic>
        <p:nvPicPr>
          <p:cNvPr id="14" name="Picture 13">
            <a:extLst>
              <a:ext uri="{FF2B5EF4-FFF2-40B4-BE49-F238E27FC236}">
                <a16:creationId xmlns:a16="http://schemas.microsoft.com/office/drawing/2014/main" id="{C3454357-43BE-17D7-62A6-24925F6591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8"/>
          <a:stretch/>
        </p:blipFill>
        <p:spPr>
          <a:xfrm>
            <a:off x="759172" y="3117592"/>
            <a:ext cx="2205702" cy="2550618"/>
          </a:xfrm>
          <a:prstGeom prst="rect">
            <a:avLst/>
          </a:prstGeom>
        </p:spPr>
      </p:pic>
    </p:spTree>
    <p:custDataLst>
      <p:tags r:id="rId1"/>
    </p:custDataLst>
    <p:extLst>
      <p:ext uri="{BB962C8B-B14F-4D97-AF65-F5344CB8AC3E}">
        <p14:creationId xmlns:p14="http://schemas.microsoft.com/office/powerpoint/2010/main" val="2534461182"/>
      </p:ext>
    </p:extLst>
  </p:cSld>
  <p:clrMapOvr>
    <a:masterClrMapping/>
  </p:clrMapOvr>
  <mc:AlternateContent xmlns:mc="http://schemas.openxmlformats.org/markup-compatibility/2006" xmlns:p14="http://schemas.microsoft.com/office/powerpoint/2010/main">
    <mc:Choice Requires="p14">
      <p:transition spd="slow" p14:dur="2000" advTm="23332"/>
    </mc:Choice>
    <mc:Fallback xmlns="">
      <p:transition spd="slow" advTm="23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7" grpId="0" animBg="1"/>
      <p:bldP spid="18" grpId="0"/>
      <p:bldP spid="18" grpId="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F26A5-D4FF-BB30-95BA-32A8E2DB7730}"/>
              </a:ext>
            </a:extLst>
          </p:cNvPr>
          <p:cNvSpPr>
            <a:spLocks noGrp="1"/>
          </p:cNvSpPr>
          <p:nvPr>
            <p:ph type="title"/>
          </p:nvPr>
        </p:nvSpPr>
        <p:spPr/>
        <p:txBody>
          <a:bodyPr>
            <a:normAutofit fontScale="90000"/>
          </a:bodyPr>
          <a:lstStyle/>
          <a:p>
            <a:r>
              <a:rPr lang="en-US" dirty="0"/>
              <a:t>Disproportionate risk among women 15-24y—but infections across all ages</a:t>
            </a:r>
          </a:p>
        </p:txBody>
      </p:sp>
      <p:sp>
        <p:nvSpPr>
          <p:cNvPr id="7" name="TextBox 6">
            <a:extLst>
              <a:ext uri="{FF2B5EF4-FFF2-40B4-BE49-F238E27FC236}">
                <a16:creationId xmlns:a16="http://schemas.microsoft.com/office/drawing/2014/main" id="{48F65687-382D-ABA6-9845-DF668824BD22}"/>
              </a:ext>
            </a:extLst>
          </p:cNvPr>
          <p:cNvSpPr txBox="1"/>
          <p:nvPr/>
        </p:nvSpPr>
        <p:spPr>
          <a:xfrm>
            <a:off x="12090" y="6467422"/>
            <a:ext cx="4466287" cy="338554"/>
          </a:xfrm>
          <a:prstGeom prst="rect">
            <a:avLst/>
          </a:prstGeom>
          <a:noFill/>
        </p:spPr>
        <p:txBody>
          <a:bodyPr wrap="none" rtlCol="0">
            <a:spAutoFit/>
          </a:bodyPr>
          <a:lstStyle/>
          <a:p>
            <a:pPr algn="l"/>
            <a:r>
              <a:rPr lang="en-US" sz="1600" dirty="0" err="1"/>
              <a:t>Risher</a:t>
            </a:r>
            <a:r>
              <a:rPr lang="en-US" sz="1600" dirty="0"/>
              <a:t> </a:t>
            </a:r>
            <a:r>
              <a:rPr lang="en-US" sz="1600" i="1" dirty="0"/>
              <a:t>et al.</a:t>
            </a:r>
            <a:r>
              <a:rPr lang="en-US" sz="1600" dirty="0"/>
              <a:t> </a:t>
            </a:r>
            <a:r>
              <a:rPr lang="en-US" sz="1600" i="1" dirty="0"/>
              <a:t>Lancet HIV </a:t>
            </a:r>
            <a:r>
              <a:rPr lang="en-US" sz="1600" dirty="0"/>
              <a:t>2021. 8:E429-39</a:t>
            </a:r>
          </a:p>
        </p:txBody>
      </p:sp>
      <p:sp>
        <p:nvSpPr>
          <p:cNvPr id="12" name="Rounded Rectangle 11">
            <a:extLst>
              <a:ext uri="{FF2B5EF4-FFF2-40B4-BE49-F238E27FC236}">
                <a16:creationId xmlns:a16="http://schemas.microsoft.com/office/drawing/2014/main" id="{ED5839E7-7FF3-5A0B-D8A7-060517418468}"/>
              </a:ext>
            </a:extLst>
          </p:cNvPr>
          <p:cNvSpPr>
            <a:spLocks noChangeAspect="1"/>
          </p:cNvSpPr>
          <p:nvPr/>
        </p:nvSpPr>
        <p:spPr>
          <a:xfrm>
            <a:off x="1878701" y="143123"/>
            <a:ext cx="1080000" cy="922352"/>
          </a:xfrm>
          <a:prstGeom prst="roundRect">
            <a:avLst>
              <a:gd name="adj" fmla="val 0"/>
            </a:avLst>
          </a:prstGeom>
          <a:blipFill dpi="0" rotWithShape="1">
            <a:blip r:embed="rId4"/>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5" name="Picture 4">
            <a:extLst>
              <a:ext uri="{FF2B5EF4-FFF2-40B4-BE49-F238E27FC236}">
                <a16:creationId xmlns:a16="http://schemas.microsoft.com/office/drawing/2014/main" id="{8457015E-C7A0-CCDF-EF6E-E084996698E1}"/>
              </a:ext>
            </a:extLst>
          </p:cNvPr>
          <p:cNvPicPr>
            <a:picLocks noChangeAspect="1"/>
          </p:cNvPicPr>
          <p:nvPr/>
        </p:nvPicPr>
        <p:blipFill>
          <a:blip r:embed="rId5"/>
          <a:srcRect/>
          <a:stretch/>
        </p:blipFill>
        <p:spPr>
          <a:xfrm>
            <a:off x="3335218" y="2392962"/>
            <a:ext cx="5486400" cy="4114800"/>
          </a:xfrm>
          <a:prstGeom prst="rect">
            <a:avLst/>
          </a:prstGeom>
        </p:spPr>
      </p:pic>
      <p:sp>
        <p:nvSpPr>
          <p:cNvPr id="18" name="TextBox 17">
            <a:extLst>
              <a:ext uri="{FF2B5EF4-FFF2-40B4-BE49-F238E27FC236}">
                <a16:creationId xmlns:a16="http://schemas.microsoft.com/office/drawing/2014/main" id="{90E57A44-2D5A-01B1-D124-2DCCCD42A137}"/>
              </a:ext>
            </a:extLst>
          </p:cNvPr>
          <p:cNvSpPr txBox="1"/>
          <p:nvPr/>
        </p:nvSpPr>
        <p:spPr>
          <a:xfrm>
            <a:off x="9226067" y="4754878"/>
            <a:ext cx="2918679" cy="923330"/>
          </a:xfrm>
          <a:prstGeom prst="rect">
            <a:avLst/>
          </a:prstGeom>
          <a:noFill/>
        </p:spPr>
        <p:txBody>
          <a:bodyPr wrap="square" rtlCol="0">
            <a:spAutoFit/>
          </a:bodyPr>
          <a:lstStyle/>
          <a:p>
            <a:pPr algn="l"/>
            <a:r>
              <a:rPr lang="en-US" b="1" dirty="0"/>
              <a:t>40–60% of infections in women among age 15-24y</a:t>
            </a:r>
          </a:p>
        </p:txBody>
      </p:sp>
      <p:sp>
        <p:nvSpPr>
          <p:cNvPr id="19" name="Right Brace 18">
            <a:extLst>
              <a:ext uri="{FF2B5EF4-FFF2-40B4-BE49-F238E27FC236}">
                <a16:creationId xmlns:a16="http://schemas.microsoft.com/office/drawing/2014/main" id="{F3361276-6F86-C224-F3EB-7B24DB9B33F8}"/>
              </a:ext>
            </a:extLst>
          </p:cNvPr>
          <p:cNvSpPr/>
          <p:nvPr/>
        </p:nvSpPr>
        <p:spPr>
          <a:xfrm>
            <a:off x="8888842" y="4418244"/>
            <a:ext cx="270000" cy="1584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E753EA79-775F-534B-6706-D034F0CCAA0C}"/>
              </a:ext>
            </a:extLst>
          </p:cNvPr>
          <p:cNvSpPr txBox="1"/>
          <p:nvPr/>
        </p:nvSpPr>
        <p:spPr>
          <a:xfrm>
            <a:off x="9220418" y="3211656"/>
            <a:ext cx="2918679" cy="646331"/>
          </a:xfrm>
          <a:prstGeom prst="rect">
            <a:avLst/>
          </a:prstGeom>
          <a:noFill/>
        </p:spPr>
        <p:txBody>
          <a:bodyPr wrap="square" rtlCol="0">
            <a:spAutoFit/>
          </a:bodyPr>
          <a:lstStyle/>
          <a:p>
            <a:pPr algn="l"/>
            <a:r>
              <a:rPr lang="en-US" b="1" dirty="0"/>
              <a:t>40–60% of infections ≥ 25y</a:t>
            </a:r>
          </a:p>
        </p:txBody>
      </p:sp>
      <p:sp>
        <p:nvSpPr>
          <p:cNvPr id="8" name="Right Brace 7">
            <a:extLst>
              <a:ext uri="{FF2B5EF4-FFF2-40B4-BE49-F238E27FC236}">
                <a16:creationId xmlns:a16="http://schemas.microsoft.com/office/drawing/2014/main" id="{E15EBC48-FCCF-03EF-3A4A-020C71C7ED70}"/>
              </a:ext>
            </a:extLst>
          </p:cNvPr>
          <p:cNvSpPr/>
          <p:nvPr/>
        </p:nvSpPr>
        <p:spPr>
          <a:xfrm>
            <a:off x="8888842" y="2737240"/>
            <a:ext cx="270000" cy="1584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013B49C1-7FE3-B94A-8058-7759012C92A0}"/>
              </a:ext>
            </a:extLst>
          </p:cNvPr>
          <p:cNvSpPr/>
          <p:nvPr/>
        </p:nvSpPr>
        <p:spPr>
          <a:xfrm>
            <a:off x="4352400" y="2740032"/>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35-54y</a:t>
            </a:r>
          </a:p>
        </p:txBody>
      </p:sp>
      <p:sp>
        <p:nvSpPr>
          <p:cNvPr id="23" name="Rounded Rectangle 22">
            <a:extLst>
              <a:ext uri="{FF2B5EF4-FFF2-40B4-BE49-F238E27FC236}">
                <a16:creationId xmlns:a16="http://schemas.microsoft.com/office/drawing/2014/main" id="{DDE7047F-1F99-297F-77BF-C54B5E1EA2F8}"/>
              </a:ext>
            </a:extLst>
          </p:cNvPr>
          <p:cNvSpPr/>
          <p:nvPr/>
        </p:nvSpPr>
        <p:spPr>
          <a:xfrm>
            <a:off x="4352400" y="3687154"/>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25-34y</a:t>
            </a:r>
          </a:p>
        </p:txBody>
      </p:sp>
      <p:sp>
        <p:nvSpPr>
          <p:cNvPr id="24" name="Rounded Rectangle 23">
            <a:extLst>
              <a:ext uri="{FF2B5EF4-FFF2-40B4-BE49-F238E27FC236}">
                <a16:creationId xmlns:a16="http://schemas.microsoft.com/office/drawing/2014/main" id="{A71CAEF9-B818-C058-774E-F5E066202AF2}"/>
              </a:ext>
            </a:extLst>
          </p:cNvPr>
          <p:cNvSpPr/>
          <p:nvPr/>
        </p:nvSpPr>
        <p:spPr>
          <a:xfrm>
            <a:off x="4352400" y="5171641"/>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15-24y</a:t>
            </a:r>
          </a:p>
        </p:txBody>
      </p:sp>
      <p:pic>
        <p:nvPicPr>
          <p:cNvPr id="27" name="Picture 26">
            <a:extLst>
              <a:ext uri="{FF2B5EF4-FFF2-40B4-BE49-F238E27FC236}">
                <a16:creationId xmlns:a16="http://schemas.microsoft.com/office/drawing/2014/main" id="{C1239B41-DF8F-EC11-4153-C1F18B562DD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4608" y="2170664"/>
            <a:ext cx="2057320" cy="841045"/>
          </a:xfrm>
          <a:prstGeom prst="rect">
            <a:avLst/>
          </a:prstGeom>
        </p:spPr>
      </p:pic>
      <p:pic>
        <p:nvPicPr>
          <p:cNvPr id="28" name="Picture 27">
            <a:extLst>
              <a:ext uri="{FF2B5EF4-FFF2-40B4-BE49-F238E27FC236}">
                <a16:creationId xmlns:a16="http://schemas.microsoft.com/office/drawing/2014/main" id="{6BA6999F-27C1-FE43-6D30-21B6FB44AA5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8"/>
          <a:stretch/>
        </p:blipFill>
        <p:spPr>
          <a:xfrm>
            <a:off x="759172" y="3117592"/>
            <a:ext cx="2205702" cy="2550618"/>
          </a:xfrm>
          <a:prstGeom prst="rect">
            <a:avLst/>
          </a:prstGeom>
        </p:spPr>
      </p:pic>
      <p:sp>
        <p:nvSpPr>
          <p:cNvPr id="10" name="TextBox 9">
            <a:extLst>
              <a:ext uri="{FF2B5EF4-FFF2-40B4-BE49-F238E27FC236}">
                <a16:creationId xmlns:a16="http://schemas.microsoft.com/office/drawing/2014/main" id="{5CE2C6C4-54C8-36F5-ABD1-BF35D9E9853C}"/>
              </a:ext>
            </a:extLst>
          </p:cNvPr>
          <p:cNvSpPr txBox="1"/>
          <p:nvPr/>
        </p:nvSpPr>
        <p:spPr>
          <a:xfrm>
            <a:off x="3478909" y="2016139"/>
            <a:ext cx="4618572" cy="400110"/>
          </a:xfrm>
          <a:prstGeom prst="rect">
            <a:avLst/>
          </a:prstGeom>
          <a:noFill/>
        </p:spPr>
        <p:txBody>
          <a:bodyPr wrap="none" rtlCol="0">
            <a:spAutoFit/>
          </a:bodyPr>
          <a:lstStyle/>
          <a:p>
            <a:pPr algn="l"/>
            <a:r>
              <a:rPr lang="en-US" sz="2000" b="1" dirty="0"/>
              <a:t>Women: new infections by age</a:t>
            </a:r>
          </a:p>
        </p:txBody>
      </p:sp>
    </p:spTree>
    <p:custDataLst>
      <p:tags r:id="rId1"/>
    </p:custDataLst>
    <p:extLst>
      <p:ext uri="{BB962C8B-B14F-4D97-AF65-F5344CB8AC3E}">
        <p14:creationId xmlns:p14="http://schemas.microsoft.com/office/powerpoint/2010/main" val="1039891065"/>
      </p:ext>
    </p:extLst>
  </p:cSld>
  <p:clrMapOvr>
    <a:masterClrMapping/>
  </p:clrMapOvr>
  <mc:AlternateContent xmlns:mc="http://schemas.openxmlformats.org/markup-compatibility/2006" xmlns:p14="http://schemas.microsoft.com/office/powerpoint/2010/main">
    <mc:Choice Requires="p14">
      <p:transition spd="slow" p14:dur="2000" advTm="19911"/>
    </mc:Choice>
    <mc:Fallback xmlns="">
      <p:transition spd="slow" advTm="19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F26A5-D4FF-BB30-95BA-32A8E2DB7730}"/>
              </a:ext>
            </a:extLst>
          </p:cNvPr>
          <p:cNvSpPr>
            <a:spLocks noGrp="1"/>
          </p:cNvSpPr>
          <p:nvPr>
            <p:ph type="title"/>
          </p:nvPr>
        </p:nvSpPr>
        <p:spPr/>
        <p:txBody>
          <a:bodyPr>
            <a:normAutofit fontScale="90000"/>
          </a:bodyPr>
          <a:lstStyle/>
          <a:p>
            <a:r>
              <a:rPr lang="en-US" dirty="0"/>
              <a:t>Disproportionate risk among women 15-24y—but infections across all ages</a:t>
            </a:r>
          </a:p>
        </p:txBody>
      </p:sp>
      <p:sp>
        <p:nvSpPr>
          <p:cNvPr id="7" name="TextBox 6">
            <a:extLst>
              <a:ext uri="{FF2B5EF4-FFF2-40B4-BE49-F238E27FC236}">
                <a16:creationId xmlns:a16="http://schemas.microsoft.com/office/drawing/2014/main" id="{48F65687-382D-ABA6-9845-DF668824BD22}"/>
              </a:ext>
            </a:extLst>
          </p:cNvPr>
          <p:cNvSpPr txBox="1"/>
          <p:nvPr/>
        </p:nvSpPr>
        <p:spPr>
          <a:xfrm>
            <a:off x="12090" y="6467422"/>
            <a:ext cx="4466287" cy="338554"/>
          </a:xfrm>
          <a:prstGeom prst="rect">
            <a:avLst/>
          </a:prstGeom>
          <a:noFill/>
        </p:spPr>
        <p:txBody>
          <a:bodyPr wrap="none" rtlCol="0">
            <a:spAutoFit/>
          </a:bodyPr>
          <a:lstStyle/>
          <a:p>
            <a:pPr algn="l"/>
            <a:r>
              <a:rPr lang="en-US" sz="1600" dirty="0" err="1"/>
              <a:t>Risher</a:t>
            </a:r>
            <a:r>
              <a:rPr lang="en-US" sz="1600" dirty="0"/>
              <a:t> </a:t>
            </a:r>
            <a:r>
              <a:rPr lang="en-US" sz="1600" i="1" dirty="0"/>
              <a:t>et al.</a:t>
            </a:r>
            <a:r>
              <a:rPr lang="en-US" sz="1600" dirty="0"/>
              <a:t> </a:t>
            </a:r>
            <a:r>
              <a:rPr lang="en-US" sz="1600" i="1" dirty="0"/>
              <a:t>Lancet HIV </a:t>
            </a:r>
            <a:r>
              <a:rPr lang="en-US" sz="1600" dirty="0"/>
              <a:t>2021. 8:E429-39</a:t>
            </a:r>
          </a:p>
        </p:txBody>
      </p:sp>
      <p:sp>
        <p:nvSpPr>
          <p:cNvPr id="12" name="Rounded Rectangle 11">
            <a:extLst>
              <a:ext uri="{FF2B5EF4-FFF2-40B4-BE49-F238E27FC236}">
                <a16:creationId xmlns:a16="http://schemas.microsoft.com/office/drawing/2014/main" id="{ED5839E7-7FF3-5A0B-D8A7-060517418468}"/>
              </a:ext>
            </a:extLst>
          </p:cNvPr>
          <p:cNvSpPr>
            <a:spLocks noChangeAspect="1"/>
          </p:cNvSpPr>
          <p:nvPr/>
        </p:nvSpPr>
        <p:spPr>
          <a:xfrm>
            <a:off x="1878701" y="143123"/>
            <a:ext cx="1080000" cy="922352"/>
          </a:xfrm>
          <a:prstGeom prst="roundRect">
            <a:avLst>
              <a:gd name="adj" fmla="val 0"/>
            </a:avLst>
          </a:prstGeom>
          <a:blipFill dpi="0" rotWithShape="1">
            <a:blip r:embed="rId4"/>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7">
            <a:extLst>
              <a:ext uri="{FF2B5EF4-FFF2-40B4-BE49-F238E27FC236}">
                <a16:creationId xmlns:a16="http://schemas.microsoft.com/office/drawing/2014/main" id="{564F3928-5826-0E4F-E1C1-FECB1239C6F0}"/>
              </a:ext>
            </a:extLst>
          </p:cNvPr>
          <p:cNvSpPr/>
          <p:nvPr/>
        </p:nvSpPr>
        <p:spPr>
          <a:xfrm>
            <a:off x="8821617" y="2293126"/>
            <a:ext cx="3053391" cy="16474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dirty="0"/>
              <a:t>Share of new infections among women vs. men </a:t>
            </a:r>
            <a:r>
              <a:rPr lang="en-US" dirty="0">
                <a:solidFill>
                  <a:schemeClr val="bg1"/>
                </a:solidFill>
              </a:rPr>
              <a:t>increasing</a:t>
            </a:r>
            <a:br>
              <a:rPr lang="en-US" sz="1600" dirty="0"/>
            </a:br>
            <a:r>
              <a:rPr lang="en-US" sz="1600" dirty="0">
                <a:solidFill>
                  <a:schemeClr val="accent2">
                    <a:lumMod val="60000"/>
                    <a:lumOff val="40000"/>
                  </a:schemeClr>
                </a:solidFill>
              </a:rPr>
              <a:t>(Joshi </a:t>
            </a:r>
            <a:r>
              <a:rPr lang="en-US" sz="1600" i="1" dirty="0">
                <a:solidFill>
                  <a:schemeClr val="accent2">
                    <a:lumMod val="60000"/>
                    <a:lumOff val="40000"/>
                  </a:schemeClr>
                </a:solidFill>
              </a:rPr>
              <a:t>et al. J Int AIDS Soc</a:t>
            </a:r>
            <a:r>
              <a:rPr lang="en-US" sz="1600" dirty="0">
                <a:solidFill>
                  <a:schemeClr val="accent2">
                    <a:lumMod val="60000"/>
                    <a:lumOff val="40000"/>
                  </a:schemeClr>
                </a:solidFill>
              </a:rPr>
              <a:t> 2021; 24:e25818)</a:t>
            </a:r>
            <a:endParaRPr lang="en-US" sz="2000" dirty="0">
              <a:solidFill>
                <a:schemeClr val="accent2">
                  <a:lumMod val="60000"/>
                  <a:lumOff val="40000"/>
                </a:schemeClr>
              </a:solidFill>
            </a:endParaRPr>
          </a:p>
        </p:txBody>
      </p:sp>
      <p:sp>
        <p:nvSpPr>
          <p:cNvPr id="11" name="Rounded Rectangle 10">
            <a:extLst>
              <a:ext uri="{FF2B5EF4-FFF2-40B4-BE49-F238E27FC236}">
                <a16:creationId xmlns:a16="http://schemas.microsoft.com/office/drawing/2014/main" id="{991E273B-BC5B-8F03-C7DE-10D334B849E0}"/>
              </a:ext>
            </a:extLst>
          </p:cNvPr>
          <p:cNvSpPr/>
          <p:nvPr/>
        </p:nvSpPr>
        <p:spPr>
          <a:xfrm>
            <a:off x="8821617" y="4380274"/>
            <a:ext cx="3053391" cy="16474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dirty="0"/>
              <a:t>Share of new infections among older adults vs. younger increasing</a:t>
            </a:r>
            <a:br>
              <a:rPr lang="en-US" sz="1600" dirty="0"/>
            </a:br>
            <a:r>
              <a:rPr lang="en-US" sz="1600" dirty="0">
                <a:solidFill>
                  <a:schemeClr val="accent2">
                    <a:lumMod val="60000"/>
                    <a:lumOff val="40000"/>
                  </a:schemeClr>
                </a:solidFill>
              </a:rPr>
              <a:t>(</a:t>
            </a:r>
            <a:r>
              <a:rPr lang="en-US" sz="1600" dirty="0" err="1">
                <a:solidFill>
                  <a:schemeClr val="accent2">
                    <a:lumMod val="60000"/>
                    <a:lumOff val="40000"/>
                  </a:schemeClr>
                </a:solidFill>
              </a:rPr>
              <a:t>Akullian</a:t>
            </a:r>
            <a:r>
              <a:rPr lang="en-US" sz="1600" dirty="0">
                <a:solidFill>
                  <a:schemeClr val="accent2">
                    <a:lumMod val="60000"/>
                    <a:lumOff val="40000"/>
                  </a:schemeClr>
                </a:solidFill>
              </a:rPr>
              <a:t> </a:t>
            </a:r>
            <a:r>
              <a:rPr lang="en-US" sz="1600" i="1" dirty="0">
                <a:solidFill>
                  <a:schemeClr val="accent2">
                    <a:lumMod val="60000"/>
                    <a:lumOff val="40000"/>
                  </a:schemeClr>
                </a:solidFill>
              </a:rPr>
              <a:t>et al. PNAS </a:t>
            </a:r>
            <a:r>
              <a:rPr lang="en-US" sz="1600" dirty="0">
                <a:solidFill>
                  <a:schemeClr val="accent2">
                    <a:lumMod val="60000"/>
                    <a:lumOff val="40000"/>
                  </a:schemeClr>
                </a:solidFill>
              </a:rPr>
              <a:t>2021; 118:</a:t>
            </a:r>
            <a:r>
              <a:rPr lang="en-GB" sz="1600" dirty="0">
                <a:solidFill>
                  <a:schemeClr val="accent2">
                    <a:lumMod val="60000"/>
                    <a:lumOff val="40000"/>
                  </a:schemeClr>
                </a:solidFill>
              </a:rPr>
              <a:t>e2013164118)</a:t>
            </a:r>
            <a:endParaRPr lang="en-US" sz="2000" dirty="0">
              <a:solidFill>
                <a:schemeClr val="accent2">
                  <a:lumMod val="60000"/>
                  <a:lumOff val="40000"/>
                </a:schemeClr>
              </a:solidFill>
            </a:endParaRPr>
          </a:p>
        </p:txBody>
      </p:sp>
      <p:pic>
        <p:nvPicPr>
          <p:cNvPr id="17" name="Picture 16">
            <a:extLst>
              <a:ext uri="{FF2B5EF4-FFF2-40B4-BE49-F238E27FC236}">
                <a16:creationId xmlns:a16="http://schemas.microsoft.com/office/drawing/2014/main" id="{3E083FED-6684-EEED-267B-F8351794BE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4608" y="2170664"/>
            <a:ext cx="2057320" cy="841045"/>
          </a:xfrm>
          <a:prstGeom prst="rect">
            <a:avLst/>
          </a:prstGeom>
        </p:spPr>
      </p:pic>
      <p:pic>
        <p:nvPicPr>
          <p:cNvPr id="18" name="Picture 17">
            <a:extLst>
              <a:ext uri="{FF2B5EF4-FFF2-40B4-BE49-F238E27FC236}">
                <a16:creationId xmlns:a16="http://schemas.microsoft.com/office/drawing/2014/main" id="{920CDFA4-B2B5-39F9-FA3D-A7769480C8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8"/>
          <a:stretch/>
        </p:blipFill>
        <p:spPr>
          <a:xfrm>
            <a:off x="759172" y="3117592"/>
            <a:ext cx="2205702" cy="2550618"/>
          </a:xfrm>
          <a:prstGeom prst="rect">
            <a:avLst/>
          </a:prstGeom>
        </p:spPr>
      </p:pic>
      <p:pic>
        <p:nvPicPr>
          <p:cNvPr id="9" name="Picture 8">
            <a:extLst>
              <a:ext uri="{FF2B5EF4-FFF2-40B4-BE49-F238E27FC236}">
                <a16:creationId xmlns:a16="http://schemas.microsoft.com/office/drawing/2014/main" id="{A6F3E392-3DBE-C2A8-8403-105A7D1099E3}"/>
              </a:ext>
            </a:extLst>
          </p:cNvPr>
          <p:cNvPicPr>
            <a:picLocks noChangeAspect="1"/>
          </p:cNvPicPr>
          <p:nvPr/>
        </p:nvPicPr>
        <p:blipFill>
          <a:blip r:embed="rId7"/>
          <a:srcRect/>
          <a:stretch/>
        </p:blipFill>
        <p:spPr>
          <a:xfrm>
            <a:off x="3335218" y="2392962"/>
            <a:ext cx="5486400" cy="4114800"/>
          </a:xfrm>
          <a:prstGeom prst="rect">
            <a:avLst/>
          </a:prstGeom>
        </p:spPr>
      </p:pic>
      <p:sp>
        <p:nvSpPr>
          <p:cNvPr id="19" name="Rounded Rectangle 18">
            <a:extLst>
              <a:ext uri="{FF2B5EF4-FFF2-40B4-BE49-F238E27FC236}">
                <a16:creationId xmlns:a16="http://schemas.microsoft.com/office/drawing/2014/main" id="{E45C32C8-0426-BAA7-F7C8-717513A4B71D}"/>
              </a:ext>
            </a:extLst>
          </p:cNvPr>
          <p:cNvSpPr/>
          <p:nvPr/>
        </p:nvSpPr>
        <p:spPr>
          <a:xfrm>
            <a:off x="4352400" y="2740032"/>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35-54y</a:t>
            </a:r>
          </a:p>
        </p:txBody>
      </p:sp>
      <p:sp>
        <p:nvSpPr>
          <p:cNvPr id="20" name="Rounded Rectangle 19">
            <a:extLst>
              <a:ext uri="{FF2B5EF4-FFF2-40B4-BE49-F238E27FC236}">
                <a16:creationId xmlns:a16="http://schemas.microsoft.com/office/drawing/2014/main" id="{E34718F2-0317-6DDB-C82F-A83B38CC2593}"/>
              </a:ext>
            </a:extLst>
          </p:cNvPr>
          <p:cNvSpPr/>
          <p:nvPr/>
        </p:nvSpPr>
        <p:spPr>
          <a:xfrm>
            <a:off x="4352400" y="3687154"/>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25-34y</a:t>
            </a:r>
          </a:p>
        </p:txBody>
      </p:sp>
      <p:sp>
        <p:nvSpPr>
          <p:cNvPr id="21" name="Rounded Rectangle 20">
            <a:extLst>
              <a:ext uri="{FF2B5EF4-FFF2-40B4-BE49-F238E27FC236}">
                <a16:creationId xmlns:a16="http://schemas.microsoft.com/office/drawing/2014/main" id="{24CDF9B3-CE70-7CC3-A762-9634146EEC72}"/>
              </a:ext>
            </a:extLst>
          </p:cNvPr>
          <p:cNvSpPr/>
          <p:nvPr/>
        </p:nvSpPr>
        <p:spPr>
          <a:xfrm>
            <a:off x="4352400" y="5171641"/>
            <a:ext cx="1116000" cy="32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15-24y</a:t>
            </a:r>
          </a:p>
        </p:txBody>
      </p:sp>
      <p:sp>
        <p:nvSpPr>
          <p:cNvPr id="22" name="TextBox 21">
            <a:extLst>
              <a:ext uri="{FF2B5EF4-FFF2-40B4-BE49-F238E27FC236}">
                <a16:creationId xmlns:a16="http://schemas.microsoft.com/office/drawing/2014/main" id="{8BACAD84-2921-752D-F31E-9765C8F2C5E2}"/>
              </a:ext>
            </a:extLst>
          </p:cNvPr>
          <p:cNvSpPr txBox="1"/>
          <p:nvPr/>
        </p:nvSpPr>
        <p:spPr>
          <a:xfrm>
            <a:off x="3478909" y="2016139"/>
            <a:ext cx="4618572" cy="400110"/>
          </a:xfrm>
          <a:prstGeom prst="rect">
            <a:avLst/>
          </a:prstGeom>
          <a:noFill/>
        </p:spPr>
        <p:txBody>
          <a:bodyPr wrap="none" rtlCol="0">
            <a:spAutoFit/>
          </a:bodyPr>
          <a:lstStyle/>
          <a:p>
            <a:pPr algn="l"/>
            <a:r>
              <a:rPr lang="en-US" sz="2000" b="1" dirty="0"/>
              <a:t>Women: new infections by age</a:t>
            </a:r>
          </a:p>
        </p:txBody>
      </p:sp>
    </p:spTree>
    <p:custDataLst>
      <p:tags r:id="rId1"/>
    </p:custDataLst>
    <p:extLst>
      <p:ext uri="{BB962C8B-B14F-4D97-AF65-F5344CB8AC3E}">
        <p14:creationId xmlns:p14="http://schemas.microsoft.com/office/powerpoint/2010/main" val="1752498726"/>
      </p:ext>
    </p:extLst>
  </p:cSld>
  <p:clrMapOvr>
    <a:masterClrMapping/>
  </p:clrMapOvr>
  <mc:AlternateContent xmlns:mc="http://schemas.openxmlformats.org/markup-compatibility/2006" xmlns:p14="http://schemas.microsoft.com/office/powerpoint/2010/main">
    <mc:Choice Requires="p14">
      <p:transition spd="slow" p14:dur="2000" advTm="13045"/>
    </mc:Choice>
    <mc:Fallback xmlns="">
      <p:transition spd="slow" advTm="1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66CD7D0-A740-6A90-990B-FC9DEAD0E486}"/>
              </a:ext>
            </a:extLst>
          </p:cNvPr>
          <p:cNvSpPr/>
          <p:nvPr/>
        </p:nvSpPr>
        <p:spPr>
          <a:xfrm>
            <a:off x="1789806" y="3253715"/>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data and epi </a:t>
            </a:r>
            <a:r>
              <a:rPr lang="en-US" dirty="0" err="1"/>
              <a:t>characterisation</a:t>
            </a:r>
            <a:endParaRPr lang="en-US" dirty="0"/>
          </a:p>
          <a:p>
            <a:pPr marL="142875">
              <a:spcBef>
                <a:spcPts val="600"/>
              </a:spcBef>
            </a:pPr>
            <a:r>
              <a:rPr lang="en-US" dirty="0"/>
              <a:t>    among AGYW; but across all ages</a:t>
            </a:r>
          </a:p>
        </p:txBody>
      </p:sp>
      <p:sp>
        <p:nvSpPr>
          <p:cNvPr id="23" name="Rounded Rectangle 22">
            <a:extLst>
              <a:ext uri="{FF2B5EF4-FFF2-40B4-BE49-F238E27FC236}">
                <a16:creationId xmlns:a16="http://schemas.microsoft.com/office/drawing/2014/main" id="{C74D604E-05F5-0E08-6F6D-94CE1E879334}"/>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16">
            <a:extLst>
              <a:ext uri="{FF2B5EF4-FFF2-40B4-BE49-F238E27FC236}">
                <a16:creationId xmlns:a16="http://schemas.microsoft.com/office/drawing/2014/main" id="{50299626-3503-1963-B1BB-04DF34EB3CBA}"/>
              </a:ext>
            </a:extLst>
          </p:cNvPr>
          <p:cNvSpPr/>
          <p:nvPr/>
        </p:nvSpPr>
        <p:spPr>
          <a:xfrm>
            <a:off x="1788422" y="2067316"/>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18" name="Rounded Rectangle 17">
            <a:extLst>
              <a:ext uri="{FF2B5EF4-FFF2-40B4-BE49-F238E27FC236}">
                <a16:creationId xmlns:a16="http://schemas.microsoft.com/office/drawing/2014/main" id="{E1E318D4-9C0E-8651-C808-F71404A35C44}"/>
              </a:ext>
            </a:extLst>
          </p:cNvPr>
          <p:cNvSpPr>
            <a:spLocks noChangeAspect="1"/>
          </p:cNvSpPr>
          <p:nvPr/>
        </p:nvSpPr>
        <p:spPr>
          <a:xfrm>
            <a:off x="324000" y="1969200"/>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596D3E2E-AE0D-15B5-7DE8-1FABE8924D2A}"/>
              </a:ext>
            </a:extLst>
          </p:cNvPr>
          <p:cNvSpPr>
            <a:spLocks noChangeAspect="1"/>
          </p:cNvSpPr>
          <p:nvPr/>
        </p:nvSpPr>
        <p:spPr>
          <a:xfrm>
            <a:off x="9958279" y="2744995"/>
            <a:ext cx="1080000" cy="1080000"/>
          </a:xfrm>
          <a:prstGeom prst="roundRect">
            <a:avLst/>
          </a:prstGeom>
          <a:blipFill dpi="0" rotWithShape="1">
            <a:blip r:embed="rId4">
              <a:grayscl/>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ounded Rectangle 26">
            <a:extLst>
              <a:ext uri="{FF2B5EF4-FFF2-40B4-BE49-F238E27FC236}">
                <a16:creationId xmlns:a16="http://schemas.microsoft.com/office/drawing/2014/main" id="{100F5218-510F-1C4E-D4D4-13E579392A81}"/>
              </a:ext>
            </a:extLst>
          </p:cNvPr>
          <p:cNvSpPr>
            <a:spLocks noChangeAspect="1"/>
          </p:cNvSpPr>
          <p:nvPr/>
        </p:nvSpPr>
        <p:spPr>
          <a:xfrm>
            <a:off x="9428840" y="3979231"/>
            <a:ext cx="1180287" cy="1008000"/>
          </a:xfrm>
          <a:prstGeom prst="roundRect">
            <a:avLst>
              <a:gd name="adj" fmla="val 0"/>
            </a:avLst>
          </a:prstGeom>
          <a:blipFill dpi="0" rotWithShape="1">
            <a:blip r:embed="rId5"/>
            <a:srcRect/>
            <a:stretch>
              <a:fillRect l="3497" t="-7862" r="3497" b="-9229"/>
            </a:stretch>
          </a:blipFill>
          <a:ln w="38100">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4" name="Rounded Rectangle 3">
            <a:extLst>
              <a:ext uri="{FF2B5EF4-FFF2-40B4-BE49-F238E27FC236}">
                <a16:creationId xmlns:a16="http://schemas.microsoft.com/office/drawing/2014/main" id="{2D2EBE3C-BA19-F5C3-BACD-B47ED6ED71F4}"/>
              </a:ext>
            </a:extLst>
          </p:cNvPr>
          <p:cNvSpPr>
            <a:spLocks noChangeAspect="1"/>
          </p:cNvSpPr>
          <p:nvPr/>
        </p:nvSpPr>
        <p:spPr>
          <a:xfrm>
            <a:off x="324844" y="1968290"/>
            <a:ext cx="1567489" cy="1080000"/>
          </a:xfrm>
          <a:prstGeom prst="roundRect">
            <a:avLst/>
          </a:prstGeom>
          <a:blipFill dpi="0" rotWithShape="1">
            <a:blip r:embed="rId4">
              <a:grayscl/>
              <a:extLst>
                <a:ext uri="{28A0092B-C50C-407E-A947-70E740481C1C}">
                  <a14:useLocalDpi xmlns:a14="http://schemas.microsoft.com/office/drawing/2010/main"/>
                </a:ext>
              </a:extLst>
            </a:blip>
            <a:srcRect/>
            <a:stretch>
              <a:fillRect l="17930" t="2260" r="17930" b="2260"/>
            </a:stretch>
          </a:blip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ounded Rectangle 18">
            <a:extLst>
              <a:ext uri="{FF2B5EF4-FFF2-40B4-BE49-F238E27FC236}">
                <a16:creationId xmlns:a16="http://schemas.microsoft.com/office/drawing/2014/main" id="{6B44DD59-4922-7E3B-D6C2-9469E068CD52}"/>
              </a:ext>
            </a:extLst>
          </p:cNvPr>
          <p:cNvSpPr/>
          <p:nvPr/>
        </p:nvSpPr>
        <p:spPr>
          <a:xfrm>
            <a:off x="1987278" y="1898144"/>
            <a:ext cx="1728951"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Geography</a:t>
            </a:r>
          </a:p>
        </p:txBody>
      </p:sp>
      <p:sp>
        <p:nvSpPr>
          <p:cNvPr id="32" name="Rounded Rectangle 31">
            <a:extLst>
              <a:ext uri="{FF2B5EF4-FFF2-40B4-BE49-F238E27FC236}">
                <a16:creationId xmlns:a16="http://schemas.microsoft.com/office/drawing/2014/main" id="{90B75C1F-3F6B-C443-8757-2680E1F11E00}"/>
              </a:ext>
            </a:extLst>
          </p:cNvPr>
          <p:cNvSpPr/>
          <p:nvPr/>
        </p:nvSpPr>
        <p:spPr>
          <a:xfrm>
            <a:off x="1988661" y="3084543"/>
            <a:ext cx="1800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Sex and age</a:t>
            </a:r>
          </a:p>
        </p:txBody>
      </p:sp>
      <p:sp>
        <p:nvSpPr>
          <p:cNvPr id="5" name="Rounded Rectangle 4">
            <a:extLst>
              <a:ext uri="{FF2B5EF4-FFF2-40B4-BE49-F238E27FC236}">
                <a16:creationId xmlns:a16="http://schemas.microsoft.com/office/drawing/2014/main" id="{60D3874F-19EF-9383-DB85-86D87690E686}"/>
              </a:ext>
            </a:extLst>
          </p:cNvPr>
          <p:cNvSpPr>
            <a:spLocks noChangeAspect="1"/>
          </p:cNvSpPr>
          <p:nvPr/>
        </p:nvSpPr>
        <p:spPr>
          <a:xfrm>
            <a:off x="324844" y="3156156"/>
            <a:ext cx="1567489" cy="1080000"/>
          </a:xfrm>
          <a:prstGeom prst="roundRect">
            <a:avLst/>
          </a:prstGeom>
          <a:blipFill dpi="0" rotWithShape="1">
            <a:blip r:embed="rId6">
              <a:extLst>
                <a:ext uri="{96DAC541-7B7A-43D3-8B79-37D633B846F1}">
                  <asvg:svgBlip xmlns:asvg="http://schemas.microsoft.com/office/drawing/2016/SVG/main" r:embed="rId7"/>
                </a:ext>
              </a:extLst>
            </a:blip>
            <a:srcRect/>
            <a:stretch>
              <a:fillRect l="9887" r="9887"/>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Left-Right Arrow 44">
            <a:extLst>
              <a:ext uri="{FF2B5EF4-FFF2-40B4-BE49-F238E27FC236}">
                <a16:creationId xmlns:a16="http://schemas.microsoft.com/office/drawing/2014/main" id="{734758DF-0CD7-9DEF-CCB4-9D8A86D9FFE7}"/>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8" name="Up Arrow 47">
            <a:extLst>
              <a:ext uri="{FF2B5EF4-FFF2-40B4-BE49-F238E27FC236}">
                <a16:creationId xmlns:a16="http://schemas.microsoft.com/office/drawing/2014/main" id="{2BF1D146-6AE2-2FA5-A66C-D3D81EE78480}"/>
              </a:ext>
            </a:extLst>
          </p:cNvPr>
          <p:cNvSpPr/>
          <p:nvPr/>
        </p:nvSpPr>
        <p:spPr>
          <a:xfrm>
            <a:off x="2020052" y="3783437"/>
            <a:ext cx="252000" cy="25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9B90A4E-3AC5-57CB-40DD-174469522FEE}"/>
              </a:ext>
            </a:extLst>
          </p:cNvPr>
          <p:cNvSpPr>
            <a:spLocks noChangeAspect="1"/>
          </p:cNvSpPr>
          <p:nvPr/>
        </p:nvSpPr>
        <p:spPr>
          <a:xfrm>
            <a:off x="322616" y="434858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9">
            <a:extLst>
              <a:ext uri="{FF2B5EF4-FFF2-40B4-BE49-F238E27FC236}">
                <a16:creationId xmlns:a16="http://schemas.microsoft.com/office/drawing/2014/main" id="{D7A91931-F0CF-6112-6D23-0065E5E651BA}"/>
              </a:ext>
            </a:extLst>
          </p:cNvPr>
          <p:cNvSpPr>
            <a:spLocks noChangeAspect="1"/>
          </p:cNvSpPr>
          <p:nvPr/>
        </p:nvSpPr>
        <p:spPr>
          <a:xfrm>
            <a:off x="323143" y="4348513"/>
            <a:ext cx="1567489" cy="1080000"/>
          </a:xfrm>
          <a:prstGeom prst="roundRect">
            <a:avLst/>
          </a:prstGeom>
          <a:blipFill>
            <a:blip r:embed="rId8">
              <a:duotone>
                <a:schemeClr val="bg2">
                  <a:shade val="45000"/>
                  <a:satMod val="135000"/>
                </a:schemeClr>
                <a:prstClr val="white"/>
              </a:duotone>
              <a:extLst>
                <a:ext uri="{96DAC541-7B7A-43D3-8B79-37D633B846F1}">
                  <asvg:svgBlip xmlns:asvg="http://schemas.microsoft.com/office/drawing/2016/SVG/main" r:embed="rId9"/>
                </a:ext>
              </a:extLst>
            </a:blip>
            <a:srcRect/>
            <a:stretch>
              <a:fillRect l="15145" r="15145"/>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ounded Rectangle 13">
            <a:extLst>
              <a:ext uri="{FF2B5EF4-FFF2-40B4-BE49-F238E27FC236}">
                <a16:creationId xmlns:a16="http://schemas.microsoft.com/office/drawing/2014/main" id="{595DA2F6-87A2-C49D-7196-9C43C4910486}"/>
              </a:ext>
            </a:extLst>
          </p:cNvPr>
          <p:cNvSpPr>
            <a:spLocks noChangeAspect="1"/>
          </p:cNvSpPr>
          <p:nvPr/>
        </p:nvSpPr>
        <p:spPr>
          <a:xfrm>
            <a:off x="322616" y="552092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15">
            <a:extLst>
              <a:ext uri="{FF2B5EF4-FFF2-40B4-BE49-F238E27FC236}">
                <a16:creationId xmlns:a16="http://schemas.microsoft.com/office/drawing/2014/main" id="{495F4B22-C3DE-AB33-1E91-5D02C1D68306}"/>
              </a:ext>
            </a:extLst>
          </p:cNvPr>
          <p:cNvSpPr>
            <a:spLocks noChangeAspect="1"/>
          </p:cNvSpPr>
          <p:nvPr/>
        </p:nvSpPr>
        <p:spPr>
          <a:xfrm>
            <a:off x="323143" y="5520853"/>
            <a:ext cx="1567489" cy="1080000"/>
          </a:xfrm>
          <a:prstGeom prst="roundRect">
            <a:avLst/>
          </a:prstGeom>
          <a:blipFill>
            <a:blip r:embed="rId10">
              <a:duotone>
                <a:schemeClr val="bg2">
                  <a:shade val="45000"/>
                  <a:satMod val="135000"/>
                </a:schemeClr>
                <a:prstClr val="white"/>
              </a:duotone>
              <a:extLst>
                <a:ext uri="{96DAC541-7B7A-43D3-8B79-37D633B846F1}">
                  <asvg:svgBlip xmlns:asvg="http://schemas.microsoft.com/office/drawing/2016/SVG/main" r:embed="rId11"/>
                </a:ext>
              </a:extLst>
            </a:blip>
            <a:srcRect/>
            <a:stretch>
              <a:fillRect t="73" b="73"/>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2865045390"/>
      </p:ext>
    </p:extLst>
  </p:cSld>
  <p:clrMapOvr>
    <a:masterClrMapping/>
  </p:clrMapOvr>
  <mc:AlternateContent xmlns:mc="http://schemas.openxmlformats.org/markup-compatibility/2006" xmlns:p14="http://schemas.microsoft.com/office/powerpoint/2010/main">
    <mc:Choice Requires="p14">
      <p:transition spd="slow" p14:dur="2000" advTm="19655"/>
    </mc:Choice>
    <mc:Fallback xmlns="">
      <p:transition spd="slow" advTm="196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p:txBody>
          <a:bodyPr>
            <a:normAutofit/>
          </a:bodyPr>
          <a:lstStyle/>
          <a:p>
            <a:endParaRPr lang="en-US" i="1" dirty="0"/>
          </a:p>
          <a:p>
            <a:r>
              <a:rPr lang="en-US" i="1" dirty="0"/>
              <a:t>I have no relevant financial relationships with ineligible companies to disclose.</a:t>
            </a:r>
            <a:endParaRPr lang="en-GB" dirty="0"/>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p:txBody>
          <a:bodyPr>
            <a:normAutofit/>
          </a:bodyPr>
          <a:lstStyle/>
          <a:p>
            <a:r>
              <a:rPr lang="en-GB" sz="3600" noProof="0" dirty="0"/>
              <a:t>Conflict of interest disclosure</a:t>
            </a:r>
          </a:p>
        </p:txBody>
      </p:sp>
    </p:spTree>
    <p:extLst>
      <p:ext uri="{BB962C8B-B14F-4D97-AF65-F5344CB8AC3E}">
        <p14:creationId xmlns:p14="http://schemas.microsoft.com/office/powerpoint/2010/main" val="2694814211"/>
      </p:ext>
    </p:extLst>
  </p:cSld>
  <p:clrMapOvr>
    <a:masterClrMapping/>
  </p:clrMapOvr>
  <mc:AlternateContent xmlns:mc="http://schemas.openxmlformats.org/markup-compatibility/2006" xmlns:p14="http://schemas.microsoft.com/office/powerpoint/2010/main">
    <mc:Choice Requires="p14">
      <p:transition spd="slow" p14:dur="2000" advTm="4392"/>
    </mc:Choice>
    <mc:Fallback xmlns="">
      <p:transition spd="slow" advTm="439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66CD7D0-A740-6A90-990B-FC9DEAD0E486}"/>
              </a:ext>
            </a:extLst>
          </p:cNvPr>
          <p:cNvSpPr/>
          <p:nvPr/>
        </p:nvSpPr>
        <p:spPr>
          <a:xfrm>
            <a:off x="1789806" y="3253715"/>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data and epi </a:t>
            </a:r>
            <a:r>
              <a:rPr lang="en-US" dirty="0" err="1"/>
              <a:t>characterisation</a:t>
            </a:r>
            <a:endParaRPr lang="en-US" dirty="0"/>
          </a:p>
          <a:p>
            <a:pPr marL="142875">
              <a:spcBef>
                <a:spcPts val="600"/>
              </a:spcBef>
            </a:pPr>
            <a:r>
              <a:rPr lang="en-US" dirty="0"/>
              <a:t>    among AGYW; but across all ages</a:t>
            </a:r>
          </a:p>
        </p:txBody>
      </p:sp>
      <p:sp>
        <p:nvSpPr>
          <p:cNvPr id="23" name="Rounded Rectangle 22">
            <a:extLst>
              <a:ext uri="{FF2B5EF4-FFF2-40B4-BE49-F238E27FC236}">
                <a16:creationId xmlns:a16="http://schemas.microsoft.com/office/drawing/2014/main" id="{C74D604E-05F5-0E08-6F6D-94CE1E879334}"/>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32" name="Rounded Rectangle 31">
            <a:extLst>
              <a:ext uri="{FF2B5EF4-FFF2-40B4-BE49-F238E27FC236}">
                <a16:creationId xmlns:a16="http://schemas.microsoft.com/office/drawing/2014/main" id="{90B75C1F-3F6B-C443-8757-2680E1F11E00}"/>
              </a:ext>
            </a:extLst>
          </p:cNvPr>
          <p:cNvSpPr/>
          <p:nvPr/>
        </p:nvSpPr>
        <p:spPr>
          <a:xfrm>
            <a:off x="1988661" y="3084543"/>
            <a:ext cx="1800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Sex and age</a:t>
            </a:r>
          </a:p>
        </p:txBody>
      </p:sp>
      <p:sp>
        <p:nvSpPr>
          <p:cNvPr id="5" name="Rounded Rectangle 4">
            <a:extLst>
              <a:ext uri="{FF2B5EF4-FFF2-40B4-BE49-F238E27FC236}">
                <a16:creationId xmlns:a16="http://schemas.microsoft.com/office/drawing/2014/main" id="{60D3874F-19EF-9383-DB85-86D87690E686}"/>
              </a:ext>
            </a:extLst>
          </p:cNvPr>
          <p:cNvSpPr>
            <a:spLocks noChangeAspect="1"/>
          </p:cNvSpPr>
          <p:nvPr/>
        </p:nvSpPr>
        <p:spPr>
          <a:xfrm>
            <a:off x="324844" y="3156156"/>
            <a:ext cx="1567489" cy="1080000"/>
          </a:xfrm>
          <a:prstGeom prst="roundRect">
            <a:avLst/>
          </a:prstGeom>
          <a:blipFill dpi="0" rotWithShape="1">
            <a:blip r:embed="rId3">
              <a:duotone>
                <a:schemeClr val="bg2">
                  <a:shade val="45000"/>
                  <a:satMod val="135000"/>
                </a:schemeClr>
                <a:prstClr val="white"/>
              </a:duotone>
              <a:extLst>
                <a:ext uri="{96DAC541-7B7A-43D3-8B79-37D633B846F1}">
                  <asvg:svgBlip xmlns:asvg="http://schemas.microsoft.com/office/drawing/2016/SVG/main" r:embed="rId4"/>
                </a:ext>
              </a:extLst>
            </a:blip>
            <a:srcRect/>
            <a:stretch>
              <a:fillRect l="9887" r="9887"/>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Rounded Rectangle 32">
            <a:extLst>
              <a:ext uri="{FF2B5EF4-FFF2-40B4-BE49-F238E27FC236}">
                <a16:creationId xmlns:a16="http://schemas.microsoft.com/office/drawing/2014/main" id="{21F9FAC6-CFCB-5679-386F-83D4E1CA63A2}"/>
              </a:ext>
            </a:extLst>
          </p:cNvPr>
          <p:cNvSpPr/>
          <p:nvPr/>
        </p:nvSpPr>
        <p:spPr>
          <a:xfrm>
            <a:off x="1788422" y="4446127"/>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endParaRPr lang="en-US" dirty="0"/>
          </a:p>
        </p:txBody>
      </p:sp>
      <p:sp>
        <p:nvSpPr>
          <p:cNvPr id="34" name="Rounded Rectangle 33">
            <a:extLst>
              <a:ext uri="{FF2B5EF4-FFF2-40B4-BE49-F238E27FC236}">
                <a16:creationId xmlns:a16="http://schemas.microsoft.com/office/drawing/2014/main" id="{A5B35CC0-CACA-6A4F-5484-D7EE847C7995}"/>
              </a:ext>
            </a:extLst>
          </p:cNvPr>
          <p:cNvSpPr>
            <a:spLocks noChangeAspect="1"/>
          </p:cNvSpPr>
          <p:nvPr/>
        </p:nvSpPr>
        <p:spPr>
          <a:xfrm>
            <a:off x="322616" y="434858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Rounded Rectangle 34">
            <a:extLst>
              <a:ext uri="{FF2B5EF4-FFF2-40B4-BE49-F238E27FC236}">
                <a16:creationId xmlns:a16="http://schemas.microsoft.com/office/drawing/2014/main" id="{BAC5DFFE-F8A7-E496-EDA2-DB8FFCA89298}"/>
              </a:ext>
            </a:extLst>
          </p:cNvPr>
          <p:cNvSpPr/>
          <p:nvPr/>
        </p:nvSpPr>
        <p:spPr>
          <a:xfrm>
            <a:off x="1987275" y="4276955"/>
            <a:ext cx="2088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Key populations</a:t>
            </a:r>
          </a:p>
        </p:txBody>
      </p:sp>
      <p:sp>
        <p:nvSpPr>
          <p:cNvPr id="37" name="Rounded Rectangle 36">
            <a:extLst>
              <a:ext uri="{FF2B5EF4-FFF2-40B4-BE49-F238E27FC236}">
                <a16:creationId xmlns:a16="http://schemas.microsoft.com/office/drawing/2014/main" id="{54904674-A704-4335-8CB4-9E0932CE509A}"/>
              </a:ext>
            </a:extLst>
          </p:cNvPr>
          <p:cNvSpPr>
            <a:spLocks noChangeAspect="1"/>
          </p:cNvSpPr>
          <p:nvPr/>
        </p:nvSpPr>
        <p:spPr>
          <a:xfrm>
            <a:off x="323143" y="4348513"/>
            <a:ext cx="1567489" cy="1080000"/>
          </a:xfrm>
          <a:prstGeom prst="roundRect">
            <a:avLst/>
          </a:prstGeom>
          <a:blipFill>
            <a:blip r:embed="rId5">
              <a:extLst>
                <a:ext uri="{96DAC541-7B7A-43D3-8B79-37D633B846F1}">
                  <asvg:svgBlip xmlns:asvg="http://schemas.microsoft.com/office/drawing/2016/SVG/main" r:embed="rId6"/>
                </a:ext>
              </a:extLst>
            </a:blip>
            <a:srcRect/>
            <a:stretch>
              <a:fillRect l="15145" r="15145"/>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8" name="Up Arrow 47">
            <a:extLst>
              <a:ext uri="{FF2B5EF4-FFF2-40B4-BE49-F238E27FC236}">
                <a16:creationId xmlns:a16="http://schemas.microsoft.com/office/drawing/2014/main" id="{2BF1D146-6AE2-2FA5-A66C-D3D81EE78480}"/>
              </a:ext>
            </a:extLst>
          </p:cNvPr>
          <p:cNvSpPr/>
          <p:nvPr/>
        </p:nvSpPr>
        <p:spPr>
          <a:xfrm>
            <a:off x="2020052" y="3783437"/>
            <a:ext cx="252000" cy="25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1EBDF305-DA88-F974-3C6A-294BD1272765}"/>
              </a:ext>
            </a:extLst>
          </p:cNvPr>
          <p:cNvSpPr>
            <a:spLocks noChangeAspect="1"/>
          </p:cNvSpPr>
          <p:nvPr/>
        </p:nvSpPr>
        <p:spPr>
          <a:xfrm>
            <a:off x="9428840" y="3979231"/>
            <a:ext cx="1180287" cy="1008000"/>
          </a:xfrm>
          <a:prstGeom prst="roundRect">
            <a:avLst>
              <a:gd name="adj" fmla="val 0"/>
            </a:avLst>
          </a:prstGeom>
          <a:blipFill dpi="0" rotWithShape="1">
            <a:blip r:embed="rId7">
              <a:duotone>
                <a:schemeClr val="bg2">
                  <a:shade val="45000"/>
                  <a:satMod val="135000"/>
                </a:schemeClr>
                <a:prstClr val="white"/>
              </a:duotone>
            </a:blip>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14">
            <a:extLst>
              <a:ext uri="{FF2B5EF4-FFF2-40B4-BE49-F238E27FC236}">
                <a16:creationId xmlns:a16="http://schemas.microsoft.com/office/drawing/2014/main" id="{5831B11E-A285-DA4F-9A83-C851883ADEDC}"/>
              </a:ext>
            </a:extLst>
          </p:cNvPr>
          <p:cNvSpPr>
            <a:spLocks noChangeAspect="1"/>
          </p:cNvSpPr>
          <p:nvPr/>
        </p:nvSpPr>
        <p:spPr>
          <a:xfrm>
            <a:off x="322616" y="552092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23">
            <a:extLst>
              <a:ext uri="{FF2B5EF4-FFF2-40B4-BE49-F238E27FC236}">
                <a16:creationId xmlns:a16="http://schemas.microsoft.com/office/drawing/2014/main" id="{5E65F163-E352-FBAE-A502-1DF00A6A6636}"/>
              </a:ext>
            </a:extLst>
          </p:cNvPr>
          <p:cNvSpPr>
            <a:spLocks noChangeAspect="1"/>
          </p:cNvSpPr>
          <p:nvPr/>
        </p:nvSpPr>
        <p:spPr>
          <a:xfrm>
            <a:off x="323143" y="5520853"/>
            <a:ext cx="1567489" cy="1080000"/>
          </a:xfrm>
          <a:prstGeom prst="roundRect">
            <a:avLst/>
          </a:prstGeom>
          <a:blipFill>
            <a:blip r:embed="rId8">
              <a:duotone>
                <a:schemeClr val="bg2">
                  <a:shade val="45000"/>
                  <a:satMod val="135000"/>
                </a:schemeClr>
                <a:prstClr val="white"/>
              </a:duotone>
              <a:extLst>
                <a:ext uri="{96DAC541-7B7A-43D3-8B79-37D633B846F1}">
                  <asvg:svgBlip xmlns:asvg="http://schemas.microsoft.com/office/drawing/2016/SVG/main" r:embed="rId9"/>
                </a:ext>
              </a:extLst>
            </a:blip>
            <a:srcRect/>
            <a:stretch>
              <a:fillRect t="73" b="73"/>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ounded Rectangle 24">
            <a:extLst>
              <a:ext uri="{FF2B5EF4-FFF2-40B4-BE49-F238E27FC236}">
                <a16:creationId xmlns:a16="http://schemas.microsoft.com/office/drawing/2014/main" id="{3756CC9A-23F1-4DCB-E886-FA9E3B3E356E}"/>
              </a:ext>
            </a:extLst>
          </p:cNvPr>
          <p:cNvSpPr>
            <a:spLocks noChangeAspect="1"/>
          </p:cNvSpPr>
          <p:nvPr/>
        </p:nvSpPr>
        <p:spPr>
          <a:xfrm>
            <a:off x="9958279" y="2744995"/>
            <a:ext cx="1080000" cy="1080000"/>
          </a:xfrm>
          <a:prstGeom prst="roundRect">
            <a:avLst/>
          </a:prstGeom>
          <a:blipFill dpi="0" rotWithShape="1">
            <a:blip r:embed="rId10">
              <a:grayscl/>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ounded Rectangle 29">
            <a:extLst>
              <a:ext uri="{FF2B5EF4-FFF2-40B4-BE49-F238E27FC236}">
                <a16:creationId xmlns:a16="http://schemas.microsoft.com/office/drawing/2014/main" id="{392D9279-C0E7-1576-B4EF-E127918F8746}"/>
              </a:ext>
            </a:extLst>
          </p:cNvPr>
          <p:cNvSpPr/>
          <p:nvPr/>
        </p:nvSpPr>
        <p:spPr>
          <a:xfrm>
            <a:off x="1788422" y="2067316"/>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31" name="Rounded Rectangle 30">
            <a:extLst>
              <a:ext uri="{FF2B5EF4-FFF2-40B4-BE49-F238E27FC236}">
                <a16:creationId xmlns:a16="http://schemas.microsoft.com/office/drawing/2014/main" id="{CB6C4846-07CE-F544-3C97-0C79B1E214A8}"/>
              </a:ext>
            </a:extLst>
          </p:cNvPr>
          <p:cNvSpPr>
            <a:spLocks noChangeAspect="1"/>
          </p:cNvSpPr>
          <p:nvPr/>
        </p:nvSpPr>
        <p:spPr>
          <a:xfrm>
            <a:off x="324000" y="1969200"/>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Rounded Rectangle 35">
            <a:extLst>
              <a:ext uri="{FF2B5EF4-FFF2-40B4-BE49-F238E27FC236}">
                <a16:creationId xmlns:a16="http://schemas.microsoft.com/office/drawing/2014/main" id="{25685516-2425-5261-8803-7F8E6B4968A8}"/>
              </a:ext>
            </a:extLst>
          </p:cNvPr>
          <p:cNvSpPr>
            <a:spLocks noChangeAspect="1"/>
          </p:cNvSpPr>
          <p:nvPr/>
        </p:nvSpPr>
        <p:spPr>
          <a:xfrm>
            <a:off x="324844" y="1968290"/>
            <a:ext cx="1567489" cy="1080000"/>
          </a:xfrm>
          <a:prstGeom prst="roundRect">
            <a:avLst/>
          </a:prstGeom>
          <a:blipFill dpi="0" rotWithShape="1">
            <a:blip r:embed="rId10">
              <a:grayscl/>
              <a:extLst>
                <a:ext uri="{28A0092B-C50C-407E-A947-70E740481C1C}">
                  <a14:useLocalDpi xmlns:a14="http://schemas.microsoft.com/office/drawing/2010/main"/>
                </a:ext>
              </a:extLst>
            </a:blip>
            <a:srcRect/>
            <a:stretch>
              <a:fillRect l="17930" t="2260" r="17930" b="2260"/>
            </a:stretch>
          </a:blip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Rounded Rectangle 37">
            <a:extLst>
              <a:ext uri="{FF2B5EF4-FFF2-40B4-BE49-F238E27FC236}">
                <a16:creationId xmlns:a16="http://schemas.microsoft.com/office/drawing/2014/main" id="{DA80D560-A931-744F-CF41-736B9909D48C}"/>
              </a:ext>
            </a:extLst>
          </p:cNvPr>
          <p:cNvSpPr/>
          <p:nvPr/>
        </p:nvSpPr>
        <p:spPr>
          <a:xfrm>
            <a:off x="1987278" y="1898144"/>
            <a:ext cx="1728951"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Geography</a:t>
            </a:r>
          </a:p>
        </p:txBody>
      </p:sp>
      <p:sp>
        <p:nvSpPr>
          <p:cNvPr id="39" name="Left-Right Arrow 38">
            <a:extLst>
              <a:ext uri="{FF2B5EF4-FFF2-40B4-BE49-F238E27FC236}">
                <a16:creationId xmlns:a16="http://schemas.microsoft.com/office/drawing/2014/main" id="{3E44A9B8-2449-9438-19FA-37D68D72D45C}"/>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775492404"/>
      </p:ext>
    </p:extLst>
  </p:cSld>
  <p:clrMapOvr>
    <a:masterClrMapping/>
  </p:clrMapOvr>
  <mc:AlternateContent xmlns:mc="http://schemas.openxmlformats.org/markup-compatibility/2006" xmlns:p14="http://schemas.microsoft.com/office/powerpoint/2010/main">
    <mc:Choice Requires="p14">
      <p:transition spd="slow" p14:dur="2000" advTm="20819"/>
    </mc:Choice>
    <mc:Fallback xmlns="">
      <p:transition spd="slow" advTm="2081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752493AD-911C-E7E5-857D-35AD93A8D88D}"/>
              </a:ext>
            </a:extLst>
          </p:cNvPr>
          <p:cNvGraphicFramePr>
            <a:graphicFrameLocks/>
          </p:cNvGraphicFramePr>
          <p:nvPr>
            <p:extLst>
              <p:ext uri="{D42A27DB-BD31-4B8C-83A1-F6EECF244321}">
                <p14:modId xmlns:p14="http://schemas.microsoft.com/office/powerpoint/2010/main" val="2736155790"/>
              </p:ext>
            </p:extLst>
          </p:nvPr>
        </p:nvGraphicFramePr>
        <p:xfrm>
          <a:off x="5300915" y="2906854"/>
          <a:ext cx="6448173" cy="2560320"/>
        </p:xfrm>
        <a:graphic>
          <a:graphicData uri="http://schemas.openxmlformats.org/drawingml/2006/table">
            <a:tbl>
              <a:tblPr firstRow="1" bandRow="1">
                <a:tableStyleId>{69012ECD-51FC-41F1-AA8D-1B2483CD663E}</a:tableStyleId>
              </a:tblPr>
              <a:tblGrid>
                <a:gridCol w="2274426">
                  <a:extLst>
                    <a:ext uri="{9D8B030D-6E8A-4147-A177-3AD203B41FA5}">
                      <a16:colId xmlns:a16="http://schemas.microsoft.com/office/drawing/2014/main" val="2579643664"/>
                    </a:ext>
                  </a:extLst>
                </a:gridCol>
                <a:gridCol w="1574926">
                  <a:extLst>
                    <a:ext uri="{9D8B030D-6E8A-4147-A177-3AD203B41FA5}">
                      <a16:colId xmlns:a16="http://schemas.microsoft.com/office/drawing/2014/main" val="495796756"/>
                    </a:ext>
                  </a:extLst>
                </a:gridCol>
                <a:gridCol w="2598821">
                  <a:extLst>
                    <a:ext uri="{9D8B030D-6E8A-4147-A177-3AD203B41FA5}">
                      <a16:colId xmlns:a16="http://schemas.microsoft.com/office/drawing/2014/main" val="4268598001"/>
                    </a:ext>
                  </a:extLst>
                </a:gridCol>
              </a:tblGrid>
              <a:tr h="344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bg1"/>
                        </a:solidFill>
                        <a:effectLst/>
                        <a:latin typeface="+mn-lt"/>
                        <a:ea typeface="+mn-ea"/>
                        <a:cs typeface="+mn-cs"/>
                      </a:endParaRPr>
                    </a:p>
                  </a:txBody>
                  <a:tcPr>
                    <a:lnL w="6350" cap="flat" cmpd="sng" algn="ctr">
                      <a:noFill/>
                      <a:prstDash val="solid"/>
                      <a:miter lim="800000"/>
                    </a:lnL>
                    <a:lnR>
                      <a:noFill/>
                    </a:lnR>
                    <a:lnT w="6350" cap="flat" cmpd="sng" algn="ctr">
                      <a:noFill/>
                      <a:prstDash val="solid"/>
                      <a:miter lim="800000"/>
                    </a:lnT>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latin typeface="+mn-lt"/>
                          <a:ea typeface="+mn-ea"/>
                          <a:cs typeface="+mn-cs"/>
                        </a:rPr>
                        <a:t>Population size</a:t>
                      </a:r>
                    </a:p>
                  </a:txBody>
                  <a:tcPr>
                    <a:lnL>
                      <a:noFill/>
                    </a:lnL>
                    <a:lnR>
                      <a:noFill/>
                    </a:lnR>
                    <a:lnT w="6350" cap="flat" cmpd="sng" algn="ctr">
                      <a:noFill/>
                      <a:prstDash val="solid"/>
                      <a:miter lim="800000"/>
                    </a:lnT>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rPr>
                        <a:t>Key population living with HIV</a:t>
                      </a:r>
                      <a:endParaRPr lang="en-GB" sz="1800" b="1" kern="1200" dirty="0">
                        <a:solidFill>
                          <a:schemeClr val="bg1"/>
                        </a:solidFill>
                        <a:effectLst/>
                        <a:latin typeface="+mn-lt"/>
                        <a:ea typeface="+mn-ea"/>
                        <a:cs typeface="+mn-cs"/>
                      </a:endParaRPr>
                    </a:p>
                  </a:txBody>
                  <a:tcPr>
                    <a:lnL>
                      <a:noFill/>
                    </a:lnL>
                    <a:lnR w="6350" cap="flat" cmpd="sng" algn="ctr">
                      <a:noFill/>
                      <a:prstDash val="solid"/>
                      <a:miter lim="800000"/>
                    </a:lnR>
                    <a:lnT w="6350" cap="flat" cmpd="sng" algn="ctr">
                      <a:noFill/>
                      <a:prstDash val="solid"/>
                      <a:miter lim="800000"/>
                    </a:lnT>
                    <a:lnTlToBr w="12700" cmpd="sng">
                      <a:noFill/>
                      <a:prstDash val="solid"/>
                    </a:lnTlToBr>
                    <a:lnBlToTr w="12700" cmpd="sng">
                      <a:noFill/>
                      <a:prstDash val="solid"/>
                    </a:lnBlToTr>
                  </a:tcPr>
                </a:tc>
                <a:extLst>
                  <a:ext uri="{0D108BD9-81ED-4DB2-BD59-A6C34878D82A}">
                    <a16:rowId xmlns:a16="http://schemas.microsoft.com/office/drawing/2014/main" val="3902994250"/>
                  </a:ext>
                </a:extLst>
              </a:tr>
              <a:tr h="370840">
                <a:tc>
                  <a:txBody>
                    <a:bodyPr/>
                    <a:lstStyle/>
                    <a:p>
                      <a:r>
                        <a:rPr lang="en-GB" sz="1800" b="1" kern="1200" dirty="0">
                          <a:solidFill>
                            <a:schemeClr val="tx1"/>
                          </a:solidFill>
                          <a:effectLst/>
                        </a:rPr>
                        <a:t>Female sex workers </a:t>
                      </a:r>
                      <a:endParaRPr lang="en-GB" sz="1800" kern="1200" dirty="0">
                        <a:solidFill>
                          <a:schemeClr val="tx1"/>
                        </a:solidFill>
                        <a:effectLst/>
                        <a:latin typeface="+mn-lt"/>
                        <a:ea typeface="+mn-ea"/>
                        <a:cs typeface="+mn-cs"/>
                      </a:endParaRPr>
                    </a:p>
                  </a:txBody>
                  <a:tcPr>
                    <a:lnL w="6350" cap="flat" cmpd="sng" algn="ctr">
                      <a:noFill/>
                      <a:prstDash val="solid"/>
                      <a:miter lim="800000"/>
                    </a:lnL>
                    <a:lnR>
                      <a:noFill/>
                    </a:lnR>
                    <a:lnTlToBr w="12700" cmpd="sng">
                      <a:noFill/>
                      <a:prstDash val="solid"/>
                    </a:lnTlToBr>
                    <a:lnBlToTr w="12700" cmpd="sng">
                      <a:noFill/>
                      <a:prstDash val="solid"/>
                    </a:lnBlToTr>
                  </a:tcPr>
                </a:tc>
                <a:tc>
                  <a:txBody>
                    <a:bodyPr/>
                    <a:lstStyle/>
                    <a:p>
                      <a:pPr algn="ctr"/>
                      <a:r>
                        <a:rPr lang="en-GB" dirty="0"/>
                        <a:t>3.7m </a:t>
                      </a:r>
                      <a:br>
                        <a:rPr lang="en-GB" dirty="0"/>
                      </a:br>
                      <a:r>
                        <a:rPr lang="en-GB" sz="1600" dirty="0"/>
                        <a:t>(2.6–5</a:t>
                      </a:r>
                      <a:r>
                        <a:rPr lang="en-GB" sz="1600" i="0" dirty="0"/>
                        <a:t>.6m)</a:t>
                      </a:r>
                      <a:endParaRPr lang="en-GB" dirty="0"/>
                    </a:p>
                  </a:txBody>
                  <a:tcPr>
                    <a:lnL>
                      <a:noFill/>
                    </a:lnL>
                    <a:lnR>
                      <a:noFill/>
                    </a:lnR>
                    <a:lnTlToBr w="12700" cmpd="sng">
                      <a:noFill/>
                      <a:prstDash val="solid"/>
                    </a:lnTlToBr>
                    <a:lnBlToTr w="12700" cmpd="sng">
                      <a:noFill/>
                      <a:prstDash val="solid"/>
                    </a:lnBlToTr>
                  </a:tcPr>
                </a:tc>
                <a:tc>
                  <a:txBody>
                    <a:bodyPr/>
                    <a:lstStyle/>
                    <a:p>
                      <a:pPr algn="ctr"/>
                      <a:r>
                        <a:rPr lang="en-GB" dirty="0"/>
                        <a:t>790,000</a:t>
                      </a:r>
                    </a:p>
                    <a:p>
                      <a:pPr algn="ctr"/>
                      <a:r>
                        <a:rPr lang="en-GB" sz="1600" dirty="0"/>
                        <a:t>(540,000–1,100,000)</a:t>
                      </a:r>
                    </a:p>
                  </a:txBody>
                  <a:tcPr>
                    <a:lnL>
                      <a:noFill/>
                    </a:lnL>
                    <a:lnR w="6350" cap="flat" cmpd="sng" algn="ctr">
                      <a:noFill/>
                      <a:prstDash val="solid"/>
                      <a:miter lim="800000"/>
                    </a:lnR>
                    <a:lnTlToBr w="12700" cmpd="sng">
                      <a:noFill/>
                      <a:prstDash val="solid"/>
                    </a:lnTlToBr>
                    <a:lnBlToTr w="12700" cmpd="sng">
                      <a:noFill/>
                      <a:prstDash val="solid"/>
                    </a:lnBlToTr>
                  </a:tcPr>
                </a:tc>
                <a:extLst>
                  <a:ext uri="{0D108BD9-81ED-4DB2-BD59-A6C34878D82A}">
                    <a16:rowId xmlns:a16="http://schemas.microsoft.com/office/drawing/2014/main" val="1705064593"/>
                  </a:ext>
                </a:extLst>
              </a:tr>
              <a:tr h="370840">
                <a:tc>
                  <a:txBody>
                    <a:bodyPr/>
                    <a:lstStyle/>
                    <a:p>
                      <a:r>
                        <a:rPr lang="en-GB" sz="1800" b="1" kern="1200" dirty="0">
                          <a:solidFill>
                            <a:schemeClr val="tx1"/>
                          </a:solidFill>
                          <a:effectLst/>
                        </a:rPr>
                        <a:t>Men who have sex with men</a:t>
                      </a:r>
                      <a:endParaRPr lang="en-GB" sz="1800" kern="1200" dirty="0">
                        <a:solidFill>
                          <a:schemeClr val="tx1"/>
                        </a:solidFill>
                        <a:effectLst/>
                        <a:latin typeface="+mn-lt"/>
                        <a:ea typeface="+mn-ea"/>
                        <a:cs typeface="+mn-cs"/>
                      </a:endParaRPr>
                    </a:p>
                  </a:txBody>
                  <a:tcPr>
                    <a:lnL w="6350" cap="flat" cmpd="sng" algn="ctr">
                      <a:noFill/>
                      <a:prstDash val="solid"/>
                      <a:miter lim="800000"/>
                    </a:lnL>
                    <a:lnR>
                      <a:noFill/>
                    </a:lnR>
                    <a:lnTlToBr w="12700" cmpd="sng">
                      <a:noFill/>
                      <a:prstDash val="solid"/>
                    </a:lnTlToBr>
                    <a:lnBlToTr w="12700" cmpd="sng">
                      <a:noFill/>
                      <a:prstDash val="solid"/>
                    </a:lnBlToTr>
                  </a:tcPr>
                </a:tc>
                <a:tc>
                  <a:txBody>
                    <a:bodyPr/>
                    <a:lstStyle/>
                    <a:p>
                      <a:pPr algn="ctr"/>
                      <a:r>
                        <a:rPr lang="en-GB" dirty="0"/>
                        <a:t>1.9m </a:t>
                      </a:r>
                      <a:br>
                        <a:rPr lang="en-GB" dirty="0"/>
                      </a:br>
                      <a:r>
                        <a:rPr lang="en-GB" sz="1600" dirty="0"/>
                        <a:t>(1.3–3.4m)</a:t>
                      </a:r>
                      <a:endParaRPr lang="en-GB" dirty="0"/>
                    </a:p>
                  </a:txBody>
                  <a:tcPr>
                    <a:lnL>
                      <a:noFill/>
                    </a:lnL>
                    <a:lnR>
                      <a:noFill/>
                    </a:lnR>
                    <a:lnTlToBr w="12700" cmpd="sng">
                      <a:noFill/>
                      <a:prstDash val="solid"/>
                    </a:lnTlToBr>
                    <a:lnBlToTr w="12700" cmpd="sng">
                      <a:noFill/>
                      <a:prstDash val="solid"/>
                    </a:lnBlToTr>
                  </a:tcPr>
                </a:tc>
                <a:tc>
                  <a:txBody>
                    <a:bodyPr/>
                    <a:lstStyle/>
                    <a:p>
                      <a:pPr algn="ctr"/>
                      <a:r>
                        <a:rPr lang="en-GB" dirty="0"/>
                        <a:t>300,000</a:t>
                      </a:r>
                    </a:p>
                    <a:p>
                      <a:pPr algn="ctr"/>
                      <a:r>
                        <a:rPr lang="en-GB" sz="1600" dirty="0"/>
                        <a:t>(180,000–5</a:t>
                      </a:r>
                      <a:r>
                        <a:rPr lang="en-GB" sz="1600" b="0" dirty="0"/>
                        <a:t>20,000)</a:t>
                      </a:r>
                      <a:endParaRPr lang="en-GB" sz="1600" dirty="0"/>
                    </a:p>
                  </a:txBody>
                  <a:tcPr>
                    <a:lnL>
                      <a:noFill/>
                    </a:lnL>
                    <a:lnR w="6350" cap="flat" cmpd="sng" algn="ctr">
                      <a:noFill/>
                      <a:prstDash val="solid"/>
                      <a:miter lim="800000"/>
                    </a:lnR>
                    <a:lnTlToBr w="12700" cmpd="sng">
                      <a:noFill/>
                      <a:prstDash val="solid"/>
                    </a:lnTlToBr>
                    <a:lnBlToTr w="12700" cmpd="sng">
                      <a:noFill/>
                      <a:prstDash val="solid"/>
                    </a:lnBlToTr>
                  </a:tcPr>
                </a:tc>
                <a:extLst>
                  <a:ext uri="{0D108BD9-81ED-4DB2-BD59-A6C34878D82A}">
                    <a16:rowId xmlns:a16="http://schemas.microsoft.com/office/drawing/2014/main" val="3443987220"/>
                  </a:ext>
                </a:extLst>
              </a:tr>
              <a:tr h="370840">
                <a:tc>
                  <a:txBody>
                    <a:bodyPr/>
                    <a:lstStyle/>
                    <a:p>
                      <a:r>
                        <a:rPr lang="en-GB" sz="1800" b="1" kern="1200" dirty="0">
                          <a:solidFill>
                            <a:schemeClr val="tx1"/>
                          </a:solidFill>
                          <a:effectLst/>
                        </a:rPr>
                        <a:t>People who inject drugs</a:t>
                      </a:r>
                      <a:endParaRPr lang="en-GB" sz="1800" kern="1200" dirty="0">
                        <a:solidFill>
                          <a:schemeClr val="tx1"/>
                        </a:solidFill>
                        <a:effectLst/>
                        <a:latin typeface="+mn-lt"/>
                        <a:ea typeface="+mn-ea"/>
                        <a:cs typeface="+mn-cs"/>
                      </a:endParaRPr>
                    </a:p>
                  </a:txBody>
                  <a:tcPr>
                    <a:lnL w="6350" cap="flat" cmpd="sng" algn="ctr">
                      <a:noFill/>
                      <a:prstDash val="solid"/>
                      <a:miter lim="800000"/>
                    </a:lnL>
                    <a:lnR>
                      <a:noFill/>
                    </a:lnR>
                    <a:lnTlToBr w="12700" cmpd="sng">
                      <a:noFill/>
                      <a:prstDash val="solid"/>
                    </a:lnTlToBr>
                    <a:lnBlToTr w="12700" cmpd="sng">
                      <a:noFill/>
                      <a:prstDash val="solid"/>
                    </a:lnBlToTr>
                  </a:tcPr>
                </a:tc>
                <a:tc>
                  <a:txBody>
                    <a:bodyPr/>
                    <a:lstStyle/>
                    <a:p>
                      <a:pPr algn="ctr"/>
                      <a:r>
                        <a:rPr lang="en-GB" dirty="0"/>
                        <a:t>1.5m </a:t>
                      </a:r>
                      <a:br>
                        <a:rPr lang="en-GB" dirty="0"/>
                      </a:br>
                      <a:r>
                        <a:rPr lang="en-GB" sz="1600" dirty="0"/>
                        <a:t>(0.8–3.0m)</a:t>
                      </a:r>
                    </a:p>
                  </a:txBody>
                  <a:tcPr>
                    <a:lnL>
                      <a:noFill/>
                    </a:lnL>
                    <a:lnR>
                      <a:noFill/>
                    </a:lnR>
                    <a:lnTlToBr w="12700" cmpd="sng">
                      <a:noFill/>
                      <a:prstDash val="solid"/>
                    </a:lnTlToBr>
                    <a:lnBlToTr w="12700" cmpd="sng">
                      <a:noFill/>
                      <a:prstDash val="solid"/>
                    </a:lnBlToTr>
                  </a:tcPr>
                </a:tc>
                <a:tc>
                  <a:txBody>
                    <a:bodyPr/>
                    <a:lstStyle/>
                    <a:p>
                      <a:pPr algn="ctr"/>
                      <a:r>
                        <a:rPr lang="en-GB" dirty="0"/>
                        <a:t>120,000</a:t>
                      </a:r>
                      <a:br>
                        <a:rPr lang="en-GB" dirty="0"/>
                      </a:br>
                      <a:r>
                        <a:rPr lang="en-GB" sz="1600" dirty="0"/>
                        <a:t>(60,000–250,000</a:t>
                      </a:r>
                      <a:endParaRPr lang="en-GB" dirty="0"/>
                    </a:p>
                  </a:txBody>
                  <a:tcPr>
                    <a:lnL>
                      <a:noFill/>
                    </a:lnL>
                    <a:lnR w="6350" cap="flat" cmpd="sng" algn="ctr">
                      <a:noFill/>
                      <a:prstDash val="solid"/>
                      <a:miter lim="800000"/>
                    </a:lnR>
                    <a:lnTlToBr w="12700" cmpd="sng">
                      <a:noFill/>
                      <a:prstDash val="solid"/>
                    </a:lnTlToBr>
                    <a:lnBlToTr w="12700" cmpd="sng">
                      <a:noFill/>
                      <a:prstDash val="solid"/>
                    </a:lnBlToTr>
                  </a:tcPr>
                </a:tc>
                <a:extLst>
                  <a:ext uri="{0D108BD9-81ED-4DB2-BD59-A6C34878D82A}">
                    <a16:rowId xmlns:a16="http://schemas.microsoft.com/office/drawing/2014/main" val="2042970314"/>
                  </a:ext>
                </a:extLst>
              </a:tr>
            </a:tbl>
          </a:graphicData>
        </a:graphic>
      </p:graphicFrame>
      <p:sp>
        <p:nvSpPr>
          <p:cNvPr id="7" name="TextBox 6">
            <a:extLst>
              <a:ext uri="{FF2B5EF4-FFF2-40B4-BE49-F238E27FC236}">
                <a16:creationId xmlns:a16="http://schemas.microsoft.com/office/drawing/2014/main" id="{B9C3993A-561D-C2BA-53AA-222C64EB2987}"/>
              </a:ext>
            </a:extLst>
          </p:cNvPr>
          <p:cNvSpPr txBox="1"/>
          <p:nvPr/>
        </p:nvSpPr>
        <p:spPr>
          <a:xfrm>
            <a:off x="257426" y="3115162"/>
            <a:ext cx="4811879" cy="2123658"/>
          </a:xfrm>
          <a:prstGeom prst="rect">
            <a:avLst/>
          </a:prstGeom>
          <a:noFill/>
        </p:spPr>
        <p:txBody>
          <a:bodyPr wrap="square" rtlCol="0">
            <a:spAutoFit/>
          </a:bodyPr>
          <a:lstStyle/>
          <a:p>
            <a:pPr algn="l"/>
            <a:r>
              <a:rPr lang="en-US" sz="2200" dirty="0"/>
              <a:t>Members of key populations are:</a:t>
            </a:r>
          </a:p>
          <a:p>
            <a:pPr marL="342900" indent="-342900" algn="l">
              <a:buFont typeface="Arial" panose="020B0604020202020204" pitchFamily="34" charset="0"/>
              <a:buChar char="•"/>
            </a:pPr>
            <a:r>
              <a:rPr lang="en-US" sz="2200" dirty="0"/>
              <a:t> </a:t>
            </a:r>
            <a:r>
              <a:rPr lang="en-US" sz="2200" b="1" dirty="0"/>
              <a:t>1.6% of adult population</a:t>
            </a:r>
            <a:r>
              <a:rPr lang="en-US" sz="2200" dirty="0"/>
              <a:t> in sub-Saharan Africa, but </a:t>
            </a:r>
          </a:p>
          <a:p>
            <a:pPr marL="342900" indent="-342900" algn="l">
              <a:buFont typeface="Arial" panose="020B0604020202020204" pitchFamily="34" charset="0"/>
              <a:buChar char="•"/>
            </a:pPr>
            <a:r>
              <a:rPr lang="en-US" sz="2200" b="1" dirty="0"/>
              <a:t>6.3% of people living with HIV</a:t>
            </a:r>
          </a:p>
        </p:txBody>
      </p:sp>
      <p:sp>
        <p:nvSpPr>
          <p:cNvPr id="10" name="TextBox 9">
            <a:extLst>
              <a:ext uri="{FF2B5EF4-FFF2-40B4-BE49-F238E27FC236}">
                <a16:creationId xmlns:a16="http://schemas.microsoft.com/office/drawing/2014/main" id="{636A4BF7-E05B-108C-4534-CF33EEEC473D}"/>
              </a:ext>
            </a:extLst>
          </p:cNvPr>
          <p:cNvSpPr txBox="1"/>
          <p:nvPr/>
        </p:nvSpPr>
        <p:spPr>
          <a:xfrm>
            <a:off x="111673" y="6468549"/>
            <a:ext cx="7054945" cy="338554"/>
          </a:xfrm>
          <a:prstGeom prst="rect">
            <a:avLst/>
          </a:prstGeom>
          <a:noFill/>
        </p:spPr>
        <p:txBody>
          <a:bodyPr wrap="none" rtlCol="0">
            <a:spAutoFit/>
          </a:bodyPr>
          <a:lstStyle/>
          <a:p>
            <a:r>
              <a:rPr lang="en-US" sz="1600" dirty="0"/>
              <a:t>Stevens </a:t>
            </a:r>
            <a:r>
              <a:rPr lang="en-US" sz="1600" i="1" dirty="0"/>
              <a:t>et al.</a:t>
            </a:r>
            <a:r>
              <a:rPr lang="en-US" sz="1600" dirty="0"/>
              <a:t> </a:t>
            </a:r>
            <a:r>
              <a:rPr lang="en-US" sz="1600" dirty="0" err="1"/>
              <a:t>medRxiv</a:t>
            </a:r>
            <a:r>
              <a:rPr lang="en-US" sz="1600" dirty="0"/>
              <a:t> 2022; </a:t>
            </a:r>
            <a:r>
              <a:rPr lang="en-US" sz="1600" dirty="0" err="1"/>
              <a:t>doi</a:t>
            </a:r>
            <a:r>
              <a:rPr lang="en-US" sz="1600" dirty="0"/>
              <a:t>: </a:t>
            </a:r>
            <a:r>
              <a:rPr lang="en-GB" sz="1600" dirty="0"/>
              <a:t>10.1101/2022.07.27.22278071</a:t>
            </a:r>
            <a:endParaRPr lang="en-US" sz="1600" dirty="0"/>
          </a:p>
        </p:txBody>
      </p:sp>
      <p:sp>
        <p:nvSpPr>
          <p:cNvPr id="12" name="Title 11">
            <a:extLst>
              <a:ext uri="{FF2B5EF4-FFF2-40B4-BE49-F238E27FC236}">
                <a16:creationId xmlns:a16="http://schemas.microsoft.com/office/drawing/2014/main" id="{9743D842-FD1D-CD53-117D-696CA1920917}"/>
              </a:ext>
            </a:extLst>
          </p:cNvPr>
          <p:cNvSpPr>
            <a:spLocks noGrp="1"/>
          </p:cNvSpPr>
          <p:nvPr>
            <p:ph type="title"/>
          </p:nvPr>
        </p:nvSpPr>
        <p:spPr>
          <a:xfrm>
            <a:off x="4116390" y="441325"/>
            <a:ext cx="7929071" cy="1223964"/>
          </a:xfrm>
        </p:spPr>
        <p:txBody>
          <a:bodyPr>
            <a:normAutofit fontScale="90000"/>
          </a:bodyPr>
          <a:lstStyle/>
          <a:p>
            <a:r>
              <a:rPr lang="en-US" dirty="0"/>
              <a:t>Key populations: disproportionate HIV vulnerability in all sub-Saharan African countries</a:t>
            </a:r>
          </a:p>
        </p:txBody>
      </p:sp>
      <p:sp>
        <p:nvSpPr>
          <p:cNvPr id="13" name="Rounded Rectangle 12">
            <a:extLst>
              <a:ext uri="{FF2B5EF4-FFF2-40B4-BE49-F238E27FC236}">
                <a16:creationId xmlns:a16="http://schemas.microsoft.com/office/drawing/2014/main" id="{80F0FF36-4201-EC13-47B4-F95D6602F0F7}"/>
              </a:ext>
            </a:extLst>
          </p:cNvPr>
          <p:cNvSpPr>
            <a:spLocks noChangeAspect="1"/>
          </p:cNvSpPr>
          <p:nvPr/>
        </p:nvSpPr>
        <p:spPr>
          <a:xfrm>
            <a:off x="1878701" y="68245"/>
            <a:ext cx="1080000" cy="1080000"/>
          </a:xfrm>
          <a:prstGeom prst="roundRect">
            <a:avLst>
              <a:gd name="adj" fmla="val 49798"/>
            </a:avLst>
          </a:prstGeom>
          <a:blipFill>
            <a:blip r:embed="rId3"/>
            <a:srcRect/>
            <a:stretch>
              <a:fillRect l="-24080" t="-7392" r="-41804" b="-25314"/>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522D6A78-C957-29D5-D985-F03E36AF7466}"/>
              </a:ext>
            </a:extLst>
          </p:cNvPr>
          <p:cNvSpPr txBox="1"/>
          <p:nvPr/>
        </p:nvSpPr>
        <p:spPr>
          <a:xfrm>
            <a:off x="4116390" y="1788815"/>
            <a:ext cx="4081438" cy="369332"/>
          </a:xfrm>
          <a:prstGeom prst="rect">
            <a:avLst/>
          </a:prstGeom>
          <a:noFill/>
        </p:spPr>
        <p:txBody>
          <a:bodyPr wrap="none" rtlCol="0">
            <a:spAutoFit/>
          </a:bodyPr>
          <a:lstStyle/>
          <a:p>
            <a:pPr algn="l"/>
            <a:r>
              <a:rPr lang="en-US" dirty="0"/>
              <a:t>(Abstract #2887; Oliver Stevens)</a:t>
            </a:r>
          </a:p>
        </p:txBody>
      </p:sp>
    </p:spTree>
    <p:extLst>
      <p:ext uri="{BB962C8B-B14F-4D97-AF65-F5344CB8AC3E}">
        <p14:creationId xmlns:p14="http://schemas.microsoft.com/office/powerpoint/2010/main" val="1919618048"/>
      </p:ext>
    </p:extLst>
  </p:cSld>
  <p:clrMapOvr>
    <a:masterClrMapping/>
  </p:clrMapOvr>
  <mc:AlternateContent xmlns:mc="http://schemas.openxmlformats.org/markup-compatibility/2006" xmlns:p14="http://schemas.microsoft.com/office/powerpoint/2010/main">
    <mc:Choice Requires="p14">
      <p:transition spd="slow" p14:dur="2000" advTm="32391"/>
    </mc:Choice>
    <mc:Fallback xmlns="">
      <p:transition spd="slow" advTm="3239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68478E-1F82-CB4C-F585-26ADE6FBF48E}"/>
              </a:ext>
            </a:extLst>
          </p:cNvPr>
          <p:cNvSpPr>
            <a:spLocks noGrp="1"/>
          </p:cNvSpPr>
          <p:nvPr>
            <p:ph type="title"/>
          </p:nvPr>
        </p:nvSpPr>
        <p:spPr/>
        <p:txBody>
          <a:bodyPr>
            <a:normAutofit/>
          </a:bodyPr>
          <a:lstStyle/>
          <a:p>
            <a:r>
              <a:rPr lang="en-US" dirty="0"/>
              <a:t>Key Population Surveys: Large data gaps</a:t>
            </a:r>
          </a:p>
        </p:txBody>
      </p:sp>
      <p:sp>
        <p:nvSpPr>
          <p:cNvPr id="5" name="TextBox 4">
            <a:extLst>
              <a:ext uri="{FF2B5EF4-FFF2-40B4-BE49-F238E27FC236}">
                <a16:creationId xmlns:a16="http://schemas.microsoft.com/office/drawing/2014/main" id="{090583DD-8585-6D94-8C5F-966484761BD6}"/>
              </a:ext>
            </a:extLst>
          </p:cNvPr>
          <p:cNvSpPr txBox="1"/>
          <p:nvPr/>
        </p:nvSpPr>
        <p:spPr>
          <a:xfrm>
            <a:off x="4116391" y="1480623"/>
            <a:ext cx="4081438" cy="369332"/>
          </a:xfrm>
          <a:prstGeom prst="rect">
            <a:avLst/>
          </a:prstGeom>
          <a:noFill/>
        </p:spPr>
        <p:txBody>
          <a:bodyPr wrap="none" rtlCol="0">
            <a:spAutoFit/>
          </a:bodyPr>
          <a:lstStyle/>
          <a:p>
            <a:pPr algn="l"/>
            <a:r>
              <a:rPr lang="en-US" dirty="0"/>
              <a:t>(Abstract #2887; Oliver Stevens)</a:t>
            </a:r>
          </a:p>
        </p:txBody>
      </p:sp>
      <p:sp>
        <p:nvSpPr>
          <p:cNvPr id="14" name="TextBox 13">
            <a:extLst>
              <a:ext uri="{FF2B5EF4-FFF2-40B4-BE49-F238E27FC236}">
                <a16:creationId xmlns:a16="http://schemas.microsoft.com/office/drawing/2014/main" id="{474DAEA0-BA05-0E7D-E80D-159136880777}"/>
              </a:ext>
            </a:extLst>
          </p:cNvPr>
          <p:cNvSpPr txBox="1"/>
          <p:nvPr/>
        </p:nvSpPr>
        <p:spPr>
          <a:xfrm>
            <a:off x="301474" y="1989144"/>
            <a:ext cx="3944378" cy="707886"/>
          </a:xfrm>
          <a:prstGeom prst="rect">
            <a:avLst/>
          </a:prstGeom>
          <a:noFill/>
        </p:spPr>
        <p:txBody>
          <a:bodyPr wrap="square" rtlCol="0">
            <a:spAutoFit/>
          </a:bodyPr>
          <a:lstStyle/>
          <a:p>
            <a:pPr algn="ctr"/>
            <a:r>
              <a:rPr lang="en-US" sz="2000" b="1" dirty="0"/>
              <a:t>Data availability:</a:t>
            </a:r>
            <a:br>
              <a:rPr lang="en-US" sz="2000" b="1" dirty="0"/>
            </a:br>
            <a:r>
              <a:rPr lang="en-US" sz="2000" b="1" dirty="0"/>
              <a:t>key population x outcome</a:t>
            </a:r>
          </a:p>
        </p:txBody>
      </p:sp>
      <p:pic>
        <p:nvPicPr>
          <p:cNvPr id="19" name="Picture 18" descr="Map&#10;&#10;Description automatically generated">
            <a:extLst>
              <a:ext uri="{FF2B5EF4-FFF2-40B4-BE49-F238E27FC236}">
                <a16:creationId xmlns:a16="http://schemas.microsoft.com/office/drawing/2014/main" id="{BF209851-CB62-685C-039B-E80ED195C0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7349" y="2640682"/>
            <a:ext cx="3452628" cy="3817923"/>
          </a:xfrm>
          <a:prstGeom prst="rect">
            <a:avLst/>
          </a:prstGeom>
        </p:spPr>
      </p:pic>
      <p:sp>
        <p:nvSpPr>
          <p:cNvPr id="20" name="Rounded Rectangle 19">
            <a:extLst>
              <a:ext uri="{FF2B5EF4-FFF2-40B4-BE49-F238E27FC236}">
                <a16:creationId xmlns:a16="http://schemas.microsoft.com/office/drawing/2014/main" id="{29405569-75D0-56A9-95D7-6C5D9026F1B9}"/>
              </a:ext>
            </a:extLst>
          </p:cNvPr>
          <p:cNvSpPr>
            <a:spLocks noChangeAspect="1"/>
          </p:cNvSpPr>
          <p:nvPr/>
        </p:nvSpPr>
        <p:spPr>
          <a:xfrm>
            <a:off x="1878701" y="68245"/>
            <a:ext cx="1080000" cy="1080000"/>
          </a:xfrm>
          <a:prstGeom prst="roundRect">
            <a:avLst>
              <a:gd name="adj" fmla="val 49798"/>
            </a:avLst>
          </a:prstGeom>
          <a:blipFill>
            <a:blip r:embed="rId5"/>
            <a:srcRect/>
            <a:stretch>
              <a:fillRect l="-24080" t="-7392" r="-41804" b="-25314"/>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extBox 2">
            <a:extLst>
              <a:ext uri="{FF2B5EF4-FFF2-40B4-BE49-F238E27FC236}">
                <a16:creationId xmlns:a16="http://schemas.microsoft.com/office/drawing/2014/main" id="{67279A0B-25FB-9D78-7CE7-6C712121D1B6}"/>
              </a:ext>
            </a:extLst>
          </p:cNvPr>
          <p:cNvSpPr txBox="1"/>
          <p:nvPr/>
        </p:nvSpPr>
        <p:spPr>
          <a:xfrm>
            <a:off x="111673" y="6468549"/>
            <a:ext cx="7054945" cy="338554"/>
          </a:xfrm>
          <a:prstGeom prst="rect">
            <a:avLst/>
          </a:prstGeom>
          <a:noFill/>
        </p:spPr>
        <p:txBody>
          <a:bodyPr wrap="none" rtlCol="0">
            <a:spAutoFit/>
          </a:bodyPr>
          <a:lstStyle/>
          <a:p>
            <a:r>
              <a:rPr lang="en-US" sz="1600" dirty="0"/>
              <a:t>Stevens </a:t>
            </a:r>
            <a:r>
              <a:rPr lang="en-US" sz="1600" i="1" dirty="0"/>
              <a:t>et al.</a:t>
            </a:r>
            <a:r>
              <a:rPr lang="en-US" sz="1600" dirty="0"/>
              <a:t> </a:t>
            </a:r>
            <a:r>
              <a:rPr lang="en-US" sz="1600" dirty="0" err="1"/>
              <a:t>medRxiv</a:t>
            </a:r>
            <a:r>
              <a:rPr lang="en-US" sz="1600" dirty="0"/>
              <a:t> 2022; </a:t>
            </a:r>
            <a:r>
              <a:rPr lang="en-US" sz="1600" dirty="0" err="1"/>
              <a:t>doi</a:t>
            </a:r>
            <a:r>
              <a:rPr lang="en-US" sz="1600" dirty="0"/>
              <a:t>: </a:t>
            </a:r>
            <a:r>
              <a:rPr lang="en-GB" sz="1600" dirty="0"/>
              <a:t>10.1101/2022.07.27.22278071</a:t>
            </a:r>
            <a:endParaRPr lang="en-US" sz="1600" dirty="0"/>
          </a:p>
        </p:txBody>
      </p:sp>
      <p:sp>
        <p:nvSpPr>
          <p:cNvPr id="7" name="Rounded Rectangle 6">
            <a:extLst>
              <a:ext uri="{FF2B5EF4-FFF2-40B4-BE49-F238E27FC236}">
                <a16:creationId xmlns:a16="http://schemas.microsoft.com/office/drawing/2014/main" id="{BC28F15F-FBC6-2796-45A9-ABCD8817511C}"/>
              </a:ext>
            </a:extLst>
          </p:cNvPr>
          <p:cNvSpPr/>
          <p:nvPr/>
        </p:nvSpPr>
        <p:spPr>
          <a:xfrm>
            <a:off x="4694145" y="2465959"/>
            <a:ext cx="7054946" cy="3817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spcBef>
                <a:spcPts val="1000"/>
              </a:spcBef>
            </a:pPr>
            <a:r>
              <a:rPr lang="en-US" sz="2000" b="1" dirty="0"/>
              <a:t>Limitations of existing key population survey data:</a:t>
            </a:r>
          </a:p>
          <a:p>
            <a:pPr marL="342900" indent="-342900">
              <a:spcBef>
                <a:spcPts val="1200"/>
              </a:spcBef>
              <a:buFont typeface="Arial" panose="020B0604020202020204" pitchFamily="34" charset="0"/>
              <a:buChar char="•"/>
            </a:pPr>
            <a:r>
              <a:rPr lang="en-US" sz="2000" dirty="0"/>
              <a:t>Large heterogeneity </a:t>
            </a:r>
            <a:r>
              <a:rPr lang="en-US" sz="2000" dirty="0">
                <a:sym typeface="Wingdings" pitchFamily="2" charset="2"/>
              </a:rPr>
              <a:t> very wide uncertainty</a:t>
            </a:r>
          </a:p>
          <a:p>
            <a:pPr marL="342900" indent="-342900">
              <a:spcBef>
                <a:spcPts val="1200"/>
              </a:spcBef>
              <a:buFont typeface="Arial" panose="020B0604020202020204" pitchFamily="34" charset="0"/>
              <a:buChar char="•"/>
            </a:pPr>
            <a:r>
              <a:rPr lang="en-US" sz="2000" dirty="0">
                <a:sym typeface="Wingdings" pitchFamily="2" charset="2"/>
              </a:rPr>
              <a:t>Restricted and non-representative geographic coverage </a:t>
            </a:r>
          </a:p>
          <a:p>
            <a:pPr marL="342900" indent="-342900">
              <a:spcBef>
                <a:spcPts val="1200"/>
              </a:spcBef>
              <a:buFont typeface="Arial" panose="020B0604020202020204" pitchFamily="34" charset="0"/>
              <a:buChar char="•"/>
            </a:pPr>
            <a:r>
              <a:rPr lang="en-US" sz="2000" dirty="0"/>
              <a:t>Difficult to relate surveillance to service planning and monitoring</a:t>
            </a:r>
          </a:p>
        </p:txBody>
      </p:sp>
    </p:spTree>
    <p:custDataLst>
      <p:tags r:id="rId1"/>
    </p:custDataLst>
    <p:extLst>
      <p:ext uri="{BB962C8B-B14F-4D97-AF65-F5344CB8AC3E}">
        <p14:creationId xmlns:p14="http://schemas.microsoft.com/office/powerpoint/2010/main" val="1708896297"/>
      </p:ext>
    </p:extLst>
  </p:cSld>
  <p:clrMapOvr>
    <a:masterClrMapping/>
  </p:clrMapOvr>
  <mc:AlternateContent xmlns:mc="http://schemas.openxmlformats.org/markup-compatibility/2006" xmlns:p14="http://schemas.microsoft.com/office/powerpoint/2010/main">
    <mc:Choice Requires="p14">
      <p:transition spd="slow" p14:dur="2000" advTm="38646"/>
    </mc:Choice>
    <mc:Fallback xmlns="">
      <p:transition spd="slow" advTm="386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66CD7D0-A740-6A90-990B-FC9DEAD0E486}"/>
              </a:ext>
            </a:extLst>
          </p:cNvPr>
          <p:cNvSpPr/>
          <p:nvPr/>
        </p:nvSpPr>
        <p:spPr>
          <a:xfrm>
            <a:off x="1789806" y="3253715"/>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data and epi </a:t>
            </a:r>
            <a:r>
              <a:rPr lang="en-US" dirty="0" err="1"/>
              <a:t>characterisation</a:t>
            </a:r>
            <a:endParaRPr lang="en-US" dirty="0"/>
          </a:p>
          <a:p>
            <a:pPr marL="142875">
              <a:spcBef>
                <a:spcPts val="600"/>
              </a:spcBef>
            </a:pPr>
            <a:r>
              <a:rPr lang="en-US" dirty="0"/>
              <a:t>    among AGYW; but across all ages</a:t>
            </a:r>
          </a:p>
        </p:txBody>
      </p:sp>
      <p:sp>
        <p:nvSpPr>
          <p:cNvPr id="23" name="Rounded Rectangle 22">
            <a:extLst>
              <a:ext uri="{FF2B5EF4-FFF2-40B4-BE49-F238E27FC236}">
                <a16:creationId xmlns:a16="http://schemas.microsoft.com/office/drawing/2014/main" id="{C74D604E-05F5-0E08-6F6D-94CE1E879334}"/>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3E2590F-35D5-437B-131B-E570FA8B76EE}"/>
              </a:ext>
            </a:extLst>
          </p:cNvPr>
          <p:cNvSpPr>
            <a:spLocks noChangeAspect="1"/>
          </p:cNvSpPr>
          <p:nvPr/>
        </p:nvSpPr>
        <p:spPr>
          <a:xfrm>
            <a:off x="7128958" y="2438575"/>
            <a:ext cx="1080000" cy="1080000"/>
          </a:xfrm>
          <a:prstGeom prst="roundRect">
            <a:avLst>
              <a:gd name="adj" fmla="val 49798"/>
            </a:avLst>
          </a:prstGeom>
          <a:blipFill>
            <a:blip r:embed="rId3"/>
            <a:srcRect/>
            <a:stretch>
              <a:fillRect l="-24080" t="-7392" r="-41804" b="-25314"/>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32" name="Rounded Rectangle 31">
            <a:extLst>
              <a:ext uri="{FF2B5EF4-FFF2-40B4-BE49-F238E27FC236}">
                <a16:creationId xmlns:a16="http://schemas.microsoft.com/office/drawing/2014/main" id="{90B75C1F-3F6B-C443-8757-2680E1F11E00}"/>
              </a:ext>
            </a:extLst>
          </p:cNvPr>
          <p:cNvSpPr/>
          <p:nvPr/>
        </p:nvSpPr>
        <p:spPr>
          <a:xfrm>
            <a:off x="1988661" y="3084543"/>
            <a:ext cx="1800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Sex and age</a:t>
            </a:r>
          </a:p>
        </p:txBody>
      </p:sp>
      <p:sp>
        <p:nvSpPr>
          <p:cNvPr id="5" name="Rounded Rectangle 4">
            <a:extLst>
              <a:ext uri="{FF2B5EF4-FFF2-40B4-BE49-F238E27FC236}">
                <a16:creationId xmlns:a16="http://schemas.microsoft.com/office/drawing/2014/main" id="{60D3874F-19EF-9383-DB85-86D87690E686}"/>
              </a:ext>
            </a:extLst>
          </p:cNvPr>
          <p:cNvSpPr>
            <a:spLocks noChangeAspect="1"/>
          </p:cNvSpPr>
          <p:nvPr/>
        </p:nvSpPr>
        <p:spPr>
          <a:xfrm>
            <a:off x="324844" y="3156156"/>
            <a:ext cx="1567489" cy="1080000"/>
          </a:xfrm>
          <a:prstGeom prst="roundRect">
            <a:avLst/>
          </a:prstGeom>
          <a:blipFill dpi="0" rotWithShape="1">
            <a:blip r:embed="rId4">
              <a:duotone>
                <a:schemeClr val="bg2">
                  <a:shade val="45000"/>
                  <a:satMod val="135000"/>
                </a:schemeClr>
                <a:prstClr val="white"/>
              </a:duotone>
              <a:extLst>
                <a:ext uri="{96DAC541-7B7A-43D3-8B79-37D633B846F1}">
                  <asvg:svgBlip xmlns:asvg="http://schemas.microsoft.com/office/drawing/2016/SVG/main" r:embed="rId5"/>
                </a:ext>
              </a:extLst>
            </a:blip>
            <a:srcRect/>
            <a:stretch>
              <a:fillRect l="9887" r="9887"/>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Rounded Rectangle 32">
            <a:extLst>
              <a:ext uri="{FF2B5EF4-FFF2-40B4-BE49-F238E27FC236}">
                <a16:creationId xmlns:a16="http://schemas.microsoft.com/office/drawing/2014/main" id="{21F9FAC6-CFCB-5679-386F-83D4E1CA63A2}"/>
              </a:ext>
            </a:extLst>
          </p:cNvPr>
          <p:cNvSpPr/>
          <p:nvPr/>
        </p:nvSpPr>
        <p:spPr>
          <a:xfrm>
            <a:off x="1788422" y="4446127"/>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Strong evidence for need (everywhere)</a:t>
            </a:r>
          </a:p>
          <a:p>
            <a:pPr marL="142875">
              <a:spcBef>
                <a:spcPts val="600"/>
              </a:spcBef>
            </a:pPr>
            <a:r>
              <a:rPr lang="en-US" dirty="0"/>
              <a:t>Insufficient data for precision response</a:t>
            </a:r>
          </a:p>
        </p:txBody>
      </p:sp>
      <p:sp>
        <p:nvSpPr>
          <p:cNvPr id="34" name="Rounded Rectangle 33">
            <a:extLst>
              <a:ext uri="{FF2B5EF4-FFF2-40B4-BE49-F238E27FC236}">
                <a16:creationId xmlns:a16="http://schemas.microsoft.com/office/drawing/2014/main" id="{A5B35CC0-CACA-6A4F-5484-D7EE847C7995}"/>
              </a:ext>
            </a:extLst>
          </p:cNvPr>
          <p:cNvSpPr>
            <a:spLocks noChangeAspect="1"/>
          </p:cNvSpPr>
          <p:nvPr/>
        </p:nvSpPr>
        <p:spPr>
          <a:xfrm>
            <a:off x="322616" y="434858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Rounded Rectangle 34">
            <a:extLst>
              <a:ext uri="{FF2B5EF4-FFF2-40B4-BE49-F238E27FC236}">
                <a16:creationId xmlns:a16="http://schemas.microsoft.com/office/drawing/2014/main" id="{BAC5DFFE-F8A7-E496-EDA2-DB8FFCA89298}"/>
              </a:ext>
            </a:extLst>
          </p:cNvPr>
          <p:cNvSpPr/>
          <p:nvPr/>
        </p:nvSpPr>
        <p:spPr>
          <a:xfrm>
            <a:off x="1987275" y="4276955"/>
            <a:ext cx="2088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Key populations</a:t>
            </a:r>
          </a:p>
        </p:txBody>
      </p:sp>
      <p:sp>
        <p:nvSpPr>
          <p:cNvPr id="37" name="Rounded Rectangle 36">
            <a:extLst>
              <a:ext uri="{FF2B5EF4-FFF2-40B4-BE49-F238E27FC236}">
                <a16:creationId xmlns:a16="http://schemas.microsoft.com/office/drawing/2014/main" id="{54904674-A704-4335-8CB4-9E0932CE509A}"/>
              </a:ext>
            </a:extLst>
          </p:cNvPr>
          <p:cNvSpPr>
            <a:spLocks noChangeAspect="1"/>
          </p:cNvSpPr>
          <p:nvPr/>
        </p:nvSpPr>
        <p:spPr>
          <a:xfrm>
            <a:off x="323143" y="4348513"/>
            <a:ext cx="1567489" cy="1080000"/>
          </a:xfrm>
          <a:prstGeom prst="roundRect">
            <a:avLst/>
          </a:prstGeom>
          <a:blipFill>
            <a:blip r:embed="rId6">
              <a:extLst>
                <a:ext uri="{96DAC541-7B7A-43D3-8B79-37D633B846F1}">
                  <asvg:svgBlip xmlns:asvg="http://schemas.microsoft.com/office/drawing/2016/SVG/main" r:embed="rId7"/>
                </a:ext>
              </a:extLst>
            </a:blip>
            <a:srcRect/>
            <a:stretch>
              <a:fillRect l="15145" r="15145"/>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8" name="Up Arrow 47">
            <a:extLst>
              <a:ext uri="{FF2B5EF4-FFF2-40B4-BE49-F238E27FC236}">
                <a16:creationId xmlns:a16="http://schemas.microsoft.com/office/drawing/2014/main" id="{2BF1D146-6AE2-2FA5-A66C-D3D81EE78480}"/>
              </a:ext>
            </a:extLst>
          </p:cNvPr>
          <p:cNvSpPr/>
          <p:nvPr/>
        </p:nvSpPr>
        <p:spPr>
          <a:xfrm>
            <a:off x="2020052" y="3783437"/>
            <a:ext cx="252000" cy="25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1EBDF305-DA88-F974-3C6A-294BD1272765}"/>
              </a:ext>
            </a:extLst>
          </p:cNvPr>
          <p:cNvSpPr>
            <a:spLocks noChangeAspect="1"/>
          </p:cNvSpPr>
          <p:nvPr/>
        </p:nvSpPr>
        <p:spPr>
          <a:xfrm>
            <a:off x="9428840" y="3979231"/>
            <a:ext cx="1180287" cy="1008000"/>
          </a:xfrm>
          <a:prstGeom prst="roundRect">
            <a:avLst>
              <a:gd name="adj" fmla="val 0"/>
            </a:avLst>
          </a:prstGeom>
          <a:blipFill dpi="0" rotWithShape="1">
            <a:blip r:embed="rId8">
              <a:duotone>
                <a:schemeClr val="bg2">
                  <a:shade val="45000"/>
                  <a:satMod val="135000"/>
                </a:schemeClr>
                <a:prstClr val="white"/>
              </a:duotone>
            </a:blip>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14">
            <a:extLst>
              <a:ext uri="{FF2B5EF4-FFF2-40B4-BE49-F238E27FC236}">
                <a16:creationId xmlns:a16="http://schemas.microsoft.com/office/drawing/2014/main" id="{5831B11E-A285-DA4F-9A83-C851883ADEDC}"/>
              </a:ext>
            </a:extLst>
          </p:cNvPr>
          <p:cNvSpPr>
            <a:spLocks noChangeAspect="1"/>
          </p:cNvSpPr>
          <p:nvPr/>
        </p:nvSpPr>
        <p:spPr>
          <a:xfrm>
            <a:off x="322616" y="5520924"/>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23">
            <a:extLst>
              <a:ext uri="{FF2B5EF4-FFF2-40B4-BE49-F238E27FC236}">
                <a16:creationId xmlns:a16="http://schemas.microsoft.com/office/drawing/2014/main" id="{5E65F163-E352-FBAE-A502-1DF00A6A6636}"/>
              </a:ext>
            </a:extLst>
          </p:cNvPr>
          <p:cNvSpPr>
            <a:spLocks noChangeAspect="1"/>
          </p:cNvSpPr>
          <p:nvPr/>
        </p:nvSpPr>
        <p:spPr>
          <a:xfrm>
            <a:off x="323143" y="5520853"/>
            <a:ext cx="1567489" cy="1080000"/>
          </a:xfrm>
          <a:prstGeom prst="roundRect">
            <a:avLst/>
          </a:prstGeom>
          <a:blipFill>
            <a:blip r:embed="rId9">
              <a:duotone>
                <a:schemeClr val="bg2">
                  <a:shade val="45000"/>
                  <a:satMod val="135000"/>
                </a:schemeClr>
                <a:prstClr val="white"/>
              </a:duotone>
              <a:extLst>
                <a:ext uri="{96DAC541-7B7A-43D3-8B79-37D633B846F1}">
                  <asvg:svgBlip xmlns:asvg="http://schemas.microsoft.com/office/drawing/2016/SVG/main" r:embed="rId10"/>
                </a:ext>
              </a:extLst>
            </a:blip>
            <a:srcRect/>
            <a:stretch>
              <a:fillRect t="73" b="73"/>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ounded Rectangle 24">
            <a:extLst>
              <a:ext uri="{FF2B5EF4-FFF2-40B4-BE49-F238E27FC236}">
                <a16:creationId xmlns:a16="http://schemas.microsoft.com/office/drawing/2014/main" id="{3756CC9A-23F1-4DCB-E886-FA9E3B3E356E}"/>
              </a:ext>
            </a:extLst>
          </p:cNvPr>
          <p:cNvSpPr>
            <a:spLocks noChangeAspect="1"/>
          </p:cNvSpPr>
          <p:nvPr/>
        </p:nvSpPr>
        <p:spPr>
          <a:xfrm>
            <a:off x="9958279" y="2744995"/>
            <a:ext cx="1080000" cy="1080000"/>
          </a:xfrm>
          <a:prstGeom prst="roundRect">
            <a:avLst/>
          </a:prstGeom>
          <a:blipFill dpi="0" rotWithShape="1">
            <a:blip r:embed="rId11">
              <a:grayscl/>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ounded Rectangle 29">
            <a:extLst>
              <a:ext uri="{FF2B5EF4-FFF2-40B4-BE49-F238E27FC236}">
                <a16:creationId xmlns:a16="http://schemas.microsoft.com/office/drawing/2014/main" id="{392D9279-C0E7-1576-B4EF-E127918F8746}"/>
              </a:ext>
            </a:extLst>
          </p:cNvPr>
          <p:cNvSpPr/>
          <p:nvPr/>
        </p:nvSpPr>
        <p:spPr>
          <a:xfrm>
            <a:off x="1788422" y="2067316"/>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31" name="Rounded Rectangle 30">
            <a:extLst>
              <a:ext uri="{FF2B5EF4-FFF2-40B4-BE49-F238E27FC236}">
                <a16:creationId xmlns:a16="http://schemas.microsoft.com/office/drawing/2014/main" id="{CB6C4846-07CE-F544-3C97-0C79B1E214A8}"/>
              </a:ext>
            </a:extLst>
          </p:cNvPr>
          <p:cNvSpPr>
            <a:spLocks noChangeAspect="1"/>
          </p:cNvSpPr>
          <p:nvPr/>
        </p:nvSpPr>
        <p:spPr>
          <a:xfrm>
            <a:off x="324000" y="1969200"/>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Rounded Rectangle 35">
            <a:extLst>
              <a:ext uri="{FF2B5EF4-FFF2-40B4-BE49-F238E27FC236}">
                <a16:creationId xmlns:a16="http://schemas.microsoft.com/office/drawing/2014/main" id="{25685516-2425-5261-8803-7F8E6B4968A8}"/>
              </a:ext>
            </a:extLst>
          </p:cNvPr>
          <p:cNvSpPr>
            <a:spLocks noChangeAspect="1"/>
          </p:cNvSpPr>
          <p:nvPr/>
        </p:nvSpPr>
        <p:spPr>
          <a:xfrm>
            <a:off x="324844" y="1968290"/>
            <a:ext cx="1567489" cy="1080000"/>
          </a:xfrm>
          <a:prstGeom prst="roundRect">
            <a:avLst/>
          </a:prstGeom>
          <a:blipFill dpi="0" rotWithShape="1">
            <a:blip r:embed="rId11">
              <a:grayscl/>
              <a:extLst>
                <a:ext uri="{28A0092B-C50C-407E-A947-70E740481C1C}">
                  <a14:useLocalDpi xmlns:a14="http://schemas.microsoft.com/office/drawing/2010/main"/>
                </a:ext>
              </a:extLst>
            </a:blip>
            <a:srcRect/>
            <a:stretch>
              <a:fillRect l="17930" t="2260" r="17930" b="2260"/>
            </a:stretch>
          </a:blip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Rounded Rectangle 37">
            <a:extLst>
              <a:ext uri="{FF2B5EF4-FFF2-40B4-BE49-F238E27FC236}">
                <a16:creationId xmlns:a16="http://schemas.microsoft.com/office/drawing/2014/main" id="{DA80D560-A931-744F-CF41-736B9909D48C}"/>
              </a:ext>
            </a:extLst>
          </p:cNvPr>
          <p:cNvSpPr/>
          <p:nvPr/>
        </p:nvSpPr>
        <p:spPr>
          <a:xfrm>
            <a:off x="1987278" y="1898144"/>
            <a:ext cx="1728951"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Geography</a:t>
            </a:r>
          </a:p>
        </p:txBody>
      </p:sp>
      <p:sp>
        <p:nvSpPr>
          <p:cNvPr id="39" name="Left-Right Arrow 38">
            <a:extLst>
              <a:ext uri="{FF2B5EF4-FFF2-40B4-BE49-F238E27FC236}">
                <a16:creationId xmlns:a16="http://schemas.microsoft.com/office/drawing/2014/main" id="{3E44A9B8-2449-9438-19FA-37D68D72D45C}"/>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0" name="Rectangle 39">
            <a:extLst>
              <a:ext uri="{FF2B5EF4-FFF2-40B4-BE49-F238E27FC236}">
                <a16:creationId xmlns:a16="http://schemas.microsoft.com/office/drawing/2014/main" id="{1BCA59CD-F0C9-238D-DBEB-CFB7FDC7AF39}"/>
              </a:ext>
            </a:extLst>
          </p:cNvPr>
          <p:cNvSpPr/>
          <p:nvPr/>
        </p:nvSpPr>
        <p:spPr>
          <a:xfrm>
            <a:off x="7128000" y="2437200"/>
            <a:ext cx="1080000" cy="1080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20006"/>
      </p:ext>
    </p:extLst>
  </p:cSld>
  <p:clrMapOvr>
    <a:masterClrMapping/>
  </p:clrMapOvr>
  <mc:AlternateContent xmlns:mc="http://schemas.openxmlformats.org/markup-compatibility/2006" xmlns:p14="http://schemas.microsoft.com/office/powerpoint/2010/main">
    <mc:Choice Requires="p14">
      <p:transition spd="slow" p14:dur="2000" advTm="37188"/>
    </mc:Choice>
    <mc:Fallback xmlns="">
      <p:transition spd="slow" advTm="3718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3E2590F-35D5-437B-131B-E570FA8B76EE}"/>
              </a:ext>
            </a:extLst>
          </p:cNvPr>
          <p:cNvSpPr>
            <a:spLocks noChangeAspect="1"/>
          </p:cNvSpPr>
          <p:nvPr/>
        </p:nvSpPr>
        <p:spPr>
          <a:xfrm>
            <a:off x="7128958" y="2438575"/>
            <a:ext cx="1080000" cy="1080000"/>
          </a:xfrm>
          <a:prstGeom prst="roundRect">
            <a:avLst>
              <a:gd name="adj" fmla="val 49798"/>
            </a:avLst>
          </a:prstGeom>
          <a:blipFill>
            <a:blip r:embed="rId3">
              <a:duotone>
                <a:schemeClr val="bg2">
                  <a:shade val="45000"/>
                  <a:satMod val="135000"/>
                </a:schemeClr>
                <a:prstClr val="white"/>
              </a:duotone>
            </a:blip>
            <a:srcRect/>
            <a:stretch>
              <a:fillRect l="-24080" t="-7392" r="-41804" b="-25314"/>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33" name="Rounded Rectangle 32">
            <a:extLst>
              <a:ext uri="{FF2B5EF4-FFF2-40B4-BE49-F238E27FC236}">
                <a16:creationId xmlns:a16="http://schemas.microsoft.com/office/drawing/2014/main" id="{21F9FAC6-CFCB-5679-386F-83D4E1CA63A2}"/>
              </a:ext>
            </a:extLst>
          </p:cNvPr>
          <p:cNvSpPr/>
          <p:nvPr/>
        </p:nvSpPr>
        <p:spPr>
          <a:xfrm>
            <a:off x="1788422" y="4446127"/>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Strong evidence for need (everywhere)</a:t>
            </a:r>
          </a:p>
          <a:p>
            <a:pPr marL="142875">
              <a:spcBef>
                <a:spcPts val="600"/>
              </a:spcBef>
            </a:pPr>
            <a:r>
              <a:rPr lang="en-US" dirty="0"/>
              <a:t>Insufficient data for precision response</a:t>
            </a:r>
          </a:p>
        </p:txBody>
      </p:sp>
      <p:sp>
        <p:nvSpPr>
          <p:cNvPr id="34" name="Rounded Rectangle 33">
            <a:extLst>
              <a:ext uri="{FF2B5EF4-FFF2-40B4-BE49-F238E27FC236}">
                <a16:creationId xmlns:a16="http://schemas.microsoft.com/office/drawing/2014/main" id="{A5B35CC0-CACA-6A4F-5484-D7EE847C7995}"/>
              </a:ext>
            </a:extLst>
          </p:cNvPr>
          <p:cNvSpPr>
            <a:spLocks noChangeAspect="1"/>
          </p:cNvSpPr>
          <p:nvPr/>
        </p:nvSpPr>
        <p:spPr>
          <a:xfrm>
            <a:off x="322616" y="434858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Rounded Rectangle 34">
            <a:extLst>
              <a:ext uri="{FF2B5EF4-FFF2-40B4-BE49-F238E27FC236}">
                <a16:creationId xmlns:a16="http://schemas.microsoft.com/office/drawing/2014/main" id="{BAC5DFFE-F8A7-E496-EDA2-DB8FFCA89298}"/>
              </a:ext>
            </a:extLst>
          </p:cNvPr>
          <p:cNvSpPr/>
          <p:nvPr/>
        </p:nvSpPr>
        <p:spPr>
          <a:xfrm>
            <a:off x="1987275" y="4276955"/>
            <a:ext cx="2088000"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Key populations</a:t>
            </a:r>
          </a:p>
        </p:txBody>
      </p:sp>
      <p:sp>
        <p:nvSpPr>
          <p:cNvPr id="37" name="Rounded Rectangle 36">
            <a:extLst>
              <a:ext uri="{FF2B5EF4-FFF2-40B4-BE49-F238E27FC236}">
                <a16:creationId xmlns:a16="http://schemas.microsoft.com/office/drawing/2014/main" id="{54904674-A704-4335-8CB4-9E0932CE509A}"/>
              </a:ext>
            </a:extLst>
          </p:cNvPr>
          <p:cNvSpPr>
            <a:spLocks noChangeAspect="1"/>
          </p:cNvSpPr>
          <p:nvPr/>
        </p:nvSpPr>
        <p:spPr>
          <a:xfrm>
            <a:off x="323143" y="4348513"/>
            <a:ext cx="1567489" cy="1080000"/>
          </a:xfrm>
          <a:prstGeom prst="roundRect">
            <a:avLst/>
          </a:prstGeom>
          <a:blipFill>
            <a:blip r:embed="rId4">
              <a:duotone>
                <a:schemeClr val="bg2">
                  <a:shade val="45000"/>
                  <a:satMod val="135000"/>
                </a:schemeClr>
                <a:prstClr val="white"/>
              </a:duotone>
              <a:extLst>
                <a:ext uri="{96DAC541-7B7A-43D3-8B79-37D633B846F1}">
                  <asvg:svgBlip xmlns:asvg="http://schemas.microsoft.com/office/drawing/2016/SVG/main" r:embed="rId5"/>
                </a:ext>
              </a:extLst>
            </a:blip>
            <a:srcRect/>
            <a:stretch>
              <a:fillRect l="15145" r="15145"/>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 name="Rounded Rectangle 40">
            <a:extLst>
              <a:ext uri="{FF2B5EF4-FFF2-40B4-BE49-F238E27FC236}">
                <a16:creationId xmlns:a16="http://schemas.microsoft.com/office/drawing/2014/main" id="{86CBD790-5110-4F10-A6E6-74BB38D0B1BC}"/>
              </a:ext>
            </a:extLst>
          </p:cNvPr>
          <p:cNvSpPr/>
          <p:nvPr/>
        </p:nvSpPr>
        <p:spPr>
          <a:xfrm>
            <a:off x="1788422" y="5618467"/>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endParaRPr lang="en-US" dirty="0"/>
          </a:p>
        </p:txBody>
      </p:sp>
      <p:sp>
        <p:nvSpPr>
          <p:cNvPr id="42" name="Rounded Rectangle 41">
            <a:extLst>
              <a:ext uri="{FF2B5EF4-FFF2-40B4-BE49-F238E27FC236}">
                <a16:creationId xmlns:a16="http://schemas.microsoft.com/office/drawing/2014/main" id="{211B7B17-7BE2-D03C-D444-B0EEC9E0298C}"/>
              </a:ext>
            </a:extLst>
          </p:cNvPr>
          <p:cNvSpPr>
            <a:spLocks noChangeAspect="1"/>
          </p:cNvSpPr>
          <p:nvPr/>
        </p:nvSpPr>
        <p:spPr>
          <a:xfrm>
            <a:off x="322616" y="552092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Rounded Rectangle 42">
            <a:extLst>
              <a:ext uri="{FF2B5EF4-FFF2-40B4-BE49-F238E27FC236}">
                <a16:creationId xmlns:a16="http://schemas.microsoft.com/office/drawing/2014/main" id="{F5B784B1-8388-5DCA-7135-6607CB1CA012}"/>
              </a:ext>
            </a:extLst>
          </p:cNvPr>
          <p:cNvSpPr/>
          <p:nvPr/>
        </p:nvSpPr>
        <p:spPr>
          <a:xfrm>
            <a:off x="1987275" y="5449295"/>
            <a:ext cx="2448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Risk differentiation</a:t>
            </a:r>
          </a:p>
        </p:txBody>
      </p:sp>
      <p:sp>
        <p:nvSpPr>
          <p:cNvPr id="44" name="Rounded Rectangle 43">
            <a:extLst>
              <a:ext uri="{FF2B5EF4-FFF2-40B4-BE49-F238E27FC236}">
                <a16:creationId xmlns:a16="http://schemas.microsoft.com/office/drawing/2014/main" id="{A4AD4294-D1D9-0801-78FC-C6FC1CD2BEEA}"/>
              </a:ext>
            </a:extLst>
          </p:cNvPr>
          <p:cNvSpPr>
            <a:spLocks noChangeAspect="1"/>
          </p:cNvSpPr>
          <p:nvPr/>
        </p:nvSpPr>
        <p:spPr>
          <a:xfrm>
            <a:off x="323143" y="5520853"/>
            <a:ext cx="1567489" cy="1080000"/>
          </a:xfrm>
          <a:prstGeom prst="roundRect">
            <a:avLst/>
          </a:prstGeom>
          <a:blipFill>
            <a:blip r:embed="rId6">
              <a:extLst>
                <a:ext uri="{96DAC541-7B7A-43D3-8B79-37D633B846F1}">
                  <asvg:svgBlip xmlns:asvg="http://schemas.microsoft.com/office/drawing/2016/SVG/main" r:embed="rId7"/>
                </a:ext>
              </a:extLst>
            </a:blip>
            <a:srcRect/>
            <a:stretch>
              <a:fillRect t="73" b="73"/>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ounded Rectangle 5">
            <a:extLst>
              <a:ext uri="{FF2B5EF4-FFF2-40B4-BE49-F238E27FC236}">
                <a16:creationId xmlns:a16="http://schemas.microsoft.com/office/drawing/2014/main" id="{FCFFF291-CB83-23C9-B7CF-A2096F7F3E16}"/>
              </a:ext>
            </a:extLst>
          </p:cNvPr>
          <p:cNvSpPr/>
          <p:nvPr/>
        </p:nvSpPr>
        <p:spPr>
          <a:xfrm>
            <a:off x="1789806" y="3253715"/>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data and epi </a:t>
            </a:r>
            <a:r>
              <a:rPr lang="en-US" dirty="0" err="1"/>
              <a:t>characterisation</a:t>
            </a:r>
            <a:endParaRPr lang="en-US" dirty="0"/>
          </a:p>
          <a:p>
            <a:pPr marL="142875">
              <a:spcBef>
                <a:spcPts val="600"/>
              </a:spcBef>
            </a:pPr>
            <a:r>
              <a:rPr lang="en-US" dirty="0"/>
              <a:t>    among AGYW; but across all ages</a:t>
            </a:r>
          </a:p>
        </p:txBody>
      </p:sp>
      <p:sp>
        <p:nvSpPr>
          <p:cNvPr id="7" name="Rounded Rectangle 6">
            <a:extLst>
              <a:ext uri="{FF2B5EF4-FFF2-40B4-BE49-F238E27FC236}">
                <a16:creationId xmlns:a16="http://schemas.microsoft.com/office/drawing/2014/main" id="{EC71BF05-672F-B01D-4E2C-65BA5EDC4986}"/>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9">
            <a:extLst>
              <a:ext uri="{FF2B5EF4-FFF2-40B4-BE49-F238E27FC236}">
                <a16:creationId xmlns:a16="http://schemas.microsoft.com/office/drawing/2014/main" id="{B385BEAB-AFC7-9F50-860F-7DEF3469A9D1}"/>
              </a:ext>
            </a:extLst>
          </p:cNvPr>
          <p:cNvSpPr/>
          <p:nvPr/>
        </p:nvSpPr>
        <p:spPr>
          <a:xfrm>
            <a:off x="1988661" y="3084543"/>
            <a:ext cx="1800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Sex and age</a:t>
            </a:r>
          </a:p>
        </p:txBody>
      </p:sp>
      <p:sp>
        <p:nvSpPr>
          <p:cNvPr id="11" name="Rounded Rectangle 10">
            <a:extLst>
              <a:ext uri="{FF2B5EF4-FFF2-40B4-BE49-F238E27FC236}">
                <a16:creationId xmlns:a16="http://schemas.microsoft.com/office/drawing/2014/main" id="{EC8D9CC6-3F78-E000-8A0C-81AB0792442F}"/>
              </a:ext>
            </a:extLst>
          </p:cNvPr>
          <p:cNvSpPr>
            <a:spLocks noChangeAspect="1"/>
          </p:cNvSpPr>
          <p:nvPr/>
        </p:nvSpPr>
        <p:spPr>
          <a:xfrm>
            <a:off x="324844" y="3156156"/>
            <a:ext cx="1567489" cy="1080000"/>
          </a:xfrm>
          <a:prstGeom prst="roundRect">
            <a:avLst/>
          </a:prstGeom>
          <a:blipFill dpi="0" rotWithShape="1">
            <a:blip r:embed="rId8">
              <a:duotone>
                <a:schemeClr val="bg2">
                  <a:shade val="45000"/>
                  <a:satMod val="135000"/>
                </a:schemeClr>
                <a:prstClr val="white"/>
              </a:duotone>
              <a:extLst>
                <a:ext uri="{96DAC541-7B7A-43D3-8B79-37D633B846F1}">
                  <asvg:svgBlip xmlns:asvg="http://schemas.microsoft.com/office/drawing/2016/SVG/main" r:embed="rId9"/>
                </a:ext>
              </a:extLst>
            </a:blip>
            <a:srcRect/>
            <a:stretch>
              <a:fillRect l="9887" r="9887"/>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Up Arrow 13">
            <a:extLst>
              <a:ext uri="{FF2B5EF4-FFF2-40B4-BE49-F238E27FC236}">
                <a16:creationId xmlns:a16="http://schemas.microsoft.com/office/drawing/2014/main" id="{855760C0-D768-42FF-F26F-50D431EFB5B1}"/>
              </a:ext>
            </a:extLst>
          </p:cNvPr>
          <p:cNvSpPr/>
          <p:nvPr/>
        </p:nvSpPr>
        <p:spPr>
          <a:xfrm>
            <a:off x="2020052" y="3783437"/>
            <a:ext cx="252000" cy="25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2FF771E-F43E-B5A0-8E19-B00AED6B0B67}"/>
              </a:ext>
            </a:extLst>
          </p:cNvPr>
          <p:cNvSpPr/>
          <p:nvPr/>
        </p:nvSpPr>
        <p:spPr>
          <a:xfrm>
            <a:off x="1788422" y="2067316"/>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16" name="Rounded Rectangle 15">
            <a:extLst>
              <a:ext uri="{FF2B5EF4-FFF2-40B4-BE49-F238E27FC236}">
                <a16:creationId xmlns:a16="http://schemas.microsoft.com/office/drawing/2014/main" id="{67C4AF32-5155-9854-CCF6-ADB0F831F7DE}"/>
              </a:ext>
            </a:extLst>
          </p:cNvPr>
          <p:cNvSpPr>
            <a:spLocks noChangeAspect="1"/>
          </p:cNvSpPr>
          <p:nvPr/>
        </p:nvSpPr>
        <p:spPr>
          <a:xfrm>
            <a:off x="324000" y="1969200"/>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23">
            <a:extLst>
              <a:ext uri="{FF2B5EF4-FFF2-40B4-BE49-F238E27FC236}">
                <a16:creationId xmlns:a16="http://schemas.microsoft.com/office/drawing/2014/main" id="{81C66552-B5E7-CBE0-37E5-B850CE3806BC}"/>
              </a:ext>
            </a:extLst>
          </p:cNvPr>
          <p:cNvSpPr>
            <a:spLocks noChangeAspect="1"/>
          </p:cNvSpPr>
          <p:nvPr/>
        </p:nvSpPr>
        <p:spPr>
          <a:xfrm>
            <a:off x="324844" y="1968290"/>
            <a:ext cx="1567489" cy="1080000"/>
          </a:xfrm>
          <a:prstGeom prst="roundRect">
            <a:avLst/>
          </a:prstGeom>
          <a:blipFill dpi="0" rotWithShape="1">
            <a:blip r:embed="rId10">
              <a:grayscl/>
              <a:extLst>
                <a:ext uri="{28A0092B-C50C-407E-A947-70E740481C1C}">
                  <a14:useLocalDpi xmlns:a14="http://schemas.microsoft.com/office/drawing/2010/main"/>
                </a:ext>
              </a:extLst>
            </a:blip>
            <a:srcRect/>
            <a:stretch>
              <a:fillRect l="17930" t="2260" r="17930" b="2260"/>
            </a:stretch>
          </a:blip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ounded Rectangle 24">
            <a:extLst>
              <a:ext uri="{FF2B5EF4-FFF2-40B4-BE49-F238E27FC236}">
                <a16:creationId xmlns:a16="http://schemas.microsoft.com/office/drawing/2014/main" id="{2195EC1F-05B4-C863-54E7-FE46109E3C2D}"/>
              </a:ext>
            </a:extLst>
          </p:cNvPr>
          <p:cNvSpPr/>
          <p:nvPr/>
        </p:nvSpPr>
        <p:spPr>
          <a:xfrm>
            <a:off x="1987278" y="1898144"/>
            <a:ext cx="1728951"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Geography</a:t>
            </a:r>
          </a:p>
        </p:txBody>
      </p:sp>
      <p:sp>
        <p:nvSpPr>
          <p:cNvPr id="30" name="Left-Right Arrow 29">
            <a:extLst>
              <a:ext uri="{FF2B5EF4-FFF2-40B4-BE49-F238E27FC236}">
                <a16:creationId xmlns:a16="http://schemas.microsoft.com/office/drawing/2014/main" id="{33F2F827-4344-9974-67F3-588E02D08D93}"/>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1" name="Rounded Rectangle 30">
            <a:extLst>
              <a:ext uri="{FF2B5EF4-FFF2-40B4-BE49-F238E27FC236}">
                <a16:creationId xmlns:a16="http://schemas.microsoft.com/office/drawing/2014/main" id="{00F10970-A116-E279-E7C5-84D8A131A529}"/>
              </a:ext>
            </a:extLst>
          </p:cNvPr>
          <p:cNvSpPr>
            <a:spLocks noChangeAspect="1"/>
          </p:cNvSpPr>
          <p:nvPr/>
        </p:nvSpPr>
        <p:spPr>
          <a:xfrm>
            <a:off x="9428840" y="3979231"/>
            <a:ext cx="1180287" cy="1008000"/>
          </a:xfrm>
          <a:prstGeom prst="roundRect">
            <a:avLst>
              <a:gd name="adj" fmla="val 0"/>
            </a:avLst>
          </a:prstGeom>
          <a:blipFill dpi="0" rotWithShape="1">
            <a:blip r:embed="rId11">
              <a:duotone>
                <a:schemeClr val="bg2">
                  <a:shade val="45000"/>
                  <a:satMod val="135000"/>
                </a:schemeClr>
                <a:prstClr val="white"/>
              </a:duotone>
            </a:blip>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Rounded Rectangle 35">
            <a:extLst>
              <a:ext uri="{FF2B5EF4-FFF2-40B4-BE49-F238E27FC236}">
                <a16:creationId xmlns:a16="http://schemas.microsoft.com/office/drawing/2014/main" id="{F5C27022-71E7-3AF6-F2B4-0EFC0E43274B}"/>
              </a:ext>
            </a:extLst>
          </p:cNvPr>
          <p:cNvSpPr>
            <a:spLocks noChangeAspect="1"/>
          </p:cNvSpPr>
          <p:nvPr/>
        </p:nvSpPr>
        <p:spPr>
          <a:xfrm>
            <a:off x="9958279" y="2744995"/>
            <a:ext cx="1080000" cy="1080000"/>
          </a:xfrm>
          <a:prstGeom prst="roundRect">
            <a:avLst/>
          </a:prstGeom>
          <a:blipFill dpi="0" rotWithShape="1">
            <a:blip r:embed="rId10">
              <a:grayscl/>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424883665"/>
      </p:ext>
    </p:extLst>
  </p:cSld>
  <p:clrMapOvr>
    <a:masterClrMapping/>
  </p:clrMapOvr>
  <mc:AlternateContent xmlns:mc="http://schemas.openxmlformats.org/markup-compatibility/2006" xmlns:p14="http://schemas.microsoft.com/office/powerpoint/2010/main">
    <mc:Choice Requires="p14">
      <p:transition spd="slow" p14:dur="2000" advTm="519"/>
    </mc:Choice>
    <mc:Fallback xmlns="">
      <p:transition spd="slow" advTm="51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9112D3D-A293-733E-4BAB-F226F0459746}"/>
              </a:ext>
            </a:extLst>
          </p:cNvPr>
          <p:cNvSpPr/>
          <p:nvPr/>
        </p:nvSpPr>
        <p:spPr>
          <a:xfrm>
            <a:off x="9233082" y="2471426"/>
            <a:ext cx="1800000" cy="3627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2C263EB-2DFE-A407-7896-A76BA29D56AB}"/>
              </a:ext>
            </a:extLst>
          </p:cNvPr>
          <p:cNvSpPr txBox="1"/>
          <p:nvPr/>
        </p:nvSpPr>
        <p:spPr>
          <a:xfrm>
            <a:off x="8953111" y="1679427"/>
            <a:ext cx="2359941" cy="707886"/>
          </a:xfrm>
          <a:prstGeom prst="rect">
            <a:avLst/>
          </a:prstGeom>
          <a:noFill/>
        </p:spPr>
        <p:txBody>
          <a:bodyPr wrap="none" rtlCol="0">
            <a:spAutoFit/>
          </a:bodyPr>
          <a:lstStyle/>
          <a:p>
            <a:pPr algn="ctr"/>
            <a:r>
              <a:rPr lang="en-US" sz="2000" b="1" dirty="0"/>
              <a:t>Distribution of </a:t>
            </a:r>
            <a:br>
              <a:rPr lang="en-US" sz="2000" b="1" dirty="0"/>
            </a:br>
            <a:r>
              <a:rPr lang="en-US" sz="2000" b="1" dirty="0"/>
              <a:t>infections</a:t>
            </a:r>
          </a:p>
        </p:txBody>
      </p:sp>
      <p:sp>
        <p:nvSpPr>
          <p:cNvPr id="6" name="Rectangle 5">
            <a:extLst>
              <a:ext uri="{FF2B5EF4-FFF2-40B4-BE49-F238E27FC236}">
                <a16:creationId xmlns:a16="http://schemas.microsoft.com/office/drawing/2014/main" id="{197567BE-3926-A2A3-A26C-8D1F78EB200D}"/>
              </a:ext>
            </a:extLst>
          </p:cNvPr>
          <p:cNvSpPr/>
          <p:nvPr/>
        </p:nvSpPr>
        <p:spPr>
          <a:xfrm>
            <a:off x="4136358" y="2471426"/>
            <a:ext cx="1800000" cy="36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5B7C545-729E-31EB-1B1A-AD69C9EB3715}"/>
              </a:ext>
            </a:extLst>
          </p:cNvPr>
          <p:cNvSpPr>
            <a:spLocks noGrp="1"/>
          </p:cNvSpPr>
          <p:nvPr>
            <p:ph type="title"/>
          </p:nvPr>
        </p:nvSpPr>
        <p:spPr/>
        <p:txBody>
          <a:bodyPr>
            <a:normAutofit/>
          </a:bodyPr>
          <a:lstStyle/>
          <a:p>
            <a:r>
              <a:rPr lang="en-US" dirty="0"/>
              <a:t>Risk differentiation: What are we seeking?</a:t>
            </a:r>
          </a:p>
        </p:txBody>
      </p:sp>
      <p:sp>
        <p:nvSpPr>
          <p:cNvPr id="4" name="Rounded Rectangle 3">
            <a:extLst>
              <a:ext uri="{FF2B5EF4-FFF2-40B4-BE49-F238E27FC236}">
                <a16:creationId xmlns:a16="http://schemas.microsoft.com/office/drawing/2014/main" id="{98EDC69B-5F29-589B-FFF8-A336611F55A2}"/>
              </a:ext>
            </a:extLst>
          </p:cNvPr>
          <p:cNvSpPr>
            <a:spLocks noChangeAspect="1"/>
          </p:cNvSpPr>
          <p:nvPr/>
        </p:nvSpPr>
        <p:spPr>
          <a:xfrm>
            <a:off x="1878701" y="68245"/>
            <a:ext cx="1080000" cy="1080000"/>
          </a:xfrm>
          <a:prstGeom prst="roundRect">
            <a:avLst>
              <a:gd name="adj" fmla="val 0"/>
            </a:avLst>
          </a:prstGeom>
          <a:blipFill dpi="0" rotWithShape="1">
            <a:blip r:embed="rId3">
              <a:biLevel thresh="25000"/>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4A5DEF81-95DD-CF93-9FD5-4D07DDC7B12D}"/>
              </a:ext>
            </a:extLst>
          </p:cNvPr>
          <p:cNvSpPr txBox="1"/>
          <p:nvPr/>
        </p:nvSpPr>
        <p:spPr>
          <a:xfrm>
            <a:off x="3856387" y="1686431"/>
            <a:ext cx="2359941" cy="707886"/>
          </a:xfrm>
          <a:prstGeom prst="rect">
            <a:avLst/>
          </a:prstGeom>
          <a:noFill/>
        </p:spPr>
        <p:txBody>
          <a:bodyPr wrap="none" rtlCol="0">
            <a:spAutoFit/>
          </a:bodyPr>
          <a:lstStyle/>
          <a:p>
            <a:pPr algn="ctr"/>
            <a:r>
              <a:rPr lang="en-US" sz="2000" b="1" dirty="0"/>
              <a:t>Distribution of </a:t>
            </a:r>
            <a:br>
              <a:rPr lang="en-US" sz="2000" b="1" dirty="0"/>
            </a:br>
            <a:r>
              <a:rPr lang="en-US" sz="2000" b="1" dirty="0"/>
              <a:t>population</a:t>
            </a:r>
          </a:p>
        </p:txBody>
      </p:sp>
      <p:sp>
        <p:nvSpPr>
          <p:cNvPr id="24" name="TextBox 23">
            <a:extLst>
              <a:ext uri="{FF2B5EF4-FFF2-40B4-BE49-F238E27FC236}">
                <a16:creationId xmlns:a16="http://schemas.microsoft.com/office/drawing/2014/main" id="{66EA84A9-066E-FB58-8718-DEA0E47F030B}"/>
              </a:ext>
            </a:extLst>
          </p:cNvPr>
          <p:cNvSpPr txBox="1"/>
          <p:nvPr/>
        </p:nvSpPr>
        <p:spPr>
          <a:xfrm>
            <a:off x="130542" y="6502478"/>
            <a:ext cx="4728987" cy="338554"/>
          </a:xfrm>
          <a:prstGeom prst="rect">
            <a:avLst/>
          </a:prstGeom>
          <a:noFill/>
        </p:spPr>
        <p:txBody>
          <a:bodyPr wrap="none" rtlCol="0">
            <a:spAutoFit/>
          </a:bodyPr>
          <a:lstStyle/>
          <a:p>
            <a:r>
              <a:rPr lang="en-US" sz="1600" dirty="0"/>
              <a:t>UNAIDS 2022 HIV Estimates; Stevens </a:t>
            </a:r>
            <a:r>
              <a:rPr lang="en-US" sz="1600" i="1" dirty="0"/>
              <a:t>et al.</a:t>
            </a:r>
            <a:endParaRPr lang="en-US" sz="1600" dirty="0"/>
          </a:p>
        </p:txBody>
      </p:sp>
      <p:sp>
        <p:nvSpPr>
          <p:cNvPr id="29" name="Rectangle 28">
            <a:extLst>
              <a:ext uri="{FF2B5EF4-FFF2-40B4-BE49-F238E27FC236}">
                <a16:creationId xmlns:a16="http://schemas.microsoft.com/office/drawing/2014/main" id="{7335A10C-9F71-737D-4AC8-AB2EE827E762}"/>
              </a:ext>
            </a:extLst>
          </p:cNvPr>
          <p:cNvSpPr/>
          <p:nvPr/>
        </p:nvSpPr>
        <p:spPr>
          <a:xfrm>
            <a:off x="9234000" y="2473200"/>
            <a:ext cx="18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1840BE-54EF-D686-8F20-7994A040B142}"/>
              </a:ext>
            </a:extLst>
          </p:cNvPr>
          <p:cNvSpPr/>
          <p:nvPr/>
        </p:nvSpPr>
        <p:spPr>
          <a:xfrm>
            <a:off x="4136358" y="2471426"/>
            <a:ext cx="1800000" cy="1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FE4B4F-F407-8DDB-96A5-0F269A69CDFB}"/>
              </a:ext>
            </a:extLst>
          </p:cNvPr>
          <p:cNvSpPr txBox="1"/>
          <p:nvPr/>
        </p:nvSpPr>
        <p:spPr>
          <a:xfrm>
            <a:off x="1552026" y="4481119"/>
            <a:ext cx="2164433" cy="646331"/>
          </a:xfrm>
          <a:prstGeom prst="rect">
            <a:avLst/>
          </a:prstGeom>
          <a:noFill/>
        </p:spPr>
        <p:txBody>
          <a:bodyPr wrap="square" rtlCol="0">
            <a:spAutoFit/>
          </a:bodyPr>
          <a:lstStyle/>
          <a:p>
            <a:pPr algn="r"/>
            <a:r>
              <a:rPr lang="en-US" b="1" dirty="0"/>
              <a:t>Remaining </a:t>
            </a:r>
            <a:br>
              <a:rPr lang="en-US" b="1" dirty="0"/>
            </a:br>
            <a:r>
              <a:rPr lang="en-US" b="1" dirty="0"/>
              <a:t>population</a:t>
            </a:r>
          </a:p>
        </p:txBody>
      </p:sp>
      <p:sp>
        <p:nvSpPr>
          <p:cNvPr id="14" name="Right Brace 13">
            <a:extLst>
              <a:ext uri="{FF2B5EF4-FFF2-40B4-BE49-F238E27FC236}">
                <a16:creationId xmlns:a16="http://schemas.microsoft.com/office/drawing/2014/main" id="{F120CB17-4774-0941-68E2-81B30BC42C3E}"/>
              </a:ext>
            </a:extLst>
          </p:cNvPr>
          <p:cNvSpPr/>
          <p:nvPr/>
        </p:nvSpPr>
        <p:spPr>
          <a:xfrm>
            <a:off x="6058346" y="2707128"/>
            <a:ext cx="180000" cy="334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9DBBD483-6891-A4B5-81A3-BDBD378ACC35}"/>
              </a:ext>
            </a:extLst>
          </p:cNvPr>
          <p:cNvSpPr/>
          <p:nvPr/>
        </p:nvSpPr>
        <p:spPr>
          <a:xfrm rot="10800000">
            <a:off x="8946000" y="3434959"/>
            <a:ext cx="180000" cy="262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24B144F-FB14-4929-D295-F141883FD02A}"/>
              </a:ext>
            </a:extLst>
          </p:cNvPr>
          <p:cNvSpPr txBox="1"/>
          <p:nvPr/>
        </p:nvSpPr>
        <p:spPr>
          <a:xfrm>
            <a:off x="6167410" y="3971614"/>
            <a:ext cx="2880000" cy="1323439"/>
          </a:xfrm>
          <a:prstGeom prst="rect">
            <a:avLst/>
          </a:prstGeom>
          <a:noFill/>
        </p:spPr>
        <p:txBody>
          <a:bodyPr wrap="square" rtlCol="0">
            <a:spAutoFit/>
          </a:bodyPr>
          <a:lstStyle/>
          <a:p>
            <a:pPr algn="ctr"/>
            <a:r>
              <a:rPr lang="en-US" sz="2000" b="1" dirty="0"/>
              <a:t>75% of infections </a:t>
            </a:r>
            <a:r>
              <a:rPr lang="en-US" sz="2000" dirty="0"/>
              <a:t>among remaining 98% population</a:t>
            </a:r>
          </a:p>
        </p:txBody>
      </p:sp>
      <p:sp>
        <p:nvSpPr>
          <p:cNvPr id="41" name="TextBox 40">
            <a:extLst>
              <a:ext uri="{FF2B5EF4-FFF2-40B4-BE49-F238E27FC236}">
                <a16:creationId xmlns:a16="http://schemas.microsoft.com/office/drawing/2014/main" id="{095643BB-BC40-2F84-FB46-F3B09D8E6254}"/>
              </a:ext>
            </a:extLst>
          </p:cNvPr>
          <p:cNvSpPr txBox="1"/>
          <p:nvPr/>
        </p:nvSpPr>
        <p:spPr>
          <a:xfrm>
            <a:off x="1446084" y="2394317"/>
            <a:ext cx="2270173" cy="369332"/>
          </a:xfrm>
          <a:prstGeom prst="rect">
            <a:avLst/>
          </a:prstGeom>
          <a:noFill/>
        </p:spPr>
        <p:txBody>
          <a:bodyPr wrap="none" rtlCol="0">
            <a:spAutoFit/>
          </a:bodyPr>
          <a:lstStyle/>
          <a:p>
            <a:pPr algn="r"/>
            <a:r>
              <a:rPr lang="en-US" b="1" dirty="0"/>
              <a:t>Key populations</a:t>
            </a:r>
          </a:p>
        </p:txBody>
      </p:sp>
    </p:spTree>
    <p:extLst>
      <p:ext uri="{BB962C8B-B14F-4D97-AF65-F5344CB8AC3E}">
        <p14:creationId xmlns:p14="http://schemas.microsoft.com/office/powerpoint/2010/main" val="2332125995"/>
      </p:ext>
    </p:extLst>
  </p:cSld>
  <p:clrMapOvr>
    <a:masterClrMapping/>
  </p:clrMapOvr>
  <mc:AlternateContent xmlns:mc="http://schemas.openxmlformats.org/markup-compatibility/2006" xmlns:p14="http://schemas.microsoft.com/office/powerpoint/2010/main">
    <mc:Choice Requires="p14">
      <p:transition spd="slow" p14:dur="2000" advTm="11489"/>
    </mc:Choice>
    <mc:Fallback xmlns="">
      <p:transition spd="slow" advTm="1148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7567BE-3926-A2A3-A26C-8D1F78EB200D}"/>
              </a:ext>
            </a:extLst>
          </p:cNvPr>
          <p:cNvSpPr/>
          <p:nvPr/>
        </p:nvSpPr>
        <p:spPr>
          <a:xfrm>
            <a:off x="4136400" y="2660577"/>
            <a:ext cx="1800000" cy="3600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F466DD4-570D-A4CA-60C3-1F95A2DC4B92}"/>
              </a:ext>
            </a:extLst>
          </p:cNvPr>
          <p:cNvSpPr/>
          <p:nvPr/>
        </p:nvSpPr>
        <p:spPr>
          <a:xfrm>
            <a:off x="9234000" y="2471426"/>
            <a:ext cx="1800000" cy="36270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5B7C545-729E-31EB-1B1A-AD69C9EB3715}"/>
              </a:ext>
            </a:extLst>
          </p:cNvPr>
          <p:cNvSpPr>
            <a:spLocks noGrp="1"/>
          </p:cNvSpPr>
          <p:nvPr>
            <p:ph type="title"/>
          </p:nvPr>
        </p:nvSpPr>
        <p:spPr/>
        <p:txBody>
          <a:bodyPr>
            <a:normAutofit/>
          </a:bodyPr>
          <a:lstStyle/>
          <a:p>
            <a:r>
              <a:rPr lang="en-US" dirty="0"/>
              <a:t>Risk differentiation: What are we seeking?</a:t>
            </a:r>
          </a:p>
        </p:txBody>
      </p:sp>
      <p:sp>
        <p:nvSpPr>
          <p:cNvPr id="4" name="Rounded Rectangle 3">
            <a:extLst>
              <a:ext uri="{FF2B5EF4-FFF2-40B4-BE49-F238E27FC236}">
                <a16:creationId xmlns:a16="http://schemas.microsoft.com/office/drawing/2014/main" id="{98EDC69B-5F29-589B-FFF8-A336611F55A2}"/>
              </a:ext>
            </a:extLst>
          </p:cNvPr>
          <p:cNvSpPr>
            <a:spLocks noChangeAspect="1"/>
          </p:cNvSpPr>
          <p:nvPr/>
        </p:nvSpPr>
        <p:spPr>
          <a:xfrm>
            <a:off x="1878701" y="68245"/>
            <a:ext cx="1080000" cy="1080000"/>
          </a:xfrm>
          <a:prstGeom prst="roundRect">
            <a:avLst>
              <a:gd name="adj" fmla="val 0"/>
            </a:avLst>
          </a:prstGeom>
          <a:blipFill dpi="0" rotWithShape="1">
            <a:blip r:embed="rId3">
              <a:biLevel thresh="25000"/>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ectangle 28">
            <a:extLst>
              <a:ext uri="{FF2B5EF4-FFF2-40B4-BE49-F238E27FC236}">
                <a16:creationId xmlns:a16="http://schemas.microsoft.com/office/drawing/2014/main" id="{7335A10C-9F71-737D-4AC8-AB2EE827E762}"/>
              </a:ext>
            </a:extLst>
          </p:cNvPr>
          <p:cNvSpPr/>
          <p:nvPr/>
        </p:nvSpPr>
        <p:spPr>
          <a:xfrm>
            <a:off x="9234000" y="2481521"/>
            <a:ext cx="180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1840BE-54EF-D686-8F20-7994A040B142}"/>
              </a:ext>
            </a:extLst>
          </p:cNvPr>
          <p:cNvSpPr/>
          <p:nvPr/>
        </p:nvSpPr>
        <p:spPr>
          <a:xfrm>
            <a:off x="4136400" y="2481521"/>
            <a:ext cx="180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FE4B4F-F407-8DDB-96A5-0F269A69CDFB}"/>
              </a:ext>
            </a:extLst>
          </p:cNvPr>
          <p:cNvSpPr txBox="1"/>
          <p:nvPr/>
        </p:nvSpPr>
        <p:spPr>
          <a:xfrm>
            <a:off x="1745563" y="5606755"/>
            <a:ext cx="2164433" cy="646331"/>
          </a:xfrm>
          <a:prstGeom prst="rect">
            <a:avLst/>
          </a:prstGeom>
          <a:noFill/>
        </p:spPr>
        <p:txBody>
          <a:bodyPr wrap="square" rtlCol="0">
            <a:spAutoFit/>
          </a:bodyPr>
          <a:lstStyle/>
          <a:p>
            <a:pPr algn="r"/>
            <a:r>
              <a:rPr lang="en-US" b="1" dirty="0"/>
              <a:t>Higher risk population?</a:t>
            </a:r>
          </a:p>
        </p:txBody>
      </p:sp>
      <p:sp>
        <p:nvSpPr>
          <p:cNvPr id="14" name="Right Brace 13">
            <a:extLst>
              <a:ext uri="{FF2B5EF4-FFF2-40B4-BE49-F238E27FC236}">
                <a16:creationId xmlns:a16="http://schemas.microsoft.com/office/drawing/2014/main" id="{F120CB17-4774-0941-68E2-81B30BC42C3E}"/>
              </a:ext>
            </a:extLst>
          </p:cNvPr>
          <p:cNvSpPr/>
          <p:nvPr/>
        </p:nvSpPr>
        <p:spPr>
          <a:xfrm>
            <a:off x="6058800" y="5594704"/>
            <a:ext cx="180000" cy="64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9DBBD483-6891-A4B5-81A3-BDBD378ACC35}"/>
              </a:ext>
            </a:extLst>
          </p:cNvPr>
          <p:cNvSpPr/>
          <p:nvPr/>
        </p:nvSpPr>
        <p:spPr>
          <a:xfrm rot="10800000">
            <a:off x="8946000" y="4154959"/>
            <a:ext cx="180000" cy="190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D87673D3-87C6-FEE7-B98B-87B7CC5FDF6C}"/>
              </a:ext>
            </a:extLst>
          </p:cNvPr>
          <p:cNvSpPr/>
          <p:nvPr/>
        </p:nvSpPr>
        <p:spPr>
          <a:xfrm>
            <a:off x="9234000" y="4082507"/>
            <a:ext cx="1800000" cy="2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B7E7DE-A096-777E-36F3-91BD236DA78E}"/>
              </a:ext>
            </a:extLst>
          </p:cNvPr>
          <p:cNvSpPr/>
          <p:nvPr/>
        </p:nvSpPr>
        <p:spPr>
          <a:xfrm>
            <a:off x="4136400" y="5540577"/>
            <a:ext cx="1800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5696258-B323-A3A3-4486-890639033708}"/>
              </a:ext>
            </a:extLst>
          </p:cNvPr>
          <p:cNvSpPr/>
          <p:nvPr/>
        </p:nvSpPr>
        <p:spPr>
          <a:xfrm>
            <a:off x="233677" y="2802657"/>
            <a:ext cx="3744000" cy="211224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000" b="1" dirty="0">
                <a:solidFill>
                  <a:sysClr val="windowText" lastClr="000000"/>
                </a:solidFill>
              </a:rPr>
              <a:t>Risk differentiation:</a:t>
            </a:r>
          </a:p>
          <a:p>
            <a:pPr>
              <a:lnSpc>
                <a:spcPct val="120000"/>
              </a:lnSpc>
            </a:pPr>
            <a:r>
              <a:rPr lang="en-US" sz="2000" dirty="0">
                <a:solidFill>
                  <a:sysClr val="windowText" lastClr="000000"/>
                </a:solidFill>
              </a:rPr>
              <a:t>Individual characteristics that identify persons with higher infection risk </a:t>
            </a:r>
            <a:r>
              <a:rPr lang="en-US" sz="2000" dirty="0">
                <a:solidFill>
                  <a:sysClr val="windowText" lastClr="000000"/>
                </a:solidFill>
                <a:sym typeface="Wingdings" pitchFamily="2" charset="2"/>
              </a:rPr>
              <a:t> </a:t>
            </a:r>
            <a:r>
              <a:rPr lang="en-US" sz="2000" dirty="0" err="1">
                <a:solidFill>
                  <a:sysClr val="windowText" lastClr="000000"/>
                </a:solidFill>
                <a:sym typeface="Wingdings" pitchFamily="2" charset="2"/>
              </a:rPr>
              <a:t>individualised</a:t>
            </a:r>
            <a:r>
              <a:rPr lang="en-US" sz="2000" dirty="0">
                <a:solidFill>
                  <a:sysClr val="windowText" lastClr="000000"/>
                </a:solidFill>
                <a:sym typeface="Wingdings" pitchFamily="2" charset="2"/>
              </a:rPr>
              <a:t> prevention?</a:t>
            </a:r>
            <a:endParaRPr lang="en-US" sz="2000" dirty="0">
              <a:solidFill>
                <a:sysClr val="windowText" lastClr="000000"/>
              </a:solidFill>
            </a:endParaRPr>
          </a:p>
        </p:txBody>
      </p:sp>
      <p:sp>
        <p:nvSpPr>
          <p:cNvPr id="17" name="TextBox 16">
            <a:extLst>
              <a:ext uri="{FF2B5EF4-FFF2-40B4-BE49-F238E27FC236}">
                <a16:creationId xmlns:a16="http://schemas.microsoft.com/office/drawing/2014/main" id="{8BED2908-1674-700C-AA6E-1FC1B80E2552}"/>
              </a:ext>
            </a:extLst>
          </p:cNvPr>
          <p:cNvSpPr txBox="1"/>
          <p:nvPr/>
        </p:nvSpPr>
        <p:spPr>
          <a:xfrm>
            <a:off x="8953111" y="1679427"/>
            <a:ext cx="2359941" cy="707886"/>
          </a:xfrm>
          <a:prstGeom prst="rect">
            <a:avLst/>
          </a:prstGeom>
          <a:noFill/>
        </p:spPr>
        <p:txBody>
          <a:bodyPr wrap="none" rtlCol="0">
            <a:spAutoFit/>
          </a:bodyPr>
          <a:lstStyle/>
          <a:p>
            <a:pPr algn="ctr"/>
            <a:r>
              <a:rPr lang="en-US" sz="2000" b="1" dirty="0"/>
              <a:t>Distribution of </a:t>
            </a:r>
            <a:br>
              <a:rPr lang="en-US" sz="2000" b="1" dirty="0"/>
            </a:br>
            <a:r>
              <a:rPr lang="en-US" sz="2000" b="1" dirty="0"/>
              <a:t>infections</a:t>
            </a:r>
          </a:p>
        </p:txBody>
      </p:sp>
      <p:sp>
        <p:nvSpPr>
          <p:cNvPr id="21" name="TextBox 20">
            <a:extLst>
              <a:ext uri="{FF2B5EF4-FFF2-40B4-BE49-F238E27FC236}">
                <a16:creationId xmlns:a16="http://schemas.microsoft.com/office/drawing/2014/main" id="{6A50BA14-8D75-59D6-50CE-8C4D21372951}"/>
              </a:ext>
            </a:extLst>
          </p:cNvPr>
          <p:cNvSpPr txBox="1"/>
          <p:nvPr/>
        </p:nvSpPr>
        <p:spPr>
          <a:xfrm>
            <a:off x="3856387" y="1686431"/>
            <a:ext cx="2359941" cy="707886"/>
          </a:xfrm>
          <a:prstGeom prst="rect">
            <a:avLst/>
          </a:prstGeom>
          <a:noFill/>
        </p:spPr>
        <p:txBody>
          <a:bodyPr wrap="none" rtlCol="0">
            <a:spAutoFit/>
          </a:bodyPr>
          <a:lstStyle/>
          <a:p>
            <a:pPr algn="ctr"/>
            <a:r>
              <a:rPr lang="en-US" sz="2000" b="1" dirty="0"/>
              <a:t>Distribution of </a:t>
            </a:r>
            <a:br>
              <a:rPr lang="en-US" sz="2000" b="1" dirty="0"/>
            </a:br>
            <a:r>
              <a:rPr lang="en-US" sz="2000" b="1" dirty="0"/>
              <a:t>population</a:t>
            </a:r>
          </a:p>
        </p:txBody>
      </p:sp>
    </p:spTree>
    <p:extLst>
      <p:ext uri="{BB962C8B-B14F-4D97-AF65-F5344CB8AC3E}">
        <p14:creationId xmlns:p14="http://schemas.microsoft.com/office/powerpoint/2010/main" val="4215800402"/>
      </p:ext>
    </p:extLst>
  </p:cSld>
  <p:clrMapOvr>
    <a:masterClrMapping/>
  </p:clrMapOvr>
  <mc:AlternateContent xmlns:mc="http://schemas.openxmlformats.org/markup-compatibility/2006" xmlns:p14="http://schemas.microsoft.com/office/powerpoint/2010/main">
    <mc:Choice Requires="p14">
      <p:transition spd="slow" p14:dur="2000" advTm="11506"/>
    </mc:Choice>
    <mc:Fallback xmlns="">
      <p:transition spd="slow" advTm="1150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7C545-729E-31EB-1B1A-AD69C9EB3715}"/>
              </a:ext>
            </a:extLst>
          </p:cNvPr>
          <p:cNvSpPr>
            <a:spLocks noGrp="1"/>
          </p:cNvSpPr>
          <p:nvPr>
            <p:ph type="title"/>
          </p:nvPr>
        </p:nvSpPr>
        <p:spPr/>
        <p:txBody>
          <a:bodyPr>
            <a:normAutofit fontScale="90000"/>
          </a:bodyPr>
          <a:lstStyle/>
          <a:p>
            <a:r>
              <a:rPr lang="en-US" dirty="0"/>
              <a:t>HIV Risk Scores: Risk Factors Consistently Predictive of HIV Infection</a:t>
            </a:r>
          </a:p>
        </p:txBody>
      </p:sp>
      <p:sp>
        <p:nvSpPr>
          <p:cNvPr id="4" name="Rounded Rectangle 3">
            <a:extLst>
              <a:ext uri="{FF2B5EF4-FFF2-40B4-BE49-F238E27FC236}">
                <a16:creationId xmlns:a16="http://schemas.microsoft.com/office/drawing/2014/main" id="{98EDC69B-5F29-589B-FFF8-A336611F55A2}"/>
              </a:ext>
            </a:extLst>
          </p:cNvPr>
          <p:cNvSpPr>
            <a:spLocks noChangeAspect="1"/>
          </p:cNvSpPr>
          <p:nvPr/>
        </p:nvSpPr>
        <p:spPr>
          <a:xfrm>
            <a:off x="1878701" y="68245"/>
            <a:ext cx="1080000" cy="1080000"/>
          </a:xfrm>
          <a:prstGeom prst="roundRect">
            <a:avLst>
              <a:gd name="adj" fmla="val 0"/>
            </a:avLst>
          </a:prstGeom>
          <a:blipFill dpi="0" rotWithShape="1">
            <a:blip r:embed="rId3">
              <a:biLevel thresh="25000"/>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aphicFrame>
        <p:nvGraphicFramePr>
          <p:cNvPr id="6" name="Table 6">
            <a:extLst>
              <a:ext uri="{FF2B5EF4-FFF2-40B4-BE49-F238E27FC236}">
                <a16:creationId xmlns:a16="http://schemas.microsoft.com/office/drawing/2014/main" id="{2A99447B-0005-F79B-769D-FB69AAB75B65}"/>
              </a:ext>
            </a:extLst>
          </p:cNvPr>
          <p:cNvGraphicFramePr>
            <a:graphicFrameLocks noGrp="1"/>
          </p:cNvGraphicFramePr>
          <p:nvPr>
            <p:extLst>
              <p:ext uri="{D42A27DB-BD31-4B8C-83A1-F6EECF244321}">
                <p14:modId xmlns:p14="http://schemas.microsoft.com/office/powerpoint/2010/main" val="1967374539"/>
              </p:ext>
            </p:extLst>
          </p:nvPr>
        </p:nvGraphicFramePr>
        <p:xfrm>
          <a:off x="1569999" y="3077776"/>
          <a:ext cx="9052002" cy="2830560"/>
        </p:xfrm>
        <a:graphic>
          <a:graphicData uri="http://schemas.openxmlformats.org/drawingml/2006/table">
            <a:tbl>
              <a:tblPr firstRow="1" bandRow="1">
                <a:tableStyleId>{69012ECD-51FC-41F1-AA8D-1B2483CD663E}</a:tableStyleId>
              </a:tblPr>
              <a:tblGrid>
                <a:gridCol w="5688922">
                  <a:extLst>
                    <a:ext uri="{9D8B030D-6E8A-4147-A177-3AD203B41FA5}">
                      <a16:colId xmlns:a16="http://schemas.microsoft.com/office/drawing/2014/main" val="3857129301"/>
                    </a:ext>
                  </a:extLst>
                </a:gridCol>
                <a:gridCol w="3363080">
                  <a:extLst>
                    <a:ext uri="{9D8B030D-6E8A-4147-A177-3AD203B41FA5}">
                      <a16:colId xmlns:a16="http://schemas.microsoft.com/office/drawing/2014/main" val="2201308732"/>
                    </a:ext>
                  </a:extLst>
                </a:gridCol>
              </a:tblGrid>
              <a:tr h="432000">
                <a:tc>
                  <a:txBody>
                    <a:bodyPr/>
                    <a:lstStyle/>
                    <a:p>
                      <a:endParaRPr lang="en-US" sz="2000" dirty="0"/>
                    </a:p>
                  </a:txBody>
                  <a:tcPr anchor="ctr"/>
                </a:tc>
                <a:tc>
                  <a:txBody>
                    <a:bodyPr/>
                    <a:lstStyle/>
                    <a:p>
                      <a:pPr algn="l"/>
                      <a:r>
                        <a:rPr lang="en-US" sz="2000" dirty="0"/>
                        <a:t>Pooled hazard ratio </a:t>
                      </a:r>
                      <a:r>
                        <a:rPr lang="en-US" sz="1800" dirty="0"/>
                        <a:t>(95% CI)</a:t>
                      </a:r>
                    </a:p>
                  </a:txBody>
                  <a:tcPr anchor="ctr"/>
                </a:tc>
                <a:extLst>
                  <a:ext uri="{0D108BD9-81ED-4DB2-BD59-A6C34878D82A}">
                    <a16:rowId xmlns:a16="http://schemas.microsoft.com/office/drawing/2014/main" val="3802906457"/>
                  </a:ext>
                </a:extLst>
              </a:tr>
              <a:tr h="432000">
                <a:tc>
                  <a:txBody>
                    <a:bodyPr/>
                    <a:lstStyle/>
                    <a:p>
                      <a:r>
                        <a:rPr lang="en-US" sz="2000" dirty="0"/>
                        <a:t>Non-cohabiting with primary partner</a:t>
                      </a:r>
                    </a:p>
                  </a:txBody>
                  <a:tcPr anchor="ctr"/>
                </a:tc>
                <a:tc>
                  <a:txBody>
                    <a:bodyPr/>
                    <a:lstStyle/>
                    <a:p>
                      <a:pPr algn="l"/>
                      <a:r>
                        <a:rPr lang="en-US" sz="2000" dirty="0"/>
                        <a:t>2.33 </a:t>
                      </a:r>
                      <a:r>
                        <a:rPr lang="en-US" sz="1800" dirty="0"/>
                        <a:t>(1.73–3.13)</a:t>
                      </a:r>
                    </a:p>
                  </a:txBody>
                  <a:tcPr anchor="ctr"/>
                </a:tc>
                <a:extLst>
                  <a:ext uri="{0D108BD9-81ED-4DB2-BD59-A6C34878D82A}">
                    <a16:rowId xmlns:a16="http://schemas.microsoft.com/office/drawing/2014/main" val="535824389"/>
                  </a:ext>
                </a:extLst>
              </a:tr>
              <a:tr h="432000">
                <a:tc>
                  <a:txBody>
                    <a:bodyPr/>
                    <a:lstStyle/>
                    <a:p>
                      <a:r>
                        <a:rPr lang="en-US" sz="2000" dirty="0"/>
                        <a:t>Age &lt;25 years</a:t>
                      </a:r>
                    </a:p>
                  </a:txBody>
                  <a:tcPr anchor="ctr"/>
                </a:tc>
                <a:tc>
                  <a:txBody>
                    <a:bodyPr/>
                    <a:lstStyle/>
                    <a:p>
                      <a:pPr algn="l"/>
                      <a:r>
                        <a:rPr lang="en-US" sz="2000" u="none" dirty="0"/>
                        <a:t>1.62 </a:t>
                      </a:r>
                      <a:r>
                        <a:rPr lang="en-US" sz="1800" u="none" dirty="0"/>
                        <a:t>(1.17–2.23)</a:t>
                      </a:r>
                    </a:p>
                  </a:txBody>
                  <a:tcPr anchor="ctr"/>
                </a:tc>
                <a:extLst>
                  <a:ext uri="{0D108BD9-81ED-4DB2-BD59-A6C34878D82A}">
                    <a16:rowId xmlns:a16="http://schemas.microsoft.com/office/drawing/2014/main" val="4050702554"/>
                  </a:ext>
                </a:extLst>
              </a:tr>
              <a:tr h="432000">
                <a:tc>
                  <a:txBody>
                    <a:bodyPr/>
                    <a:lstStyle/>
                    <a:p>
                      <a:r>
                        <a:rPr lang="en-US" sz="2000" dirty="0"/>
                        <a:t>Curable sexually transmitted infection</a:t>
                      </a:r>
                    </a:p>
                  </a:txBody>
                  <a:tcPr anchor="ctr"/>
                </a:tc>
                <a:tc>
                  <a:txBody>
                    <a:bodyPr/>
                    <a:lstStyle/>
                    <a:p>
                      <a:pPr algn="l"/>
                      <a:r>
                        <a:rPr lang="en-US" sz="2000" dirty="0"/>
                        <a:t>1.45 </a:t>
                      </a:r>
                      <a:r>
                        <a:rPr lang="en-US" sz="1800" dirty="0"/>
                        <a:t>(1.17–1.79)</a:t>
                      </a:r>
                    </a:p>
                  </a:txBody>
                  <a:tcPr anchor="ctr"/>
                </a:tc>
                <a:extLst>
                  <a:ext uri="{0D108BD9-81ED-4DB2-BD59-A6C34878D82A}">
                    <a16:rowId xmlns:a16="http://schemas.microsoft.com/office/drawing/2014/main" val="1321617282"/>
                  </a:ext>
                </a:extLst>
              </a:tr>
              <a:tr h="432000">
                <a:tc>
                  <a:txBody>
                    <a:bodyPr/>
                    <a:lstStyle/>
                    <a:p>
                      <a:r>
                        <a:rPr lang="en-US" sz="2000" dirty="0"/>
                        <a:t>HSV-2 infection</a:t>
                      </a:r>
                    </a:p>
                  </a:txBody>
                  <a:tcPr anchor="ctr"/>
                </a:tc>
                <a:tc>
                  <a:txBody>
                    <a:bodyPr/>
                    <a:lstStyle/>
                    <a:p>
                      <a:pPr algn="l"/>
                      <a:r>
                        <a:rPr lang="en-US" sz="2000" i="0" dirty="0"/>
                        <a:t>1.67 </a:t>
                      </a:r>
                      <a:r>
                        <a:rPr lang="en-US" sz="1800" i="0" dirty="0"/>
                        <a:t>(1.32–2.09)</a:t>
                      </a:r>
                    </a:p>
                  </a:txBody>
                  <a:tcPr anchor="ctr"/>
                </a:tc>
                <a:extLst>
                  <a:ext uri="{0D108BD9-81ED-4DB2-BD59-A6C34878D82A}">
                    <a16:rowId xmlns:a16="http://schemas.microsoft.com/office/drawing/2014/main" val="2912176548"/>
                  </a:ext>
                </a:extLst>
              </a:tr>
              <a:tr h="432000">
                <a:tc>
                  <a:txBody>
                    <a:bodyPr/>
                    <a:lstStyle/>
                    <a:p>
                      <a:r>
                        <a:rPr lang="en-US" sz="2000" dirty="0"/>
                        <a:t>Multiple sexual partners</a:t>
                      </a:r>
                    </a:p>
                  </a:txBody>
                  <a:tcPr anchor="ctr"/>
                </a:tc>
                <a:tc>
                  <a:txBody>
                    <a:bodyPr/>
                    <a:lstStyle/>
                    <a:p>
                      <a:pPr algn="l"/>
                      <a:r>
                        <a:rPr lang="en-US" sz="2000" dirty="0"/>
                        <a:t>1.62 </a:t>
                      </a:r>
                      <a:r>
                        <a:rPr lang="en-US" sz="1800" dirty="0"/>
                        <a:t>(1.27–2.07)</a:t>
                      </a:r>
                    </a:p>
                  </a:txBody>
                  <a:tcPr anchor="ctr"/>
                </a:tc>
                <a:extLst>
                  <a:ext uri="{0D108BD9-81ED-4DB2-BD59-A6C34878D82A}">
                    <a16:rowId xmlns:a16="http://schemas.microsoft.com/office/drawing/2014/main" val="1569905113"/>
                  </a:ext>
                </a:extLst>
              </a:tr>
            </a:tbl>
          </a:graphicData>
        </a:graphic>
      </p:graphicFrame>
      <p:sp>
        <p:nvSpPr>
          <p:cNvPr id="7" name="TextBox 6">
            <a:extLst>
              <a:ext uri="{FF2B5EF4-FFF2-40B4-BE49-F238E27FC236}">
                <a16:creationId xmlns:a16="http://schemas.microsoft.com/office/drawing/2014/main" id="{29ED40C8-C4EB-F497-5A18-A2FF6D1D5072}"/>
              </a:ext>
            </a:extLst>
          </p:cNvPr>
          <p:cNvSpPr txBox="1"/>
          <p:nvPr/>
        </p:nvSpPr>
        <p:spPr>
          <a:xfrm>
            <a:off x="1569999" y="2097392"/>
            <a:ext cx="9052002" cy="1015663"/>
          </a:xfrm>
          <a:prstGeom prst="rect">
            <a:avLst/>
          </a:prstGeom>
          <a:noFill/>
        </p:spPr>
        <p:txBody>
          <a:bodyPr wrap="square" rtlCol="0">
            <a:spAutoFit/>
          </a:bodyPr>
          <a:lstStyle/>
          <a:p>
            <a:pPr algn="l"/>
            <a:r>
              <a:rPr lang="en-US" sz="2000" dirty="0"/>
              <a:t>HIV Risk Score systematic review:</a:t>
            </a:r>
            <a:r>
              <a:rPr lang="en-US" sz="2000" b="1" dirty="0"/>
              <a:t> </a:t>
            </a:r>
            <a:br>
              <a:rPr lang="en-US" sz="2000" b="1" dirty="0"/>
            </a:br>
            <a:r>
              <a:rPr lang="en-US" sz="2000" b="1" dirty="0"/>
              <a:t>Consistently identified predictors of HIV infection among sexually active adult women</a:t>
            </a:r>
          </a:p>
        </p:txBody>
      </p:sp>
      <p:sp>
        <p:nvSpPr>
          <p:cNvPr id="9" name="TextBox 8">
            <a:extLst>
              <a:ext uri="{FF2B5EF4-FFF2-40B4-BE49-F238E27FC236}">
                <a16:creationId xmlns:a16="http://schemas.microsoft.com/office/drawing/2014/main" id="{3CEB5A65-E773-D9C2-41C9-E47BD18A70CE}"/>
              </a:ext>
            </a:extLst>
          </p:cNvPr>
          <p:cNvSpPr txBox="1"/>
          <p:nvPr/>
        </p:nvSpPr>
        <p:spPr>
          <a:xfrm>
            <a:off x="127715" y="6461987"/>
            <a:ext cx="4600940" cy="338554"/>
          </a:xfrm>
          <a:prstGeom prst="rect">
            <a:avLst/>
          </a:prstGeom>
          <a:noFill/>
        </p:spPr>
        <p:txBody>
          <a:bodyPr wrap="none" rtlCol="0">
            <a:spAutoFit/>
          </a:bodyPr>
          <a:lstStyle/>
          <a:p>
            <a:pPr algn="l"/>
            <a:r>
              <a:rPr lang="en-US" sz="1600" dirty="0"/>
              <a:t>Jia </a:t>
            </a:r>
            <a:r>
              <a:rPr lang="en-US" sz="1600" i="1" dirty="0"/>
              <a:t>et al.</a:t>
            </a:r>
            <a:r>
              <a:rPr lang="en-US" sz="1600" dirty="0"/>
              <a:t> </a:t>
            </a:r>
            <a:r>
              <a:rPr lang="en-US" sz="1600" i="1" dirty="0"/>
              <a:t>J Int AIDS Soc</a:t>
            </a:r>
            <a:r>
              <a:rPr lang="en-US" sz="1600" dirty="0"/>
              <a:t> 2022; 25:e25861</a:t>
            </a:r>
          </a:p>
        </p:txBody>
      </p:sp>
      <p:sp>
        <p:nvSpPr>
          <p:cNvPr id="10" name="TextBox 9">
            <a:extLst>
              <a:ext uri="{FF2B5EF4-FFF2-40B4-BE49-F238E27FC236}">
                <a16:creationId xmlns:a16="http://schemas.microsoft.com/office/drawing/2014/main" id="{07C32D5B-CA74-B24E-C418-93E267CE345C}"/>
              </a:ext>
            </a:extLst>
          </p:cNvPr>
          <p:cNvSpPr txBox="1"/>
          <p:nvPr/>
        </p:nvSpPr>
        <p:spPr>
          <a:xfrm>
            <a:off x="1253727" y="5948296"/>
            <a:ext cx="10200335" cy="369332"/>
          </a:xfrm>
          <a:prstGeom prst="rect">
            <a:avLst/>
          </a:prstGeom>
          <a:noFill/>
        </p:spPr>
        <p:txBody>
          <a:bodyPr wrap="square" rtlCol="0">
            <a:spAutoFit/>
          </a:bodyPr>
          <a:lstStyle/>
          <a:p>
            <a:pPr algn="l"/>
            <a:r>
              <a:rPr lang="en-US" dirty="0"/>
              <a:t>*Education attainment, employment, coital frequency were not predictive of incidence</a:t>
            </a:r>
          </a:p>
        </p:txBody>
      </p:sp>
    </p:spTree>
    <p:extLst>
      <p:ext uri="{BB962C8B-B14F-4D97-AF65-F5344CB8AC3E}">
        <p14:creationId xmlns:p14="http://schemas.microsoft.com/office/powerpoint/2010/main" val="2354430148"/>
      </p:ext>
    </p:extLst>
  </p:cSld>
  <p:clrMapOvr>
    <a:masterClrMapping/>
  </p:clrMapOvr>
  <mc:AlternateContent xmlns:mc="http://schemas.openxmlformats.org/markup-compatibility/2006" xmlns:p14="http://schemas.microsoft.com/office/powerpoint/2010/main">
    <mc:Choice Requires="p14">
      <p:transition spd="slow" p14:dur="2000" advTm="16197"/>
    </mc:Choice>
    <mc:Fallback xmlns="">
      <p:transition spd="slow" advTm="1619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62CC6CF-3C9E-C6C6-3DD5-C39091057A28}"/>
              </a:ext>
            </a:extLst>
          </p:cNvPr>
          <p:cNvSpPr>
            <a:spLocks noGrp="1"/>
          </p:cNvSpPr>
          <p:nvPr>
            <p:ph sz="quarter" idx="13"/>
          </p:nvPr>
        </p:nvSpPr>
        <p:spPr/>
        <p:txBody>
          <a:bodyPr>
            <a:normAutofit/>
          </a:bodyPr>
          <a:lstStyle/>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Risk scores: only low-to-moderate ability to differentiate those who subsequently acquired HIV</a:t>
            </a:r>
          </a:p>
        </p:txBody>
      </p:sp>
      <p:sp>
        <p:nvSpPr>
          <p:cNvPr id="6" name="Title 5">
            <a:extLst>
              <a:ext uri="{FF2B5EF4-FFF2-40B4-BE49-F238E27FC236}">
                <a16:creationId xmlns:a16="http://schemas.microsoft.com/office/drawing/2014/main" id="{54DA1708-041B-5BF5-0795-07466BA6AE3B}"/>
              </a:ext>
            </a:extLst>
          </p:cNvPr>
          <p:cNvSpPr>
            <a:spLocks noGrp="1"/>
          </p:cNvSpPr>
          <p:nvPr>
            <p:ph type="title"/>
          </p:nvPr>
        </p:nvSpPr>
        <p:spPr/>
        <p:txBody>
          <a:bodyPr>
            <a:normAutofit fontScale="90000"/>
          </a:bodyPr>
          <a:lstStyle/>
          <a:p>
            <a:r>
              <a:rPr lang="en-US" dirty="0"/>
              <a:t>But no ‘silver bullets’ precisely identifying those most likely to acquire HIV </a:t>
            </a:r>
          </a:p>
        </p:txBody>
      </p:sp>
      <p:sp>
        <p:nvSpPr>
          <p:cNvPr id="11" name="Rounded Rectangle 10">
            <a:extLst>
              <a:ext uri="{FF2B5EF4-FFF2-40B4-BE49-F238E27FC236}">
                <a16:creationId xmlns:a16="http://schemas.microsoft.com/office/drawing/2014/main" id="{C7BE3C72-FB6B-CDED-2E44-0CA8804C6637}"/>
              </a:ext>
            </a:extLst>
          </p:cNvPr>
          <p:cNvSpPr>
            <a:spLocks noChangeAspect="1"/>
          </p:cNvSpPr>
          <p:nvPr/>
        </p:nvSpPr>
        <p:spPr>
          <a:xfrm>
            <a:off x="1878701" y="68245"/>
            <a:ext cx="1080000" cy="1080000"/>
          </a:xfrm>
          <a:prstGeom prst="roundRect">
            <a:avLst>
              <a:gd name="adj" fmla="val 0"/>
            </a:avLst>
          </a:prstGeom>
          <a:blipFill dpi="0" rotWithShape="1">
            <a:blip r:embed="rId4">
              <a:biLevel thresh="25000"/>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 name="Rounded Rectangle 1">
            <a:extLst>
              <a:ext uri="{FF2B5EF4-FFF2-40B4-BE49-F238E27FC236}">
                <a16:creationId xmlns:a16="http://schemas.microsoft.com/office/drawing/2014/main" id="{6B74A232-9EF8-1859-5844-A375A4365557}"/>
              </a:ext>
            </a:extLst>
          </p:cNvPr>
          <p:cNvSpPr/>
          <p:nvPr/>
        </p:nvSpPr>
        <p:spPr>
          <a:xfrm>
            <a:off x="704157" y="4307277"/>
            <a:ext cx="4914697" cy="16474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sz="2000" dirty="0"/>
              <a:t>Individual risk </a:t>
            </a:r>
            <a:r>
              <a:rPr lang="en-US" sz="2000" dirty="0" err="1"/>
              <a:t>behaviours</a:t>
            </a:r>
            <a:r>
              <a:rPr lang="en-US" sz="2000" dirty="0"/>
              <a:t> added minimal predictive ability versus only geographic location and age </a:t>
            </a:r>
            <a:br>
              <a:rPr lang="en-US" sz="2000" dirty="0"/>
            </a:br>
            <a:r>
              <a:rPr lang="en-US" sz="1600" dirty="0">
                <a:solidFill>
                  <a:schemeClr val="accent2">
                    <a:lumMod val="60000"/>
                    <a:lumOff val="40000"/>
                  </a:schemeClr>
                </a:solidFill>
              </a:rPr>
              <a:t>(Roberts </a:t>
            </a:r>
            <a:r>
              <a:rPr lang="en-US" sz="1600" i="1" dirty="0">
                <a:solidFill>
                  <a:schemeClr val="accent2">
                    <a:lumMod val="60000"/>
                    <a:lumOff val="40000"/>
                  </a:schemeClr>
                </a:solidFill>
              </a:rPr>
              <a:t>et al.</a:t>
            </a:r>
            <a:r>
              <a:rPr lang="en-US" sz="1600" dirty="0">
                <a:solidFill>
                  <a:schemeClr val="accent2">
                    <a:lumMod val="60000"/>
                    <a:lumOff val="40000"/>
                  </a:schemeClr>
                </a:solidFill>
              </a:rPr>
              <a:t> </a:t>
            </a:r>
            <a:r>
              <a:rPr lang="en-US" sz="1600" i="1" dirty="0">
                <a:solidFill>
                  <a:schemeClr val="accent2">
                    <a:lumMod val="60000"/>
                    <a:lumOff val="40000"/>
                  </a:schemeClr>
                </a:solidFill>
              </a:rPr>
              <a:t>Clin Infect Dis </a:t>
            </a:r>
            <a:r>
              <a:rPr lang="en-US" sz="1600" dirty="0">
                <a:solidFill>
                  <a:schemeClr val="accent2">
                    <a:lumMod val="60000"/>
                    <a:lumOff val="40000"/>
                  </a:schemeClr>
                </a:solidFill>
              </a:rPr>
              <a:t>2022; online)</a:t>
            </a:r>
            <a:endParaRPr lang="en-US" sz="2000" dirty="0">
              <a:solidFill>
                <a:schemeClr val="accent2">
                  <a:lumMod val="60000"/>
                  <a:lumOff val="40000"/>
                </a:schemeClr>
              </a:solidFill>
            </a:endParaRPr>
          </a:p>
        </p:txBody>
      </p:sp>
      <p:sp>
        <p:nvSpPr>
          <p:cNvPr id="8" name="TextBox 7">
            <a:extLst>
              <a:ext uri="{FF2B5EF4-FFF2-40B4-BE49-F238E27FC236}">
                <a16:creationId xmlns:a16="http://schemas.microsoft.com/office/drawing/2014/main" id="{86ECBACB-AFE7-4912-49CE-676F3A357301}"/>
              </a:ext>
            </a:extLst>
          </p:cNvPr>
          <p:cNvSpPr txBox="1"/>
          <p:nvPr/>
        </p:nvSpPr>
        <p:spPr>
          <a:xfrm>
            <a:off x="127715" y="6461987"/>
            <a:ext cx="4600940" cy="338554"/>
          </a:xfrm>
          <a:prstGeom prst="rect">
            <a:avLst/>
          </a:prstGeom>
          <a:noFill/>
        </p:spPr>
        <p:txBody>
          <a:bodyPr wrap="none" rtlCol="0">
            <a:spAutoFit/>
          </a:bodyPr>
          <a:lstStyle/>
          <a:p>
            <a:pPr algn="l"/>
            <a:r>
              <a:rPr lang="en-US" sz="1600" dirty="0"/>
              <a:t>Jia </a:t>
            </a:r>
            <a:r>
              <a:rPr lang="en-US" sz="1600" i="1" dirty="0"/>
              <a:t>et al.</a:t>
            </a:r>
            <a:r>
              <a:rPr lang="en-US" sz="1600" dirty="0"/>
              <a:t> </a:t>
            </a:r>
            <a:r>
              <a:rPr lang="en-US" sz="1600" i="1" dirty="0"/>
              <a:t>J Int AIDS Soc</a:t>
            </a:r>
            <a:r>
              <a:rPr lang="en-US" sz="1600" dirty="0"/>
              <a:t> 2022; 25:e25861</a:t>
            </a:r>
          </a:p>
        </p:txBody>
      </p:sp>
      <p:sp>
        <p:nvSpPr>
          <p:cNvPr id="10" name="Rectangle 9">
            <a:extLst>
              <a:ext uri="{FF2B5EF4-FFF2-40B4-BE49-F238E27FC236}">
                <a16:creationId xmlns:a16="http://schemas.microsoft.com/office/drawing/2014/main" id="{DD59898A-6AD2-DB0B-EE5F-AA769671AFB8}"/>
              </a:ext>
            </a:extLst>
          </p:cNvPr>
          <p:cNvSpPr/>
          <p:nvPr/>
        </p:nvSpPr>
        <p:spPr>
          <a:xfrm>
            <a:off x="6805171" y="3077669"/>
            <a:ext cx="1800000" cy="3600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32D13F-49EA-CAFA-4A8D-CBB0DFFAC2DC}"/>
              </a:ext>
            </a:extLst>
          </p:cNvPr>
          <p:cNvSpPr/>
          <p:nvPr/>
        </p:nvSpPr>
        <p:spPr>
          <a:xfrm>
            <a:off x="10003126" y="3032715"/>
            <a:ext cx="1800000" cy="36270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0F4050D-A67B-D7AB-D448-DD7CE2EEB40A}"/>
              </a:ext>
            </a:extLst>
          </p:cNvPr>
          <p:cNvSpPr txBox="1"/>
          <p:nvPr/>
        </p:nvSpPr>
        <p:spPr>
          <a:xfrm>
            <a:off x="6145485" y="1991434"/>
            <a:ext cx="3133065" cy="1015663"/>
          </a:xfrm>
          <a:prstGeom prst="rect">
            <a:avLst/>
          </a:prstGeom>
          <a:noFill/>
        </p:spPr>
        <p:txBody>
          <a:bodyPr wrap="square" rtlCol="0">
            <a:spAutoFit/>
          </a:bodyPr>
          <a:lstStyle/>
          <a:p>
            <a:pPr algn="ctr"/>
            <a:r>
              <a:rPr lang="en-US" sz="2000" dirty="0"/>
              <a:t>Required classifying </a:t>
            </a:r>
            <a:r>
              <a:rPr lang="en-US" sz="2000" b="1" dirty="0"/>
              <a:t>40-65%</a:t>
            </a:r>
            <a:r>
              <a:rPr lang="en-US" sz="2000" dirty="0"/>
              <a:t> of population as ‘high risk’…</a:t>
            </a:r>
          </a:p>
        </p:txBody>
      </p:sp>
      <p:sp>
        <p:nvSpPr>
          <p:cNvPr id="18" name="Right Brace 17">
            <a:extLst>
              <a:ext uri="{FF2B5EF4-FFF2-40B4-BE49-F238E27FC236}">
                <a16:creationId xmlns:a16="http://schemas.microsoft.com/office/drawing/2014/main" id="{0E213C24-57FD-F213-4D4C-972607C58E73}"/>
              </a:ext>
            </a:extLst>
          </p:cNvPr>
          <p:cNvSpPr/>
          <p:nvPr/>
        </p:nvSpPr>
        <p:spPr>
          <a:xfrm>
            <a:off x="8715190" y="4566024"/>
            <a:ext cx="180000" cy="648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49E2B864-E317-F425-F000-17A6BA5E8D7E}"/>
              </a:ext>
            </a:extLst>
          </p:cNvPr>
          <p:cNvSpPr/>
          <p:nvPr/>
        </p:nvSpPr>
        <p:spPr>
          <a:xfrm>
            <a:off x="10003126" y="3944206"/>
            <a:ext cx="1800000" cy="27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F38603-EF99-C40A-9116-6A409748F79C}"/>
              </a:ext>
            </a:extLst>
          </p:cNvPr>
          <p:cNvSpPr/>
          <p:nvPr/>
        </p:nvSpPr>
        <p:spPr>
          <a:xfrm>
            <a:off x="6812018" y="5234716"/>
            <a:ext cx="180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42E0F6-A651-948E-C765-8EB3660730BB}"/>
              </a:ext>
            </a:extLst>
          </p:cNvPr>
          <p:cNvSpPr/>
          <p:nvPr/>
        </p:nvSpPr>
        <p:spPr>
          <a:xfrm>
            <a:off x="6812018" y="4517669"/>
            <a:ext cx="1800000" cy="720000"/>
          </a:xfrm>
          <a:prstGeom prst="rect">
            <a:avLst/>
          </a:prstGeom>
          <a:pattFill prst="wdUpDiag">
            <a:fgClr>
              <a:schemeClr val="accent2"/>
            </a:fgClr>
            <a:bgClr>
              <a:schemeClr val="accent2">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2BFFAF-12AF-B566-5D67-84761E9C333C}"/>
              </a:ext>
            </a:extLst>
          </p:cNvPr>
          <p:cNvSpPr txBox="1"/>
          <p:nvPr/>
        </p:nvSpPr>
        <p:spPr>
          <a:xfrm>
            <a:off x="9278550" y="2145322"/>
            <a:ext cx="2690152" cy="707886"/>
          </a:xfrm>
          <a:prstGeom prst="rect">
            <a:avLst/>
          </a:prstGeom>
          <a:noFill/>
        </p:spPr>
        <p:txBody>
          <a:bodyPr wrap="square" rtlCol="0">
            <a:spAutoFit/>
          </a:bodyPr>
          <a:lstStyle/>
          <a:p>
            <a:pPr algn="ctr"/>
            <a:r>
              <a:rPr lang="en-US" sz="2000" dirty="0"/>
              <a:t>…to identify 75% of HIV infections</a:t>
            </a:r>
          </a:p>
        </p:txBody>
      </p:sp>
    </p:spTree>
    <p:custDataLst>
      <p:tags r:id="rId1"/>
    </p:custDataLst>
    <p:extLst>
      <p:ext uri="{BB962C8B-B14F-4D97-AF65-F5344CB8AC3E}">
        <p14:creationId xmlns:p14="http://schemas.microsoft.com/office/powerpoint/2010/main" val="702574324"/>
      </p:ext>
    </p:extLst>
  </p:cSld>
  <p:clrMapOvr>
    <a:masterClrMapping/>
  </p:clrMapOvr>
  <mc:AlternateContent xmlns:mc="http://schemas.openxmlformats.org/markup-compatibility/2006" xmlns:p14="http://schemas.microsoft.com/office/powerpoint/2010/main">
    <mc:Choice Requires="p14">
      <p:transition spd="slow" p14:dur="2000" advTm="39285"/>
    </mc:Choice>
    <mc:Fallback xmlns="">
      <p:transition spd="slow" advTm="39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C3ED8E-675F-6D6A-DC8F-1A6C33A9D0FA}"/>
              </a:ext>
            </a:extLst>
          </p:cNvPr>
          <p:cNvPicPr>
            <a:picLocks noChangeAspect="1"/>
          </p:cNvPicPr>
          <p:nvPr/>
        </p:nvPicPr>
        <p:blipFill>
          <a:blip r:embed="rId4"/>
          <a:srcRect/>
          <a:stretch/>
        </p:blipFill>
        <p:spPr>
          <a:xfrm>
            <a:off x="3899528" y="2303052"/>
            <a:ext cx="3657600" cy="3017520"/>
          </a:xfrm>
          <a:prstGeom prst="rect">
            <a:avLst/>
          </a:prstGeom>
        </p:spPr>
      </p:pic>
      <p:pic>
        <p:nvPicPr>
          <p:cNvPr id="11" name="Picture 10">
            <a:extLst>
              <a:ext uri="{FF2B5EF4-FFF2-40B4-BE49-F238E27FC236}">
                <a16:creationId xmlns:a16="http://schemas.microsoft.com/office/drawing/2014/main" id="{3147287B-4778-9D3C-8D51-81B363ED7C7F}"/>
              </a:ext>
            </a:extLst>
          </p:cNvPr>
          <p:cNvPicPr>
            <a:picLocks noChangeAspect="1"/>
          </p:cNvPicPr>
          <p:nvPr/>
        </p:nvPicPr>
        <p:blipFill>
          <a:blip r:embed="rId5"/>
          <a:srcRect/>
          <a:stretch/>
        </p:blipFill>
        <p:spPr>
          <a:xfrm>
            <a:off x="8067961" y="2303052"/>
            <a:ext cx="3657600" cy="3017520"/>
          </a:xfrm>
          <a:prstGeom prst="rect">
            <a:avLst/>
          </a:prstGeom>
        </p:spPr>
      </p:pic>
      <p:pic>
        <p:nvPicPr>
          <p:cNvPr id="20" name="Picture 19">
            <a:extLst>
              <a:ext uri="{FF2B5EF4-FFF2-40B4-BE49-F238E27FC236}">
                <a16:creationId xmlns:a16="http://schemas.microsoft.com/office/drawing/2014/main" id="{8DBDCCFF-367F-9B4C-8683-A50680C7C725}"/>
              </a:ext>
            </a:extLst>
          </p:cNvPr>
          <p:cNvPicPr>
            <a:picLocks noChangeAspect="1"/>
          </p:cNvPicPr>
          <p:nvPr/>
        </p:nvPicPr>
        <p:blipFill>
          <a:blip r:embed="rId6"/>
          <a:srcRect/>
          <a:stretch/>
        </p:blipFill>
        <p:spPr>
          <a:xfrm>
            <a:off x="8066268" y="2303052"/>
            <a:ext cx="3657600" cy="3017520"/>
          </a:xfrm>
          <a:prstGeom prst="rect">
            <a:avLst/>
          </a:prstGeom>
        </p:spPr>
      </p:pic>
      <p:sp>
        <p:nvSpPr>
          <p:cNvPr id="3" name="Title 2">
            <a:extLst>
              <a:ext uri="{FF2B5EF4-FFF2-40B4-BE49-F238E27FC236}">
                <a16:creationId xmlns:a16="http://schemas.microsoft.com/office/drawing/2014/main" id="{83B8DB50-A6C6-7288-D0F3-17D401D0B54B}"/>
              </a:ext>
            </a:extLst>
          </p:cNvPr>
          <p:cNvSpPr>
            <a:spLocks noGrp="1"/>
          </p:cNvSpPr>
          <p:nvPr>
            <p:ph type="title"/>
          </p:nvPr>
        </p:nvSpPr>
        <p:spPr/>
        <p:txBody>
          <a:bodyPr/>
          <a:lstStyle/>
          <a:p>
            <a:r>
              <a:rPr lang="en-US" dirty="0"/>
              <a:t>Evaluation of WHO Risk Tool: Manicaland, east Zimbabwe</a:t>
            </a:r>
          </a:p>
        </p:txBody>
      </p:sp>
      <p:sp>
        <p:nvSpPr>
          <p:cNvPr id="13" name="Rounded Rectangle 12">
            <a:extLst>
              <a:ext uri="{FF2B5EF4-FFF2-40B4-BE49-F238E27FC236}">
                <a16:creationId xmlns:a16="http://schemas.microsoft.com/office/drawing/2014/main" id="{B62C4B3B-0014-5A3B-2946-05B28FF0C266}"/>
              </a:ext>
            </a:extLst>
          </p:cNvPr>
          <p:cNvSpPr>
            <a:spLocks noChangeAspect="1"/>
          </p:cNvSpPr>
          <p:nvPr/>
        </p:nvSpPr>
        <p:spPr>
          <a:xfrm>
            <a:off x="1878701" y="68245"/>
            <a:ext cx="1080000" cy="1080000"/>
          </a:xfrm>
          <a:prstGeom prst="roundRect">
            <a:avLst>
              <a:gd name="adj" fmla="val 0"/>
            </a:avLst>
          </a:prstGeom>
          <a:blipFill dpi="0" rotWithShape="1">
            <a:blip r:embed="rId7">
              <a:biLevel thresh="25000"/>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890AD30E-C013-0A71-A45E-54B8586AF4B2}"/>
              </a:ext>
            </a:extLst>
          </p:cNvPr>
          <p:cNvSpPr txBox="1"/>
          <p:nvPr/>
        </p:nvSpPr>
        <p:spPr>
          <a:xfrm>
            <a:off x="144756" y="6428657"/>
            <a:ext cx="3509294" cy="338554"/>
          </a:xfrm>
          <a:prstGeom prst="rect">
            <a:avLst/>
          </a:prstGeom>
          <a:noFill/>
        </p:spPr>
        <p:txBody>
          <a:bodyPr wrap="none" rtlCol="0">
            <a:spAutoFit/>
          </a:bodyPr>
          <a:lstStyle/>
          <a:p>
            <a:pPr algn="l"/>
            <a:r>
              <a:rPr lang="en-US" sz="1600" dirty="0"/>
              <a:t>Moorhouse </a:t>
            </a:r>
            <a:r>
              <a:rPr lang="en-US" sz="1600" i="1" dirty="0"/>
              <a:t>et al.</a:t>
            </a:r>
            <a:r>
              <a:rPr lang="en-US" sz="1600" dirty="0"/>
              <a:t> </a:t>
            </a:r>
            <a:r>
              <a:rPr lang="en-US" sz="1600" i="1" dirty="0"/>
              <a:t>in preparation</a:t>
            </a:r>
            <a:endParaRPr lang="en-US" sz="1600" dirty="0"/>
          </a:p>
        </p:txBody>
      </p:sp>
      <p:sp>
        <p:nvSpPr>
          <p:cNvPr id="9" name="TextBox 8">
            <a:extLst>
              <a:ext uri="{FF2B5EF4-FFF2-40B4-BE49-F238E27FC236}">
                <a16:creationId xmlns:a16="http://schemas.microsoft.com/office/drawing/2014/main" id="{BEBC6DCA-C6EB-E1D4-A29E-635AB4E7AA64}"/>
              </a:ext>
            </a:extLst>
          </p:cNvPr>
          <p:cNvSpPr txBox="1"/>
          <p:nvPr/>
        </p:nvSpPr>
        <p:spPr>
          <a:xfrm>
            <a:off x="3654050" y="1665289"/>
            <a:ext cx="4148556" cy="646331"/>
          </a:xfrm>
          <a:prstGeom prst="rect">
            <a:avLst/>
          </a:prstGeom>
          <a:noFill/>
        </p:spPr>
        <p:txBody>
          <a:bodyPr wrap="square" rtlCol="0">
            <a:spAutoFit/>
          </a:bodyPr>
          <a:lstStyle/>
          <a:p>
            <a:pPr algn="ctr"/>
            <a:r>
              <a:rPr lang="en-US" sz="2000" b="1" dirty="0"/>
              <a:t>Prevention group allocation</a:t>
            </a:r>
            <a:br>
              <a:rPr lang="en-US" sz="2000" b="1" dirty="0"/>
            </a:br>
            <a:r>
              <a:rPr lang="en-US" sz="1600" b="1" dirty="0"/>
              <a:t>(n = 960 women 15-24y)</a:t>
            </a:r>
            <a:endParaRPr lang="en-US" sz="2000" b="1" dirty="0"/>
          </a:p>
        </p:txBody>
      </p:sp>
      <p:sp>
        <p:nvSpPr>
          <p:cNvPr id="8" name="TextBox 7">
            <a:extLst>
              <a:ext uri="{FF2B5EF4-FFF2-40B4-BE49-F238E27FC236}">
                <a16:creationId xmlns:a16="http://schemas.microsoft.com/office/drawing/2014/main" id="{B9976F75-CA56-7679-CD11-C964856E10AC}"/>
              </a:ext>
            </a:extLst>
          </p:cNvPr>
          <p:cNvSpPr txBox="1"/>
          <p:nvPr/>
        </p:nvSpPr>
        <p:spPr>
          <a:xfrm>
            <a:off x="8174358" y="1682888"/>
            <a:ext cx="3657600" cy="646331"/>
          </a:xfrm>
          <a:prstGeom prst="rect">
            <a:avLst/>
          </a:prstGeom>
          <a:noFill/>
        </p:spPr>
        <p:txBody>
          <a:bodyPr wrap="square" rtlCol="0">
            <a:spAutoFit/>
          </a:bodyPr>
          <a:lstStyle/>
          <a:p>
            <a:pPr algn="ctr"/>
            <a:r>
              <a:rPr lang="en-US" sz="2000" b="1" dirty="0"/>
              <a:t>HSV-2/HIV infections </a:t>
            </a:r>
          </a:p>
          <a:p>
            <a:pPr algn="ctr"/>
            <a:r>
              <a:rPr lang="en-US" sz="1600" b="1" dirty="0"/>
              <a:t>(n=26; 1 year follow-up)</a:t>
            </a:r>
          </a:p>
        </p:txBody>
      </p:sp>
      <p:sp>
        <p:nvSpPr>
          <p:cNvPr id="19" name="Rounded Rectangle 18">
            <a:extLst>
              <a:ext uri="{FF2B5EF4-FFF2-40B4-BE49-F238E27FC236}">
                <a16:creationId xmlns:a16="http://schemas.microsoft.com/office/drawing/2014/main" id="{08BB3653-3D1A-9139-DD7A-58A222C18D5F}"/>
              </a:ext>
            </a:extLst>
          </p:cNvPr>
          <p:cNvSpPr/>
          <p:nvPr/>
        </p:nvSpPr>
        <p:spPr>
          <a:xfrm>
            <a:off x="10441145" y="2724424"/>
            <a:ext cx="1166225" cy="263504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188C0DC-5C44-F1AE-6E85-7B92FCEEA967}"/>
              </a:ext>
            </a:extLst>
          </p:cNvPr>
          <p:cNvSpPr/>
          <p:nvPr/>
        </p:nvSpPr>
        <p:spPr>
          <a:xfrm>
            <a:off x="8195868" y="5437577"/>
            <a:ext cx="3528000" cy="12239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n-US" sz="2000" dirty="0"/>
              <a:t>But—40% among AGYW ‘not sexually active’ at baseline </a:t>
            </a:r>
            <a:r>
              <a:rPr lang="en-US" sz="2000" dirty="0" err="1"/>
              <a:t>assessement</a:t>
            </a:r>
            <a:r>
              <a:rPr lang="en-US" sz="2000" dirty="0"/>
              <a:t> </a:t>
            </a:r>
          </a:p>
        </p:txBody>
      </p:sp>
      <p:sp>
        <p:nvSpPr>
          <p:cNvPr id="18" name="Rounded Rectangle 17">
            <a:extLst>
              <a:ext uri="{FF2B5EF4-FFF2-40B4-BE49-F238E27FC236}">
                <a16:creationId xmlns:a16="http://schemas.microsoft.com/office/drawing/2014/main" id="{97444EC8-AF33-D656-BFD7-C7904E190866}"/>
              </a:ext>
            </a:extLst>
          </p:cNvPr>
          <p:cNvSpPr/>
          <p:nvPr/>
        </p:nvSpPr>
        <p:spPr>
          <a:xfrm>
            <a:off x="4342506" y="5437577"/>
            <a:ext cx="3528000" cy="12239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40% of infections among 17% ‘at risk’</a:t>
            </a:r>
          </a:p>
        </p:txBody>
      </p:sp>
      <p:pic>
        <p:nvPicPr>
          <p:cNvPr id="2" name="Picture 1" descr="Map&#10;&#10;Description automatically generated">
            <a:extLst>
              <a:ext uri="{FF2B5EF4-FFF2-40B4-BE49-F238E27FC236}">
                <a16:creationId xmlns:a16="http://schemas.microsoft.com/office/drawing/2014/main" id="{EA6C8D33-16E0-70AB-51F4-C14716677EFD}"/>
              </a:ext>
            </a:extLst>
          </p:cNvPr>
          <p:cNvPicPr>
            <a:picLocks noChangeAspect="1"/>
          </p:cNvPicPr>
          <p:nvPr/>
        </p:nvPicPr>
        <p:blipFill>
          <a:blip r:embed="rId8"/>
          <a:stretch>
            <a:fillRect/>
          </a:stretch>
        </p:blipFill>
        <p:spPr>
          <a:xfrm>
            <a:off x="464393" y="3913293"/>
            <a:ext cx="2778572" cy="2413883"/>
          </a:xfrm>
          <a:prstGeom prst="rect">
            <a:avLst/>
          </a:prstGeom>
        </p:spPr>
      </p:pic>
      <p:pic>
        <p:nvPicPr>
          <p:cNvPr id="5" name="Picture 4" descr="Shape&#10;&#10;Description automatically generated">
            <a:extLst>
              <a:ext uri="{FF2B5EF4-FFF2-40B4-BE49-F238E27FC236}">
                <a16:creationId xmlns:a16="http://schemas.microsoft.com/office/drawing/2014/main" id="{C86EA4C7-1996-9570-AE5A-F06A02A88082}"/>
              </a:ext>
            </a:extLst>
          </p:cNvPr>
          <p:cNvPicPr>
            <a:picLocks noChangeAspect="1"/>
          </p:cNvPicPr>
          <p:nvPr/>
        </p:nvPicPr>
        <p:blipFill>
          <a:blip r:embed="rId9"/>
          <a:stretch>
            <a:fillRect/>
          </a:stretch>
        </p:blipFill>
        <p:spPr>
          <a:xfrm>
            <a:off x="1117532" y="1828270"/>
            <a:ext cx="1531155" cy="1983542"/>
          </a:xfrm>
          <a:prstGeom prst="rect">
            <a:avLst/>
          </a:prstGeom>
          <a:solidFill>
            <a:schemeClr val="bg1"/>
          </a:solidFill>
          <a:ln>
            <a:solidFill>
              <a:schemeClr val="tx1">
                <a:lumMod val="50000"/>
                <a:lumOff val="50000"/>
              </a:schemeClr>
            </a:solidFill>
          </a:ln>
        </p:spPr>
      </p:pic>
      <p:sp>
        <p:nvSpPr>
          <p:cNvPr id="6" name="Rounded Rectangle 5">
            <a:extLst>
              <a:ext uri="{FF2B5EF4-FFF2-40B4-BE49-F238E27FC236}">
                <a16:creationId xmlns:a16="http://schemas.microsoft.com/office/drawing/2014/main" id="{FDC15C65-7123-30EB-3E13-AEFBC371CDB6}"/>
              </a:ext>
            </a:extLst>
          </p:cNvPr>
          <p:cNvSpPr/>
          <p:nvPr/>
        </p:nvSpPr>
        <p:spPr>
          <a:xfrm>
            <a:off x="4342506" y="3535584"/>
            <a:ext cx="1166225" cy="1784988"/>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BFF4C9A-D301-1E19-E25B-3C805B161909}"/>
              </a:ext>
            </a:extLst>
          </p:cNvPr>
          <p:cNvSpPr/>
          <p:nvPr/>
        </p:nvSpPr>
        <p:spPr>
          <a:xfrm>
            <a:off x="8455068" y="2724424"/>
            <a:ext cx="1166225" cy="263504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59109708"/>
      </p:ext>
    </p:extLst>
  </p:cSld>
  <p:clrMapOvr>
    <a:masterClrMapping/>
  </p:clrMapOvr>
  <mc:AlternateContent xmlns:mc="http://schemas.openxmlformats.org/markup-compatibility/2006" xmlns:p14="http://schemas.microsoft.com/office/powerpoint/2010/main">
    <mc:Choice Requires="p14">
      <p:transition spd="slow" p14:dur="2000" advTm="38915"/>
    </mc:Choice>
    <mc:Fallback xmlns="">
      <p:transition spd="slow" advTm="3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animBg="1"/>
      <p:bldP spid="18" grpId="0" animBg="1"/>
      <p:bldP spid="6"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643FC4A-C546-46C8-2C65-A1767429B8C5}"/>
              </a:ext>
            </a:extLst>
          </p:cNvPr>
          <p:cNvSpPr>
            <a:spLocks noGrp="1"/>
          </p:cNvSpPr>
          <p:nvPr>
            <p:ph sz="quarter" idx="13"/>
          </p:nvPr>
        </p:nvSpPr>
        <p:spPr>
          <a:xfrm>
            <a:off x="442912" y="1688260"/>
            <a:ext cx="6810704" cy="4728415"/>
          </a:xfrm>
        </p:spPr>
        <p:txBody>
          <a:bodyPr>
            <a:normAutofit/>
          </a:bodyPr>
          <a:lstStyle/>
          <a:p>
            <a:pPr marL="342900" indent="-342900">
              <a:buFont typeface="Arial" panose="020B0604020202020204" pitchFamily="34" charset="0"/>
              <a:buChar char="•"/>
            </a:pPr>
            <a:r>
              <a:rPr lang="en-US" dirty="0"/>
              <a:t>First appearance: Khoury et al. commentary in </a:t>
            </a:r>
            <a:r>
              <a:rPr lang="en-US" i="1" dirty="0"/>
              <a:t>Am J Preventive Medicine</a:t>
            </a:r>
            <a:r>
              <a:rPr lang="en-US" dirty="0"/>
              <a:t> in 2016</a:t>
            </a:r>
            <a:endParaRPr lang="en-US" b="1" dirty="0"/>
          </a:p>
        </p:txBody>
      </p:sp>
      <p:sp>
        <p:nvSpPr>
          <p:cNvPr id="3" name="Title 2">
            <a:extLst>
              <a:ext uri="{FF2B5EF4-FFF2-40B4-BE49-F238E27FC236}">
                <a16:creationId xmlns:a16="http://schemas.microsoft.com/office/drawing/2014/main" id="{3473289B-352A-A126-E93C-182758DB78BB}"/>
              </a:ext>
            </a:extLst>
          </p:cNvPr>
          <p:cNvSpPr>
            <a:spLocks noGrp="1"/>
          </p:cNvSpPr>
          <p:nvPr>
            <p:ph type="title"/>
          </p:nvPr>
        </p:nvSpPr>
        <p:spPr/>
        <p:txBody>
          <a:bodyPr/>
          <a:lstStyle/>
          <a:p>
            <a:r>
              <a:rPr lang="en-US" dirty="0"/>
              <a:t>Precision Public Health</a:t>
            </a:r>
          </a:p>
        </p:txBody>
      </p:sp>
      <p:pic>
        <p:nvPicPr>
          <p:cNvPr id="6" name="Picture 5">
            <a:extLst>
              <a:ext uri="{FF2B5EF4-FFF2-40B4-BE49-F238E27FC236}">
                <a16:creationId xmlns:a16="http://schemas.microsoft.com/office/drawing/2014/main" id="{64480F09-85EF-BAD9-D7BF-C6547AF27DD8}"/>
              </a:ext>
            </a:extLst>
          </p:cNvPr>
          <p:cNvPicPr>
            <a:picLocks noChangeAspect="1"/>
          </p:cNvPicPr>
          <p:nvPr/>
        </p:nvPicPr>
        <p:blipFill rotWithShape="1">
          <a:blip r:embed="rId4"/>
          <a:srcRect b="30736"/>
          <a:stretch/>
        </p:blipFill>
        <p:spPr>
          <a:xfrm>
            <a:off x="7820647" y="2538137"/>
            <a:ext cx="3928443" cy="3656374"/>
          </a:xfrm>
          <a:prstGeom prst="rect">
            <a:avLst/>
          </a:prstGeom>
          <a:solidFill>
            <a:schemeClr val="bg1"/>
          </a:solidFill>
          <a:effectLst>
            <a:outerShdw blurRad="50800" dist="38100" dir="2700000" algn="tl" rotWithShape="0">
              <a:prstClr val="black">
                <a:alpha val="40000"/>
              </a:prstClr>
            </a:outerShdw>
          </a:effectLst>
        </p:spPr>
      </p:pic>
      <p:pic>
        <p:nvPicPr>
          <p:cNvPr id="3074" name="Picture 2" descr="American Journal of Preventive Medicine | 领英">
            <a:extLst>
              <a:ext uri="{FF2B5EF4-FFF2-40B4-BE49-F238E27FC236}">
                <a16:creationId xmlns:a16="http://schemas.microsoft.com/office/drawing/2014/main" id="{3E1DD846-7F6E-EC06-E1EA-A9EBF27A8C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20648" y="1517661"/>
            <a:ext cx="3928443" cy="10204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EA34BF-52A7-9FA0-8F54-A16F909416C0}"/>
              </a:ext>
            </a:extLst>
          </p:cNvPr>
          <p:cNvSpPr txBox="1"/>
          <p:nvPr/>
        </p:nvSpPr>
        <p:spPr>
          <a:xfrm>
            <a:off x="7820646" y="6203054"/>
            <a:ext cx="3928443" cy="584775"/>
          </a:xfrm>
          <a:prstGeom prst="rect">
            <a:avLst/>
          </a:prstGeom>
          <a:noFill/>
        </p:spPr>
        <p:txBody>
          <a:bodyPr wrap="square">
            <a:spAutoFit/>
          </a:bodyPr>
          <a:lstStyle/>
          <a:p>
            <a:r>
              <a:rPr lang="en-US" sz="1600" dirty="0"/>
              <a:t>Khoury, </a:t>
            </a:r>
            <a:r>
              <a:rPr lang="en-US" sz="1600" dirty="0" err="1"/>
              <a:t>Iademarco</a:t>
            </a:r>
            <a:r>
              <a:rPr lang="en-US" sz="1600" dirty="0"/>
              <a:t>, Riley.</a:t>
            </a:r>
            <a:r>
              <a:rPr lang="en-US" sz="1600" i="1" dirty="0"/>
              <a:t> Am J </a:t>
            </a:r>
            <a:r>
              <a:rPr lang="en-US" sz="1600" i="1" dirty="0" err="1"/>
              <a:t>Prev</a:t>
            </a:r>
            <a:r>
              <a:rPr lang="en-US" sz="1600" i="1" dirty="0"/>
              <a:t> Med </a:t>
            </a:r>
            <a:r>
              <a:rPr lang="en-US" sz="1600" dirty="0"/>
              <a:t>2016; 50:396-401</a:t>
            </a:r>
          </a:p>
        </p:txBody>
      </p:sp>
      <p:sp>
        <p:nvSpPr>
          <p:cNvPr id="15" name="Rounded Rectangle 14">
            <a:extLst>
              <a:ext uri="{FF2B5EF4-FFF2-40B4-BE49-F238E27FC236}">
                <a16:creationId xmlns:a16="http://schemas.microsoft.com/office/drawing/2014/main" id="{ACEDF33D-01D3-7C5D-0903-F4A213D78C63}"/>
              </a:ext>
            </a:extLst>
          </p:cNvPr>
          <p:cNvSpPr/>
          <p:nvPr/>
        </p:nvSpPr>
        <p:spPr>
          <a:xfrm>
            <a:off x="740979" y="2425848"/>
            <a:ext cx="6512637" cy="116665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288" lvl="1" algn="ctr"/>
            <a:r>
              <a:rPr lang="en-US" i="1" dirty="0"/>
              <a:t>“Could the same technologies that propel </a:t>
            </a:r>
            <a:r>
              <a:rPr lang="en-US" i="1" u="sng" dirty="0"/>
              <a:t>precision medicine</a:t>
            </a:r>
            <a:r>
              <a:rPr lang="en-US" i="1" dirty="0"/>
              <a:t> usher in a parallel era of ’precision public health' beyond treatment of sick individuals?” </a:t>
            </a:r>
            <a:endParaRPr lang="en-US" dirty="0"/>
          </a:p>
        </p:txBody>
      </p:sp>
      <p:graphicFrame>
        <p:nvGraphicFramePr>
          <p:cNvPr id="16" name="Diagram 15">
            <a:extLst>
              <a:ext uri="{FF2B5EF4-FFF2-40B4-BE49-F238E27FC236}">
                <a16:creationId xmlns:a16="http://schemas.microsoft.com/office/drawing/2014/main" id="{6C2798BE-AAE2-BC39-D7EF-07BE05083AD9}"/>
              </a:ext>
            </a:extLst>
          </p:cNvPr>
          <p:cNvGraphicFramePr/>
          <p:nvPr>
            <p:extLst>
              <p:ext uri="{D42A27DB-BD31-4B8C-83A1-F6EECF244321}">
                <p14:modId xmlns:p14="http://schemas.microsoft.com/office/powerpoint/2010/main" val="1066437764"/>
              </p:ext>
            </p:extLst>
          </p:nvPr>
        </p:nvGraphicFramePr>
        <p:xfrm>
          <a:off x="442910" y="4538147"/>
          <a:ext cx="6810706" cy="19403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TextBox 17">
            <a:extLst>
              <a:ext uri="{FF2B5EF4-FFF2-40B4-BE49-F238E27FC236}">
                <a16:creationId xmlns:a16="http://schemas.microsoft.com/office/drawing/2014/main" id="{D4BEB489-3D30-3F18-9CFD-A97BC5FE6BCD}"/>
              </a:ext>
            </a:extLst>
          </p:cNvPr>
          <p:cNvSpPr txBox="1"/>
          <p:nvPr/>
        </p:nvSpPr>
        <p:spPr>
          <a:xfrm>
            <a:off x="349070" y="3848825"/>
            <a:ext cx="7471575" cy="707886"/>
          </a:xfrm>
          <a:prstGeom prst="rect">
            <a:avLst/>
          </a:prstGeom>
          <a:noFill/>
        </p:spPr>
        <p:txBody>
          <a:bodyPr wrap="square">
            <a:spAutoFit/>
          </a:bodyPr>
          <a:lstStyle/>
          <a:p>
            <a:pPr marL="342900" indent="-342900">
              <a:buFont typeface="Arial" panose="020B0604020202020204" pitchFamily="34" charset="0"/>
              <a:buChar char="•"/>
            </a:pPr>
            <a:r>
              <a:rPr lang="en-US" sz="2000" dirty="0"/>
              <a:t>Use of </a:t>
            </a:r>
            <a:r>
              <a:rPr lang="en-US" sz="2000" b="1" dirty="0"/>
              <a:t>detailed data </a:t>
            </a:r>
            <a:r>
              <a:rPr lang="en-US" sz="2000" dirty="0"/>
              <a:t>for improved </a:t>
            </a:r>
            <a:r>
              <a:rPr lang="en-US" sz="2000" b="1" dirty="0"/>
              <a:t>disease prevention</a:t>
            </a:r>
          </a:p>
        </p:txBody>
      </p:sp>
    </p:spTree>
    <p:custDataLst>
      <p:tags r:id="rId1"/>
    </p:custDataLst>
    <p:extLst>
      <p:ext uri="{BB962C8B-B14F-4D97-AF65-F5344CB8AC3E}">
        <p14:creationId xmlns:p14="http://schemas.microsoft.com/office/powerpoint/2010/main" val="2367488768"/>
      </p:ext>
    </p:extLst>
  </p:cSld>
  <p:clrMapOvr>
    <a:masterClrMapping/>
  </p:clrMapOvr>
  <mc:AlternateContent xmlns:mc="http://schemas.openxmlformats.org/markup-compatibility/2006" xmlns:p14="http://schemas.microsoft.com/office/powerpoint/2010/main">
    <mc:Choice Requires="p14">
      <p:transition spd="slow" p14:dur="2000" advTm="50891"/>
    </mc:Choice>
    <mc:Fallback xmlns="">
      <p:transition spd="slow" advTm="508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DFF0-B117-7DFB-BC01-E8BFD9296DA6}"/>
              </a:ext>
            </a:extLst>
          </p:cNvPr>
          <p:cNvSpPr>
            <a:spLocks noGrp="1"/>
          </p:cNvSpPr>
          <p:nvPr>
            <p:ph type="title"/>
          </p:nvPr>
        </p:nvSpPr>
        <p:spPr/>
        <p:txBody>
          <a:bodyPr>
            <a:normAutofit fontScale="90000"/>
          </a:bodyPr>
          <a:lstStyle/>
          <a:p>
            <a:r>
              <a:rPr lang="en-US" dirty="0"/>
              <a:t>Evidence from genomic analysis of HIV Transmissions </a:t>
            </a:r>
          </a:p>
        </p:txBody>
      </p:sp>
      <p:pic>
        <p:nvPicPr>
          <p:cNvPr id="12" name="Picture 11">
            <a:extLst>
              <a:ext uri="{FF2B5EF4-FFF2-40B4-BE49-F238E27FC236}">
                <a16:creationId xmlns:a16="http://schemas.microsoft.com/office/drawing/2014/main" id="{143273F3-74DE-53CE-045E-A61D4D877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51685" y="1607644"/>
            <a:ext cx="849213" cy="958086"/>
          </a:xfrm>
          <a:prstGeom prst="rect">
            <a:avLst/>
          </a:prstGeom>
        </p:spPr>
      </p:pic>
      <p:sp>
        <p:nvSpPr>
          <p:cNvPr id="14" name="TextBox 13">
            <a:extLst>
              <a:ext uri="{FF2B5EF4-FFF2-40B4-BE49-F238E27FC236}">
                <a16:creationId xmlns:a16="http://schemas.microsoft.com/office/drawing/2014/main" id="{0F942D7A-FE0F-A9D5-4159-7F6B27FD9F3F}"/>
              </a:ext>
            </a:extLst>
          </p:cNvPr>
          <p:cNvSpPr txBox="1"/>
          <p:nvPr/>
        </p:nvSpPr>
        <p:spPr>
          <a:xfrm>
            <a:off x="212944" y="5980952"/>
            <a:ext cx="11536147" cy="400110"/>
          </a:xfrm>
          <a:prstGeom prst="rect">
            <a:avLst/>
          </a:prstGeom>
          <a:noFill/>
        </p:spPr>
        <p:txBody>
          <a:bodyPr wrap="square">
            <a:spAutoFit/>
          </a:bodyPr>
          <a:lstStyle/>
          <a:p>
            <a:r>
              <a:rPr lang="en-GB" sz="2000" b="1" i="1" dirty="0">
                <a:solidFill>
                  <a:schemeClr val="accent1">
                    <a:lumMod val="75000"/>
                  </a:schemeClr>
                </a:solidFill>
                <a:ea typeface="Verdana" panose="020B0604030504040204" pitchFamily="34" charset="0"/>
                <a:cs typeface="Verdana" panose="020B0604030504040204" pitchFamily="34" charset="0"/>
              </a:rPr>
              <a:t>“Transmission is driven by </a:t>
            </a:r>
            <a:r>
              <a:rPr lang="en-GB" sz="2000" b="1" i="1" u="sng" dirty="0">
                <a:solidFill>
                  <a:schemeClr val="accent1">
                    <a:lumMod val="75000"/>
                  </a:schemeClr>
                </a:solidFill>
                <a:ea typeface="Verdana" panose="020B0604030504040204" pitchFamily="34" charset="0"/>
                <a:cs typeface="Verdana" panose="020B0604030504040204" pitchFamily="34" charset="0"/>
              </a:rPr>
              <a:t>many who infect few</a:t>
            </a:r>
            <a:r>
              <a:rPr lang="en-GB" sz="2000" b="1" i="1" dirty="0">
                <a:solidFill>
                  <a:schemeClr val="accent1">
                    <a:lumMod val="75000"/>
                  </a:schemeClr>
                </a:solidFill>
                <a:ea typeface="Verdana" panose="020B0604030504040204" pitchFamily="34" charset="0"/>
                <a:cs typeface="Verdana" panose="020B0604030504040204" pitchFamily="34" charset="0"/>
              </a:rPr>
              <a:t>, not by few who infect many”</a:t>
            </a:r>
            <a:endParaRPr lang="en-US" sz="2000" b="1" i="1" dirty="0">
              <a:solidFill>
                <a:schemeClr val="accent1">
                  <a:lumMod val="75000"/>
                </a:schemeClr>
              </a:solidFill>
              <a:ea typeface="Verdana" panose="020B0604030504040204" pitchFamily="34" charset="0"/>
              <a:cs typeface="Verdana" panose="020B0604030504040204" pitchFamily="34" charset="0"/>
            </a:endParaRPr>
          </a:p>
        </p:txBody>
      </p:sp>
      <p:pic>
        <p:nvPicPr>
          <p:cNvPr id="15" name="small_popart_logo.png" descr="small_popart_logo.png">
            <a:extLst>
              <a:ext uri="{FF2B5EF4-FFF2-40B4-BE49-F238E27FC236}">
                <a16:creationId xmlns:a16="http://schemas.microsoft.com/office/drawing/2014/main" id="{DBBCEB77-26E5-85AD-B46A-10E999FF34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62698" y="1550258"/>
            <a:ext cx="1392731" cy="769318"/>
          </a:xfrm>
          <a:prstGeom prst="rect">
            <a:avLst/>
          </a:prstGeom>
          <a:ln w="12700">
            <a:miter lim="400000"/>
          </a:ln>
        </p:spPr>
      </p:pic>
      <p:sp>
        <p:nvSpPr>
          <p:cNvPr id="16" name="TextBox 15">
            <a:extLst>
              <a:ext uri="{FF2B5EF4-FFF2-40B4-BE49-F238E27FC236}">
                <a16:creationId xmlns:a16="http://schemas.microsoft.com/office/drawing/2014/main" id="{188ED711-317D-C831-1D69-A2F31AE5E527}"/>
              </a:ext>
            </a:extLst>
          </p:cNvPr>
          <p:cNvSpPr txBox="1"/>
          <p:nvPr/>
        </p:nvSpPr>
        <p:spPr>
          <a:xfrm>
            <a:off x="9065728" y="2889668"/>
            <a:ext cx="2989702" cy="2185214"/>
          </a:xfrm>
          <a:prstGeom prst="rect">
            <a:avLst/>
          </a:prstGeom>
          <a:noFill/>
        </p:spPr>
        <p:txBody>
          <a:bodyPr wrap="square" rtlCol="0">
            <a:spAutoFit/>
          </a:bodyPr>
          <a:lstStyle/>
          <a:p>
            <a:r>
              <a:rPr lang="en-US" sz="1600" b="1" dirty="0"/>
              <a:t>SA040:</a:t>
            </a:r>
            <a:r>
              <a:rPr lang="en-US" sz="1600" dirty="0"/>
              <a:t> HIV cluster sizes in Sub-Saharan Africa</a:t>
            </a:r>
          </a:p>
          <a:p>
            <a:endParaRPr lang="en-US" sz="1600" b="1" dirty="0"/>
          </a:p>
          <a:p>
            <a:r>
              <a:rPr lang="en-US" sz="1600" b="1" dirty="0"/>
              <a:t>SA105: </a:t>
            </a:r>
            <a:r>
              <a:rPr lang="en-US" sz="1600" dirty="0"/>
              <a:t>HPTN071(</a:t>
            </a:r>
            <a:r>
              <a:rPr lang="en-US" sz="1600" dirty="0" err="1"/>
              <a:t>PopART</a:t>
            </a:r>
            <a:r>
              <a:rPr lang="en-US" sz="1600" dirty="0"/>
              <a:t>) </a:t>
            </a:r>
            <a:r>
              <a:rPr lang="en-US" sz="1200" dirty="0"/>
              <a:t>(Tuesday 8:00-9:00)</a:t>
            </a:r>
          </a:p>
          <a:p>
            <a:endParaRPr lang="en-US" sz="1600" b="1" dirty="0"/>
          </a:p>
          <a:p>
            <a:r>
              <a:rPr lang="en-US" sz="1600" b="1" dirty="0"/>
              <a:t>SY38:</a:t>
            </a:r>
            <a:r>
              <a:rPr lang="en-US" sz="1600" dirty="0"/>
              <a:t> Ensuring an ethical future for HIV surveillance</a:t>
            </a:r>
            <a:r>
              <a:rPr lang="en-US" sz="1200" dirty="0"/>
              <a:t> (Tuesday 11:45-12:45</a:t>
            </a:r>
            <a:r>
              <a:rPr lang="en-US" sz="1200" u="sng" dirty="0"/>
              <a:t>)</a:t>
            </a:r>
            <a:endParaRPr lang="en-US" sz="1200" dirty="0"/>
          </a:p>
        </p:txBody>
      </p:sp>
      <p:sp>
        <p:nvSpPr>
          <p:cNvPr id="17" name="TextBox 16">
            <a:extLst>
              <a:ext uri="{FF2B5EF4-FFF2-40B4-BE49-F238E27FC236}">
                <a16:creationId xmlns:a16="http://schemas.microsoft.com/office/drawing/2014/main" id="{DFC80755-CF54-6412-D8F8-6BA619CFE7F6}"/>
              </a:ext>
            </a:extLst>
          </p:cNvPr>
          <p:cNvSpPr txBox="1"/>
          <p:nvPr/>
        </p:nvSpPr>
        <p:spPr>
          <a:xfrm>
            <a:off x="5060675" y="6404457"/>
            <a:ext cx="6412205" cy="338554"/>
          </a:xfrm>
          <a:prstGeom prst="rect">
            <a:avLst/>
          </a:prstGeom>
          <a:noFill/>
        </p:spPr>
        <p:txBody>
          <a:bodyPr wrap="none" rtlCol="0">
            <a:spAutoFit/>
          </a:bodyPr>
          <a:lstStyle/>
          <a:p>
            <a:pPr algn="l"/>
            <a:r>
              <a:rPr lang="en-US" sz="1600" dirty="0"/>
              <a:t>(Prof Christophe Fraser, Principal Investigator, PANGEA-HIV)</a:t>
            </a:r>
          </a:p>
        </p:txBody>
      </p:sp>
      <p:sp>
        <p:nvSpPr>
          <p:cNvPr id="13" name="Rounded Rectangle 12">
            <a:extLst>
              <a:ext uri="{FF2B5EF4-FFF2-40B4-BE49-F238E27FC236}">
                <a16:creationId xmlns:a16="http://schemas.microsoft.com/office/drawing/2014/main" id="{FFEBD95F-5BA1-2800-2AA2-FAB436203DFA}"/>
              </a:ext>
            </a:extLst>
          </p:cNvPr>
          <p:cNvSpPr/>
          <p:nvPr/>
        </p:nvSpPr>
        <p:spPr>
          <a:xfrm>
            <a:off x="1000872" y="1730971"/>
            <a:ext cx="2052000" cy="14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80% of transmissions </a:t>
            </a:r>
            <a:r>
              <a:rPr lang="en-US" b="1" dirty="0">
                <a:solidFill>
                  <a:schemeClr val="accent2">
                    <a:lumMod val="60000"/>
                    <a:lumOff val="40000"/>
                  </a:schemeClr>
                </a:solidFill>
              </a:rPr>
              <a:t>within the same community</a:t>
            </a:r>
          </a:p>
        </p:txBody>
      </p:sp>
      <p:sp>
        <p:nvSpPr>
          <p:cNvPr id="18" name="Rounded Rectangle 17">
            <a:extLst>
              <a:ext uri="{FF2B5EF4-FFF2-40B4-BE49-F238E27FC236}">
                <a16:creationId xmlns:a16="http://schemas.microsoft.com/office/drawing/2014/main" id="{D1C1F9D5-78F4-CF27-FEC2-822630D4584E}"/>
              </a:ext>
            </a:extLst>
          </p:cNvPr>
          <p:cNvSpPr/>
          <p:nvPr/>
        </p:nvSpPr>
        <p:spPr>
          <a:xfrm>
            <a:off x="1000658" y="4284353"/>
            <a:ext cx="2052000" cy="14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Highest transmission age group: </a:t>
            </a:r>
            <a:r>
              <a:rPr lang="en-US" b="1" dirty="0">
                <a:solidFill>
                  <a:schemeClr val="accent2">
                    <a:lumMod val="60000"/>
                    <a:lumOff val="40000"/>
                  </a:schemeClr>
                </a:solidFill>
              </a:rPr>
              <a:t>men 25-39 years</a:t>
            </a:r>
          </a:p>
        </p:txBody>
      </p:sp>
      <p:sp>
        <p:nvSpPr>
          <p:cNvPr id="19" name="Rounded Rectangle 18">
            <a:extLst>
              <a:ext uri="{FF2B5EF4-FFF2-40B4-BE49-F238E27FC236}">
                <a16:creationId xmlns:a16="http://schemas.microsoft.com/office/drawing/2014/main" id="{7F689E97-BD0F-C591-636E-A85E684BD595}"/>
              </a:ext>
            </a:extLst>
          </p:cNvPr>
          <p:cNvSpPr/>
          <p:nvPr/>
        </p:nvSpPr>
        <p:spPr>
          <a:xfrm>
            <a:off x="5878163" y="1730971"/>
            <a:ext cx="2052000" cy="14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75% of transmitters </a:t>
            </a:r>
            <a:r>
              <a:rPr lang="en-US" b="1" dirty="0">
                <a:solidFill>
                  <a:schemeClr val="accent2">
                    <a:lumMod val="60000"/>
                    <a:lumOff val="40000"/>
                  </a:schemeClr>
                </a:solidFill>
              </a:rPr>
              <a:t>infected &gt;1 year</a:t>
            </a:r>
          </a:p>
        </p:txBody>
      </p:sp>
      <p:pic>
        <p:nvPicPr>
          <p:cNvPr id="20" name="Picture 19">
            <a:extLst>
              <a:ext uri="{FF2B5EF4-FFF2-40B4-BE49-F238E27FC236}">
                <a16:creationId xmlns:a16="http://schemas.microsoft.com/office/drawing/2014/main" id="{00B283AC-BBAE-0FB3-F4CD-8FAF16923B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97154" y="1608543"/>
            <a:ext cx="1240185" cy="956287"/>
          </a:xfrm>
          <a:prstGeom prst="rect">
            <a:avLst/>
          </a:prstGeom>
        </p:spPr>
      </p:pic>
      <p:sp>
        <p:nvSpPr>
          <p:cNvPr id="21" name="Rounded Rectangle 20">
            <a:extLst>
              <a:ext uri="{FF2B5EF4-FFF2-40B4-BE49-F238E27FC236}">
                <a16:creationId xmlns:a16="http://schemas.microsoft.com/office/drawing/2014/main" id="{4E0DE332-D4CE-F808-E02B-CA2B749C3704}"/>
              </a:ext>
            </a:extLst>
          </p:cNvPr>
          <p:cNvSpPr/>
          <p:nvPr/>
        </p:nvSpPr>
        <p:spPr>
          <a:xfrm>
            <a:off x="5878163" y="4284352"/>
            <a:ext cx="2052000" cy="14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Typical transmission clusters: </a:t>
            </a:r>
            <a:br>
              <a:rPr lang="en-US" dirty="0"/>
            </a:br>
            <a:r>
              <a:rPr lang="en-US" b="1" dirty="0">
                <a:solidFill>
                  <a:schemeClr val="accent2">
                    <a:lumMod val="60000"/>
                    <a:lumOff val="40000"/>
                  </a:schemeClr>
                </a:solidFill>
              </a:rPr>
              <a:t>~2-3 individuals</a:t>
            </a:r>
          </a:p>
        </p:txBody>
      </p:sp>
      <p:sp>
        <p:nvSpPr>
          <p:cNvPr id="22" name="Oval 21">
            <a:extLst>
              <a:ext uri="{FF2B5EF4-FFF2-40B4-BE49-F238E27FC236}">
                <a16:creationId xmlns:a16="http://schemas.microsoft.com/office/drawing/2014/main" id="{A6EF60BF-DFB8-4C8A-9708-79228F9EA359}"/>
              </a:ext>
            </a:extLst>
          </p:cNvPr>
          <p:cNvSpPr/>
          <p:nvPr/>
        </p:nvSpPr>
        <p:spPr>
          <a:xfrm>
            <a:off x="3321155" y="2723665"/>
            <a:ext cx="2165245" cy="1727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p>
          <a:p>
            <a:pPr algn="ctr"/>
            <a:r>
              <a:rPr lang="en-US" sz="1600" b="1" dirty="0">
                <a:solidFill>
                  <a:schemeClr val="accent1">
                    <a:lumMod val="75000"/>
                  </a:schemeClr>
                </a:solidFill>
              </a:rPr>
              <a:t>?</a:t>
            </a:r>
          </a:p>
          <a:p>
            <a:pPr algn="ctr"/>
            <a:endParaRPr lang="en-US" sz="1600" dirty="0"/>
          </a:p>
          <a:p>
            <a:pPr algn="ctr"/>
            <a:endParaRPr lang="en-US" sz="1600" dirty="0"/>
          </a:p>
          <a:p>
            <a:pPr algn="ctr"/>
            <a:r>
              <a:rPr lang="en-US" sz="1600" dirty="0"/>
              <a:t>Transmission analysis</a:t>
            </a:r>
          </a:p>
        </p:txBody>
      </p:sp>
      <p:pic>
        <p:nvPicPr>
          <p:cNvPr id="24" name="Graphic 23" descr="Man with solid fill">
            <a:extLst>
              <a:ext uri="{FF2B5EF4-FFF2-40B4-BE49-F238E27FC236}">
                <a16:creationId xmlns:a16="http://schemas.microsoft.com/office/drawing/2014/main" id="{75C2B762-C84C-97B5-D595-FD99315531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206" y="3118860"/>
            <a:ext cx="584200" cy="584200"/>
          </a:xfrm>
          <a:prstGeom prst="rect">
            <a:avLst/>
          </a:prstGeom>
        </p:spPr>
      </p:pic>
      <p:pic>
        <p:nvPicPr>
          <p:cNvPr id="25" name="Graphic 24" descr="Man with solid fill">
            <a:extLst>
              <a:ext uri="{FF2B5EF4-FFF2-40B4-BE49-F238E27FC236}">
                <a16:creationId xmlns:a16="http://schemas.microsoft.com/office/drawing/2014/main" id="{1737109D-0D34-8D4D-3E9E-75742ADC9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5177" y="3118860"/>
            <a:ext cx="584200" cy="584200"/>
          </a:xfrm>
          <a:prstGeom prst="rect">
            <a:avLst/>
          </a:prstGeom>
        </p:spPr>
      </p:pic>
      <p:cxnSp>
        <p:nvCxnSpPr>
          <p:cNvPr id="30" name="Straight Arrow Connector 29">
            <a:extLst>
              <a:ext uri="{FF2B5EF4-FFF2-40B4-BE49-F238E27FC236}">
                <a16:creationId xmlns:a16="http://schemas.microsoft.com/office/drawing/2014/main" id="{EEFCBFD3-D940-489F-7FDA-EA527DF51B62}"/>
              </a:ext>
            </a:extLst>
          </p:cNvPr>
          <p:cNvCxnSpPr>
            <a:cxnSpLocks/>
            <a:stCxn id="24" idx="3"/>
            <a:endCxn id="25" idx="1"/>
          </p:cNvCxnSpPr>
          <p:nvPr/>
        </p:nvCxnSpPr>
        <p:spPr>
          <a:xfrm>
            <a:off x="4122406" y="3410960"/>
            <a:ext cx="582771" cy="0"/>
          </a:xfrm>
          <a:prstGeom prst="straightConnector1">
            <a:avLst/>
          </a:prstGeom>
          <a:ln w="41275">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E95A116E-EB56-A6AD-D6B7-BDAD72924E87}"/>
              </a:ext>
            </a:extLst>
          </p:cNvPr>
          <p:cNvSpPr>
            <a:spLocks noChangeAspect="1"/>
          </p:cNvSpPr>
          <p:nvPr/>
        </p:nvSpPr>
        <p:spPr>
          <a:xfrm>
            <a:off x="1878701" y="68245"/>
            <a:ext cx="1080000" cy="1080000"/>
          </a:xfrm>
          <a:prstGeom prst="roundRect">
            <a:avLst>
              <a:gd name="adj" fmla="val 0"/>
            </a:avLst>
          </a:prstGeom>
          <a:blipFill dpi="0" rotWithShape="1">
            <a:blip r:embed="rId9">
              <a:biLevel thresh="25000"/>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4096546414"/>
      </p:ext>
    </p:extLst>
  </p:cSld>
  <p:clrMapOvr>
    <a:masterClrMapping/>
  </p:clrMapOvr>
  <mc:AlternateContent xmlns:mc="http://schemas.openxmlformats.org/markup-compatibility/2006" xmlns:p14="http://schemas.microsoft.com/office/powerpoint/2010/main">
    <mc:Choice Requires="p14">
      <p:transition spd="slow" p14:dur="2000" advTm="99761"/>
    </mc:Choice>
    <mc:Fallback xmlns="">
      <p:transition spd="slow" advTm="99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3" grpId="0" animBg="1"/>
      <p:bldP spid="18" grpId="0" animBg="1"/>
      <p:bldP spid="19"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5BFF8077-E789-ACA0-D3D7-8315D0B7D375}"/>
              </a:ext>
            </a:extLst>
          </p:cNvPr>
          <p:cNvSpPr>
            <a:spLocks noChangeAspect="1"/>
          </p:cNvSpPr>
          <p:nvPr/>
        </p:nvSpPr>
        <p:spPr>
          <a:xfrm>
            <a:off x="7782260" y="4520484"/>
            <a:ext cx="1080000" cy="1080000"/>
          </a:xfrm>
          <a:prstGeom prst="roundRect">
            <a:avLst>
              <a:gd name="adj" fmla="val 0"/>
            </a:avLst>
          </a:prstGeom>
          <a:blipFill dpi="0" rotWithShape="1">
            <a:blip r:embed="rId3">
              <a:alphaModFix amt="70000"/>
              <a:biLevel thresh="25000"/>
            </a:blip>
            <a:srcRect/>
            <a:stretch>
              <a:fillRect/>
            </a:stretch>
          </a:blipFill>
          <a:ln w="38100">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ounded Rectangle 28">
            <a:extLst>
              <a:ext uri="{FF2B5EF4-FFF2-40B4-BE49-F238E27FC236}">
                <a16:creationId xmlns:a16="http://schemas.microsoft.com/office/drawing/2014/main" id="{63E2590F-35D5-437B-131B-E570FA8B76EE}"/>
              </a:ext>
            </a:extLst>
          </p:cNvPr>
          <p:cNvSpPr>
            <a:spLocks noChangeAspect="1"/>
          </p:cNvSpPr>
          <p:nvPr/>
        </p:nvSpPr>
        <p:spPr>
          <a:xfrm>
            <a:off x="7128958" y="2438575"/>
            <a:ext cx="1080000" cy="1080000"/>
          </a:xfrm>
          <a:prstGeom prst="roundRect">
            <a:avLst>
              <a:gd name="adj" fmla="val 49798"/>
            </a:avLst>
          </a:prstGeom>
          <a:blipFill>
            <a:blip r:embed="rId4">
              <a:duotone>
                <a:schemeClr val="bg2">
                  <a:shade val="45000"/>
                  <a:satMod val="135000"/>
                </a:schemeClr>
                <a:prstClr val="white"/>
              </a:duotone>
            </a:blip>
            <a:srcRect/>
            <a:stretch>
              <a:fillRect l="-24080" t="-7392" r="-41804" b="-25314"/>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33" name="Rounded Rectangle 32">
            <a:extLst>
              <a:ext uri="{FF2B5EF4-FFF2-40B4-BE49-F238E27FC236}">
                <a16:creationId xmlns:a16="http://schemas.microsoft.com/office/drawing/2014/main" id="{21F9FAC6-CFCB-5679-386F-83D4E1CA63A2}"/>
              </a:ext>
            </a:extLst>
          </p:cNvPr>
          <p:cNvSpPr/>
          <p:nvPr/>
        </p:nvSpPr>
        <p:spPr>
          <a:xfrm>
            <a:off x="1788422" y="4446127"/>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Strong evidence for need (everywhere)</a:t>
            </a:r>
          </a:p>
          <a:p>
            <a:pPr marL="142875">
              <a:spcBef>
                <a:spcPts val="600"/>
              </a:spcBef>
            </a:pPr>
            <a:r>
              <a:rPr lang="en-US" dirty="0"/>
              <a:t>Insufficient data for precision response</a:t>
            </a:r>
          </a:p>
        </p:txBody>
      </p:sp>
      <p:sp>
        <p:nvSpPr>
          <p:cNvPr id="34" name="Rounded Rectangle 33">
            <a:extLst>
              <a:ext uri="{FF2B5EF4-FFF2-40B4-BE49-F238E27FC236}">
                <a16:creationId xmlns:a16="http://schemas.microsoft.com/office/drawing/2014/main" id="{A5B35CC0-CACA-6A4F-5484-D7EE847C7995}"/>
              </a:ext>
            </a:extLst>
          </p:cNvPr>
          <p:cNvSpPr>
            <a:spLocks noChangeAspect="1"/>
          </p:cNvSpPr>
          <p:nvPr/>
        </p:nvSpPr>
        <p:spPr>
          <a:xfrm>
            <a:off x="322616" y="434858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Rounded Rectangle 34">
            <a:extLst>
              <a:ext uri="{FF2B5EF4-FFF2-40B4-BE49-F238E27FC236}">
                <a16:creationId xmlns:a16="http://schemas.microsoft.com/office/drawing/2014/main" id="{BAC5DFFE-F8A7-E496-EDA2-DB8FFCA89298}"/>
              </a:ext>
            </a:extLst>
          </p:cNvPr>
          <p:cNvSpPr/>
          <p:nvPr/>
        </p:nvSpPr>
        <p:spPr>
          <a:xfrm>
            <a:off x="1987275" y="4276955"/>
            <a:ext cx="2088000"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Key populations</a:t>
            </a:r>
          </a:p>
        </p:txBody>
      </p:sp>
      <p:sp>
        <p:nvSpPr>
          <p:cNvPr id="37" name="Rounded Rectangle 36">
            <a:extLst>
              <a:ext uri="{FF2B5EF4-FFF2-40B4-BE49-F238E27FC236}">
                <a16:creationId xmlns:a16="http://schemas.microsoft.com/office/drawing/2014/main" id="{54904674-A704-4335-8CB4-9E0932CE509A}"/>
              </a:ext>
            </a:extLst>
          </p:cNvPr>
          <p:cNvSpPr>
            <a:spLocks noChangeAspect="1"/>
          </p:cNvSpPr>
          <p:nvPr/>
        </p:nvSpPr>
        <p:spPr>
          <a:xfrm>
            <a:off x="323143" y="4348513"/>
            <a:ext cx="1567489" cy="1080000"/>
          </a:xfrm>
          <a:prstGeom prst="roundRect">
            <a:avLst/>
          </a:prstGeom>
          <a:blipFill>
            <a:blip r:embed="rId5">
              <a:duotone>
                <a:schemeClr val="bg2">
                  <a:shade val="45000"/>
                  <a:satMod val="135000"/>
                </a:schemeClr>
                <a:prstClr val="white"/>
              </a:duotone>
              <a:extLst>
                <a:ext uri="{96DAC541-7B7A-43D3-8B79-37D633B846F1}">
                  <asvg:svgBlip xmlns:asvg="http://schemas.microsoft.com/office/drawing/2016/SVG/main" r:embed="rId6"/>
                </a:ext>
              </a:extLst>
            </a:blip>
            <a:srcRect/>
            <a:stretch>
              <a:fillRect l="15145" r="15145"/>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 name="Rounded Rectangle 40">
            <a:extLst>
              <a:ext uri="{FF2B5EF4-FFF2-40B4-BE49-F238E27FC236}">
                <a16:creationId xmlns:a16="http://schemas.microsoft.com/office/drawing/2014/main" id="{86CBD790-5110-4F10-A6E6-74BB38D0B1BC}"/>
              </a:ext>
            </a:extLst>
          </p:cNvPr>
          <p:cNvSpPr/>
          <p:nvPr/>
        </p:nvSpPr>
        <p:spPr>
          <a:xfrm>
            <a:off x="1788422" y="5618467"/>
            <a:ext cx="4968000" cy="900000"/>
          </a:xfrm>
          <a:prstGeom prst="roundRect">
            <a:avLst>
              <a:gd name="adj" fmla="val 4324"/>
            </a:avLst>
          </a:prstGeom>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Consistently identified risk factors </a:t>
            </a:r>
            <a:endParaRPr lang="en-US" sz="2200" dirty="0">
              <a:solidFill>
                <a:schemeClr val="bg1"/>
              </a:solidFill>
            </a:endParaRPr>
          </a:p>
          <a:p>
            <a:pPr marL="142875">
              <a:spcBef>
                <a:spcPts val="600"/>
              </a:spcBef>
            </a:pPr>
            <a:r>
              <a:rPr lang="en-US" dirty="0"/>
              <a:t>No ‘silver bullet’: variable &amp; diffuse risk</a:t>
            </a:r>
          </a:p>
        </p:txBody>
      </p:sp>
      <p:sp>
        <p:nvSpPr>
          <p:cNvPr id="42" name="Rounded Rectangle 41">
            <a:extLst>
              <a:ext uri="{FF2B5EF4-FFF2-40B4-BE49-F238E27FC236}">
                <a16:creationId xmlns:a16="http://schemas.microsoft.com/office/drawing/2014/main" id="{211B7B17-7BE2-D03C-D444-B0EEC9E0298C}"/>
              </a:ext>
            </a:extLst>
          </p:cNvPr>
          <p:cNvSpPr>
            <a:spLocks noChangeAspect="1"/>
          </p:cNvSpPr>
          <p:nvPr/>
        </p:nvSpPr>
        <p:spPr>
          <a:xfrm>
            <a:off x="322616" y="552092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Rounded Rectangle 42">
            <a:extLst>
              <a:ext uri="{FF2B5EF4-FFF2-40B4-BE49-F238E27FC236}">
                <a16:creationId xmlns:a16="http://schemas.microsoft.com/office/drawing/2014/main" id="{F5B784B1-8388-5DCA-7135-6607CB1CA012}"/>
              </a:ext>
            </a:extLst>
          </p:cNvPr>
          <p:cNvSpPr/>
          <p:nvPr/>
        </p:nvSpPr>
        <p:spPr>
          <a:xfrm>
            <a:off x="1987275" y="5449295"/>
            <a:ext cx="2448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tx1"/>
                </a:solidFill>
              </a:rPr>
              <a:t>Risk differentiation</a:t>
            </a:r>
          </a:p>
        </p:txBody>
      </p:sp>
      <p:sp>
        <p:nvSpPr>
          <p:cNvPr id="44" name="Rounded Rectangle 43">
            <a:extLst>
              <a:ext uri="{FF2B5EF4-FFF2-40B4-BE49-F238E27FC236}">
                <a16:creationId xmlns:a16="http://schemas.microsoft.com/office/drawing/2014/main" id="{A4AD4294-D1D9-0801-78FC-C6FC1CD2BEEA}"/>
              </a:ext>
            </a:extLst>
          </p:cNvPr>
          <p:cNvSpPr>
            <a:spLocks noChangeAspect="1"/>
          </p:cNvSpPr>
          <p:nvPr/>
        </p:nvSpPr>
        <p:spPr>
          <a:xfrm>
            <a:off x="323143" y="5520853"/>
            <a:ext cx="1567489" cy="1080000"/>
          </a:xfrm>
          <a:prstGeom prst="roundRect">
            <a:avLst/>
          </a:prstGeom>
          <a:blipFill>
            <a:blip r:embed="rId7">
              <a:extLst>
                <a:ext uri="{96DAC541-7B7A-43D3-8B79-37D633B846F1}">
                  <asvg:svgBlip xmlns:asvg="http://schemas.microsoft.com/office/drawing/2016/SVG/main" r:embed="rId8"/>
                </a:ext>
              </a:extLst>
            </a:blip>
            <a:srcRect/>
            <a:stretch>
              <a:fillRect t="73" b="73"/>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50" name="Graphic 49" descr="Thumbs up sign with solid fill">
            <a:extLst>
              <a:ext uri="{FF2B5EF4-FFF2-40B4-BE49-F238E27FC236}">
                <a16:creationId xmlns:a16="http://schemas.microsoft.com/office/drawing/2014/main" id="{E0CA5927-3B51-394E-3B68-5DD026AF54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2715" y="5697205"/>
            <a:ext cx="432000" cy="432000"/>
          </a:xfrm>
          <a:prstGeom prst="rect">
            <a:avLst/>
          </a:prstGeom>
        </p:spPr>
      </p:pic>
      <p:sp>
        <p:nvSpPr>
          <p:cNvPr id="6" name="Rounded Rectangle 5">
            <a:extLst>
              <a:ext uri="{FF2B5EF4-FFF2-40B4-BE49-F238E27FC236}">
                <a16:creationId xmlns:a16="http://schemas.microsoft.com/office/drawing/2014/main" id="{FCFFF291-CB83-23C9-B7CF-A2096F7F3E16}"/>
              </a:ext>
            </a:extLst>
          </p:cNvPr>
          <p:cNvSpPr/>
          <p:nvPr/>
        </p:nvSpPr>
        <p:spPr>
          <a:xfrm>
            <a:off x="1789806" y="3253715"/>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data and epi </a:t>
            </a:r>
            <a:r>
              <a:rPr lang="en-US" dirty="0" err="1"/>
              <a:t>characterisation</a:t>
            </a:r>
            <a:endParaRPr lang="en-US" dirty="0"/>
          </a:p>
          <a:p>
            <a:pPr marL="142875">
              <a:spcBef>
                <a:spcPts val="600"/>
              </a:spcBef>
            </a:pPr>
            <a:r>
              <a:rPr lang="en-US" dirty="0"/>
              <a:t>    among AGYW; but across all ages</a:t>
            </a:r>
          </a:p>
        </p:txBody>
      </p:sp>
      <p:sp>
        <p:nvSpPr>
          <p:cNvPr id="7" name="Rounded Rectangle 6">
            <a:extLst>
              <a:ext uri="{FF2B5EF4-FFF2-40B4-BE49-F238E27FC236}">
                <a16:creationId xmlns:a16="http://schemas.microsoft.com/office/drawing/2014/main" id="{EC71BF05-672F-B01D-4E2C-65BA5EDC4986}"/>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9">
            <a:extLst>
              <a:ext uri="{FF2B5EF4-FFF2-40B4-BE49-F238E27FC236}">
                <a16:creationId xmlns:a16="http://schemas.microsoft.com/office/drawing/2014/main" id="{B385BEAB-AFC7-9F50-860F-7DEF3469A9D1}"/>
              </a:ext>
            </a:extLst>
          </p:cNvPr>
          <p:cNvSpPr/>
          <p:nvPr/>
        </p:nvSpPr>
        <p:spPr>
          <a:xfrm>
            <a:off x="1988661" y="3084543"/>
            <a:ext cx="1800000" cy="288000"/>
          </a:xfrm>
          <a:prstGeom prst="roundRect">
            <a:avLst>
              <a:gd name="adj" fmla="val 20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Sex and age</a:t>
            </a:r>
          </a:p>
        </p:txBody>
      </p:sp>
      <p:sp>
        <p:nvSpPr>
          <p:cNvPr id="11" name="Rounded Rectangle 10">
            <a:extLst>
              <a:ext uri="{FF2B5EF4-FFF2-40B4-BE49-F238E27FC236}">
                <a16:creationId xmlns:a16="http://schemas.microsoft.com/office/drawing/2014/main" id="{EC8D9CC6-3F78-E000-8A0C-81AB0792442F}"/>
              </a:ext>
            </a:extLst>
          </p:cNvPr>
          <p:cNvSpPr>
            <a:spLocks noChangeAspect="1"/>
          </p:cNvSpPr>
          <p:nvPr/>
        </p:nvSpPr>
        <p:spPr>
          <a:xfrm>
            <a:off x="324844" y="3156156"/>
            <a:ext cx="1567489" cy="1080000"/>
          </a:xfrm>
          <a:prstGeom prst="roundRect">
            <a:avLst/>
          </a:prstGeom>
          <a:blipFill dpi="0" rotWithShape="1">
            <a:blip r:embed="rId11">
              <a:duotone>
                <a:schemeClr val="bg2">
                  <a:shade val="45000"/>
                  <a:satMod val="135000"/>
                </a:schemeClr>
                <a:prstClr val="white"/>
              </a:duotone>
              <a:extLst>
                <a:ext uri="{96DAC541-7B7A-43D3-8B79-37D633B846F1}">
                  <asvg:svgBlip xmlns:asvg="http://schemas.microsoft.com/office/drawing/2016/SVG/main" r:embed="rId12"/>
                </a:ext>
              </a:extLst>
            </a:blip>
            <a:srcRect/>
            <a:stretch>
              <a:fillRect l="9887" r="9887"/>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Up Arrow 13">
            <a:extLst>
              <a:ext uri="{FF2B5EF4-FFF2-40B4-BE49-F238E27FC236}">
                <a16:creationId xmlns:a16="http://schemas.microsoft.com/office/drawing/2014/main" id="{855760C0-D768-42FF-F26F-50D431EFB5B1}"/>
              </a:ext>
            </a:extLst>
          </p:cNvPr>
          <p:cNvSpPr/>
          <p:nvPr/>
        </p:nvSpPr>
        <p:spPr>
          <a:xfrm>
            <a:off x="2020052" y="3783437"/>
            <a:ext cx="252000" cy="25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2FF771E-F43E-B5A0-8E19-B00AED6B0B67}"/>
              </a:ext>
            </a:extLst>
          </p:cNvPr>
          <p:cNvSpPr/>
          <p:nvPr/>
        </p:nvSpPr>
        <p:spPr>
          <a:xfrm>
            <a:off x="1788422" y="2067316"/>
            <a:ext cx="4968000" cy="900000"/>
          </a:xfrm>
          <a:prstGeom prst="roundRect">
            <a:avLst>
              <a:gd name="adj" fmla="val 4324"/>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142875">
              <a:spcBef>
                <a:spcPts val="600"/>
              </a:spcBef>
            </a:pPr>
            <a:r>
              <a:rPr lang="en-US" dirty="0"/>
              <a:t>Granular routine health system data</a:t>
            </a:r>
          </a:p>
          <a:p>
            <a:pPr marL="142875">
              <a:spcBef>
                <a:spcPts val="600"/>
              </a:spcBef>
            </a:pPr>
            <a:r>
              <a:rPr lang="en-US" dirty="0"/>
              <a:t>Strong evidence burden         risk </a:t>
            </a:r>
          </a:p>
        </p:txBody>
      </p:sp>
      <p:sp>
        <p:nvSpPr>
          <p:cNvPr id="16" name="Rounded Rectangle 15">
            <a:extLst>
              <a:ext uri="{FF2B5EF4-FFF2-40B4-BE49-F238E27FC236}">
                <a16:creationId xmlns:a16="http://schemas.microsoft.com/office/drawing/2014/main" id="{67C4AF32-5155-9854-CCF6-ADB0F831F7DE}"/>
              </a:ext>
            </a:extLst>
          </p:cNvPr>
          <p:cNvSpPr>
            <a:spLocks noChangeAspect="1"/>
          </p:cNvSpPr>
          <p:nvPr/>
        </p:nvSpPr>
        <p:spPr>
          <a:xfrm>
            <a:off x="324000" y="1969200"/>
            <a:ext cx="1567489" cy="1080000"/>
          </a:xfrm>
          <a:prstGeom prst="roundRect">
            <a:avLst/>
          </a:prstGeom>
          <a:solidFill>
            <a:schemeClr val="bg1"/>
          </a:solid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23">
            <a:extLst>
              <a:ext uri="{FF2B5EF4-FFF2-40B4-BE49-F238E27FC236}">
                <a16:creationId xmlns:a16="http://schemas.microsoft.com/office/drawing/2014/main" id="{81C66552-B5E7-CBE0-37E5-B850CE3806BC}"/>
              </a:ext>
            </a:extLst>
          </p:cNvPr>
          <p:cNvSpPr>
            <a:spLocks noChangeAspect="1"/>
          </p:cNvSpPr>
          <p:nvPr/>
        </p:nvSpPr>
        <p:spPr>
          <a:xfrm>
            <a:off x="324844" y="1968290"/>
            <a:ext cx="1567489" cy="1080000"/>
          </a:xfrm>
          <a:prstGeom prst="roundRect">
            <a:avLst/>
          </a:prstGeom>
          <a:blipFill dpi="0" rotWithShape="1">
            <a:blip r:embed="rId13">
              <a:grayscl/>
              <a:extLst>
                <a:ext uri="{28A0092B-C50C-407E-A947-70E740481C1C}">
                  <a14:useLocalDpi xmlns:a14="http://schemas.microsoft.com/office/drawing/2010/main"/>
                </a:ext>
              </a:extLst>
            </a:blip>
            <a:srcRect/>
            <a:stretch>
              <a:fillRect l="17930" t="2260" r="17930" b="2260"/>
            </a:stretch>
          </a:blipFill>
          <a:ln w="12700">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ounded Rectangle 24">
            <a:extLst>
              <a:ext uri="{FF2B5EF4-FFF2-40B4-BE49-F238E27FC236}">
                <a16:creationId xmlns:a16="http://schemas.microsoft.com/office/drawing/2014/main" id="{2195EC1F-05B4-C863-54E7-FE46109E3C2D}"/>
              </a:ext>
            </a:extLst>
          </p:cNvPr>
          <p:cNvSpPr/>
          <p:nvPr/>
        </p:nvSpPr>
        <p:spPr>
          <a:xfrm>
            <a:off x="1987278" y="1898144"/>
            <a:ext cx="1728951" cy="288000"/>
          </a:xfrm>
          <a:prstGeom prst="roundRect">
            <a:avLst>
              <a:gd name="adj" fmla="val 2048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spcBef>
                <a:spcPts val="600"/>
              </a:spcBef>
            </a:pPr>
            <a:r>
              <a:rPr lang="en-US" dirty="0">
                <a:solidFill>
                  <a:schemeClr val="bg2">
                    <a:lumMod val="50000"/>
                  </a:schemeClr>
                </a:solidFill>
              </a:rPr>
              <a:t>Geography</a:t>
            </a:r>
          </a:p>
        </p:txBody>
      </p:sp>
      <p:sp>
        <p:nvSpPr>
          <p:cNvPr id="30" name="Left-Right Arrow 29">
            <a:extLst>
              <a:ext uri="{FF2B5EF4-FFF2-40B4-BE49-F238E27FC236}">
                <a16:creationId xmlns:a16="http://schemas.microsoft.com/office/drawing/2014/main" id="{33F2F827-4344-9974-67F3-588E02D08D93}"/>
              </a:ext>
            </a:extLst>
          </p:cNvPr>
          <p:cNvSpPr/>
          <p:nvPr/>
        </p:nvSpPr>
        <p:spPr>
          <a:xfrm>
            <a:off x="4905824" y="2637539"/>
            <a:ext cx="468000" cy="252000"/>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1" name="Rounded Rectangle 30">
            <a:extLst>
              <a:ext uri="{FF2B5EF4-FFF2-40B4-BE49-F238E27FC236}">
                <a16:creationId xmlns:a16="http://schemas.microsoft.com/office/drawing/2014/main" id="{00F10970-A116-E279-E7C5-84D8A131A529}"/>
              </a:ext>
            </a:extLst>
          </p:cNvPr>
          <p:cNvSpPr>
            <a:spLocks noChangeAspect="1"/>
          </p:cNvSpPr>
          <p:nvPr/>
        </p:nvSpPr>
        <p:spPr>
          <a:xfrm>
            <a:off x="9428840" y="3979231"/>
            <a:ext cx="1180287" cy="1008000"/>
          </a:xfrm>
          <a:prstGeom prst="roundRect">
            <a:avLst>
              <a:gd name="adj" fmla="val 0"/>
            </a:avLst>
          </a:prstGeom>
          <a:blipFill dpi="0" rotWithShape="1">
            <a:blip r:embed="rId14">
              <a:duotone>
                <a:schemeClr val="bg2">
                  <a:shade val="45000"/>
                  <a:satMod val="135000"/>
                </a:schemeClr>
                <a:prstClr val="white"/>
              </a:duotone>
            </a:blip>
            <a:srcRect/>
            <a:stretch>
              <a:fillRect l="3497" t="-7862" r="3497" b="-92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Rounded Rectangle 35">
            <a:extLst>
              <a:ext uri="{FF2B5EF4-FFF2-40B4-BE49-F238E27FC236}">
                <a16:creationId xmlns:a16="http://schemas.microsoft.com/office/drawing/2014/main" id="{F5C27022-71E7-3AF6-F2B4-0EFC0E43274B}"/>
              </a:ext>
            </a:extLst>
          </p:cNvPr>
          <p:cNvSpPr>
            <a:spLocks noChangeAspect="1"/>
          </p:cNvSpPr>
          <p:nvPr/>
        </p:nvSpPr>
        <p:spPr>
          <a:xfrm>
            <a:off x="9958279" y="2744995"/>
            <a:ext cx="1080000" cy="1080000"/>
          </a:xfrm>
          <a:prstGeom prst="roundRect">
            <a:avLst/>
          </a:prstGeom>
          <a:blipFill dpi="0" rotWithShape="1">
            <a:blip r:embed="rId13">
              <a:grayscl/>
              <a:extLst>
                <a:ext uri="{28A0092B-C50C-407E-A947-70E740481C1C}">
                  <a14:useLocalDpi xmlns:a14="http://schemas.microsoft.com/office/drawing/2010/main"/>
                </a:ext>
              </a:extLst>
            </a:blip>
            <a:srcRect/>
            <a:stretch>
              <a:fillRect l="3495" t="2260" r="3413" b="2252"/>
            </a:stretch>
          </a:blipFill>
          <a:ln w="127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772958563"/>
      </p:ext>
    </p:extLst>
  </p:cSld>
  <p:clrMapOvr>
    <a:masterClrMapping/>
  </p:clrMapOvr>
  <mc:AlternateContent xmlns:mc="http://schemas.openxmlformats.org/markup-compatibility/2006" xmlns:p14="http://schemas.microsoft.com/office/powerpoint/2010/main">
    <mc:Choice Requires="p14">
      <p:transition spd="slow" p14:dur="2000" advTm="27244"/>
    </mc:Choice>
    <mc:Fallback xmlns="">
      <p:transition spd="slow" advTm="2724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742B1C-4C31-6F74-2317-8DAD05A67ADF}"/>
              </a:ext>
            </a:extLst>
          </p:cNvPr>
          <p:cNvSpPr txBox="1"/>
          <p:nvPr/>
        </p:nvSpPr>
        <p:spPr>
          <a:xfrm>
            <a:off x="333901" y="2606775"/>
            <a:ext cx="3410781" cy="1200329"/>
          </a:xfrm>
          <a:prstGeom prst="rect">
            <a:avLst/>
          </a:prstGeom>
          <a:noFill/>
        </p:spPr>
        <p:txBody>
          <a:bodyPr wrap="square" rtlCol="0">
            <a:spAutoFit/>
          </a:bodyPr>
          <a:lstStyle/>
          <a:p>
            <a:pPr algn="l"/>
            <a:r>
              <a:rPr lang="en-US" sz="2400" b="1" dirty="0"/>
              <a:t>South Africa: Men living with HIV, age 25-34 years</a:t>
            </a:r>
          </a:p>
        </p:txBody>
      </p:sp>
      <p:pic>
        <p:nvPicPr>
          <p:cNvPr id="24" name="Picture 23">
            <a:extLst>
              <a:ext uri="{FF2B5EF4-FFF2-40B4-BE49-F238E27FC236}">
                <a16:creationId xmlns:a16="http://schemas.microsoft.com/office/drawing/2014/main" id="{4AA72E28-A099-E4EB-060B-80BA55A5DA07}"/>
              </a:ext>
            </a:extLst>
          </p:cNvPr>
          <p:cNvPicPr>
            <a:picLocks noChangeAspect="1"/>
          </p:cNvPicPr>
          <p:nvPr/>
        </p:nvPicPr>
        <p:blipFill>
          <a:blip r:embed="rId4"/>
          <a:stretch>
            <a:fillRect/>
          </a:stretch>
        </p:blipFill>
        <p:spPr>
          <a:xfrm>
            <a:off x="4035532" y="1882587"/>
            <a:ext cx="7556811" cy="4534087"/>
          </a:xfrm>
          <a:prstGeom prst="rect">
            <a:avLst/>
          </a:prstGeom>
        </p:spPr>
      </p:pic>
      <p:sp>
        <p:nvSpPr>
          <p:cNvPr id="15" name="Rounded Rectangle 14">
            <a:extLst>
              <a:ext uri="{FF2B5EF4-FFF2-40B4-BE49-F238E27FC236}">
                <a16:creationId xmlns:a16="http://schemas.microsoft.com/office/drawing/2014/main" id="{203ABE38-64F4-D833-3904-3E9DE0666DD7}"/>
              </a:ext>
            </a:extLst>
          </p:cNvPr>
          <p:cNvSpPr/>
          <p:nvPr/>
        </p:nvSpPr>
        <p:spPr>
          <a:xfrm>
            <a:off x="8273141" y="5379522"/>
            <a:ext cx="1224000" cy="360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On ART</a:t>
            </a:r>
          </a:p>
        </p:txBody>
      </p:sp>
      <p:sp>
        <p:nvSpPr>
          <p:cNvPr id="16" name="Rounded Rectangle 15">
            <a:extLst>
              <a:ext uri="{FF2B5EF4-FFF2-40B4-BE49-F238E27FC236}">
                <a16:creationId xmlns:a16="http://schemas.microsoft.com/office/drawing/2014/main" id="{40AF73D4-A6D8-9A40-B646-60DD0CF3B9F5}"/>
              </a:ext>
            </a:extLst>
          </p:cNvPr>
          <p:cNvSpPr/>
          <p:nvPr/>
        </p:nvSpPr>
        <p:spPr>
          <a:xfrm>
            <a:off x="5377539" y="2754607"/>
            <a:ext cx="1548000" cy="396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Untreated</a:t>
            </a:r>
          </a:p>
        </p:txBody>
      </p:sp>
      <p:cxnSp>
        <p:nvCxnSpPr>
          <p:cNvPr id="18" name="Straight Arrow Connector 17">
            <a:extLst>
              <a:ext uri="{FF2B5EF4-FFF2-40B4-BE49-F238E27FC236}">
                <a16:creationId xmlns:a16="http://schemas.microsoft.com/office/drawing/2014/main" id="{C72A99DC-2C50-4EA7-ACBB-686BF9A99E4A}"/>
              </a:ext>
            </a:extLst>
          </p:cNvPr>
          <p:cNvCxnSpPr/>
          <p:nvPr/>
        </p:nvCxnSpPr>
        <p:spPr>
          <a:xfrm flipV="1">
            <a:off x="8187358" y="2503599"/>
            <a:ext cx="0" cy="22680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3A5AA955-278F-42CB-BD7C-74E192783D1A}"/>
              </a:ext>
            </a:extLst>
          </p:cNvPr>
          <p:cNvSpPr/>
          <p:nvPr/>
        </p:nvSpPr>
        <p:spPr>
          <a:xfrm>
            <a:off x="5978046" y="3421056"/>
            <a:ext cx="2088000" cy="919401"/>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b="1" dirty="0">
                <a:solidFill>
                  <a:schemeClr val="tx1"/>
                </a:solidFill>
              </a:rPr>
              <a:t>2015:</a:t>
            </a:r>
            <a:r>
              <a:rPr lang="en-US" dirty="0">
                <a:solidFill>
                  <a:schemeClr val="tx1"/>
                </a:solidFill>
              </a:rPr>
              <a:t> 518,000 untreated MLHIV 25-34y</a:t>
            </a:r>
          </a:p>
        </p:txBody>
      </p:sp>
      <p:cxnSp>
        <p:nvCxnSpPr>
          <p:cNvPr id="25" name="Straight Arrow Connector 24">
            <a:extLst>
              <a:ext uri="{FF2B5EF4-FFF2-40B4-BE49-F238E27FC236}">
                <a16:creationId xmlns:a16="http://schemas.microsoft.com/office/drawing/2014/main" id="{D5FEB0EB-3AD5-B0D5-8CCF-FC9C2F9244FE}"/>
              </a:ext>
            </a:extLst>
          </p:cNvPr>
          <p:cNvCxnSpPr>
            <a:cxnSpLocks/>
          </p:cNvCxnSpPr>
          <p:nvPr/>
        </p:nvCxnSpPr>
        <p:spPr>
          <a:xfrm flipV="1">
            <a:off x="11253379" y="4373409"/>
            <a:ext cx="0" cy="54866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52333725-0ACA-9250-2B5D-6348F097D6FF}"/>
              </a:ext>
            </a:extLst>
          </p:cNvPr>
          <p:cNvSpPr/>
          <p:nvPr/>
        </p:nvSpPr>
        <p:spPr>
          <a:xfrm>
            <a:off x="9840074" y="4128860"/>
            <a:ext cx="1152000" cy="6840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b="1" dirty="0">
                <a:solidFill>
                  <a:schemeClr val="tx1"/>
                </a:solidFill>
              </a:rPr>
              <a:t>2025:</a:t>
            </a:r>
            <a:r>
              <a:rPr lang="en-US" dirty="0">
                <a:solidFill>
                  <a:schemeClr val="tx1"/>
                </a:solidFill>
              </a:rPr>
              <a:t> 136,000</a:t>
            </a:r>
          </a:p>
        </p:txBody>
      </p:sp>
      <p:sp>
        <p:nvSpPr>
          <p:cNvPr id="27" name="Oval 26">
            <a:extLst>
              <a:ext uri="{FF2B5EF4-FFF2-40B4-BE49-F238E27FC236}">
                <a16:creationId xmlns:a16="http://schemas.microsoft.com/office/drawing/2014/main" id="{EF631165-9C2C-2162-600F-D27E2A540E1B}"/>
              </a:ext>
            </a:extLst>
          </p:cNvPr>
          <p:cNvSpPr/>
          <p:nvPr/>
        </p:nvSpPr>
        <p:spPr>
          <a:xfrm>
            <a:off x="8099322" y="4484213"/>
            <a:ext cx="3374331" cy="81244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4DAC621-B1E5-D977-E76B-7AE45DA20097}"/>
              </a:ext>
            </a:extLst>
          </p:cNvPr>
          <p:cNvSpPr/>
          <p:nvPr/>
        </p:nvSpPr>
        <p:spPr>
          <a:xfrm rot="2025408">
            <a:off x="7830209" y="2829806"/>
            <a:ext cx="3700689" cy="916789"/>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52CE9C5-1ADD-E274-855E-2DB73D05F54C}"/>
              </a:ext>
            </a:extLst>
          </p:cNvPr>
          <p:cNvSpPr>
            <a:spLocks noGrp="1"/>
          </p:cNvSpPr>
          <p:nvPr>
            <p:ph type="title"/>
          </p:nvPr>
        </p:nvSpPr>
        <p:spPr/>
        <p:txBody>
          <a:bodyPr>
            <a:normAutofit/>
          </a:bodyPr>
          <a:lstStyle/>
          <a:p>
            <a:r>
              <a:rPr lang="en-US" dirty="0"/>
              <a:t>Preventing exposure to HIV infection</a:t>
            </a:r>
          </a:p>
        </p:txBody>
      </p:sp>
      <p:sp>
        <p:nvSpPr>
          <p:cNvPr id="6" name="TextBox 5">
            <a:extLst>
              <a:ext uri="{FF2B5EF4-FFF2-40B4-BE49-F238E27FC236}">
                <a16:creationId xmlns:a16="http://schemas.microsoft.com/office/drawing/2014/main" id="{0286D5A0-0B47-91D6-1103-13DD11B1EEF9}"/>
              </a:ext>
            </a:extLst>
          </p:cNvPr>
          <p:cNvSpPr txBox="1"/>
          <p:nvPr/>
        </p:nvSpPr>
        <p:spPr>
          <a:xfrm>
            <a:off x="95631" y="6486134"/>
            <a:ext cx="8867556" cy="338554"/>
          </a:xfrm>
          <a:prstGeom prst="rect">
            <a:avLst/>
          </a:prstGeom>
          <a:noFill/>
        </p:spPr>
        <p:txBody>
          <a:bodyPr wrap="none" rtlCol="0">
            <a:spAutoFit/>
          </a:bodyPr>
          <a:lstStyle/>
          <a:p>
            <a:pPr algn="l"/>
            <a:r>
              <a:rPr lang="en-US" sz="1600" dirty="0"/>
              <a:t>Source: Leigh Johnson, </a:t>
            </a:r>
            <a:r>
              <a:rPr lang="en-US" sz="1600" i="1" dirty="0"/>
              <a:t>personal communication</a:t>
            </a:r>
            <a:r>
              <a:rPr lang="en-US" sz="1600" dirty="0"/>
              <a:t>. </a:t>
            </a:r>
            <a:r>
              <a:rPr lang="en-US" sz="1600" dirty="0" err="1"/>
              <a:t>Thembisa</a:t>
            </a:r>
            <a:r>
              <a:rPr lang="en-US" sz="1600" dirty="0"/>
              <a:t> 4.4 (</a:t>
            </a:r>
            <a:r>
              <a:rPr lang="en-US" sz="1600" dirty="0">
                <a:solidFill>
                  <a:srgbClr val="C00000"/>
                </a:solidFill>
                <a:hlinkClick r:id="rId5">
                  <a:extLst>
                    <a:ext uri="{A12FA001-AC4F-418D-AE19-62706E023703}">
                      <ahyp:hlinkClr xmlns:ahyp="http://schemas.microsoft.com/office/drawing/2018/hyperlinkcolor" val="tx"/>
                    </a:ext>
                  </a:extLst>
                </a:hlinkClick>
              </a:rPr>
              <a:t>www.thembisa.org</a:t>
            </a:r>
            <a:r>
              <a:rPr lang="en-US" sz="1600" dirty="0"/>
              <a:t>)</a:t>
            </a:r>
          </a:p>
        </p:txBody>
      </p:sp>
    </p:spTree>
    <p:custDataLst>
      <p:tags r:id="rId1"/>
    </p:custDataLst>
    <p:extLst>
      <p:ext uri="{BB962C8B-B14F-4D97-AF65-F5344CB8AC3E}">
        <p14:creationId xmlns:p14="http://schemas.microsoft.com/office/powerpoint/2010/main" val="198891286"/>
      </p:ext>
    </p:extLst>
  </p:cSld>
  <p:clrMapOvr>
    <a:masterClrMapping/>
  </p:clrMapOvr>
  <mc:AlternateContent xmlns:mc="http://schemas.openxmlformats.org/markup-compatibility/2006" xmlns:p14="http://schemas.microsoft.com/office/powerpoint/2010/main">
    <mc:Choice Requires="p14">
      <p:transition spd="slow" p14:dur="2000" advTm="86474"/>
    </mc:Choice>
    <mc:Fallback xmlns="">
      <p:transition spd="slow" advTm="8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980092-F655-F785-56E0-F3104747837A}"/>
              </a:ext>
            </a:extLst>
          </p:cNvPr>
          <p:cNvSpPr>
            <a:spLocks noGrp="1"/>
          </p:cNvSpPr>
          <p:nvPr>
            <p:ph sz="quarter" idx="13"/>
          </p:nvPr>
        </p:nvSpPr>
        <p:spPr>
          <a:xfrm>
            <a:off x="442917" y="1665289"/>
            <a:ext cx="11306175" cy="4751386"/>
          </a:xfrm>
        </p:spPr>
        <p:txBody>
          <a:bodyPr>
            <a:normAutofit/>
          </a:bodyPr>
          <a:lstStyle/>
          <a:p>
            <a:pPr marL="342900" indent="-342900">
              <a:lnSpc>
                <a:spcPct val="120000"/>
              </a:lnSpc>
              <a:buFont typeface="Arial" panose="020B0604020202020204" pitchFamily="34" charset="0"/>
              <a:buChar char="•"/>
            </a:pPr>
            <a:r>
              <a:rPr lang="en-US" dirty="0"/>
              <a:t>‘Precision public health’ is new, but the </a:t>
            </a:r>
            <a:r>
              <a:rPr lang="en-US" b="1" dirty="0"/>
              <a:t>paradigm has underpinned the HIV response</a:t>
            </a:r>
            <a:r>
              <a:rPr lang="en-US" dirty="0"/>
              <a:t> for decades</a:t>
            </a:r>
          </a:p>
          <a:p>
            <a:pPr marL="342900" indent="-342900">
              <a:lnSpc>
                <a:spcPct val="120000"/>
              </a:lnSpc>
              <a:buFont typeface="Arial" panose="020B0604020202020204" pitchFamily="34" charset="0"/>
              <a:buChar char="•"/>
            </a:pPr>
            <a:r>
              <a:rPr lang="en-US" b="1" dirty="0"/>
              <a:t>Routine health system data</a:t>
            </a:r>
            <a:r>
              <a:rPr lang="en-US" dirty="0"/>
              <a:t> have enabled granular space and age stratified estimates </a:t>
            </a:r>
          </a:p>
          <a:p>
            <a:pPr marL="342900" indent="-342900">
              <a:lnSpc>
                <a:spcPct val="120000"/>
              </a:lnSpc>
              <a:buFont typeface="Arial" panose="020B0604020202020204" pitchFamily="34" charset="0"/>
              <a:buChar char="•"/>
            </a:pPr>
            <a:r>
              <a:rPr lang="en-US" b="1" dirty="0"/>
              <a:t>Data ownership and data use </a:t>
            </a:r>
            <a:r>
              <a:rPr lang="en-US" dirty="0"/>
              <a:t>are as important as sophisticated data systems and analytics </a:t>
            </a:r>
            <a:endParaRPr lang="en-US" b="1" dirty="0"/>
          </a:p>
          <a:p>
            <a:pPr>
              <a:lnSpc>
                <a:spcPct val="120000"/>
              </a:lnSpc>
            </a:pPr>
            <a:r>
              <a:rPr lang="en-US" dirty="0"/>
              <a:t>Limits to ‘Precision Public Health’ paradigm for infectious disease response:</a:t>
            </a:r>
          </a:p>
          <a:p>
            <a:pPr marL="342900" indent="-342900">
              <a:lnSpc>
                <a:spcPct val="120000"/>
              </a:lnSpc>
              <a:buFont typeface="Arial" panose="020B0604020202020204" pitchFamily="34" charset="0"/>
              <a:buChar char="•"/>
            </a:pPr>
            <a:r>
              <a:rPr lang="en-US" dirty="0"/>
              <a:t>Data revolution under way—not there (yet); </a:t>
            </a:r>
            <a:r>
              <a:rPr lang="en-US" b="1" dirty="0"/>
              <a:t>quality</a:t>
            </a:r>
            <a:r>
              <a:rPr lang="en-US" dirty="0"/>
              <a:t> more important than quantity</a:t>
            </a:r>
            <a:endParaRPr lang="en-US" b="1" dirty="0"/>
          </a:p>
          <a:p>
            <a:pPr marL="342900" indent="-342900">
              <a:lnSpc>
                <a:spcPct val="120000"/>
              </a:lnSpc>
              <a:buFont typeface="Arial" panose="020B0604020202020204" pitchFamily="34" charset="0"/>
              <a:buChar char="•"/>
            </a:pPr>
            <a:r>
              <a:rPr lang="en-US" b="1" dirty="0"/>
              <a:t>Need continued surveillance</a:t>
            </a:r>
            <a:r>
              <a:rPr lang="en-US" dirty="0"/>
              <a:t>—adapted to leveraging routine health system data</a:t>
            </a:r>
          </a:p>
          <a:p>
            <a:pPr marL="342900" indent="-342900">
              <a:lnSpc>
                <a:spcPct val="120000"/>
              </a:lnSpc>
              <a:buFont typeface="Arial" panose="020B0604020202020204" pitchFamily="34" charset="0"/>
              <a:buChar char="•"/>
            </a:pPr>
            <a:r>
              <a:rPr lang="en-US" dirty="0"/>
              <a:t>Actions by </a:t>
            </a:r>
            <a:r>
              <a:rPr lang="en-US" b="1" dirty="0"/>
              <a:t>communities and populations contain infectious diseases</a:t>
            </a:r>
          </a:p>
        </p:txBody>
      </p:sp>
      <p:sp>
        <p:nvSpPr>
          <p:cNvPr id="5" name="Title 4">
            <a:extLst>
              <a:ext uri="{FF2B5EF4-FFF2-40B4-BE49-F238E27FC236}">
                <a16:creationId xmlns:a16="http://schemas.microsoft.com/office/drawing/2014/main" id="{F8E9CBFE-5083-8E11-A802-2E0F9A8FAEA4}"/>
              </a:ext>
            </a:extLst>
          </p:cNvPr>
          <p:cNvSpPr>
            <a:spLocks noGrp="1"/>
          </p:cNvSpPr>
          <p:nvPr>
            <p:ph type="title"/>
          </p:nvPr>
        </p:nvSpPr>
        <p:spPr/>
        <p:txBody>
          <a:bodyPr>
            <a:normAutofit fontScale="90000"/>
          </a:bodyPr>
          <a:lstStyle/>
          <a:p>
            <a:r>
              <a:rPr lang="en-US" dirty="0"/>
              <a:t>What can Precision Public Health learn from the HIV response?</a:t>
            </a:r>
          </a:p>
        </p:txBody>
      </p:sp>
    </p:spTree>
    <p:custDataLst>
      <p:tags r:id="rId1"/>
    </p:custDataLst>
    <p:extLst>
      <p:ext uri="{BB962C8B-B14F-4D97-AF65-F5344CB8AC3E}">
        <p14:creationId xmlns:p14="http://schemas.microsoft.com/office/powerpoint/2010/main" val="1524805948"/>
      </p:ext>
    </p:extLst>
  </p:cSld>
  <p:clrMapOvr>
    <a:masterClrMapping/>
  </p:clrMapOvr>
  <mc:AlternateContent xmlns:mc="http://schemas.openxmlformats.org/markup-compatibility/2006" xmlns:p14="http://schemas.microsoft.com/office/powerpoint/2010/main">
    <mc:Choice Requires="p14">
      <p:transition spd="slow" p14:dur="2000" advTm="143730"/>
    </mc:Choice>
    <mc:Fallback xmlns="">
      <p:transition spd="slow" advTm="14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C2DADA-3BF5-A5A6-731C-E66A25C13CA3}"/>
              </a:ext>
            </a:extLst>
          </p:cNvPr>
          <p:cNvSpPr>
            <a:spLocks noGrp="1"/>
          </p:cNvSpPr>
          <p:nvPr>
            <p:ph sz="quarter" idx="13"/>
          </p:nvPr>
        </p:nvSpPr>
        <p:spPr>
          <a:xfrm>
            <a:off x="442917" y="1494885"/>
            <a:ext cx="6424647" cy="4705894"/>
          </a:xfrm>
        </p:spPr>
        <p:txBody>
          <a:bodyPr numCol="1">
            <a:normAutofit/>
          </a:bodyPr>
          <a:lstStyle/>
          <a:p>
            <a:pPr marL="342900" indent="-342900">
              <a:lnSpc>
                <a:spcPct val="110000"/>
              </a:lnSpc>
              <a:spcBef>
                <a:spcPts val="0"/>
              </a:spcBef>
              <a:buFont typeface="Arial" panose="020B0604020202020204" pitchFamily="34" charset="0"/>
              <a:buChar char="•"/>
            </a:pPr>
            <a:r>
              <a:rPr lang="en-US" sz="2000" dirty="0"/>
              <a:t>Mary </a:t>
            </a:r>
            <a:r>
              <a:rPr lang="en-US" sz="2000" dirty="0" err="1"/>
              <a:t>Mahy</a:t>
            </a:r>
            <a:r>
              <a:rPr lang="en-US" sz="2000" dirty="0"/>
              <a:t>, Ian </a:t>
            </a:r>
            <a:r>
              <a:rPr lang="en-US" sz="2000" dirty="0" err="1"/>
              <a:t>Wanyeki</a:t>
            </a:r>
            <a:r>
              <a:rPr lang="en-US" sz="2000" dirty="0"/>
              <a:t>, Keith Sabin </a:t>
            </a:r>
            <a:r>
              <a:rPr lang="en-US" sz="1800" dirty="0"/>
              <a:t>(UNAIDS)</a:t>
            </a:r>
            <a:endParaRPr lang="en-US" sz="2000" dirty="0"/>
          </a:p>
          <a:p>
            <a:pPr marL="342900" indent="-342900">
              <a:lnSpc>
                <a:spcPct val="110000"/>
              </a:lnSpc>
              <a:spcBef>
                <a:spcPts val="0"/>
              </a:spcBef>
              <a:buFont typeface="Arial" panose="020B0604020202020204" pitchFamily="34" charset="0"/>
              <a:buChar char="•"/>
            </a:pPr>
            <a:r>
              <a:rPr lang="en-US" dirty="0"/>
              <a:t>Christophe Fraser </a:t>
            </a:r>
            <a:r>
              <a:rPr lang="en-US" sz="1800" dirty="0"/>
              <a:t>(Oxford University)</a:t>
            </a:r>
          </a:p>
          <a:p>
            <a:pPr marL="342900" indent="-342900">
              <a:lnSpc>
                <a:spcPct val="110000"/>
              </a:lnSpc>
              <a:spcBef>
                <a:spcPts val="0"/>
              </a:spcBef>
              <a:buFont typeface="Arial" panose="020B0604020202020204" pitchFamily="34" charset="0"/>
              <a:buChar char="•"/>
            </a:pPr>
            <a:r>
              <a:rPr lang="en-US" sz="2000" dirty="0"/>
              <a:t>Kate Grabowski </a:t>
            </a:r>
            <a:r>
              <a:rPr lang="en-US" sz="1800" dirty="0"/>
              <a:t>(Johns Hopkins University)</a:t>
            </a:r>
          </a:p>
          <a:p>
            <a:pPr marL="342900" indent="-342900">
              <a:lnSpc>
                <a:spcPct val="110000"/>
              </a:lnSpc>
              <a:spcBef>
                <a:spcPts val="0"/>
              </a:spcBef>
              <a:buFont typeface="Arial" panose="020B0604020202020204" pitchFamily="34" charset="0"/>
              <a:buChar char="•"/>
            </a:pPr>
            <a:r>
              <a:rPr lang="en-US" sz="2000" dirty="0"/>
              <a:t>Leigh Johnson </a:t>
            </a:r>
            <a:r>
              <a:rPr lang="en-US" sz="1800" dirty="0"/>
              <a:t>(University of Cape Town)</a:t>
            </a:r>
          </a:p>
          <a:p>
            <a:pPr marL="342900" indent="-342900">
              <a:lnSpc>
                <a:spcPct val="110000"/>
              </a:lnSpc>
              <a:spcBef>
                <a:spcPts val="0"/>
              </a:spcBef>
              <a:buFont typeface="Arial" panose="020B0604020202020204" pitchFamily="34" charset="0"/>
              <a:buChar char="•"/>
            </a:pPr>
            <a:r>
              <a:rPr lang="en-US" dirty="0"/>
              <a:t>Oliver Stevens </a:t>
            </a:r>
            <a:r>
              <a:rPr lang="en-US" sz="1800" dirty="0"/>
              <a:t>(Imperial College London)</a:t>
            </a:r>
          </a:p>
          <a:p>
            <a:pPr marL="342900" indent="-342900">
              <a:lnSpc>
                <a:spcPct val="110000"/>
              </a:lnSpc>
              <a:spcBef>
                <a:spcPts val="0"/>
              </a:spcBef>
              <a:buFont typeface="Arial" panose="020B0604020202020204" pitchFamily="34" charset="0"/>
              <a:buChar char="•"/>
            </a:pPr>
            <a:r>
              <a:rPr lang="en-US" dirty="0"/>
              <a:t>Louisa Moorhouse, Simon Gregson </a:t>
            </a:r>
            <a:r>
              <a:rPr lang="en-US" sz="1800" dirty="0"/>
              <a:t>(Manicaland Project /  College London)</a:t>
            </a:r>
            <a:endParaRPr lang="en-US" sz="2000" dirty="0"/>
          </a:p>
          <a:p>
            <a:pPr marL="342900" indent="-342900">
              <a:lnSpc>
                <a:spcPct val="110000"/>
              </a:lnSpc>
              <a:spcBef>
                <a:spcPts val="0"/>
              </a:spcBef>
              <a:buFont typeface="Arial" panose="020B0604020202020204" pitchFamily="34" charset="0"/>
              <a:buChar char="•"/>
            </a:pPr>
            <a:r>
              <a:rPr lang="en-US" sz="2000" dirty="0"/>
              <a:t>Katie </a:t>
            </a:r>
            <a:r>
              <a:rPr lang="en-US" sz="2000" dirty="0" err="1"/>
              <a:t>Risher</a:t>
            </a:r>
            <a:r>
              <a:rPr lang="en-US" sz="2000" dirty="0"/>
              <a:t> </a:t>
            </a:r>
            <a:r>
              <a:rPr lang="en-US" sz="1800" dirty="0"/>
              <a:t>(Northwestern University)</a:t>
            </a:r>
            <a:endParaRPr lang="en-US" dirty="0"/>
          </a:p>
          <a:p>
            <a:pPr marL="342900" indent="-342900">
              <a:lnSpc>
                <a:spcPct val="110000"/>
              </a:lnSpc>
              <a:spcBef>
                <a:spcPts val="0"/>
              </a:spcBef>
              <a:buFont typeface="Arial" panose="020B0604020202020204" pitchFamily="34" charset="0"/>
              <a:buChar char="•"/>
            </a:pPr>
            <a:r>
              <a:rPr lang="en-US" dirty="0"/>
              <a:t>National HIV estimates teams</a:t>
            </a:r>
          </a:p>
          <a:p>
            <a:pPr marL="342900" indent="-342900">
              <a:lnSpc>
                <a:spcPct val="110000"/>
              </a:lnSpc>
              <a:spcBef>
                <a:spcPts val="0"/>
              </a:spcBef>
              <a:buFont typeface="Arial" panose="020B0604020202020204" pitchFamily="34" charset="0"/>
              <a:buChar char="•"/>
            </a:pPr>
            <a:endParaRPr lang="en-US" u="sng" dirty="0"/>
          </a:p>
          <a:p>
            <a:pPr marL="342900" indent="-342900">
              <a:lnSpc>
                <a:spcPct val="110000"/>
              </a:lnSpc>
              <a:spcBef>
                <a:spcPts val="0"/>
              </a:spcBef>
              <a:buFont typeface="Arial" panose="020B0604020202020204" pitchFamily="34" charset="0"/>
              <a:buChar char="•"/>
            </a:pPr>
            <a:r>
              <a:rPr lang="en-US" u="sng" dirty="0"/>
              <a:t>Funding:</a:t>
            </a:r>
            <a:r>
              <a:rPr lang="en-US" dirty="0"/>
              <a:t> Bill &amp; Melinda Gates Foundation, UNAIDS, NIH (R01-AI136664, R03-AI125001)</a:t>
            </a:r>
          </a:p>
          <a:p>
            <a:pPr marL="342900" indent="-342900">
              <a:lnSpc>
                <a:spcPct val="110000"/>
              </a:lnSpc>
              <a:spcBef>
                <a:spcPts val="0"/>
              </a:spcBef>
              <a:buFont typeface="Arial" panose="020B0604020202020204" pitchFamily="34" charset="0"/>
              <a:buChar char="•"/>
            </a:pPr>
            <a:endParaRPr lang="en-US" sz="2000" dirty="0"/>
          </a:p>
          <a:p>
            <a:pPr>
              <a:lnSpc>
                <a:spcPct val="110000"/>
              </a:lnSpc>
              <a:spcBef>
                <a:spcPts val="0"/>
              </a:spcBef>
            </a:pPr>
            <a:endParaRPr lang="en-US" sz="2000" dirty="0"/>
          </a:p>
          <a:p>
            <a:pPr>
              <a:lnSpc>
                <a:spcPct val="110000"/>
              </a:lnSpc>
              <a:spcBef>
                <a:spcPts val="0"/>
              </a:spcBef>
            </a:pPr>
            <a:endParaRPr lang="en-US" sz="2000" dirty="0"/>
          </a:p>
          <a:p>
            <a:pPr>
              <a:lnSpc>
                <a:spcPct val="110000"/>
              </a:lnSpc>
              <a:spcBef>
                <a:spcPts val="0"/>
              </a:spcBef>
            </a:pPr>
            <a:endParaRPr lang="en-US" sz="2000" dirty="0"/>
          </a:p>
          <a:p>
            <a:pPr>
              <a:lnSpc>
                <a:spcPct val="110000"/>
              </a:lnSpc>
              <a:spcBef>
                <a:spcPts val="0"/>
              </a:spcBef>
            </a:pPr>
            <a:endParaRPr lang="en-US" sz="2000" dirty="0"/>
          </a:p>
          <a:p>
            <a:pPr>
              <a:lnSpc>
                <a:spcPct val="110000"/>
              </a:lnSpc>
              <a:spcBef>
                <a:spcPts val="0"/>
              </a:spcBef>
            </a:pPr>
            <a:endParaRPr lang="en-US" sz="2000" dirty="0"/>
          </a:p>
          <a:p>
            <a:pPr marL="0" indent="0">
              <a:lnSpc>
                <a:spcPct val="110000"/>
              </a:lnSpc>
              <a:spcBef>
                <a:spcPts val="0"/>
              </a:spcBef>
              <a:buNone/>
            </a:pPr>
            <a:endParaRPr lang="en-US" sz="2000" dirty="0"/>
          </a:p>
        </p:txBody>
      </p:sp>
      <p:sp>
        <p:nvSpPr>
          <p:cNvPr id="3" name="Title 2">
            <a:extLst>
              <a:ext uri="{FF2B5EF4-FFF2-40B4-BE49-F238E27FC236}">
                <a16:creationId xmlns:a16="http://schemas.microsoft.com/office/drawing/2014/main" id="{71A21F8B-D602-C759-0B3E-4ED0717D2A2F}"/>
              </a:ext>
            </a:extLst>
          </p:cNvPr>
          <p:cNvSpPr>
            <a:spLocks noGrp="1"/>
          </p:cNvSpPr>
          <p:nvPr>
            <p:ph type="title"/>
          </p:nvPr>
        </p:nvSpPr>
        <p:spPr/>
        <p:txBody>
          <a:bodyPr/>
          <a:lstStyle/>
          <a:p>
            <a:r>
              <a:rPr lang="en-US" dirty="0"/>
              <a:t>Acknowledgements</a:t>
            </a:r>
          </a:p>
        </p:txBody>
      </p:sp>
      <p:sp>
        <p:nvSpPr>
          <p:cNvPr id="5" name="TextBox 4">
            <a:extLst>
              <a:ext uri="{FF2B5EF4-FFF2-40B4-BE49-F238E27FC236}">
                <a16:creationId xmlns:a16="http://schemas.microsoft.com/office/drawing/2014/main" id="{E1BC84D5-677F-19C7-597A-1956739FE89A}"/>
              </a:ext>
            </a:extLst>
          </p:cNvPr>
          <p:cNvSpPr txBox="1"/>
          <p:nvPr/>
        </p:nvSpPr>
        <p:spPr>
          <a:xfrm>
            <a:off x="0" y="6416479"/>
            <a:ext cx="2928938" cy="369332"/>
          </a:xfrm>
          <a:prstGeom prst="rect">
            <a:avLst/>
          </a:prstGeom>
          <a:noFill/>
        </p:spPr>
        <p:txBody>
          <a:bodyPr wrap="square">
            <a:spAutoFit/>
          </a:bodyPr>
          <a:lstStyle/>
          <a:p>
            <a:r>
              <a:rPr lang="en-US" dirty="0" err="1">
                <a:solidFill>
                  <a:srgbClr val="C00000"/>
                </a:solidFill>
                <a:latin typeface="Calibri" panose="020F0502020204030204" pitchFamily="34" charset="0"/>
                <a:cs typeface="Calibri" panose="020F0502020204030204" pitchFamily="34" charset="0"/>
              </a:rPr>
              <a:t>jeffrey.eaton@imperial.ac.uk</a:t>
            </a:r>
            <a:endParaRPr lang="en-US" dirty="0">
              <a:solidFill>
                <a:srgbClr val="C00000"/>
              </a:solidFill>
              <a:latin typeface="Calibri" panose="020F0502020204030204" pitchFamily="34" charset="0"/>
              <a:cs typeface="Calibri" panose="020F0502020204030204" pitchFamily="34" charset="0"/>
            </a:endParaRPr>
          </a:p>
        </p:txBody>
      </p:sp>
      <p:pic>
        <p:nvPicPr>
          <p:cNvPr id="7" name="Picture 6" descr="A group of people posing for a photo&#10;&#10;Description automatically generated">
            <a:extLst>
              <a:ext uri="{FF2B5EF4-FFF2-40B4-BE49-F238E27FC236}">
                <a16:creationId xmlns:a16="http://schemas.microsoft.com/office/drawing/2014/main" id="{DB0FDA0C-C2D7-1ABF-33C9-A1F10CD89493}"/>
              </a:ext>
            </a:extLst>
          </p:cNvPr>
          <p:cNvPicPr>
            <a:picLocks noChangeAspect="1"/>
          </p:cNvPicPr>
          <p:nvPr/>
        </p:nvPicPr>
        <p:blipFill rotWithShape="1">
          <a:blip r:embed="rId3"/>
          <a:srcRect l="5862" t="14070" r="4132" b="18594"/>
          <a:stretch/>
        </p:blipFill>
        <p:spPr>
          <a:xfrm>
            <a:off x="7198172" y="4057873"/>
            <a:ext cx="4555338" cy="2556000"/>
          </a:xfrm>
          <a:prstGeom prst="rect">
            <a:avLst/>
          </a:prstGeom>
        </p:spPr>
      </p:pic>
      <p:pic>
        <p:nvPicPr>
          <p:cNvPr id="1026" name="Picture 2" descr="malawi moh logo from twitter.com">
            <a:extLst>
              <a:ext uri="{FF2B5EF4-FFF2-40B4-BE49-F238E27FC236}">
                <a16:creationId xmlns:a16="http://schemas.microsoft.com/office/drawing/2014/main" id="{9E85B0F2-EDF8-34C2-CC19-7BA621FC4F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96080" y="2820285"/>
            <a:ext cx="962871" cy="9628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84A9FDA6-9AAB-6FA9-C36C-F435B51E7BA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33813" y="1494884"/>
            <a:ext cx="1872000" cy="352223"/>
          </a:xfrm>
          <a:prstGeom prst="rect">
            <a:avLst/>
          </a:prstGeom>
        </p:spPr>
      </p:pic>
      <p:sp>
        <p:nvSpPr>
          <p:cNvPr id="11" name="TextBox 10">
            <a:extLst>
              <a:ext uri="{FF2B5EF4-FFF2-40B4-BE49-F238E27FC236}">
                <a16:creationId xmlns:a16="http://schemas.microsoft.com/office/drawing/2014/main" id="{0BCFAB3E-557C-6634-D471-90D94174745F}"/>
              </a:ext>
            </a:extLst>
          </p:cNvPr>
          <p:cNvSpPr txBox="1"/>
          <p:nvPr/>
        </p:nvSpPr>
        <p:spPr>
          <a:xfrm>
            <a:off x="3443292" y="6429427"/>
            <a:ext cx="2928938" cy="369332"/>
          </a:xfrm>
          <a:prstGeom prst="rect">
            <a:avLst/>
          </a:prstGeom>
          <a:noFill/>
        </p:spPr>
        <p:txBody>
          <a:bodyPr wrap="square">
            <a:spAutoFit/>
          </a:bodyPr>
          <a:lstStyle/>
          <a:p>
            <a:r>
              <a:rPr lang="en-US" dirty="0">
                <a:solidFill>
                  <a:srgbClr val="C00000"/>
                </a:solidFill>
                <a:latin typeface="Calibri" panose="020F0502020204030204" pitchFamily="34" charset="0"/>
                <a:cs typeface="Calibri" panose="020F0502020204030204" pitchFamily="34" charset="0"/>
              </a:rPr>
              <a:t>@</a:t>
            </a:r>
            <a:r>
              <a:rPr lang="en-US" dirty="0" err="1">
                <a:solidFill>
                  <a:srgbClr val="C00000"/>
                </a:solidFill>
                <a:latin typeface="Calibri" panose="020F0502020204030204" pitchFamily="34" charset="0"/>
                <a:cs typeface="Calibri" panose="020F0502020204030204" pitchFamily="34" charset="0"/>
              </a:rPr>
              <a:t>eatonjw</a:t>
            </a:r>
            <a:endParaRPr lang="en-US" dirty="0">
              <a:solidFill>
                <a:srgbClr val="C00000"/>
              </a:solidFill>
              <a:latin typeface="Calibri" panose="020F0502020204030204" pitchFamily="34" charset="0"/>
              <a:cs typeface="Calibri" panose="020F0502020204030204" pitchFamily="34" charset="0"/>
            </a:endParaRPr>
          </a:p>
        </p:txBody>
      </p:sp>
      <p:sp>
        <p:nvSpPr>
          <p:cNvPr id="8" name="AutoShape 4" descr="Image result for twitter symbol">
            <a:extLst>
              <a:ext uri="{FF2B5EF4-FFF2-40B4-BE49-F238E27FC236}">
                <a16:creationId xmlns:a16="http://schemas.microsoft.com/office/drawing/2014/main" id="{DFEF4525-491E-5CB1-220E-E5F554E8F3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ax, tool, vector graphics, pinwheel&#10;&#10;Description automatically generated">
            <a:extLst>
              <a:ext uri="{FF2B5EF4-FFF2-40B4-BE49-F238E27FC236}">
                <a16:creationId xmlns:a16="http://schemas.microsoft.com/office/drawing/2014/main" id="{6D9B489A-B718-493D-52C3-530CA7FB773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80042" y="6459343"/>
            <a:ext cx="363265" cy="298815"/>
          </a:xfrm>
          <a:prstGeom prst="rect">
            <a:avLst/>
          </a:prstGeom>
        </p:spPr>
      </p:pic>
      <p:pic>
        <p:nvPicPr>
          <p:cNvPr id="9" name="Picture 8" descr="Text&#10;&#10;Description automatically generated">
            <a:extLst>
              <a:ext uri="{FF2B5EF4-FFF2-40B4-BE49-F238E27FC236}">
                <a16:creationId xmlns:a16="http://schemas.microsoft.com/office/drawing/2014/main" id="{E8304020-5A95-F3D1-BE0D-BC1D87EC318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3492" y="5685618"/>
            <a:ext cx="4930891" cy="637674"/>
          </a:xfrm>
          <a:prstGeom prst="rect">
            <a:avLst/>
          </a:prstGeom>
        </p:spPr>
      </p:pic>
      <p:pic>
        <p:nvPicPr>
          <p:cNvPr id="13" name="Picture 12">
            <a:extLst>
              <a:ext uri="{FF2B5EF4-FFF2-40B4-BE49-F238E27FC236}">
                <a16:creationId xmlns:a16="http://schemas.microsoft.com/office/drawing/2014/main" id="{2AEBCE28-34FB-C0A0-11DA-164F1F341DB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33659"/>
          <a:stretch/>
        </p:blipFill>
        <p:spPr>
          <a:xfrm>
            <a:off x="7171848" y="1998596"/>
            <a:ext cx="1944000" cy="527228"/>
          </a:xfrm>
          <a:prstGeom prst="rect">
            <a:avLst/>
          </a:prstGeom>
        </p:spPr>
      </p:pic>
      <p:pic>
        <p:nvPicPr>
          <p:cNvPr id="15" name="Picture 14" descr="Logo, company name&#10;&#10;Description automatically generated">
            <a:extLst>
              <a:ext uri="{FF2B5EF4-FFF2-40B4-BE49-F238E27FC236}">
                <a16:creationId xmlns:a16="http://schemas.microsoft.com/office/drawing/2014/main" id="{E18F3D84-72DA-3908-C911-BEFD4D2E6108}"/>
              </a:ext>
            </a:extLst>
          </p:cNvPr>
          <p:cNvPicPr>
            <a:picLocks noChangeAspect="1"/>
          </p:cNvPicPr>
          <p:nvPr/>
        </p:nvPicPr>
        <p:blipFill rotWithShape="1">
          <a:blip r:embed="rId9"/>
          <a:srcRect t="24615" b="34985"/>
          <a:stretch/>
        </p:blipFill>
        <p:spPr>
          <a:xfrm>
            <a:off x="9961095" y="2889053"/>
            <a:ext cx="2042869" cy="825333"/>
          </a:xfrm>
          <a:prstGeom prst="rect">
            <a:avLst/>
          </a:prstGeom>
        </p:spPr>
      </p:pic>
      <p:pic>
        <p:nvPicPr>
          <p:cNvPr id="17" name="Picture 16">
            <a:extLst>
              <a:ext uri="{FF2B5EF4-FFF2-40B4-BE49-F238E27FC236}">
                <a16:creationId xmlns:a16="http://schemas.microsoft.com/office/drawing/2014/main" id="{1903E88B-CCD1-AB51-BE73-73A9722B954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77515" y="1433509"/>
            <a:ext cx="1526761" cy="1177261"/>
          </a:xfrm>
          <a:prstGeom prst="rect">
            <a:avLst/>
          </a:prstGeom>
        </p:spPr>
      </p:pic>
      <p:pic>
        <p:nvPicPr>
          <p:cNvPr id="18" name="Picture 17" descr="Shape&#10;&#10;Description automatically generated">
            <a:extLst>
              <a:ext uri="{FF2B5EF4-FFF2-40B4-BE49-F238E27FC236}">
                <a16:creationId xmlns:a16="http://schemas.microsoft.com/office/drawing/2014/main" id="{7EF5A9A5-80D2-C712-C76F-4BA61733F5DD}"/>
              </a:ext>
            </a:extLst>
          </p:cNvPr>
          <p:cNvPicPr>
            <a:picLocks noChangeAspect="1"/>
          </p:cNvPicPr>
          <p:nvPr/>
        </p:nvPicPr>
        <p:blipFill>
          <a:blip r:embed="rId11"/>
          <a:stretch>
            <a:fillRect/>
          </a:stretch>
        </p:blipFill>
        <p:spPr>
          <a:xfrm>
            <a:off x="10982530" y="1386806"/>
            <a:ext cx="944814" cy="1223964"/>
          </a:xfrm>
          <a:prstGeom prst="rect">
            <a:avLst/>
          </a:prstGeom>
          <a:solidFill>
            <a:schemeClr val="bg1"/>
          </a:solidFill>
        </p:spPr>
      </p:pic>
      <p:pic>
        <p:nvPicPr>
          <p:cNvPr id="23" name="Picture 22" descr="Logo&#10;&#10;Description automatically generated">
            <a:extLst>
              <a:ext uri="{FF2B5EF4-FFF2-40B4-BE49-F238E27FC236}">
                <a16:creationId xmlns:a16="http://schemas.microsoft.com/office/drawing/2014/main" id="{303CC465-248C-0293-F639-B4A673E8F3A6}"/>
              </a:ext>
            </a:extLst>
          </p:cNvPr>
          <p:cNvPicPr>
            <a:picLocks noChangeAspect="1"/>
          </p:cNvPicPr>
          <p:nvPr/>
        </p:nvPicPr>
        <p:blipFill>
          <a:blip r:embed="rId12"/>
          <a:stretch>
            <a:fillRect/>
          </a:stretch>
        </p:blipFill>
        <p:spPr>
          <a:xfrm>
            <a:off x="7397895" y="2744432"/>
            <a:ext cx="1196041" cy="1215026"/>
          </a:xfrm>
          <a:prstGeom prst="rect">
            <a:avLst/>
          </a:prstGeom>
        </p:spPr>
      </p:pic>
    </p:spTree>
    <p:extLst>
      <p:ext uri="{BB962C8B-B14F-4D97-AF65-F5344CB8AC3E}">
        <p14:creationId xmlns:p14="http://schemas.microsoft.com/office/powerpoint/2010/main" val="2641265197"/>
      </p:ext>
    </p:extLst>
  </p:cSld>
  <p:clrMapOvr>
    <a:masterClrMapping/>
  </p:clrMapOvr>
  <mc:AlternateContent xmlns:mc="http://schemas.openxmlformats.org/markup-compatibility/2006" xmlns:p14="http://schemas.microsoft.com/office/powerpoint/2010/main">
    <mc:Choice Requires="p14">
      <p:transition spd="slow" p14:dur="2000" advTm="19812"/>
    </mc:Choice>
    <mc:Fallback xmlns="">
      <p:transition spd="slow" advTm="1981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C0EB5-18CA-A07D-5858-66E5F0A451A8}"/>
              </a:ext>
            </a:extLst>
          </p:cNvPr>
          <p:cNvSpPr>
            <a:spLocks noGrp="1"/>
          </p:cNvSpPr>
          <p:nvPr>
            <p:ph type="title"/>
          </p:nvPr>
        </p:nvSpPr>
        <p:spPr/>
        <p:txBody>
          <a:bodyPr/>
          <a:lstStyle/>
          <a:p>
            <a:r>
              <a:rPr lang="en-US" dirty="0"/>
              <a:t>Acknowledgements</a:t>
            </a:r>
          </a:p>
        </p:txBody>
      </p:sp>
      <p:pic>
        <p:nvPicPr>
          <p:cNvPr id="8" name="Content Placeholder 4">
            <a:extLst>
              <a:ext uri="{FF2B5EF4-FFF2-40B4-BE49-F238E27FC236}">
                <a16:creationId xmlns:a16="http://schemas.microsoft.com/office/drawing/2014/main" id="{F8C5A631-1564-3A12-6065-062713476DD8}"/>
              </a:ext>
            </a:extLst>
          </p:cNvPr>
          <p:cNvPicPr>
            <a:picLocks noChangeAspect="1"/>
          </p:cNvPicPr>
          <p:nvPr/>
        </p:nvPicPr>
        <p:blipFill rotWithShape="1">
          <a:blip r:embed="rId3"/>
          <a:srcRect l="4312" t="10066" r="11155" b="972"/>
          <a:stretch/>
        </p:blipFill>
        <p:spPr>
          <a:xfrm>
            <a:off x="5318760" y="2039013"/>
            <a:ext cx="6050280" cy="4090613"/>
          </a:xfrm>
          <a:prstGeom prst="rect">
            <a:avLst/>
          </a:prstGeom>
        </p:spPr>
      </p:pic>
      <p:pic>
        <p:nvPicPr>
          <p:cNvPr id="9" name="Picture 8">
            <a:extLst>
              <a:ext uri="{FF2B5EF4-FFF2-40B4-BE49-F238E27FC236}">
                <a16:creationId xmlns:a16="http://schemas.microsoft.com/office/drawing/2014/main" id="{8035BDFA-2AD4-963F-A967-BF76091DD4E6}"/>
              </a:ext>
            </a:extLst>
          </p:cNvPr>
          <p:cNvPicPr>
            <a:picLocks noChangeAspect="1"/>
          </p:cNvPicPr>
          <p:nvPr/>
        </p:nvPicPr>
        <p:blipFill rotWithShape="1">
          <a:blip r:embed="rId4"/>
          <a:srcRect r="14549"/>
          <a:stretch/>
        </p:blipFill>
        <p:spPr>
          <a:xfrm>
            <a:off x="2130176" y="3039174"/>
            <a:ext cx="2057600" cy="2407920"/>
          </a:xfrm>
          <a:prstGeom prst="rect">
            <a:avLst/>
          </a:prstGeom>
        </p:spPr>
      </p:pic>
      <p:sp>
        <p:nvSpPr>
          <p:cNvPr id="13" name="TextBox 12">
            <a:extLst>
              <a:ext uri="{FF2B5EF4-FFF2-40B4-BE49-F238E27FC236}">
                <a16:creationId xmlns:a16="http://schemas.microsoft.com/office/drawing/2014/main" id="{FCF61D5B-C292-8516-BD60-B479CAA3B89B}"/>
              </a:ext>
            </a:extLst>
          </p:cNvPr>
          <p:cNvSpPr txBox="1"/>
          <p:nvPr/>
        </p:nvSpPr>
        <p:spPr>
          <a:xfrm>
            <a:off x="2130177" y="5541680"/>
            <a:ext cx="2057600" cy="707886"/>
          </a:xfrm>
          <a:prstGeom prst="rect">
            <a:avLst/>
          </a:prstGeom>
          <a:solidFill>
            <a:schemeClr val="bg1">
              <a:alpha val="85000"/>
            </a:schemeClr>
          </a:solidFill>
        </p:spPr>
        <p:txBody>
          <a:bodyPr wrap="square" rtlCol="0">
            <a:spAutoFit/>
          </a:bodyPr>
          <a:lstStyle/>
          <a:p>
            <a:pPr algn="ctr"/>
            <a:r>
              <a:rPr lang="en-US" sz="2200" dirty="0"/>
              <a:t>John Stover</a:t>
            </a:r>
          </a:p>
          <a:p>
            <a:pPr algn="ctr"/>
            <a:r>
              <a:rPr lang="en-US" dirty="0"/>
              <a:t>Avenir Health</a:t>
            </a:r>
          </a:p>
        </p:txBody>
      </p:sp>
      <p:pic>
        <p:nvPicPr>
          <p:cNvPr id="3" name="Picture 2" descr="Logo, company name&#10;&#10;Description automatically generated">
            <a:extLst>
              <a:ext uri="{FF2B5EF4-FFF2-40B4-BE49-F238E27FC236}">
                <a16:creationId xmlns:a16="http://schemas.microsoft.com/office/drawing/2014/main" id="{8BEBD46E-92A5-5B9C-4E31-793FE576D1B0}"/>
              </a:ext>
            </a:extLst>
          </p:cNvPr>
          <p:cNvPicPr>
            <a:picLocks noChangeAspect="1"/>
          </p:cNvPicPr>
          <p:nvPr/>
        </p:nvPicPr>
        <p:blipFill rotWithShape="1">
          <a:blip r:embed="rId5"/>
          <a:srcRect t="23631" b="28180"/>
          <a:stretch/>
        </p:blipFill>
        <p:spPr>
          <a:xfrm>
            <a:off x="535342" y="1720623"/>
            <a:ext cx="2540000" cy="1223965"/>
          </a:xfrm>
          <a:prstGeom prst="rect">
            <a:avLst/>
          </a:prstGeom>
        </p:spPr>
      </p:pic>
    </p:spTree>
    <p:extLst>
      <p:ext uri="{BB962C8B-B14F-4D97-AF65-F5344CB8AC3E}">
        <p14:creationId xmlns:p14="http://schemas.microsoft.com/office/powerpoint/2010/main" val="373850439"/>
      </p:ext>
    </p:extLst>
  </p:cSld>
  <p:clrMapOvr>
    <a:masterClrMapping/>
  </p:clrMapOvr>
  <mc:AlternateContent xmlns:mc="http://schemas.openxmlformats.org/markup-compatibility/2006" xmlns:p14="http://schemas.microsoft.com/office/powerpoint/2010/main">
    <mc:Choice Requires="p14">
      <p:transition spd="slow" p14:dur="2000" advTm="32009"/>
    </mc:Choice>
    <mc:Fallback xmlns="">
      <p:transition spd="slow" advTm="3200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8ABA1B-25A1-28EA-E533-9577177581AA}"/>
              </a:ext>
            </a:extLst>
          </p:cNvPr>
          <p:cNvPicPr>
            <a:picLocks noChangeAspect="1"/>
          </p:cNvPicPr>
          <p:nvPr/>
        </p:nvPicPr>
        <p:blipFill>
          <a:blip r:embed="rId4"/>
          <a:stretch>
            <a:fillRect/>
          </a:stretch>
        </p:blipFill>
        <p:spPr>
          <a:xfrm>
            <a:off x="290908" y="1595076"/>
            <a:ext cx="5829539" cy="971590"/>
          </a:xfrm>
          <a:prstGeom prst="rect">
            <a:avLst/>
          </a:prstGeom>
        </p:spPr>
      </p:pic>
      <p:pic>
        <p:nvPicPr>
          <p:cNvPr id="8" name="Picture 7">
            <a:extLst>
              <a:ext uri="{FF2B5EF4-FFF2-40B4-BE49-F238E27FC236}">
                <a16:creationId xmlns:a16="http://schemas.microsoft.com/office/drawing/2014/main" id="{009919C1-5CA3-4028-0577-C751F3DAD4B7}"/>
              </a:ext>
            </a:extLst>
          </p:cNvPr>
          <p:cNvPicPr>
            <a:picLocks noChangeAspect="1"/>
          </p:cNvPicPr>
          <p:nvPr/>
        </p:nvPicPr>
        <p:blipFill>
          <a:blip r:embed="rId5"/>
          <a:stretch>
            <a:fillRect/>
          </a:stretch>
        </p:blipFill>
        <p:spPr>
          <a:xfrm>
            <a:off x="1106480" y="2566666"/>
            <a:ext cx="4307823" cy="3692421"/>
          </a:xfrm>
          <a:prstGeom prst="rect">
            <a:avLst/>
          </a:prstGeom>
        </p:spPr>
      </p:pic>
      <p:pic>
        <p:nvPicPr>
          <p:cNvPr id="10" name="Picture 9">
            <a:extLst>
              <a:ext uri="{FF2B5EF4-FFF2-40B4-BE49-F238E27FC236}">
                <a16:creationId xmlns:a16="http://schemas.microsoft.com/office/drawing/2014/main" id="{EAF62895-DD1B-19DA-D6A0-4FF868E2A65E}"/>
              </a:ext>
            </a:extLst>
          </p:cNvPr>
          <p:cNvPicPr>
            <a:picLocks noChangeAspect="1"/>
          </p:cNvPicPr>
          <p:nvPr/>
        </p:nvPicPr>
        <p:blipFill>
          <a:blip r:embed="rId6"/>
          <a:stretch>
            <a:fillRect/>
          </a:stretch>
        </p:blipFill>
        <p:spPr>
          <a:xfrm>
            <a:off x="7324565" y="1595076"/>
            <a:ext cx="3602858" cy="5098499"/>
          </a:xfrm>
          <a:prstGeom prst="rect">
            <a:avLst/>
          </a:prstGeom>
        </p:spPr>
      </p:pic>
      <p:sp>
        <p:nvSpPr>
          <p:cNvPr id="12" name="Rounded Rectangle 11">
            <a:extLst>
              <a:ext uri="{FF2B5EF4-FFF2-40B4-BE49-F238E27FC236}">
                <a16:creationId xmlns:a16="http://schemas.microsoft.com/office/drawing/2014/main" id="{5F5D1825-47FF-1851-FC2A-EA0A377A1A0C}"/>
              </a:ext>
            </a:extLst>
          </p:cNvPr>
          <p:cNvSpPr/>
          <p:nvPr/>
        </p:nvSpPr>
        <p:spPr>
          <a:xfrm>
            <a:off x="6330896" y="2722495"/>
            <a:ext cx="5590196" cy="3387909"/>
          </a:xfrm>
          <a:prstGeom prst="roundRect">
            <a:avLst/>
          </a:prstGeom>
          <a:solidFill>
            <a:schemeClr val="bg1">
              <a:alpha val="95000"/>
            </a:schemeClr>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lnSpc>
                <a:spcPct val="114000"/>
              </a:lnSpc>
            </a:pPr>
            <a:r>
              <a:rPr lang="en-GB" sz="2200" dirty="0">
                <a:solidFill>
                  <a:schemeClr val="tx1"/>
                </a:solidFill>
              </a:rPr>
              <a:t>“Recognizing that </a:t>
            </a:r>
            <a:r>
              <a:rPr lang="en-GB" sz="2200" b="1" dirty="0">
                <a:solidFill>
                  <a:schemeClr val="tx1"/>
                </a:solidFill>
              </a:rPr>
              <a:t>‘one size does not fit all’</a:t>
            </a:r>
            <a:r>
              <a:rPr lang="en-GB" sz="2200" dirty="0">
                <a:solidFill>
                  <a:schemeClr val="tx1"/>
                </a:solidFill>
              </a:rPr>
              <a:t>, the Strategy prioritizes tailoring of </a:t>
            </a:r>
            <a:r>
              <a:rPr lang="en-GB" sz="2200" b="1" dirty="0">
                <a:solidFill>
                  <a:schemeClr val="tx1"/>
                </a:solidFill>
              </a:rPr>
              <a:t>differentiated service packages</a:t>
            </a:r>
            <a:r>
              <a:rPr lang="en-GB" sz="2200" dirty="0">
                <a:solidFill>
                  <a:schemeClr val="tx1"/>
                </a:solidFill>
              </a:rPr>
              <a:t> and service delivery approaches to the </a:t>
            </a:r>
            <a:r>
              <a:rPr lang="en-GB" sz="2200" b="1" dirty="0">
                <a:solidFill>
                  <a:schemeClr val="tx1"/>
                </a:solidFill>
              </a:rPr>
              <a:t>unique needs of people, communities and locations</a:t>
            </a:r>
            <a:r>
              <a:rPr lang="en-GB" sz="2200" dirty="0">
                <a:solidFill>
                  <a:schemeClr val="tx1"/>
                </a:solidFill>
              </a:rPr>
              <a:t>, using </a:t>
            </a:r>
            <a:r>
              <a:rPr lang="en-GB" sz="2200" b="1" dirty="0">
                <a:solidFill>
                  <a:schemeClr val="tx1"/>
                </a:solidFill>
              </a:rPr>
              <a:t>granular data</a:t>
            </a:r>
            <a:r>
              <a:rPr lang="en-GB" sz="2200" dirty="0">
                <a:solidFill>
                  <a:schemeClr val="tx1"/>
                </a:solidFill>
              </a:rPr>
              <a:t> to focus programmes most effectively”</a:t>
            </a:r>
            <a:endParaRPr lang="en-US" sz="2200" dirty="0">
              <a:solidFill>
                <a:schemeClr val="tx1"/>
              </a:solidFill>
            </a:endParaRPr>
          </a:p>
        </p:txBody>
      </p:sp>
      <p:sp>
        <p:nvSpPr>
          <p:cNvPr id="13" name="TextBox 12">
            <a:extLst>
              <a:ext uri="{FF2B5EF4-FFF2-40B4-BE49-F238E27FC236}">
                <a16:creationId xmlns:a16="http://schemas.microsoft.com/office/drawing/2014/main" id="{0CD5C45B-A32E-BA3E-0C51-4BCE0428BF60}"/>
              </a:ext>
            </a:extLst>
          </p:cNvPr>
          <p:cNvSpPr txBox="1"/>
          <p:nvPr/>
        </p:nvSpPr>
        <p:spPr>
          <a:xfrm>
            <a:off x="179141" y="6266232"/>
            <a:ext cx="7377736" cy="369332"/>
          </a:xfrm>
          <a:prstGeom prst="rect">
            <a:avLst/>
          </a:prstGeom>
          <a:noFill/>
        </p:spPr>
        <p:txBody>
          <a:bodyPr wrap="square">
            <a:spAutoFit/>
          </a:bodyPr>
          <a:lstStyle/>
          <a:p>
            <a:r>
              <a:rPr lang="en-US" i="1" dirty="0"/>
              <a:t>UNAIDS 2007 “Towards Universal Access”</a:t>
            </a:r>
          </a:p>
        </p:txBody>
      </p:sp>
      <p:sp>
        <p:nvSpPr>
          <p:cNvPr id="14" name="Title 13">
            <a:extLst>
              <a:ext uri="{FF2B5EF4-FFF2-40B4-BE49-F238E27FC236}">
                <a16:creationId xmlns:a16="http://schemas.microsoft.com/office/drawing/2014/main" id="{88DF94FD-4F54-D963-C6A2-638D60CC7737}"/>
              </a:ext>
            </a:extLst>
          </p:cNvPr>
          <p:cNvSpPr>
            <a:spLocks noGrp="1"/>
          </p:cNvSpPr>
          <p:nvPr>
            <p:ph type="title"/>
          </p:nvPr>
        </p:nvSpPr>
        <p:spPr>
          <a:xfrm>
            <a:off x="4116389" y="441325"/>
            <a:ext cx="7812000" cy="1223964"/>
          </a:xfrm>
        </p:spPr>
        <p:txBody>
          <a:bodyPr>
            <a:normAutofit fontScale="90000"/>
          </a:bodyPr>
          <a:lstStyle/>
          <a:p>
            <a:r>
              <a:rPr lang="en-US" dirty="0"/>
              <a:t>Precision Public Health: A familiar paradigm to the HIV response</a:t>
            </a:r>
          </a:p>
        </p:txBody>
      </p:sp>
    </p:spTree>
    <p:custDataLst>
      <p:tags r:id="rId1"/>
    </p:custDataLst>
    <p:extLst>
      <p:ext uri="{BB962C8B-B14F-4D97-AF65-F5344CB8AC3E}">
        <p14:creationId xmlns:p14="http://schemas.microsoft.com/office/powerpoint/2010/main" val="2996631647"/>
      </p:ext>
    </p:extLst>
  </p:cSld>
  <p:clrMapOvr>
    <a:masterClrMapping/>
  </p:clrMapOvr>
  <mc:AlternateContent xmlns:mc="http://schemas.openxmlformats.org/markup-compatibility/2006" xmlns:p14="http://schemas.microsoft.com/office/powerpoint/2010/main">
    <mc:Choice Requires="p14">
      <p:transition spd="slow" p14:dur="2000" advTm="44008"/>
    </mc:Choice>
    <mc:Fallback xmlns="">
      <p:transition spd="slow" advTm="440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CC5EDF0F-0491-C6EF-7EEF-786458EDBEE4}"/>
              </a:ext>
            </a:extLst>
          </p:cNvPr>
          <p:cNvSpPr>
            <a:spLocks noChangeArrowheads="1"/>
          </p:cNvSpPr>
          <p:nvPr/>
        </p:nvSpPr>
        <p:spPr bwMode="auto">
          <a:xfrm>
            <a:off x="396580" y="2339368"/>
            <a:ext cx="386324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200" dirty="0">
                <a:latin typeface="+mn-lt"/>
              </a:rPr>
              <a:t>Adults and children newly infected with HIV </a:t>
            </a:r>
            <a:r>
              <a:rPr lang="en-US" altLang="en-US" sz="2200" b="1" dirty="0">
                <a:solidFill>
                  <a:srgbClr val="00A99A"/>
                </a:solidFill>
                <a:latin typeface="+mn-lt"/>
                <a:sym typeface="Webdings" pitchFamily="18" charset="2"/>
              </a:rPr>
              <a:t></a:t>
            </a:r>
            <a:r>
              <a:rPr lang="en-US" altLang="en-US" sz="2200" dirty="0">
                <a:latin typeface="+mn-lt"/>
              </a:rPr>
              <a:t> 1990–2021 </a:t>
            </a:r>
          </a:p>
        </p:txBody>
      </p:sp>
      <p:sp>
        <p:nvSpPr>
          <p:cNvPr id="17" name="Rectangle 38">
            <a:extLst>
              <a:ext uri="{FF2B5EF4-FFF2-40B4-BE49-F238E27FC236}">
                <a16:creationId xmlns:a16="http://schemas.microsoft.com/office/drawing/2014/main" id="{70A3E8CD-5EF7-368F-9543-10D8F81865F0}"/>
              </a:ext>
            </a:extLst>
          </p:cNvPr>
          <p:cNvSpPr>
            <a:spLocks noChangeArrowheads="1"/>
          </p:cNvSpPr>
          <p:nvPr/>
        </p:nvSpPr>
        <p:spPr bwMode="auto">
          <a:xfrm>
            <a:off x="396580" y="3938222"/>
            <a:ext cx="3863246" cy="74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84" tIns="47092" rIns="94184" bIns="47092">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sz="2200" b="1" dirty="0">
                <a:latin typeface="+mn-lt"/>
              </a:rPr>
              <a:t>2021 Total: 1.5 million </a:t>
            </a:r>
            <a:br>
              <a:rPr lang="en-US" altLang="en-US" sz="2200" b="1" dirty="0">
                <a:latin typeface="+mn-lt"/>
              </a:rPr>
            </a:br>
            <a:r>
              <a:rPr lang="en-US" altLang="en-US" sz="2000" dirty="0">
                <a:solidFill>
                  <a:srgbClr val="4D4D4D"/>
                </a:solidFill>
                <a:latin typeface="+mn-lt"/>
              </a:rPr>
              <a:t>[1.1 million–2.0 million]</a:t>
            </a:r>
            <a:endParaRPr lang="en-US" altLang="en-US" dirty="0">
              <a:solidFill>
                <a:srgbClr val="4D4D4D"/>
              </a:solidFill>
              <a:latin typeface="+mn-lt"/>
            </a:endParaRPr>
          </a:p>
        </p:txBody>
      </p:sp>
      <p:sp>
        <p:nvSpPr>
          <p:cNvPr id="18" name="Title 17">
            <a:extLst>
              <a:ext uri="{FF2B5EF4-FFF2-40B4-BE49-F238E27FC236}">
                <a16:creationId xmlns:a16="http://schemas.microsoft.com/office/drawing/2014/main" id="{5AB5AB07-3FE8-D4F1-768B-F8DC91528FC0}"/>
              </a:ext>
            </a:extLst>
          </p:cNvPr>
          <p:cNvSpPr>
            <a:spLocks noGrp="1"/>
          </p:cNvSpPr>
          <p:nvPr>
            <p:ph type="title"/>
          </p:nvPr>
        </p:nvSpPr>
        <p:spPr/>
        <p:txBody>
          <a:bodyPr/>
          <a:lstStyle/>
          <a:p>
            <a:r>
              <a:rPr lang="en-US" dirty="0"/>
              <a:t>Data at the core of the HIV response</a:t>
            </a:r>
          </a:p>
        </p:txBody>
      </p:sp>
      <p:pic>
        <p:nvPicPr>
          <p:cNvPr id="3" name="Picture 2" descr="A drawing of a person&#10;&#10;Description automatically generated">
            <a:extLst>
              <a:ext uri="{FF2B5EF4-FFF2-40B4-BE49-F238E27FC236}">
                <a16:creationId xmlns:a16="http://schemas.microsoft.com/office/drawing/2014/main" id="{78D98D4D-CDF8-85B0-7F90-E8C7B1019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80" y="6117307"/>
            <a:ext cx="3154320" cy="468000"/>
          </a:xfrm>
          <a:prstGeom prst="rect">
            <a:avLst/>
          </a:prstGeom>
        </p:spPr>
      </p:pic>
      <p:pic>
        <p:nvPicPr>
          <p:cNvPr id="6" name="Picture 5">
            <a:extLst>
              <a:ext uri="{FF2B5EF4-FFF2-40B4-BE49-F238E27FC236}">
                <a16:creationId xmlns:a16="http://schemas.microsoft.com/office/drawing/2014/main" id="{2CE0EEE7-54BC-8737-BC3D-B108D912FD1A}"/>
              </a:ext>
            </a:extLst>
          </p:cNvPr>
          <p:cNvPicPr>
            <a:picLocks noChangeAspect="1"/>
          </p:cNvPicPr>
          <p:nvPr/>
        </p:nvPicPr>
        <p:blipFill>
          <a:blip r:embed="rId4"/>
          <a:srcRect/>
          <a:stretch/>
        </p:blipFill>
        <p:spPr>
          <a:xfrm>
            <a:off x="4433891" y="2196187"/>
            <a:ext cx="7315200" cy="4389120"/>
          </a:xfrm>
          <a:prstGeom prst="rect">
            <a:avLst/>
          </a:prstGeom>
        </p:spPr>
      </p:pic>
    </p:spTree>
    <p:extLst>
      <p:ext uri="{BB962C8B-B14F-4D97-AF65-F5344CB8AC3E}">
        <p14:creationId xmlns:p14="http://schemas.microsoft.com/office/powerpoint/2010/main" val="1418906882"/>
      </p:ext>
    </p:extLst>
  </p:cSld>
  <p:clrMapOvr>
    <a:masterClrMapping/>
  </p:clrMapOvr>
  <mc:AlternateContent xmlns:mc="http://schemas.openxmlformats.org/markup-compatibility/2006" xmlns:p14="http://schemas.microsoft.com/office/powerpoint/2010/main">
    <mc:Choice Requires="p14">
      <p:transition spd="slow" p14:dur="2000" advTm="10960"/>
    </mc:Choice>
    <mc:Fallback xmlns="">
      <p:transition spd="slow" advTm="109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CE6B-009C-FF4F-D10A-A10C88BE3C76}"/>
              </a:ext>
            </a:extLst>
          </p:cNvPr>
          <p:cNvSpPr>
            <a:spLocks noGrp="1"/>
          </p:cNvSpPr>
          <p:nvPr>
            <p:ph type="title"/>
          </p:nvPr>
        </p:nvSpPr>
        <p:spPr/>
        <p:txBody>
          <a:bodyPr/>
          <a:lstStyle/>
          <a:p>
            <a:r>
              <a:rPr lang="en-US" dirty="0"/>
              <a:t>Country-led HIV Estimates Process</a:t>
            </a:r>
          </a:p>
        </p:txBody>
      </p:sp>
      <p:pic>
        <p:nvPicPr>
          <p:cNvPr id="12" name="Picture 11">
            <a:extLst>
              <a:ext uri="{FF2B5EF4-FFF2-40B4-BE49-F238E27FC236}">
                <a16:creationId xmlns:a16="http://schemas.microsoft.com/office/drawing/2014/main" id="{856C562A-2795-F7A3-7CFD-B4CEBED85C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4000" contrast="-33000"/>
                    </a14:imgEffect>
                  </a14:imgLayer>
                </a14:imgProps>
              </a:ext>
            </a:extLst>
          </a:blip>
          <a:srcRect t="8333" b="8333"/>
          <a:stretch/>
        </p:blipFill>
        <p:spPr>
          <a:xfrm>
            <a:off x="888079" y="1910250"/>
            <a:ext cx="4860000" cy="3037500"/>
          </a:xfrm>
          <a:prstGeom prst="rect">
            <a:avLst/>
          </a:prstGeom>
        </p:spPr>
      </p:pic>
      <p:pic>
        <p:nvPicPr>
          <p:cNvPr id="13" name="Picture 12" descr="A group of people sitting at a table in a room&#10;&#10;Description automatically generated">
            <a:extLst>
              <a:ext uri="{FF2B5EF4-FFF2-40B4-BE49-F238E27FC236}">
                <a16:creationId xmlns:a16="http://schemas.microsoft.com/office/drawing/2014/main" id="{5FAC599F-0C1D-A41F-5781-F7910B7055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962" b="1704"/>
          <a:stretch/>
        </p:blipFill>
        <p:spPr>
          <a:xfrm>
            <a:off x="6443921" y="1910250"/>
            <a:ext cx="4860000" cy="3037500"/>
          </a:xfrm>
          <a:prstGeom prst="rect">
            <a:avLst/>
          </a:prstGeom>
        </p:spPr>
      </p:pic>
      <p:sp>
        <p:nvSpPr>
          <p:cNvPr id="6" name="Chevron 5">
            <a:extLst>
              <a:ext uri="{FF2B5EF4-FFF2-40B4-BE49-F238E27FC236}">
                <a16:creationId xmlns:a16="http://schemas.microsoft.com/office/drawing/2014/main" id="{CE6CFE55-F5F0-D161-46ED-5FE86603325D}"/>
              </a:ext>
            </a:extLst>
          </p:cNvPr>
          <p:cNvSpPr/>
          <p:nvPr/>
        </p:nvSpPr>
        <p:spPr>
          <a:xfrm>
            <a:off x="618079" y="5121768"/>
            <a:ext cx="2880000" cy="1440000"/>
          </a:xfrm>
          <a:prstGeom prst="chevron">
            <a:avLst>
              <a:gd name="adj" fmla="val 21730"/>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b="1" dirty="0">
                <a:solidFill>
                  <a:schemeClr val="bg1"/>
                </a:solidFill>
              </a:rPr>
              <a:t>Dec-Feb</a:t>
            </a:r>
            <a:br>
              <a:rPr lang="en-US" dirty="0">
                <a:solidFill>
                  <a:schemeClr val="bg1"/>
                </a:solidFill>
              </a:rPr>
            </a:br>
            <a:r>
              <a:rPr lang="en-US" dirty="0">
                <a:solidFill>
                  <a:schemeClr val="bg1"/>
                </a:solidFill>
              </a:rPr>
              <a:t>Workshops to review data and draft results</a:t>
            </a:r>
          </a:p>
        </p:txBody>
      </p:sp>
      <p:sp>
        <p:nvSpPr>
          <p:cNvPr id="7" name="Chevron 6">
            <a:extLst>
              <a:ext uri="{FF2B5EF4-FFF2-40B4-BE49-F238E27FC236}">
                <a16:creationId xmlns:a16="http://schemas.microsoft.com/office/drawing/2014/main" id="{FAB20BE3-BE33-0B95-FDB6-F9582CA19DC8}"/>
              </a:ext>
            </a:extLst>
          </p:cNvPr>
          <p:cNvSpPr/>
          <p:nvPr/>
        </p:nvSpPr>
        <p:spPr>
          <a:xfrm>
            <a:off x="3318079" y="5120993"/>
            <a:ext cx="2880000" cy="1440000"/>
          </a:xfrm>
          <a:prstGeom prst="chevron">
            <a:avLst>
              <a:gd name="adj" fmla="val 21743"/>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b="1" dirty="0">
                <a:solidFill>
                  <a:schemeClr val="bg1"/>
                </a:solidFill>
              </a:rPr>
              <a:t>March</a:t>
            </a:r>
            <a:br>
              <a:rPr lang="en-US" dirty="0">
                <a:solidFill>
                  <a:schemeClr val="bg1"/>
                </a:solidFill>
              </a:rPr>
            </a:br>
            <a:r>
              <a:rPr lang="en-US" dirty="0">
                <a:solidFill>
                  <a:schemeClr val="bg1"/>
                </a:solidFill>
              </a:rPr>
              <a:t>Draft shared with UNAIDS for review</a:t>
            </a:r>
          </a:p>
        </p:txBody>
      </p:sp>
      <p:sp>
        <p:nvSpPr>
          <p:cNvPr id="8" name="Chevron 7">
            <a:extLst>
              <a:ext uri="{FF2B5EF4-FFF2-40B4-BE49-F238E27FC236}">
                <a16:creationId xmlns:a16="http://schemas.microsoft.com/office/drawing/2014/main" id="{3E2F04BA-DDC6-F734-A0A6-25705FC7B738}"/>
              </a:ext>
            </a:extLst>
          </p:cNvPr>
          <p:cNvSpPr/>
          <p:nvPr/>
        </p:nvSpPr>
        <p:spPr>
          <a:xfrm>
            <a:off x="6018079" y="5120993"/>
            <a:ext cx="2880000" cy="1440000"/>
          </a:xfrm>
          <a:prstGeom prst="chevron">
            <a:avLst>
              <a:gd name="adj" fmla="val 21744"/>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b="1" dirty="0">
                <a:solidFill>
                  <a:schemeClr val="bg1"/>
                </a:solidFill>
              </a:rPr>
              <a:t>May</a:t>
            </a:r>
            <a:br>
              <a:rPr lang="en-US" dirty="0">
                <a:solidFill>
                  <a:schemeClr val="bg1"/>
                </a:solidFill>
              </a:rPr>
            </a:br>
            <a:r>
              <a:rPr lang="en-US" dirty="0">
                <a:solidFill>
                  <a:schemeClr val="bg1"/>
                </a:solidFill>
              </a:rPr>
              <a:t>Formal approval by health ministry leadership</a:t>
            </a:r>
          </a:p>
        </p:txBody>
      </p:sp>
      <p:sp>
        <p:nvSpPr>
          <p:cNvPr id="9" name="Chevron 8">
            <a:extLst>
              <a:ext uri="{FF2B5EF4-FFF2-40B4-BE49-F238E27FC236}">
                <a16:creationId xmlns:a16="http://schemas.microsoft.com/office/drawing/2014/main" id="{1AD6CD59-F580-1E02-7FDA-D30C8379966E}"/>
              </a:ext>
            </a:extLst>
          </p:cNvPr>
          <p:cNvSpPr/>
          <p:nvPr/>
        </p:nvSpPr>
        <p:spPr>
          <a:xfrm>
            <a:off x="8718079" y="5120993"/>
            <a:ext cx="2880000" cy="1440000"/>
          </a:xfrm>
          <a:prstGeom prst="chevron">
            <a:avLst>
              <a:gd name="adj" fmla="val 20173"/>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b="1" dirty="0">
                <a:solidFill>
                  <a:schemeClr val="bg1"/>
                </a:solidFill>
              </a:rPr>
              <a:t>July</a:t>
            </a:r>
            <a:br>
              <a:rPr lang="en-US" dirty="0">
                <a:solidFill>
                  <a:schemeClr val="bg1"/>
                </a:solidFill>
              </a:rPr>
            </a:br>
            <a:r>
              <a:rPr lang="en-US" dirty="0">
                <a:solidFill>
                  <a:schemeClr val="bg1"/>
                </a:solidFill>
              </a:rPr>
              <a:t>Published via UNAIDS </a:t>
            </a:r>
            <a:r>
              <a:rPr lang="en-US" dirty="0" err="1">
                <a:solidFill>
                  <a:schemeClr val="bg1"/>
                </a:solidFill>
              </a:rPr>
              <a:t>AIDSinfo</a:t>
            </a:r>
            <a:r>
              <a:rPr lang="en-US" dirty="0">
                <a:solidFill>
                  <a:schemeClr val="bg1"/>
                </a:solidFill>
              </a:rPr>
              <a:t> </a:t>
            </a:r>
            <a:r>
              <a:rPr lang="en-US" sz="1600" dirty="0">
                <a:solidFill>
                  <a:schemeClr val="bg1"/>
                </a:solidFill>
              </a:rPr>
              <a:t>(</a:t>
            </a:r>
            <a:r>
              <a:rPr lang="en-US" sz="1600" dirty="0" err="1">
                <a:solidFill>
                  <a:schemeClr val="bg1"/>
                </a:solidFill>
              </a:rPr>
              <a:t>aidsinfo.unaids.org</a:t>
            </a:r>
            <a:r>
              <a:rPr lang="en-US" sz="1600" dirty="0">
                <a:solidFill>
                  <a:schemeClr val="bg1"/>
                </a:solidFill>
              </a:rPr>
              <a:t>)</a:t>
            </a:r>
          </a:p>
        </p:txBody>
      </p:sp>
    </p:spTree>
    <p:extLst>
      <p:ext uri="{BB962C8B-B14F-4D97-AF65-F5344CB8AC3E}">
        <p14:creationId xmlns:p14="http://schemas.microsoft.com/office/powerpoint/2010/main" val="1391108394"/>
      </p:ext>
    </p:extLst>
  </p:cSld>
  <p:clrMapOvr>
    <a:masterClrMapping/>
  </p:clrMapOvr>
  <mc:AlternateContent xmlns:mc="http://schemas.openxmlformats.org/markup-compatibility/2006" xmlns:p14="http://schemas.microsoft.com/office/powerpoint/2010/main">
    <mc:Choice Requires="p14">
      <p:transition spd="slow" p14:dur="2000" advTm="34249"/>
    </mc:Choice>
    <mc:Fallback xmlns="">
      <p:transition spd="slow" advTm="3424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4B94B-5F6E-9483-D2F6-9CDAEF2EA34F}"/>
              </a:ext>
            </a:extLst>
          </p:cNvPr>
          <p:cNvSpPr>
            <a:spLocks noGrp="1"/>
          </p:cNvSpPr>
          <p:nvPr>
            <p:ph sz="quarter" idx="13"/>
          </p:nvPr>
        </p:nvSpPr>
        <p:spPr>
          <a:xfrm>
            <a:off x="442916" y="1836743"/>
            <a:ext cx="7858401" cy="4364035"/>
          </a:xfrm>
        </p:spPr>
        <p:txBody>
          <a:bodyPr>
            <a:normAutofit/>
          </a:bodyPr>
          <a:lstStyle/>
          <a:p>
            <a:r>
              <a:rPr lang="en-US" sz="2200" b="1" dirty="0"/>
              <a:t>2022 Estimates:</a:t>
            </a:r>
            <a:r>
              <a:rPr lang="en-US" sz="2200" dirty="0"/>
              <a:t> 172 countries produced estimates</a:t>
            </a:r>
          </a:p>
          <a:p>
            <a:pPr marL="342900" indent="-342900">
              <a:buFont typeface="Arial" panose="020B0604020202020204" pitchFamily="34" charset="0"/>
              <a:buChar char="•"/>
            </a:pPr>
            <a:r>
              <a:rPr lang="en-US" dirty="0"/>
              <a:t>Virtual workshops: &gt;1000 participants</a:t>
            </a:r>
          </a:p>
          <a:p>
            <a:pPr marL="342900" indent="-342900"/>
            <a:endParaRPr lang="en-US" dirty="0"/>
          </a:p>
          <a:p>
            <a:pPr marL="342900" indent="-342900">
              <a:buFont typeface="Arial" panose="020B0604020202020204" pitchFamily="34" charset="0"/>
              <a:buChar char="•"/>
            </a:pPr>
            <a:endParaRPr lang="en-US" b="1" dirty="0"/>
          </a:p>
        </p:txBody>
      </p:sp>
      <p:sp>
        <p:nvSpPr>
          <p:cNvPr id="2" name="Title 1">
            <a:extLst>
              <a:ext uri="{FF2B5EF4-FFF2-40B4-BE49-F238E27FC236}">
                <a16:creationId xmlns:a16="http://schemas.microsoft.com/office/drawing/2014/main" id="{5E17CE6B-009C-FF4F-D10A-A10C88BE3C76}"/>
              </a:ext>
            </a:extLst>
          </p:cNvPr>
          <p:cNvSpPr>
            <a:spLocks noGrp="1"/>
          </p:cNvSpPr>
          <p:nvPr>
            <p:ph type="title"/>
          </p:nvPr>
        </p:nvSpPr>
        <p:spPr/>
        <p:txBody>
          <a:bodyPr/>
          <a:lstStyle/>
          <a:p>
            <a:r>
              <a:rPr lang="en-US" dirty="0"/>
              <a:t>Country-led HIV Estimates Process</a:t>
            </a:r>
          </a:p>
        </p:txBody>
      </p:sp>
      <p:pic>
        <p:nvPicPr>
          <p:cNvPr id="12" name="Picture 11">
            <a:extLst>
              <a:ext uri="{FF2B5EF4-FFF2-40B4-BE49-F238E27FC236}">
                <a16:creationId xmlns:a16="http://schemas.microsoft.com/office/drawing/2014/main" id="{856C562A-2795-F7A3-7CFD-B4CEBED85C4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4000" contrast="-33000"/>
                    </a14:imgEffect>
                  </a14:imgLayer>
                </a14:imgProps>
              </a:ext>
            </a:extLst>
          </a:blip>
          <a:srcRect t="6710" b="6710"/>
          <a:stretch/>
        </p:blipFill>
        <p:spPr>
          <a:xfrm>
            <a:off x="8502685" y="1836743"/>
            <a:ext cx="3403567" cy="2210104"/>
          </a:xfrm>
          <a:prstGeom prst="rect">
            <a:avLst/>
          </a:prstGeom>
        </p:spPr>
      </p:pic>
      <p:pic>
        <p:nvPicPr>
          <p:cNvPr id="13" name="Picture 12" descr="A group of people sitting at a table in a room&#10;&#10;Description automatically generated">
            <a:extLst>
              <a:ext uri="{FF2B5EF4-FFF2-40B4-BE49-F238E27FC236}">
                <a16:creationId xmlns:a16="http://schemas.microsoft.com/office/drawing/2014/main" id="{5FAC599F-0C1D-A41F-5781-F7910B7055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3258"/>
          <a:stretch/>
        </p:blipFill>
        <p:spPr>
          <a:xfrm>
            <a:off x="8502685" y="4202425"/>
            <a:ext cx="3403568" cy="2214249"/>
          </a:xfrm>
          <a:prstGeom prst="rect">
            <a:avLst/>
          </a:prstGeom>
        </p:spPr>
      </p:pic>
      <p:graphicFrame>
        <p:nvGraphicFramePr>
          <p:cNvPr id="19" name="Diagram 18">
            <a:extLst>
              <a:ext uri="{FF2B5EF4-FFF2-40B4-BE49-F238E27FC236}">
                <a16:creationId xmlns:a16="http://schemas.microsoft.com/office/drawing/2014/main" id="{3A14AE84-7D48-96A0-A6B1-D3FD339F539E}"/>
              </a:ext>
            </a:extLst>
          </p:cNvPr>
          <p:cNvGraphicFramePr/>
          <p:nvPr>
            <p:extLst>
              <p:ext uri="{D42A27DB-BD31-4B8C-83A1-F6EECF244321}">
                <p14:modId xmlns:p14="http://schemas.microsoft.com/office/powerpoint/2010/main" val="3899258460"/>
              </p:ext>
            </p:extLst>
          </p:nvPr>
        </p:nvGraphicFramePr>
        <p:xfrm>
          <a:off x="1262185" y="3136179"/>
          <a:ext cx="5708411" cy="34797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619377022"/>
      </p:ext>
    </p:extLst>
  </p:cSld>
  <p:clrMapOvr>
    <a:masterClrMapping/>
  </p:clrMapOvr>
  <mc:AlternateContent xmlns:mc="http://schemas.openxmlformats.org/markup-compatibility/2006" xmlns:p14="http://schemas.microsoft.com/office/powerpoint/2010/main">
    <mc:Choice Requires="p14">
      <p:transition spd="slow" p14:dur="2000" advTm="24936"/>
    </mc:Choice>
    <mc:Fallback xmlns="">
      <p:transition spd="slow" advTm="24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06565A-07A7-90D4-77A2-06CDEFF18DB2}"/>
              </a:ext>
            </a:extLst>
          </p:cNvPr>
          <p:cNvSpPr>
            <a:spLocks noGrp="1"/>
          </p:cNvSpPr>
          <p:nvPr>
            <p:ph type="title"/>
          </p:nvPr>
        </p:nvSpPr>
        <p:spPr/>
        <p:txBody>
          <a:bodyPr>
            <a:normAutofit fontScale="90000"/>
          </a:bodyPr>
          <a:lstStyle/>
          <a:p>
            <a:r>
              <a:rPr lang="en-US" dirty="0"/>
              <a:t>Dimensions of Precision Public Health for HIV prevention in sub-Saharan Africa</a:t>
            </a:r>
          </a:p>
        </p:txBody>
      </p:sp>
      <p:graphicFrame>
        <p:nvGraphicFramePr>
          <p:cNvPr id="8" name="Content Placeholder 3">
            <a:extLst>
              <a:ext uri="{FF2B5EF4-FFF2-40B4-BE49-F238E27FC236}">
                <a16:creationId xmlns:a16="http://schemas.microsoft.com/office/drawing/2014/main" id="{580FD0E0-AA1D-05FA-12C7-6F480C0F3C81}"/>
              </a:ext>
            </a:extLst>
          </p:cNvPr>
          <p:cNvGraphicFramePr>
            <a:graphicFrameLocks noGrp="1" noChangeAspect="1"/>
          </p:cNvGraphicFramePr>
          <p:nvPr>
            <p:ph sz="quarter" idx="13"/>
            <p:extLst>
              <p:ext uri="{D42A27DB-BD31-4B8C-83A1-F6EECF244321}">
                <p14:modId xmlns:p14="http://schemas.microsoft.com/office/powerpoint/2010/main" val="444967646"/>
              </p:ext>
            </p:extLst>
          </p:nvPr>
        </p:nvGraphicFramePr>
        <p:xfrm>
          <a:off x="442913" y="2097088"/>
          <a:ext cx="11306175"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655220"/>
      </p:ext>
    </p:extLst>
  </p:cSld>
  <p:clrMapOvr>
    <a:masterClrMapping/>
  </p:clrMapOvr>
  <mc:AlternateContent xmlns:mc="http://schemas.openxmlformats.org/markup-compatibility/2006" xmlns:p14="http://schemas.microsoft.com/office/powerpoint/2010/main">
    <mc:Choice Requires="p14">
      <p:transition spd="slow" p14:dur="2000" advTm="23781"/>
    </mc:Choice>
    <mc:Fallback xmlns="">
      <p:transition spd="slow" advTm="237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C74D604E-05F5-0E08-6F6D-94CE1E879334}"/>
              </a:ext>
            </a:extLst>
          </p:cNvPr>
          <p:cNvSpPr>
            <a:spLocks noChangeAspect="1"/>
          </p:cNvSpPr>
          <p:nvPr/>
        </p:nvSpPr>
        <p:spPr>
          <a:xfrm>
            <a:off x="324000" y="3156172"/>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17">
            <a:extLst>
              <a:ext uri="{FF2B5EF4-FFF2-40B4-BE49-F238E27FC236}">
                <a16:creationId xmlns:a16="http://schemas.microsoft.com/office/drawing/2014/main" id="{E1E318D4-9C0E-8651-C808-F71404A35C44}"/>
              </a:ext>
            </a:extLst>
          </p:cNvPr>
          <p:cNvSpPr>
            <a:spLocks noChangeAspect="1"/>
          </p:cNvSpPr>
          <p:nvPr/>
        </p:nvSpPr>
        <p:spPr>
          <a:xfrm>
            <a:off x="324000" y="1969200"/>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Title 2">
            <a:extLst>
              <a:ext uri="{FF2B5EF4-FFF2-40B4-BE49-F238E27FC236}">
                <a16:creationId xmlns:a16="http://schemas.microsoft.com/office/drawing/2014/main" id="{8A056B33-F14C-5484-1462-7C384AA5BB25}"/>
              </a:ext>
            </a:extLst>
          </p:cNvPr>
          <p:cNvSpPr>
            <a:spLocks noGrp="1"/>
          </p:cNvSpPr>
          <p:nvPr>
            <p:ph type="title"/>
          </p:nvPr>
        </p:nvSpPr>
        <p:spPr/>
        <p:txBody>
          <a:bodyPr>
            <a:normAutofit fontScale="90000"/>
          </a:bodyPr>
          <a:lstStyle/>
          <a:p>
            <a:r>
              <a:rPr lang="en-US" dirty="0"/>
              <a:t>Dimensions of Precision Public Health for HIV prevention</a:t>
            </a:r>
          </a:p>
        </p:txBody>
      </p:sp>
      <p:cxnSp>
        <p:nvCxnSpPr>
          <p:cNvPr id="21" name="Straight Connector 20">
            <a:extLst>
              <a:ext uri="{FF2B5EF4-FFF2-40B4-BE49-F238E27FC236}">
                <a16:creationId xmlns:a16="http://schemas.microsoft.com/office/drawing/2014/main" id="{0721B335-6707-A105-70CA-99561B8E418A}"/>
              </a:ext>
            </a:extLst>
          </p:cNvPr>
          <p:cNvCxnSpPr/>
          <p:nvPr/>
        </p:nvCxnSpPr>
        <p:spPr>
          <a:xfrm>
            <a:off x="9186540" y="2520000"/>
            <a:ext cx="0" cy="39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0BC2C0-6DA2-1E23-770F-94E7877C00AE}"/>
              </a:ext>
            </a:extLst>
          </p:cNvPr>
          <p:cNvCxnSpPr>
            <a:cxnSpLocks/>
          </p:cNvCxnSpPr>
          <p:nvPr/>
        </p:nvCxnSpPr>
        <p:spPr>
          <a:xfrm>
            <a:off x="7116540" y="4500000"/>
            <a:ext cx="39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83EE47A-73C8-9071-73C5-A975B71302E7}"/>
              </a:ext>
            </a:extLst>
          </p:cNvPr>
          <p:cNvCxnSpPr>
            <a:cxnSpLocks/>
          </p:cNvCxnSpPr>
          <p:nvPr/>
        </p:nvCxnSpPr>
        <p:spPr>
          <a:xfrm flipH="1" flipV="1">
            <a:off x="9380322" y="2442436"/>
            <a:ext cx="1654821" cy="3152"/>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532081-D9A7-B6D8-4D6C-85B4425A10A5}"/>
              </a:ext>
            </a:extLst>
          </p:cNvPr>
          <p:cNvSpPr txBox="1"/>
          <p:nvPr/>
        </p:nvSpPr>
        <p:spPr>
          <a:xfrm>
            <a:off x="8282674" y="1723369"/>
            <a:ext cx="2808000" cy="646331"/>
          </a:xfrm>
          <a:prstGeom prst="rect">
            <a:avLst/>
          </a:prstGeom>
          <a:noFill/>
        </p:spPr>
        <p:txBody>
          <a:bodyPr wrap="square" rtlCol="0">
            <a:spAutoFit/>
          </a:bodyPr>
          <a:lstStyle/>
          <a:p>
            <a:pPr algn="r"/>
            <a:r>
              <a:rPr lang="en-US" dirty="0"/>
              <a:t>Data to deliver precision response</a:t>
            </a:r>
          </a:p>
        </p:txBody>
      </p:sp>
      <p:cxnSp>
        <p:nvCxnSpPr>
          <p:cNvPr id="12" name="Straight Arrow Connector 11">
            <a:extLst>
              <a:ext uri="{FF2B5EF4-FFF2-40B4-BE49-F238E27FC236}">
                <a16:creationId xmlns:a16="http://schemas.microsoft.com/office/drawing/2014/main" id="{0B990E74-D930-95B1-449A-723EDD7FDAEC}"/>
              </a:ext>
            </a:extLst>
          </p:cNvPr>
          <p:cNvCxnSpPr>
            <a:cxnSpLocks/>
          </p:cNvCxnSpPr>
          <p:nvPr/>
        </p:nvCxnSpPr>
        <p:spPr>
          <a:xfrm flipV="1">
            <a:off x="11295165" y="2710856"/>
            <a:ext cx="0" cy="1556916"/>
          </a:xfrm>
          <a:prstGeom prst="straightConnector1">
            <a:avLst/>
          </a:prstGeom>
          <a:ln w="50800">
            <a:solidFill>
              <a:schemeClr val="tx1"/>
            </a:solidFill>
            <a:headEnd type="none"/>
            <a:tailEnd type="arrow"/>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5A602C-8131-9BEE-ED01-AA479A4A9E7A}"/>
              </a:ext>
            </a:extLst>
          </p:cNvPr>
          <p:cNvSpPr txBox="1"/>
          <p:nvPr/>
        </p:nvSpPr>
        <p:spPr>
          <a:xfrm rot="5400000">
            <a:off x="10265654" y="3746477"/>
            <a:ext cx="2902425" cy="646331"/>
          </a:xfrm>
          <a:prstGeom prst="rect">
            <a:avLst/>
          </a:prstGeom>
          <a:noFill/>
        </p:spPr>
        <p:txBody>
          <a:bodyPr wrap="square" rtlCol="0">
            <a:spAutoFit/>
          </a:bodyPr>
          <a:lstStyle/>
          <a:p>
            <a:pPr algn="l"/>
            <a:r>
              <a:rPr lang="en-US" dirty="0"/>
              <a:t>Efficacy to differentiate prevention</a:t>
            </a:r>
          </a:p>
        </p:txBody>
      </p:sp>
      <p:sp>
        <p:nvSpPr>
          <p:cNvPr id="4" name="Rounded Rectangle 3">
            <a:extLst>
              <a:ext uri="{FF2B5EF4-FFF2-40B4-BE49-F238E27FC236}">
                <a16:creationId xmlns:a16="http://schemas.microsoft.com/office/drawing/2014/main" id="{2D2EBE3C-BA19-F5C3-BACD-B47ED6ED71F4}"/>
              </a:ext>
            </a:extLst>
          </p:cNvPr>
          <p:cNvSpPr>
            <a:spLocks noChangeAspect="1"/>
          </p:cNvSpPr>
          <p:nvPr/>
        </p:nvSpPr>
        <p:spPr>
          <a:xfrm>
            <a:off x="324844" y="1968290"/>
            <a:ext cx="1567489" cy="1080000"/>
          </a:xfrm>
          <a:prstGeom prst="roundRect">
            <a:avLst/>
          </a:prstGeom>
          <a:blipFill dpi="0" rotWithShape="1">
            <a:blip r:embed="rId4">
              <a:extLst>
                <a:ext uri="{28A0092B-C50C-407E-A947-70E740481C1C}">
                  <a14:useLocalDpi xmlns:a14="http://schemas.microsoft.com/office/drawing/2010/main"/>
                </a:ext>
              </a:extLst>
            </a:blip>
            <a:srcRect/>
            <a:stretch>
              <a:fillRect l="17930" t="2260" r="17930" b="2260"/>
            </a:stretch>
          </a:blip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60D3874F-19EF-9383-DB85-86D87690E686}"/>
              </a:ext>
            </a:extLst>
          </p:cNvPr>
          <p:cNvSpPr>
            <a:spLocks noChangeAspect="1"/>
          </p:cNvSpPr>
          <p:nvPr/>
        </p:nvSpPr>
        <p:spPr>
          <a:xfrm>
            <a:off x="324844" y="3156156"/>
            <a:ext cx="1567489" cy="1080000"/>
          </a:xfrm>
          <a:prstGeom prst="roundRect">
            <a:avLst/>
          </a:prstGeom>
          <a:blipFill dpi="0" rotWithShape="1">
            <a:blip r:embed="rId5">
              <a:extLst>
                <a:ext uri="{96DAC541-7B7A-43D3-8B79-37D633B846F1}">
                  <asvg:svgBlip xmlns:asvg="http://schemas.microsoft.com/office/drawing/2016/SVG/main" r:embed="rId6"/>
                </a:ext>
              </a:extLst>
            </a:blip>
            <a:srcRect/>
            <a:stretch>
              <a:fillRect l="9887" r="9887"/>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4" name="Rounded Rectangle 33">
            <a:extLst>
              <a:ext uri="{FF2B5EF4-FFF2-40B4-BE49-F238E27FC236}">
                <a16:creationId xmlns:a16="http://schemas.microsoft.com/office/drawing/2014/main" id="{A5B35CC0-CACA-6A4F-5484-D7EE847C7995}"/>
              </a:ext>
            </a:extLst>
          </p:cNvPr>
          <p:cNvSpPr>
            <a:spLocks noChangeAspect="1"/>
          </p:cNvSpPr>
          <p:nvPr/>
        </p:nvSpPr>
        <p:spPr>
          <a:xfrm>
            <a:off x="322616" y="434858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7" name="Rounded Rectangle 36">
            <a:extLst>
              <a:ext uri="{FF2B5EF4-FFF2-40B4-BE49-F238E27FC236}">
                <a16:creationId xmlns:a16="http://schemas.microsoft.com/office/drawing/2014/main" id="{54904674-A704-4335-8CB4-9E0932CE509A}"/>
              </a:ext>
            </a:extLst>
          </p:cNvPr>
          <p:cNvSpPr>
            <a:spLocks noChangeAspect="1"/>
          </p:cNvSpPr>
          <p:nvPr/>
        </p:nvSpPr>
        <p:spPr>
          <a:xfrm>
            <a:off x="323143" y="4348513"/>
            <a:ext cx="1567489" cy="1080000"/>
          </a:xfrm>
          <a:prstGeom prst="roundRect">
            <a:avLst/>
          </a:prstGeom>
          <a:blipFill>
            <a:blip r:embed="rId7">
              <a:extLst>
                <a:ext uri="{96DAC541-7B7A-43D3-8B79-37D633B846F1}">
                  <asvg:svgBlip xmlns:asvg="http://schemas.microsoft.com/office/drawing/2016/SVG/main" r:embed="rId8"/>
                </a:ext>
              </a:extLst>
            </a:blip>
            <a:srcRect/>
            <a:stretch>
              <a:fillRect l="15145" r="15145"/>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 name="Rounded Rectangle 41">
            <a:extLst>
              <a:ext uri="{FF2B5EF4-FFF2-40B4-BE49-F238E27FC236}">
                <a16:creationId xmlns:a16="http://schemas.microsoft.com/office/drawing/2014/main" id="{211B7B17-7BE2-D03C-D444-B0EEC9E0298C}"/>
              </a:ext>
            </a:extLst>
          </p:cNvPr>
          <p:cNvSpPr>
            <a:spLocks noChangeAspect="1"/>
          </p:cNvSpPr>
          <p:nvPr/>
        </p:nvSpPr>
        <p:spPr>
          <a:xfrm>
            <a:off x="322616" y="5520924"/>
            <a:ext cx="1567489" cy="1080000"/>
          </a:xfrm>
          <a:prstGeom prst="roundRect">
            <a:avLst/>
          </a:prstGeom>
          <a:solidFill>
            <a:schemeClr val="bg1"/>
          </a:solidFill>
          <a:ln w="127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Rounded Rectangle 43">
            <a:extLst>
              <a:ext uri="{FF2B5EF4-FFF2-40B4-BE49-F238E27FC236}">
                <a16:creationId xmlns:a16="http://schemas.microsoft.com/office/drawing/2014/main" id="{A4AD4294-D1D9-0801-78FC-C6FC1CD2BEEA}"/>
              </a:ext>
            </a:extLst>
          </p:cNvPr>
          <p:cNvSpPr>
            <a:spLocks noChangeAspect="1"/>
          </p:cNvSpPr>
          <p:nvPr/>
        </p:nvSpPr>
        <p:spPr>
          <a:xfrm>
            <a:off x="323143" y="5520853"/>
            <a:ext cx="1567489" cy="1080000"/>
          </a:xfrm>
          <a:prstGeom prst="roundRect">
            <a:avLst/>
          </a:prstGeom>
          <a:blipFill>
            <a:blip r:embed="rId9">
              <a:extLst>
                <a:ext uri="{96DAC541-7B7A-43D3-8B79-37D633B846F1}">
                  <asvg:svgBlip xmlns:asvg="http://schemas.microsoft.com/office/drawing/2016/SVG/main" r:embed="rId10"/>
                </a:ext>
              </a:extLst>
            </a:blip>
            <a:srcRect/>
            <a:stretch>
              <a:fillRect t="73" b="73"/>
            </a:stretch>
          </a:blip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1599259972"/>
      </p:ext>
    </p:extLst>
  </p:cSld>
  <p:clrMapOvr>
    <a:masterClrMapping/>
  </p:clrMapOvr>
  <mc:AlternateContent xmlns:mc="http://schemas.openxmlformats.org/markup-compatibility/2006" xmlns:p14="http://schemas.microsoft.com/office/powerpoint/2010/main">
    <mc:Choice Requires="p14">
      <p:transition spd="slow" p14:dur="2000" advTm="19872"/>
    </mc:Choice>
    <mc:Fallback xmlns="">
      <p:transition spd="slow" advTm="198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4"/>
</p:tagLst>
</file>

<file path=ppt/tags/tag10.xml><?xml version="1.0" encoding="utf-8"?>
<p:tagLst xmlns:a="http://schemas.openxmlformats.org/drawingml/2006/main" xmlns:r="http://schemas.openxmlformats.org/officeDocument/2006/relationships" xmlns:p="http://schemas.openxmlformats.org/presentationml/2006/main">
  <p:tag name="TIMING" val="|0.4|7.6|3"/>
</p:tagLst>
</file>

<file path=ppt/tags/tag11.xml><?xml version="1.0" encoding="utf-8"?>
<p:tagLst xmlns:a="http://schemas.openxmlformats.org/drawingml/2006/main" xmlns:r="http://schemas.openxmlformats.org/officeDocument/2006/relationships" xmlns:p="http://schemas.openxmlformats.org/presentationml/2006/main">
  <p:tag name="TIMING" val="|37.6"/>
</p:tagLst>
</file>

<file path=ppt/tags/tag12.xml><?xml version="1.0" encoding="utf-8"?>
<p:tagLst xmlns:a="http://schemas.openxmlformats.org/drawingml/2006/main" xmlns:r="http://schemas.openxmlformats.org/officeDocument/2006/relationships" xmlns:p="http://schemas.openxmlformats.org/presentationml/2006/main">
  <p:tag name="TIMING" val="|23.6"/>
</p:tagLst>
</file>

<file path=ppt/tags/tag13.xml><?xml version="1.0" encoding="utf-8"?>
<p:tagLst xmlns:a="http://schemas.openxmlformats.org/drawingml/2006/main" xmlns:r="http://schemas.openxmlformats.org/officeDocument/2006/relationships" xmlns:p="http://schemas.openxmlformats.org/presentationml/2006/main">
  <p:tag name="TIMING" val="|10.8|6.4|6"/>
</p:tagLst>
</file>

<file path=ppt/tags/tag14.xml><?xml version="1.0" encoding="utf-8"?>
<p:tagLst xmlns:a="http://schemas.openxmlformats.org/drawingml/2006/main" xmlns:r="http://schemas.openxmlformats.org/officeDocument/2006/relationships" xmlns:p="http://schemas.openxmlformats.org/presentationml/2006/main">
  <p:tag name="TIMING" val="|47.7|10.8|11.2|9.5|9.5"/>
</p:tagLst>
</file>

<file path=ppt/tags/tag15.xml><?xml version="1.0" encoding="utf-8"?>
<p:tagLst xmlns:a="http://schemas.openxmlformats.org/drawingml/2006/main" xmlns:r="http://schemas.openxmlformats.org/officeDocument/2006/relationships" xmlns:p="http://schemas.openxmlformats.org/presentationml/2006/main">
  <p:tag name="TIMING" val="|41.5|2.3|18.2|1|8.8|4.3|2.7"/>
</p:tagLst>
</file>

<file path=ppt/tags/tag16.xml><?xml version="1.0" encoding="utf-8"?>
<p:tagLst xmlns:a="http://schemas.openxmlformats.org/drawingml/2006/main" xmlns:r="http://schemas.openxmlformats.org/officeDocument/2006/relationships" xmlns:p="http://schemas.openxmlformats.org/presentationml/2006/main">
  <p:tag name="TIMING" val="|25.2|6.5|15.7|19.7|3.1|23.5|22.7"/>
</p:tagLst>
</file>

<file path=ppt/tags/tag2.xml><?xml version="1.0" encoding="utf-8"?>
<p:tagLst xmlns:a="http://schemas.openxmlformats.org/drawingml/2006/main" xmlns:r="http://schemas.openxmlformats.org/officeDocument/2006/relationships" xmlns:p="http://schemas.openxmlformats.org/presentationml/2006/main">
  <p:tag name="TIMING" val="|20.6|11"/>
</p:tagLst>
</file>

<file path=ppt/tags/tag3.xml><?xml version="1.0" encoding="utf-8"?>
<p:tagLst xmlns:a="http://schemas.openxmlformats.org/drawingml/2006/main" xmlns:r="http://schemas.openxmlformats.org/officeDocument/2006/relationships" xmlns:p="http://schemas.openxmlformats.org/presentationml/2006/main">
  <p:tag name="TIMING" val="|13.8"/>
</p:tagLst>
</file>

<file path=ppt/tags/tag4.xml><?xml version="1.0" encoding="utf-8"?>
<p:tagLst xmlns:a="http://schemas.openxmlformats.org/drawingml/2006/main" xmlns:r="http://schemas.openxmlformats.org/officeDocument/2006/relationships" xmlns:p="http://schemas.openxmlformats.org/presentationml/2006/main">
  <p:tag name="TIMING" val="|3.3|10"/>
</p:tagLst>
</file>

<file path=ppt/tags/tag5.xml><?xml version="1.0" encoding="utf-8"?>
<p:tagLst xmlns:a="http://schemas.openxmlformats.org/drawingml/2006/main" xmlns:r="http://schemas.openxmlformats.org/officeDocument/2006/relationships" xmlns:p="http://schemas.openxmlformats.org/presentationml/2006/main">
  <p:tag name="TIMING" val="|8.6|12.1"/>
</p:tagLst>
</file>

<file path=ppt/tags/tag6.xml><?xml version="1.0" encoding="utf-8"?>
<p:tagLst xmlns:a="http://schemas.openxmlformats.org/drawingml/2006/main" xmlns:r="http://schemas.openxmlformats.org/officeDocument/2006/relationships" xmlns:p="http://schemas.openxmlformats.org/presentationml/2006/main">
  <p:tag name="TIMING" val="|11.4"/>
</p:tagLst>
</file>

<file path=ppt/tags/tag7.xml><?xml version="1.0" encoding="utf-8"?>
<p:tagLst xmlns:a="http://schemas.openxmlformats.org/drawingml/2006/main" xmlns:r="http://schemas.openxmlformats.org/officeDocument/2006/relationships" xmlns:p="http://schemas.openxmlformats.org/presentationml/2006/main">
  <p:tag name="TIMING" val="|9|13.3"/>
</p:tagLst>
</file>

<file path=ppt/tags/tag8.xml><?xml version="1.0" encoding="utf-8"?>
<p:tagLst xmlns:a="http://schemas.openxmlformats.org/drawingml/2006/main" xmlns:r="http://schemas.openxmlformats.org/officeDocument/2006/relationships" xmlns:p="http://schemas.openxmlformats.org/presentationml/2006/main">
  <p:tag name="TIMING" val="|11.1"/>
</p:tagLst>
</file>

<file path=ppt/tags/tag9.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AIDS2022">
  <a:themeElements>
    <a:clrScheme name="AIDS 2022 1">
      <a:dk1>
        <a:srgbClr val="000000"/>
      </a:dk1>
      <a:lt1>
        <a:srgbClr val="FFFFFF"/>
      </a:lt1>
      <a:dk2>
        <a:srgbClr val="000000"/>
      </a:dk2>
      <a:lt2>
        <a:srgbClr val="FFFFFF"/>
      </a:lt2>
      <a:accent1>
        <a:srgbClr val="076382"/>
      </a:accent1>
      <a:accent2>
        <a:srgbClr val="FF890E"/>
      </a:accent2>
      <a:accent3>
        <a:srgbClr val="08BDBA"/>
      </a:accent3>
      <a:accent4>
        <a:srgbClr val="8A3FFC"/>
      </a:accent4>
      <a:accent5>
        <a:srgbClr val="346CFF"/>
      </a:accent5>
      <a:accent6>
        <a:srgbClr val="85CFE8"/>
      </a:accent6>
      <a:hlink>
        <a:srgbClr val="FF890E"/>
      </a:hlink>
      <a:folHlink>
        <a:srgbClr val="FF890E"/>
      </a:folHlink>
    </a:clrScheme>
    <a:fontScheme name="AIDS 2022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1" id="{BC0F0990-FD9B-EF47-8C4E-2CE39BDBF648}" vid="{6AAAFDF1-C0D4-5D4B-9CA5-E1D52373A8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8f9d799d-7b27-4542-a589-fc3f0c3bda8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3F911BD2518E47AC082DA3DE8BFBE5" ma:contentTypeVersion="16" ma:contentTypeDescription="Create a new document." ma:contentTypeScope="" ma:versionID="c221146bbd20a14dad517a0387e2f0b0">
  <xsd:schema xmlns:xsd="http://www.w3.org/2001/XMLSchema" xmlns:xs="http://www.w3.org/2001/XMLSchema" xmlns:p="http://schemas.microsoft.com/office/2006/metadata/properties" xmlns:ns2="8f9d799d-7b27-4542-a589-fc3f0c3bda80" xmlns:ns3="250929fa-9806-4449-af20-7947085fa170" targetNamespace="http://schemas.microsoft.com/office/2006/metadata/properties" ma:root="true" ma:fieldsID="3a31dcb722add0f2e0d6fb0d2f719c7c" ns2:_="" ns3:_="">
    <xsd:import namespace="8f9d799d-7b27-4542-a589-fc3f0c3bda80"/>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d799d-7b27-4542-a589-fc3f0c3bd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5E06B7-DDBB-4F17-98CB-021724843583}">
  <ds:schemaRefs>
    <ds:schemaRef ds:uri="http://schemas.microsoft.com/office/2006/metadata/properties"/>
    <ds:schemaRef ds:uri="http://schemas.microsoft.com/office/infopath/2007/PartnerControls"/>
    <ds:schemaRef ds:uri="250929fa-9806-4449-af20-7947085fa170"/>
    <ds:schemaRef ds:uri="8f9d799d-7b27-4542-a589-fc3f0c3bda80"/>
  </ds:schemaRefs>
</ds:datastoreItem>
</file>

<file path=customXml/itemProps2.xml><?xml version="1.0" encoding="utf-8"?>
<ds:datastoreItem xmlns:ds="http://schemas.openxmlformats.org/officeDocument/2006/customXml" ds:itemID="{DDE358E3-F537-49EA-96FA-BFF5DD230B30}">
  <ds:schemaRefs>
    <ds:schemaRef ds:uri="http://schemas.microsoft.com/sharepoint/v3/contenttype/forms"/>
  </ds:schemaRefs>
</ds:datastoreItem>
</file>

<file path=customXml/itemProps3.xml><?xml version="1.0" encoding="utf-8"?>
<ds:datastoreItem xmlns:ds="http://schemas.openxmlformats.org/officeDocument/2006/customXml" ds:itemID="{F2457546-9CD2-461E-81B2-B83B0DBD04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9d799d-7b27-4542-a589-fc3f0c3bda80"/>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AIDS2022</Template>
  <TotalTime>16526</TotalTime>
  <Words>4894</Words>
  <Application>Microsoft Office PowerPoint</Application>
  <PresentationFormat>Widescreen</PresentationFormat>
  <Paragraphs>550</Paragraphs>
  <Slides>35</Slides>
  <Notes>35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IAS Ribbon Sans Regular</vt:lpstr>
      <vt:lpstr>Calibri</vt:lpstr>
      <vt:lpstr>Webdings</vt:lpstr>
      <vt:lpstr>Verdana</vt:lpstr>
      <vt:lpstr>ＭＳ Ｐゴシック</vt:lpstr>
      <vt:lpstr>Wingdings</vt:lpstr>
      <vt:lpstr>IAS Ribbon Sans Bold</vt:lpstr>
      <vt:lpstr>Courier New</vt:lpstr>
      <vt:lpstr>AIDS2022</vt:lpstr>
      <vt:lpstr>Precision Public Health and Infectious Diseases</vt:lpstr>
      <vt:lpstr>Conflict of interest disclosure</vt:lpstr>
      <vt:lpstr>Precision Public Health</vt:lpstr>
      <vt:lpstr>Precision Public Health: A familiar paradigm to the HIV response</vt:lpstr>
      <vt:lpstr>Data at the core of the HIV response</vt:lpstr>
      <vt:lpstr>Country-led HIV Estimates Process</vt:lpstr>
      <vt:lpstr>Country-led HIV Estimates Process</vt:lpstr>
      <vt:lpstr>Dimensions of Precision Public Health for HIV prevention in sub-Saharan Africa</vt:lpstr>
      <vt:lpstr>Dimensions of Precision Public Health for HIV prevention</vt:lpstr>
      <vt:lpstr>High-resolution HIV data: Combined geographically located survey and health system data</vt:lpstr>
      <vt:lpstr>Institutionalising subnational data in HIV strategic information</vt:lpstr>
      <vt:lpstr>Geographic prioritisation: higher burden       stronger programme attainment  </vt:lpstr>
      <vt:lpstr>Large HIV variation in urban areas: Blantyre City, Malawi</vt:lpstr>
      <vt:lpstr>Dimensions of Precision Public Health for HIV prevention</vt:lpstr>
      <vt:lpstr>Dimensions of Precision Public Health for HIV prevention</vt:lpstr>
      <vt:lpstr>Disproportionate risk among women 15-24y—but infections across all ages</vt:lpstr>
      <vt:lpstr>Disproportionate risk among women 15-24y—but infections across all ages</vt:lpstr>
      <vt:lpstr>Disproportionate risk among women 15-24y—but infections across all ages</vt:lpstr>
      <vt:lpstr>Dimensions of Precision Public Health for HIV prevention</vt:lpstr>
      <vt:lpstr>Dimensions of Precision Public Health for HIV prevention</vt:lpstr>
      <vt:lpstr>Key populations: disproportionate HIV vulnerability in all sub-Saharan African countries</vt:lpstr>
      <vt:lpstr>Key Population Surveys: Large data gaps</vt:lpstr>
      <vt:lpstr>Dimensions of Precision Public Health for HIV prevention</vt:lpstr>
      <vt:lpstr>Dimensions of Precision Public Health for HIV prevention</vt:lpstr>
      <vt:lpstr>Risk differentiation: What are we seeking?</vt:lpstr>
      <vt:lpstr>Risk differentiation: What are we seeking?</vt:lpstr>
      <vt:lpstr>HIV Risk Scores: Risk Factors Consistently Predictive of HIV Infection</vt:lpstr>
      <vt:lpstr>But no ‘silver bullets’ precisely identifying those most likely to acquire HIV </vt:lpstr>
      <vt:lpstr>Evaluation of WHO Risk Tool: Manicaland, east Zimbabwe</vt:lpstr>
      <vt:lpstr>Evidence from genomic analysis of HIV Transmissions </vt:lpstr>
      <vt:lpstr>Dimensions of Precision Public Health for HIV prevention</vt:lpstr>
      <vt:lpstr>Preventing exposure to HIV infection</vt:lpstr>
      <vt:lpstr>What can Precision Public Health learn from the HIV response?</vt:lpstr>
      <vt:lpstr>Acknowledgements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Eaton, Jeffrey W</dc:creator>
  <cp:lastModifiedBy>key4events</cp:lastModifiedBy>
  <cp:revision>43</cp:revision>
  <dcterms:created xsi:type="dcterms:W3CDTF">2022-07-19T06:56:38Z</dcterms:created>
  <dcterms:modified xsi:type="dcterms:W3CDTF">2022-08-01T11:41:23Z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0x010100193F911BD2518E47AC082DA3DE8BFBE5</vt:lpwstr>
  </property>
</Properties>
</file>