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393" r:id="rId3"/>
    <p:sldId id="401" r:id="rId4"/>
    <p:sldId id="394" r:id="rId5"/>
    <p:sldId id="258" r:id="rId6"/>
    <p:sldId id="396" r:id="rId7"/>
    <p:sldId id="395" r:id="rId8"/>
    <p:sldId id="259" r:id="rId9"/>
    <p:sldId id="262" r:id="rId10"/>
    <p:sldId id="256" r:id="rId11"/>
    <p:sldId id="261" r:id="rId12"/>
    <p:sldId id="260" r:id="rId13"/>
    <p:sldId id="398" r:id="rId14"/>
    <p:sldId id="399" r:id="rId15"/>
    <p:sldId id="263" r:id="rId16"/>
    <p:sldId id="3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E807A-4A59-40D7-A8CC-3606EBED27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CAC553-458D-4D94-A2E3-E74C1A157868}">
      <dgm:prSet/>
      <dgm:spPr/>
      <dgm:t>
        <a:bodyPr/>
        <a:lstStyle/>
        <a:p>
          <a:r>
            <a:rPr lang="en-BZ" dirty="0"/>
            <a:t>Reform and strategic litigation are redress tools that legitimize the dignity  and fundamental rights of  the individual. And so, delegitimize justification for systemic and structural violence.</a:t>
          </a:r>
          <a:endParaRPr lang="en-US" dirty="0"/>
        </a:p>
      </dgm:t>
    </dgm:pt>
    <dgm:pt modelId="{CA0300F7-DFE8-4BA1-9C27-91BA1216490A}" type="parTrans" cxnId="{81F41414-1E42-4CF7-A231-3BFE17E64420}">
      <dgm:prSet/>
      <dgm:spPr/>
      <dgm:t>
        <a:bodyPr/>
        <a:lstStyle/>
        <a:p>
          <a:endParaRPr lang="en-US"/>
        </a:p>
      </dgm:t>
    </dgm:pt>
    <dgm:pt modelId="{3EC45807-3728-405D-8147-D6DE0CF64545}" type="sibTrans" cxnId="{81F41414-1E42-4CF7-A231-3BFE17E64420}">
      <dgm:prSet/>
      <dgm:spPr/>
      <dgm:t>
        <a:bodyPr/>
        <a:lstStyle/>
        <a:p>
          <a:endParaRPr lang="en-US"/>
        </a:p>
      </dgm:t>
    </dgm:pt>
    <dgm:pt modelId="{22BFC58B-85FA-451B-9131-601F93FCA711}">
      <dgm:prSet/>
      <dgm:spPr/>
      <dgm:t>
        <a:bodyPr/>
        <a:lstStyle/>
        <a:p>
          <a:r>
            <a:rPr lang="en-BZ" dirty="0"/>
            <a:t>Citizens do not live single issues or single identity lives .</a:t>
          </a:r>
          <a:endParaRPr lang="en-US" dirty="0"/>
        </a:p>
      </dgm:t>
    </dgm:pt>
    <dgm:pt modelId="{E2C1F610-5277-4E36-9F26-3C94C2B2767A}" type="parTrans" cxnId="{542D3054-25CB-4465-9A2D-55440D87951A}">
      <dgm:prSet/>
      <dgm:spPr/>
      <dgm:t>
        <a:bodyPr/>
        <a:lstStyle/>
        <a:p>
          <a:endParaRPr lang="en-US"/>
        </a:p>
      </dgm:t>
    </dgm:pt>
    <dgm:pt modelId="{B65F0CE0-F375-4D70-B977-C199D70EE90A}" type="sibTrans" cxnId="{542D3054-25CB-4465-9A2D-55440D87951A}">
      <dgm:prSet/>
      <dgm:spPr/>
      <dgm:t>
        <a:bodyPr/>
        <a:lstStyle/>
        <a:p>
          <a:endParaRPr lang="en-US"/>
        </a:p>
      </dgm:t>
    </dgm:pt>
    <dgm:pt modelId="{001B4386-B7AE-415C-86FA-35F54ECD3C01}">
      <dgm:prSet/>
      <dgm:spPr/>
      <dgm:t>
        <a:bodyPr/>
        <a:lstStyle/>
        <a:p>
          <a:r>
            <a:rPr lang="en-BZ" dirty="0"/>
            <a:t>LGBT activist have been able to use strategic litigation as a tool to dismantle system of oppression to advance other issues like economic rights protection.</a:t>
          </a:r>
          <a:endParaRPr lang="en-US" dirty="0"/>
        </a:p>
      </dgm:t>
    </dgm:pt>
    <dgm:pt modelId="{492465F8-C282-4A95-B543-4F7692E328F9}" type="parTrans" cxnId="{53D2A6D5-F7BB-4492-8F80-67E59CC4C785}">
      <dgm:prSet/>
      <dgm:spPr/>
      <dgm:t>
        <a:bodyPr/>
        <a:lstStyle/>
        <a:p>
          <a:endParaRPr lang="en-US"/>
        </a:p>
      </dgm:t>
    </dgm:pt>
    <dgm:pt modelId="{0B130AC6-E376-4968-B3E7-2E855A859104}" type="sibTrans" cxnId="{53D2A6D5-F7BB-4492-8F80-67E59CC4C785}">
      <dgm:prSet/>
      <dgm:spPr/>
      <dgm:t>
        <a:bodyPr/>
        <a:lstStyle/>
        <a:p>
          <a:endParaRPr lang="en-US"/>
        </a:p>
      </dgm:t>
    </dgm:pt>
    <dgm:pt modelId="{FA059551-0BF3-43EE-AA45-5413E82EB62A}">
      <dgm:prSet/>
      <dgm:spPr/>
      <dgm:t>
        <a:bodyPr/>
        <a:lstStyle/>
        <a:p>
          <a:r>
            <a:rPr lang="en-BZ" dirty="0"/>
            <a:t>Reminds us that our citizenship demands  an intersectional framework and forces a conversation about state investments that address the civil and socio-economic needs of its citizens.</a:t>
          </a:r>
          <a:endParaRPr lang="en-US" dirty="0"/>
        </a:p>
      </dgm:t>
    </dgm:pt>
    <dgm:pt modelId="{DAF10005-41B8-4F5D-A4B4-7BA442B028F8}" type="parTrans" cxnId="{913E4EE7-6C9D-4AD8-B768-ADA7BBBB225F}">
      <dgm:prSet/>
      <dgm:spPr/>
      <dgm:t>
        <a:bodyPr/>
        <a:lstStyle/>
        <a:p>
          <a:endParaRPr lang="en-US"/>
        </a:p>
      </dgm:t>
    </dgm:pt>
    <dgm:pt modelId="{5278DCD6-D148-4464-B452-175EED3355DE}" type="sibTrans" cxnId="{913E4EE7-6C9D-4AD8-B768-ADA7BBBB225F}">
      <dgm:prSet/>
      <dgm:spPr/>
      <dgm:t>
        <a:bodyPr/>
        <a:lstStyle/>
        <a:p>
          <a:endParaRPr lang="en-US"/>
        </a:p>
      </dgm:t>
    </dgm:pt>
    <dgm:pt modelId="{1DBAFB86-7BB3-474E-80D1-8BA90604DA61}">
      <dgm:prSet/>
      <dgm:spPr/>
      <dgm:t>
        <a:bodyPr/>
        <a:lstStyle/>
        <a:p>
          <a:r>
            <a:rPr lang="en-BZ" dirty="0"/>
            <a:t>The impact of  colonisation  in promoting systemic marginalisation in policy, budget allocation and law reform can be challenged.</a:t>
          </a:r>
          <a:endParaRPr lang="en-US" dirty="0"/>
        </a:p>
      </dgm:t>
    </dgm:pt>
    <dgm:pt modelId="{7BBDF67C-2DC5-462B-81EA-E4E66D6548D4}" type="parTrans" cxnId="{136AD856-A9C2-4433-BF1E-1E5CE0704A07}">
      <dgm:prSet/>
      <dgm:spPr/>
      <dgm:t>
        <a:bodyPr/>
        <a:lstStyle/>
        <a:p>
          <a:endParaRPr lang="en-US"/>
        </a:p>
      </dgm:t>
    </dgm:pt>
    <dgm:pt modelId="{AB90B28F-BC67-40E2-933B-DF464FFA6240}" type="sibTrans" cxnId="{136AD856-A9C2-4433-BF1E-1E5CE0704A07}">
      <dgm:prSet/>
      <dgm:spPr/>
      <dgm:t>
        <a:bodyPr/>
        <a:lstStyle/>
        <a:p>
          <a:endParaRPr lang="en-US"/>
        </a:p>
      </dgm:t>
    </dgm:pt>
    <dgm:pt modelId="{75A50389-251F-402F-9F76-9DE51E86BDD3}" type="pres">
      <dgm:prSet presAssocID="{688E807A-4A59-40D7-A8CC-3606EBED2791}" presName="linear" presStyleCnt="0">
        <dgm:presLayoutVars>
          <dgm:animLvl val="lvl"/>
          <dgm:resizeHandles val="exact"/>
        </dgm:presLayoutVars>
      </dgm:prSet>
      <dgm:spPr/>
    </dgm:pt>
    <dgm:pt modelId="{A7FCB2A9-2931-4949-9EEE-AAB1569E19FC}" type="pres">
      <dgm:prSet presAssocID="{F5CAC553-458D-4D94-A2E3-E74C1A15786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B17209-D293-4964-BFA3-98BC3311C8CD}" type="pres">
      <dgm:prSet presAssocID="{3EC45807-3728-405D-8147-D6DE0CF64545}" presName="spacer" presStyleCnt="0"/>
      <dgm:spPr/>
    </dgm:pt>
    <dgm:pt modelId="{9EB14123-D27D-46CE-8078-912EF23396A5}" type="pres">
      <dgm:prSet presAssocID="{22BFC58B-85FA-451B-9131-601F93FCA7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25D2DEC-4562-47E4-B46A-6439CCC322B5}" type="pres">
      <dgm:prSet presAssocID="{B65F0CE0-F375-4D70-B977-C199D70EE90A}" presName="spacer" presStyleCnt="0"/>
      <dgm:spPr/>
    </dgm:pt>
    <dgm:pt modelId="{F9907C15-5C51-4174-A8DE-1A5D11344F21}" type="pres">
      <dgm:prSet presAssocID="{001B4386-B7AE-415C-86FA-35F54ECD3C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65372B-DC72-49FE-A6AD-E85B9310D42E}" type="pres">
      <dgm:prSet presAssocID="{0B130AC6-E376-4968-B3E7-2E855A859104}" presName="spacer" presStyleCnt="0"/>
      <dgm:spPr/>
    </dgm:pt>
    <dgm:pt modelId="{44832B8B-0D04-4AF1-ABA5-79B75FC428BD}" type="pres">
      <dgm:prSet presAssocID="{FA059551-0BF3-43EE-AA45-5413E82EB6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D1D319-12D6-4E00-AF28-64AC76F5E245}" type="pres">
      <dgm:prSet presAssocID="{5278DCD6-D148-4464-B452-175EED3355DE}" presName="spacer" presStyleCnt="0"/>
      <dgm:spPr/>
    </dgm:pt>
    <dgm:pt modelId="{8CFFA862-69D4-45A0-B873-C9AE2716B7F6}" type="pres">
      <dgm:prSet presAssocID="{1DBAFB86-7BB3-474E-80D1-8BA90604DA6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F41414-1E42-4CF7-A231-3BFE17E64420}" srcId="{688E807A-4A59-40D7-A8CC-3606EBED2791}" destId="{F5CAC553-458D-4D94-A2E3-E74C1A157868}" srcOrd="0" destOrd="0" parTransId="{CA0300F7-DFE8-4BA1-9C27-91BA1216490A}" sibTransId="{3EC45807-3728-405D-8147-D6DE0CF64545}"/>
    <dgm:cxn modelId="{FD80D03D-87E2-468B-BA5B-870F807CD559}" type="presOf" srcId="{688E807A-4A59-40D7-A8CC-3606EBED2791}" destId="{75A50389-251F-402F-9F76-9DE51E86BDD3}" srcOrd="0" destOrd="0" presId="urn:microsoft.com/office/officeart/2005/8/layout/vList2"/>
    <dgm:cxn modelId="{542D3054-25CB-4465-9A2D-55440D87951A}" srcId="{688E807A-4A59-40D7-A8CC-3606EBED2791}" destId="{22BFC58B-85FA-451B-9131-601F93FCA711}" srcOrd="1" destOrd="0" parTransId="{E2C1F610-5277-4E36-9F26-3C94C2B2767A}" sibTransId="{B65F0CE0-F375-4D70-B977-C199D70EE90A}"/>
    <dgm:cxn modelId="{136AD856-A9C2-4433-BF1E-1E5CE0704A07}" srcId="{688E807A-4A59-40D7-A8CC-3606EBED2791}" destId="{1DBAFB86-7BB3-474E-80D1-8BA90604DA61}" srcOrd="4" destOrd="0" parTransId="{7BBDF67C-2DC5-462B-81EA-E4E66D6548D4}" sibTransId="{AB90B28F-BC67-40E2-933B-DF464FFA6240}"/>
    <dgm:cxn modelId="{F2B7F38A-815F-4847-A267-B522AD849574}" type="presOf" srcId="{F5CAC553-458D-4D94-A2E3-E74C1A157868}" destId="{A7FCB2A9-2931-4949-9EEE-AAB1569E19FC}" srcOrd="0" destOrd="0" presId="urn:microsoft.com/office/officeart/2005/8/layout/vList2"/>
    <dgm:cxn modelId="{3DA0809C-2E3B-4F3B-8185-A6319960875C}" type="presOf" srcId="{1DBAFB86-7BB3-474E-80D1-8BA90604DA61}" destId="{8CFFA862-69D4-45A0-B873-C9AE2716B7F6}" srcOrd="0" destOrd="0" presId="urn:microsoft.com/office/officeart/2005/8/layout/vList2"/>
    <dgm:cxn modelId="{FA61ACB6-0243-43FC-90B9-1892F673385A}" type="presOf" srcId="{FA059551-0BF3-43EE-AA45-5413E82EB62A}" destId="{44832B8B-0D04-4AF1-ABA5-79B75FC428BD}" srcOrd="0" destOrd="0" presId="urn:microsoft.com/office/officeart/2005/8/layout/vList2"/>
    <dgm:cxn modelId="{53D2A6D5-F7BB-4492-8F80-67E59CC4C785}" srcId="{688E807A-4A59-40D7-A8CC-3606EBED2791}" destId="{001B4386-B7AE-415C-86FA-35F54ECD3C01}" srcOrd="2" destOrd="0" parTransId="{492465F8-C282-4A95-B543-4F7692E328F9}" sibTransId="{0B130AC6-E376-4968-B3E7-2E855A859104}"/>
    <dgm:cxn modelId="{913E4EE7-6C9D-4AD8-B768-ADA7BBBB225F}" srcId="{688E807A-4A59-40D7-A8CC-3606EBED2791}" destId="{FA059551-0BF3-43EE-AA45-5413E82EB62A}" srcOrd="3" destOrd="0" parTransId="{DAF10005-41B8-4F5D-A4B4-7BA442B028F8}" sibTransId="{5278DCD6-D148-4464-B452-175EED3355DE}"/>
    <dgm:cxn modelId="{BE37FCF3-3E47-4B9F-9033-BB9ABD0B648B}" type="presOf" srcId="{22BFC58B-85FA-451B-9131-601F93FCA711}" destId="{9EB14123-D27D-46CE-8078-912EF23396A5}" srcOrd="0" destOrd="0" presId="urn:microsoft.com/office/officeart/2005/8/layout/vList2"/>
    <dgm:cxn modelId="{88C33EF8-D2E5-427F-BF09-048F26E0B1D5}" type="presOf" srcId="{001B4386-B7AE-415C-86FA-35F54ECD3C01}" destId="{F9907C15-5C51-4174-A8DE-1A5D11344F21}" srcOrd="0" destOrd="0" presId="urn:microsoft.com/office/officeart/2005/8/layout/vList2"/>
    <dgm:cxn modelId="{CC8C84B1-1232-4A44-B10B-FEB916E38029}" type="presParOf" srcId="{75A50389-251F-402F-9F76-9DE51E86BDD3}" destId="{A7FCB2A9-2931-4949-9EEE-AAB1569E19FC}" srcOrd="0" destOrd="0" presId="urn:microsoft.com/office/officeart/2005/8/layout/vList2"/>
    <dgm:cxn modelId="{58A77964-9CE3-41B7-8FF3-B448267761A4}" type="presParOf" srcId="{75A50389-251F-402F-9F76-9DE51E86BDD3}" destId="{D5B17209-D293-4964-BFA3-98BC3311C8CD}" srcOrd="1" destOrd="0" presId="urn:microsoft.com/office/officeart/2005/8/layout/vList2"/>
    <dgm:cxn modelId="{ED42EF0B-D749-40C6-BB53-BB72201F21C3}" type="presParOf" srcId="{75A50389-251F-402F-9F76-9DE51E86BDD3}" destId="{9EB14123-D27D-46CE-8078-912EF23396A5}" srcOrd="2" destOrd="0" presId="urn:microsoft.com/office/officeart/2005/8/layout/vList2"/>
    <dgm:cxn modelId="{C0F407E5-FC17-4D5E-BBF1-0AD817409A62}" type="presParOf" srcId="{75A50389-251F-402F-9F76-9DE51E86BDD3}" destId="{E25D2DEC-4562-47E4-B46A-6439CCC322B5}" srcOrd="3" destOrd="0" presId="urn:microsoft.com/office/officeart/2005/8/layout/vList2"/>
    <dgm:cxn modelId="{90B6D76E-0D11-4C0B-B743-2CDED73B93DA}" type="presParOf" srcId="{75A50389-251F-402F-9F76-9DE51E86BDD3}" destId="{F9907C15-5C51-4174-A8DE-1A5D11344F21}" srcOrd="4" destOrd="0" presId="urn:microsoft.com/office/officeart/2005/8/layout/vList2"/>
    <dgm:cxn modelId="{E3621B40-F9C9-4A79-A0AE-B9CEDE5C9510}" type="presParOf" srcId="{75A50389-251F-402F-9F76-9DE51E86BDD3}" destId="{2E65372B-DC72-49FE-A6AD-E85B9310D42E}" srcOrd="5" destOrd="0" presId="urn:microsoft.com/office/officeart/2005/8/layout/vList2"/>
    <dgm:cxn modelId="{18D94328-E918-4E87-8C79-13A9FEA8BCB1}" type="presParOf" srcId="{75A50389-251F-402F-9F76-9DE51E86BDD3}" destId="{44832B8B-0D04-4AF1-ABA5-79B75FC428BD}" srcOrd="6" destOrd="0" presId="urn:microsoft.com/office/officeart/2005/8/layout/vList2"/>
    <dgm:cxn modelId="{3DB48280-4F45-4BF3-BC9A-5D9FDD566349}" type="presParOf" srcId="{75A50389-251F-402F-9F76-9DE51E86BDD3}" destId="{B4D1D319-12D6-4E00-AF28-64AC76F5E245}" srcOrd="7" destOrd="0" presId="urn:microsoft.com/office/officeart/2005/8/layout/vList2"/>
    <dgm:cxn modelId="{180FA457-8050-4CBF-A2D0-EF781B7A9943}" type="presParOf" srcId="{75A50389-251F-402F-9F76-9DE51E86BDD3}" destId="{8CFFA862-69D4-45A0-B873-C9AE2716B7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B2A9-2931-4949-9EEE-AAB1569E19FC}">
      <dsp:nvSpPr>
        <dsp:cNvPr id="0" name=""/>
        <dsp:cNvSpPr/>
      </dsp:nvSpPr>
      <dsp:spPr>
        <a:xfrm>
          <a:off x="0" y="518474"/>
          <a:ext cx="5334000" cy="824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500" kern="1200" dirty="0"/>
            <a:t>Reform and strategic litigation are redress tools that legitimize the dignity  and fundamental rights of  the individual. And so, delegitimize justification for systemic and structural violence.</a:t>
          </a:r>
          <a:endParaRPr lang="en-US" sz="1500" kern="1200" dirty="0"/>
        </a:p>
      </dsp:txBody>
      <dsp:txXfrm>
        <a:off x="40266" y="558740"/>
        <a:ext cx="5253468" cy="744318"/>
      </dsp:txXfrm>
    </dsp:sp>
    <dsp:sp modelId="{9EB14123-D27D-46CE-8078-912EF23396A5}">
      <dsp:nvSpPr>
        <dsp:cNvPr id="0" name=""/>
        <dsp:cNvSpPr/>
      </dsp:nvSpPr>
      <dsp:spPr>
        <a:xfrm>
          <a:off x="0" y="1386524"/>
          <a:ext cx="5334000" cy="824850"/>
        </a:xfrm>
        <a:prstGeom prst="roundRect">
          <a:avLst/>
        </a:prstGeom>
        <a:solidFill>
          <a:schemeClr val="accent2">
            <a:hueOff val="-378678"/>
            <a:satOff val="268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500" kern="1200" dirty="0"/>
            <a:t>Citizens do not live single issues or single identity lives .</a:t>
          </a:r>
          <a:endParaRPr lang="en-US" sz="1500" kern="1200" dirty="0"/>
        </a:p>
      </dsp:txBody>
      <dsp:txXfrm>
        <a:off x="40266" y="1426790"/>
        <a:ext cx="5253468" cy="744318"/>
      </dsp:txXfrm>
    </dsp:sp>
    <dsp:sp modelId="{F9907C15-5C51-4174-A8DE-1A5D11344F21}">
      <dsp:nvSpPr>
        <dsp:cNvPr id="0" name=""/>
        <dsp:cNvSpPr/>
      </dsp:nvSpPr>
      <dsp:spPr>
        <a:xfrm>
          <a:off x="0" y="2254574"/>
          <a:ext cx="5334000" cy="824850"/>
        </a:xfrm>
        <a:prstGeom prst="roundRect">
          <a:avLst/>
        </a:prstGeom>
        <a:solidFill>
          <a:schemeClr val="accent2">
            <a:hueOff val="-757357"/>
            <a:satOff val="5364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500" kern="1200" dirty="0"/>
            <a:t>LGBT activist have been able to use strategic litigation as a tool to dismantle system of oppression to advance other issues like economic rights protection.</a:t>
          </a:r>
          <a:endParaRPr lang="en-US" sz="1500" kern="1200" dirty="0"/>
        </a:p>
      </dsp:txBody>
      <dsp:txXfrm>
        <a:off x="40266" y="2294840"/>
        <a:ext cx="5253468" cy="744318"/>
      </dsp:txXfrm>
    </dsp:sp>
    <dsp:sp modelId="{44832B8B-0D04-4AF1-ABA5-79B75FC428BD}">
      <dsp:nvSpPr>
        <dsp:cNvPr id="0" name=""/>
        <dsp:cNvSpPr/>
      </dsp:nvSpPr>
      <dsp:spPr>
        <a:xfrm>
          <a:off x="0" y="3122624"/>
          <a:ext cx="5334000" cy="824850"/>
        </a:xfrm>
        <a:prstGeom prst="roundRect">
          <a:avLst/>
        </a:prstGeom>
        <a:solidFill>
          <a:schemeClr val="accent2">
            <a:hueOff val="-1136035"/>
            <a:satOff val="8045"/>
            <a:lumOff val="1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500" kern="1200" dirty="0"/>
            <a:t>Reminds us that our citizenship demands  an intersectional framework and forces a conversation about state investments that address the civil and socio-economic needs of its citizens.</a:t>
          </a:r>
          <a:endParaRPr lang="en-US" sz="1500" kern="1200" dirty="0"/>
        </a:p>
      </dsp:txBody>
      <dsp:txXfrm>
        <a:off x="40266" y="3162890"/>
        <a:ext cx="5253468" cy="744318"/>
      </dsp:txXfrm>
    </dsp:sp>
    <dsp:sp modelId="{8CFFA862-69D4-45A0-B873-C9AE2716B7F6}">
      <dsp:nvSpPr>
        <dsp:cNvPr id="0" name=""/>
        <dsp:cNvSpPr/>
      </dsp:nvSpPr>
      <dsp:spPr>
        <a:xfrm>
          <a:off x="0" y="3990674"/>
          <a:ext cx="5334000" cy="824850"/>
        </a:xfrm>
        <a:prstGeom prst="roundRect">
          <a:avLst/>
        </a:prstGeom>
        <a:solidFill>
          <a:schemeClr val="accent2">
            <a:hueOff val="-1514713"/>
            <a:satOff val="10727"/>
            <a:lumOff val="1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1500" kern="1200" dirty="0"/>
            <a:t>The impact of  colonisation  in promoting systemic marginalisation in policy, budget allocation and law reform can be challenged.</a:t>
          </a:r>
          <a:endParaRPr lang="en-US" sz="1500" kern="1200" dirty="0"/>
        </a:p>
      </dsp:txBody>
      <dsp:txXfrm>
        <a:off x="40266" y="4030940"/>
        <a:ext cx="5253468" cy="74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9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3937B0F-F65A-F8C3-9EA4-9A0176E3FE19}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12530470-70A7-0095-1E25-9D68AC18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02288" y="5691188"/>
            <a:ext cx="668337" cy="631825"/>
            <a:chOff x="3409557" y="4940429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FB457-1E48-D074-C64E-63E89D0D496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564E8B-87A8-934C-3B4F-3DFCC2F209A9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 anchorCtr="0"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65197E04-9AB3-9540-050A-22BCC5A201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Tuesday, February 2, 20XX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F0166A5-E342-B8A8-79E6-0897647971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5126968-8180-402E-85CE-EE8B070ABC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00177005-D355-4EBE-AAF5-FFE01CFC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6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8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1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europe-38420779" TargetMode="External"/><Relationship Id="rId7" Type="http://schemas.openxmlformats.org/officeDocument/2006/relationships/hyperlink" Target="https://www.humandignitytrust.org/lgbt-the-law/map-of-criminalisation/" TargetMode="External"/><Relationship Id="rId2" Type="http://schemas.openxmlformats.org/officeDocument/2006/relationships/hyperlink" Target="https://www.economist.com/the-economist-explains/2017/09/01/why-transgender-people-are-being-sterilised-in-some-european-countr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lobalfund.org/en/human-rights/" TargetMode="External"/><Relationship Id="rId5" Type="http://schemas.openxmlformats.org/officeDocument/2006/relationships/hyperlink" Target="https://www.theglobalfund.org/en/about-the-global-fund/history-of-the-global-fund/" TargetMode="External"/><Relationship Id="rId4" Type="http://schemas.openxmlformats.org/officeDocument/2006/relationships/hyperlink" Target="https://www.migrationdataportal.org/themes/migrant-deaths-and-disappearanc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hchr.org/en/about-us/funding-and-budg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F43F-A464-9A94-4A18-0C7B1FF2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Z" sz="1800" dirty="0">
                <a:solidFill>
                  <a:srgbClr val="FFFF00"/>
                </a:solidFill>
              </a:rPr>
              <a:t>Caleb Orozco</a:t>
            </a:r>
            <a:br>
              <a:rPr lang="en-BZ" sz="1800" dirty="0">
                <a:solidFill>
                  <a:srgbClr val="FFFF00"/>
                </a:solidFill>
              </a:rPr>
            </a:br>
            <a:r>
              <a:rPr lang="en-BZ" sz="1800" dirty="0">
                <a:solidFill>
                  <a:srgbClr val="FFFF00"/>
                </a:solidFill>
              </a:rPr>
              <a:t>Executive Director </a:t>
            </a:r>
            <a:r>
              <a:rPr lang="en-BZ" sz="1800" dirty="0" err="1">
                <a:solidFill>
                  <a:srgbClr val="FFFF00"/>
                </a:solidFill>
              </a:rPr>
              <a:t>UniBAM</a:t>
            </a:r>
            <a:br>
              <a:rPr lang="en-BZ" dirty="0"/>
            </a:br>
            <a:endParaRPr lang="en-B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8453-902D-3A5C-DB33-BE740415D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BZ" dirty="0"/>
          </a:p>
          <a:p>
            <a:pPr algn="ctr"/>
            <a:r>
              <a:rPr lang="en-BZ" dirty="0">
                <a:solidFill>
                  <a:srgbClr val="FFFF00"/>
                </a:solidFill>
              </a:rPr>
              <a:t>Virtual Presentation: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BZ" sz="24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BZ" sz="2400" dirty="0">
                <a:solidFill>
                  <a:srgbClr val="FFFF00"/>
                </a:solidFill>
              </a:rPr>
              <a:t>Why  is Decriminalisation  important to HIV?</a:t>
            </a:r>
          </a:p>
          <a:p>
            <a:endParaRPr lang="en-BZ" dirty="0"/>
          </a:p>
          <a:p>
            <a:pPr algn="ctr"/>
            <a:r>
              <a:rPr lang="en-BZ" dirty="0">
                <a:solidFill>
                  <a:srgbClr val="FFFF00"/>
                </a:solidFill>
              </a:rPr>
              <a:t>30</a:t>
            </a:r>
            <a:r>
              <a:rPr lang="en-BZ" baseline="30000" dirty="0">
                <a:solidFill>
                  <a:srgbClr val="FFFF00"/>
                </a:solidFill>
              </a:rPr>
              <a:t>th</a:t>
            </a:r>
            <a:r>
              <a:rPr lang="en-BZ" dirty="0">
                <a:solidFill>
                  <a:srgbClr val="FFFF00"/>
                </a:solidFill>
              </a:rPr>
              <a:t>, July, 2022</a:t>
            </a:r>
          </a:p>
          <a:p>
            <a:endParaRPr lang="en-BZ" dirty="0"/>
          </a:p>
        </p:txBody>
      </p:sp>
      <p:pic>
        <p:nvPicPr>
          <p:cNvPr id="14" name="Picture Placeholder 13" descr="A sign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CDD50FE-5C3B-C3B4-7BAB-F964887BA2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b="1635"/>
          <a:stretch>
            <a:fillRect/>
          </a:stretch>
        </p:blipFill>
        <p:spPr>
          <a:xfrm>
            <a:off x="5351579" y="1804044"/>
            <a:ext cx="2263776" cy="2263776"/>
          </a:xfrm>
        </p:spPr>
      </p:pic>
      <p:pic>
        <p:nvPicPr>
          <p:cNvPr id="12" name="Picture Placeholder 11" descr="Map&#10;&#10;Description automatically generated">
            <a:extLst>
              <a:ext uri="{FF2B5EF4-FFF2-40B4-BE49-F238E27FC236}">
                <a16:creationId xmlns:a16="http://schemas.microsoft.com/office/drawing/2014/main" id="{A38021CE-B8AC-AFC6-6B23-AC222F895D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6116"/>
          <a:stretch>
            <a:fillRect/>
          </a:stretch>
        </p:blipFill>
        <p:spPr>
          <a:xfrm>
            <a:off x="7933363" y="3099337"/>
            <a:ext cx="3448558" cy="3448558"/>
          </a:xfrm>
        </p:spPr>
      </p:pic>
      <p:pic>
        <p:nvPicPr>
          <p:cNvPr id="20" name="Picture Placeholder 19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3690B2CC-497F-B311-E5EB-DB629C3CA1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5355" y="79764"/>
            <a:ext cx="2936876" cy="2936876"/>
          </a:xfrm>
        </p:spPr>
      </p:pic>
    </p:spTree>
    <p:extLst>
      <p:ext uri="{BB962C8B-B14F-4D97-AF65-F5344CB8AC3E}">
        <p14:creationId xmlns:p14="http://schemas.microsoft.com/office/powerpoint/2010/main" val="41867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87B812C-3070-452B-83FE-78736A499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8A01E-C259-C207-D427-E5E04CE2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97740"/>
            <a:ext cx="3810000" cy="158271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1800" i="1">
                <a:solidFill>
                  <a:schemeClr val="bg1"/>
                </a:solidFill>
              </a:rPr>
              <a:t>Why challenging LGBT criminalization matters for people living with HIV.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74EB7-DFF8-CEE2-B06E-2E3A4DA1D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270" y="4283221"/>
            <a:ext cx="3299460" cy="731037"/>
          </a:xfrm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lnSpc>
                <a:spcPct val="120000"/>
              </a:lnSpc>
              <a:defRPr/>
            </a:pPr>
            <a:r>
              <a:rPr lang="en-US" sz="700">
                <a:solidFill>
                  <a:schemeClr val="bg1"/>
                </a:solidFill>
              </a:rPr>
              <a:t>Caleb Orozco</a:t>
            </a:r>
          </a:p>
          <a:p>
            <a:pPr algn="ctr" fontAlgn="auto">
              <a:lnSpc>
                <a:spcPct val="120000"/>
              </a:lnSpc>
              <a:defRPr/>
            </a:pPr>
            <a:r>
              <a:rPr lang="en-US" sz="700">
                <a:solidFill>
                  <a:schemeClr val="bg1"/>
                </a:solidFill>
              </a:rPr>
              <a:t>Belize’s Resident Troublemaker</a:t>
            </a:r>
          </a:p>
          <a:p>
            <a:pPr algn="ctr" fontAlgn="auto">
              <a:lnSpc>
                <a:spcPct val="120000"/>
              </a:lnSpc>
              <a:defRPr/>
            </a:pPr>
            <a:r>
              <a:rPr lang="en-US" sz="700">
                <a:solidFill>
                  <a:schemeClr val="bg1"/>
                </a:solidFill>
              </a:rPr>
              <a:t>United Belize Advocacy Movement</a:t>
            </a:r>
          </a:p>
          <a:p>
            <a:pPr algn="ctr">
              <a:lnSpc>
                <a:spcPct val="120000"/>
              </a:lnSpc>
            </a:pPr>
            <a:endParaRPr lang="en-US" sz="70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person, outdoor, standing&#10;&#10;Description automatically generated">
            <a:extLst>
              <a:ext uri="{FF2B5EF4-FFF2-40B4-BE49-F238E27FC236}">
                <a16:creationId xmlns:a16="http://schemas.microsoft.com/office/drawing/2014/main" id="{E9763848-96F2-3A6E-6402-B56CCF56C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4" r="-3" b="24407"/>
          <a:stretch/>
        </p:blipFill>
        <p:spPr>
          <a:xfrm>
            <a:off x="6096347" y="1113411"/>
            <a:ext cx="2497594" cy="2154721"/>
          </a:xfrm>
          <a:prstGeom prst="rect">
            <a:avLst/>
          </a:prstGeom>
        </p:spPr>
      </p:pic>
      <p:pic>
        <p:nvPicPr>
          <p:cNvPr id="17" name="Picture 1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F491596-66E5-77AB-5DA3-858933EAA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r="2057" b="2"/>
          <a:stretch/>
        </p:blipFill>
        <p:spPr>
          <a:xfrm>
            <a:off x="8921767" y="1113411"/>
            <a:ext cx="2508233" cy="2145571"/>
          </a:xfrm>
          <a:prstGeom prst="rect">
            <a:avLst/>
          </a:prstGeom>
        </p:spPr>
      </p:pic>
      <p:pic>
        <p:nvPicPr>
          <p:cNvPr id="5" name="Picture 4" descr="A picture containing underpants&#10;&#10;Description automatically generated">
            <a:extLst>
              <a:ext uri="{FF2B5EF4-FFF2-40B4-BE49-F238E27FC236}">
                <a16:creationId xmlns:a16="http://schemas.microsoft.com/office/drawing/2014/main" id="{612C4B33-D588-8211-368C-D629216BE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r="-1" b="10703"/>
          <a:stretch/>
        </p:blipFill>
        <p:spPr>
          <a:xfrm>
            <a:off x="133434" y="249445"/>
            <a:ext cx="1528894" cy="1245533"/>
          </a:xfrm>
          <a:prstGeom prst="rect">
            <a:avLst/>
          </a:prstGeom>
        </p:spPr>
      </p:pic>
      <p:pic>
        <p:nvPicPr>
          <p:cNvPr id="15" name="Picture 1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68B79A8-0EE8-7421-5C35-6EFFA76714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8"/>
          <a:stretch/>
        </p:blipFill>
        <p:spPr>
          <a:xfrm>
            <a:off x="8921767" y="3589033"/>
            <a:ext cx="2501702" cy="1992617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97080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F141818-545E-006F-E70F-99826C9B5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54" y="3268132"/>
            <a:ext cx="2443508" cy="23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6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02A0454-5A43-4688-B3D0-C341D4700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BC1A55-DCE0-AC83-6461-7BCBA47A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0"/>
            <a:ext cx="4572000" cy="2581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Share tactics of Protest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4">
            <a:extLst>
              <a:ext uri="{FF2B5EF4-FFF2-40B4-BE49-F238E27FC236}">
                <a16:creationId xmlns:a16="http://schemas.microsoft.com/office/drawing/2014/main" id="{DFF51F5D-4685-49E9-A917-F7270507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1776" y="1256820"/>
            <a:ext cx="4336744" cy="43367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people lying on the ground holding signs&#10;&#10;Description automatically generated with low confidence">
            <a:extLst>
              <a:ext uri="{FF2B5EF4-FFF2-40B4-BE49-F238E27FC236}">
                <a16:creationId xmlns:a16="http://schemas.microsoft.com/office/drawing/2014/main" id="{E64DC43F-B44F-CD64-154F-527C4931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42" y="2104381"/>
            <a:ext cx="1209092" cy="1163751"/>
          </a:xfrm>
          <a:prstGeom prst="rect">
            <a:avLst/>
          </a:prstGeom>
        </p:spPr>
      </p:pic>
      <p:pic>
        <p:nvPicPr>
          <p:cNvPr id="16" name="Picture 15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1828E3AD-D7CE-F181-2FDF-4FA6D9A6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7" y="2693815"/>
            <a:ext cx="1209092" cy="574318"/>
          </a:xfrm>
          <a:prstGeom prst="rect">
            <a:avLst/>
          </a:prstGeom>
        </p:spPr>
      </p:pic>
      <p:pic>
        <p:nvPicPr>
          <p:cNvPr id="18" name="Picture 17" descr="A group of people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B5C78180-3BAC-1354-DE13-0137F2A4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42" y="3589866"/>
            <a:ext cx="1209092" cy="674068"/>
          </a:xfrm>
          <a:prstGeom prst="rect">
            <a:avLst/>
          </a:prstGeom>
        </p:spPr>
      </p:pic>
      <p:pic>
        <p:nvPicPr>
          <p:cNvPr id="20" name="Picture 19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362D1FDC-13AD-5055-F257-201A17F87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8" y="3589866"/>
            <a:ext cx="1209092" cy="1116084"/>
          </a:xfrm>
          <a:prstGeom prst="rect">
            <a:avLst/>
          </a:prstGeom>
        </p:spPr>
      </p:pic>
      <p:pic>
        <p:nvPicPr>
          <p:cNvPr id="22" name="Picture 21" descr="A group of people in a car&#10;&#10;Description automatically generated with low confidence">
            <a:extLst>
              <a:ext uri="{FF2B5EF4-FFF2-40B4-BE49-F238E27FC236}">
                <a16:creationId xmlns:a16="http://schemas.microsoft.com/office/drawing/2014/main" id="{9E7771CE-5FCC-03C5-2B94-8D7A22C5F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6" y="2813540"/>
            <a:ext cx="4783662" cy="17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close-up of a gavel and a gavel&#10;&#10;Description automatically generated with medium confidence">
            <a:extLst>
              <a:ext uri="{FF2B5EF4-FFF2-40B4-BE49-F238E27FC236}">
                <a16:creationId xmlns:a16="http://schemas.microsoft.com/office/drawing/2014/main" id="{A4F1D6A1-69EC-234B-78A2-5C6891A95E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6" r="1" b="38754"/>
          <a:stretch/>
        </p:blipFill>
        <p:spPr>
          <a:xfrm>
            <a:off x="20" y="3422303"/>
            <a:ext cx="12197879" cy="3445650"/>
          </a:xfrm>
          <a:prstGeom prst="rect">
            <a:avLst/>
          </a:prstGeom>
        </p:spPr>
      </p:pic>
      <p:pic>
        <p:nvPicPr>
          <p:cNvPr id="11" name="Content Placeholder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3398A6F-2EDD-9A11-46F8-3DD9DB94D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r="3414" b="-1"/>
          <a:stretch/>
        </p:blipFill>
        <p:spPr>
          <a:xfrm>
            <a:off x="20" y="1583"/>
            <a:ext cx="12191980" cy="3427429"/>
          </a:xfrm>
          <a:prstGeom prst="rect">
            <a:avLst/>
          </a:prstGeom>
        </p:spPr>
      </p:pic>
      <p:sp useBgFill="1">
        <p:nvSpPr>
          <p:cNvPr id="32" name="Oval 31">
            <a:extLst>
              <a:ext uri="{FF2B5EF4-FFF2-40B4-BE49-F238E27FC236}">
                <a16:creationId xmlns:a16="http://schemas.microsoft.com/office/drawing/2014/main" id="{5C3A0317-07C5-421D-8353-23737AB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1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52BFC-57FE-E77D-8A2C-FD9A60B4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827" y="2286001"/>
            <a:ext cx="3878529" cy="1351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800" dirty="0"/>
              <a:t>WE share common tactic to dismantle systems of Oppression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2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A94AE6-0978-4A09-B78E-D60AC484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D6AE90-2A16-EB68-2401-EFA71202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828" y="2286000"/>
            <a:ext cx="3643951" cy="2286000"/>
          </a:xfrm>
        </p:spPr>
        <p:txBody>
          <a:bodyPr anchor="ctr">
            <a:normAutofit/>
          </a:bodyPr>
          <a:lstStyle/>
          <a:p>
            <a:pPr algn="ctr"/>
            <a:r>
              <a:rPr lang="en-BZ" sz="2200">
                <a:solidFill>
                  <a:schemeClr val="bg1"/>
                </a:solidFill>
              </a:rPr>
              <a:t>Why is decriminalisation important to HIV?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9B2C501-049A-FD69-BD52-3050DFAAE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04374"/>
              </p:ext>
            </p:extLst>
          </p:nvPr>
        </p:nvGraphicFramePr>
        <p:xfrm>
          <a:off x="6096000" y="762001"/>
          <a:ext cx="53340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11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3AF5B99-203B-4096-664D-7DA5DFB9A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2" y="1308296"/>
            <a:ext cx="4698609" cy="45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FA1A-9092-CE4C-D9A6-42217B44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FD00-3FC3-7DD8-0DC1-B95F67A95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  <a:hlinkClick r:id="rId2"/>
              </a:rPr>
              <a:t>https://www.economist.com/the-economist-explains/2017/09/01/why-transgender-people-are-being-sterilised-in-some-european-countries</a:t>
            </a: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  <a:hlinkClick r:id="rId3"/>
              </a:rPr>
              <a:t>https://www.bbc.com/news/world-europe-38420779</a:t>
            </a: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  <a:hlinkClick r:id="rId4"/>
              </a:rPr>
              <a:t>https://www.migrationdataportal.org/themes/migrant-deaths-and-disappearances</a:t>
            </a: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  <a:hlinkClick r:id="rId5"/>
              </a:rPr>
              <a:t>https://www.theglobalfund.org/en/about-the-global-fund/history-of-the-global-fund/</a:t>
            </a: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  <a:hlinkClick r:id="rId6"/>
              </a:rPr>
              <a:t>https://www.theglobalfund.org/en/human-rights/</a:t>
            </a: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</a:rPr>
              <a:t>https://www.theglobalfund.org/media/9020/oig_gf-oig-19-023_report_en.pdf</a:t>
            </a:r>
          </a:p>
          <a:p>
            <a:pPr fontAlgn="auto">
              <a:defRPr/>
            </a:pPr>
            <a:r>
              <a:rPr lang="en-BZ" dirty="0">
                <a:solidFill>
                  <a:schemeClr val="tx1">
                    <a:alpha val="60000"/>
                  </a:schemeClr>
                </a:solidFill>
                <a:hlinkClick r:id="rId7"/>
              </a:rPr>
              <a:t>https://www.humandignitytrust.org/lgbt-the-law/map-of-criminalisation/</a:t>
            </a: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pPr fontAlgn="auto">
              <a:defRPr/>
            </a:pPr>
            <a:endParaRPr lang="en-BZ" dirty="0">
              <a:solidFill>
                <a:schemeClr val="tx1">
                  <a:alpha val="60000"/>
                </a:schemeClr>
              </a:solidFill>
            </a:endParaRP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264182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7BDF-A40F-7FB3-1875-A2C5B538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DCCC-D247-34C6-AFBA-67F9F3ACA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Z" dirty="0">
                <a:hlinkClick r:id="rId2"/>
              </a:rPr>
              <a:t>https://www.ohchr.org/en/about-us/funding-and-budget</a:t>
            </a:r>
            <a:endParaRPr lang="en-BZ" dirty="0"/>
          </a:p>
          <a:p>
            <a:r>
              <a:rPr lang="en-BZ" dirty="0"/>
              <a:t>https://data.theglobalfund.org/results</a:t>
            </a:r>
          </a:p>
        </p:txBody>
      </p:sp>
    </p:spTree>
    <p:extLst>
      <p:ext uri="{BB962C8B-B14F-4D97-AF65-F5344CB8AC3E}">
        <p14:creationId xmlns:p14="http://schemas.microsoft.com/office/powerpoint/2010/main" val="9474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5" name="Straight Connector 2253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840AB647-D773-45D5-BED8-84438A2C8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Rectangle 2253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541" name="Oval 22540">
            <a:extLst>
              <a:ext uri="{FF2B5EF4-FFF2-40B4-BE49-F238E27FC236}">
                <a16:creationId xmlns:a16="http://schemas.microsoft.com/office/drawing/2014/main" id="{5C3A0317-07C5-421D-8353-23737ABD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DBCD81A8-79C2-DB47-D340-EC8C6CEB2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81" y="2436586"/>
            <a:ext cx="4103239" cy="12011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2000" dirty="0"/>
              <a:t>Unpacking: Systems of oppression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64E64-9B38-35B8-A91D-C30165D6D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49360"/>
            <a:ext cx="3048000" cy="8775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fontAlgn="auto">
              <a:lnSpc>
                <a:spcPct val="120000"/>
              </a:lnSpc>
              <a:defRPr/>
            </a:pPr>
            <a:r>
              <a:rPr lang="en-US" sz="1400" dirty="0"/>
              <a:t>How inequality is built into our Global discussion about human rights and medical progress!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A5E59-F22D-9FD4-04BB-FE5226377A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5400000">
            <a:off x="10473021" y="1609893"/>
            <a:ext cx="26694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F35EC-8D90-A135-2F5A-89E331D292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92908" y="3219853"/>
            <a:ext cx="629653" cy="429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4B37324-5CAF-40A2-A4A9-36F749951C5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543" name="Straight Connector 2254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5E3C7-DEE3-2713-B2EE-FA3B860AD0DC}"/>
              </a:ext>
            </a:extLst>
          </p:cNvPr>
          <p:cNvSpPr>
            <a:spLocks noGrp="1"/>
          </p:cNvSpPr>
          <p:nvPr>
            <p:ph type="dt" sz="quarter" idx="16"/>
          </p:nvPr>
        </p:nvSpPr>
        <p:spPr>
          <a:xfrm rot="5400000">
            <a:off x="10471087" y="4891318"/>
            <a:ext cx="26732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Tuesday, February 2, 20XX</a:t>
            </a:r>
          </a:p>
        </p:txBody>
      </p:sp>
      <p:pic>
        <p:nvPicPr>
          <p:cNvPr id="13" name="Picture Placeholder 12" descr="A group of people jumping in the air&#10;&#10;Description automatically generated with medium confidence">
            <a:extLst>
              <a:ext uri="{FF2B5EF4-FFF2-40B4-BE49-F238E27FC236}">
                <a16:creationId xmlns:a16="http://schemas.microsoft.com/office/drawing/2014/main" id="{2586E077-AC2D-AF2C-187D-CDEB91ADE6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r="21098"/>
          <a:stretch>
            <a:fillRect/>
          </a:stretch>
        </p:blipFill>
        <p:spPr/>
      </p:pic>
      <p:pic>
        <p:nvPicPr>
          <p:cNvPr id="17" name="Picture Placeholder 16" descr="A picture containing outdoor, building, bridge, water&#10;&#10;Description automatically generated">
            <a:extLst>
              <a:ext uri="{FF2B5EF4-FFF2-40B4-BE49-F238E27FC236}">
                <a16:creationId xmlns:a16="http://schemas.microsoft.com/office/drawing/2014/main" id="{6073FB04-1818-4FBD-F201-89E6806FCF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r="21144"/>
          <a:stretch>
            <a:fillRect/>
          </a:stretch>
        </p:blipFill>
        <p:spPr>
          <a:xfrm>
            <a:off x="5776637" y="1625322"/>
            <a:ext cx="3448558" cy="3448558"/>
          </a:xfrm>
        </p:spPr>
      </p:pic>
      <p:pic>
        <p:nvPicPr>
          <p:cNvPr id="21" name="Picture Placeholder 2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A19B3D77-F4E9-B463-0E80-BF97F790F6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/>
      </p:pic>
      <p:pic>
        <p:nvPicPr>
          <p:cNvPr id="19" name="Picture 18" descr="A picture containing outdoor, person, sport, people&#10;&#10;Description automatically generated">
            <a:extLst>
              <a:ext uri="{FF2B5EF4-FFF2-40B4-BE49-F238E27FC236}">
                <a16:creationId xmlns:a16="http://schemas.microsoft.com/office/drawing/2014/main" id="{FF7C3720-DEA8-91E6-C63E-B3CBFF55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" y="5532124"/>
            <a:ext cx="2070109" cy="1301631"/>
          </a:xfrm>
          <a:prstGeom prst="rect">
            <a:avLst/>
          </a:prstGeom>
        </p:spPr>
      </p:pic>
      <p:pic>
        <p:nvPicPr>
          <p:cNvPr id="22" name="Picture 21" descr="A person's hand in the air above water&#10;&#10;Description automatically generated with low confidence">
            <a:extLst>
              <a:ext uri="{FF2B5EF4-FFF2-40B4-BE49-F238E27FC236}">
                <a16:creationId xmlns:a16="http://schemas.microsoft.com/office/drawing/2014/main" id="{9A6A0815-113B-69C4-BD31-2A265C739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76" y="22673"/>
            <a:ext cx="2227067" cy="1279769"/>
          </a:xfrm>
          <a:prstGeom prst="rect">
            <a:avLst/>
          </a:prstGeom>
        </p:spPr>
      </p:pic>
      <p:pic>
        <p:nvPicPr>
          <p:cNvPr id="24" name="Picture 23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9B21AA37-975E-FA1F-6BBA-C501020FD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38" y="5765099"/>
            <a:ext cx="1859873" cy="1070819"/>
          </a:xfrm>
          <a:prstGeom prst="rect">
            <a:avLst/>
          </a:prstGeom>
        </p:spPr>
      </p:pic>
      <p:pic>
        <p:nvPicPr>
          <p:cNvPr id="26" name="Picture 25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12FABB8E-37B5-4A0C-A767-4F4295DC6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2"/>
            <a:ext cx="2087388" cy="10708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1A7A3530-A324-8A66-CFEB-C1E8DA8A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5" y="1913206"/>
            <a:ext cx="6204218" cy="31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27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29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787B812C-3070-452B-83FE-78736A499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1F2C39-4D13-26F4-1BFB-D9F5096F1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97740"/>
            <a:ext cx="3810000" cy="18993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</a:rPr>
              <a:t>Ordinary People Are Expendable In </a:t>
            </a:r>
            <a:r>
              <a:rPr lang="en-US" sz="2200" dirty="0" err="1">
                <a:solidFill>
                  <a:schemeClr val="bg1"/>
                </a:solidFill>
              </a:rPr>
              <a:t>GEo</a:t>
            </a:r>
            <a:r>
              <a:rPr lang="en-US" sz="2200" dirty="0">
                <a:solidFill>
                  <a:schemeClr val="bg1"/>
                </a:solidFill>
              </a:rPr>
              <a:t> politics discussions</a:t>
            </a:r>
          </a:p>
        </p:txBody>
      </p:sp>
      <p:pic>
        <p:nvPicPr>
          <p:cNvPr id="10" name="Picture 9" descr="A group of people sitting on the ground next to a tent&#10;&#10;Description automatically generated with low confidence">
            <a:extLst>
              <a:ext uri="{FF2B5EF4-FFF2-40B4-BE49-F238E27FC236}">
                <a16:creationId xmlns:a16="http://schemas.microsoft.com/office/drawing/2014/main" id="{3444D697-138B-733C-EA9F-9097166A9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r="-2" b="36642"/>
          <a:stretch/>
        </p:blipFill>
        <p:spPr>
          <a:xfrm>
            <a:off x="6096347" y="771152"/>
            <a:ext cx="2497594" cy="2496982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8C3F8DC-8661-B360-A3CF-404125CF1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r="20695"/>
          <a:stretch/>
        </p:blipFill>
        <p:spPr>
          <a:xfrm>
            <a:off x="8921767" y="762000"/>
            <a:ext cx="2218024" cy="2496982"/>
          </a:xfrm>
          <a:prstGeom prst="rect">
            <a:avLst/>
          </a:prstGeom>
        </p:spPr>
      </p:pic>
      <p:pic>
        <p:nvPicPr>
          <p:cNvPr id="6" name="Picture 5" descr="A person sleeping in a hospital bed&#10;&#10;Description automatically generated with low confidence">
            <a:extLst>
              <a:ext uri="{FF2B5EF4-FFF2-40B4-BE49-F238E27FC236}">
                <a16:creationId xmlns:a16="http://schemas.microsoft.com/office/drawing/2014/main" id="{E1B86764-0EB0-9A7D-74F9-C774F2704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r="19310"/>
          <a:stretch/>
        </p:blipFill>
        <p:spPr>
          <a:xfrm>
            <a:off x="6368259" y="3589034"/>
            <a:ext cx="2229441" cy="2506966"/>
          </a:xfrm>
          <a:prstGeom prst="rect">
            <a:avLst/>
          </a:prstGeom>
        </p:spPr>
      </p:pic>
      <p:pic>
        <p:nvPicPr>
          <p:cNvPr id="7" name="Picture 6" descr="A picture containing rock, outdoor, rocky, ground&#10;&#10;Description automatically generated">
            <a:extLst>
              <a:ext uri="{FF2B5EF4-FFF2-40B4-BE49-F238E27FC236}">
                <a16:creationId xmlns:a16="http://schemas.microsoft.com/office/drawing/2014/main" id="{E0DCBEF9-7F5B-A9C0-AB58-32FC39B0A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7" y="3589033"/>
            <a:ext cx="2127233" cy="1317023"/>
          </a:xfrm>
          <a:prstGeom prst="rect">
            <a:avLst/>
          </a:prstGeom>
        </p:spPr>
      </p:pic>
      <p:cxnSp>
        <p:nvCxnSpPr>
          <p:cNvPr id="41" name="Straight Connector 33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97080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wo people in the water&#10;&#10;Description automatically generated with low confidence">
            <a:extLst>
              <a:ext uri="{FF2B5EF4-FFF2-40B4-BE49-F238E27FC236}">
                <a16:creationId xmlns:a16="http://schemas.microsoft.com/office/drawing/2014/main" id="{696588C6-7379-08E4-DEA1-F65E9D893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6" y="4906056"/>
            <a:ext cx="2127233" cy="1206956"/>
          </a:xfrm>
          <a:prstGeom prst="rect">
            <a:avLst/>
          </a:prstGeom>
        </p:spPr>
      </p:pic>
      <p:pic>
        <p:nvPicPr>
          <p:cNvPr id="12" name="Picture 11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40C1342B-635C-2389-FC91-4D77AA826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198"/>
            <a:ext cx="2702257" cy="12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41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43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97F81-4061-0ACE-AD55-B132FB5E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7481"/>
            <a:ext cx="4244341" cy="2532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Violence is different around the World  </a:t>
            </a:r>
          </a:p>
        </p:txBody>
      </p:sp>
      <p:pic>
        <p:nvPicPr>
          <p:cNvPr id="11" name="Picture 10" descr="A picture containing outdoor, ground, person, shore&#10;&#10;Description automatically generated">
            <a:extLst>
              <a:ext uri="{FF2B5EF4-FFF2-40B4-BE49-F238E27FC236}">
                <a16:creationId xmlns:a16="http://schemas.microsoft.com/office/drawing/2014/main" id="{0C6A098D-17C3-A038-6DC0-30217CBC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6578"/>
          <a:stretch/>
        </p:blipFill>
        <p:spPr>
          <a:xfrm>
            <a:off x="5981039" y="732747"/>
            <a:ext cx="2684571" cy="2696253"/>
          </a:xfrm>
          <a:custGeom>
            <a:avLst/>
            <a:gdLst/>
            <a:ahLst/>
            <a:cxnLst/>
            <a:rect l="l" t="t" r="r" b="b"/>
            <a:pathLst>
              <a:path w="2684571" h="2696253">
                <a:moveTo>
                  <a:pt x="2684571" y="0"/>
                </a:moveTo>
                <a:lnTo>
                  <a:pt x="2684571" y="2696253"/>
                </a:lnTo>
                <a:lnTo>
                  <a:pt x="590" y="2696253"/>
                </a:lnTo>
                <a:lnTo>
                  <a:pt x="0" y="2684572"/>
                </a:lnTo>
                <a:cubicBezTo>
                  <a:pt x="0" y="1294590"/>
                  <a:pt x="1056379" y="151337"/>
                  <a:pt x="2410090" y="13860"/>
                </a:cubicBezTo>
                <a:close/>
              </a:path>
            </a:pathLst>
          </a:cu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D6B8A2A-3C80-4119-11C3-336FB4F17F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1" r="-3" b="19872"/>
          <a:stretch/>
        </p:blipFill>
        <p:spPr>
          <a:xfrm>
            <a:off x="8665612" y="732747"/>
            <a:ext cx="2684573" cy="2696253"/>
          </a:xfrm>
          <a:custGeom>
            <a:avLst/>
            <a:gdLst/>
            <a:ahLst/>
            <a:cxnLst/>
            <a:rect l="l" t="t" r="r" b="b"/>
            <a:pathLst>
              <a:path w="2684573" h="2696253">
                <a:moveTo>
                  <a:pt x="0" y="0"/>
                </a:moveTo>
                <a:lnTo>
                  <a:pt x="1" y="0"/>
                </a:lnTo>
                <a:cubicBezTo>
                  <a:pt x="1482649" y="0"/>
                  <a:pt x="2684573" y="1201924"/>
                  <a:pt x="2684573" y="2684572"/>
                </a:cubicBezTo>
                <a:lnTo>
                  <a:pt x="2683983" y="2696253"/>
                </a:lnTo>
                <a:lnTo>
                  <a:pt x="0" y="2696253"/>
                </a:lnTo>
                <a:close/>
              </a:path>
            </a:pathLst>
          </a:custGeom>
        </p:spPr>
      </p:pic>
      <p:pic>
        <p:nvPicPr>
          <p:cNvPr id="15" name="Picture 14" descr="A picture containing person, military uniform, outdoor&#10;&#10;Description automatically generated">
            <a:extLst>
              <a:ext uri="{FF2B5EF4-FFF2-40B4-BE49-F238E27FC236}">
                <a16:creationId xmlns:a16="http://schemas.microsoft.com/office/drawing/2014/main" id="{A826347A-05F8-DC7B-5F2C-FA3A49C6DC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67"/>
          <a:stretch/>
        </p:blipFill>
        <p:spPr>
          <a:xfrm>
            <a:off x="5981625" y="3429000"/>
            <a:ext cx="5367964" cy="2672891"/>
          </a:xfrm>
          <a:custGeom>
            <a:avLst/>
            <a:gdLst/>
            <a:ahLst/>
            <a:cxnLst/>
            <a:rect l="l" t="t" r="r" b="b"/>
            <a:pathLst>
              <a:path w="5367964" h="2672891">
                <a:moveTo>
                  <a:pt x="0" y="0"/>
                </a:moveTo>
                <a:lnTo>
                  <a:pt x="5367964" y="0"/>
                </a:lnTo>
                <a:lnTo>
                  <a:pt x="5354694" y="262801"/>
                </a:lnTo>
                <a:cubicBezTo>
                  <a:pt x="5217217" y="1616513"/>
                  <a:pt x="4073965" y="2672891"/>
                  <a:pt x="2683982" y="2672891"/>
                </a:cubicBezTo>
                <a:cubicBezTo>
                  <a:pt x="1294000" y="2672891"/>
                  <a:pt x="150747" y="1616513"/>
                  <a:pt x="13270" y="262801"/>
                </a:cubicBezTo>
                <a:close/>
              </a:path>
            </a:pathLst>
          </a:custGeom>
        </p:spPr>
      </p:pic>
      <p:cxnSp>
        <p:nvCxnSpPr>
          <p:cNvPr id="54" name="Straight Connector 45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50993" y="399708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hild running in front of soldiers&#10;&#10;Description automatically generated with low confidence">
            <a:extLst>
              <a:ext uri="{FF2B5EF4-FFF2-40B4-BE49-F238E27FC236}">
                <a16:creationId xmlns:a16="http://schemas.microsoft.com/office/drawing/2014/main" id="{78886107-2F9A-B720-D0DD-91C7A868E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2" y="4058318"/>
            <a:ext cx="4513753" cy="20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7B812C-3070-452B-83FE-78736A499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25200-EE90-674A-F2D4-A8C73594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97740"/>
            <a:ext cx="3810000" cy="15827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800">
                <a:solidFill>
                  <a:schemeClr val="bg1"/>
                </a:solidFill>
              </a:rPr>
              <a:t>Representation does not always translate into respect for human Rights!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5F93-14AA-87AC-6B98-1448236C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270" y="4283221"/>
            <a:ext cx="3299460" cy="7310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/>
            <a:r>
              <a:rPr lang="en-US">
                <a:solidFill>
                  <a:schemeClr val="bg1"/>
                </a:solidFill>
              </a:rPr>
              <a:t>Not all Skinfolk are Kinfolk</a:t>
            </a:r>
          </a:p>
        </p:txBody>
      </p:sp>
      <p:pic>
        <p:nvPicPr>
          <p:cNvPr id="10" name="Picture Placeholder 9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E69F9217-CEF7-26C1-DF49-8A7B639C00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r="8645"/>
          <a:stretch>
            <a:fillRect/>
          </a:stretch>
        </p:blipFill>
        <p:spPr>
          <a:xfrm>
            <a:off x="6096347" y="769332"/>
            <a:ext cx="2497594" cy="2498801"/>
          </a:xfrm>
          <a:prstGeom prst="rect">
            <a:avLst/>
          </a:prstGeom>
        </p:spPr>
      </p:pic>
      <p:pic>
        <p:nvPicPr>
          <p:cNvPr id="8" name="Picture Placeholder 7" descr="A person kneeling in front of a large group of sheep&#10;&#10;Description automatically generated with low confidence">
            <a:extLst>
              <a:ext uri="{FF2B5EF4-FFF2-40B4-BE49-F238E27FC236}">
                <a16:creationId xmlns:a16="http://schemas.microsoft.com/office/drawing/2014/main" id="{306E1AC7-0C74-0F05-E265-2E56538402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r="26965"/>
          <a:stretch>
            <a:fillRect/>
          </a:stretch>
        </p:blipFill>
        <p:spPr>
          <a:xfrm>
            <a:off x="8921767" y="762000"/>
            <a:ext cx="2500781" cy="2496982"/>
          </a:xfrm>
          <a:prstGeom prst="rect">
            <a:avLst/>
          </a:prstGeom>
        </p:spPr>
      </p:pic>
      <p:pic>
        <p:nvPicPr>
          <p:cNvPr id="14" name="Picture 13" descr="A group of skulls&#10;&#10;Description automatically generated with medium confidence">
            <a:extLst>
              <a:ext uri="{FF2B5EF4-FFF2-40B4-BE49-F238E27FC236}">
                <a16:creationId xmlns:a16="http://schemas.microsoft.com/office/drawing/2014/main" id="{847DF76F-03CC-F182-F9D9-9574C9184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589034"/>
            <a:ext cx="2501701" cy="249880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247ED82-9E10-3600-0FF6-A089FE84B2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r="26024"/>
          <a:stretch>
            <a:fillRect/>
          </a:stretch>
        </p:blipFill>
        <p:spPr>
          <a:xfrm>
            <a:off x="8921767" y="3589034"/>
            <a:ext cx="2501702" cy="250420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97080"/>
            <a:ext cx="97115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BAFA-5129-BF59-248F-DDCCC207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Political and religious pandering</a:t>
            </a:r>
          </a:p>
        </p:txBody>
      </p:sp>
      <p:pic>
        <p:nvPicPr>
          <p:cNvPr id="8" name="Picture Placeholder 7" descr="A picture containing several&#10;&#10;Description automatically generated">
            <a:extLst>
              <a:ext uri="{FF2B5EF4-FFF2-40B4-BE49-F238E27FC236}">
                <a16:creationId xmlns:a16="http://schemas.microsoft.com/office/drawing/2014/main" id="{B495BD2C-9ABE-5CA2-D23D-F6797887E9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r="22760"/>
          <a:stretch/>
        </p:blipFill>
        <p:spPr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02E2-9D94-466D-C656-B1AF3CE83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 Hoodies and Sheets have been replaced with suits and ties whether in DC, Moscow, Brussels or London</a:t>
            </a:r>
          </a:p>
        </p:txBody>
      </p:sp>
      <p:pic>
        <p:nvPicPr>
          <p:cNvPr id="14" name="Picture Placeholder 13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10C0A9FC-9D17-E44D-4025-1F5BEFDB68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6127"/>
          <a:stretch>
            <a:fillRect/>
          </a:stretch>
        </p:blipFill>
        <p:spPr>
          <a:xfrm>
            <a:off x="7133022" y="760968"/>
            <a:ext cx="1303337" cy="1303337"/>
          </a:xfrm>
          <a:prstGeom prst="rect">
            <a:avLst/>
          </a:prstGeom>
        </p:spPr>
      </p:pic>
      <p:pic>
        <p:nvPicPr>
          <p:cNvPr id="16" name="Picture Placeholder 1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48E9D4F-879D-788A-8EBE-8C97E97528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" b="2492"/>
          <a:stretch>
            <a:fillRect/>
          </a:stretch>
        </p:blipFill>
        <p:spPr>
          <a:xfrm>
            <a:off x="8398823" y="762000"/>
            <a:ext cx="1696141" cy="1303338"/>
          </a:xfrm>
          <a:prstGeom prst="rect">
            <a:avLst/>
          </a:prstGeom>
        </p:spPr>
      </p:pic>
      <p:pic>
        <p:nvPicPr>
          <p:cNvPr id="18" name="Picture 17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12B61633-1AB5-BB64-4009-B8F312FEF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85" y="762000"/>
            <a:ext cx="1786826" cy="1302305"/>
          </a:xfrm>
          <a:prstGeom prst="rect">
            <a:avLst/>
          </a:prstGeom>
        </p:spPr>
      </p:pic>
      <p:pic>
        <p:nvPicPr>
          <p:cNvPr id="20" name="Picture 19" descr="A person shaking another person's hand&#10;&#10;Description automatically generated with medium confidence">
            <a:extLst>
              <a:ext uri="{FF2B5EF4-FFF2-40B4-BE49-F238E27FC236}">
                <a16:creationId xmlns:a16="http://schemas.microsoft.com/office/drawing/2014/main" id="{44C26EC5-1479-0690-FF19-B63782A9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29" y="4792663"/>
            <a:ext cx="2233837" cy="13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367089D-960D-4A84-8D96-E7C43B7A5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86B9A-8ED9-82B5-30B9-68C616B5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0"/>
            <a:ext cx="4572000" cy="2581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A BBC Report in 2016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F51F5D-4685-49E9-A917-F7270507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1776" y="1256820"/>
            <a:ext cx="4336744" cy="43367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8D435C9F-BB31-6EF3-B8C9-18BF72C3B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06" y="2321169"/>
            <a:ext cx="3571495" cy="22503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DA9E08-607F-99E8-7526-D2C93470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/>
              <a:t>Investments in Human Rights Systems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37A86D-D6BC-248D-0884-870ADDEC0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BZ" dirty="0"/>
              <a:t>Through its “breaking down its barrier initiative” it has invested $43m in 20 countries between 2017-2019  with  total of 123m in all for the same period for Global Fund.</a:t>
            </a:r>
          </a:p>
          <a:p>
            <a:r>
              <a:rPr lang="en-BZ" dirty="0"/>
              <a:t>70 Countries still criminalised same sex acts in 2022</a:t>
            </a:r>
          </a:p>
          <a:p>
            <a:r>
              <a:rPr lang="en-BZ" dirty="0"/>
              <a:t>The OHCHR gets just over 4% of the UN regular budget. With $323.2m in 2021 that led to </a:t>
            </a:r>
          </a:p>
          <a:p>
            <a:endParaRPr lang="en-B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464141-3AF8-AD2A-0A9B-3A3F375014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BZ" b="1" dirty="0">
                <a:solidFill>
                  <a:srgbClr val="FF0000"/>
                </a:solidFill>
              </a:rPr>
              <a:t>In a 2021 report for Global Fund:</a:t>
            </a:r>
          </a:p>
          <a:p>
            <a:r>
              <a:rPr lang="en-BZ" dirty="0"/>
              <a:t>77,634 test was given to trans populations under Global Fund.</a:t>
            </a:r>
          </a:p>
          <a:p>
            <a:r>
              <a:rPr lang="en-BZ" dirty="0"/>
              <a:t>119,119 outreach have been done for key population. </a:t>
            </a:r>
          </a:p>
          <a:p>
            <a:r>
              <a:rPr lang="en-BZ" dirty="0"/>
              <a:t>12,194 MSM on PREP  in 2021 Global Fund Report.</a:t>
            </a:r>
          </a:p>
        </p:txBody>
      </p:sp>
    </p:spTree>
    <p:extLst>
      <p:ext uri="{BB962C8B-B14F-4D97-AF65-F5344CB8AC3E}">
        <p14:creationId xmlns:p14="http://schemas.microsoft.com/office/powerpoint/2010/main" val="121238041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488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Trade Gothic Next Cond</vt:lpstr>
      <vt:lpstr>Trade Gothic Next Light</vt:lpstr>
      <vt:lpstr>PortalVTI</vt:lpstr>
      <vt:lpstr>Caleb Orozco Executive Director UniBAM </vt:lpstr>
      <vt:lpstr>Unpacking: Systems of oppression</vt:lpstr>
      <vt:lpstr>PowerPoint Presentation</vt:lpstr>
      <vt:lpstr>Ordinary People Are Expendable In GEo politics discussions</vt:lpstr>
      <vt:lpstr>Violence is different around the World  </vt:lpstr>
      <vt:lpstr>Representation does not always translate into respect for human Rights!</vt:lpstr>
      <vt:lpstr>Political and religious pandering</vt:lpstr>
      <vt:lpstr>A BBC Report in 2016</vt:lpstr>
      <vt:lpstr>Investments in Human Rights Systems</vt:lpstr>
      <vt:lpstr>Why challenging LGBT criminalization matters for people living with HIV.</vt:lpstr>
      <vt:lpstr>Share tactics of Protest</vt:lpstr>
      <vt:lpstr>WE share common tactic to dismantle systems of Oppression</vt:lpstr>
      <vt:lpstr>Why is decriminalisation important to HIV?</vt:lpstr>
      <vt:lpstr>PowerPoint Presentation</vt:lpstr>
      <vt:lpstr>Source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challenging LGBT criminalization matters for people living with HIV.</dc:title>
  <dc:creator>Golda Orozco</dc:creator>
  <cp:lastModifiedBy>Golda Orozco</cp:lastModifiedBy>
  <cp:revision>18</cp:revision>
  <dcterms:created xsi:type="dcterms:W3CDTF">2022-07-28T04:16:13Z</dcterms:created>
  <dcterms:modified xsi:type="dcterms:W3CDTF">2022-07-30T00:56:12Z</dcterms:modified>
</cp:coreProperties>
</file>