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8" r:id="rId4"/>
    <p:sldMasterId id="2147483663" r:id="rId5"/>
  </p:sldMasterIdLst>
  <p:notesMasterIdLst>
    <p:notesMasterId r:id="rId28"/>
  </p:notesMasterIdLst>
  <p:handoutMasterIdLst>
    <p:handoutMasterId r:id="rId29"/>
  </p:handoutMasterIdLst>
  <p:sldIdLst>
    <p:sldId id="295" r:id="rId6"/>
    <p:sldId id="299" r:id="rId7"/>
    <p:sldId id="302" r:id="rId8"/>
    <p:sldId id="303" r:id="rId9"/>
    <p:sldId id="623" r:id="rId10"/>
    <p:sldId id="304" r:id="rId11"/>
    <p:sldId id="305" r:id="rId12"/>
    <p:sldId id="306" r:id="rId13"/>
    <p:sldId id="309" r:id="rId14"/>
    <p:sldId id="310" r:id="rId15"/>
    <p:sldId id="311" r:id="rId16"/>
    <p:sldId id="312" r:id="rId17"/>
    <p:sldId id="314" r:id="rId18"/>
    <p:sldId id="315" r:id="rId19"/>
    <p:sldId id="322" r:id="rId20"/>
    <p:sldId id="323" r:id="rId21"/>
    <p:sldId id="317" r:id="rId22"/>
    <p:sldId id="316" r:id="rId23"/>
    <p:sldId id="324" r:id="rId24"/>
    <p:sldId id="321" r:id="rId25"/>
    <p:sldId id="319" r:id="rId26"/>
    <p:sldId id="279" r:id="rId27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30"/>
    </p:embeddedFont>
    <p:embeddedFont>
      <p:font typeface="Dosis" pitchFamily="2" charset="77"/>
      <p:regular r:id="rId31"/>
      <p:bold r:id="rId32"/>
    </p:embeddedFont>
    <p:embeddedFont>
      <p:font typeface="Source Sans Pro" panose="020B0503030403020204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Laura Long" initials="LL" lastIdx="14" clrIdx="6">
    <p:extLst>
      <p:ext uri="{19B8F6BF-5375-455C-9EA6-DF929625EA0E}">
        <p15:presenceInfo xmlns:p15="http://schemas.microsoft.com/office/powerpoint/2012/main" userId="S::LSmith@fhi360.org::d9b4bc76-08dd-475e-afc6-02e468f5756d" providerId="AD"/>
      </p:ext>
    </p:extLst>
  </p:cmAuthor>
  <p:cmAuthor id="1" name="Rachel Scheckter" initials="RS" lastIdx="8" clrIdx="0">
    <p:extLst>
      <p:ext uri="{19B8F6BF-5375-455C-9EA6-DF929625EA0E}">
        <p15:presenceInfo xmlns:p15="http://schemas.microsoft.com/office/powerpoint/2012/main" userId="Rachel Scheckter" providerId="None"/>
      </p:ext>
    </p:extLst>
  </p:cmAuthor>
  <p:cmAuthor id="8" name="Kristin Baltrusaitis" initials="KB" lastIdx="14" clrIdx="7">
    <p:extLst>
      <p:ext uri="{19B8F6BF-5375-455C-9EA6-DF929625EA0E}">
        <p15:presenceInfo xmlns:p15="http://schemas.microsoft.com/office/powerpoint/2012/main" userId="S-1-5-21-1564239104-2047618173-1163074499-59680" providerId="AD"/>
      </p:ext>
    </p:extLst>
  </p:cmAuthor>
  <p:cmAuthor id="2" name="Lisa Levy" initials="LL" lastIdx="4" clrIdx="1">
    <p:extLst>
      <p:ext uri="{19B8F6BF-5375-455C-9EA6-DF929625EA0E}">
        <p15:presenceInfo xmlns:p15="http://schemas.microsoft.com/office/powerpoint/2012/main" userId="S::llevy@fhi360.org::7fe64571-fc8b-482c-9765-e24e49e35243" providerId="AD"/>
      </p:ext>
    </p:extLst>
  </p:cmAuthor>
  <p:cmAuthor id="9" name="Laura Whiteley" initials="LW" lastIdx="6" clrIdx="8">
    <p:extLst>
      <p:ext uri="{19B8F6BF-5375-455C-9EA6-DF929625EA0E}">
        <p15:presenceInfo xmlns:p15="http://schemas.microsoft.com/office/powerpoint/2012/main" userId="S::laura_whiteley@brown.edu::b402e75b-6271-43ff-900c-cbb501cbb624" providerId="AD"/>
      </p:ext>
    </p:extLst>
  </p:cmAuthor>
  <p:cmAuthor id="3" name="Lisa Levy" initials="LL [2]" lastIdx="1" clrIdx="2">
    <p:extLst>
      <p:ext uri="{19B8F6BF-5375-455C-9EA6-DF929625EA0E}">
        <p15:presenceInfo xmlns:p15="http://schemas.microsoft.com/office/powerpoint/2012/main" userId="Lisa Levy" providerId="None"/>
      </p:ext>
    </p:extLst>
  </p:cmAuthor>
  <p:cmAuthor id="4" name="Nicole Montañez" initials="NM" lastIdx="3" clrIdx="3">
    <p:extLst>
      <p:ext uri="{19B8F6BF-5375-455C-9EA6-DF929625EA0E}">
        <p15:presenceInfo xmlns:p15="http://schemas.microsoft.com/office/powerpoint/2012/main" userId="S::nmontanez@fhi360.org::85127d88-53e5-41f7-bf3a-ce26e2677f38" providerId="AD"/>
      </p:ext>
    </p:extLst>
  </p:cmAuthor>
  <p:cmAuthor id="5" name="Sarah Buisson" initials="SB" lastIdx="9" clrIdx="4">
    <p:extLst>
      <p:ext uri="{19B8F6BF-5375-455C-9EA6-DF929625EA0E}">
        <p15:presenceInfo xmlns:p15="http://schemas.microsoft.com/office/powerpoint/2012/main" userId="S::sbuisson@fhi360.org::41fb958c-5da8-40eb-b170-f07cfbf71c9d" providerId="AD"/>
      </p:ext>
    </p:extLst>
  </p:cmAuthor>
  <p:cmAuthor id="6" name="Katie McCarthy" initials="KM" lastIdx="17" clrIdx="5">
    <p:extLst>
      <p:ext uri="{19B8F6BF-5375-455C-9EA6-DF929625EA0E}">
        <p15:presenceInfo xmlns:p15="http://schemas.microsoft.com/office/powerpoint/2012/main" userId="S::KMcCarthy@fhi360.org::61aff1c9-6820-47db-9efa-4d45c508a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6072"/>
    <a:srgbClr val="8CB94B"/>
    <a:srgbClr val="4BACC6"/>
    <a:srgbClr val="60446C"/>
    <a:srgbClr val="DEDEDE"/>
    <a:srgbClr val="30A0D0"/>
    <a:srgbClr val="662D91"/>
    <a:srgbClr val="269CCE"/>
    <a:srgbClr val="00A8C4"/>
    <a:srgbClr val="8DC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9A803F0-54CD-4336-B503-4C13525BF2E7}">
  <a:tblStyle styleId="{89A803F0-54CD-4336-B503-4C13525BF2E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9"/>
    <p:restoredTop sz="81402" autoAdjust="0"/>
  </p:normalViewPr>
  <p:slideViewPr>
    <p:cSldViewPr snapToGrid="0" snapToObjects="1">
      <p:cViewPr varScale="1">
        <p:scale>
          <a:sx n="121" d="100"/>
          <a:sy n="121" d="100"/>
        </p:scale>
        <p:origin x="13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font" Target="fonts/font5.fntdata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3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4.fntdata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60185922150614E-2"/>
          <c:y val="4.649765303745703E-2"/>
          <c:w val="0.90241517105607982"/>
          <c:h val="0.7653505031184598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ESC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Week 0</c:v>
                </c:pt>
                <c:pt idx="1">
                  <c:v>Week 12</c:v>
                </c:pt>
                <c:pt idx="2">
                  <c:v>Week 24</c:v>
                </c:pt>
                <c:pt idx="3">
                  <c:v>Week 36</c:v>
                </c:pt>
                <c:pt idx="4">
                  <c:v>Week 48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14.48</c:v>
                </c:pt>
                <c:pt idx="1">
                  <c:v>10.69</c:v>
                </c:pt>
                <c:pt idx="2">
                  <c:v>10.57</c:v>
                </c:pt>
                <c:pt idx="3">
                  <c:v>9.75</c:v>
                </c:pt>
                <c:pt idx="4">
                  <c:v>9.08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2E9-9A44-BB0A-5AB255F01CD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COMB-R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Week 0</c:v>
                </c:pt>
                <c:pt idx="1">
                  <c:v>Week 12</c:v>
                </c:pt>
                <c:pt idx="2">
                  <c:v>Week 24</c:v>
                </c:pt>
                <c:pt idx="3">
                  <c:v>Week 36</c:v>
                </c:pt>
                <c:pt idx="4">
                  <c:v>Week 48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16.149999999999999</c:v>
                </c:pt>
                <c:pt idx="1">
                  <c:v>9.07</c:v>
                </c:pt>
                <c:pt idx="2">
                  <c:v>6.7</c:v>
                </c:pt>
                <c:pt idx="3">
                  <c:v>7.45</c:v>
                </c:pt>
                <c:pt idx="4">
                  <c:v>7.09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2E9-9A44-BB0A-5AB255F01C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65242736"/>
        <c:axId val="1767582528"/>
      </c:lineChart>
      <c:catAx>
        <c:axId val="1765242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7582528"/>
        <c:crosses val="autoZero"/>
        <c:auto val="1"/>
        <c:lblAlgn val="ctr"/>
        <c:lblOffset val="100"/>
        <c:noMultiLvlLbl val="0"/>
      </c:catAx>
      <c:valAx>
        <c:axId val="1767582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5242736"/>
        <c:crosses val="autoZero"/>
        <c:crossBetween val="between"/>
      </c:valAx>
      <c:spPr>
        <a:solidFill>
          <a:schemeClr val="lt1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4294692258941402"/>
          <c:y val="0.12871248835754764"/>
          <c:w val="0.39780107285661376"/>
          <c:h val="8.6859693981368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4727690288714"/>
          <c:y val="0.14015936735512596"/>
          <c:w val="0.8575272309711286"/>
          <c:h val="0.6855832588238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ESC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Week 12</c:v>
                </c:pt>
                <c:pt idx="1">
                  <c:v>Week 24</c:v>
                </c:pt>
                <c:pt idx="2">
                  <c:v>Week 36</c:v>
                </c:pt>
                <c:pt idx="3">
                  <c:v>Week 48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0.16900000000000001</c:v>
                </c:pt>
                <c:pt idx="1">
                  <c:v>0.17899999999999999</c:v>
                </c:pt>
                <c:pt idx="2">
                  <c:v>0.188</c:v>
                </c:pt>
                <c:pt idx="3">
                  <c:v>0.33400000000000002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85-B04F-815F-B2C9C8B7093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COMB-R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Week 12</c:v>
                </c:pt>
                <c:pt idx="1">
                  <c:v>Week 24</c:v>
                </c:pt>
                <c:pt idx="2">
                  <c:v>Week 36</c:v>
                </c:pt>
                <c:pt idx="3">
                  <c:v>Week 48</c:v>
                </c:pt>
              </c:strCache>
            </c:strRef>
          </c:cat>
          <c:val>
            <c:numRef>
              <c:f>Sheet1!$C$2:$C$5</c:f>
              <c:numCache>
                <c:formatCode>0.00%</c:formatCode>
                <c:ptCount val="4"/>
                <c:pt idx="0">
                  <c:v>0.39400000000000002</c:v>
                </c:pt>
                <c:pt idx="1">
                  <c:v>0.623</c:v>
                </c:pt>
                <c:pt idx="2">
                  <c:v>0.52</c:v>
                </c:pt>
                <c:pt idx="3">
                  <c:v>0.58699999999999997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85-B04F-815F-B2C9C8B709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767560208"/>
        <c:axId val="1767237504"/>
      </c:barChart>
      <c:catAx>
        <c:axId val="1767560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7237504"/>
        <c:crosses val="autoZero"/>
        <c:auto val="1"/>
        <c:lblAlgn val="ctr"/>
        <c:lblOffset val="100"/>
        <c:noMultiLvlLbl val="0"/>
      </c:catAx>
      <c:valAx>
        <c:axId val="1767237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7560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644980314960632"/>
          <c:y val="0.9138683511654484"/>
          <c:w val="0.32710039370078742"/>
          <c:h val="8.61316488345515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ESC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Week 12</c:v>
                </c:pt>
                <c:pt idx="1">
                  <c:v>Week 24</c:v>
                </c:pt>
                <c:pt idx="2">
                  <c:v>Week 36</c:v>
                </c:pt>
                <c:pt idx="3">
                  <c:v>Week 48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0.19700000000000001</c:v>
                </c:pt>
                <c:pt idx="1">
                  <c:v>0.17</c:v>
                </c:pt>
                <c:pt idx="2">
                  <c:v>0.19400000000000001</c:v>
                </c:pt>
                <c:pt idx="3">
                  <c:v>0.27500000000000002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52-E942-B812-2015E4022F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COMB-R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Week 12</c:v>
                </c:pt>
                <c:pt idx="1">
                  <c:v>Week 24</c:v>
                </c:pt>
                <c:pt idx="2">
                  <c:v>Week 36</c:v>
                </c:pt>
                <c:pt idx="3">
                  <c:v>Week 48</c:v>
                </c:pt>
              </c:strCache>
            </c:strRef>
          </c:cat>
          <c:val>
            <c:numRef>
              <c:f>Sheet1!$C$2:$C$5</c:f>
              <c:numCache>
                <c:formatCode>0.00%</c:formatCode>
                <c:ptCount val="4"/>
                <c:pt idx="0">
                  <c:v>0.24399999999999999</c:v>
                </c:pt>
                <c:pt idx="1">
                  <c:v>0.47899999999999998</c:v>
                </c:pt>
                <c:pt idx="2">
                  <c:v>0.379</c:v>
                </c:pt>
                <c:pt idx="3">
                  <c:v>0.437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52-E942-B812-2015E4022F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68980800"/>
        <c:axId val="1810249248"/>
      </c:barChart>
      <c:catAx>
        <c:axId val="1768980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0249248"/>
        <c:crosses val="autoZero"/>
        <c:auto val="1"/>
        <c:lblAlgn val="ctr"/>
        <c:lblOffset val="100"/>
        <c:noMultiLvlLbl val="0"/>
      </c:catAx>
      <c:valAx>
        <c:axId val="1810249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8980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CD4</a:t>
            </a:r>
            <a:r>
              <a:rPr lang="en-US" baseline="0" dirty="0"/>
              <a:t> &lt; 200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ESC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Week 0</c:v>
                </c:pt>
                <c:pt idx="1">
                  <c:v>Week 24</c:v>
                </c:pt>
                <c:pt idx="2">
                  <c:v>Week 48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7.9000000000000001E-2</c:v>
                </c:pt>
                <c:pt idx="1">
                  <c:v>7.9000000000000001E-2</c:v>
                </c:pt>
                <c:pt idx="2">
                  <c:v>0.105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81-A44C-86E9-216A66083D6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COMB-R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Week 0</c:v>
                </c:pt>
                <c:pt idx="1">
                  <c:v>Week 24</c:v>
                </c:pt>
                <c:pt idx="2">
                  <c:v>Week 48</c:v>
                </c:pt>
              </c:strCache>
            </c:strRef>
          </c:cat>
          <c:val>
            <c:numRef>
              <c:f>Sheet1!$C$2:$C$4</c:f>
              <c:numCache>
                <c:formatCode>0.00%</c:formatCode>
                <c:ptCount val="3"/>
                <c:pt idx="0">
                  <c:v>9.8000000000000004E-2</c:v>
                </c:pt>
                <c:pt idx="1">
                  <c:v>0.12</c:v>
                </c:pt>
                <c:pt idx="2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81-A44C-86E9-216A66083D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769011328"/>
        <c:axId val="1830784080"/>
      </c:barChart>
      <c:catAx>
        <c:axId val="1769011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0784080"/>
        <c:crosses val="autoZero"/>
        <c:auto val="1"/>
        <c:lblAlgn val="ctr"/>
        <c:lblOffset val="100"/>
        <c:noMultiLvlLbl val="0"/>
      </c:catAx>
      <c:valAx>
        <c:axId val="1830784080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901132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Viral</a:t>
            </a:r>
            <a:r>
              <a:rPr lang="en-US" baseline="0" dirty="0"/>
              <a:t> Suppression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ESC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Week 0</c:v>
                </c:pt>
                <c:pt idx="1">
                  <c:v>Week 24</c:v>
                </c:pt>
                <c:pt idx="2">
                  <c:v>Week 48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0.56200000000000006</c:v>
                </c:pt>
                <c:pt idx="1">
                  <c:v>0.61699999999999999</c:v>
                </c:pt>
                <c:pt idx="2">
                  <c:v>0.57599999999999996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8D-F345-852C-702995C1384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COMB-R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Week 0</c:v>
                </c:pt>
                <c:pt idx="1">
                  <c:v>Week 24</c:v>
                </c:pt>
                <c:pt idx="2">
                  <c:v>Week 48</c:v>
                </c:pt>
              </c:strCache>
            </c:strRef>
          </c:cat>
          <c:val>
            <c:numRef>
              <c:f>Sheet1!$C$2:$C$4</c:f>
              <c:numCache>
                <c:formatCode>0.00%</c:formatCode>
                <c:ptCount val="3"/>
                <c:pt idx="0">
                  <c:v>0.59099999999999997</c:v>
                </c:pt>
                <c:pt idx="1">
                  <c:v>0.57199999999999995</c:v>
                </c:pt>
                <c:pt idx="2">
                  <c:v>0.64100000000000001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8D-F345-852C-702995C138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30752224"/>
        <c:axId val="1830460848"/>
      </c:barChart>
      <c:catAx>
        <c:axId val="1830752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0460848"/>
        <c:crosses val="autoZero"/>
        <c:auto val="1"/>
        <c:lblAlgn val="ctr"/>
        <c:lblOffset val="100"/>
        <c:noMultiLvlLbl val="0"/>
      </c:catAx>
      <c:valAx>
        <c:axId val="1830460848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075222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Antidepressant</a:t>
            </a:r>
            <a:r>
              <a:rPr lang="en-US" baseline="0" dirty="0"/>
              <a:t> use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279804643436116"/>
          <c:y val="0.20525020993697859"/>
          <c:w val="0.83924565442198695"/>
          <c:h val="0.539566256955182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ESC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Week 0</c:v>
                </c:pt>
                <c:pt idx="1">
                  <c:v>Week 24</c:v>
                </c:pt>
                <c:pt idx="2">
                  <c:v>Week 48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0.21</c:v>
                </c:pt>
                <c:pt idx="1">
                  <c:v>0.28000000000000003</c:v>
                </c:pt>
                <c:pt idx="2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D2-5542-A209-1FF16ADE23C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COMB-R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Week 0</c:v>
                </c:pt>
                <c:pt idx="1">
                  <c:v>Week 24</c:v>
                </c:pt>
                <c:pt idx="2">
                  <c:v>Week 48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0.25</c:v>
                </c:pt>
                <c:pt idx="1">
                  <c:v>0.45</c:v>
                </c:pt>
                <c:pt idx="2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D2-5542-A209-1FF16ADE23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829688864"/>
        <c:axId val="1805290032"/>
      </c:barChart>
      <c:catAx>
        <c:axId val="1829688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5290032"/>
        <c:crosses val="autoZero"/>
        <c:auto val="1"/>
        <c:lblAlgn val="ctr"/>
        <c:lblOffset val="100"/>
        <c:noMultiLvlLbl val="0"/>
      </c:catAx>
      <c:valAx>
        <c:axId val="1805290032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9688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SSRI</a:t>
            </a:r>
            <a:r>
              <a:rPr lang="en-US" baseline="0" dirty="0"/>
              <a:t> use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ESC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Week 0</c:v>
                </c:pt>
                <c:pt idx="1">
                  <c:v>Week 24</c:v>
                </c:pt>
                <c:pt idx="2">
                  <c:v>Week 48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0.16</c:v>
                </c:pt>
                <c:pt idx="1">
                  <c:v>0.18</c:v>
                </c:pt>
                <c:pt idx="2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56-2C4A-A567-09D85FFFF15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COMB-R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Week 0</c:v>
                </c:pt>
                <c:pt idx="1">
                  <c:v>Week 24</c:v>
                </c:pt>
                <c:pt idx="2">
                  <c:v>Week 48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0.2</c:v>
                </c:pt>
                <c:pt idx="1">
                  <c:v>0.41</c:v>
                </c:pt>
                <c:pt idx="2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56-2C4A-A567-09D85FFFF1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33860976"/>
        <c:axId val="1833039216"/>
      </c:barChart>
      <c:catAx>
        <c:axId val="1833860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3039216"/>
        <c:crosses val="autoZero"/>
        <c:auto val="1"/>
        <c:lblAlgn val="ctr"/>
        <c:lblOffset val="100"/>
        <c:noMultiLvlLbl val="0"/>
      </c:catAx>
      <c:valAx>
        <c:axId val="1833039216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3860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FE1572D-2318-4CE5-BA73-A4A8DEBA0D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47F14A-24E3-4876-9BA2-F04BF02BA9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FFDCA-1B9F-40DC-9D15-D09010B70076}" type="datetimeFigureOut">
              <a:rPr lang="en-US" smtClean="0"/>
              <a:t>7/18/22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D04FD9-E0E3-49E4-80F8-7F8F59C3E0B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1A637B-65C5-4638-B08A-EA511526E36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59B17B-D0D6-4138-B5CF-5CEA49457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151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01843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From the AIDS 2020 Poster</a:t>
                </a:r>
              </a:p>
              <a:p>
                <a:r>
                  <a:rPr lang="en-US" b="1" dirty="0"/>
                  <a:t>PLEASE SHOW JUST THE RESPONSE RATES FOR WEEK 12, 24, 36 AND 48 WITH * OR ** FOR THOSE SIGNIFICANTLY DIFFERENT</a:t>
                </a:r>
              </a:p>
              <a:p>
                <a:pPr marL="139700" indent="0">
                  <a:buNone/>
                </a:pPr>
                <a:r>
                  <a:rPr lang="en-US" i="0">
                    <a:latin typeface="Cambria Math" panose="02040503050406030204" pitchFamily="18" charset="0"/>
                  </a:rPr>
                  <a:t>"Type equation here."</a:t>
                </a:r>
                <a:endParaRPr lang="en-US" dirty="0"/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10877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5456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Data from AIDS 2020 poster </a:t>
            </a:r>
          </a:p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1157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9518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539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1135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4311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tabLst/>
              <a:defRPr/>
            </a:pPr>
            <a:endParaRPr lang="en-US" dirty="0"/>
          </a:p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799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tabLst/>
              <a:defRPr/>
            </a:pPr>
            <a:endParaRPr lang="en-US" dirty="0">
              <a:cs typeface="Calibri"/>
            </a:endParaRPr>
          </a:p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289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tabLst/>
              <a:defRPr/>
            </a:pPr>
            <a:endParaRPr lang="en-US" dirty="0"/>
          </a:p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086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tabLst/>
              <a:defRPr/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9723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2438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392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userDrawn="1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1;p2">
            <a:extLst>
              <a:ext uri="{FF2B5EF4-FFF2-40B4-BE49-F238E27FC236}">
                <a16:creationId xmlns:a16="http://schemas.microsoft.com/office/drawing/2014/main" id="{85EA7E3F-709A-2243-828D-BD50320C7D04}"/>
              </a:ext>
            </a:extLst>
          </p:cNvPr>
          <p:cNvSpPr/>
          <p:nvPr userDrawn="1"/>
        </p:nvSpPr>
        <p:spPr>
          <a:xfrm flipH="1">
            <a:off x="0" y="0"/>
            <a:ext cx="9143850" cy="416234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rot="10800000">
            <a:off x="-150" y="4156675"/>
            <a:ext cx="9144000" cy="97825"/>
          </a:xfrm>
          <a:prstGeom prst="rect">
            <a:avLst/>
          </a:prstGeom>
          <a:solidFill>
            <a:srgbClr val="30A0D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7;p3">
            <a:extLst>
              <a:ext uri="{FF2B5EF4-FFF2-40B4-BE49-F238E27FC236}">
                <a16:creationId xmlns:a16="http://schemas.microsoft.com/office/drawing/2014/main" id="{C247F9E9-FFD4-40AC-AC5C-CBB7D2E3076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97565" y="3082250"/>
            <a:ext cx="8525454" cy="6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rgbClr val="386072"/>
                </a:solidFill>
                <a:latin typeface="+mn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" name="Google Shape;16;p3">
            <a:extLst>
              <a:ext uri="{FF2B5EF4-FFF2-40B4-BE49-F238E27FC236}">
                <a16:creationId xmlns:a16="http://schemas.microsoft.com/office/drawing/2014/main" id="{91233851-841C-416F-922E-53CC6D5CD80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97565" y="468384"/>
            <a:ext cx="8525455" cy="249565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rgbClr val="386072"/>
                </a:solidFill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995A7F-1722-4A43-B191-41A34FA107DE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52B8F-6885-344D-B2ED-95AA3EC49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55ED20-6BC3-2444-81FC-43342CF7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B086C-041E-9B41-8B5C-4060D1C57D59}" type="datetimeFigureOut">
              <a:rPr lang="en-US" smtClean="0"/>
              <a:t>7/18/22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6586B4-B02D-A043-B5A7-7327CC21D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C145AF-B245-394F-B3DC-9A4413FE7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A9F42-C381-674E-A3FE-37E93D1FA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519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9A1483-9456-F14A-BD93-B99F110D4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B086C-041E-9B41-8B5C-4060D1C57D59}" type="datetimeFigureOut">
              <a:rPr lang="en-US" smtClean="0"/>
              <a:t>7/18/22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40CBA7-B38E-6849-BE6B-49F97866B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EFF3FE-6B19-0649-8F50-D50153E95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A9F42-C381-674E-A3FE-37E93D1FA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28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17235-E4DD-6045-80E0-FEAB83D04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97A95-A70F-F44D-99C3-1B0064047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923E38-3FA8-1D4E-87A7-609A7BEB05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7B2CE5-2F22-464D-9278-212B86BB7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B086C-041E-9B41-8B5C-4060D1C57D59}" type="datetimeFigureOut">
              <a:rPr lang="en-US" smtClean="0"/>
              <a:t>7/18/22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AF98E7-262C-D641-98A8-BC422F2DA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83FB76-B70D-7D43-8C3C-370E9E42C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A9F42-C381-674E-A3FE-37E93D1FA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37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B54E8-8C22-5949-BE3C-AF04E8455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57987A-BDAD-604D-A11E-3BFDBB7E02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830940-EA66-F74B-8353-28E7C7C52E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9168C7-AA1D-864A-BDAC-81D51F9CF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B086C-041E-9B41-8B5C-4060D1C57D59}" type="datetimeFigureOut">
              <a:rPr lang="en-US" smtClean="0"/>
              <a:t>7/18/22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B7F5B2-08C0-8340-A38E-45747819C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DC7735-85A0-A84F-BDEA-F77CA3B28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A9F42-C381-674E-A3FE-37E93D1FA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366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3C541-13B2-4C4C-984E-521BDF121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E9D687-603F-E346-96B0-6676ECFDA5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E770F-6754-6B49-A98B-3B9E74A1B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B086C-041E-9B41-8B5C-4060D1C57D59}" type="datetimeFigureOut">
              <a:rPr lang="en-US" smtClean="0"/>
              <a:t>7/18/22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51ABE-968D-984B-A1AC-E56A9B3CC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52383B-DBEC-DD4E-8BC7-FEF5EB2D8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A9F42-C381-674E-A3FE-37E93D1FA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630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0ADD17-CA47-6B48-A495-82926E1419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072DBA-EBAE-1144-BF29-D2E23E8613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0C50FD-EE83-E44E-9478-56216D727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B086C-041E-9B41-8B5C-4060D1C57D59}" type="datetimeFigureOut">
              <a:rPr lang="en-US" smtClean="0"/>
              <a:t>7/18/22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D3140-AAE8-2C4C-836E-70443547F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92D98-E1D0-364D-9B43-78739FD99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A9F42-C381-674E-A3FE-37E93D1FA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372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7E295-EEEF-AC43-807B-60114B6E4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83B1C0-1F25-EB41-ACA5-394B8A46E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B086C-041E-9B41-8B5C-4060D1C57D59}" type="datetimeFigureOut">
              <a:rPr lang="en-US" smtClean="0"/>
              <a:t>7/18/22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10902A-E305-3749-9C46-C302F5973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785A34-8268-B048-82A9-572044991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A9F42-C381-674E-A3FE-37E93D1FA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643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31520" y="0"/>
            <a:ext cx="822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4000" b="1">
                <a:solidFill>
                  <a:srgbClr val="386072"/>
                </a:solidFill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31520" y="1213377"/>
            <a:ext cx="8229600" cy="31089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lvl="0" indent="-228600">
              <a:spcBef>
                <a:spcPts val="600"/>
              </a:spcBef>
              <a:spcAft>
                <a:spcPts val="0"/>
              </a:spcAft>
              <a:buSzPts val="2400"/>
              <a:buChar char="▹"/>
              <a:defRPr sz="2400">
                <a:solidFill>
                  <a:srgbClr val="386072"/>
                </a:solidFill>
                <a:latin typeface="+mn-lt"/>
              </a:defRPr>
            </a:lvl1pPr>
            <a:lvl2pPr marL="457200" lvl="1" indent="-223838">
              <a:spcBef>
                <a:spcPts val="0"/>
              </a:spcBef>
              <a:spcAft>
                <a:spcPts val="0"/>
              </a:spcAft>
              <a:buSzPts val="2400"/>
              <a:buFont typeface="Wingdings" panose="05000000000000000000" pitchFamily="2" charset="2"/>
              <a:buChar char="§"/>
              <a:defRPr sz="2000">
                <a:latin typeface="+mn-lt"/>
                <a:ea typeface="Yu Gothic" panose="020B0400000000000000" pitchFamily="34" charset="-128"/>
              </a:defRPr>
            </a:lvl2pPr>
            <a:lvl3pPr marL="690563" lvl="2" indent="-233363">
              <a:spcBef>
                <a:spcPts val="0"/>
              </a:spcBef>
              <a:spcAft>
                <a:spcPts val="0"/>
              </a:spcAft>
              <a:buSzPts val="2400"/>
              <a:buFont typeface="Source Sans Pro" panose="020B0503030403020204" pitchFamily="34" charset="0"/>
              <a:buChar char="−"/>
              <a:defRPr sz="1800">
                <a:latin typeface="+mn-l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⬞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 lang="en-US"/>
          </a:p>
          <a:p>
            <a:pPr lvl="1"/>
            <a:endParaRPr lang="en-US"/>
          </a:p>
          <a:p>
            <a:pPr lvl="2"/>
            <a:endParaRPr/>
          </a:p>
        </p:txBody>
      </p:sp>
      <p:sp>
        <p:nvSpPr>
          <p:cNvPr id="7" name="Google Shape;33;p6">
            <a:extLst>
              <a:ext uri="{FF2B5EF4-FFF2-40B4-BE49-F238E27FC236}">
                <a16:creationId xmlns:a16="http://schemas.microsoft.com/office/drawing/2014/main" id="{7A8BECA3-77EC-4604-8EE6-511A26184024}"/>
              </a:ext>
            </a:extLst>
          </p:cNvPr>
          <p:cNvSpPr/>
          <p:nvPr userDrawn="1"/>
        </p:nvSpPr>
        <p:spPr>
          <a:xfrm flipH="1">
            <a:off x="-75" y="0"/>
            <a:ext cx="669600" cy="1140000"/>
          </a:xfrm>
          <a:prstGeom prst="rect">
            <a:avLst/>
          </a:prstGeom>
          <a:solidFill>
            <a:srgbClr val="3860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37;p6">
            <a:extLst>
              <a:ext uri="{FF2B5EF4-FFF2-40B4-BE49-F238E27FC236}">
                <a16:creationId xmlns:a16="http://schemas.microsoft.com/office/drawing/2014/main" id="{7574CC6C-61B2-49F7-ADA1-B538B64D844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 sz="2000">
                <a:latin typeface="+mn-lt"/>
              </a:defRPr>
            </a:lvl1pPr>
            <a:lvl2pPr lvl="1">
              <a:buNone/>
              <a:defRPr sz="2400"/>
            </a:lvl2pPr>
            <a:lvl3pPr lvl="2">
              <a:buNone/>
              <a:defRPr sz="2400"/>
            </a:lvl3pPr>
            <a:lvl4pPr lvl="3">
              <a:buNone/>
              <a:defRPr sz="2400"/>
            </a:lvl4pPr>
            <a:lvl5pPr lvl="4">
              <a:buNone/>
              <a:defRPr sz="2400"/>
            </a:lvl5pPr>
            <a:lvl6pPr lvl="5">
              <a:buNone/>
              <a:defRPr sz="2400"/>
            </a:lvl6pPr>
            <a:lvl7pPr lvl="6">
              <a:buNone/>
              <a:defRPr sz="2400"/>
            </a:lvl7pPr>
            <a:lvl8pPr lvl="7">
              <a:buNone/>
              <a:defRPr sz="2400"/>
            </a:lvl8pPr>
            <a:lvl9pPr lvl="8">
              <a:buNone/>
              <a:defRPr sz="2400"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userDrawn="1">
  <p:cSld name="Title + 2 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 flipH="1">
            <a:off x="-75" y="0"/>
            <a:ext cx="669600" cy="1140000"/>
          </a:xfrm>
          <a:prstGeom prst="rect">
            <a:avLst/>
          </a:prstGeom>
          <a:solidFill>
            <a:srgbClr val="3860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731520" y="0"/>
            <a:ext cx="822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4000" b="1">
                <a:solidFill>
                  <a:srgbClr val="386072"/>
                </a:solidFill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731520" y="1188720"/>
            <a:ext cx="4069080" cy="31089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lvl="0" indent="-228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 sz="2000">
                <a:solidFill>
                  <a:srgbClr val="386072"/>
                </a:solidFill>
                <a:latin typeface="+mn-lt"/>
              </a:defRPr>
            </a:lvl1pPr>
            <a:lvl2pPr marL="457200" lvl="1" indent="-223838">
              <a:spcBef>
                <a:spcPts val="60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  <a:defRPr sz="1800">
                <a:solidFill>
                  <a:srgbClr val="386072"/>
                </a:solidFill>
                <a:latin typeface="+mn-lt"/>
              </a:defRPr>
            </a:lvl2pPr>
            <a:lvl3pPr marL="690563" lvl="2" indent="-233363">
              <a:spcBef>
                <a:spcPts val="600"/>
              </a:spcBef>
              <a:spcAft>
                <a:spcPts val="0"/>
              </a:spcAft>
              <a:buSzPct val="100000"/>
              <a:buFont typeface="Source Sans Pro" panose="020B0503030403020204" pitchFamily="34" charset="0"/>
              <a:buChar char="−"/>
              <a:defRPr sz="1600">
                <a:solidFill>
                  <a:srgbClr val="386072"/>
                </a:solidFill>
                <a:latin typeface="+mn-lt"/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⬞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 lang="en-US"/>
          </a:p>
          <a:p>
            <a:pPr lvl="1"/>
            <a:endParaRPr lang="en-US"/>
          </a:p>
          <a:p>
            <a:pPr lvl="2"/>
            <a:endParaRPr lang="en-US"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 sz="2000">
                <a:latin typeface="+mn-lt"/>
              </a:defRPr>
            </a:lvl1pPr>
            <a:lvl2pPr lvl="1">
              <a:buNone/>
              <a:defRPr sz="2400"/>
            </a:lvl2pPr>
            <a:lvl3pPr lvl="2">
              <a:buNone/>
              <a:defRPr sz="2400"/>
            </a:lvl3pPr>
            <a:lvl4pPr lvl="3">
              <a:buNone/>
              <a:defRPr sz="2400"/>
            </a:lvl4pPr>
            <a:lvl5pPr lvl="4">
              <a:buNone/>
              <a:defRPr sz="2400"/>
            </a:lvl5pPr>
            <a:lvl6pPr lvl="5">
              <a:buNone/>
              <a:defRPr sz="2400"/>
            </a:lvl6pPr>
            <a:lvl7pPr lvl="6">
              <a:buNone/>
              <a:defRPr sz="2400"/>
            </a:lvl7pPr>
            <a:lvl8pPr lvl="7">
              <a:buNone/>
              <a:defRPr sz="2400"/>
            </a:lvl8pPr>
            <a:lvl9pPr lvl="8">
              <a:buNone/>
              <a:defRPr sz="2400"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9" name="Google Shape;35;p6">
            <a:extLst>
              <a:ext uri="{FF2B5EF4-FFF2-40B4-BE49-F238E27FC236}">
                <a16:creationId xmlns:a16="http://schemas.microsoft.com/office/drawing/2014/main" id="{6BA712F1-C0CA-41B5-9FCB-98855B4EF0B8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4892040" y="1188720"/>
            <a:ext cx="4069080" cy="31089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lvl="0" indent="-228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 sz="2000">
                <a:solidFill>
                  <a:srgbClr val="386072"/>
                </a:solidFill>
                <a:latin typeface="+mn-lt"/>
              </a:defRPr>
            </a:lvl1pPr>
            <a:lvl2pPr marL="457200" lvl="1" indent="-223838">
              <a:spcBef>
                <a:spcPts val="600"/>
              </a:spcBef>
              <a:spcAft>
                <a:spcPts val="0"/>
              </a:spcAft>
              <a:buSzPts val="2000"/>
              <a:buFont typeface="Wingdings" panose="05000000000000000000" pitchFamily="2" charset="2"/>
              <a:buChar char="§"/>
              <a:defRPr sz="1800">
                <a:solidFill>
                  <a:srgbClr val="386072"/>
                </a:solidFill>
                <a:latin typeface="+mn-lt"/>
              </a:defRPr>
            </a:lvl2pPr>
            <a:lvl3pPr marL="690563" lvl="2" indent="-233363">
              <a:spcBef>
                <a:spcPts val="600"/>
              </a:spcBef>
              <a:spcAft>
                <a:spcPts val="0"/>
              </a:spcAft>
              <a:buSzPct val="100000"/>
              <a:buFont typeface="Source Sans Pro" panose="020B0503030403020204" pitchFamily="34" charset="0"/>
              <a:buChar char="−"/>
              <a:defRPr sz="1600">
                <a:solidFill>
                  <a:srgbClr val="386072"/>
                </a:solidFill>
                <a:latin typeface="+mn-lt"/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⬞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 lang="en-US"/>
          </a:p>
          <a:p>
            <a:pPr lvl="1"/>
            <a:endParaRPr lang="en-US"/>
          </a:p>
          <a:p>
            <a:pPr lvl="2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userDrawn="1">
  <p:cSld name="Caption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E5F8C-0064-1C44-9EC1-D28845A29F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08DE63-2C69-2643-B52C-55158E86DA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0F307-E03F-1349-AC82-36553C81B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B086C-041E-9B41-8B5C-4060D1C57D59}" type="datetimeFigureOut">
              <a:rPr lang="en-US" smtClean="0"/>
              <a:t>7/18/22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614F97-7B5C-F24F-A070-FCF25122B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D1D52C-60B4-EC49-928F-CE33A5B3A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A9F42-C381-674E-A3FE-37E93D1FA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467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78B3D-FAE4-D946-B97E-F4DF90735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826BF-BD89-914B-8FE7-CC7E1A6C3B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CE7C64-22A9-B84A-BDB1-CFB9601F8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B086C-041E-9B41-8B5C-4060D1C57D59}" type="datetimeFigureOut">
              <a:rPr lang="en-US" smtClean="0"/>
              <a:t>7/18/22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CB67C-529F-C044-A2BA-128D23627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8DE5C-199A-0A47-BBCF-44E5DF2F2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A9F42-C381-674E-A3FE-37E93D1FA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105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62B78-655B-1846-98FB-59FF94312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2BBB21-FB06-0D40-9E08-F8C5FBE294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1EE74-50B6-2649-BEC2-EE858BA5F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B086C-041E-9B41-8B5C-4060D1C57D59}" type="datetimeFigureOut">
              <a:rPr lang="en-US" smtClean="0"/>
              <a:t>7/18/22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1B1167-C03C-8C48-BAE9-6E8D85916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DB98B-8463-7942-B45A-00BC89FE5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A9F42-C381-674E-A3FE-37E93D1FA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171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F35E4-A82F-FE46-9D96-42C0565E0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BFB8D-0BFF-B249-9EE2-F03A2C403F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03B0E1-FF26-B64A-96D8-59DAA8F4D8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1670B1-5641-724C-9CE0-8CFFC9843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B086C-041E-9B41-8B5C-4060D1C57D59}" type="datetimeFigureOut">
              <a:rPr lang="en-US" smtClean="0"/>
              <a:t>7/18/22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DD7FB4-4A8A-5F4E-A5B8-D7C110602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EF89C8-82F7-FF40-B75C-25DAFCD72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A9F42-C381-674E-A3FE-37E93D1FA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74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36DAF-CA27-4F42-A755-E5B8F8880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40B515-20F0-634A-A2DC-004ABAC61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A5EDF8-1EF2-BE43-9B96-642120C192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03E112-5FBA-344D-A57C-001BC1C53A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E7A8AC-37D8-2B42-8AEE-624D3379DA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87BEB0-288A-C042-BC26-4A26D08F0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B086C-041E-9B41-8B5C-4060D1C57D59}" type="datetimeFigureOut">
              <a:rPr lang="en-US" smtClean="0"/>
              <a:t>7/18/22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9099C9-4AFA-714A-BC06-F571BE8C1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5DF4CE-0A53-A747-A5F5-77E438144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A9F42-C381-674E-A3FE-37E93D1FA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422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44425" y="1538075"/>
            <a:ext cx="5169000" cy="3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ource Sans Pro"/>
              <a:buChar char="▹"/>
              <a:defRPr sz="3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▸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⬩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⬞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ctr" rtl="0"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algn="ctr" rtl="0"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algn="ctr" rtl="0"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algn="ctr" rtl="0"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algn="ctr" rtl="0"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algn="ctr" rtl="0"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algn="ctr" rtl="0"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algn="ctr" rtl="0"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6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386072"/>
          </a:solidFill>
          <a:latin typeface="+mj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4F559D-36BA-1C4C-99F2-7CBAB0B8E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73158-615F-8548-B28C-5D679CD82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D5048-D827-B841-B60E-A6E8B74E3F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B086C-041E-9B41-8B5C-4060D1C57D59}" type="datetimeFigureOut">
              <a:rPr lang="en-US" smtClean="0"/>
              <a:t>7/18/22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CB3CC9-05D1-0C45-91CD-0065937118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AB9CF-6B11-6245-99D3-BF01EF26D6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A9F42-C381-674E-A3FE-37E93D1FA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495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38584BF-B7B3-4174-9CA1-648E512059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7054" y="2448911"/>
            <a:ext cx="8525454" cy="1471448"/>
          </a:xfrm>
        </p:spPr>
        <p:txBody>
          <a:bodyPr/>
          <a:lstStyle/>
          <a:p>
            <a:r>
              <a:rPr lang="en-US" b="1" dirty="0"/>
              <a:t>Larry Brown, MD, </a:t>
            </a:r>
            <a:r>
              <a:rPr lang="en-US" dirty="0"/>
              <a:t>Professor, Dept of Psychiatry </a:t>
            </a:r>
          </a:p>
          <a:p>
            <a:r>
              <a:rPr lang="en-US" dirty="0"/>
              <a:t>Rhode Island Hospital; Brown University</a:t>
            </a:r>
          </a:p>
          <a:p>
            <a:r>
              <a:rPr lang="en-US" b="1" dirty="0"/>
              <a:t>International Maternal Pediatric Adolescent AIDS Clinical Trials Network (NIH-funded) </a:t>
            </a:r>
          </a:p>
          <a:p>
            <a:r>
              <a:rPr lang="en-US" dirty="0"/>
              <a:t>31 July, 2022</a:t>
            </a:r>
          </a:p>
        </p:txBody>
      </p:sp>
      <p:sp>
        <p:nvSpPr>
          <p:cNvPr id="16" name="Google Shape;72;p12">
            <a:extLst>
              <a:ext uri="{FF2B5EF4-FFF2-40B4-BE49-F238E27FC236}">
                <a16:creationId xmlns:a16="http://schemas.microsoft.com/office/drawing/2014/main" id="{B4D696FB-EEDC-43B5-B037-2CBB67DB363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81951" y="199697"/>
            <a:ext cx="8525455" cy="2132282"/>
          </a:xfr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2800" dirty="0"/>
              <a:t>Forty-eight Week Outcomes of a Site-Randomized Trial of Combined Cognitive Behavioral Therapy and Medication Management Algorithm for Treatment of Depression Among Youth with HIV in the U.S.</a:t>
            </a:r>
            <a:endParaRPr lang="en-US" sz="5400" dirty="0"/>
          </a:p>
        </p:txBody>
      </p:sp>
      <p:pic>
        <p:nvPicPr>
          <p:cNvPr id="10" name="Picture 9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789FB9B1-1E99-634A-BF62-FF87285063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14051" y="4344061"/>
            <a:ext cx="897710" cy="701168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51E4D307-F374-1648-BBBA-BA30B57372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3207" y="-20750"/>
            <a:ext cx="125095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80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0134B-C779-4BB9-AC22-171BD036B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93728"/>
            <a:ext cx="8229600" cy="790414"/>
          </a:xfrm>
        </p:spPr>
        <p:txBody>
          <a:bodyPr/>
          <a:lstStyle/>
          <a:p>
            <a:r>
              <a:rPr lang="en-US" sz="3200" dirty="0"/>
              <a:t>Health and Wellness CBT Content</a:t>
            </a:r>
            <a:br>
              <a:rPr lang="en-US" sz="3600" dirty="0"/>
            </a:br>
            <a:r>
              <a:rPr lang="en-US" sz="2000" dirty="0"/>
              <a:t>Tailored for relevance: stigma, trauma, medical care – 24 weeks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490C7B-85E7-437C-9947-57CCD39E391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10</a:t>
            </a:fld>
            <a:endParaRPr lang="en"/>
          </a:p>
        </p:txBody>
      </p:sp>
      <p:graphicFrame>
        <p:nvGraphicFramePr>
          <p:cNvPr id="6" name="Group 81">
            <a:extLst>
              <a:ext uri="{FF2B5EF4-FFF2-40B4-BE49-F238E27FC236}">
                <a16:creationId xmlns:a16="http://schemas.microsoft.com/office/drawing/2014/main" id="{3C2A45E4-36F0-48A0-85E0-E8AFA77D98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301021"/>
              </p:ext>
            </p:extLst>
          </p:nvPr>
        </p:nvGraphicFramePr>
        <p:xfrm>
          <a:off x="594885" y="1239476"/>
          <a:ext cx="8048270" cy="3574262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51647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65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69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835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Treatment Stage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1280" marR="8128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Frequency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1280" marR="81280"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Month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1280" marR="81280"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85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Motivation to engage; psychoeducation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1280" marR="8128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Weekly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1280" marR="81280"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1280" marR="81280"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384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Reduce symptoms with core skills; identify strengths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1280" marR="8128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Weekly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1280" marR="81280"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1280" marR="81280"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77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Wellness skills—relapse prevention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1280" marR="8128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Every other week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1280" marR="81280"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3, 4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1280" marR="81280"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57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Consolidate gains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1280" marR="8128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Monthly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1280" marR="81280"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5, 6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1280" marR="81280"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7687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0E349-52A9-4281-A103-B795EA78B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0"/>
            <a:ext cx="8229600" cy="755690"/>
          </a:xfrm>
        </p:spPr>
        <p:txBody>
          <a:bodyPr/>
          <a:lstStyle/>
          <a:p>
            <a:pPr algn="ctr"/>
            <a:r>
              <a:rPr lang="en-US" sz="3600" dirty="0"/>
              <a:t>Medication Algorithm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19512-59BC-4210-99AA-1860871583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0391" y="570000"/>
            <a:ext cx="7202775" cy="942297"/>
          </a:xfrm>
        </p:spPr>
        <p:txBody>
          <a:bodyPr/>
          <a:lstStyle/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Framework, not “restrictive,” not a specific medication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Strategy based on measured care/patient response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61E37C-6FF4-4DE8-AE6E-FC70902568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11</a:t>
            </a:fld>
            <a:endParaRPr lang="en"/>
          </a:p>
        </p:txBody>
      </p:sp>
      <p:graphicFrame>
        <p:nvGraphicFramePr>
          <p:cNvPr id="6" name="Group 82">
            <a:extLst>
              <a:ext uri="{FF2B5EF4-FFF2-40B4-BE49-F238E27FC236}">
                <a16:creationId xmlns:a16="http://schemas.microsoft.com/office/drawing/2014/main" id="{F582A255-8548-493A-A6D5-A39EC0E9D1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91533"/>
              </p:ext>
            </p:extLst>
          </p:nvPr>
        </p:nvGraphicFramePr>
        <p:xfrm>
          <a:off x="669525" y="1351679"/>
          <a:ext cx="8164508" cy="3325423"/>
        </p:xfrm>
        <a:graphic>
          <a:graphicData uri="http://schemas.openxmlformats.org/drawingml/2006/table">
            <a:tbl>
              <a:tblPr/>
              <a:tblGrid>
                <a:gridCol w="10400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68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75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05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Stage</a:t>
                      </a:r>
                    </a:p>
                  </a:txBody>
                  <a:tcPr marL="81280" marR="81280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Treatment</a:t>
                      </a:r>
                    </a:p>
                  </a:txBody>
                  <a:tcPr marL="81280" marR="81280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Medication Options</a:t>
                      </a:r>
                    </a:p>
                  </a:txBody>
                  <a:tcPr marL="81280" marR="81280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65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Stage 0</a:t>
                      </a:r>
                    </a:p>
                  </a:txBody>
                  <a:tcPr marL="81280" marR="81280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No medication </a:t>
                      </a:r>
                    </a:p>
                  </a:txBody>
                  <a:tcPr marL="81280" marR="81280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N/A</a:t>
                      </a:r>
                    </a:p>
                  </a:txBody>
                  <a:tcPr marL="81280" marR="81280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01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Stage 1</a:t>
                      </a:r>
                    </a:p>
                  </a:txBody>
                  <a:tcPr marL="81280" marR="81280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SSRI Mono Therapy</a:t>
                      </a:r>
                    </a:p>
                  </a:txBody>
                  <a:tcPr marL="81280" marR="81280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Increase dose or augment partial responses (e.g. lithium, bupropion)</a:t>
                      </a:r>
                    </a:p>
                  </a:txBody>
                  <a:tcPr marL="81280" marR="81280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65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Stage 2</a:t>
                      </a:r>
                    </a:p>
                  </a:txBody>
                  <a:tcPr marL="81280" marR="81280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kumimoji="0" 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SSRI</a:t>
                      </a:r>
                    </a:p>
                  </a:txBody>
                  <a:tcPr marL="81280" marR="81280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Increase dose or augment partial resp.</a:t>
                      </a:r>
                    </a:p>
                  </a:txBody>
                  <a:tcPr marL="81280" marR="81280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51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Stage 3</a:t>
                      </a:r>
                    </a:p>
                  </a:txBody>
                  <a:tcPr marL="81280" marR="81280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Non-SSRI</a:t>
                      </a:r>
                    </a:p>
                  </a:txBody>
                  <a:tcPr marL="81280" marR="81280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Increase dose or augment partial resp.</a:t>
                      </a:r>
                    </a:p>
                  </a:txBody>
                  <a:tcPr marL="81280" marR="81280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01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Stage 4</a:t>
                      </a:r>
                    </a:p>
                  </a:txBody>
                  <a:tcPr marL="81280" marR="81280"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Combination Treatment </a:t>
                      </a:r>
                    </a:p>
                  </a:txBody>
                  <a:tcPr marL="81280" marR="81280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Two antidepressants or antidepressant plus lithium </a:t>
                      </a:r>
                    </a:p>
                  </a:txBody>
                  <a:tcPr marL="81280" marR="81280"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2509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1A757-77EF-4162-A9E8-8C1EC2B23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273" y="1534511"/>
            <a:ext cx="8229600" cy="1140000"/>
          </a:xfrm>
        </p:spPr>
        <p:txBody>
          <a:bodyPr/>
          <a:lstStyle/>
          <a:p>
            <a:pPr algn="ctr"/>
            <a:r>
              <a:rPr lang="en-US" sz="3600" dirty="0"/>
              <a:t>Results:</a:t>
            </a:r>
            <a:br>
              <a:rPr lang="en-US" sz="3600" dirty="0"/>
            </a:br>
            <a:r>
              <a:rPr lang="en-US" sz="3600" dirty="0"/>
              <a:t> Depression over 48 weeks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4FD5D1-67B8-4278-9936-3AFD1F3C9FF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02769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F068B-AA87-4082-9A0A-CC28CE293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-126370"/>
            <a:ext cx="8229600" cy="862094"/>
          </a:xfrm>
        </p:spPr>
        <p:txBody>
          <a:bodyPr/>
          <a:lstStyle/>
          <a:p>
            <a:r>
              <a:rPr lang="en-US" sz="3200" dirty="0"/>
              <a:t>QIDS-SR Over 48 Weeks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EE56E5-E108-4E1F-981E-E7F8F49CEDE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0" y="-96335"/>
            <a:ext cx="669600" cy="926652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13</a:t>
            </a:fld>
            <a:endParaRPr lang="en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FAE59F8-52A7-4DAA-8097-4E7EB4CD5E9E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538953" y="1543526"/>
            <a:ext cx="3516760" cy="2061522"/>
          </a:xfrm>
          <a:prstGeom prst="rect">
            <a:avLst/>
          </a:prstGeom>
          <a:solidFill>
            <a:srgbClr val="38607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spcAft>
                <a:spcPts val="600"/>
              </a:spcAft>
              <a:buNone/>
            </a:pPr>
            <a:r>
              <a:rPr lang="en-US" sz="1800" dirty="0">
                <a:solidFill>
                  <a:schemeClr val="bg1"/>
                </a:solidFill>
              </a:rPr>
              <a:t>Difference between ESC and COMB-R sites in QIDS-SR:</a:t>
            </a:r>
          </a:p>
          <a:p>
            <a:pPr marL="0" indent="0">
              <a:buNone/>
            </a:pPr>
            <a:r>
              <a:rPr lang="en-US" sz="1800" u="sng" dirty="0">
                <a:solidFill>
                  <a:schemeClr val="bg1"/>
                </a:solidFill>
              </a:rPr>
              <a:t>Week 24</a:t>
            </a:r>
            <a:r>
              <a:rPr lang="en-US" sz="1800" dirty="0">
                <a:solidFill>
                  <a:schemeClr val="bg1"/>
                </a:solidFill>
              </a:rPr>
              <a:t>, [-3.9, (CI =-6.8, -0.9), </a:t>
            </a:r>
            <a:r>
              <a:rPr lang="en-US" sz="1800" i="1" dirty="0">
                <a:solidFill>
                  <a:schemeClr val="bg1"/>
                </a:solidFill>
              </a:rPr>
              <a:t>p</a:t>
            </a:r>
            <a:r>
              <a:rPr lang="en-US" sz="1800" dirty="0">
                <a:solidFill>
                  <a:schemeClr val="bg1"/>
                </a:solidFill>
              </a:rPr>
              <a:t> = 0.01]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Week 36, </a:t>
            </a:r>
            <a:r>
              <a:rPr lang="en-US" sz="1800" i="1" dirty="0">
                <a:solidFill>
                  <a:schemeClr val="bg1"/>
                </a:solidFill>
              </a:rPr>
              <a:t>p = </a:t>
            </a:r>
            <a:r>
              <a:rPr lang="en-US" sz="1800" dirty="0">
                <a:solidFill>
                  <a:schemeClr val="bg1"/>
                </a:solidFill>
              </a:rPr>
              <a:t>0.05 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0ED22D4-2772-1E4B-A697-E123A024DA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8002575"/>
              </p:ext>
            </p:extLst>
          </p:nvPr>
        </p:nvGraphicFramePr>
        <p:xfrm>
          <a:off x="163963" y="1145628"/>
          <a:ext cx="5374990" cy="3269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40442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C7938-2602-4954-949F-228B16C12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0"/>
            <a:ext cx="8229600" cy="720671"/>
          </a:xfrm>
        </p:spPr>
        <p:txBody>
          <a:bodyPr/>
          <a:lstStyle/>
          <a:p>
            <a:r>
              <a:rPr lang="en-US" sz="3200" dirty="0"/>
              <a:t>QIDS-SR Response over 48 Weeks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4BAFF9-6853-4D5B-A262-6E04266EF77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-75" y="0"/>
            <a:ext cx="669600" cy="843805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14</a:t>
            </a:fld>
            <a:endParaRPr lang="e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76E514-F727-4564-A8A1-C4BE1E592C7B}"/>
              </a:ext>
            </a:extLst>
          </p:cNvPr>
          <p:cNvSpPr/>
          <p:nvPr/>
        </p:nvSpPr>
        <p:spPr>
          <a:xfrm>
            <a:off x="6096000" y="1025472"/>
            <a:ext cx="2865195" cy="3312310"/>
          </a:xfrm>
          <a:prstGeom prst="rect">
            <a:avLst/>
          </a:prstGeom>
          <a:solidFill>
            <a:srgbClr val="38607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800" dirty="0">
                <a:solidFill>
                  <a:schemeClr val="bg1"/>
                </a:solidFill>
              </a:rPr>
              <a:t>D</a:t>
            </a:r>
            <a:r>
              <a:rPr lang="en-US" sz="1800" b="0" i="0" dirty="0">
                <a:solidFill>
                  <a:schemeClr val="bg1"/>
                </a:solidFill>
                <a:effectLst/>
              </a:rPr>
              <a:t>ifference between ESC and COMB-R sites in </a:t>
            </a:r>
            <a:r>
              <a:rPr lang="en-US" sz="1800" b="0" i="0" u="sng" dirty="0">
                <a:solidFill>
                  <a:schemeClr val="bg1"/>
                </a:solidFill>
                <a:effectLst/>
              </a:rPr>
              <a:t>response</a:t>
            </a:r>
            <a:r>
              <a:rPr lang="en-US" sz="1800" b="0" i="0" dirty="0">
                <a:solidFill>
                  <a:schemeClr val="bg1"/>
                </a:solidFill>
                <a:effectLst/>
              </a:rPr>
              <a:t> (&gt;50% reduction in QIDS-SR): </a:t>
            </a:r>
          </a:p>
          <a:p>
            <a:pPr>
              <a:spcAft>
                <a:spcPts val="600"/>
              </a:spcAft>
            </a:pPr>
            <a:r>
              <a:rPr lang="en-US" sz="1800" b="0" i="0" dirty="0">
                <a:solidFill>
                  <a:schemeClr val="bg1"/>
                </a:solidFill>
                <a:effectLst/>
              </a:rPr>
              <a:t>Week </a:t>
            </a:r>
            <a:r>
              <a:rPr lang="en-US" sz="1800" dirty="0">
                <a:solidFill>
                  <a:schemeClr val="bg1"/>
                </a:solidFill>
              </a:rPr>
              <a:t>12, </a:t>
            </a:r>
            <a:r>
              <a:rPr lang="en-US" sz="1800" i="1" dirty="0">
                <a:solidFill>
                  <a:schemeClr val="bg1"/>
                </a:solidFill>
              </a:rPr>
              <a:t>p</a:t>
            </a:r>
            <a:r>
              <a:rPr lang="en-US" sz="1800" dirty="0">
                <a:solidFill>
                  <a:schemeClr val="bg1"/>
                </a:solidFill>
              </a:rPr>
              <a:t> = 0.06</a:t>
            </a:r>
          </a:p>
          <a:p>
            <a:r>
              <a:rPr lang="en-US" sz="1800" u="sng" dirty="0">
                <a:solidFill>
                  <a:schemeClr val="bg1"/>
                </a:solidFill>
              </a:rPr>
              <a:t>Week 24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dirty="0"/>
              <a:t> </a:t>
            </a:r>
            <a:r>
              <a:rPr lang="en-US" sz="1800" b="0" i="1" dirty="0">
                <a:solidFill>
                  <a:schemeClr val="bg1"/>
                </a:solidFill>
                <a:effectLst/>
              </a:rPr>
              <a:t>p</a:t>
            </a:r>
            <a:r>
              <a:rPr lang="en-US" sz="1800" b="0" i="0" dirty="0">
                <a:solidFill>
                  <a:schemeClr val="bg1"/>
                </a:solidFill>
                <a:effectLst/>
              </a:rPr>
              <a:t> &lt; 0.001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solidFill>
                  <a:schemeClr val="bg1"/>
                </a:solidFill>
              </a:rPr>
              <a:t>[</a:t>
            </a:r>
            <a:r>
              <a:rPr lang="en-US" sz="1800" dirty="0"/>
              <a:t>44 (CI =23.1, 65.5), </a:t>
            </a:r>
            <a:r>
              <a:rPr lang="en-US" sz="1800" i="1" dirty="0">
                <a:solidFill>
                  <a:schemeClr val="bg1"/>
                </a:solidFill>
              </a:rPr>
              <a:t>p</a:t>
            </a:r>
            <a:r>
              <a:rPr lang="en-US" sz="1800" dirty="0">
                <a:solidFill>
                  <a:schemeClr val="bg1"/>
                </a:solidFill>
              </a:rPr>
              <a:t> &lt; 0.001] </a:t>
            </a:r>
          </a:p>
          <a:p>
            <a:r>
              <a:rPr lang="en-US" sz="1800" dirty="0">
                <a:solidFill>
                  <a:schemeClr val="bg1"/>
                </a:solidFill>
              </a:rPr>
              <a:t>Week 36, </a:t>
            </a:r>
            <a:r>
              <a:rPr lang="en-US" sz="1800" i="1" dirty="0">
                <a:solidFill>
                  <a:schemeClr val="bg1"/>
                </a:solidFill>
              </a:rPr>
              <a:t>p </a:t>
            </a:r>
            <a:r>
              <a:rPr lang="en-US" sz="1800" dirty="0">
                <a:solidFill>
                  <a:schemeClr val="bg1"/>
                </a:solidFill>
              </a:rPr>
              <a:t>= 0.02</a:t>
            </a:r>
          </a:p>
          <a:p>
            <a:r>
              <a:rPr lang="en-US" sz="1800" dirty="0">
                <a:solidFill>
                  <a:schemeClr val="bg1"/>
                </a:solidFill>
              </a:rPr>
              <a:t>Week 48 </a:t>
            </a:r>
            <a:r>
              <a:rPr lang="en-US" sz="1800" i="1" dirty="0">
                <a:solidFill>
                  <a:schemeClr val="bg1"/>
                </a:solidFill>
              </a:rPr>
              <a:t>p</a:t>
            </a:r>
            <a:r>
              <a:rPr lang="en-US" sz="1800" dirty="0">
                <a:solidFill>
                  <a:schemeClr val="bg1"/>
                </a:solidFill>
              </a:rPr>
              <a:t> = 0.05</a:t>
            </a:r>
          </a:p>
          <a:p>
            <a:endParaRPr lang="en-US" sz="1200" dirty="0">
              <a:solidFill>
                <a:schemeClr val="bg1"/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122A7C8-8341-1A4A-BDAF-D800A104C6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8149864"/>
              </p:ext>
            </p:extLst>
          </p:nvPr>
        </p:nvGraphicFramePr>
        <p:xfrm>
          <a:off x="0" y="843805"/>
          <a:ext cx="6096000" cy="3493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76290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C7938-2602-4954-949F-228B16C12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0"/>
            <a:ext cx="8229600" cy="720671"/>
          </a:xfrm>
        </p:spPr>
        <p:txBody>
          <a:bodyPr/>
          <a:lstStyle/>
          <a:p>
            <a:r>
              <a:rPr lang="en-US" sz="3200" dirty="0"/>
              <a:t>QIDS-SR Remission over 48 Weeks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4BAFF9-6853-4D5B-A262-6E04266EF77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-75" y="0"/>
            <a:ext cx="669600" cy="720671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15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876E514-F727-4564-A8A1-C4BE1E592C7B}"/>
                  </a:ext>
                </a:extLst>
              </p:cNvPr>
              <p:cNvSpPr/>
              <p:nvPr/>
            </p:nvSpPr>
            <p:spPr>
              <a:xfrm>
                <a:off x="6186474" y="1366345"/>
                <a:ext cx="2862933" cy="2217683"/>
              </a:xfrm>
              <a:prstGeom prst="rect">
                <a:avLst/>
              </a:prstGeom>
              <a:solidFill>
                <a:srgbClr val="386072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800" b="1" i="0" dirty="0">
                    <a:solidFill>
                      <a:schemeClr val="bg1"/>
                    </a:solidFill>
                    <a:effectLst/>
                  </a:rPr>
                  <a:t>D</a:t>
                </a:r>
                <a:r>
                  <a:rPr lang="en-US" sz="1800" b="0" i="0" dirty="0">
                    <a:solidFill>
                      <a:schemeClr val="bg1"/>
                    </a:solidFill>
                    <a:effectLst/>
                  </a:rPr>
                  <a:t>ifference between ESC and COMB-R sites in </a:t>
                </a:r>
                <a:r>
                  <a:rPr lang="en-US" sz="1800" b="0" i="0" u="sng" dirty="0">
                    <a:solidFill>
                      <a:schemeClr val="bg1"/>
                    </a:solidFill>
                    <a:effectLst/>
                  </a:rPr>
                  <a:t>remission </a:t>
                </a:r>
                <a:r>
                  <a:rPr lang="en-US" sz="1800" b="0" i="0" dirty="0">
                    <a:solidFill>
                      <a:schemeClr val="bg1"/>
                    </a:solidFill>
                    <a:effectLst/>
                  </a:rPr>
                  <a:t>(QIDS-SR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1800" b="0" i="0" dirty="0">
                    <a:solidFill>
                      <a:schemeClr val="bg1"/>
                    </a:solidFill>
                    <a:effectLst/>
                  </a:rPr>
                  <a:t> 5):</a:t>
                </a:r>
              </a:p>
              <a:p>
                <a:endParaRPr lang="en-US" sz="1800" b="0" i="0" dirty="0">
                  <a:solidFill>
                    <a:schemeClr val="bg1"/>
                  </a:solidFill>
                  <a:effectLst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1800" b="0" i="0" u="sng" dirty="0">
                    <a:solidFill>
                      <a:schemeClr val="bg1"/>
                    </a:solidFill>
                    <a:effectLst/>
                  </a:rPr>
                  <a:t>Week 24</a:t>
                </a:r>
                <a:r>
                  <a:rPr lang="en-US" sz="1800" dirty="0"/>
                  <a:t>,</a:t>
                </a:r>
                <a:r>
                  <a:rPr lang="en-US" sz="1800" dirty="0">
                    <a:solidFill>
                      <a:schemeClr val="bg1"/>
                    </a:solidFill>
                  </a:rPr>
                  <a:t> </a:t>
                </a:r>
                <a:r>
                  <a:rPr lang="en-US" sz="1800" dirty="0"/>
                  <a:t>[31 (CI = 8.9, 52.9),</a:t>
                </a:r>
                <a:r>
                  <a:rPr lang="en-US" sz="1800" i="1" dirty="0"/>
                  <a:t> </a:t>
                </a:r>
                <a:r>
                  <a:rPr lang="en-US" sz="1800" i="1" dirty="0">
                    <a:solidFill>
                      <a:schemeClr val="bg1"/>
                    </a:solidFill>
                  </a:rPr>
                  <a:t>p </a:t>
                </a:r>
                <a:r>
                  <a:rPr lang="en-US" sz="1800" dirty="0">
                    <a:solidFill>
                      <a:schemeClr val="bg1"/>
                    </a:solidFill>
                  </a:rPr>
                  <a:t>= 0.01]</a:t>
                </a:r>
                <a:endParaRPr lang="en-US" sz="1800" b="0" i="0" dirty="0">
                  <a:solidFill>
                    <a:schemeClr val="bg1"/>
                  </a:solidFill>
                  <a:effectLst/>
                </a:endParaRPr>
              </a:p>
              <a:p>
                <a:r>
                  <a:rPr lang="en-US" sz="1800" dirty="0">
                    <a:solidFill>
                      <a:schemeClr val="bg1"/>
                    </a:solidFill>
                  </a:rPr>
                  <a:t>Week 36, </a:t>
                </a:r>
                <a:r>
                  <a:rPr lang="en-US" sz="1800" i="1" dirty="0">
                    <a:solidFill>
                      <a:schemeClr val="bg1"/>
                    </a:solidFill>
                  </a:rPr>
                  <a:t>p</a:t>
                </a:r>
                <a:r>
                  <a:rPr lang="en-US" sz="1800" dirty="0">
                    <a:solidFill>
                      <a:schemeClr val="bg1"/>
                    </a:solidFill>
                  </a:rPr>
                  <a:t> = 0.05</a:t>
                </a:r>
                <a:endParaRPr lang="en-US" sz="1800" b="0" i="0" dirty="0">
                  <a:solidFill>
                    <a:schemeClr val="bg1"/>
                  </a:solidFill>
                  <a:effectLst/>
                </a:endParaRPr>
              </a:p>
              <a:p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876E514-F727-4564-A8A1-C4BE1E592C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474" y="1366345"/>
                <a:ext cx="2862933" cy="2217683"/>
              </a:xfrm>
              <a:prstGeom prst="rect">
                <a:avLst/>
              </a:prstGeom>
              <a:blipFill>
                <a:blip r:embed="rId3"/>
                <a:stretch>
                  <a:fillRect l="-1310" t="-1695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D38FF97-79D8-614F-A98C-0F1FD3F261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8282156"/>
              </p:ext>
            </p:extLst>
          </p:nvPr>
        </p:nvGraphicFramePr>
        <p:xfrm>
          <a:off x="0" y="687189"/>
          <a:ext cx="6096000" cy="3632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29462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98BE2-3E45-4F4B-B0D1-18F271D9A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272" y="1555532"/>
            <a:ext cx="8229600" cy="1140000"/>
          </a:xfrm>
        </p:spPr>
        <p:txBody>
          <a:bodyPr/>
          <a:lstStyle/>
          <a:p>
            <a:pPr algn="ctr"/>
            <a:br>
              <a:rPr lang="en-US" sz="3600" dirty="0"/>
            </a:br>
            <a:r>
              <a:rPr lang="en-US" sz="3600" dirty="0"/>
              <a:t>Results:</a:t>
            </a:r>
            <a:br>
              <a:rPr lang="en-US" sz="3600" dirty="0"/>
            </a:br>
            <a:r>
              <a:rPr lang="en-US" sz="3600" dirty="0"/>
              <a:t>Viral Load / CD4 Over 48 Weeks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ABC45E-E847-4872-9993-69494B6159E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86025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FD055-7E77-4193-8D5A-F9B9C76D4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+mj-lt"/>
              </a:rPr>
              <a:t>Viral Suppression and CD4 &lt;200</a:t>
            </a:r>
            <a:br>
              <a:rPr lang="en-US" sz="3600" dirty="0">
                <a:latin typeface="+mj-lt"/>
              </a:rPr>
            </a:br>
            <a:r>
              <a:rPr lang="en-US" sz="3200" dirty="0"/>
              <a:t>over 48 weeks</a:t>
            </a:r>
            <a:r>
              <a:rPr lang="en-US" sz="3200" dirty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(COMB-R vs. ESC)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4ACB1A-E8BC-4B68-873B-4AC3C9585B0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-75" y="0"/>
            <a:ext cx="669600" cy="861848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17</a:t>
            </a:fld>
            <a:endParaRPr lang="en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AFAE59F8-52A7-4DAA-8097-4E7EB4CD5E9E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935027" y="3923695"/>
            <a:ext cx="6863105" cy="552384"/>
          </a:xfrm>
          <a:prstGeom prst="rect">
            <a:avLst/>
          </a:prstGeom>
          <a:solidFill>
            <a:srgbClr val="38607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site mean viral load, % viral suppression, CD4 level, and % CD4 &lt; 200 were not significantly different between arms at any week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CD7D1DB-7A26-004C-8F25-AB9CF62493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1680980"/>
              </p:ext>
            </p:extLst>
          </p:nvPr>
        </p:nvGraphicFramePr>
        <p:xfrm>
          <a:off x="4642435" y="1052582"/>
          <a:ext cx="3888828" cy="2871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D482124-4336-ED4C-8BE5-964B649D1A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8239266"/>
              </p:ext>
            </p:extLst>
          </p:nvPr>
        </p:nvGraphicFramePr>
        <p:xfrm>
          <a:off x="0" y="1052581"/>
          <a:ext cx="4293007" cy="2871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14505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98BE2-3E45-4F4B-B0D1-18F271D9A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 </a:t>
            </a:r>
            <a:r>
              <a:rPr lang="en-US" sz="3600" dirty="0"/>
              <a:t>Safety Results Over 48 Weeks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BA7E06-CBE9-40CD-AF07-3051097E1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520" y="1188720"/>
            <a:ext cx="7823544" cy="3108960"/>
          </a:xfrm>
        </p:spPr>
        <p:txBody>
          <a:bodyPr/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proportions of participants with a psychiatric hospitalization or suicide attempt were not significantly different between arms at any point (7% vs. 4% by week 48). </a:t>
            </a:r>
          </a:p>
          <a:p>
            <a:r>
              <a:rPr lang="en-US" sz="2200" u="sng" dirty="0">
                <a:latin typeface="Arial" panose="020B0604020202020204" pitchFamily="34" charset="0"/>
                <a:cs typeface="Arial" panose="020B0604020202020204" pitchFamily="34" charset="0"/>
              </a:rPr>
              <a:t>Note: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non-parametric sensitivity analyses largely confirmed all findings being presented.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ABC45E-E847-4872-9993-69494B6159E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015407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77C20-22E3-4525-9510-F6E29DC0B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7158" y="1165903"/>
            <a:ext cx="7220607" cy="1555531"/>
          </a:xfrm>
        </p:spPr>
        <p:txBody>
          <a:bodyPr/>
          <a:lstStyle/>
          <a:p>
            <a:pPr algn="ctr"/>
            <a:r>
              <a:rPr lang="en-US" sz="3600" dirty="0"/>
              <a:t>Results:</a:t>
            </a:r>
            <a:br>
              <a:rPr lang="en-US" sz="3600" dirty="0"/>
            </a:br>
            <a:r>
              <a:rPr lang="en-US" sz="3600" dirty="0"/>
              <a:t>Medication use over 48 weeks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7BFBDF-60B6-41BA-930E-E11CDEAAAE9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19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274722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731520" y="128058"/>
            <a:ext cx="8229600" cy="766482"/>
          </a:xfr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3600" dirty="0"/>
              <a:t>Protocol Team </a:t>
            </a:r>
            <a:r>
              <a:rPr lang="en-US" sz="2000" dirty="0"/>
              <a:t>(abbreviated list)</a:t>
            </a:r>
            <a:endParaRPr lang="en-US" sz="4000" dirty="0"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731520" y="810458"/>
            <a:ext cx="7884647" cy="3108960"/>
          </a:xfr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i="1" dirty="0"/>
              <a:t>Medication Algorithm: </a:t>
            </a:r>
            <a:r>
              <a:rPr lang="en-US" dirty="0"/>
              <a:t>Graham Emslie, MD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i="1" dirty="0"/>
              <a:t>CBT Supervision: </a:t>
            </a:r>
            <a:r>
              <a:rPr lang="en-US" dirty="0"/>
              <a:t>Betsy Kennard, PhD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i="1" dirty="0"/>
              <a:t>NIH Medical Officers: </a:t>
            </a:r>
            <a:r>
              <a:rPr lang="en-US" dirty="0"/>
              <a:t>Ellen Townley, MSN, FNP; Adeola Adeyeye, MD, MPA; Sonia Lee, PhD; Susannah Allison, PhD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i="1" dirty="0"/>
              <a:t>Data Manager: </a:t>
            </a:r>
            <a:r>
              <a:rPr lang="en-US" dirty="0"/>
              <a:t>Chelsea Krotje, MPH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i="1" dirty="0"/>
              <a:t>Statisticians: </a:t>
            </a:r>
            <a:r>
              <a:rPr lang="en-US" dirty="0"/>
              <a:t>Miriam Chernoff, PhD; David Shapiro, PhD; Kristin Baltrusaitis, PhD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i="1" dirty="0"/>
              <a:t>Statistical Programmer: </a:t>
            </a:r>
            <a:r>
              <a:rPr lang="en-US" dirty="0"/>
              <a:t>Shirley Traite, MSW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i="1" dirty="0"/>
              <a:t>Clinical Trials Specialists: </a:t>
            </a:r>
            <a:r>
              <a:rPr lang="en-US" dirty="0"/>
              <a:t>Kate Lypen, MPH; Sarah Buisson, MSW, MPH</a:t>
            </a:r>
          </a:p>
          <a:p>
            <a:pPr lvl="2"/>
            <a:endParaRPr lang="en-US" dirty="0"/>
          </a:p>
        </p:txBody>
      </p:sp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solidFill>
            <a:srgbClr val="386072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fld id="{00000000-1234-1234-1234-123412341234}" type="slidenum">
              <a:rPr lang="en"/>
              <a:pPr lvl="0"/>
              <a:t>2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111599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B2D6A-8B27-4EE4-A21A-82F89673A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88231"/>
            <a:ext cx="8229600" cy="826169"/>
          </a:xfrm>
        </p:spPr>
        <p:txBody>
          <a:bodyPr/>
          <a:lstStyle/>
          <a:p>
            <a:r>
              <a:rPr lang="en-US" sz="3200" dirty="0">
                <a:cs typeface="Calibri"/>
              </a:rPr>
              <a:t>Antidepressant and SSRI use</a:t>
            </a:r>
            <a:r>
              <a:rPr lang="en-US" sz="3600" dirty="0">
                <a:cs typeface="Calibri"/>
              </a:rPr>
              <a:t> </a:t>
            </a:r>
            <a:r>
              <a:rPr lang="en-US" sz="2000" dirty="0">
                <a:cs typeface="Calibri"/>
              </a:rPr>
              <a:t>over 48 Weeks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9BBC44-8C2F-43B1-9F16-E0308B7BFF9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-75" y="0"/>
            <a:ext cx="669600" cy="914400"/>
          </a:xfrm>
        </p:spPr>
        <p:txBody>
          <a:bodyPr/>
          <a:lstStyle/>
          <a:p>
            <a:fld id="{00000000-1234-1234-1234-123412341234}" type="slidenum">
              <a:rPr lang="en" smtClean="0"/>
              <a:pPr/>
              <a:t>20</a:t>
            </a:fld>
            <a:endParaRPr lang="en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1C47BC3-4B9F-6B45-B025-66631CD3FB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8776900"/>
              </p:ext>
            </p:extLst>
          </p:nvPr>
        </p:nvGraphicFramePr>
        <p:xfrm>
          <a:off x="0" y="1042737"/>
          <a:ext cx="4330262" cy="2743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B4107827-1B7A-E74D-AB47-C03FA2B811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1313798"/>
              </p:ext>
            </p:extLst>
          </p:nvPr>
        </p:nvGraphicFramePr>
        <p:xfrm>
          <a:off x="4603530" y="1042737"/>
          <a:ext cx="3993932" cy="2743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BEEA5BBA-7724-5440-AABC-2E3D1C9440D9}"/>
              </a:ext>
            </a:extLst>
          </p:cNvPr>
          <p:cNvSpPr/>
          <p:nvPr/>
        </p:nvSpPr>
        <p:spPr>
          <a:xfrm>
            <a:off x="334726" y="3785938"/>
            <a:ext cx="3911454" cy="523220"/>
          </a:xfrm>
          <a:prstGeom prst="rect">
            <a:avLst/>
          </a:prstGeom>
          <a:solidFill>
            <a:srgbClr val="386072"/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</a:t>
            </a:r>
            <a:r>
              <a:rPr lang="en-US" dirty="0">
                <a:solidFill>
                  <a:schemeClr val="bg1"/>
                </a:solidFill>
              </a:rPr>
              <a:t>ifference between sites in antidepressant use:</a:t>
            </a:r>
          </a:p>
          <a:p>
            <a:r>
              <a:rPr lang="en-US" dirty="0">
                <a:solidFill>
                  <a:schemeClr val="bg1"/>
                </a:solidFill>
              </a:rPr>
              <a:t>Week 24, </a:t>
            </a:r>
            <a:r>
              <a:rPr lang="en-US" i="1" dirty="0">
                <a:solidFill>
                  <a:schemeClr val="bg1"/>
                </a:solidFill>
              </a:rPr>
              <a:t>p</a:t>
            </a:r>
            <a:r>
              <a:rPr lang="en-US" dirty="0">
                <a:solidFill>
                  <a:schemeClr val="bg1"/>
                </a:solidFill>
              </a:rPr>
              <a:t> = 0.06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9C63EC-5A95-6747-B9AE-DA5CCF5EB439}"/>
              </a:ext>
            </a:extLst>
          </p:cNvPr>
          <p:cNvSpPr/>
          <p:nvPr/>
        </p:nvSpPr>
        <p:spPr>
          <a:xfrm>
            <a:off x="4794819" y="3776493"/>
            <a:ext cx="3961349" cy="523220"/>
          </a:xfrm>
          <a:prstGeom prst="rect">
            <a:avLst/>
          </a:prstGeom>
          <a:solidFill>
            <a:srgbClr val="386072"/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</a:t>
            </a:r>
            <a:r>
              <a:rPr lang="en-US" dirty="0">
                <a:solidFill>
                  <a:schemeClr val="bg1"/>
                </a:solidFill>
              </a:rPr>
              <a:t>ifference between sites in SSRI use:</a:t>
            </a:r>
          </a:p>
          <a:p>
            <a:r>
              <a:rPr lang="en-US" dirty="0">
                <a:solidFill>
                  <a:schemeClr val="bg1"/>
                </a:solidFill>
              </a:rPr>
              <a:t>Week 24, </a:t>
            </a:r>
            <a:r>
              <a:rPr lang="en-US" i="1" dirty="0">
                <a:solidFill>
                  <a:schemeClr val="bg1"/>
                </a:solidFill>
              </a:rPr>
              <a:t>p</a:t>
            </a:r>
            <a:r>
              <a:rPr lang="en-US" dirty="0">
                <a:solidFill>
                  <a:schemeClr val="bg1"/>
                </a:solidFill>
              </a:rPr>
              <a:t> = 0.02</a:t>
            </a:r>
          </a:p>
        </p:txBody>
      </p:sp>
    </p:spTree>
    <p:extLst>
      <p:ext uri="{BB962C8B-B14F-4D97-AF65-F5344CB8AC3E}">
        <p14:creationId xmlns:p14="http://schemas.microsoft.com/office/powerpoint/2010/main" val="36104243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E7D05-0945-4500-BAF9-A98760F97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0"/>
            <a:ext cx="8229600" cy="845820"/>
          </a:xfrm>
        </p:spPr>
        <p:txBody>
          <a:bodyPr/>
          <a:lstStyle/>
          <a:p>
            <a:r>
              <a:rPr lang="en-US" sz="3600" dirty="0"/>
              <a:t>Conclusions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FC39B4-84BE-4B7F-AF8D-E21E1AD6A4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520" y="648586"/>
            <a:ext cx="8141260" cy="3859619"/>
          </a:xfrm>
        </p:spPr>
        <p:txBody>
          <a:bodyPr/>
          <a:lstStyle/>
          <a:p>
            <a:r>
              <a:rPr lang="en-US" sz="2200" dirty="0"/>
              <a:t>Combination of medication algorithm and tailored CBT using measured care for 24 weeks resulted in:</a:t>
            </a:r>
            <a:endParaRPr lang="en-US" sz="22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Improved depression at 24 weeks with effects to 36 &amp; 48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Greater use of SSRIs, but therapy visits not increased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No impact on viral load  – contrary to hypotheses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200" dirty="0"/>
              <a:t>ESC received excellent, supportive care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200" dirty="0"/>
              <a:t>Depression is just one of many factors influencing adherence 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200" dirty="0"/>
              <a:t> Adherence skills mainly in early COMB-R sessions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38B8BE-92E1-45ED-B584-B2454CBFAF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584097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5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  <a:solidFill>
            <a:srgbClr val="386072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+mj-lt"/>
              </a:rPr>
              <a:t>22</a:t>
            </a:fld>
            <a:endParaRPr dirty="0">
              <a:latin typeface="+mj-lt"/>
            </a:endParaRPr>
          </a:p>
        </p:txBody>
      </p:sp>
      <p:sp>
        <p:nvSpPr>
          <p:cNvPr id="363" name="Google Shape;363;p35"/>
          <p:cNvSpPr txBox="1">
            <a:spLocks noGrp="1"/>
          </p:cNvSpPr>
          <p:nvPr>
            <p:ph type="title"/>
          </p:nvPr>
        </p:nvSpPr>
        <p:spPr>
          <a:xfrm>
            <a:off x="377538" y="709077"/>
            <a:ext cx="8534400" cy="17398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latin typeface="+mj-lt"/>
              </a:rPr>
              <a:t>THANKS!</a:t>
            </a:r>
            <a:br>
              <a:rPr lang="en" sz="5400" dirty="0">
                <a:latin typeface="+mj-lt"/>
              </a:rPr>
            </a:br>
            <a:r>
              <a:rPr lang="en" sz="3600" dirty="0">
                <a:latin typeface="+mj-lt"/>
              </a:rPr>
              <a:t>To IMPAACT, Staff, Participants</a:t>
            </a:r>
            <a:endParaRPr sz="3600" dirty="0">
              <a:latin typeface="+mj-lt"/>
            </a:endParaRPr>
          </a:p>
        </p:txBody>
      </p:sp>
      <p:sp>
        <p:nvSpPr>
          <p:cNvPr id="364" name="Google Shape;364;p35"/>
          <p:cNvSpPr txBox="1">
            <a:spLocks noGrp="1"/>
          </p:cNvSpPr>
          <p:nvPr>
            <p:ph type="body" idx="1"/>
          </p:nvPr>
        </p:nvSpPr>
        <p:spPr>
          <a:xfrm>
            <a:off x="2765139" y="2396360"/>
            <a:ext cx="3759198" cy="20243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4BACC6"/>
                </a:solidFill>
              </a:rPr>
              <a:t>Any questions?</a:t>
            </a:r>
            <a:endParaRPr sz="3200" b="1" dirty="0">
              <a:solidFill>
                <a:srgbClr val="4BACC6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You can find me at</a:t>
            </a:r>
            <a:endParaRPr dirty="0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▹"/>
            </a:pPr>
            <a:r>
              <a:rPr lang="en" dirty="0"/>
              <a:t>Larry_Brown@brown.edu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731520" y="24160"/>
            <a:ext cx="8229600" cy="806824"/>
          </a:xfr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n-US" sz="3600" dirty="0"/>
              <a:t>Participating Sites</a:t>
            </a:r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557048" y="835867"/>
            <a:ext cx="8632672" cy="2941182"/>
          </a:xfrm>
        </p:spPr>
        <p:txBody>
          <a:bodyPr spcFirstLastPara="1" wrap="square" lIns="91425" tIns="91425" rIns="91425" bIns="91425" numCol="2" spcCol="27432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1800" b="1" dirty="0"/>
              <a:t>CRS 5114, </a:t>
            </a:r>
            <a:r>
              <a:rPr lang="en-US" sz="1800" dirty="0"/>
              <a:t>Bronx-Lebanon Hospital Center</a:t>
            </a:r>
          </a:p>
          <a:p>
            <a:pPr>
              <a:spcBef>
                <a:spcPts val="0"/>
              </a:spcBef>
            </a:pPr>
            <a:r>
              <a:rPr lang="en-US" sz="1800" b="1" dirty="0"/>
              <a:t>CRS 5055</a:t>
            </a:r>
            <a:r>
              <a:rPr lang="en-US" sz="1800" dirty="0"/>
              <a:t>, Children’s Diagnostic and Treatment Center</a:t>
            </a:r>
          </a:p>
          <a:p>
            <a:pPr>
              <a:spcBef>
                <a:spcPts val="0"/>
              </a:spcBef>
            </a:pPr>
            <a:r>
              <a:rPr lang="en-US" sz="1800" b="1" dirty="0"/>
              <a:t>CRS 5030</a:t>
            </a:r>
            <a:r>
              <a:rPr lang="en-US" sz="1800" dirty="0"/>
              <a:t>, Emory University School of Medicine</a:t>
            </a:r>
          </a:p>
          <a:p>
            <a:pPr>
              <a:spcBef>
                <a:spcPts val="0"/>
              </a:spcBef>
            </a:pPr>
            <a:r>
              <a:rPr lang="en-US" sz="1800" b="1" dirty="0"/>
              <a:t>CRS 5052</a:t>
            </a:r>
            <a:r>
              <a:rPr lang="en-US" sz="1800" dirty="0"/>
              <a:t>, The University of Colorado</a:t>
            </a:r>
          </a:p>
          <a:p>
            <a:pPr>
              <a:spcBef>
                <a:spcPts val="0"/>
              </a:spcBef>
            </a:pPr>
            <a:r>
              <a:rPr lang="en-US" sz="1800" b="1" dirty="0"/>
              <a:t>CRS 6501</a:t>
            </a:r>
            <a:r>
              <a:rPr lang="en-US" sz="1800" dirty="0"/>
              <a:t>, St Jude Children’s Research Hospital</a:t>
            </a:r>
          </a:p>
          <a:p>
            <a:pPr>
              <a:spcBef>
                <a:spcPts val="0"/>
              </a:spcBef>
            </a:pPr>
            <a:r>
              <a:rPr lang="en-US" sz="1800" b="1" dirty="0"/>
              <a:t>CRS 5040</a:t>
            </a:r>
            <a:r>
              <a:rPr lang="en-US" sz="1800" dirty="0"/>
              <a:t>, Stony Brook University Medical Center</a:t>
            </a:r>
          </a:p>
          <a:p>
            <a:pPr>
              <a:spcBef>
                <a:spcPts val="0"/>
              </a:spcBef>
            </a:pPr>
            <a:r>
              <a:rPr lang="en-US" sz="1800" b="1" dirty="0"/>
              <a:t>CRS 5013</a:t>
            </a:r>
            <a:r>
              <a:rPr lang="en-US" sz="1800" dirty="0"/>
              <a:t>, Jacobi Medical Center Bronx</a:t>
            </a:r>
          </a:p>
          <a:p>
            <a:pPr>
              <a:spcBef>
                <a:spcPts val="0"/>
              </a:spcBef>
            </a:pPr>
            <a:r>
              <a:rPr lang="en-US" sz="1800" b="1" dirty="0"/>
              <a:t>CRS 5048</a:t>
            </a:r>
            <a:r>
              <a:rPr lang="en-US" sz="1800" dirty="0"/>
              <a:t>, The University of Southern California LA</a:t>
            </a:r>
          </a:p>
          <a:p>
            <a:pPr>
              <a:spcBef>
                <a:spcPts val="0"/>
              </a:spcBef>
            </a:pPr>
            <a:r>
              <a:rPr lang="en-US" sz="1800" b="1" dirty="0"/>
              <a:t>CRS 3801</a:t>
            </a:r>
            <a:r>
              <a:rPr lang="en-US" sz="1800" dirty="0"/>
              <a:t>, Texas Children’s Hospital</a:t>
            </a:r>
          </a:p>
          <a:p>
            <a:pPr>
              <a:spcBef>
                <a:spcPts val="0"/>
              </a:spcBef>
            </a:pPr>
            <a:r>
              <a:rPr lang="en-US" sz="1800" b="1" dirty="0"/>
              <a:t>CRS 5092</a:t>
            </a:r>
            <a:r>
              <a:rPr lang="en-US" sz="1800" dirty="0"/>
              <a:t>, Johns Hopkins University School of Medicine</a:t>
            </a:r>
          </a:p>
          <a:p>
            <a:pPr>
              <a:spcBef>
                <a:spcPts val="0"/>
              </a:spcBef>
            </a:pPr>
            <a:r>
              <a:rPr lang="en-US" sz="1800" b="1" dirty="0"/>
              <a:t>CRS 5083</a:t>
            </a:r>
            <a:r>
              <a:rPr lang="en-US" sz="1800" dirty="0"/>
              <a:t>, Rush University Medical Center</a:t>
            </a:r>
          </a:p>
          <a:p>
            <a:pPr>
              <a:spcBef>
                <a:spcPts val="0"/>
              </a:spcBef>
            </a:pPr>
            <a:r>
              <a:rPr lang="en-US" sz="1800" b="1" dirty="0"/>
              <a:t>CRS 5112</a:t>
            </a:r>
            <a:r>
              <a:rPr lang="en-US" sz="1800" dirty="0"/>
              <a:t>, David Geffen School of Medicine at UCLA</a:t>
            </a:r>
          </a:p>
          <a:p>
            <a:pPr>
              <a:spcBef>
                <a:spcPts val="0"/>
              </a:spcBef>
            </a:pPr>
            <a:r>
              <a:rPr lang="en-US" sz="1800" b="1" dirty="0"/>
              <a:t>CRS 4601</a:t>
            </a:r>
            <a:r>
              <a:rPr lang="en-US" sz="1800" dirty="0"/>
              <a:t>, UCSD</a:t>
            </a:r>
          </a:p>
        </p:txBody>
      </p:sp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solidFill>
            <a:srgbClr val="386072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fld id="{00000000-1234-1234-1234-123412341234}" type="slidenum">
              <a:rPr lang="en"/>
              <a:pPr lvl="0"/>
              <a:t>3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749055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984FD-0901-4481-AEF3-697691262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0"/>
            <a:ext cx="8229600" cy="793376"/>
          </a:xfrm>
        </p:spPr>
        <p:txBody>
          <a:bodyPr/>
          <a:lstStyle/>
          <a:p>
            <a:r>
              <a:rPr lang="en-US" sz="3600" dirty="0"/>
              <a:t>Study Background &amp; Rationale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2DC90F-037A-437C-AC9C-3723413F46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9525" y="793376"/>
            <a:ext cx="8412481" cy="3521493"/>
          </a:xfrm>
        </p:spPr>
        <p:txBody>
          <a:bodyPr/>
          <a:lstStyle/>
          <a:p>
            <a:pPr>
              <a:spcBef>
                <a:spcPts val="300"/>
              </a:spcBef>
              <a:buClr>
                <a:srgbClr val="009DD9"/>
              </a:buClr>
              <a:buFont typeface="Source Sans Pro" panose="020B0503030403020204" pitchFamily="34" charset="0"/>
              <a:buChar char="▹"/>
              <a:defRPr/>
            </a:pPr>
            <a:r>
              <a:rPr lang="en-US" sz="2400" dirty="0">
                <a:solidFill>
                  <a:schemeClr val="tx1"/>
                </a:solidFill>
                <a:ea typeface="ＭＳ Ｐゴシック" pitchFamily="34" charset="-128"/>
              </a:rPr>
              <a:t>Depression is common among youth with HIV (YWH)</a:t>
            </a:r>
            <a:r>
              <a:rPr lang="en-US" sz="2400" b="1" dirty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n-US" sz="2400" dirty="0">
                <a:solidFill>
                  <a:schemeClr val="tx1"/>
                </a:solidFill>
                <a:ea typeface="ＭＳ Ｐゴシック" pitchFamily="34" charset="-128"/>
              </a:rPr>
              <a:t>and is associated with increased morbidity and mortality. </a:t>
            </a:r>
          </a:p>
          <a:p>
            <a:pPr>
              <a:spcBef>
                <a:spcPts val="300"/>
              </a:spcBef>
              <a:buClr>
                <a:srgbClr val="009DD9"/>
              </a:buClr>
              <a:defRPr/>
            </a:pPr>
            <a:r>
              <a:rPr lang="en-US" sz="2400" dirty="0">
                <a:solidFill>
                  <a:schemeClr val="tx1"/>
                </a:solidFill>
                <a:ea typeface="ＭＳ Ｐゴシック" pitchFamily="34" charset="-128"/>
              </a:rPr>
              <a:t>Medication algorithms and cognitive behavioral therapy (CBT) are effective </a:t>
            </a:r>
          </a:p>
          <a:p>
            <a:pPr>
              <a:spcBef>
                <a:spcPts val="300"/>
              </a:spcBef>
              <a:buClr>
                <a:srgbClr val="009DD9"/>
              </a:buClr>
              <a:defRPr/>
            </a:pPr>
            <a:r>
              <a:rPr lang="en-US" sz="2400" dirty="0">
                <a:solidFill>
                  <a:schemeClr val="tx1"/>
                </a:solidFill>
              </a:rPr>
              <a:t>Combination treatment (COMB) is a collaborative, stepped care approach with use of standard measures to guide care</a:t>
            </a:r>
          </a:p>
          <a:p>
            <a:pPr>
              <a:spcBef>
                <a:spcPts val="300"/>
              </a:spcBef>
              <a:buClr>
                <a:srgbClr val="009DD9"/>
              </a:buClr>
              <a:defRPr/>
            </a:pPr>
            <a:r>
              <a:rPr lang="en-US" sz="2400" dirty="0">
                <a:solidFill>
                  <a:schemeClr val="tx1"/>
                </a:solidFill>
                <a:ea typeface="ＭＳ Ｐゴシック" pitchFamily="34" charset="-128"/>
              </a:rPr>
              <a:t>Efficacy of COMB for treatment of depression in YWH demonstrated in smaller trial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8C02DF-F482-46DE-BA6C-F31CD93C68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6381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984FD-0901-4481-AEF3-697691262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0"/>
            <a:ext cx="8229600" cy="793376"/>
          </a:xfrm>
        </p:spPr>
        <p:txBody>
          <a:bodyPr/>
          <a:lstStyle/>
          <a:p>
            <a:r>
              <a:rPr lang="en-US" sz="3600" dirty="0"/>
              <a:t>Study Background &amp; Rationale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2DC90F-037A-437C-AC9C-3723413F46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518" y="997129"/>
            <a:ext cx="8412481" cy="2355671"/>
          </a:xfrm>
        </p:spPr>
        <p:txBody>
          <a:bodyPr/>
          <a:lstStyle/>
          <a:p>
            <a:pPr>
              <a:spcBef>
                <a:spcPts val="300"/>
              </a:spcBef>
              <a:buClr>
                <a:srgbClr val="009DD9"/>
              </a:buClr>
              <a:defRPr/>
            </a:pPr>
            <a:r>
              <a:rPr lang="en-US" sz="2400" dirty="0">
                <a:solidFill>
                  <a:schemeClr val="tx1"/>
                </a:solidFill>
              </a:rPr>
              <a:t>COMB-R was </a:t>
            </a:r>
            <a:r>
              <a:rPr lang="en-US" sz="2400" u="sng" dirty="0">
                <a:solidFill>
                  <a:schemeClr val="tx1"/>
                </a:solidFill>
              </a:rPr>
              <a:t>adapted</a:t>
            </a:r>
            <a:r>
              <a:rPr lang="en-US" sz="2400" dirty="0">
                <a:solidFill>
                  <a:schemeClr val="tx1"/>
                </a:solidFill>
              </a:rPr>
              <a:t> for easy dissemination – training and supervision reduced, and all online, videotaped</a:t>
            </a:r>
          </a:p>
          <a:p>
            <a:pPr>
              <a:spcBef>
                <a:spcPts val="300"/>
              </a:spcBef>
              <a:buClr>
                <a:srgbClr val="009DD9"/>
              </a:buClr>
              <a:defRPr/>
            </a:pPr>
            <a:r>
              <a:rPr lang="en-US" sz="2400" dirty="0">
                <a:solidFill>
                  <a:schemeClr val="tx1"/>
                </a:solidFill>
              </a:rPr>
              <a:t>A </a:t>
            </a:r>
            <a:r>
              <a:rPr lang="en-US" sz="2400" u="sng" dirty="0">
                <a:solidFill>
                  <a:schemeClr val="tx1"/>
                </a:solidFill>
              </a:rPr>
              <a:t>larger sample</a:t>
            </a:r>
            <a:r>
              <a:rPr lang="en-US" sz="2400" dirty="0">
                <a:solidFill>
                  <a:schemeClr val="tx1"/>
                </a:solidFill>
              </a:rPr>
              <a:t> for greater power to detect differences:</a:t>
            </a:r>
          </a:p>
          <a:p>
            <a:pPr lvl="1">
              <a:spcBef>
                <a:spcPts val="300"/>
              </a:spcBef>
              <a:buClr>
                <a:srgbClr val="009DD9"/>
              </a:buClr>
              <a:defRPr/>
            </a:pPr>
            <a:r>
              <a:rPr lang="en-US" sz="2400" dirty="0">
                <a:solidFill>
                  <a:schemeClr val="tx1"/>
                </a:solidFill>
              </a:rPr>
              <a:t>Viral suppression</a:t>
            </a:r>
          </a:p>
          <a:p>
            <a:pPr lvl="1">
              <a:spcBef>
                <a:spcPts val="300"/>
              </a:spcBef>
              <a:buClr>
                <a:srgbClr val="009DD9"/>
              </a:buClr>
              <a:defRPr/>
            </a:pPr>
            <a:r>
              <a:rPr lang="en-US" sz="2400" dirty="0">
                <a:solidFill>
                  <a:schemeClr val="tx1"/>
                </a:solidFill>
              </a:rPr>
              <a:t>Demographic characteristics: gender, route of infection</a:t>
            </a:r>
          </a:p>
          <a:p>
            <a:pPr>
              <a:spcBef>
                <a:spcPts val="300"/>
              </a:spcBef>
              <a:buClr>
                <a:srgbClr val="009DD9"/>
              </a:buClr>
              <a:defRPr/>
            </a:pPr>
            <a:endParaRPr lang="en-US" sz="2400" dirty="0">
              <a:solidFill>
                <a:schemeClr val="tx1"/>
              </a:solidFill>
            </a:endParaRPr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8C02DF-F482-46DE-BA6C-F31CD93C68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5</a:t>
            </a:fld>
            <a:endParaRPr lang="e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5B5547-5D24-4CC1-86CB-8BB048DC395D}"/>
              </a:ext>
            </a:extLst>
          </p:cNvPr>
          <p:cNvSpPr txBox="1"/>
          <p:nvPr/>
        </p:nvSpPr>
        <p:spPr>
          <a:xfrm>
            <a:off x="822959" y="3780662"/>
            <a:ext cx="82296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/>
              <a:t>(APA) APA. Practice Guideline for the Treatment of Patients with Major Depressive Disorder, Third Edition. 2010.</a:t>
            </a:r>
          </a:p>
          <a:p>
            <a:endParaRPr lang="en-US" sz="900" dirty="0"/>
          </a:p>
          <a:p>
            <a:r>
              <a:rPr lang="en-US" sz="900" dirty="0"/>
              <a:t>Kennard, B., Brown, L., Hawkins, L., </a:t>
            </a:r>
            <a:r>
              <a:rPr lang="en-US" sz="900" dirty="0" err="1"/>
              <a:t>Risi</a:t>
            </a:r>
            <a:r>
              <a:rPr lang="en-US" sz="900" dirty="0"/>
              <a:t>, A., Radcliffe, J., Emslie, G., … the Adolescent Trials Network for HIV/AIDS Interventions, S. (2014). Development and Implementation of Health and Wellness CBT for Individuals with Depression and HIV. </a:t>
            </a:r>
            <a:r>
              <a:rPr lang="en-US" sz="900" i="1" dirty="0"/>
              <a:t>Cognitive and Behavioral Practice</a:t>
            </a:r>
            <a:r>
              <a:rPr lang="en-US" sz="900" dirty="0"/>
              <a:t>, </a:t>
            </a:r>
            <a:r>
              <a:rPr lang="en-US" sz="900" i="1" dirty="0"/>
              <a:t>21</a:t>
            </a:r>
            <a:r>
              <a:rPr lang="en-US" sz="900" dirty="0"/>
              <a:t>(2), 237–246. http://</a:t>
            </a:r>
            <a:r>
              <a:rPr lang="en-US" sz="900" dirty="0" err="1"/>
              <a:t>doi.org</a:t>
            </a:r>
            <a:r>
              <a:rPr lang="en-US" sz="900" dirty="0"/>
              <a:t>/10.1016/j.cbpra.2013.07.003</a:t>
            </a:r>
            <a:endParaRPr lang="en-US" sz="900" i="1" dirty="0"/>
          </a:p>
        </p:txBody>
      </p:sp>
    </p:spTree>
    <p:extLst>
      <p:ext uri="{BB962C8B-B14F-4D97-AF65-F5344CB8AC3E}">
        <p14:creationId xmlns:p14="http://schemas.microsoft.com/office/powerpoint/2010/main" val="1139434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DE274-EAB3-495C-B6AA-9C6C642F3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953" y="161675"/>
            <a:ext cx="8229600" cy="712694"/>
          </a:xfrm>
        </p:spPr>
        <p:txBody>
          <a:bodyPr/>
          <a:lstStyle/>
          <a:p>
            <a:pPr algn="ctr"/>
            <a:r>
              <a:rPr lang="en-US" sz="3600" dirty="0"/>
              <a:t>Study 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BCCB01-1721-4976-BEE6-8099DB1C5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3953" y="910783"/>
            <a:ext cx="8284733" cy="3108960"/>
          </a:xfrm>
        </p:spPr>
        <p:txBody>
          <a:bodyPr/>
          <a:lstStyle/>
          <a:p>
            <a:r>
              <a:rPr lang="en-US" sz="2400" b="1" dirty="0"/>
              <a:t>Primary Objectives - To evaluate whether:</a:t>
            </a:r>
          </a:p>
          <a:p>
            <a:pPr marL="594360" lvl="1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cs typeface="Arial Narrow"/>
              </a:rPr>
              <a:t>Is COMB-R is associated with </a:t>
            </a:r>
            <a:r>
              <a:rPr lang="en-US" sz="2400" u="sng" dirty="0">
                <a:cs typeface="Arial Narrow"/>
              </a:rPr>
              <a:t>improved depression outcomes </a:t>
            </a:r>
            <a:r>
              <a:rPr lang="en-US" sz="2400" dirty="0">
                <a:cs typeface="Arial Narrow"/>
              </a:rPr>
              <a:t>at </a:t>
            </a:r>
            <a:r>
              <a:rPr lang="en-US" sz="2400" b="1" dirty="0">
                <a:cs typeface="Arial Narrow"/>
              </a:rPr>
              <a:t>24 weeks, </a:t>
            </a:r>
            <a:r>
              <a:rPr lang="en-US" sz="2400" dirty="0">
                <a:cs typeface="Arial Narrow"/>
              </a:rPr>
              <a:t>compared to Enhanced Standard Care (ESC)</a:t>
            </a:r>
          </a:p>
          <a:p>
            <a:pPr marL="59436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cs typeface="Arial Narrow"/>
              </a:rPr>
              <a:t>COMB-R is associated with </a:t>
            </a:r>
            <a:r>
              <a:rPr lang="en-US" sz="2400" u="sng" dirty="0">
                <a:cs typeface="Arial Narrow"/>
              </a:rPr>
              <a:t>improved biological measures of health</a:t>
            </a:r>
            <a:r>
              <a:rPr lang="en-US" sz="2400" dirty="0">
                <a:cs typeface="Arial Narrow"/>
              </a:rPr>
              <a:t> over 24 weeks (CD4 and HIV RNA) compared to ESC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58244F-F5B9-4B6E-931B-7B9FB19EA25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75198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DE274-EAB3-495C-B6AA-9C6C642F3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213653"/>
            <a:ext cx="8229600" cy="712694"/>
          </a:xfrm>
        </p:spPr>
        <p:txBody>
          <a:bodyPr/>
          <a:lstStyle/>
          <a:p>
            <a:pPr algn="ctr"/>
            <a:r>
              <a:rPr lang="en-US" sz="3600" dirty="0"/>
              <a:t>Study Objectives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BCCB01-1721-4976-BEE6-8099DB1C5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387" y="1339696"/>
            <a:ext cx="8284733" cy="1922931"/>
          </a:xfrm>
        </p:spPr>
        <p:txBody>
          <a:bodyPr/>
          <a:lstStyle/>
          <a:p>
            <a:pPr lvl="0"/>
            <a:r>
              <a:rPr lang="en-US" sz="2400" b="1" dirty="0"/>
              <a:t>Secondary Objectives - Examine:</a:t>
            </a:r>
          </a:p>
          <a:p>
            <a:pPr marL="6097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cs typeface="Arial Narrow"/>
              </a:rPr>
              <a:t>Maintenance of depression impact at </a:t>
            </a:r>
            <a:r>
              <a:rPr lang="en-US" sz="2400" b="1" dirty="0">
                <a:cs typeface="Arial Narrow"/>
              </a:rPr>
              <a:t>48 weeks</a:t>
            </a:r>
          </a:p>
          <a:p>
            <a:pPr marL="6097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cs typeface="Arial Narrow"/>
              </a:rPr>
              <a:t>Impact on viral suppression rates</a:t>
            </a:r>
          </a:p>
          <a:p>
            <a:pPr marL="6097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cs typeface="Arial Narrow"/>
              </a:rPr>
              <a:t>Safety data - psychological hospitalizations and suicide attempts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58244F-F5B9-4B6E-931B-7B9FB19EA25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02347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E0DB2-FE10-4969-8EBE-8718AF210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0"/>
            <a:ext cx="8229600" cy="845820"/>
          </a:xfrm>
        </p:spPr>
        <p:txBody>
          <a:bodyPr/>
          <a:lstStyle/>
          <a:p>
            <a:pPr algn="ctr"/>
            <a:r>
              <a:rPr lang="en-US" sz="3600" dirty="0"/>
              <a:t>Study Design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7D876E-A7A1-4198-BC65-9E11C70A8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520" y="997214"/>
            <a:ext cx="8409791" cy="3614383"/>
          </a:xfrm>
        </p:spPr>
        <p:txBody>
          <a:bodyPr/>
          <a:lstStyle/>
          <a:p>
            <a:pPr marL="82296" indent="0">
              <a:buNone/>
            </a:pPr>
            <a:r>
              <a:rPr lang="en-US" sz="2400" b="1" dirty="0">
                <a:latin typeface="+mj-lt"/>
                <a:cs typeface="Arial Narrow"/>
              </a:rPr>
              <a:t>Study Population: </a:t>
            </a:r>
            <a:r>
              <a:rPr lang="en-US" sz="2400" dirty="0">
                <a:latin typeface="+mj-lt"/>
                <a:cs typeface="Arial Narrow"/>
              </a:rPr>
              <a:t>Youth with HIV diagnosed with </a:t>
            </a:r>
            <a:r>
              <a:rPr lang="en-US" sz="2400" u="sng" dirty="0">
                <a:latin typeface="+mj-lt"/>
                <a:cs typeface="Arial Narrow"/>
              </a:rPr>
              <a:t>nonpsychotic depression </a:t>
            </a:r>
            <a:r>
              <a:rPr lang="en-US" sz="2400" dirty="0">
                <a:latin typeface="+mj-lt"/>
                <a:cs typeface="Arial Narrow"/>
              </a:rPr>
              <a:t>(structured clinician rating)</a:t>
            </a:r>
          </a:p>
          <a:p>
            <a:pPr marL="82296" indent="0">
              <a:buNone/>
            </a:pPr>
            <a:r>
              <a:rPr lang="en-US" sz="2400" b="1" dirty="0">
                <a:latin typeface="+mj-lt"/>
                <a:cs typeface="Arial Narrow"/>
              </a:rPr>
              <a:t>Sample Size: </a:t>
            </a:r>
            <a:r>
              <a:rPr lang="en-US" sz="2400" u="sng" dirty="0">
                <a:latin typeface="+mj-lt"/>
                <a:cs typeface="Arial Narrow"/>
              </a:rPr>
              <a:t>13 U.S. sites </a:t>
            </a:r>
            <a:r>
              <a:rPr lang="en-US" sz="2400" dirty="0">
                <a:latin typeface="+mj-lt"/>
                <a:cs typeface="Arial Narrow"/>
              </a:rPr>
              <a:t>were randomized to  COMB-R or control, to enroll </a:t>
            </a:r>
            <a:r>
              <a:rPr lang="en-US" sz="2400" u="sng" dirty="0">
                <a:latin typeface="+mj-lt"/>
                <a:cs typeface="Arial Narrow"/>
              </a:rPr>
              <a:t>156 participants </a:t>
            </a:r>
          </a:p>
          <a:p>
            <a:pPr marL="82296" indent="0">
              <a:buNone/>
            </a:pPr>
            <a:r>
              <a:rPr lang="en-US" sz="2400" b="1" dirty="0">
                <a:latin typeface="+mj-lt"/>
                <a:cs typeface="Arial Narrow"/>
              </a:rPr>
              <a:t>Enhanced Standard of Care</a:t>
            </a:r>
            <a:r>
              <a:rPr lang="en-US" sz="2400" dirty="0">
                <a:latin typeface="+mj-lt"/>
                <a:cs typeface="Arial Narrow"/>
              </a:rPr>
              <a:t>: Online training in depression treatment. All </a:t>
            </a:r>
            <a:r>
              <a:rPr lang="en-US" sz="2400" u="sng" dirty="0">
                <a:latin typeface="+mj-lt"/>
                <a:cs typeface="Arial Narrow"/>
              </a:rPr>
              <a:t>sites provided access to therapists and antidepressant medication.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2F6428-5343-4635-961A-D263D2ECF52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72028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57EBC-D891-43C2-9BCC-BB36195B0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0"/>
            <a:ext cx="8229600" cy="805368"/>
          </a:xfrm>
        </p:spPr>
        <p:txBody>
          <a:bodyPr/>
          <a:lstStyle/>
          <a:p>
            <a:r>
              <a:rPr lang="en-US" sz="3200" dirty="0"/>
              <a:t>Sample Characteristics at Entry </a:t>
            </a:r>
            <a:r>
              <a:rPr lang="en-US" sz="2400" dirty="0"/>
              <a:t>(n= 156)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CAC0DE-3D71-4947-A791-694FBEAD307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9</a:t>
            </a:fld>
            <a:endParaRPr lang="en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5BBC9FF-579B-480C-89EC-62A3C19880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04210"/>
              </p:ext>
            </p:extLst>
          </p:nvPr>
        </p:nvGraphicFramePr>
        <p:xfrm>
          <a:off x="782571" y="918805"/>
          <a:ext cx="3973417" cy="3303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32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0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732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850">
                <a:tc>
                  <a:txBody>
                    <a:bodyPr/>
                    <a:lstStyle/>
                    <a:p>
                      <a:r>
                        <a:rPr lang="en-US" sz="1800" dirty="0"/>
                        <a:t>Age (mean, </a:t>
                      </a:r>
                      <a:r>
                        <a:rPr lang="en-US" sz="1800" dirty="0" err="1"/>
                        <a:t>s.d.</a:t>
                      </a:r>
                      <a:r>
                        <a:rPr lang="en-US" sz="18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21.4 (2.8)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309">
                <a:tc>
                  <a:txBody>
                    <a:bodyPr/>
                    <a:lstStyle/>
                    <a:p>
                      <a:r>
                        <a:rPr lang="en-US" sz="1800" dirty="0"/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47%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464">
                <a:tc>
                  <a:txBody>
                    <a:bodyPr/>
                    <a:lstStyle/>
                    <a:p>
                      <a:r>
                        <a:rPr lang="en-US" sz="1800" dirty="0"/>
                        <a:t>Race/ethnicity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210">
                <a:tc>
                  <a:txBody>
                    <a:bodyPr/>
                    <a:lstStyle/>
                    <a:p>
                      <a:r>
                        <a:rPr lang="en-US" sz="1800" dirty="0"/>
                        <a:t>   Black,</a:t>
                      </a:r>
                      <a:r>
                        <a:rPr lang="en-US" sz="1800" baseline="0" dirty="0"/>
                        <a:t> non-Hispanic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57%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7716">
                <a:tc>
                  <a:txBody>
                    <a:bodyPr/>
                    <a:lstStyle/>
                    <a:p>
                      <a:r>
                        <a:rPr lang="en-US" sz="1800" dirty="0"/>
                        <a:t>   Hispanic (any race)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4210">
                <a:tc gridSpan="2">
                  <a:txBody>
                    <a:bodyPr/>
                    <a:lstStyle/>
                    <a:p>
                      <a:r>
                        <a:rPr lang="en-US" sz="1800" dirty="0"/>
                        <a:t>Route of HIV acquisition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4468">
                <a:tc>
                  <a:txBody>
                    <a:bodyPr/>
                    <a:lstStyle/>
                    <a:p>
                      <a:r>
                        <a:rPr lang="en-US" sz="1800"/>
                        <a:t>   Perinatal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53%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7321">
                <a:tc>
                  <a:txBody>
                    <a:bodyPr/>
                    <a:lstStyle/>
                    <a:p>
                      <a:r>
                        <a:rPr lang="en-US" sz="1800"/>
                        <a:t>   Behavioral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47%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241255E-1A45-4322-9C9F-7A5748501B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62890"/>
              </p:ext>
            </p:extLst>
          </p:nvPr>
        </p:nvGraphicFramePr>
        <p:xfrm>
          <a:off x="4846320" y="918805"/>
          <a:ext cx="4154081" cy="14612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17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23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392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923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n-lt"/>
                        </a:rPr>
                        <a:t>QIDS-C severe</a:t>
                      </a:r>
                      <a:r>
                        <a:rPr lang="en-US" sz="1800" baseline="0" dirty="0">
                          <a:latin typeface="+mn-lt"/>
                        </a:rPr>
                        <a:t> (≥16)</a:t>
                      </a:r>
                      <a:endParaRPr 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n-lt"/>
                        </a:rPr>
                        <a:t>46%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923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n-lt"/>
                        </a:rPr>
                        <a:t>On antidepressants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n-lt"/>
                        </a:rPr>
                        <a:t>22%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923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n-lt"/>
                        </a:rPr>
                        <a:t>RNA, 0-40 copies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n-lt"/>
                        </a:rPr>
                        <a:t>58%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4159327"/>
      </p:ext>
    </p:extLst>
  </p:cSld>
  <p:clrMapOvr>
    <a:masterClrMapping/>
  </p:clrMapOvr>
</p:sld>
</file>

<file path=ppt/theme/theme1.xml><?xml version="1.0" encoding="utf-8"?>
<a:theme xmlns:a="http://schemas.openxmlformats.org/drawingml/2006/main" name="Cerimon template">
  <a:themeElements>
    <a:clrScheme name="IMPAACT">
      <a:dk1>
        <a:srgbClr val="44646C"/>
      </a:dk1>
      <a:lt1>
        <a:srgbClr val="FFFFFF"/>
      </a:lt1>
      <a:dk2>
        <a:srgbClr val="4BACC6"/>
      </a:dk2>
      <a:lt2>
        <a:srgbClr val="F6F6F6"/>
      </a:lt2>
      <a:accent1>
        <a:srgbClr val="4BACC6"/>
      </a:accent1>
      <a:accent2>
        <a:srgbClr val="60446C"/>
      </a:accent2>
      <a:accent3>
        <a:srgbClr val="8CB94B"/>
      </a:accent3>
      <a:accent4>
        <a:srgbClr val="FFBC00"/>
      </a:accent4>
      <a:accent5>
        <a:srgbClr val="F24745"/>
      </a:accent5>
      <a:accent6>
        <a:srgbClr val="B3B3B3"/>
      </a:accent6>
      <a:hlink>
        <a:srgbClr val="0DB7C4"/>
      </a:hlink>
      <a:folHlink>
        <a:srgbClr val="6611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C34DA79154F24CA2497E4980EABDE7" ma:contentTypeVersion="10" ma:contentTypeDescription="Create a new document." ma:contentTypeScope="" ma:versionID="351f6268f3e19cfef3c58bc1c869c5e1">
  <xsd:schema xmlns:xsd="http://www.w3.org/2001/XMLSchema" xmlns:xs="http://www.w3.org/2001/XMLSchema" xmlns:p="http://schemas.microsoft.com/office/2006/metadata/properties" xmlns:ns2="16909619-7e05-4787-883a-f7f4e6778a63" xmlns:ns3="82e10009-6aff-449d-8db2-c47642dd4d0f" targetNamespace="http://schemas.microsoft.com/office/2006/metadata/properties" ma:root="true" ma:fieldsID="5e6d177c95a99fb7d45f0a5d8712b44d" ns2:_="" ns3:_="">
    <xsd:import namespace="16909619-7e05-4787-883a-f7f4e6778a63"/>
    <xsd:import namespace="82e10009-6aff-449d-8db2-c47642dd4d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909619-7e05-4787-883a-f7f4e6778a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e10009-6aff-449d-8db2-c47642dd4d0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E6BF124-86B3-4DB9-9CC3-D0CA686B4C6B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82e10009-6aff-449d-8db2-c47642dd4d0f"/>
    <ds:schemaRef ds:uri="16909619-7e05-4787-883a-f7f4e6778a63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B3A9D44-DA95-4B91-A1E8-49777407CCCB}">
  <ds:schemaRefs>
    <ds:schemaRef ds:uri="16909619-7e05-4787-883a-f7f4e6778a63"/>
    <ds:schemaRef ds:uri="82e10009-6aff-449d-8db2-c47642dd4d0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F7075F9-68E3-4487-91E9-081B53190C0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3521</TotalTime>
  <Words>1134</Words>
  <Application>Microsoft Macintosh PowerPoint</Application>
  <PresentationFormat>On-screen Show (16:9)</PresentationFormat>
  <Paragraphs>178</Paragraphs>
  <Slides>22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Dosis</vt:lpstr>
      <vt:lpstr>Cambria Math</vt:lpstr>
      <vt:lpstr>Calibri</vt:lpstr>
      <vt:lpstr>Arial</vt:lpstr>
      <vt:lpstr>Yu Gothic</vt:lpstr>
      <vt:lpstr>Wingdings</vt:lpstr>
      <vt:lpstr>Source Sans Pro</vt:lpstr>
      <vt:lpstr>Courier New</vt:lpstr>
      <vt:lpstr>ＭＳ Ｐゴシック</vt:lpstr>
      <vt:lpstr>Calibri Light</vt:lpstr>
      <vt:lpstr>Arial Narrow</vt:lpstr>
      <vt:lpstr>Cerimon template</vt:lpstr>
      <vt:lpstr>Custom Design</vt:lpstr>
      <vt:lpstr>Forty-eight Week Outcomes of a Site-Randomized Trial of Combined Cognitive Behavioral Therapy and Medication Management Algorithm for Treatment of Depression Among Youth with HIV in the U.S.</vt:lpstr>
      <vt:lpstr>Protocol Team (abbreviated list)</vt:lpstr>
      <vt:lpstr>Participating Sites</vt:lpstr>
      <vt:lpstr>Study Background &amp; Rationale</vt:lpstr>
      <vt:lpstr>Study Background &amp; Rationale</vt:lpstr>
      <vt:lpstr>Study Objectives</vt:lpstr>
      <vt:lpstr>Study Objectives (Cont.)</vt:lpstr>
      <vt:lpstr>Study Design</vt:lpstr>
      <vt:lpstr>Sample Characteristics at Entry (n= 156)</vt:lpstr>
      <vt:lpstr>Health and Wellness CBT Content Tailored for relevance: stigma, trauma, medical care – 24 weeks</vt:lpstr>
      <vt:lpstr>Medication Algorithm</vt:lpstr>
      <vt:lpstr>Results:  Depression over 48 weeks</vt:lpstr>
      <vt:lpstr>QIDS-SR Over 48 Weeks </vt:lpstr>
      <vt:lpstr>QIDS-SR Response over 48 Weeks </vt:lpstr>
      <vt:lpstr>QIDS-SR Remission over 48 Weeks </vt:lpstr>
      <vt:lpstr> Results: Viral Load / CD4 Over 48 Weeks </vt:lpstr>
      <vt:lpstr>Viral Suppression and CD4 &lt;200 over 48 weeks (COMB-R vs. ESC)</vt:lpstr>
      <vt:lpstr> Safety Results Over 48 Weeks </vt:lpstr>
      <vt:lpstr>Results: Medication use over 48 weeks</vt:lpstr>
      <vt:lpstr>Antidepressant and SSRI use over 48 Weeks</vt:lpstr>
      <vt:lpstr>Conclusions</vt:lpstr>
      <vt:lpstr>THANKS! To IMPAACT, Staff, Participants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Laura Long</dc:creator>
  <cp:lastModifiedBy>Larry Brown</cp:lastModifiedBy>
  <cp:revision>84</cp:revision>
  <dcterms:modified xsi:type="dcterms:W3CDTF">2022-07-18T13:22:15Z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0x01010085C34DA79154F24CA2497E4980EABDE7</vt:lpwstr>
  </property>
</Properties>
</file>