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4"/>
  </p:sldMasterIdLst>
  <p:notesMasterIdLst>
    <p:notesMasterId r:id="rId21"/>
  </p:notesMasterIdLst>
  <p:sldIdLst>
    <p:sldId id="256" r:id="rId5"/>
    <p:sldId id="271" r:id="rId6"/>
    <p:sldId id="266" r:id="rId7"/>
    <p:sldId id="257" r:id="rId8"/>
    <p:sldId id="258" r:id="rId9"/>
    <p:sldId id="259" r:id="rId10"/>
    <p:sldId id="262" r:id="rId11"/>
    <p:sldId id="279" r:id="rId12"/>
    <p:sldId id="275" r:id="rId13"/>
    <p:sldId id="277" r:id="rId14"/>
    <p:sldId id="269" r:id="rId15"/>
    <p:sldId id="261" r:id="rId16"/>
    <p:sldId id="270" r:id="rId17"/>
    <p:sldId id="274" r:id="rId18"/>
    <p:sldId id="280" r:id="rId19"/>
    <p:sldId id="278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66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144" y="3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007948270909678E-2"/>
          <c:y val="2.1917660698735023E-2"/>
          <c:w val="0.91685768494070718"/>
          <c:h val="0.754138037081920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'[tabela 1e2.xlsx]Planilha1'!$C$1</c:f>
              <c:strCache>
                <c:ptCount val="1"/>
                <c:pt idx="0">
                  <c:v>Number of days until death after beginning of treatment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96-4649-9522-CEAA9F451568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96-4649-9522-CEAA9F451568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096-4649-9522-CEAA9F451568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096-4649-9522-CEAA9F451568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096-4649-9522-CEAA9F451568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096-4649-9522-CEAA9F451568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096-4649-9522-CEAA9F451568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096-4649-9522-CEAA9F451568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096-4649-9522-CEAA9F4515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'[tabela 1e2.xlsx]Planilha1'!$B$2:$B$22</c:f>
              <c:strCache>
                <c:ptCount val="21"/>
                <c:pt idx="0">
                  <c:v>Dolutegravir</c:v>
                </c:pt>
                <c:pt idx="1">
                  <c:v>Efavirenz</c:v>
                </c:pt>
                <c:pt idx="2">
                  <c:v>Dolutegravir</c:v>
                </c:pt>
                <c:pt idx="3">
                  <c:v>Efavirenz</c:v>
                </c:pt>
                <c:pt idx="4">
                  <c:v>Dolutegravir</c:v>
                </c:pt>
                <c:pt idx="5">
                  <c:v>Efavirenz</c:v>
                </c:pt>
                <c:pt idx="6">
                  <c:v>Dolutegravir</c:v>
                </c:pt>
                <c:pt idx="7">
                  <c:v>Efavirenz</c:v>
                </c:pt>
                <c:pt idx="8">
                  <c:v>Dolutegravir</c:v>
                </c:pt>
                <c:pt idx="9">
                  <c:v>Efavirenz</c:v>
                </c:pt>
                <c:pt idx="10">
                  <c:v>Efavirenz</c:v>
                </c:pt>
                <c:pt idx="11">
                  <c:v>Efavirenz</c:v>
                </c:pt>
                <c:pt idx="12">
                  <c:v>Efavirenz</c:v>
                </c:pt>
                <c:pt idx="13">
                  <c:v>Dolutegravir</c:v>
                </c:pt>
                <c:pt idx="14">
                  <c:v>Dolutegravir</c:v>
                </c:pt>
                <c:pt idx="15">
                  <c:v>Efavirenz</c:v>
                </c:pt>
                <c:pt idx="16">
                  <c:v>Efavirenz</c:v>
                </c:pt>
                <c:pt idx="17">
                  <c:v>Efavirenz</c:v>
                </c:pt>
                <c:pt idx="18">
                  <c:v>Dolutegravir</c:v>
                </c:pt>
                <c:pt idx="19">
                  <c:v>Efavirenz</c:v>
                </c:pt>
                <c:pt idx="20">
                  <c:v>Dolutegravir</c:v>
                </c:pt>
              </c:strCache>
            </c:strRef>
          </c:cat>
          <c:val>
            <c:numRef>
              <c:f>'[tabela 1e2.xlsx]Planilha1'!$C$2:$C$22</c:f>
              <c:numCache>
                <c:formatCode>General</c:formatCode>
                <c:ptCount val="21"/>
                <c:pt idx="0">
                  <c:v>6</c:v>
                </c:pt>
                <c:pt idx="1">
                  <c:v>8</c:v>
                </c:pt>
                <c:pt idx="2">
                  <c:v>11</c:v>
                </c:pt>
                <c:pt idx="3">
                  <c:v>13</c:v>
                </c:pt>
                <c:pt idx="4">
                  <c:v>17</c:v>
                </c:pt>
                <c:pt idx="5">
                  <c:v>18</c:v>
                </c:pt>
                <c:pt idx="6">
                  <c:v>20</c:v>
                </c:pt>
                <c:pt idx="7">
                  <c:v>23</c:v>
                </c:pt>
                <c:pt idx="8">
                  <c:v>27</c:v>
                </c:pt>
                <c:pt idx="9">
                  <c:v>29</c:v>
                </c:pt>
                <c:pt idx="10">
                  <c:v>36</c:v>
                </c:pt>
                <c:pt idx="11">
                  <c:v>46</c:v>
                </c:pt>
                <c:pt idx="12">
                  <c:v>55</c:v>
                </c:pt>
                <c:pt idx="13">
                  <c:v>70</c:v>
                </c:pt>
                <c:pt idx="14">
                  <c:v>73</c:v>
                </c:pt>
                <c:pt idx="15">
                  <c:v>95</c:v>
                </c:pt>
                <c:pt idx="16">
                  <c:v>120</c:v>
                </c:pt>
                <c:pt idx="17">
                  <c:v>151</c:v>
                </c:pt>
                <c:pt idx="18">
                  <c:v>167</c:v>
                </c:pt>
                <c:pt idx="19">
                  <c:v>168</c:v>
                </c:pt>
                <c:pt idx="20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096-4649-9522-CEAA9F451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18697424"/>
        <c:axId val="718701688"/>
      </c:barChart>
      <c:catAx>
        <c:axId val="718697424"/>
        <c:scaling>
          <c:orientation val="minMax"/>
        </c:scaling>
        <c:delete val="1"/>
        <c:axPos val="l"/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>
                    <a:solidFill>
                      <a:schemeClr val="tx1"/>
                    </a:solidFill>
                  </a:rPr>
                  <a:t>Death cases by treatment group 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crossAx val="718701688"/>
        <c:crosses val="autoZero"/>
        <c:auto val="1"/>
        <c:lblAlgn val="ctr"/>
        <c:lblOffset val="100"/>
        <c:noMultiLvlLbl val="0"/>
      </c:catAx>
      <c:valAx>
        <c:axId val="718701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 b="1" dirty="0" err="1">
                    <a:solidFill>
                      <a:schemeClr val="tx1"/>
                    </a:solidFill>
                  </a:rPr>
                  <a:t>Number</a:t>
                </a:r>
                <a:r>
                  <a:rPr lang="pt-BR" sz="1600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pt-BR" sz="1600" b="1" baseline="0" dirty="0" err="1">
                    <a:solidFill>
                      <a:schemeClr val="tx1"/>
                    </a:solidFill>
                  </a:rPr>
                  <a:t>of</a:t>
                </a:r>
                <a:r>
                  <a:rPr lang="pt-BR" sz="1600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pt-BR" sz="1600" b="1" baseline="0" dirty="0" err="1">
                    <a:solidFill>
                      <a:schemeClr val="tx1"/>
                    </a:solidFill>
                  </a:rPr>
                  <a:t>days</a:t>
                </a:r>
                <a:r>
                  <a:rPr lang="pt-BR" sz="1600" b="1" baseline="0" dirty="0">
                    <a:solidFill>
                      <a:schemeClr val="tx1"/>
                    </a:solidFill>
                  </a:rPr>
                  <a:t> from BL </a:t>
                </a:r>
                <a:r>
                  <a:rPr lang="pt-BR" sz="1600" b="1" baseline="0" dirty="0" err="1">
                    <a:solidFill>
                      <a:schemeClr val="tx1"/>
                    </a:solidFill>
                  </a:rPr>
                  <a:t>to</a:t>
                </a:r>
                <a:r>
                  <a:rPr lang="pt-BR" sz="1600" b="1" baseline="0" dirty="0">
                    <a:solidFill>
                      <a:schemeClr val="tx1"/>
                    </a:solidFill>
                  </a:rPr>
                  <a:t> death</a:t>
                </a:r>
                <a:endParaRPr lang="pt-BR" sz="1600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869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5"/>
        <c:delete val="1"/>
      </c:legendEntry>
      <c:legendEntry>
        <c:idx val="16"/>
        <c:delete val="1"/>
      </c:legendEntry>
      <c:legendEntry>
        <c:idx val="17"/>
        <c:delete val="1"/>
      </c:legendEntry>
      <c:legendEntry>
        <c:idx val="18"/>
        <c:delete val="1"/>
      </c:legendEntry>
      <c:legendEntry>
        <c:idx val="19"/>
        <c:delete val="1"/>
      </c:legendEntry>
      <c:legendEntry>
        <c:idx val="20"/>
        <c:delete val="1"/>
      </c:legendEntry>
      <c:layout>
        <c:manualLayout>
          <c:xMode val="edge"/>
          <c:yMode val="edge"/>
          <c:x val="0.72591059167799477"/>
          <c:y val="0.3418454699123078"/>
          <c:w val="0.21619769919373125"/>
          <c:h val="0.228884954094021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312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435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B309050-9054-D04E-9F48-6712928E9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2E9838-9331-2646-832C-3F14E16166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527" y="-12526"/>
            <a:ext cx="5080000" cy="2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3CF88D-A3E6-2F46-9667-2E1662497E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949" y="4075223"/>
            <a:ext cx="3790063" cy="247628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7"/>
            <a:ext cx="7632700" cy="41036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16089-C6C1-484F-807A-E6437A6C68CB}"/>
              </a:ext>
            </a:extLst>
          </p:cNvPr>
          <p:cNvSpPr txBox="1"/>
          <p:nvPr userDrawn="1"/>
        </p:nvSpPr>
        <p:spPr>
          <a:xfrm>
            <a:off x="8075613" y="0"/>
            <a:ext cx="3673474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E7B83-A267-FE4B-B22D-B04ED8CC9174}"/>
              </a:ext>
            </a:extLst>
          </p:cNvPr>
          <p:cNvSpPr txBox="1"/>
          <p:nvPr userDrawn="1"/>
        </p:nvSpPr>
        <p:spPr>
          <a:xfrm>
            <a:off x="4116389" y="-1"/>
            <a:ext cx="1763712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60FDB-A672-194A-8015-15EF87CA8E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231490"/>
            <a:ext cx="7632700" cy="433798"/>
          </a:xfrm>
        </p:spPr>
        <p:txBody>
          <a:bodyPr anchor="t"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A5847-221C-FD44-96A5-ECB756A29F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765175"/>
            <a:ext cx="7632700" cy="385199"/>
          </a:xfrm>
        </p:spPr>
        <p:txBody>
          <a:bodyPr anchor="b">
            <a:normAutofit/>
          </a:bodyPr>
          <a:lstStyle>
            <a:lvl1pPr>
              <a:defRPr sz="1600"/>
            </a:lvl1pPr>
          </a:lstStyle>
          <a:p>
            <a:pPr lvl="0"/>
            <a:r>
              <a:rPr lang="en-GB" dirty="0"/>
              <a:t>Presenter name &amp; affiliation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AF9883-2A5D-DB4A-BEBE-7B3D801EF74A}"/>
              </a:ext>
            </a:extLst>
          </p:cNvPr>
          <p:cNvSpPr txBox="1"/>
          <p:nvPr userDrawn="1"/>
        </p:nvSpPr>
        <p:spPr>
          <a:xfrm>
            <a:off x="6312024" y="1"/>
            <a:ext cx="1763589" cy="44132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</p:spTree>
    <p:extLst>
      <p:ext uri="{BB962C8B-B14F-4D97-AF65-F5344CB8AC3E}">
        <p14:creationId xmlns:p14="http://schemas.microsoft.com/office/powerpoint/2010/main" val="2264674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6E968-03DB-5047-969A-43A70EB6F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Caption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Caption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38CBA2-8719-D043-A084-DE0E737BA2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29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A5833C-8FCE-AB4B-A9CF-A50F7A3B6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F847C3-14BD-324D-A46A-F58ED3D20F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5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F5D96D-48E3-0C44-90BC-172903528B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34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4" y="441325"/>
            <a:ext cx="11306173" cy="597535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91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latin typeface="+mj-lt"/>
                <a:ea typeface="IAS Ribbon Sans Regular" pitchFamily="2" charset="0"/>
              </a:defRPr>
            </a:lvl1pPr>
          </a:lstStyle>
          <a:p>
            <a:r>
              <a:rPr lang="en-GB" dirty="0"/>
              <a:t>“Click to edit Master title style”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5977731" cy="835818"/>
          </a:xfrm>
        </p:spPr>
        <p:txBody>
          <a:bodyPr>
            <a:normAutofit/>
          </a:bodyPr>
          <a:lstStyle>
            <a:lvl1pPr>
              <a:defRPr sz="2800" b="0" i="0">
                <a:solidFill>
                  <a:schemeClr val="accent2"/>
                </a:solidFill>
                <a:latin typeface="+mn-lt"/>
                <a:ea typeface="IAS Ribbon Sans Regular" pitchFamily="2" charset="0"/>
              </a:defRPr>
            </a:lvl1pPr>
          </a:lstStyle>
          <a:p>
            <a:pPr lvl="0"/>
            <a:r>
              <a:rPr lang="en-GB" dirty="0"/>
              <a:t>Quote citation</a:t>
            </a:r>
          </a:p>
        </p:txBody>
      </p:sp>
    </p:spTree>
    <p:extLst>
      <p:ext uri="{BB962C8B-B14F-4D97-AF65-F5344CB8AC3E}">
        <p14:creationId xmlns:p14="http://schemas.microsoft.com/office/powerpoint/2010/main" val="2962345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EAE0B-CB6F-F14D-B880-D913AC7C91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BE0682-4E41-DA47-89AB-390E546077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1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F0F5F-735F-1848-9F11-EEA595550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86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559227-C79C-8C45-BA3F-1033686FC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431B0-0DEE-274A-8AA7-F4388EFA23F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624B48-6A91-EF4B-800A-445B8F13F8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9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B70982-BFE8-A345-992E-7EBA17B00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7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0CA633-E76E-7B4D-B775-FF782415C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EEA7C8-5B91-9446-9E3F-8AD099C6C7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2097088"/>
            <a:ext cx="7632700" cy="41036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>
            <a:lvl1pPr>
              <a:defRPr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39244-55B1-A649-9A9A-7E659EE5CC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4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B14E1A-9F2E-1A48-988D-E71398454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94CE0F-D4BC-9C48-9E55-800480CD1884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3215FEC-0B57-9C45-8CB3-F5D19B65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FAFFD-1963-C741-90CB-66192F2B4DF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5BB66-3787-5A4B-8B7A-C2ACC59202F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BFCD2A-1ACA-2F4D-B612-6D7309D4B3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0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F204DE9-AA04-C549-A2BF-A7EA2DE9D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441328"/>
            <a:ext cx="5437188" cy="5975351"/>
          </a:xfrm>
          <a:solidFill>
            <a:schemeClr val="accent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rIns="0" anchor="b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11AE3F-CB92-6441-A3CD-212584E5A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3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3E45C9-C02C-1844-9412-AADF0DC02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non </a:t>
            </a:r>
            <a:r>
              <a:rPr lang="en-GB" dirty="0" err="1"/>
              <a:t>nulla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tempus convallis </a:t>
            </a:r>
            <a:r>
              <a:rPr lang="en-GB" dirty="0" err="1"/>
              <a:t>quis</a:t>
            </a:r>
            <a:r>
              <a:rPr lang="en-GB" dirty="0"/>
              <a:t> ac </a:t>
            </a:r>
            <a:r>
              <a:rPr lang="en-GB" dirty="0" err="1"/>
              <a:t>lectus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anchor="b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A68540-1E39-9940-9836-DCF829D4D0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22E31C-EEE8-E443-ACC1-EEE5AD7AE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C49D09-C2A6-DA4E-BB2C-C8BAD7812B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7" y="2097087"/>
            <a:ext cx="11306175" cy="41036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, </a:t>
            </a:r>
            <a:r>
              <a:rPr lang="en-GB" dirty="0" err="1"/>
              <a:t>accumsan</a:t>
            </a:r>
            <a:r>
              <a:rPr lang="en-GB" dirty="0"/>
              <a:t> id </a:t>
            </a:r>
            <a:r>
              <a:rPr lang="en-GB" dirty="0" err="1"/>
              <a:t>imperdiet</a:t>
            </a:r>
            <a:r>
              <a:rPr lang="en-GB" dirty="0"/>
              <a:t> et, </a:t>
            </a:r>
            <a:r>
              <a:rPr lang="en-GB" dirty="0" err="1"/>
              <a:t>porttitor</a:t>
            </a:r>
            <a:r>
              <a:rPr lang="en-GB" dirty="0"/>
              <a:t> at sem.</a:t>
            </a:r>
          </a:p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Vestibulum ac </a:t>
            </a:r>
            <a:r>
              <a:rPr lang="en-GB" dirty="0" err="1"/>
              <a:t>diam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dui.Click</a:t>
            </a:r>
            <a:r>
              <a:rPr lang="en-GB" dirty="0"/>
              <a:t> to edit Master text styles</a:t>
            </a:r>
          </a:p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C1DE39C-A624-6245-8B93-DA365424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441324"/>
            <a:ext cx="7632000" cy="12218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1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7" r:id="rId4"/>
    <p:sldLayoutId id="2147483671" r:id="rId5"/>
    <p:sldLayoutId id="2147483672" r:id="rId6"/>
    <p:sldLayoutId id="2147483664" r:id="rId7"/>
    <p:sldLayoutId id="2147483667" r:id="rId8"/>
    <p:sldLayoutId id="2147483665" r:id="rId9"/>
    <p:sldLayoutId id="2147483668" r:id="rId10"/>
    <p:sldLayoutId id="2147483674" r:id="rId11"/>
    <p:sldLayoutId id="2147483675" r:id="rId12"/>
    <p:sldLayoutId id="2147483678" r:id="rId13"/>
    <p:sldLayoutId id="2147483679" r:id="rId14"/>
    <p:sldLayoutId id="2147483670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3495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25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36625" indent="-214313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223838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2593" userDrawn="1">
          <p15:clr>
            <a:srgbClr val="F26B43"/>
          </p15:clr>
        </p15:guide>
        <p15:guide id="3" pos="2865" userDrawn="1">
          <p15:clr>
            <a:srgbClr val="F26B43"/>
          </p15:clr>
        </p15:guide>
        <p15:guide id="4" pos="3704" userDrawn="1">
          <p15:clr>
            <a:srgbClr val="F26B43"/>
          </p15:clr>
        </p15:guide>
        <p15:guide id="5" pos="3976" userDrawn="1">
          <p15:clr>
            <a:srgbClr val="F26B43"/>
          </p15:clr>
        </p15:guide>
        <p15:guide id="6" pos="4815" userDrawn="1">
          <p15:clr>
            <a:srgbClr val="F26B43"/>
          </p15:clr>
        </p15:guide>
        <p15:guide id="7" pos="5087" userDrawn="1">
          <p15:clr>
            <a:srgbClr val="F26B43"/>
          </p15:clr>
        </p15:guide>
        <p15:guide id="8" pos="7401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1049" userDrawn="1">
          <p15:clr>
            <a:srgbClr val="F26B43"/>
          </p15:clr>
        </p15:guide>
        <p15:guide id="11" orient="horz" pos="1321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4178" userDrawn="1">
          <p15:clr>
            <a:srgbClr val="F26B43"/>
          </p15:clr>
        </p15:guide>
        <p15:guide id="1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inicaltrials.gov/ct2/show/NCT01837277?cond=Hiv&amp;cntry=BR&amp;city=Salvador&amp;draw=2&amp;rank=5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inicaltrials.gov/ct2/show/NCT01837277?cond=Hiv&amp;cntry=BR&amp;city=Salvador&amp;draw=2&amp;rank=5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3FCC-9810-5A40-BD99-79D9BA351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217" y="2064327"/>
            <a:ext cx="7578873" cy="4136447"/>
          </a:xfrm>
        </p:spPr>
        <p:txBody>
          <a:bodyPr>
            <a:noAutofit/>
          </a:bodyPr>
          <a:lstStyle/>
          <a:p>
            <a:r>
              <a:rPr lang="en-US" sz="4000" noProof="0" dirty="0">
                <a:latin typeface="Arial" panose="020B0604020202020204" pitchFamily="34" charset="0"/>
                <a:cs typeface="Arial" panose="020B0604020202020204" pitchFamily="34" charset="0"/>
              </a:rPr>
              <a:t>Survival in advanced AIDS patients treated with efavirenz or dolutegravir in Brazil: a multicenter, observational study</a:t>
            </a:r>
            <a:endParaRPr lang="en-GB" sz="4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E17C1-788B-8242-9BB1-6B5637005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t-BR" b="1" i="0" dirty="0">
                <a:solidFill>
                  <a:srgbClr val="0070C0"/>
                </a:solidFill>
                <a:effectLst/>
                <a:latin typeface="IAS Ribbon Sans"/>
              </a:rPr>
              <a:t>OAB-03 - ART in </a:t>
            </a:r>
            <a:r>
              <a:rPr lang="pt-BR" b="1" i="0" dirty="0" err="1">
                <a:solidFill>
                  <a:srgbClr val="0070C0"/>
                </a:solidFill>
                <a:effectLst/>
                <a:latin typeface="IAS Ribbon Sans"/>
              </a:rPr>
              <a:t>evidence</a:t>
            </a:r>
            <a:endParaRPr lang="en-GB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40861-3520-0A4D-9A4B-9F2AF674CE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/>
              <a:t>Carlos Brites, MD, PhD – Federal University of Bahia, Salvador, Brazil</a:t>
            </a:r>
          </a:p>
        </p:txBody>
      </p:sp>
    </p:spTree>
    <p:extLst>
      <p:ext uri="{BB962C8B-B14F-4D97-AF65-F5344CB8AC3E}">
        <p14:creationId xmlns:p14="http://schemas.microsoft.com/office/powerpoint/2010/main" val="186085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F099259-A49D-954F-6747-6FF2B3224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3562" y="1708731"/>
            <a:ext cx="5937755" cy="977605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+mn-lt"/>
              </a:rPr>
              <a:t>Results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C363295-797A-C4F3-607C-A0DF2CDD87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035238"/>
              </p:ext>
            </p:extLst>
          </p:nvPr>
        </p:nvGraphicFramePr>
        <p:xfrm>
          <a:off x="4017813" y="136346"/>
          <a:ext cx="7370626" cy="634503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732954">
                  <a:extLst>
                    <a:ext uri="{9D8B030D-6E8A-4147-A177-3AD203B41FA5}">
                      <a16:colId xmlns:a16="http://schemas.microsoft.com/office/drawing/2014/main" val="2663496678"/>
                    </a:ext>
                  </a:extLst>
                </a:gridCol>
                <a:gridCol w="369038">
                  <a:extLst>
                    <a:ext uri="{9D8B030D-6E8A-4147-A177-3AD203B41FA5}">
                      <a16:colId xmlns:a16="http://schemas.microsoft.com/office/drawing/2014/main" val="3608219718"/>
                    </a:ext>
                  </a:extLst>
                </a:gridCol>
                <a:gridCol w="145951">
                  <a:extLst>
                    <a:ext uri="{9D8B030D-6E8A-4147-A177-3AD203B41FA5}">
                      <a16:colId xmlns:a16="http://schemas.microsoft.com/office/drawing/2014/main" val="358633390"/>
                    </a:ext>
                  </a:extLst>
                </a:gridCol>
                <a:gridCol w="681472">
                  <a:extLst>
                    <a:ext uri="{9D8B030D-6E8A-4147-A177-3AD203B41FA5}">
                      <a16:colId xmlns:a16="http://schemas.microsoft.com/office/drawing/2014/main" val="1051723011"/>
                    </a:ext>
                  </a:extLst>
                </a:gridCol>
                <a:gridCol w="364639">
                  <a:extLst>
                    <a:ext uri="{9D8B030D-6E8A-4147-A177-3AD203B41FA5}">
                      <a16:colId xmlns:a16="http://schemas.microsoft.com/office/drawing/2014/main" val="957107728"/>
                    </a:ext>
                  </a:extLst>
                </a:gridCol>
                <a:gridCol w="462784">
                  <a:extLst>
                    <a:ext uri="{9D8B030D-6E8A-4147-A177-3AD203B41FA5}">
                      <a16:colId xmlns:a16="http://schemas.microsoft.com/office/drawing/2014/main" val="1670380976"/>
                    </a:ext>
                  </a:extLst>
                </a:gridCol>
                <a:gridCol w="827422">
                  <a:extLst>
                    <a:ext uri="{9D8B030D-6E8A-4147-A177-3AD203B41FA5}">
                      <a16:colId xmlns:a16="http://schemas.microsoft.com/office/drawing/2014/main" val="4148641386"/>
                    </a:ext>
                  </a:extLst>
                </a:gridCol>
                <a:gridCol w="197160">
                  <a:extLst>
                    <a:ext uri="{9D8B030D-6E8A-4147-A177-3AD203B41FA5}">
                      <a16:colId xmlns:a16="http://schemas.microsoft.com/office/drawing/2014/main" val="960114356"/>
                    </a:ext>
                  </a:extLst>
                </a:gridCol>
                <a:gridCol w="630263">
                  <a:extLst>
                    <a:ext uri="{9D8B030D-6E8A-4147-A177-3AD203B41FA5}">
                      <a16:colId xmlns:a16="http://schemas.microsoft.com/office/drawing/2014/main" val="908425497"/>
                    </a:ext>
                  </a:extLst>
                </a:gridCol>
                <a:gridCol w="958943">
                  <a:extLst>
                    <a:ext uri="{9D8B030D-6E8A-4147-A177-3AD203B41FA5}">
                      <a16:colId xmlns:a16="http://schemas.microsoft.com/office/drawing/2014/main" val="962852986"/>
                    </a:ext>
                  </a:extLst>
                </a:gridCol>
              </a:tblGrid>
              <a:tr h="7133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Patients </a:t>
                      </a:r>
                      <a:r>
                        <a:rPr lang="en-US" sz="1800" dirty="0" err="1">
                          <a:effectLst/>
                        </a:rPr>
                        <a:t>oucomes</a:t>
                      </a:r>
                      <a:r>
                        <a:rPr lang="en-US" sz="1800" dirty="0">
                          <a:effectLst/>
                        </a:rPr>
                        <a:t> at 48 weeks, according to treatment group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565926"/>
                  </a:ext>
                </a:extLst>
              </a:tr>
              <a:tr h="364017">
                <a:tc row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 err="1">
                          <a:solidFill>
                            <a:srgbClr val="0070C0"/>
                          </a:solidFill>
                          <a:effectLst/>
                        </a:rPr>
                        <a:t>Outcomes</a:t>
                      </a:r>
                      <a:endParaRPr lang="pt-BR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 err="1">
                          <a:solidFill>
                            <a:srgbClr val="0070C0"/>
                          </a:solidFill>
                          <a:effectLst/>
                        </a:rPr>
                        <a:t>Treatment</a:t>
                      </a:r>
                      <a:r>
                        <a:rPr lang="pt-BR" sz="18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pt-BR" sz="1800" b="1" dirty="0" err="1">
                          <a:solidFill>
                            <a:srgbClr val="0070C0"/>
                          </a:solidFill>
                          <a:effectLst/>
                        </a:rPr>
                        <a:t>group</a:t>
                      </a:r>
                      <a:endParaRPr lang="pt-BR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Total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rgbClr val="0070C0"/>
                          </a:solidFill>
                          <a:effectLst/>
                        </a:rPr>
                        <a:t>    </a:t>
                      </a:r>
                    </a:p>
                    <a:p>
                      <a:pPr algn="ctr"/>
                      <a:r>
                        <a:rPr lang="pt-BR" sz="1800" b="1" dirty="0">
                          <a:solidFill>
                            <a:srgbClr val="0070C0"/>
                          </a:solidFill>
                          <a:effectLst/>
                        </a:rPr>
                        <a:t>  Total</a:t>
                      </a:r>
                      <a:endParaRPr lang="pt-BR" b="1" dirty="0">
                        <a:solidFill>
                          <a:srgbClr val="0070C0"/>
                        </a:solidFill>
                      </a:endParaRPr>
                    </a:p>
                  </a:txBody>
                  <a:tcPr marL="35203" marR="35203" marT="0" marB="0" anchor="ctr"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796590"/>
                  </a:ext>
                </a:extLst>
              </a:tr>
              <a:tr h="36401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rgbClr val="0070C0"/>
                          </a:solidFill>
                          <a:effectLst/>
                        </a:rPr>
                        <a:t>DTG</a:t>
                      </a:r>
                      <a:endParaRPr lang="pt-BR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EFV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rgbClr val="0070C0"/>
                          </a:solidFill>
                          <a:effectLst/>
                        </a:rPr>
                        <a:t>EFV                          </a:t>
                      </a:r>
                      <a:endParaRPr lang="pt-B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marL="35203" marR="35203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797800"/>
                  </a:ext>
                </a:extLst>
              </a:tr>
              <a:tr h="2954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solidFill>
                            <a:srgbClr val="0070C0"/>
                          </a:solidFill>
                          <a:effectLst/>
                        </a:rPr>
                        <a:t>   N</a:t>
                      </a:r>
                      <a:endParaRPr lang="pt-BR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%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pt-BR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N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solidFill>
                            <a:srgbClr val="0070C0"/>
                          </a:solidFill>
                          <a:effectLst/>
                        </a:rPr>
                        <a:t>N</a:t>
                      </a:r>
                      <a:endParaRPr lang="pt-BR" sz="16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pt-BR" sz="16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N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solidFill>
                            <a:srgbClr val="0070C0"/>
                          </a:solidFill>
                          <a:effectLst/>
                        </a:rPr>
                        <a:t>N</a:t>
                      </a:r>
                      <a:endParaRPr lang="pt-BR" sz="16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pt-BR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 anchor="ctr"/>
                </a:tc>
                <a:extLst>
                  <a:ext uri="{0D108BD9-81ED-4DB2-BD59-A6C34878D82A}">
                    <a16:rowId xmlns:a16="http://schemas.microsoft.com/office/drawing/2014/main" val="2338314184"/>
                  </a:ext>
                </a:extLst>
              </a:tr>
              <a:tr h="489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effectLst/>
                        </a:rPr>
                        <a:t>Viral </a:t>
                      </a:r>
                      <a:r>
                        <a:rPr lang="pt-BR" sz="1800" b="1" dirty="0" err="1">
                          <a:effectLst/>
                        </a:rPr>
                        <a:t>load</a:t>
                      </a:r>
                      <a:r>
                        <a:rPr lang="pt-BR" sz="1800" b="1" dirty="0">
                          <a:effectLst/>
                        </a:rPr>
                        <a:t> &lt; 200 copies/</a:t>
                      </a:r>
                      <a:r>
                        <a:rPr lang="pt-BR" sz="1800" b="1" dirty="0" err="1">
                          <a:effectLst/>
                        </a:rPr>
                        <a:t>mL</a:t>
                      </a:r>
                      <a:r>
                        <a:rPr lang="pt-BR" sz="1800" b="1" dirty="0">
                          <a:effectLst/>
                        </a:rPr>
                        <a:t>*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68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73,9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effectLst/>
                        </a:rPr>
                        <a:t>73,9</a:t>
                      </a:r>
                      <a:endParaRPr lang="pt-B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44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44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>
                          <a:solidFill>
                            <a:srgbClr val="FF0000"/>
                          </a:solidFill>
                          <a:effectLst/>
                        </a:rPr>
                        <a:t>47,8</a:t>
                      </a:r>
                      <a:endParaRPr lang="pt-B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112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112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60,9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extLst>
                  <a:ext uri="{0D108BD9-81ED-4DB2-BD59-A6C34878D82A}">
                    <a16:rowId xmlns:a16="http://schemas.microsoft.com/office/drawing/2014/main" val="4033166765"/>
                  </a:ext>
                </a:extLst>
              </a:tr>
              <a:tr h="4802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effectLst/>
                        </a:rPr>
                        <a:t>Viral </a:t>
                      </a:r>
                      <a:r>
                        <a:rPr lang="pt-BR" sz="1800" b="1" dirty="0" err="1">
                          <a:effectLst/>
                        </a:rPr>
                        <a:t>load</a:t>
                      </a:r>
                      <a:r>
                        <a:rPr lang="pt-BR" sz="1800" b="1" dirty="0">
                          <a:effectLst/>
                        </a:rPr>
                        <a:t> &lt;50 copies/</a:t>
                      </a:r>
                      <a:r>
                        <a:rPr lang="pt-BR" sz="1800" b="1" dirty="0" err="1">
                          <a:effectLst/>
                        </a:rPr>
                        <a:t>mL</a:t>
                      </a:r>
                      <a:r>
                        <a:rPr lang="pt-BR" sz="1800" b="1" dirty="0">
                          <a:effectLst/>
                        </a:rPr>
                        <a:t>*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60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65.2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effectLst/>
                        </a:rPr>
                        <a:t>65.2</a:t>
                      </a:r>
                      <a:endParaRPr lang="pt-B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42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42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>
                          <a:solidFill>
                            <a:srgbClr val="FF0000"/>
                          </a:solidFill>
                          <a:effectLst/>
                        </a:rPr>
                        <a:t>45.7</a:t>
                      </a:r>
                      <a:endParaRPr lang="pt-B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102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102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55.4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extLst>
                  <a:ext uri="{0D108BD9-81ED-4DB2-BD59-A6C34878D82A}">
                    <a16:rowId xmlns:a16="http://schemas.microsoft.com/office/drawing/2014/main" val="1957471729"/>
                  </a:ext>
                </a:extLst>
              </a:tr>
              <a:tr h="30113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effectLst/>
                        </a:rPr>
                        <a:t>Deaths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9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9,8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9,8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12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12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13,0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21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21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11,4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extLst>
                  <a:ext uri="{0D108BD9-81ED-4DB2-BD59-A6C34878D82A}">
                    <a16:rowId xmlns:a16="http://schemas.microsoft.com/office/drawing/2014/main" val="1363215130"/>
                  </a:ext>
                </a:extLst>
              </a:tr>
              <a:tr h="3640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effectLst/>
                        </a:rPr>
                        <a:t>ART </a:t>
                      </a:r>
                      <a:r>
                        <a:rPr lang="pt-BR" sz="1800" b="1" dirty="0" err="1">
                          <a:effectLst/>
                        </a:rPr>
                        <a:t>modification</a:t>
                      </a:r>
                      <a:r>
                        <a:rPr lang="pt-BR" sz="1800" b="1" dirty="0">
                          <a:effectLst/>
                        </a:rPr>
                        <a:t>*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1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1,1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effectLst/>
                        </a:rPr>
                        <a:t>1,1</a:t>
                      </a:r>
                      <a:endParaRPr lang="pt-B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16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16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effectLst/>
                        </a:rPr>
                        <a:t>17,4</a:t>
                      </a:r>
                      <a:endParaRPr lang="pt-B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17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17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9,2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extLst>
                  <a:ext uri="{0D108BD9-81ED-4DB2-BD59-A6C34878D82A}">
                    <a16:rowId xmlns:a16="http://schemas.microsoft.com/office/drawing/2014/main" val="16557622"/>
                  </a:ext>
                </a:extLst>
              </a:tr>
              <a:tr h="36401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 err="1">
                          <a:effectLst/>
                        </a:rPr>
                        <a:t>Lost</a:t>
                      </a:r>
                      <a:r>
                        <a:rPr lang="pt-BR" sz="1800" b="1" dirty="0">
                          <a:effectLst/>
                        </a:rPr>
                        <a:t> </a:t>
                      </a:r>
                      <a:r>
                        <a:rPr lang="pt-BR" sz="1800" b="1" dirty="0" err="1">
                          <a:effectLst/>
                        </a:rPr>
                        <a:t>to</a:t>
                      </a:r>
                      <a:r>
                        <a:rPr lang="pt-BR" sz="1800" b="1" dirty="0">
                          <a:effectLst/>
                        </a:rPr>
                        <a:t> follow-up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12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10,9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10,9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15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15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15,2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24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24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13,0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extLst>
                  <a:ext uri="{0D108BD9-81ED-4DB2-BD59-A6C34878D82A}">
                    <a16:rowId xmlns:a16="http://schemas.microsoft.com/office/drawing/2014/main" val="1533889681"/>
                  </a:ext>
                </a:extLst>
              </a:tr>
              <a:tr h="6695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effectLst/>
                        </a:rPr>
                        <a:t>CD4&gt;200 </a:t>
                      </a:r>
                      <a:r>
                        <a:rPr lang="pt-BR" sz="1800" b="1" dirty="0" err="1">
                          <a:effectLst/>
                        </a:rPr>
                        <a:t>cells</a:t>
                      </a:r>
                      <a:r>
                        <a:rPr lang="pt-BR" sz="1800" b="1" dirty="0">
                          <a:effectLst/>
                        </a:rPr>
                        <a:t>/mm</a:t>
                      </a:r>
                      <a:r>
                        <a:rPr lang="pt-BR" sz="1800" b="1" baseline="30000" dirty="0">
                          <a:effectLst/>
                        </a:rPr>
                        <a:t>3 </a:t>
                      </a:r>
                      <a:r>
                        <a:rPr lang="pt-BR" sz="1800" b="1" dirty="0">
                          <a:effectLst/>
                        </a:rPr>
                        <a:t>**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41 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44.6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effectLst/>
                        </a:rPr>
                        <a:t>44.6</a:t>
                      </a:r>
                      <a:endParaRPr lang="pt-B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27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27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effectLst/>
                        </a:rPr>
                        <a:t>29.3</a:t>
                      </a:r>
                      <a:endParaRPr lang="pt-B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68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68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36.9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extLst>
                  <a:ext uri="{0D108BD9-81ED-4DB2-BD59-A6C34878D82A}">
                    <a16:rowId xmlns:a16="http://schemas.microsoft.com/office/drawing/2014/main" val="3694551695"/>
                  </a:ext>
                </a:extLst>
              </a:tr>
              <a:tr h="36401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100,0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92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184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/>
                </a:tc>
                <a:extLst>
                  <a:ext uri="{0D108BD9-81ED-4DB2-BD59-A6C34878D82A}">
                    <a16:rowId xmlns:a16="http://schemas.microsoft.com/office/drawing/2014/main" val="1075842892"/>
                  </a:ext>
                </a:extLst>
              </a:tr>
              <a:tr h="322320">
                <a:tc gridSpan="10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* </a:t>
                      </a:r>
                      <a:r>
                        <a:rPr lang="pt-BR" sz="1800" b="0" dirty="0">
                          <a:solidFill>
                            <a:srgbClr val="FF0000"/>
                          </a:solidFill>
                          <a:effectLst/>
                        </a:rPr>
                        <a:t>p &lt; 0.001,   ** p=0.03, </a:t>
                      </a:r>
                      <a:r>
                        <a:rPr lang="pt-BR" sz="1800" b="0" dirty="0" err="1">
                          <a:solidFill>
                            <a:srgbClr val="FF0000"/>
                          </a:solidFill>
                          <a:effectLst/>
                        </a:rPr>
                        <a:t>Pearson´s</a:t>
                      </a:r>
                      <a:r>
                        <a:rPr lang="pt-BR" sz="1800" b="0" dirty="0">
                          <a:solidFill>
                            <a:srgbClr val="FF0000"/>
                          </a:solidFill>
                          <a:effectLst/>
                        </a:rPr>
                        <a:t> Chi-</a:t>
                      </a:r>
                      <a:r>
                        <a:rPr lang="pt-BR" sz="1800" b="0" dirty="0" err="1">
                          <a:solidFill>
                            <a:srgbClr val="FF0000"/>
                          </a:solidFill>
                          <a:effectLst/>
                        </a:rPr>
                        <a:t>square</a:t>
                      </a:r>
                      <a:endParaRPr lang="pt-BR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93769"/>
                  </a:ext>
                </a:extLst>
              </a:tr>
              <a:tr h="19753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03" marR="35203" marT="0" marB="0" anchor="b"/>
                </a:tc>
                <a:extLst>
                  <a:ext uri="{0D108BD9-81ED-4DB2-BD59-A6C34878D82A}">
                    <a16:rowId xmlns:a16="http://schemas.microsoft.com/office/drawing/2014/main" val="2963260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404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EA72CF-9370-F347-B87B-62EFB343B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07" y="205795"/>
            <a:ext cx="7703564" cy="1223964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Death and treatment change/interruption</a:t>
            </a:r>
          </a:p>
        </p:txBody>
      </p:sp>
      <p:pic>
        <p:nvPicPr>
          <p:cNvPr id="6" name="Espaço Reservado para Conteúdo 3" descr="Gráfico, Gráfico de linhas&#10;&#10;Descrição gerada automaticamente">
            <a:extLst>
              <a:ext uri="{FF2B5EF4-FFF2-40B4-BE49-F238E27FC236}">
                <a16:creationId xmlns:a16="http://schemas.microsoft.com/office/drawing/2014/main" id="{82706497-32B7-7E07-6E03-F35EA50A8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846261"/>
            <a:ext cx="5791201" cy="4798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spaço Reservado para Conteúdo 3" descr="Gráfico&#10;&#10;Descrição gerada automaticamente">
            <a:extLst>
              <a:ext uri="{FF2B5EF4-FFF2-40B4-BE49-F238E27FC236}">
                <a16:creationId xmlns:a16="http://schemas.microsoft.com/office/drawing/2014/main" id="{29455632-C4C7-AAEA-B7E8-4719FAB00B9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" y="1818551"/>
            <a:ext cx="6437847" cy="45981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BEC2019-4414-3E5F-455F-B39B649AD1D0}"/>
              </a:ext>
            </a:extLst>
          </p:cNvPr>
          <p:cNvSpPr txBox="1"/>
          <p:nvPr/>
        </p:nvSpPr>
        <p:spPr>
          <a:xfrm>
            <a:off x="6233335" y="1828799"/>
            <a:ext cx="399131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pt-BR" sz="1600" b="1" dirty="0" err="1"/>
              <a:t>Treatment</a:t>
            </a:r>
            <a:r>
              <a:rPr lang="pt-BR" sz="1600" b="1" dirty="0"/>
              <a:t> </a:t>
            </a:r>
            <a:r>
              <a:rPr lang="pt-BR" sz="1600" b="1" dirty="0" err="1"/>
              <a:t>change</a:t>
            </a:r>
            <a:r>
              <a:rPr lang="pt-BR" sz="1600" b="1" dirty="0"/>
              <a:t>/</a:t>
            </a:r>
            <a:r>
              <a:rPr lang="pt-BR" sz="1600" b="1" dirty="0" err="1"/>
              <a:t>interruption</a:t>
            </a:r>
            <a:r>
              <a:rPr lang="pt-BR" sz="1600" b="1" dirty="0"/>
              <a:t> (</a:t>
            </a:r>
            <a:r>
              <a:rPr lang="pt-BR" sz="1600" b="1" dirty="0" err="1"/>
              <a:t>any</a:t>
            </a:r>
            <a:r>
              <a:rPr lang="pt-BR" sz="1600" b="1" dirty="0"/>
              <a:t> cause, p&lt;0.001)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0B7DCDB-C879-06E0-1348-0E747882C93E}"/>
              </a:ext>
            </a:extLst>
          </p:cNvPr>
          <p:cNvSpPr txBox="1"/>
          <p:nvPr/>
        </p:nvSpPr>
        <p:spPr>
          <a:xfrm>
            <a:off x="10363199" y="4105562"/>
            <a:ext cx="1817133" cy="1619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 = 0. 002 in Log-rank (Mantel-Cox) Test </a:t>
            </a:r>
            <a:endParaRPr lang="pt-BR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Hazard ratio = 0.44 (95%CI: 0.26 - 0.73)</a:t>
            </a:r>
            <a:endParaRPr lang="pt-BR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BF7A9A1-7A14-27B5-9594-49386673D88F}"/>
              </a:ext>
            </a:extLst>
          </p:cNvPr>
          <p:cNvSpPr txBox="1"/>
          <p:nvPr/>
        </p:nvSpPr>
        <p:spPr>
          <a:xfrm>
            <a:off x="4442692" y="4260992"/>
            <a:ext cx="1865744" cy="1336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 = 0.42 in Log-rank (Mantel-Cox) Test </a:t>
            </a:r>
            <a:endParaRPr lang="pt-BR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Hazard ratio = 0.70 (95%CI: 0,30 - 1.66)</a:t>
            </a:r>
            <a:endParaRPr lang="pt-BR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000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010A4E-4F36-9D4C-97C5-9AF4FEF49D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30619" y="1976583"/>
            <a:ext cx="6844146" cy="38608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noProof="0" dirty="0"/>
              <a:t>In DTG group: 9/92 (9.8%)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noProof="0" dirty="0"/>
              <a:t>In EFV group: 13/92 (13.0%)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/>
              <a:t>Mortality difference: 3.2%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noProof="0" dirty="0"/>
              <a:t>Sensitivity analysis </a:t>
            </a:r>
            <a:r>
              <a:rPr lang="en-GB" dirty="0"/>
              <a:t>(</a:t>
            </a:r>
            <a:r>
              <a:rPr lang="en-GB" i="1" dirty="0"/>
              <a:t>Mc </a:t>
            </a:r>
            <a:r>
              <a:rPr lang="en-GB" i="1" dirty="0" err="1"/>
              <a:t>Nemar</a:t>
            </a:r>
            <a:r>
              <a:rPr lang="en-GB" i="1" dirty="0"/>
              <a:t> change Test</a:t>
            </a:r>
            <a:r>
              <a:rPr lang="en-GB" dirty="0"/>
              <a:t>) </a:t>
            </a:r>
            <a:r>
              <a:rPr lang="en-GB" noProof="0" dirty="0"/>
              <a:t>showed a significant change overtime in CD4 count for DTG (p=0.0001), but not for EFV </a:t>
            </a:r>
            <a:r>
              <a:rPr lang="en-GB" dirty="0"/>
              <a:t>group (92% difference, p</a:t>
            </a:r>
            <a:r>
              <a:rPr lang="en-GB" noProof="0" dirty="0"/>
              <a:t>=0.64).</a:t>
            </a:r>
            <a:endParaRPr lang="en-GB" sz="1800" noProof="0" dirty="0"/>
          </a:p>
          <a:p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660349-8FF3-774D-99B5-E2BC0715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</p:spPr>
        <p:txBody>
          <a:bodyPr>
            <a:normAutofit fontScale="90000"/>
          </a:bodyPr>
          <a:lstStyle/>
          <a:p>
            <a:r>
              <a:rPr lang="en-GB" noProof="0" dirty="0">
                <a:solidFill>
                  <a:srgbClr val="002060"/>
                </a:solidFill>
              </a:rPr>
              <a:t>Early mortality </a:t>
            </a:r>
            <a:r>
              <a:rPr lang="en-GB" dirty="0">
                <a:solidFill>
                  <a:srgbClr val="002060"/>
                </a:solidFill>
              </a:rPr>
              <a:t>and CD4 changes, by </a:t>
            </a:r>
            <a:r>
              <a:rPr lang="en-GB" noProof="0" dirty="0">
                <a:solidFill>
                  <a:srgbClr val="002060"/>
                </a:solidFill>
              </a:rPr>
              <a:t>group</a:t>
            </a:r>
            <a:br>
              <a:rPr lang="en-GB" noProof="0" dirty="0">
                <a:solidFill>
                  <a:srgbClr val="002060"/>
                </a:solidFill>
              </a:rPr>
            </a:br>
            <a:endParaRPr lang="en-GB" noProof="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C3AA59-AF57-4542-96DD-81773C010CCB}"/>
              </a:ext>
            </a:extLst>
          </p:cNvPr>
          <p:cNvSpPr/>
          <p:nvPr/>
        </p:nvSpPr>
        <p:spPr>
          <a:xfrm>
            <a:off x="1108368" y="2110505"/>
            <a:ext cx="3491345" cy="2396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r>
              <a:rPr lang="en-US" sz="2800" dirty="0"/>
              <a:t>25% relative reduction in mortality for </a:t>
            </a:r>
          </a:p>
          <a:p>
            <a:r>
              <a:rPr lang="en-US" sz="2800" dirty="0"/>
              <a:t>DTG group </a:t>
            </a:r>
          </a:p>
        </p:txBody>
      </p:sp>
    </p:spTree>
    <p:extLst>
      <p:ext uri="{BB962C8B-B14F-4D97-AF65-F5344CB8AC3E}">
        <p14:creationId xmlns:p14="http://schemas.microsoft.com/office/powerpoint/2010/main" val="3468738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4746D4A-DAED-868E-A751-B9FF2E3AE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332312"/>
              </p:ext>
            </p:extLst>
          </p:nvPr>
        </p:nvGraphicFramePr>
        <p:xfrm>
          <a:off x="124691" y="221673"/>
          <a:ext cx="11693235" cy="614075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002678">
                  <a:extLst>
                    <a:ext uri="{9D8B030D-6E8A-4147-A177-3AD203B41FA5}">
                      <a16:colId xmlns:a16="http://schemas.microsoft.com/office/drawing/2014/main" val="3769518042"/>
                    </a:ext>
                  </a:extLst>
                </a:gridCol>
                <a:gridCol w="3076348">
                  <a:extLst>
                    <a:ext uri="{9D8B030D-6E8A-4147-A177-3AD203B41FA5}">
                      <a16:colId xmlns:a16="http://schemas.microsoft.com/office/drawing/2014/main" val="251631752"/>
                    </a:ext>
                  </a:extLst>
                </a:gridCol>
                <a:gridCol w="2467775">
                  <a:extLst>
                    <a:ext uri="{9D8B030D-6E8A-4147-A177-3AD203B41FA5}">
                      <a16:colId xmlns:a16="http://schemas.microsoft.com/office/drawing/2014/main" val="1265179134"/>
                    </a:ext>
                  </a:extLst>
                </a:gridCol>
                <a:gridCol w="602596">
                  <a:extLst>
                    <a:ext uri="{9D8B030D-6E8A-4147-A177-3AD203B41FA5}">
                      <a16:colId xmlns:a16="http://schemas.microsoft.com/office/drawing/2014/main" val="407845174"/>
                    </a:ext>
                  </a:extLst>
                </a:gridCol>
                <a:gridCol w="2511885">
                  <a:extLst>
                    <a:ext uri="{9D8B030D-6E8A-4147-A177-3AD203B41FA5}">
                      <a16:colId xmlns:a16="http://schemas.microsoft.com/office/drawing/2014/main" val="2089006199"/>
                    </a:ext>
                  </a:extLst>
                </a:gridCol>
                <a:gridCol w="1031953">
                  <a:extLst>
                    <a:ext uri="{9D8B030D-6E8A-4147-A177-3AD203B41FA5}">
                      <a16:colId xmlns:a16="http://schemas.microsoft.com/office/drawing/2014/main" val="3322274376"/>
                    </a:ext>
                  </a:extLst>
                </a:gridCol>
              </a:tblGrid>
              <a:tr h="73389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accent1"/>
                          </a:solidFill>
                          <a:effectLst/>
                        </a:rPr>
                        <a:t>Characteristics of patients at baseline by survival status at 48 </a:t>
                      </a:r>
                      <a:r>
                        <a:rPr lang="en-US" sz="2400" dirty="0" err="1">
                          <a:solidFill>
                            <a:schemeClr val="accent1"/>
                          </a:solidFill>
                          <a:effectLst/>
                        </a:rPr>
                        <a:t>Wks</a:t>
                      </a:r>
                      <a:endParaRPr lang="pt-BR" sz="2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743805"/>
                  </a:ext>
                </a:extLst>
              </a:tr>
              <a:tr h="235037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b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Status of the patient at 48 weeks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p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819530"/>
                  </a:ext>
                </a:extLst>
              </a:tr>
              <a:tr h="228854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>
                          <a:effectLst/>
                        </a:rPr>
                        <a:t>Dead</a:t>
                      </a:r>
                      <a:endParaRPr lang="pt-B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>
                          <a:effectLst/>
                        </a:rPr>
                        <a:t> </a:t>
                      </a:r>
                      <a:endParaRPr lang="pt-B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 err="1">
                          <a:effectLst/>
                        </a:rPr>
                        <a:t>Alive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b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439786"/>
                  </a:ext>
                </a:extLst>
              </a:tr>
              <a:tr h="230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 err="1">
                          <a:effectLst/>
                        </a:rPr>
                        <a:t>Gender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Male - n (%)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27 (22.1)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95 (77.8)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0.04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127460"/>
                  </a:ext>
                </a:extLst>
              </a:tr>
              <a:tr h="230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Female - n (%)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6 (9.7)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56 (90.3)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813115"/>
                  </a:ext>
                </a:extLst>
              </a:tr>
              <a:tr h="44400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Age in </a:t>
                      </a:r>
                      <a:r>
                        <a:rPr lang="pt-BR" sz="1800" dirty="0" err="1">
                          <a:effectLst/>
                        </a:rPr>
                        <a:t>years</a:t>
                      </a:r>
                      <a:r>
                        <a:rPr lang="pt-BR" sz="1800" dirty="0">
                          <a:effectLst/>
                        </a:rPr>
                        <a:t>  - </a:t>
                      </a:r>
                      <a:r>
                        <a:rPr lang="pt-BR" sz="1800" dirty="0" err="1">
                          <a:effectLst/>
                        </a:rPr>
                        <a:t>Median</a:t>
                      </a:r>
                      <a:r>
                        <a:rPr lang="pt-BR" sz="1800" dirty="0">
                          <a:effectLst/>
                        </a:rPr>
                        <a:t> (IQR)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37.1 (31.4-44.6)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36.7 (31.3-43.0)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0.43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16638"/>
                  </a:ext>
                </a:extLst>
              </a:tr>
              <a:tr h="44400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HIV viral </a:t>
                      </a:r>
                      <a:r>
                        <a:rPr lang="pt-BR" sz="1800" dirty="0" err="1">
                          <a:effectLst/>
                        </a:rPr>
                        <a:t>load</a:t>
                      </a:r>
                      <a:r>
                        <a:rPr lang="pt-BR" sz="1800" dirty="0">
                          <a:effectLst/>
                        </a:rPr>
                        <a:t>*</a:t>
                      </a:r>
                      <a:r>
                        <a:rPr lang="pt-BR" sz="1800" baseline="30000" dirty="0">
                          <a:effectLst/>
                        </a:rPr>
                        <a:t>,</a:t>
                      </a:r>
                      <a:r>
                        <a:rPr lang="pt-BR" sz="1800" dirty="0">
                          <a:effectLst/>
                        </a:rPr>
                        <a:t> - </a:t>
                      </a:r>
                      <a:r>
                        <a:rPr lang="pt-BR" sz="1800" dirty="0" err="1">
                          <a:effectLst/>
                        </a:rPr>
                        <a:t>Median</a:t>
                      </a:r>
                      <a:r>
                        <a:rPr lang="pt-BR" sz="1800" dirty="0">
                          <a:effectLst/>
                        </a:rPr>
                        <a:t> (IQR)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5.6 (4.8-5.7)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5.58 (5.1-6.0)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0.59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160342"/>
                  </a:ext>
                </a:extLst>
              </a:tr>
              <a:tr h="44400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CD4*  - </a:t>
                      </a:r>
                      <a:r>
                        <a:rPr lang="pt-BR" sz="1800" dirty="0" err="1">
                          <a:effectLst/>
                        </a:rPr>
                        <a:t>Median</a:t>
                      </a:r>
                      <a:r>
                        <a:rPr lang="pt-BR" sz="1800" dirty="0">
                          <a:effectLst/>
                        </a:rPr>
                        <a:t> (IQR)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20.0 (11.0-38.0)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21.0 (10.0-32.0)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0.65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414425"/>
                  </a:ext>
                </a:extLst>
              </a:tr>
              <a:tr h="444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Male  - </a:t>
                      </a:r>
                      <a:r>
                        <a:rPr lang="pt-BR" sz="1800" dirty="0" err="1">
                          <a:effectLst/>
                        </a:rPr>
                        <a:t>Median</a:t>
                      </a:r>
                      <a:r>
                        <a:rPr lang="pt-BR" sz="1800" dirty="0">
                          <a:effectLst/>
                        </a:rPr>
                        <a:t> (IQR)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20.0 (9.0-39.0)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21.0 (10.0-33.0)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0.96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964073"/>
                  </a:ext>
                </a:extLst>
              </a:tr>
              <a:tr h="509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 err="1">
                          <a:effectLst/>
                        </a:rPr>
                        <a:t>Female</a:t>
                      </a:r>
                      <a:r>
                        <a:rPr lang="pt-BR" sz="1800" dirty="0">
                          <a:effectLst/>
                        </a:rPr>
                        <a:t>  - </a:t>
                      </a:r>
                      <a:r>
                        <a:rPr lang="pt-BR" sz="1800" dirty="0" err="1">
                          <a:effectLst/>
                        </a:rPr>
                        <a:t>Median</a:t>
                      </a:r>
                      <a:r>
                        <a:rPr lang="pt-BR" sz="1800" dirty="0">
                          <a:effectLst/>
                        </a:rPr>
                        <a:t> (IQR)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25.5 (17.0-37.0)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19.5  (9.0-31.5)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0.33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390512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CD8* - </a:t>
                      </a:r>
                      <a:r>
                        <a:rPr lang="pt-BR" sz="1800" dirty="0" err="1">
                          <a:effectLst/>
                        </a:rPr>
                        <a:t>Median</a:t>
                      </a:r>
                      <a:r>
                        <a:rPr lang="pt-BR" sz="1800" dirty="0">
                          <a:effectLst/>
                        </a:rPr>
                        <a:t> (IQR)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316.0 (205.0-560.0)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357.0 (227.0-594.0)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0.65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177017"/>
                  </a:ext>
                </a:extLst>
              </a:tr>
              <a:tr h="44400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 err="1">
                          <a:effectLst/>
                        </a:rPr>
                        <a:t>Hemoglobin</a:t>
                      </a:r>
                      <a:r>
                        <a:rPr lang="pt-BR" sz="1800" dirty="0">
                          <a:effectLst/>
                        </a:rPr>
                        <a:t>* - </a:t>
                      </a:r>
                      <a:r>
                        <a:rPr lang="pt-BR" sz="1800" dirty="0" err="1">
                          <a:effectLst/>
                        </a:rPr>
                        <a:t>Median</a:t>
                      </a:r>
                      <a:r>
                        <a:rPr lang="pt-BR" sz="1800" dirty="0">
                          <a:effectLst/>
                        </a:rPr>
                        <a:t> (IQR)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11.4 (9.3-12.6)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10.2 (8.7-12.0)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0.09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521129"/>
                  </a:ext>
                </a:extLst>
              </a:tr>
              <a:tr h="63600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 err="1">
                          <a:effectLst/>
                        </a:rPr>
                        <a:t>Hematocrit</a:t>
                      </a:r>
                      <a:r>
                        <a:rPr lang="pt-BR" sz="1800" dirty="0">
                          <a:effectLst/>
                        </a:rPr>
                        <a:t>* - </a:t>
                      </a:r>
                      <a:r>
                        <a:rPr lang="pt-BR" sz="1800" dirty="0" err="1">
                          <a:effectLst/>
                        </a:rPr>
                        <a:t>Median</a:t>
                      </a:r>
                      <a:r>
                        <a:rPr lang="pt-BR" sz="1800" dirty="0">
                          <a:effectLst/>
                        </a:rPr>
                        <a:t> (IQR)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34.2 (27.9-37.7)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30.80 (26.3-36.5)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0.12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389225"/>
                  </a:ext>
                </a:extLst>
              </a:tr>
              <a:tr h="46103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* - log10; p - chi-Square for gender and Mann-Whitney U Test for the remaining variables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5" marR="3835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666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406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FA13A50-A1D4-2D47-871B-CAAAEE052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094" y="1445489"/>
            <a:ext cx="2609272" cy="1625602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pt-BR" sz="3600" dirty="0">
                <a:solidFill>
                  <a:srgbClr val="002060"/>
                </a:solidFill>
              </a:rPr>
              <a:t>Causes </a:t>
            </a:r>
            <a:r>
              <a:rPr lang="pt-BR" sz="3600" dirty="0" err="1">
                <a:solidFill>
                  <a:srgbClr val="002060"/>
                </a:solidFill>
              </a:rPr>
              <a:t>of</a:t>
            </a:r>
            <a:r>
              <a:rPr lang="pt-BR" sz="3600" dirty="0">
                <a:solidFill>
                  <a:srgbClr val="002060"/>
                </a:solidFill>
              </a:rPr>
              <a:t> death, </a:t>
            </a:r>
            <a:r>
              <a:rPr lang="pt-BR" sz="3600" dirty="0" err="1">
                <a:solidFill>
                  <a:srgbClr val="002060"/>
                </a:solidFill>
              </a:rPr>
              <a:t>by</a:t>
            </a:r>
            <a:r>
              <a:rPr lang="pt-BR" sz="3600" dirty="0">
                <a:solidFill>
                  <a:srgbClr val="002060"/>
                </a:solidFill>
              </a:rPr>
              <a:t> </a:t>
            </a:r>
            <a:r>
              <a:rPr lang="pt-BR" sz="3600" dirty="0" err="1">
                <a:solidFill>
                  <a:srgbClr val="002060"/>
                </a:solidFill>
              </a:rPr>
              <a:t>group</a:t>
            </a:r>
            <a:endParaRPr lang="pt-BR" sz="3600" dirty="0">
              <a:solidFill>
                <a:srgbClr val="002060"/>
              </a:solidFill>
            </a:endParaRPr>
          </a:p>
        </p:txBody>
      </p:sp>
      <p:graphicFrame>
        <p:nvGraphicFramePr>
          <p:cNvPr id="7" name="Espaço Reservado para Conteúdo 3">
            <a:extLst>
              <a:ext uri="{FF2B5EF4-FFF2-40B4-BE49-F238E27FC236}">
                <a16:creationId xmlns:a16="http://schemas.microsoft.com/office/drawing/2014/main" id="{6E958EC9-1A19-BA0C-6B4A-3E99D77997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3290836"/>
              </p:ext>
            </p:extLst>
          </p:nvPr>
        </p:nvGraphicFramePr>
        <p:xfrm>
          <a:off x="3269673" y="471052"/>
          <a:ext cx="8839196" cy="53988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5745">
                  <a:extLst>
                    <a:ext uri="{9D8B030D-6E8A-4147-A177-3AD203B41FA5}">
                      <a16:colId xmlns:a16="http://schemas.microsoft.com/office/drawing/2014/main" val="1809058332"/>
                    </a:ext>
                  </a:extLst>
                </a:gridCol>
                <a:gridCol w="1482437">
                  <a:extLst>
                    <a:ext uri="{9D8B030D-6E8A-4147-A177-3AD203B41FA5}">
                      <a16:colId xmlns:a16="http://schemas.microsoft.com/office/drawing/2014/main" val="1956245831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3810788705"/>
                    </a:ext>
                  </a:extLst>
                </a:gridCol>
                <a:gridCol w="1477814">
                  <a:extLst>
                    <a:ext uri="{9D8B030D-6E8A-4147-A177-3AD203B41FA5}">
                      <a16:colId xmlns:a16="http://schemas.microsoft.com/office/drawing/2014/main" val="962565323"/>
                    </a:ext>
                  </a:extLst>
                </a:gridCol>
              </a:tblGrid>
              <a:tr h="676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effectLst/>
                        </a:rPr>
                        <a:t>Causes  </a:t>
                      </a:r>
                      <a:r>
                        <a:rPr lang="pt-BR" sz="2800" dirty="0" err="1">
                          <a:effectLst/>
                        </a:rPr>
                        <a:t>of</a:t>
                      </a:r>
                      <a:r>
                        <a:rPr lang="pt-BR" sz="2800" dirty="0">
                          <a:effectLst/>
                        </a:rPr>
                        <a:t> death</a:t>
                      </a: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DTG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N (%)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EFV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 N (%)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Total (%)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/>
                </a:tc>
                <a:extLst>
                  <a:ext uri="{0D108BD9-81ED-4DB2-BD59-A6C34878D82A}">
                    <a16:rowId xmlns:a16="http://schemas.microsoft.com/office/drawing/2014/main" val="854574468"/>
                  </a:ext>
                </a:extLst>
              </a:tr>
              <a:tr h="3664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 b="0" dirty="0" err="1">
                          <a:solidFill>
                            <a:schemeClr val="tx1"/>
                          </a:solidFill>
                          <a:effectLst/>
                        </a:rPr>
                        <a:t>Sepsis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 dirty="0">
                          <a:effectLst/>
                        </a:rPr>
                        <a:t>3 (33.3)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>
                          <a:effectLst/>
                        </a:rPr>
                        <a:t>5 (41.7)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>
                          <a:effectLst/>
                        </a:rPr>
                        <a:t>8 (38.1)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036255"/>
                  </a:ext>
                </a:extLst>
              </a:tr>
              <a:tr h="3664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 b="0" dirty="0" err="1">
                          <a:solidFill>
                            <a:schemeClr val="tx1"/>
                          </a:solidFill>
                          <a:effectLst/>
                        </a:rPr>
                        <a:t>Neurotoxoplasmosis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 dirty="0">
                          <a:effectLst/>
                        </a:rPr>
                        <a:t>4 (44.4)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 dirty="0">
                          <a:effectLst/>
                        </a:rPr>
                        <a:t>1 (8.3)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 dirty="0">
                          <a:effectLst/>
                        </a:rPr>
                        <a:t>5 (23.8)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605890"/>
                  </a:ext>
                </a:extLst>
              </a:tr>
              <a:tr h="3664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P.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jirovecii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 pneumonia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1 (11.1)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1 (4.8)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842481"/>
                  </a:ext>
                </a:extLst>
              </a:tr>
              <a:tr h="34368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Disseminated strongyloidiasis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1 (11.1)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1 (4.8)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75463"/>
                  </a:ext>
                </a:extLst>
              </a:tr>
              <a:tr h="61883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Central nervous system lymphoma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1 (8.3)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1 (4.8)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663239"/>
                  </a:ext>
                </a:extLst>
              </a:tr>
              <a:tr h="3664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Metas</a:t>
                      </a:r>
                      <a:r>
                        <a:rPr lang="pt-BR" sz="2000" b="0" dirty="0" err="1">
                          <a:solidFill>
                            <a:schemeClr val="tx1"/>
                          </a:solidFill>
                          <a:effectLst/>
                        </a:rPr>
                        <a:t>tatic</a:t>
                      </a: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 anal </a:t>
                      </a:r>
                      <a:r>
                        <a:rPr lang="pt-BR" sz="2000" b="0" dirty="0" err="1">
                          <a:solidFill>
                            <a:schemeClr val="tx1"/>
                          </a:solidFill>
                          <a:effectLst/>
                        </a:rPr>
                        <a:t>cancer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>
                          <a:effectLst/>
                        </a:rPr>
                        <a:t>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 dirty="0">
                          <a:effectLst/>
                        </a:rPr>
                        <a:t>1 (8.3)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 dirty="0">
                          <a:effectLst/>
                        </a:rPr>
                        <a:t>1 (4.8)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056310"/>
                  </a:ext>
                </a:extLst>
              </a:tr>
              <a:tr h="3725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Disseminated hystoplasmosis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>
                          <a:effectLst/>
                        </a:rPr>
                        <a:t>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 dirty="0">
                          <a:effectLst/>
                        </a:rPr>
                        <a:t>1 (8.3)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 dirty="0">
                          <a:effectLst/>
                        </a:rPr>
                        <a:t>1 (4.8)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505094"/>
                  </a:ext>
                </a:extLst>
              </a:tr>
              <a:tr h="45568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 b="0" dirty="0" err="1">
                          <a:solidFill>
                            <a:schemeClr val="tx1"/>
                          </a:solidFill>
                          <a:effectLst/>
                        </a:rPr>
                        <a:t>Disseminated</a:t>
                      </a: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 Tb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>
                          <a:effectLst/>
                        </a:rPr>
                        <a:t>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 dirty="0">
                          <a:effectLst/>
                        </a:rPr>
                        <a:t>1 (8.3)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 dirty="0">
                          <a:effectLst/>
                        </a:rPr>
                        <a:t>1 (4.8)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522308"/>
                  </a:ext>
                </a:extLst>
              </a:tr>
              <a:tr h="3664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 b="0" dirty="0" err="1">
                          <a:solidFill>
                            <a:schemeClr val="tx1"/>
                          </a:solidFill>
                          <a:effectLst/>
                        </a:rPr>
                        <a:t>Neurosyphilis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>
                          <a:effectLst/>
                        </a:rPr>
                        <a:t>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 dirty="0">
                          <a:effectLst/>
                        </a:rPr>
                        <a:t>1 (8.3)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 dirty="0">
                          <a:effectLst/>
                        </a:rPr>
                        <a:t>1 (4.8)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650493"/>
                  </a:ext>
                </a:extLst>
              </a:tr>
              <a:tr h="3664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 b="0" dirty="0" err="1">
                          <a:solidFill>
                            <a:schemeClr val="tx1"/>
                          </a:solidFill>
                          <a:effectLst/>
                        </a:rPr>
                        <a:t>Neurotuberculosis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>
                          <a:effectLst/>
                        </a:rPr>
                        <a:t>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 dirty="0">
                          <a:effectLst/>
                        </a:rPr>
                        <a:t>1 (8.3)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 dirty="0">
                          <a:effectLst/>
                        </a:rPr>
                        <a:t>1 (4.8)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107890"/>
                  </a:ext>
                </a:extLst>
              </a:tr>
              <a:tr h="3664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 b="0" dirty="0" err="1">
                          <a:solidFill>
                            <a:schemeClr val="tx1"/>
                          </a:solidFill>
                          <a:effectLst/>
                        </a:rPr>
                        <a:t>Anaphylactic</a:t>
                      </a: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2000" b="0" dirty="0" err="1">
                          <a:solidFill>
                            <a:schemeClr val="tx1"/>
                          </a:solidFill>
                          <a:effectLst/>
                        </a:rPr>
                        <a:t>shock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>
                          <a:effectLst/>
                        </a:rPr>
                        <a:t>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 dirty="0">
                          <a:effectLst/>
                        </a:rPr>
                        <a:t>1 (8.3)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 dirty="0">
                          <a:effectLst/>
                        </a:rPr>
                        <a:t>1 (4.8)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895079"/>
                  </a:ext>
                </a:extLst>
              </a:tr>
              <a:tr h="3664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effectLst/>
                        </a:rPr>
                        <a:t>9 (9.8)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effectLst/>
                        </a:rPr>
                        <a:t>12 (13.0)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effectLst/>
                        </a:rPr>
                        <a:t>21 (11.4)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935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358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125F0EF-3FFB-4634-BAF9-FA6235F82485}"/>
              </a:ext>
            </a:extLst>
          </p:cNvPr>
          <p:cNvSpPr txBox="1"/>
          <p:nvPr/>
        </p:nvSpPr>
        <p:spPr>
          <a:xfrm>
            <a:off x="4973785" y="6802658"/>
            <a:ext cx="67887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Mean time from baseline to death: DTG (66.1±62.4 days); 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                                                       EFV (63.5±55.9 days, p=0.9)</a:t>
            </a:r>
            <a:endParaRPr lang="pt-BR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Espaço Reservado para Imagem 6">
            <a:extLst>
              <a:ext uri="{FF2B5EF4-FFF2-40B4-BE49-F238E27FC236}">
                <a16:creationId xmlns:a16="http://schemas.microsoft.com/office/drawing/2014/main" id="{29D026EB-F4E2-D911-1BF1-576F13DC4850}"/>
              </a:ext>
            </a:extLst>
          </p:cNvPr>
          <p:cNvGraphicFramePr>
            <a:graphicFrameLocks noGrp="1"/>
          </p:cNvGraphicFramePr>
          <p:nvPr>
            <p:ph type="pic" sz="quarter" idx="15"/>
            <p:extLst>
              <p:ext uri="{D42A27DB-BD31-4B8C-83A1-F6EECF244321}">
                <p14:modId xmlns:p14="http://schemas.microsoft.com/office/powerpoint/2010/main" val="998706475"/>
              </p:ext>
            </p:extLst>
          </p:nvPr>
        </p:nvGraphicFramePr>
        <p:xfrm>
          <a:off x="2701634" y="883460"/>
          <a:ext cx="9490366" cy="5794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076FC957-6831-0842-6395-C8744C4B5623}"/>
              </a:ext>
            </a:extLst>
          </p:cNvPr>
          <p:cNvSpPr txBox="1"/>
          <p:nvPr/>
        </p:nvSpPr>
        <p:spPr>
          <a:xfrm>
            <a:off x="2570015" y="120172"/>
            <a:ext cx="88738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0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pt-BR" sz="2000" dirty="0">
                <a:solidFill>
                  <a:srgbClr val="0070C0"/>
                </a:solidFill>
              </a:rPr>
              <a:t> Individual deaths </a:t>
            </a:r>
            <a:r>
              <a:rPr lang="pt-BR" sz="2000" dirty="0" err="1">
                <a:solidFill>
                  <a:srgbClr val="0070C0"/>
                </a:solidFill>
              </a:rPr>
              <a:t>by</a:t>
            </a:r>
            <a:r>
              <a:rPr lang="pt-BR" sz="2000" dirty="0">
                <a:solidFill>
                  <a:srgbClr val="0070C0"/>
                </a:solidFill>
              </a:rPr>
              <a:t> </a:t>
            </a:r>
            <a:r>
              <a:rPr lang="pt-BR" sz="2000" dirty="0" err="1">
                <a:solidFill>
                  <a:srgbClr val="0070C0"/>
                </a:solidFill>
              </a:rPr>
              <a:t>treatment</a:t>
            </a:r>
            <a:r>
              <a:rPr lang="pt-BR" sz="2000" dirty="0">
                <a:solidFill>
                  <a:srgbClr val="0070C0"/>
                </a:solidFill>
              </a:rPr>
              <a:t> </a:t>
            </a:r>
            <a:r>
              <a:rPr lang="pt-BR" sz="2000" dirty="0" err="1">
                <a:solidFill>
                  <a:srgbClr val="0070C0"/>
                </a:solidFill>
              </a:rPr>
              <a:t>group</a:t>
            </a:r>
            <a:r>
              <a:rPr lang="pt-BR" sz="2000" dirty="0">
                <a:solidFill>
                  <a:srgbClr val="0070C0"/>
                </a:solidFill>
              </a:rPr>
              <a:t> </a:t>
            </a:r>
            <a:r>
              <a:rPr lang="pt-BR" sz="2000" dirty="0" err="1">
                <a:solidFill>
                  <a:srgbClr val="0070C0"/>
                </a:solidFill>
              </a:rPr>
              <a:t>and</a:t>
            </a:r>
            <a:r>
              <a:rPr lang="pt-BR" sz="2000" dirty="0">
                <a:solidFill>
                  <a:srgbClr val="0070C0"/>
                </a:solidFill>
              </a:rPr>
              <a:t> </a:t>
            </a:r>
            <a:r>
              <a:rPr lang="pt-BR" sz="2000" dirty="0" err="1">
                <a:solidFill>
                  <a:srgbClr val="0070C0"/>
                </a:solidFill>
              </a:rPr>
              <a:t>duration</a:t>
            </a:r>
            <a:r>
              <a:rPr lang="pt-BR" sz="2000" dirty="0">
                <a:solidFill>
                  <a:srgbClr val="0070C0"/>
                </a:solidFill>
              </a:rPr>
              <a:t> </a:t>
            </a:r>
            <a:r>
              <a:rPr lang="pt-BR" sz="2000" dirty="0" err="1">
                <a:solidFill>
                  <a:srgbClr val="0070C0"/>
                </a:solidFill>
              </a:rPr>
              <a:t>of</a:t>
            </a:r>
            <a:r>
              <a:rPr lang="pt-BR" sz="2000" dirty="0">
                <a:solidFill>
                  <a:srgbClr val="0070C0"/>
                </a:solidFill>
              </a:rPr>
              <a:t> follow </a:t>
            </a:r>
            <a:r>
              <a:rPr lang="pt-BR" sz="2000" dirty="0" err="1">
                <a:solidFill>
                  <a:srgbClr val="0070C0"/>
                </a:solidFill>
              </a:rPr>
              <a:t>up</a:t>
            </a:r>
            <a:r>
              <a:rPr lang="pt-BR" sz="20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1EFED03-E85B-855E-56EE-8046868A15AE}"/>
              </a:ext>
            </a:extLst>
          </p:cNvPr>
          <p:cNvSpPr/>
          <p:nvPr/>
        </p:nvSpPr>
        <p:spPr>
          <a:xfrm>
            <a:off x="3172691" y="2050471"/>
            <a:ext cx="3657600" cy="33943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07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D5B488D4-A271-BAC9-B899-C0E2CDD3AF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8112" y="1440880"/>
            <a:ext cx="8520979" cy="4136448"/>
          </a:xfrm>
        </p:spPr>
        <p:txBody>
          <a:bodyPr>
            <a:normAutofit/>
          </a:bodyPr>
          <a:lstStyle/>
          <a:p>
            <a:r>
              <a:rPr lang="pt-BR" sz="2400" b="0" dirty="0">
                <a:solidFill>
                  <a:schemeClr val="tx1"/>
                </a:solidFill>
              </a:rPr>
              <a:t>The use </a:t>
            </a:r>
            <a:r>
              <a:rPr lang="pt-BR" sz="2400" b="0" dirty="0" err="1">
                <a:solidFill>
                  <a:schemeClr val="tx1"/>
                </a:solidFill>
              </a:rPr>
              <a:t>of</a:t>
            </a:r>
            <a:r>
              <a:rPr lang="pt-BR" sz="2400" b="0" dirty="0">
                <a:solidFill>
                  <a:schemeClr val="tx1"/>
                </a:solidFill>
              </a:rPr>
              <a:t> DTG for </a:t>
            </a:r>
            <a:r>
              <a:rPr lang="pt-BR" sz="2400" b="0" dirty="0" err="1">
                <a:solidFill>
                  <a:schemeClr val="tx1"/>
                </a:solidFill>
              </a:rPr>
              <a:t>treatment</a:t>
            </a:r>
            <a:r>
              <a:rPr lang="pt-BR" sz="2400" b="0" dirty="0">
                <a:solidFill>
                  <a:schemeClr val="tx1"/>
                </a:solidFill>
              </a:rPr>
              <a:t> </a:t>
            </a:r>
            <a:r>
              <a:rPr lang="pt-BR" sz="2400" b="0" dirty="0" err="1">
                <a:solidFill>
                  <a:schemeClr val="tx1"/>
                </a:solidFill>
              </a:rPr>
              <a:t>of</a:t>
            </a:r>
            <a:r>
              <a:rPr lang="pt-BR" sz="2400" b="0" dirty="0">
                <a:solidFill>
                  <a:schemeClr val="tx1"/>
                </a:solidFill>
              </a:rPr>
              <a:t> </a:t>
            </a:r>
            <a:r>
              <a:rPr lang="pt-BR" sz="2400" b="0" dirty="0" err="1">
                <a:solidFill>
                  <a:schemeClr val="tx1"/>
                </a:solidFill>
              </a:rPr>
              <a:t>advanced</a:t>
            </a:r>
            <a:r>
              <a:rPr lang="pt-BR" sz="2400" b="0" dirty="0">
                <a:solidFill>
                  <a:schemeClr val="tx1"/>
                </a:solidFill>
              </a:rPr>
              <a:t> AIDS </a:t>
            </a:r>
            <a:r>
              <a:rPr lang="pt-BR" sz="2400" b="0" dirty="0" err="1">
                <a:solidFill>
                  <a:schemeClr val="tx1"/>
                </a:solidFill>
              </a:rPr>
              <a:t>patients</a:t>
            </a:r>
            <a:r>
              <a:rPr lang="pt-BR" sz="2400" b="0" dirty="0">
                <a:solidFill>
                  <a:schemeClr val="tx1"/>
                </a:solidFill>
              </a:rPr>
              <a:t> </a:t>
            </a:r>
            <a:r>
              <a:rPr lang="pt-BR" sz="2400" b="0" dirty="0" err="1">
                <a:solidFill>
                  <a:schemeClr val="tx1"/>
                </a:solidFill>
              </a:rPr>
              <a:t>was</a:t>
            </a:r>
            <a:r>
              <a:rPr lang="pt-BR" sz="2400" b="0" dirty="0">
                <a:solidFill>
                  <a:schemeClr val="tx1"/>
                </a:solidFill>
              </a:rPr>
              <a:t> </a:t>
            </a:r>
            <a:r>
              <a:rPr lang="pt-BR" sz="2400" b="0" dirty="0" err="1">
                <a:solidFill>
                  <a:schemeClr val="tx1"/>
                </a:solidFill>
              </a:rPr>
              <a:t>significantly</a:t>
            </a:r>
            <a:r>
              <a:rPr lang="pt-BR" sz="2400" b="0" dirty="0">
                <a:solidFill>
                  <a:schemeClr val="tx1"/>
                </a:solidFill>
              </a:rPr>
              <a:t> </a:t>
            </a:r>
            <a:r>
              <a:rPr lang="pt-BR" sz="2400" b="0" dirty="0" err="1">
                <a:solidFill>
                  <a:schemeClr val="tx1"/>
                </a:solidFill>
              </a:rPr>
              <a:t>associated</a:t>
            </a:r>
            <a:r>
              <a:rPr lang="pt-BR" sz="2400" b="0" dirty="0">
                <a:solidFill>
                  <a:schemeClr val="tx1"/>
                </a:solidFill>
              </a:rPr>
              <a:t> with: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b="0" dirty="0" err="1">
                <a:solidFill>
                  <a:schemeClr val="tx1"/>
                </a:solidFill>
              </a:rPr>
              <a:t>Higher</a:t>
            </a:r>
            <a:r>
              <a:rPr lang="pt-BR" sz="2400" b="0" dirty="0">
                <a:solidFill>
                  <a:schemeClr val="tx1"/>
                </a:solidFill>
              </a:rPr>
              <a:t> rates </a:t>
            </a:r>
            <a:r>
              <a:rPr lang="pt-BR" sz="2400" b="0" dirty="0" err="1">
                <a:solidFill>
                  <a:schemeClr val="tx1"/>
                </a:solidFill>
              </a:rPr>
              <a:t>of</a:t>
            </a:r>
            <a:r>
              <a:rPr lang="pt-BR" sz="2400" b="0" dirty="0">
                <a:solidFill>
                  <a:schemeClr val="tx1"/>
                </a:solidFill>
              </a:rPr>
              <a:t> viral </a:t>
            </a:r>
            <a:r>
              <a:rPr lang="pt-BR" sz="2400" b="0" dirty="0" err="1">
                <a:solidFill>
                  <a:schemeClr val="tx1"/>
                </a:solidFill>
              </a:rPr>
              <a:t>suppression</a:t>
            </a:r>
            <a:r>
              <a:rPr lang="pt-BR" sz="2400" b="0" dirty="0">
                <a:solidFill>
                  <a:schemeClr val="tx1"/>
                </a:solidFill>
              </a:rPr>
              <a:t> </a:t>
            </a:r>
            <a:r>
              <a:rPr lang="pt-BR" sz="2400" b="0" dirty="0" err="1">
                <a:solidFill>
                  <a:schemeClr val="tx1"/>
                </a:solidFill>
              </a:rPr>
              <a:t>at</a:t>
            </a:r>
            <a:r>
              <a:rPr lang="pt-BR" sz="2400" b="0" dirty="0">
                <a:solidFill>
                  <a:schemeClr val="tx1"/>
                </a:solidFill>
              </a:rPr>
              <a:t> 24 </a:t>
            </a:r>
            <a:r>
              <a:rPr lang="pt-BR" sz="2400" b="0" dirty="0" err="1">
                <a:solidFill>
                  <a:schemeClr val="tx1"/>
                </a:solidFill>
              </a:rPr>
              <a:t>and</a:t>
            </a:r>
            <a:r>
              <a:rPr lang="pt-BR" sz="2400" b="0" dirty="0">
                <a:solidFill>
                  <a:schemeClr val="tx1"/>
                </a:solidFill>
              </a:rPr>
              <a:t> 48 </a:t>
            </a:r>
            <a:r>
              <a:rPr lang="pt-BR" sz="2400" b="0" dirty="0" err="1">
                <a:solidFill>
                  <a:schemeClr val="tx1"/>
                </a:solidFill>
              </a:rPr>
              <a:t>Wks</a:t>
            </a:r>
            <a:r>
              <a:rPr lang="pt-BR" sz="2400" b="0" dirty="0">
                <a:solidFill>
                  <a:schemeClr val="tx1"/>
                </a:solidFill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b="0" dirty="0" err="1">
                <a:solidFill>
                  <a:schemeClr val="tx1"/>
                </a:solidFill>
              </a:rPr>
              <a:t>Less</a:t>
            </a:r>
            <a:r>
              <a:rPr lang="pt-BR" sz="2400" b="0" dirty="0">
                <a:solidFill>
                  <a:schemeClr val="tx1"/>
                </a:solidFill>
              </a:rPr>
              <a:t> </a:t>
            </a:r>
            <a:r>
              <a:rPr lang="pt-BR" sz="2400" b="0" dirty="0" err="1">
                <a:solidFill>
                  <a:schemeClr val="tx1"/>
                </a:solidFill>
              </a:rPr>
              <a:t>treatment</a:t>
            </a:r>
            <a:r>
              <a:rPr lang="pt-BR" sz="2400" b="0" dirty="0">
                <a:solidFill>
                  <a:schemeClr val="tx1"/>
                </a:solidFill>
              </a:rPr>
              <a:t> </a:t>
            </a:r>
            <a:r>
              <a:rPr lang="pt-BR" sz="2400" b="0" dirty="0" err="1">
                <a:solidFill>
                  <a:schemeClr val="tx1"/>
                </a:solidFill>
              </a:rPr>
              <a:t>interruptions</a:t>
            </a:r>
            <a:r>
              <a:rPr lang="pt-BR" sz="2400" b="0" dirty="0">
                <a:solidFill>
                  <a:schemeClr val="tx1"/>
                </a:solidFill>
              </a:rPr>
              <a:t>/</a:t>
            </a:r>
            <a:r>
              <a:rPr lang="pt-BR" sz="2400" b="0" dirty="0" err="1">
                <a:solidFill>
                  <a:schemeClr val="tx1"/>
                </a:solidFill>
              </a:rPr>
              <a:t>changes</a:t>
            </a:r>
            <a:r>
              <a:rPr lang="pt-BR" sz="2400" b="0" dirty="0">
                <a:solidFill>
                  <a:schemeClr val="tx1"/>
                </a:solidFill>
              </a:rPr>
              <a:t> </a:t>
            </a:r>
            <a:r>
              <a:rPr lang="pt-BR" sz="2400" b="0" dirty="0" err="1">
                <a:solidFill>
                  <a:schemeClr val="tx1"/>
                </a:solidFill>
              </a:rPr>
              <a:t>due</a:t>
            </a:r>
            <a:r>
              <a:rPr lang="pt-BR" sz="2400" b="0" dirty="0">
                <a:solidFill>
                  <a:schemeClr val="tx1"/>
                </a:solidFill>
              </a:rPr>
              <a:t> </a:t>
            </a:r>
            <a:r>
              <a:rPr lang="pt-BR" sz="2400" b="0" dirty="0" err="1">
                <a:solidFill>
                  <a:schemeClr val="tx1"/>
                </a:solidFill>
              </a:rPr>
              <a:t>to</a:t>
            </a:r>
            <a:r>
              <a:rPr lang="pt-BR" sz="2400" b="0" dirty="0">
                <a:solidFill>
                  <a:schemeClr val="tx1"/>
                </a:solidFill>
              </a:rPr>
              <a:t> AE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b="0" dirty="0" err="1">
                <a:solidFill>
                  <a:schemeClr val="tx1"/>
                </a:solidFill>
              </a:rPr>
              <a:t>Higher</a:t>
            </a:r>
            <a:r>
              <a:rPr lang="pt-BR" sz="2400" b="0" dirty="0">
                <a:solidFill>
                  <a:schemeClr val="tx1"/>
                </a:solidFill>
              </a:rPr>
              <a:t> </a:t>
            </a:r>
            <a:r>
              <a:rPr lang="pt-BR" sz="2400" b="0" dirty="0" err="1">
                <a:solidFill>
                  <a:schemeClr val="tx1"/>
                </a:solidFill>
              </a:rPr>
              <a:t>proportion</a:t>
            </a:r>
            <a:r>
              <a:rPr lang="pt-BR" sz="2400" b="0" dirty="0">
                <a:solidFill>
                  <a:schemeClr val="tx1"/>
                </a:solidFill>
              </a:rPr>
              <a:t> </a:t>
            </a:r>
            <a:r>
              <a:rPr lang="pt-BR" sz="2400" b="0" dirty="0" err="1">
                <a:solidFill>
                  <a:schemeClr val="tx1"/>
                </a:solidFill>
              </a:rPr>
              <a:t>of</a:t>
            </a:r>
            <a:r>
              <a:rPr lang="pt-BR" sz="2400" b="0" dirty="0">
                <a:solidFill>
                  <a:schemeClr val="tx1"/>
                </a:solidFill>
              </a:rPr>
              <a:t> </a:t>
            </a:r>
            <a:r>
              <a:rPr lang="pt-BR" sz="2400" b="0" dirty="0" err="1">
                <a:solidFill>
                  <a:schemeClr val="tx1"/>
                </a:solidFill>
              </a:rPr>
              <a:t>patients</a:t>
            </a:r>
            <a:r>
              <a:rPr lang="pt-BR" sz="2400" b="0" dirty="0">
                <a:solidFill>
                  <a:schemeClr val="tx1"/>
                </a:solidFill>
              </a:rPr>
              <a:t> </a:t>
            </a:r>
            <a:r>
              <a:rPr lang="pt-BR" sz="2400" b="0" dirty="0" err="1">
                <a:solidFill>
                  <a:schemeClr val="tx1"/>
                </a:solidFill>
              </a:rPr>
              <a:t>reaching</a:t>
            </a:r>
            <a:r>
              <a:rPr lang="pt-BR" sz="2400" b="0" dirty="0">
                <a:solidFill>
                  <a:schemeClr val="tx1"/>
                </a:solidFill>
              </a:rPr>
              <a:t> a CD4+</a:t>
            </a:r>
          </a:p>
          <a:p>
            <a:r>
              <a:rPr lang="pt-BR" sz="2400" b="0" dirty="0" err="1">
                <a:solidFill>
                  <a:schemeClr val="tx1"/>
                </a:solidFill>
              </a:rPr>
              <a:t>count</a:t>
            </a:r>
            <a:r>
              <a:rPr lang="pt-BR" sz="2400" b="0" dirty="0">
                <a:solidFill>
                  <a:schemeClr val="tx1"/>
                </a:solidFill>
              </a:rPr>
              <a:t> &gt;200 </a:t>
            </a:r>
            <a:r>
              <a:rPr lang="pt-BR" sz="2400" b="0" dirty="0" err="1">
                <a:solidFill>
                  <a:schemeClr val="tx1"/>
                </a:solidFill>
              </a:rPr>
              <a:t>cells</a:t>
            </a:r>
            <a:r>
              <a:rPr lang="pt-BR" sz="2400" b="0" dirty="0">
                <a:solidFill>
                  <a:schemeClr val="tx1"/>
                </a:solidFill>
              </a:rPr>
              <a:t>/mm</a:t>
            </a:r>
            <a:r>
              <a:rPr lang="pt-BR" sz="2400" b="0" baseline="30000" dirty="0">
                <a:solidFill>
                  <a:schemeClr val="tx1"/>
                </a:solidFill>
              </a:rPr>
              <a:t>3</a:t>
            </a:r>
            <a:r>
              <a:rPr lang="pt-BR" sz="2400" b="0" dirty="0">
                <a:solidFill>
                  <a:schemeClr val="tx1"/>
                </a:solidFill>
              </a:rPr>
              <a:t> </a:t>
            </a:r>
            <a:r>
              <a:rPr lang="pt-BR" sz="2400" b="0" dirty="0" err="1">
                <a:solidFill>
                  <a:schemeClr val="tx1"/>
                </a:solidFill>
              </a:rPr>
              <a:t>at</a:t>
            </a:r>
            <a:r>
              <a:rPr lang="pt-BR" sz="2400" b="0" dirty="0">
                <a:solidFill>
                  <a:schemeClr val="tx1"/>
                </a:solidFill>
              </a:rPr>
              <a:t> 48 </a:t>
            </a:r>
            <a:r>
              <a:rPr lang="pt-BR" sz="2400" b="0" dirty="0" err="1">
                <a:solidFill>
                  <a:schemeClr val="tx1"/>
                </a:solidFill>
              </a:rPr>
              <a:t>Wks</a:t>
            </a:r>
            <a:endParaRPr lang="pt-BR" sz="2400" b="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0" dirty="0">
                <a:solidFill>
                  <a:schemeClr val="tx1"/>
                </a:solidFill>
              </a:rPr>
              <a:t>25% Lower </a:t>
            </a:r>
            <a:r>
              <a:rPr lang="pt-BR" sz="2400" b="0" dirty="0" err="1">
                <a:solidFill>
                  <a:schemeClr val="tx1"/>
                </a:solidFill>
              </a:rPr>
              <a:t>mortality</a:t>
            </a:r>
            <a:endParaRPr lang="pt-BR" sz="2400" b="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FF0000"/>
                </a:solidFill>
              </a:rPr>
              <a:t>DTG </a:t>
            </a:r>
            <a:r>
              <a:rPr lang="pt-BR" sz="2400" dirty="0" err="1">
                <a:solidFill>
                  <a:srgbClr val="FF0000"/>
                </a:solidFill>
              </a:rPr>
              <a:t>is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an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effective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drug</a:t>
            </a:r>
            <a:r>
              <a:rPr lang="pt-BR" sz="2400" dirty="0">
                <a:solidFill>
                  <a:srgbClr val="FF0000"/>
                </a:solidFill>
              </a:rPr>
              <a:t> for </a:t>
            </a:r>
            <a:r>
              <a:rPr lang="pt-BR" sz="2400" dirty="0" err="1">
                <a:solidFill>
                  <a:srgbClr val="FF0000"/>
                </a:solidFill>
              </a:rPr>
              <a:t>treatment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of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patients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with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advanced</a:t>
            </a:r>
            <a:r>
              <a:rPr lang="pt-BR" sz="2400" dirty="0">
                <a:solidFill>
                  <a:srgbClr val="FF0000"/>
                </a:solidFill>
              </a:rPr>
              <a:t> AIDS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3FFCCD3-ABBE-DCFD-E439-9F3C0E870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16769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BBC79-ADC6-0046-8A5F-BE970FB5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0" y="441325"/>
            <a:ext cx="7877489" cy="1223964"/>
          </a:xfrm>
        </p:spPr>
        <p:txBody>
          <a:bodyPr>
            <a:normAutofit/>
          </a:bodyPr>
          <a:lstStyle/>
          <a:p>
            <a:r>
              <a:rPr lang="en-GB" sz="3600" dirty="0"/>
              <a:t>Conflict of interest disclosure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029E44-B238-FB79-A48C-C3851799F32C}"/>
              </a:ext>
            </a:extLst>
          </p:cNvPr>
          <p:cNvSpPr txBox="1">
            <a:spLocks/>
          </p:cNvSpPr>
          <p:nvPr/>
        </p:nvSpPr>
        <p:spPr>
          <a:xfrm>
            <a:off x="442915" y="1993852"/>
            <a:ext cx="11306175" cy="17260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en-US" dirty="0"/>
              <a:t>Research grants: Merck, Janssen, Pfizer, and Glaxo Smith-Kline (GSK)</a:t>
            </a:r>
          </a:p>
          <a:p>
            <a:pPr marL="0" indent="0" algn="just">
              <a:buNone/>
              <a:defRPr/>
            </a:pPr>
            <a:r>
              <a:rPr lang="en-US" dirty="0"/>
              <a:t>Advisory board: Merck, Janssen, GSK, and Gilead.</a:t>
            </a:r>
          </a:p>
          <a:p>
            <a:pPr marL="0" indent="0" algn="just">
              <a:buNone/>
              <a:defRPr/>
            </a:pPr>
            <a:r>
              <a:rPr lang="en-US" dirty="0"/>
              <a:t>Speaker´s bureau:  for Merck, Janssen, GSK, and Gilead.</a:t>
            </a:r>
          </a:p>
          <a:p>
            <a:pPr marL="0" indent="0" algn="just">
              <a:buNone/>
              <a:defRPr/>
            </a:pPr>
            <a:r>
              <a:rPr lang="en-US" dirty="0"/>
              <a:t>This work was funded by GSK, through an IIS (</a:t>
            </a:r>
            <a:r>
              <a:rPr lang="pt-BR" dirty="0" err="1"/>
              <a:t>Investigator</a:t>
            </a:r>
            <a:r>
              <a:rPr lang="pt-BR" dirty="0"/>
              <a:t> </a:t>
            </a:r>
            <a:r>
              <a:rPr lang="pt-BR" dirty="0" err="1"/>
              <a:t>Initiative</a:t>
            </a:r>
            <a:r>
              <a:rPr lang="pt-BR" dirty="0"/>
              <a:t> </a:t>
            </a:r>
            <a:r>
              <a:rPr lang="pt-BR" dirty="0" err="1"/>
              <a:t>Study</a:t>
            </a:r>
            <a:r>
              <a:rPr lang="pt-BR" dirty="0"/>
              <a:t>)</a:t>
            </a:r>
          </a:p>
          <a:p>
            <a:pPr marL="0" indent="0" algn="just">
              <a:buNone/>
              <a:defRPr/>
            </a:pPr>
            <a:endParaRPr lang="en-US" i="1" dirty="0"/>
          </a:p>
          <a:p>
            <a:pPr marL="0" indent="0" algn="just">
              <a:buNone/>
              <a:defRPr/>
            </a:pPr>
            <a:r>
              <a:rPr lang="en-US" i="1" dirty="0"/>
              <a:t>The potential effects of relevant financial relationships with ineligible companies have been mitigated. Any clinical recommendations are based on evidence and are free of commercial bias.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79E37A-8459-B3D7-8B12-C310FC1E1DDC}"/>
              </a:ext>
            </a:extLst>
          </p:cNvPr>
          <p:cNvSpPr/>
          <p:nvPr/>
        </p:nvSpPr>
        <p:spPr>
          <a:xfrm>
            <a:off x="561107" y="5551633"/>
            <a:ext cx="81395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https://www.clinicaltrials.gov/ct2/show/NCT01837277?cond=Hiv&amp;cntry=BR&amp;city=Salvador&amp;draw=2&amp;rank=5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423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BBC79-ADC6-0046-8A5F-BE970FB5E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Background and rationale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465E7F6-FD71-1EE5-9926-F662F15D3602}"/>
              </a:ext>
            </a:extLst>
          </p:cNvPr>
          <p:cNvSpPr txBox="1"/>
          <p:nvPr/>
        </p:nvSpPr>
        <p:spPr>
          <a:xfrm>
            <a:off x="872836" y="1440873"/>
            <a:ext cx="944418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Dolutegravir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(DTG)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recommended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as a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first-line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drug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starting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cART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most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guidelines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regardless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disease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stage</a:t>
            </a:r>
            <a:endParaRPr lang="pt-BR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However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scarce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effectiveness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INSTI use in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patients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AIDS,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its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impact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early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mortality</a:t>
            </a:r>
            <a:endParaRPr lang="pt-BR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Most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patients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included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clinical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trials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had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a CD4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count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&gt; 200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cells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/mm</a:t>
            </a:r>
            <a:r>
              <a:rPr lang="pt-BR" sz="2800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. In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SINGLE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(DTG vs. EFV)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fewer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10%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patients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had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CD4&lt;200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cells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/m</a:t>
            </a:r>
            <a:r>
              <a:rPr lang="pt-BR" sz="2800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[1]</a:t>
            </a:r>
            <a:endParaRPr lang="pt-BR" sz="2800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19A2CC2-31FA-01C4-963E-059ABCE19592}"/>
              </a:ext>
            </a:extLst>
          </p:cNvPr>
          <p:cNvSpPr/>
          <p:nvPr/>
        </p:nvSpPr>
        <p:spPr>
          <a:xfrm>
            <a:off x="3297382" y="5929741"/>
            <a:ext cx="7342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https://www.clinicaltrials.gov/ct2/show/NCT01837277?cond=Hiv&amp;cntry=BR&amp;city=Salvador&amp;draw=2&amp;rank=5</a:t>
            </a:r>
            <a:endParaRPr lang="en-US" sz="12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1- Walmsley S, NEJM, 7;369(19):1807-18.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4080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491" y="1620983"/>
            <a:ext cx="11319601" cy="457979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To compare the outcomes of patients with advanced AIDS treated with dolutegravir or efavirenz for 48 weeks.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Main outcomes of interest: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Early mortality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Treatment interruption/change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Adverse events</a:t>
            </a:r>
          </a:p>
          <a:p>
            <a:pPr marL="342900" indent="-342900">
              <a:buFontTx/>
              <a:buChar char="-"/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Viral </a:t>
            </a:r>
            <a:r>
              <a:rPr lang="pt-B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supression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 rates</a:t>
            </a:r>
          </a:p>
          <a:p>
            <a:pPr marL="342900" indent="-342900">
              <a:buFontTx/>
              <a:buChar char="-"/>
            </a:pPr>
            <a:r>
              <a:rPr lang="pt-BR" sz="2400" noProof="0" dirty="0" err="1">
                <a:cs typeface="Times New Roman" panose="02020603050405020304" pitchFamily="18" charset="0"/>
              </a:rPr>
              <a:t>Changes</a:t>
            </a:r>
            <a:r>
              <a:rPr lang="pt-BR" sz="2400" noProof="0" dirty="0">
                <a:cs typeface="Times New Roman" panose="02020603050405020304" pitchFamily="18" charset="0"/>
              </a:rPr>
              <a:t> in CD4 </a:t>
            </a:r>
            <a:r>
              <a:rPr lang="pt-BR" sz="2400" noProof="0" dirty="0" err="1">
                <a:cs typeface="Times New Roman" panose="02020603050405020304" pitchFamily="18" charset="0"/>
              </a:rPr>
              <a:t>count</a:t>
            </a:r>
            <a:endParaRPr lang="en-GB" sz="24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694814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512588-AD71-A541-8C67-D48304F186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5" y="2536332"/>
            <a:ext cx="5437188" cy="2944008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cs typeface="+mn-cs"/>
              </a:rPr>
              <a:t>Study design: </a:t>
            </a:r>
            <a:r>
              <a:rPr lang="en-GB" sz="2400" dirty="0">
                <a:latin typeface="Verdana"/>
              </a:rPr>
              <a:t>prospective cohort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cs typeface="+mn-cs"/>
              </a:rPr>
              <a:t>, with historical controls (EFV group)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cs typeface="+mn-cs"/>
              </a:rPr>
              <a:t>Patients and settings: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cs typeface="+mn-cs"/>
              </a:rPr>
              <a:t>184 patients (92 per arm)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cs typeface="+mn-cs"/>
              </a:rPr>
              <a:t>5 Brazilian cities (AIDS referral 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/>
                <a:cs typeface="+mn-cs"/>
              </a:rPr>
              <a:t>centers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cs typeface="+mn-cs"/>
              </a:rPr>
              <a:t>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6D1EF3-464C-2441-9B81-0D92458A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944859"/>
            <a:ext cx="5437187" cy="1428641"/>
          </a:xfrm>
        </p:spPr>
        <p:txBody>
          <a:bodyPr/>
          <a:lstStyle/>
          <a:p>
            <a:r>
              <a:rPr lang="en-GB" noProof="0" dirty="0">
                <a:latin typeface="+mj-lt"/>
              </a:rPr>
              <a:t>Methods</a:t>
            </a:r>
            <a:endParaRPr lang="en-GB" noProof="0" dirty="0"/>
          </a:p>
        </p:txBody>
      </p:sp>
      <p:pic>
        <p:nvPicPr>
          <p:cNvPr id="1026" name="Picture 2" descr="Ver a imagem de origem">
            <a:extLst>
              <a:ext uri="{FF2B5EF4-FFF2-40B4-BE49-F238E27FC236}">
                <a16:creationId xmlns:a16="http://schemas.microsoft.com/office/drawing/2014/main" id="{4C9A5ECA-DCE9-8D03-5421-B01D5F3D5228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8" r="10438"/>
          <a:stretch>
            <a:fillRect/>
          </a:stretch>
        </p:blipFill>
        <p:spPr bwMode="auto">
          <a:xfrm>
            <a:off x="6271489" y="346365"/>
            <a:ext cx="4109044" cy="462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trela: 6 Pontas 2">
            <a:extLst>
              <a:ext uri="{FF2B5EF4-FFF2-40B4-BE49-F238E27FC236}">
                <a16:creationId xmlns:a16="http://schemas.microsoft.com/office/drawing/2014/main" id="{E78C1AF1-5DB5-739E-E1E3-3B069EC85D27}"/>
              </a:ext>
            </a:extLst>
          </p:cNvPr>
          <p:cNvSpPr/>
          <p:nvPr/>
        </p:nvSpPr>
        <p:spPr>
          <a:xfrm>
            <a:off x="7265387" y="1140443"/>
            <a:ext cx="197593" cy="271729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trela: 6 Pontas 9">
            <a:extLst>
              <a:ext uri="{FF2B5EF4-FFF2-40B4-BE49-F238E27FC236}">
                <a16:creationId xmlns:a16="http://schemas.microsoft.com/office/drawing/2014/main" id="{F100DFB2-3D4C-F402-88D9-DBCC753C3A6F}"/>
              </a:ext>
            </a:extLst>
          </p:cNvPr>
          <p:cNvSpPr/>
          <p:nvPr/>
        </p:nvSpPr>
        <p:spPr>
          <a:xfrm>
            <a:off x="9980883" y="1426768"/>
            <a:ext cx="197593" cy="271729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trela: 6 Pontas 10">
            <a:extLst>
              <a:ext uri="{FF2B5EF4-FFF2-40B4-BE49-F238E27FC236}">
                <a16:creationId xmlns:a16="http://schemas.microsoft.com/office/drawing/2014/main" id="{FCBAE32A-8801-C8CD-3E93-5AFECCBBC4B6}"/>
              </a:ext>
            </a:extLst>
          </p:cNvPr>
          <p:cNvSpPr/>
          <p:nvPr/>
        </p:nvSpPr>
        <p:spPr>
          <a:xfrm>
            <a:off x="8022762" y="4243867"/>
            <a:ext cx="197593" cy="271729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trela: 6 Pontas 11">
            <a:extLst>
              <a:ext uri="{FF2B5EF4-FFF2-40B4-BE49-F238E27FC236}">
                <a16:creationId xmlns:a16="http://schemas.microsoft.com/office/drawing/2014/main" id="{85F6F409-C2A4-5180-9D57-39006F31289F}"/>
              </a:ext>
            </a:extLst>
          </p:cNvPr>
          <p:cNvSpPr/>
          <p:nvPr/>
        </p:nvSpPr>
        <p:spPr>
          <a:xfrm>
            <a:off x="8359892" y="4008347"/>
            <a:ext cx="197593" cy="271729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trela: 6 Pontas 12">
            <a:extLst>
              <a:ext uri="{FF2B5EF4-FFF2-40B4-BE49-F238E27FC236}">
                <a16:creationId xmlns:a16="http://schemas.microsoft.com/office/drawing/2014/main" id="{973F4B51-5771-98CC-8045-FD2716FC5190}"/>
              </a:ext>
            </a:extLst>
          </p:cNvPr>
          <p:cNvSpPr/>
          <p:nvPr/>
        </p:nvSpPr>
        <p:spPr>
          <a:xfrm>
            <a:off x="9560622" y="2221095"/>
            <a:ext cx="197593" cy="271729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57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090EC95-BDF8-804E-9DB5-52BAF9AB9C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2C8569-D4EF-EE4A-9FD3-DBFF555C0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Methods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5AC23277-83A0-A7B9-30D9-1B1A35AAD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304" y="3131127"/>
            <a:ext cx="4962799" cy="1932667"/>
          </a:xfrm>
          <a:prstGeom prst="rightArrow">
            <a:avLst>
              <a:gd name="adj1" fmla="val 57009"/>
              <a:gd name="adj2" fmla="val 65033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solidFill>
                  <a:srgbClr val="00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Drug-naïve patients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solidFill>
                  <a:srgbClr val="00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CD4 &lt; 50 cells/mm</a:t>
            </a:r>
            <a:r>
              <a:rPr lang="en-US" sz="2000" b="1" baseline="30000" dirty="0">
                <a:solidFill>
                  <a:srgbClr val="00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solidFill>
                  <a:srgbClr val="00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 of AIDS-defining</a:t>
            </a:r>
          </a:p>
          <a:p>
            <a:pPr>
              <a:defRPr/>
            </a:pPr>
            <a:r>
              <a:rPr lang="en-US" sz="2000" b="1" dirty="0">
                <a:solidFill>
                  <a:srgbClr val="00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condition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88C12875-6CC2-5D7E-BDDE-BAAC2046C1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76109" y="2230583"/>
            <a:ext cx="5459127" cy="3970196"/>
          </a:xfrm>
        </p:spPr>
        <p:txBody>
          <a:bodyPr/>
          <a:lstStyle/>
          <a:p>
            <a:endParaRPr lang="pt-BR" dirty="0">
              <a:solidFill>
                <a:srgbClr val="FF0000"/>
              </a:solidFill>
            </a:endParaRPr>
          </a:p>
          <a:p>
            <a:endParaRPr lang="pt-BR" dirty="0">
              <a:solidFill>
                <a:srgbClr val="FF0000"/>
              </a:solidFill>
            </a:endParaRPr>
          </a:p>
          <a:p>
            <a:r>
              <a:rPr lang="pt-BR" dirty="0" err="1">
                <a:solidFill>
                  <a:srgbClr val="FF0000"/>
                </a:solidFill>
              </a:rPr>
              <a:t>Retrospective</a:t>
            </a:r>
            <a:endParaRPr lang="pt-BR" dirty="0">
              <a:solidFill>
                <a:srgbClr val="FF0000"/>
              </a:solidFill>
            </a:endParaRPr>
          </a:p>
          <a:p>
            <a:endParaRPr lang="pt-BR" b="1" dirty="0">
              <a:solidFill>
                <a:srgbClr val="FF0000"/>
              </a:solidFill>
            </a:endParaRPr>
          </a:p>
          <a:p>
            <a:r>
              <a:rPr lang="pt-BR" dirty="0" err="1">
                <a:solidFill>
                  <a:srgbClr val="FF0000"/>
                </a:solidFill>
              </a:rPr>
              <a:t>Prospective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17084E5E-9894-DD3C-E8A7-0B51FA46F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837" y="3446759"/>
            <a:ext cx="4962799" cy="517525"/>
          </a:xfrm>
          <a:prstGeom prst="homePlate">
            <a:avLst>
              <a:gd name="adj" fmla="val 37877"/>
            </a:avLst>
          </a:prstGeom>
          <a:solidFill>
            <a:srgbClr val="002F5F"/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3TC+TDF+EFV (2018 - 2021)  N=92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5ED6236D-58DD-DC82-9EE8-BE074B220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837" y="4321000"/>
            <a:ext cx="4962799" cy="517525"/>
          </a:xfrm>
          <a:prstGeom prst="homePlate">
            <a:avLst>
              <a:gd name="adj" fmla="val 37877"/>
            </a:avLst>
          </a:prstGeom>
          <a:solidFill>
            <a:srgbClr val="002F5F"/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3TC+TDF+DTG (2013 - 2016) N=92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2B654789-BF6E-E3CA-8F46-8054BE7FD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155" y="5013176"/>
            <a:ext cx="2140236" cy="3693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 criteria</a:t>
            </a: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38675317-D5E0-1975-7BB5-C66AFFC77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1066" y="5027559"/>
            <a:ext cx="1178970" cy="3693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24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2DCA4DDF-8022-ECDB-F12E-D469E543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048" y="5022944"/>
            <a:ext cx="1178970" cy="3693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48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BCA44C2D-BF41-D74B-A0C3-241D8B4C9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383" y="5022947"/>
            <a:ext cx="1178970" cy="3693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</a:t>
            </a:r>
          </a:p>
        </p:txBody>
      </p:sp>
    </p:spTree>
    <p:extLst>
      <p:ext uri="{BB962C8B-B14F-4D97-AF65-F5344CB8AC3E}">
        <p14:creationId xmlns:p14="http://schemas.microsoft.com/office/powerpoint/2010/main" val="2969959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5CD540-13DF-4440-8FFD-EFD90B0F98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err="1"/>
              <a:t>Confirmed</a:t>
            </a:r>
            <a:r>
              <a:rPr lang="pt-BR" sz="2000" dirty="0"/>
              <a:t> HIV-1 </a:t>
            </a:r>
            <a:r>
              <a:rPr lang="pt-BR" sz="2000" dirty="0" err="1"/>
              <a:t>infection</a:t>
            </a:r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noProof="0" dirty="0"/>
              <a:t>Drug-naïve subjects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noProof="0" dirty="0"/>
              <a:t>CD4&lt;50 cells/mm</a:t>
            </a:r>
            <a:r>
              <a:rPr lang="en-GB" baseline="30000" noProof="0" dirty="0"/>
              <a:t>3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baseline="30000" noProof="0" dirty="0"/>
              <a:t>Active AIDS-defining condition</a:t>
            </a:r>
            <a:endParaRPr lang="en-GB" sz="2800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CA690-08EF-C54F-8AB3-FB920F1506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41818" y="3006253"/>
            <a:ext cx="6650181" cy="319452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Frequency  of t</a:t>
            </a:r>
            <a:r>
              <a:rPr lang="en-GB" noProof="0" dirty="0" err="1"/>
              <a:t>reatment</a:t>
            </a:r>
            <a:r>
              <a:rPr lang="en-GB" noProof="0" dirty="0"/>
              <a:t> interruption/change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noProof="0" dirty="0"/>
              <a:t>Status at 6 and 12 months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Changes in CD4 cells count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noProof="0" dirty="0"/>
              <a:t>Proportion reaching viral suppression (FDA snapshot)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Frequency of adverse events</a:t>
            </a:r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725DA-F81C-C741-8279-C9F4F58D24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sz="2400" noProof="0" dirty="0"/>
              <a:t>Inclusion criteria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D64F99-A088-7747-9AFC-33FF5B3D84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GB" sz="2400" noProof="0" dirty="0"/>
              <a:t>Assessments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54EF28-7522-B045-8EEA-D38E9CFB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noProof="0" dirty="0"/>
              <a:t>Inclusion Criteria and Assessments</a:t>
            </a:r>
          </a:p>
        </p:txBody>
      </p:sp>
    </p:spTree>
    <p:extLst>
      <p:ext uri="{BB962C8B-B14F-4D97-AF65-F5344CB8AC3E}">
        <p14:creationId xmlns:p14="http://schemas.microsoft.com/office/powerpoint/2010/main" val="3663087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9FF0216F-5BAA-7863-C83B-334759D1997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08738194"/>
              </p:ext>
            </p:extLst>
          </p:nvPr>
        </p:nvGraphicFramePr>
        <p:xfrm>
          <a:off x="263236" y="221673"/>
          <a:ext cx="8520545" cy="626326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11370">
                  <a:extLst>
                    <a:ext uri="{9D8B030D-6E8A-4147-A177-3AD203B41FA5}">
                      <a16:colId xmlns:a16="http://schemas.microsoft.com/office/drawing/2014/main" val="83268837"/>
                    </a:ext>
                  </a:extLst>
                </a:gridCol>
                <a:gridCol w="1821397">
                  <a:extLst>
                    <a:ext uri="{9D8B030D-6E8A-4147-A177-3AD203B41FA5}">
                      <a16:colId xmlns:a16="http://schemas.microsoft.com/office/drawing/2014/main" val="1586898846"/>
                    </a:ext>
                  </a:extLst>
                </a:gridCol>
                <a:gridCol w="587908">
                  <a:extLst>
                    <a:ext uri="{9D8B030D-6E8A-4147-A177-3AD203B41FA5}">
                      <a16:colId xmlns:a16="http://schemas.microsoft.com/office/drawing/2014/main" val="3744496602"/>
                    </a:ext>
                  </a:extLst>
                </a:gridCol>
                <a:gridCol w="1530179">
                  <a:extLst>
                    <a:ext uri="{9D8B030D-6E8A-4147-A177-3AD203B41FA5}">
                      <a16:colId xmlns:a16="http://schemas.microsoft.com/office/drawing/2014/main" val="2197954411"/>
                    </a:ext>
                  </a:extLst>
                </a:gridCol>
                <a:gridCol w="83062">
                  <a:extLst>
                    <a:ext uri="{9D8B030D-6E8A-4147-A177-3AD203B41FA5}">
                      <a16:colId xmlns:a16="http://schemas.microsoft.com/office/drawing/2014/main" val="574225634"/>
                    </a:ext>
                  </a:extLst>
                </a:gridCol>
                <a:gridCol w="83062">
                  <a:extLst>
                    <a:ext uri="{9D8B030D-6E8A-4147-A177-3AD203B41FA5}">
                      <a16:colId xmlns:a16="http://schemas.microsoft.com/office/drawing/2014/main" val="946373854"/>
                    </a:ext>
                  </a:extLst>
                </a:gridCol>
                <a:gridCol w="1028121">
                  <a:extLst>
                    <a:ext uri="{9D8B030D-6E8A-4147-A177-3AD203B41FA5}">
                      <a16:colId xmlns:a16="http://schemas.microsoft.com/office/drawing/2014/main" val="2266962267"/>
                    </a:ext>
                  </a:extLst>
                </a:gridCol>
                <a:gridCol w="1475446">
                  <a:extLst>
                    <a:ext uri="{9D8B030D-6E8A-4147-A177-3AD203B41FA5}">
                      <a16:colId xmlns:a16="http://schemas.microsoft.com/office/drawing/2014/main" val="1633877133"/>
                    </a:ext>
                  </a:extLst>
                </a:gridCol>
              </a:tblGrid>
              <a:tr h="62878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Characteristics of patients at baseline, by study group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026242"/>
                  </a:ext>
                </a:extLst>
              </a:tr>
              <a:tr h="305525"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 anchor="b"/>
                </a:tc>
                <a:tc rowSpan="3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 err="1">
                          <a:effectLst/>
                        </a:rPr>
                        <a:t>Group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862399"/>
                  </a:ext>
                </a:extLst>
              </a:tr>
              <a:tr h="364872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effectLst/>
                        </a:rPr>
                        <a:t>DTG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effectLst/>
                        </a:rPr>
                        <a:t>     EFV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427078"/>
                  </a:ext>
                </a:extLst>
              </a:tr>
              <a:tr h="364872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n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n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 anchor="b"/>
                </a:tc>
                <a:extLst>
                  <a:ext uri="{0D108BD9-81ED-4DB2-BD59-A6C34878D82A}">
                    <a16:rowId xmlns:a16="http://schemas.microsoft.com/office/drawing/2014/main" val="2060269011"/>
                  </a:ext>
                </a:extLst>
              </a:tr>
              <a:tr h="40836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Age (</a:t>
                      </a:r>
                      <a:r>
                        <a:rPr lang="pt-BR" sz="1400" dirty="0" err="1">
                          <a:effectLst/>
                        </a:rPr>
                        <a:t>years±SD</a:t>
                      </a:r>
                      <a:r>
                        <a:rPr lang="pt-BR" sz="1400" dirty="0">
                          <a:effectLst/>
                        </a:rPr>
                        <a:t>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92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39.4±4.7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92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37.3±35.4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731763"/>
                  </a:ext>
                </a:extLst>
              </a:tr>
              <a:tr h="424268">
                <a:tc row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err="1">
                          <a:effectLst/>
                        </a:rPr>
                        <a:t>Gender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Male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63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68,5%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59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64,1%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297054"/>
                  </a:ext>
                </a:extLst>
              </a:tr>
              <a:tr h="4363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err="1">
                          <a:effectLst/>
                        </a:rPr>
                        <a:t>Female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29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31,5%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33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35,9%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5648716"/>
                  </a:ext>
                </a:extLst>
              </a:tr>
              <a:tr h="412147">
                <a:tc rowSpan="4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Self reported transmission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err="1">
                          <a:effectLst/>
                        </a:rPr>
                        <a:t>Heterosexual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54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58,7%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23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25,0%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724146"/>
                  </a:ext>
                </a:extLst>
              </a:tr>
              <a:tr h="3648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MSM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30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32,6%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9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9,8%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120971"/>
                  </a:ext>
                </a:extLst>
              </a:tr>
              <a:tr h="3648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err="1">
                          <a:effectLst/>
                        </a:rPr>
                        <a:t>Occupational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0,0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1,1%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793362"/>
                  </a:ext>
                </a:extLst>
              </a:tr>
              <a:tr h="3648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NA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8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8,7%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59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64,1%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8887777"/>
                  </a:ext>
                </a:extLst>
              </a:tr>
              <a:tr h="575519">
                <a:tc>
                  <a:txBody>
                    <a:bodyPr/>
                    <a:lstStyle/>
                    <a:p>
                      <a:r>
                        <a:rPr lang="pt-BR" sz="1400" dirty="0" err="1"/>
                        <a:t>Median</a:t>
                      </a:r>
                      <a:r>
                        <a:rPr lang="pt-BR" sz="1400" dirty="0"/>
                        <a:t> CD4</a:t>
                      </a:r>
                      <a:r>
                        <a:rPr lang="pt-BR" sz="1400" b="0" dirty="0">
                          <a:effectLst/>
                        </a:rPr>
                        <a:t>(IQR)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92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(9-34) </a:t>
                      </a:r>
                      <a:endParaRPr lang="pt-BR" sz="1400" dirty="0"/>
                    </a:p>
                    <a:p>
                      <a:pPr algn="ctr"/>
                      <a:endParaRPr lang="pt-BR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26605" marR="2660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n-lt"/>
                        </a:rPr>
                        <a:t>20 (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12-33)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026047"/>
                  </a:ext>
                </a:extLst>
              </a:tr>
              <a:tr h="518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err="1">
                          <a:effectLst/>
                          <a:latin typeface="+mn-lt"/>
                        </a:rPr>
                        <a:t>Median</a:t>
                      </a:r>
                      <a:r>
                        <a:rPr lang="pt-BR" sz="1400" b="1" dirty="0">
                          <a:effectLst/>
                          <a:latin typeface="+mn-lt"/>
                        </a:rPr>
                        <a:t> VL (IQR) </a:t>
                      </a:r>
                      <a:r>
                        <a:rPr lang="pt-BR" sz="1100" b="1" i="1" dirty="0">
                          <a:effectLst/>
                          <a:latin typeface="+mn-lt"/>
                        </a:rPr>
                        <a:t>L</a:t>
                      </a:r>
                      <a:r>
                        <a:rPr lang="pt-BR" sz="1200" b="1" i="1" dirty="0">
                          <a:effectLst/>
                          <a:latin typeface="+mn-lt"/>
                        </a:rPr>
                        <a:t>og10 copies</a:t>
                      </a:r>
                      <a:endParaRPr lang="pt-BR" sz="20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  <a:endParaRPr lang="pt-B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5.5 (5.1-5.9) </a:t>
                      </a:r>
                      <a:endParaRPr lang="pt-B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pt-BR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26605" marR="2660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5.5 (5.1-5.9) </a:t>
                      </a:r>
                      <a:endParaRPr lang="pt-B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575196"/>
                  </a:ext>
                </a:extLst>
              </a:tr>
              <a:tr h="364872">
                <a:tc rowSpan="2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err="1">
                          <a:effectLst/>
                        </a:rPr>
                        <a:t>Ilicit</a:t>
                      </a:r>
                      <a:r>
                        <a:rPr lang="pt-BR" sz="1400" dirty="0">
                          <a:effectLst/>
                        </a:rPr>
                        <a:t> </a:t>
                      </a:r>
                      <a:r>
                        <a:rPr lang="pt-BR" sz="1400" dirty="0" err="1">
                          <a:effectLst/>
                        </a:rPr>
                        <a:t>drug</a:t>
                      </a:r>
                      <a:r>
                        <a:rPr lang="pt-BR" sz="1400" dirty="0">
                          <a:effectLst/>
                        </a:rPr>
                        <a:t> use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Yes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13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14,1%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pt-BR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11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20,0%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108937"/>
                  </a:ext>
                </a:extLst>
              </a:tr>
              <a:tr h="3648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No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79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85,9%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pt-BR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44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80,0%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05" marR="2660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59868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39348C53-3FF2-D673-52AA-79782F82B9D9}"/>
              </a:ext>
            </a:extLst>
          </p:cNvPr>
          <p:cNvSpPr txBox="1"/>
          <p:nvPr/>
        </p:nvSpPr>
        <p:spPr>
          <a:xfrm>
            <a:off x="9513455" y="494208"/>
            <a:ext cx="2660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+mn-lt"/>
              </a:rPr>
              <a:t>Results</a:t>
            </a:r>
            <a:endParaRPr lang="pt-BR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44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FA13A50-A1D4-2D47-871B-CAAAEE052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91" y="1108361"/>
            <a:ext cx="3560618" cy="2036621"/>
          </a:xfrm>
        </p:spPr>
        <p:txBody>
          <a:bodyPr>
            <a:noAutofit/>
          </a:bodyPr>
          <a:lstStyle/>
          <a:p>
            <a:pPr algn="ctr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frequent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AIDS-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defining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baseline,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Espaço Reservado para Conteúdo 3">
            <a:extLst>
              <a:ext uri="{FF2B5EF4-FFF2-40B4-BE49-F238E27FC236}">
                <a16:creationId xmlns:a16="http://schemas.microsoft.com/office/drawing/2014/main" id="{A59E0B3C-AD67-DBA4-FCAA-46A91CEF80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015890"/>
              </p:ext>
            </p:extLst>
          </p:nvPr>
        </p:nvGraphicFramePr>
        <p:xfrm>
          <a:off x="5772728" y="247913"/>
          <a:ext cx="6253024" cy="640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8149">
                  <a:extLst>
                    <a:ext uri="{9D8B030D-6E8A-4147-A177-3AD203B41FA5}">
                      <a16:colId xmlns:a16="http://schemas.microsoft.com/office/drawing/2014/main" val="3735904604"/>
                    </a:ext>
                  </a:extLst>
                </a:gridCol>
                <a:gridCol w="1435463">
                  <a:extLst>
                    <a:ext uri="{9D8B030D-6E8A-4147-A177-3AD203B41FA5}">
                      <a16:colId xmlns:a16="http://schemas.microsoft.com/office/drawing/2014/main" val="425329141"/>
                    </a:ext>
                  </a:extLst>
                </a:gridCol>
                <a:gridCol w="1589412">
                  <a:extLst>
                    <a:ext uri="{9D8B030D-6E8A-4147-A177-3AD203B41FA5}">
                      <a16:colId xmlns:a16="http://schemas.microsoft.com/office/drawing/2014/main" val="1557333322"/>
                    </a:ext>
                  </a:extLst>
                </a:gridCol>
              </a:tblGrid>
              <a:tr h="26271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 err="1">
                          <a:effectLst/>
                        </a:rPr>
                        <a:t>Group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955675"/>
                  </a:ext>
                </a:extLst>
              </a:tr>
              <a:tr h="61199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err="1">
                          <a:effectLst/>
                        </a:rPr>
                        <a:t>Clinical</a:t>
                      </a:r>
                      <a:r>
                        <a:rPr lang="pt-BR" sz="1600" dirty="0">
                          <a:effectLst/>
                        </a:rPr>
                        <a:t> </a:t>
                      </a:r>
                      <a:r>
                        <a:rPr lang="pt-BR" sz="1600" dirty="0" err="1">
                          <a:effectLst/>
                        </a:rPr>
                        <a:t>condition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effectLst/>
                        </a:rPr>
                        <a:t>DTG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effectLst/>
                        </a:rPr>
                        <a:t>N (%)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effectLst/>
                        </a:rPr>
                        <a:t>EFV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effectLst/>
                        </a:rPr>
                        <a:t>N (%)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/>
                </a:tc>
                <a:extLst>
                  <a:ext uri="{0D108BD9-81ED-4DB2-BD59-A6C34878D82A}">
                    <a16:rowId xmlns:a16="http://schemas.microsoft.com/office/drawing/2014/main" val="3938733060"/>
                  </a:ext>
                </a:extLst>
              </a:tr>
              <a:tr h="41512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err="1">
                          <a:solidFill>
                            <a:schemeClr val="tx1"/>
                          </a:solidFill>
                          <a:effectLst/>
                        </a:rPr>
                        <a:t>Esophageal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600" dirty="0" err="1">
                          <a:solidFill>
                            <a:schemeClr val="tx1"/>
                          </a:solidFill>
                          <a:effectLst/>
                        </a:rPr>
                        <a:t>candidiasis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dirty="0">
                          <a:effectLst/>
                        </a:rPr>
                        <a:t>28 (30.8)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dirty="0">
                          <a:effectLst/>
                        </a:rPr>
                        <a:t>25 (27.5)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688913"/>
                  </a:ext>
                </a:extLst>
              </a:tr>
              <a:tr h="41512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err="1">
                          <a:solidFill>
                            <a:schemeClr val="tx1"/>
                          </a:solidFill>
                          <a:effectLst/>
                        </a:rPr>
                        <a:t>Neurotoxoplasmosis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dirty="0">
                          <a:effectLst/>
                        </a:rPr>
                        <a:t>30 (32.6)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dirty="0">
                          <a:effectLst/>
                        </a:rPr>
                        <a:t>12 (13.0)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189463"/>
                  </a:ext>
                </a:extLst>
              </a:tr>
              <a:tr h="41512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jirovecii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pneumonia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</a:rPr>
                        <a:t>21 (22.8)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</a:rPr>
                        <a:t>14 (15.2)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876572"/>
                  </a:ext>
                </a:extLst>
              </a:tr>
              <a:tr h="41512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err="1">
                          <a:solidFill>
                            <a:schemeClr val="tx1"/>
                          </a:solidFill>
                          <a:effectLst/>
                        </a:rPr>
                        <a:t>Bacterial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 pneumonia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dirty="0">
                          <a:effectLst/>
                        </a:rPr>
                        <a:t>15 (16.3)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dirty="0">
                          <a:effectLst/>
                        </a:rPr>
                        <a:t>14 (15.2)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709122"/>
                  </a:ext>
                </a:extLst>
              </a:tr>
              <a:tr h="41512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err="1">
                          <a:solidFill>
                            <a:schemeClr val="tx1"/>
                          </a:solidFill>
                          <a:effectLst/>
                        </a:rPr>
                        <a:t>Tuberculosis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dirty="0">
                          <a:effectLst/>
                        </a:rPr>
                        <a:t>14 (15.2)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dirty="0">
                          <a:effectLst/>
                        </a:rPr>
                        <a:t>16 (16.7)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754374"/>
                  </a:ext>
                </a:extLst>
              </a:tr>
              <a:tr h="41512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Chronic diarrhea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</a:rPr>
                        <a:t>10 (10.9)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</a:rPr>
                        <a:t>15 (16.3)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457211"/>
                  </a:ext>
                </a:extLst>
              </a:tr>
              <a:tr h="41512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Wasti</a:t>
                      </a:r>
                      <a:r>
                        <a:rPr lang="pt-BR" sz="1600" dirty="0" err="1">
                          <a:solidFill>
                            <a:schemeClr val="tx1"/>
                          </a:solidFill>
                          <a:effectLst/>
                        </a:rPr>
                        <a:t>ng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600" dirty="0" err="1">
                          <a:solidFill>
                            <a:schemeClr val="tx1"/>
                          </a:solidFill>
                          <a:effectLst/>
                        </a:rPr>
                        <a:t>syndrome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dirty="0">
                          <a:effectLst/>
                        </a:rPr>
                        <a:t>9 (9.8)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dirty="0">
                          <a:effectLst/>
                        </a:rPr>
                        <a:t>9 (9.8)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396808"/>
                  </a:ext>
                </a:extLst>
              </a:tr>
              <a:tr h="41512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Neurocryptococcosis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</a:rPr>
                        <a:t>7 (7.6)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</a:rPr>
                        <a:t>3 (3.3)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455354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err="1">
                          <a:solidFill>
                            <a:schemeClr val="tx1"/>
                          </a:solidFill>
                          <a:effectLst/>
                        </a:rPr>
                        <a:t>Cytomegalovirus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600" dirty="0" err="1">
                          <a:solidFill>
                            <a:schemeClr val="tx1"/>
                          </a:solidFill>
                          <a:effectLst/>
                        </a:rPr>
                        <a:t>infection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dirty="0">
                          <a:effectLst/>
                        </a:rPr>
                        <a:t>5 (5.4)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dirty="0">
                          <a:effectLst/>
                        </a:rPr>
                        <a:t>1 (1.1)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483386"/>
                  </a:ext>
                </a:extLst>
              </a:tr>
              <a:tr h="4855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Disseminated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hystoplasmosis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</a:rPr>
                        <a:t>5 (5.4)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</a:rPr>
                        <a:t>3 (3.2)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022647"/>
                  </a:ext>
                </a:extLst>
              </a:tr>
              <a:tr h="41512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err="1">
                          <a:solidFill>
                            <a:schemeClr val="tx1"/>
                          </a:solidFill>
                          <a:effectLst/>
                        </a:rPr>
                        <a:t>Malignancies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dirty="0">
                          <a:effectLst/>
                        </a:rPr>
                        <a:t>4 (4.3)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dirty="0">
                          <a:effectLst/>
                        </a:rPr>
                        <a:t>2 (2.2)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828996"/>
                  </a:ext>
                </a:extLst>
              </a:tr>
              <a:tr h="4855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err="1">
                          <a:solidFill>
                            <a:schemeClr val="tx1"/>
                          </a:solidFill>
                          <a:effectLst/>
                        </a:rPr>
                        <a:t>Disseminated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 herpes Zoster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>
                          <a:effectLst/>
                        </a:rPr>
                        <a:t>4 (4.3)</a:t>
                      </a:r>
                      <a:endParaRPr lang="pt-BR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dirty="0">
                          <a:effectLst/>
                        </a:rPr>
                        <a:t>0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17" marR="39917" marT="0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373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64088"/>
      </p:ext>
    </p:extLst>
  </p:cSld>
  <p:clrMapOvr>
    <a:masterClrMapping/>
  </p:clrMapOvr>
</p:sld>
</file>

<file path=ppt/theme/theme1.xml><?xml version="1.0" encoding="utf-8"?>
<a:theme xmlns:a="http://schemas.openxmlformats.org/drawingml/2006/main" name="AIDS2022">
  <a:themeElements>
    <a:clrScheme name="AIDS 2022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76382"/>
      </a:accent1>
      <a:accent2>
        <a:srgbClr val="FF890E"/>
      </a:accent2>
      <a:accent3>
        <a:srgbClr val="08BDBA"/>
      </a:accent3>
      <a:accent4>
        <a:srgbClr val="8A3FFC"/>
      </a:accent4>
      <a:accent5>
        <a:srgbClr val="346CFF"/>
      </a:accent5>
      <a:accent6>
        <a:srgbClr val="85CFE8"/>
      </a:accent6>
      <a:hlink>
        <a:srgbClr val="FF890E"/>
      </a:hlink>
      <a:folHlink>
        <a:srgbClr val="FF890E"/>
      </a:folHlink>
    </a:clrScheme>
    <a:fontScheme name="AIDS 2022 Verdana">
      <a:maj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C0F0990-FD9B-EF47-8C4E-2CE39BDBF648}" vid="{6AAAFDF1-C0D4-5D4B-9CA5-E1D52373A8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8f9d799d-7b27-4542-a589-fc3f0c3bda8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F911BD2518E47AC082DA3DE8BFBE5" ma:contentTypeVersion="16" ma:contentTypeDescription="Create a new document." ma:contentTypeScope="" ma:versionID="c221146bbd20a14dad517a0387e2f0b0">
  <xsd:schema xmlns:xsd="http://www.w3.org/2001/XMLSchema" xmlns:xs="http://www.w3.org/2001/XMLSchema" xmlns:p="http://schemas.microsoft.com/office/2006/metadata/properties" xmlns:ns2="8f9d799d-7b27-4542-a589-fc3f0c3bda80" xmlns:ns3="250929fa-9806-4449-af20-7947085fa170" targetNamespace="http://schemas.microsoft.com/office/2006/metadata/properties" ma:root="true" ma:fieldsID="3a31dcb722add0f2e0d6fb0d2f719c7c" ns2:_="" ns3:_="">
    <xsd:import namespace="8f9d799d-7b27-4542-a589-fc3f0c3bda80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d799d-7b27-4542-a589-fc3f0c3bd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E358E3-F537-49EA-96FA-BFF5DD230B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5E06B7-DDBB-4F17-98CB-021724843583}">
  <ds:schemaRefs>
    <ds:schemaRef ds:uri="http://schemas.microsoft.com/office/2006/metadata/properties"/>
    <ds:schemaRef ds:uri="http://schemas.microsoft.com/office/infopath/2007/PartnerControls"/>
    <ds:schemaRef ds:uri="250929fa-9806-4449-af20-7947085fa170"/>
    <ds:schemaRef ds:uri="8f9d799d-7b27-4542-a589-fc3f0c3bda80"/>
  </ds:schemaRefs>
</ds:datastoreItem>
</file>

<file path=customXml/itemProps3.xml><?xml version="1.0" encoding="utf-8"?>
<ds:datastoreItem xmlns:ds="http://schemas.openxmlformats.org/officeDocument/2006/customXml" ds:itemID="{F2457546-9CD2-461E-81B2-B83B0DBD0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9d799d-7b27-4542-a589-fc3f0c3bda80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AIDS2022_Presentation Template</Template>
  <TotalTime>601</TotalTime>
  <Words>1436</Words>
  <Application>Microsoft Office PowerPoint</Application>
  <PresentationFormat>Widescreen</PresentationFormat>
  <Paragraphs>363</Paragraphs>
  <Slides>16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IAS Ribbon Sans</vt:lpstr>
      <vt:lpstr>Calibri</vt:lpstr>
      <vt:lpstr>Courier New</vt:lpstr>
      <vt:lpstr>Wingdings</vt:lpstr>
      <vt:lpstr>Verdana</vt:lpstr>
      <vt:lpstr>AIDS2022</vt:lpstr>
      <vt:lpstr>Survival in advanced AIDS patients treated with efavirenz or dolutegravir in Brazil: a multicenter, observational study</vt:lpstr>
      <vt:lpstr>Conflict of interest disclosure</vt:lpstr>
      <vt:lpstr>Background and rationale</vt:lpstr>
      <vt:lpstr>Objectives</vt:lpstr>
      <vt:lpstr>Methods</vt:lpstr>
      <vt:lpstr>Methods</vt:lpstr>
      <vt:lpstr>Inclusion Criteria and Assessments</vt:lpstr>
      <vt:lpstr>Apresentação do PowerPoint</vt:lpstr>
      <vt:lpstr>Most frequent AIDS-defining conditions at baseline, by group</vt:lpstr>
      <vt:lpstr>Apresentação do PowerPoint</vt:lpstr>
      <vt:lpstr>Death and treatment change/interruption</vt:lpstr>
      <vt:lpstr>Early mortality and CD4 changes, by group </vt:lpstr>
      <vt:lpstr>Apresentação do PowerPoint</vt:lpstr>
      <vt:lpstr>Causes of death, by group</vt:lpstr>
      <vt:lpstr>Apresentação do PowerPoint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words we use matter in the response to HIV</dc:title>
  <dc:creator>Carlos Roberto Brites Alves</dc:creator>
  <cp:lastModifiedBy>Carlos Roberto Brites Alves</cp:lastModifiedBy>
  <cp:revision>19</cp:revision>
  <dcterms:created xsi:type="dcterms:W3CDTF">2022-06-02T14:40:37Z</dcterms:created>
  <dcterms:modified xsi:type="dcterms:W3CDTF">2022-07-12T13:12:17Z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0x010100193F911BD2518E47AC082DA3DE8BFBE5</vt:lpwstr>
  </property>
</Properties>
</file>