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8" r:id="rId2"/>
    <p:sldId id="297" r:id="rId3"/>
    <p:sldId id="293" r:id="rId4"/>
    <p:sldId id="294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04E51-59DC-411B-A8E6-9E71991BDC9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A9FE0-0302-4469-832E-00C0D1559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739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E8DCDC-D13C-2549-BE6A-717E9EED41A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7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E8DCDC-D13C-2549-BE6A-717E9EED41A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127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E8DCDC-D13C-2549-BE6A-717E9EED41A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967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E8DCDC-D13C-2549-BE6A-717E9EED41AD}" type="slidenum">
              <a:rPr lang="en-GB" smtClean="0"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909D3-CCAB-DCCC-0058-A805BFEEE2D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920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E8DCDC-D13C-2549-BE6A-717E9EED41AD}" type="slidenum">
              <a:rPr lang="en-GB" smtClean="0"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CE745-3627-F7C8-8FF3-7B72B724657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178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C5AC1-CFF8-43FD-85B7-E32782B0D5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21F9D2-1FBE-4709-9EDA-B60916F7DF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71C88-4EDF-45C8-98B9-75FFAEEE3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A5EF-155B-4218-AA28-2E9809E4AF23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8AB93-9383-4517-A2DD-1F477CA00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246A3-B458-45EF-BB75-0CB7F5386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D1C5-AE0B-4C13-890C-420824177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38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A1D94-ECD0-4A51-8789-87F68BACA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8B679D-A686-407C-8308-0085B6749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42349-A568-4B7B-A721-BFF56A049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A5EF-155B-4218-AA28-2E9809E4AF23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1668A-EE4F-46C9-AC30-586EBAE85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498E6C-85BD-4842-AE99-06E016ADB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D1C5-AE0B-4C13-890C-420824177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361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898726-947A-494E-B7EC-B9C2B04B2C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A79E4D-A436-4A59-B031-4ECDA2E156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EB6723-EA46-4695-833E-CF0C67DAA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A5EF-155B-4218-AA28-2E9809E4AF23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767DF0-28FD-4436-8D38-316AF01EE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D9F3C6-E13D-48A2-A1C0-D67EE726C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D1C5-AE0B-4C13-890C-420824177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954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90CA633-E76E-7B4D-B775-FF782415CA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9664" y="830004"/>
            <a:ext cx="6096000" cy="6350000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DEEA7C8-5B91-9446-9E3F-8AD099C6C74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16388" y="2097088"/>
            <a:ext cx="7632700" cy="4103687"/>
          </a:xfrm>
        </p:spPr>
        <p:txBody>
          <a:bodyPr>
            <a:normAutofit/>
          </a:bodyPr>
          <a:lstStyle>
            <a:lvl1pPr marL="0" indent="0">
              <a:buNone/>
              <a:defRPr sz="2800" b="1" i="0">
                <a:solidFill>
                  <a:schemeClr val="accent1"/>
                </a:solidFill>
                <a:latin typeface="+mn-lt"/>
                <a:ea typeface="IAS Ribbon Sans Bold" pitchFamily="2" charset="0"/>
              </a:defRPr>
            </a:lvl1pPr>
          </a:lstStyle>
          <a:p>
            <a:pPr lvl="0"/>
            <a:r>
              <a:rPr lang="en-GB" dirty="0"/>
              <a:t>Click to add subtitle</a:t>
            </a:r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C7B76CD7-5462-E949-A051-E9D818072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441325"/>
            <a:ext cx="7632700" cy="1223964"/>
          </a:xfrm>
          <a:prstGeom prst="rect">
            <a:avLst/>
          </a:prstGeom>
        </p:spPr>
        <p:txBody>
          <a:bodyPr lIns="0" rIns="0" anchor="t"/>
          <a:lstStyle>
            <a:lvl1pPr>
              <a:defRPr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839244-55B1-A649-9A9A-7E659EE5CCA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556" y="154944"/>
            <a:ext cx="1831216" cy="1196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302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(no patter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CF0F5F-735F-1848-9F11-EEA595550F6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556" y="154944"/>
            <a:ext cx="1831216" cy="1196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5006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88">
          <p15:clr>
            <a:srgbClr val="FBAE40"/>
          </p15:clr>
        </p15:guide>
        <p15:guide id="2" orient="horz" pos="172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5D0F2-CBFE-431C-A514-FD8F3AEC9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33EF-EBA1-4748-A0D1-7B6C65158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40B89-C0A2-4168-8DE0-A612BC278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A5EF-155B-4218-AA28-2E9809E4AF23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18463-AA91-45C1-860B-29A67FAC4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C11AC-E690-4552-9624-2D92EF3D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D1C5-AE0B-4C13-890C-420824177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37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A8B83-1186-43EE-89FE-599FE9BB0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772A59-B25B-4E62-8509-BC0119386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F2A23-72F3-4302-B44D-6AACF7DF3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A5EF-155B-4218-AA28-2E9809E4AF23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C6CD2-9062-4A67-BD2F-45F7252F6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A75D15-DD8C-42CD-B264-CCBB46073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D1C5-AE0B-4C13-890C-420824177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461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65745-666B-401C-9FB2-50E1FD553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83AC8-A3BD-4FB8-85C7-A0E62E4FF1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2F0F6-3641-4019-911A-9E055A184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0CE260-BA54-4294-A6F0-0C07D1DBE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A5EF-155B-4218-AA28-2E9809E4AF23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564E4D-C6E4-43FF-8C12-20AD40F00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E71A75-076F-439D-AA72-76B3B39A8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D1C5-AE0B-4C13-890C-420824177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33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8DE72-C27A-4CF9-A602-EBD8ECBC9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EDFC24-908A-4E7C-BBE0-A0A34BE71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131ABA-5520-4F02-BFBE-BF684C05E0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A03CED-AA25-49E4-BBB3-3DE7C7CA3C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22E509-DF7C-47F7-BEE2-1CD0145936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08B892-4CC1-4B4B-8945-0DEFBD5FB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A5EF-155B-4218-AA28-2E9809E4AF23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8CD4F6-AD60-4BC8-BD7D-79DDB8CFE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70D3A2-FC98-41FF-BBAF-C1A2E120D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D1C5-AE0B-4C13-890C-420824177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42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30ECC-C110-40CD-B895-FB7ACFE0C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ACB141-5256-443B-B843-95D17B4A7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A5EF-155B-4218-AA28-2E9809E4AF23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C513C-397F-472D-A5A4-D9138DEB7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C32B9B-8FFF-4D2C-A6C3-611B82183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D1C5-AE0B-4C13-890C-420824177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19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A13BFF-F520-4937-8D0F-AC84679CD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A5EF-155B-4218-AA28-2E9809E4AF23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0C4DA4-41EC-494F-A3EB-EF82CC4F0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DDD12C-2B1F-4298-8FA7-A5C5DB4BF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D1C5-AE0B-4C13-890C-420824177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984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82FFA-11DC-44A1-B6CE-2FBD0DCF3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DF1CF-106B-409A-9938-9EA1BB497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B83BAF-CF3D-42D2-818B-7DDD65F02A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B21E14-57E5-4D68-BFBE-53A34EE46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A5EF-155B-4218-AA28-2E9809E4AF23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E6E2B2-0DC3-432C-9035-ADAE463F7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975791-AEC4-43A1-BD33-293060D5B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D1C5-AE0B-4C13-890C-420824177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999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2F373-2400-44CD-990F-093F96457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476718-7AA7-4F11-BA11-34C37E4205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06F25E-9137-4105-82A1-FE14FED554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61B194-A693-4CE3-B4DD-A6D934371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A5EF-155B-4218-AA28-2E9809E4AF23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11082E-73E7-4E3F-B743-731041B5B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A4C7EF-51A7-4F47-8246-34440556E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5D1C5-AE0B-4C13-890C-420824177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545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F4A568-2A45-44E8-B5D4-C8644DD3C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9FF80A-7721-4DF6-8703-E96EBE7A3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13C34-95FD-42CE-9DAE-CC97E12FC9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3A5EF-155B-4218-AA28-2E9809E4AF23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53F85-DC52-4D2E-ACBE-2DAA726C39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42382C-924D-4715-A36B-2E15DED73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5D1C5-AE0B-4C13-890C-420824177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96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DACB6-8D37-45C8-931D-97F8FDF69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Back up slides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318F2C-7994-4504-8DC3-A703D1471FD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-Resistance mutations</a:t>
            </a:r>
          </a:p>
          <a:p>
            <a:r>
              <a:rPr lang="en-US" dirty="0"/>
              <a:t>-Pregnancy outcomes</a:t>
            </a:r>
          </a:p>
          <a:p>
            <a:r>
              <a:rPr lang="en-US" dirty="0"/>
              <a:t>-Weight outcomes: BMI</a:t>
            </a:r>
          </a:p>
          <a:p>
            <a:r>
              <a:rPr lang="en-US" dirty="0"/>
              <a:t>-Quality of life</a:t>
            </a:r>
          </a:p>
          <a:p>
            <a:r>
              <a:rPr lang="en-US" dirty="0"/>
              <a:t>-Attrition 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81268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6">
            <a:extLst>
              <a:ext uri="{FF2B5EF4-FFF2-40B4-BE49-F238E27FC236}">
                <a16:creationId xmlns:a16="http://schemas.microsoft.com/office/drawing/2014/main" id="{D9C2DC75-60AB-4E53-7BD8-6DED48A5449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586655" y="1799483"/>
          <a:ext cx="7728600" cy="3803066"/>
        </p:xfrm>
        <a:graphic>
          <a:graphicData uri="http://schemas.openxmlformats.org/drawingml/2006/table">
            <a:tbl>
              <a:tblPr firstRow="1" firstCol="1" bandRow="1"/>
              <a:tblGrid>
                <a:gridCol w="2665246">
                  <a:extLst>
                    <a:ext uri="{9D8B030D-6E8A-4147-A177-3AD203B41FA5}">
                      <a16:colId xmlns:a16="http://schemas.microsoft.com/office/drawing/2014/main" val="1455046232"/>
                    </a:ext>
                  </a:extLst>
                </a:gridCol>
                <a:gridCol w="553961">
                  <a:extLst>
                    <a:ext uri="{9D8B030D-6E8A-4147-A177-3AD203B41FA5}">
                      <a16:colId xmlns:a16="http://schemas.microsoft.com/office/drawing/2014/main" val="124610727"/>
                    </a:ext>
                  </a:extLst>
                </a:gridCol>
                <a:gridCol w="535358">
                  <a:extLst>
                    <a:ext uri="{9D8B030D-6E8A-4147-A177-3AD203B41FA5}">
                      <a16:colId xmlns:a16="http://schemas.microsoft.com/office/drawing/2014/main" val="437691925"/>
                    </a:ext>
                  </a:extLst>
                </a:gridCol>
                <a:gridCol w="410848">
                  <a:extLst>
                    <a:ext uri="{9D8B030D-6E8A-4147-A177-3AD203B41FA5}">
                      <a16:colId xmlns:a16="http://schemas.microsoft.com/office/drawing/2014/main" val="3292753615"/>
                    </a:ext>
                  </a:extLst>
                </a:gridCol>
                <a:gridCol w="154507">
                  <a:extLst>
                    <a:ext uri="{9D8B030D-6E8A-4147-A177-3AD203B41FA5}">
                      <a16:colId xmlns:a16="http://schemas.microsoft.com/office/drawing/2014/main" val="394018055"/>
                    </a:ext>
                  </a:extLst>
                </a:gridCol>
                <a:gridCol w="553961">
                  <a:extLst>
                    <a:ext uri="{9D8B030D-6E8A-4147-A177-3AD203B41FA5}">
                      <a16:colId xmlns:a16="http://schemas.microsoft.com/office/drawing/2014/main" val="2989977885"/>
                    </a:ext>
                  </a:extLst>
                </a:gridCol>
                <a:gridCol w="535358">
                  <a:extLst>
                    <a:ext uri="{9D8B030D-6E8A-4147-A177-3AD203B41FA5}">
                      <a16:colId xmlns:a16="http://schemas.microsoft.com/office/drawing/2014/main" val="3592283839"/>
                    </a:ext>
                  </a:extLst>
                </a:gridCol>
                <a:gridCol w="407337">
                  <a:extLst>
                    <a:ext uri="{9D8B030D-6E8A-4147-A177-3AD203B41FA5}">
                      <a16:colId xmlns:a16="http://schemas.microsoft.com/office/drawing/2014/main" val="1269600776"/>
                    </a:ext>
                  </a:extLst>
                </a:gridCol>
                <a:gridCol w="156263">
                  <a:extLst>
                    <a:ext uri="{9D8B030D-6E8A-4147-A177-3AD203B41FA5}">
                      <a16:colId xmlns:a16="http://schemas.microsoft.com/office/drawing/2014/main" val="1903848824"/>
                    </a:ext>
                  </a:extLst>
                </a:gridCol>
                <a:gridCol w="646120">
                  <a:extLst>
                    <a:ext uri="{9D8B030D-6E8A-4147-A177-3AD203B41FA5}">
                      <a16:colId xmlns:a16="http://schemas.microsoft.com/office/drawing/2014/main" val="3320700762"/>
                    </a:ext>
                  </a:extLst>
                </a:gridCol>
                <a:gridCol w="533752">
                  <a:extLst>
                    <a:ext uri="{9D8B030D-6E8A-4147-A177-3AD203B41FA5}">
                      <a16:colId xmlns:a16="http://schemas.microsoft.com/office/drawing/2014/main" val="1390403249"/>
                    </a:ext>
                  </a:extLst>
                </a:gridCol>
                <a:gridCol w="575889">
                  <a:extLst>
                    <a:ext uri="{9D8B030D-6E8A-4147-A177-3AD203B41FA5}">
                      <a16:colId xmlns:a16="http://schemas.microsoft.com/office/drawing/2014/main" val="2100347603"/>
                    </a:ext>
                  </a:extLst>
                </a:gridCol>
              </a:tblGrid>
              <a:tr h="182176">
                <a:tc>
                  <a:txBody>
                    <a:bodyPr/>
                    <a:lstStyle/>
                    <a:p>
                      <a:endParaRPr lang="fr-FR" sz="105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Data n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5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5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5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2987298"/>
                  </a:ext>
                </a:extLst>
              </a:tr>
              <a:tr h="344765">
                <a:tc>
                  <a:txBody>
                    <a:bodyPr/>
                    <a:lstStyle/>
                    <a:p>
                      <a:endParaRPr lang="fr-FR" sz="105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Week 48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Week 96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Week 192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117114"/>
                  </a:ext>
                </a:extLst>
              </a:tr>
              <a:tr h="354560">
                <a:tc>
                  <a:txBody>
                    <a:bodyPr/>
                    <a:lstStyle/>
                    <a:p>
                      <a:endParaRPr lang="fr-FR" sz="105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DTG</a:t>
                      </a:r>
                      <a:endParaRPr lang="fr-FR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(n=310)</a:t>
                      </a:r>
                      <a:endParaRPr lang="fr-FR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9493" marR="5949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EFV400</a:t>
                      </a:r>
                      <a:endParaRPr lang="fr-FR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(n=303)</a:t>
                      </a:r>
                      <a:endParaRPr lang="fr-FR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9493" marR="5949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(n=613)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DTG</a:t>
                      </a:r>
                      <a:endParaRPr lang="fr-FR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(n=310)</a:t>
                      </a:r>
                      <a:endParaRPr lang="fr-FR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9493" marR="5949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EFV400</a:t>
                      </a:r>
                      <a:endParaRPr lang="fr-FR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(n=303)</a:t>
                      </a:r>
                      <a:endParaRPr lang="fr-FR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9493" marR="5949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(n=613)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DTG</a:t>
                      </a:r>
                      <a:endParaRPr lang="fr-FR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(n=310)</a:t>
                      </a:r>
                      <a:endParaRPr lang="fr-FR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9493" marR="5949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EFV400</a:t>
                      </a:r>
                      <a:endParaRPr lang="fr-FR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(n=303)</a:t>
                      </a:r>
                      <a:endParaRPr lang="fr-FR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9493" marR="5949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(n=613)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23285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Resistances and Confirmed Viral Failure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 (0)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 (5)*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 (2)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 (1)**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 (1)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 (1)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 (0)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 (0)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 (0)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6075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Primary drug resistance from BL to endpoint 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fr-FR" sz="105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3**</a:t>
                      </a:r>
                      <a:endParaRPr lang="fr-FR" sz="105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74595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111125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 EFV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fr-FR" sz="105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05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7556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111125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 3TC/EFV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05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05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3**</a:t>
                      </a:r>
                      <a:endParaRPr lang="fr-FR" sz="105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64170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111125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 EFV/3TC/TDFn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fr-FR" sz="105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57035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Acquired drug resistance at endpoint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fr-FR" sz="105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18458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111125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 EFV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fr-FR" sz="105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272159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111125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 3TC/EFV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fr-FR" sz="105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73382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111125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 EFV/3TC/TDFn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fr-FR" sz="105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91782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17780"/>
                      <a:r>
                        <a:rPr lang="en-US" sz="105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Virological failure: no primary drug resistance 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17780"/>
                      <a:r>
                        <a:rPr lang="en-US" sz="105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and non-acquired drug resistance 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fr-FR" sz="105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559281"/>
                  </a:ext>
                </a:extLst>
              </a:tr>
            </a:tbl>
          </a:graphicData>
        </a:graphic>
      </p:graphicFrame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9CFA5B7F-625A-1E0A-8BE4-0893F9768A69}"/>
              </a:ext>
            </a:extLst>
          </p:cNvPr>
          <p:cNvSpPr txBox="1">
            <a:spLocks/>
          </p:cNvSpPr>
          <p:nvPr/>
        </p:nvSpPr>
        <p:spPr>
          <a:xfrm>
            <a:off x="3586655" y="6032407"/>
            <a:ext cx="4596722" cy="262164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b="0" kern="1200">
                <a:solidFill>
                  <a:srgbClr val="E40C3A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-36">
              <a:buFont typeface="Arial" panose="020B0604020202020204" pitchFamily="34" charset="0"/>
              <a:buNone/>
            </a:pPr>
            <a:r>
              <a:rPr lang="en-GB" sz="900" dirty="0">
                <a:solidFill>
                  <a:schemeClr val="tx1"/>
                </a:solidFill>
              </a:rPr>
              <a:t>BL: baseline, * 1 Resistance  **Switch EFV600 : 1 pregnancy, 2 WHO DTG signal 2018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4837E269-A74F-DAEE-29E1-ED21F129BBDF}"/>
              </a:ext>
            </a:extLst>
          </p:cNvPr>
          <p:cNvSpPr txBox="1">
            <a:spLocks/>
          </p:cNvSpPr>
          <p:nvPr/>
        </p:nvSpPr>
        <p:spPr>
          <a:xfrm>
            <a:off x="2212622" y="418747"/>
            <a:ext cx="9979378" cy="1223963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accent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z="3200" dirty="0"/>
              <a:t>Resistances, Mutations &amp; Viral Failures</a:t>
            </a:r>
            <a:endParaRPr lang="en-GB" sz="3200" dirty="0"/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6C9D0D20-9647-C10A-C97F-D1AEFE7542C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27070" y="1799483"/>
          <a:ext cx="2872835" cy="1156992"/>
        </p:xfrm>
        <a:graphic>
          <a:graphicData uri="http://schemas.openxmlformats.org/drawingml/2006/table">
            <a:tbl>
              <a:tblPr firstRow="1" firstCol="1" bandRow="1"/>
              <a:tblGrid>
                <a:gridCol w="1184963">
                  <a:extLst>
                    <a:ext uri="{9D8B030D-6E8A-4147-A177-3AD203B41FA5}">
                      <a16:colId xmlns:a16="http://schemas.microsoft.com/office/drawing/2014/main" val="1455046232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124610727"/>
                    </a:ext>
                  </a:extLst>
                </a:gridCol>
                <a:gridCol w="554696">
                  <a:extLst>
                    <a:ext uri="{9D8B030D-6E8A-4147-A177-3AD203B41FA5}">
                      <a16:colId xmlns:a16="http://schemas.microsoft.com/office/drawing/2014/main" val="437691925"/>
                    </a:ext>
                  </a:extLst>
                </a:gridCol>
                <a:gridCol w="496588">
                  <a:extLst>
                    <a:ext uri="{9D8B030D-6E8A-4147-A177-3AD203B41FA5}">
                      <a16:colId xmlns:a16="http://schemas.microsoft.com/office/drawing/2014/main" val="3292753615"/>
                    </a:ext>
                  </a:extLst>
                </a:gridCol>
              </a:tblGrid>
              <a:tr h="182176">
                <a:tc>
                  <a:txBody>
                    <a:bodyPr/>
                    <a:lstStyle/>
                    <a:p>
                      <a:endParaRPr lang="fr-FR" sz="105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Data, n (%)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2987298"/>
                  </a:ext>
                </a:extLst>
              </a:tr>
              <a:tr h="354560">
                <a:tc>
                  <a:txBody>
                    <a:bodyPr/>
                    <a:lstStyle/>
                    <a:p>
                      <a:endParaRPr lang="fr-FR" sz="105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5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DTG</a:t>
                      </a:r>
                      <a:endParaRPr lang="fr-FR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5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(n=310)</a:t>
                      </a:r>
                      <a:endParaRPr lang="fr-FR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9493" marR="5949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5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EFV400</a:t>
                      </a:r>
                      <a:endParaRPr lang="fr-FR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05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(n=303)</a:t>
                      </a:r>
                      <a:endParaRPr lang="fr-FR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9493" marR="5949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(n=613)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23285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Primary drug resistance at BL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37 (12)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38 (13)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75 (12)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62336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111125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 EFV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 (6)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 (6)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37 (6)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055845"/>
                  </a:ext>
                </a:extLst>
              </a:tr>
            </a:tbl>
          </a:graphicData>
        </a:graphic>
      </p:graphicFrame>
      <p:sp>
        <p:nvSpPr>
          <p:cNvPr id="8" name="Round Diagonal Corner of Rectangle 7">
            <a:extLst>
              <a:ext uri="{FF2B5EF4-FFF2-40B4-BE49-F238E27FC236}">
                <a16:creationId xmlns:a16="http://schemas.microsoft.com/office/drawing/2014/main" id="{3E879485-8677-74FF-3B1D-7952CC4057FE}"/>
              </a:ext>
            </a:extLst>
          </p:cNvPr>
          <p:cNvSpPr/>
          <p:nvPr/>
        </p:nvSpPr>
        <p:spPr>
          <a:xfrm>
            <a:off x="459421" y="3377016"/>
            <a:ext cx="3008131" cy="2331391"/>
          </a:xfrm>
          <a:prstGeom prst="round2DiagRect">
            <a:avLst/>
          </a:prstGeom>
          <a:solidFill>
            <a:srgbClr val="F79B35"/>
          </a:solidFill>
          <a:ln>
            <a:solidFill>
              <a:srgbClr val="F79B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288000" rIns="288000" bIns="288000" rtlCol="0" anchor="t"/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</a:rPr>
              <a:t>Five (DTG: 2; EFV400: 3) new virological failures (WHO-definition) without related resistance mutations (NNRTI+/-NRTI)</a:t>
            </a:r>
          </a:p>
          <a:p>
            <a:pPr algn="ctr">
              <a:lnSpc>
                <a:spcPct val="150000"/>
              </a:lnSpc>
            </a:pPr>
            <a:endParaRPr lang="en-US" sz="1200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8243A8-926C-3FC4-BA4D-1F8C27ED0430}"/>
              </a:ext>
            </a:extLst>
          </p:cNvPr>
          <p:cNvSpPr txBox="1"/>
          <p:nvPr/>
        </p:nvSpPr>
        <p:spPr>
          <a:xfrm>
            <a:off x="11521440" y="6613108"/>
            <a:ext cx="6705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7/14</a:t>
            </a:r>
          </a:p>
        </p:txBody>
      </p:sp>
    </p:spTree>
    <p:extLst>
      <p:ext uri="{BB962C8B-B14F-4D97-AF65-F5344CB8AC3E}">
        <p14:creationId xmlns:p14="http://schemas.microsoft.com/office/powerpoint/2010/main" val="587986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au 3">
            <a:extLst>
              <a:ext uri="{FF2B5EF4-FFF2-40B4-BE49-F238E27FC236}">
                <a16:creationId xmlns:a16="http://schemas.microsoft.com/office/drawing/2014/main" id="{CA771BD4-D771-CD9D-04BB-D40C1BB1EB0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791659" y="1851255"/>
          <a:ext cx="6333840" cy="2610647"/>
        </p:xfrm>
        <a:graphic>
          <a:graphicData uri="http://schemas.openxmlformats.org/drawingml/2006/table">
            <a:tbl>
              <a:tblPr firstRow="1" firstCol="1" bandRow="1"/>
              <a:tblGrid>
                <a:gridCol w="2031048">
                  <a:extLst>
                    <a:ext uri="{9D8B030D-6E8A-4147-A177-3AD203B41FA5}">
                      <a16:colId xmlns:a16="http://schemas.microsoft.com/office/drawing/2014/main" val="3452747184"/>
                    </a:ext>
                  </a:extLst>
                </a:gridCol>
                <a:gridCol w="715070">
                  <a:extLst>
                    <a:ext uri="{9D8B030D-6E8A-4147-A177-3AD203B41FA5}">
                      <a16:colId xmlns:a16="http://schemas.microsoft.com/office/drawing/2014/main" val="1921171716"/>
                    </a:ext>
                  </a:extLst>
                </a:gridCol>
                <a:gridCol w="648723">
                  <a:extLst>
                    <a:ext uri="{9D8B030D-6E8A-4147-A177-3AD203B41FA5}">
                      <a16:colId xmlns:a16="http://schemas.microsoft.com/office/drawing/2014/main" val="3201533576"/>
                    </a:ext>
                  </a:extLst>
                </a:gridCol>
                <a:gridCol w="625379">
                  <a:extLst>
                    <a:ext uri="{9D8B030D-6E8A-4147-A177-3AD203B41FA5}">
                      <a16:colId xmlns:a16="http://schemas.microsoft.com/office/drawing/2014/main" val="1207900089"/>
                    </a:ext>
                  </a:extLst>
                </a:gridCol>
                <a:gridCol w="189211">
                  <a:extLst>
                    <a:ext uri="{9D8B030D-6E8A-4147-A177-3AD203B41FA5}">
                      <a16:colId xmlns:a16="http://schemas.microsoft.com/office/drawing/2014/main" val="2143109251"/>
                    </a:ext>
                  </a:extLst>
                </a:gridCol>
                <a:gridCol w="851535">
                  <a:extLst>
                    <a:ext uri="{9D8B030D-6E8A-4147-A177-3AD203B41FA5}">
                      <a16:colId xmlns:a16="http://schemas.microsoft.com/office/drawing/2014/main" val="1649556930"/>
                    </a:ext>
                  </a:extLst>
                </a:gridCol>
                <a:gridCol w="647495">
                  <a:extLst>
                    <a:ext uri="{9D8B030D-6E8A-4147-A177-3AD203B41FA5}">
                      <a16:colId xmlns:a16="http://schemas.microsoft.com/office/drawing/2014/main" val="3714161727"/>
                    </a:ext>
                  </a:extLst>
                </a:gridCol>
                <a:gridCol w="625379">
                  <a:extLst>
                    <a:ext uri="{9D8B030D-6E8A-4147-A177-3AD203B41FA5}">
                      <a16:colId xmlns:a16="http://schemas.microsoft.com/office/drawing/2014/main" val="8488466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                   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noProof="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Overall</a:t>
                      </a:r>
                      <a:r>
                        <a:rPr lang="fr-FR" sz="11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Incidence, 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92131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b="1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fr-FR" sz="1100" b="1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Week 192</a:t>
                      </a:r>
                      <a:endParaRPr lang="fr-FR" sz="11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15931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DTG</a:t>
                      </a:r>
                    </a:p>
                    <a:p>
                      <a:pPr algn="ctr"/>
                      <a:r>
                        <a:rPr lang="fr-FR" sz="1100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(n=310)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EFV400</a:t>
                      </a:r>
                    </a:p>
                    <a:p>
                      <a:pPr algn="ctr"/>
                      <a:r>
                        <a:rPr lang="fr-FR" sz="1100" noProof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(n=303)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</a:t>
                      </a:r>
                    </a:p>
                    <a:p>
                      <a:pPr algn="ctr"/>
                      <a:r>
                        <a:rPr lang="fr-FR" sz="11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(n=613)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DTG</a:t>
                      </a:r>
                    </a:p>
                    <a:p>
                      <a:pPr algn="ctr"/>
                      <a:r>
                        <a:rPr lang="fr-FR" sz="1100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(n=310)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EFV400</a:t>
                      </a:r>
                    </a:p>
                    <a:p>
                      <a:pPr algn="ctr"/>
                      <a:r>
                        <a:rPr lang="fr-FR" sz="1100" noProof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(n=303)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</a:t>
                      </a:r>
                    </a:p>
                    <a:p>
                      <a:pPr algn="ctr"/>
                      <a:r>
                        <a:rPr lang="fr-FR" sz="11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(n=613)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45741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1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Women at Baseline†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0345" algn="l"/>
                          <a:tab pos="342900" algn="ctr"/>
                        </a:tabLst>
                      </a:pPr>
                      <a:r>
                        <a:rPr lang="fr-FR" sz="11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43625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Pregnancies</a:t>
                      </a:r>
                      <a:endParaRPr lang="en-GB" sz="11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53</a:t>
                      </a:r>
                      <a:endParaRPr lang="en-FR" sz="11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67</a:t>
                      </a:r>
                      <a:endParaRPr lang="en-FR" sz="11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fr-FR" sz="11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</a:t>
                      </a:r>
                      <a:endParaRPr lang="fr-FR" sz="11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39</a:t>
                      </a:r>
                      <a:endParaRPr lang="fr-FR" sz="11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47935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1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Before exposure†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5247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1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Treatment </a:t>
                      </a:r>
                      <a:r>
                        <a:rPr lang="en-GB" sz="1100" i="1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per</a:t>
                      </a:r>
                      <a:r>
                        <a:rPr lang="en-GB" sz="11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randomisation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5814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02565"/>
                      <a:r>
                        <a:rPr lang="en-GB" sz="11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Treatment </a:t>
                      </a:r>
                      <a:r>
                        <a:rPr lang="en-GB" sz="1100" i="1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per</a:t>
                      </a:r>
                      <a:r>
                        <a:rPr lang="en-GB" sz="11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conception*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444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02565"/>
                      <a:r>
                        <a:rPr lang="en-GB" sz="11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Births</a:t>
                      </a:r>
                      <a:r>
                        <a:rPr lang="en-GB" sz="1100" baseline="300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¶</a:t>
                      </a:r>
                      <a:endParaRPr lang="en-GB" sz="11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6249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1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Abortions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1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1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1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1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1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1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1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9726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08585"/>
                      <a:r>
                        <a:rPr lang="en-GB" sz="11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Miscarriages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653168"/>
                  </a:ext>
                </a:extLst>
              </a:tr>
              <a:tr h="222158">
                <a:tc>
                  <a:txBody>
                    <a:bodyPr/>
                    <a:lstStyle/>
                    <a:p>
                      <a:pPr marL="108585"/>
                      <a:r>
                        <a:rPr lang="en-GB" sz="11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Interruptions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438439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marL="108585"/>
                      <a:r>
                        <a:rPr lang="en-GB" sz="11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Stillbirths**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strike="noStrike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u="none" strike="noStrike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1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noProof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strike="sngStrike" noProof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fr-FR" sz="11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102426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66D9BDBE-989E-1024-FAA1-435E476C039A}"/>
              </a:ext>
            </a:extLst>
          </p:cNvPr>
          <p:cNvSpPr/>
          <p:nvPr/>
        </p:nvSpPr>
        <p:spPr>
          <a:xfrm>
            <a:off x="2791659" y="4716540"/>
            <a:ext cx="64157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†404 women were exposed to antiretroviral therapy</a:t>
            </a:r>
            <a:r>
              <a:rPr lang="fr-FR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*1 Switch to EFV600 due to WHO-DTG alert</a:t>
            </a:r>
            <a:r>
              <a:rPr lang="fr-FR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**One single case of early stillbirth (26 weeks in utero)</a:t>
            </a:r>
            <a:r>
              <a:rPr lang="fr-FR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¶No HIV mother-to-child transmission cases. No preterm birth mortality rate</a:t>
            </a:r>
            <a:endParaRPr lang="fr-FR" sz="1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3" name="Rectangle : coins arrondis 4">
            <a:extLst>
              <a:ext uri="{FF2B5EF4-FFF2-40B4-BE49-F238E27FC236}">
                <a16:creationId xmlns:a16="http://schemas.microsoft.com/office/drawing/2014/main" id="{6A6D1B58-BF46-BF6E-044E-747638255513}"/>
              </a:ext>
            </a:extLst>
          </p:cNvPr>
          <p:cNvSpPr/>
          <p:nvPr/>
        </p:nvSpPr>
        <p:spPr>
          <a:xfrm>
            <a:off x="2756034" y="3032335"/>
            <a:ext cx="6328923" cy="694690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</a:t>
            </a:r>
          </a:p>
        </p:txBody>
      </p:sp>
      <p:sp>
        <p:nvSpPr>
          <p:cNvPr id="14" name="Title 2">
            <a:extLst>
              <a:ext uri="{FF2B5EF4-FFF2-40B4-BE49-F238E27FC236}">
                <a16:creationId xmlns:a16="http://schemas.microsoft.com/office/drawing/2014/main" id="{577E1B97-9477-B8E1-B437-847E0E7D58E0}"/>
              </a:ext>
            </a:extLst>
          </p:cNvPr>
          <p:cNvSpPr txBox="1">
            <a:spLocks/>
          </p:cNvSpPr>
          <p:nvPr/>
        </p:nvSpPr>
        <p:spPr>
          <a:xfrm>
            <a:off x="2212622" y="418747"/>
            <a:ext cx="9979378" cy="1223963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accent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z="3600" dirty="0"/>
              <a:t>Pregnancy outcomes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270364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1F5D8365-3303-8C33-8C38-9C3B4F93E59C}"/>
              </a:ext>
            </a:extLst>
          </p:cNvPr>
          <p:cNvSpPr/>
          <p:nvPr/>
        </p:nvSpPr>
        <p:spPr>
          <a:xfrm>
            <a:off x="405543" y="1439091"/>
            <a:ext cx="7035782" cy="521944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1F6382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sz="1400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v"/>
            </a:pPr>
            <a:endParaRPr lang="en-US" sz="1400" i="1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v"/>
            </a:pPr>
            <a:endParaRPr lang="en-US" sz="1400" i="1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v"/>
            </a:pPr>
            <a:endParaRPr lang="en-US" sz="1400" i="1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v"/>
            </a:pPr>
            <a:endParaRPr lang="en-US" sz="1400" i="1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v"/>
            </a:pPr>
            <a:endParaRPr lang="en-US" sz="1400" i="1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v"/>
            </a:pPr>
            <a:endParaRPr lang="en-US" sz="1400" i="1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v"/>
            </a:pPr>
            <a:endParaRPr lang="en-US" sz="1400" i="1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v"/>
            </a:pPr>
            <a:endParaRPr lang="en-US" sz="1400" i="1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v"/>
            </a:pPr>
            <a:endParaRPr lang="en-US" sz="1400" i="1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v"/>
            </a:pPr>
            <a:endParaRPr lang="en-US" sz="1400" i="1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v"/>
            </a:pPr>
            <a:endParaRPr lang="en-US" sz="1400" i="1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v"/>
            </a:pPr>
            <a:endParaRPr lang="en-US" sz="1400" i="1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v"/>
            </a:pPr>
            <a:endParaRPr lang="en-US" sz="1400" i="1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v"/>
            </a:pPr>
            <a:endParaRPr lang="en-US" sz="1400" i="1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v"/>
            </a:pPr>
            <a:endParaRPr lang="en-US" sz="1400" i="1" dirty="0">
              <a:solidFill>
                <a:schemeClr val="bg1"/>
              </a:solidFill>
            </a:endParaRPr>
          </a:p>
        </p:txBody>
      </p:sp>
      <p:sp>
        <p:nvSpPr>
          <p:cNvPr id="5" name="Round Single Corner of Rectangle 4">
            <a:extLst>
              <a:ext uri="{FF2B5EF4-FFF2-40B4-BE49-F238E27FC236}">
                <a16:creationId xmlns:a16="http://schemas.microsoft.com/office/drawing/2014/main" id="{19D61B8F-BCAE-632D-0B2E-59AA116C0B07}"/>
              </a:ext>
            </a:extLst>
          </p:cNvPr>
          <p:cNvSpPr/>
          <p:nvPr/>
        </p:nvSpPr>
        <p:spPr>
          <a:xfrm>
            <a:off x="7783434" y="1439091"/>
            <a:ext cx="4003023" cy="5213158"/>
          </a:xfrm>
          <a:prstGeom prst="round1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1F6382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600" dirty="0">
                <a:solidFill>
                  <a:schemeClr val="bg1"/>
                </a:solidFill>
              </a:rPr>
              <a:t>Overall,</a:t>
            </a:r>
          </a:p>
          <a:p>
            <a:pPr>
              <a:lnSpc>
                <a:spcPct val="150000"/>
              </a:lnSpc>
            </a:pPr>
            <a:r>
              <a:rPr lang="en-GB" sz="1600" dirty="0">
                <a:solidFill>
                  <a:schemeClr val="bg1"/>
                </a:solidFill>
              </a:rPr>
              <a:t>a +2.7 point increase in BMI between baseline mean (SD) </a:t>
            </a:r>
          </a:p>
          <a:p>
            <a:pPr>
              <a:lnSpc>
                <a:spcPct val="150000"/>
              </a:lnSpc>
            </a:pPr>
            <a:r>
              <a:rPr lang="en-GB" sz="1600" b="1" i="1" dirty="0">
                <a:solidFill>
                  <a:schemeClr val="bg1"/>
                </a:solidFill>
              </a:rPr>
              <a:t>- BMI = 23.7 (4.0)</a:t>
            </a:r>
          </a:p>
          <a:p>
            <a:pPr>
              <a:lnSpc>
                <a:spcPct val="150000"/>
              </a:lnSpc>
            </a:pPr>
            <a:r>
              <a:rPr lang="en-GB" sz="1600" dirty="0">
                <a:solidFill>
                  <a:schemeClr val="bg1"/>
                </a:solidFill>
              </a:rPr>
              <a:t>and Week 192 mean (SD)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sz="1600" b="1" i="1" dirty="0">
                <a:solidFill>
                  <a:schemeClr val="bg1"/>
                </a:solidFill>
              </a:rPr>
              <a:t>BMI = 26.4 (4.6)</a:t>
            </a:r>
          </a:p>
          <a:p>
            <a:pPr>
              <a:lnSpc>
                <a:spcPct val="150000"/>
              </a:lnSpc>
            </a:pPr>
            <a:endParaRPr lang="en-GB" sz="16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1600" dirty="0">
                <a:solidFill>
                  <a:schemeClr val="bg1"/>
                </a:solidFill>
              </a:rPr>
              <a:t>But… a significantly larger </a:t>
            </a:r>
            <a:r>
              <a:rPr lang="en-GB" sz="1600" b="1" i="1" dirty="0">
                <a:solidFill>
                  <a:schemeClr val="bg1"/>
                </a:solidFill>
              </a:rPr>
              <a:t>increase in BMI on DTG group </a:t>
            </a:r>
            <a:r>
              <a:rPr lang="en-GB" sz="1600" i="1" dirty="0">
                <a:solidFill>
                  <a:schemeClr val="bg1"/>
                </a:solidFill>
              </a:rPr>
              <a:t>versus</a:t>
            </a:r>
            <a:r>
              <a:rPr lang="en-GB" sz="1600" dirty="0">
                <a:solidFill>
                  <a:schemeClr val="bg1"/>
                </a:solidFill>
              </a:rPr>
              <a:t> EFV400 group, observed from Week 24, which </a:t>
            </a:r>
            <a:r>
              <a:rPr lang="en-GB" sz="1600" b="1" i="1" dirty="0">
                <a:solidFill>
                  <a:schemeClr val="bg1"/>
                </a:solidFill>
              </a:rPr>
              <a:t>persisted and even increased until Week 192 </a:t>
            </a:r>
          </a:p>
          <a:p>
            <a:pPr>
              <a:lnSpc>
                <a:spcPct val="150000"/>
              </a:lnSpc>
            </a:pP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80445B6-EAD8-3883-84B7-EBF057972E03}"/>
              </a:ext>
            </a:extLst>
          </p:cNvPr>
          <p:cNvSpPr txBox="1">
            <a:spLocks/>
          </p:cNvSpPr>
          <p:nvPr/>
        </p:nvSpPr>
        <p:spPr>
          <a:xfrm>
            <a:off x="1985945" y="-2377102"/>
            <a:ext cx="9610310" cy="122396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accent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GB" sz="3600" dirty="0">
              <a:solidFill>
                <a:srgbClr val="1F6382"/>
              </a:solidFill>
            </a:endParaRPr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CB5AF7BD-5D45-6141-A3E0-BE9DFC1439AD}"/>
              </a:ext>
            </a:extLst>
          </p:cNvPr>
          <p:cNvSpPr txBox="1">
            <a:spLocks/>
          </p:cNvSpPr>
          <p:nvPr/>
        </p:nvSpPr>
        <p:spPr>
          <a:xfrm>
            <a:off x="2212622" y="418747"/>
            <a:ext cx="9979378" cy="1223963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accent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sz="4000" dirty="0">
                <a:solidFill>
                  <a:srgbClr val="F6890F"/>
                </a:solidFill>
              </a:rPr>
              <a:t>Weight outcomes (1/2)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DF58C9-F54D-6CD4-FA07-2E8453CF8C6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6051" y="1642709"/>
            <a:ext cx="6666140" cy="4843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252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of Rectangle 3">
            <a:extLst>
              <a:ext uri="{FF2B5EF4-FFF2-40B4-BE49-F238E27FC236}">
                <a16:creationId xmlns:a16="http://schemas.microsoft.com/office/drawing/2014/main" id="{63C3AA59-AF57-4542-96DD-81773C010CCB}"/>
              </a:ext>
            </a:extLst>
          </p:cNvPr>
          <p:cNvSpPr/>
          <p:nvPr/>
        </p:nvSpPr>
        <p:spPr>
          <a:xfrm>
            <a:off x="1288474" y="5172561"/>
            <a:ext cx="9832774" cy="1223964"/>
          </a:xfrm>
          <a:prstGeom prst="round2DiagRect">
            <a:avLst/>
          </a:prstGeom>
          <a:solidFill>
            <a:srgbClr val="1F6382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288000" rIns="288000" bIns="288000" rtlCol="0" anchor="t"/>
          <a:lstStyle/>
          <a:p>
            <a:pPr algn="ctr"/>
            <a:r>
              <a:rPr lang="en-US" sz="1600" dirty="0"/>
              <a:t>Patients' physical (PCS) and mental (MCS) health-related quality of life improved significantly in both treatment groups </a:t>
            </a:r>
          </a:p>
          <a:p>
            <a:pPr algn="ctr"/>
            <a:r>
              <a:rPr lang="en-US" sz="1600" dirty="0"/>
              <a:t>There was no significant difference between arms at Week 192 </a:t>
            </a:r>
          </a:p>
          <a:p>
            <a:pPr algn="ctr"/>
            <a:endParaRPr lang="en-US" sz="1000" dirty="0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3A4989A7-E1E5-A359-BA60-218DBDA55CE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279650" y="-1223963"/>
            <a:ext cx="7632700" cy="1223963"/>
          </a:xfrm>
        </p:spPr>
        <p:txBody>
          <a:bodyPr anchor="t"/>
          <a:lstStyle/>
          <a:p>
            <a:endParaRPr lang="en-GB" dirty="0">
              <a:solidFill>
                <a:srgbClr val="1F6382"/>
              </a:solidFill>
            </a:endParaRP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6603AC78-6DD1-EAB0-B752-7969D4274AAB}"/>
              </a:ext>
            </a:extLst>
          </p:cNvPr>
          <p:cNvSpPr txBox="1">
            <a:spLocks/>
          </p:cNvSpPr>
          <p:nvPr/>
        </p:nvSpPr>
        <p:spPr>
          <a:xfrm>
            <a:off x="2212622" y="418747"/>
            <a:ext cx="9979378" cy="1223963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accent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sz="4000" dirty="0">
                <a:solidFill>
                  <a:srgbClr val="F6890F"/>
                </a:solidFill>
              </a:rPr>
              <a:t>Quality of life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977AAB8-218C-A775-2A8D-285F2F9F5BD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5347" y="1230923"/>
            <a:ext cx="5425324" cy="394163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3177D6B-DF93-7393-EDC6-2E80A7B8158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11331" y="1230923"/>
            <a:ext cx="5425324" cy="3941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251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642</Words>
  <Application>Microsoft Office PowerPoint</Application>
  <PresentationFormat>Widescreen</PresentationFormat>
  <Paragraphs>333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Back up slides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Etame</dc:creator>
  <cp:lastModifiedBy>M Etame</cp:lastModifiedBy>
  <cp:revision>2</cp:revision>
  <dcterms:created xsi:type="dcterms:W3CDTF">2022-07-18T08:25:51Z</dcterms:created>
  <dcterms:modified xsi:type="dcterms:W3CDTF">2022-07-18T08:28:16Z</dcterms:modified>
</cp:coreProperties>
</file>