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autoCompressPictures="0">
  <p:sldMasterIdLst>
    <p:sldMasterId id="2147483660" r:id="rId4"/>
  </p:sldMasterIdLst>
  <p:notesMasterIdLst>
    <p:notesMasterId r:id="rId20"/>
  </p:notesMasterIdLst>
  <p:handoutMasterIdLst>
    <p:handoutMasterId r:id="rId21"/>
  </p:handoutMasterIdLst>
  <p:sldIdLst>
    <p:sldId id="256" r:id="rId5"/>
    <p:sldId id="271" r:id="rId6"/>
    <p:sldId id="272" r:id="rId7"/>
    <p:sldId id="296" r:id="rId8"/>
    <p:sldId id="275" r:id="rId9"/>
    <p:sldId id="277" r:id="rId10"/>
    <p:sldId id="287" r:id="rId11"/>
    <p:sldId id="257" r:id="rId12"/>
    <p:sldId id="291" r:id="rId13"/>
    <p:sldId id="299" r:id="rId14"/>
    <p:sldId id="301" r:id="rId15"/>
    <p:sldId id="288" r:id="rId16"/>
    <p:sldId id="302" r:id="rId17"/>
    <p:sldId id="260" r:id="rId18"/>
    <p:sldId id="269" r:id="rId19"/>
  </p:sldIdLst>
  <p:sldSz cx="12192000" cy="6858000"/>
  <p:notesSz cx="6858000" cy="92964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Verdana" panose="020B0604030504040204" pitchFamily="34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 Etame" initials="ME" lastIdx="3" clrIdx="0">
    <p:extLst>
      <p:ext uri="{19B8F6BF-5375-455C-9EA6-DF929625EA0E}">
        <p15:presenceInfo xmlns:p15="http://schemas.microsoft.com/office/powerpoint/2012/main" userId="5e994f9b6b1ac6d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6382"/>
    <a:srgbClr val="F6890F"/>
    <a:srgbClr val="FF8F2C"/>
    <a:srgbClr val="F1F6FA"/>
    <a:srgbClr val="F79B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22" autoAdjust="0"/>
    <p:restoredTop sz="92287" autoAdjust="0"/>
  </p:normalViewPr>
  <p:slideViewPr>
    <p:cSldViewPr snapToGrid="0" snapToObjects="1">
      <p:cViewPr varScale="1">
        <p:scale>
          <a:sx n="67" d="100"/>
          <a:sy n="67" d="100"/>
        </p:scale>
        <p:origin x="1062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400" d="100"/>
        <a:sy n="400" d="100"/>
      </p:scale>
      <p:origin x="0" y="0"/>
    </p:cViewPr>
  </p:notesTextViewPr>
  <p:notesViewPr>
    <p:cSldViewPr snapToGrid="0" snapToObjects="1">
      <p:cViewPr varScale="1">
        <p:scale>
          <a:sx n="55" d="100"/>
          <a:sy n="55" d="100"/>
        </p:scale>
        <p:origin x="288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5.fntdata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4.fntdata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3.fntdata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commentAuthors" Target="commentAuthor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642ED5A-D52B-B771-A82C-349B75EA1B9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A49477-D270-DD1C-EAFA-81A3176D62D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37B2BC-8A90-3141-A10A-8294D5D24DC5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EF7599-E2EA-B313-8FDA-51FC9489EA8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1F5A50-6310-AD02-C71F-358AF18F9BE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3B45AD-B7DA-BE46-8B83-916E8E735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18345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4D20E5-D8F7-594B-9D91-F763D43B9AF7}" type="datetimeFigureOut">
              <a:rPr lang="en-GB" smtClean="0"/>
              <a:t>20/07/2022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E8DCDC-D13C-2549-BE6A-717E9EED41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232130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8DCDC-D13C-2549-BE6A-717E9EED41AD}" type="slidenum">
              <a:rPr lang="en-GB" smtClean="0"/>
              <a:t>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5FE901-0C75-ACD1-B86C-3064FEF81D7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13122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en-US" sz="900" dirty="0">
              <a:highlight>
                <a:srgbClr val="FFFF00"/>
              </a:highligh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8DCDC-D13C-2549-BE6A-717E9EED41A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40514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8DCDC-D13C-2549-BE6A-717E9EED41A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51093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8DCDC-D13C-2549-BE6A-717E9EED41AD}" type="slidenum">
              <a:rPr lang="en-GB" smtClean="0"/>
              <a:t>12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E909D3-CCAB-DCCC-0058-A805BFEEE2D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96362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8DCDC-D13C-2549-BE6A-717E9EED41AD}" type="slidenum">
              <a:rPr lang="en-GB" smtClean="0"/>
              <a:t>13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E909D3-CCAB-DCCC-0058-A805BFEEE2D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04145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8DCDC-D13C-2549-BE6A-717E9EED41AD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50718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8DCDC-D13C-2549-BE6A-717E9EED41AD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7740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8DCDC-D13C-2549-BE6A-717E9EED41A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00235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8DCDC-D13C-2549-BE6A-717E9EED41A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01010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Espace réservé de l'image des diapositives 1">
            <a:extLst>
              <a:ext uri="{FF2B5EF4-FFF2-40B4-BE49-F238E27FC236}">
                <a16:creationId xmlns:a16="http://schemas.microsoft.com/office/drawing/2014/main" id="{28E11528-0793-0780-A368-4F2DC7B3B08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4" name="Espace réservé des notes 2">
            <a:extLst>
              <a:ext uri="{FF2B5EF4-FFF2-40B4-BE49-F238E27FC236}">
                <a16:creationId xmlns:a16="http://schemas.microsoft.com/office/drawing/2014/main" id="{D389A2BB-2CDF-B23E-A3C7-A97A6B11D6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fr-FR" dirty="0"/>
          </a:p>
        </p:txBody>
      </p:sp>
      <p:sp>
        <p:nvSpPr>
          <p:cNvPr id="18435" name="Espace réservé du numéro de diapositive 3">
            <a:extLst>
              <a:ext uri="{FF2B5EF4-FFF2-40B4-BE49-F238E27FC236}">
                <a16:creationId xmlns:a16="http://schemas.microsoft.com/office/drawing/2014/main" id="{D58EDB22-A83B-AE6D-F3B8-223969106BD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ACB926B-97D0-B74E-B1CD-3F5027BA46D5}" type="slidenum">
              <a:rPr lang="en-US" altLang="fr-FR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6515277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8DCDC-D13C-2549-BE6A-717E9EED41A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12282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8DCDC-D13C-2549-BE6A-717E9EED41A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94777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8DCDC-D13C-2549-BE6A-717E9EED41A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65591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8DCDC-D13C-2549-BE6A-717E9EED41A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83120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8DCDC-D13C-2549-BE6A-717E9EED41A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270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2B309050-9054-D04E-9F48-6712928E9B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61964" y="3232764"/>
            <a:ext cx="3949700" cy="36449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52E9838-9331-2646-832C-3F14E16166B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527" y="-12526"/>
            <a:ext cx="5080000" cy="254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03CF88D-A3E6-2F46-9667-2E1662497EF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949" y="4075223"/>
            <a:ext cx="3790063" cy="2476280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1EAEC98C-6D09-7F42-88C1-4A9DE5446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2097087"/>
            <a:ext cx="7632700" cy="4103687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BC16089-C6C1-484F-807A-E6437A6C68CB}"/>
              </a:ext>
            </a:extLst>
          </p:cNvPr>
          <p:cNvSpPr txBox="1"/>
          <p:nvPr userDrawn="1"/>
        </p:nvSpPr>
        <p:spPr>
          <a:xfrm>
            <a:off x="8075613" y="0"/>
            <a:ext cx="3673474" cy="441325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4CE7B83-A267-FE4B-B22D-B04ED8CC9174}"/>
              </a:ext>
            </a:extLst>
          </p:cNvPr>
          <p:cNvSpPr txBox="1"/>
          <p:nvPr userDrawn="1"/>
        </p:nvSpPr>
        <p:spPr>
          <a:xfrm>
            <a:off x="4116389" y="-1"/>
            <a:ext cx="1763712" cy="441325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B60FDB-A672-194A-8015-15EF87CA8EA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16388" y="1231490"/>
            <a:ext cx="7632700" cy="433798"/>
          </a:xfrm>
        </p:spPr>
        <p:txBody>
          <a:bodyPr anchor="t">
            <a:normAutofit/>
          </a:bodyPr>
          <a:lstStyle>
            <a:lvl1pPr>
              <a:defRPr sz="2800" b="1" i="0">
                <a:solidFill>
                  <a:schemeClr val="accent1"/>
                </a:solidFill>
                <a:latin typeface="+mj-lt"/>
                <a:ea typeface="IAS Ribbon Sans Bold" pitchFamily="2" charset="0"/>
              </a:defRPr>
            </a:lvl1pPr>
          </a:lstStyle>
          <a:p>
            <a:pPr lvl="0"/>
            <a:r>
              <a:rPr lang="en-GB" dirty="0"/>
              <a:t>Session name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5A5847-221C-FD44-96A5-ECB756A29F6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16388" y="765175"/>
            <a:ext cx="7632700" cy="385199"/>
          </a:xfrm>
        </p:spPr>
        <p:txBody>
          <a:bodyPr anchor="b">
            <a:normAutofit/>
          </a:bodyPr>
          <a:lstStyle>
            <a:lvl1pPr>
              <a:defRPr sz="1600"/>
            </a:lvl1pPr>
          </a:lstStyle>
          <a:p>
            <a:pPr lvl="0"/>
            <a:r>
              <a:rPr lang="en-GB" dirty="0"/>
              <a:t>Presenter name &amp; affiliation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6AF9883-2A5D-DB4A-BEBE-7B3D801EF74A}"/>
              </a:ext>
            </a:extLst>
          </p:cNvPr>
          <p:cNvSpPr txBox="1"/>
          <p:nvPr userDrawn="1"/>
        </p:nvSpPr>
        <p:spPr>
          <a:xfrm>
            <a:off x="6312024" y="1"/>
            <a:ext cx="1763589" cy="441324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</p:spTree>
    <p:extLst>
      <p:ext uri="{BB962C8B-B14F-4D97-AF65-F5344CB8AC3E}">
        <p14:creationId xmlns:p14="http://schemas.microsoft.com/office/powerpoint/2010/main" val="22646743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8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E6E968-03DB-5047-969A-43A70EB6F4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2664" y="4274164"/>
            <a:ext cx="3429000" cy="2603500"/>
          </a:xfrm>
          <a:prstGeom prst="rect">
            <a:avLst/>
          </a:prstGeom>
        </p:spPr>
      </p:pic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6D1B286-EE94-DE44-8BBB-C1AC468636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3" y="2997201"/>
            <a:ext cx="5437187" cy="320357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3006253"/>
            <a:ext cx="5437188" cy="319452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D77C5BB-ECCB-7A41-A232-01EA8F05C1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2913" y="2097088"/>
            <a:ext cx="5437187" cy="647700"/>
          </a:xfr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>
                <a:solidFill>
                  <a:schemeClr val="accent1"/>
                </a:solidFill>
                <a:latin typeface="+mn-lt"/>
                <a:ea typeface="IAS Ribbon Sans 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Caption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BAD9058-33A3-1840-83AB-734EB9C24F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11903" y="2097088"/>
            <a:ext cx="5437188" cy="647700"/>
          </a:xfrm>
        </p:spPr>
        <p:txBody>
          <a:bodyPr anchor="b">
            <a:normAutofit/>
          </a:bodyPr>
          <a:lstStyle>
            <a:lvl1pPr marL="0" indent="0">
              <a:buNone/>
              <a:defRPr sz="1800" b="1" i="0">
                <a:solidFill>
                  <a:schemeClr val="accent1"/>
                </a:solidFill>
                <a:latin typeface="+mn-lt"/>
                <a:ea typeface="IAS Ribbon Sans Bold" pitchFamily="2" charset="0"/>
              </a:defRPr>
            </a:lvl1pPr>
          </a:lstStyle>
          <a:p>
            <a:pPr lvl="0"/>
            <a:r>
              <a:rPr lang="en-GB" dirty="0"/>
              <a:t>Caption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63AB3E-8BB7-2D4E-9A4B-1FA373B92B4A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C75301D-79B8-304D-A9AB-978AFF907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rIns="0" anchor="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EB2E94-95BD-AF4A-8CB8-DEF6AF2D71C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903E21-8E3C-EA42-845E-ACA015593389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C38CBA2-8719-D043-A084-DE0E737BA2F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4293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 userDrawn="1">
          <p15:clr>
            <a:srgbClr val="FBAE40"/>
          </p15:clr>
        </p15:guide>
        <p15:guide id="2" orient="horz" pos="1729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7A5833C-8FCE-AB4B-A9CF-A50F7A3B68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8527" y="520526"/>
            <a:ext cx="6096000" cy="6350000"/>
          </a:xfrm>
          <a:prstGeom prst="rect">
            <a:avLst/>
          </a:prstGeom>
        </p:spPr>
      </p:pic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6D1B286-EE94-DE44-8BBB-C1AC468636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3" y="2097089"/>
            <a:ext cx="5437187" cy="410368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93976421-9C43-4A44-829D-511FFE024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rIns="0" anchor="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CB34A3-C584-1046-8C17-AB1BCE2694C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11903" y="2097091"/>
            <a:ext cx="5437188" cy="4103687"/>
          </a:xfr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0FD6BC-85DA-4F47-A647-F2C427823D98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D34DC7-EE56-704B-BED2-428093484F64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1A06C6-814D-4A47-8F9A-552C373FA66E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0F847C3-14BD-324D-A46A-F58ED3D20F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2733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6EB1B20-2713-DB46-A908-339A2ECBE6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664" y="830004"/>
            <a:ext cx="6096000" cy="635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D16F754-F487-1B41-808F-364ACB0AD6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2664" y="4274164"/>
            <a:ext cx="3429000" cy="2603500"/>
          </a:xfrm>
          <a:prstGeom prst="rect">
            <a:avLst/>
          </a:prstGeom>
        </p:spPr>
      </p:pic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2097091"/>
            <a:ext cx="5437188" cy="41036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14DCF326-D6B4-5E4A-8E2C-D9FE40FD28A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2915" y="2097091"/>
            <a:ext cx="5437188" cy="4103687"/>
          </a:xfr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A9FAEF4-2CDC-9742-AEF3-A25C5A448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rIns="0" anchor="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DF5D96D-48E3-0C44-90BC-172903528B1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7349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6EB1B20-2713-DB46-A908-339A2ECBE6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664" y="830004"/>
            <a:ext cx="6096000" cy="635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D16F754-F487-1B41-808F-364ACB0AD6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2664" y="4274164"/>
            <a:ext cx="3429000" cy="2603500"/>
          </a:xfrm>
          <a:prstGeom prst="rect">
            <a:avLst/>
          </a:prstGeom>
        </p:spPr>
      </p:pic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14DCF326-D6B4-5E4A-8E2C-D9FE40FD28A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2914" y="441325"/>
            <a:ext cx="11306173" cy="5975350"/>
          </a:xfr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5917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2A97BB-34E9-7C49-B047-86820BA084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61964" y="3232764"/>
            <a:ext cx="3949700" cy="3644900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1EAEC98C-6D09-7F42-88C1-4A9DE54466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6391" y="441325"/>
            <a:ext cx="7632700" cy="4609306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>
              <a:defRPr sz="4800" b="0" i="0">
                <a:latin typeface="+mj-lt"/>
                <a:ea typeface="IAS Ribbon Sans Regular" pitchFamily="2" charset="0"/>
              </a:defRPr>
            </a:lvl1pPr>
          </a:lstStyle>
          <a:p>
            <a:r>
              <a:rPr lang="en-GB" dirty="0"/>
              <a:t>“Click to edit Master title style”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B8D95D-57D6-3B4E-A545-963A46D668F7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17AFB9-1E01-0C42-8541-A572CC639D40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69231F-CE46-B143-A02F-F3089167ACB3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0BEB96-CCAD-0F4A-97FC-66037E3AB2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683131-2416-4447-B094-A11566C2968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16388" y="5364956"/>
            <a:ext cx="5977731" cy="835818"/>
          </a:xfrm>
        </p:spPr>
        <p:txBody>
          <a:bodyPr>
            <a:normAutofit/>
          </a:bodyPr>
          <a:lstStyle>
            <a:lvl1pPr>
              <a:defRPr sz="2800" b="0" i="0">
                <a:solidFill>
                  <a:schemeClr val="accent2"/>
                </a:solidFill>
                <a:latin typeface="+mn-lt"/>
                <a:ea typeface="IAS Ribbon Sans Regular" pitchFamily="2" charset="0"/>
              </a:defRPr>
            </a:lvl1pPr>
          </a:lstStyle>
          <a:p>
            <a:pPr lvl="0"/>
            <a:r>
              <a:rPr lang="en-GB" dirty="0"/>
              <a:t>Quote citation</a:t>
            </a:r>
          </a:p>
        </p:txBody>
      </p:sp>
    </p:spTree>
    <p:extLst>
      <p:ext uri="{BB962C8B-B14F-4D97-AF65-F5344CB8AC3E}">
        <p14:creationId xmlns:p14="http://schemas.microsoft.com/office/powerpoint/2010/main" val="29623459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DEAE0B-CB6F-F14D-B880-D913AC7C91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61964" y="3232764"/>
            <a:ext cx="3949700" cy="3644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BE0682-4E41-DA47-89AB-390E5460774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9183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 userDrawn="1">
          <p15:clr>
            <a:srgbClr val="FBAE40"/>
          </p15:clr>
        </p15:guide>
        <p15:guide id="2" orient="horz" pos="1729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no patter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CF0F5F-735F-1848-9F11-EEA595550F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8862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 userDrawn="1">
          <p15:clr>
            <a:srgbClr val="FBAE40"/>
          </p15:clr>
        </p15:guide>
        <p15:guide id="2" orient="horz" pos="1729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E07DC0-AD4A-4CC3-871D-8E7C1F0CC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3576" y="365126"/>
            <a:ext cx="8160223" cy="1325563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BE842A6-EDC8-4AAB-AA1E-B687F7B55B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28947E4-D068-46B8-8C07-E4E254BAC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271E2-5B87-2B45-B591-799E27557412}" type="datetime1">
              <a:rPr lang="fr-FR" smtClean="0"/>
              <a:t>20/07/2022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F54E824-E8EA-41BA-9918-C86A98EAF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8488268-C7B4-42D6-B04B-A2FA9CD61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6CF7-DEC2-4087-B2DF-662A5FA7B4CB}" type="slidenum">
              <a:rPr lang="fr-FR" smtClean="0"/>
              <a:t>‹#›</a:t>
            </a:fld>
            <a:endParaRPr lang="fr-FR"/>
          </a:p>
        </p:txBody>
      </p:sp>
      <p:sp>
        <p:nvSpPr>
          <p:cNvPr id="8" name="Triangle rectangle 7">
            <a:extLst>
              <a:ext uri="{FF2B5EF4-FFF2-40B4-BE49-F238E27FC236}">
                <a16:creationId xmlns:a16="http://schemas.microsoft.com/office/drawing/2014/main" id="{6DDAA140-E048-42FB-BB5F-80BE16A55DF1}"/>
              </a:ext>
            </a:extLst>
          </p:cNvPr>
          <p:cNvSpPr/>
          <p:nvPr userDrawn="1"/>
        </p:nvSpPr>
        <p:spPr>
          <a:xfrm flipV="1">
            <a:off x="-619431" y="-32967"/>
            <a:ext cx="6715431" cy="1325562"/>
          </a:xfrm>
          <a:prstGeom prst="rtTriangle">
            <a:avLst/>
          </a:prstGeom>
          <a:solidFill>
            <a:srgbClr val="F4792B"/>
          </a:solidFill>
          <a:ln>
            <a:solidFill>
              <a:srgbClr val="F479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riangle rectangle 8">
            <a:extLst>
              <a:ext uri="{FF2B5EF4-FFF2-40B4-BE49-F238E27FC236}">
                <a16:creationId xmlns:a16="http://schemas.microsoft.com/office/drawing/2014/main" id="{D27B313B-F9F1-4210-8135-CDE61A903D50}"/>
              </a:ext>
            </a:extLst>
          </p:cNvPr>
          <p:cNvSpPr/>
          <p:nvPr userDrawn="1"/>
        </p:nvSpPr>
        <p:spPr>
          <a:xfrm flipV="1">
            <a:off x="-146381" y="-12"/>
            <a:ext cx="5263970" cy="930612"/>
          </a:xfrm>
          <a:prstGeom prst="rtTriangle">
            <a:avLst/>
          </a:prstGeom>
          <a:solidFill>
            <a:srgbClr val="F7941D"/>
          </a:solidFill>
          <a:ln>
            <a:solidFill>
              <a:srgbClr val="F794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riangle rectangle 9">
            <a:extLst>
              <a:ext uri="{FF2B5EF4-FFF2-40B4-BE49-F238E27FC236}">
                <a16:creationId xmlns:a16="http://schemas.microsoft.com/office/drawing/2014/main" id="{7B9BB731-E264-4BE8-9F40-524521C2B5FA}"/>
              </a:ext>
            </a:extLst>
          </p:cNvPr>
          <p:cNvSpPr/>
          <p:nvPr userDrawn="1"/>
        </p:nvSpPr>
        <p:spPr>
          <a:xfrm flipV="1">
            <a:off x="-146382" y="-50969"/>
            <a:ext cx="4220681" cy="636842"/>
          </a:xfrm>
          <a:prstGeom prst="rtTriangle">
            <a:avLst/>
          </a:prstGeom>
          <a:solidFill>
            <a:srgbClr val="00ADEE"/>
          </a:solidFill>
          <a:ln>
            <a:solidFill>
              <a:srgbClr val="00AD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07947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>
            <a:extLst>
              <a:ext uri="{FF2B5EF4-FFF2-40B4-BE49-F238E27FC236}">
                <a16:creationId xmlns:a16="http://schemas.microsoft.com/office/drawing/2014/main" id="{8D00A3D9-98DE-7AD3-6612-E932D032C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B4DB2-4882-5343-B152-0DA154D1B248}" type="datetimeFigureOut">
              <a:rPr lang="fr-FR"/>
              <a:pPr>
                <a:defRPr/>
              </a:pPr>
              <a:t>20/07/2022</a:t>
            </a:fld>
            <a:endParaRPr lang="fr-FR"/>
          </a:p>
        </p:txBody>
      </p:sp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F3C94AE2-E29A-DDB2-1DF1-567329E39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BF243355-8B98-741C-28A6-3E7234624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261D7-7AC2-F949-AFA1-8C8DDF2ADB3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9747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2A97BB-34E9-7C49-B047-86820BA084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61964" y="3232764"/>
            <a:ext cx="3949700" cy="3644900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1EAEC98C-6D09-7F42-88C1-4A9DE5446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5759450"/>
          </a:xfrm>
          <a:prstGeom prst="rect">
            <a:avLst/>
          </a:prstGeom>
        </p:spPr>
        <p:txBody>
          <a:bodyPr lIns="0" anchor="ctr">
            <a:normAutofit/>
          </a:bodyPr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B8D95D-57D6-3B4E-A545-963A46D668F7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17AFB9-1E01-0C42-8541-A572CC639D40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69231F-CE46-B143-A02F-F3089167ACB3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0BEB96-CCAD-0F4A-97FC-66037E3AB2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910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3559227-C79C-8C45-BA3F-1033686FC8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2664" y="4274164"/>
            <a:ext cx="3429000" cy="2603500"/>
          </a:xfrm>
          <a:prstGeom prst="rect">
            <a:avLst/>
          </a:prstGeo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D21A2CA5-C9BE-8646-A49A-C5E2D560704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42917" y="2097091"/>
            <a:ext cx="11306175" cy="4103687"/>
          </a:xfrm>
        </p:spPr>
        <p:txBody>
          <a:bodyPr lIns="0" rIns="0"/>
          <a:lstStyle>
            <a:lvl1pPr marL="0" indent="0">
              <a:buFont typeface="Courier New" panose="02070309020205020404" pitchFamily="49" charset="0"/>
              <a:buNone/>
              <a:defRPr/>
            </a:lvl1pPr>
          </a:lstStyle>
          <a:p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lorem </a:t>
            </a:r>
            <a:r>
              <a:rPr lang="en-US" dirty="0" err="1"/>
              <a:t>ut</a:t>
            </a:r>
            <a:r>
              <a:rPr lang="en-US" dirty="0"/>
              <a:t> libero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non </a:t>
            </a:r>
            <a:r>
              <a:rPr lang="en-US" dirty="0" err="1"/>
              <a:t>nulla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tempus convallis </a:t>
            </a:r>
            <a:r>
              <a:rPr lang="en-US" dirty="0" err="1"/>
              <a:t>quis</a:t>
            </a:r>
            <a:r>
              <a:rPr lang="en-US" dirty="0"/>
              <a:t> ac </a:t>
            </a:r>
            <a:r>
              <a:rPr lang="en-US" dirty="0" err="1"/>
              <a:t>lectus</a:t>
            </a:r>
            <a:r>
              <a:rPr lang="en-US" dirty="0"/>
              <a:t>.</a:t>
            </a:r>
          </a:p>
          <a:p>
            <a:r>
              <a:rPr lang="en-US" dirty="0"/>
              <a:t>Proin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Donec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quam</a:t>
            </a:r>
            <a:r>
              <a:rPr lang="en-US" dirty="0"/>
              <a:t> id dui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Proin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1C2EAF-4008-1240-8C52-9E641194B157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EED8009-8440-8D46-8AD7-A2541109AEA4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B918DAA-45D8-EF4A-B0DE-9DB83618D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rIns="0" anchor="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2431B0-0DEE-274A-8AA7-F4388EFA23F8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6624B48-6A91-EF4B-800A-445B8F13F8A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095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no patter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D21A2CA5-C9BE-8646-A49A-C5E2D560704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42917" y="2097091"/>
            <a:ext cx="11306175" cy="4103687"/>
          </a:xfrm>
        </p:spPr>
        <p:txBody>
          <a:bodyPr lIns="0" rIns="0"/>
          <a:lstStyle>
            <a:lvl1pPr marL="0" indent="0">
              <a:buFont typeface="Courier New" panose="02070309020205020404" pitchFamily="49" charset="0"/>
              <a:buNone/>
              <a:defRPr/>
            </a:lvl1pPr>
          </a:lstStyle>
          <a:p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lorem </a:t>
            </a:r>
            <a:r>
              <a:rPr lang="en-US" dirty="0" err="1"/>
              <a:t>ut</a:t>
            </a:r>
            <a:r>
              <a:rPr lang="en-US" dirty="0"/>
              <a:t> libero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non </a:t>
            </a:r>
            <a:r>
              <a:rPr lang="en-US" dirty="0" err="1"/>
              <a:t>nulla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tempus convallis </a:t>
            </a:r>
            <a:r>
              <a:rPr lang="en-US" dirty="0" err="1"/>
              <a:t>quis</a:t>
            </a:r>
            <a:r>
              <a:rPr lang="en-US" dirty="0"/>
              <a:t> ac </a:t>
            </a:r>
            <a:r>
              <a:rPr lang="en-US" dirty="0" err="1"/>
              <a:t>lectus</a:t>
            </a:r>
            <a:r>
              <a:rPr lang="en-US" dirty="0"/>
              <a:t>.</a:t>
            </a:r>
          </a:p>
          <a:p>
            <a:r>
              <a:rPr lang="en-US" dirty="0"/>
              <a:t>Proin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Donec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quam</a:t>
            </a:r>
            <a:r>
              <a:rPr lang="en-US" dirty="0"/>
              <a:t> id dui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Proin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1C2EAF-4008-1240-8C52-9E641194B157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B918DAA-45D8-EF4A-B0DE-9DB83618D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rIns="0" anchor="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9497C5-5C94-8C43-959D-C5FE7F60E92D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DE0E92-4155-274E-B8D3-6224F5791510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EB70982-BFE8-A345-992E-7EBA17B005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177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90CA633-E76E-7B4D-B775-FF782415CA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664" y="830004"/>
            <a:ext cx="6096000" cy="6350000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DEEA7C8-5B91-9446-9E3F-8AD099C6C7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16388" y="2097088"/>
            <a:ext cx="7632700" cy="4103687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solidFill>
                  <a:schemeClr val="accent1"/>
                </a:solidFill>
                <a:latin typeface="+mn-lt"/>
                <a:ea typeface="IAS Ribbon Sans Bold" pitchFamily="2" charset="0"/>
              </a:defRPr>
            </a:lvl1pPr>
          </a:lstStyle>
          <a:p>
            <a:pPr lvl="0"/>
            <a:r>
              <a:rPr lang="en-GB" dirty="0"/>
              <a:t>Click to add subtitle</a:t>
            </a:r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C7B76CD7-5462-E949-A051-E9D818072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rIns="0" anchor="t"/>
          <a:lstStyle>
            <a:lvl1pPr>
              <a:defRPr>
                <a:latin typeface="+mj-lt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839244-55B1-A649-9A9A-7E659EE5CCA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144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AB14E1A-9F2E-1A48-988D-E71398454E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61964" y="3232764"/>
            <a:ext cx="3949700" cy="36449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894CE0F-D4BC-9C48-9E55-800480CD1884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3215FEC-0B57-9C45-8CB3-F5D19B65B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rIns="0" anchor="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1FAFFD-1963-C741-90CB-66192F2B4DF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75BB66-3787-5A4B-8B7A-C2ACC59202FF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EBFCD2A-1ACA-2F4D-B612-6D7309D4B33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209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F204DE9-AA04-C549-A2BF-A7EA2DE9D4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8527" y="520526"/>
            <a:ext cx="6096000" cy="635000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2D4093A-7AF9-304D-AE6D-F745B4F016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5" y="3256767"/>
            <a:ext cx="5437188" cy="2944008"/>
          </a:xfrm>
        </p:spPr>
        <p:txBody>
          <a:bodyPr anchor="t"/>
          <a:lstStyle>
            <a:lvl1pPr marL="0" indent="0">
              <a:buNone/>
              <a:defRPr/>
            </a:lvl1pPr>
          </a:lstStyle>
          <a:p>
            <a:pPr lvl="0"/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lorem </a:t>
            </a:r>
            <a:r>
              <a:rPr lang="en-US" dirty="0" err="1"/>
              <a:t>ut</a:t>
            </a:r>
            <a:r>
              <a:rPr lang="en-US" dirty="0"/>
              <a:t> libero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non </a:t>
            </a:r>
            <a:r>
              <a:rPr lang="en-US" dirty="0" err="1"/>
              <a:t>nulla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tempus convallis </a:t>
            </a:r>
            <a:r>
              <a:rPr lang="en-US" dirty="0" err="1"/>
              <a:t>quis</a:t>
            </a:r>
            <a:r>
              <a:rPr lang="en-US" dirty="0"/>
              <a:t> ac </a:t>
            </a:r>
            <a:r>
              <a:rPr lang="en-US" dirty="0" err="1"/>
              <a:t>lectus</a:t>
            </a:r>
            <a:r>
              <a:rPr lang="en-US" dirty="0"/>
              <a:t>.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12FA691-34E1-B147-9F45-2CFB053A59B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11903" y="441328"/>
            <a:ext cx="5437188" cy="5975351"/>
          </a:xfrm>
          <a:solidFill>
            <a:schemeClr val="accent2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22C07795-8A1B-4F48-ADAF-7475467E7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1665294"/>
            <a:ext cx="5437187" cy="1428641"/>
          </a:xfrm>
          <a:prstGeom prst="rect">
            <a:avLst/>
          </a:prstGeom>
        </p:spPr>
        <p:txBody>
          <a:bodyPr lIns="0" rIns="0" anchor="b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5BEA16-9E9F-0D4A-9C31-85DAC460949F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3A0912-00E9-3E4E-9381-0A5C958C62D2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D43CCD-AAFC-B847-BF0F-B7E2A805F6E1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711AE3F-CB92-6441-A3CD-212584E5A6C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739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23E45C9-C02C-1844-9412-AADF0DC02B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2664" y="4274164"/>
            <a:ext cx="3429000" cy="260350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2D4093A-7AF9-304D-AE6D-F745B4F016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5" y="3256767"/>
            <a:ext cx="5437188" cy="2944008"/>
          </a:xfrm>
        </p:spPr>
        <p:txBody>
          <a:bodyPr anchor="t"/>
          <a:lstStyle>
            <a:lvl1pPr marL="0" indent="0">
              <a:buNone/>
              <a:defRPr/>
            </a:lvl1pPr>
          </a:lstStyle>
          <a:p>
            <a:pPr lvl="0"/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lorem </a:t>
            </a:r>
            <a:r>
              <a:rPr lang="en-GB" dirty="0" err="1"/>
              <a:t>ut</a:t>
            </a:r>
            <a:r>
              <a:rPr lang="en-GB" dirty="0"/>
              <a:t> libero </a:t>
            </a:r>
            <a:r>
              <a:rPr lang="en-GB" dirty="0" err="1"/>
              <a:t>malesuada</a:t>
            </a:r>
            <a:r>
              <a:rPr lang="en-GB" dirty="0"/>
              <a:t> </a:t>
            </a:r>
            <a:r>
              <a:rPr lang="en-GB" dirty="0" err="1"/>
              <a:t>feugiat</a:t>
            </a:r>
            <a:r>
              <a:rPr lang="en-GB" dirty="0"/>
              <a:t>. </a:t>
            </a:r>
            <a:r>
              <a:rPr lang="en-GB" dirty="0" err="1"/>
              <a:t>Curabitur</a:t>
            </a:r>
            <a:r>
              <a:rPr lang="en-GB" dirty="0"/>
              <a:t> non </a:t>
            </a:r>
            <a:r>
              <a:rPr lang="en-GB" dirty="0" err="1"/>
              <a:t>nulla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nisl</a:t>
            </a:r>
            <a:r>
              <a:rPr lang="en-GB" dirty="0"/>
              <a:t> tempus convallis </a:t>
            </a:r>
            <a:r>
              <a:rPr lang="en-GB" dirty="0" err="1"/>
              <a:t>quis</a:t>
            </a:r>
            <a:r>
              <a:rPr lang="en-GB" dirty="0"/>
              <a:t> ac </a:t>
            </a:r>
            <a:r>
              <a:rPr lang="en-GB" dirty="0" err="1"/>
              <a:t>lectus</a:t>
            </a:r>
            <a:r>
              <a:rPr lang="en-GB" dirty="0"/>
              <a:t>.</a:t>
            </a:r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FEE9A4EF-A011-1744-9932-D74E1968F6E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441325"/>
            <a:ext cx="5437188" cy="57594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itle 10">
            <a:extLst>
              <a:ext uri="{FF2B5EF4-FFF2-40B4-BE49-F238E27FC236}">
                <a16:creationId xmlns:a16="http://schemas.microsoft.com/office/drawing/2014/main" id="{091C71F5-B0A7-8745-8F8B-E636D57FA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1665294"/>
            <a:ext cx="5437187" cy="1428641"/>
          </a:xfrm>
          <a:prstGeom prst="rect">
            <a:avLst/>
          </a:prstGeom>
        </p:spPr>
        <p:txBody>
          <a:bodyPr anchor="b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465E4D-8ADE-2143-908C-7C2920965ACF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76478F-F1E2-AD47-BAC6-395C98E2FF59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AD4010-0096-6B46-B74C-E77670FCDEA8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3A68540-1E39-9940-9836-DCF829D4D0A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680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A22E31C-EEE8-E443-ACC1-EEE5AD7AEE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2664" y="4274164"/>
            <a:ext cx="3429000" cy="2603500"/>
          </a:xfrm>
          <a:prstGeom prst="rect">
            <a:avLst/>
          </a:prstGeom>
        </p:spPr>
      </p:pic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6D1B286-EE94-DE44-8BBB-C1AC468636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3" y="2097089"/>
            <a:ext cx="5437187" cy="410368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2097091"/>
            <a:ext cx="5437188" cy="41036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180687-9ED9-514C-9D5C-4D3E75055068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5A67C6D-451D-6C40-B015-49D120732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rIns="0" anchor="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7245EE-BB3A-034C-BE06-055376C80D0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551B1C-217B-4F4B-81FF-529B758036DF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2C49D09-C2A6-DA4E-BB2C-C8BAD7812BE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5582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2917" y="2097087"/>
            <a:ext cx="11306175" cy="410368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suscipit</a:t>
            </a:r>
            <a:r>
              <a:rPr lang="en-GB" dirty="0"/>
              <a:t> </a:t>
            </a:r>
            <a:r>
              <a:rPr lang="en-GB" dirty="0" err="1"/>
              <a:t>tortor</a:t>
            </a:r>
            <a:r>
              <a:rPr lang="en-GB" dirty="0"/>
              <a:t>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 </a:t>
            </a:r>
            <a:r>
              <a:rPr lang="en-GB" dirty="0" err="1"/>
              <a:t>porttitor</a:t>
            </a:r>
            <a:r>
              <a:rPr lang="en-GB" dirty="0"/>
              <a:t> </a:t>
            </a:r>
            <a:r>
              <a:rPr lang="en-GB" dirty="0" err="1"/>
              <a:t>volutpat</a:t>
            </a:r>
            <a:r>
              <a:rPr lang="en-GB" dirty="0"/>
              <a:t>. </a:t>
            </a:r>
            <a:r>
              <a:rPr lang="en-GB" dirty="0" err="1"/>
              <a:t>Curabitur</a:t>
            </a:r>
            <a:r>
              <a:rPr lang="en-GB" dirty="0"/>
              <a:t> </a:t>
            </a:r>
            <a:r>
              <a:rPr lang="en-GB" dirty="0" err="1"/>
              <a:t>arcu</a:t>
            </a:r>
            <a:r>
              <a:rPr lang="en-GB" dirty="0"/>
              <a:t> </a:t>
            </a:r>
            <a:r>
              <a:rPr lang="en-GB" dirty="0" err="1"/>
              <a:t>erat</a:t>
            </a:r>
            <a:r>
              <a:rPr lang="en-GB" dirty="0"/>
              <a:t>, </a:t>
            </a:r>
            <a:r>
              <a:rPr lang="en-GB" dirty="0" err="1"/>
              <a:t>accumsan</a:t>
            </a:r>
            <a:r>
              <a:rPr lang="en-GB" dirty="0"/>
              <a:t> id </a:t>
            </a:r>
            <a:r>
              <a:rPr lang="en-GB" dirty="0" err="1"/>
              <a:t>imperdiet</a:t>
            </a:r>
            <a:r>
              <a:rPr lang="en-GB" dirty="0"/>
              <a:t> et, </a:t>
            </a:r>
            <a:r>
              <a:rPr lang="en-GB" dirty="0" err="1"/>
              <a:t>porttitor</a:t>
            </a:r>
            <a:r>
              <a:rPr lang="en-GB" dirty="0"/>
              <a:t> at sem.</a:t>
            </a:r>
          </a:p>
          <a:p>
            <a:pPr lvl="0"/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lorem </a:t>
            </a:r>
            <a:r>
              <a:rPr lang="en-GB" dirty="0" err="1"/>
              <a:t>ut</a:t>
            </a:r>
            <a:r>
              <a:rPr lang="en-GB" dirty="0"/>
              <a:t> libero </a:t>
            </a:r>
            <a:r>
              <a:rPr lang="en-GB" dirty="0" err="1"/>
              <a:t>malesuada</a:t>
            </a:r>
            <a:r>
              <a:rPr lang="en-GB" dirty="0"/>
              <a:t> </a:t>
            </a:r>
            <a:r>
              <a:rPr lang="en-GB" dirty="0" err="1"/>
              <a:t>feugiat</a:t>
            </a:r>
            <a:r>
              <a:rPr lang="en-GB" dirty="0"/>
              <a:t>. Vestibulum ac </a:t>
            </a:r>
            <a:r>
              <a:rPr lang="en-GB" dirty="0" err="1"/>
              <a:t>diam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quam</a:t>
            </a:r>
            <a:r>
              <a:rPr lang="en-GB" dirty="0"/>
              <a:t> </a:t>
            </a:r>
            <a:r>
              <a:rPr lang="en-GB" dirty="0" err="1"/>
              <a:t>vehicula</a:t>
            </a:r>
            <a:r>
              <a:rPr lang="en-GB" dirty="0"/>
              <a:t> </a:t>
            </a:r>
            <a:r>
              <a:rPr lang="en-GB" dirty="0" err="1"/>
              <a:t>elementum</a:t>
            </a:r>
            <a:r>
              <a:rPr lang="en-GB" dirty="0"/>
              <a:t> </a:t>
            </a:r>
            <a:r>
              <a:rPr lang="en-GB" dirty="0" err="1"/>
              <a:t>sed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dui.Click</a:t>
            </a:r>
            <a:r>
              <a:rPr lang="en-GB" dirty="0"/>
              <a:t> to edit Master text styles</a:t>
            </a:r>
          </a:p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4C1DE39C-A624-6245-8B93-DA3654240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0" y="441324"/>
            <a:ext cx="7632000" cy="122187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817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3" r:id="rId2"/>
    <p:sldLayoutId id="2147483663" r:id="rId3"/>
    <p:sldLayoutId id="2147483677" r:id="rId4"/>
    <p:sldLayoutId id="2147483671" r:id="rId5"/>
    <p:sldLayoutId id="2147483672" r:id="rId6"/>
    <p:sldLayoutId id="2147483664" r:id="rId7"/>
    <p:sldLayoutId id="2147483667" r:id="rId8"/>
    <p:sldLayoutId id="2147483665" r:id="rId9"/>
    <p:sldLayoutId id="2147483668" r:id="rId10"/>
    <p:sldLayoutId id="2147483674" r:id="rId11"/>
    <p:sldLayoutId id="2147483675" r:id="rId12"/>
    <p:sldLayoutId id="2147483678" r:id="rId13"/>
    <p:sldLayoutId id="2147483679" r:id="rId14"/>
    <p:sldLayoutId id="2147483670" r:id="rId15"/>
    <p:sldLayoutId id="2147483676" r:id="rId16"/>
    <p:sldLayoutId id="2147483680" r:id="rId17"/>
    <p:sldLayoutId id="2147483681" r:id="rId1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accent2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SzPct val="100000"/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49263" indent="-234950" algn="l" defTabSz="914400" rtl="0" eaLnBrk="1" latinLnBrk="0" hangingPunct="1">
        <a:lnSpc>
          <a:spcPct val="100000"/>
        </a:lnSpc>
        <a:spcBef>
          <a:spcPts val="500"/>
        </a:spcBef>
        <a:buSzPct val="100000"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12788" indent="-254000" algn="l" defTabSz="914400" rtl="0" eaLnBrk="1" latinLnBrk="0" hangingPunct="1">
        <a:lnSpc>
          <a:spcPct val="100000"/>
        </a:lnSpc>
        <a:spcBef>
          <a:spcPts val="500"/>
        </a:spcBef>
        <a:buSzPct val="100000"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36625" indent="-214313" algn="l" defTabSz="914400" rtl="0" eaLnBrk="1" latinLnBrk="0" hangingPunct="1">
        <a:lnSpc>
          <a:spcPct val="100000"/>
        </a:lnSpc>
        <a:spcBef>
          <a:spcPts val="500"/>
        </a:spcBef>
        <a:buSzPct val="100000"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200150" indent="-223838" algn="l" defTabSz="914400" rtl="0" eaLnBrk="1" latinLnBrk="0" hangingPunct="1">
        <a:lnSpc>
          <a:spcPct val="100000"/>
        </a:lnSpc>
        <a:spcBef>
          <a:spcPts val="500"/>
        </a:spcBef>
        <a:buSzPct val="100000"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79" userDrawn="1">
          <p15:clr>
            <a:srgbClr val="F26B43"/>
          </p15:clr>
        </p15:guide>
        <p15:guide id="2" pos="2593" userDrawn="1">
          <p15:clr>
            <a:srgbClr val="F26B43"/>
          </p15:clr>
        </p15:guide>
        <p15:guide id="3" pos="2865" userDrawn="1">
          <p15:clr>
            <a:srgbClr val="F26B43"/>
          </p15:clr>
        </p15:guide>
        <p15:guide id="4" pos="3704" userDrawn="1">
          <p15:clr>
            <a:srgbClr val="F26B43"/>
          </p15:clr>
        </p15:guide>
        <p15:guide id="5" pos="3976" userDrawn="1">
          <p15:clr>
            <a:srgbClr val="F26B43"/>
          </p15:clr>
        </p15:guide>
        <p15:guide id="6" pos="4815" userDrawn="1">
          <p15:clr>
            <a:srgbClr val="F26B43"/>
          </p15:clr>
        </p15:guide>
        <p15:guide id="7" pos="5087" userDrawn="1">
          <p15:clr>
            <a:srgbClr val="F26B43"/>
          </p15:clr>
        </p15:guide>
        <p15:guide id="8" pos="7401" userDrawn="1">
          <p15:clr>
            <a:srgbClr val="F26B43"/>
          </p15:clr>
        </p15:guide>
        <p15:guide id="9" orient="horz" pos="278" userDrawn="1">
          <p15:clr>
            <a:srgbClr val="F26B43"/>
          </p15:clr>
        </p15:guide>
        <p15:guide id="10" orient="horz" pos="1049" userDrawn="1">
          <p15:clr>
            <a:srgbClr val="F26B43"/>
          </p15:clr>
        </p15:guide>
        <p15:guide id="11" orient="horz" pos="1321" userDrawn="1">
          <p15:clr>
            <a:srgbClr val="F26B43"/>
          </p15:clr>
        </p15:guide>
        <p15:guide id="12" orient="horz" pos="3906" userDrawn="1">
          <p15:clr>
            <a:srgbClr val="F26B43"/>
          </p15:clr>
        </p15:guide>
        <p15:guide id="13" orient="horz" pos="4178" userDrawn="1">
          <p15:clr>
            <a:srgbClr val="F26B43"/>
          </p15:clr>
        </p15:guide>
        <p15:guide id="14" orient="horz" pos="404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18" Type="http://schemas.openxmlformats.org/officeDocument/2006/relationships/image" Target="../media/image39.png"/><Relationship Id="rId3" Type="http://schemas.openxmlformats.org/officeDocument/2006/relationships/image" Target="../media/image24.png"/><Relationship Id="rId21" Type="http://schemas.openxmlformats.org/officeDocument/2006/relationships/image" Target="../media/image11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17" Type="http://schemas.openxmlformats.org/officeDocument/2006/relationships/image" Target="../media/image38.emf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37.png"/><Relationship Id="rId20" Type="http://schemas.openxmlformats.org/officeDocument/2006/relationships/image" Target="../media/image10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7.jpe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23" Type="http://schemas.openxmlformats.org/officeDocument/2006/relationships/image" Target="../media/image41.jpeg"/><Relationship Id="rId10" Type="http://schemas.openxmlformats.org/officeDocument/2006/relationships/image" Target="../media/image31.png"/><Relationship Id="rId19" Type="http://schemas.openxmlformats.org/officeDocument/2006/relationships/image" Target="../media/image9.png"/><Relationship Id="rId4" Type="http://schemas.openxmlformats.org/officeDocument/2006/relationships/image" Target="../media/image25.jpeg"/><Relationship Id="rId9" Type="http://schemas.openxmlformats.org/officeDocument/2006/relationships/image" Target="../media/image30.png"/><Relationship Id="rId14" Type="http://schemas.openxmlformats.org/officeDocument/2006/relationships/image" Target="../media/image35.png"/><Relationship Id="rId22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43FCC-9810-5A40-BD99-79D9BA351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0" y="2097087"/>
            <a:ext cx="6495165" cy="4103687"/>
          </a:xfrm>
        </p:spPr>
        <p:txBody>
          <a:bodyPr>
            <a:normAutofit/>
          </a:bodyPr>
          <a:lstStyle/>
          <a:p>
            <a:r>
              <a:rPr lang="en-GB" sz="4000" dirty="0"/>
              <a:t>Dolutegravir versus efavirenz-400 as first-line ART in Cameroon: week 192 data of NAMSAL trial</a:t>
            </a:r>
            <a:endParaRPr lang="en-GB" sz="4000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3E17C1-788B-8242-9BB1-6B5637005F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16388" y="1450394"/>
            <a:ext cx="7632700" cy="433798"/>
          </a:xfrm>
        </p:spPr>
        <p:txBody>
          <a:bodyPr>
            <a:normAutofit/>
          </a:bodyPr>
          <a:lstStyle/>
          <a:p>
            <a:r>
              <a:rPr lang="en-GB" dirty="0"/>
              <a:t>ART in evidence (OAB03)</a:t>
            </a:r>
            <a:endParaRPr lang="en-GB" dirty="0">
              <a:latin typeface="+mj-lt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540861-3520-0A4D-9A4B-9F2AF674CE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16388" y="765175"/>
            <a:ext cx="7785326" cy="385199"/>
          </a:xfrm>
        </p:spPr>
        <p:txBody>
          <a:bodyPr>
            <a:normAutofit fontScale="92500"/>
          </a:bodyPr>
          <a:lstStyle/>
          <a:p>
            <a:r>
              <a:rPr lang="en-GB" sz="1700" b="1" dirty="0"/>
              <a:t>Mireille MPOUDI- ETAME </a:t>
            </a:r>
            <a:r>
              <a:rPr lang="en-GB" dirty="0"/>
              <a:t>– </a:t>
            </a:r>
            <a:r>
              <a:rPr lang="en-GB" sz="1500" dirty="0"/>
              <a:t>First Region Military Hospital of Yaoundé, Cameroon</a:t>
            </a:r>
          </a:p>
        </p:txBody>
      </p:sp>
      <p:pic>
        <p:nvPicPr>
          <p:cNvPr id="8" name="Image 16">
            <a:extLst>
              <a:ext uri="{FF2B5EF4-FFF2-40B4-BE49-F238E27FC236}">
                <a16:creationId xmlns:a16="http://schemas.microsoft.com/office/drawing/2014/main" id="{8B407FAD-C526-A9F5-9412-3B5E8BE814A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2999" y="2097087"/>
            <a:ext cx="2548647" cy="1871996"/>
          </a:xfrm>
          <a:prstGeom prst="rect">
            <a:avLst/>
          </a:prstGeom>
        </p:spPr>
      </p:pic>
      <p:pic>
        <p:nvPicPr>
          <p:cNvPr id="1026" name="Picture 2" descr="Centre for Schistosomiasis and Parasitology - World NTD Day">
            <a:extLst>
              <a:ext uri="{FF2B5EF4-FFF2-40B4-BE49-F238E27FC236}">
                <a16:creationId xmlns:a16="http://schemas.microsoft.com/office/drawing/2014/main" id="{49937B26-32E0-59E2-4D48-C0078E59C3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6467" y="5188679"/>
            <a:ext cx="2389685" cy="112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ccueil | ANRS">
            <a:extLst>
              <a:ext uri="{FF2B5EF4-FFF2-40B4-BE49-F238E27FC236}">
                <a16:creationId xmlns:a16="http://schemas.microsoft.com/office/drawing/2014/main" id="{1C8E7EA2-7B70-91E1-3F72-8E02688C5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6388" y="5269645"/>
            <a:ext cx="1768351" cy="1248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Unitaid - Wikipedia">
            <a:extLst>
              <a:ext uri="{FF2B5EF4-FFF2-40B4-BE49-F238E27FC236}">
                <a16:creationId xmlns:a16="http://schemas.microsoft.com/office/drawing/2014/main" id="{58037B2A-8755-5F68-5C82-62411F1C19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4102" y="5361469"/>
            <a:ext cx="2167734" cy="88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08587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E639152-A6B9-F226-838F-1A164C0AC363}"/>
              </a:ext>
            </a:extLst>
          </p:cNvPr>
          <p:cNvSpPr txBox="1">
            <a:spLocks/>
          </p:cNvSpPr>
          <p:nvPr/>
        </p:nvSpPr>
        <p:spPr>
          <a:xfrm>
            <a:off x="2049701" y="-1223964"/>
            <a:ext cx="9558020" cy="122396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accent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GB" sz="4000" dirty="0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0FAF0125-F4B4-2EA5-0AA1-229C87662F1A}"/>
              </a:ext>
            </a:extLst>
          </p:cNvPr>
          <p:cNvSpPr txBox="1">
            <a:spLocks/>
          </p:cNvSpPr>
          <p:nvPr/>
        </p:nvSpPr>
        <p:spPr>
          <a:xfrm>
            <a:off x="2212622" y="418747"/>
            <a:ext cx="9979378" cy="817563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accent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sz="3600" dirty="0"/>
              <a:t>Virologic response over time (2/2)</a:t>
            </a:r>
            <a:endParaRPr lang="en-GB" sz="3000" dirty="0"/>
          </a:p>
        </p:txBody>
      </p:sp>
      <p:sp>
        <p:nvSpPr>
          <p:cNvPr id="15" name="Round Diagonal Corner of Rectangle 14">
            <a:extLst>
              <a:ext uri="{FF2B5EF4-FFF2-40B4-BE49-F238E27FC236}">
                <a16:creationId xmlns:a16="http://schemas.microsoft.com/office/drawing/2014/main" id="{651EE4DB-F086-3083-F7C0-C59D355CBB73}"/>
              </a:ext>
            </a:extLst>
          </p:cNvPr>
          <p:cNvSpPr/>
          <p:nvPr/>
        </p:nvSpPr>
        <p:spPr>
          <a:xfrm>
            <a:off x="6662057" y="1236309"/>
            <a:ext cx="5283200" cy="4864453"/>
          </a:xfrm>
          <a:prstGeom prst="round2DiagRect">
            <a:avLst/>
          </a:prstGeom>
          <a:solidFill>
            <a:srgbClr val="F79B35"/>
          </a:solidFill>
          <a:ln>
            <a:solidFill>
              <a:srgbClr val="F79B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88000" tIns="0" rIns="91440" bIns="288000" rtlCol="0" anchor="t"/>
          <a:lstStyle/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b="1" u="sng" dirty="0">
                <a:solidFill>
                  <a:schemeClr val="bg1"/>
                </a:solidFill>
              </a:rPr>
              <a:t>Participants with initial high viral-load (HVL)</a:t>
            </a:r>
            <a:r>
              <a:rPr lang="en-US" sz="1400" b="1" dirty="0">
                <a:solidFill>
                  <a:schemeClr val="bg1"/>
                </a:solidFill>
              </a:rPr>
              <a:t> (VL&gt;100,000 copies/mL)</a:t>
            </a:r>
          </a:p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b="1" dirty="0">
                <a:solidFill>
                  <a:schemeClr val="bg1"/>
                </a:solidFill>
              </a:rPr>
              <a:t>Treatment difference was 12.7%  </a:t>
            </a:r>
          </a:p>
          <a:p>
            <a:pPr algn="just">
              <a:lnSpc>
                <a:spcPct val="150000"/>
              </a:lnSpc>
            </a:pPr>
            <a:r>
              <a:rPr lang="en-US" sz="1400" b="1" dirty="0">
                <a:solidFill>
                  <a:srgbClr val="FFFF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DTG </a:t>
            </a:r>
            <a:r>
              <a:rPr lang="en-GB" sz="1400" b="1" dirty="0">
                <a:solidFill>
                  <a:srgbClr val="FFFF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66.7% vs EFV 54.0%, </a:t>
            </a:r>
            <a:r>
              <a:rPr lang="en-GB" sz="1400" dirty="0">
                <a:solidFill>
                  <a:srgbClr val="FFFF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95%CI [3.2, 22.1] </a:t>
            </a:r>
            <a:r>
              <a:rPr lang="en-US" sz="1400" dirty="0">
                <a:solidFill>
                  <a:schemeClr val="bg1"/>
                </a:solidFill>
              </a:rPr>
              <a:t> 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400" b="1" dirty="0">
                <a:solidFill>
                  <a:schemeClr val="bg1"/>
                </a:solidFill>
              </a:rPr>
              <a:t>had impaired viral suppression </a:t>
            </a:r>
          </a:p>
          <a:p>
            <a:pPr algn="just"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</a:rPr>
              <a:t>(HVL=64% </a:t>
            </a:r>
            <a:r>
              <a:rPr lang="en-US" sz="1400" i="1" dirty="0">
                <a:solidFill>
                  <a:schemeClr val="bg1"/>
                </a:solidFill>
              </a:rPr>
              <a:t>vs</a:t>
            </a:r>
            <a:r>
              <a:rPr lang="en-US" sz="1400" dirty="0">
                <a:solidFill>
                  <a:schemeClr val="bg1"/>
                </a:solidFill>
              </a:rPr>
              <a:t> no-HVL=87%) </a:t>
            </a:r>
          </a:p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400" b="1" dirty="0">
                <a:solidFill>
                  <a:schemeClr val="bg1"/>
                </a:solidFill>
              </a:rPr>
              <a:t>Those on DTG achieved suppression faster </a:t>
            </a:r>
          </a:p>
          <a:p>
            <a:pPr algn="just"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</a:rPr>
              <a:t>W48: among participants with HVL: 66% on DTG and  62% on EFV had viral suppression.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b="1" u="sng" dirty="0">
                <a:solidFill>
                  <a:schemeClr val="bg1"/>
                </a:solidFill>
              </a:rPr>
              <a:t>Participants with VL&lt;100,000 copies/mL </a:t>
            </a:r>
            <a:r>
              <a:rPr lang="en-US" sz="1400" dirty="0">
                <a:solidFill>
                  <a:schemeClr val="bg1"/>
                </a:solidFill>
              </a:rPr>
              <a:t>On EFV400, had less durable viral suppression:    </a:t>
            </a:r>
            <a:r>
              <a:rPr lang="en-US" sz="1400" b="1" dirty="0">
                <a:solidFill>
                  <a:srgbClr val="1F6382"/>
                </a:solidFill>
              </a:rPr>
              <a:t>W48=84% </a:t>
            </a:r>
            <a:r>
              <a:rPr lang="en-US" sz="1400" b="1" i="1" dirty="0">
                <a:solidFill>
                  <a:srgbClr val="1F6382"/>
                </a:solidFill>
              </a:rPr>
              <a:t>; </a:t>
            </a:r>
            <a:r>
              <a:rPr lang="en-US" sz="1400" b="1" dirty="0">
                <a:solidFill>
                  <a:srgbClr val="1F6382"/>
                </a:solidFill>
              </a:rPr>
              <a:t>W192=77%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E7EA37E-1590-41D9-B889-9110DC3B27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622" y="1580917"/>
            <a:ext cx="5416378" cy="4312508"/>
          </a:xfrm>
          <a:prstGeom prst="rect">
            <a:avLst/>
          </a:prstGeom>
          <a:ln w="76200">
            <a:solidFill>
              <a:srgbClr val="F6890F"/>
            </a:solidFill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CCB5EB8-86B3-46DE-8E3F-D02BB5FA53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8972" y="5429650"/>
            <a:ext cx="4291956" cy="38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1860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2">
            <a:extLst>
              <a:ext uri="{FF2B5EF4-FFF2-40B4-BE49-F238E27FC236}">
                <a16:creationId xmlns:a16="http://schemas.microsoft.com/office/drawing/2014/main" id="{577E1B97-9477-B8E1-B437-847E0E7D58E0}"/>
              </a:ext>
            </a:extLst>
          </p:cNvPr>
          <p:cNvSpPr txBox="1">
            <a:spLocks/>
          </p:cNvSpPr>
          <p:nvPr/>
        </p:nvSpPr>
        <p:spPr>
          <a:xfrm>
            <a:off x="2212622" y="418748"/>
            <a:ext cx="9631716" cy="69469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accent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z="3600" dirty="0"/>
              <a:t>Safety outcomes</a:t>
            </a:r>
            <a:endParaRPr lang="en-GB" sz="3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81C143-BE15-4E5B-8F9E-22078C9A15A0}"/>
              </a:ext>
            </a:extLst>
          </p:cNvPr>
          <p:cNvSpPr txBox="1"/>
          <p:nvPr/>
        </p:nvSpPr>
        <p:spPr>
          <a:xfrm>
            <a:off x="11521440" y="6613108"/>
            <a:ext cx="6705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8/14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B11B3CE-FBB9-4D17-8EC2-43BB74796C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2693383"/>
              </p:ext>
            </p:extLst>
          </p:nvPr>
        </p:nvGraphicFramePr>
        <p:xfrm>
          <a:off x="1985963" y="1582740"/>
          <a:ext cx="8172453" cy="3630775"/>
        </p:xfrm>
        <a:graphic>
          <a:graphicData uri="http://schemas.openxmlformats.org/drawingml/2006/table">
            <a:tbl>
              <a:tblPr firstRow="1" firstCol="1" bandRow="1"/>
              <a:tblGrid>
                <a:gridCol w="1973493">
                  <a:extLst>
                    <a:ext uri="{9D8B030D-6E8A-4147-A177-3AD203B41FA5}">
                      <a16:colId xmlns:a16="http://schemas.microsoft.com/office/drawing/2014/main" val="4031669865"/>
                    </a:ext>
                  </a:extLst>
                </a:gridCol>
                <a:gridCol w="774870">
                  <a:extLst>
                    <a:ext uri="{9D8B030D-6E8A-4147-A177-3AD203B41FA5}">
                      <a16:colId xmlns:a16="http://schemas.microsoft.com/office/drawing/2014/main" val="2973360963"/>
                    </a:ext>
                  </a:extLst>
                </a:gridCol>
                <a:gridCol w="774870">
                  <a:extLst>
                    <a:ext uri="{9D8B030D-6E8A-4147-A177-3AD203B41FA5}">
                      <a16:colId xmlns:a16="http://schemas.microsoft.com/office/drawing/2014/main" val="3025139576"/>
                    </a:ext>
                  </a:extLst>
                </a:gridCol>
                <a:gridCol w="1196404">
                  <a:extLst>
                    <a:ext uri="{9D8B030D-6E8A-4147-A177-3AD203B41FA5}">
                      <a16:colId xmlns:a16="http://schemas.microsoft.com/office/drawing/2014/main" val="3111910240"/>
                    </a:ext>
                  </a:extLst>
                </a:gridCol>
                <a:gridCol w="353336">
                  <a:extLst>
                    <a:ext uri="{9D8B030D-6E8A-4147-A177-3AD203B41FA5}">
                      <a16:colId xmlns:a16="http://schemas.microsoft.com/office/drawing/2014/main" val="3542728303"/>
                    </a:ext>
                  </a:extLst>
                </a:gridCol>
                <a:gridCol w="774870">
                  <a:extLst>
                    <a:ext uri="{9D8B030D-6E8A-4147-A177-3AD203B41FA5}">
                      <a16:colId xmlns:a16="http://schemas.microsoft.com/office/drawing/2014/main" val="200313407"/>
                    </a:ext>
                  </a:extLst>
                </a:gridCol>
                <a:gridCol w="774870">
                  <a:extLst>
                    <a:ext uri="{9D8B030D-6E8A-4147-A177-3AD203B41FA5}">
                      <a16:colId xmlns:a16="http://schemas.microsoft.com/office/drawing/2014/main" val="2174576233"/>
                    </a:ext>
                  </a:extLst>
                </a:gridCol>
                <a:gridCol w="1297324">
                  <a:extLst>
                    <a:ext uri="{9D8B030D-6E8A-4147-A177-3AD203B41FA5}">
                      <a16:colId xmlns:a16="http://schemas.microsoft.com/office/drawing/2014/main" val="2724802299"/>
                    </a:ext>
                  </a:extLst>
                </a:gridCol>
                <a:gridCol w="252416">
                  <a:extLst>
                    <a:ext uri="{9D8B030D-6E8A-4147-A177-3AD203B41FA5}">
                      <a16:colId xmlns:a16="http://schemas.microsoft.com/office/drawing/2014/main" val="897815034"/>
                    </a:ext>
                  </a:extLst>
                </a:gridCol>
              </a:tblGrid>
              <a:tr h="22178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60" marR="9160" marT="916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 gridSpan="4"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Overall [n (%)]</a:t>
                      </a:r>
                    </a:p>
                    <a:p>
                      <a:pPr algn="ctr" rtl="0" fontAlgn="ctr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0" marR="9160" marT="916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4"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Week 192 [n (%)]</a:t>
                      </a:r>
                    </a:p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incidence</a:t>
                      </a:r>
                    </a:p>
                  </a:txBody>
                  <a:tcPr marL="9160" marR="9160" marT="916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0240345"/>
                  </a:ext>
                </a:extLst>
              </a:tr>
              <a:tr h="232876">
                <a:tc>
                  <a:txBody>
                    <a:bodyPr/>
                    <a:lstStyle/>
                    <a:p>
                      <a:pPr algn="l" rtl="0" fontAlgn="ctr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0" marR="9160" marT="916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2190209"/>
                  </a:ext>
                </a:extLst>
              </a:tr>
              <a:tr h="243966">
                <a:tc rowSpan="2">
                  <a:txBody>
                    <a:bodyPr/>
                    <a:lstStyle/>
                    <a:p>
                      <a:pPr algn="l" rtl="0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0" marR="9160" marT="916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DTG</a:t>
                      </a:r>
                    </a:p>
                  </a:txBody>
                  <a:tcPr marL="9160" marR="9160" marT="916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EFV400</a:t>
                      </a:r>
                    </a:p>
                  </a:txBody>
                  <a:tcPr marL="9160" marR="9160" marT="916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160" marR="9160" marT="916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endParaRPr lang="en-US" sz="13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0" marR="9160" marT="916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DTG</a:t>
                      </a:r>
                    </a:p>
                  </a:txBody>
                  <a:tcPr marL="9160" marR="9160" marT="916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EFV400</a:t>
                      </a:r>
                    </a:p>
                  </a:txBody>
                  <a:tcPr marL="9160" marR="9160" marT="916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160" marR="9160" marT="916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endParaRPr lang="en-US" sz="13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0" marR="9160" marT="916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4743913"/>
                  </a:ext>
                </a:extLst>
              </a:tr>
              <a:tr h="2439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(n=310)</a:t>
                      </a:r>
                    </a:p>
                  </a:txBody>
                  <a:tcPr marL="9160" marR="9160" marT="916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(n=303)</a:t>
                      </a:r>
                    </a:p>
                  </a:txBody>
                  <a:tcPr marL="9160" marR="9160" marT="916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(n=613)</a:t>
                      </a:r>
                    </a:p>
                  </a:txBody>
                  <a:tcPr marL="9160" marR="9160" marT="916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(n=310)</a:t>
                      </a:r>
                    </a:p>
                  </a:txBody>
                  <a:tcPr marL="9160" marR="9160" marT="916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(n=303)</a:t>
                      </a:r>
                    </a:p>
                  </a:txBody>
                  <a:tcPr marL="9160" marR="9160" marT="916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(n=613)</a:t>
                      </a:r>
                    </a:p>
                  </a:txBody>
                  <a:tcPr marL="9160" marR="9160" marT="916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1661257"/>
                  </a:ext>
                </a:extLst>
              </a:tr>
              <a:tr h="24396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WHO clinical stage</a:t>
                      </a:r>
                    </a:p>
                  </a:txBody>
                  <a:tcPr marL="9160" marR="9160" marT="916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(5)</a:t>
                      </a:r>
                    </a:p>
                  </a:txBody>
                  <a:tcPr marL="9160" marR="9160" marT="916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18(6)</a:t>
                      </a:r>
                    </a:p>
                  </a:txBody>
                  <a:tcPr marL="9160" marR="9160" marT="916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 (6)</a:t>
                      </a:r>
                    </a:p>
                  </a:txBody>
                  <a:tcPr marL="9160" marR="9160" marT="916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60" marR="9160" marT="916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(0)</a:t>
                      </a:r>
                    </a:p>
                  </a:txBody>
                  <a:tcPr marL="9160" marR="9160" marT="916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(0)</a:t>
                      </a:r>
                    </a:p>
                  </a:txBody>
                  <a:tcPr marL="9160" marR="9160" marT="916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(0)</a:t>
                      </a:r>
                    </a:p>
                  </a:txBody>
                  <a:tcPr marL="9160" marR="9160" marT="916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0" marR="9160" marT="916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5432524"/>
                  </a:ext>
                </a:extLst>
              </a:tr>
              <a:tr h="23287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SAE (≥1)</a:t>
                      </a:r>
                    </a:p>
                  </a:txBody>
                  <a:tcPr marL="9160" marR="9160" marT="916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34(11)</a:t>
                      </a:r>
                    </a:p>
                  </a:txBody>
                  <a:tcPr marL="9160" marR="9160" marT="916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25(8)</a:t>
                      </a:r>
                    </a:p>
                  </a:txBody>
                  <a:tcPr marL="9160" marR="9160" marT="916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 (10)*</a:t>
                      </a:r>
                    </a:p>
                  </a:txBody>
                  <a:tcPr marL="9160" marR="9160" marT="916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60" marR="9160" marT="916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(4)</a:t>
                      </a:r>
                    </a:p>
                  </a:txBody>
                  <a:tcPr marL="9160" marR="9160" marT="916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(4)</a:t>
                      </a:r>
                    </a:p>
                  </a:txBody>
                  <a:tcPr marL="9160" marR="9160" marT="916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(4)</a:t>
                      </a:r>
                    </a:p>
                  </a:txBody>
                  <a:tcPr marL="9160" marR="9160" marT="916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0" marR="9160" marT="916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7527588"/>
                  </a:ext>
                </a:extLst>
              </a:tr>
              <a:tr h="24396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Tuberculosis</a:t>
                      </a:r>
                    </a:p>
                  </a:txBody>
                  <a:tcPr marL="9160" marR="9160" marT="916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(5)</a:t>
                      </a:r>
                    </a:p>
                  </a:txBody>
                  <a:tcPr marL="9160" marR="9160" marT="916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(6)</a:t>
                      </a:r>
                    </a:p>
                  </a:txBody>
                  <a:tcPr marL="9160" marR="9160" marT="916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(5)</a:t>
                      </a:r>
                    </a:p>
                  </a:txBody>
                  <a:tcPr marL="9160" marR="9160" marT="916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0" marR="9160" marT="916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(0)</a:t>
                      </a:r>
                    </a:p>
                  </a:txBody>
                  <a:tcPr marL="9160" marR="9160" marT="916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(0)</a:t>
                      </a:r>
                    </a:p>
                  </a:txBody>
                  <a:tcPr marL="9160" marR="9160" marT="916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(0)</a:t>
                      </a:r>
                    </a:p>
                  </a:txBody>
                  <a:tcPr marL="9160" marR="9160" marT="916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0" marR="9160" marT="916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8907577"/>
                  </a:ext>
                </a:extLst>
              </a:tr>
              <a:tr h="24396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Deaths</a:t>
                      </a:r>
                    </a:p>
                  </a:txBody>
                  <a:tcPr marL="9160" marR="9160" marT="916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(4)</a:t>
                      </a:r>
                    </a:p>
                  </a:txBody>
                  <a:tcPr marL="9160" marR="9160" marT="916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(6)</a:t>
                      </a:r>
                    </a:p>
                  </a:txBody>
                  <a:tcPr marL="9160" marR="9160" marT="916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(5)</a:t>
                      </a:r>
                    </a:p>
                  </a:txBody>
                  <a:tcPr marL="9160" marR="9160" marT="916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60" marR="9160" marT="916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(1)</a:t>
                      </a:r>
                    </a:p>
                  </a:txBody>
                  <a:tcPr marL="9160" marR="9160" marT="916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(2)</a:t>
                      </a:r>
                    </a:p>
                  </a:txBody>
                  <a:tcPr marL="9160" marR="9160" marT="916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(1)</a:t>
                      </a:r>
                    </a:p>
                  </a:txBody>
                  <a:tcPr marL="9160" marR="9160" marT="916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60" marR="9160" marT="916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1362910"/>
                  </a:ext>
                </a:extLst>
              </a:tr>
              <a:tr h="28179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Women at Baseline†</a:t>
                      </a:r>
                    </a:p>
                  </a:txBody>
                  <a:tcPr marL="9160" marR="9160" marT="916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</a:t>
                      </a:r>
                    </a:p>
                  </a:txBody>
                  <a:tcPr marL="9160" marR="9160" marT="916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</a:t>
                      </a:r>
                    </a:p>
                  </a:txBody>
                  <a:tcPr marL="9160" marR="9160" marT="916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404</a:t>
                      </a:r>
                    </a:p>
                  </a:txBody>
                  <a:tcPr marL="9160" marR="9160" marT="916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60" marR="9160" marT="916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</a:t>
                      </a:r>
                    </a:p>
                  </a:txBody>
                  <a:tcPr marL="9160" marR="9160" marT="916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</a:t>
                      </a:r>
                    </a:p>
                  </a:txBody>
                  <a:tcPr marL="9160" marR="9160" marT="916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404</a:t>
                      </a:r>
                    </a:p>
                  </a:txBody>
                  <a:tcPr marL="9160" marR="9160" marT="916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60" marR="9160" marT="916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82327"/>
                  </a:ext>
                </a:extLst>
              </a:tr>
              <a:tr h="23287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Pregnancies</a:t>
                      </a:r>
                    </a:p>
                  </a:txBody>
                  <a:tcPr marL="9160" marR="9160" marT="916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 (17)</a:t>
                      </a:r>
                    </a:p>
                  </a:txBody>
                  <a:tcPr marL="9160" marR="9160" marT="916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 (22)</a:t>
                      </a:r>
                    </a:p>
                  </a:txBody>
                  <a:tcPr marL="9160" marR="9160" marT="916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 (20)</a:t>
                      </a:r>
                    </a:p>
                  </a:txBody>
                  <a:tcPr marL="9160" marR="9160" marT="916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0" marR="9160" marT="916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(6)</a:t>
                      </a:r>
                    </a:p>
                  </a:txBody>
                  <a:tcPr marL="9160" marR="9160" marT="916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(7)</a:t>
                      </a:r>
                    </a:p>
                  </a:txBody>
                  <a:tcPr marL="9160" marR="9160" marT="916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 (6)</a:t>
                      </a:r>
                    </a:p>
                  </a:txBody>
                  <a:tcPr marL="9160" marR="9160" marT="916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0" marR="9160" marT="916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1288467"/>
                  </a:ext>
                </a:extLst>
              </a:tr>
              <a:tr h="26614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Births</a:t>
                      </a:r>
                      <a:r>
                        <a:rPr lang="en-US" sz="13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¶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4880" marR="9160" marT="916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(8)</a:t>
                      </a:r>
                    </a:p>
                  </a:txBody>
                  <a:tcPr marL="9160" marR="9160" marT="916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(12)</a:t>
                      </a:r>
                    </a:p>
                  </a:txBody>
                  <a:tcPr marL="9160" marR="9160" marT="916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 (10)</a:t>
                      </a:r>
                    </a:p>
                  </a:txBody>
                  <a:tcPr marL="9160" marR="9160" marT="916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0" marR="9160" marT="916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(3)</a:t>
                      </a:r>
                    </a:p>
                  </a:txBody>
                  <a:tcPr marL="9160" marR="9160" marT="916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(4)</a:t>
                      </a:r>
                    </a:p>
                  </a:txBody>
                  <a:tcPr marL="9160" marR="9160" marT="916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(4)</a:t>
                      </a:r>
                    </a:p>
                  </a:txBody>
                  <a:tcPr marL="9160" marR="9160" marT="916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0" marR="9160" marT="91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0567610"/>
                  </a:ext>
                </a:extLst>
              </a:tr>
              <a:tr h="23287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Abortions</a:t>
                      </a:r>
                    </a:p>
                  </a:txBody>
                  <a:tcPr marL="9160" marR="9160" marT="916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(2)</a:t>
                      </a:r>
                    </a:p>
                  </a:txBody>
                  <a:tcPr marL="9160" marR="9160" marT="916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(3)</a:t>
                      </a:r>
                    </a:p>
                  </a:txBody>
                  <a:tcPr marL="9160" marR="9160" marT="916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(2)</a:t>
                      </a:r>
                    </a:p>
                  </a:txBody>
                  <a:tcPr marL="9160" marR="9160" marT="916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0" marR="9160" marT="916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(0)</a:t>
                      </a:r>
                    </a:p>
                  </a:txBody>
                  <a:tcPr marL="9160" marR="9160" marT="916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(0)</a:t>
                      </a:r>
                    </a:p>
                  </a:txBody>
                  <a:tcPr marL="9160" marR="9160" marT="916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(0)</a:t>
                      </a:r>
                    </a:p>
                  </a:txBody>
                  <a:tcPr marL="9160" marR="9160" marT="916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0" marR="9160" marT="91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0156886"/>
                  </a:ext>
                </a:extLst>
              </a:tr>
              <a:tr h="23287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Miscarriages</a:t>
                      </a:r>
                    </a:p>
                  </a:txBody>
                  <a:tcPr marL="82440" marR="9160" marT="916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(3)</a:t>
                      </a:r>
                    </a:p>
                  </a:txBody>
                  <a:tcPr marL="9160" marR="9160" marT="916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(4)</a:t>
                      </a:r>
                    </a:p>
                  </a:txBody>
                  <a:tcPr marL="9160" marR="9160" marT="916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(3) </a:t>
                      </a:r>
                    </a:p>
                  </a:txBody>
                  <a:tcPr marL="9160" marR="9160" marT="916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0" marR="9160" marT="916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(1)</a:t>
                      </a:r>
                    </a:p>
                  </a:txBody>
                  <a:tcPr marL="9160" marR="9160" marT="916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(1)</a:t>
                      </a:r>
                    </a:p>
                  </a:txBody>
                  <a:tcPr marL="9160" marR="9160" marT="916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(1)</a:t>
                      </a:r>
                    </a:p>
                  </a:txBody>
                  <a:tcPr marL="9160" marR="9160" marT="916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0" marR="9160" marT="91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5467803"/>
                  </a:ext>
                </a:extLst>
              </a:tr>
              <a:tr h="23287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Interruptions</a:t>
                      </a:r>
                    </a:p>
                  </a:txBody>
                  <a:tcPr marL="82440" marR="9160" marT="916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(1)</a:t>
                      </a:r>
                    </a:p>
                  </a:txBody>
                  <a:tcPr marL="9160" marR="9160" marT="916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(0)</a:t>
                      </a:r>
                    </a:p>
                  </a:txBody>
                  <a:tcPr marL="9160" marR="9160" marT="916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(1) </a:t>
                      </a:r>
                    </a:p>
                  </a:txBody>
                  <a:tcPr marL="9160" marR="9160" marT="916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0" marR="9160" marT="916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(0) </a:t>
                      </a:r>
                    </a:p>
                  </a:txBody>
                  <a:tcPr marL="9160" marR="9160" marT="916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(0)</a:t>
                      </a:r>
                    </a:p>
                  </a:txBody>
                  <a:tcPr marL="9160" marR="9160" marT="916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(0)</a:t>
                      </a:r>
                    </a:p>
                  </a:txBody>
                  <a:tcPr marL="9160" marR="9160" marT="916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0" marR="9160" marT="91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531589"/>
                  </a:ext>
                </a:extLst>
              </a:tr>
              <a:tr h="24396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Stillbirths**</a:t>
                      </a:r>
                    </a:p>
                  </a:txBody>
                  <a:tcPr marL="82440" marR="9160" marT="916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(0)</a:t>
                      </a:r>
                    </a:p>
                  </a:txBody>
                  <a:tcPr marL="9160" marR="9160" marT="916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(1)</a:t>
                      </a:r>
                    </a:p>
                  </a:txBody>
                  <a:tcPr marL="9160" marR="9160" marT="916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(0)</a:t>
                      </a:r>
                    </a:p>
                  </a:txBody>
                  <a:tcPr marL="9160" marR="9160" marT="916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60" marR="9160" marT="916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(0)</a:t>
                      </a:r>
                    </a:p>
                  </a:txBody>
                  <a:tcPr marL="9160" marR="9160" marT="916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(0)</a:t>
                      </a:r>
                    </a:p>
                  </a:txBody>
                  <a:tcPr marL="9160" marR="9160" marT="916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sng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(0)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0" marR="9160" marT="916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60" marR="9160" marT="91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4527223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7C01E250-8A34-4115-AE66-3C2B3AD1EBB3}"/>
              </a:ext>
            </a:extLst>
          </p:cNvPr>
          <p:cNvSpPr/>
          <p:nvPr/>
        </p:nvSpPr>
        <p:spPr>
          <a:xfrm>
            <a:off x="2791659" y="5828780"/>
            <a:ext cx="64157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†404 women were exposed to antiretroviral therapy</a:t>
            </a:r>
            <a:r>
              <a:rPr lang="fr-FR" sz="1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lang="en-US" sz="1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*1 Switch to EFV600 due to WHO-DTG alert</a:t>
            </a:r>
            <a:r>
              <a:rPr lang="fr-FR" sz="1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lang="en-US" sz="1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**One single case of early stillbirth (26 weeks in utero)</a:t>
            </a:r>
            <a:r>
              <a:rPr lang="fr-FR" sz="1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lang="en-US" sz="1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¶No HIV mother-to-child transmission cases. No preterm birth mortality rate</a:t>
            </a:r>
            <a:endParaRPr lang="fr-FR" sz="1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0460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80445B6-EAD8-3883-84B7-EBF057972E03}"/>
              </a:ext>
            </a:extLst>
          </p:cNvPr>
          <p:cNvSpPr txBox="1">
            <a:spLocks/>
          </p:cNvSpPr>
          <p:nvPr/>
        </p:nvSpPr>
        <p:spPr>
          <a:xfrm>
            <a:off x="1985945" y="-2377102"/>
            <a:ext cx="9610310" cy="122396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accent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GB" sz="3600" dirty="0">
              <a:solidFill>
                <a:srgbClr val="1F6382"/>
              </a:solidFill>
            </a:endParaRP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CB5AF7BD-5D45-6141-A3E0-BE9DFC1439AD}"/>
              </a:ext>
            </a:extLst>
          </p:cNvPr>
          <p:cNvSpPr txBox="1">
            <a:spLocks/>
          </p:cNvSpPr>
          <p:nvPr/>
        </p:nvSpPr>
        <p:spPr>
          <a:xfrm>
            <a:off x="2212622" y="418747"/>
            <a:ext cx="9094007" cy="1223963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accent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sz="3600" dirty="0">
                <a:solidFill>
                  <a:srgbClr val="F6890F"/>
                </a:solidFill>
              </a:rPr>
              <a:t>Weight outcomes (1/2)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4F5406-4AC0-5FB0-845D-81A3225706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614" y="1366208"/>
            <a:ext cx="5021456" cy="3651968"/>
          </a:xfrm>
          <a:prstGeom prst="rect">
            <a:avLst/>
          </a:prstGeom>
          <a:ln w="76200">
            <a:solidFill>
              <a:srgbClr val="1F6382"/>
            </a:solidFill>
          </a:ln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C26A3EA-619C-4B30-2048-3200E0800598}"/>
              </a:ext>
            </a:extLst>
          </p:cNvPr>
          <p:cNvSpPr/>
          <p:nvPr/>
        </p:nvSpPr>
        <p:spPr>
          <a:xfrm>
            <a:off x="1124857" y="5193377"/>
            <a:ext cx="9942285" cy="166462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1F6382"/>
            </a:solidFill>
          </a:ln>
        </p:spPr>
        <p:txBody>
          <a:bodyPr wrap="square" tIns="91440" bIns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</a:rPr>
              <a:t>Overall, significant median weight gain at Week 192, higher in DTG group</a:t>
            </a:r>
          </a:p>
          <a:p>
            <a:pPr algn="ctr">
              <a:lnSpc>
                <a:spcPct val="150000"/>
              </a:lnSpc>
            </a:pPr>
            <a:r>
              <a:rPr lang="en-US" sz="1400" b="1" i="1" dirty="0">
                <a:solidFill>
                  <a:schemeClr val="bg1"/>
                </a:solidFill>
              </a:rPr>
              <a:t>		DTG: +7.0 (+3.0; +13.0); EFV400: +5.0 (0.0; +10.0); p&lt;0.001</a:t>
            </a:r>
            <a:br>
              <a:rPr lang="en-US" sz="1400" i="1" dirty="0">
                <a:solidFill>
                  <a:schemeClr val="bg1"/>
                </a:solidFill>
              </a:rPr>
            </a:br>
            <a:r>
              <a:rPr lang="en-US" sz="1400" i="1" dirty="0">
                <a:solidFill>
                  <a:schemeClr val="bg1"/>
                </a:solidFill>
              </a:rPr>
              <a:t>Weight gain was higher among women</a:t>
            </a:r>
          </a:p>
          <a:p>
            <a:pPr algn="ctr">
              <a:lnSpc>
                <a:spcPct val="150000"/>
              </a:lnSpc>
            </a:pPr>
            <a:r>
              <a:rPr lang="en-US" sz="1400" i="1" dirty="0">
                <a:solidFill>
                  <a:schemeClr val="bg1"/>
                </a:solidFill>
              </a:rPr>
              <a:t> </a:t>
            </a:r>
            <a:r>
              <a:rPr lang="en-US" sz="1400" b="1" i="1" dirty="0">
                <a:solidFill>
                  <a:schemeClr val="bg1"/>
                </a:solidFill>
              </a:rPr>
              <a:t>68 (42.8%) </a:t>
            </a:r>
            <a:r>
              <a:rPr lang="en-US" sz="1400" dirty="0">
                <a:solidFill>
                  <a:schemeClr val="bg1"/>
                </a:solidFill>
              </a:rPr>
              <a:t>of women on DTG had Weight gain &gt;15%, compared to </a:t>
            </a:r>
            <a:r>
              <a:rPr lang="en-US" sz="1400" b="1" i="1" dirty="0">
                <a:solidFill>
                  <a:schemeClr val="bg1"/>
                </a:solidFill>
              </a:rPr>
              <a:t>49 (31.0%) on EFV400; p=0.030</a:t>
            </a:r>
            <a:endParaRPr lang="en-US" sz="1400" dirty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endParaRPr lang="en-US" sz="1400" b="1" i="1" dirty="0">
              <a:solidFill>
                <a:schemeClr val="bg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8F35303-FFB4-40E7-9270-F26E0D8C76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2935" y="1360576"/>
            <a:ext cx="5029200" cy="3657600"/>
          </a:xfrm>
          <a:prstGeom prst="rect">
            <a:avLst/>
          </a:prstGeom>
          <a:ln w="76200">
            <a:solidFill>
              <a:srgbClr val="1F6382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A964272-5112-5590-F492-B8089C43F984}"/>
              </a:ext>
            </a:extLst>
          </p:cNvPr>
          <p:cNvSpPr txBox="1"/>
          <p:nvPr/>
        </p:nvSpPr>
        <p:spPr>
          <a:xfrm>
            <a:off x="11521440" y="6613108"/>
            <a:ext cx="6705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10/14</a:t>
            </a:r>
          </a:p>
        </p:txBody>
      </p:sp>
    </p:spTree>
    <p:extLst>
      <p:ext uri="{BB962C8B-B14F-4D97-AF65-F5344CB8AC3E}">
        <p14:creationId xmlns:p14="http://schemas.microsoft.com/office/powerpoint/2010/main" val="37956206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F5D8365-3303-8C33-8C38-9C3B4F93E59C}"/>
              </a:ext>
            </a:extLst>
          </p:cNvPr>
          <p:cNvSpPr/>
          <p:nvPr/>
        </p:nvSpPr>
        <p:spPr>
          <a:xfrm>
            <a:off x="4233977" y="1710978"/>
            <a:ext cx="7620000" cy="4573111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1F6382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US" sz="1400" dirty="0">
              <a:solidFill>
                <a:schemeClr val="bg1"/>
              </a:solidFill>
            </a:endParaRP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v"/>
            </a:pPr>
            <a:endParaRPr lang="en-US" sz="1400" i="1" dirty="0">
              <a:solidFill>
                <a:schemeClr val="bg1"/>
              </a:solidFill>
            </a:endParaRP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v"/>
            </a:pPr>
            <a:endParaRPr lang="en-US" sz="1400" i="1" dirty="0">
              <a:solidFill>
                <a:schemeClr val="bg1"/>
              </a:solidFill>
            </a:endParaRP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v"/>
            </a:pPr>
            <a:endParaRPr lang="en-US" sz="1400" i="1" dirty="0">
              <a:solidFill>
                <a:schemeClr val="bg1"/>
              </a:solidFill>
            </a:endParaRP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v"/>
            </a:pPr>
            <a:endParaRPr lang="en-US" sz="1400" i="1" dirty="0">
              <a:solidFill>
                <a:schemeClr val="bg1"/>
              </a:solidFill>
            </a:endParaRP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v"/>
            </a:pPr>
            <a:endParaRPr lang="en-US" sz="1400" i="1" dirty="0">
              <a:solidFill>
                <a:schemeClr val="bg1"/>
              </a:solidFill>
            </a:endParaRP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v"/>
            </a:pPr>
            <a:endParaRPr lang="en-US" sz="1400" i="1" dirty="0">
              <a:solidFill>
                <a:schemeClr val="bg1"/>
              </a:solidFill>
            </a:endParaRP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v"/>
            </a:pPr>
            <a:endParaRPr lang="en-US" sz="1400" i="1" dirty="0">
              <a:solidFill>
                <a:schemeClr val="bg1"/>
              </a:solidFill>
            </a:endParaRP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v"/>
            </a:pPr>
            <a:endParaRPr lang="en-US" sz="1400" i="1" dirty="0">
              <a:solidFill>
                <a:schemeClr val="bg1"/>
              </a:solidFill>
            </a:endParaRP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v"/>
            </a:pPr>
            <a:endParaRPr lang="en-US" sz="1400" i="1" dirty="0">
              <a:solidFill>
                <a:schemeClr val="bg1"/>
              </a:solidFill>
            </a:endParaRP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v"/>
            </a:pPr>
            <a:endParaRPr lang="en-US" sz="1400" i="1" dirty="0">
              <a:solidFill>
                <a:schemeClr val="bg1"/>
              </a:solidFill>
            </a:endParaRP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v"/>
            </a:pPr>
            <a:endParaRPr lang="en-US" sz="1400" i="1" dirty="0">
              <a:solidFill>
                <a:schemeClr val="bg1"/>
              </a:solidFill>
            </a:endParaRP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v"/>
            </a:pPr>
            <a:endParaRPr lang="en-US" sz="1400" i="1" dirty="0">
              <a:solidFill>
                <a:schemeClr val="bg1"/>
              </a:solidFill>
            </a:endParaRP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v"/>
            </a:pPr>
            <a:endParaRPr lang="en-US" sz="1400" i="1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195FDD-9AEE-CCCB-4D73-C4E439BEE0B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9662" y="1818741"/>
            <a:ext cx="7508630" cy="438208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9D61B8F-BCAE-632D-0B2E-59AA116C0B07}"/>
              </a:ext>
            </a:extLst>
          </p:cNvPr>
          <p:cNvSpPr/>
          <p:nvPr/>
        </p:nvSpPr>
        <p:spPr>
          <a:xfrm>
            <a:off x="338023" y="1343127"/>
            <a:ext cx="3784799" cy="554260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1F6382"/>
            </a:solidFill>
          </a:ln>
        </p:spPr>
        <p:txBody>
          <a:bodyPr wrap="square" bIns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400" dirty="0">
                <a:solidFill>
                  <a:schemeClr val="bg1"/>
                </a:solidFill>
              </a:rPr>
              <a:t>Overall, a +2.7 point increase in mean BMI between baseline and W192</a:t>
            </a:r>
          </a:p>
          <a:p>
            <a:pPr>
              <a:lnSpc>
                <a:spcPct val="150000"/>
              </a:lnSpc>
            </a:pPr>
            <a:r>
              <a:rPr lang="en-GB" sz="1400" b="1" i="1" dirty="0">
                <a:solidFill>
                  <a:schemeClr val="bg1"/>
                </a:solidFill>
              </a:rPr>
              <a:t>From 23.7 (4.0) to 26.4 (4.6)]</a:t>
            </a:r>
          </a:p>
          <a:p>
            <a:pPr>
              <a:lnSpc>
                <a:spcPct val="150000"/>
              </a:lnSpc>
            </a:pPr>
            <a:endParaRPr lang="en-GB" sz="1400" b="1" i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</a:rPr>
              <a:t>-Significant positive effect of time from baseline, in both groups: </a:t>
            </a:r>
          </a:p>
          <a:p>
            <a:pPr>
              <a:lnSpc>
                <a:spcPct val="150000"/>
              </a:lnSpc>
            </a:pPr>
            <a:r>
              <a:rPr lang="en-US" sz="1400" b="1" i="1" dirty="0">
                <a:solidFill>
                  <a:schemeClr val="bg1"/>
                </a:solidFill>
              </a:rPr>
              <a:t>+2.0 [1.7 – 2.4] BMI points on average between BL and Week 192</a:t>
            </a:r>
            <a:br>
              <a:rPr lang="en-US" sz="1400" i="1" dirty="0">
                <a:solidFill>
                  <a:schemeClr val="bg1"/>
                </a:solidFill>
              </a:rPr>
            </a:br>
            <a:endParaRPr lang="en-US" sz="1400" i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</a:rPr>
              <a:t>-Additional significant effect of DTG on weight gain compared to EFV.</a:t>
            </a:r>
          </a:p>
          <a:p>
            <a:pPr>
              <a:lnSpc>
                <a:spcPct val="150000"/>
              </a:lnSpc>
            </a:pPr>
            <a:br>
              <a:rPr lang="en-US" sz="1400" dirty="0">
                <a:solidFill>
                  <a:schemeClr val="bg1"/>
                </a:solidFill>
              </a:rPr>
            </a:br>
            <a:r>
              <a:rPr lang="en-US" sz="1400" dirty="0">
                <a:solidFill>
                  <a:schemeClr val="bg1"/>
                </a:solidFill>
              </a:rPr>
              <a:t>-At Week 192, adjusted difference in BMI gain was </a:t>
            </a:r>
            <a:r>
              <a:rPr lang="en-US" sz="1400" b="1" i="1" dirty="0">
                <a:solidFill>
                  <a:schemeClr val="bg1"/>
                </a:solidFill>
              </a:rPr>
              <a:t>+0.9 [0.4 – 1.4] BMI point in favor of DTG versus EFV400</a:t>
            </a:r>
          </a:p>
          <a:p>
            <a:pPr>
              <a:lnSpc>
                <a:spcPct val="150000"/>
              </a:lnSpc>
            </a:pP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7" name="Rectangle : coins arrondis 5">
            <a:extLst>
              <a:ext uri="{FF2B5EF4-FFF2-40B4-BE49-F238E27FC236}">
                <a16:creationId xmlns:a16="http://schemas.microsoft.com/office/drawing/2014/main" id="{DFB96C93-D52B-E96E-0A57-56E8BFA7AD14}"/>
              </a:ext>
            </a:extLst>
          </p:cNvPr>
          <p:cNvSpPr/>
          <p:nvPr/>
        </p:nvSpPr>
        <p:spPr>
          <a:xfrm>
            <a:off x="6774228" y="2264229"/>
            <a:ext cx="4504267" cy="902113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 : coins arrondis 5">
            <a:extLst>
              <a:ext uri="{FF2B5EF4-FFF2-40B4-BE49-F238E27FC236}">
                <a16:creationId xmlns:a16="http://schemas.microsoft.com/office/drawing/2014/main" id="{4C51D0CF-EF3A-CE8F-25BA-B620849DC15E}"/>
              </a:ext>
            </a:extLst>
          </p:cNvPr>
          <p:cNvSpPr/>
          <p:nvPr/>
        </p:nvSpPr>
        <p:spPr>
          <a:xfrm>
            <a:off x="5765539" y="3178627"/>
            <a:ext cx="4952999" cy="902113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2B800814-242F-DAA2-E717-59BF08DBD7D3}"/>
              </a:ext>
            </a:extLst>
          </p:cNvPr>
          <p:cNvSpPr txBox="1">
            <a:spLocks/>
          </p:cNvSpPr>
          <p:nvPr/>
        </p:nvSpPr>
        <p:spPr>
          <a:xfrm>
            <a:off x="2212622" y="418747"/>
            <a:ext cx="9979378" cy="1223963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accent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sz="3600" dirty="0">
                <a:solidFill>
                  <a:srgbClr val="F6890F"/>
                </a:solidFill>
              </a:rPr>
              <a:t>Weight outcomes (2/2)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4FF93D-C9DA-46FA-8CE5-9ECDF476DBE4}"/>
              </a:ext>
            </a:extLst>
          </p:cNvPr>
          <p:cNvSpPr txBox="1"/>
          <p:nvPr/>
        </p:nvSpPr>
        <p:spPr>
          <a:xfrm>
            <a:off x="6387924" y="3313584"/>
            <a:ext cx="81438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b="1" dirty="0"/>
              <a:t>ref=EFV</a:t>
            </a:r>
          </a:p>
        </p:txBody>
      </p:sp>
    </p:spTree>
    <p:extLst>
      <p:ext uri="{BB962C8B-B14F-4D97-AF65-F5344CB8AC3E}">
        <p14:creationId xmlns:p14="http://schemas.microsoft.com/office/powerpoint/2010/main" val="14678793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700112-9DA5-B142-8765-ED6A3B94F2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30286" y="1438553"/>
            <a:ext cx="9085943" cy="4585052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GB" sz="2000" dirty="0"/>
              <a:t>Overall, both DTG-based and low dose EFV-based regimens have durable safety for use in treatment-naïve patients with HIV-1, with DTG showing higher viral suppression than EFV in the long term, especially among patients with baseline high VL</a:t>
            </a:r>
          </a:p>
          <a:p>
            <a:pPr algn="just">
              <a:lnSpc>
                <a:spcPct val="150000"/>
              </a:lnSpc>
            </a:pPr>
            <a:r>
              <a:rPr lang="en-GB" sz="2000" dirty="0"/>
              <a:t>Participants with VL&gt;100,000 copies/mL on EFV400 had less durable viral suppression. </a:t>
            </a:r>
          </a:p>
          <a:p>
            <a:pPr algn="just">
              <a:lnSpc>
                <a:spcPct val="150000"/>
              </a:lnSpc>
            </a:pPr>
            <a:r>
              <a:rPr lang="en-GB" sz="2000" dirty="0"/>
              <a:t>Weight gain was considerable and steady through years among DTG participants, particularly among women.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93E86D9-734E-CD4A-98AC-D989E4E5E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noProof="0" dirty="0">
                <a:latin typeface="+mj-lt"/>
              </a:rPr>
              <a:t>Conclusion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8788352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2" descr="IRD - Délégation régionale Occitanie | Facebook">
            <a:extLst>
              <a:ext uri="{FF2B5EF4-FFF2-40B4-BE49-F238E27FC236}">
                <a16:creationId xmlns:a16="http://schemas.microsoft.com/office/drawing/2014/main" id="{9B408910-FFC9-11B3-92CF-0460A55203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289" b="14731"/>
          <a:stretch>
            <a:fillRect/>
          </a:stretch>
        </p:blipFill>
        <p:spPr bwMode="auto">
          <a:xfrm>
            <a:off x="5991913" y="5616791"/>
            <a:ext cx="1152854" cy="796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7EA72CF-9370-F347-B87B-62EFB343B06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872014" y="260203"/>
            <a:ext cx="7632700" cy="1223962"/>
          </a:xfrm>
        </p:spPr>
        <p:txBody>
          <a:bodyPr/>
          <a:lstStyle/>
          <a:p>
            <a:r>
              <a:rPr lang="en-GB" dirty="0"/>
              <a:t>Acknowledgements</a:t>
            </a:r>
          </a:p>
        </p:txBody>
      </p:sp>
      <p:pic>
        <p:nvPicPr>
          <p:cNvPr id="6" name="Espace réservé du contenu 3">
            <a:extLst>
              <a:ext uri="{FF2B5EF4-FFF2-40B4-BE49-F238E27FC236}">
                <a16:creationId xmlns:a16="http://schemas.microsoft.com/office/drawing/2014/main" id="{ADC356B7-B78F-AFEF-0A5A-BAA399F558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11489" y="1216025"/>
            <a:ext cx="2749550" cy="2962275"/>
          </a:xfrm>
          <a:prstGeom prst="rect">
            <a:avLst/>
          </a:prstGeom>
        </p:spPr>
      </p:pic>
      <p:pic>
        <p:nvPicPr>
          <p:cNvPr id="7" name="Espace réservé du contenu 3">
            <a:extLst>
              <a:ext uri="{FF2B5EF4-FFF2-40B4-BE49-F238E27FC236}">
                <a16:creationId xmlns:a16="http://schemas.microsoft.com/office/drawing/2014/main" id="{125C6BC5-67A8-A6FB-53A9-610A9DAF2B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39339" y="1185863"/>
            <a:ext cx="2365375" cy="296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Hopital Central de Yaoundé | Yaoundé, Cameroon |">
            <a:extLst>
              <a:ext uri="{FF2B5EF4-FFF2-40B4-BE49-F238E27FC236}">
                <a16:creationId xmlns:a16="http://schemas.microsoft.com/office/drawing/2014/main" id="{3D80D3DC-067A-3167-79AE-4FD6BF041E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628"/>
          <a:stretch>
            <a:fillRect/>
          </a:stretch>
        </p:blipFill>
        <p:spPr bwMode="auto">
          <a:xfrm>
            <a:off x="5344595" y="5668645"/>
            <a:ext cx="784197" cy="726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http://www.impm-cm.org/wp-content/uploads/2018/03/Icone_IMPM-1-150x150.png">
            <a:extLst>
              <a:ext uri="{FF2B5EF4-FFF2-40B4-BE49-F238E27FC236}">
                <a16:creationId xmlns:a16="http://schemas.microsoft.com/office/drawing/2014/main" id="{974734A4-67F6-3C7B-2F94-05E860BF58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3484" y="5591949"/>
            <a:ext cx="788545" cy="788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699E0772-80A7-D179-E90D-527A64C3A3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10320" y="5709636"/>
            <a:ext cx="754231" cy="610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UMI Transvihmi - Home | Facebook">
            <a:extLst>
              <a:ext uri="{FF2B5EF4-FFF2-40B4-BE49-F238E27FC236}">
                <a16:creationId xmlns:a16="http://schemas.microsoft.com/office/drawing/2014/main" id="{B8D521A7-D1D6-611F-F43D-13196726F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37953" y="4412535"/>
            <a:ext cx="9810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 descr="logo-ibb - Institut Bouisson Bertrand">
            <a:extLst>
              <a:ext uri="{FF2B5EF4-FFF2-40B4-BE49-F238E27FC236}">
                <a16:creationId xmlns:a16="http://schemas.microsoft.com/office/drawing/2014/main" id="{D1F2D321-BEB9-E301-6FFE-5FFA8C5394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4571" y="5668646"/>
            <a:ext cx="1047916" cy="651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0" descr="TransVIHMI / IRD - Sites d&amp;#39;unités de recherche / IRD - TransVIHMI">
            <a:extLst>
              <a:ext uri="{FF2B5EF4-FFF2-40B4-BE49-F238E27FC236}">
                <a16:creationId xmlns:a16="http://schemas.microsoft.com/office/drawing/2014/main" id="{091B8881-EC24-4B7A-98EB-46EC3BE477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7157" y="5668645"/>
            <a:ext cx="654388" cy="651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4" descr="Le partenariat en Occitanie | Site Web IRD">
            <a:extLst>
              <a:ext uri="{FF2B5EF4-FFF2-40B4-BE49-F238E27FC236}">
                <a16:creationId xmlns:a16="http://schemas.microsoft.com/office/drawing/2014/main" id="{94CD6328-CE92-D0AC-60BE-910A076E1B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15415" y="5744169"/>
            <a:ext cx="1124023" cy="516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object 10">
            <a:extLst>
              <a:ext uri="{FF2B5EF4-FFF2-40B4-BE49-F238E27FC236}">
                <a16:creationId xmlns:a16="http://schemas.microsoft.com/office/drawing/2014/main" id="{E9FF5471-495F-DF00-268E-7FDC01378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0961" y="5723660"/>
            <a:ext cx="1429518" cy="50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 descr="Bienvenue au SESSTIM">
            <a:extLst>
              <a:ext uri="{FF2B5EF4-FFF2-40B4-BE49-F238E27FC236}">
                <a16:creationId xmlns:a16="http://schemas.microsoft.com/office/drawing/2014/main" id="{0B9DB094-815D-9E01-FBAF-45EFB20E89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26846" y="5680773"/>
            <a:ext cx="1117078" cy="625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ZoneTexte 31">
            <a:extLst>
              <a:ext uri="{FF2B5EF4-FFF2-40B4-BE49-F238E27FC236}">
                <a16:creationId xmlns:a16="http://schemas.microsoft.com/office/drawing/2014/main" id="{F3D38EB3-14A6-33F2-2ABF-DF06645F38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4314" y="1239506"/>
            <a:ext cx="5111750" cy="1244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fr-FR" sz="3200" b="1" dirty="0">
                <a:solidFill>
                  <a:srgbClr val="002060"/>
                </a:solidFill>
              </a:rPr>
              <a:t>The 613 participants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fr-FR" sz="2000" b="1" dirty="0">
                <a:solidFill>
                  <a:srgbClr val="002060"/>
                </a:solidFill>
              </a:rPr>
              <a:t>Late (R) Colonel Dr </a:t>
            </a:r>
            <a:r>
              <a:rPr lang="en-US" altLang="fr-FR" sz="2000" b="1" dirty="0" err="1">
                <a:solidFill>
                  <a:srgbClr val="002060"/>
                </a:solidFill>
              </a:rPr>
              <a:t>Eitel</a:t>
            </a:r>
            <a:r>
              <a:rPr lang="en-US" altLang="fr-FR" sz="2000" b="1" dirty="0">
                <a:solidFill>
                  <a:srgbClr val="002060"/>
                </a:solidFill>
              </a:rPr>
              <a:t> </a:t>
            </a:r>
            <a:r>
              <a:rPr lang="en-US" altLang="fr-FR" sz="2000" b="1" dirty="0" err="1">
                <a:solidFill>
                  <a:srgbClr val="002060"/>
                </a:solidFill>
              </a:rPr>
              <a:t>Mpoudi</a:t>
            </a:r>
            <a:r>
              <a:rPr lang="en-US" altLang="fr-FR" sz="2000" b="1" dirty="0">
                <a:solidFill>
                  <a:srgbClr val="002060"/>
                </a:solidFill>
              </a:rPr>
              <a:t> </a:t>
            </a:r>
            <a:r>
              <a:rPr lang="en-US" altLang="fr-FR" sz="2000" b="1" dirty="0" err="1">
                <a:solidFill>
                  <a:srgbClr val="002060"/>
                </a:solidFill>
              </a:rPr>
              <a:t>Ngole</a:t>
            </a:r>
            <a:endParaRPr lang="en-US" altLang="fr-FR" sz="2000" b="1" dirty="0">
              <a:solidFill>
                <a:srgbClr val="002060"/>
              </a:solidFill>
            </a:endParaRP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45E1F883-B311-131C-7780-456189F03E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46"/>
          <a:stretch/>
        </p:blipFill>
        <p:spPr bwMode="auto">
          <a:xfrm>
            <a:off x="211989" y="5721608"/>
            <a:ext cx="743610" cy="538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Image 7">
            <a:extLst>
              <a:ext uri="{FF2B5EF4-FFF2-40B4-BE49-F238E27FC236}">
                <a16:creationId xmlns:a16="http://schemas.microsoft.com/office/drawing/2014/main" id="{EFA50C4A-9815-2C05-3FF7-EDC17248CF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09116" y="2484462"/>
            <a:ext cx="221615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Image 6">
            <a:extLst>
              <a:ext uri="{FF2B5EF4-FFF2-40B4-BE49-F238E27FC236}">
                <a16:creationId xmlns:a16="http://schemas.microsoft.com/office/drawing/2014/main" id="{5A177794-E36E-96B8-53C4-24E1F178BF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9999" r="57880" b="37601"/>
          <a:stretch>
            <a:fillRect/>
          </a:stretch>
        </p:blipFill>
        <p:spPr bwMode="auto">
          <a:xfrm>
            <a:off x="1105713" y="4254612"/>
            <a:ext cx="1758950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>
            <a:extLst>
              <a:ext uri="{FF2B5EF4-FFF2-40B4-BE49-F238E27FC236}">
                <a16:creationId xmlns:a16="http://schemas.microsoft.com/office/drawing/2014/main" id="{ACB7C45B-D785-C240-4ECF-52D41B32B4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872193" y="5741121"/>
            <a:ext cx="921076" cy="469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entre for Schistosomiasis and Parasitology - World NTD Day">
            <a:extLst>
              <a:ext uri="{FF2B5EF4-FFF2-40B4-BE49-F238E27FC236}">
                <a16:creationId xmlns:a16="http://schemas.microsoft.com/office/drawing/2014/main" id="{DC13AD94-670B-E712-F066-EED81BE3B2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942" y="4239745"/>
            <a:ext cx="2389685" cy="112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Accueil | ANRS">
            <a:extLst>
              <a:ext uri="{FF2B5EF4-FFF2-40B4-BE49-F238E27FC236}">
                <a16:creationId xmlns:a16="http://schemas.microsoft.com/office/drawing/2014/main" id="{7C75BDE3-56D5-8B6D-2357-A702365EB8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47263" y="4320711"/>
            <a:ext cx="1768351" cy="1248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Unitaid - Wikipedia">
            <a:extLst>
              <a:ext uri="{FF2B5EF4-FFF2-40B4-BE49-F238E27FC236}">
                <a16:creationId xmlns:a16="http://schemas.microsoft.com/office/drawing/2014/main" id="{8E176210-6762-67DF-9E8B-34B83F9437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26010" y="4400659"/>
            <a:ext cx="2167734" cy="88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E4D0AE1-1B4C-30A8-C449-81C0091BD11E}"/>
              </a:ext>
            </a:extLst>
          </p:cNvPr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4734" y="5633436"/>
            <a:ext cx="602460" cy="7963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2A869AA-4438-188D-1BEC-D64B3CDE9913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47" t="33167" r="55684" b="36248"/>
          <a:stretch/>
        </p:blipFill>
        <p:spPr>
          <a:xfrm rot="16200000">
            <a:off x="3866056" y="5590004"/>
            <a:ext cx="796400" cy="858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000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3029E44-B238-FB79-A48C-C3851799F32C}"/>
              </a:ext>
            </a:extLst>
          </p:cNvPr>
          <p:cNvSpPr txBox="1">
            <a:spLocks/>
          </p:cNvSpPr>
          <p:nvPr/>
        </p:nvSpPr>
        <p:spPr>
          <a:xfrm>
            <a:off x="442915" y="1993852"/>
            <a:ext cx="11306175" cy="172605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9263" indent="-2349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2788" indent="-25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6625" indent="-21431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0150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/>
              <a:t>I have no relevant financial relationships with ineligible companies to disclose.</a:t>
            </a:r>
            <a:endParaRPr lang="en-GB" sz="1800" b="1" dirty="0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F46008A3-C57E-086A-D3BA-DCC7898E767C}"/>
              </a:ext>
            </a:extLst>
          </p:cNvPr>
          <p:cNvSpPr txBox="1">
            <a:spLocks/>
          </p:cNvSpPr>
          <p:nvPr/>
        </p:nvSpPr>
        <p:spPr>
          <a:xfrm>
            <a:off x="2212622" y="418747"/>
            <a:ext cx="9979378" cy="1223963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accent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sz="4000" dirty="0"/>
              <a:t>Conflict of interest disclosure</a:t>
            </a:r>
            <a:endParaRPr lang="en-GB" sz="4000" dirty="0">
              <a:solidFill>
                <a:srgbClr val="1F63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233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5512588-AD71-A541-8C67-D48304F1867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07777" y="1450866"/>
            <a:ext cx="5988965" cy="4360956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60000"/>
              </a:lnSpc>
              <a:defRPr/>
            </a:pPr>
            <a:r>
              <a:rPr lang="en-US" sz="1600" b="1" dirty="0"/>
              <a:t>WHO guidelines 2015</a:t>
            </a:r>
          </a:p>
          <a:p>
            <a:pPr>
              <a:lnSpc>
                <a:spcPct val="160000"/>
              </a:lnSpc>
              <a:defRPr/>
            </a:pPr>
            <a:r>
              <a:rPr lang="en-US" sz="1600" b="1" dirty="0"/>
              <a:t>Efavirenz (EFV) low dose(400 mg) </a:t>
            </a:r>
          </a:p>
          <a:p>
            <a:pPr lvl="1">
              <a:lnSpc>
                <a:spcPct val="160000"/>
              </a:lnSpc>
              <a:defRPr/>
            </a:pPr>
            <a:r>
              <a:rPr lang="en-US" sz="1400" dirty="0"/>
              <a:t>Adaptation of the current preferred regime (EFV 600 &gt; EFV 400) </a:t>
            </a:r>
          </a:p>
          <a:p>
            <a:pPr lvl="1">
              <a:lnSpc>
                <a:spcPct val="160000"/>
              </a:lnSpc>
              <a:defRPr/>
            </a:pPr>
            <a:r>
              <a:rPr lang="en-US" sz="1400" dirty="0"/>
              <a:t>Dosage reduction to reduce side effects</a:t>
            </a:r>
          </a:p>
          <a:p>
            <a:pPr>
              <a:lnSpc>
                <a:spcPct val="160000"/>
              </a:lnSpc>
              <a:defRPr/>
            </a:pPr>
            <a:r>
              <a:rPr lang="en-US" sz="1600" b="1" dirty="0"/>
              <a:t>Dolutegravir 50 mg (DTG) </a:t>
            </a:r>
          </a:p>
          <a:p>
            <a:pPr lvl="1">
              <a:lnSpc>
                <a:spcPct val="160000"/>
              </a:lnSpc>
              <a:defRPr/>
            </a:pPr>
            <a:r>
              <a:rPr lang="en-US" sz="1400" dirty="0"/>
              <a:t>Promising safe, effective and well-tolerated alternative</a:t>
            </a:r>
          </a:p>
          <a:p>
            <a:pPr lvl="1">
              <a:lnSpc>
                <a:spcPct val="160000"/>
              </a:lnSpc>
              <a:defRPr/>
            </a:pPr>
            <a:r>
              <a:rPr lang="en-US" sz="1400" dirty="0"/>
              <a:t>Low risk of resistance</a:t>
            </a:r>
          </a:p>
          <a:p>
            <a:pPr algn="ctr">
              <a:lnSpc>
                <a:spcPct val="160000"/>
              </a:lnSpc>
              <a:defRPr/>
            </a:pPr>
            <a:r>
              <a:rPr lang="en-US" sz="1600" i="1" dirty="0"/>
              <a:t>« These two options are not recommended as preferred due to their limited use outside of clinical trials [conducted in high-income countries and in men with low viral loads] and the unknown safety and efficacy of DTG and EFV 400mg in pregnancy and for people living with HIV and TB using rifampin »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98DB4DA9-70C5-FBC5-8FE2-1CE63CDC8344}"/>
              </a:ext>
            </a:extLst>
          </p:cNvPr>
          <p:cNvPicPr>
            <a:picLocks noGrp="1" noChangeAspect="1" noChangeArrowheads="1"/>
          </p:cNvPicPr>
          <p:nvPr>
            <p:ph type="pic" sz="quarter"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57" r="3457"/>
          <a:stretch>
            <a:fillRect/>
          </a:stretch>
        </p:blipFill>
        <p:spPr bwMode="auto">
          <a:xfrm>
            <a:off x="6959822" y="1259022"/>
            <a:ext cx="4317322" cy="4744644"/>
          </a:xfrm>
          <a:prstGeom prst="rect">
            <a:avLst/>
          </a:prstGeom>
          <a:noFill/>
          <a:ln w="38100">
            <a:solidFill>
              <a:srgbClr val="F6890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1">
            <a:extLst>
              <a:ext uri="{FF2B5EF4-FFF2-40B4-BE49-F238E27FC236}">
                <a16:creationId xmlns:a16="http://schemas.microsoft.com/office/drawing/2014/main" id="{6F08FE9B-4226-E4C8-2EBC-BF6ECECB60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6077793"/>
            <a:ext cx="5195885" cy="35067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r" eaLnBrk="1" hangingPunct="1">
              <a:lnSpc>
                <a:spcPct val="150000"/>
              </a:lnSpc>
              <a:defRPr/>
            </a:pPr>
            <a:r>
              <a:rPr lang="en-GB" altLang="zh-CN" sz="600" i="1" dirty="0">
                <a:latin typeface="+mj-lt"/>
                <a:ea typeface="SimSun" pitchFamily="2" charset="-122"/>
                <a:cs typeface="Arial" pitchFamily="34" charset="0"/>
              </a:rPr>
              <a:t>WHO. Consolidated guidelines on the use of antiretroviral drugs for treating and preventing HIV infection: what’s new.  </a:t>
            </a:r>
          </a:p>
          <a:p>
            <a:pPr algn="r" eaLnBrk="1" hangingPunct="1">
              <a:lnSpc>
                <a:spcPct val="150000"/>
              </a:lnSpc>
              <a:defRPr/>
            </a:pPr>
            <a:r>
              <a:rPr lang="en-GB" altLang="zh-CN" sz="600" b="1" i="1" dirty="0">
                <a:latin typeface="+mj-lt"/>
                <a:ea typeface="SimSun" pitchFamily="2" charset="-122"/>
                <a:cs typeface="Arial" pitchFamily="34" charset="0"/>
              </a:rPr>
              <a:t>2015</a:t>
            </a:r>
            <a:r>
              <a:rPr lang="en-GB" altLang="zh-CN" sz="600" i="1" dirty="0">
                <a:latin typeface="+mj-lt"/>
                <a:ea typeface="SimSun" pitchFamily="2" charset="-122"/>
                <a:cs typeface="Arial" pitchFamily="34" charset="0"/>
              </a:rPr>
              <a:t> available from : http://www.who.int/hiv/pub/arv/policy-brief-arv-2015/en/</a:t>
            </a:r>
            <a:endParaRPr lang="en-GB" altLang="zh-CN" sz="600" i="1" dirty="0">
              <a:latin typeface="+mj-lt"/>
              <a:cs typeface="Arial" pitchFamily="34" charset="0"/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34544C28-D962-8970-A7B1-4528024FF4FD}"/>
              </a:ext>
            </a:extLst>
          </p:cNvPr>
          <p:cNvSpPr txBox="1">
            <a:spLocks/>
          </p:cNvSpPr>
          <p:nvPr/>
        </p:nvSpPr>
        <p:spPr>
          <a:xfrm>
            <a:off x="2212622" y="418747"/>
            <a:ext cx="9979378" cy="1223963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accent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dirty="0"/>
              <a:t>Background</a:t>
            </a:r>
            <a:endParaRPr lang="en-GB" dirty="0">
              <a:solidFill>
                <a:srgbClr val="1F63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119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1" name="Grouper 2">
            <a:extLst>
              <a:ext uri="{FF2B5EF4-FFF2-40B4-BE49-F238E27FC236}">
                <a16:creationId xmlns:a16="http://schemas.microsoft.com/office/drawing/2014/main" id="{0E6FA6B8-CD17-22CD-AF64-18C484D4AC34}"/>
              </a:ext>
            </a:extLst>
          </p:cNvPr>
          <p:cNvGrpSpPr>
            <a:grpSpLocks/>
          </p:cNvGrpSpPr>
          <p:nvPr/>
        </p:nvGrpSpPr>
        <p:grpSpPr bwMode="auto">
          <a:xfrm>
            <a:off x="4939840" y="2813288"/>
            <a:ext cx="5771235" cy="2173894"/>
            <a:chOff x="1384924" y="1582758"/>
            <a:chExt cx="6778737" cy="2064940"/>
          </a:xfrm>
        </p:grpSpPr>
        <p:sp>
          <p:nvSpPr>
            <p:cNvPr id="15" name="Flèche droite 5">
              <a:extLst>
                <a:ext uri="{FF2B5EF4-FFF2-40B4-BE49-F238E27FC236}">
                  <a16:creationId xmlns:a16="http://schemas.microsoft.com/office/drawing/2014/main" id="{1369FF79-BB87-B6CE-1E45-A2C38CD3F006}"/>
                </a:ext>
              </a:extLst>
            </p:cNvPr>
            <p:cNvSpPr/>
            <p:nvPr/>
          </p:nvSpPr>
          <p:spPr>
            <a:xfrm>
              <a:off x="1493863" y="2571032"/>
              <a:ext cx="4077956" cy="487064"/>
            </a:xfrm>
            <a:prstGeom prst="rightArrow">
              <a:avLst/>
            </a:prstGeom>
            <a:solidFill>
              <a:srgbClr val="4472C4">
                <a:lumMod val="50000"/>
              </a:srgbClr>
            </a:solidFill>
            <a:ln w="12700" cap="flat" cmpd="sng" algn="ctr">
              <a:solidFill>
                <a:srgbClr val="4472C4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45699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100" kern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17427" name="Connecteur droit avec flèche 15">
              <a:extLst>
                <a:ext uri="{FF2B5EF4-FFF2-40B4-BE49-F238E27FC236}">
                  <a16:creationId xmlns:a16="http://schemas.microsoft.com/office/drawing/2014/main" id="{C0E76C57-C7F1-DFF8-7D92-A54B44AC675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521042" y="1977684"/>
              <a:ext cx="1296144" cy="0"/>
            </a:xfrm>
            <a:prstGeom prst="straightConnector1">
              <a:avLst/>
            </a:prstGeom>
            <a:noFill/>
            <a:ln w="57150" algn="ctr">
              <a:solidFill>
                <a:srgbClr val="002060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428" name="Connecteur droit avec flèche 16">
              <a:extLst>
                <a:ext uri="{FF2B5EF4-FFF2-40B4-BE49-F238E27FC236}">
                  <a16:creationId xmlns:a16="http://schemas.microsoft.com/office/drawing/2014/main" id="{2EA16AFB-FF24-E4EF-167B-4077F06FFDA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925198" y="2193708"/>
              <a:ext cx="1296144" cy="0"/>
            </a:xfrm>
            <a:prstGeom prst="straightConnector1">
              <a:avLst/>
            </a:prstGeom>
            <a:noFill/>
            <a:ln w="57150" algn="ctr">
              <a:solidFill>
                <a:srgbClr val="002060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Connecteur droit avec flèche 17">
              <a:extLst>
                <a:ext uri="{FF2B5EF4-FFF2-40B4-BE49-F238E27FC236}">
                  <a16:creationId xmlns:a16="http://schemas.microsoft.com/office/drawing/2014/main" id="{FFACDC92-9ECF-711E-83D5-9A81129F66EC}"/>
                </a:ext>
              </a:extLst>
            </p:cNvPr>
            <p:cNvCxnSpPr/>
            <p:nvPr/>
          </p:nvCxnSpPr>
          <p:spPr>
            <a:xfrm>
              <a:off x="2817753" y="1978414"/>
              <a:ext cx="1295922" cy="0"/>
            </a:xfrm>
            <a:prstGeom prst="straightConnector1">
              <a:avLst/>
            </a:prstGeom>
            <a:solidFill>
              <a:srgbClr val="ED7D31"/>
            </a:solidFill>
            <a:ln w="57150" cap="flat" cmpd="sng" algn="ctr">
              <a:solidFill>
                <a:schemeClr val="tx2">
                  <a:lumMod val="40000"/>
                  <a:lumOff val="60000"/>
                </a:schemeClr>
              </a:solidFill>
              <a:prstDash val="solid"/>
              <a:miter lim="800000"/>
              <a:tailEnd type="arrow"/>
            </a:ln>
            <a:effectLst/>
          </p:spPr>
        </p:cxnSp>
        <p:cxnSp>
          <p:nvCxnSpPr>
            <p:cNvPr id="19" name="Connecteur droit avec flèche 18">
              <a:extLst>
                <a:ext uri="{FF2B5EF4-FFF2-40B4-BE49-F238E27FC236}">
                  <a16:creationId xmlns:a16="http://schemas.microsoft.com/office/drawing/2014/main" id="{5BEC28B0-119A-808C-5C6E-C9D7D79B51E8}"/>
                </a:ext>
              </a:extLst>
            </p:cNvPr>
            <p:cNvCxnSpPr/>
            <p:nvPr/>
          </p:nvCxnSpPr>
          <p:spPr>
            <a:xfrm>
              <a:off x="4275897" y="2194048"/>
              <a:ext cx="1295922" cy="0"/>
            </a:xfrm>
            <a:prstGeom prst="straightConnector1">
              <a:avLst/>
            </a:prstGeom>
            <a:solidFill>
              <a:srgbClr val="ED7D31"/>
            </a:solidFill>
            <a:ln w="57150" cap="flat" cmpd="sng" algn="ctr">
              <a:solidFill>
                <a:schemeClr val="tx2">
                  <a:lumMod val="40000"/>
                  <a:lumOff val="60000"/>
                </a:schemeClr>
              </a:solidFill>
              <a:prstDash val="solid"/>
              <a:miter lim="800000"/>
              <a:tailEnd type="arrow"/>
            </a:ln>
            <a:effectLst/>
          </p:spPr>
        </p:cxnSp>
        <p:cxnSp>
          <p:nvCxnSpPr>
            <p:cNvPr id="17431" name="Connecteur droit avec flèche 19">
              <a:extLst>
                <a:ext uri="{FF2B5EF4-FFF2-40B4-BE49-F238E27FC236}">
                  <a16:creationId xmlns:a16="http://schemas.microsoft.com/office/drawing/2014/main" id="{3171D674-32E7-9852-6658-6AA09D2CFCD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113330" y="1977684"/>
              <a:ext cx="2295255" cy="0"/>
            </a:xfrm>
            <a:prstGeom prst="straightConnector1">
              <a:avLst/>
            </a:prstGeom>
            <a:noFill/>
            <a:ln w="57150" algn="ctr">
              <a:solidFill>
                <a:srgbClr val="ADB9CA"/>
              </a:solidFill>
              <a:prstDash val="sysDash"/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432" name="Connecteur droit avec flèche 20">
              <a:extLst>
                <a:ext uri="{FF2B5EF4-FFF2-40B4-BE49-F238E27FC236}">
                  <a16:creationId xmlns:a16="http://schemas.microsoft.com/office/drawing/2014/main" id="{78A8E375-16B9-08C5-1837-71236259A71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625498" y="2193708"/>
              <a:ext cx="2132856" cy="0"/>
            </a:xfrm>
            <a:prstGeom prst="straightConnector1">
              <a:avLst/>
            </a:prstGeom>
            <a:noFill/>
            <a:ln w="57150" algn="ctr">
              <a:solidFill>
                <a:srgbClr val="ADB9CA"/>
              </a:solidFill>
              <a:prstDash val="sysDash"/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2" name="Flèche droite 12">
              <a:extLst>
                <a:ext uri="{FF2B5EF4-FFF2-40B4-BE49-F238E27FC236}">
                  <a16:creationId xmlns:a16="http://schemas.microsoft.com/office/drawing/2014/main" id="{2F3AA698-3BA6-D84F-AF8D-3D3543DD4E79}"/>
                </a:ext>
              </a:extLst>
            </p:cNvPr>
            <p:cNvSpPr/>
            <p:nvPr/>
          </p:nvSpPr>
          <p:spPr>
            <a:xfrm>
              <a:off x="5625893" y="2611747"/>
              <a:ext cx="2241291" cy="432777"/>
            </a:xfrm>
            <a:prstGeom prst="rightArrow">
              <a:avLst/>
            </a:prstGeom>
            <a:solidFill>
              <a:srgbClr val="44546A">
                <a:lumMod val="40000"/>
                <a:lumOff val="60000"/>
              </a:srgbClr>
            </a:solidFill>
            <a:ln w="12700" cap="flat" cmpd="sng" algn="ctr">
              <a:solidFill>
                <a:srgbClr val="44546A">
                  <a:lumMod val="40000"/>
                  <a:lumOff val="6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45699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100" kern="0">
                <a:solidFill>
                  <a:srgbClr val="70AD47">
                    <a:lumMod val="75000"/>
                  </a:srgbClr>
                </a:solidFill>
                <a:latin typeface="Calibri"/>
              </a:endParaRPr>
            </a:p>
          </p:txBody>
        </p: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955051A0-561F-540F-F51F-2199DDABCF78}"/>
                </a:ext>
              </a:extLst>
            </p:cNvPr>
            <p:cNvSpPr txBox="1"/>
            <p:nvPr/>
          </p:nvSpPr>
          <p:spPr>
            <a:xfrm>
              <a:off x="1911541" y="3267698"/>
              <a:ext cx="1782591" cy="380000"/>
            </a:xfrm>
            <a:prstGeom prst="rect">
              <a:avLst/>
            </a:prstGeom>
            <a:noFill/>
          </p:spPr>
          <p:txBody>
            <a:bodyPr anchor="ctr">
              <a:spAutoFit/>
            </a:bodyPr>
            <a:lstStyle/>
            <a:p>
              <a:pPr algn="ctr" defTabSz="45699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000" b="1" kern="0" dirty="0" err="1">
                  <a:solidFill>
                    <a:prstClr val="black"/>
                  </a:solidFill>
                  <a:latin typeface="+mn-lt"/>
                </a:rPr>
                <a:t>Clinical</a:t>
              </a:r>
              <a:r>
                <a:rPr lang="fr-FR" sz="1000" b="1" kern="0" dirty="0">
                  <a:solidFill>
                    <a:prstClr val="black"/>
                  </a:solidFill>
                  <a:latin typeface="+mn-lt"/>
                </a:rPr>
                <a:t> trial</a:t>
              </a:r>
            </a:p>
            <a:p>
              <a:pPr algn="ctr" defTabSz="45699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000" b="1" kern="0" dirty="0">
                  <a:solidFill>
                    <a:prstClr val="black"/>
                  </a:solidFill>
                  <a:latin typeface="+mn-lt"/>
                </a:rPr>
                <a:t>2 </a:t>
              </a:r>
              <a:r>
                <a:rPr lang="fr-FR" sz="1000" b="1" kern="0" dirty="0" err="1">
                  <a:solidFill>
                    <a:prstClr val="black"/>
                  </a:solidFill>
                  <a:latin typeface="+mn-lt"/>
                </a:rPr>
                <a:t>years</a:t>
              </a:r>
              <a:endParaRPr lang="fr-FR" sz="1000" b="1" kern="0" dirty="0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0333B8AC-88E8-640F-ED05-05EDA7FAFD80}"/>
                </a:ext>
              </a:extLst>
            </p:cNvPr>
            <p:cNvSpPr txBox="1"/>
            <p:nvPr/>
          </p:nvSpPr>
          <p:spPr>
            <a:xfrm>
              <a:off x="2442961" y="1582758"/>
              <a:ext cx="651378" cy="2337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45699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000" b="1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</a:rPr>
                <a:t>W48</a:t>
              </a:r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EC0FB95D-3647-8E79-2B7C-D4F30A2F42EF}"/>
                </a:ext>
              </a:extLst>
            </p:cNvPr>
            <p:cNvSpPr txBox="1"/>
            <p:nvPr/>
          </p:nvSpPr>
          <p:spPr>
            <a:xfrm>
              <a:off x="3869407" y="2301112"/>
              <a:ext cx="635218" cy="2337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45699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000" b="1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</a:rPr>
                <a:t>W48</a:t>
              </a:r>
            </a:p>
          </p:txBody>
        </p: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3042B465-1D57-BA97-A072-754A8D86F50A}"/>
                </a:ext>
              </a:extLst>
            </p:cNvPr>
            <p:cNvSpPr txBox="1"/>
            <p:nvPr/>
          </p:nvSpPr>
          <p:spPr>
            <a:xfrm>
              <a:off x="3602764" y="1582758"/>
              <a:ext cx="649673" cy="2337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45699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000" b="1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W96</a:t>
              </a:r>
            </a:p>
          </p:txBody>
        </p: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4DFB0A50-74F0-5744-703F-DE6F15476730}"/>
                </a:ext>
              </a:extLst>
            </p:cNvPr>
            <p:cNvSpPr txBox="1"/>
            <p:nvPr/>
          </p:nvSpPr>
          <p:spPr>
            <a:xfrm>
              <a:off x="5219402" y="2301112"/>
              <a:ext cx="673132" cy="2337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45699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000" b="1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W96</a:t>
              </a:r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98175FD5-96E9-43AC-9727-DA7BC5C89D5C}"/>
                </a:ext>
              </a:extLst>
            </p:cNvPr>
            <p:cNvSpPr txBox="1"/>
            <p:nvPr/>
          </p:nvSpPr>
          <p:spPr>
            <a:xfrm>
              <a:off x="1384924" y="2004048"/>
              <a:ext cx="1295920" cy="1900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45699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700" kern="0" dirty="0">
                  <a:solidFill>
                    <a:prstClr val="black"/>
                  </a:solidFill>
                  <a:latin typeface="+mn-lt"/>
                </a:rPr>
                <a:t>First inclusion</a:t>
              </a:r>
            </a:p>
          </p:txBody>
        </p:sp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64BBD8CC-4979-458D-2877-966F3A11592F}"/>
                </a:ext>
              </a:extLst>
            </p:cNvPr>
            <p:cNvSpPr txBox="1"/>
            <p:nvPr/>
          </p:nvSpPr>
          <p:spPr>
            <a:xfrm>
              <a:off x="2799746" y="2229245"/>
              <a:ext cx="1295920" cy="1900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45699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700" kern="0" dirty="0">
                  <a:solidFill>
                    <a:prstClr val="black"/>
                  </a:solidFill>
                  <a:latin typeface="+mn-lt"/>
                </a:rPr>
                <a:t>Last inclusion</a:t>
              </a:r>
            </a:p>
          </p:txBody>
        </p: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E3213A19-C7F8-3E5B-2923-8B3304977309}"/>
                </a:ext>
              </a:extLst>
            </p:cNvPr>
            <p:cNvSpPr txBox="1"/>
            <p:nvPr/>
          </p:nvSpPr>
          <p:spPr>
            <a:xfrm>
              <a:off x="7001993" y="3049048"/>
              <a:ext cx="1161668" cy="23373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45699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000" b="1" kern="0" dirty="0">
                  <a:solidFill>
                    <a:prstClr val="black"/>
                  </a:solidFill>
                  <a:latin typeface="+mn-lt"/>
                </a:rPr>
                <a:t>July 2021</a:t>
              </a:r>
            </a:p>
          </p:txBody>
        </p:sp>
      </p:grpSp>
      <p:sp>
        <p:nvSpPr>
          <p:cNvPr id="33" name="ZoneTexte 32">
            <a:extLst>
              <a:ext uri="{FF2B5EF4-FFF2-40B4-BE49-F238E27FC236}">
                <a16:creationId xmlns:a16="http://schemas.microsoft.com/office/drawing/2014/main" id="{14867D81-BC75-60DE-B851-8BCE7D723C49}"/>
              </a:ext>
            </a:extLst>
          </p:cNvPr>
          <p:cNvSpPr txBox="1"/>
          <p:nvPr/>
        </p:nvSpPr>
        <p:spPr>
          <a:xfrm>
            <a:off x="1145351" y="1671664"/>
            <a:ext cx="1728192" cy="1328023"/>
          </a:xfrm>
          <a:prstGeom prst="roundRect">
            <a:avLst/>
          </a:prstGeom>
          <a:solidFill>
            <a:srgbClr val="44546A">
              <a:lumMod val="20000"/>
              <a:lumOff val="80000"/>
            </a:srgbClr>
          </a:solidFill>
        </p:spPr>
        <p:txBody>
          <a:bodyPr lIns="0" tIns="0" rIns="0" bIns="0">
            <a:spAutoFit/>
          </a:bodyPr>
          <a:lstStyle/>
          <a:p>
            <a:pPr algn="ctr" defTabSz="45699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300" b="1" kern="0" dirty="0">
                <a:solidFill>
                  <a:prstClr val="black"/>
                </a:solidFill>
                <a:latin typeface="+mn-lt"/>
              </a:rPr>
              <a:t>n=610</a:t>
            </a:r>
          </a:p>
          <a:p>
            <a:pPr algn="ctr" defTabSz="45699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300" b="1" kern="0" dirty="0">
                <a:solidFill>
                  <a:prstClr val="black"/>
                </a:solidFill>
                <a:latin typeface="+mn-lt"/>
              </a:rPr>
              <a:t>participants</a:t>
            </a:r>
            <a:endParaRPr lang="en-US" sz="1300" b="1" kern="0" dirty="0">
              <a:solidFill>
                <a:prstClr val="black"/>
              </a:solidFill>
              <a:latin typeface="+mn-lt"/>
            </a:endParaRPr>
          </a:p>
          <a:p>
            <a:pPr algn="ctr" defTabSz="45699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kern="0" dirty="0">
                <a:solidFill>
                  <a:prstClr val="black"/>
                </a:solidFill>
                <a:latin typeface="+mn-lt"/>
              </a:rPr>
              <a:t>HIV-1 </a:t>
            </a:r>
            <a:endParaRPr lang="fr-FR" sz="1300" kern="0" dirty="0">
              <a:solidFill>
                <a:prstClr val="black"/>
              </a:solidFill>
              <a:latin typeface="+mn-lt"/>
            </a:endParaRPr>
          </a:p>
          <a:p>
            <a:pPr algn="ctr" defTabSz="45699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kern="0" dirty="0">
                <a:solidFill>
                  <a:prstClr val="black"/>
                </a:solidFill>
                <a:latin typeface="+mn-lt"/>
              </a:rPr>
              <a:t>Age ≥ 18 years </a:t>
            </a:r>
            <a:endParaRPr lang="fr-FR" sz="1300" strike="sngStrike" kern="0" dirty="0">
              <a:solidFill>
                <a:srgbClr val="ED7D31"/>
              </a:solidFill>
              <a:latin typeface="+mn-lt"/>
            </a:endParaRPr>
          </a:p>
          <a:p>
            <a:pPr algn="ctr" defTabSz="45699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kern="0" dirty="0">
                <a:solidFill>
                  <a:prstClr val="black"/>
                </a:solidFill>
                <a:latin typeface="+mn-lt"/>
              </a:rPr>
              <a:t>ARV naïve</a:t>
            </a:r>
          </a:p>
          <a:p>
            <a:pPr algn="ctr" defTabSz="45699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kern="0" dirty="0">
                <a:solidFill>
                  <a:prstClr val="black"/>
                </a:solidFill>
              </a:rPr>
              <a:t>VL</a:t>
            </a:r>
            <a:r>
              <a:rPr lang="en-US" sz="1300" kern="0" dirty="0">
                <a:solidFill>
                  <a:prstClr val="black"/>
                </a:solidFill>
                <a:latin typeface="+mn-lt"/>
              </a:rPr>
              <a:t>&gt; 1000 </a:t>
            </a:r>
            <a:r>
              <a:rPr lang="en-US" sz="1300" kern="0" dirty="0" err="1">
                <a:solidFill>
                  <a:prstClr val="black"/>
                </a:solidFill>
                <a:latin typeface="+mn-lt"/>
              </a:rPr>
              <a:t>cp</a:t>
            </a:r>
            <a:r>
              <a:rPr lang="en-US" sz="1300" kern="0" dirty="0">
                <a:solidFill>
                  <a:prstClr val="black"/>
                </a:solidFill>
                <a:latin typeface="+mn-lt"/>
              </a:rPr>
              <a:t>/mL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B61BFCE2-4711-88A9-41CA-9D7BB78C68BA}"/>
              </a:ext>
            </a:extLst>
          </p:cNvPr>
          <p:cNvSpPr txBox="1"/>
          <p:nvPr/>
        </p:nvSpPr>
        <p:spPr>
          <a:xfrm>
            <a:off x="1325234" y="3065065"/>
            <a:ext cx="1368425" cy="408623"/>
          </a:xfrm>
          <a:prstGeom prst="roundRect">
            <a:avLst/>
          </a:prstGeom>
          <a:solidFill>
            <a:srgbClr val="44546A">
              <a:lumMod val="20000"/>
              <a:lumOff val="80000"/>
            </a:srgbClr>
          </a:solidFill>
        </p:spPr>
        <p:txBody>
          <a:bodyPr lIns="0" tIns="0" rIns="0" bIns="0">
            <a:spAutoFit/>
          </a:bodyPr>
          <a:lstStyle/>
          <a:p>
            <a:pPr algn="ctr" defTabSz="45699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b="1" kern="0" dirty="0">
                <a:solidFill>
                  <a:prstClr val="black"/>
                </a:solidFill>
                <a:latin typeface="+mn-lt"/>
              </a:rPr>
              <a:t>Randomisation 1:1</a:t>
            </a:r>
            <a:endParaRPr lang="en-US" sz="1200" kern="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35" name="Pentagone 14">
            <a:extLst>
              <a:ext uri="{FF2B5EF4-FFF2-40B4-BE49-F238E27FC236}">
                <a16:creationId xmlns:a16="http://schemas.microsoft.com/office/drawing/2014/main" id="{9C5C957C-FFBF-874E-532A-0E2033D500EE}"/>
              </a:ext>
            </a:extLst>
          </p:cNvPr>
          <p:cNvSpPr/>
          <p:nvPr/>
        </p:nvSpPr>
        <p:spPr>
          <a:xfrm>
            <a:off x="2999094" y="2897239"/>
            <a:ext cx="1798637" cy="211138"/>
          </a:xfrm>
          <a:prstGeom prst="homePlate">
            <a:avLst/>
          </a:prstGeom>
          <a:solidFill>
            <a:srgbClr val="FF650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defTabSz="45699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300" b="1" kern="0" dirty="0">
                <a:solidFill>
                  <a:prstClr val="white"/>
                </a:solidFill>
                <a:latin typeface="Calibri"/>
              </a:rPr>
              <a:t>DTG 50mg + TDF/3TC</a:t>
            </a:r>
          </a:p>
        </p:txBody>
      </p:sp>
      <p:sp>
        <p:nvSpPr>
          <p:cNvPr id="36" name="Pentagone 15">
            <a:extLst>
              <a:ext uri="{FF2B5EF4-FFF2-40B4-BE49-F238E27FC236}">
                <a16:creationId xmlns:a16="http://schemas.microsoft.com/office/drawing/2014/main" id="{099CE1D5-C0F4-A9F5-146B-B44671C6738B}"/>
              </a:ext>
            </a:extLst>
          </p:cNvPr>
          <p:cNvSpPr/>
          <p:nvPr/>
        </p:nvSpPr>
        <p:spPr>
          <a:xfrm>
            <a:off x="2999095" y="3388318"/>
            <a:ext cx="1798637" cy="211138"/>
          </a:xfrm>
          <a:prstGeom prst="homePlate">
            <a:avLst/>
          </a:prstGeom>
          <a:solidFill>
            <a:srgbClr val="002E5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defTabSz="45699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300" b="1" kern="0" dirty="0">
                <a:solidFill>
                  <a:prstClr val="white"/>
                </a:solidFill>
                <a:latin typeface="Calibri"/>
              </a:rPr>
              <a:t>EFV 400mg + TDF/3TC</a:t>
            </a:r>
          </a:p>
        </p:txBody>
      </p:sp>
      <p:sp>
        <p:nvSpPr>
          <p:cNvPr id="37" name="Rectangle à coins arrondis 77">
            <a:extLst>
              <a:ext uri="{FF2B5EF4-FFF2-40B4-BE49-F238E27FC236}">
                <a16:creationId xmlns:a16="http://schemas.microsoft.com/office/drawing/2014/main" id="{6D7DD628-002C-16C1-DE2B-24DED81DC732}"/>
              </a:ext>
            </a:extLst>
          </p:cNvPr>
          <p:cNvSpPr/>
          <p:nvPr/>
        </p:nvSpPr>
        <p:spPr>
          <a:xfrm>
            <a:off x="1244812" y="1352089"/>
            <a:ext cx="1584325" cy="246062"/>
          </a:xfrm>
          <a:prstGeom prst="roundRect">
            <a:avLst/>
          </a:prstGeom>
          <a:solidFill>
            <a:srgbClr val="A5A5A5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defTabSz="45699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b="1" kern="0" dirty="0">
                <a:solidFill>
                  <a:prstClr val="black"/>
                </a:solidFill>
                <a:latin typeface="Calibri"/>
              </a:rPr>
              <a:t>Screening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032F4C7A-27B8-811B-AEFD-B2F814AD0A77}"/>
              </a:ext>
            </a:extLst>
          </p:cNvPr>
          <p:cNvSpPr txBox="1"/>
          <p:nvPr/>
        </p:nvSpPr>
        <p:spPr>
          <a:xfrm>
            <a:off x="1267811" y="3985639"/>
            <a:ext cx="2844801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699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500" b="1" kern="0" dirty="0">
                <a:solidFill>
                  <a:prstClr val="black"/>
                </a:solidFill>
                <a:latin typeface="+mn-lt"/>
              </a:rPr>
              <a:t>3 investigation sites</a:t>
            </a:r>
          </a:p>
          <a:p>
            <a:pPr defTabSz="45699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500" b="1" kern="0" dirty="0">
                <a:solidFill>
                  <a:prstClr val="black"/>
                </a:solidFill>
              </a:rPr>
              <a:t>in </a:t>
            </a:r>
            <a:r>
              <a:rPr lang="fr-FR" sz="1500" b="1" kern="0" dirty="0">
                <a:solidFill>
                  <a:prstClr val="black"/>
                </a:solidFill>
                <a:latin typeface="+mn-lt"/>
              </a:rPr>
              <a:t>Yaoundé, </a:t>
            </a:r>
            <a:r>
              <a:rPr lang="fr-FR" sz="1500" b="1" kern="0" dirty="0" err="1">
                <a:solidFill>
                  <a:prstClr val="black"/>
                </a:solidFill>
                <a:latin typeface="+mn-lt"/>
              </a:rPr>
              <a:t>Cameroon</a:t>
            </a:r>
            <a:endParaRPr lang="fr-FR" sz="1500" b="1" kern="0" dirty="0">
              <a:solidFill>
                <a:prstClr val="black"/>
              </a:solidFill>
              <a:latin typeface="+mn-lt"/>
            </a:endParaRPr>
          </a:p>
          <a:p>
            <a:pPr defTabSz="45699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500" kern="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013A135E-9A70-7728-56B4-ACA52F485A72}"/>
              </a:ext>
            </a:extLst>
          </p:cNvPr>
          <p:cNvSpPr txBox="1"/>
          <p:nvPr/>
        </p:nvSpPr>
        <p:spPr>
          <a:xfrm>
            <a:off x="8713542" y="2836355"/>
            <a:ext cx="744537" cy="2460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699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00" b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</a:rPr>
              <a:t>W192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14024C22-65C1-5A74-BACF-2E20D15FF8CE}"/>
              </a:ext>
            </a:extLst>
          </p:cNvPr>
          <p:cNvSpPr txBox="1"/>
          <p:nvPr/>
        </p:nvSpPr>
        <p:spPr>
          <a:xfrm>
            <a:off x="9938157" y="3570880"/>
            <a:ext cx="772918" cy="2460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699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00" b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</a:rPr>
              <a:t>W192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2891D87C-A516-15E8-20A2-FCA053729862}"/>
              </a:ext>
            </a:extLst>
          </p:cNvPr>
          <p:cNvSpPr txBox="1"/>
          <p:nvPr/>
        </p:nvSpPr>
        <p:spPr>
          <a:xfrm>
            <a:off x="5055727" y="4233914"/>
            <a:ext cx="987425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45699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00" b="1" kern="0" dirty="0" err="1">
                <a:solidFill>
                  <a:prstClr val="black"/>
                </a:solidFill>
                <a:latin typeface="+mn-lt"/>
              </a:rPr>
              <a:t>June</a:t>
            </a:r>
            <a:r>
              <a:rPr lang="fr-FR" sz="1000" b="1" kern="0" dirty="0">
                <a:solidFill>
                  <a:prstClr val="black"/>
                </a:solidFill>
                <a:latin typeface="+mn-lt"/>
              </a:rPr>
              <a:t> 2016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195621D3-919F-C9F6-D9D5-EAB70545DC59}"/>
              </a:ext>
            </a:extLst>
          </p:cNvPr>
          <p:cNvSpPr txBox="1"/>
          <p:nvPr/>
        </p:nvSpPr>
        <p:spPr>
          <a:xfrm>
            <a:off x="8181413" y="4652222"/>
            <a:ext cx="2538941" cy="40005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defTabSz="45699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00" b="1" kern="0" dirty="0">
                <a:solidFill>
                  <a:prstClr val="black"/>
                </a:solidFill>
                <a:latin typeface="+mn-lt"/>
              </a:rPr>
              <a:t>Post-trial – Prospective </a:t>
            </a:r>
            <a:r>
              <a:rPr lang="fr-FR" sz="1000" b="1" kern="0" dirty="0" err="1">
                <a:solidFill>
                  <a:prstClr val="black"/>
                </a:solidFill>
                <a:latin typeface="+mn-lt"/>
              </a:rPr>
              <a:t>cohort</a:t>
            </a:r>
            <a:endParaRPr lang="fr-FR" sz="1000" b="1" kern="0" dirty="0">
              <a:solidFill>
                <a:prstClr val="black"/>
              </a:solidFill>
              <a:latin typeface="+mn-lt"/>
            </a:endParaRPr>
          </a:p>
          <a:p>
            <a:pPr algn="ctr" defTabSz="45699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00" b="1" kern="0" dirty="0">
                <a:solidFill>
                  <a:prstClr val="black"/>
                </a:solidFill>
                <a:latin typeface="+mn-lt"/>
              </a:rPr>
              <a:t>2 </a:t>
            </a:r>
            <a:r>
              <a:rPr lang="fr-FR" sz="1000" b="1" kern="0" dirty="0" err="1">
                <a:solidFill>
                  <a:prstClr val="black"/>
                </a:solidFill>
                <a:latin typeface="+mn-lt"/>
              </a:rPr>
              <a:t>years</a:t>
            </a:r>
            <a:endParaRPr lang="fr-FR" sz="1000" b="1" kern="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47" name="Title 2">
            <a:extLst>
              <a:ext uri="{FF2B5EF4-FFF2-40B4-BE49-F238E27FC236}">
                <a16:creationId xmlns:a16="http://schemas.microsoft.com/office/drawing/2014/main" id="{D8DA660A-3EAA-F563-44BE-BC08815BCBAE}"/>
              </a:ext>
            </a:extLst>
          </p:cNvPr>
          <p:cNvSpPr txBox="1">
            <a:spLocks/>
          </p:cNvSpPr>
          <p:nvPr/>
        </p:nvSpPr>
        <p:spPr>
          <a:xfrm>
            <a:off x="1555180" y="304825"/>
            <a:ext cx="9979378" cy="1223963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accent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r>
              <a:rPr lang="en-GB" sz="4000" dirty="0"/>
              <a:t>Main objective and study design</a:t>
            </a:r>
            <a:endParaRPr lang="en-GB" sz="4000" dirty="0">
              <a:solidFill>
                <a:srgbClr val="1F6382"/>
              </a:solidFill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5032588" y="1394472"/>
            <a:ext cx="5559000" cy="1334645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Primary endpoint</a:t>
            </a:r>
          </a:p>
          <a:p>
            <a:pPr algn="ctr"/>
            <a:r>
              <a:rPr lang="en-US" sz="1400" dirty="0"/>
              <a:t>HIV RNA &lt; 50 </a:t>
            </a:r>
            <a:r>
              <a:rPr lang="en-US" sz="1400" dirty="0" err="1"/>
              <a:t>cp</a:t>
            </a:r>
            <a:r>
              <a:rPr lang="en-US" sz="1400" dirty="0"/>
              <a:t>/ml at </a:t>
            </a:r>
            <a:r>
              <a:rPr lang="en-US" sz="1400" dirty="0" err="1"/>
              <a:t>Wk</a:t>
            </a:r>
            <a:r>
              <a:rPr lang="en-US" sz="1400" dirty="0"/>
              <a:t> 48</a:t>
            </a:r>
          </a:p>
          <a:p>
            <a:pPr algn="ctr"/>
            <a:r>
              <a:rPr lang="en-US" sz="1400" dirty="0"/>
              <a:t>FDA snapshot analysis in ITT; non-inferiority margin 10%</a:t>
            </a:r>
          </a:p>
          <a:p>
            <a:pPr algn="ctr"/>
            <a:endParaRPr lang="en-US" sz="1400" dirty="0"/>
          </a:p>
          <a:p>
            <a:pPr algn="ctr"/>
            <a:r>
              <a:rPr lang="en-US" sz="1200" i="1" dirty="0"/>
              <a:t>Superiority test planned if non inferiority demonstrated</a:t>
            </a:r>
            <a:endParaRPr lang="fr-FR" sz="1200" i="1" dirty="0"/>
          </a:p>
        </p:txBody>
      </p:sp>
      <p:sp>
        <p:nvSpPr>
          <p:cNvPr id="5" name="ZoneTexte 4"/>
          <p:cNvSpPr txBox="1"/>
          <p:nvPr/>
        </p:nvSpPr>
        <p:spPr>
          <a:xfrm>
            <a:off x="1562100" y="5353047"/>
            <a:ext cx="9803962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1F6382"/>
                </a:solidFill>
              </a:rPr>
              <a:t>Evaluation of the efficacy and safety of DTG and EFV400</a:t>
            </a:r>
          </a:p>
          <a:p>
            <a:pPr algn="ctr"/>
            <a:r>
              <a:rPr lang="en-US" dirty="0">
                <a:solidFill>
                  <a:srgbClr val="1F6382"/>
                </a:solidFill>
              </a:rPr>
              <a:t>First at 48 weeks</a:t>
            </a:r>
          </a:p>
          <a:p>
            <a:pPr algn="ctr"/>
            <a:r>
              <a:rPr lang="en-US" dirty="0">
                <a:solidFill>
                  <a:srgbClr val="1F6382"/>
                </a:solidFill>
              </a:rPr>
              <a:t>Secondly at 96 weeks</a:t>
            </a:r>
          </a:p>
          <a:p>
            <a:pPr algn="ctr"/>
            <a:r>
              <a:rPr lang="en-US" b="1" dirty="0">
                <a:solidFill>
                  <a:srgbClr val="1F6382"/>
                </a:solidFill>
              </a:rPr>
              <a:t>Then long-term (week 192), current analysis</a:t>
            </a:r>
            <a:endParaRPr lang="fr-FR" b="1" dirty="0">
              <a:solidFill>
                <a:srgbClr val="1F6382"/>
              </a:solidFill>
            </a:endParaRPr>
          </a:p>
        </p:txBody>
      </p:sp>
      <p:cxnSp>
        <p:nvCxnSpPr>
          <p:cNvPr id="50" name="Connecteur droit 49"/>
          <p:cNvCxnSpPr/>
          <p:nvPr/>
        </p:nvCxnSpPr>
        <p:spPr>
          <a:xfrm>
            <a:off x="4629150" y="6553376"/>
            <a:ext cx="3636000" cy="0"/>
          </a:xfrm>
          <a:prstGeom prst="line">
            <a:avLst/>
          </a:prstGeom>
          <a:ln w="508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3C755D8D-2739-40AB-9778-EBCEE0BEFF21}"/>
              </a:ext>
            </a:extLst>
          </p:cNvPr>
          <p:cNvSpPr/>
          <p:nvPr/>
        </p:nvSpPr>
        <p:spPr>
          <a:xfrm>
            <a:off x="745587" y="1286711"/>
            <a:ext cx="10620475" cy="540951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C67E14-F6C0-4257-B1AA-D8937A26FC74}"/>
              </a:ext>
            </a:extLst>
          </p:cNvPr>
          <p:cNvSpPr txBox="1"/>
          <p:nvPr/>
        </p:nvSpPr>
        <p:spPr>
          <a:xfrm>
            <a:off x="1158665" y="3586111"/>
            <a:ext cx="3634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i="1" dirty="0"/>
              <a:t>Stratified by HIV RNA ≤ vs &gt; 100,000 cp/ml</a:t>
            </a:r>
            <a:r>
              <a:rPr lang="en-US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57034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of Rectangle 3">
            <a:extLst>
              <a:ext uri="{FF2B5EF4-FFF2-40B4-BE49-F238E27FC236}">
                <a16:creationId xmlns:a16="http://schemas.microsoft.com/office/drawing/2014/main" id="{63C3AA59-AF57-4542-96DD-81773C010CCB}"/>
              </a:ext>
            </a:extLst>
          </p:cNvPr>
          <p:cNvSpPr/>
          <p:nvPr/>
        </p:nvSpPr>
        <p:spPr>
          <a:xfrm>
            <a:off x="407012" y="3575005"/>
            <a:ext cx="5267474" cy="2833024"/>
          </a:xfrm>
          <a:prstGeom prst="round2DiagRect">
            <a:avLst/>
          </a:prstGeom>
          <a:solidFill>
            <a:srgbClr val="F79B35"/>
          </a:solidFill>
          <a:ln>
            <a:solidFill>
              <a:srgbClr val="F79B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88000" tIns="288000" rIns="288000" bIns="288000" rtlCol="0" anchor="t"/>
          <a:lstStyle/>
          <a:p>
            <a:r>
              <a:rPr lang="en-US" sz="1300" b="1" dirty="0">
                <a:solidFill>
                  <a:schemeClr val="bg1"/>
                </a:solidFill>
              </a:rPr>
              <a:t>W48: DTG non-inferior to EFV 400 </a:t>
            </a:r>
          </a:p>
          <a:p>
            <a:endParaRPr lang="en-US" sz="1300" dirty="0">
              <a:solidFill>
                <a:schemeClr val="bg1"/>
              </a:solidFill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en-US" sz="1300" dirty="0">
                <a:solidFill>
                  <a:schemeClr val="bg1"/>
                </a:solidFill>
              </a:rPr>
              <a:t>Proportion HIV RNA &lt; 50 cp/ml:</a:t>
            </a:r>
          </a:p>
          <a:p>
            <a:r>
              <a:rPr lang="en-US" sz="1300" b="1" dirty="0">
                <a:solidFill>
                  <a:schemeClr val="bg1"/>
                </a:solidFill>
              </a:rPr>
              <a:t>	DTG : 74.5% vs </a:t>
            </a:r>
            <a:r>
              <a:rPr lang="en-US" sz="1300" b="1" dirty="0">
                <a:solidFill>
                  <a:srgbClr val="1F6382"/>
                </a:solidFill>
              </a:rPr>
              <a:t>EFV400 : 69.0%</a:t>
            </a:r>
          </a:p>
          <a:p>
            <a:r>
              <a:rPr lang="en-US" sz="1300" dirty="0">
                <a:solidFill>
                  <a:schemeClr val="bg1"/>
                </a:solidFill>
              </a:rPr>
              <a:t>Treatment difference</a:t>
            </a:r>
            <a:r>
              <a:rPr lang="en-US" sz="1300" b="1" dirty="0">
                <a:solidFill>
                  <a:schemeClr val="bg1"/>
                </a:solidFill>
              </a:rPr>
              <a:t>: 5.5% [-1.6, – 12.7]</a:t>
            </a:r>
          </a:p>
          <a:p>
            <a:endParaRPr lang="en-US" sz="1300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300" dirty="0">
                <a:solidFill>
                  <a:schemeClr val="bg1"/>
                </a:solidFill>
              </a:rPr>
              <a:t>Virologic suppression among patients with </a:t>
            </a:r>
          </a:p>
          <a:p>
            <a:r>
              <a:rPr lang="en-US" sz="1300" dirty="0">
                <a:solidFill>
                  <a:schemeClr val="bg1"/>
                </a:solidFill>
              </a:rPr>
              <a:t>Initial  VL &gt;100 000 copies/mL:  </a:t>
            </a:r>
          </a:p>
          <a:p>
            <a:r>
              <a:rPr lang="en-US" sz="1300" b="1" dirty="0">
                <a:solidFill>
                  <a:schemeClr val="bg1"/>
                </a:solidFill>
              </a:rPr>
              <a:t>DTG arm: 66% vs </a:t>
            </a:r>
            <a:r>
              <a:rPr lang="en-US" sz="1300" b="1" dirty="0">
                <a:solidFill>
                  <a:srgbClr val="1F6382"/>
                </a:solidFill>
              </a:rPr>
              <a:t>EFV400 arm: 62%</a:t>
            </a:r>
          </a:p>
          <a:p>
            <a:pPr marL="171450" indent="-171450">
              <a:buFont typeface="Wingdings" pitchFamily="2" charset="2"/>
              <a:buChar char="Ø"/>
            </a:pPr>
            <a:endParaRPr lang="en-US" sz="1300" dirty="0">
              <a:solidFill>
                <a:schemeClr val="bg1"/>
              </a:solidFill>
            </a:endParaRPr>
          </a:p>
          <a:p>
            <a:pPr marL="171450" indent="-171450">
              <a:buFont typeface="Wingdings" pitchFamily="2" charset="2"/>
              <a:buChar char="Ø"/>
            </a:pPr>
            <a:endParaRPr lang="en-US" sz="1300" b="1" dirty="0">
              <a:solidFill>
                <a:schemeClr val="bg1"/>
              </a:solidFill>
            </a:endParaRPr>
          </a:p>
          <a:p>
            <a:endParaRPr lang="en-US" sz="1300" dirty="0">
              <a:solidFill>
                <a:schemeClr val="bg1"/>
              </a:solidFill>
            </a:endParaRPr>
          </a:p>
          <a:p>
            <a:endParaRPr lang="en-US" sz="1300" dirty="0">
              <a:solidFill>
                <a:schemeClr val="bg1"/>
              </a:solidFill>
            </a:endParaRPr>
          </a:p>
          <a:p>
            <a:endParaRPr lang="en-US" sz="1300" dirty="0">
              <a:solidFill>
                <a:schemeClr val="bg1"/>
              </a:solidFill>
            </a:endParaRPr>
          </a:p>
        </p:txBody>
      </p:sp>
      <p:sp>
        <p:nvSpPr>
          <p:cNvPr id="19" name="Rectangle 1">
            <a:extLst>
              <a:ext uri="{FF2B5EF4-FFF2-40B4-BE49-F238E27FC236}">
                <a16:creationId xmlns:a16="http://schemas.microsoft.com/office/drawing/2014/main" id="{93ADEB47-DC2D-088D-CE12-F38FC9C7FC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051" y="6449547"/>
            <a:ext cx="464396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000" i="1" dirty="0" err="1"/>
              <a:t>Kouanfack</a:t>
            </a:r>
            <a:r>
              <a:rPr lang="fr-FR" altLang="fr-FR" sz="1000" i="1" dirty="0"/>
              <a:t> et al. for the NAMSAL ANRS 12313 </a:t>
            </a:r>
            <a:r>
              <a:rPr lang="fr-FR" altLang="fr-FR" sz="1000" i="1" dirty="0" err="1"/>
              <a:t>Study</a:t>
            </a:r>
            <a:r>
              <a:rPr lang="fr-FR" altLang="fr-FR" sz="1000" i="1" dirty="0"/>
              <a:t> Group - NEJM 2019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6101E5B6-A6E6-52E7-6C73-F6D1D4197DB2}"/>
              </a:ext>
            </a:extLst>
          </p:cNvPr>
          <p:cNvSpPr txBox="1">
            <a:spLocks/>
          </p:cNvSpPr>
          <p:nvPr/>
        </p:nvSpPr>
        <p:spPr>
          <a:xfrm>
            <a:off x="2212622" y="418747"/>
            <a:ext cx="9715605" cy="73776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accent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sz="2800" dirty="0">
                <a:solidFill>
                  <a:srgbClr val="F6890F"/>
                </a:solidFill>
              </a:rPr>
              <a:t>Key results at 48 and 96 weeks of follow up</a:t>
            </a:r>
          </a:p>
        </p:txBody>
      </p:sp>
      <p:pic>
        <p:nvPicPr>
          <p:cNvPr id="20" name="Image 16">
            <a:extLst>
              <a:ext uri="{FF2B5EF4-FFF2-40B4-BE49-F238E27FC236}">
                <a16:creationId xmlns:a16="http://schemas.microsoft.com/office/drawing/2014/main" id="{088425BF-9075-5015-1E50-278047B925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012" y="1260654"/>
            <a:ext cx="5410712" cy="2242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ound Diagonal Corner of Rectangle 21">
            <a:extLst>
              <a:ext uri="{FF2B5EF4-FFF2-40B4-BE49-F238E27FC236}">
                <a16:creationId xmlns:a16="http://schemas.microsoft.com/office/drawing/2014/main" id="{44D461D4-56EC-0164-701D-2115D460A6B2}"/>
              </a:ext>
            </a:extLst>
          </p:cNvPr>
          <p:cNvSpPr/>
          <p:nvPr/>
        </p:nvSpPr>
        <p:spPr>
          <a:xfrm>
            <a:off x="6517515" y="3018971"/>
            <a:ext cx="5267473" cy="3420282"/>
          </a:xfrm>
          <a:prstGeom prst="round2DiagRect">
            <a:avLst/>
          </a:prstGeom>
          <a:solidFill>
            <a:srgbClr val="F79B35"/>
          </a:solidFill>
          <a:ln>
            <a:solidFill>
              <a:srgbClr val="F79B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88000" tIns="91440" rIns="288000" bIns="288000" rtlCol="0" anchor="t"/>
          <a:lstStyle/>
          <a:p>
            <a:pPr algn="ctr"/>
            <a:r>
              <a:rPr lang="en-US" sz="1300" b="1" dirty="0">
                <a:solidFill>
                  <a:schemeClr val="bg1"/>
                </a:solidFill>
              </a:rPr>
              <a:t>W96: 48-week efficacy results confirmed</a:t>
            </a:r>
          </a:p>
          <a:p>
            <a:pPr lvl="0"/>
            <a:endParaRPr lang="en-US" sz="1300" dirty="0">
              <a:solidFill>
                <a:srgbClr val="FFFFFF"/>
              </a:solidFill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en-US" sz="1300" dirty="0">
                <a:solidFill>
                  <a:schemeClr val="bg1"/>
                </a:solidFill>
              </a:rPr>
              <a:t>Proportion HIV RNA &lt; 50 cp/ml:</a:t>
            </a:r>
          </a:p>
          <a:p>
            <a:r>
              <a:rPr lang="en-US" sz="1300" dirty="0">
                <a:solidFill>
                  <a:schemeClr val="bg1"/>
                </a:solidFill>
              </a:rPr>
              <a:t>   </a:t>
            </a:r>
            <a:r>
              <a:rPr lang="en-US" sz="1300" b="1" dirty="0">
                <a:solidFill>
                  <a:schemeClr val="bg1"/>
                </a:solidFill>
              </a:rPr>
              <a:t>DTG : 74% </a:t>
            </a:r>
            <a:r>
              <a:rPr lang="en-US" sz="1300" b="1" dirty="0">
                <a:solidFill>
                  <a:srgbClr val="1F6382"/>
                </a:solidFill>
              </a:rPr>
              <a:t>vs EFV400: 72%</a:t>
            </a:r>
          </a:p>
          <a:p>
            <a:r>
              <a:rPr lang="en-US" sz="1300" b="1" dirty="0">
                <a:solidFill>
                  <a:schemeClr val="bg1"/>
                </a:solidFill>
              </a:rPr>
              <a:t>  </a:t>
            </a:r>
            <a:r>
              <a:rPr lang="en-US" sz="1300" dirty="0">
                <a:solidFill>
                  <a:schemeClr val="bg1"/>
                </a:solidFill>
              </a:rPr>
              <a:t>Treatment difference</a:t>
            </a:r>
            <a:r>
              <a:rPr lang="en-US" sz="1300" b="1" dirty="0">
                <a:solidFill>
                  <a:schemeClr val="bg1"/>
                </a:solidFill>
              </a:rPr>
              <a:t>: </a:t>
            </a:r>
            <a:r>
              <a:rPr lang="en-US" sz="1300" b="1" dirty="0">
                <a:solidFill>
                  <a:srgbClr val="FFFFFF"/>
                </a:solidFill>
              </a:rPr>
              <a:t>1.6% [–5.4 - 8.6]</a:t>
            </a:r>
          </a:p>
          <a:p>
            <a:endParaRPr lang="en-US" sz="1300" dirty="0">
              <a:solidFill>
                <a:srgbClr val="FFFFFF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sz="1300" dirty="0">
                <a:solidFill>
                  <a:srgbClr val="FFFFFF"/>
                </a:solidFill>
              </a:rPr>
              <a:t>Virologic suppression among patients with </a:t>
            </a:r>
          </a:p>
          <a:p>
            <a:pPr lvl="0"/>
            <a:r>
              <a:rPr lang="en-US" sz="1300" dirty="0">
                <a:solidFill>
                  <a:srgbClr val="FFFFFF"/>
                </a:solidFill>
              </a:rPr>
              <a:t>initial High VL &gt;100 000 copies/mL</a:t>
            </a:r>
          </a:p>
          <a:p>
            <a:pPr lvl="0"/>
            <a:r>
              <a:rPr lang="en-US" sz="1300" b="1" dirty="0">
                <a:solidFill>
                  <a:schemeClr val="bg1"/>
                </a:solidFill>
              </a:rPr>
              <a:t>DTG arm: 71%; </a:t>
            </a:r>
            <a:r>
              <a:rPr lang="en-US" sz="1300" b="1" dirty="0">
                <a:solidFill>
                  <a:srgbClr val="1F6382"/>
                </a:solidFill>
              </a:rPr>
              <a:t>EFV400 arm: 68%</a:t>
            </a:r>
          </a:p>
          <a:p>
            <a:pPr algn="ctr"/>
            <a:endParaRPr lang="en-US" sz="1300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300" b="1" dirty="0">
                <a:solidFill>
                  <a:schemeClr val="bg1"/>
                </a:solidFill>
              </a:rPr>
              <a:t>Weight gain +++</a:t>
            </a:r>
          </a:p>
          <a:p>
            <a:r>
              <a:rPr lang="en-US" sz="1300" dirty="0">
                <a:solidFill>
                  <a:schemeClr val="bg1"/>
                </a:solidFill>
              </a:rPr>
              <a:t>Weight gain greater on DTG regimen. Median gain in </a:t>
            </a:r>
            <a:r>
              <a:rPr lang="en-US" sz="1300" b="1" dirty="0">
                <a:solidFill>
                  <a:schemeClr val="bg1"/>
                </a:solidFill>
              </a:rPr>
              <a:t>DTG arm: 5.0Kg vs </a:t>
            </a:r>
            <a:r>
              <a:rPr lang="en-US" sz="1300" b="1" dirty="0">
                <a:solidFill>
                  <a:srgbClr val="1F6382"/>
                </a:solidFill>
              </a:rPr>
              <a:t>EFV400 arm: 3.0Kg</a:t>
            </a:r>
            <a:r>
              <a:rPr lang="en-US" sz="1300" b="1" dirty="0">
                <a:solidFill>
                  <a:schemeClr val="bg1"/>
                </a:solidFill>
              </a:rPr>
              <a:t>; </a:t>
            </a:r>
            <a:r>
              <a:rPr lang="en-US" sz="1300" dirty="0">
                <a:solidFill>
                  <a:schemeClr val="bg1"/>
                </a:solidFill>
              </a:rPr>
              <a:t>p&lt;0·001</a:t>
            </a:r>
          </a:p>
          <a:p>
            <a:endParaRPr lang="en-US" sz="1300" b="1" dirty="0">
              <a:solidFill>
                <a:schemeClr val="bg1"/>
              </a:solidFill>
            </a:endParaRPr>
          </a:p>
          <a:p>
            <a:r>
              <a:rPr lang="en-US" sz="1300" b="1" dirty="0">
                <a:solidFill>
                  <a:schemeClr val="bg1"/>
                </a:solidFill>
              </a:rPr>
              <a:t>Obesity Incidence: DTG:22% vs EFV400:16%; </a:t>
            </a:r>
            <a:r>
              <a:rPr lang="en-US" sz="1300" dirty="0">
                <a:solidFill>
                  <a:schemeClr val="bg1"/>
                </a:solidFill>
              </a:rPr>
              <a:t>p=0.043</a:t>
            </a:r>
          </a:p>
        </p:txBody>
      </p:sp>
      <p:sp>
        <p:nvSpPr>
          <p:cNvPr id="23" name="Rectangle 1">
            <a:extLst>
              <a:ext uri="{FF2B5EF4-FFF2-40B4-BE49-F238E27FC236}">
                <a16:creationId xmlns:a16="http://schemas.microsoft.com/office/drawing/2014/main" id="{9AF196A7-360B-563A-1B20-28102ED7C1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4277" y="6449627"/>
            <a:ext cx="3920916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None/>
            </a:pPr>
            <a:r>
              <a:rPr lang="fr-FR" altLang="fr-FR" sz="1000" i="1" dirty="0" err="1"/>
              <a:t>Calmy</a:t>
            </a:r>
            <a:r>
              <a:rPr lang="fr-FR" altLang="fr-FR" sz="1000" i="1" dirty="0"/>
              <a:t> et al. - The Lancet HIV 2020</a:t>
            </a:r>
          </a:p>
        </p:txBody>
      </p:sp>
      <p:pic>
        <p:nvPicPr>
          <p:cNvPr id="24" name="Image 17">
            <a:extLst>
              <a:ext uri="{FF2B5EF4-FFF2-40B4-BE49-F238E27FC236}">
                <a16:creationId xmlns:a16="http://schemas.microsoft.com/office/drawing/2014/main" id="{ABDFF26F-BAC9-39E6-DCAD-12C2062D1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6605" y="1260654"/>
            <a:ext cx="5116513" cy="165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8979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4">
            <a:extLst>
              <a:ext uri="{FF2B5EF4-FFF2-40B4-BE49-F238E27FC236}">
                <a16:creationId xmlns:a16="http://schemas.microsoft.com/office/drawing/2014/main" id="{F3E6A01E-D628-E362-C264-82380D1A20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82908" y="1382557"/>
            <a:ext cx="3775374" cy="5345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F3F251F-CE52-C0A5-9A43-EADB8BDB3B3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523" y="1382557"/>
            <a:ext cx="3775374" cy="536719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8191EE2-FF6E-52CA-59CF-EA0A4F7C618C}"/>
              </a:ext>
            </a:extLst>
          </p:cNvPr>
          <p:cNvSpPr/>
          <p:nvPr/>
        </p:nvSpPr>
        <p:spPr>
          <a:xfrm>
            <a:off x="4454897" y="1960190"/>
            <a:ext cx="34980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fr-FR" b="1" dirty="0">
                <a:solidFill>
                  <a:srgbClr val="F79B35"/>
                </a:solidFill>
              </a:rPr>
              <a:t>DTG 1</a:t>
            </a:r>
            <a:r>
              <a:rPr lang="fr-FR" altLang="fr-FR" b="1" baseline="30000" dirty="0">
                <a:solidFill>
                  <a:srgbClr val="F79B35"/>
                </a:solidFill>
              </a:rPr>
              <a:t>st </a:t>
            </a:r>
            <a:r>
              <a:rPr lang="fr-FR" altLang="fr-FR" b="1" dirty="0">
                <a:solidFill>
                  <a:srgbClr val="F79B35"/>
                </a:solidFill>
              </a:rPr>
              <a:t>line and </a:t>
            </a:r>
          </a:p>
          <a:p>
            <a:r>
              <a:rPr lang="fr-FR" altLang="fr-FR" b="1" dirty="0">
                <a:solidFill>
                  <a:srgbClr val="F79B35"/>
                </a:solidFill>
              </a:rPr>
              <a:t>EFV400 as an alternative </a:t>
            </a:r>
            <a:endParaRPr lang="en-US" dirty="0">
              <a:solidFill>
                <a:srgbClr val="F79B35"/>
              </a:solidFill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80EE3282-C0F0-16A2-3B08-0A48346DFDBA}"/>
              </a:ext>
            </a:extLst>
          </p:cNvPr>
          <p:cNvSpPr txBox="1">
            <a:spLocks/>
          </p:cNvSpPr>
          <p:nvPr/>
        </p:nvSpPr>
        <p:spPr>
          <a:xfrm>
            <a:off x="2212622" y="418747"/>
            <a:ext cx="9979378" cy="861413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accent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sz="3600" dirty="0">
                <a:solidFill>
                  <a:srgbClr val="F6890F"/>
                </a:solidFill>
              </a:rPr>
              <a:t>Impact</a:t>
            </a:r>
          </a:p>
        </p:txBody>
      </p:sp>
    </p:spTree>
    <p:extLst>
      <p:ext uri="{BB962C8B-B14F-4D97-AF65-F5344CB8AC3E}">
        <p14:creationId xmlns:p14="http://schemas.microsoft.com/office/powerpoint/2010/main" val="474070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A6D1EF3-464C-2441-9B81-0D92458A9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466" y="2781400"/>
            <a:ext cx="5437187" cy="647600"/>
          </a:xfrm>
        </p:spPr>
        <p:txBody>
          <a:bodyPr anchor="t">
            <a:noAutofit/>
          </a:bodyPr>
          <a:lstStyle/>
          <a:p>
            <a:r>
              <a:rPr lang="en-GB" sz="5400" noProof="0" dirty="0">
                <a:solidFill>
                  <a:srgbClr val="F6890F"/>
                </a:solidFill>
              </a:rPr>
              <a:t>192-week outcomes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C2176349-DAEB-B04F-172F-5A93F3B8543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6257" y="2177144"/>
            <a:ext cx="5772828" cy="2943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6709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27">
            <a:extLst>
              <a:ext uri="{FF2B5EF4-FFF2-40B4-BE49-F238E27FC236}">
                <a16:creationId xmlns:a16="http://schemas.microsoft.com/office/drawing/2014/main" id="{552D7560-29AF-7AAF-6D37-DAE92F885A53}"/>
              </a:ext>
            </a:extLst>
          </p:cNvPr>
          <p:cNvGrpSpPr/>
          <p:nvPr/>
        </p:nvGrpSpPr>
        <p:grpSpPr>
          <a:xfrm>
            <a:off x="3212977" y="1642710"/>
            <a:ext cx="6134682" cy="4368263"/>
            <a:chOff x="-769855" y="-100534"/>
            <a:chExt cx="7034124" cy="5073652"/>
          </a:xfrm>
        </p:grpSpPr>
        <p:cxnSp>
          <p:nvCxnSpPr>
            <p:cNvPr id="7" name="Straight Arrow Connector 10250">
              <a:extLst>
                <a:ext uri="{FF2B5EF4-FFF2-40B4-BE49-F238E27FC236}">
                  <a16:creationId xmlns:a16="http://schemas.microsoft.com/office/drawing/2014/main" id="{6B748465-7527-1624-3D18-BC6ED03BB84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359694" y="1568064"/>
              <a:ext cx="446882" cy="307975"/>
            </a:xfrm>
            <a:prstGeom prst="straightConnector1">
              <a:avLst/>
            </a:prstGeom>
            <a:noFill/>
            <a:ln w="19050">
              <a:solidFill>
                <a:srgbClr val="4472C4">
                  <a:lumMod val="50000"/>
                </a:srgb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" name="Flowchart: Process 8">
              <a:extLst>
                <a:ext uri="{FF2B5EF4-FFF2-40B4-BE49-F238E27FC236}">
                  <a16:creationId xmlns:a16="http://schemas.microsoft.com/office/drawing/2014/main" id="{EDEC2C5A-3102-A524-50B4-06F6F0D32C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75363" y="1876039"/>
              <a:ext cx="2719388" cy="876588"/>
            </a:xfrm>
            <a:prstGeom prst="roundRect">
              <a:avLst/>
            </a:prstGeom>
            <a:solidFill>
              <a:srgbClr val="ED7D31"/>
            </a:solidFill>
            <a:ln w="19050">
              <a:noFill/>
              <a:round/>
              <a:headEnd/>
              <a:tailEnd/>
            </a:ln>
          </p:spPr>
          <p:txBody>
            <a:bodyPr wrap="square" tIns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456998" eaLnBrk="0" hangingPunct="0">
                <a:lnSpc>
                  <a:spcPct val="150000"/>
                </a:lnSpc>
                <a:defRPr/>
              </a:pPr>
              <a:r>
                <a:rPr lang="en-US" sz="1500" kern="0" dirty="0">
                  <a:solidFill>
                    <a:prstClr val="white"/>
                  </a:solidFill>
                  <a:latin typeface="Calibri"/>
                </a:rPr>
                <a:t>DTG group, n=310</a:t>
              </a:r>
            </a:p>
            <a:p>
              <a:pPr lvl="0" algn="ctr" defTabSz="456998" eaLnBrk="0" hangingPunct="0">
                <a:lnSpc>
                  <a:spcPct val="150000"/>
                </a:lnSpc>
                <a:defRPr/>
              </a:pPr>
              <a:r>
                <a:rPr lang="en-US" sz="1500" b="1" kern="0" dirty="0">
                  <a:solidFill>
                    <a:prstClr val="white"/>
                  </a:solidFill>
                  <a:latin typeface="Calibri"/>
                </a:rPr>
                <a:t>ITT analysis, n=310</a:t>
              </a:r>
            </a:p>
          </p:txBody>
        </p:sp>
        <p:sp>
          <p:nvSpPr>
            <p:cNvPr id="9" name="Flowchart: Process 11">
              <a:extLst>
                <a:ext uri="{FF2B5EF4-FFF2-40B4-BE49-F238E27FC236}">
                  <a16:creationId xmlns:a16="http://schemas.microsoft.com/office/drawing/2014/main" id="{14BC8EFE-2CFB-5DDE-6D85-A062E992D1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728938" y="4195492"/>
              <a:ext cx="3114239" cy="777626"/>
            </a:xfrm>
            <a:prstGeom prst="roundRect">
              <a:avLst/>
            </a:prstGeom>
            <a:solidFill>
              <a:srgbClr val="4472C4">
                <a:lumMod val="20000"/>
                <a:lumOff val="80000"/>
              </a:srgbClr>
            </a:solidFill>
            <a:ln w="6350" cap="flat" cmpd="sng" algn="ctr">
              <a:solidFill>
                <a:srgbClr val="A5A5A5"/>
              </a:solidFill>
              <a:prstDash val="solid"/>
              <a:miter lim="800000"/>
              <a:headEnd/>
              <a:tailEnd/>
            </a:ln>
            <a:effectLst/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6998" eaLnBrk="0" hangingPunct="0">
                <a:defRPr/>
              </a:pPr>
              <a:r>
                <a:rPr lang="fr-FR" sz="1300" kern="0" dirty="0">
                  <a:solidFill>
                    <a:prstClr val="black"/>
                  </a:solidFill>
                  <a:latin typeface="Calibri"/>
                </a:rPr>
                <a:t>Follow-up at </a:t>
              </a:r>
              <a:r>
                <a:rPr lang="fr-FR" sz="1300" kern="0" dirty="0" err="1">
                  <a:solidFill>
                    <a:prstClr val="black"/>
                  </a:solidFill>
                  <a:latin typeface="Calibri"/>
                </a:rPr>
                <a:t>week</a:t>
              </a:r>
              <a:r>
                <a:rPr lang="fr-FR" sz="1300" kern="0" dirty="0">
                  <a:solidFill>
                    <a:prstClr val="black"/>
                  </a:solidFill>
                  <a:latin typeface="Calibri"/>
                </a:rPr>
                <a:t> 192, n=</a:t>
              </a:r>
              <a:r>
                <a:rPr kumimoji="0" lang="fr-FR" sz="130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261</a:t>
              </a:r>
            </a:p>
            <a:p>
              <a:pPr marL="0" marR="0" lvl="0" indent="0" algn="ctr" defTabSz="456998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3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On </a:t>
              </a:r>
              <a:r>
                <a:rPr kumimoji="0" lang="fr-FR" sz="13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randomised</a:t>
              </a:r>
              <a:r>
                <a:rPr kumimoji="0" lang="fr-FR" sz="13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group, n=233</a:t>
              </a:r>
            </a:p>
            <a:p>
              <a:pPr marL="0" marR="0" lvl="0" indent="0" algn="ctr" defTabSz="456998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3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456998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456998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Flowchart: Process 13">
              <a:extLst>
                <a:ext uri="{FF2B5EF4-FFF2-40B4-BE49-F238E27FC236}">
                  <a16:creationId xmlns:a16="http://schemas.microsoft.com/office/drawing/2014/main" id="{0B023C97-3DDA-3757-07CD-7EB3950BE2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769855" y="2941252"/>
              <a:ext cx="2321717" cy="945406"/>
            </a:xfrm>
            <a:prstGeom prst="roundRect">
              <a:avLst/>
            </a:prstGeom>
            <a:solidFill>
              <a:srgbClr val="4472C4">
                <a:lumMod val="20000"/>
                <a:lumOff val="80000"/>
              </a:srgbClr>
            </a:solidFill>
            <a:ln w="6350" cap="flat" cmpd="sng" algn="ctr">
              <a:solidFill>
                <a:srgbClr val="A5A5A5"/>
              </a:solidFill>
              <a:prstDash val="solid"/>
              <a:miter lim="800000"/>
              <a:headEnd/>
              <a:tailEnd/>
            </a:ln>
            <a:effectLst/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6998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b="1" kern="0" dirty="0">
                  <a:solidFill>
                    <a:prstClr val="black"/>
                  </a:solidFill>
                  <a:latin typeface="Calibri"/>
                </a:rPr>
                <a:t>Deaths, n=12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456998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b="1" kern="0" dirty="0">
                  <a:solidFill>
                    <a:prstClr val="black"/>
                  </a:solidFill>
                  <a:latin typeface="Calibri"/>
                </a:rPr>
                <a:t>Withdrawals, n=9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456998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b="1" kern="0" dirty="0">
                  <a:solidFill>
                    <a:prstClr val="black"/>
                  </a:solidFill>
                  <a:latin typeface="Calibri"/>
                </a:rPr>
                <a:t>Lost to follow-up, n=28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456998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b="1" kern="0" dirty="0">
                  <a:solidFill>
                    <a:prstClr val="black"/>
                  </a:solidFill>
                  <a:latin typeface="Calibri"/>
                </a:rPr>
                <a:t>Transfers,  n=3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1" name="Straight Arrow Connector 10254">
              <a:extLst>
                <a:ext uri="{FF2B5EF4-FFF2-40B4-BE49-F238E27FC236}">
                  <a16:creationId xmlns:a16="http://schemas.microsoft.com/office/drawing/2014/main" id="{A7F526F3-1D96-ADDC-F36D-37E47BC5ECF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28113" y="2776930"/>
              <a:ext cx="0" cy="1418561"/>
            </a:xfrm>
            <a:prstGeom prst="straightConnector1">
              <a:avLst/>
            </a:prstGeom>
            <a:noFill/>
            <a:ln w="19050">
              <a:solidFill>
                <a:srgbClr val="4472C4">
                  <a:lumMod val="50000"/>
                </a:srgb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Straight Arrow Connector 10258">
              <a:extLst>
                <a:ext uri="{FF2B5EF4-FFF2-40B4-BE49-F238E27FC236}">
                  <a16:creationId xmlns:a16="http://schemas.microsoft.com/office/drawing/2014/main" id="{8D88C2AF-EE5B-7630-33C2-5B5DD23E4EC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551862" y="3368134"/>
              <a:ext cx="476250" cy="0"/>
            </a:xfrm>
            <a:prstGeom prst="straightConnector1">
              <a:avLst/>
            </a:prstGeom>
            <a:noFill/>
            <a:ln w="19050">
              <a:solidFill>
                <a:srgbClr val="4472C4">
                  <a:lumMod val="50000"/>
                </a:srgbClr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" name="Flowchart: Process 10">
              <a:extLst>
                <a:ext uri="{FF2B5EF4-FFF2-40B4-BE49-F238E27FC236}">
                  <a16:creationId xmlns:a16="http://schemas.microsoft.com/office/drawing/2014/main" id="{80E0BBC6-4415-5B4E-1B19-72495DB6E2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6264" y="1891914"/>
              <a:ext cx="2743199" cy="860713"/>
            </a:xfrm>
            <a:prstGeom prst="roundRect">
              <a:avLst/>
            </a:prstGeom>
            <a:solidFill>
              <a:srgbClr val="002E5E"/>
            </a:solidFill>
            <a:ln w="19050">
              <a:noFill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6998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EFV400 group, n=306</a:t>
              </a:r>
            </a:p>
            <a:p>
              <a:pPr marL="0" marR="0" lvl="0" indent="0" algn="ctr" defTabSz="456998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1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 have never received</a:t>
              </a:r>
              <a:r>
                <a:rPr lang="en-US" sz="1400" i="1" kern="0" dirty="0">
                  <a:solidFill>
                    <a:prstClr val="white"/>
                  </a:solidFill>
                  <a:latin typeface="Calibri"/>
                </a:rPr>
                <a:t> ARV</a:t>
              </a:r>
            </a:p>
            <a:p>
              <a:pPr marL="0" marR="0" lvl="0" indent="0" algn="ctr" defTabSz="456998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ITT analysis, n=303</a:t>
              </a:r>
            </a:p>
          </p:txBody>
        </p:sp>
        <p:cxnSp>
          <p:nvCxnSpPr>
            <p:cNvPr id="14" name="Straight Arrow Connector 10252">
              <a:extLst>
                <a:ext uri="{FF2B5EF4-FFF2-40B4-BE49-F238E27FC236}">
                  <a16:creationId xmlns:a16="http://schemas.microsoft.com/office/drawing/2014/main" id="{F2482491-5DB1-BA46-0158-8877B027695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695700" y="1566476"/>
              <a:ext cx="511175" cy="307975"/>
            </a:xfrm>
            <a:prstGeom prst="straightConnector1">
              <a:avLst/>
            </a:prstGeom>
            <a:noFill/>
            <a:ln w="19050">
              <a:solidFill>
                <a:srgbClr val="4472C4">
                  <a:lumMod val="50000"/>
                </a:srgb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Straight Arrow Connector 48">
              <a:extLst>
                <a:ext uri="{FF2B5EF4-FFF2-40B4-BE49-F238E27FC236}">
                  <a16:creationId xmlns:a16="http://schemas.microsoft.com/office/drawing/2014/main" id="{A31E893E-DCB4-E1C1-8EFA-4952A0B9C95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466306" y="2770090"/>
              <a:ext cx="0" cy="1425401"/>
            </a:xfrm>
            <a:prstGeom prst="straightConnector1">
              <a:avLst/>
            </a:prstGeom>
            <a:noFill/>
            <a:ln w="19050">
              <a:solidFill>
                <a:srgbClr val="4472C4">
                  <a:lumMod val="50000"/>
                </a:srgb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" name="Flowchart: Process 12">
              <a:extLst>
                <a:ext uri="{FF2B5EF4-FFF2-40B4-BE49-F238E27FC236}">
                  <a16:creationId xmlns:a16="http://schemas.microsoft.com/office/drawing/2014/main" id="{64B75DD0-4A9C-9B34-608A-AF869C64DF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3187" y="2941247"/>
              <a:ext cx="2351082" cy="925652"/>
            </a:xfrm>
            <a:prstGeom prst="roundRect">
              <a:avLst/>
            </a:prstGeom>
            <a:solidFill>
              <a:srgbClr val="4472C4">
                <a:lumMod val="20000"/>
                <a:lumOff val="80000"/>
              </a:srgbClr>
            </a:solidFill>
            <a:ln w="6350" cap="flat" cmpd="sng" algn="ctr">
              <a:solidFill>
                <a:srgbClr val="A5A5A5"/>
              </a:solidFill>
              <a:prstDash val="solid"/>
              <a:miter lim="800000"/>
              <a:headEnd/>
              <a:tailEnd/>
            </a:ln>
            <a:effectLst/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6998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Deaths</a:t>
              </a:r>
              <a:r>
                <a:rPr kumimoji="0" lang="fr-FR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, n=17</a:t>
              </a:r>
            </a:p>
            <a:p>
              <a:pPr lvl="0" algn="ctr" defTabSz="456998" eaLnBrk="0" hangingPunct="0">
                <a:defRPr/>
              </a:pPr>
              <a:r>
                <a:rPr lang="en-US" sz="1200" b="1" kern="0" dirty="0">
                  <a:solidFill>
                    <a:prstClr val="black"/>
                  </a:solidFill>
                  <a:latin typeface="Calibri"/>
                </a:rPr>
                <a:t>Withdrawals , n=</a:t>
              </a:r>
              <a:r>
                <a:rPr kumimoji="0" lang="fr-FR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16</a:t>
              </a:r>
            </a:p>
            <a:p>
              <a:pPr lvl="0" algn="ctr" defTabSz="456998" eaLnBrk="0" hangingPunct="0">
                <a:defRPr/>
              </a:pPr>
              <a:r>
                <a:rPr lang="en-US" sz="1200" b="1" kern="0" dirty="0">
                  <a:solidFill>
                    <a:prstClr val="black"/>
                  </a:solidFill>
                  <a:latin typeface="Calibri"/>
                </a:rPr>
                <a:t>Lost to follow-up, n=</a:t>
              </a:r>
              <a:r>
                <a:rPr lang="fr-FR" sz="1200" b="1" kern="0" dirty="0">
                  <a:solidFill>
                    <a:prstClr val="black"/>
                  </a:solidFill>
                  <a:latin typeface="Calibri"/>
                </a:rPr>
                <a:t>33</a:t>
              </a:r>
            </a:p>
            <a:p>
              <a:pPr marL="0" marR="0" lvl="0" indent="0" algn="ctr" defTabSz="456998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Transfers</a:t>
              </a:r>
              <a:r>
                <a:rPr kumimoji="0" lang="fr-FR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, n=2</a:t>
              </a:r>
            </a:p>
            <a:p>
              <a:pPr marL="0" marR="0" lvl="0" indent="0" algn="ctr" defTabSz="456998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456998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456998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Flowchart: Process 14">
              <a:extLst>
                <a:ext uri="{FF2B5EF4-FFF2-40B4-BE49-F238E27FC236}">
                  <a16:creationId xmlns:a16="http://schemas.microsoft.com/office/drawing/2014/main" id="{64C76059-FAF9-FC2F-C067-03AE18424B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6263" y="4195493"/>
              <a:ext cx="3114237" cy="777625"/>
            </a:xfrm>
            <a:prstGeom prst="roundRect">
              <a:avLst/>
            </a:prstGeom>
            <a:solidFill>
              <a:srgbClr val="4472C4">
                <a:lumMod val="20000"/>
                <a:lumOff val="80000"/>
              </a:srgbClr>
            </a:solidFill>
            <a:ln w="6350" cap="flat" cmpd="sng" algn="ctr">
              <a:solidFill>
                <a:srgbClr val="A5A5A5"/>
              </a:solidFill>
              <a:prstDash val="solid"/>
              <a:miter lim="800000"/>
              <a:headEnd/>
              <a:tailEnd/>
            </a:ln>
            <a:effectLst/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456998" eaLnBrk="0" hangingPunct="0">
                <a:defRPr/>
              </a:pPr>
              <a:r>
                <a:rPr lang="fr-FR" sz="1300" kern="0" dirty="0">
                  <a:solidFill>
                    <a:prstClr val="black"/>
                  </a:solidFill>
                  <a:latin typeface="Calibri"/>
                </a:rPr>
                <a:t>Follow-up at </a:t>
              </a:r>
              <a:r>
                <a:rPr lang="fr-FR" sz="1300" kern="0" dirty="0" err="1">
                  <a:solidFill>
                    <a:prstClr val="black"/>
                  </a:solidFill>
                  <a:latin typeface="Calibri"/>
                </a:rPr>
                <a:t>week</a:t>
              </a:r>
              <a:r>
                <a:rPr lang="fr-FR" sz="1300" kern="0" dirty="0">
                  <a:solidFill>
                    <a:prstClr val="black"/>
                  </a:solidFill>
                  <a:latin typeface="Calibri"/>
                </a:rPr>
                <a:t> 192, n= </a:t>
              </a:r>
              <a:r>
                <a:rPr kumimoji="0" lang="fr-FR" sz="130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235</a:t>
              </a:r>
            </a:p>
            <a:p>
              <a:pPr lvl="0" algn="ctr" defTabSz="456998" eaLnBrk="0" hangingPunct="0">
                <a:defRPr/>
              </a:pPr>
              <a:r>
                <a:rPr kumimoji="0" lang="fr-FR" sz="13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lang="fr-FR" sz="1300" b="1" kern="0" dirty="0">
                  <a:solidFill>
                    <a:prstClr val="black"/>
                  </a:solidFill>
                  <a:latin typeface="Calibri"/>
                </a:rPr>
                <a:t>On </a:t>
              </a:r>
              <a:r>
                <a:rPr lang="fr-FR" sz="1300" b="1" kern="0" dirty="0" err="1">
                  <a:solidFill>
                    <a:prstClr val="black"/>
                  </a:solidFill>
                  <a:latin typeface="Calibri"/>
                </a:rPr>
                <a:t>randomised</a:t>
              </a:r>
              <a:r>
                <a:rPr lang="fr-FR" sz="1300" b="1" kern="0" dirty="0">
                  <a:solidFill>
                    <a:prstClr val="black"/>
                  </a:solidFill>
                  <a:latin typeface="Calibri"/>
                </a:rPr>
                <a:t> group, n= 271</a:t>
              </a:r>
              <a:endParaRPr kumimoji="0" lang="fr-FR" sz="13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456998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456998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456998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8" name="Straight Arrow Connector 10260">
              <a:extLst>
                <a:ext uri="{FF2B5EF4-FFF2-40B4-BE49-F238E27FC236}">
                  <a16:creationId xmlns:a16="http://schemas.microsoft.com/office/drawing/2014/main" id="{1013965A-CB1A-3B3C-241B-4E02C6D04CE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3486152" y="3368133"/>
              <a:ext cx="427036" cy="0"/>
            </a:xfrm>
            <a:prstGeom prst="straightConnector1">
              <a:avLst/>
            </a:prstGeom>
            <a:noFill/>
            <a:ln w="19050">
              <a:solidFill>
                <a:srgbClr val="4472C4">
                  <a:lumMod val="50000"/>
                </a:srgbClr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" name="Flowchart: Process 1">
              <a:extLst>
                <a:ext uri="{FF2B5EF4-FFF2-40B4-BE49-F238E27FC236}">
                  <a16:creationId xmlns:a16="http://schemas.microsoft.com/office/drawing/2014/main" id="{5F7F8E9A-8840-F9B8-2C0A-D9A191D7C6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6101" y="-100534"/>
              <a:ext cx="1889125" cy="570364"/>
            </a:xfrm>
            <a:prstGeom prst="roundRect">
              <a:avLst/>
            </a:prstGeom>
            <a:solidFill>
              <a:srgbClr val="4472C4">
                <a:lumMod val="20000"/>
                <a:lumOff val="80000"/>
              </a:srgbClr>
            </a:solidFill>
            <a:ln w="6350" cap="flat" cmpd="sng" algn="ctr">
              <a:solidFill>
                <a:srgbClr val="A5A5A5"/>
              </a:solidFill>
              <a:prstDash val="solid"/>
              <a:miter lim="800000"/>
              <a:headEnd/>
              <a:tailEnd/>
            </a:ln>
            <a:effectLst/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6998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3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Screening</a:t>
              </a:r>
            </a:p>
            <a:p>
              <a:pPr marL="0" marR="0" lvl="0" indent="0" algn="ctr" defTabSz="456998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AU" sz="1300" b="1" kern="0" dirty="0">
                  <a:solidFill>
                    <a:prstClr val="black"/>
                  </a:solidFill>
                  <a:latin typeface="Calibri"/>
                </a:rPr>
                <a:t>n=</a:t>
              </a:r>
              <a:r>
                <a:rPr kumimoji="0" lang="en-AU" sz="13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820</a:t>
              </a:r>
            </a:p>
            <a:p>
              <a:pPr marL="0" marR="0" lvl="0" indent="0" algn="ctr" defTabSz="456998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Flowchart: Process 7">
              <a:extLst>
                <a:ext uri="{FF2B5EF4-FFF2-40B4-BE49-F238E27FC236}">
                  <a16:creationId xmlns:a16="http://schemas.microsoft.com/office/drawing/2014/main" id="{D19DCBF8-13E7-805F-F1FD-C00248FBF4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6101" y="1212699"/>
              <a:ext cx="1889125" cy="511770"/>
            </a:xfrm>
            <a:prstGeom prst="roundRect">
              <a:avLst/>
            </a:prstGeom>
            <a:solidFill>
              <a:srgbClr val="4472C4">
                <a:lumMod val="20000"/>
                <a:lumOff val="80000"/>
              </a:srgbClr>
            </a:solidFill>
            <a:ln w="6350" cap="flat" cmpd="sng" algn="ctr">
              <a:solidFill>
                <a:srgbClr val="A5A5A5"/>
              </a:solidFill>
              <a:prstDash val="solid"/>
              <a:miter lim="800000"/>
              <a:headEnd/>
              <a:tailEnd/>
            </a:ln>
            <a:effectLst/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6998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Randomisation</a:t>
              </a:r>
            </a:p>
            <a:p>
              <a:pPr marL="0" marR="0" lvl="0" indent="0" algn="ctr" defTabSz="456998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AU" sz="1200" b="1" kern="0" dirty="0">
                  <a:solidFill>
                    <a:prstClr val="black"/>
                  </a:solidFill>
                  <a:latin typeface="Calibri"/>
                </a:rPr>
                <a:t>n=</a:t>
              </a:r>
              <a:r>
                <a:rPr kumimoji="0" lang="en-AU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616</a:t>
              </a:r>
            </a:p>
            <a:p>
              <a:pPr marL="0" marR="0" lvl="0" indent="0" algn="ctr" defTabSz="456998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1" name="Straight Arrow Connector 4">
              <a:extLst>
                <a:ext uri="{FF2B5EF4-FFF2-40B4-BE49-F238E27FC236}">
                  <a16:creationId xmlns:a16="http://schemas.microsoft.com/office/drawing/2014/main" id="{4F15A916-A29A-9793-71C7-84D23FF1BB5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2760664" y="469830"/>
              <a:ext cx="1" cy="734096"/>
            </a:xfrm>
            <a:prstGeom prst="straightConnector1">
              <a:avLst/>
            </a:prstGeom>
            <a:noFill/>
            <a:ln w="19050">
              <a:solidFill>
                <a:srgbClr val="4472C4">
                  <a:lumMod val="50000"/>
                </a:srgb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Straight Arrow Connector 10248">
              <a:extLst>
                <a:ext uri="{FF2B5EF4-FFF2-40B4-BE49-F238E27FC236}">
                  <a16:creationId xmlns:a16="http://schemas.microsoft.com/office/drawing/2014/main" id="{7C024E32-806F-2642-1DB9-64DE7D45905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2760664" y="789417"/>
              <a:ext cx="352424" cy="3969"/>
            </a:xfrm>
            <a:prstGeom prst="straightConnector1">
              <a:avLst/>
            </a:prstGeom>
            <a:noFill/>
            <a:ln w="19050">
              <a:solidFill>
                <a:srgbClr val="4472C4">
                  <a:lumMod val="50000"/>
                </a:srgbClr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3" name="Flowchart: Process 6">
              <a:extLst>
                <a:ext uri="{FF2B5EF4-FFF2-40B4-BE49-F238E27FC236}">
                  <a16:creationId xmlns:a16="http://schemas.microsoft.com/office/drawing/2014/main" id="{DC592695-2550-D185-8B5C-3A010E5809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3089" y="604472"/>
              <a:ext cx="1889125" cy="511770"/>
            </a:xfrm>
            <a:prstGeom prst="roundRect">
              <a:avLst/>
            </a:prstGeom>
            <a:solidFill>
              <a:srgbClr val="4472C4">
                <a:lumMod val="20000"/>
                <a:lumOff val="80000"/>
              </a:srgbClr>
            </a:solidFill>
            <a:ln w="6350" cap="flat" cmpd="sng" algn="ctr">
              <a:solidFill>
                <a:srgbClr val="A5A5A5"/>
              </a:solidFill>
              <a:prstDash val="solid"/>
              <a:miter lim="800000"/>
              <a:headEnd/>
              <a:tailEnd/>
            </a:ln>
            <a:effectLst/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456998" eaLnBrk="0" hangingPunct="0">
                <a:defRPr/>
              </a:pPr>
              <a:r>
                <a:rPr lang="en-AU" sz="1200" b="1" kern="0" dirty="0">
                  <a:solidFill>
                    <a:prstClr val="black"/>
                  </a:solidFill>
                  <a:latin typeface="Calibri"/>
                </a:rPr>
                <a:t>Non-eligible </a:t>
              </a:r>
            </a:p>
            <a:p>
              <a:pPr lvl="0" algn="ctr" defTabSz="456998" eaLnBrk="0" hangingPunct="0">
                <a:defRPr/>
              </a:pPr>
              <a:r>
                <a:rPr lang="en-AU" sz="1200" b="1" kern="0" dirty="0">
                  <a:solidFill>
                    <a:prstClr val="black"/>
                  </a:solidFill>
                  <a:latin typeface="Calibri"/>
                </a:rPr>
                <a:t>n=204</a:t>
              </a:r>
              <a:endParaRPr kumimoji="0" lang="en-A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456998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4" name="Flowchart: Process 12">
            <a:extLst>
              <a:ext uri="{FF2B5EF4-FFF2-40B4-BE49-F238E27FC236}">
                <a16:creationId xmlns:a16="http://schemas.microsoft.com/office/drawing/2014/main" id="{9C0434BB-F4AF-5550-705D-38A9662161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88633" y="5209785"/>
            <a:ext cx="1662537" cy="930562"/>
          </a:xfrm>
          <a:prstGeom prst="roundRect">
            <a:avLst/>
          </a:prstGeom>
          <a:solidFill>
            <a:srgbClr val="4472C4">
              <a:lumMod val="20000"/>
              <a:lumOff val="80000"/>
            </a:srgbClr>
          </a:solidFill>
          <a:ln w="6350" cap="flat" cmpd="sng" algn="ctr">
            <a:solidFill>
              <a:srgbClr val="A5A5A5"/>
            </a:solidFill>
            <a:prstDash val="solid"/>
            <a:miter lim="800000"/>
            <a:headEnd/>
            <a:tailEnd/>
          </a:ln>
          <a:effectLst/>
        </p:spPr>
        <p:txBody>
          <a:bodyPr wrap="square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lvl="0" algn="ctr" defTabSz="456998" eaLnBrk="0" hangingPunct="0">
              <a:defRPr/>
            </a:pPr>
            <a:r>
              <a:rPr lang="en-US" sz="1000" b="1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Interruptions, n= </a:t>
            </a:r>
            <a:r>
              <a:rPr lang="fr-FR" sz="1000" b="1" kern="0" dirty="0">
                <a:solidFill>
                  <a:prstClr val="black"/>
                </a:solidFill>
                <a:latin typeface="Calibri"/>
              </a:rPr>
              <a:t>23</a:t>
            </a:r>
            <a:endParaRPr kumimoji="0" lang="fr-FR" sz="1000" b="1" i="0" u="none" strike="noStrike" kern="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6998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0" cap="none" spc="0" normalizeH="0" baseline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Treatment</a:t>
            </a:r>
            <a:r>
              <a:rPr kumimoji="0" lang="fr-FR" sz="1000" b="1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r-FR" sz="1000" b="1" i="0" u="none" strike="noStrike" kern="0" cap="none" spc="0" normalizeH="0" baseline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delay</a:t>
            </a:r>
            <a:r>
              <a:rPr kumimoji="0" lang="fr-FR" sz="1000" b="1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n=1 </a:t>
            </a:r>
          </a:p>
          <a:p>
            <a:pPr marL="0" marR="0" lvl="0" indent="0" algn="ctr" defTabSz="456998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000" b="1" kern="0" dirty="0">
                <a:solidFill>
                  <a:prstClr val="black"/>
                </a:solidFill>
                <a:latin typeface="Calibri"/>
              </a:rPr>
              <a:t>Résistance n=8</a:t>
            </a:r>
            <a:endParaRPr kumimoji="0" lang="fr-FR" sz="1000" b="1" i="0" u="none" strike="noStrike" kern="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6998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6998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6998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5" name="Straight Arrow Connector 10260">
            <a:extLst>
              <a:ext uri="{FF2B5EF4-FFF2-40B4-BE49-F238E27FC236}">
                <a16:creationId xmlns:a16="http://schemas.microsoft.com/office/drawing/2014/main" id="{4A9A4EF9-FB3B-EAC4-B72F-2B944BB738FE}"/>
              </a:ext>
            </a:extLst>
          </p:cNvPr>
          <p:cNvCxnSpPr>
            <a:cxnSpLocks noChangeShapeType="1"/>
            <a:stCxn id="24" idx="1"/>
            <a:endCxn id="17" idx="3"/>
          </p:cNvCxnSpPr>
          <p:nvPr/>
        </p:nvCxnSpPr>
        <p:spPr bwMode="auto">
          <a:xfrm flipH="1">
            <a:off x="9318208" y="5675066"/>
            <a:ext cx="470425" cy="1151"/>
          </a:xfrm>
          <a:prstGeom prst="straightConnector1">
            <a:avLst/>
          </a:prstGeom>
          <a:noFill/>
          <a:ln w="19050">
            <a:solidFill>
              <a:srgbClr val="4472C4">
                <a:lumMod val="50000"/>
              </a:srgbClr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Flowchart: Process 13">
            <a:extLst>
              <a:ext uri="{FF2B5EF4-FFF2-40B4-BE49-F238E27FC236}">
                <a16:creationId xmlns:a16="http://schemas.microsoft.com/office/drawing/2014/main" id="{BE277E96-5A13-4955-59CE-F86CAD72D2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1603" y="5209785"/>
            <a:ext cx="1662554" cy="930562"/>
          </a:xfrm>
          <a:prstGeom prst="roundRect">
            <a:avLst/>
          </a:prstGeom>
          <a:solidFill>
            <a:srgbClr val="4472C4">
              <a:lumMod val="20000"/>
              <a:lumOff val="80000"/>
            </a:srgbClr>
          </a:solidFill>
          <a:ln w="6350" cap="flat" cmpd="sng" algn="ctr">
            <a:solidFill>
              <a:srgbClr val="A5A5A5"/>
            </a:solidFill>
            <a:prstDash val="solid"/>
            <a:miter lim="800000"/>
            <a:headEnd/>
            <a:tailEnd/>
          </a:ln>
          <a:effectLst/>
        </p:spPr>
        <p:txBody>
          <a:bodyPr wrap="square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lvl="0" algn="ctr" defTabSz="456998" eaLnBrk="0" hangingPunct="0">
              <a:defRPr/>
            </a:pPr>
            <a:r>
              <a:rPr lang="en-US" sz="1000" b="1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Interruptions, n=25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 defTabSz="456998" eaLnBrk="0" hangingPunct="0">
              <a:defRPr/>
            </a:pPr>
            <a:r>
              <a:rPr lang="en-US" sz="1000" b="1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Treatment errors, n=2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 defTabSz="456998" eaLnBrk="0" hangingPunct="0">
              <a:defRPr/>
            </a:pPr>
            <a:r>
              <a:rPr lang="en-US" sz="1000" b="1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Treatment delay, n=  1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456998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EFV600 switched, n=52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456998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(WHO DTG-signal)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7" name="Straight Arrow Connector 10258">
            <a:extLst>
              <a:ext uri="{FF2B5EF4-FFF2-40B4-BE49-F238E27FC236}">
                <a16:creationId xmlns:a16="http://schemas.microsoft.com/office/drawing/2014/main" id="{3E6DF17F-CB7C-7C37-5E50-8FB359FDB89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836823" y="5675066"/>
            <a:ext cx="376154" cy="0"/>
          </a:xfrm>
          <a:prstGeom prst="straightConnector1">
            <a:avLst/>
          </a:prstGeom>
          <a:noFill/>
          <a:ln w="19050">
            <a:solidFill>
              <a:srgbClr val="4472C4">
                <a:lumMod val="50000"/>
              </a:srgbClr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" name="Title 2">
            <a:extLst>
              <a:ext uri="{FF2B5EF4-FFF2-40B4-BE49-F238E27FC236}">
                <a16:creationId xmlns:a16="http://schemas.microsoft.com/office/drawing/2014/main" id="{3561BAD7-CD75-5C61-9D62-903A08280B57}"/>
              </a:ext>
            </a:extLst>
          </p:cNvPr>
          <p:cNvSpPr txBox="1">
            <a:spLocks/>
          </p:cNvSpPr>
          <p:nvPr/>
        </p:nvSpPr>
        <p:spPr>
          <a:xfrm>
            <a:off x="2212622" y="418747"/>
            <a:ext cx="9979378" cy="1223963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accent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sz="3600" dirty="0">
                <a:solidFill>
                  <a:srgbClr val="F6890F"/>
                </a:solidFill>
              </a:rPr>
              <a:t>Flow diagram of NAMSAL participants at 192 weeks</a:t>
            </a:r>
          </a:p>
        </p:txBody>
      </p:sp>
    </p:spTree>
    <p:extLst>
      <p:ext uri="{BB962C8B-B14F-4D97-AF65-F5344CB8AC3E}">
        <p14:creationId xmlns:p14="http://schemas.microsoft.com/office/powerpoint/2010/main" val="26948142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E639152-A6B9-F226-838F-1A164C0AC363}"/>
              </a:ext>
            </a:extLst>
          </p:cNvPr>
          <p:cNvSpPr txBox="1">
            <a:spLocks/>
          </p:cNvSpPr>
          <p:nvPr/>
        </p:nvSpPr>
        <p:spPr>
          <a:xfrm>
            <a:off x="2049701" y="-1223964"/>
            <a:ext cx="9558020" cy="122396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accent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GB" sz="4000" dirty="0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0FAF0125-F4B4-2EA5-0AA1-229C87662F1A}"/>
              </a:ext>
            </a:extLst>
          </p:cNvPr>
          <p:cNvSpPr txBox="1">
            <a:spLocks/>
          </p:cNvSpPr>
          <p:nvPr/>
        </p:nvSpPr>
        <p:spPr>
          <a:xfrm>
            <a:off x="1930400" y="418747"/>
            <a:ext cx="10261600" cy="817563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accent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sz="3600" dirty="0"/>
              <a:t>Virologic response over time (1/2)</a:t>
            </a:r>
          </a:p>
        </p:txBody>
      </p:sp>
      <p:sp>
        <p:nvSpPr>
          <p:cNvPr id="15" name="Round Diagonal Corner of Rectangle 14">
            <a:extLst>
              <a:ext uri="{FF2B5EF4-FFF2-40B4-BE49-F238E27FC236}">
                <a16:creationId xmlns:a16="http://schemas.microsoft.com/office/drawing/2014/main" id="{651EE4DB-F086-3083-F7C0-C59D355CBB73}"/>
              </a:ext>
            </a:extLst>
          </p:cNvPr>
          <p:cNvSpPr/>
          <p:nvPr/>
        </p:nvSpPr>
        <p:spPr>
          <a:xfrm>
            <a:off x="7020910" y="2342067"/>
            <a:ext cx="4491432" cy="2839533"/>
          </a:xfrm>
          <a:prstGeom prst="round2DiagRect">
            <a:avLst/>
          </a:prstGeom>
          <a:solidFill>
            <a:srgbClr val="F79B35"/>
          </a:solidFill>
          <a:ln>
            <a:solidFill>
              <a:srgbClr val="F79B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88000" tIns="288000" rIns="288000" bIns="288000" rtlCol="0" anchor="ctr"/>
          <a:lstStyle/>
          <a:p>
            <a:pPr>
              <a:lnSpc>
                <a:spcPct val="150000"/>
              </a:lnSpc>
            </a:pPr>
            <a:r>
              <a:rPr lang="en-US" sz="1400" b="1" dirty="0" err="1">
                <a:solidFill>
                  <a:schemeClr val="bg1"/>
                </a:solidFill>
              </a:rPr>
              <a:t>Wk</a:t>
            </a:r>
            <a:r>
              <a:rPr lang="en-US" sz="1400" b="1" dirty="0">
                <a:solidFill>
                  <a:schemeClr val="bg1"/>
                </a:solidFill>
              </a:rPr>
              <a:t> 192: Higher proportion of viral suppression on DTG arm :</a:t>
            </a:r>
          </a:p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chemeClr val="bg1"/>
                </a:solidFill>
              </a:rPr>
              <a:t>DTG: 69% </a:t>
            </a:r>
            <a:r>
              <a:rPr lang="en-US" sz="1400" b="1" i="1" dirty="0">
                <a:solidFill>
                  <a:schemeClr val="bg1"/>
                </a:solidFill>
              </a:rPr>
              <a:t>vs</a:t>
            </a:r>
            <a:r>
              <a:rPr lang="en-US" sz="1400" b="1" dirty="0">
                <a:solidFill>
                  <a:schemeClr val="bg1"/>
                </a:solidFill>
              </a:rPr>
              <a:t> EFV400: 61.7%</a:t>
            </a:r>
          </a:p>
          <a:p>
            <a:pPr>
              <a:lnSpc>
                <a:spcPct val="150000"/>
              </a:lnSpc>
            </a:pPr>
            <a:endParaRPr lang="en-US" sz="1400" b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chemeClr val="bg1"/>
                </a:solidFill>
              </a:rPr>
              <a:t>Adjusted treatment difference* : </a:t>
            </a:r>
          </a:p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chemeClr val="bg1"/>
                </a:solidFill>
              </a:rPr>
              <a:t>7.3% [-0.2, 14.8]</a:t>
            </a:r>
          </a:p>
          <a:p>
            <a:pPr>
              <a:lnSpc>
                <a:spcPct val="150000"/>
              </a:lnSpc>
            </a:pPr>
            <a:endParaRPr lang="en-US" sz="1400" b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chemeClr val="bg1"/>
                </a:solidFill>
              </a:rPr>
              <a:t>DTG non-inferior to EFV400</a:t>
            </a:r>
          </a:p>
          <a:p>
            <a:pPr marL="628650" lvl="1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E25D58C-2248-4A7B-83B7-8BE7CBC493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659" y="1589542"/>
            <a:ext cx="5648569" cy="4281258"/>
          </a:xfrm>
          <a:prstGeom prst="rect">
            <a:avLst/>
          </a:prstGeom>
          <a:ln w="76200">
            <a:solidFill>
              <a:srgbClr val="F6890F"/>
            </a:solidFill>
          </a:ln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1BD6F1D9-581D-4B25-9814-9B723780ED1A}"/>
              </a:ext>
            </a:extLst>
          </p:cNvPr>
          <p:cNvSpPr txBox="1"/>
          <p:nvPr/>
        </p:nvSpPr>
        <p:spPr>
          <a:xfrm>
            <a:off x="3730171" y="2342067"/>
            <a:ext cx="4789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dirty="0">
                <a:solidFill>
                  <a:schemeClr val="accent2"/>
                </a:solidFill>
              </a:rPr>
              <a:t>74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2661F52-DE4D-4A77-B790-AFB1874B5D2A}"/>
              </a:ext>
            </a:extLst>
          </p:cNvPr>
          <p:cNvSpPr txBox="1"/>
          <p:nvPr/>
        </p:nvSpPr>
        <p:spPr>
          <a:xfrm>
            <a:off x="3730171" y="2885212"/>
            <a:ext cx="4789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dirty="0">
                <a:solidFill>
                  <a:srgbClr val="1F6382"/>
                </a:solidFill>
              </a:rPr>
              <a:t>72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C44C3D1-C9CC-436D-B772-2ED37D4435D8}"/>
              </a:ext>
            </a:extLst>
          </p:cNvPr>
          <p:cNvSpPr txBox="1"/>
          <p:nvPr/>
        </p:nvSpPr>
        <p:spPr>
          <a:xfrm>
            <a:off x="5907312" y="2368487"/>
            <a:ext cx="4789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dirty="0">
                <a:solidFill>
                  <a:schemeClr val="accent2"/>
                </a:solidFill>
              </a:rPr>
              <a:t>69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EF6B843-9016-4325-B02F-A3E202CEF522}"/>
              </a:ext>
            </a:extLst>
          </p:cNvPr>
          <p:cNvSpPr txBox="1"/>
          <p:nvPr/>
        </p:nvSpPr>
        <p:spPr>
          <a:xfrm>
            <a:off x="5907312" y="3309257"/>
            <a:ext cx="4209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dirty="0">
                <a:solidFill>
                  <a:srgbClr val="1F6382"/>
                </a:solidFill>
              </a:rPr>
              <a:t>62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B1413D5-E75E-4129-B5B9-F1D822B95230}"/>
              </a:ext>
            </a:extLst>
          </p:cNvPr>
          <p:cNvSpPr txBox="1"/>
          <p:nvPr/>
        </p:nvSpPr>
        <p:spPr>
          <a:xfrm>
            <a:off x="2562883" y="2283168"/>
            <a:ext cx="4789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dirty="0">
                <a:solidFill>
                  <a:schemeClr val="accent2"/>
                </a:solidFill>
              </a:rPr>
              <a:t>75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B9784D2-12B4-4975-9093-70A9787CA3AA}"/>
              </a:ext>
            </a:extLst>
          </p:cNvPr>
          <p:cNvSpPr txBox="1"/>
          <p:nvPr/>
        </p:nvSpPr>
        <p:spPr>
          <a:xfrm>
            <a:off x="2578509" y="2984705"/>
            <a:ext cx="4209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dirty="0">
                <a:solidFill>
                  <a:srgbClr val="1F6382"/>
                </a:solidFill>
              </a:rPr>
              <a:t>69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186D0BE-E18D-4F6E-A25B-FC055CFDC749}"/>
              </a:ext>
            </a:extLst>
          </p:cNvPr>
          <p:cNvSpPr txBox="1"/>
          <p:nvPr/>
        </p:nvSpPr>
        <p:spPr>
          <a:xfrm>
            <a:off x="2032002" y="2480566"/>
            <a:ext cx="3814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dirty="0">
                <a:solidFill>
                  <a:schemeClr val="accent2"/>
                </a:solidFill>
              </a:rPr>
              <a:t>69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EE3C3D4-CBBF-46B3-85C9-0C1530D33274}"/>
              </a:ext>
            </a:extLst>
          </p:cNvPr>
          <p:cNvSpPr txBox="1"/>
          <p:nvPr/>
        </p:nvSpPr>
        <p:spPr>
          <a:xfrm>
            <a:off x="2094308" y="3170757"/>
            <a:ext cx="3642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100" dirty="0">
                <a:solidFill>
                  <a:srgbClr val="1F6382"/>
                </a:solidFill>
              </a:rPr>
              <a:t>65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D484973-FE5A-49EE-8230-654F7ADA25D7}"/>
              </a:ext>
            </a:extLst>
          </p:cNvPr>
          <p:cNvSpPr txBox="1"/>
          <p:nvPr/>
        </p:nvSpPr>
        <p:spPr>
          <a:xfrm>
            <a:off x="4751394" y="2342067"/>
            <a:ext cx="3814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dirty="0">
                <a:solidFill>
                  <a:srgbClr val="F6890F"/>
                </a:solidFill>
              </a:rPr>
              <a:t>74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0AA5FCA-1539-4A2A-8CFD-B2587BFBB313}"/>
              </a:ext>
            </a:extLst>
          </p:cNvPr>
          <p:cNvSpPr txBox="1"/>
          <p:nvPr/>
        </p:nvSpPr>
        <p:spPr>
          <a:xfrm>
            <a:off x="4751394" y="3094592"/>
            <a:ext cx="3814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dirty="0">
                <a:solidFill>
                  <a:srgbClr val="1F6382"/>
                </a:solidFill>
              </a:rPr>
              <a:t>67</a:t>
            </a:r>
          </a:p>
        </p:txBody>
      </p:sp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059975B1-CBE3-48F1-A750-E479A133C2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0008844"/>
              </p:ext>
            </p:extLst>
          </p:nvPr>
        </p:nvGraphicFramePr>
        <p:xfrm>
          <a:off x="2458510" y="3839034"/>
          <a:ext cx="3187548" cy="781050"/>
        </p:xfrm>
        <a:graphic>
          <a:graphicData uri="http://schemas.openxmlformats.org/drawingml/2006/table">
            <a:tbl>
              <a:tblPr/>
              <a:tblGrid>
                <a:gridCol w="751780">
                  <a:extLst>
                    <a:ext uri="{9D8B030D-6E8A-4147-A177-3AD203B41FA5}">
                      <a16:colId xmlns:a16="http://schemas.microsoft.com/office/drawing/2014/main" val="1905469558"/>
                    </a:ext>
                  </a:extLst>
                </a:gridCol>
                <a:gridCol w="721709">
                  <a:extLst>
                    <a:ext uri="{9D8B030D-6E8A-4147-A177-3AD203B41FA5}">
                      <a16:colId xmlns:a16="http://schemas.microsoft.com/office/drawing/2014/main" val="2262955122"/>
                    </a:ext>
                  </a:extLst>
                </a:gridCol>
                <a:gridCol w="721709">
                  <a:extLst>
                    <a:ext uri="{9D8B030D-6E8A-4147-A177-3AD203B41FA5}">
                      <a16:colId xmlns:a16="http://schemas.microsoft.com/office/drawing/2014/main" val="3963146497"/>
                    </a:ext>
                  </a:extLst>
                </a:gridCol>
                <a:gridCol w="992350">
                  <a:extLst>
                    <a:ext uri="{9D8B030D-6E8A-4147-A177-3AD203B41FA5}">
                      <a16:colId xmlns:a16="http://schemas.microsoft.com/office/drawing/2014/main" val="3742294771"/>
                    </a:ext>
                  </a:extLst>
                </a:gridCol>
              </a:tblGrid>
              <a:tr h="48577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HIV RNA &lt;50cp/ml </a:t>
                      </a:r>
                    </a:p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 (%)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DTG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581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EFV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Difference, </a:t>
                      </a:r>
                    </a:p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 (95%CI)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7106989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214 (69.0)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187 (61.7)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7.3 [-0.2, 14.8]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9527532"/>
                  </a:ext>
                </a:extLst>
              </a:tr>
            </a:tbl>
          </a:graphicData>
        </a:graphic>
      </p:graphicFrame>
      <p:sp>
        <p:nvSpPr>
          <p:cNvPr id="36" name="TextBox 35">
            <a:extLst>
              <a:ext uri="{FF2B5EF4-FFF2-40B4-BE49-F238E27FC236}">
                <a16:creationId xmlns:a16="http://schemas.microsoft.com/office/drawing/2014/main" id="{4CAA2798-3B6E-465D-A124-EF6FA01CFA9D}"/>
              </a:ext>
            </a:extLst>
          </p:cNvPr>
          <p:cNvSpPr txBox="1"/>
          <p:nvPr/>
        </p:nvSpPr>
        <p:spPr>
          <a:xfrm>
            <a:off x="7378262" y="5870800"/>
            <a:ext cx="353147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50" dirty="0"/>
              <a:t>*Adjusted for baseline HIV RNA </a:t>
            </a:r>
          </a:p>
        </p:txBody>
      </p:sp>
    </p:spTree>
    <p:extLst>
      <p:ext uri="{BB962C8B-B14F-4D97-AF65-F5344CB8AC3E}">
        <p14:creationId xmlns:p14="http://schemas.microsoft.com/office/powerpoint/2010/main" val="2617548579"/>
      </p:ext>
    </p:extLst>
  </p:cSld>
  <p:clrMapOvr>
    <a:masterClrMapping/>
  </p:clrMapOvr>
</p:sld>
</file>

<file path=ppt/theme/theme1.xml><?xml version="1.0" encoding="utf-8"?>
<a:theme xmlns:a="http://schemas.openxmlformats.org/drawingml/2006/main" name="AIDS2022">
  <a:themeElements>
    <a:clrScheme name="AIDS 2022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76382"/>
      </a:accent1>
      <a:accent2>
        <a:srgbClr val="FF890E"/>
      </a:accent2>
      <a:accent3>
        <a:srgbClr val="08BDBA"/>
      </a:accent3>
      <a:accent4>
        <a:srgbClr val="8A3FFC"/>
      </a:accent4>
      <a:accent5>
        <a:srgbClr val="346CFF"/>
      </a:accent5>
      <a:accent6>
        <a:srgbClr val="85CFE8"/>
      </a:accent6>
      <a:hlink>
        <a:srgbClr val="FF890E"/>
      </a:hlink>
      <a:folHlink>
        <a:srgbClr val="FF890E"/>
      </a:folHlink>
    </a:clrScheme>
    <a:fontScheme name="AIDS 2022 Verdana">
      <a:majorFont>
        <a:latin typeface="Verdana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BC0F0990-FD9B-EF47-8C4E-2CE39BDBF648}" vid="{6AAAFDF1-C0D4-5D4B-9CA5-E1D52373A8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50929fa-9806-4449-af20-7947085fa170" xsi:nil="true"/>
    <lcf76f155ced4ddcb4097134ff3c332f xmlns="8f9d799d-7b27-4542-a589-fc3f0c3bda80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3F911BD2518E47AC082DA3DE8BFBE5" ma:contentTypeVersion="16" ma:contentTypeDescription="Create a new document." ma:contentTypeScope="" ma:versionID="c221146bbd20a14dad517a0387e2f0b0">
  <xsd:schema xmlns:xsd="http://www.w3.org/2001/XMLSchema" xmlns:xs="http://www.w3.org/2001/XMLSchema" xmlns:p="http://schemas.microsoft.com/office/2006/metadata/properties" xmlns:ns2="8f9d799d-7b27-4542-a589-fc3f0c3bda80" xmlns:ns3="250929fa-9806-4449-af20-7947085fa170" targetNamespace="http://schemas.microsoft.com/office/2006/metadata/properties" ma:root="true" ma:fieldsID="3a31dcb722add0f2e0d6fb0d2f719c7c" ns2:_="" ns3:_="">
    <xsd:import namespace="8f9d799d-7b27-4542-a589-fc3f0c3bda80"/>
    <xsd:import namespace="250929fa-9806-4449-af20-7947085fa17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9d799d-7b27-4542-a589-fc3f0c3bda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8752f36-f899-4024-97aa-312620fde4b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0929fa-9806-4449-af20-7947085fa17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8963c6f-ee03-4b2a-8221-928f9d265193}" ma:internalName="TaxCatchAll" ma:showField="CatchAllData" ma:web="250929fa-9806-4449-af20-7947085fa17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E5E06B7-DDBB-4F17-98CB-021724843583}">
  <ds:schemaRefs>
    <ds:schemaRef ds:uri="250929fa-9806-4449-af20-7947085fa170"/>
    <ds:schemaRef ds:uri="http://schemas.openxmlformats.org/package/2006/metadata/core-properties"/>
    <ds:schemaRef ds:uri="8f9d799d-7b27-4542-a589-fc3f0c3bda80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purl.org/dc/elements/1.1/"/>
    <ds:schemaRef ds:uri="http://schemas.microsoft.com/office/2006/metadata/properties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F2457546-9CD2-461E-81B2-B83B0DBD04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f9d799d-7b27-4542-a589-fc3f0c3bda80"/>
    <ds:schemaRef ds:uri="250929fa-9806-4449-af20-7947085fa17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DE358E3-F537-49EA-96FA-BFF5DD230B3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AIDS2022</Template>
  <TotalTime>16753</TotalTime>
  <Words>1340</Words>
  <Application>Microsoft Office PowerPoint</Application>
  <PresentationFormat>Widescreen</PresentationFormat>
  <Paragraphs>313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Wingdings</vt:lpstr>
      <vt:lpstr>Courier New</vt:lpstr>
      <vt:lpstr>Calibri</vt:lpstr>
      <vt:lpstr>Verdana</vt:lpstr>
      <vt:lpstr>Arial</vt:lpstr>
      <vt:lpstr>AIDS2022</vt:lpstr>
      <vt:lpstr>Dolutegravir versus efavirenz-400 as first-line ART in Cameroon: week 192 data of NAMSAL trial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192-week outcomes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</vt:lpstr>
      <vt:lpstr>Acknowledgements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words we use matter in the response to HIV</dc:title>
  <dc:creator>Tovar Sanchez;Mpoudi Etame</dc:creator>
  <cp:lastModifiedBy>M Etame</cp:lastModifiedBy>
  <cp:revision>167</cp:revision>
  <cp:lastPrinted>2022-07-25T09:47:25Z</cp:lastPrinted>
  <dcterms:created xsi:type="dcterms:W3CDTF">2022-06-08T13:32:33Z</dcterms:created>
  <dcterms:modified xsi:type="dcterms:W3CDTF">2022-07-26T10:10:28Z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0x010100193F911BD2518E47AC082DA3DE8BFBE5</vt:lpwstr>
  </property>
</Properties>
</file>