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21"/>
  </p:notesMasterIdLst>
  <p:sldIdLst>
    <p:sldId id="256" r:id="rId5"/>
    <p:sldId id="271" r:id="rId6"/>
    <p:sldId id="257" r:id="rId7"/>
    <p:sldId id="1133" r:id="rId8"/>
    <p:sldId id="264" r:id="rId9"/>
    <p:sldId id="272" r:id="rId10"/>
    <p:sldId id="1134" r:id="rId11"/>
    <p:sldId id="269" r:id="rId12"/>
    <p:sldId id="1129" r:id="rId13"/>
    <p:sldId id="1130" r:id="rId14"/>
    <p:sldId id="1135" r:id="rId15"/>
    <p:sldId id="270" r:id="rId16"/>
    <p:sldId id="1138" r:id="rId17"/>
    <p:sldId id="1137" r:id="rId18"/>
    <p:sldId id="274" r:id="rId19"/>
    <p:sldId id="1132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87C"/>
    <a:srgbClr val="9A0000"/>
    <a:srgbClr val="9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/>
    <p:restoredTop sz="96296"/>
  </p:normalViewPr>
  <p:slideViewPr>
    <p:cSldViewPr snapToGrid="0" snapToObjects="1">
      <p:cViewPr varScale="1">
        <p:scale>
          <a:sx n="93" d="100"/>
          <a:sy n="93" d="100"/>
        </p:scale>
        <p:origin x="216" y="6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Grafico%20in%20Microsoft%20Word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'[Grafico in Microsoft Word]Foglio1'!$B$1</c:f>
              <c:strCache>
                <c:ptCount val="1"/>
                <c:pt idx="0">
                  <c:v>DTG+FTC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'[Grafico in Microsoft Word]Foglio1'!$A$2:$A$6</c:f>
              <c:strCache>
                <c:ptCount val="5"/>
                <c:pt idx="0">
                  <c:v>HIV-RNA&lt;50 cp/ml</c:v>
                </c:pt>
                <c:pt idx="1">
                  <c:v>HIV-RNA&gt;50 cp/ml</c:v>
                </c:pt>
                <c:pt idx="2">
                  <c:v>Discontinuation due to SAE</c:v>
                </c:pt>
                <c:pt idx="3">
                  <c:v>Lost to follow-up</c:v>
                </c:pt>
                <c:pt idx="4">
                  <c:v>Missing data</c:v>
                </c:pt>
              </c:strCache>
            </c:strRef>
          </c:cat>
          <c:val>
            <c:numRef>
              <c:f>'[Grafico in Microsoft Word]Foglio1'!$B$2:$B$6</c:f>
              <c:numCache>
                <c:formatCode>General</c:formatCode>
                <c:ptCount val="5"/>
                <c:pt idx="0">
                  <c:v>88.2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3.2</c:v>
                </c:pt>
                <c:pt idx="4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33-0048-8162-17B42D306FB0}"/>
            </c:ext>
          </c:extLst>
        </c:ser>
        <c:ser>
          <c:idx val="1"/>
          <c:order val="1"/>
          <c:tx>
            <c:strRef>
              <c:f>'[Grafico in Microsoft Word]Foglio1'!$C$1</c:f>
              <c:strCache>
                <c:ptCount val="1"/>
                <c:pt idx="0">
                  <c:v>cART</c:v>
                </c:pt>
              </c:strCache>
            </c:strRef>
          </c:tx>
          <c:spPr>
            <a:solidFill>
              <a:srgbClr val="9A0000"/>
            </a:solidFill>
            <a:ln>
              <a:noFill/>
            </a:ln>
            <a:effectLst/>
          </c:spPr>
          <c:invertIfNegative val="0"/>
          <c:cat>
            <c:strRef>
              <c:f>'[Grafico in Microsoft Word]Foglio1'!$A$2:$A$6</c:f>
              <c:strCache>
                <c:ptCount val="5"/>
                <c:pt idx="0">
                  <c:v>HIV-RNA&lt;50 cp/ml</c:v>
                </c:pt>
                <c:pt idx="1">
                  <c:v>HIV-RNA&gt;50 cp/ml</c:v>
                </c:pt>
                <c:pt idx="2">
                  <c:v>Discontinuation due to SAE</c:v>
                </c:pt>
                <c:pt idx="3">
                  <c:v>Lost to follow-up</c:v>
                </c:pt>
                <c:pt idx="4">
                  <c:v>Missing data</c:v>
                </c:pt>
              </c:strCache>
            </c:strRef>
          </c:cat>
          <c:val>
            <c:numRef>
              <c:f>'[Grafico in Microsoft Word]Foglio1'!$C$2:$C$6</c:f>
              <c:numCache>
                <c:formatCode>General</c:formatCode>
                <c:ptCount val="5"/>
                <c:pt idx="0">
                  <c:v>84</c:v>
                </c:pt>
                <c:pt idx="1">
                  <c:v>2.1</c:v>
                </c:pt>
                <c:pt idx="2">
                  <c:v>1.1000000000000001</c:v>
                </c:pt>
                <c:pt idx="3">
                  <c:v>3.2</c:v>
                </c:pt>
                <c:pt idx="4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33-0048-8162-17B42D306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3507528"/>
        <c:axId val="290812672"/>
      </c:barChart>
      <c:catAx>
        <c:axId val="29350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CH"/>
          </a:p>
        </c:txPr>
        <c:crossAx val="290812672"/>
        <c:crosses val="autoZero"/>
        <c:auto val="0"/>
        <c:lblAlgn val="ctr"/>
        <c:lblOffset val="100"/>
        <c:noMultiLvlLbl val="0"/>
      </c:catAx>
      <c:valAx>
        <c:axId val="29081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CH"/>
          </a:p>
        </c:txPr>
        <c:crossAx val="293507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019959016085812"/>
          <c:y val="0.20347427624178552"/>
          <c:w val="0.32869504514986153"/>
          <c:h val="6.8706174886033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it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C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0.02457</cdr:x>
      <cdr:y>0.92335</cdr:y>
    </cdr:from>
    <cdr:to>
      <cdr:x>0.43507</cdr:x>
      <cdr:y>0.97994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FE29BD3B-D459-84DA-8030-7FA289EF13EE}"/>
            </a:ext>
          </a:extLst>
        </cdr:cNvPr>
        <cdr:cNvSpPr txBox="1"/>
      </cdr:nvSpPr>
      <cdr:spPr>
        <a:xfrm xmlns:a="http://schemas.openxmlformats.org/drawingml/2006/main" flipH="1">
          <a:off x="218486" y="4519562"/>
          <a:ext cx="365054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it-CH" sz="1200" dirty="0"/>
            <a:t>SAE: serious adverse event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2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020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84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>
                <a:highlight>
                  <a:srgbClr val="FFFF00"/>
                </a:highlight>
                <a:cs typeface="Arial" panose="020B0604020202020204" pitchFamily="34" charset="0"/>
              </a:rPr>
              <a:t>prise de poids continue à </a:t>
            </a:r>
            <a:r>
              <a:rPr lang="it-CH" dirty="0" err="1">
                <a:highlight>
                  <a:srgbClr val="FFFF00"/>
                </a:highlight>
                <a:cs typeface="Arial" panose="020B0604020202020204" pitchFamily="34" charset="0"/>
              </a:rPr>
              <a:t>mentionner</a:t>
            </a:r>
            <a:endParaRPr lang="it-CH" dirty="0"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2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799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530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07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862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49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93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59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Caption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Caption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non </a:t>
            </a:r>
            <a:r>
              <a:rPr lang="en-GB" dirty="0" err="1"/>
              <a:t>nulla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tempus convallis </a:t>
            </a:r>
            <a:r>
              <a:rPr lang="en-GB" dirty="0" err="1"/>
              <a:t>quis</a:t>
            </a:r>
            <a:r>
              <a:rPr lang="en-GB" dirty="0"/>
              <a:t> ac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71" r:id="rId5"/>
    <p:sldLayoutId id="2147483672" r:id="rId6"/>
    <p:sldLayoutId id="2147483664" r:id="rId7"/>
    <p:sldLayoutId id="2147483667" r:id="rId8"/>
    <p:sldLayoutId id="2147483665" r:id="rId9"/>
    <p:sldLayoutId id="2147483668" r:id="rId10"/>
    <p:sldLayoutId id="2147483674" r:id="rId11"/>
    <p:sldLayoutId id="2147483675" r:id="rId12"/>
    <p:sldLayoutId id="2147483678" r:id="rId13"/>
    <p:sldLayoutId id="2147483679" r:id="rId14"/>
    <p:sldLayoutId id="2147483670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17C1-788B-8242-9BB1-6B5637005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621" y="883183"/>
            <a:ext cx="7632700" cy="433798"/>
          </a:xfrm>
        </p:spPr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Session: ART in evidence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C5BE678F-1B76-FE59-EFC6-33EAA1188531}"/>
              </a:ext>
            </a:extLst>
          </p:cNvPr>
          <p:cNvSpPr txBox="1">
            <a:spLocks/>
          </p:cNvSpPr>
          <p:nvPr/>
        </p:nvSpPr>
        <p:spPr>
          <a:xfrm>
            <a:off x="713033" y="1736273"/>
            <a:ext cx="11033104" cy="1782034"/>
          </a:xfrm>
          <a:prstGeom prst="rect">
            <a:avLst/>
          </a:prstGeom>
        </p:spPr>
        <p:txBody>
          <a:bodyPr vert="horz" lIns="0" tIns="0" rIns="0" bIns="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000" b="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Efficacy and safety of dolutegravir plus emtricitabine </a:t>
            </a:r>
            <a:r>
              <a:rPr lang="en-US" sz="3000" b="0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vs</a:t>
            </a:r>
            <a:r>
              <a:rPr lang="en-US" sz="3000" b="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combined antiretroviral therapy for the maintenance of viral suppression: </a:t>
            </a:r>
          </a:p>
          <a:p>
            <a:br>
              <a:rPr lang="en-US" sz="3000" b="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144-week results of the SIMPL’HIV trial (RCT)</a:t>
            </a:r>
            <a:endParaRPr lang="it-CH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3790D6-C68F-AA4C-BE47-61CA67443594}"/>
              </a:ext>
            </a:extLst>
          </p:cNvPr>
          <p:cNvSpPr/>
          <p:nvPr/>
        </p:nvSpPr>
        <p:spPr>
          <a:xfrm>
            <a:off x="432486" y="4324865"/>
            <a:ext cx="1754660" cy="1408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C7AE9F9C-0FE5-447E-9E92-A28AC8057440}"/>
              </a:ext>
            </a:extLst>
          </p:cNvPr>
          <p:cNvSpPr txBox="1">
            <a:spLocks/>
          </p:cNvSpPr>
          <p:nvPr/>
        </p:nvSpPr>
        <p:spPr>
          <a:xfrm>
            <a:off x="713033" y="4017914"/>
            <a:ext cx="10015870" cy="14086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/>
              <a:t>Presented by Annalisa Marinosci</a:t>
            </a:r>
            <a:r>
              <a:rPr lang="en-GB" sz="1600" dirty="0"/>
              <a:t>¹</a:t>
            </a:r>
            <a:r>
              <a:rPr lang="en-GB" sz="1600" i="1" dirty="0"/>
              <a:t> on behalf of</a:t>
            </a:r>
            <a:endParaRPr lang="en-GB" sz="1600" u="sng" dirty="0"/>
          </a:p>
          <a:p>
            <a:r>
              <a:rPr lang="en-GB" sz="1600" dirty="0"/>
              <a:t>Delphine </a:t>
            </a:r>
            <a:r>
              <a:rPr lang="en-GB" sz="1600" dirty="0" err="1"/>
              <a:t>Sculier</a:t>
            </a:r>
            <a:r>
              <a:rPr lang="en-GB" sz="1600" dirty="0"/>
              <a:t>, Gilles </a:t>
            </a:r>
            <a:r>
              <a:rPr lang="en-GB" sz="1600" dirty="0" err="1"/>
              <a:t>Wandeler</a:t>
            </a:r>
            <a:r>
              <a:rPr lang="en-GB" sz="1600" dirty="0"/>
              <a:t>, Marcel </a:t>
            </a:r>
            <a:r>
              <a:rPr lang="en-GB" sz="1600" dirty="0" err="1"/>
              <a:t>Stoeckle</a:t>
            </a:r>
            <a:r>
              <a:rPr lang="en-GB" sz="1600" dirty="0"/>
              <a:t>, Enos </a:t>
            </a:r>
            <a:r>
              <a:rPr lang="en-GB" sz="1600" dirty="0" err="1"/>
              <a:t>Bernasconi</a:t>
            </a:r>
            <a:r>
              <a:rPr lang="en-GB" sz="1600" dirty="0"/>
              <a:t>, Dominique Braun, Pietro </a:t>
            </a:r>
            <a:r>
              <a:rPr lang="en-GB" sz="1600" dirty="0" err="1"/>
              <a:t>Vernazza</a:t>
            </a:r>
            <a:r>
              <a:rPr lang="en-GB" sz="1600" dirty="0"/>
              <a:t>, Matthias </a:t>
            </a:r>
            <a:r>
              <a:rPr lang="en-GB" sz="1600" dirty="0" err="1"/>
              <a:t>Cavassini</a:t>
            </a:r>
            <a:r>
              <a:rPr lang="en-GB" sz="1600" dirty="0"/>
              <a:t>, Marta Buzzi, Karin </a:t>
            </a:r>
            <a:r>
              <a:rPr lang="en-GB" sz="1600" dirty="0" err="1"/>
              <a:t>Metzner</a:t>
            </a:r>
            <a:r>
              <a:rPr lang="en-GB" sz="1600" dirty="0"/>
              <a:t>, Laurent </a:t>
            </a:r>
            <a:r>
              <a:rPr lang="en-GB" sz="1600" dirty="0" err="1"/>
              <a:t>Decosterd</a:t>
            </a:r>
            <a:r>
              <a:rPr lang="en-GB" sz="1600" dirty="0"/>
              <a:t>, Huldrych </a:t>
            </a:r>
            <a:r>
              <a:rPr lang="en-GB" sz="1600" dirty="0" err="1"/>
              <a:t>Günthard</a:t>
            </a:r>
            <a:r>
              <a:rPr lang="en-GB" sz="1600" dirty="0"/>
              <a:t>, Patrick Schmid, Sabine </a:t>
            </a:r>
            <a:r>
              <a:rPr lang="en-GB" sz="1600" dirty="0" err="1"/>
              <a:t>Yerly</a:t>
            </a:r>
            <a:r>
              <a:rPr lang="en-GB" sz="1600" dirty="0"/>
              <a:t>, Andreas </a:t>
            </a:r>
            <a:r>
              <a:rPr lang="en-GB" sz="1600" dirty="0" err="1"/>
              <a:t>Limacher</a:t>
            </a:r>
            <a:r>
              <a:rPr lang="en-GB" sz="1600" dirty="0"/>
              <a:t>, Matthias Egger, Alexandra Calmy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</a:p>
          <a:p>
            <a:endParaRPr lang="en-US" sz="1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7"/>
          <a:stretch/>
        </p:blipFill>
        <p:spPr>
          <a:xfrm>
            <a:off x="7351971" y="5548184"/>
            <a:ext cx="2150958" cy="13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5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6DF490DD-EB23-5234-F472-4AD441D485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571569"/>
              </p:ext>
            </p:extLst>
          </p:nvPr>
        </p:nvGraphicFramePr>
        <p:xfrm>
          <a:off x="681318" y="1577789"/>
          <a:ext cx="8892987" cy="489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A669BD0-4700-FB56-BCA4-720123DE1197}"/>
              </a:ext>
            </a:extLst>
          </p:cNvPr>
          <p:cNvSpPr txBox="1">
            <a:spLocks/>
          </p:cNvSpPr>
          <p:nvPr/>
        </p:nvSpPr>
        <p:spPr>
          <a:xfrm>
            <a:off x="185394" y="600074"/>
            <a:ext cx="11821212" cy="737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CH" sz="3600" b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FDA snapshot </a:t>
            </a:r>
            <a:r>
              <a:rPr lang="fr-CH" sz="3600" b="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outcome</a:t>
            </a:r>
            <a:br>
              <a:rPr lang="en-AU" sz="3600" b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AU" sz="2800" b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HIV-RNA &lt;50 copies at week 144</a:t>
            </a:r>
            <a:endParaRPr lang="en-AU" sz="3600" b="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AU" sz="3600" b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endParaRPr lang="en-GB" sz="3600" b="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3A38E62-71A8-C147-B39C-4B15DDCE3B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7"/>
          <a:stretch/>
        </p:blipFill>
        <p:spPr>
          <a:xfrm>
            <a:off x="0" y="0"/>
            <a:ext cx="2150958" cy="122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3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669BD0-4700-FB56-BCA4-720123DE1197}"/>
              </a:ext>
            </a:extLst>
          </p:cNvPr>
          <p:cNvSpPr txBox="1">
            <a:spLocks/>
          </p:cNvSpPr>
          <p:nvPr/>
        </p:nvSpPr>
        <p:spPr>
          <a:xfrm>
            <a:off x="98896" y="255797"/>
            <a:ext cx="11821212" cy="737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CH" sz="3600" b="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Safety</a:t>
            </a:r>
            <a:r>
              <a:rPr lang="fr-CH" sz="3600" b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data (1)</a:t>
            </a:r>
            <a:endParaRPr lang="en-GB" sz="3600" b="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55BD51D8-4408-072B-5E85-8E296893DB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96"/>
          <a:stretch/>
        </p:blipFill>
        <p:spPr bwMode="auto">
          <a:xfrm>
            <a:off x="675828" y="1323348"/>
            <a:ext cx="11041065" cy="4695568"/>
          </a:xfrm>
          <a:prstGeom prst="rect">
            <a:avLst/>
          </a:prstGeom>
          <a:solidFill>
            <a:schemeClr val="bg1"/>
          </a:solidFill>
          <a:ln w="12700">
            <a:solidFill>
              <a:schemeClr val="dk1"/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29BD3B-D459-84DA-8030-7FA289EF13EE}"/>
              </a:ext>
            </a:extLst>
          </p:cNvPr>
          <p:cNvSpPr txBox="1"/>
          <p:nvPr/>
        </p:nvSpPr>
        <p:spPr>
          <a:xfrm flipH="1">
            <a:off x="407774" y="6128867"/>
            <a:ext cx="51527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it-CH" sz="1200" dirty="0"/>
              <a:t>AE: adverse event, SAE: serious adverse event</a:t>
            </a:r>
          </a:p>
          <a:p>
            <a:pPr algn="l"/>
            <a:endParaRPr lang="it-CH" sz="1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D081A69-C786-0640-AB88-6459359D06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7"/>
          <a:stretch/>
        </p:blipFill>
        <p:spPr>
          <a:xfrm>
            <a:off x="0" y="57844"/>
            <a:ext cx="2150958" cy="11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60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A66EA5-9477-E54A-818D-8674DD21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953" y="425954"/>
            <a:ext cx="4496858" cy="1223964"/>
          </a:xfrm>
        </p:spPr>
        <p:txBody>
          <a:bodyPr>
            <a:normAutofit/>
          </a:bodyPr>
          <a:lstStyle/>
          <a:p>
            <a:r>
              <a:rPr lang="en-GB" sz="3600" b="0" dirty="0">
                <a:solidFill>
                  <a:schemeClr val="accent2">
                    <a:lumMod val="75000"/>
                  </a:schemeClr>
                </a:solidFill>
              </a:rPr>
              <a:t>Safety data (2)</a:t>
            </a:r>
          </a:p>
        </p:txBody>
      </p:sp>
      <p:pic>
        <p:nvPicPr>
          <p:cNvPr id="8" name="table" descr="Immagine che contiene tavolo&#10;&#10;Descrizione generata automaticamente">
            <a:extLst>
              <a:ext uri="{FF2B5EF4-FFF2-40B4-BE49-F238E27FC236}">
                <a16:creationId xmlns:a16="http://schemas.microsoft.com/office/drawing/2014/main" id="{8DD1D369-C13D-8181-BD9E-289A422C0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33" y="1402783"/>
            <a:ext cx="10999298" cy="44913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CC7767B-73B5-FFE5-8CD9-E5D4030E757C}"/>
              </a:ext>
            </a:extLst>
          </p:cNvPr>
          <p:cNvSpPr txBox="1"/>
          <p:nvPr/>
        </p:nvSpPr>
        <p:spPr>
          <a:xfrm flipH="1">
            <a:off x="563109" y="5895346"/>
            <a:ext cx="365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CH" sz="1200" dirty="0"/>
              <a:t>LDL: low-density lipoprotein</a:t>
            </a:r>
          </a:p>
          <a:p>
            <a:r>
              <a:rPr lang="it-CH" sz="1200" dirty="0"/>
              <a:t>HDL: high-density lipoprotein</a:t>
            </a:r>
          </a:p>
          <a:p>
            <a:pPr algn="l"/>
            <a:endParaRPr lang="it-CH" sz="1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9DA229-F584-454A-A754-B1700B0B84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7"/>
          <a:stretch/>
        </p:blipFill>
        <p:spPr>
          <a:xfrm>
            <a:off x="67385" y="34964"/>
            <a:ext cx="2150958" cy="11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6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61F8F4E-0329-7B49-ABFD-E61CB1283C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7"/>
          <a:stretch/>
        </p:blipFill>
        <p:spPr>
          <a:xfrm>
            <a:off x="67385" y="34964"/>
            <a:ext cx="2150958" cy="1160361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E1288DEC-789B-3F14-E67B-705FC0B3DF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" r="15999"/>
          <a:stretch/>
        </p:blipFill>
        <p:spPr>
          <a:xfrm>
            <a:off x="2646485" y="976393"/>
            <a:ext cx="9196753" cy="5483138"/>
          </a:xfrm>
          <a:prstGeom prst="rect">
            <a:avLst/>
          </a:prstGeom>
        </p:spPr>
      </p:pic>
      <p:pic>
        <p:nvPicPr>
          <p:cNvPr id="5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E1288DEC-789B-3F14-E67B-705FC0B3DF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3" t="40878" b="46973"/>
          <a:stretch/>
        </p:blipFill>
        <p:spPr>
          <a:xfrm>
            <a:off x="23139" y="1327652"/>
            <a:ext cx="3118892" cy="1160361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A14637F3-98EB-4686-FE10-C5D622DEB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016" y="171234"/>
            <a:ext cx="9044957" cy="1024092"/>
          </a:xfrm>
        </p:spPr>
        <p:txBody>
          <a:bodyPr anchor="t">
            <a:normAutofit/>
          </a:bodyPr>
          <a:lstStyle/>
          <a:p>
            <a:pPr algn="ctr"/>
            <a:r>
              <a:rPr lang="en-GB" sz="3600" b="0" noProof="0" dirty="0">
                <a:solidFill>
                  <a:schemeClr val="accent2">
                    <a:lumMod val="75000"/>
                  </a:schemeClr>
                </a:solidFill>
              </a:rPr>
              <a:t>Weight gain over 144 weeks </a:t>
            </a:r>
            <a:br>
              <a:rPr lang="en-GB" sz="3600" b="0" noProof="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800" b="0" i="1" noProof="0" dirty="0">
                <a:solidFill>
                  <a:schemeClr val="accent2">
                    <a:lumMod val="75000"/>
                  </a:schemeClr>
                </a:solidFill>
              </a:rPr>
              <a:t>Adjusted mean change from baseline</a:t>
            </a:r>
            <a:endParaRPr lang="en-GB" sz="3600" b="0" i="1" noProof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37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6" descr="Chart, box and whisker chart&#10;&#10;Description automatically generated">
            <a:extLst>
              <a:ext uri="{FF2B5EF4-FFF2-40B4-BE49-F238E27FC236}">
                <a16:creationId xmlns:a16="http://schemas.microsoft.com/office/drawing/2014/main" id="{986476EE-FBD3-465E-1B8C-845ED3F0CDA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940686" y="1603505"/>
            <a:ext cx="8587047" cy="4293524"/>
          </a:xfrm>
        </p:spPr>
      </p:pic>
      <p:sp>
        <p:nvSpPr>
          <p:cNvPr id="8" name="Titolo 2">
            <a:extLst>
              <a:ext uri="{FF2B5EF4-FFF2-40B4-BE49-F238E27FC236}">
                <a16:creationId xmlns:a16="http://schemas.microsoft.com/office/drawing/2014/main" id="{E1EAC8B9-1431-1EBD-24F0-A910AADD42AA}"/>
              </a:ext>
            </a:extLst>
          </p:cNvPr>
          <p:cNvSpPr txBox="1">
            <a:spLocks/>
          </p:cNvSpPr>
          <p:nvPr/>
        </p:nvSpPr>
        <p:spPr>
          <a:xfrm>
            <a:off x="3618614" y="379541"/>
            <a:ext cx="7632700" cy="122396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CH" sz="3600" b="0" dirty="0">
                <a:solidFill>
                  <a:schemeClr val="accent2">
                    <a:lumMod val="75000"/>
                  </a:schemeClr>
                </a:solidFill>
              </a:rPr>
              <a:t>Quality of life (QoL)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95F3006-549E-E142-973A-FBA5F48866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7"/>
          <a:stretch/>
        </p:blipFill>
        <p:spPr>
          <a:xfrm>
            <a:off x="67385" y="34964"/>
            <a:ext cx="2150958" cy="116036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F9191B2-A4C0-B145-873E-9C864340F3C0}"/>
              </a:ext>
            </a:extLst>
          </p:cNvPr>
          <p:cNvSpPr txBox="1"/>
          <p:nvPr/>
        </p:nvSpPr>
        <p:spPr>
          <a:xfrm>
            <a:off x="8944599" y="2560520"/>
            <a:ext cx="73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dirty="0"/>
              <a:t>85%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D78876A-9E35-8746-991A-C506A1719983}"/>
              </a:ext>
            </a:extLst>
          </p:cNvPr>
          <p:cNvSpPr txBox="1"/>
          <p:nvPr/>
        </p:nvSpPr>
        <p:spPr>
          <a:xfrm>
            <a:off x="8944599" y="3244334"/>
            <a:ext cx="73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dirty="0"/>
              <a:t>83%</a:t>
            </a:r>
          </a:p>
        </p:txBody>
      </p:sp>
    </p:spTree>
    <p:extLst>
      <p:ext uri="{BB962C8B-B14F-4D97-AF65-F5344CB8AC3E}">
        <p14:creationId xmlns:p14="http://schemas.microsoft.com/office/powerpoint/2010/main" val="1116067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3E6BC90A-CF8A-C6EF-D9AE-FBA66335BA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7" y="1665289"/>
            <a:ext cx="11306175" cy="4535489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it-CH" sz="2400" dirty="0">
                <a:cs typeface="Arial" panose="020B0604020202020204" pitchFamily="34" charset="0"/>
              </a:rPr>
              <a:t>Switching to DTG+FTC was non-inferior to cART in virologically suppressed adults in a </a:t>
            </a:r>
            <a:r>
              <a:rPr lang="it-CH" sz="2400" dirty="0" err="1">
                <a:cs typeface="Arial" panose="020B0604020202020204" pitchFamily="34" charset="0"/>
              </a:rPr>
              <a:t>nationwide</a:t>
            </a:r>
            <a:r>
              <a:rPr lang="it-CH" sz="2400" dirty="0">
                <a:cs typeface="Arial" panose="020B0604020202020204" pitchFamily="34" charset="0"/>
              </a:rPr>
              <a:t> RCT over 3 </a:t>
            </a:r>
            <a:r>
              <a:rPr lang="it-CH" sz="2400" dirty="0" err="1">
                <a:cs typeface="Arial" panose="020B0604020202020204" pitchFamily="34" charset="0"/>
              </a:rPr>
              <a:t>years</a:t>
            </a:r>
            <a:r>
              <a:rPr lang="it-CH" sz="2400" dirty="0">
                <a:cs typeface="Arial" panose="020B0604020202020204" pitchFamily="34" charset="0"/>
              </a:rPr>
              <a:t> of follow-up. No new safety signals were observed, with similar rates of adverse events between treatment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CH" sz="24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CH" sz="2400" dirty="0">
                <a:cs typeface="Arial" panose="020B0604020202020204" pitchFamily="34" charset="0"/>
              </a:rPr>
              <a:t>Quality of life remained excellent in both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CH" sz="24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CH" sz="2400" dirty="0">
                <a:cs typeface="Arial" panose="020B0604020202020204" pitchFamily="34" charset="0"/>
              </a:rPr>
              <a:t>No relevant difference in weight change from baseline.</a:t>
            </a:r>
            <a:endParaRPr lang="it-CH" sz="2400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CH" sz="2400" dirty="0"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</a:pPr>
            <a:r>
              <a:rPr lang="it-CH" sz="2600" i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DTG+FTC </a:t>
            </a:r>
            <a:r>
              <a:rPr lang="it-CH" sz="2600" i="1" dirty="0" err="1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is</a:t>
            </a:r>
            <a:r>
              <a:rPr lang="it-CH" sz="2600" i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it-CH" sz="2600" i="1" dirty="0" err="1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safe</a:t>
            </a:r>
            <a:r>
              <a:rPr lang="it-CH" sz="2600" i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 and </a:t>
            </a:r>
            <a:r>
              <a:rPr lang="it-CH" sz="2600" i="1" dirty="0" err="1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effective</a:t>
            </a:r>
            <a:r>
              <a:rPr lang="it-CH" sz="2600" i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 i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n the maintenance </a:t>
            </a:r>
            <a:r>
              <a:rPr lang="en-US" sz="2600" i="1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of </a:t>
            </a:r>
          </a:p>
          <a:p>
            <a:pPr algn="ctr">
              <a:lnSpc>
                <a:spcPct val="170000"/>
              </a:lnSpc>
            </a:pPr>
            <a:r>
              <a:rPr lang="en-US" sz="2600" i="1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viral 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suppression in adults living </a:t>
            </a:r>
            <a:r>
              <a:rPr lang="en-US" sz="2600" i="1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with HIV-1</a:t>
            </a:r>
            <a:endParaRPr lang="it-CH" sz="2600" i="1" dirty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24B791A-9566-925F-26C4-94D2784E7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694" y="657222"/>
            <a:ext cx="7632700" cy="1223964"/>
          </a:xfrm>
        </p:spPr>
        <p:txBody>
          <a:bodyPr>
            <a:normAutofit/>
          </a:bodyPr>
          <a:lstStyle/>
          <a:p>
            <a:r>
              <a:rPr lang="it-CH" sz="3600" b="0" dirty="0">
                <a:solidFill>
                  <a:schemeClr val="accent2">
                    <a:lumMod val="75000"/>
                  </a:schemeClr>
                </a:solidFill>
              </a:rPr>
              <a:t>Take home message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64A7D9-9CF7-B247-ADEA-BE24173F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7"/>
          <a:stretch/>
        </p:blipFill>
        <p:spPr>
          <a:xfrm>
            <a:off x="67385" y="34964"/>
            <a:ext cx="2150958" cy="11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19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>
            <a:extLst>
              <a:ext uri="{FF2B5EF4-FFF2-40B4-BE49-F238E27FC236}">
                <a16:creationId xmlns:a16="http://schemas.microsoft.com/office/drawing/2014/main" id="{FDB277F3-8AAB-0C44-B730-53511C0B2D91}"/>
              </a:ext>
            </a:extLst>
          </p:cNvPr>
          <p:cNvSpPr txBox="1"/>
          <p:nvPr/>
        </p:nvSpPr>
        <p:spPr>
          <a:xfrm>
            <a:off x="304025" y="1417684"/>
            <a:ext cx="6977575" cy="3030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300" dirty="0">
                <a:latin typeface="+mj-lt"/>
                <a:ea typeface="Arial" charset="0"/>
                <a:cs typeface="Arial" charset="0"/>
              </a:rPr>
              <a:t>Study participants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300" dirty="0">
                <a:latin typeface="+mj-lt"/>
                <a:ea typeface="Arial" charset="0"/>
                <a:cs typeface="Arial" charset="0"/>
              </a:rPr>
              <a:t>Swiss HIV Cohort Study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300" dirty="0">
                <a:latin typeface="+mj-lt"/>
              </a:rPr>
              <a:t>Swiss National Science Foundation (SNSF)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300" dirty="0">
                <a:latin typeface="+mj-lt"/>
              </a:rPr>
              <a:t>Bern CTU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300" dirty="0">
                <a:latin typeface="+mj-lt"/>
              </a:rPr>
              <a:t>Study sites</a:t>
            </a:r>
          </a:p>
          <a:p>
            <a:pPr algn="just">
              <a:lnSpc>
                <a:spcPct val="150000"/>
              </a:lnSpc>
            </a:pPr>
            <a:endParaRPr lang="fr-FR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589373" y="163770"/>
            <a:ext cx="4819521" cy="7755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AU" sz="4000" b="0" dirty="0">
                <a:solidFill>
                  <a:srgbClr val="FF6600"/>
                </a:solidFill>
                <a:latin typeface="Verdana" panose="020B0604030504040204" pitchFamily="34" charset="0"/>
              </a:rPr>
              <a:t>Acknowledgments</a:t>
            </a:r>
            <a:endParaRPr lang="en-GB" sz="4000" b="0" dirty="0">
              <a:solidFill>
                <a:srgbClr val="FF6600"/>
              </a:solidFill>
              <a:latin typeface="Verdana" panose="020B060403050404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7"/>
          <a:stretch/>
        </p:blipFill>
        <p:spPr>
          <a:xfrm>
            <a:off x="528136" y="4363788"/>
            <a:ext cx="1972293" cy="1078619"/>
          </a:xfrm>
          <a:prstGeom prst="rect">
            <a:avLst/>
          </a:prstGeom>
        </p:spPr>
      </p:pic>
      <p:grpSp>
        <p:nvGrpSpPr>
          <p:cNvPr id="2" name="Groupe 10">
            <a:extLst>
              <a:ext uri="{FF2B5EF4-FFF2-40B4-BE49-F238E27FC236}">
                <a16:creationId xmlns:a16="http://schemas.microsoft.com/office/drawing/2014/main" id="{162C2473-6C92-7F4D-2304-1CFAE8237918}"/>
              </a:ext>
            </a:extLst>
          </p:cNvPr>
          <p:cNvGrpSpPr/>
          <p:nvPr/>
        </p:nvGrpSpPr>
        <p:grpSpPr>
          <a:xfrm>
            <a:off x="304024" y="5628524"/>
            <a:ext cx="6977575" cy="1003841"/>
            <a:chOff x="0" y="5854159"/>
            <a:chExt cx="6977575" cy="1003841"/>
          </a:xfrm>
        </p:grpSpPr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BCF8BA46-6E95-38C4-49F2-5A3642A063F1}"/>
                </a:ext>
              </a:extLst>
            </p:cNvPr>
            <p:cNvSpPr/>
            <p:nvPr/>
          </p:nvSpPr>
          <p:spPr>
            <a:xfrm>
              <a:off x="0" y="5983288"/>
              <a:ext cx="6977575" cy="874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CF879D6F-463D-6847-CE9F-9A5D2A3559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43" y="6072596"/>
              <a:ext cx="697360" cy="69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51BA0EBE-7E03-8316-DF13-F1CE96BE7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405" y="6052134"/>
              <a:ext cx="2177888" cy="737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" name="Image 14">
              <a:extLst>
                <a:ext uri="{FF2B5EF4-FFF2-40B4-BE49-F238E27FC236}">
                  <a16:creationId xmlns:a16="http://schemas.microsoft.com/office/drawing/2014/main" id="{05B1CCBF-9346-2148-4793-1503C334F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7349" y="5854159"/>
              <a:ext cx="1445981" cy="934995"/>
            </a:xfrm>
            <a:prstGeom prst="rect">
              <a:avLst/>
            </a:prstGeom>
          </p:spPr>
        </p:pic>
      </p:grpSp>
      <p:grpSp>
        <p:nvGrpSpPr>
          <p:cNvPr id="4" name="Groupe 3"/>
          <p:cNvGrpSpPr/>
          <p:nvPr/>
        </p:nvGrpSpPr>
        <p:grpSpPr>
          <a:xfrm>
            <a:off x="5117820" y="3536768"/>
            <a:ext cx="6803745" cy="3158579"/>
            <a:chOff x="1306565" y="2660809"/>
            <a:chExt cx="7244134" cy="3423599"/>
          </a:xfrm>
          <a:solidFill>
            <a:schemeClr val="bg2"/>
          </a:solidFill>
        </p:grpSpPr>
        <p:sp>
          <p:nvSpPr>
            <p:cNvPr id="5" name="ZoneTexte 4"/>
            <p:cNvSpPr txBox="1"/>
            <p:nvPr/>
          </p:nvSpPr>
          <p:spPr>
            <a:xfrm>
              <a:off x="1314382" y="2660809"/>
              <a:ext cx="2103120" cy="23018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CH" sz="1200" b="1" u="sng" dirty="0"/>
                <a:t>Geneva</a:t>
              </a:r>
              <a:r>
                <a:rPr lang="fr-CH" sz="1200" b="1" dirty="0"/>
                <a:t> </a:t>
              </a:r>
            </a:p>
            <a:p>
              <a:r>
                <a:rPr lang="fr-CH" sz="1200" dirty="0"/>
                <a:t>Annalisa Marinosci</a:t>
              </a:r>
            </a:p>
            <a:p>
              <a:r>
                <a:rPr lang="fr-CH" sz="1200" dirty="0"/>
                <a:t>Marta </a:t>
              </a:r>
              <a:r>
                <a:rPr lang="fr-CH" sz="1200" dirty="0" err="1"/>
                <a:t>Buzzi</a:t>
              </a:r>
              <a:endParaRPr lang="fr-CH" sz="1200" dirty="0"/>
            </a:p>
            <a:p>
              <a:r>
                <a:rPr lang="fr-CH" sz="1200" dirty="0"/>
                <a:t>Tamara Da Silva</a:t>
              </a:r>
            </a:p>
            <a:p>
              <a:r>
                <a:rPr lang="fr-CH" sz="1200" dirty="0"/>
                <a:t>Alice </a:t>
              </a:r>
              <a:r>
                <a:rPr lang="fr-CH" sz="1200" dirty="0" err="1"/>
                <a:t>Pannerec</a:t>
              </a:r>
              <a:endParaRPr lang="fr-CH" sz="1200" dirty="0"/>
            </a:p>
            <a:p>
              <a:r>
                <a:rPr lang="fr-CH" sz="1200" dirty="0"/>
                <a:t>Charlotte Barbieux</a:t>
              </a:r>
            </a:p>
            <a:p>
              <a:r>
                <a:rPr lang="fr-CH" sz="1200" dirty="0"/>
                <a:t>Christelle Martin</a:t>
              </a:r>
            </a:p>
            <a:p>
              <a:r>
                <a:rPr lang="fr-CH" sz="1200" dirty="0"/>
                <a:t>Yvan </a:t>
              </a:r>
              <a:r>
                <a:rPr lang="fr-CH" sz="1200" dirty="0" err="1"/>
                <a:t>Gosmain</a:t>
              </a:r>
              <a:endParaRPr lang="fr-CH" sz="1200" dirty="0"/>
            </a:p>
            <a:p>
              <a:r>
                <a:rPr lang="fr-CH" sz="1200" dirty="0"/>
                <a:t>Sabine </a:t>
              </a:r>
              <a:r>
                <a:rPr lang="fr-CH" sz="1200" dirty="0" err="1"/>
                <a:t>Yerly</a:t>
              </a:r>
              <a:endParaRPr lang="fr-CH" sz="1200" dirty="0"/>
            </a:p>
            <a:p>
              <a:r>
                <a:rPr lang="fr-CH" sz="1200" dirty="0"/>
                <a:t>Rosemary </a:t>
              </a:r>
              <a:r>
                <a:rPr lang="fr-CH" sz="1200" dirty="0" err="1"/>
                <a:t>Sudan</a:t>
              </a:r>
              <a:endParaRPr lang="fr-CH" sz="1200" dirty="0"/>
            </a:p>
            <a:p>
              <a:r>
                <a:rPr lang="fr-CH" sz="1200" dirty="0"/>
                <a:t>Jocelyne Chabert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511916" y="2756786"/>
              <a:ext cx="1774911" cy="15012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CH" sz="1200" b="1" u="sng" dirty="0"/>
                <a:t>CTU Bern</a:t>
              </a:r>
            </a:p>
            <a:p>
              <a:r>
                <a:rPr lang="fr-CH" sz="1200" dirty="0"/>
                <a:t>Sven </a:t>
              </a:r>
              <a:r>
                <a:rPr lang="fr-CH" sz="1200" dirty="0" err="1"/>
                <a:t>Trelle</a:t>
              </a:r>
              <a:endParaRPr lang="fr-CH" sz="1200" dirty="0"/>
            </a:p>
            <a:p>
              <a:r>
                <a:rPr lang="fr-CH" sz="1200" dirty="0"/>
                <a:t>Andreas </a:t>
              </a:r>
              <a:r>
                <a:rPr lang="fr-CH" sz="1200" dirty="0" err="1"/>
                <a:t>Limacher</a:t>
              </a:r>
              <a:endParaRPr lang="fr-CH" sz="1200" dirty="0"/>
            </a:p>
            <a:p>
              <a:r>
                <a:rPr lang="fr-CH" sz="1200" dirty="0" err="1"/>
                <a:t>Mattia</a:t>
              </a:r>
              <a:r>
                <a:rPr lang="fr-CH" sz="1200" dirty="0"/>
                <a:t> </a:t>
              </a:r>
              <a:r>
                <a:rPr lang="fr-CH" sz="1200" dirty="0" err="1"/>
                <a:t>Branca</a:t>
              </a:r>
              <a:endParaRPr lang="fr-CH" sz="1200" dirty="0"/>
            </a:p>
            <a:p>
              <a:r>
                <a:rPr lang="fr-CH" sz="1200" dirty="0"/>
                <a:t>Matthias </a:t>
              </a:r>
              <a:r>
                <a:rPr lang="fr-CH" sz="1200" dirty="0" err="1"/>
                <a:t>Egger</a:t>
              </a:r>
              <a:endParaRPr lang="fr-CH" sz="1200" dirty="0"/>
            </a:p>
            <a:p>
              <a:r>
                <a:rPr lang="fr-CH" sz="1200" dirty="0"/>
                <a:t>Felix </a:t>
              </a:r>
              <a:r>
                <a:rPr lang="fr-CH" sz="1200" dirty="0" err="1"/>
                <a:t>Rintelen</a:t>
              </a:r>
              <a:endParaRPr lang="fr-CH" sz="1200" dirty="0"/>
            </a:p>
            <a:p>
              <a:endParaRPr lang="fr-CH" sz="1200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928056" y="4447829"/>
              <a:ext cx="210312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CH" sz="1200" b="1" u="sng" dirty="0"/>
                <a:t>Lausanne</a:t>
              </a:r>
            </a:p>
            <a:p>
              <a:r>
                <a:rPr lang="fr-CH" sz="1200" dirty="0"/>
                <a:t>Matthias </a:t>
              </a:r>
              <a:r>
                <a:rPr lang="fr-CH" sz="1200" dirty="0" err="1"/>
                <a:t>Cavassini</a:t>
              </a:r>
              <a:endParaRPr lang="fr-CH" sz="1200" dirty="0"/>
            </a:p>
            <a:p>
              <a:r>
                <a:rPr lang="fr-CH" sz="1200" dirty="0"/>
                <a:t>Laurent </a:t>
              </a:r>
              <a:r>
                <a:rPr lang="fr-CH" sz="1200" dirty="0" err="1"/>
                <a:t>Decosterd</a:t>
              </a:r>
              <a:endParaRPr lang="fr-CH" sz="1200" dirty="0"/>
            </a:p>
            <a:p>
              <a:r>
                <a:rPr lang="fr-CH" sz="1200" dirty="0"/>
                <a:t>Valérie </a:t>
              </a:r>
              <a:r>
                <a:rPr lang="fr-CH" sz="1200" dirty="0" err="1"/>
                <a:t>Narbel</a:t>
              </a:r>
              <a:endParaRPr lang="fr-CH" sz="1200" dirty="0"/>
            </a:p>
            <a:p>
              <a:r>
                <a:rPr lang="fr-CH" sz="1200" dirty="0"/>
                <a:t>Dominique </a:t>
              </a:r>
              <a:r>
                <a:rPr lang="fr-CH" sz="1200" dirty="0" err="1"/>
                <a:t>Niksch</a:t>
              </a:r>
              <a:endParaRPr lang="fr-CH" sz="12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659615" y="4363414"/>
              <a:ext cx="2103120" cy="13010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CH" sz="1200" b="1" u="sng" dirty="0"/>
                <a:t>Lugano</a:t>
              </a:r>
            </a:p>
            <a:p>
              <a:r>
                <a:rPr lang="fr-CH" sz="1200" dirty="0" err="1"/>
                <a:t>Enos</a:t>
              </a:r>
              <a:r>
                <a:rPr lang="fr-CH" sz="1200" dirty="0"/>
                <a:t> Bernasconi</a:t>
              </a:r>
            </a:p>
            <a:p>
              <a:r>
                <a:rPr lang="fr-CH" sz="1200" dirty="0"/>
                <a:t>Beatrice Bernasconi</a:t>
              </a:r>
            </a:p>
            <a:p>
              <a:r>
                <a:rPr lang="fr-CH" sz="1200" dirty="0"/>
                <a:t>Marina </a:t>
              </a:r>
              <a:r>
                <a:rPr lang="fr-CH" sz="1200" dirty="0" err="1"/>
                <a:t>Russotti</a:t>
              </a:r>
              <a:endParaRPr lang="fr-CH" sz="1200" dirty="0"/>
            </a:p>
            <a:p>
              <a:r>
                <a:rPr lang="fr-CH" sz="1200" dirty="0"/>
                <a:t>Gladys </a:t>
              </a:r>
              <a:r>
                <a:rPr lang="fr-CH" sz="1200" dirty="0" err="1"/>
                <a:t>Martinetti</a:t>
              </a:r>
              <a:r>
                <a:rPr lang="fr-CH" sz="1200" dirty="0"/>
                <a:t> </a:t>
              </a:r>
            </a:p>
            <a:p>
              <a:endParaRPr lang="fr-CH" sz="12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904007" y="2681684"/>
              <a:ext cx="2103120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CH" sz="1200" b="1" u="sng" dirty="0"/>
                <a:t>Zurich</a:t>
              </a:r>
            </a:p>
            <a:p>
              <a:r>
                <a:rPr lang="fr-CH" sz="1200" dirty="0"/>
                <a:t>Dominique Braun</a:t>
              </a:r>
            </a:p>
            <a:p>
              <a:r>
                <a:rPr lang="fr-CH" sz="1200" dirty="0" err="1"/>
                <a:t>Huldrych</a:t>
              </a:r>
              <a:r>
                <a:rPr lang="fr-CH" sz="1200" dirty="0"/>
                <a:t> </a:t>
              </a:r>
              <a:r>
                <a:rPr lang="fr-CH" sz="1200" dirty="0" err="1"/>
                <a:t>Gunthard</a:t>
              </a:r>
              <a:endParaRPr lang="fr-CH" sz="1200" dirty="0"/>
            </a:p>
            <a:p>
              <a:r>
                <a:rPr lang="fr-CH" sz="1200" dirty="0"/>
                <a:t>Jan </a:t>
              </a:r>
              <a:r>
                <a:rPr lang="fr-CH" sz="1200" dirty="0" err="1"/>
                <a:t>Fehr</a:t>
              </a:r>
              <a:endParaRPr lang="fr-CH" sz="1200" dirty="0"/>
            </a:p>
            <a:p>
              <a:r>
                <a:rPr lang="fr-CH" sz="1200" dirty="0"/>
                <a:t>Christine Schneider</a:t>
              </a:r>
            </a:p>
            <a:p>
              <a:r>
                <a:rPr lang="fr-CH" sz="1200" dirty="0"/>
                <a:t>Christina Grube</a:t>
              </a:r>
            </a:p>
            <a:p>
              <a:r>
                <a:rPr lang="fr-CH" sz="1200" dirty="0"/>
                <a:t>Jürg Boni</a:t>
              </a:r>
            </a:p>
            <a:p>
              <a:r>
                <a:rPr lang="fr-CH" sz="1200" dirty="0"/>
                <a:t>Karin Metzner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666105" y="2701790"/>
              <a:ext cx="1930649" cy="17013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CH" sz="1200" b="1" u="sng" dirty="0"/>
                <a:t>Bern</a:t>
              </a:r>
            </a:p>
            <a:p>
              <a:r>
                <a:rPr lang="fr-CH" sz="1200" dirty="0"/>
                <a:t>Gilles Wandeler</a:t>
              </a:r>
            </a:p>
            <a:p>
              <a:r>
                <a:rPr lang="fr-CH" sz="1200" dirty="0"/>
                <a:t>Matthias </a:t>
              </a:r>
              <a:r>
                <a:rPr lang="fr-CH" sz="1200" dirty="0" err="1"/>
                <a:t>Egger</a:t>
              </a:r>
              <a:endParaRPr lang="fr-CH" sz="1200" dirty="0"/>
            </a:p>
            <a:p>
              <a:r>
                <a:rPr lang="fr-CH" sz="1200" dirty="0"/>
                <a:t>Manuela Manz</a:t>
              </a:r>
            </a:p>
            <a:p>
              <a:r>
                <a:rPr lang="fr-CH" sz="1200" dirty="0"/>
                <a:t>Daniela Hirter</a:t>
              </a:r>
            </a:p>
            <a:p>
              <a:r>
                <a:rPr lang="fr-CH" sz="1200" dirty="0"/>
                <a:t>Christine </a:t>
              </a:r>
              <a:r>
                <a:rPr lang="fr-CH" sz="1200" dirty="0" err="1"/>
                <a:t>Bruelisauer</a:t>
              </a:r>
              <a:endParaRPr lang="fr-CH" sz="1200" dirty="0"/>
            </a:p>
            <a:p>
              <a:r>
                <a:rPr lang="fr-CH" sz="1200" dirty="0"/>
                <a:t>Pia Scherler</a:t>
              </a:r>
            </a:p>
            <a:p>
              <a:endParaRPr lang="fr-CH" sz="12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391173" y="4112922"/>
              <a:ext cx="2159526" cy="13010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CH" sz="1200" b="1" u="sng" dirty="0"/>
                <a:t>St </a:t>
              </a:r>
              <a:r>
                <a:rPr lang="fr-CH" sz="1200" b="1" u="sng" dirty="0" err="1"/>
                <a:t>Gallen</a:t>
              </a:r>
              <a:endParaRPr lang="fr-CH" sz="1200" b="1" u="sng" dirty="0"/>
            </a:p>
            <a:p>
              <a:r>
                <a:rPr lang="fr-CH" sz="1200" dirty="0"/>
                <a:t>Patrick Schmid</a:t>
              </a:r>
            </a:p>
            <a:p>
              <a:r>
                <a:rPr lang="fr-CH" sz="1200" dirty="0"/>
                <a:t>Pietro </a:t>
              </a:r>
              <a:r>
                <a:rPr lang="fr-CH" sz="1200" dirty="0" err="1"/>
                <a:t>Vernazza</a:t>
              </a:r>
              <a:endParaRPr lang="fr-CH" sz="1200" dirty="0"/>
            </a:p>
            <a:p>
              <a:r>
                <a:rPr lang="fr-CH" sz="1200" dirty="0"/>
                <a:t>Simone Kessler</a:t>
              </a:r>
            </a:p>
            <a:p>
              <a:r>
                <a:rPr lang="fr-CH" sz="1200" dirty="0"/>
                <a:t>Cornelia Knapp</a:t>
              </a:r>
            </a:p>
            <a:p>
              <a:endParaRPr lang="fr-CH" sz="12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306565" y="4983526"/>
              <a:ext cx="1621491" cy="11008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CH" sz="1200" b="1" u="sng" dirty="0"/>
                <a:t>Basel</a:t>
              </a:r>
            </a:p>
            <a:p>
              <a:r>
                <a:rPr lang="fr-CH" sz="1200" dirty="0"/>
                <a:t>Marcel </a:t>
              </a:r>
              <a:r>
                <a:rPr lang="fr-CH" sz="1200" dirty="0" err="1"/>
                <a:t>Stoeckle</a:t>
              </a:r>
              <a:endParaRPr lang="fr-CH" sz="1200" dirty="0"/>
            </a:p>
            <a:p>
              <a:r>
                <a:rPr lang="fr-CH" sz="1200" dirty="0"/>
                <a:t>Louise Jayne Seiler</a:t>
              </a:r>
            </a:p>
            <a:p>
              <a:r>
                <a:rPr lang="fr-CH" sz="1200" dirty="0"/>
                <a:t>Rebekka </a:t>
              </a:r>
              <a:r>
                <a:rPr lang="fr-CH" sz="1200" dirty="0" err="1"/>
                <a:t>Plattner</a:t>
              </a:r>
              <a:endParaRPr lang="fr-CH" sz="1200" dirty="0"/>
            </a:p>
          </p:txBody>
        </p:sp>
      </p:grpSp>
      <p:pic>
        <p:nvPicPr>
          <p:cNvPr id="19" name="Image 6">
            <a:extLst>
              <a:ext uri="{FF2B5EF4-FFF2-40B4-BE49-F238E27FC236}">
                <a16:creationId xmlns:a16="http://schemas.microsoft.com/office/drawing/2014/main" id="{F84C0EF0-B03C-8A70-BAEC-E59F29FCEE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6" b="7780"/>
          <a:stretch/>
        </p:blipFill>
        <p:spPr>
          <a:xfrm>
            <a:off x="7776256" y="966063"/>
            <a:ext cx="3944201" cy="24231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217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BC79-ADC6-0046-8A5F-BE970FB5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071" y="1329373"/>
            <a:ext cx="7877489" cy="1223964"/>
          </a:xfrm>
        </p:spPr>
        <p:txBody>
          <a:bodyPr>
            <a:normAutofit/>
          </a:bodyPr>
          <a:lstStyle/>
          <a:p>
            <a:r>
              <a:rPr lang="en-GB" sz="3600" b="0" dirty="0">
                <a:solidFill>
                  <a:schemeClr val="accent2">
                    <a:lumMod val="75000"/>
                  </a:schemeClr>
                </a:solidFill>
              </a:rPr>
              <a:t>Conflict of interest disclosure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88422E-D886-A5FE-B5F3-33B34C28C435}"/>
              </a:ext>
            </a:extLst>
          </p:cNvPr>
          <p:cNvSpPr txBox="1">
            <a:spLocks/>
          </p:cNvSpPr>
          <p:nvPr/>
        </p:nvSpPr>
        <p:spPr>
          <a:xfrm>
            <a:off x="635000" y="2293846"/>
            <a:ext cx="11277600" cy="20507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i="1" dirty="0"/>
              <a:t>I have no relevant financial relationships with ineligible companies to disclose.</a:t>
            </a:r>
          </a:p>
          <a:p>
            <a:endParaRPr lang="en-US" sz="2200" i="1" dirty="0"/>
          </a:p>
          <a:p>
            <a:r>
              <a:rPr lang="en-US" sz="2200" dirty="0"/>
              <a:t>The </a:t>
            </a:r>
            <a:r>
              <a:rPr lang="en-US" sz="2200" i="1" dirty="0"/>
              <a:t>SIMPL’HIV trial was solely funded by academic support.</a:t>
            </a:r>
            <a:endParaRPr lang="en-GB" sz="2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E28DCA8-BA0F-4647-8203-066249356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7"/>
          <a:stretch/>
        </p:blipFill>
        <p:spPr>
          <a:xfrm>
            <a:off x="7685598" y="5553341"/>
            <a:ext cx="2150958" cy="13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3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0" noProof="0" dirty="0">
                <a:solidFill>
                  <a:schemeClr val="accent2">
                    <a:lumMod val="75000"/>
                  </a:schemeClr>
                </a:solidFill>
              </a:rPr>
              <a:t>Background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B422E310-CC17-99B8-D94A-7E16CF2DE2F2}"/>
              </a:ext>
            </a:extLst>
          </p:cNvPr>
          <p:cNvSpPr txBox="1">
            <a:spLocks/>
          </p:cNvSpPr>
          <p:nvPr/>
        </p:nvSpPr>
        <p:spPr>
          <a:xfrm>
            <a:off x="695329" y="1628218"/>
            <a:ext cx="11053762" cy="393651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latin typeface="+mj-lt"/>
                <a:cs typeface="Arial" panose="020B0604020202020204" pitchFamily="34" charset="0"/>
              </a:rPr>
              <a:t>Dual therapy regimens have become an appropriate alternative to standard combination antiretroviral therapy (</a:t>
            </a:r>
            <a:r>
              <a:rPr lang="en-GB" sz="2200" dirty="0" err="1">
                <a:latin typeface="+mj-lt"/>
                <a:cs typeface="Arial" panose="020B0604020202020204" pitchFamily="34" charset="0"/>
              </a:rPr>
              <a:t>cART</a:t>
            </a:r>
            <a:r>
              <a:rPr lang="en-GB" sz="2200" dirty="0">
                <a:latin typeface="+mj-lt"/>
                <a:cs typeface="Arial" panose="020B0604020202020204" pitchFamily="34" charset="0"/>
              </a:rPr>
              <a:t>) to reduce toxicity and costs and improve tolerability, adherence and quality of life.</a:t>
            </a:r>
          </a:p>
          <a:p>
            <a:endParaRPr lang="en-GB" sz="2200" dirty="0">
              <a:latin typeface="+mj-lt"/>
              <a:cs typeface="Arial" panose="020B0604020202020204" pitchFamily="34" charset="0"/>
            </a:endParaRPr>
          </a:p>
          <a:p>
            <a:r>
              <a:rPr lang="it-CH" sz="2200" dirty="0">
                <a:latin typeface="+mj-lt"/>
                <a:cs typeface="Arial" panose="020B0604020202020204" pitchFamily="34" charset="0"/>
              </a:rPr>
              <a:t>Both EACS guidelines and the FDA approved dual therapy for both naive and experienced patients based on industry-sponsored registrational trials.</a:t>
            </a:r>
            <a:r>
              <a:rPr lang="it-CH" sz="2200" baseline="30000" dirty="0">
                <a:latin typeface="+mj-lt"/>
                <a:cs typeface="Arial" panose="020B0604020202020204" pitchFamily="34" charset="0"/>
              </a:rPr>
              <a:t>1,2</a:t>
            </a:r>
          </a:p>
          <a:p>
            <a:endParaRPr lang="en-US" sz="2200" dirty="0">
              <a:latin typeface="+mj-lt"/>
              <a:cs typeface="Arial" panose="020B0604020202020204" pitchFamily="34" charset="0"/>
            </a:endParaRPr>
          </a:p>
          <a:p>
            <a:r>
              <a:rPr lang="en-US" sz="2200" dirty="0">
                <a:latin typeface="+mj-lt"/>
                <a:cs typeface="Arial" panose="020B0604020202020204" pitchFamily="34" charset="0"/>
              </a:rPr>
              <a:t>In SIMPL’HIV, switching to dolutegravir (DTG) plus emtricitabine (FTC) was non-inferior to continuing </a:t>
            </a:r>
            <a:r>
              <a:rPr lang="en-US" sz="2200" dirty="0" err="1">
                <a:latin typeface="+mj-lt"/>
                <a:cs typeface="Arial" panose="020B0604020202020204" pitchFamily="34" charset="0"/>
              </a:rPr>
              <a:t>cART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, with 91% of participants having HIV-RNA &lt;50 copies/mL (snapshot) in both groups at week 48.</a:t>
            </a:r>
            <a:endParaRPr lang="it-CH" sz="2200" dirty="0">
              <a:latin typeface="+mj-lt"/>
              <a:cs typeface="Arial" panose="020B0604020202020204" pitchFamily="34" charset="0"/>
            </a:endParaRPr>
          </a:p>
          <a:p>
            <a:r>
              <a:rPr lang="it-CH" sz="2800" dirty="0"/>
              <a:t> </a:t>
            </a:r>
          </a:p>
          <a:p>
            <a:pPr>
              <a:spcBef>
                <a:spcPts val="0"/>
              </a:spcBef>
            </a:pPr>
            <a:r>
              <a:rPr lang="it-CH" sz="1000" baseline="30000" dirty="0"/>
              <a:t>1</a:t>
            </a:r>
            <a:r>
              <a:rPr lang="it-CH" sz="1000" dirty="0"/>
              <a:t> P Cahn et al, Lancet 2019</a:t>
            </a:r>
          </a:p>
          <a:p>
            <a:pPr>
              <a:spcBef>
                <a:spcPts val="0"/>
              </a:spcBef>
            </a:pPr>
            <a:r>
              <a:rPr lang="it-CH" sz="1000" baseline="30000" dirty="0"/>
              <a:t>2 </a:t>
            </a:r>
            <a:r>
              <a:rPr lang="it-CH" sz="1000" dirty="0"/>
              <a:t>J Van Wyk et al, CID 2020</a:t>
            </a:r>
            <a:endParaRPr lang="it-CH" sz="1000" baseline="30000" dirty="0"/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DA39F0-AE74-8949-AAC3-A8F388FF11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7"/>
          <a:stretch/>
        </p:blipFill>
        <p:spPr>
          <a:xfrm>
            <a:off x="0" y="1"/>
            <a:ext cx="2150958" cy="12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D059F4-7B82-AF72-C66B-0F0B458B240B}"/>
              </a:ext>
            </a:extLst>
          </p:cNvPr>
          <p:cNvSpPr txBox="1">
            <a:spLocks/>
          </p:cNvSpPr>
          <p:nvPr/>
        </p:nvSpPr>
        <p:spPr>
          <a:xfrm>
            <a:off x="1285103" y="1788856"/>
            <a:ext cx="10169611" cy="453297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dirty="0">
                <a:latin typeface="+mj-lt"/>
                <a:cs typeface="Arial" panose="020B0604020202020204" pitchFamily="34" charset="0"/>
              </a:rPr>
              <a:t>1. To assess the efficacy of DTG-based maintenance therapy in virologically suppressed people living with HIV randomly switched from standard </a:t>
            </a:r>
            <a:r>
              <a:rPr lang="en-US" sz="2200" dirty="0" err="1">
                <a:latin typeface="+mj-lt"/>
                <a:cs typeface="Arial" panose="020B0604020202020204" pitchFamily="34" charset="0"/>
              </a:rPr>
              <a:t>cART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 to DTG+FTC dual therapy</a:t>
            </a:r>
            <a:endParaRPr lang="en-AU" sz="2200" dirty="0">
              <a:latin typeface="+mj-lt"/>
              <a:cs typeface="Arial" panose="020B0604020202020204" pitchFamily="34" charset="0"/>
            </a:endParaRPr>
          </a:p>
          <a:p>
            <a:endParaRPr lang="en-AU" sz="22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2. To assess the costs of a simplified, patient-centered monitoring (PCM) compared to standard monitoring (SM)</a:t>
            </a:r>
            <a:endParaRPr lang="en-US" sz="2200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  <a:latin typeface="+mj-lt"/>
              <a:cs typeface="Arial" panose="020B0604020202020204" pitchFamily="34" charset="0"/>
            </a:endParaRPr>
          </a:p>
          <a:p>
            <a:pPr algn="just"/>
            <a:endParaRPr lang="fr-CH" sz="2200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fr-CH" sz="2200" b="1" i="1" dirty="0" err="1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We</a:t>
            </a:r>
            <a:r>
              <a:rPr lang="fr-CH" sz="2200" b="1" i="1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CH" sz="2200" b="1" i="1" dirty="0" err="1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present</a:t>
            </a:r>
            <a:r>
              <a:rPr lang="fr-CH" sz="2200" b="1" i="1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CH" sz="2200" b="1" i="1" dirty="0" err="1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here</a:t>
            </a:r>
            <a:r>
              <a:rPr lang="fr-CH" sz="2200" b="1" i="1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the long-</a:t>
            </a:r>
            <a:r>
              <a:rPr lang="fr-CH" sz="2200" b="1" i="1" dirty="0" err="1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term</a:t>
            </a:r>
            <a:r>
              <a:rPr lang="fr-CH" sz="2200" b="1" i="1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(144-week) </a:t>
            </a:r>
            <a:r>
              <a:rPr lang="fr-CH" sz="2200" b="1" i="1" dirty="0" err="1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efficacy</a:t>
            </a:r>
            <a:r>
              <a:rPr lang="fr-CH" sz="2200" b="1" i="1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and </a:t>
            </a:r>
            <a:r>
              <a:rPr lang="fr-CH" sz="2200" b="1" i="1" dirty="0" err="1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safety</a:t>
            </a:r>
            <a:r>
              <a:rPr lang="fr-CH" sz="2200" b="1" i="1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CH" sz="2200" b="1" i="1" dirty="0" err="1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results</a:t>
            </a:r>
            <a:r>
              <a:rPr lang="fr-CH" sz="2200" b="1" i="1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of the SIMPL’HIV trial</a:t>
            </a:r>
          </a:p>
          <a:p>
            <a:endParaRPr lang="en-AU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93E86D9-734E-CD4A-98AC-D989E4E5E744}"/>
              </a:ext>
            </a:extLst>
          </p:cNvPr>
          <p:cNvSpPr txBox="1">
            <a:spLocks/>
          </p:cNvSpPr>
          <p:nvPr/>
        </p:nvSpPr>
        <p:spPr>
          <a:xfrm>
            <a:off x="4205670" y="564892"/>
            <a:ext cx="7632700" cy="122396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4000" b="0" dirty="0">
                <a:solidFill>
                  <a:schemeClr val="accent2">
                    <a:lumMod val="75000"/>
                  </a:schemeClr>
                </a:solidFill>
              </a:rPr>
              <a:t>Study objectives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949AF1-B718-0746-95B3-7DA5D449FB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7"/>
          <a:stretch/>
        </p:blipFill>
        <p:spPr>
          <a:xfrm>
            <a:off x="209624" y="65304"/>
            <a:ext cx="2150958" cy="12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4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2">
            <a:extLst>
              <a:ext uri="{FF2B5EF4-FFF2-40B4-BE49-F238E27FC236}">
                <a16:creationId xmlns:a16="http://schemas.microsoft.com/office/drawing/2014/main" id="{DE11EADF-C096-CD26-7C40-2952ACFB16CB}"/>
              </a:ext>
            </a:extLst>
          </p:cNvPr>
          <p:cNvGrpSpPr/>
          <p:nvPr/>
        </p:nvGrpSpPr>
        <p:grpSpPr>
          <a:xfrm>
            <a:off x="384915" y="1379553"/>
            <a:ext cx="11330835" cy="3395549"/>
            <a:chOff x="125413" y="1049715"/>
            <a:chExt cx="10851737" cy="3331868"/>
          </a:xfrm>
        </p:grpSpPr>
        <p:sp>
          <p:nvSpPr>
            <p:cNvPr id="9" name="ZoneTexte 9">
              <a:extLst>
                <a:ext uri="{FF2B5EF4-FFF2-40B4-BE49-F238E27FC236}">
                  <a16:creationId xmlns:a16="http://schemas.microsoft.com/office/drawing/2014/main" id="{7DFB22C2-4C9E-0C65-DD18-EA4D843489A0}"/>
                </a:ext>
              </a:extLst>
            </p:cNvPr>
            <p:cNvSpPr txBox="1"/>
            <p:nvPr/>
          </p:nvSpPr>
          <p:spPr>
            <a:xfrm>
              <a:off x="499374" y="1224832"/>
              <a:ext cx="24475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b="1" dirty="0"/>
                <a:t>Screening	</a:t>
              </a:r>
            </a:p>
            <a:p>
              <a:pPr algn="ctr"/>
              <a:r>
                <a:rPr lang="fr-CH" sz="1400" b="1" dirty="0"/>
                <a:t>Participant </a:t>
              </a:r>
              <a:r>
                <a:rPr lang="fr-CH" sz="1400" b="1" dirty="0" err="1"/>
                <a:t>selection</a:t>
              </a:r>
              <a:r>
                <a:rPr lang="fr-CH" sz="1400" b="1" dirty="0"/>
                <a:t>	</a:t>
              </a:r>
            </a:p>
            <a:p>
              <a:endParaRPr lang="fr-CH" sz="1400" b="1" dirty="0"/>
            </a:p>
          </p:txBody>
        </p:sp>
        <p:sp>
          <p:nvSpPr>
            <p:cNvPr id="10" name="Flèche droite 3">
              <a:extLst>
                <a:ext uri="{FF2B5EF4-FFF2-40B4-BE49-F238E27FC236}">
                  <a16:creationId xmlns:a16="http://schemas.microsoft.com/office/drawing/2014/main" id="{0F091621-3A14-6282-E480-5558006F8A6A}"/>
                </a:ext>
              </a:extLst>
            </p:cNvPr>
            <p:cNvSpPr/>
            <p:nvPr/>
          </p:nvSpPr>
          <p:spPr>
            <a:xfrm>
              <a:off x="125413" y="1812561"/>
              <a:ext cx="3738980" cy="1802949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1" name="Pentagone 4">
              <a:extLst>
                <a:ext uri="{FF2B5EF4-FFF2-40B4-BE49-F238E27FC236}">
                  <a16:creationId xmlns:a16="http://schemas.microsoft.com/office/drawing/2014/main" id="{A3E5E1D1-3211-9B12-D3F4-178C112E2882}"/>
                </a:ext>
              </a:extLst>
            </p:cNvPr>
            <p:cNvSpPr/>
            <p:nvPr/>
          </p:nvSpPr>
          <p:spPr>
            <a:xfrm>
              <a:off x="4028841" y="1814813"/>
              <a:ext cx="3452980" cy="297318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2" name="Pentagone 5">
              <a:extLst>
                <a:ext uri="{FF2B5EF4-FFF2-40B4-BE49-F238E27FC236}">
                  <a16:creationId xmlns:a16="http://schemas.microsoft.com/office/drawing/2014/main" id="{FD685DC4-403F-6771-1DA6-1EFCADA884A4}"/>
                </a:ext>
              </a:extLst>
            </p:cNvPr>
            <p:cNvSpPr/>
            <p:nvPr/>
          </p:nvSpPr>
          <p:spPr>
            <a:xfrm>
              <a:off x="4017350" y="2262175"/>
              <a:ext cx="3464471" cy="294926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3" name="Pentagone 6">
              <a:extLst>
                <a:ext uri="{FF2B5EF4-FFF2-40B4-BE49-F238E27FC236}">
                  <a16:creationId xmlns:a16="http://schemas.microsoft.com/office/drawing/2014/main" id="{C3835A77-B463-7A25-AA59-B838DDC1DC9D}"/>
                </a:ext>
              </a:extLst>
            </p:cNvPr>
            <p:cNvSpPr/>
            <p:nvPr/>
          </p:nvSpPr>
          <p:spPr>
            <a:xfrm>
              <a:off x="4028841" y="2732219"/>
              <a:ext cx="3387676" cy="298791"/>
            </a:xfrm>
            <a:prstGeom prst="homePlate">
              <a:avLst/>
            </a:prstGeom>
            <a:solidFill>
              <a:srgbClr val="FE5858"/>
            </a:solidFill>
            <a:ln>
              <a:solidFill>
                <a:srgbClr val="FE5858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4" name="Pentagone 7">
              <a:extLst>
                <a:ext uri="{FF2B5EF4-FFF2-40B4-BE49-F238E27FC236}">
                  <a16:creationId xmlns:a16="http://schemas.microsoft.com/office/drawing/2014/main" id="{37A54EB1-7A04-74DB-DFC7-DFC9D6901430}"/>
                </a:ext>
              </a:extLst>
            </p:cNvPr>
            <p:cNvSpPr/>
            <p:nvPr/>
          </p:nvSpPr>
          <p:spPr>
            <a:xfrm>
              <a:off x="4028841" y="3183171"/>
              <a:ext cx="3452980" cy="321045"/>
            </a:xfrm>
            <a:prstGeom prst="homePlat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  <p:sp>
          <p:nvSpPr>
            <p:cNvPr id="15" name="ZoneTexte 15">
              <a:extLst>
                <a:ext uri="{FF2B5EF4-FFF2-40B4-BE49-F238E27FC236}">
                  <a16:creationId xmlns:a16="http://schemas.microsoft.com/office/drawing/2014/main" id="{CC5444DF-8CBC-63C3-B409-521DB1C6DFE7}"/>
                </a:ext>
              </a:extLst>
            </p:cNvPr>
            <p:cNvSpPr txBox="1"/>
            <p:nvPr/>
          </p:nvSpPr>
          <p:spPr>
            <a:xfrm>
              <a:off x="4303841" y="1170455"/>
              <a:ext cx="247687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b="1" dirty="0" err="1"/>
                <a:t>Study</a:t>
              </a:r>
              <a:endParaRPr lang="fr-CH" sz="1400" b="1" dirty="0"/>
            </a:p>
            <a:p>
              <a:pPr algn="ctr"/>
              <a:r>
                <a:rPr lang="fr-CH" sz="1400" b="1" dirty="0"/>
                <a:t>interventions</a:t>
              </a:r>
            </a:p>
            <a:p>
              <a:endParaRPr lang="fr-CH" dirty="0"/>
            </a:p>
          </p:txBody>
        </p:sp>
        <p:sp>
          <p:nvSpPr>
            <p:cNvPr id="16" name="ZoneTexte 16">
              <a:extLst>
                <a:ext uri="{FF2B5EF4-FFF2-40B4-BE49-F238E27FC236}">
                  <a16:creationId xmlns:a16="http://schemas.microsoft.com/office/drawing/2014/main" id="{8D1D1CA9-FA59-956B-A0DB-360F9CCAC3B6}"/>
                </a:ext>
              </a:extLst>
            </p:cNvPr>
            <p:cNvSpPr txBox="1"/>
            <p:nvPr/>
          </p:nvSpPr>
          <p:spPr>
            <a:xfrm>
              <a:off x="2834014" y="1049715"/>
              <a:ext cx="1822005" cy="72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b="1" dirty="0" err="1"/>
                <a:t>Random</a:t>
              </a:r>
              <a:r>
                <a:rPr lang="fr-CH" sz="1400" b="1" dirty="0"/>
                <a:t> allocation </a:t>
              </a:r>
            </a:p>
            <a:p>
              <a:pPr algn="ctr"/>
              <a:r>
                <a:rPr lang="fr-CH" sz="1400" b="1" dirty="0"/>
                <a:t>1:1:1:1 </a:t>
              </a:r>
            </a:p>
          </p:txBody>
        </p:sp>
        <p:sp>
          <p:nvSpPr>
            <p:cNvPr id="17" name="ZoneTexte 17">
              <a:extLst>
                <a:ext uri="{FF2B5EF4-FFF2-40B4-BE49-F238E27FC236}">
                  <a16:creationId xmlns:a16="http://schemas.microsoft.com/office/drawing/2014/main" id="{57F5012B-3DF6-A2AB-707C-903300599E87}"/>
                </a:ext>
              </a:extLst>
            </p:cNvPr>
            <p:cNvSpPr txBox="1"/>
            <p:nvPr/>
          </p:nvSpPr>
          <p:spPr>
            <a:xfrm>
              <a:off x="7538494" y="1187912"/>
              <a:ext cx="309027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b="1" dirty="0"/>
                <a:t>Post-</a:t>
              </a:r>
              <a:r>
                <a:rPr lang="fr-CH" sz="1400" b="1" dirty="0" err="1"/>
                <a:t>study</a:t>
              </a:r>
              <a:endParaRPr lang="fr-CH" sz="1400" b="1" dirty="0"/>
            </a:p>
            <a:p>
              <a:pPr algn="ctr"/>
              <a:r>
                <a:rPr lang="fr-CH" sz="1400" b="1" dirty="0"/>
                <a:t>observation</a:t>
              </a:r>
            </a:p>
            <a:p>
              <a:endParaRPr lang="fr-CH" dirty="0"/>
            </a:p>
          </p:txBody>
        </p:sp>
        <p:cxnSp>
          <p:nvCxnSpPr>
            <p:cNvPr id="18" name="Connecteur droit 18">
              <a:extLst>
                <a:ext uri="{FF2B5EF4-FFF2-40B4-BE49-F238E27FC236}">
                  <a16:creationId xmlns:a16="http://schemas.microsoft.com/office/drawing/2014/main" id="{B6D85E38-BF07-2320-92DF-F02E3C5E25B8}"/>
                </a:ext>
              </a:extLst>
            </p:cNvPr>
            <p:cNvCxnSpPr/>
            <p:nvPr/>
          </p:nvCxnSpPr>
          <p:spPr>
            <a:xfrm flipV="1">
              <a:off x="4017350" y="3750640"/>
              <a:ext cx="6611418" cy="87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ZoneTexte 19">
              <a:extLst>
                <a:ext uri="{FF2B5EF4-FFF2-40B4-BE49-F238E27FC236}">
                  <a16:creationId xmlns:a16="http://schemas.microsoft.com/office/drawing/2014/main" id="{5DD99E6E-2912-5EF2-2C19-C9DCA582CE33}"/>
                </a:ext>
              </a:extLst>
            </p:cNvPr>
            <p:cNvSpPr txBox="1"/>
            <p:nvPr/>
          </p:nvSpPr>
          <p:spPr>
            <a:xfrm>
              <a:off x="4348525" y="1815197"/>
              <a:ext cx="23959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b="1" dirty="0">
                  <a:solidFill>
                    <a:schemeClr val="bg1"/>
                  </a:solidFill>
                </a:rPr>
                <a:t>DTG+FTC / SM (N=45)</a:t>
              </a:r>
            </a:p>
          </p:txBody>
        </p:sp>
        <p:sp>
          <p:nvSpPr>
            <p:cNvPr id="20" name="ZoneTexte 20">
              <a:extLst>
                <a:ext uri="{FF2B5EF4-FFF2-40B4-BE49-F238E27FC236}">
                  <a16:creationId xmlns:a16="http://schemas.microsoft.com/office/drawing/2014/main" id="{3DCA3D77-D4C0-BED9-5CA5-A29A60E1A5A9}"/>
                </a:ext>
              </a:extLst>
            </p:cNvPr>
            <p:cNvSpPr txBox="1"/>
            <p:nvPr/>
          </p:nvSpPr>
          <p:spPr>
            <a:xfrm>
              <a:off x="4348015" y="2254464"/>
              <a:ext cx="298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b="1" dirty="0">
                  <a:solidFill>
                    <a:schemeClr val="bg1"/>
                  </a:solidFill>
                </a:rPr>
                <a:t>DTG+FTC / PCM (N=48)</a:t>
              </a:r>
            </a:p>
            <a:p>
              <a:endParaRPr lang="fr-CH" sz="1400" b="1" dirty="0"/>
            </a:p>
          </p:txBody>
        </p:sp>
        <p:sp>
          <p:nvSpPr>
            <p:cNvPr id="21" name="ZoneTexte 21">
              <a:extLst>
                <a:ext uri="{FF2B5EF4-FFF2-40B4-BE49-F238E27FC236}">
                  <a16:creationId xmlns:a16="http://schemas.microsoft.com/office/drawing/2014/main" id="{59554FE3-30D1-EBB8-D9F4-F7BE398BACDF}"/>
                </a:ext>
              </a:extLst>
            </p:cNvPr>
            <p:cNvSpPr txBox="1"/>
            <p:nvPr/>
          </p:nvSpPr>
          <p:spPr>
            <a:xfrm>
              <a:off x="4358569" y="2749345"/>
              <a:ext cx="2251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b="1" dirty="0" err="1">
                  <a:solidFill>
                    <a:schemeClr val="bg1"/>
                  </a:solidFill>
                </a:rPr>
                <a:t>cART</a:t>
              </a:r>
              <a:r>
                <a:rPr lang="fr-CH" sz="1400" b="1" dirty="0">
                  <a:solidFill>
                    <a:schemeClr val="bg1"/>
                  </a:solidFill>
                </a:rPr>
                <a:t> / SM (N=47)</a:t>
              </a:r>
            </a:p>
            <a:p>
              <a:endParaRPr lang="fr-CH" sz="1400" b="1" dirty="0"/>
            </a:p>
          </p:txBody>
        </p:sp>
        <p:sp>
          <p:nvSpPr>
            <p:cNvPr id="22" name="ZoneTexte 22">
              <a:extLst>
                <a:ext uri="{FF2B5EF4-FFF2-40B4-BE49-F238E27FC236}">
                  <a16:creationId xmlns:a16="http://schemas.microsoft.com/office/drawing/2014/main" id="{1C85C1DA-5BC6-F774-9FF1-23F194D6CC07}"/>
                </a:ext>
              </a:extLst>
            </p:cNvPr>
            <p:cNvSpPr txBox="1"/>
            <p:nvPr/>
          </p:nvSpPr>
          <p:spPr>
            <a:xfrm>
              <a:off x="4348015" y="3196690"/>
              <a:ext cx="2251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b="1" dirty="0" err="1">
                  <a:solidFill>
                    <a:schemeClr val="bg1"/>
                  </a:solidFill>
                </a:rPr>
                <a:t>cART</a:t>
              </a:r>
              <a:r>
                <a:rPr lang="fr-CH" sz="1400" b="1" dirty="0">
                  <a:solidFill>
                    <a:schemeClr val="bg1"/>
                  </a:solidFill>
                </a:rPr>
                <a:t> / PCM (N=47)</a:t>
              </a:r>
            </a:p>
            <a:p>
              <a:endParaRPr lang="fr-CH" sz="1400" b="1" dirty="0"/>
            </a:p>
          </p:txBody>
        </p:sp>
        <p:sp>
          <p:nvSpPr>
            <p:cNvPr id="23" name="ZoneTexte 23">
              <a:extLst>
                <a:ext uri="{FF2B5EF4-FFF2-40B4-BE49-F238E27FC236}">
                  <a16:creationId xmlns:a16="http://schemas.microsoft.com/office/drawing/2014/main" id="{EB37CE3B-9255-1172-4452-60888632662D}"/>
                </a:ext>
              </a:extLst>
            </p:cNvPr>
            <p:cNvSpPr txBox="1"/>
            <p:nvPr/>
          </p:nvSpPr>
          <p:spPr>
            <a:xfrm>
              <a:off x="135968" y="2313068"/>
              <a:ext cx="3738980" cy="72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fr-CH" sz="1400" b="1" dirty="0" err="1"/>
                <a:t>Adults</a:t>
              </a:r>
              <a:r>
                <a:rPr lang="fr-CH" sz="1400" b="1" dirty="0"/>
                <a:t>, </a:t>
              </a:r>
              <a:r>
                <a:rPr lang="fr-CH" sz="1400" b="1" dirty="0" err="1"/>
                <a:t>virologically</a:t>
              </a:r>
              <a:r>
                <a:rPr lang="fr-CH" sz="1400" b="1" dirty="0"/>
                <a:t> </a:t>
              </a:r>
              <a:r>
                <a:rPr lang="fr-CH" sz="1400" b="1" dirty="0" err="1"/>
                <a:t>suppressed</a:t>
              </a:r>
              <a:r>
                <a:rPr lang="fr-CH" sz="1400" b="1" dirty="0"/>
                <a:t> </a:t>
              </a:r>
            </a:p>
            <a:p>
              <a:r>
                <a:rPr lang="fr-CH" sz="1400" b="1" dirty="0"/>
                <a:t>  </a:t>
              </a:r>
              <a:r>
                <a:rPr lang="fr-CH" sz="1000" b="1" dirty="0"/>
                <a:t> (HIV-1 RNA &lt; 50cp/ml for ≥ 24 </a:t>
              </a:r>
              <a:r>
                <a:rPr lang="fr-CH" sz="1000" b="1" dirty="0" err="1"/>
                <a:t>weeks</a:t>
              </a:r>
              <a:r>
                <a:rPr lang="fr-CH" sz="1000" b="1" dirty="0"/>
                <a:t>)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fr-CH" sz="1400" b="1" dirty="0"/>
                <a:t>On standard </a:t>
              </a:r>
              <a:r>
                <a:rPr lang="fr-CH" sz="1400" b="1" dirty="0" err="1"/>
                <a:t>cART</a:t>
              </a:r>
              <a:r>
                <a:rPr lang="fr-CH" sz="1400" b="1" dirty="0"/>
                <a:t> </a:t>
              </a:r>
              <a:r>
                <a:rPr lang="fr-CH" sz="1400" b="1" dirty="0" err="1"/>
                <a:t>regimen</a:t>
              </a:r>
              <a:endParaRPr lang="fr-CH" sz="1400" b="1" dirty="0"/>
            </a:p>
          </p:txBody>
        </p:sp>
        <p:cxnSp>
          <p:nvCxnSpPr>
            <p:cNvPr id="24" name="Connecteur droit 24">
              <a:extLst>
                <a:ext uri="{FF2B5EF4-FFF2-40B4-BE49-F238E27FC236}">
                  <a16:creationId xmlns:a16="http://schemas.microsoft.com/office/drawing/2014/main" id="{391ACB79-3C31-6D38-0AD4-7E98F4B7E854}"/>
                </a:ext>
              </a:extLst>
            </p:cNvPr>
            <p:cNvCxnSpPr/>
            <p:nvPr/>
          </p:nvCxnSpPr>
          <p:spPr>
            <a:xfrm>
              <a:off x="4028841" y="3751809"/>
              <a:ext cx="0" cy="2197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5">
              <a:extLst>
                <a:ext uri="{FF2B5EF4-FFF2-40B4-BE49-F238E27FC236}">
                  <a16:creationId xmlns:a16="http://schemas.microsoft.com/office/drawing/2014/main" id="{A2D71D5C-6BF7-BD70-9DBE-C4FFF2632C82}"/>
                </a:ext>
              </a:extLst>
            </p:cNvPr>
            <p:cNvCxnSpPr/>
            <p:nvPr/>
          </p:nvCxnSpPr>
          <p:spPr>
            <a:xfrm>
              <a:off x="4436171" y="3761336"/>
              <a:ext cx="0" cy="2197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26">
              <a:extLst>
                <a:ext uri="{FF2B5EF4-FFF2-40B4-BE49-F238E27FC236}">
                  <a16:creationId xmlns:a16="http://schemas.microsoft.com/office/drawing/2014/main" id="{167475D2-5F58-AF1F-9A03-3A19266670A0}"/>
                </a:ext>
              </a:extLst>
            </p:cNvPr>
            <p:cNvCxnSpPr/>
            <p:nvPr/>
          </p:nvCxnSpPr>
          <p:spPr>
            <a:xfrm>
              <a:off x="5002861" y="3751809"/>
              <a:ext cx="0" cy="2197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27">
              <a:extLst>
                <a:ext uri="{FF2B5EF4-FFF2-40B4-BE49-F238E27FC236}">
                  <a16:creationId xmlns:a16="http://schemas.microsoft.com/office/drawing/2014/main" id="{4789FB95-8B18-FC13-B550-4304F88C0621}"/>
                </a:ext>
              </a:extLst>
            </p:cNvPr>
            <p:cNvCxnSpPr/>
            <p:nvPr/>
          </p:nvCxnSpPr>
          <p:spPr>
            <a:xfrm>
              <a:off x="9166226" y="3769241"/>
              <a:ext cx="0" cy="2197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 droit 28">
              <a:extLst>
                <a:ext uri="{FF2B5EF4-FFF2-40B4-BE49-F238E27FC236}">
                  <a16:creationId xmlns:a16="http://schemas.microsoft.com/office/drawing/2014/main" id="{0F63CC3F-CAF5-5AC1-BC62-DF725205B70D}"/>
                </a:ext>
              </a:extLst>
            </p:cNvPr>
            <p:cNvCxnSpPr/>
            <p:nvPr/>
          </p:nvCxnSpPr>
          <p:spPr>
            <a:xfrm>
              <a:off x="5755545" y="3752917"/>
              <a:ext cx="0" cy="2197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29">
              <a:extLst>
                <a:ext uri="{FF2B5EF4-FFF2-40B4-BE49-F238E27FC236}">
                  <a16:creationId xmlns:a16="http://schemas.microsoft.com/office/drawing/2014/main" id="{BBBBCEDA-2B89-AFD8-DE57-923D85CA4C5E}"/>
                </a:ext>
              </a:extLst>
            </p:cNvPr>
            <p:cNvCxnSpPr/>
            <p:nvPr/>
          </p:nvCxnSpPr>
          <p:spPr>
            <a:xfrm>
              <a:off x="7481821" y="3750640"/>
              <a:ext cx="0" cy="2197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eur droit 30">
              <a:extLst>
                <a:ext uri="{FF2B5EF4-FFF2-40B4-BE49-F238E27FC236}">
                  <a16:creationId xmlns:a16="http://schemas.microsoft.com/office/drawing/2014/main" id="{90DA9372-C0C8-1BE6-E307-F8094EB04E22}"/>
                </a:ext>
              </a:extLst>
            </p:cNvPr>
            <p:cNvCxnSpPr/>
            <p:nvPr/>
          </p:nvCxnSpPr>
          <p:spPr>
            <a:xfrm>
              <a:off x="10628768" y="3744232"/>
              <a:ext cx="0" cy="2197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ZoneTexte 31">
              <a:extLst>
                <a:ext uri="{FF2B5EF4-FFF2-40B4-BE49-F238E27FC236}">
                  <a16:creationId xmlns:a16="http://schemas.microsoft.com/office/drawing/2014/main" id="{F52A058E-D2E4-8D29-275E-0779A1C7515F}"/>
                </a:ext>
              </a:extLst>
            </p:cNvPr>
            <p:cNvSpPr txBox="1"/>
            <p:nvPr/>
          </p:nvSpPr>
          <p:spPr>
            <a:xfrm>
              <a:off x="3691197" y="3968688"/>
              <a:ext cx="677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b="1" dirty="0"/>
                <a:t>DAY </a:t>
              </a:r>
            </a:p>
            <a:p>
              <a:pPr algn="ctr"/>
              <a:r>
                <a:rPr lang="fr-CH" sz="1000" b="1" dirty="0"/>
                <a:t>0</a:t>
              </a:r>
            </a:p>
          </p:txBody>
        </p:sp>
        <p:sp>
          <p:nvSpPr>
            <p:cNvPr id="32" name="ZoneTexte 32">
              <a:extLst>
                <a:ext uri="{FF2B5EF4-FFF2-40B4-BE49-F238E27FC236}">
                  <a16:creationId xmlns:a16="http://schemas.microsoft.com/office/drawing/2014/main" id="{DA23AE5F-16C4-4787-8326-D29D6873C96C}"/>
                </a:ext>
              </a:extLst>
            </p:cNvPr>
            <p:cNvSpPr txBox="1"/>
            <p:nvPr/>
          </p:nvSpPr>
          <p:spPr>
            <a:xfrm>
              <a:off x="4107205" y="3965841"/>
              <a:ext cx="677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b="1" dirty="0"/>
                <a:t>WEEK </a:t>
              </a:r>
            </a:p>
            <a:p>
              <a:pPr algn="ctr"/>
              <a:r>
                <a:rPr lang="fr-CH" sz="1000" b="1" dirty="0"/>
                <a:t>6</a:t>
              </a:r>
            </a:p>
          </p:txBody>
        </p:sp>
        <p:sp>
          <p:nvSpPr>
            <p:cNvPr id="33" name="ZoneTexte 33">
              <a:extLst>
                <a:ext uri="{FF2B5EF4-FFF2-40B4-BE49-F238E27FC236}">
                  <a16:creationId xmlns:a16="http://schemas.microsoft.com/office/drawing/2014/main" id="{135E97F0-060F-BB1C-430C-94989205498C}"/>
                </a:ext>
              </a:extLst>
            </p:cNvPr>
            <p:cNvSpPr txBox="1"/>
            <p:nvPr/>
          </p:nvSpPr>
          <p:spPr>
            <a:xfrm>
              <a:off x="4656018" y="3972144"/>
              <a:ext cx="677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b="1" dirty="0"/>
                <a:t>WEEK </a:t>
              </a:r>
            </a:p>
            <a:p>
              <a:pPr algn="ctr"/>
              <a:r>
                <a:rPr lang="fr-CH" sz="1000" b="1" dirty="0"/>
                <a:t>12</a:t>
              </a:r>
            </a:p>
          </p:txBody>
        </p:sp>
        <p:sp>
          <p:nvSpPr>
            <p:cNvPr id="34" name="ZoneTexte 34">
              <a:extLst>
                <a:ext uri="{FF2B5EF4-FFF2-40B4-BE49-F238E27FC236}">
                  <a16:creationId xmlns:a16="http://schemas.microsoft.com/office/drawing/2014/main" id="{CDF09025-B69D-49FB-B208-76BC1CAD0B5E}"/>
                </a:ext>
              </a:extLst>
            </p:cNvPr>
            <p:cNvSpPr txBox="1"/>
            <p:nvPr/>
          </p:nvSpPr>
          <p:spPr>
            <a:xfrm>
              <a:off x="5422147" y="3979170"/>
              <a:ext cx="677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b="1" dirty="0"/>
                <a:t>WEEK </a:t>
              </a:r>
            </a:p>
            <a:p>
              <a:pPr algn="ctr"/>
              <a:r>
                <a:rPr lang="fr-CH" sz="1000" b="1" dirty="0"/>
                <a:t>24</a:t>
              </a:r>
            </a:p>
          </p:txBody>
        </p:sp>
        <p:cxnSp>
          <p:nvCxnSpPr>
            <p:cNvPr id="35" name="Connecteur droit 35">
              <a:extLst>
                <a:ext uri="{FF2B5EF4-FFF2-40B4-BE49-F238E27FC236}">
                  <a16:creationId xmlns:a16="http://schemas.microsoft.com/office/drawing/2014/main" id="{E7BCD18A-1211-21EB-5AFB-9A62C61A00E5}"/>
                </a:ext>
              </a:extLst>
            </p:cNvPr>
            <p:cNvCxnSpPr/>
            <p:nvPr/>
          </p:nvCxnSpPr>
          <p:spPr>
            <a:xfrm>
              <a:off x="6607148" y="3755630"/>
              <a:ext cx="0" cy="2197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ZoneTexte 36">
              <a:extLst>
                <a:ext uri="{FF2B5EF4-FFF2-40B4-BE49-F238E27FC236}">
                  <a16:creationId xmlns:a16="http://schemas.microsoft.com/office/drawing/2014/main" id="{DB8D5557-F7F3-9FFE-1A6E-64812C6CF927}"/>
                </a:ext>
              </a:extLst>
            </p:cNvPr>
            <p:cNvSpPr txBox="1"/>
            <p:nvPr/>
          </p:nvSpPr>
          <p:spPr>
            <a:xfrm>
              <a:off x="8811123" y="3979170"/>
              <a:ext cx="677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b="1" dirty="0"/>
                <a:t>WEEK </a:t>
              </a:r>
            </a:p>
            <a:p>
              <a:pPr algn="ctr"/>
              <a:r>
                <a:rPr lang="fr-CH" sz="1000" b="1" dirty="0"/>
                <a:t>96</a:t>
              </a:r>
            </a:p>
          </p:txBody>
        </p:sp>
        <p:sp>
          <p:nvSpPr>
            <p:cNvPr id="37" name="ZoneTexte 37">
              <a:extLst>
                <a:ext uri="{FF2B5EF4-FFF2-40B4-BE49-F238E27FC236}">
                  <a16:creationId xmlns:a16="http://schemas.microsoft.com/office/drawing/2014/main" id="{959FAE7A-00A6-ED13-4F48-C3A093B807FC}"/>
                </a:ext>
              </a:extLst>
            </p:cNvPr>
            <p:cNvSpPr txBox="1"/>
            <p:nvPr/>
          </p:nvSpPr>
          <p:spPr>
            <a:xfrm>
              <a:off x="10282371" y="3973469"/>
              <a:ext cx="677090" cy="40011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b="1" dirty="0"/>
                <a:t>WEEK </a:t>
              </a:r>
            </a:p>
            <a:p>
              <a:pPr algn="ctr"/>
              <a:r>
                <a:rPr lang="fr-CH" sz="1000" b="1" dirty="0"/>
                <a:t>144</a:t>
              </a:r>
            </a:p>
          </p:txBody>
        </p:sp>
        <p:sp>
          <p:nvSpPr>
            <p:cNvPr id="38" name="ZoneTexte 38">
              <a:extLst>
                <a:ext uri="{FF2B5EF4-FFF2-40B4-BE49-F238E27FC236}">
                  <a16:creationId xmlns:a16="http://schemas.microsoft.com/office/drawing/2014/main" id="{30D271A4-5BC7-ADEF-98B4-C01EA461E73D}"/>
                </a:ext>
              </a:extLst>
            </p:cNvPr>
            <p:cNvSpPr txBox="1"/>
            <p:nvPr/>
          </p:nvSpPr>
          <p:spPr>
            <a:xfrm>
              <a:off x="6268603" y="3981009"/>
              <a:ext cx="677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b="1" dirty="0"/>
                <a:t>WEEK </a:t>
              </a:r>
            </a:p>
            <a:p>
              <a:pPr algn="ctr"/>
              <a:r>
                <a:rPr lang="fr-CH" sz="1000" b="1" dirty="0"/>
                <a:t>36</a:t>
              </a:r>
            </a:p>
          </p:txBody>
        </p:sp>
        <p:sp>
          <p:nvSpPr>
            <p:cNvPr id="39" name="ZoneTexte 39">
              <a:extLst>
                <a:ext uri="{FF2B5EF4-FFF2-40B4-BE49-F238E27FC236}">
                  <a16:creationId xmlns:a16="http://schemas.microsoft.com/office/drawing/2014/main" id="{12028510-49D3-0355-9C52-966B17B3711F}"/>
                </a:ext>
              </a:extLst>
            </p:cNvPr>
            <p:cNvSpPr txBox="1"/>
            <p:nvPr/>
          </p:nvSpPr>
          <p:spPr>
            <a:xfrm>
              <a:off x="7198538" y="3988977"/>
              <a:ext cx="647763" cy="39260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b="1" dirty="0"/>
                <a:t>WEEK </a:t>
              </a:r>
            </a:p>
            <a:p>
              <a:pPr algn="ctr"/>
              <a:r>
                <a:rPr lang="fr-CH" sz="1000" b="1" dirty="0"/>
                <a:t>48</a:t>
              </a:r>
            </a:p>
          </p:txBody>
        </p:sp>
        <p:sp>
          <p:nvSpPr>
            <p:cNvPr id="40" name="Flèche droite 56">
              <a:extLst>
                <a:ext uri="{FF2B5EF4-FFF2-40B4-BE49-F238E27FC236}">
                  <a16:creationId xmlns:a16="http://schemas.microsoft.com/office/drawing/2014/main" id="{A0E87228-D4ED-1B25-7EF8-8666EF2C0F8B}"/>
                </a:ext>
              </a:extLst>
            </p:cNvPr>
            <p:cNvSpPr/>
            <p:nvPr/>
          </p:nvSpPr>
          <p:spPr>
            <a:xfrm>
              <a:off x="7826407" y="1801012"/>
              <a:ext cx="3150743" cy="1802949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400" b="1" dirty="0" err="1">
                  <a:solidFill>
                    <a:schemeClr val="tx1"/>
                  </a:solidFill>
                </a:rPr>
                <a:t>Therapy</a:t>
              </a:r>
              <a:r>
                <a:rPr lang="fr-CH" sz="1400" b="1" dirty="0">
                  <a:solidFill>
                    <a:schemeClr val="tx1"/>
                  </a:solidFill>
                </a:rPr>
                <a:t> and monitoring </a:t>
              </a:r>
              <a:r>
                <a:rPr lang="fr-CH" sz="1400" b="1" dirty="0" err="1">
                  <a:solidFill>
                    <a:schemeClr val="tx1"/>
                  </a:solidFill>
                </a:rPr>
                <a:t>strategies</a:t>
              </a:r>
              <a:r>
                <a:rPr lang="fr-CH" sz="1400" b="1" dirty="0">
                  <a:solidFill>
                    <a:schemeClr val="tx1"/>
                  </a:solidFill>
                </a:rPr>
                <a:t> </a:t>
              </a:r>
              <a:r>
                <a:rPr lang="fr-CH" sz="1400" b="1" dirty="0" err="1">
                  <a:solidFill>
                    <a:schemeClr val="tx1"/>
                  </a:solidFill>
                </a:rPr>
                <a:t>continued</a:t>
              </a:r>
              <a:r>
                <a:rPr lang="fr-CH" sz="1400" b="1" dirty="0">
                  <a:solidFill>
                    <a:schemeClr val="tx1"/>
                  </a:solidFill>
                </a:rPr>
                <a:t> at patient and </a:t>
              </a:r>
              <a:r>
                <a:rPr lang="fr-CH" sz="1400" b="1" dirty="0" err="1">
                  <a:solidFill>
                    <a:schemeClr val="tx1"/>
                  </a:solidFill>
                </a:rPr>
                <a:t>physician</a:t>
              </a:r>
              <a:r>
                <a:rPr lang="fr-CH" sz="1400" b="1" dirty="0">
                  <a:solidFill>
                    <a:schemeClr val="tx1"/>
                  </a:solidFill>
                </a:rPr>
                <a:t> </a:t>
              </a:r>
              <a:r>
                <a:rPr lang="fr-CH" sz="1400" b="1" dirty="0" err="1">
                  <a:solidFill>
                    <a:schemeClr val="tx1"/>
                  </a:solidFill>
                </a:rPr>
                <a:t>discretion</a:t>
              </a:r>
              <a:endParaRPr lang="fr-CH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E462CD0B-877D-1D0E-9B69-8A394CA1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706" y="-102579"/>
            <a:ext cx="6011199" cy="1223964"/>
          </a:xfrm>
        </p:spPr>
        <p:txBody>
          <a:bodyPr>
            <a:normAutofit/>
          </a:bodyPr>
          <a:lstStyle/>
          <a:p>
            <a:r>
              <a:rPr lang="en-GB" sz="4000" noProof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Study</a:t>
            </a:r>
            <a:r>
              <a:rPr lang="en-GB" sz="3600" noProof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4000" noProof="0" dirty="0">
                <a:solidFill>
                  <a:schemeClr val="accent2">
                    <a:lumMod val="75000"/>
                  </a:schemeClr>
                </a:solidFill>
              </a:rPr>
              <a:t>design</a:t>
            </a:r>
          </a:p>
        </p:txBody>
      </p:sp>
      <p:sp>
        <p:nvSpPr>
          <p:cNvPr id="52" name="TextBox 41">
            <a:extLst>
              <a:ext uri="{FF2B5EF4-FFF2-40B4-BE49-F238E27FC236}">
                <a16:creationId xmlns:a16="http://schemas.microsoft.com/office/drawing/2014/main" id="{A417BBFA-CBDD-5583-DF59-969FD4C0D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30" y="4190445"/>
            <a:ext cx="3399861" cy="203132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914400" algn="l"/>
                <a:tab pos="2060575" algn="l"/>
                <a:tab pos="2797175" algn="l"/>
              </a:tabLst>
            </a:pPr>
            <a:r>
              <a:rPr lang="en-GB" altLang="ja-JP" sz="1600" b="1" u="sng" dirty="0">
                <a:solidFill>
                  <a:srgbClr val="002F5F"/>
                </a:solidFill>
                <a:cs typeface="Arial" panose="020B0604020202020204" pitchFamily="34" charset="0"/>
              </a:rPr>
              <a:t>Main exclusion criteria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914400" algn="l"/>
                <a:tab pos="2060575" algn="l"/>
                <a:tab pos="2797175" algn="l"/>
              </a:tabLst>
            </a:pPr>
            <a:endParaRPr lang="en-GB" altLang="ja-JP" sz="1400" b="1" dirty="0">
              <a:solidFill>
                <a:srgbClr val="002F5F"/>
              </a:solidFill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tabLst>
                <a:tab pos="914400" algn="l"/>
                <a:tab pos="2060575" algn="l"/>
                <a:tab pos="2797175" algn="l"/>
              </a:tabLst>
            </a:pPr>
            <a:r>
              <a:rPr lang="en-GB" altLang="ja-JP" sz="1200" b="1" dirty="0">
                <a:solidFill>
                  <a:srgbClr val="002F5F"/>
                </a:solidFill>
              </a:rPr>
              <a:t>Known </a:t>
            </a:r>
            <a:r>
              <a:rPr lang="en-GB" altLang="ja-JP" sz="1200" b="1" dirty="0" err="1">
                <a:solidFill>
                  <a:srgbClr val="002F5F"/>
                </a:solidFill>
              </a:rPr>
              <a:t>InSTI</a:t>
            </a:r>
            <a:r>
              <a:rPr lang="en-GB" altLang="ja-JP" sz="1200" b="1" dirty="0">
                <a:solidFill>
                  <a:srgbClr val="002F5F"/>
                </a:solidFill>
              </a:rPr>
              <a:t> resistance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tabLst>
                <a:tab pos="914400" algn="l"/>
                <a:tab pos="2060575" algn="l"/>
                <a:tab pos="2797175" algn="l"/>
              </a:tabLst>
            </a:pPr>
            <a:r>
              <a:rPr lang="en-GB" altLang="ja-JP" sz="1200" b="1" dirty="0">
                <a:solidFill>
                  <a:srgbClr val="002F5F"/>
                </a:solidFill>
              </a:rPr>
              <a:t>Previous ART change due to an unsatisfactory </a:t>
            </a:r>
            <a:r>
              <a:rPr lang="en-GB" altLang="ja-JP" sz="1200" b="1" dirty="0" err="1">
                <a:solidFill>
                  <a:srgbClr val="002F5F"/>
                </a:solidFill>
              </a:rPr>
              <a:t>virological</a:t>
            </a:r>
            <a:r>
              <a:rPr lang="en-GB" altLang="ja-JP" sz="1200" b="1" dirty="0">
                <a:solidFill>
                  <a:srgbClr val="002F5F"/>
                </a:solidFill>
              </a:rPr>
              <a:t> </a:t>
            </a:r>
            <a:r>
              <a:rPr lang="en-GB" altLang="ja-JP" sz="1200" b="1" dirty="0">
                <a:solidFill>
                  <a:srgbClr val="002060"/>
                </a:solidFill>
              </a:rPr>
              <a:t>response </a:t>
            </a:r>
            <a:r>
              <a:rPr lang="en-GB" altLang="ja-JP" sz="1200" b="1" i="1" dirty="0">
                <a:solidFill>
                  <a:srgbClr val="002060"/>
                </a:solidFill>
              </a:rPr>
              <a:t>(M184V mutation accepted)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tabLst>
                <a:tab pos="914400" algn="l"/>
                <a:tab pos="2060575" algn="l"/>
                <a:tab pos="2797175" algn="l"/>
              </a:tabLst>
            </a:pPr>
            <a:r>
              <a:rPr lang="en-GB" altLang="ja-JP" sz="1200" b="1" dirty="0">
                <a:solidFill>
                  <a:srgbClr val="002F5F"/>
                </a:solidFill>
              </a:rPr>
              <a:t>Creatinine clearance &lt;50 ml/min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tabLst>
                <a:tab pos="914400" algn="l"/>
                <a:tab pos="2060575" algn="l"/>
                <a:tab pos="2797175" algn="l"/>
              </a:tabLst>
            </a:pPr>
            <a:r>
              <a:rPr lang="en-GB" altLang="ja-JP" sz="1200" b="1" dirty="0">
                <a:solidFill>
                  <a:srgbClr val="002F5F"/>
                </a:solidFill>
              </a:rPr>
              <a:t>Transaminase elevation &gt; 2.5 ULN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914400" algn="l"/>
                <a:tab pos="2060575" algn="l"/>
                <a:tab pos="2797175" algn="l"/>
              </a:tabLst>
            </a:pPr>
            <a:r>
              <a:rPr lang="en-GB" altLang="ja-JP" sz="1200" b="1" dirty="0">
                <a:solidFill>
                  <a:srgbClr val="002F5F"/>
                </a:solidFill>
              </a:rPr>
              <a:t>Pregnant or breastfeeding women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914400" algn="l"/>
                <a:tab pos="2060575" algn="l"/>
                <a:tab pos="2797175" algn="l"/>
              </a:tabLst>
            </a:pPr>
            <a:r>
              <a:rPr lang="en-GB" altLang="ja-JP" sz="1200" b="1" dirty="0">
                <a:solidFill>
                  <a:srgbClr val="002F5F"/>
                </a:solidFill>
              </a:rPr>
              <a:t>HBV infection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7FEFD686-6CFE-0C47-8D21-3B11D51BA4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7"/>
          <a:stretch/>
        </p:blipFill>
        <p:spPr>
          <a:xfrm>
            <a:off x="0" y="-14522"/>
            <a:ext cx="2150958" cy="121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2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2">
            <a:extLst>
              <a:ext uri="{FF2B5EF4-FFF2-40B4-BE49-F238E27FC236}">
                <a16:creationId xmlns:a16="http://schemas.microsoft.com/office/drawing/2014/main" id="{DE11EADF-C096-CD26-7C40-2952ACFB16CB}"/>
              </a:ext>
            </a:extLst>
          </p:cNvPr>
          <p:cNvGrpSpPr/>
          <p:nvPr/>
        </p:nvGrpSpPr>
        <p:grpSpPr>
          <a:xfrm>
            <a:off x="384915" y="1387009"/>
            <a:ext cx="11133985" cy="2637096"/>
            <a:chOff x="125413" y="1170455"/>
            <a:chExt cx="10851737" cy="3304365"/>
          </a:xfrm>
        </p:grpSpPr>
        <p:sp>
          <p:nvSpPr>
            <p:cNvPr id="9" name="ZoneTexte 9">
              <a:extLst>
                <a:ext uri="{FF2B5EF4-FFF2-40B4-BE49-F238E27FC236}">
                  <a16:creationId xmlns:a16="http://schemas.microsoft.com/office/drawing/2014/main" id="{7DFB22C2-4C9E-0C65-DD18-EA4D843489A0}"/>
                </a:ext>
              </a:extLst>
            </p:cNvPr>
            <p:cNvSpPr txBox="1"/>
            <p:nvPr/>
          </p:nvSpPr>
          <p:spPr>
            <a:xfrm>
              <a:off x="499374" y="1224832"/>
              <a:ext cx="2181683" cy="887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200" b="1" dirty="0"/>
                <a:t>Screening	</a:t>
              </a:r>
            </a:p>
            <a:p>
              <a:pPr algn="ctr"/>
              <a:r>
                <a:rPr lang="fr-CH" sz="1200" b="1" dirty="0"/>
                <a:t>Participant </a:t>
              </a:r>
              <a:r>
                <a:rPr lang="fr-CH" sz="1200" b="1" dirty="0" err="1"/>
                <a:t>selection</a:t>
              </a:r>
              <a:r>
                <a:rPr lang="fr-CH" sz="1400" b="1" dirty="0"/>
                <a:t>	</a:t>
              </a:r>
            </a:p>
            <a:p>
              <a:endParaRPr lang="fr-CH" sz="1400" b="1" dirty="0"/>
            </a:p>
          </p:txBody>
        </p:sp>
        <p:sp>
          <p:nvSpPr>
            <p:cNvPr id="10" name="Flèche droite 3">
              <a:extLst>
                <a:ext uri="{FF2B5EF4-FFF2-40B4-BE49-F238E27FC236}">
                  <a16:creationId xmlns:a16="http://schemas.microsoft.com/office/drawing/2014/main" id="{0F091621-3A14-6282-E480-5558006F8A6A}"/>
                </a:ext>
              </a:extLst>
            </p:cNvPr>
            <p:cNvSpPr/>
            <p:nvPr/>
          </p:nvSpPr>
          <p:spPr>
            <a:xfrm>
              <a:off x="125413" y="1812561"/>
              <a:ext cx="3738980" cy="1802949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1" name="Pentagone 4">
              <a:extLst>
                <a:ext uri="{FF2B5EF4-FFF2-40B4-BE49-F238E27FC236}">
                  <a16:creationId xmlns:a16="http://schemas.microsoft.com/office/drawing/2014/main" id="{A3E5E1D1-3211-9B12-D3F4-178C112E2882}"/>
                </a:ext>
              </a:extLst>
            </p:cNvPr>
            <p:cNvSpPr/>
            <p:nvPr/>
          </p:nvSpPr>
          <p:spPr>
            <a:xfrm>
              <a:off x="4028841" y="1814813"/>
              <a:ext cx="3452980" cy="297318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2" name="Pentagone 5">
              <a:extLst>
                <a:ext uri="{FF2B5EF4-FFF2-40B4-BE49-F238E27FC236}">
                  <a16:creationId xmlns:a16="http://schemas.microsoft.com/office/drawing/2014/main" id="{FD685DC4-403F-6771-1DA6-1EFCADA884A4}"/>
                </a:ext>
              </a:extLst>
            </p:cNvPr>
            <p:cNvSpPr/>
            <p:nvPr/>
          </p:nvSpPr>
          <p:spPr>
            <a:xfrm>
              <a:off x="4017350" y="2262175"/>
              <a:ext cx="3464471" cy="294926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3" name="Pentagone 6">
              <a:extLst>
                <a:ext uri="{FF2B5EF4-FFF2-40B4-BE49-F238E27FC236}">
                  <a16:creationId xmlns:a16="http://schemas.microsoft.com/office/drawing/2014/main" id="{C3835A77-B463-7A25-AA59-B838DDC1DC9D}"/>
                </a:ext>
              </a:extLst>
            </p:cNvPr>
            <p:cNvSpPr/>
            <p:nvPr/>
          </p:nvSpPr>
          <p:spPr>
            <a:xfrm>
              <a:off x="4028841" y="2732219"/>
              <a:ext cx="3387676" cy="298791"/>
            </a:xfrm>
            <a:prstGeom prst="homePlate">
              <a:avLst/>
            </a:prstGeom>
            <a:solidFill>
              <a:srgbClr val="FE5858"/>
            </a:solidFill>
            <a:ln>
              <a:solidFill>
                <a:srgbClr val="FE5858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4" name="Pentagone 7">
              <a:extLst>
                <a:ext uri="{FF2B5EF4-FFF2-40B4-BE49-F238E27FC236}">
                  <a16:creationId xmlns:a16="http://schemas.microsoft.com/office/drawing/2014/main" id="{37A54EB1-7A04-74DB-DFC7-DFC9D6901430}"/>
                </a:ext>
              </a:extLst>
            </p:cNvPr>
            <p:cNvSpPr/>
            <p:nvPr/>
          </p:nvSpPr>
          <p:spPr>
            <a:xfrm>
              <a:off x="4028841" y="3183171"/>
              <a:ext cx="3452980" cy="321045"/>
            </a:xfrm>
            <a:prstGeom prst="homePlat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  <p:sp>
          <p:nvSpPr>
            <p:cNvPr id="15" name="ZoneTexte 15">
              <a:extLst>
                <a:ext uri="{FF2B5EF4-FFF2-40B4-BE49-F238E27FC236}">
                  <a16:creationId xmlns:a16="http://schemas.microsoft.com/office/drawing/2014/main" id="{CC5444DF-8CBC-63C3-B409-521DB1C6DFE7}"/>
                </a:ext>
              </a:extLst>
            </p:cNvPr>
            <p:cNvSpPr txBox="1"/>
            <p:nvPr/>
          </p:nvSpPr>
          <p:spPr>
            <a:xfrm>
              <a:off x="4303841" y="1170455"/>
              <a:ext cx="2476870" cy="925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200" b="1" dirty="0" err="1"/>
                <a:t>Study</a:t>
              </a:r>
              <a:endParaRPr lang="fr-CH" sz="1200" b="1" dirty="0"/>
            </a:p>
            <a:p>
              <a:pPr algn="ctr"/>
              <a:r>
                <a:rPr lang="fr-CH" sz="1200" b="1" dirty="0"/>
                <a:t>interventions</a:t>
              </a:r>
            </a:p>
            <a:p>
              <a:endParaRPr lang="fr-CH" dirty="0"/>
            </a:p>
          </p:txBody>
        </p:sp>
        <p:sp>
          <p:nvSpPr>
            <p:cNvPr id="16" name="ZoneTexte 16">
              <a:extLst>
                <a:ext uri="{FF2B5EF4-FFF2-40B4-BE49-F238E27FC236}">
                  <a16:creationId xmlns:a16="http://schemas.microsoft.com/office/drawing/2014/main" id="{8D1D1CA9-FA59-956B-A0DB-360F9CCAC3B6}"/>
                </a:ext>
              </a:extLst>
            </p:cNvPr>
            <p:cNvSpPr txBox="1"/>
            <p:nvPr/>
          </p:nvSpPr>
          <p:spPr>
            <a:xfrm>
              <a:off x="2834014" y="1193424"/>
              <a:ext cx="1822005" cy="578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200" b="1" dirty="0" err="1"/>
                <a:t>Random</a:t>
              </a:r>
              <a:r>
                <a:rPr lang="fr-CH" sz="1200" b="1" dirty="0"/>
                <a:t> allocation </a:t>
              </a:r>
            </a:p>
            <a:p>
              <a:pPr algn="ctr"/>
              <a:r>
                <a:rPr lang="fr-CH" sz="1200" b="1" dirty="0"/>
                <a:t>1:1:1:1 </a:t>
              </a:r>
            </a:p>
          </p:txBody>
        </p:sp>
        <p:sp>
          <p:nvSpPr>
            <p:cNvPr id="17" name="ZoneTexte 17">
              <a:extLst>
                <a:ext uri="{FF2B5EF4-FFF2-40B4-BE49-F238E27FC236}">
                  <a16:creationId xmlns:a16="http://schemas.microsoft.com/office/drawing/2014/main" id="{57F5012B-3DF6-A2AB-707C-903300599E87}"/>
                </a:ext>
              </a:extLst>
            </p:cNvPr>
            <p:cNvSpPr txBox="1"/>
            <p:nvPr/>
          </p:nvSpPr>
          <p:spPr>
            <a:xfrm>
              <a:off x="7538494" y="1187912"/>
              <a:ext cx="3090274" cy="925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200" b="1" dirty="0"/>
                <a:t>Post-</a:t>
              </a:r>
              <a:r>
                <a:rPr lang="fr-CH" sz="1200" b="1" dirty="0" err="1"/>
                <a:t>study</a:t>
              </a:r>
              <a:endParaRPr lang="fr-CH" sz="1200" b="1" dirty="0"/>
            </a:p>
            <a:p>
              <a:pPr algn="ctr"/>
              <a:r>
                <a:rPr lang="fr-CH" sz="1200" b="1" dirty="0"/>
                <a:t>observation</a:t>
              </a:r>
            </a:p>
            <a:p>
              <a:endParaRPr lang="fr-CH" dirty="0"/>
            </a:p>
          </p:txBody>
        </p:sp>
        <p:cxnSp>
          <p:nvCxnSpPr>
            <p:cNvPr id="18" name="Connecteur droit 18">
              <a:extLst>
                <a:ext uri="{FF2B5EF4-FFF2-40B4-BE49-F238E27FC236}">
                  <a16:creationId xmlns:a16="http://schemas.microsoft.com/office/drawing/2014/main" id="{B6D85E38-BF07-2320-92DF-F02E3C5E25B8}"/>
                </a:ext>
              </a:extLst>
            </p:cNvPr>
            <p:cNvCxnSpPr/>
            <p:nvPr/>
          </p:nvCxnSpPr>
          <p:spPr>
            <a:xfrm flipV="1">
              <a:off x="4017350" y="3750640"/>
              <a:ext cx="6611418" cy="87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ZoneTexte 19">
              <a:extLst>
                <a:ext uri="{FF2B5EF4-FFF2-40B4-BE49-F238E27FC236}">
                  <a16:creationId xmlns:a16="http://schemas.microsoft.com/office/drawing/2014/main" id="{5DD99E6E-2912-5EF2-2C19-C9DCA582CE33}"/>
                </a:ext>
              </a:extLst>
            </p:cNvPr>
            <p:cNvSpPr txBox="1"/>
            <p:nvPr/>
          </p:nvSpPr>
          <p:spPr>
            <a:xfrm>
              <a:off x="4348525" y="1815197"/>
              <a:ext cx="2395922" cy="347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 b="1" dirty="0">
                  <a:solidFill>
                    <a:schemeClr val="bg1"/>
                  </a:solidFill>
                </a:rPr>
                <a:t>DTG+FTC/SM (N=45)</a:t>
              </a:r>
            </a:p>
          </p:txBody>
        </p:sp>
        <p:sp>
          <p:nvSpPr>
            <p:cNvPr id="20" name="ZoneTexte 20">
              <a:extLst>
                <a:ext uri="{FF2B5EF4-FFF2-40B4-BE49-F238E27FC236}">
                  <a16:creationId xmlns:a16="http://schemas.microsoft.com/office/drawing/2014/main" id="{3DCA3D77-D4C0-BED9-5CA5-A29A60E1A5A9}"/>
                </a:ext>
              </a:extLst>
            </p:cNvPr>
            <p:cNvSpPr txBox="1"/>
            <p:nvPr/>
          </p:nvSpPr>
          <p:spPr>
            <a:xfrm>
              <a:off x="4348015" y="2254464"/>
              <a:ext cx="2984216" cy="617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 b="1" dirty="0">
                  <a:solidFill>
                    <a:schemeClr val="bg1"/>
                  </a:solidFill>
                </a:rPr>
                <a:t>DTG+FTC/PCM (N=48)</a:t>
              </a:r>
            </a:p>
            <a:p>
              <a:endParaRPr lang="fr-CH" sz="1400" b="1" dirty="0"/>
            </a:p>
          </p:txBody>
        </p:sp>
        <p:sp>
          <p:nvSpPr>
            <p:cNvPr id="21" name="ZoneTexte 21">
              <a:extLst>
                <a:ext uri="{FF2B5EF4-FFF2-40B4-BE49-F238E27FC236}">
                  <a16:creationId xmlns:a16="http://schemas.microsoft.com/office/drawing/2014/main" id="{59554FE3-30D1-EBB8-D9F4-F7BE398BACDF}"/>
                </a:ext>
              </a:extLst>
            </p:cNvPr>
            <p:cNvSpPr txBox="1"/>
            <p:nvPr/>
          </p:nvSpPr>
          <p:spPr>
            <a:xfrm>
              <a:off x="4358569" y="2749345"/>
              <a:ext cx="2251456" cy="617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 b="1" dirty="0" err="1">
                  <a:solidFill>
                    <a:schemeClr val="bg1"/>
                  </a:solidFill>
                </a:rPr>
                <a:t>cART</a:t>
              </a:r>
              <a:r>
                <a:rPr lang="fr-CH" sz="1200" b="1" dirty="0">
                  <a:solidFill>
                    <a:schemeClr val="bg1"/>
                  </a:solidFill>
                </a:rPr>
                <a:t>/SM (N=47)</a:t>
              </a:r>
            </a:p>
            <a:p>
              <a:endParaRPr lang="fr-CH" sz="1400" b="1" dirty="0"/>
            </a:p>
          </p:txBody>
        </p:sp>
        <p:sp>
          <p:nvSpPr>
            <p:cNvPr id="22" name="ZoneTexte 22">
              <a:extLst>
                <a:ext uri="{FF2B5EF4-FFF2-40B4-BE49-F238E27FC236}">
                  <a16:creationId xmlns:a16="http://schemas.microsoft.com/office/drawing/2014/main" id="{1C85C1DA-5BC6-F774-9FF1-23F194D6CC07}"/>
                </a:ext>
              </a:extLst>
            </p:cNvPr>
            <p:cNvSpPr txBox="1"/>
            <p:nvPr/>
          </p:nvSpPr>
          <p:spPr>
            <a:xfrm>
              <a:off x="4348015" y="3196690"/>
              <a:ext cx="2251456" cy="617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 b="1" dirty="0" err="1">
                  <a:solidFill>
                    <a:schemeClr val="bg1"/>
                  </a:solidFill>
                </a:rPr>
                <a:t>cART</a:t>
              </a:r>
              <a:r>
                <a:rPr lang="fr-CH" sz="1200" b="1" dirty="0">
                  <a:solidFill>
                    <a:schemeClr val="bg1"/>
                  </a:solidFill>
                </a:rPr>
                <a:t>/PCM (N=47)</a:t>
              </a:r>
            </a:p>
            <a:p>
              <a:endParaRPr lang="fr-CH" sz="1400" b="1" dirty="0"/>
            </a:p>
          </p:txBody>
        </p:sp>
        <p:sp>
          <p:nvSpPr>
            <p:cNvPr id="23" name="ZoneTexte 23">
              <a:extLst>
                <a:ext uri="{FF2B5EF4-FFF2-40B4-BE49-F238E27FC236}">
                  <a16:creationId xmlns:a16="http://schemas.microsoft.com/office/drawing/2014/main" id="{EB37CE3B-9255-1172-4452-60888632662D}"/>
                </a:ext>
              </a:extLst>
            </p:cNvPr>
            <p:cNvSpPr txBox="1"/>
            <p:nvPr/>
          </p:nvSpPr>
          <p:spPr>
            <a:xfrm>
              <a:off x="135968" y="2313068"/>
              <a:ext cx="3738980" cy="809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fr-CH" sz="1200" b="1" dirty="0" err="1"/>
                <a:t>Adults</a:t>
              </a:r>
              <a:r>
                <a:rPr lang="fr-CH" sz="1200" b="1" dirty="0"/>
                <a:t>, </a:t>
              </a:r>
              <a:r>
                <a:rPr lang="fr-CH" sz="1200" b="1" dirty="0" err="1"/>
                <a:t>virologically</a:t>
              </a:r>
              <a:r>
                <a:rPr lang="fr-CH" sz="1200" b="1" dirty="0"/>
                <a:t> </a:t>
              </a:r>
              <a:r>
                <a:rPr lang="fr-CH" sz="1200" b="1" dirty="0" err="1"/>
                <a:t>suppressed</a:t>
              </a:r>
              <a:r>
                <a:rPr lang="fr-CH" sz="1200" b="1" dirty="0"/>
                <a:t> </a:t>
              </a:r>
            </a:p>
            <a:p>
              <a:r>
                <a:rPr lang="fr-CH" sz="1200" b="1" dirty="0"/>
                <a:t>   </a:t>
              </a:r>
              <a:r>
                <a:rPr lang="fr-CH" sz="800" b="1" dirty="0"/>
                <a:t>(HIV-1 RNA &lt; 50cp/ml for ≥ 24 </a:t>
              </a:r>
              <a:r>
                <a:rPr lang="fr-CH" sz="800" b="1" dirty="0" err="1"/>
                <a:t>weeks</a:t>
              </a:r>
              <a:r>
                <a:rPr lang="fr-CH" sz="800" b="1" dirty="0"/>
                <a:t>)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fr-CH" sz="1200" b="1" dirty="0"/>
                <a:t>On standard </a:t>
              </a:r>
              <a:r>
                <a:rPr lang="fr-CH" sz="1200" b="1" dirty="0" err="1"/>
                <a:t>cART</a:t>
              </a:r>
              <a:r>
                <a:rPr lang="fr-CH" sz="1200" b="1" dirty="0"/>
                <a:t> </a:t>
              </a:r>
              <a:r>
                <a:rPr lang="fr-CH" sz="1200" b="1" dirty="0" err="1"/>
                <a:t>regimen</a:t>
              </a:r>
              <a:endParaRPr lang="fr-CH" sz="1200" b="1" dirty="0"/>
            </a:p>
          </p:txBody>
        </p:sp>
        <p:cxnSp>
          <p:nvCxnSpPr>
            <p:cNvPr id="24" name="Connecteur droit 24">
              <a:extLst>
                <a:ext uri="{FF2B5EF4-FFF2-40B4-BE49-F238E27FC236}">
                  <a16:creationId xmlns:a16="http://schemas.microsoft.com/office/drawing/2014/main" id="{391ACB79-3C31-6D38-0AD4-7E98F4B7E854}"/>
                </a:ext>
              </a:extLst>
            </p:cNvPr>
            <p:cNvCxnSpPr/>
            <p:nvPr/>
          </p:nvCxnSpPr>
          <p:spPr>
            <a:xfrm>
              <a:off x="4028841" y="3751809"/>
              <a:ext cx="0" cy="2197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5">
              <a:extLst>
                <a:ext uri="{FF2B5EF4-FFF2-40B4-BE49-F238E27FC236}">
                  <a16:creationId xmlns:a16="http://schemas.microsoft.com/office/drawing/2014/main" id="{A2D71D5C-6BF7-BD70-9DBE-C4FFF2632C82}"/>
                </a:ext>
              </a:extLst>
            </p:cNvPr>
            <p:cNvCxnSpPr/>
            <p:nvPr/>
          </p:nvCxnSpPr>
          <p:spPr>
            <a:xfrm>
              <a:off x="4436171" y="3761336"/>
              <a:ext cx="0" cy="2197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26">
              <a:extLst>
                <a:ext uri="{FF2B5EF4-FFF2-40B4-BE49-F238E27FC236}">
                  <a16:creationId xmlns:a16="http://schemas.microsoft.com/office/drawing/2014/main" id="{167475D2-5F58-AF1F-9A03-3A19266670A0}"/>
                </a:ext>
              </a:extLst>
            </p:cNvPr>
            <p:cNvCxnSpPr/>
            <p:nvPr/>
          </p:nvCxnSpPr>
          <p:spPr>
            <a:xfrm>
              <a:off x="5002861" y="3751809"/>
              <a:ext cx="0" cy="2197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27">
              <a:extLst>
                <a:ext uri="{FF2B5EF4-FFF2-40B4-BE49-F238E27FC236}">
                  <a16:creationId xmlns:a16="http://schemas.microsoft.com/office/drawing/2014/main" id="{4789FB95-8B18-FC13-B550-4304F88C0621}"/>
                </a:ext>
              </a:extLst>
            </p:cNvPr>
            <p:cNvCxnSpPr/>
            <p:nvPr/>
          </p:nvCxnSpPr>
          <p:spPr>
            <a:xfrm>
              <a:off x="9166226" y="3769241"/>
              <a:ext cx="0" cy="2197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 droit 28">
              <a:extLst>
                <a:ext uri="{FF2B5EF4-FFF2-40B4-BE49-F238E27FC236}">
                  <a16:creationId xmlns:a16="http://schemas.microsoft.com/office/drawing/2014/main" id="{0F63CC3F-CAF5-5AC1-BC62-DF725205B70D}"/>
                </a:ext>
              </a:extLst>
            </p:cNvPr>
            <p:cNvCxnSpPr/>
            <p:nvPr/>
          </p:nvCxnSpPr>
          <p:spPr>
            <a:xfrm>
              <a:off x="5755545" y="3752917"/>
              <a:ext cx="0" cy="2197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29">
              <a:extLst>
                <a:ext uri="{FF2B5EF4-FFF2-40B4-BE49-F238E27FC236}">
                  <a16:creationId xmlns:a16="http://schemas.microsoft.com/office/drawing/2014/main" id="{BBBBCEDA-2B89-AFD8-DE57-923D85CA4C5E}"/>
                </a:ext>
              </a:extLst>
            </p:cNvPr>
            <p:cNvCxnSpPr/>
            <p:nvPr/>
          </p:nvCxnSpPr>
          <p:spPr>
            <a:xfrm>
              <a:off x="7481821" y="3750640"/>
              <a:ext cx="0" cy="2197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eur droit 30">
              <a:extLst>
                <a:ext uri="{FF2B5EF4-FFF2-40B4-BE49-F238E27FC236}">
                  <a16:creationId xmlns:a16="http://schemas.microsoft.com/office/drawing/2014/main" id="{90DA9372-C0C8-1BE6-E307-F8094EB04E22}"/>
                </a:ext>
              </a:extLst>
            </p:cNvPr>
            <p:cNvCxnSpPr/>
            <p:nvPr/>
          </p:nvCxnSpPr>
          <p:spPr>
            <a:xfrm>
              <a:off x="10628768" y="3744232"/>
              <a:ext cx="0" cy="2197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ZoneTexte 31">
              <a:extLst>
                <a:ext uri="{FF2B5EF4-FFF2-40B4-BE49-F238E27FC236}">
                  <a16:creationId xmlns:a16="http://schemas.microsoft.com/office/drawing/2014/main" id="{F52A058E-D2E4-8D29-275E-0779A1C7515F}"/>
                </a:ext>
              </a:extLst>
            </p:cNvPr>
            <p:cNvSpPr txBox="1"/>
            <p:nvPr/>
          </p:nvSpPr>
          <p:spPr>
            <a:xfrm>
              <a:off x="3691197" y="3968688"/>
              <a:ext cx="677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b="1" dirty="0"/>
                <a:t>DAY </a:t>
              </a:r>
            </a:p>
            <a:p>
              <a:pPr algn="ctr"/>
              <a:r>
                <a:rPr lang="fr-CH" sz="1000" b="1" dirty="0"/>
                <a:t>0</a:t>
              </a:r>
            </a:p>
          </p:txBody>
        </p:sp>
        <p:sp>
          <p:nvSpPr>
            <p:cNvPr id="32" name="ZoneTexte 32">
              <a:extLst>
                <a:ext uri="{FF2B5EF4-FFF2-40B4-BE49-F238E27FC236}">
                  <a16:creationId xmlns:a16="http://schemas.microsoft.com/office/drawing/2014/main" id="{DA23AE5F-16C4-4787-8326-D29D6873C96C}"/>
                </a:ext>
              </a:extLst>
            </p:cNvPr>
            <p:cNvSpPr txBox="1"/>
            <p:nvPr/>
          </p:nvSpPr>
          <p:spPr>
            <a:xfrm>
              <a:off x="4107205" y="3965841"/>
              <a:ext cx="677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b="1" dirty="0"/>
                <a:t>WEEK </a:t>
              </a:r>
            </a:p>
            <a:p>
              <a:pPr algn="ctr"/>
              <a:r>
                <a:rPr lang="fr-CH" sz="1000" b="1" dirty="0"/>
                <a:t>6</a:t>
              </a:r>
            </a:p>
          </p:txBody>
        </p:sp>
        <p:sp>
          <p:nvSpPr>
            <p:cNvPr id="33" name="ZoneTexte 33">
              <a:extLst>
                <a:ext uri="{FF2B5EF4-FFF2-40B4-BE49-F238E27FC236}">
                  <a16:creationId xmlns:a16="http://schemas.microsoft.com/office/drawing/2014/main" id="{135E97F0-060F-BB1C-430C-94989205498C}"/>
                </a:ext>
              </a:extLst>
            </p:cNvPr>
            <p:cNvSpPr txBox="1"/>
            <p:nvPr/>
          </p:nvSpPr>
          <p:spPr>
            <a:xfrm>
              <a:off x="4656018" y="3972144"/>
              <a:ext cx="677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b="1" dirty="0"/>
                <a:t>WEEK </a:t>
              </a:r>
            </a:p>
            <a:p>
              <a:pPr algn="ctr"/>
              <a:r>
                <a:rPr lang="fr-CH" sz="1000" b="1" dirty="0"/>
                <a:t>12</a:t>
              </a:r>
            </a:p>
          </p:txBody>
        </p:sp>
        <p:sp>
          <p:nvSpPr>
            <p:cNvPr id="34" name="ZoneTexte 34">
              <a:extLst>
                <a:ext uri="{FF2B5EF4-FFF2-40B4-BE49-F238E27FC236}">
                  <a16:creationId xmlns:a16="http://schemas.microsoft.com/office/drawing/2014/main" id="{CDF09025-B69D-49FB-B208-76BC1CAD0B5E}"/>
                </a:ext>
              </a:extLst>
            </p:cNvPr>
            <p:cNvSpPr txBox="1"/>
            <p:nvPr/>
          </p:nvSpPr>
          <p:spPr>
            <a:xfrm>
              <a:off x="5422147" y="3979170"/>
              <a:ext cx="677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b="1" dirty="0"/>
                <a:t>WEEK </a:t>
              </a:r>
            </a:p>
            <a:p>
              <a:pPr algn="ctr"/>
              <a:r>
                <a:rPr lang="fr-CH" sz="1000" b="1" dirty="0"/>
                <a:t>24</a:t>
              </a:r>
            </a:p>
          </p:txBody>
        </p:sp>
        <p:cxnSp>
          <p:nvCxnSpPr>
            <p:cNvPr id="35" name="Connecteur droit 35">
              <a:extLst>
                <a:ext uri="{FF2B5EF4-FFF2-40B4-BE49-F238E27FC236}">
                  <a16:creationId xmlns:a16="http://schemas.microsoft.com/office/drawing/2014/main" id="{E7BCD18A-1211-21EB-5AFB-9A62C61A00E5}"/>
                </a:ext>
              </a:extLst>
            </p:cNvPr>
            <p:cNvCxnSpPr/>
            <p:nvPr/>
          </p:nvCxnSpPr>
          <p:spPr>
            <a:xfrm>
              <a:off x="6607148" y="3755630"/>
              <a:ext cx="0" cy="2197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ZoneTexte 36">
              <a:extLst>
                <a:ext uri="{FF2B5EF4-FFF2-40B4-BE49-F238E27FC236}">
                  <a16:creationId xmlns:a16="http://schemas.microsoft.com/office/drawing/2014/main" id="{DB8D5557-F7F3-9FFE-1A6E-64812C6CF927}"/>
                </a:ext>
              </a:extLst>
            </p:cNvPr>
            <p:cNvSpPr txBox="1"/>
            <p:nvPr/>
          </p:nvSpPr>
          <p:spPr>
            <a:xfrm>
              <a:off x="8811123" y="3979170"/>
              <a:ext cx="677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b="1" dirty="0"/>
                <a:t>WEEK </a:t>
              </a:r>
            </a:p>
            <a:p>
              <a:pPr algn="ctr"/>
              <a:r>
                <a:rPr lang="fr-CH" sz="1000" b="1" dirty="0"/>
                <a:t>96</a:t>
              </a:r>
            </a:p>
          </p:txBody>
        </p:sp>
        <p:sp>
          <p:nvSpPr>
            <p:cNvPr id="37" name="ZoneTexte 37">
              <a:extLst>
                <a:ext uri="{FF2B5EF4-FFF2-40B4-BE49-F238E27FC236}">
                  <a16:creationId xmlns:a16="http://schemas.microsoft.com/office/drawing/2014/main" id="{959FAE7A-00A6-ED13-4F48-C3A093B807FC}"/>
                </a:ext>
              </a:extLst>
            </p:cNvPr>
            <p:cNvSpPr txBox="1"/>
            <p:nvPr/>
          </p:nvSpPr>
          <p:spPr>
            <a:xfrm>
              <a:off x="10282371" y="3973470"/>
              <a:ext cx="694774" cy="50135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b="1" dirty="0"/>
                <a:t>WEEK </a:t>
              </a:r>
            </a:p>
            <a:p>
              <a:pPr algn="ctr"/>
              <a:r>
                <a:rPr lang="fr-CH" sz="1000" b="1" dirty="0"/>
                <a:t>144</a:t>
              </a:r>
            </a:p>
          </p:txBody>
        </p:sp>
        <p:sp>
          <p:nvSpPr>
            <p:cNvPr id="38" name="ZoneTexte 38">
              <a:extLst>
                <a:ext uri="{FF2B5EF4-FFF2-40B4-BE49-F238E27FC236}">
                  <a16:creationId xmlns:a16="http://schemas.microsoft.com/office/drawing/2014/main" id="{30D271A4-5BC7-ADEF-98B4-C01EA461E73D}"/>
                </a:ext>
              </a:extLst>
            </p:cNvPr>
            <p:cNvSpPr txBox="1"/>
            <p:nvPr/>
          </p:nvSpPr>
          <p:spPr>
            <a:xfrm>
              <a:off x="6268603" y="3981009"/>
              <a:ext cx="677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b="1" dirty="0"/>
                <a:t>WEEK </a:t>
              </a:r>
            </a:p>
            <a:p>
              <a:pPr algn="ctr"/>
              <a:r>
                <a:rPr lang="fr-CH" sz="1000" b="1" dirty="0"/>
                <a:t>36</a:t>
              </a:r>
            </a:p>
          </p:txBody>
        </p:sp>
        <p:sp>
          <p:nvSpPr>
            <p:cNvPr id="39" name="ZoneTexte 39">
              <a:extLst>
                <a:ext uri="{FF2B5EF4-FFF2-40B4-BE49-F238E27FC236}">
                  <a16:creationId xmlns:a16="http://schemas.microsoft.com/office/drawing/2014/main" id="{12028510-49D3-0355-9C52-966B17B3711F}"/>
                </a:ext>
              </a:extLst>
            </p:cNvPr>
            <p:cNvSpPr txBox="1"/>
            <p:nvPr/>
          </p:nvSpPr>
          <p:spPr>
            <a:xfrm>
              <a:off x="7198538" y="3988977"/>
              <a:ext cx="647763" cy="39260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b="1" dirty="0"/>
                <a:t>WEEK </a:t>
              </a:r>
            </a:p>
            <a:p>
              <a:pPr algn="ctr"/>
              <a:r>
                <a:rPr lang="fr-CH" sz="1000" b="1" dirty="0"/>
                <a:t>48</a:t>
              </a:r>
            </a:p>
          </p:txBody>
        </p:sp>
        <p:sp>
          <p:nvSpPr>
            <p:cNvPr id="40" name="Flèche droite 56">
              <a:extLst>
                <a:ext uri="{FF2B5EF4-FFF2-40B4-BE49-F238E27FC236}">
                  <a16:creationId xmlns:a16="http://schemas.microsoft.com/office/drawing/2014/main" id="{A0E87228-D4ED-1B25-7EF8-8666EF2C0F8B}"/>
                </a:ext>
              </a:extLst>
            </p:cNvPr>
            <p:cNvSpPr/>
            <p:nvPr/>
          </p:nvSpPr>
          <p:spPr>
            <a:xfrm>
              <a:off x="7826407" y="1801012"/>
              <a:ext cx="3150743" cy="1802949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200" b="1" dirty="0" err="1">
                  <a:solidFill>
                    <a:schemeClr val="tx1"/>
                  </a:solidFill>
                </a:rPr>
                <a:t>Therapy</a:t>
              </a:r>
              <a:r>
                <a:rPr lang="fr-CH" sz="1200" b="1" dirty="0">
                  <a:solidFill>
                    <a:schemeClr val="tx1"/>
                  </a:solidFill>
                </a:rPr>
                <a:t> and monitoring </a:t>
              </a:r>
              <a:r>
                <a:rPr lang="fr-CH" sz="1200" b="1" dirty="0" err="1">
                  <a:solidFill>
                    <a:schemeClr val="tx1"/>
                  </a:solidFill>
                </a:rPr>
                <a:t>strategies</a:t>
              </a:r>
              <a:r>
                <a:rPr lang="fr-CH" sz="1200" b="1" dirty="0">
                  <a:solidFill>
                    <a:schemeClr val="tx1"/>
                  </a:solidFill>
                </a:rPr>
                <a:t> </a:t>
              </a:r>
              <a:r>
                <a:rPr lang="fr-CH" sz="1200" b="1" dirty="0" err="1">
                  <a:solidFill>
                    <a:schemeClr val="tx1"/>
                  </a:solidFill>
                </a:rPr>
                <a:t>continued</a:t>
              </a:r>
              <a:r>
                <a:rPr lang="fr-CH" sz="1200" b="1" dirty="0">
                  <a:solidFill>
                    <a:schemeClr val="tx1"/>
                  </a:solidFill>
                </a:rPr>
                <a:t> at patient and </a:t>
              </a:r>
              <a:r>
                <a:rPr lang="fr-CH" sz="1200" b="1" dirty="0" err="1">
                  <a:solidFill>
                    <a:schemeClr val="tx1"/>
                  </a:solidFill>
                </a:rPr>
                <a:t>physician</a:t>
              </a:r>
              <a:r>
                <a:rPr lang="fr-CH" sz="1200" b="1" dirty="0">
                  <a:solidFill>
                    <a:schemeClr val="tx1"/>
                  </a:solidFill>
                </a:rPr>
                <a:t> </a:t>
              </a:r>
              <a:r>
                <a:rPr lang="fr-CH" sz="1200" b="1" dirty="0" err="1">
                  <a:solidFill>
                    <a:schemeClr val="tx1"/>
                  </a:solidFill>
                </a:rPr>
                <a:t>discretion</a:t>
              </a:r>
              <a:endParaRPr lang="fr-CH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Box 41">
            <a:extLst>
              <a:ext uri="{FF2B5EF4-FFF2-40B4-BE49-F238E27FC236}">
                <a16:creationId xmlns:a16="http://schemas.microsoft.com/office/drawing/2014/main" id="{B568B367-771A-AA22-8E8F-833D3F3E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56" y="4553216"/>
            <a:ext cx="2543730" cy="181588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914400" algn="l"/>
                <a:tab pos="2060575" algn="l"/>
                <a:tab pos="2797175" algn="l"/>
              </a:tabLst>
            </a:pPr>
            <a:r>
              <a:rPr lang="en-GB" altLang="ja-JP" sz="1400" b="1" u="sng" dirty="0">
                <a:solidFill>
                  <a:srgbClr val="002F5F"/>
                </a:solidFill>
                <a:cs typeface="Arial" panose="020B0604020202020204" pitchFamily="34" charset="0"/>
              </a:rPr>
              <a:t>Main methodological aspects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914400" algn="l"/>
                <a:tab pos="2060575" algn="l"/>
                <a:tab pos="2797175" algn="l"/>
              </a:tabLst>
            </a:pPr>
            <a:endParaRPr lang="en-GB" altLang="ja-JP" sz="1400" b="1" dirty="0">
              <a:solidFill>
                <a:srgbClr val="002F5F"/>
              </a:solidFill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tabLst>
                <a:tab pos="914400" algn="l"/>
                <a:tab pos="2060575" algn="l"/>
                <a:tab pos="2797175" algn="l"/>
              </a:tabLst>
            </a:pPr>
            <a:r>
              <a:rPr lang="en-GB" altLang="ja-JP" sz="1400" b="1" dirty="0">
                <a:solidFill>
                  <a:srgbClr val="002F5F"/>
                </a:solidFill>
                <a:cs typeface="Arial" panose="020B0604020202020204" pitchFamily="34" charset="0"/>
              </a:rPr>
              <a:t>Non-inferiority study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tabLst>
                <a:tab pos="914400" algn="l"/>
                <a:tab pos="2060575" algn="l"/>
                <a:tab pos="2797175" algn="l"/>
              </a:tabLst>
            </a:pPr>
            <a:r>
              <a:rPr lang="en-GB" altLang="ja-JP" sz="1400" b="1" dirty="0">
                <a:solidFill>
                  <a:srgbClr val="002F5F"/>
                </a:solidFill>
                <a:cs typeface="Arial" panose="020B0604020202020204" pitchFamily="34" charset="0"/>
              </a:rPr>
              <a:t>Non-inferiority margin 12%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tabLst>
                <a:tab pos="914400" algn="l"/>
                <a:tab pos="2060575" algn="l"/>
                <a:tab pos="2797175" algn="l"/>
              </a:tabLst>
            </a:pPr>
            <a:r>
              <a:rPr lang="en-GB" altLang="ja-JP" sz="1400" b="1" dirty="0">
                <a:solidFill>
                  <a:srgbClr val="002F5F"/>
                </a:solidFill>
                <a:cs typeface="Arial" panose="020B0604020202020204" pitchFamily="34" charset="0"/>
              </a:rPr>
              <a:t>ITT population</a:t>
            </a:r>
            <a:endParaRPr lang="en-GB" altLang="ja-JP" sz="1400" b="1" dirty="0">
              <a:solidFill>
                <a:srgbClr val="002F5F"/>
              </a:solidFill>
            </a:endParaRP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EECB573-F6AF-2755-AC1E-9EE5A7C76316}"/>
              </a:ext>
            </a:extLst>
          </p:cNvPr>
          <p:cNvSpPr>
            <a:spLocks noGrp="1"/>
          </p:cNvSpPr>
          <p:nvPr/>
        </p:nvSpPr>
        <p:spPr>
          <a:xfrm>
            <a:off x="3151838" y="4639155"/>
            <a:ext cx="8663145" cy="16034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/>
          </a:bodyPr>
          <a:lstStyle/>
          <a:p>
            <a:endParaRPr lang="it-CH"/>
          </a:p>
        </p:txBody>
      </p:sp>
      <p:sp>
        <p:nvSpPr>
          <p:cNvPr id="46" name="ZoneTexte 37">
            <a:extLst>
              <a:ext uri="{FF2B5EF4-FFF2-40B4-BE49-F238E27FC236}">
                <a16:creationId xmlns:a16="http://schemas.microsoft.com/office/drawing/2014/main" id="{F2CC357B-30E1-AAE6-6C0A-5A64EF78D732}"/>
              </a:ext>
            </a:extLst>
          </p:cNvPr>
          <p:cNvSpPr txBox="1"/>
          <p:nvPr/>
        </p:nvSpPr>
        <p:spPr>
          <a:xfrm>
            <a:off x="3271807" y="4809368"/>
            <a:ext cx="8543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>
                <a:cs typeface="Arial" panose="020B0604020202020204" pitchFamily="34" charset="0"/>
              </a:rPr>
              <a:t>Efficacy</a:t>
            </a:r>
            <a:r>
              <a:rPr lang="fr-CH" sz="1600" b="1" dirty="0">
                <a:cs typeface="Arial" panose="020B0604020202020204" pitchFamily="34" charset="0"/>
              </a:rPr>
              <a:t> and </a:t>
            </a:r>
            <a:r>
              <a:rPr lang="fr-CH" sz="1600" b="1" dirty="0" err="1">
                <a:cs typeface="Arial" panose="020B0604020202020204" pitchFamily="34" charset="0"/>
              </a:rPr>
              <a:t>safety</a:t>
            </a:r>
            <a:r>
              <a:rPr lang="fr-CH" sz="1600" b="1" dirty="0">
                <a:cs typeface="Arial" panose="020B0604020202020204" pitchFamily="34" charset="0"/>
              </a:rPr>
              <a:t> </a:t>
            </a:r>
            <a:r>
              <a:rPr lang="fr-CH" sz="1600" b="1" dirty="0" err="1">
                <a:cs typeface="Arial" panose="020B0604020202020204" pitchFamily="34" charset="0"/>
              </a:rPr>
              <a:t>endpoints</a:t>
            </a:r>
            <a:r>
              <a:rPr lang="fr-CH" sz="1600" b="1" dirty="0">
                <a:cs typeface="Arial" panose="020B0604020202020204" pitchFamily="34" charset="0"/>
              </a:rPr>
              <a:t> </a:t>
            </a:r>
            <a:r>
              <a:rPr lang="fr-CH" sz="1600" dirty="0">
                <a:cs typeface="Arial" panose="020B0604020202020204" pitchFamily="34" charset="0"/>
              </a:rPr>
              <a:t>of the post-</a:t>
            </a:r>
            <a:r>
              <a:rPr lang="fr-CH" sz="1600" dirty="0" err="1">
                <a:cs typeface="Arial" panose="020B0604020202020204" pitchFamily="34" charset="0"/>
              </a:rPr>
              <a:t>study</a:t>
            </a:r>
            <a:r>
              <a:rPr lang="fr-CH" sz="1600" dirty="0"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cs typeface="Arial" panose="020B0604020202020204" pitchFamily="34" charset="0"/>
              </a:rPr>
              <a:t>% of patients maintaining HIV-RNA &lt;100 cp/mL in ITT population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cs typeface="Arial" panose="020B0604020202020204" pitchFamily="34" charset="0"/>
              </a:rPr>
              <a:t>% of patients with HIV-RNA &lt;50 cp/ml at week 144 (snapshot)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cs typeface="Arial" panose="020B0604020202020204" pitchFamily="34" charset="0"/>
              </a:rPr>
              <a:t>Safety outcomes: change from baseline in lipids, renal biomarkers and weight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cs typeface="Arial" panose="020B0604020202020204" pitchFamily="34" charset="0"/>
              </a:rPr>
              <a:t>Change from baseline in quality of life (</a:t>
            </a:r>
            <a:r>
              <a:rPr lang="en-US" sz="1600" dirty="0" err="1">
                <a:cs typeface="Arial" panose="020B0604020202020204" pitchFamily="34" charset="0"/>
              </a:rPr>
              <a:t>QoL</a:t>
            </a:r>
            <a:r>
              <a:rPr lang="en-US" sz="16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E462CD0B-877D-1D0E-9B69-8A394CA1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706" y="-102579"/>
            <a:ext cx="6011199" cy="1223964"/>
          </a:xfrm>
        </p:spPr>
        <p:txBody>
          <a:bodyPr>
            <a:normAutofit/>
          </a:bodyPr>
          <a:lstStyle/>
          <a:p>
            <a:r>
              <a:rPr lang="en-GB" sz="4000" noProof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Study</a:t>
            </a:r>
            <a:r>
              <a:rPr lang="en-GB" sz="3600" noProof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4000" noProof="0" dirty="0">
                <a:solidFill>
                  <a:schemeClr val="accent2">
                    <a:lumMod val="75000"/>
                  </a:schemeClr>
                </a:solidFill>
              </a:rPr>
              <a:t>design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61EEA260-2751-4946-A9E1-37B22C5C0B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7"/>
          <a:stretch/>
        </p:blipFill>
        <p:spPr>
          <a:xfrm>
            <a:off x="0" y="68039"/>
            <a:ext cx="2150958" cy="12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2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C93E86D9-734E-CD4A-98AC-D989E4E5E744}"/>
              </a:ext>
            </a:extLst>
          </p:cNvPr>
          <p:cNvSpPr txBox="1">
            <a:spLocks/>
          </p:cNvSpPr>
          <p:nvPr/>
        </p:nvSpPr>
        <p:spPr>
          <a:xfrm>
            <a:off x="3996173" y="69757"/>
            <a:ext cx="4408776" cy="122396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4000" b="0" dirty="0">
                <a:solidFill>
                  <a:schemeClr val="accent2">
                    <a:lumMod val="75000"/>
                  </a:schemeClr>
                </a:solidFill>
              </a:rPr>
              <a:t>Study flowchart </a:t>
            </a:r>
            <a:r>
              <a:rPr lang="en-GB" sz="2400" b="0" dirty="0">
                <a:solidFill>
                  <a:schemeClr val="accent2">
                    <a:lumMod val="75000"/>
                  </a:schemeClr>
                </a:solidFill>
              </a:rPr>
              <a:t>(w48, w144)</a:t>
            </a:r>
            <a:endParaRPr lang="en-GB" sz="36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4BEC30-501E-4145-8371-D199AA048A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7"/>
          <a:stretch/>
        </p:blipFill>
        <p:spPr>
          <a:xfrm>
            <a:off x="0" y="0"/>
            <a:ext cx="2150958" cy="122396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010BE45-24DE-3E3D-627D-8F7B69949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877" y="1043120"/>
            <a:ext cx="7610904" cy="577042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6C2B00B3-3BE3-E31B-2552-EF5D9E9AC746}"/>
              </a:ext>
            </a:extLst>
          </p:cNvPr>
          <p:cNvSpPr/>
          <p:nvPr/>
        </p:nvSpPr>
        <p:spPr>
          <a:xfrm>
            <a:off x="395416" y="6190735"/>
            <a:ext cx="1372461" cy="494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911043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A72CF-9370-F347-B87B-62EFB343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448" y="137149"/>
            <a:ext cx="7632700" cy="578108"/>
          </a:xfrm>
        </p:spPr>
        <p:txBody>
          <a:bodyPr>
            <a:normAutofit/>
          </a:bodyPr>
          <a:lstStyle/>
          <a:p>
            <a:r>
              <a:rPr lang="en-GB" sz="3600" b="0" dirty="0">
                <a:solidFill>
                  <a:schemeClr val="accent2">
                    <a:lumMod val="75000"/>
                  </a:schemeClr>
                </a:solidFill>
              </a:rPr>
              <a:t>Baseline characteristics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766B585-68CB-6E04-139B-946BD3CC68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525167"/>
              </p:ext>
            </p:extLst>
          </p:nvPr>
        </p:nvGraphicFramePr>
        <p:xfrm>
          <a:off x="936888" y="852616"/>
          <a:ext cx="10491217" cy="545488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469651">
                  <a:extLst>
                    <a:ext uri="{9D8B030D-6E8A-4147-A177-3AD203B41FA5}">
                      <a16:colId xmlns:a16="http://schemas.microsoft.com/office/drawing/2014/main" val="1874949444"/>
                    </a:ext>
                  </a:extLst>
                </a:gridCol>
                <a:gridCol w="3036190">
                  <a:extLst>
                    <a:ext uri="{9D8B030D-6E8A-4147-A177-3AD203B41FA5}">
                      <a16:colId xmlns:a16="http://schemas.microsoft.com/office/drawing/2014/main" val="3223885596"/>
                    </a:ext>
                  </a:extLst>
                </a:gridCol>
                <a:gridCol w="2985376">
                  <a:extLst>
                    <a:ext uri="{9D8B030D-6E8A-4147-A177-3AD203B41FA5}">
                      <a16:colId xmlns:a16="http://schemas.microsoft.com/office/drawing/2014/main" val="1226684139"/>
                    </a:ext>
                  </a:extLst>
                </a:gridCol>
              </a:tblGrid>
              <a:tr h="5237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DTG+FTC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5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(n=93)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kern="50" dirty="0" err="1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5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(n=94)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955439"/>
                  </a:ext>
                </a:extLst>
              </a:tr>
              <a:tr h="305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Age (years)</a:t>
                      </a:r>
                      <a:r>
                        <a:rPr lang="en-AU" sz="1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media</a:t>
                      </a:r>
                      <a:r>
                        <a:rPr lang="en-AU" sz="1500" b="0" kern="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AU" sz="1500" b="0" kern="5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5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[IQR]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48 </a:t>
                      </a:r>
                      <a:r>
                        <a:rPr lang="fr-CH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40-53</a:t>
                      </a:r>
                      <a:r>
                        <a:rPr lang="fr-CH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47 </a:t>
                      </a:r>
                      <a:r>
                        <a:rPr lang="fr-CH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42-54</a:t>
                      </a:r>
                      <a:r>
                        <a:rPr lang="fr-CH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558369"/>
                  </a:ext>
                </a:extLst>
              </a:tr>
              <a:tr h="3055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Female</a:t>
                      </a:r>
                      <a:r>
                        <a:rPr lang="en-A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500" b="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14 (15)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18 (19)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213315"/>
                  </a:ext>
                </a:extLst>
              </a:tr>
              <a:tr h="305508">
                <a:tc>
                  <a:txBody>
                    <a:bodyPr/>
                    <a:lstStyle/>
                    <a:p>
                      <a:pPr marL="7175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Origin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71024"/>
                  </a:ext>
                </a:extLst>
              </a:tr>
              <a:tr h="305508">
                <a:tc>
                  <a:txBody>
                    <a:bodyPr/>
                    <a:lstStyle/>
                    <a:p>
                      <a:pPr marL="7175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5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 Caucasian</a:t>
                      </a:r>
                      <a:r>
                        <a:rPr lang="en-A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500" b="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73 (78)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75 (80)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968908"/>
                  </a:ext>
                </a:extLst>
              </a:tr>
              <a:tr h="305508">
                <a:tc>
                  <a:txBody>
                    <a:bodyPr/>
                    <a:lstStyle/>
                    <a:p>
                      <a:pPr marL="7175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5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 Asian</a:t>
                      </a:r>
                      <a:r>
                        <a:rPr lang="en-A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500" b="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 (2.2)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 (3.2)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261540"/>
                  </a:ext>
                </a:extLst>
              </a:tr>
              <a:tr h="305508">
                <a:tc>
                  <a:txBody>
                    <a:bodyPr/>
                    <a:lstStyle/>
                    <a:p>
                      <a:pPr marL="7175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5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 Black</a:t>
                      </a:r>
                      <a:r>
                        <a:rPr lang="en-A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500" b="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12 (13)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12 (13)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328466"/>
                  </a:ext>
                </a:extLst>
              </a:tr>
              <a:tr h="305508">
                <a:tc>
                  <a:txBody>
                    <a:bodyPr/>
                    <a:lstStyle/>
                    <a:p>
                      <a:pPr marL="7175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Time since ART initiation (years)</a:t>
                      </a:r>
                      <a:r>
                        <a:rPr lang="en-AU" sz="1500" b="0" kern="5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median [IQR]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7.9 [4.1-12]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7.1 [3.8-13]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205">
                <a:tc>
                  <a:txBody>
                    <a:bodyPr/>
                    <a:lstStyle/>
                    <a:p>
                      <a:pPr marL="3619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CD4 </a:t>
                      </a:r>
                      <a:r>
                        <a:rPr lang="fr-FR" sz="15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(cells/mm</a:t>
                      </a:r>
                      <a:r>
                        <a:rPr lang="en-US" sz="15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AU" sz="15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AU" sz="15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median [IQR]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664 [515-898]</a:t>
                      </a:r>
                      <a:endParaRPr lang="fr-CH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686 [497-847]</a:t>
                      </a:r>
                      <a:endParaRPr lang="fr-CH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508">
                <a:tc>
                  <a:txBody>
                    <a:bodyPr/>
                    <a:lstStyle/>
                    <a:p>
                      <a:pPr marL="3619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Viral load zenith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5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cp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/ml)</a:t>
                      </a:r>
                      <a:r>
                        <a:rPr lang="en-AU" sz="15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median [IQR]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109,757 [41,200</a:t>
                      </a:r>
                      <a:r>
                        <a:rPr lang="fr-CH" sz="15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fr-CH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326,000]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 [31,000-303,000]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372535"/>
                  </a:ext>
                </a:extLst>
              </a:tr>
              <a:tr h="305508">
                <a:tc>
                  <a:txBody>
                    <a:bodyPr/>
                    <a:lstStyle/>
                    <a:p>
                      <a:pPr marL="3619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Body mass index (kg/m</a:t>
                      </a:r>
                      <a:r>
                        <a:rPr lang="en-AU" sz="15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AU" sz="15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AU" sz="15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median [IQR]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25 [23-26]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25 [23-27]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</a:t>
                      </a:r>
                      <a:r>
                        <a:rPr lang="en-A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inclusion: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337746"/>
                  </a:ext>
                </a:extLst>
              </a:tr>
              <a:tr h="305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 NRTI + </a:t>
                      </a:r>
                      <a:r>
                        <a:rPr lang="fr-CH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</a:t>
                      </a:r>
                      <a:r>
                        <a:rPr lang="en-AU" sz="1500" b="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59 (63)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62 (66)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448430"/>
                  </a:ext>
                </a:extLst>
              </a:tr>
              <a:tr h="305508">
                <a:tc>
                  <a:txBody>
                    <a:bodyPr/>
                    <a:lstStyle/>
                    <a:p>
                      <a:r>
                        <a:rPr lang="fr-CH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 NRTI</a:t>
                      </a:r>
                      <a:r>
                        <a:rPr lang="fr-CH" sz="15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+ 1 NNRTI</a:t>
                      </a:r>
                      <a:r>
                        <a:rPr lang="en-AU" sz="1500" b="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  <a:endParaRPr lang="fr-CH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27 (29)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24 (25.5)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715336"/>
                  </a:ext>
                </a:extLst>
              </a:tr>
              <a:tr h="305508">
                <a:tc>
                  <a:txBody>
                    <a:bodyPr/>
                    <a:lstStyle/>
                    <a:p>
                      <a:pPr marL="7175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   2 NRTI + 1 boosted PI</a:t>
                      </a:r>
                      <a:r>
                        <a:rPr lang="en-AU" sz="1500" b="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 (5.4)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 (6.4)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621404"/>
                  </a:ext>
                </a:extLst>
              </a:tr>
              <a:tr h="305508">
                <a:tc>
                  <a:txBody>
                    <a:bodyPr/>
                    <a:lstStyle/>
                    <a:p>
                      <a:pPr marL="7175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  Other</a:t>
                      </a:r>
                      <a:r>
                        <a:rPr lang="en-AU" sz="1500" b="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 (2.2)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500" baseline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(2.1)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8389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B745A289-E9F6-EE47-9745-C68E31608B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7"/>
          <a:stretch/>
        </p:blipFill>
        <p:spPr>
          <a:xfrm>
            <a:off x="9690" y="-210"/>
            <a:ext cx="2214525" cy="128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00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51558F69-53B8-B67A-9706-F3C12E644793}"/>
              </a:ext>
            </a:extLst>
          </p:cNvPr>
          <p:cNvSpPr/>
          <p:nvPr/>
        </p:nvSpPr>
        <p:spPr>
          <a:xfrm>
            <a:off x="279931" y="6053384"/>
            <a:ext cx="11632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Mantel-Haenszel risk difference (DTG+FTC –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cART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stratified according to the monitoring type with corresponding two-sided 95% CIs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F1D6DA-B5F0-F93C-33B3-51A096DB9CFA}"/>
              </a:ext>
            </a:extLst>
          </p:cNvPr>
          <p:cNvSpPr txBox="1">
            <a:spLocks/>
          </p:cNvSpPr>
          <p:nvPr/>
        </p:nvSpPr>
        <p:spPr>
          <a:xfrm>
            <a:off x="962459" y="749339"/>
            <a:ext cx="11229541" cy="737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AU" sz="36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Efficacy outcomes: </a:t>
            </a:r>
            <a:br>
              <a:rPr lang="en-AU" sz="36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AU" sz="28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HIV-RNA below threshold through 144 weeks</a:t>
            </a:r>
          </a:p>
          <a:p>
            <a:pPr>
              <a:lnSpc>
                <a:spcPct val="120000"/>
              </a:lnSpc>
            </a:pPr>
            <a:r>
              <a:rPr lang="en-AU" sz="36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sz="36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84BEAC9-4DC0-CF5E-B624-4A40486CADC8}"/>
              </a:ext>
            </a:extLst>
          </p:cNvPr>
          <p:cNvSpPr/>
          <p:nvPr/>
        </p:nvSpPr>
        <p:spPr>
          <a:xfrm>
            <a:off x="1039900" y="1729232"/>
            <a:ext cx="396448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tIns="90000" bIns="90000" anchor="ctr"/>
          <a:lstStyle/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ITT-population</a:t>
            </a:r>
          </a:p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HIV-RNA&lt;100 cp/ml throughout 144 weeks</a:t>
            </a:r>
            <a:endParaRPr lang="en-GB" sz="1400" b="1" kern="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2">
            <a:extLst>
              <a:ext uri="{FF2B5EF4-FFF2-40B4-BE49-F238E27FC236}">
                <a16:creationId xmlns:a16="http://schemas.microsoft.com/office/drawing/2014/main" id="{320F24BE-6EA7-291E-99C3-CD71F07D6B09}"/>
              </a:ext>
            </a:extLst>
          </p:cNvPr>
          <p:cNvSpPr txBox="1"/>
          <p:nvPr/>
        </p:nvSpPr>
        <p:spPr>
          <a:xfrm>
            <a:off x="3857897" y="4859383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&lt;100</a:t>
            </a:r>
          </a:p>
        </p:txBody>
      </p:sp>
      <p:sp>
        <p:nvSpPr>
          <p:cNvPr id="9" name="ZoneTexte 11">
            <a:extLst>
              <a:ext uri="{FF2B5EF4-FFF2-40B4-BE49-F238E27FC236}">
                <a16:creationId xmlns:a16="http://schemas.microsoft.com/office/drawing/2014/main" id="{A8B53E09-5EE5-7A46-B85F-8D16147CA964}"/>
              </a:ext>
            </a:extLst>
          </p:cNvPr>
          <p:cNvSpPr txBox="1"/>
          <p:nvPr/>
        </p:nvSpPr>
        <p:spPr>
          <a:xfrm>
            <a:off x="10393680" y="467471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&lt;50</a:t>
            </a:r>
          </a:p>
        </p:txBody>
      </p:sp>
      <p:pic>
        <p:nvPicPr>
          <p:cNvPr id="10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7C2387C0-C63F-3A53-2356-A00434684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1" y="2314195"/>
            <a:ext cx="6001639" cy="3600983"/>
          </a:xfrm>
          <a:prstGeom prst="rect">
            <a:avLst/>
          </a:prstGeom>
        </p:spPr>
      </p:pic>
      <p:pic>
        <p:nvPicPr>
          <p:cNvPr id="11" name="Picture 14" descr="Chart&#10;&#10;Description automatically generated">
            <a:extLst>
              <a:ext uri="{FF2B5EF4-FFF2-40B4-BE49-F238E27FC236}">
                <a16:creationId xmlns:a16="http://schemas.microsoft.com/office/drawing/2014/main" id="{430BAFA0-2E8E-5CE6-90C2-06AEF52A5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14195"/>
            <a:ext cx="6000001" cy="3600000"/>
          </a:xfrm>
          <a:prstGeom prst="rect">
            <a:avLst/>
          </a:prstGeom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47BF28C0-B116-1282-45ED-6AAFF60EC930}"/>
              </a:ext>
            </a:extLst>
          </p:cNvPr>
          <p:cNvSpPr/>
          <p:nvPr/>
        </p:nvSpPr>
        <p:spPr>
          <a:xfrm>
            <a:off x="7187617" y="1729300"/>
            <a:ext cx="396448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tIns="90000" bIns="90000" anchor="ctr"/>
          <a:lstStyle/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ITT-population</a:t>
            </a:r>
          </a:p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HIV-RNA&lt;50 cp/ml at week 144</a:t>
            </a:r>
            <a:endParaRPr lang="en-GB" sz="1400" b="1" kern="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4DB958E-4650-1C48-AD19-E3A4EF1C9C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7"/>
          <a:stretch/>
        </p:blipFill>
        <p:spPr>
          <a:xfrm>
            <a:off x="0" y="23921"/>
            <a:ext cx="2150958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96619"/>
      </p:ext>
    </p:extLst>
  </p:cSld>
  <p:clrMapOvr>
    <a:masterClrMapping/>
  </p:clrMapOvr>
</p:sld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6" ma:contentTypeDescription="Create a new document." ma:contentTypeScope="" ma:versionID="c221146bbd20a14dad517a0387e2f0b0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3a31dcb722add0f2e0d6fb0d2f719c7c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8f9d799d-7b27-4542-a589-fc3f0c3bda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457546-9CD2-461E-81B2-B83B0DBD0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99d-7b27-4542-a589-fc3f0c3bda80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E06B7-DDBB-4F17-98CB-021724843583}">
  <ds:schemaRefs>
    <ds:schemaRef ds:uri="http://purl.org/dc/elements/1.1/"/>
    <ds:schemaRef ds:uri="http://schemas.openxmlformats.org/package/2006/metadata/core-properties"/>
    <ds:schemaRef ds:uri="250929fa-9806-4449-af20-7947085fa170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8f9d799d-7b27-4542-a589-fc3f0c3bda8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</Template>
  <TotalTime>146</TotalTime>
  <Words>1180</Words>
  <Application>Microsoft Macintosh PowerPoint</Application>
  <PresentationFormat>Widescreen</PresentationFormat>
  <Paragraphs>255</Paragraphs>
  <Slides>16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Calibri</vt:lpstr>
      <vt:lpstr>Arial</vt:lpstr>
      <vt:lpstr>Wingdings</vt:lpstr>
      <vt:lpstr>Verdana</vt:lpstr>
      <vt:lpstr>Courier New</vt:lpstr>
      <vt:lpstr>AIDS2022</vt:lpstr>
      <vt:lpstr>Presentazione standard di PowerPoint</vt:lpstr>
      <vt:lpstr>Conflict of interest disclosure</vt:lpstr>
      <vt:lpstr>Background</vt:lpstr>
      <vt:lpstr>Presentazione standard di PowerPoint</vt:lpstr>
      <vt:lpstr>Study design</vt:lpstr>
      <vt:lpstr>Study design</vt:lpstr>
      <vt:lpstr>Presentazione standard di PowerPoint</vt:lpstr>
      <vt:lpstr>Baseline characteristics</vt:lpstr>
      <vt:lpstr>Presentazione standard di PowerPoint</vt:lpstr>
      <vt:lpstr>Presentazione standard di PowerPoint</vt:lpstr>
      <vt:lpstr>Presentazione standard di PowerPoint</vt:lpstr>
      <vt:lpstr>Safety data (2)</vt:lpstr>
      <vt:lpstr>Weight gain over 144 weeks  Adjusted mean change from baseline</vt:lpstr>
      <vt:lpstr>Presentazione standard di PowerPoint</vt:lpstr>
      <vt:lpstr>Take home message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annalisa.marinosci@gmail.com</dc:creator>
  <cp:lastModifiedBy>annalisa.marinosci@gmail.com</cp:lastModifiedBy>
  <cp:revision>57</cp:revision>
  <dcterms:created xsi:type="dcterms:W3CDTF">2022-07-09T13:44:31Z</dcterms:created>
  <dcterms:modified xsi:type="dcterms:W3CDTF">2022-07-30T02:15:49Z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