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0" r:id="rId4"/>
  </p:sldMasterIdLst>
  <p:notesMasterIdLst>
    <p:notesMasterId r:id="rId38"/>
  </p:notesMasterIdLst>
  <p:sldIdLst>
    <p:sldId id="256" r:id="rId5"/>
    <p:sldId id="257" r:id="rId6"/>
    <p:sldId id="265" r:id="rId7"/>
    <p:sldId id="260" r:id="rId8"/>
    <p:sldId id="264" r:id="rId9"/>
    <p:sldId id="266" r:id="rId10"/>
    <p:sldId id="270" r:id="rId11"/>
    <p:sldId id="271" r:id="rId12"/>
    <p:sldId id="269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</p:sldIdLst>
  <p:sldSz cx="12192000" cy="6858000"/>
  <p:notesSz cx="6858000" cy="9144000"/>
  <p:embeddedFontLst>
    <p:embeddedFont>
      <p:font typeface="Avenir Next" panose="020B0503020202020204" pitchFamily="34" charset="0"/>
      <p:regular r:id="rId39"/>
      <p:bold r:id="rId40"/>
      <p:italic r:id="rId41"/>
      <p:boldItalic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Verdana" panose="020B0604030504040204" pitchFamily="34" charset="0"/>
      <p:regular r:id="rId47"/>
      <p:bold r:id="rId48"/>
      <p:italic r:id="rId49"/>
      <p:boldItalic r:id="rId5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01"/>
    <p:restoredTop sz="96327"/>
  </p:normalViewPr>
  <p:slideViewPr>
    <p:cSldViewPr snapToGrid="0" snapToObjects="1">
      <p:cViewPr>
        <p:scale>
          <a:sx n="100" d="100"/>
          <a:sy n="100" d="100"/>
        </p:scale>
        <p:origin x="1144" y="7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.fntdata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6.fntdata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0" Type="http://schemas.openxmlformats.org/officeDocument/2006/relationships/slide" Target="slides/slide16.xml"/><Relationship Id="rId41" Type="http://schemas.openxmlformats.org/officeDocument/2006/relationships/font" Target="fonts/font3.fntdata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D20E5-D8F7-594B-9D91-F763D43B9AF7}" type="datetimeFigureOut">
              <a:rPr lang="en-GB" smtClean="0"/>
              <a:t>29/07/2022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E8DCDC-D13C-2549-BE6A-717E9EED41A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321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312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B309050-9054-D04E-9F48-6712928E9B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61964" y="3232764"/>
            <a:ext cx="3949700" cy="3644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52E9838-9331-2646-832C-3F14E16166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2527" y="-12526"/>
            <a:ext cx="5080000" cy="254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03CF88D-A3E6-2F46-9667-2E1662497E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3949" y="4075223"/>
            <a:ext cx="3790063" cy="247628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2097087"/>
            <a:ext cx="7632700" cy="410368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600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C16089-C6C1-484F-807A-E6437A6C68CB}"/>
              </a:ext>
            </a:extLst>
          </p:cNvPr>
          <p:cNvSpPr txBox="1"/>
          <p:nvPr userDrawn="1"/>
        </p:nvSpPr>
        <p:spPr>
          <a:xfrm>
            <a:off x="8075613" y="0"/>
            <a:ext cx="3673474" cy="44132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4CE7B83-A267-FE4B-B22D-B04ED8CC9174}"/>
              </a:ext>
            </a:extLst>
          </p:cNvPr>
          <p:cNvSpPr txBox="1"/>
          <p:nvPr userDrawn="1"/>
        </p:nvSpPr>
        <p:spPr>
          <a:xfrm>
            <a:off x="4116389" y="-1"/>
            <a:ext cx="1763712" cy="44132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B60FDB-A672-194A-8015-15EF87CA8E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1231490"/>
            <a:ext cx="7632700" cy="433798"/>
          </a:xfrm>
        </p:spPr>
        <p:txBody>
          <a:bodyPr anchor="t">
            <a:normAutofit/>
          </a:bodyPr>
          <a:lstStyle>
            <a:lvl1pPr>
              <a:defRPr sz="2800" b="1" i="0">
                <a:solidFill>
                  <a:schemeClr val="accent1"/>
                </a:solidFill>
                <a:latin typeface="+mj-lt"/>
                <a:ea typeface="IAS Ribbon Sans Bold" pitchFamily="2" charset="0"/>
              </a:defRPr>
            </a:lvl1pPr>
          </a:lstStyle>
          <a:p>
            <a:pPr lvl="0"/>
            <a:r>
              <a:rPr lang="en-GB" dirty="0"/>
              <a:t>Session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5A5847-221C-FD44-96A5-ECB756A29F6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6388" y="765175"/>
            <a:ext cx="7632700" cy="385199"/>
          </a:xfrm>
        </p:spPr>
        <p:txBody>
          <a:bodyPr anchor="b">
            <a:normAutofit/>
          </a:bodyPr>
          <a:lstStyle>
            <a:lvl1pPr>
              <a:defRPr sz="1600"/>
            </a:lvl1pPr>
          </a:lstStyle>
          <a:p>
            <a:pPr lvl="0"/>
            <a:r>
              <a:rPr lang="en-GB" dirty="0"/>
              <a:t>Presenter name &amp; affiliation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AF9883-2A5D-DB4A-BEBE-7B3D801EF74A}"/>
              </a:ext>
            </a:extLst>
          </p:cNvPr>
          <p:cNvSpPr txBox="1"/>
          <p:nvPr userDrawn="1"/>
        </p:nvSpPr>
        <p:spPr>
          <a:xfrm>
            <a:off x="6312024" y="1"/>
            <a:ext cx="1763589" cy="44132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</p:spTree>
    <p:extLst>
      <p:ext uri="{BB962C8B-B14F-4D97-AF65-F5344CB8AC3E}">
        <p14:creationId xmlns:p14="http://schemas.microsoft.com/office/powerpoint/2010/main" val="22646743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E6E968-03DB-5047-969A-43A70EB6F4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997201"/>
            <a:ext cx="5437187" cy="320357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3006253"/>
            <a:ext cx="5437188" cy="31945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D77C5BB-ECCB-7A41-A232-01EA8F05C1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2913" y="2097088"/>
            <a:ext cx="5437187" cy="647700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accent1"/>
                </a:solidFill>
                <a:latin typeface="+mn-lt"/>
                <a:ea typeface="IAS Ribbon Sans 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Caption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BAD9058-33A3-1840-83AB-734EB9C24F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11903" y="2097088"/>
            <a:ext cx="5437188" cy="647700"/>
          </a:xfrm>
        </p:spPr>
        <p:txBody>
          <a:bodyPr anchor="b">
            <a:normAutofit/>
          </a:bodyPr>
          <a:lstStyle>
            <a:lvl1pPr marL="0" indent="0">
              <a:buNone/>
              <a:defRPr sz="1800" b="1" i="0">
                <a:solidFill>
                  <a:schemeClr val="accent1"/>
                </a:solidFill>
                <a:latin typeface="+mn-lt"/>
                <a:ea typeface="IAS Ribbon Sans Bold" pitchFamily="2" charset="0"/>
              </a:defRPr>
            </a:lvl1pPr>
          </a:lstStyle>
          <a:p>
            <a:pPr lvl="0"/>
            <a:r>
              <a:rPr lang="en-GB" dirty="0"/>
              <a:t>Caption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C38CBA2-8719-D043-A084-DE0E737BA2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429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 userDrawn="1">
          <p15:clr>
            <a:srgbClr val="FBAE40"/>
          </p15:clr>
        </p15:guide>
        <p15:guide id="2" orient="horz" pos="1729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7A5833C-8FCE-AB4B-A9CF-A50F7A3B68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08527" y="520526"/>
            <a:ext cx="6096000" cy="6350000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3976421-9C43-4A44-829D-511FFE024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CB34A3-C584-1046-8C17-AB1BCE2694C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1903" y="2097091"/>
            <a:ext cx="5437188" cy="4103687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CA"/>
              <a:t>Cliquez sur l'icône pour ajouter une image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0FD6BC-85DA-4F47-A647-F2C427823D98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D34DC7-EE56-704B-BED2-428093484F64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1A06C6-814D-4A47-8F9A-552C373FA66E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0F847C3-14BD-324D-A46A-F58ED3D20F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2733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6EB1B20-2713-DB46-A908-339A2ECBE6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664" y="830004"/>
            <a:ext cx="6096000" cy="635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16F754-F487-1B41-808F-364ACB0AD6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4DCF326-D6B4-5E4A-8E2C-D9FE40FD28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2915" y="2097091"/>
            <a:ext cx="5437188" cy="4103687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CA"/>
              <a:t>Cliquez sur l'icône pour ajouter une image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A9FAEF4-2CDC-9742-AEF3-A25C5A44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fr-CA"/>
              <a:t>Modifier le style du titre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F5D96D-48E3-0C44-90BC-172903528B1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7349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6EB1B20-2713-DB46-A908-339A2ECBE6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664" y="830004"/>
            <a:ext cx="6096000" cy="635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16F754-F487-1B41-808F-364ACB0AD6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4DCF326-D6B4-5E4A-8E2C-D9FE40FD28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2914" y="441325"/>
            <a:ext cx="11306173" cy="5975350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CA"/>
              <a:t>Cliquez sur l'icône pour ajouter une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5917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2A97BB-34E9-7C49-B047-86820BA084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61964" y="3232764"/>
            <a:ext cx="3949700" cy="364490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6391" y="441325"/>
            <a:ext cx="7632700" cy="4609306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>
              <a:defRPr sz="4800" b="0" i="0">
                <a:latin typeface="+mj-lt"/>
                <a:ea typeface="IAS Ribbon Sans Regular" pitchFamily="2" charset="0"/>
              </a:defRPr>
            </a:lvl1pPr>
          </a:lstStyle>
          <a:p>
            <a:r>
              <a:rPr lang="en-GB" dirty="0"/>
              <a:t>“Click to edit Master title style”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B8D95D-57D6-3B4E-A545-963A46D668F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17AFB9-1E01-0C42-8541-A572CC639D40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0BEB96-CCAD-0F4A-97FC-66037E3AB2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83131-2416-4447-B094-A11566C296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5364956"/>
            <a:ext cx="5977731" cy="835818"/>
          </a:xfrm>
        </p:spPr>
        <p:txBody>
          <a:bodyPr>
            <a:normAutofit/>
          </a:bodyPr>
          <a:lstStyle>
            <a:lvl1pPr>
              <a:defRPr sz="2800" b="0" i="0">
                <a:solidFill>
                  <a:schemeClr val="accent2"/>
                </a:solidFill>
                <a:latin typeface="+mn-lt"/>
                <a:ea typeface="IAS Ribbon Sans Regular" pitchFamily="2" charset="0"/>
              </a:defRPr>
            </a:lvl1pPr>
          </a:lstStyle>
          <a:p>
            <a:pPr lvl="0"/>
            <a:r>
              <a:rPr lang="en-GB" dirty="0"/>
              <a:t>Quote citation</a:t>
            </a:r>
          </a:p>
        </p:txBody>
      </p:sp>
    </p:spTree>
    <p:extLst>
      <p:ext uri="{BB962C8B-B14F-4D97-AF65-F5344CB8AC3E}">
        <p14:creationId xmlns:p14="http://schemas.microsoft.com/office/powerpoint/2010/main" val="2962345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DEAE0B-CB6F-F14D-B880-D913AC7C91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61964" y="3232764"/>
            <a:ext cx="3949700" cy="3644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BE0682-4E41-DA47-89AB-390E546077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9183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 userDrawn="1">
          <p15:clr>
            <a:srgbClr val="FBAE40"/>
          </p15:clr>
        </p15:guide>
        <p15:guide id="2" orient="horz" pos="1729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no patter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CF0F5F-735F-1848-9F11-EEA595550F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886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 userDrawn="1">
          <p15:clr>
            <a:srgbClr val="FBAE40"/>
          </p15:clr>
        </p15:guide>
        <p15:guide id="2" orient="horz" pos="172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2A97BB-34E9-7C49-B047-86820BA084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61964" y="3232764"/>
            <a:ext cx="3949700" cy="364490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5759450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>
              <a:defRPr sz="600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B8D95D-57D6-3B4E-A545-963A46D668F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17AFB9-1E01-0C42-8541-A572CC639D40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0BEB96-CCAD-0F4A-97FC-66037E3AB2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910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3559227-C79C-8C45-BA3F-1033686FC8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21A2CA5-C9BE-8646-A49A-C5E2D56070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2917" y="2097091"/>
            <a:ext cx="11306175" cy="4103687"/>
          </a:xfrm>
        </p:spPr>
        <p:txBody>
          <a:bodyPr lIns="0" rIns="0"/>
          <a:lstStyle>
            <a:lvl1pPr marL="0" indent="0">
              <a:buFont typeface="Courier New" panose="02070309020205020404" pitchFamily="49" charset="0"/>
              <a:buNone/>
              <a:defRPr/>
            </a:lvl1pPr>
          </a:lstStyle>
          <a:p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lorem </a:t>
            </a:r>
            <a:r>
              <a:rPr lang="en-US" dirty="0" err="1"/>
              <a:t>ut</a:t>
            </a:r>
            <a:r>
              <a:rPr lang="en-US" dirty="0"/>
              <a:t> libero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non </a:t>
            </a:r>
            <a:r>
              <a:rPr lang="en-US" dirty="0" err="1"/>
              <a:t>nulla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tempus convallis </a:t>
            </a:r>
            <a:r>
              <a:rPr lang="en-US" dirty="0" err="1"/>
              <a:t>quis</a:t>
            </a:r>
            <a:r>
              <a:rPr lang="en-US" dirty="0"/>
              <a:t> ac </a:t>
            </a:r>
            <a:r>
              <a:rPr lang="en-US" dirty="0" err="1"/>
              <a:t>lectus</a:t>
            </a:r>
            <a:r>
              <a:rPr lang="en-US" dirty="0"/>
              <a:t>.</a:t>
            </a:r>
          </a:p>
          <a:p>
            <a:r>
              <a:rPr lang="en-US" dirty="0"/>
              <a:t>Proin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Donec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id dui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Proin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ED8009-8440-8D46-8AD7-A2541109AEA4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2431B0-0DEE-274A-8AA7-F4388EFA23F8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6624B48-6A91-EF4B-800A-445B8F13F8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095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no patter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21A2CA5-C9BE-8646-A49A-C5E2D56070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2917" y="2097091"/>
            <a:ext cx="11306175" cy="4103687"/>
          </a:xfrm>
        </p:spPr>
        <p:txBody>
          <a:bodyPr lIns="0" rIns="0"/>
          <a:lstStyle>
            <a:lvl1pPr marL="0" indent="0">
              <a:buFont typeface="Courier New" panose="02070309020205020404" pitchFamily="49" charset="0"/>
              <a:buNone/>
              <a:defRPr/>
            </a:lvl1pPr>
          </a:lstStyle>
          <a:p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lorem </a:t>
            </a:r>
            <a:r>
              <a:rPr lang="en-US" dirty="0" err="1"/>
              <a:t>ut</a:t>
            </a:r>
            <a:r>
              <a:rPr lang="en-US" dirty="0"/>
              <a:t> libero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non </a:t>
            </a:r>
            <a:r>
              <a:rPr lang="en-US" dirty="0" err="1"/>
              <a:t>nulla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tempus convallis </a:t>
            </a:r>
            <a:r>
              <a:rPr lang="en-US" dirty="0" err="1"/>
              <a:t>quis</a:t>
            </a:r>
            <a:r>
              <a:rPr lang="en-US" dirty="0"/>
              <a:t> ac </a:t>
            </a:r>
            <a:r>
              <a:rPr lang="en-US" dirty="0" err="1"/>
              <a:t>lectus</a:t>
            </a:r>
            <a:r>
              <a:rPr lang="en-US" dirty="0"/>
              <a:t>.</a:t>
            </a:r>
          </a:p>
          <a:p>
            <a:r>
              <a:rPr lang="en-US" dirty="0"/>
              <a:t>Proin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Donec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id dui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Proin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9497C5-5C94-8C43-959D-C5FE7F60E92D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DE0E92-4155-274E-B8D3-6224F5791510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EB70982-BFE8-A345-992E-7EBA17B005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177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90CA633-E76E-7B4D-B775-FF782415CA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664" y="830004"/>
            <a:ext cx="6096000" cy="635000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DEEA7C8-5B91-9446-9E3F-8AD099C6C7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2097088"/>
            <a:ext cx="7632700" cy="4103687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solidFill>
                  <a:schemeClr val="accent1"/>
                </a:solidFill>
                <a:latin typeface="+mn-lt"/>
                <a:ea typeface="IAS Ribbon Sans Bold" pitchFamily="2" charset="0"/>
              </a:defRPr>
            </a:lvl1pPr>
          </a:lstStyle>
          <a:p>
            <a:pPr lvl="0"/>
            <a:r>
              <a:rPr lang="en-GB" dirty="0"/>
              <a:t>Click to add subtitle</a:t>
            </a: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C7B76CD7-5462-E949-A051-E9D818072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>
            <a:lvl1pPr>
              <a:defRPr>
                <a:latin typeface="+mj-lt"/>
              </a:defRPr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839244-55B1-A649-9A9A-7E659EE5CC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144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AB14E1A-9F2E-1A48-988D-E71398454E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61964" y="3232764"/>
            <a:ext cx="3949700" cy="36449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894CE0F-D4BC-9C48-9E55-800480CD1884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3215FEC-0B57-9C45-8CB3-F5D19B65B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1FAFFD-1963-C741-90CB-66192F2B4DF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75BB66-3787-5A4B-8B7A-C2ACC59202FF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EBFCD2A-1ACA-2F4D-B612-6D7309D4B3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209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F204DE9-AA04-C549-A2BF-A7EA2DE9D4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08527" y="520526"/>
            <a:ext cx="6096000" cy="63500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</p:spPr>
        <p:txBody>
          <a:bodyPr anchor="t"/>
          <a:lstStyle>
            <a:lvl1pPr marL="0" indent="0">
              <a:buNone/>
              <a:defRPr/>
            </a:lvl1pPr>
          </a:lstStyle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lorem </a:t>
            </a:r>
            <a:r>
              <a:rPr lang="en-US" dirty="0" err="1"/>
              <a:t>ut</a:t>
            </a:r>
            <a:r>
              <a:rPr lang="en-US" dirty="0"/>
              <a:t> libero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non </a:t>
            </a:r>
            <a:r>
              <a:rPr lang="en-US" dirty="0" err="1"/>
              <a:t>nulla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tempus convallis </a:t>
            </a:r>
            <a:r>
              <a:rPr lang="en-US" dirty="0" err="1"/>
              <a:t>quis</a:t>
            </a:r>
            <a:r>
              <a:rPr lang="en-US" dirty="0"/>
              <a:t> ac </a:t>
            </a:r>
            <a:r>
              <a:rPr lang="en-US" dirty="0" err="1"/>
              <a:t>lectus</a:t>
            </a:r>
            <a:r>
              <a:rPr lang="en-US" dirty="0"/>
              <a:t>.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12FA691-34E1-B147-9F45-2CFB053A59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1903" y="441328"/>
            <a:ext cx="5437188" cy="5975351"/>
          </a:xfrm>
          <a:solidFill>
            <a:schemeClr val="accent2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fr-CA"/>
              <a:t>Cliquez sur l'icône pour ajouter une image</a:t>
            </a:r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2C07795-8A1B-4F48-ADAF-7475467E7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rIns="0" anchor="b"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5BEA16-9E9F-0D4A-9C31-85DAC460949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3A0912-00E9-3E4E-9381-0A5C958C62D2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D43CCD-AAFC-B847-BF0F-B7E2A805F6E1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711AE3F-CB92-6441-A3CD-212584E5A6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739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23E45C9-C02C-1844-9412-AADF0DC02B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</p:spPr>
        <p:txBody>
          <a:bodyPr anchor="t"/>
          <a:lstStyle>
            <a:lvl1pPr marL="0" indent="0">
              <a:buNone/>
              <a:defRPr/>
            </a:lvl1pPr>
          </a:lstStyle>
          <a:p>
            <a:pPr lvl="0"/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lorem </a:t>
            </a:r>
            <a:r>
              <a:rPr lang="en-GB" dirty="0" err="1"/>
              <a:t>ut</a:t>
            </a:r>
            <a:r>
              <a:rPr lang="en-GB" dirty="0"/>
              <a:t> libero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feugiat</a:t>
            </a:r>
            <a:r>
              <a:rPr lang="en-GB" dirty="0"/>
              <a:t>. </a:t>
            </a:r>
            <a:r>
              <a:rPr lang="en-GB" dirty="0" err="1"/>
              <a:t>Curabitur</a:t>
            </a:r>
            <a:r>
              <a:rPr lang="en-GB" dirty="0"/>
              <a:t> non </a:t>
            </a:r>
            <a:r>
              <a:rPr lang="en-GB" dirty="0" err="1"/>
              <a:t>nulla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tempus convallis </a:t>
            </a:r>
            <a:r>
              <a:rPr lang="en-GB" dirty="0" err="1"/>
              <a:t>quis</a:t>
            </a:r>
            <a:r>
              <a:rPr lang="en-GB" dirty="0"/>
              <a:t> ac </a:t>
            </a:r>
            <a:r>
              <a:rPr lang="en-GB" dirty="0" err="1"/>
              <a:t>lectus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EE9A4EF-A011-1744-9932-D74E1968F6E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441325"/>
            <a:ext cx="5437188" cy="57594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16" name="Title 10">
            <a:extLst>
              <a:ext uri="{FF2B5EF4-FFF2-40B4-BE49-F238E27FC236}">
                <a16:creationId xmlns:a16="http://schemas.microsoft.com/office/drawing/2014/main" id="{091C71F5-B0A7-8745-8F8B-E636D57FA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anchor="b"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465E4D-8ADE-2143-908C-7C2920965AC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76478F-F1E2-AD47-BAC6-395C98E2FF59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AD4010-0096-6B46-B74C-E77670FCDEA8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3A68540-1E39-9940-9836-DCF829D4D0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680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A22E31C-EEE8-E443-ACC1-EEE5AD7AEE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180687-9ED9-514C-9D5C-4D3E75055068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5A67C6D-451D-6C40-B015-49D120732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7245EE-BB3A-034C-BE06-055376C80D0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551B1C-217B-4F4B-81FF-529B758036DF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2C49D09-C2A6-DA4E-BB2C-C8BAD7812B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5582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917" y="2097087"/>
            <a:ext cx="11306175" cy="41036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 </a:t>
            </a:r>
            <a:r>
              <a:rPr lang="en-GB" dirty="0" err="1"/>
              <a:t>Curabitur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, </a:t>
            </a:r>
            <a:r>
              <a:rPr lang="en-GB" dirty="0" err="1"/>
              <a:t>accumsan</a:t>
            </a:r>
            <a:r>
              <a:rPr lang="en-GB" dirty="0"/>
              <a:t> id </a:t>
            </a:r>
            <a:r>
              <a:rPr lang="en-GB" dirty="0" err="1"/>
              <a:t>imperdiet</a:t>
            </a:r>
            <a:r>
              <a:rPr lang="en-GB" dirty="0"/>
              <a:t> et, </a:t>
            </a:r>
            <a:r>
              <a:rPr lang="en-GB" dirty="0" err="1"/>
              <a:t>porttitor</a:t>
            </a:r>
            <a:r>
              <a:rPr lang="en-GB" dirty="0"/>
              <a:t> at sem.</a:t>
            </a:r>
          </a:p>
          <a:p>
            <a:pPr lvl="0"/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lorem </a:t>
            </a:r>
            <a:r>
              <a:rPr lang="en-GB" dirty="0" err="1"/>
              <a:t>ut</a:t>
            </a:r>
            <a:r>
              <a:rPr lang="en-GB" dirty="0"/>
              <a:t> libero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feugiat</a:t>
            </a:r>
            <a:r>
              <a:rPr lang="en-GB" dirty="0"/>
              <a:t>. Vestibulum ac </a:t>
            </a:r>
            <a:r>
              <a:rPr lang="en-GB" dirty="0" err="1"/>
              <a:t>diam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quam</a:t>
            </a:r>
            <a:r>
              <a:rPr lang="en-GB" dirty="0"/>
              <a:t> </a:t>
            </a:r>
            <a:r>
              <a:rPr lang="en-GB" dirty="0" err="1"/>
              <a:t>vehicula</a:t>
            </a:r>
            <a:r>
              <a:rPr lang="en-GB" dirty="0"/>
              <a:t> </a:t>
            </a:r>
            <a:r>
              <a:rPr lang="en-GB" dirty="0" err="1"/>
              <a:t>elementum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dui.Click</a:t>
            </a:r>
            <a:r>
              <a:rPr lang="en-GB" dirty="0"/>
              <a:t> to edit Master text styles</a:t>
            </a:r>
          </a:p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4C1DE39C-A624-6245-8B93-DA3654240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0" y="441324"/>
            <a:ext cx="7632000" cy="122187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fr-CA"/>
              <a:t>Modifier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817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3" r:id="rId3"/>
    <p:sldLayoutId id="2147483677" r:id="rId4"/>
    <p:sldLayoutId id="2147483671" r:id="rId5"/>
    <p:sldLayoutId id="2147483672" r:id="rId6"/>
    <p:sldLayoutId id="2147483664" r:id="rId7"/>
    <p:sldLayoutId id="2147483667" r:id="rId8"/>
    <p:sldLayoutId id="2147483665" r:id="rId9"/>
    <p:sldLayoutId id="2147483668" r:id="rId10"/>
    <p:sldLayoutId id="2147483674" r:id="rId11"/>
    <p:sldLayoutId id="2147483675" r:id="rId12"/>
    <p:sldLayoutId id="2147483678" r:id="rId13"/>
    <p:sldLayoutId id="2147483679" r:id="rId14"/>
    <p:sldLayoutId id="2147483670" r:id="rId15"/>
    <p:sldLayoutId id="214748367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2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SzPct val="100000"/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49263" indent="-234950" algn="l" defTabSz="914400" rtl="0" eaLnBrk="1" latinLnBrk="0" hangingPunct="1">
        <a:lnSpc>
          <a:spcPct val="100000"/>
        </a:lnSpc>
        <a:spcBef>
          <a:spcPts val="500"/>
        </a:spcBef>
        <a:buSzPct val="10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12788" indent="-254000" algn="l" defTabSz="914400" rtl="0" eaLnBrk="1" latinLnBrk="0" hangingPunct="1">
        <a:lnSpc>
          <a:spcPct val="100000"/>
        </a:lnSpc>
        <a:spcBef>
          <a:spcPts val="500"/>
        </a:spcBef>
        <a:buSzPct val="10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36625" indent="-214313" algn="l" defTabSz="914400" rtl="0" eaLnBrk="1" latinLnBrk="0" hangingPunct="1">
        <a:lnSpc>
          <a:spcPct val="100000"/>
        </a:lnSpc>
        <a:spcBef>
          <a:spcPts val="500"/>
        </a:spcBef>
        <a:buSzPct val="10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00150" indent="-223838" algn="l" defTabSz="914400" rtl="0" eaLnBrk="1" latinLnBrk="0" hangingPunct="1">
        <a:lnSpc>
          <a:spcPct val="100000"/>
        </a:lnSpc>
        <a:spcBef>
          <a:spcPts val="500"/>
        </a:spcBef>
        <a:buSzPct val="10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 userDrawn="1">
          <p15:clr>
            <a:srgbClr val="F26B43"/>
          </p15:clr>
        </p15:guide>
        <p15:guide id="2" pos="2593" userDrawn="1">
          <p15:clr>
            <a:srgbClr val="F26B43"/>
          </p15:clr>
        </p15:guide>
        <p15:guide id="3" pos="2865" userDrawn="1">
          <p15:clr>
            <a:srgbClr val="F26B43"/>
          </p15:clr>
        </p15:guide>
        <p15:guide id="4" pos="3704" userDrawn="1">
          <p15:clr>
            <a:srgbClr val="F26B43"/>
          </p15:clr>
        </p15:guide>
        <p15:guide id="5" pos="3976" userDrawn="1">
          <p15:clr>
            <a:srgbClr val="F26B43"/>
          </p15:clr>
        </p15:guide>
        <p15:guide id="6" pos="4815" userDrawn="1">
          <p15:clr>
            <a:srgbClr val="F26B43"/>
          </p15:clr>
        </p15:guide>
        <p15:guide id="7" pos="5087" userDrawn="1">
          <p15:clr>
            <a:srgbClr val="F26B43"/>
          </p15:clr>
        </p15:guide>
        <p15:guide id="8" pos="7401" userDrawn="1">
          <p15:clr>
            <a:srgbClr val="F26B43"/>
          </p15:clr>
        </p15:guide>
        <p15:guide id="9" orient="horz" pos="278" userDrawn="1">
          <p15:clr>
            <a:srgbClr val="F26B43"/>
          </p15:clr>
        </p15:guide>
        <p15:guide id="10" orient="horz" pos="1049" userDrawn="1">
          <p15:clr>
            <a:srgbClr val="F26B43"/>
          </p15:clr>
        </p15:guide>
        <p15:guide id="11" orient="horz" pos="1321" userDrawn="1">
          <p15:clr>
            <a:srgbClr val="F26B43"/>
          </p15:clr>
        </p15:guide>
        <p15:guide id="12" orient="horz" pos="3906" userDrawn="1">
          <p15:clr>
            <a:srgbClr val="F26B43"/>
          </p15:clr>
        </p15:guide>
        <p15:guide id="13" orient="horz" pos="4178" userDrawn="1">
          <p15:clr>
            <a:srgbClr val="F26B43"/>
          </p15:clr>
        </p15:guide>
        <p15:guide id="14" orient="horz" pos="40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9.emf"/><Relationship Id="rId5" Type="http://schemas.openxmlformats.org/officeDocument/2006/relationships/image" Target="../media/image48.emf"/><Relationship Id="rId4" Type="http://schemas.openxmlformats.org/officeDocument/2006/relationships/image" Target="../media/image47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43FCC-9810-5A40-BD99-79D9BA351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650" y="2752169"/>
            <a:ext cx="10426700" cy="2454832"/>
          </a:xfrm>
        </p:spPr>
        <p:txBody>
          <a:bodyPr>
            <a:noAutofit/>
          </a:bodyPr>
          <a:lstStyle/>
          <a:p>
            <a:pPr algn="ctr"/>
            <a:r>
              <a:rPr lang="fr-CA" sz="3600" dirty="0" err="1">
                <a:latin typeface="Avenir Next" panose="020B0503020202020204" pitchFamily="34" charset="0"/>
                <a:ea typeface="Times New Roman" panose="02020603050405020304" pitchFamily="18" charset="0"/>
              </a:rPr>
              <a:t>Temsavir</a:t>
            </a:r>
            <a:r>
              <a:rPr lang="fr-CA" sz="3600" dirty="0">
                <a:latin typeface="Avenir Next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fr-CA" sz="3600" dirty="0" err="1">
                <a:latin typeface="Avenir Next" panose="020B0503020202020204" pitchFamily="34" charset="0"/>
                <a:ea typeface="Times New Roman" panose="02020603050405020304" pitchFamily="18" charset="0"/>
              </a:rPr>
              <a:t>Treatment</a:t>
            </a:r>
            <a:r>
              <a:rPr lang="fr-CA" sz="3600" dirty="0">
                <a:latin typeface="Avenir Next" panose="020B0503020202020204" pitchFamily="34" charset="0"/>
                <a:ea typeface="Times New Roman" panose="02020603050405020304" pitchFamily="18" charset="0"/>
              </a:rPr>
              <a:t> of HIV-1-Infected </a:t>
            </a:r>
            <a:r>
              <a:rPr lang="fr-CA" sz="3600" dirty="0" err="1">
                <a:latin typeface="Avenir Next" panose="020B0503020202020204" pitchFamily="34" charset="0"/>
                <a:ea typeface="Times New Roman" panose="02020603050405020304" pitchFamily="18" charset="0"/>
              </a:rPr>
              <a:t>Cells</a:t>
            </a:r>
            <a:r>
              <a:rPr lang="fr-CA" sz="3600" dirty="0">
                <a:latin typeface="Avenir Next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fr-CA" sz="3600" dirty="0" err="1">
                <a:latin typeface="Avenir Next" panose="020B0503020202020204" pitchFamily="34" charset="0"/>
                <a:ea typeface="Times New Roman" panose="02020603050405020304" pitchFamily="18" charset="0"/>
              </a:rPr>
              <a:t>Decreases</a:t>
            </a:r>
            <a:r>
              <a:rPr lang="fr-CA" sz="3600" dirty="0">
                <a:latin typeface="Avenir Next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fr-CA" sz="3600" dirty="0" err="1">
                <a:latin typeface="Avenir Next" panose="020B0503020202020204" pitchFamily="34" charset="0"/>
                <a:ea typeface="Times New Roman" panose="02020603050405020304" pitchFamily="18" charset="0"/>
              </a:rPr>
              <a:t>Envelope</a:t>
            </a:r>
            <a:r>
              <a:rPr lang="fr-CA" sz="3600" dirty="0">
                <a:latin typeface="Avenir Next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fr-CA" sz="3600" dirty="0" err="1">
                <a:latin typeface="Avenir Next" panose="020B0503020202020204" pitchFamily="34" charset="0"/>
                <a:ea typeface="Times New Roman" panose="02020603050405020304" pitchFamily="18" charset="0"/>
              </a:rPr>
              <a:t>Glycoprotein</a:t>
            </a:r>
            <a:r>
              <a:rPr lang="fr-CA" sz="3600" dirty="0">
                <a:latin typeface="Avenir Next" panose="020B0503020202020204" pitchFamily="34" charset="0"/>
                <a:ea typeface="Times New Roman" panose="02020603050405020304" pitchFamily="18" charset="0"/>
              </a:rPr>
              <a:t> Recognition by </a:t>
            </a:r>
            <a:r>
              <a:rPr lang="fr-CA" sz="3600" dirty="0" err="1">
                <a:latin typeface="Avenir Next" panose="020B0503020202020204" pitchFamily="34" charset="0"/>
                <a:ea typeface="Times New Roman" panose="02020603050405020304" pitchFamily="18" charset="0"/>
              </a:rPr>
              <a:t>Broadly</a:t>
            </a:r>
            <a:r>
              <a:rPr lang="fr-CA" sz="3600" dirty="0">
                <a:latin typeface="Avenir Next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fr-CA" sz="3600" dirty="0" err="1">
                <a:latin typeface="Avenir Next" panose="020B0503020202020204" pitchFamily="34" charset="0"/>
                <a:ea typeface="Times New Roman" panose="02020603050405020304" pitchFamily="18" charset="0"/>
              </a:rPr>
              <a:t>Neutralizing</a:t>
            </a:r>
            <a:r>
              <a:rPr lang="fr-CA" sz="3600" dirty="0">
                <a:latin typeface="Avenir Next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fr-CA" sz="3600" dirty="0" err="1">
                <a:latin typeface="Avenir Next" panose="020B0503020202020204" pitchFamily="34" charset="0"/>
                <a:ea typeface="Times New Roman" panose="02020603050405020304" pitchFamily="18" charset="0"/>
              </a:rPr>
              <a:t>Antibodies</a:t>
            </a:r>
            <a:endParaRPr lang="fr-FR" sz="3600" dirty="0">
              <a:latin typeface="Avenir Next" panose="020B0503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3E17C1-788B-8242-9BB1-6B5637005F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04076" y="1827360"/>
            <a:ext cx="7632700" cy="433798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GB" dirty="0">
                <a:latin typeface="+mj-lt"/>
              </a:rPr>
              <a:t>Shake and bake: Promising strategies for HIV cure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540861-3520-0A4D-9A4B-9F2AF674CE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04076" y="1361045"/>
            <a:ext cx="7632700" cy="385199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Marianne Boutin, Centre de Recherche de </a:t>
            </a:r>
            <a:r>
              <a:rPr lang="en-GB" dirty="0" err="1"/>
              <a:t>l’Université</a:t>
            </a:r>
            <a:r>
              <a:rPr lang="en-GB" dirty="0"/>
              <a:t> de Montréal</a:t>
            </a:r>
          </a:p>
        </p:txBody>
      </p:sp>
    </p:spTree>
    <p:extLst>
      <p:ext uri="{BB962C8B-B14F-4D97-AF65-F5344CB8AC3E}">
        <p14:creationId xmlns:p14="http://schemas.microsoft.com/office/powerpoint/2010/main" val="1860858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FF5BC0C-96C1-DF44-95AB-52C8BCA3B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9715" y="394229"/>
            <a:ext cx="8427822" cy="1223964"/>
          </a:xfrm>
        </p:spPr>
        <p:txBody>
          <a:bodyPr>
            <a:normAutofit/>
          </a:bodyPr>
          <a:lstStyle/>
          <a:p>
            <a:pPr algn="ctr"/>
            <a:r>
              <a:rPr lang="fr-FR" sz="4000" dirty="0">
                <a:latin typeface="Avenir Next" panose="020B0503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Impact of </a:t>
            </a:r>
            <a:r>
              <a:rPr lang="fr-FR" sz="4000" dirty="0" err="1">
                <a:latin typeface="Avenir Next" panose="020B0503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temsavir</a:t>
            </a:r>
            <a:r>
              <a:rPr lang="fr-FR" sz="4000" dirty="0">
                <a:latin typeface="Avenir Next" panose="020B0503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 on </a:t>
            </a:r>
            <a:r>
              <a:rPr lang="fr-FR" sz="4000" dirty="0" err="1">
                <a:latin typeface="Avenir Next" panose="020B0503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envelope</a:t>
            </a:r>
            <a:r>
              <a:rPr lang="fr-FR" sz="4000" dirty="0">
                <a:latin typeface="Avenir Next" panose="020B0503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 conformation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B2F65A-0851-2748-81BD-8FEEB5A02F4E}"/>
              </a:ext>
            </a:extLst>
          </p:cNvPr>
          <p:cNvSpPr/>
          <p:nvPr/>
        </p:nvSpPr>
        <p:spPr>
          <a:xfrm rot="16200000">
            <a:off x="10526597" y="2151665"/>
            <a:ext cx="592473" cy="14294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6261DC8-B220-3C4A-8405-A5C906980A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4378"/>
          <a:stretch/>
        </p:blipFill>
        <p:spPr>
          <a:xfrm>
            <a:off x="9208602" y="2134800"/>
            <a:ext cx="2575831" cy="275118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2D6E75C-3696-F44F-8A81-63CA3F05AE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7600"/>
            <a:ext cx="8989200" cy="474684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A09E304-ACE5-7A4D-925D-B3F9D30A97A3}"/>
              </a:ext>
            </a:extLst>
          </p:cNvPr>
          <p:cNvSpPr/>
          <p:nvPr/>
        </p:nvSpPr>
        <p:spPr>
          <a:xfrm>
            <a:off x="8715022" y="3293770"/>
            <a:ext cx="530030" cy="15934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10A6CD-2500-9942-AF2C-4EF22DA5EF57}"/>
              </a:ext>
            </a:extLst>
          </p:cNvPr>
          <p:cNvSpPr/>
          <p:nvPr/>
        </p:nvSpPr>
        <p:spPr>
          <a:xfrm>
            <a:off x="8433784" y="2091976"/>
            <a:ext cx="678864" cy="4162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26B4F3-5B5D-2741-A9CD-68B82C8AD2F9}"/>
              </a:ext>
            </a:extLst>
          </p:cNvPr>
          <p:cNvSpPr/>
          <p:nvPr/>
        </p:nvSpPr>
        <p:spPr>
          <a:xfrm>
            <a:off x="9479281" y="4886658"/>
            <a:ext cx="2885440" cy="12093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32BB946-4BB0-5C41-BCA1-254708315507}"/>
              </a:ext>
            </a:extLst>
          </p:cNvPr>
          <p:cNvSpPr/>
          <p:nvPr/>
        </p:nvSpPr>
        <p:spPr>
          <a:xfrm>
            <a:off x="11537537" y="3429000"/>
            <a:ext cx="1070343" cy="2199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9025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FF5BC0C-96C1-DF44-95AB-52C8BCA3B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9715" y="394229"/>
            <a:ext cx="8427822" cy="1223964"/>
          </a:xfrm>
        </p:spPr>
        <p:txBody>
          <a:bodyPr>
            <a:normAutofit/>
          </a:bodyPr>
          <a:lstStyle/>
          <a:p>
            <a:pPr algn="ctr"/>
            <a:r>
              <a:rPr lang="fr-FR" sz="4000" dirty="0">
                <a:latin typeface="Avenir Next" panose="020B0503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Impact of </a:t>
            </a:r>
            <a:r>
              <a:rPr lang="fr-FR" sz="4000" dirty="0" err="1">
                <a:latin typeface="Avenir Next" panose="020B0503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temsavir</a:t>
            </a:r>
            <a:r>
              <a:rPr lang="fr-FR" sz="4000" dirty="0">
                <a:latin typeface="Avenir Next" panose="020B0503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 on </a:t>
            </a:r>
            <a:r>
              <a:rPr lang="fr-FR" sz="4000" dirty="0" err="1">
                <a:latin typeface="Avenir Next" panose="020B0503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envelope</a:t>
            </a:r>
            <a:r>
              <a:rPr lang="fr-FR" sz="4000" dirty="0">
                <a:latin typeface="Avenir Next" panose="020B0503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 conformation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B2F65A-0851-2748-81BD-8FEEB5A02F4E}"/>
              </a:ext>
            </a:extLst>
          </p:cNvPr>
          <p:cNvSpPr/>
          <p:nvPr/>
        </p:nvSpPr>
        <p:spPr>
          <a:xfrm rot="16200000">
            <a:off x="10526597" y="2151665"/>
            <a:ext cx="592473" cy="14294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6261DC8-B220-3C4A-8405-A5C906980A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4378"/>
          <a:stretch/>
        </p:blipFill>
        <p:spPr>
          <a:xfrm>
            <a:off x="9208602" y="2134800"/>
            <a:ext cx="2575831" cy="275118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2D6E75C-3696-F44F-8A81-63CA3F05AE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7600"/>
            <a:ext cx="8989200" cy="474684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D34FD76-CDA4-C14B-84D2-1349E3743BC7}"/>
              </a:ext>
            </a:extLst>
          </p:cNvPr>
          <p:cNvSpPr/>
          <p:nvPr/>
        </p:nvSpPr>
        <p:spPr>
          <a:xfrm>
            <a:off x="9429745" y="4899358"/>
            <a:ext cx="2885440" cy="12093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63CD22B-E289-2745-BFBF-87E651202BE9}"/>
              </a:ext>
            </a:extLst>
          </p:cNvPr>
          <p:cNvSpPr/>
          <p:nvPr/>
        </p:nvSpPr>
        <p:spPr>
          <a:xfrm>
            <a:off x="9479281" y="4886658"/>
            <a:ext cx="2885440" cy="12093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89049-10AB-7F45-A84A-39E87C66CAF1}"/>
              </a:ext>
            </a:extLst>
          </p:cNvPr>
          <p:cNvSpPr/>
          <p:nvPr/>
        </p:nvSpPr>
        <p:spPr>
          <a:xfrm>
            <a:off x="11537537" y="3429000"/>
            <a:ext cx="1070343" cy="2199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4915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FF5BC0C-96C1-DF44-95AB-52C8BCA3B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9714" y="111006"/>
            <a:ext cx="8879085" cy="1223964"/>
          </a:xfrm>
        </p:spPr>
        <p:txBody>
          <a:bodyPr>
            <a:normAutofit/>
          </a:bodyPr>
          <a:lstStyle/>
          <a:p>
            <a:pPr algn="ctr"/>
            <a:r>
              <a:rPr lang="fr-FR" sz="4000" dirty="0" err="1">
                <a:latin typeface="Avenir Next" panose="020B0503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Temsavir-resistant</a:t>
            </a:r>
            <a:r>
              <a:rPr lang="fr-FR" sz="4000" dirty="0">
                <a:latin typeface="Avenir Next" panose="020B0503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fr-FR" sz="4000" dirty="0" err="1">
                <a:latin typeface="Avenir Next" panose="020B0503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Env</a:t>
            </a:r>
            <a:r>
              <a:rPr lang="fr-FR" sz="4000" dirty="0">
                <a:latin typeface="Avenir Next" panose="020B0503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 mutant S375W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62238B9-2A34-AB44-9CEB-1729D82223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2796"/>
          <a:stretch/>
        </p:blipFill>
        <p:spPr>
          <a:xfrm>
            <a:off x="2198443" y="2226882"/>
            <a:ext cx="7533386" cy="306536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3FA5D64-73BC-BA4A-B2AD-713EDF7B6ED1}"/>
              </a:ext>
            </a:extLst>
          </p:cNvPr>
          <p:cNvSpPr txBox="1"/>
          <p:nvPr/>
        </p:nvSpPr>
        <p:spPr>
          <a:xfrm>
            <a:off x="2198443" y="5531603"/>
            <a:ext cx="3348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/>
              <a:t>Pancera</a:t>
            </a:r>
            <a:r>
              <a:rPr lang="fr-FR" sz="1400" dirty="0"/>
              <a:t> et </a:t>
            </a:r>
            <a:r>
              <a:rPr lang="fr-FR" sz="1400" i="1" dirty="0"/>
              <a:t>al</a:t>
            </a:r>
            <a:r>
              <a:rPr lang="fr-FR" sz="1400" dirty="0"/>
              <a:t>., NCM 2017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C4F165C-8C64-2C43-935A-79287075C992}"/>
              </a:ext>
            </a:extLst>
          </p:cNvPr>
          <p:cNvSpPr/>
          <p:nvPr/>
        </p:nvSpPr>
        <p:spPr>
          <a:xfrm>
            <a:off x="5913120" y="2786743"/>
            <a:ext cx="539931" cy="34834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031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D3CA4285-599C-D646-997D-30E81F907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000" y="1860160"/>
            <a:ext cx="7035308" cy="44532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4438948-9B5F-3F49-95B1-3C901A8B088E}"/>
              </a:ext>
            </a:extLst>
          </p:cNvPr>
          <p:cNvSpPr txBox="1">
            <a:spLocks/>
          </p:cNvSpPr>
          <p:nvPr/>
        </p:nvSpPr>
        <p:spPr>
          <a:xfrm>
            <a:off x="3109714" y="111006"/>
            <a:ext cx="8879085" cy="122396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kern="1200">
                <a:solidFill>
                  <a:schemeClr val="accent2"/>
                </a:solidFill>
                <a:latin typeface="+mj-lt"/>
                <a:ea typeface="IAS Ribbon Sans Regular" pitchFamily="2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fr-FR" sz="4000">
                <a:latin typeface="Avenir Next" panose="020B0503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Temsavir-resistant Env mutant S375W </a:t>
            </a:r>
            <a:endParaRPr lang="fr-FR" sz="4000" dirty="0">
              <a:latin typeface="Avenir Next" panose="020B0503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797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74E025E-8BFD-344F-80A3-AC111E8D3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000" y="1860160"/>
            <a:ext cx="7035308" cy="44532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FD6A9FA-641A-8647-9A26-812214589634}"/>
              </a:ext>
            </a:extLst>
          </p:cNvPr>
          <p:cNvSpPr txBox="1">
            <a:spLocks/>
          </p:cNvSpPr>
          <p:nvPr/>
        </p:nvSpPr>
        <p:spPr>
          <a:xfrm>
            <a:off x="3109714" y="111006"/>
            <a:ext cx="8879085" cy="122396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kern="1200">
                <a:solidFill>
                  <a:schemeClr val="accent2"/>
                </a:solidFill>
                <a:latin typeface="+mj-lt"/>
                <a:ea typeface="IAS Ribbon Sans Regular" pitchFamily="2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fr-FR" sz="4000">
                <a:latin typeface="Avenir Next" panose="020B0503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Temsavir-resistant Env mutant S375W </a:t>
            </a:r>
            <a:endParaRPr lang="fr-FR" sz="4000" dirty="0">
              <a:latin typeface="Avenir Next" panose="020B0503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866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17448FA-6415-954E-8D0B-338AC2B0F14D}"/>
              </a:ext>
            </a:extLst>
          </p:cNvPr>
          <p:cNvSpPr/>
          <p:nvPr/>
        </p:nvSpPr>
        <p:spPr>
          <a:xfrm>
            <a:off x="8351520" y="3220892"/>
            <a:ext cx="3869101" cy="36371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FD6A9FA-641A-8647-9A26-812214589634}"/>
              </a:ext>
            </a:extLst>
          </p:cNvPr>
          <p:cNvSpPr txBox="1">
            <a:spLocks/>
          </p:cNvSpPr>
          <p:nvPr/>
        </p:nvSpPr>
        <p:spPr>
          <a:xfrm>
            <a:off x="3109714" y="111006"/>
            <a:ext cx="8879085" cy="1223964"/>
          </a:xfrm>
          <a:prstGeom prst="rect">
            <a:avLst/>
          </a:prstGeom>
        </p:spPr>
        <p:txBody>
          <a:bodyPr vert="horz" lIns="0" tIns="0" rIns="0" bIns="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kern="1200">
                <a:solidFill>
                  <a:schemeClr val="accent2"/>
                </a:solidFill>
                <a:latin typeface="+mj-lt"/>
                <a:ea typeface="IAS Ribbon Sans Regular" pitchFamily="2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fr-FR" sz="4000" dirty="0">
                <a:latin typeface="Avenir Next" panose="020B0503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Impact of </a:t>
            </a:r>
            <a:r>
              <a:rPr lang="fr-FR" sz="4000" dirty="0" err="1">
                <a:latin typeface="Avenir Next" panose="020B0503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temsavir</a:t>
            </a:r>
            <a:r>
              <a:rPr lang="fr-FR" sz="4000" dirty="0">
                <a:latin typeface="Avenir Next" panose="020B0503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 on </a:t>
            </a:r>
            <a:r>
              <a:rPr lang="fr-FR" sz="4000" dirty="0" err="1">
                <a:latin typeface="Avenir Next" panose="020B0503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Env</a:t>
            </a:r>
            <a:r>
              <a:rPr lang="fr-FR" sz="4000" dirty="0">
                <a:latin typeface="Avenir Next" panose="020B0503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 conformation at the surface of virales </a:t>
            </a:r>
            <a:r>
              <a:rPr lang="fr-FR" sz="4000" dirty="0" err="1">
                <a:latin typeface="Avenir Next" panose="020B0503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particles</a:t>
            </a:r>
            <a:endParaRPr lang="fr-FR" sz="4000" dirty="0">
              <a:latin typeface="Avenir Next" panose="020B0503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E2B80F1-98CB-DA4C-BA49-3D8331072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1374" y="1683417"/>
            <a:ext cx="2485001" cy="190567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011A516-DFD3-7249-80DC-51C5D79668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937" y="2063172"/>
            <a:ext cx="7789315" cy="351517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158F4CAD-67FF-384A-B302-0F42947107DC}"/>
              </a:ext>
            </a:extLst>
          </p:cNvPr>
          <p:cNvSpPr txBox="1"/>
          <p:nvPr/>
        </p:nvSpPr>
        <p:spPr>
          <a:xfrm>
            <a:off x="8701374" y="3589092"/>
            <a:ext cx="26409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Ding et al., JVI 2019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3CCDAD-A9B4-494E-B345-EA8A9C82E969}"/>
              </a:ext>
            </a:extLst>
          </p:cNvPr>
          <p:cNvSpPr/>
          <p:nvPr/>
        </p:nvSpPr>
        <p:spPr>
          <a:xfrm>
            <a:off x="7511006" y="2048893"/>
            <a:ext cx="452920" cy="4834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415342-5BAF-A840-A698-4CC9A09FF0F1}"/>
              </a:ext>
            </a:extLst>
          </p:cNvPr>
          <p:cNvSpPr/>
          <p:nvPr/>
        </p:nvSpPr>
        <p:spPr>
          <a:xfrm>
            <a:off x="1152878" y="2343309"/>
            <a:ext cx="5686006" cy="4834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8845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17448FA-6415-954E-8D0B-338AC2B0F14D}"/>
              </a:ext>
            </a:extLst>
          </p:cNvPr>
          <p:cNvSpPr/>
          <p:nvPr/>
        </p:nvSpPr>
        <p:spPr>
          <a:xfrm>
            <a:off x="8351520" y="3220892"/>
            <a:ext cx="3869101" cy="36371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FD6A9FA-641A-8647-9A26-812214589634}"/>
              </a:ext>
            </a:extLst>
          </p:cNvPr>
          <p:cNvSpPr txBox="1">
            <a:spLocks/>
          </p:cNvSpPr>
          <p:nvPr/>
        </p:nvSpPr>
        <p:spPr>
          <a:xfrm>
            <a:off x="3109714" y="111006"/>
            <a:ext cx="8879085" cy="1223964"/>
          </a:xfrm>
          <a:prstGeom prst="rect">
            <a:avLst/>
          </a:prstGeom>
        </p:spPr>
        <p:txBody>
          <a:bodyPr vert="horz" lIns="0" tIns="0" rIns="0" bIns="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kern="1200">
                <a:solidFill>
                  <a:schemeClr val="accent2"/>
                </a:solidFill>
                <a:latin typeface="+mj-lt"/>
                <a:ea typeface="IAS Ribbon Sans Regular" pitchFamily="2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fr-FR" sz="4000" dirty="0">
                <a:latin typeface="Avenir Next" panose="020B0503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Impact of </a:t>
            </a:r>
            <a:r>
              <a:rPr lang="fr-FR" sz="4000" dirty="0" err="1">
                <a:latin typeface="Avenir Next" panose="020B0503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temsavir</a:t>
            </a:r>
            <a:r>
              <a:rPr lang="fr-FR" sz="4000" dirty="0">
                <a:latin typeface="Avenir Next" panose="020B0503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 on </a:t>
            </a:r>
            <a:r>
              <a:rPr lang="fr-FR" sz="4000" dirty="0" err="1">
                <a:latin typeface="Avenir Next" panose="020B0503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Env</a:t>
            </a:r>
            <a:r>
              <a:rPr lang="fr-FR" sz="4000" dirty="0">
                <a:latin typeface="Avenir Next" panose="020B0503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 conformation at the surface of virales </a:t>
            </a:r>
            <a:r>
              <a:rPr lang="fr-FR" sz="4000" dirty="0" err="1">
                <a:latin typeface="Avenir Next" panose="020B0503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particles</a:t>
            </a:r>
            <a:endParaRPr lang="fr-FR" sz="4000" dirty="0">
              <a:latin typeface="Avenir Next" panose="020B0503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04581AD-6709-F741-8F0B-C8460EC0E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1374" y="1683417"/>
            <a:ext cx="2485001" cy="190567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CDE4A20-1B7C-DB4F-A47B-72114B2B1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7600" y="3671099"/>
            <a:ext cx="2485001" cy="209418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56A6A9EB-6134-8A49-AE8E-FB6B831591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200" y="2063500"/>
            <a:ext cx="7790400" cy="351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930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17448FA-6415-954E-8D0B-338AC2B0F14D}"/>
              </a:ext>
            </a:extLst>
          </p:cNvPr>
          <p:cNvSpPr/>
          <p:nvPr/>
        </p:nvSpPr>
        <p:spPr>
          <a:xfrm>
            <a:off x="8351520" y="3220892"/>
            <a:ext cx="3869101" cy="36371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FD6A9FA-641A-8647-9A26-812214589634}"/>
              </a:ext>
            </a:extLst>
          </p:cNvPr>
          <p:cNvSpPr txBox="1">
            <a:spLocks/>
          </p:cNvSpPr>
          <p:nvPr/>
        </p:nvSpPr>
        <p:spPr>
          <a:xfrm>
            <a:off x="3109714" y="111006"/>
            <a:ext cx="8879085" cy="1223964"/>
          </a:xfrm>
          <a:prstGeom prst="rect">
            <a:avLst/>
          </a:prstGeom>
        </p:spPr>
        <p:txBody>
          <a:bodyPr vert="horz" lIns="0" tIns="0" rIns="0" bIns="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kern="1200">
                <a:solidFill>
                  <a:schemeClr val="accent2"/>
                </a:solidFill>
                <a:latin typeface="+mj-lt"/>
                <a:ea typeface="IAS Ribbon Sans Regular" pitchFamily="2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fr-FR" sz="4000" dirty="0">
                <a:latin typeface="Avenir Next" panose="020B0503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Impact of </a:t>
            </a:r>
            <a:r>
              <a:rPr lang="fr-FR" sz="4000" dirty="0" err="1">
                <a:latin typeface="Avenir Next" panose="020B0503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temsavir</a:t>
            </a:r>
            <a:r>
              <a:rPr lang="fr-FR" sz="4000" dirty="0">
                <a:latin typeface="Avenir Next" panose="020B0503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 on </a:t>
            </a:r>
            <a:r>
              <a:rPr lang="fr-FR" sz="4000" dirty="0" err="1">
                <a:latin typeface="Avenir Next" panose="020B0503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Env</a:t>
            </a:r>
            <a:r>
              <a:rPr lang="fr-FR" sz="4000" dirty="0">
                <a:latin typeface="Avenir Next" panose="020B0503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 conformation at the surface of virales </a:t>
            </a:r>
            <a:r>
              <a:rPr lang="fr-FR" sz="4000" dirty="0" err="1">
                <a:latin typeface="Avenir Next" panose="020B0503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particles</a:t>
            </a:r>
            <a:endParaRPr lang="fr-FR" sz="4000" dirty="0">
              <a:latin typeface="Avenir Next" panose="020B0503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56A6A9EB-6134-8A49-AE8E-FB6B83159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200" y="2063500"/>
            <a:ext cx="7790400" cy="351566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17F2C65-E41B-D24D-BB16-7D47ADD246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9225"/>
          <a:stretch/>
        </p:blipFill>
        <p:spPr>
          <a:xfrm>
            <a:off x="8758895" y="2063500"/>
            <a:ext cx="3054350" cy="303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566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17448FA-6415-954E-8D0B-338AC2B0F14D}"/>
              </a:ext>
            </a:extLst>
          </p:cNvPr>
          <p:cNvSpPr/>
          <p:nvPr/>
        </p:nvSpPr>
        <p:spPr>
          <a:xfrm>
            <a:off x="8351520" y="3220892"/>
            <a:ext cx="3869101" cy="36371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FD6A9FA-641A-8647-9A26-812214589634}"/>
              </a:ext>
            </a:extLst>
          </p:cNvPr>
          <p:cNvSpPr txBox="1">
            <a:spLocks/>
          </p:cNvSpPr>
          <p:nvPr/>
        </p:nvSpPr>
        <p:spPr>
          <a:xfrm>
            <a:off x="2431061" y="137954"/>
            <a:ext cx="9489439" cy="1223964"/>
          </a:xfrm>
          <a:prstGeom prst="rect">
            <a:avLst/>
          </a:prstGeom>
        </p:spPr>
        <p:txBody>
          <a:bodyPr vert="horz" lIns="0" tIns="0" rIns="0" bIns="0" rtlCol="0" anchor="b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kern="1200">
                <a:solidFill>
                  <a:schemeClr val="accent2"/>
                </a:solidFill>
                <a:latin typeface="+mj-lt"/>
                <a:ea typeface="IAS Ribbon Sans Regular" pitchFamily="2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fr-FR" sz="4000" dirty="0">
                <a:latin typeface="Avenir Next" panose="020B0503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Impact of </a:t>
            </a:r>
            <a:r>
              <a:rPr lang="fr-FR" sz="4000" dirty="0" err="1">
                <a:latin typeface="Avenir Next" panose="020B0503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temsavir</a:t>
            </a:r>
            <a:r>
              <a:rPr lang="fr-FR" sz="4000" dirty="0">
                <a:latin typeface="Avenir Next" panose="020B0503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 on </a:t>
            </a:r>
            <a:r>
              <a:rPr lang="fr-FR" sz="4000" dirty="0" err="1">
                <a:latin typeface="Avenir Next" panose="020B0503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envelope</a:t>
            </a:r>
            <a:r>
              <a:rPr lang="fr-FR" sz="4000" dirty="0">
                <a:latin typeface="Avenir Next" panose="020B0503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 conformation at the surface of </a:t>
            </a:r>
            <a:r>
              <a:rPr lang="fr-FR" sz="4000" dirty="0" err="1">
                <a:latin typeface="Avenir Next" panose="020B0503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infected</a:t>
            </a:r>
            <a:r>
              <a:rPr lang="fr-FR" sz="4000" dirty="0">
                <a:latin typeface="Avenir Next" panose="020B0503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fr-FR" sz="4000" dirty="0" err="1">
                <a:latin typeface="Avenir Next" panose="020B0503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primary</a:t>
            </a:r>
            <a:r>
              <a:rPr lang="fr-FR" sz="4000" dirty="0">
                <a:latin typeface="Avenir Next" panose="020B0503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fr-FR" sz="4000" dirty="0" err="1">
                <a:latin typeface="Avenir Next" panose="020B0503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cells</a:t>
            </a:r>
            <a:endParaRPr lang="fr-FR" sz="4000" dirty="0">
              <a:latin typeface="Avenir Next" panose="020B0503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885B430-FDC2-5B42-A71B-238C9B5BF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0" y="1918161"/>
            <a:ext cx="8986623" cy="393808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B1BBBB2-F8A9-A44B-8274-0900CD9BC249}"/>
              </a:ext>
            </a:extLst>
          </p:cNvPr>
          <p:cNvSpPr/>
          <p:nvPr/>
        </p:nvSpPr>
        <p:spPr>
          <a:xfrm>
            <a:off x="3444956" y="2248361"/>
            <a:ext cx="5741894" cy="223221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70C40FD-5E1B-064B-B9BE-E37A354FF46C}"/>
              </a:ext>
            </a:extLst>
          </p:cNvPr>
          <p:cNvSpPr txBox="1"/>
          <p:nvPr/>
        </p:nvSpPr>
        <p:spPr>
          <a:xfrm>
            <a:off x="3618781" y="2567265"/>
            <a:ext cx="53942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</a:rPr>
              <a:t>Temsavir </a:t>
            </a:r>
            <a:r>
              <a:rPr lang="fr-FR" sz="2400" b="1" dirty="0">
                <a:solidFill>
                  <a:schemeClr val="bg1"/>
                </a:solidFill>
              </a:rPr>
              <a:t>impacts Env conformation</a:t>
            </a:r>
            <a:r>
              <a:rPr lang="fr-FR" sz="2400" dirty="0">
                <a:solidFill>
                  <a:schemeClr val="bg1"/>
                </a:solidFill>
              </a:rPr>
              <a:t> at the surface of </a:t>
            </a:r>
            <a:r>
              <a:rPr lang="fr-FR" sz="2400" b="1" dirty="0">
                <a:solidFill>
                  <a:schemeClr val="bg1"/>
                </a:solidFill>
              </a:rPr>
              <a:t>viral </a:t>
            </a:r>
            <a:r>
              <a:rPr lang="fr-FR" sz="2400" b="1" dirty="0" err="1">
                <a:solidFill>
                  <a:schemeClr val="bg1"/>
                </a:solidFill>
              </a:rPr>
              <a:t>particles</a:t>
            </a:r>
            <a:r>
              <a:rPr lang="fr-FR" sz="2400" b="1" dirty="0">
                <a:solidFill>
                  <a:schemeClr val="bg1"/>
                </a:solidFill>
              </a:rPr>
              <a:t> </a:t>
            </a:r>
            <a:r>
              <a:rPr lang="fr-FR" sz="2400" dirty="0">
                <a:solidFill>
                  <a:schemeClr val="bg1"/>
                </a:solidFill>
              </a:rPr>
              <a:t>and </a:t>
            </a:r>
            <a:r>
              <a:rPr lang="fr-FR" sz="2400" b="1" dirty="0" err="1">
                <a:solidFill>
                  <a:schemeClr val="bg1"/>
                </a:solidFill>
              </a:rPr>
              <a:t>infected</a:t>
            </a:r>
            <a:r>
              <a:rPr lang="fr-FR" sz="2400" b="1" dirty="0">
                <a:solidFill>
                  <a:schemeClr val="bg1"/>
                </a:solidFill>
              </a:rPr>
              <a:t> </a:t>
            </a:r>
            <a:r>
              <a:rPr lang="fr-FR" sz="2400" b="1" dirty="0" err="1">
                <a:solidFill>
                  <a:schemeClr val="bg1"/>
                </a:solidFill>
              </a:rPr>
              <a:t>cells</a:t>
            </a:r>
            <a:r>
              <a:rPr lang="fr-FR" sz="24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1466C906-D9E5-7B4B-91DE-5220A2E606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6201"/>
          <a:stretch/>
        </p:blipFill>
        <p:spPr>
          <a:xfrm>
            <a:off x="9275317" y="2015545"/>
            <a:ext cx="2645183" cy="251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46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17448FA-6415-954E-8D0B-338AC2B0F14D}"/>
              </a:ext>
            </a:extLst>
          </p:cNvPr>
          <p:cNvSpPr/>
          <p:nvPr/>
        </p:nvSpPr>
        <p:spPr>
          <a:xfrm>
            <a:off x="8351520" y="3220892"/>
            <a:ext cx="3869101" cy="36371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FD6A9FA-641A-8647-9A26-812214589634}"/>
              </a:ext>
            </a:extLst>
          </p:cNvPr>
          <p:cNvSpPr txBox="1">
            <a:spLocks/>
          </p:cNvSpPr>
          <p:nvPr/>
        </p:nvSpPr>
        <p:spPr>
          <a:xfrm>
            <a:off x="2431061" y="259874"/>
            <a:ext cx="9489439" cy="122396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kern="1200">
                <a:solidFill>
                  <a:schemeClr val="accent2"/>
                </a:solidFill>
                <a:latin typeface="+mj-lt"/>
                <a:ea typeface="IAS Ribbon Sans Regular" pitchFamily="2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en-CA" sz="4000" dirty="0">
                <a:latin typeface="Avenir Next" panose="020B0503020202020204" pitchFamily="34" charset="0"/>
              </a:rPr>
              <a:t>Antibody-dependent cellular cytotoxicity (ADCC)</a:t>
            </a:r>
            <a:r>
              <a:rPr lang="fr-CA" sz="4000" dirty="0"/>
              <a:t> </a:t>
            </a:r>
            <a:endParaRPr lang="fr-FR" sz="4000" dirty="0">
              <a:latin typeface="Avenir Next" panose="020B0503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9B4003B-9D4F-924A-BF94-54B46FEA4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880" y="1872490"/>
            <a:ext cx="5616476" cy="446353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1DAF8095-46D2-9640-AA9D-ED3AC52960FE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723494" y="2505679"/>
            <a:ext cx="2991600" cy="29736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60E2C61-DF69-9644-B2DB-93B151090D21}"/>
              </a:ext>
            </a:extLst>
          </p:cNvPr>
          <p:cNvSpPr/>
          <p:nvPr/>
        </p:nvSpPr>
        <p:spPr>
          <a:xfrm>
            <a:off x="2238892" y="2737416"/>
            <a:ext cx="5133227" cy="4834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606A8EB-E4B0-BA46-8AA6-AC6D96BCF489}"/>
              </a:ext>
            </a:extLst>
          </p:cNvPr>
          <p:cNvSpPr/>
          <p:nvPr/>
        </p:nvSpPr>
        <p:spPr>
          <a:xfrm>
            <a:off x="8845489" y="2326241"/>
            <a:ext cx="2215238" cy="4460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891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28285-DD14-CF47-9ADD-FC1A9D5FF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dirty="0">
                <a:latin typeface="Avenir Next" panose="020B0503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New </a:t>
            </a:r>
            <a:r>
              <a:rPr lang="fr-FR" sz="4000" dirty="0" err="1">
                <a:latin typeface="Avenir Next" panose="020B0503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attachment</a:t>
            </a:r>
            <a:r>
              <a:rPr lang="fr-FR" sz="4000" dirty="0">
                <a:latin typeface="Avenir Next" panose="020B0503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fr-FR" sz="4000" dirty="0" err="1">
                <a:latin typeface="Avenir Next" panose="020B0503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inhibitor</a:t>
            </a:r>
            <a:r>
              <a:rPr lang="fr-FR" sz="4000" dirty="0">
                <a:latin typeface="Avenir Next" panose="020B0503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: </a:t>
            </a:r>
            <a:r>
              <a:rPr lang="fr-FR" sz="4000" dirty="0" err="1">
                <a:latin typeface="Avenir Next" panose="020B0503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Fostemsavir</a:t>
            </a:r>
            <a:r>
              <a:rPr lang="fr-FR" sz="4000" dirty="0">
                <a:latin typeface="Avenir Next" panose="020B0503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 (BMS-663068)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FB2E7D3-565F-D040-B0AE-5B28A6FF1A57}"/>
              </a:ext>
            </a:extLst>
          </p:cNvPr>
          <p:cNvSpPr txBox="1"/>
          <p:nvPr/>
        </p:nvSpPr>
        <p:spPr>
          <a:xfrm>
            <a:off x="4468245" y="2094079"/>
            <a:ext cx="74722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Temsavir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(BMS-626529)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the active compound of the FDA-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approved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new </a:t>
            </a:r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attachment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inhibitor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fostemsavir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086BE6B-4D8C-D446-A670-CC3E5B4FE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59" y="1908494"/>
            <a:ext cx="4128543" cy="425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8142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17448FA-6415-954E-8D0B-338AC2B0F14D}"/>
              </a:ext>
            </a:extLst>
          </p:cNvPr>
          <p:cNvSpPr/>
          <p:nvPr/>
        </p:nvSpPr>
        <p:spPr>
          <a:xfrm>
            <a:off x="8351520" y="3220892"/>
            <a:ext cx="3869101" cy="36371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FD6A9FA-641A-8647-9A26-812214589634}"/>
              </a:ext>
            </a:extLst>
          </p:cNvPr>
          <p:cNvSpPr txBox="1">
            <a:spLocks/>
          </p:cNvSpPr>
          <p:nvPr/>
        </p:nvSpPr>
        <p:spPr>
          <a:xfrm>
            <a:off x="2431061" y="259874"/>
            <a:ext cx="9489439" cy="122396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kern="1200">
                <a:solidFill>
                  <a:schemeClr val="accent2"/>
                </a:solidFill>
                <a:latin typeface="+mj-lt"/>
                <a:ea typeface="IAS Ribbon Sans Regular" pitchFamily="2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en-CA" sz="4000" dirty="0">
                <a:latin typeface="Avenir Next" panose="020B0503020202020204" pitchFamily="34" charset="0"/>
              </a:rPr>
              <a:t>Antibody-dependent cellular cytotoxicity (ADCC)</a:t>
            </a:r>
            <a:r>
              <a:rPr lang="fr-CA" sz="4000" dirty="0"/>
              <a:t> </a:t>
            </a:r>
            <a:endParaRPr lang="fr-FR" sz="4000" dirty="0">
              <a:latin typeface="Avenir Next" panose="020B0503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8E67E86-1640-CA47-9AD4-C74115F61C10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724080" y="2506560"/>
            <a:ext cx="2991600" cy="29736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C71827E-4A49-FF46-BCB8-F9B47EEA3D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880" y="1872960"/>
            <a:ext cx="5617063" cy="4464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50E8127-C4E4-5B41-8D38-9E43B6A927F4}"/>
              </a:ext>
            </a:extLst>
          </p:cNvPr>
          <p:cNvSpPr/>
          <p:nvPr/>
        </p:nvSpPr>
        <p:spPr>
          <a:xfrm>
            <a:off x="3446920" y="2604563"/>
            <a:ext cx="5741894" cy="223221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9967906-1C5E-C841-8B97-24323392C097}"/>
              </a:ext>
            </a:extLst>
          </p:cNvPr>
          <p:cNvSpPr txBox="1"/>
          <p:nvPr/>
        </p:nvSpPr>
        <p:spPr>
          <a:xfrm>
            <a:off x="3852385" y="3068492"/>
            <a:ext cx="50771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</a:rPr>
              <a:t>Temsavir </a:t>
            </a:r>
            <a:r>
              <a:rPr lang="fr-FR" sz="2800" b="1" dirty="0" err="1">
                <a:solidFill>
                  <a:schemeClr val="bg1"/>
                </a:solidFill>
              </a:rPr>
              <a:t>reduces</a:t>
            </a:r>
            <a:r>
              <a:rPr lang="fr-FR" sz="2800" dirty="0">
                <a:solidFill>
                  <a:schemeClr val="bg1"/>
                </a:solidFill>
              </a:rPr>
              <a:t> the </a:t>
            </a:r>
            <a:r>
              <a:rPr lang="fr-FR" sz="2800" dirty="0" err="1">
                <a:solidFill>
                  <a:schemeClr val="bg1"/>
                </a:solidFill>
              </a:rPr>
              <a:t>capacity</a:t>
            </a:r>
            <a:r>
              <a:rPr lang="fr-FR" sz="2800" dirty="0">
                <a:solidFill>
                  <a:schemeClr val="bg1"/>
                </a:solidFill>
              </a:rPr>
              <a:t> of bNAbs to </a:t>
            </a:r>
            <a:r>
              <a:rPr lang="fr-FR" sz="2800" dirty="0" err="1">
                <a:solidFill>
                  <a:schemeClr val="bg1"/>
                </a:solidFill>
              </a:rPr>
              <a:t>mediate</a:t>
            </a:r>
            <a:r>
              <a:rPr lang="fr-FR" sz="2800" dirty="0">
                <a:solidFill>
                  <a:schemeClr val="bg1"/>
                </a:solidFill>
              </a:rPr>
              <a:t> </a:t>
            </a:r>
            <a:r>
              <a:rPr lang="fr-FR" sz="2800" b="1" dirty="0">
                <a:solidFill>
                  <a:schemeClr val="bg1"/>
                </a:solidFill>
              </a:rPr>
              <a:t>ADCC</a:t>
            </a:r>
            <a:r>
              <a:rPr lang="fr-FR" sz="2800" dirty="0">
                <a:solidFill>
                  <a:schemeClr val="bg1"/>
                </a:solidFill>
              </a:rPr>
              <a:t> </a:t>
            </a:r>
            <a:endParaRPr lang="fr-F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41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17448FA-6415-954E-8D0B-338AC2B0F14D}"/>
              </a:ext>
            </a:extLst>
          </p:cNvPr>
          <p:cNvSpPr/>
          <p:nvPr/>
        </p:nvSpPr>
        <p:spPr>
          <a:xfrm>
            <a:off x="8351520" y="3220892"/>
            <a:ext cx="3869101" cy="36371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FD6A9FA-641A-8647-9A26-812214589634}"/>
              </a:ext>
            </a:extLst>
          </p:cNvPr>
          <p:cNvSpPr txBox="1">
            <a:spLocks/>
          </p:cNvSpPr>
          <p:nvPr/>
        </p:nvSpPr>
        <p:spPr>
          <a:xfrm>
            <a:off x="2431061" y="68676"/>
            <a:ext cx="9489439" cy="122396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kern="1200">
                <a:solidFill>
                  <a:schemeClr val="accent2"/>
                </a:solidFill>
                <a:latin typeface="+mj-lt"/>
                <a:ea typeface="IAS Ribbon Sans Regular" pitchFamily="2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fr-CA" sz="4000" dirty="0">
                <a:latin typeface="Avenir Next" panose="020B0503020202020204" pitchFamily="34" charset="0"/>
              </a:rPr>
              <a:t>Conclusion</a:t>
            </a:r>
            <a:endParaRPr lang="fr-FR" sz="4000" dirty="0">
              <a:latin typeface="Avenir Next" panose="020B0503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E08904F-5C8D-404D-A2F7-38BB9030CCC9}"/>
              </a:ext>
            </a:extLst>
          </p:cNvPr>
          <p:cNvSpPr txBox="1"/>
          <p:nvPr/>
        </p:nvSpPr>
        <p:spPr>
          <a:xfrm>
            <a:off x="7789924" y="1847967"/>
            <a:ext cx="440207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fr-CA" sz="2400" dirty="0" err="1">
                <a:latin typeface="Avenir Next" panose="020B0503020202020204" pitchFamily="34" charset="0"/>
              </a:rPr>
              <a:t>Temsavir</a:t>
            </a:r>
            <a:r>
              <a:rPr lang="fr-CA" sz="2400" dirty="0">
                <a:latin typeface="Avenir Next" panose="020B0503020202020204" pitchFamily="34" charset="0"/>
              </a:rPr>
              <a:t> impacts </a:t>
            </a:r>
            <a:r>
              <a:rPr lang="fr-CA" sz="2400" dirty="0" err="1">
                <a:latin typeface="Avenir Next" panose="020B0503020202020204" pitchFamily="34" charset="0"/>
              </a:rPr>
              <a:t>Env</a:t>
            </a:r>
            <a:r>
              <a:rPr lang="fr-CA" sz="2400" dirty="0">
                <a:latin typeface="Avenir Next" panose="020B0503020202020204" pitchFamily="34" charset="0"/>
              </a:rPr>
              <a:t> conformation at the </a:t>
            </a:r>
            <a:r>
              <a:rPr lang="fr-CA" sz="2400" b="1" dirty="0">
                <a:latin typeface="Avenir Next" panose="020B0503020202020204" pitchFamily="34" charset="0"/>
              </a:rPr>
              <a:t>surface of virions and </a:t>
            </a:r>
            <a:r>
              <a:rPr lang="fr-CA" sz="2400" b="1" dirty="0" err="1">
                <a:latin typeface="Avenir Next" panose="020B0503020202020204" pitchFamily="34" charset="0"/>
              </a:rPr>
              <a:t>infected</a:t>
            </a:r>
            <a:r>
              <a:rPr lang="fr-CA" sz="2400" b="1" dirty="0">
                <a:latin typeface="Avenir Next" panose="020B0503020202020204" pitchFamily="34" charset="0"/>
              </a:rPr>
              <a:t> </a:t>
            </a:r>
            <a:r>
              <a:rPr lang="fr-CA" sz="2400" b="1" dirty="0" err="1">
                <a:latin typeface="Avenir Next" panose="020B0503020202020204" pitchFamily="34" charset="0"/>
              </a:rPr>
              <a:t>cells</a:t>
            </a:r>
            <a:r>
              <a:rPr lang="fr-CA" sz="2400" dirty="0">
                <a:latin typeface="Avenir Next" panose="020B0503020202020204" pitchFamily="34" charset="0"/>
              </a:rPr>
              <a:t>.</a:t>
            </a:r>
          </a:p>
          <a:p>
            <a:pPr marL="285750" indent="-285750">
              <a:buFont typeface="Wingdings" pitchFamily="2" charset="2"/>
              <a:buChar char="§"/>
            </a:pPr>
            <a:endParaRPr lang="fr-CA" sz="2400" b="1" dirty="0">
              <a:latin typeface="Avenir Next" panose="020B0503020202020204" pitchFamily="34" charset="0"/>
            </a:endParaRPr>
          </a:p>
          <a:p>
            <a:pPr lvl="1"/>
            <a:endParaRPr lang="fr-CA" sz="2400" dirty="0">
              <a:latin typeface="Avenir Next" panose="020B0503020202020204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fr-CA" sz="2400" dirty="0">
              <a:latin typeface="Avenir Next" panose="020B0503020202020204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fr-CA" sz="2400" dirty="0" err="1">
                <a:latin typeface="Avenir Next" panose="020B0503020202020204" pitchFamily="34" charset="0"/>
              </a:rPr>
              <a:t>Temsavir-treated</a:t>
            </a:r>
            <a:r>
              <a:rPr lang="fr-CA" sz="2400" dirty="0">
                <a:latin typeface="Avenir Next" panose="020B0503020202020204" pitchFamily="34" charset="0"/>
              </a:rPr>
              <a:t> </a:t>
            </a:r>
            <a:r>
              <a:rPr lang="fr-CA" sz="2400" dirty="0" err="1">
                <a:latin typeface="Avenir Next" panose="020B0503020202020204" pitchFamily="34" charset="0"/>
              </a:rPr>
              <a:t>cells</a:t>
            </a:r>
            <a:r>
              <a:rPr lang="fr-CA" sz="2400" dirty="0">
                <a:latin typeface="Avenir Next" panose="020B0503020202020204" pitchFamily="34" charset="0"/>
              </a:rPr>
              <a:t> are </a:t>
            </a:r>
            <a:r>
              <a:rPr lang="fr-CA" sz="2400" b="1" dirty="0">
                <a:latin typeface="Avenir Next" panose="020B0503020202020204" pitchFamily="34" charset="0"/>
              </a:rPr>
              <a:t>more </a:t>
            </a:r>
            <a:r>
              <a:rPr lang="fr-CA" sz="2400" b="1" dirty="0" err="1">
                <a:latin typeface="Avenir Next" panose="020B0503020202020204" pitchFamily="34" charset="0"/>
              </a:rPr>
              <a:t>resistant</a:t>
            </a:r>
            <a:r>
              <a:rPr lang="fr-CA" sz="2400" b="1" dirty="0">
                <a:latin typeface="Avenir Next" panose="020B0503020202020204" pitchFamily="34" charset="0"/>
              </a:rPr>
              <a:t> to ADCC </a:t>
            </a:r>
            <a:r>
              <a:rPr lang="fr-CA" sz="2400" dirty="0" err="1">
                <a:latin typeface="Avenir Next" panose="020B0503020202020204" pitchFamily="34" charset="0"/>
              </a:rPr>
              <a:t>mediated</a:t>
            </a:r>
            <a:r>
              <a:rPr lang="fr-CA" sz="2400" dirty="0">
                <a:latin typeface="Avenir Next" panose="020B0503020202020204" pitchFamily="34" charset="0"/>
              </a:rPr>
              <a:t> by </a:t>
            </a:r>
            <a:r>
              <a:rPr lang="fr-CA" sz="2400" b="1" dirty="0" err="1">
                <a:latin typeface="Avenir Next" panose="020B0503020202020204" pitchFamily="34" charset="0"/>
              </a:rPr>
              <a:t>bNAbs</a:t>
            </a:r>
            <a:r>
              <a:rPr lang="fr-CA" sz="2400" dirty="0">
                <a:latin typeface="Avenir Next" panose="020B0503020202020204" pitchFamily="34" charset="0"/>
              </a:rPr>
              <a:t>.  </a:t>
            </a:r>
          </a:p>
          <a:p>
            <a:pPr marL="285750" indent="-285750">
              <a:buFont typeface="Wingdings" pitchFamily="2" charset="2"/>
              <a:buChar char="§"/>
            </a:pPr>
            <a:endParaRPr lang="fr-CA" sz="2400" dirty="0">
              <a:latin typeface="Avenir Next" panose="020B0503020202020204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fr-CA" sz="2400" dirty="0">
              <a:latin typeface="Avenir Next" panose="020B0503020202020204" pitchFamily="34" charset="0"/>
            </a:endParaRPr>
          </a:p>
          <a:p>
            <a:endParaRPr lang="fr-CA" sz="2400" dirty="0">
              <a:latin typeface="Avenir Next" panose="020B0503020202020204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fr-CA" sz="2400" dirty="0">
              <a:latin typeface="Avenir Next" panose="020B0503020202020204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fr-CA" sz="2400" dirty="0">
              <a:latin typeface="Avenir Next" panose="020B0503020202020204" pitchFamily="34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33AC6F3B-D117-5F4D-B9C3-870A52460A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1"/>
          <a:stretch/>
        </p:blipFill>
        <p:spPr>
          <a:xfrm>
            <a:off x="251460" y="2106612"/>
            <a:ext cx="7157013" cy="337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8300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17448FA-6415-954E-8D0B-338AC2B0F14D}"/>
              </a:ext>
            </a:extLst>
          </p:cNvPr>
          <p:cNvSpPr/>
          <p:nvPr/>
        </p:nvSpPr>
        <p:spPr>
          <a:xfrm>
            <a:off x="8351520" y="3220892"/>
            <a:ext cx="3869101" cy="36371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1D8977-EA9B-4E4C-9A7C-F0D9E2B25FBB}"/>
              </a:ext>
            </a:extLst>
          </p:cNvPr>
          <p:cNvSpPr/>
          <p:nvPr/>
        </p:nvSpPr>
        <p:spPr>
          <a:xfrm>
            <a:off x="8503920" y="3373292"/>
            <a:ext cx="3869101" cy="36371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2BA8E644-E67C-AA4E-B1A4-F51095D42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7016" y="102141"/>
            <a:ext cx="41656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2000" b="1" u="sng" dirty="0">
                <a:latin typeface="Arial" panose="020B0604020202020204" pitchFamily="34" charset="0"/>
                <a:ea typeface="ＭＳ Ｐゴシック" panose="020B0600070205080204" pitchFamily="34" charset="-128"/>
              </a:rPr>
              <a:t>Laboratory of Dr </a:t>
            </a:r>
            <a:r>
              <a:rPr lang="en-US" altLang="fr-FR" sz="2000" b="1" u="sng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Finzi</a:t>
            </a:r>
            <a:endParaRPr lang="en-US" altLang="fr-FR" sz="2000" b="1" u="sng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fr-FR" sz="1800" b="1" dirty="0">
                <a:latin typeface="Arial" panose="020B0604020202020204" pitchFamily="34" charset="0"/>
                <a:ea typeface="MS PGothic" panose="020B0600070205080204" pitchFamily="34" charset="-128"/>
              </a:rPr>
              <a:t>Andrés </a:t>
            </a:r>
            <a:r>
              <a:rPr lang="en-US" altLang="fr-FR" sz="1800" b="1" dirty="0" err="1">
                <a:latin typeface="Arial" panose="020B0604020202020204" pitchFamily="34" charset="0"/>
                <a:ea typeface="MS PGothic" panose="020B0600070205080204" pitchFamily="34" charset="-128"/>
              </a:rPr>
              <a:t>Finzi</a:t>
            </a:r>
            <a:endParaRPr lang="en-US" altLang="fr-FR" sz="1800" b="1" dirty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fr-FR" sz="1200" b="1" dirty="0" err="1">
                <a:latin typeface="Arial" panose="020B0604020202020204" pitchFamily="34" charset="0"/>
                <a:ea typeface="MS PGothic" panose="020B0600070205080204" pitchFamily="34" charset="-128"/>
              </a:rPr>
              <a:t>Sai</a:t>
            </a:r>
            <a:r>
              <a:rPr lang="en-US" altLang="fr-FR" sz="1200" b="1" dirty="0"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en-US" altLang="fr-FR" sz="1200" b="1" dirty="0" err="1">
                <a:latin typeface="Arial" panose="020B0604020202020204" pitchFamily="34" charset="0"/>
                <a:ea typeface="MS PGothic" panose="020B0600070205080204" pitchFamily="34" charset="-128"/>
              </a:rPr>
              <a:t>Priya</a:t>
            </a:r>
            <a:r>
              <a:rPr lang="en-US" altLang="fr-FR" sz="1200" b="1" dirty="0"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en-US" altLang="fr-FR" sz="1200" b="1" dirty="0" err="1">
                <a:latin typeface="Arial" panose="020B0604020202020204" pitchFamily="34" charset="0"/>
                <a:ea typeface="MS PGothic" panose="020B0600070205080204" pitchFamily="34" charset="-128"/>
              </a:rPr>
              <a:t>Anand</a:t>
            </a:r>
            <a:endParaRPr lang="en-US" altLang="fr-FR" sz="1200" b="1" dirty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fr-FR" sz="1200" b="1" dirty="0">
                <a:latin typeface="Arial" panose="020B0604020202020204" pitchFamily="34" charset="0"/>
                <a:ea typeface="MS PGothic" panose="020B0600070205080204" pitchFamily="34" charset="-128"/>
              </a:rPr>
              <a:t>Catherine Bourassa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fr-FR" sz="1200" dirty="0">
                <a:latin typeface="Arial" panose="020B0604020202020204" pitchFamily="34" charset="0"/>
                <a:ea typeface="MS PGothic" panose="020B0600070205080204" pitchFamily="34" charset="-128"/>
              </a:rPr>
              <a:t>Guillaume Beaudoin-</a:t>
            </a:r>
            <a:r>
              <a:rPr lang="en-US" altLang="fr-FR" sz="1200" dirty="0" err="1">
                <a:latin typeface="Arial" panose="020B0604020202020204" pitchFamily="34" charset="0"/>
                <a:ea typeface="MS PGothic" panose="020B0600070205080204" pitchFamily="34" charset="-128"/>
              </a:rPr>
              <a:t>Bussières</a:t>
            </a:r>
            <a:endParaRPr lang="en-US" altLang="fr-FR" sz="1200" dirty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fr-FR" sz="1200" dirty="0">
                <a:latin typeface="Arial" panose="020B0604020202020204" pitchFamily="34" charset="0"/>
                <a:ea typeface="MS PGothic" panose="020B0600070205080204" pitchFamily="34" charset="-128"/>
              </a:rPr>
              <a:t>Debashree Chatterjee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fr-FR" sz="1200" b="1" dirty="0" err="1">
                <a:latin typeface="Arial" panose="020B0604020202020204" pitchFamily="34" charset="0"/>
                <a:ea typeface="MS PGothic" panose="020B0600070205080204" pitchFamily="34" charset="-128"/>
              </a:rPr>
              <a:t>Shilei</a:t>
            </a:r>
            <a:r>
              <a:rPr lang="en-US" altLang="fr-FR" sz="1200" b="1" dirty="0">
                <a:latin typeface="Arial" panose="020B0604020202020204" pitchFamily="34" charset="0"/>
                <a:ea typeface="MS PGothic" panose="020B0600070205080204" pitchFamily="34" charset="-128"/>
              </a:rPr>
              <a:t> Ding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fr-FR" sz="1200" dirty="0">
                <a:latin typeface="Arial" panose="020B0604020202020204" pitchFamily="34" charset="0"/>
                <a:ea typeface="MS PGothic" panose="020B0600070205080204" pitchFamily="34" charset="-128"/>
              </a:rPr>
              <a:t>Shang Yu Gong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fr-FR" sz="1200" b="1" dirty="0">
                <a:latin typeface="Arial" panose="020B0604020202020204" pitchFamily="34" charset="0"/>
                <a:ea typeface="MS PGothic" panose="020B0600070205080204" pitchFamily="34" charset="-128"/>
              </a:rPr>
              <a:t>Guillaume Goyette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fr-FR" sz="1200" b="1" dirty="0">
                <a:latin typeface="Arial" panose="020B0604020202020204" pitchFamily="34" charset="0"/>
                <a:ea typeface="MS PGothic" panose="020B0600070205080204" pitchFamily="34" charset="-128"/>
              </a:rPr>
              <a:t>Annemarie Laumaea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fr-FR" sz="1200" b="1" dirty="0">
                <a:latin typeface="Arial" panose="020B0604020202020204" pitchFamily="34" charset="0"/>
                <a:ea typeface="MS PGothic" panose="020B0600070205080204" pitchFamily="34" charset="-128"/>
              </a:rPr>
              <a:t>Gabrielle Gendron-Lepage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fr-FR" sz="1200" b="1" dirty="0">
                <a:latin typeface="Arial" panose="020B0604020202020204" pitchFamily="34" charset="0"/>
                <a:ea typeface="MS PGothic" panose="020B0600070205080204" pitchFamily="34" charset="-128"/>
              </a:rPr>
              <a:t>Lorie </a:t>
            </a:r>
            <a:r>
              <a:rPr lang="en-US" altLang="fr-FR" sz="1200" b="1" dirty="0" err="1">
                <a:latin typeface="Arial" panose="020B0604020202020204" pitchFamily="34" charset="0"/>
                <a:ea typeface="MS PGothic" panose="020B0600070205080204" pitchFamily="34" charset="-128"/>
              </a:rPr>
              <a:t>Marchitto</a:t>
            </a:r>
            <a:endParaRPr lang="en-US" altLang="fr-FR" sz="1200" b="1" dirty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fr-FR" sz="1200" b="1" dirty="0">
                <a:latin typeface="Arial" panose="020B0604020202020204" pitchFamily="34" charset="0"/>
                <a:ea typeface="MS PGothic" panose="020B0600070205080204" pitchFamily="34" charset="-128"/>
              </a:rPr>
              <a:t>Halima Medjahed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fr-FR" sz="1200" b="1" dirty="0">
                <a:latin typeface="Arial" panose="020B0604020202020204" pitchFamily="34" charset="0"/>
                <a:ea typeface="MS PGothic" panose="020B0600070205080204" pitchFamily="34" charset="-128"/>
              </a:rPr>
              <a:t>Jérémie Prévost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fr-FR" sz="1200" b="1" dirty="0">
                <a:latin typeface="Arial" panose="020B0604020202020204" pitchFamily="34" charset="0"/>
                <a:ea typeface="MS PGothic" panose="020B0600070205080204" pitchFamily="34" charset="-128"/>
              </a:rPr>
              <a:t>Jonathan Richard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fr-FR" sz="1200" dirty="0">
                <a:latin typeface="Arial" panose="020B0604020202020204" pitchFamily="34" charset="0"/>
                <a:ea typeface="MS PGothic" panose="020B0600070205080204" pitchFamily="34" charset="-128"/>
              </a:rPr>
              <a:t>Alexandra Tauzin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fr-FR" sz="1200" b="1" dirty="0">
                <a:latin typeface="Arial" panose="020B0604020202020204" pitchFamily="34" charset="0"/>
                <a:ea typeface="MS PGothic" panose="020B0600070205080204" pitchFamily="34" charset="-128"/>
              </a:rPr>
              <a:t>Dani Vézina</a:t>
            </a:r>
          </a:p>
        </p:txBody>
      </p:sp>
      <p:pic>
        <p:nvPicPr>
          <p:cNvPr id="13" name="Image 40">
            <a:extLst>
              <a:ext uri="{FF2B5EF4-FFF2-40B4-BE49-F238E27FC236}">
                <a16:creationId xmlns:a16="http://schemas.microsoft.com/office/drawing/2014/main" id="{C91BD610-D3D1-4648-BF09-422880495C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810" y="3239152"/>
            <a:ext cx="2822659" cy="905246"/>
          </a:xfrm>
          <a:prstGeom prst="rect">
            <a:avLst/>
          </a:prstGeom>
        </p:spPr>
      </p:pic>
      <p:pic>
        <p:nvPicPr>
          <p:cNvPr id="14" name="Image 1">
            <a:extLst>
              <a:ext uri="{FF2B5EF4-FFF2-40B4-BE49-F238E27FC236}">
                <a16:creationId xmlns:a16="http://schemas.microsoft.com/office/drawing/2014/main" id="{7CF03187-2540-DB4A-BA2E-972380909D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06" y="2754195"/>
            <a:ext cx="2075229" cy="100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 4">
            <a:extLst>
              <a:ext uri="{FF2B5EF4-FFF2-40B4-BE49-F238E27FC236}">
                <a16:creationId xmlns:a16="http://schemas.microsoft.com/office/drawing/2014/main" id="{F7AC915E-B5B2-D040-ADA6-F4047E9C72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672" y="5103676"/>
            <a:ext cx="2048746" cy="784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2">
            <a:extLst>
              <a:ext uri="{FF2B5EF4-FFF2-40B4-BE49-F238E27FC236}">
                <a16:creationId xmlns:a16="http://schemas.microsoft.com/office/drawing/2014/main" id="{0B36B36C-EA38-FC45-A121-D400F193F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801" y="5317715"/>
            <a:ext cx="2593395" cy="556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7" name="Image 1">
            <a:extLst>
              <a:ext uri="{FF2B5EF4-FFF2-40B4-BE49-F238E27FC236}">
                <a16:creationId xmlns:a16="http://schemas.microsoft.com/office/drawing/2014/main" id="{7E70A1C5-580A-674E-BF57-E05478680CF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78" y="4732726"/>
            <a:ext cx="2787416" cy="172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 31">
            <a:extLst>
              <a:ext uri="{FF2B5EF4-FFF2-40B4-BE49-F238E27FC236}">
                <a16:creationId xmlns:a16="http://schemas.microsoft.com/office/drawing/2014/main" id="{BEC7BA42-0B51-864A-9FA3-D62EF776286E}"/>
              </a:ext>
            </a:extLst>
          </p:cNvPr>
          <p:cNvPicPr/>
          <p:nvPr/>
        </p:nvPicPr>
        <p:blipFill>
          <a:blip r:embed="rId7" cstate="print"/>
          <a:stretch/>
        </p:blipFill>
        <p:spPr>
          <a:xfrm>
            <a:off x="7223524" y="3654079"/>
            <a:ext cx="1229048" cy="1078417"/>
          </a:xfrm>
          <a:prstGeom prst="rect">
            <a:avLst/>
          </a:prstGeom>
          <a:ln>
            <a:noFill/>
          </a:ln>
        </p:spPr>
      </p:pic>
      <p:pic>
        <p:nvPicPr>
          <p:cNvPr id="19" name="Image 2">
            <a:extLst>
              <a:ext uri="{FF2B5EF4-FFF2-40B4-BE49-F238E27FC236}">
                <a16:creationId xmlns:a16="http://schemas.microsoft.com/office/drawing/2014/main" id="{088A8169-4B3A-224D-A20F-07D8325E47C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902" y="3452980"/>
            <a:ext cx="258816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C200D2B2-9C73-6F47-916C-5075FBF9302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80271" y="1125473"/>
            <a:ext cx="1511300" cy="1308100"/>
          </a:xfrm>
          <a:prstGeom prst="rect">
            <a:avLst/>
          </a:prstGeom>
        </p:spPr>
      </p:pic>
      <p:sp>
        <p:nvSpPr>
          <p:cNvPr id="21" name="Text Box 5">
            <a:extLst>
              <a:ext uri="{FF2B5EF4-FFF2-40B4-BE49-F238E27FC236}">
                <a16:creationId xmlns:a16="http://schemas.microsoft.com/office/drawing/2014/main" id="{0908E16F-57D1-2549-ABA6-C6777B124A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3121" y="102140"/>
            <a:ext cx="4165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2000" b="1" u="sng" dirty="0">
                <a:latin typeface="Arial" panose="020B0604020202020204" pitchFamily="34" charset="0"/>
                <a:ea typeface="ＭＳ Ｐゴシック" panose="020B0600070205080204" pitchFamily="34" charset="-128"/>
              </a:rPr>
              <a:t>Collaborators</a:t>
            </a:r>
          </a:p>
          <a:p>
            <a:pPr algn="ctr">
              <a:spcBef>
                <a:spcPct val="0"/>
              </a:spcBef>
              <a:buNone/>
            </a:pPr>
            <a:endParaRPr lang="en-US" altLang="fr-FR" sz="1200" dirty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fr-FR" sz="1200" dirty="0">
                <a:latin typeface="Arial" panose="020B0604020202020204" pitchFamily="34" charset="0"/>
                <a:ea typeface="MS PGothic" panose="020B0600070205080204" pitchFamily="34" charset="-128"/>
              </a:rPr>
              <a:t>Andrew Clark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fr-FR" sz="1200" dirty="0">
                <a:latin typeface="Arial" panose="020B0604020202020204" pitchFamily="34" charset="0"/>
                <a:ea typeface="MS PGothic" panose="020B0600070205080204" pitchFamily="34" charset="-128"/>
              </a:rPr>
              <a:t>Dennis Burton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6650847F-D231-F24C-9EBA-62561261FE31}"/>
              </a:ext>
            </a:extLst>
          </p:cNvPr>
          <p:cNvSpPr txBox="1"/>
          <p:nvPr/>
        </p:nvSpPr>
        <p:spPr>
          <a:xfrm>
            <a:off x="1530521" y="1435937"/>
            <a:ext cx="39019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>
                <a:latin typeface="Avenir Next" panose="020B0503020202020204" pitchFamily="34" charset="0"/>
              </a:rPr>
              <a:t>THANK YOU!</a:t>
            </a:r>
          </a:p>
          <a:p>
            <a:pPr algn="ctr"/>
            <a:r>
              <a:rPr lang="fr-FR" sz="4400" dirty="0">
                <a:latin typeface="Avenir Next" panose="020B0503020202020204" pitchFamily="34" charset="0"/>
              </a:rPr>
              <a:t>MERCI!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3E7B7F3C-71C3-2A43-89BD-361F8EA0348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80271" y="4750618"/>
            <a:ext cx="2170562" cy="1439177"/>
          </a:xfrm>
          <a:prstGeom prst="rect">
            <a:avLst/>
          </a:prstGeom>
        </p:spPr>
      </p:pic>
      <p:pic>
        <p:nvPicPr>
          <p:cNvPr id="24" name="Picture 2" descr="Home | Canada Foundation for Innovation">
            <a:extLst>
              <a:ext uri="{FF2B5EF4-FFF2-40B4-BE49-F238E27FC236}">
                <a16:creationId xmlns:a16="http://schemas.microsoft.com/office/drawing/2014/main" id="{6B4F163A-9E45-DF4A-B80E-B2273B7D4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06" y="3989394"/>
            <a:ext cx="2863845" cy="71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1394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17448FA-6415-954E-8D0B-338AC2B0F14D}"/>
              </a:ext>
            </a:extLst>
          </p:cNvPr>
          <p:cNvSpPr/>
          <p:nvPr/>
        </p:nvSpPr>
        <p:spPr>
          <a:xfrm>
            <a:off x="8351520" y="3220892"/>
            <a:ext cx="3869101" cy="36371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753BF3F-D34B-0D4D-A62C-9074CCE38B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609"/>
          <a:stretch/>
        </p:blipFill>
        <p:spPr>
          <a:xfrm>
            <a:off x="10799290" y="2032858"/>
            <a:ext cx="1109019" cy="29972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9EA4054-2A24-E748-9FF7-A4E2EA795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8895" y="109462"/>
            <a:ext cx="3444103" cy="306951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4C1D114-E4CE-7243-A677-F5828FD0FA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2260" y="3346516"/>
            <a:ext cx="3597371" cy="309743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2807F13-66A8-D44F-9DDD-85710268D3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6011" y="109462"/>
            <a:ext cx="3597371" cy="307569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7EBD731-9752-324C-B7CB-00C4692C88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6012" y="3319295"/>
            <a:ext cx="3597371" cy="3151876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DCA79296-716C-F642-892F-13F1AED84631}"/>
              </a:ext>
            </a:extLst>
          </p:cNvPr>
          <p:cNvSpPr txBox="1">
            <a:spLocks/>
          </p:cNvSpPr>
          <p:nvPr/>
        </p:nvSpPr>
        <p:spPr>
          <a:xfrm rot="16200000">
            <a:off x="-1279310" y="2957606"/>
            <a:ext cx="3495099" cy="113748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kern="1200">
                <a:solidFill>
                  <a:schemeClr val="accent2"/>
                </a:solidFill>
                <a:latin typeface="+mj-lt"/>
                <a:ea typeface="IAS Ribbon Sans Regular" pitchFamily="2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fr-CA" sz="4000" dirty="0">
                <a:latin typeface="Avenir Next" panose="020B0503020202020204" pitchFamily="34" charset="0"/>
              </a:rPr>
              <a:t>Annexe</a:t>
            </a:r>
            <a:endParaRPr lang="fr-FR" sz="4000" dirty="0">
              <a:latin typeface="Avenir Next" panose="020B0503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4752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17448FA-6415-954E-8D0B-338AC2B0F14D}"/>
              </a:ext>
            </a:extLst>
          </p:cNvPr>
          <p:cNvSpPr/>
          <p:nvPr/>
        </p:nvSpPr>
        <p:spPr>
          <a:xfrm>
            <a:off x="8351520" y="3220892"/>
            <a:ext cx="3869101" cy="36371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CA79296-716C-F642-892F-13F1AED84631}"/>
              </a:ext>
            </a:extLst>
          </p:cNvPr>
          <p:cNvSpPr txBox="1">
            <a:spLocks/>
          </p:cNvSpPr>
          <p:nvPr/>
        </p:nvSpPr>
        <p:spPr>
          <a:xfrm rot="16200000">
            <a:off x="-1279310" y="2957606"/>
            <a:ext cx="3495099" cy="113748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kern="1200">
                <a:solidFill>
                  <a:schemeClr val="accent2"/>
                </a:solidFill>
                <a:latin typeface="+mj-lt"/>
                <a:ea typeface="IAS Ribbon Sans Regular" pitchFamily="2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fr-CA" sz="4000" dirty="0">
                <a:latin typeface="Avenir Next" panose="020B0503020202020204" pitchFamily="34" charset="0"/>
              </a:rPr>
              <a:t>Annexe</a:t>
            </a:r>
            <a:endParaRPr lang="fr-FR" sz="4000" dirty="0">
              <a:latin typeface="Avenir Next" panose="020B0503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7B85607B-1355-AA45-9499-C79E13126B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208" y="1778798"/>
            <a:ext cx="10356912" cy="3390379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9DC0F609-8388-C446-A66F-B05A196491FB}"/>
              </a:ext>
            </a:extLst>
          </p:cNvPr>
          <p:cNvSpPr txBox="1"/>
          <p:nvPr/>
        </p:nvSpPr>
        <p:spPr>
          <a:xfrm>
            <a:off x="5192062" y="1012715"/>
            <a:ext cx="3469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Dose </a:t>
            </a:r>
            <a:r>
              <a:rPr lang="fr-FR" sz="2400" dirty="0" err="1"/>
              <a:t>dependent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5778689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17448FA-6415-954E-8D0B-338AC2B0F14D}"/>
              </a:ext>
            </a:extLst>
          </p:cNvPr>
          <p:cNvSpPr/>
          <p:nvPr/>
        </p:nvSpPr>
        <p:spPr>
          <a:xfrm>
            <a:off x="8351520" y="3220892"/>
            <a:ext cx="3869101" cy="36371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CA79296-716C-F642-892F-13F1AED84631}"/>
              </a:ext>
            </a:extLst>
          </p:cNvPr>
          <p:cNvSpPr txBox="1">
            <a:spLocks/>
          </p:cNvSpPr>
          <p:nvPr/>
        </p:nvSpPr>
        <p:spPr>
          <a:xfrm rot="16200000">
            <a:off x="-1279310" y="2957606"/>
            <a:ext cx="3495099" cy="113748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kern="1200">
                <a:solidFill>
                  <a:schemeClr val="accent2"/>
                </a:solidFill>
                <a:latin typeface="+mj-lt"/>
                <a:ea typeface="IAS Ribbon Sans Regular" pitchFamily="2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fr-CA" sz="4000" dirty="0">
                <a:latin typeface="Avenir Next" panose="020B0503020202020204" pitchFamily="34" charset="0"/>
              </a:rPr>
              <a:t>Annexe</a:t>
            </a:r>
            <a:endParaRPr lang="fr-FR" sz="4000" dirty="0">
              <a:latin typeface="Avenir Next" panose="020B0503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AF2D51B-47EE-A74D-BBC6-A4871A7A8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8139" y="2129506"/>
            <a:ext cx="8957556" cy="400332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80F5E94-CC72-1E49-A798-E956C6CA2588}"/>
              </a:ext>
            </a:extLst>
          </p:cNvPr>
          <p:cNvSpPr txBox="1"/>
          <p:nvPr/>
        </p:nvSpPr>
        <p:spPr>
          <a:xfrm>
            <a:off x="5192062" y="1012715"/>
            <a:ext cx="3469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Dose </a:t>
            </a:r>
            <a:r>
              <a:rPr lang="fr-FR" sz="2400" dirty="0" err="1"/>
              <a:t>dependent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53520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17448FA-6415-954E-8D0B-338AC2B0F14D}"/>
              </a:ext>
            </a:extLst>
          </p:cNvPr>
          <p:cNvSpPr/>
          <p:nvPr/>
        </p:nvSpPr>
        <p:spPr>
          <a:xfrm>
            <a:off x="8351520" y="3220892"/>
            <a:ext cx="3869101" cy="36371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CA79296-716C-F642-892F-13F1AED84631}"/>
              </a:ext>
            </a:extLst>
          </p:cNvPr>
          <p:cNvSpPr txBox="1">
            <a:spLocks/>
          </p:cNvSpPr>
          <p:nvPr/>
        </p:nvSpPr>
        <p:spPr>
          <a:xfrm rot="16200000">
            <a:off x="-1279310" y="2957606"/>
            <a:ext cx="3495099" cy="113748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kern="1200">
                <a:solidFill>
                  <a:schemeClr val="accent2"/>
                </a:solidFill>
                <a:latin typeface="+mj-lt"/>
                <a:ea typeface="IAS Ribbon Sans Regular" pitchFamily="2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fr-CA" sz="4000" dirty="0">
                <a:latin typeface="Avenir Next" panose="020B0503020202020204" pitchFamily="34" charset="0"/>
              </a:rPr>
              <a:t>Annexe</a:t>
            </a:r>
            <a:endParaRPr lang="fr-FR" sz="4000" dirty="0">
              <a:latin typeface="Avenir Next" panose="020B0503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D16C45C-7A46-5442-8077-58EC936BEF73}"/>
              </a:ext>
            </a:extLst>
          </p:cNvPr>
          <p:cNvSpPr txBox="1"/>
          <p:nvPr/>
        </p:nvSpPr>
        <p:spPr>
          <a:xfrm>
            <a:off x="1186180" y="635224"/>
            <a:ext cx="11689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err="1">
                <a:latin typeface="Avenir Next" panose="020B0503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Normalization</a:t>
            </a:r>
            <a:r>
              <a:rPr lang="fr-FR" sz="2000" dirty="0">
                <a:latin typeface="Avenir Next" panose="020B0503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fr-FR" sz="2000" dirty="0" err="1">
                <a:latin typeface="Avenir Next" panose="020B0503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with</a:t>
            </a:r>
            <a:r>
              <a:rPr lang="fr-FR" sz="2000" dirty="0">
                <a:latin typeface="Avenir Next" panose="020B0503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 10E8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8FDFED7A-5C2E-8B41-B0B9-3063AE5F6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32" y="1356323"/>
            <a:ext cx="7210375" cy="449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8435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17448FA-6415-954E-8D0B-338AC2B0F14D}"/>
              </a:ext>
            </a:extLst>
          </p:cNvPr>
          <p:cNvSpPr/>
          <p:nvPr/>
        </p:nvSpPr>
        <p:spPr>
          <a:xfrm>
            <a:off x="8351520" y="3220892"/>
            <a:ext cx="3869101" cy="36371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CA79296-716C-F642-892F-13F1AED84631}"/>
              </a:ext>
            </a:extLst>
          </p:cNvPr>
          <p:cNvSpPr txBox="1">
            <a:spLocks/>
          </p:cNvSpPr>
          <p:nvPr/>
        </p:nvSpPr>
        <p:spPr>
          <a:xfrm rot="16200000">
            <a:off x="-1279310" y="2957606"/>
            <a:ext cx="3495099" cy="113748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kern="1200">
                <a:solidFill>
                  <a:schemeClr val="accent2"/>
                </a:solidFill>
                <a:latin typeface="+mj-lt"/>
                <a:ea typeface="IAS Ribbon Sans Regular" pitchFamily="2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fr-CA" sz="4000" dirty="0">
                <a:latin typeface="Avenir Next" panose="020B0503020202020204" pitchFamily="34" charset="0"/>
              </a:rPr>
              <a:t>Annexe</a:t>
            </a:r>
            <a:endParaRPr lang="fr-FR" sz="4000" dirty="0">
              <a:latin typeface="Avenir Next" panose="020B0503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CC64FCF-4658-4646-A59E-C7CF967ED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120" y="922848"/>
            <a:ext cx="9956800" cy="520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1471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17448FA-6415-954E-8D0B-338AC2B0F14D}"/>
              </a:ext>
            </a:extLst>
          </p:cNvPr>
          <p:cNvSpPr/>
          <p:nvPr/>
        </p:nvSpPr>
        <p:spPr>
          <a:xfrm>
            <a:off x="8351520" y="3220892"/>
            <a:ext cx="3869101" cy="36371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CA79296-716C-F642-892F-13F1AED84631}"/>
              </a:ext>
            </a:extLst>
          </p:cNvPr>
          <p:cNvSpPr txBox="1">
            <a:spLocks/>
          </p:cNvSpPr>
          <p:nvPr/>
        </p:nvSpPr>
        <p:spPr>
          <a:xfrm rot="16200000">
            <a:off x="-1279310" y="2957606"/>
            <a:ext cx="3495099" cy="113748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kern="1200">
                <a:solidFill>
                  <a:schemeClr val="accent2"/>
                </a:solidFill>
                <a:latin typeface="+mj-lt"/>
                <a:ea typeface="IAS Ribbon Sans Regular" pitchFamily="2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fr-CA" sz="4000" dirty="0">
                <a:latin typeface="Avenir Next" panose="020B0503020202020204" pitchFamily="34" charset="0"/>
              </a:rPr>
              <a:t>Annexe</a:t>
            </a:r>
            <a:endParaRPr lang="fr-FR" sz="4000" dirty="0">
              <a:latin typeface="Avenir Next" panose="020B0503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2CB3A4B-9A5C-8948-8794-C8BCF2525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260" y="1225550"/>
            <a:ext cx="9969500" cy="440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5582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17448FA-6415-954E-8D0B-338AC2B0F14D}"/>
              </a:ext>
            </a:extLst>
          </p:cNvPr>
          <p:cNvSpPr/>
          <p:nvPr/>
        </p:nvSpPr>
        <p:spPr>
          <a:xfrm>
            <a:off x="8351520" y="3220892"/>
            <a:ext cx="3869101" cy="36371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CA79296-716C-F642-892F-13F1AED84631}"/>
              </a:ext>
            </a:extLst>
          </p:cNvPr>
          <p:cNvSpPr txBox="1">
            <a:spLocks/>
          </p:cNvSpPr>
          <p:nvPr/>
        </p:nvSpPr>
        <p:spPr>
          <a:xfrm rot="16200000">
            <a:off x="-1279310" y="2957606"/>
            <a:ext cx="3495099" cy="113748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kern="1200">
                <a:solidFill>
                  <a:schemeClr val="accent2"/>
                </a:solidFill>
                <a:latin typeface="+mj-lt"/>
                <a:ea typeface="IAS Ribbon Sans Regular" pitchFamily="2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fr-CA" sz="4000" dirty="0">
                <a:latin typeface="Avenir Next" panose="020B0503020202020204" pitchFamily="34" charset="0"/>
              </a:rPr>
              <a:t>Annexe</a:t>
            </a:r>
            <a:endParaRPr lang="fr-FR" sz="4000" dirty="0">
              <a:latin typeface="Avenir Next" panose="020B0503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EB3E1E8-3986-FD4E-85D6-8C9082A23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810" y="848969"/>
            <a:ext cx="10918190" cy="516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687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28285-DD14-CF47-9ADD-FC1A9D5FF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dirty="0">
                <a:latin typeface="Avenir Next" panose="020B0503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New </a:t>
            </a:r>
            <a:r>
              <a:rPr lang="fr-FR" sz="4000" dirty="0" err="1">
                <a:latin typeface="Avenir Next" panose="020B0503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attachment</a:t>
            </a:r>
            <a:r>
              <a:rPr lang="fr-FR" sz="4000" dirty="0">
                <a:latin typeface="Avenir Next" panose="020B0503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fr-FR" sz="4000" dirty="0" err="1">
                <a:latin typeface="Avenir Next" panose="020B0503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inhibitor</a:t>
            </a:r>
            <a:r>
              <a:rPr lang="fr-FR" sz="4000" dirty="0">
                <a:latin typeface="Avenir Next" panose="020B0503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: </a:t>
            </a:r>
            <a:r>
              <a:rPr lang="fr-FR" sz="4000" dirty="0" err="1">
                <a:latin typeface="Avenir Next" panose="020B0503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Fostemsavir</a:t>
            </a:r>
            <a:r>
              <a:rPr lang="fr-FR" sz="4000" dirty="0">
                <a:latin typeface="Avenir Next" panose="020B0503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 (BMS-663068)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4586CFF-780B-274D-94D0-9872CBDB49D9}"/>
              </a:ext>
            </a:extLst>
          </p:cNvPr>
          <p:cNvSpPr txBox="1"/>
          <p:nvPr/>
        </p:nvSpPr>
        <p:spPr>
          <a:xfrm>
            <a:off x="4468245" y="2094079"/>
            <a:ext cx="7472296" cy="41242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Temsavir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(BMS-626529)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the active compound of the FDA-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approved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new </a:t>
            </a:r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attachment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inhibitor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fostemsavir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Temsavir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binds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conserved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pocket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under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ß20-ß21 </a:t>
            </a:r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loop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of gp120 and </a:t>
            </a:r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prevents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the interaction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Env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and CD4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receptor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Pancera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et al., 2017).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Temsavir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stabilizes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Env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in a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prefusion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"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closed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" conformation,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State 1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preferentially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targeted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broadly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neutralizing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antibodies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bNAbs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Pancera et al., 2017;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Munro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et al.,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2014; Lu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et al.,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2019; Si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et al.,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2004)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D8D8D99-B60D-8B4D-9186-329F62C955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51" t="8543" r="64815" b="52796"/>
          <a:stretch/>
        </p:blipFill>
        <p:spPr>
          <a:xfrm>
            <a:off x="1072738" y="1299004"/>
            <a:ext cx="2307772" cy="251059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025AF13-7771-A848-9CEF-341D0FB75E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921" t="7311" r="31527" b="52796"/>
          <a:stretch/>
        </p:blipFill>
        <p:spPr>
          <a:xfrm>
            <a:off x="775854" y="3809594"/>
            <a:ext cx="2452255" cy="259061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8F873852-386A-4949-BA84-50B174CCC8C7}"/>
              </a:ext>
            </a:extLst>
          </p:cNvPr>
          <p:cNvSpPr txBox="1"/>
          <p:nvPr/>
        </p:nvSpPr>
        <p:spPr>
          <a:xfrm>
            <a:off x="27711" y="6486368"/>
            <a:ext cx="335279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dirty="0" err="1"/>
              <a:t>Pancera</a:t>
            </a:r>
            <a:r>
              <a:rPr lang="fr-FR" sz="1600" dirty="0"/>
              <a:t> et </a:t>
            </a:r>
            <a:r>
              <a:rPr lang="fr-FR" sz="1600" i="1" dirty="0"/>
              <a:t>al</a:t>
            </a:r>
            <a:r>
              <a:rPr lang="fr-FR" sz="1600" dirty="0"/>
              <a:t>., NCM 2017</a:t>
            </a:r>
          </a:p>
        </p:txBody>
      </p:sp>
    </p:spTree>
    <p:extLst>
      <p:ext uri="{BB962C8B-B14F-4D97-AF65-F5344CB8AC3E}">
        <p14:creationId xmlns:p14="http://schemas.microsoft.com/office/powerpoint/2010/main" val="379884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17448FA-6415-954E-8D0B-338AC2B0F14D}"/>
              </a:ext>
            </a:extLst>
          </p:cNvPr>
          <p:cNvSpPr/>
          <p:nvPr/>
        </p:nvSpPr>
        <p:spPr>
          <a:xfrm>
            <a:off x="8351520" y="3220892"/>
            <a:ext cx="3869101" cy="36371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861C8B4-0B98-AA48-A85B-1B95A12A73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363"/>
          <a:stretch/>
        </p:blipFill>
        <p:spPr>
          <a:xfrm>
            <a:off x="4036120" y="1354949"/>
            <a:ext cx="2915047" cy="230797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C6669C6-54AF-9C4E-AB91-162561FE4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191" y="3882937"/>
            <a:ext cx="2009839" cy="218177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A0199D3-0C40-F449-8081-D87C5B7621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8926" y="3823959"/>
            <a:ext cx="3052228" cy="184899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EF602B2-12D5-1749-8D65-067626EF33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9212" y="1385071"/>
            <a:ext cx="3633076" cy="199424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50AFE96-95D3-354D-AED1-8A617B5A01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13500" y="4012545"/>
            <a:ext cx="3807121" cy="1849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2166841-BE49-C444-9947-AF9BCF46FF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7256" y="3912183"/>
            <a:ext cx="3052228" cy="171222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674183B-5D71-3246-986C-BFF45DB4B1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0034" y="1385071"/>
            <a:ext cx="2539713" cy="2092672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C7C4B105-23C6-4D45-A594-C15DE82823DD}"/>
              </a:ext>
            </a:extLst>
          </p:cNvPr>
          <p:cNvSpPr txBox="1"/>
          <p:nvPr/>
        </p:nvSpPr>
        <p:spPr>
          <a:xfrm>
            <a:off x="1352524" y="3127631"/>
            <a:ext cx="200983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2M </a:t>
            </a:r>
            <a:r>
              <a:rPr lang="fr-FR" sz="1400" dirty="0" err="1"/>
              <a:t>cells</a:t>
            </a:r>
            <a:r>
              <a:rPr lang="fr-FR" sz="1400" dirty="0"/>
              <a:t> / </a:t>
            </a:r>
            <a:r>
              <a:rPr lang="fr-FR" sz="1400" dirty="0" err="1"/>
              <a:t>petri</a:t>
            </a:r>
            <a:r>
              <a:rPr lang="fr-FR" sz="1400" dirty="0"/>
              <a:t> </a:t>
            </a:r>
            <a:r>
              <a:rPr lang="fr-FR" sz="1400" dirty="0" err="1"/>
              <a:t>dish</a:t>
            </a:r>
            <a:r>
              <a:rPr lang="fr-FR" sz="1400" dirty="0"/>
              <a:t>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6AB3B6F-58B0-0E4E-B90E-6192B58A4887}"/>
              </a:ext>
            </a:extLst>
          </p:cNvPr>
          <p:cNvSpPr txBox="1"/>
          <p:nvPr/>
        </p:nvSpPr>
        <p:spPr>
          <a:xfrm>
            <a:off x="8229484" y="1515773"/>
            <a:ext cx="1262991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/>
              <a:t>Collect</a:t>
            </a:r>
            <a:r>
              <a:rPr lang="fr-FR" sz="1400" dirty="0"/>
              <a:t> virions in </a:t>
            </a:r>
            <a:r>
              <a:rPr lang="fr-FR" sz="1400" dirty="0" err="1"/>
              <a:t>supernatant</a:t>
            </a:r>
            <a:endParaRPr lang="fr-FR" sz="1400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EA5622C-8D3B-5C46-9719-3074762991D7}"/>
              </a:ext>
            </a:extLst>
          </p:cNvPr>
          <p:cNvSpPr txBox="1"/>
          <p:nvPr/>
        </p:nvSpPr>
        <p:spPr>
          <a:xfrm>
            <a:off x="2208926" y="4274501"/>
            <a:ext cx="1261571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100" dirty="0"/>
              <a:t>Wash and </a:t>
            </a:r>
            <a:r>
              <a:rPr lang="fr-FR" sz="1100" dirty="0" err="1"/>
              <a:t>add</a:t>
            </a:r>
            <a:r>
              <a:rPr lang="fr-FR" sz="1100" dirty="0"/>
              <a:t> 293T </a:t>
            </a:r>
            <a:r>
              <a:rPr lang="fr-FR" sz="1100" dirty="0" err="1"/>
              <a:t>cells</a:t>
            </a:r>
            <a:endParaRPr lang="fr-FR" sz="1100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FFB0917-8638-9E45-8BB1-A0B5B46544CC}"/>
              </a:ext>
            </a:extLst>
          </p:cNvPr>
          <p:cNvSpPr txBox="1"/>
          <p:nvPr/>
        </p:nvSpPr>
        <p:spPr>
          <a:xfrm>
            <a:off x="5177256" y="4414609"/>
            <a:ext cx="99410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100" dirty="0" err="1"/>
              <a:t>Washes</a:t>
            </a:r>
            <a:endParaRPr lang="fr-FR" sz="1100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D9CB162-3167-E547-9E86-2D5A9E0A5695}"/>
              </a:ext>
            </a:extLst>
          </p:cNvPr>
          <p:cNvSpPr txBox="1"/>
          <p:nvPr/>
        </p:nvSpPr>
        <p:spPr>
          <a:xfrm>
            <a:off x="9513020" y="4552851"/>
            <a:ext cx="1191171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100" dirty="0" err="1"/>
              <a:t>Lysis</a:t>
            </a:r>
            <a:r>
              <a:rPr lang="fr-FR" sz="1100" dirty="0"/>
              <a:t> and</a:t>
            </a:r>
          </a:p>
          <a:p>
            <a:pPr algn="ctr"/>
            <a:r>
              <a:rPr lang="fr-FR" sz="1100" dirty="0"/>
              <a:t> </a:t>
            </a:r>
            <a:r>
              <a:rPr lang="fr-FR" sz="1100" dirty="0" err="1"/>
              <a:t>froze</a:t>
            </a:r>
            <a:r>
              <a:rPr lang="fr-FR" sz="1100" dirty="0"/>
              <a:t> 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22386F5-DC20-D84D-BDEF-BFE03E33719B}"/>
              </a:ext>
            </a:extLst>
          </p:cNvPr>
          <p:cNvSpPr txBox="1"/>
          <p:nvPr/>
        </p:nvSpPr>
        <p:spPr>
          <a:xfrm>
            <a:off x="5735210" y="2311298"/>
            <a:ext cx="41074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100" dirty="0"/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27244511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17448FA-6415-954E-8D0B-338AC2B0F14D}"/>
              </a:ext>
            </a:extLst>
          </p:cNvPr>
          <p:cNvSpPr/>
          <p:nvPr/>
        </p:nvSpPr>
        <p:spPr>
          <a:xfrm>
            <a:off x="8351520" y="3220892"/>
            <a:ext cx="3869101" cy="36371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CA79296-716C-F642-892F-13F1AED84631}"/>
              </a:ext>
            </a:extLst>
          </p:cNvPr>
          <p:cNvSpPr txBox="1">
            <a:spLocks/>
          </p:cNvSpPr>
          <p:nvPr/>
        </p:nvSpPr>
        <p:spPr>
          <a:xfrm rot="16200000">
            <a:off x="-1279310" y="2957606"/>
            <a:ext cx="3495099" cy="113748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kern="1200">
                <a:solidFill>
                  <a:schemeClr val="accent2"/>
                </a:solidFill>
                <a:latin typeface="+mj-lt"/>
                <a:ea typeface="IAS Ribbon Sans Regular" pitchFamily="2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fr-CA" sz="4000" dirty="0">
                <a:latin typeface="Avenir Next" panose="020B0503020202020204" pitchFamily="34" charset="0"/>
              </a:rPr>
              <a:t>Annexe</a:t>
            </a:r>
            <a:endParaRPr lang="fr-FR" sz="4000" dirty="0">
              <a:latin typeface="Avenir Next" panose="020B0503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E074BD2-5996-A241-95C3-133B149B4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4324" y="1642643"/>
            <a:ext cx="3159616" cy="189724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D8EC7E8-79FC-CC4B-BC75-32868105C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7270" y="1778798"/>
            <a:ext cx="2873260" cy="183869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70DF5B2-5B9D-E64B-9D54-01EBA8E200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2520" y="1610087"/>
            <a:ext cx="2084749" cy="1929802"/>
          </a:xfrm>
          <a:prstGeom prst="rect">
            <a:avLst/>
          </a:prstGeom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B5891CD2-2717-2041-A447-34498001DDA1}"/>
              </a:ext>
            </a:extLst>
          </p:cNvPr>
          <p:cNvCxnSpPr>
            <a:cxnSpLocks/>
          </p:cNvCxnSpPr>
          <p:nvPr/>
        </p:nvCxnSpPr>
        <p:spPr>
          <a:xfrm flipH="1">
            <a:off x="9432627" y="1539515"/>
            <a:ext cx="353703" cy="243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EC6E32E1-A682-2446-94F4-F5F99A52E8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6543" y="812860"/>
            <a:ext cx="604571" cy="181371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0389B31-13F0-E04D-AE60-B877DCE73B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8761" y="3901013"/>
            <a:ext cx="4240810" cy="201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7829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17448FA-6415-954E-8D0B-338AC2B0F14D}"/>
              </a:ext>
            </a:extLst>
          </p:cNvPr>
          <p:cNvSpPr/>
          <p:nvPr/>
        </p:nvSpPr>
        <p:spPr>
          <a:xfrm>
            <a:off x="8351520" y="3220892"/>
            <a:ext cx="3869101" cy="36371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8C72846-7CA0-404C-9B18-0D3DC2369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0338" y="2502438"/>
            <a:ext cx="3159616" cy="187143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8343E24-CF9A-B64D-BADE-DA2E58D4E8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5503" y="2664640"/>
            <a:ext cx="3159616" cy="189724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2DDA59B-70BD-C349-BED2-08E319D07F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8449" y="2800795"/>
            <a:ext cx="2873260" cy="183869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73BF597-2217-FC41-960A-9EDB40D9EE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699" y="2632084"/>
            <a:ext cx="2084749" cy="1929802"/>
          </a:xfrm>
          <a:prstGeom prst="rect">
            <a:avLst/>
          </a:prstGeom>
        </p:spPr>
      </p:pic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143C1155-1C0B-8E4F-AD24-929F968B8BB2}"/>
              </a:ext>
            </a:extLst>
          </p:cNvPr>
          <p:cNvCxnSpPr>
            <a:cxnSpLocks/>
          </p:cNvCxnSpPr>
          <p:nvPr/>
        </p:nvCxnSpPr>
        <p:spPr>
          <a:xfrm flipH="1">
            <a:off x="7763806" y="2561512"/>
            <a:ext cx="353703" cy="243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3C90022D-EEF6-2645-9DDB-AE55D869E6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03600" y="1817621"/>
            <a:ext cx="493484" cy="148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4322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17448FA-6415-954E-8D0B-338AC2B0F14D}"/>
              </a:ext>
            </a:extLst>
          </p:cNvPr>
          <p:cNvSpPr/>
          <p:nvPr/>
        </p:nvSpPr>
        <p:spPr>
          <a:xfrm>
            <a:off x="8351520" y="3220892"/>
            <a:ext cx="3869101" cy="36371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F18A612-B080-FE49-AC2D-7ED505E9C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721" y="682104"/>
            <a:ext cx="5457635" cy="4739526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6FAF0491-3644-DC4B-AF02-1EB8C1A47184}"/>
              </a:ext>
            </a:extLst>
          </p:cNvPr>
          <p:cNvSpPr txBox="1"/>
          <p:nvPr/>
        </p:nvSpPr>
        <p:spPr>
          <a:xfrm>
            <a:off x="7037977" y="544992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Munro 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et al.,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2014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9579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3E86D9-734E-CD4A-98AC-D989E4E5E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err="1">
                <a:latin typeface="Avenir Next" panose="020B0503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Hypothesis</a:t>
            </a:r>
            <a:endParaRPr lang="fr-FR" dirty="0">
              <a:latin typeface="Avenir Next" panose="020B0503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84DA487-CDB2-AA49-B8DC-E988C3B7B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8001" y="1996108"/>
            <a:ext cx="5569451" cy="441899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AD1860D-611F-024F-AF5C-7C0F4C1E0693}"/>
              </a:ext>
            </a:extLst>
          </p:cNvPr>
          <p:cNvSpPr txBox="1"/>
          <p:nvPr/>
        </p:nvSpPr>
        <p:spPr>
          <a:xfrm>
            <a:off x="520567" y="2274748"/>
            <a:ext cx="4652683" cy="40010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dirty="0"/>
              <a:t>	BMS-377806:</a:t>
            </a:r>
          </a:p>
          <a:p>
            <a:r>
              <a:rPr lang="fr-FR" sz="2400" dirty="0"/>
              <a:t> </a:t>
            </a:r>
          </a:p>
          <a:p>
            <a:pPr marL="800100" lvl="1" indent="-342900">
              <a:buFontTx/>
              <a:buChar char="-"/>
            </a:pPr>
            <a:r>
              <a:rPr lang="fr-FR" sz="2400" dirty="0" err="1"/>
              <a:t>decreases</a:t>
            </a:r>
            <a:r>
              <a:rPr lang="fr-FR" sz="2400" dirty="0"/>
              <a:t> </a:t>
            </a:r>
            <a:r>
              <a:rPr lang="fr-FR" sz="2400" dirty="0" err="1"/>
              <a:t>cleavage</a:t>
            </a:r>
            <a:r>
              <a:rPr lang="fr-FR" sz="2400" dirty="0"/>
              <a:t> </a:t>
            </a:r>
          </a:p>
          <a:p>
            <a:pPr marL="800100" lvl="1" indent="-342900">
              <a:buFontTx/>
              <a:buChar char="-"/>
            </a:pPr>
            <a:r>
              <a:rPr lang="fr-FR" sz="2400" dirty="0"/>
              <a:t>addition of </a:t>
            </a:r>
            <a:r>
              <a:rPr lang="fr-FR" sz="2400" dirty="0" err="1"/>
              <a:t>complex</a:t>
            </a:r>
            <a:r>
              <a:rPr lang="fr-FR" sz="2400" dirty="0"/>
              <a:t> </a:t>
            </a:r>
            <a:r>
              <a:rPr lang="fr-FR" sz="2400" dirty="0" err="1"/>
              <a:t>glycans</a:t>
            </a:r>
            <a:endParaRPr lang="fr-FR" sz="2400" dirty="0"/>
          </a:p>
          <a:p>
            <a:pPr marL="342900" indent="-342900">
              <a:buFontTx/>
              <a:buChar char="-"/>
            </a:pPr>
            <a:endParaRPr lang="fr-FR" sz="2400" dirty="0"/>
          </a:p>
          <a:p>
            <a:r>
              <a:rPr lang="fr-FR" dirty="0"/>
              <a:t>	</a:t>
            </a:r>
            <a:r>
              <a:rPr lang="fr-FR" sz="1600" dirty="0"/>
              <a:t>(Zhang S et al., 2021)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sz="2000" dirty="0"/>
              <a:t>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8DA64F2-2C40-BF49-9DCE-365EDA171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54959">
            <a:off x="9043884" y="2187872"/>
            <a:ext cx="396972" cy="48083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75127B3-80B9-A64A-A44F-2EB0DE0AF6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2077" y="1261030"/>
            <a:ext cx="980293" cy="98029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87883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FF5BC0C-96C1-DF44-95AB-52C8BCA3B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9715" y="394229"/>
            <a:ext cx="8427822" cy="1223964"/>
          </a:xfrm>
        </p:spPr>
        <p:txBody>
          <a:bodyPr>
            <a:normAutofit/>
          </a:bodyPr>
          <a:lstStyle/>
          <a:p>
            <a:pPr algn="ctr"/>
            <a:r>
              <a:rPr lang="fr-FR" sz="4000" dirty="0">
                <a:latin typeface="Avenir Next" panose="020B0503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Impact of </a:t>
            </a:r>
            <a:r>
              <a:rPr lang="fr-FR" sz="4000" dirty="0" err="1">
                <a:latin typeface="Avenir Next" panose="020B0503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temsavir</a:t>
            </a:r>
            <a:r>
              <a:rPr lang="fr-FR" sz="4000" dirty="0">
                <a:latin typeface="Avenir Next" panose="020B0503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 on glycosylation and </a:t>
            </a:r>
            <a:r>
              <a:rPr lang="fr-FR" sz="4000" dirty="0" err="1">
                <a:latin typeface="Avenir Next" panose="020B0503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processing</a:t>
            </a:r>
            <a:r>
              <a:rPr lang="fr-FR" sz="4000" dirty="0">
                <a:latin typeface="Avenir Next" panose="020B0503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7556CD0-1909-A346-9209-BB54E2BC8F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65" y="2179606"/>
            <a:ext cx="5346700" cy="38608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87B16B0-B7D1-8A41-B54B-36BD544B21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952541"/>
            <a:ext cx="5584180" cy="4156209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5DF950B3-3619-814A-809C-59DFC0F4A961}"/>
              </a:ext>
            </a:extLst>
          </p:cNvPr>
          <p:cNvSpPr txBox="1"/>
          <p:nvPr/>
        </p:nvSpPr>
        <p:spPr>
          <a:xfrm>
            <a:off x="2766677" y="2848303"/>
            <a:ext cx="6658645" cy="1815882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FR" sz="2800" dirty="0">
              <a:solidFill>
                <a:schemeClr val="bg1"/>
              </a:solidFill>
            </a:endParaRPr>
          </a:p>
          <a:p>
            <a:pPr algn="ctr"/>
            <a:r>
              <a:rPr lang="fr-FR" sz="2800" dirty="0" err="1">
                <a:solidFill>
                  <a:schemeClr val="bg1"/>
                </a:solidFill>
              </a:rPr>
              <a:t>Envelope</a:t>
            </a:r>
            <a:r>
              <a:rPr lang="fr-FR" sz="2800" dirty="0">
                <a:solidFill>
                  <a:schemeClr val="bg1"/>
                </a:solidFill>
              </a:rPr>
              <a:t> </a:t>
            </a:r>
            <a:r>
              <a:rPr lang="fr-FR" sz="2800" b="1" dirty="0">
                <a:solidFill>
                  <a:schemeClr val="bg1"/>
                </a:solidFill>
              </a:rPr>
              <a:t>glycosylation</a:t>
            </a:r>
            <a:r>
              <a:rPr lang="fr-FR" sz="2800" dirty="0">
                <a:solidFill>
                  <a:schemeClr val="bg1"/>
                </a:solidFill>
              </a:rPr>
              <a:t> and </a:t>
            </a:r>
            <a:r>
              <a:rPr lang="fr-FR" sz="2800" b="1" dirty="0" err="1">
                <a:solidFill>
                  <a:schemeClr val="bg1"/>
                </a:solidFill>
              </a:rPr>
              <a:t>cleavage</a:t>
            </a:r>
            <a:r>
              <a:rPr lang="fr-FR" sz="2800" dirty="0">
                <a:solidFill>
                  <a:schemeClr val="bg1"/>
                </a:solidFill>
              </a:rPr>
              <a:t> are </a:t>
            </a:r>
            <a:r>
              <a:rPr lang="fr-FR" sz="2800" dirty="0" err="1">
                <a:solidFill>
                  <a:schemeClr val="bg1"/>
                </a:solidFill>
              </a:rPr>
              <a:t>affected</a:t>
            </a:r>
            <a:r>
              <a:rPr lang="fr-FR" sz="2800" dirty="0">
                <a:solidFill>
                  <a:schemeClr val="bg1"/>
                </a:solidFill>
              </a:rPr>
              <a:t> by </a:t>
            </a:r>
            <a:r>
              <a:rPr lang="fr-FR" sz="2800" dirty="0" err="1">
                <a:solidFill>
                  <a:schemeClr val="bg1"/>
                </a:solidFill>
              </a:rPr>
              <a:t>temsavir</a:t>
            </a:r>
            <a:endParaRPr lang="fr-FR" sz="2800" dirty="0">
              <a:solidFill>
                <a:schemeClr val="bg1"/>
              </a:solidFill>
            </a:endParaRPr>
          </a:p>
          <a:p>
            <a:pPr algn="ctr"/>
            <a:endParaRPr lang="fr-F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62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FF5BC0C-96C1-DF44-95AB-52C8BCA3B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9715" y="394229"/>
            <a:ext cx="8427822" cy="1223964"/>
          </a:xfrm>
        </p:spPr>
        <p:txBody>
          <a:bodyPr>
            <a:normAutofit/>
          </a:bodyPr>
          <a:lstStyle/>
          <a:p>
            <a:pPr algn="ctr"/>
            <a:r>
              <a:rPr lang="fr-FR" sz="4000" dirty="0">
                <a:latin typeface="Avenir Next" panose="020B0503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Impact of </a:t>
            </a:r>
            <a:r>
              <a:rPr lang="fr-FR" sz="4000" dirty="0" err="1">
                <a:latin typeface="Avenir Next" panose="020B0503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temsavir</a:t>
            </a:r>
            <a:r>
              <a:rPr lang="fr-FR" sz="4000" dirty="0">
                <a:latin typeface="Avenir Next" panose="020B0503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 on </a:t>
            </a:r>
            <a:r>
              <a:rPr lang="fr-FR" sz="4000" dirty="0" err="1">
                <a:latin typeface="Avenir Next" panose="020B0503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envelope</a:t>
            </a:r>
            <a:r>
              <a:rPr lang="fr-FR" sz="4000" dirty="0">
                <a:latin typeface="Avenir Next" panose="020B0503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 conformation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B2F65A-0851-2748-81BD-8FEEB5A02F4E}"/>
              </a:ext>
            </a:extLst>
          </p:cNvPr>
          <p:cNvSpPr/>
          <p:nvPr/>
        </p:nvSpPr>
        <p:spPr>
          <a:xfrm rot="16200000">
            <a:off x="10526597" y="2151665"/>
            <a:ext cx="592473" cy="14294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774D5BAB-ABA0-894A-A2DD-397DFF56FE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4378"/>
          <a:stretch/>
        </p:blipFill>
        <p:spPr>
          <a:xfrm>
            <a:off x="9208602" y="2135474"/>
            <a:ext cx="2575831" cy="275118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3109D6D-F659-6A43-AE6A-E148118004D9}"/>
              </a:ext>
            </a:extLst>
          </p:cNvPr>
          <p:cNvSpPr/>
          <p:nvPr/>
        </p:nvSpPr>
        <p:spPr>
          <a:xfrm>
            <a:off x="10209633" y="2607266"/>
            <a:ext cx="1717283" cy="4022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3D3FFC9-0848-8E46-9EA1-A544AD6607F1}"/>
              </a:ext>
            </a:extLst>
          </p:cNvPr>
          <p:cNvSpPr/>
          <p:nvPr/>
        </p:nvSpPr>
        <p:spPr>
          <a:xfrm>
            <a:off x="10495158" y="3184327"/>
            <a:ext cx="1717283" cy="15934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B213D66A-8C82-3C40-880B-5B385C5353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5956"/>
            <a:ext cx="8985321" cy="47448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E5B9161-FBEF-8346-BB52-5FDA294EFDA9}"/>
              </a:ext>
            </a:extLst>
          </p:cNvPr>
          <p:cNvSpPr/>
          <p:nvPr/>
        </p:nvSpPr>
        <p:spPr>
          <a:xfrm rot="16200000">
            <a:off x="4546002" y="-1634026"/>
            <a:ext cx="678864" cy="81944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1547327-309B-F54A-823E-C0599F696E0D}"/>
              </a:ext>
            </a:extLst>
          </p:cNvPr>
          <p:cNvSpPr/>
          <p:nvPr/>
        </p:nvSpPr>
        <p:spPr>
          <a:xfrm>
            <a:off x="9479281" y="4886658"/>
            <a:ext cx="2885440" cy="12093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A46C5A0-72F7-2D47-8E68-545A87BD072F}"/>
              </a:ext>
            </a:extLst>
          </p:cNvPr>
          <p:cNvSpPr/>
          <p:nvPr/>
        </p:nvSpPr>
        <p:spPr>
          <a:xfrm>
            <a:off x="11875192" y="4419298"/>
            <a:ext cx="732688" cy="12093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4E2FD04-E5A6-7C47-B0A5-C8816DF8BD52}"/>
              </a:ext>
            </a:extLst>
          </p:cNvPr>
          <p:cNvSpPr/>
          <p:nvPr/>
        </p:nvSpPr>
        <p:spPr>
          <a:xfrm>
            <a:off x="8422331" y="3664616"/>
            <a:ext cx="732688" cy="12093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1482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FF5BC0C-96C1-DF44-95AB-52C8BCA3B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9715" y="394229"/>
            <a:ext cx="8427822" cy="1223964"/>
          </a:xfrm>
        </p:spPr>
        <p:txBody>
          <a:bodyPr>
            <a:normAutofit/>
          </a:bodyPr>
          <a:lstStyle/>
          <a:p>
            <a:pPr algn="ctr"/>
            <a:r>
              <a:rPr lang="fr-FR" sz="4000" dirty="0">
                <a:latin typeface="Avenir Next" panose="020B0503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Impact of </a:t>
            </a:r>
            <a:r>
              <a:rPr lang="fr-FR" sz="4000" dirty="0" err="1">
                <a:latin typeface="Avenir Next" panose="020B0503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temsavir</a:t>
            </a:r>
            <a:r>
              <a:rPr lang="fr-FR" sz="4000" dirty="0">
                <a:latin typeface="Avenir Next" panose="020B0503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 on </a:t>
            </a:r>
            <a:r>
              <a:rPr lang="fr-FR" sz="4000" dirty="0" err="1">
                <a:latin typeface="Avenir Next" panose="020B0503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envelope</a:t>
            </a:r>
            <a:r>
              <a:rPr lang="fr-FR" sz="4000" dirty="0">
                <a:latin typeface="Avenir Next" panose="020B0503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 conformation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B2F65A-0851-2748-81BD-8FEEB5A02F4E}"/>
              </a:ext>
            </a:extLst>
          </p:cNvPr>
          <p:cNvSpPr/>
          <p:nvPr/>
        </p:nvSpPr>
        <p:spPr>
          <a:xfrm rot="16200000">
            <a:off x="10526597" y="2151665"/>
            <a:ext cx="592473" cy="14294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3D5263B-A71C-BB4B-A6FC-D6DE3E3BE1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4378"/>
          <a:stretch/>
        </p:blipFill>
        <p:spPr>
          <a:xfrm>
            <a:off x="9208602" y="2134800"/>
            <a:ext cx="2575097" cy="27504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DA86ED1-E246-6C42-8CEB-A361A98C89F3}"/>
              </a:ext>
            </a:extLst>
          </p:cNvPr>
          <p:cNvSpPr/>
          <p:nvPr/>
        </p:nvSpPr>
        <p:spPr>
          <a:xfrm>
            <a:off x="10209633" y="2605564"/>
            <a:ext cx="1717283" cy="4022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5C2554-3EF4-D040-A1EA-FD5845E657D1}"/>
              </a:ext>
            </a:extLst>
          </p:cNvPr>
          <p:cNvSpPr/>
          <p:nvPr/>
        </p:nvSpPr>
        <p:spPr>
          <a:xfrm>
            <a:off x="11000134" y="3198498"/>
            <a:ext cx="1568597" cy="15934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74B70B1-7DD5-194C-AC6E-76F738893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7600"/>
            <a:ext cx="8989200" cy="474684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5AEA590-4109-1D44-88F0-79D5454679EA}"/>
              </a:ext>
            </a:extLst>
          </p:cNvPr>
          <p:cNvSpPr/>
          <p:nvPr/>
        </p:nvSpPr>
        <p:spPr>
          <a:xfrm rot="16200000">
            <a:off x="4552520" y="-1701260"/>
            <a:ext cx="678864" cy="81944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C711DB6-67AE-0243-82A5-5AE5E19D6B02}"/>
              </a:ext>
            </a:extLst>
          </p:cNvPr>
          <p:cNvSpPr/>
          <p:nvPr/>
        </p:nvSpPr>
        <p:spPr>
          <a:xfrm>
            <a:off x="9479281" y="4886658"/>
            <a:ext cx="2885440" cy="12093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0F0FC7-FF12-6643-8346-21A66135F9BB}"/>
              </a:ext>
            </a:extLst>
          </p:cNvPr>
          <p:cNvSpPr/>
          <p:nvPr/>
        </p:nvSpPr>
        <p:spPr>
          <a:xfrm>
            <a:off x="11875192" y="4419298"/>
            <a:ext cx="732688" cy="12093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AFDDC0E-82A3-5244-858B-338E5CB6AA65}"/>
              </a:ext>
            </a:extLst>
          </p:cNvPr>
          <p:cNvSpPr/>
          <p:nvPr/>
        </p:nvSpPr>
        <p:spPr>
          <a:xfrm>
            <a:off x="8422331" y="3664616"/>
            <a:ext cx="732688" cy="12093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2271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FF5BC0C-96C1-DF44-95AB-52C8BCA3B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9715" y="394229"/>
            <a:ext cx="8427822" cy="1223964"/>
          </a:xfrm>
        </p:spPr>
        <p:txBody>
          <a:bodyPr>
            <a:normAutofit/>
          </a:bodyPr>
          <a:lstStyle/>
          <a:p>
            <a:pPr algn="ctr"/>
            <a:r>
              <a:rPr lang="fr-FR" sz="4000" dirty="0">
                <a:latin typeface="Avenir Next" panose="020B0503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Impact of </a:t>
            </a:r>
            <a:r>
              <a:rPr lang="fr-FR" sz="4000" dirty="0" err="1">
                <a:latin typeface="Avenir Next" panose="020B0503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temsavir</a:t>
            </a:r>
            <a:r>
              <a:rPr lang="fr-FR" sz="4000" dirty="0">
                <a:latin typeface="Avenir Next" panose="020B0503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 on </a:t>
            </a:r>
            <a:r>
              <a:rPr lang="fr-FR" sz="4000" dirty="0" err="1">
                <a:latin typeface="Avenir Next" panose="020B0503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envelope</a:t>
            </a:r>
            <a:r>
              <a:rPr lang="fr-FR" sz="4000" dirty="0">
                <a:latin typeface="Avenir Next" panose="020B0503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 conformation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B2F65A-0851-2748-81BD-8FEEB5A02F4E}"/>
              </a:ext>
            </a:extLst>
          </p:cNvPr>
          <p:cNvSpPr/>
          <p:nvPr/>
        </p:nvSpPr>
        <p:spPr>
          <a:xfrm rot="16200000">
            <a:off x="10526597" y="2151665"/>
            <a:ext cx="592473" cy="14294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89C61C5-ABDF-F345-B1F9-1F47E9A60A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4378"/>
          <a:stretch/>
        </p:blipFill>
        <p:spPr>
          <a:xfrm>
            <a:off x="9208602" y="2134800"/>
            <a:ext cx="2575831" cy="275118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5D63AB8-5FA0-7842-8FCE-8FCC296AA0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7600"/>
            <a:ext cx="8989200" cy="474684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017800F-A98A-6C48-B34B-C9A4A379892D}"/>
              </a:ext>
            </a:extLst>
          </p:cNvPr>
          <p:cNvSpPr/>
          <p:nvPr/>
        </p:nvSpPr>
        <p:spPr>
          <a:xfrm>
            <a:off x="9479281" y="4886658"/>
            <a:ext cx="2885440" cy="12093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5A2841-91E5-F743-B59F-6B76A5799C97}"/>
              </a:ext>
            </a:extLst>
          </p:cNvPr>
          <p:cNvSpPr/>
          <p:nvPr/>
        </p:nvSpPr>
        <p:spPr>
          <a:xfrm>
            <a:off x="11537537" y="3429000"/>
            <a:ext cx="1070343" cy="2199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3194B2-8FD4-584A-A9FC-0456154AA270}"/>
              </a:ext>
            </a:extLst>
          </p:cNvPr>
          <p:cNvSpPr/>
          <p:nvPr/>
        </p:nvSpPr>
        <p:spPr>
          <a:xfrm>
            <a:off x="8387256" y="3608222"/>
            <a:ext cx="678864" cy="12777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6FA75B-515B-B349-8A26-147C1B72F2CB}"/>
              </a:ext>
            </a:extLst>
          </p:cNvPr>
          <p:cNvSpPr/>
          <p:nvPr/>
        </p:nvSpPr>
        <p:spPr>
          <a:xfrm>
            <a:off x="8414637" y="2387810"/>
            <a:ext cx="678864" cy="7579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8837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FF5BC0C-96C1-DF44-95AB-52C8BCA3B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9715" y="394229"/>
            <a:ext cx="8427822" cy="1223964"/>
          </a:xfrm>
        </p:spPr>
        <p:txBody>
          <a:bodyPr>
            <a:normAutofit/>
          </a:bodyPr>
          <a:lstStyle/>
          <a:p>
            <a:pPr algn="ctr"/>
            <a:r>
              <a:rPr lang="fr-FR" sz="4000" dirty="0">
                <a:latin typeface="Avenir Next" panose="020B0503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Impact of </a:t>
            </a:r>
            <a:r>
              <a:rPr lang="fr-FR" sz="4000" dirty="0" err="1">
                <a:latin typeface="Avenir Next" panose="020B0503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temsavir</a:t>
            </a:r>
            <a:r>
              <a:rPr lang="fr-FR" sz="4000" dirty="0">
                <a:latin typeface="Avenir Next" panose="020B0503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 on </a:t>
            </a:r>
            <a:r>
              <a:rPr lang="fr-FR" sz="4000" dirty="0" err="1">
                <a:latin typeface="Avenir Next" panose="020B0503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envelope</a:t>
            </a:r>
            <a:r>
              <a:rPr lang="fr-FR" sz="4000" dirty="0">
                <a:latin typeface="Avenir Next" panose="020B0503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 conformation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B2F65A-0851-2748-81BD-8FEEB5A02F4E}"/>
              </a:ext>
            </a:extLst>
          </p:cNvPr>
          <p:cNvSpPr/>
          <p:nvPr/>
        </p:nvSpPr>
        <p:spPr>
          <a:xfrm rot="16200000">
            <a:off x="10526597" y="2151665"/>
            <a:ext cx="592473" cy="14294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6261DC8-B220-3C4A-8405-A5C906980A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4378"/>
          <a:stretch/>
        </p:blipFill>
        <p:spPr>
          <a:xfrm>
            <a:off x="9208602" y="2134800"/>
            <a:ext cx="2575831" cy="275118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2D6E75C-3696-F44F-8A81-63CA3F05AE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7600"/>
            <a:ext cx="8989200" cy="474684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A09E304-ACE5-7A4D-925D-B3F9D30A97A3}"/>
              </a:ext>
            </a:extLst>
          </p:cNvPr>
          <p:cNvSpPr/>
          <p:nvPr/>
        </p:nvSpPr>
        <p:spPr>
          <a:xfrm>
            <a:off x="8566188" y="3293770"/>
            <a:ext cx="678864" cy="15934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10A6CD-2500-9942-AF2C-4EF22DA5EF57}"/>
              </a:ext>
            </a:extLst>
          </p:cNvPr>
          <p:cNvSpPr/>
          <p:nvPr/>
        </p:nvSpPr>
        <p:spPr>
          <a:xfrm>
            <a:off x="8433784" y="2091975"/>
            <a:ext cx="678864" cy="6851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C4FA322-1E41-DA43-A7FE-F660B1DAA7EA}"/>
              </a:ext>
            </a:extLst>
          </p:cNvPr>
          <p:cNvSpPr/>
          <p:nvPr/>
        </p:nvSpPr>
        <p:spPr>
          <a:xfrm>
            <a:off x="9479281" y="4886658"/>
            <a:ext cx="2885440" cy="12093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A749B7-F76E-EC4D-B5A4-1E5164F25ABF}"/>
              </a:ext>
            </a:extLst>
          </p:cNvPr>
          <p:cNvSpPr/>
          <p:nvPr/>
        </p:nvSpPr>
        <p:spPr>
          <a:xfrm>
            <a:off x="11537537" y="3429000"/>
            <a:ext cx="1070343" cy="2199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867206"/>
      </p:ext>
    </p:extLst>
  </p:cSld>
  <p:clrMapOvr>
    <a:masterClrMapping/>
  </p:clrMapOvr>
</p:sld>
</file>

<file path=ppt/theme/theme1.xml><?xml version="1.0" encoding="utf-8"?>
<a:theme xmlns:a="http://schemas.openxmlformats.org/drawingml/2006/main" name="AIDS2022">
  <a:themeElements>
    <a:clrScheme name="AIDS 2022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76382"/>
      </a:accent1>
      <a:accent2>
        <a:srgbClr val="FF890E"/>
      </a:accent2>
      <a:accent3>
        <a:srgbClr val="08BDBA"/>
      </a:accent3>
      <a:accent4>
        <a:srgbClr val="8A3FFC"/>
      </a:accent4>
      <a:accent5>
        <a:srgbClr val="346CFF"/>
      </a:accent5>
      <a:accent6>
        <a:srgbClr val="85CFE8"/>
      </a:accent6>
      <a:hlink>
        <a:srgbClr val="FF890E"/>
      </a:hlink>
      <a:folHlink>
        <a:srgbClr val="FF890E"/>
      </a:folHlink>
    </a:clrScheme>
    <a:fontScheme name="AIDS 2022 Verdana">
      <a:majorFont>
        <a:latin typeface="Verdana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BC0F0990-FD9B-EF47-8C4E-2CE39BDBF648}" vid="{6AAAFDF1-C0D4-5D4B-9CA5-E1D52373A8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3F911BD2518E47AC082DA3DE8BFBE5" ma:contentTypeVersion="16" ma:contentTypeDescription="Create a new document." ma:contentTypeScope="" ma:versionID="c221146bbd20a14dad517a0387e2f0b0">
  <xsd:schema xmlns:xsd="http://www.w3.org/2001/XMLSchema" xmlns:xs="http://www.w3.org/2001/XMLSchema" xmlns:p="http://schemas.microsoft.com/office/2006/metadata/properties" xmlns:ns2="8f9d799d-7b27-4542-a589-fc3f0c3bda80" xmlns:ns3="250929fa-9806-4449-af20-7947085fa170" targetNamespace="http://schemas.microsoft.com/office/2006/metadata/properties" ma:root="true" ma:fieldsID="3a31dcb722add0f2e0d6fb0d2f719c7c" ns2:_="" ns3:_="">
    <xsd:import namespace="8f9d799d-7b27-4542-a589-fc3f0c3bda80"/>
    <xsd:import namespace="250929fa-9806-4449-af20-7947085fa1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9d799d-7b27-4542-a589-fc3f0c3bda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8752f36-f899-4024-97aa-312620fde4b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0929fa-9806-4449-af20-7947085fa17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8963c6f-ee03-4b2a-8221-928f9d265193}" ma:internalName="TaxCatchAll" ma:showField="CatchAllData" ma:web="250929fa-9806-4449-af20-7947085fa1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50929fa-9806-4449-af20-7947085fa170" xsi:nil="true"/>
    <lcf76f155ced4ddcb4097134ff3c332f xmlns="8f9d799d-7b27-4542-a589-fc3f0c3bda8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DE358E3-F537-49EA-96FA-BFF5DD230B3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2457546-9CD2-461E-81B2-B83B0DBD04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9d799d-7b27-4542-a589-fc3f0c3bda80"/>
    <ds:schemaRef ds:uri="250929fa-9806-4449-af20-7947085fa1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E5E06B7-DDBB-4F17-98CB-021724843583}">
  <ds:schemaRefs>
    <ds:schemaRef ds:uri="http://schemas.microsoft.com/office/2006/metadata/properties"/>
    <ds:schemaRef ds:uri="http://schemas.microsoft.com/office/infopath/2007/PartnerControls"/>
    <ds:schemaRef ds:uri="250929fa-9806-4449-af20-7947085fa170"/>
    <ds:schemaRef ds:uri="8f9d799d-7b27-4542-a589-fc3f0c3bda8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AIDS2022</Template>
  <TotalTime>129</TotalTime>
  <Words>458</Words>
  <Application>Microsoft Macintosh PowerPoint</Application>
  <PresentationFormat>Grand écran</PresentationFormat>
  <Paragraphs>102</Paragraphs>
  <Slides>33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40" baseType="lpstr">
      <vt:lpstr>Calibri</vt:lpstr>
      <vt:lpstr>Arial</vt:lpstr>
      <vt:lpstr>Wingdings</vt:lpstr>
      <vt:lpstr>Verdana</vt:lpstr>
      <vt:lpstr>Courier New</vt:lpstr>
      <vt:lpstr>Avenir Next</vt:lpstr>
      <vt:lpstr>AIDS2022</vt:lpstr>
      <vt:lpstr>Temsavir Treatment of HIV-1-Infected Cells Decreases Envelope Glycoprotein Recognition by Broadly Neutralizing Antibodies</vt:lpstr>
      <vt:lpstr>New attachment inhibitor: Fostemsavir (BMS-663068)</vt:lpstr>
      <vt:lpstr>New attachment inhibitor: Fostemsavir (BMS-663068)</vt:lpstr>
      <vt:lpstr>Hypothesis</vt:lpstr>
      <vt:lpstr>Impact of temsavir on glycosylation and processing </vt:lpstr>
      <vt:lpstr>Impact of temsavir on envelope conformation</vt:lpstr>
      <vt:lpstr>Impact of temsavir on envelope conformation</vt:lpstr>
      <vt:lpstr>Impact of temsavir on envelope conformation</vt:lpstr>
      <vt:lpstr>Impact of temsavir on envelope conformation</vt:lpstr>
      <vt:lpstr>Impact of temsavir on envelope conformation</vt:lpstr>
      <vt:lpstr>Impact of temsavir on envelope conformation</vt:lpstr>
      <vt:lpstr>Temsavir-resistant Env mutant S375W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Temsavir Treatment of HIV-1-Infected Cells Decreases Envelope Glycoprotein Recognition by Broadly Neutralizing Antibodies</dc:title>
  <dc:creator>Marianne Boutin</dc:creator>
  <cp:lastModifiedBy>Marianne Boutin</cp:lastModifiedBy>
  <cp:revision>3</cp:revision>
  <dcterms:created xsi:type="dcterms:W3CDTF">2022-07-29T19:12:59Z</dcterms:created>
  <dcterms:modified xsi:type="dcterms:W3CDTF">2022-07-29T21:22:01Z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0x010100193F911BD2518E47AC082DA3DE8BFBE5</vt:lpwstr>
  </property>
</Properties>
</file>