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 bookmarkIdSeed="2">
  <p:sldMasterIdLst>
    <p:sldMasterId id="2147483660" r:id="rId4"/>
  </p:sldMasterIdLst>
  <p:notesMasterIdLst>
    <p:notesMasterId r:id="rId24"/>
  </p:notesMasterIdLst>
  <p:sldIdLst>
    <p:sldId id="256" r:id="rId5"/>
    <p:sldId id="271" r:id="rId6"/>
    <p:sldId id="469" r:id="rId7"/>
    <p:sldId id="472" r:id="rId8"/>
    <p:sldId id="257" r:id="rId9"/>
    <p:sldId id="471" r:id="rId10"/>
    <p:sldId id="260" r:id="rId11"/>
    <p:sldId id="473" r:id="rId12"/>
    <p:sldId id="273" r:id="rId13"/>
    <p:sldId id="351" r:id="rId14"/>
    <p:sldId id="269" r:id="rId15"/>
    <p:sldId id="270" r:id="rId16"/>
    <p:sldId id="465" r:id="rId17"/>
    <p:sldId id="353" r:id="rId18"/>
    <p:sldId id="264" r:id="rId19"/>
    <p:sldId id="467" r:id="rId20"/>
    <p:sldId id="466" r:id="rId21"/>
    <p:sldId id="468" r:id="rId22"/>
    <p:sldId id="470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796BBE-E71F-40D1-BD84-488F2EDC4811}" v="33" dt="2022-07-20T16:51:20.930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222" autoAdjust="0"/>
    <p:restoredTop sz="96327"/>
  </p:normalViewPr>
  <p:slideViewPr>
    <p:cSldViewPr snapToGrid="0" snapToObjects="1">
      <p:cViewPr>
        <p:scale>
          <a:sx n="69" d="100"/>
          <a:sy n="69" d="100"/>
        </p:scale>
        <p:origin x="628" y="5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4D20E5-D8F7-594B-9D91-F763D43B9AF7}" type="datetimeFigureOut">
              <a:rPr lang="en-GB" smtClean="0"/>
              <a:t>20/07/2022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8DCDC-D13C-2549-BE6A-717E9EED41A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321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312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7053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E8DCDC-D13C-2549-BE6A-717E9EED41A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757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B309050-9054-D04E-9F48-6712928E9B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61964" y="3232764"/>
            <a:ext cx="3949700" cy="3644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2E9838-9331-2646-832C-3F14E16166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527" y="-12526"/>
            <a:ext cx="5080000" cy="254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3CF88D-A3E6-2F46-9667-2E1662497E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3949" y="4075223"/>
            <a:ext cx="3790063" cy="247628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2097087"/>
            <a:ext cx="7632700" cy="410368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C16089-C6C1-484F-807A-E6437A6C68CB}"/>
              </a:ext>
            </a:extLst>
          </p:cNvPr>
          <p:cNvSpPr txBox="1"/>
          <p:nvPr userDrawn="1"/>
        </p:nvSpPr>
        <p:spPr>
          <a:xfrm>
            <a:off x="8075613" y="0"/>
            <a:ext cx="3673474" cy="4413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CE7B83-A267-FE4B-B22D-B04ED8CC9174}"/>
              </a:ext>
            </a:extLst>
          </p:cNvPr>
          <p:cNvSpPr txBox="1"/>
          <p:nvPr userDrawn="1"/>
        </p:nvSpPr>
        <p:spPr>
          <a:xfrm>
            <a:off x="4116389" y="-1"/>
            <a:ext cx="1763712" cy="441325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60FDB-A672-194A-8015-15EF87CA8E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1231490"/>
            <a:ext cx="7632700" cy="433798"/>
          </a:xfrm>
        </p:spPr>
        <p:txBody>
          <a:bodyPr anchor="t">
            <a:normAutofit/>
          </a:bodyPr>
          <a:lstStyle>
            <a:lvl1pPr>
              <a:defRPr sz="2800" b="1" i="0">
                <a:solidFill>
                  <a:schemeClr val="accent1"/>
                </a:solidFill>
                <a:latin typeface="+mj-lt"/>
                <a:ea typeface="IAS Ribbon Sans Bold" pitchFamily="2" charset="0"/>
              </a:defRPr>
            </a:lvl1pPr>
          </a:lstStyle>
          <a:p>
            <a:pPr lvl="0"/>
            <a:r>
              <a:rPr lang="en-GB" dirty="0"/>
              <a:t>Session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5A5847-221C-FD44-96A5-ECB756A29F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388" y="765175"/>
            <a:ext cx="7632700" cy="385199"/>
          </a:xfrm>
        </p:spPr>
        <p:txBody>
          <a:bodyPr anchor="b">
            <a:normAutofit/>
          </a:bodyPr>
          <a:lstStyle>
            <a:lvl1pPr>
              <a:defRPr sz="1600"/>
            </a:lvl1pPr>
          </a:lstStyle>
          <a:p>
            <a:pPr lvl="0"/>
            <a:r>
              <a:rPr lang="en-GB" dirty="0"/>
              <a:t>Presenter name &amp; affiliation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AF9883-2A5D-DB4A-BEBE-7B3D801EF74A}"/>
              </a:ext>
            </a:extLst>
          </p:cNvPr>
          <p:cNvSpPr txBox="1"/>
          <p:nvPr userDrawn="1"/>
        </p:nvSpPr>
        <p:spPr>
          <a:xfrm>
            <a:off x="6312024" y="1"/>
            <a:ext cx="1763589" cy="441324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</p:spTree>
    <p:extLst>
      <p:ext uri="{BB962C8B-B14F-4D97-AF65-F5344CB8AC3E}">
        <p14:creationId xmlns:p14="http://schemas.microsoft.com/office/powerpoint/2010/main" val="22646743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E6E968-03DB-5047-969A-43A70EB6F4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82664" y="4274164"/>
            <a:ext cx="3429000" cy="260350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997201"/>
            <a:ext cx="5437187" cy="320357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3006253"/>
            <a:ext cx="5437188" cy="31945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77C5BB-ECCB-7A41-A232-01EA8F05C1E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913" y="2097088"/>
            <a:ext cx="5437187" cy="647700"/>
          </a:xfrm>
        </p:spPr>
        <p:txBody>
          <a:bodyPr anchor="b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1" i="0">
                <a:solidFill>
                  <a:schemeClr val="accent1"/>
                </a:solidFill>
                <a:latin typeface="+mn-lt"/>
                <a:ea typeface="IAS Ribbon Sans 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Caption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BAD9058-33A3-1840-83AB-734EB9C24F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1903" y="2097088"/>
            <a:ext cx="5437188" cy="647700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>
                <a:solidFill>
                  <a:schemeClr val="accent1"/>
                </a:solidFill>
                <a:latin typeface="+mn-lt"/>
                <a:ea typeface="IAS Ribbon Sans Bold" pitchFamily="2" charset="0"/>
              </a:defRPr>
            </a:lvl1pPr>
          </a:lstStyle>
          <a:p>
            <a:pPr lvl="0"/>
            <a:r>
              <a:rPr lang="en-GB" dirty="0"/>
              <a:t>Caption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63AB3E-8BB7-2D4E-9A4B-1FA373B92B4A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C75301D-79B8-304D-A9AB-978AFF9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EB2E94-95BD-AF4A-8CB8-DEF6AF2D71C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903E21-8E3C-EA42-845E-ACA015593389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C38CBA2-8719-D043-A084-DE0E737BA2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2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 userDrawn="1">
          <p15:clr>
            <a:srgbClr val="FBAE40"/>
          </p15:clr>
        </p15:guide>
        <p15:guide id="2" orient="horz" pos="1729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A5833C-8FCE-AB4B-A9CF-A50F7A3B68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08527" y="520526"/>
            <a:ext cx="6096000" cy="635000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3976421-9C43-4A44-829D-511FFE02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CB34A3-C584-1046-8C17-AB1BCE2694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3" y="2097091"/>
            <a:ext cx="5437188" cy="4103687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FD6BC-85DA-4F47-A647-F2C427823D9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D34DC7-EE56-704B-BED2-428093484F64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1A06C6-814D-4A47-8F9A-552C373FA66E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F847C3-14BD-324D-A46A-F58ED3D20F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73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6EB1B20-2713-DB46-A908-339A2ECBE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664" y="830004"/>
            <a:ext cx="6096000" cy="635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16F754-F487-1B41-808F-364ACB0AD6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82664" y="4274164"/>
            <a:ext cx="3429000" cy="2603500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2915" y="2097091"/>
            <a:ext cx="5437188" cy="4103687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9FAEF4-2CDC-9742-AEF3-A25C5A44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F5D96D-48E3-0C44-90BC-172903528B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7349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6EB1B20-2713-DB46-A908-339A2ECBE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664" y="830004"/>
            <a:ext cx="6096000" cy="635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16F754-F487-1B41-808F-364ACB0AD6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82664" y="4274164"/>
            <a:ext cx="3429000" cy="2603500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4DCF326-D6B4-5E4A-8E2C-D9FE40FD28A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2914" y="441325"/>
            <a:ext cx="11306173" cy="597535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917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2A97BB-34E9-7C49-B047-86820BA084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61964" y="3232764"/>
            <a:ext cx="3949700" cy="36449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16391" y="441325"/>
            <a:ext cx="7632700" cy="4609306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>
              <a:defRPr sz="4800" b="0" i="0">
                <a:latin typeface="+mj-lt"/>
                <a:ea typeface="IAS Ribbon Sans Regular" pitchFamily="2" charset="0"/>
              </a:defRPr>
            </a:lvl1pPr>
          </a:lstStyle>
          <a:p>
            <a:r>
              <a:rPr lang="en-GB" dirty="0"/>
              <a:t>“Click to edit Master title style”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B8D95D-57D6-3B4E-A545-963A46D668F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17AFB9-1E01-0C42-8541-A572CC639D40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0BEB96-CCAD-0F4A-97FC-66037E3AB2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83131-2416-4447-B094-A11566C2968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5364956"/>
            <a:ext cx="5977731" cy="835818"/>
          </a:xfrm>
        </p:spPr>
        <p:txBody>
          <a:bodyPr>
            <a:normAutofit/>
          </a:bodyPr>
          <a:lstStyle>
            <a:lvl1pPr>
              <a:defRPr sz="2800" b="0" i="0">
                <a:solidFill>
                  <a:schemeClr val="accent2"/>
                </a:solidFill>
                <a:latin typeface="+mn-lt"/>
                <a:ea typeface="IAS Ribbon Sans Regular" pitchFamily="2" charset="0"/>
              </a:defRPr>
            </a:lvl1pPr>
          </a:lstStyle>
          <a:p>
            <a:pPr lvl="0"/>
            <a:r>
              <a:rPr lang="en-GB" dirty="0"/>
              <a:t>Quote citation</a:t>
            </a:r>
          </a:p>
        </p:txBody>
      </p:sp>
    </p:spTree>
    <p:extLst>
      <p:ext uri="{BB962C8B-B14F-4D97-AF65-F5344CB8AC3E}">
        <p14:creationId xmlns:p14="http://schemas.microsoft.com/office/powerpoint/2010/main" val="2962345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DEAE0B-CB6F-F14D-B880-D913AC7C91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61964" y="3232764"/>
            <a:ext cx="3949700" cy="364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BE0682-4E41-DA47-89AB-390E546077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183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 userDrawn="1">
          <p15:clr>
            <a:srgbClr val="FBAE40"/>
          </p15:clr>
        </p15:guide>
        <p15:guide id="2" orient="horz" pos="1729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no 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CF0F5F-735F-1848-9F11-EEA595550F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886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88" userDrawn="1">
          <p15:clr>
            <a:srgbClr val="FBAE40"/>
          </p15:clr>
        </p15:guide>
        <p15:guide id="2" orient="horz" pos="172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2A97BB-34E9-7C49-B047-86820BA084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61964" y="3232764"/>
            <a:ext cx="3949700" cy="36449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EAEC98C-6D09-7F42-88C1-4A9DE5446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5759450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B8D95D-57D6-3B4E-A545-963A46D668F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17AFB9-1E01-0C42-8541-A572CC639D40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69231F-CE46-B143-A02F-F3089167ACB3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0BEB96-CCAD-0F4A-97FC-66037E3AB2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910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3559227-C79C-8C45-BA3F-1033686FC8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82664" y="4274164"/>
            <a:ext cx="3429000" cy="260350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2917" y="2097091"/>
            <a:ext cx="11306175" cy="4103687"/>
          </a:xfrm>
        </p:spPr>
        <p:txBody>
          <a:bodyPr lIns="0" rIns="0"/>
          <a:lstStyle>
            <a:lvl1pPr marL="0" indent="0">
              <a:buFont typeface="Courier New" panose="02070309020205020404" pitchFamily="49" charset="0"/>
              <a:buNone/>
              <a:defRPr/>
            </a:lvl1pPr>
          </a:lstStyle>
          <a:p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lorem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non </a:t>
            </a:r>
            <a:r>
              <a:rPr lang="en-US" dirty="0" err="1"/>
              <a:t>nulla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tempus convallis </a:t>
            </a:r>
            <a:r>
              <a:rPr lang="en-US" dirty="0" err="1"/>
              <a:t>quis</a:t>
            </a:r>
            <a:r>
              <a:rPr lang="en-US" dirty="0"/>
              <a:t> ac </a:t>
            </a:r>
            <a:r>
              <a:rPr lang="en-US" dirty="0" err="1"/>
              <a:t>lectus</a:t>
            </a:r>
            <a:r>
              <a:rPr lang="en-US" dirty="0"/>
              <a:t>.</a:t>
            </a:r>
          </a:p>
          <a:p>
            <a:r>
              <a:rPr lang="en-US" dirty="0"/>
              <a:t>Proin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Donec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id dui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Proin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ED8009-8440-8D46-8AD7-A2541109AEA4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2431B0-0DEE-274A-8AA7-F4388EFA23F8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6624B48-6A91-EF4B-800A-445B8F13F8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95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no 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21A2CA5-C9BE-8646-A49A-C5E2D560704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42917" y="2097091"/>
            <a:ext cx="11306175" cy="4103687"/>
          </a:xfrm>
        </p:spPr>
        <p:txBody>
          <a:bodyPr lIns="0" rIns="0"/>
          <a:lstStyle>
            <a:lvl1pPr marL="0" indent="0">
              <a:buFont typeface="Courier New" panose="02070309020205020404" pitchFamily="49" charset="0"/>
              <a:buNone/>
              <a:defRPr/>
            </a:lvl1pPr>
          </a:lstStyle>
          <a:p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lorem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non </a:t>
            </a:r>
            <a:r>
              <a:rPr lang="en-US" dirty="0" err="1"/>
              <a:t>nulla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tempus convallis </a:t>
            </a:r>
            <a:r>
              <a:rPr lang="en-US" dirty="0" err="1"/>
              <a:t>quis</a:t>
            </a:r>
            <a:r>
              <a:rPr lang="en-US" dirty="0"/>
              <a:t> ac </a:t>
            </a:r>
            <a:r>
              <a:rPr lang="en-US" dirty="0" err="1"/>
              <a:t>lectus</a:t>
            </a:r>
            <a:r>
              <a:rPr lang="en-US" dirty="0"/>
              <a:t>.</a:t>
            </a:r>
          </a:p>
          <a:p>
            <a:r>
              <a:rPr lang="en-US" dirty="0"/>
              <a:t>Proin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Donec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err="1"/>
              <a:t>Curabitur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id dui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blandit</a:t>
            </a:r>
            <a:r>
              <a:rPr lang="en-US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Proin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C2EAF-4008-1240-8C52-9E641194B157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B918DAA-45D8-EF4A-B0DE-9DB83618D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9497C5-5C94-8C43-959D-C5FE7F60E92D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DE0E92-4155-274E-B8D3-6224F5791510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B70982-BFE8-A345-992E-7EBA17B005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77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90CA633-E76E-7B4D-B775-FF782415CA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664" y="830004"/>
            <a:ext cx="6096000" cy="63500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DEEA7C8-5B91-9446-9E3F-8AD099C6C7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16388" y="2097088"/>
            <a:ext cx="7632700" cy="4103687"/>
          </a:xfrm>
        </p:spPr>
        <p:txBody>
          <a:bodyPr>
            <a:normAutofit/>
          </a:bodyPr>
          <a:lstStyle>
            <a:lvl1pPr marL="0" indent="0">
              <a:buNone/>
              <a:defRPr sz="2800" b="1" i="0">
                <a:solidFill>
                  <a:schemeClr val="accent1"/>
                </a:solidFill>
                <a:latin typeface="+mn-lt"/>
                <a:ea typeface="IAS Ribbon Sans Bold" pitchFamily="2" charset="0"/>
              </a:defRPr>
            </a:lvl1pPr>
          </a:lstStyle>
          <a:p>
            <a:pPr lvl="0"/>
            <a:r>
              <a:rPr lang="en-GB" dirty="0"/>
              <a:t>Click to add subtitle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7B76CD7-5462-E949-A051-E9D818072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839244-55B1-A649-9A9A-7E659EE5CC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44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AB14E1A-9F2E-1A48-988D-E71398454E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261964" y="3232764"/>
            <a:ext cx="3949700" cy="3644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94CE0F-D4BC-9C48-9E55-800480CD1884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3215FEC-0B57-9C45-8CB3-F5D19B65B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1FAFFD-1963-C741-90CB-66192F2B4DF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75BB66-3787-5A4B-8B7A-C2ACC59202FF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BFCD2A-1ACA-2F4D-B612-6D7309D4B3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09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F204DE9-AA04-C549-A2BF-A7EA2DE9D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08527" y="520526"/>
            <a:ext cx="6096000" cy="6350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lvl="0"/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lorem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non </a:t>
            </a:r>
            <a:r>
              <a:rPr lang="en-US" dirty="0" err="1"/>
              <a:t>nulla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tempus convallis </a:t>
            </a:r>
            <a:r>
              <a:rPr lang="en-US" dirty="0" err="1"/>
              <a:t>quis</a:t>
            </a:r>
            <a:r>
              <a:rPr lang="en-US" dirty="0"/>
              <a:t> ac </a:t>
            </a:r>
            <a:r>
              <a:rPr lang="en-US" dirty="0" err="1"/>
              <a:t>lectus</a:t>
            </a:r>
            <a:r>
              <a:rPr lang="en-US" dirty="0"/>
              <a:t>.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2FA691-34E1-B147-9F45-2CFB053A59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1903" y="441328"/>
            <a:ext cx="5437188" cy="5975351"/>
          </a:xfrm>
          <a:solidFill>
            <a:schemeClr val="accent2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22C07795-8A1B-4F48-ADAF-7475467E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lIns="0" rIns="0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5BEA16-9E9F-0D4A-9C31-85DAC460949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3A0912-00E9-3E4E-9381-0A5C958C62D2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D43CCD-AAFC-B847-BF0F-B7E2A805F6E1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711AE3F-CB92-6441-A3CD-212584E5A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39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3E45C9-C02C-1844-9412-AADF0DC02B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82664" y="4274164"/>
            <a:ext cx="3429000" cy="26035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2D4093A-7AF9-304D-AE6D-F745B4F016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2915" y="3256767"/>
            <a:ext cx="5437188" cy="2944008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 lorem </a:t>
            </a:r>
            <a:r>
              <a:rPr lang="en-GB" dirty="0" err="1"/>
              <a:t>ut</a:t>
            </a:r>
            <a:r>
              <a:rPr lang="en-GB" dirty="0"/>
              <a:t> libero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feugiat</a:t>
            </a:r>
            <a:r>
              <a:rPr lang="en-GB" dirty="0"/>
              <a:t>. </a:t>
            </a:r>
            <a:r>
              <a:rPr lang="en-GB" dirty="0" err="1"/>
              <a:t>Curabitur</a:t>
            </a:r>
            <a:r>
              <a:rPr lang="en-GB" dirty="0"/>
              <a:t> non </a:t>
            </a:r>
            <a:r>
              <a:rPr lang="en-GB" dirty="0" err="1"/>
              <a:t>nulla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tempus convallis </a:t>
            </a:r>
            <a:r>
              <a:rPr lang="en-GB" dirty="0" err="1"/>
              <a:t>quis</a:t>
            </a:r>
            <a:r>
              <a:rPr lang="en-GB" dirty="0"/>
              <a:t> ac </a:t>
            </a:r>
            <a:r>
              <a:rPr lang="en-GB" dirty="0" err="1"/>
              <a:t>lectus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EE9A4EF-A011-1744-9932-D74E1968F6E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441325"/>
            <a:ext cx="5437188" cy="575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0">
            <a:extLst>
              <a:ext uri="{FF2B5EF4-FFF2-40B4-BE49-F238E27FC236}">
                <a16:creationId xmlns:a16="http://schemas.microsoft.com/office/drawing/2014/main" id="{091C71F5-B0A7-8745-8F8B-E636D57FA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465E4D-8ADE-2143-908C-7C2920965ACF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76478F-F1E2-AD47-BAC6-395C98E2FF59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AD4010-0096-6B46-B74C-E77670FCDEA8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A68540-1E39-9940-9836-DCF829D4D0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80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A22E31C-EEE8-E443-ACC1-EEE5AD7AEE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82664" y="4274164"/>
            <a:ext cx="3429000" cy="2603500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6D1B286-EE94-DE44-8BBB-C1AC468636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097089"/>
            <a:ext cx="5437187" cy="410368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9B53F7F2-792C-5946-B26B-153D893CB5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2097091"/>
            <a:ext cx="5437188" cy="41036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180687-9ED9-514C-9D5C-4D3E75055068}"/>
              </a:ext>
            </a:extLst>
          </p:cNvPr>
          <p:cNvSpPr txBox="1"/>
          <p:nvPr userDrawn="1"/>
        </p:nvSpPr>
        <p:spPr>
          <a:xfrm>
            <a:off x="442913" y="6416675"/>
            <a:ext cx="3673475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29 July – 2 August · Montreal &amp; virtual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A67C6D-451D-6C40-B015-49D12073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1" y="441325"/>
            <a:ext cx="7632700" cy="1223964"/>
          </a:xfrm>
          <a:prstGeom prst="rect">
            <a:avLst/>
          </a:prstGeom>
        </p:spPr>
        <p:txBody>
          <a:bodyPr lIns="0" rIns="0"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7245EE-BB3A-034C-BE06-055376C80D0C}"/>
              </a:ext>
            </a:extLst>
          </p:cNvPr>
          <p:cNvSpPr txBox="1"/>
          <p:nvPr userDrawn="1"/>
        </p:nvSpPr>
        <p:spPr>
          <a:xfrm>
            <a:off x="4116389" y="6416675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aids2022.org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551B1C-217B-4F4B-81FF-529B758036DF}"/>
              </a:ext>
            </a:extLst>
          </p:cNvPr>
          <p:cNvSpPr txBox="1"/>
          <p:nvPr userDrawn="1"/>
        </p:nvSpPr>
        <p:spPr>
          <a:xfrm>
            <a:off x="6312024" y="6416676"/>
            <a:ext cx="1763711" cy="2159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lang="en-GB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#AIDS2022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C49D09-C2A6-DA4E-BB2C-C8BAD7812B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5556" y="154944"/>
            <a:ext cx="1831216" cy="11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558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2917" y="2097087"/>
            <a:ext cx="11306175" cy="41036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 err="1"/>
              <a:t>Vivamus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porttitor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</a:t>
            </a:r>
            <a:r>
              <a:rPr lang="en-GB" dirty="0" err="1"/>
              <a:t>Curabitur</a:t>
            </a:r>
            <a:r>
              <a:rPr lang="en-GB" dirty="0"/>
              <a:t> </a:t>
            </a:r>
            <a:r>
              <a:rPr lang="en-GB" dirty="0" err="1"/>
              <a:t>arcu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, </a:t>
            </a:r>
            <a:r>
              <a:rPr lang="en-GB" dirty="0" err="1"/>
              <a:t>accumsan</a:t>
            </a:r>
            <a:r>
              <a:rPr lang="en-GB" dirty="0"/>
              <a:t> id </a:t>
            </a:r>
            <a:r>
              <a:rPr lang="en-GB" dirty="0" err="1"/>
              <a:t>imperdiet</a:t>
            </a:r>
            <a:r>
              <a:rPr lang="en-GB" dirty="0"/>
              <a:t> et, </a:t>
            </a:r>
            <a:r>
              <a:rPr lang="en-GB" dirty="0" err="1"/>
              <a:t>porttitor</a:t>
            </a:r>
            <a:r>
              <a:rPr lang="en-GB" dirty="0"/>
              <a:t> at sem.</a:t>
            </a:r>
          </a:p>
          <a:p>
            <a:pPr lvl="0"/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quis</a:t>
            </a:r>
            <a:r>
              <a:rPr lang="en-GB" dirty="0"/>
              <a:t> lorem </a:t>
            </a:r>
            <a:r>
              <a:rPr lang="en-GB" dirty="0" err="1"/>
              <a:t>ut</a:t>
            </a:r>
            <a:r>
              <a:rPr lang="en-GB" dirty="0"/>
              <a:t> libero </a:t>
            </a:r>
            <a:r>
              <a:rPr lang="en-GB" dirty="0" err="1"/>
              <a:t>malesuada</a:t>
            </a:r>
            <a:r>
              <a:rPr lang="en-GB" dirty="0"/>
              <a:t> </a:t>
            </a:r>
            <a:r>
              <a:rPr lang="en-GB" dirty="0" err="1"/>
              <a:t>feugiat</a:t>
            </a:r>
            <a:r>
              <a:rPr lang="en-GB" dirty="0"/>
              <a:t>. Vestibulum ac </a:t>
            </a:r>
            <a:r>
              <a:rPr lang="en-GB" dirty="0" err="1"/>
              <a:t>diam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quam</a:t>
            </a:r>
            <a:r>
              <a:rPr lang="en-GB" dirty="0"/>
              <a:t> </a:t>
            </a:r>
            <a:r>
              <a:rPr lang="en-GB" dirty="0" err="1"/>
              <a:t>vehicula</a:t>
            </a:r>
            <a:r>
              <a:rPr lang="en-GB" dirty="0"/>
              <a:t> </a:t>
            </a:r>
            <a:r>
              <a:rPr lang="en-GB" dirty="0" err="1"/>
              <a:t>elementum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 </a:t>
            </a:r>
            <a:r>
              <a:rPr lang="en-GB" dirty="0" err="1"/>
              <a:t>dui.Click</a:t>
            </a:r>
            <a:r>
              <a:rPr lang="en-GB" dirty="0"/>
              <a:t> to edit Master text styles</a:t>
            </a:r>
          </a:p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C1DE39C-A624-6245-8B93-DA3654240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0" y="441324"/>
            <a:ext cx="7632000" cy="1221875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81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3" r:id="rId3"/>
    <p:sldLayoutId id="2147483677" r:id="rId4"/>
    <p:sldLayoutId id="2147483671" r:id="rId5"/>
    <p:sldLayoutId id="2147483672" r:id="rId6"/>
    <p:sldLayoutId id="2147483664" r:id="rId7"/>
    <p:sldLayoutId id="2147483667" r:id="rId8"/>
    <p:sldLayoutId id="2147483665" r:id="rId9"/>
    <p:sldLayoutId id="2147483668" r:id="rId10"/>
    <p:sldLayoutId id="2147483674" r:id="rId11"/>
    <p:sldLayoutId id="2147483675" r:id="rId12"/>
    <p:sldLayoutId id="2147483678" r:id="rId13"/>
    <p:sldLayoutId id="2147483679" r:id="rId14"/>
    <p:sldLayoutId id="2147483670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2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SzPct val="100000"/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234950" algn="l" defTabSz="914400" rtl="0" eaLnBrk="1" latinLnBrk="0" hangingPunct="1">
        <a:lnSpc>
          <a:spcPct val="100000"/>
        </a:lnSpc>
        <a:spcBef>
          <a:spcPts val="500"/>
        </a:spcBef>
        <a:buSzPct val="100000"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12788" indent="-254000" algn="l" defTabSz="914400" rtl="0" eaLnBrk="1" latinLnBrk="0" hangingPunct="1">
        <a:lnSpc>
          <a:spcPct val="100000"/>
        </a:lnSpc>
        <a:spcBef>
          <a:spcPts val="500"/>
        </a:spcBef>
        <a:buSzPct val="100000"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36625" indent="-214313" algn="l" defTabSz="914400" rtl="0" eaLnBrk="1" latinLnBrk="0" hangingPunct="1">
        <a:lnSpc>
          <a:spcPct val="100000"/>
        </a:lnSpc>
        <a:spcBef>
          <a:spcPts val="500"/>
        </a:spcBef>
        <a:buSzPct val="100000"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00150" indent="-223838" algn="l" defTabSz="914400" rtl="0" eaLnBrk="1" latinLnBrk="0" hangingPunct="1">
        <a:lnSpc>
          <a:spcPct val="100000"/>
        </a:lnSpc>
        <a:spcBef>
          <a:spcPts val="500"/>
        </a:spcBef>
        <a:buSzPct val="100000"/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9" userDrawn="1">
          <p15:clr>
            <a:srgbClr val="F26B43"/>
          </p15:clr>
        </p15:guide>
        <p15:guide id="2" pos="2593" userDrawn="1">
          <p15:clr>
            <a:srgbClr val="F26B43"/>
          </p15:clr>
        </p15:guide>
        <p15:guide id="3" pos="2865" userDrawn="1">
          <p15:clr>
            <a:srgbClr val="F26B43"/>
          </p15:clr>
        </p15:guide>
        <p15:guide id="4" pos="3704" userDrawn="1">
          <p15:clr>
            <a:srgbClr val="F26B43"/>
          </p15:clr>
        </p15:guide>
        <p15:guide id="5" pos="3976" userDrawn="1">
          <p15:clr>
            <a:srgbClr val="F26B43"/>
          </p15:clr>
        </p15:guide>
        <p15:guide id="6" pos="4815" userDrawn="1">
          <p15:clr>
            <a:srgbClr val="F26B43"/>
          </p15:clr>
        </p15:guide>
        <p15:guide id="7" pos="5087" userDrawn="1">
          <p15:clr>
            <a:srgbClr val="F26B43"/>
          </p15:clr>
        </p15:guide>
        <p15:guide id="8" pos="7401" userDrawn="1">
          <p15:clr>
            <a:srgbClr val="F26B43"/>
          </p15:clr>
        </p15:guide>
        <p15:guide id="9" orient="horz" pos="278" userDrawn="1">
          <p15:clr>
            <a:srgbClr val="F26B43"/>
          </p15:clr>
        </p15:guide>
        <p15:guide id="10" orient="horz" pos="1049" userDrawn="1">
          <p15:clr>
            <a:srgbClr val="F26B43"/>
          </p15:clr>
        </p15:guide>
        <p15:guide id="11" orient="horz" pos="1321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4178" userDrawn="1">
          <p15:clr>
            <a:srgbClr val="F26B43"/>
          </p15:clr>
        </p15:guide>
        <p15:guide id="14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10.png"/><Relationship Id="rId4" Type="http://schemas.openxmlformats.org/officeDocument/2006/relationships/image" Target="../media/image28.png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unicef.org/stories/humanitarian-drone-corridor-launched-malawi" TargetMode="Externa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43FCC-9810-5A40-BD99-79D9BA351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7843" y="2598314"/>
            <a:ext cx="8131245" cy="4103687"/>
          </a:xfrm>
        </p:spPr>
        <p:txBody>
          <a:bodyPr>
            <a:normAutofit/>
          </a:bodyPr>
          <a:lstStyle/>
          <a:p>
            <a:r>
              <a:rPr lang="en-GB" sz="54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Medical drones to support HIV differentiated service delivery in an island population in Uganda</a:t>
            </a:r>
            <a:endParaRPr lang="en-GB" sz="5400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3E17C1-788B-8242-9BB1-6B5637005F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17843" y="1408654"/>
            <a:ext cx="8131245" cy="574063"/>
          </a:xfrm>
        </p:spPr>
        <p:txBody>
          <a:bodyPr>
            <a:noAutofit/>
          </a:bodyPr>
          <a:lstStyle/>
          <a:p>
            <a:r>
              <a:rPr lang="en-GB" sz="2400" b="1" i="0" dirty="0">
                <a:solidFill>
                  <a:schemeClr val="accent6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Innovative differentiation: How best to deliver HIV testing, treatment and prevention services</a:t>
            </a:r>
            <a:endParaRPr lang="en-GB" sz="24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40861-3520-0A4D-9A4B-9F2AF674CE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17843" y="675723"/>
            <a:ext cx="8378687" cy="385199"/>
          </a:xfrm>
        </p:spPr>
        <p:txBody>
          <a:bodyPr>
            <a:normAutofit fontScale="92500"/>
          </a:bodyPr>
          <a:lstStyle/>
          <a:p>
            <a:r>
              <a:rPr lang="en-GB" b="1" dirty="0"/>
              <a:t>Rosalind Parkes-Ratanshi, Infectious Diseases Institute, Makerere University</a:t>
            </a: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E09FDC1D-61D9-0B17-806D-B0490F1C4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333" y="2047372"/>
            <a:ext cx="2611250" cy="2467949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C5355EC-075F-194D-8ED3-1612467BAB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75" t="15505" r="6722" b="18707"/>
          <a:stretch/>
        </p:blipFill>
        <p:spPr>
          <a:xfrm>
            <a:off x="3785606" y="5553092"/>
            <a:ext cx="2198254" cy="877455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6753D33E-DDEA-D344-21F3-C0037EA21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2404" y="5449344"/>
            <a:ext cx="1184563" cy="1184563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9F18623-26F7-2357-8A56-5AFA4A4294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14904" y="5517437"/>
            <a:ext cx="1184564" cy="118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587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3277338" y="298244"/>
            <a:ext cx="8718234" cy="736600"/>
          </a:xfrm>
        </p:spPr>
        <p:txBody>
          <a:bodyPr>
            <a:normAutofit/>
          </a:bodyPr>
          <a:lstStyle/>
          <a:p>
            <a:r>
              <a:rPr lang="en-GB" altLang="en-GB" dirty="0"/>
              <a:t>Kalangala flights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2" r="4353"/>
          <a:stretch>
            <a:fillRect/>
          </a:stretch>
        </p:blipFill>
        <p:spPr bwMode="auto">
          <a:xfrm>
            <a:off x="291055" y="1277897"/>
            <a:ext cx="8090881" cy="50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>
            <a:off x="1428247" y="4107098"/>
            <a:ext cx="635282" cy="1810665"/>
          </a:xfrm>
          <a:prstGeom prst="straightConnector1">
            <a:avLst/>
          </a:prstGeom>
          <a:ln w="47625">
            <a:solidFill>
              <a:schemeClr val="accent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077588" y="4103865"/>
            <a:ext cx="2597703" cy="532265"/>
          </a:xfrm>
          <a:prstGeom prst="straightConnector1">
            <a:avLst/>
          </a:prstGeom>
          <a:ln w="47625">
            <a:solidFill>
              <a:schemeClr val="accent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207231" y="1903057"/>
            <a:ext cx="1800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3 groups= 21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381978" y="4806297"/>
            <a:ext cx="1800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3 groups= 18</a:t>
            </a:r>
          </a:p>
        </p:txBody>
      </p:sp>
      <p:cxnSp>
        <p:nvCxnSpPr>
          <p:cNvPr id="20" name="Straight Arrow Connector 19"/>
          <p:cNvCxnSpPr>
            <a:cxnSpLocks/>
          </p:cNvCxnSpPr>
          <p:nvPr/>
        </p:nvCxnSpPr>
        <p:spPr>
          <a:xfrm>
            <a:off x="2111291" y="4152578"/>
            <a:ext cx="889706" cy="1890232"/>
          </a:xfrm>
          <a:prstGeom prst="straightConnector1">
            <a:avLst/>
          </a:prstGeom>
          <a:ln w="47625">
            <a:solidFill>
              <a:schemeClr val="accent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093167" y="6100374"/>
            <a:ext cx="1800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4 groups= 24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6275" y="5838972"/>
            <a:ext cx="1326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</a:effectLst>
              </a:rPr>
              <a:t>Nakawa</a:t>
            </a:r>
            <a:endParaRPr lang="en-GB" sz="1400" dirty="0">
              <a:solidFill>
                <a:schemeClr val="tx1">
                  <a:lumMod val="50000"/>
                  <a:lumOff val="50000"/>
                </a:schemeClr>
              </a:solidFill>
              <a:effectLst>
                <a:glow rad="101600">
                  <a:schemeClr val="bg2">
                    <a:alpha val="60000"/>
                  </a:schemeClr>
                </a:glo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45788" y="6034612"/>
            <a:ext cx="1800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2 groups= 11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1071228" y="4029682"/>
            <a:ext cx="947415" cy="603893"/>
          </a:xfrm>
          <a:prstGeom prst="straightConnector1">
            <a:avLst/>
          </a:prstGeom>
          <a:ln w="47625">
            <a:solidFill>
              <a:schemeClr val="accent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19148" y="4643356"/>
            <a:ext cx="1326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01600">
                    <a:schemeClr val="bg2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Buwonge</a:t>
            </a:r>
            <a:endParaRPr lang="en-GB" sz="1400" dirty="0">
              <a:ln w="0"/>
              <a:solidFill>
                <a:schemeClr val="tx1">
                  <a:lumMod val="50000"/>
                  <a:lumOff val="50000"/>
                </a:schemeClr>
              </a:solidFill>
              <a:effectLst>
                <a:glow rad="101600">
                  <a:schemeClr val="bg2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4859" y="4875908"/>
            <a:ext cx="1800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3 groups= 17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2070559" y="4093323"/>
            <a:ext cx="1022608" cy="941846"/>
          </a:xfrm>
          <a:prstGeom prst="straightConnector1">
            <a:avLst/>
          </a:prstGeom>
          <a:ln w="47625">
            <a:solidFill>
              <a:schemeClr val="accent1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093167" y="4826805"/>
            <a:ext cx="1326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err="1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Nabumba</a:t>
            </a:r>
            <a:endParaRPr lang="en-GB" sz="1400" dirty="0">
              <a:ln w="0"/>
              <a:solidFill>
                <a:schemeClr val="tx1">
                  <a:lumMod val="50000"/>
                  <a:lumOff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126870" y="5004051"/>
            <a:ext cx="18002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200" b="1" dirty="0"/>
              <a:t>2 groups= 12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40459" y="1277897"/>
            <a:ext cx="1841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N=103 total enrolled for DAD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2708980" y="1600954"/>
            <a:ext cx="472054" cy="3021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53" name="Straight Connector 23552"/>
          <p:cNvCxnSpPr/>
          <p:nvPr/>
        </p:nvCxnSpPr>
        <p:spPr>
          <a:xfrm flipV="1">
            <a:off x="2708981" y="1533204"/>
            <a:ext cx="391217" cy="3952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6925034" y="4075717"/>
            <a:ext cx="391217" cy="3952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934201" y="4122301"/>
            <a:ext cx="472054" cy="30210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8667027" y="4746157"/>
            <a:ext cx="2634601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Dropped sites</a:t>
            </a:r>
          </a:p>
          <a:p>
            <a:r>
              <a:rPr lang="en-GB" sz="2000" dirty="0"/>
              <a:t>Banda – Administrative issues</a:t>
            </a:r>
          </a:p>
          <a:p>
            <a:r>
              <a:rPr lang="en-GB" sz="2000" dirty="0" err="1"/>
              <a:t>Mukaka</a:t>
            </a:r>
            <a:r>
              <a:rPr lang="en-GB" sz="2000" dirty="0"/>
              <a:t> – too far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2090016" y="1845286"/>
            <a:ext cx="2067651" cy="2174043"/>
          </a:xfrm>
          <a:prstGeom prst="straightConnector1">
            <a:avLst/>
          </a:prstGeom>
          <a:ln w="47625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CD036B4-AAC2-48D7-6BB6-843BEBE5161B}"/>
              </a:ext>
            </a:extLst>
          </p:cNvPr>
          <p:cNvSpPr txBox="1"/>
          <p:nvPr/>
        </p:nvSpPr>
        <p:spPr>
          <a:xfrm>
            <a:off x="8681885" y="356883"/>
            <a:ext cx="3073396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/>
              <a:t>DJI </a:t>
            </a:r>
            <a:r>
              <a:rPr lang="en-GB" sz="2000" b="1" dirty="0" err="1"/>
              <a:t>Matrice</a:t>
            </a:r>
            <a:r>
              <a:rPr lang="en-GB" sz="2000" b="1" dirty="0"/>
              <a:t> 300</a:t>
            </a:r>
          </a:p>
          <a:p>
            <a:endParaRPr lang="en-GB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Stable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Cheap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Water resistant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Works on 3G signal</a:t>
            </a:r>
          </a:p>
        </p:txBody>
      </p:sp>
      <p:pic>
        <p:nvPicPr>
          <p:cNvPr id="32" name="Picture 31" descr="A picture containing logo&#10;&#10;Description automatically generated">
            <a:extLst>
              <a:ext uri="{FF2B5EF4-FFF2-40B4-BE49-F238E27FC236}">
                <a16:creationId xmlns:a16="http://schemas.microsoft.com/office/drawing/2014/main" id="{4F4DB9F9-A609-E976-78AF-A3A2CC878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2442" y="-46349"/>
            <a:ext cx="1656122" cy="156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8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2" grpId="0"/>
      <p:bldP spid="25" grpId="0"/>
      <p:bldP spid="29" grpId="0"/>
      <p:bldP spid="34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7EA72CF-9370-F347-B87B-62EFB343B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 of flights so far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68273CF-6E6E-828B-1569-577D093030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319074"/>
              </p:ext>
            </p:extLst>
          </p:nvPr>
        </p:nvGraphicFramePr>
        <p:xfrm>
          <a:off x="178903" y="1666614"/>
          <a:ext cx="11737794" cy="4973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3062">
                  <a:extLst>
                    <a:ext uri="{9D8B030D-6E8A-4147-A177-3AD203B41FA5}">
                      <a16:colId xmlns:a16="http://schemas.microsoft.com/office/drawing/2014/main" val="2010584823"/>
                    </a:ext>
                  </a:extLst>
                </a:gridCol>
                <a:gridCol w="1147089">
                  <a:extLst>
                    <a:ext uri="{9D8B030D-6E8A-4147-A177-3AD203B41FA5}">
                      <a16:colId xmlns:a16="http://schemas.microsoft.com/office/drawing/2014/main" val="295252718"/>
                    </a:ext>
                  </a:extLst>
                </a:gridCol>
                <a:gridCol w="807950">
                  <a:extLst>
                    <a:ext uri="{9D8B030D-6E8A-4147-A177-3AD203B41FA5}">
                      <a16:colId xmlns:a16="http://schemas.microsoft.com/office/drawing/2014/main" val="2350971623"/>
                    </a:ext>
                  </a:extLst>
                </a:gridCol>
                <a:gridCol w="1266786">
                  <a:extLst>
                    <a:ext uri="{9D8B030D-6E8A-4147-A177-3AD203B41FA5}">
                      <a16:colId xmlns:a16="http://schemas.microsoft.com/office/drawing/2014/main" val="2212690677"/>
                    </a:ext>
                  </a:extLst>
                </a:gridCol>
                <a:gridCol w="1239295">
                  <a:extLst>
                    <a:ext uri="{9D8B030D-6E8A-4147-A177-3AD203B41FA5}">
                      <a16:colId xmlns:a16="http://schemas.microsoft.com/office/drawing/2014/main" val="4135924247"/>
                    </a:ext>
                  </a:extLst>
                </a:gridCol>
                <a:gridCol w="1234428">
                  <a:extLst>
                    <a:ext uri="{9D8B030D-6E8A-4147-A177-3AD203B41FA5}">
                      <a16:colId xmlns:a16="http://schemas.microsoft.com/office/drawing/2014/main" val="2558110989"/>
                    </a:ext>
                  </a:extLst>
                </a:gridCol>
                <a:gridCol w="1067291">
                  <a:extLst>
                    <a:ext uri="{9D8B030D-6E8A-4147-A177-3AD203B41FA5}">
                      <a16:colId xmlns:a16="http://schemas.microsoft.com/office/drawing/2014/main" val="1635725618"/>
                    </a:ext>
                  </a:extLst>
                </a:gridCol>
                <a:gridCol w="847849">
                  <a:extLst>
                    <a:ext uri="{9D8B030D-6E8A-4147-A177-3AD203B41FA5}">
                      <a16:colId xmlns:a16="http://schemas.microsoft.com/office/drawing/2014/main" val="3055168744"/>
                    </a:ext>
                  </a:extLst>
                </a:gridCol>
                <a:gridCol w="957570">
                  <a:extLst>
                    <a:ext uri="{9D8B030D-6E8A-4147-A177-3AD203B41FA5}">
                      <a16:colId xmlns:a16="http://schemas.microsoft.com/office/drawing/2014/main" val="2628713171"/>
                    </a:ext>
                  </a:extLst>
                </a:gridCol>
                <a:gridCol w="1206474">
                  <a:extLst>
                    <a:ext uri="{9D8B030D-6E8A-4147-A177-3AD203B41FA5}">
                      <a16:colId xmlns:a16="http://schemas.microsoft.com/office/drawing/2014/main" val="3601132015"/>
                    </a:ext>
                  </a:extLst>
                </a:gridCol>
              </a:tblGrid>
              <a:tr h="505421">
                <a:tc>
                  <a:txBody>
                    <a:bodyPr/>
                    <a:lstStyle/>
                    <a:p>
                      <a:endParaRPr lang="en-GB" sz="16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Sept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Oct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Nov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Dec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Jan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Feb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Mar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April 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bg1"/>
                          </a:solidFill>
                        </a:rPr>
                        <a:t>May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298568"/>
                  </a:ext>
                </a:extLst>
              </a:tr>
              <a:tr h="567491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Number of flights</a:t>
                      </a:r>
                      <a:r>
                        <a:rPr lang="en-GB" sz="1600" b="1" baseline="0" dirty="0">
                          <a:solidFill>
                            <a:schemeClr val="tx1"/>
                          </a:solidFill>
                        </a:rPr>
                        <a:t> (test and delivery)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31 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27 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2948585"/>
                  </a:ext>
                </a:extLst>
              </a:tr>
              <a:tr h="1608657">
                <a:tc>
                  <a:txBody>
                    <a:bodyPr/>
                    <a:lstStyle/>
                    <a:p>
                      <a:r>
                        <a:rPr lang="en-GB" sz="1600" b="1" baseline="0" dirty="0">
                          <a:solidFill>
                            <a:schemeClr val="tx1"/>
                          </a:solidFill>
                        </a:rPr>
                        <a:t>Landing sites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Buwonge</a:t>
                      </a:r>
                      <a:endParaRPr lang="en-GB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Kaazi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Kusu</a:t>
                      </a:r>
                      <a:endParaRPr lang="en-GB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endParaRPr lang="en-GB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Buwonge</a:t>
                      </a:r>
                      <a:endParaRPr lang="en-GB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Nambumba</a:t>
                      </a:r>
                      <a:endParaRPr lang="en-GB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Nakawa</a:t>
                      </a:r>
                      <a:endParaRPr lang="en-GB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Kaazi</a:t>
                      </a:r>
                      <a:endParaRPr lang="en-GB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Kusu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Kitobo</a:t>
                      </a:r>
                      <a:endParaRPr lang="en-GB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Mukaka</a:t>
                      </a:r>
                      <a:endParaRPr lang="en-GB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Buwonge</a:t>
                      </a:r>
                      <a:endParaRPr lang="en-GB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Kaazi</a:t>
                      </a:r>
                      <a:endParaRPr lang="en-GB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Kusu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Nambumba</a:t>
                      </a:r>
                      <a:endParaRPr lang="en-GB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Nakawa</a:t>
                      </a:r>
                      <a:endParaRPr lang="en-GB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Kitobo</a:t>
                      </a:r>
                      <a:endParaRPr lang="en-GB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Buwonge</a:t>
                      </a:r>
                      <a:endParaRPr lang="en-GB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Kusu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Nambumba</a:t>
                      </a:r>
                      <a:endParaRPr lang="en-GB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Kitobo</a:t>
                      </a:r>
                      <a:endParaRPr lang="en-GB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Kaazi</a:t>
                      </a:r>
                      <a:endParaRPr lang="en-GB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Nakawa</a:t>
                      </a:r>
                      <a:endParaRPr lang="en-GB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endParaRPr lang="en-GB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Kusu</a:t>
                      </a:r>
                      <a:endParaRPr lang="en-GB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Nakawa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Buwonge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Kaazi</a:t>
                      </a:r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400" dirty="0" err="1">
                          <a:solidFill>
                            <a:schemeClr val="tx1"/>
                          </a:solidFill>
                          <a:latin typeface="+mn-lt"/>
                        </a:rPr>
                        <a:t>Kitobo</a:t>
                      </a:r>
                      <a:endParaRPr lang="en-GB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0" indent="0" algn="ctr">
                        <a:buFontTx/>
                        <a:buNone/>
                      </a:pPr>
                      <a:endParaRPr lang="en-GB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40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+mn-lt"/>
                          <a:ea typeface="Calibri" panose="020F0502020204030204" pitchFamily="34" charset="0"/>
                        </a:rPr>
                        <a:t>Kitobo</a:t>
                      </a: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+mn-lt"/>
                          <a:ea typeface="Calibri" panose="020F0502020204030204" pitchFamily="34" charset="0"/>
                        </a:rPr>
                        <a:t>Kusu</a:t>
                      </a: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+mn-lt"/>
                          <a:ea typeface="Calibri" panose="020F0502020204030204" pitchFamily="34" charset="0"/>
                        </a:rPr>
                        <a:t>Kaazi</a:t>
                      </a: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+mn-lt"/>
                          <a:ea typeface="Calibri" panose="020F0502020204030204" pitchFamily="34" charset="0"/>
                        </a:rPr>
                        <a:t>Buwonge</a:t>
                      </a: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+mn-lt"/>
                          <a:ea typeface="Calibri" panose="020F0502020204030204" pitchFamily="34" charset="0"/>
                        </a:rPr>
                        <a:t>Kitobo</a:t>
                      </a: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+mn-lt"/>
                          <a:ea typeface="Calibri" panose="020F0502020204030204" pitchFamily="34" charset="0"/>
                        </a:rPr>
                        <a:t>Kusu</a:t>
                      </a: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+mn-lt"/>
                          <a:ea typeface="Calibri" panose="020F0502020204030204" pitchFamily="34" charset="0"/>
                        </a:rPr>
                        <a:t>Kaazi</a:t>
                      </a: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+mn-lt"/>
                          <a:ea typeface="Calibri" panose="020F0502020204030204" pitchFamily="34" charset="0"/>
                        </a:rPr>
                        <a:t>Buwonge</a:t>
                      </a: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 err="1">
                          <a:effectLst/>
                          <a:latin typeface="+mn-lt"/>
                          <a:ea typeface="Calibri" panose="020F0502020204030204" pitchFamily="34" charset="0"/>
                        </a:rPr>
                        <a:t>Nakawa</a:t>
                      </a: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72341184"/>
                  </a:ext>
                </a:extLst>
              </a:tr>
              <a:tr h="652535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Number of peer groups</a:t>
                      </a:r>
                      <a:r>
                        <a:rPr lang="en-GB" sz="16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GB" sz="16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5 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10 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66154132"/>
                  </a:ext>
                </a:extLst>
              </a:tr>
              <a:tr h="820624">
                <a:tc>
                  <a:txBody>
                    <a:bodyPr/>
                    <a:lstStyle/>
                    <a:p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Number of patients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+mn-lt"/>
                        </a:rPr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+mn-lt"/>
                        </a:rPr>
                        <a:t>16</a:t>
                      </a:r>
                    </a:p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+mn-lt"/>
                        </a:rPr>
                        <a:t>STI</a:t>
                      </a:r>
                      <a:r>
                        <a:rPr lang="en-GB" sz="16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  <a:latin typeface="+mn-lt"/>
                        </a:rPr>
                        <a:t>samples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+mn-lt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</a:p>
                    <a:p>
                      <a:pPr algn="ctr"/>
                      <a:r>
                        <a:rPr lang="en-GB" sz="1400" dirty="0">
                          <a:solidFill>
                            <a:schemeClr val="tx1"/>
                          </a:solidFill>
                          <a:latin typeface="+mn-lt"/>
                        </a:rPr>
                        <a:t>Emergency ART supplies</a:t>
                      </a:r>
                      <a:endParaRPr lang="en-GB" sz="1400" baseline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+mn-lt"/>
                        </a:rPr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31 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53 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Emergency ART</a:t>
                      </a:r>
                      <a:r>
                        <a:rPr lang="en-GB" sz="1400" baseline="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 supplies</a:t>
                      </a:r>
                      <a:endParaRPr lang="en-GB" sz="14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9794352"/>
                  </a:ext>
                </a:extLst>
              </a:tr>
            </a:tbl>
          </a:graphicData>
        </a:graphic>
      </p:graphicFrame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F91DA18E-D1E6-CD04-D6F4-0CFA3D29E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455" y="0"/>
            <a:ext cx="1656122" cy="156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00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C8B8E75-9539-5444-B9A8-FD0BCCA18785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068118597"/>
              </p:ext>
            </p:extLst>
          </p:nvPr>
        </p:nvGraphicFramePr>
        <p:xfrm>
          <a:off x="327991" y="1484474"/>
          <a:ext cx="6757855" cy="461841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5486400">
                  <a:extLst>
                    <a:ext uri="{9D8B030D-6E8A-4147-A177-3AD203B41FA5}">
                      <a16:colId xmlns:a16="http://schemas.microsoft.com/office/drawing/2014/main" val="2579643664"/>
                    </a:ext>
                  </a:extLst>
                </a:gridCol>
                <a:gridCol w="1271455">
                  <a:extLst>
                    <a:ext uri="{9D8B030D-6E8A-4147-A177-3AD203B41FA5}">
                      <a16:colId xmlns:a16="http://schemas.microsoft.com/office/drawing/2014/main" val="495796756"/>
                    </a:ext>
                  </a:extLst>
                </a:gridCol>
              </a:tblGrid>
              <a:tr h="7866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Analysis of flights from September 2021- May 2022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n-GB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02994250"/>
                  </a:ext>
                </a:extLst>
              </a:tr>
              <a:tr h="618011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</a:rPr>
                        <a:t>Number of PLHIV received at least one delivery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/>
                        <a:t>96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5064593"/>
                  </a:ext>
                </a:extLst>
              </a:tr>
              <a:tr h="618011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PLHIV with 9 months of delivery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/>
                        <a:t>43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3987220"/>
                  </a:ext>
                </a:extLst>
              </a:tr>
              <a:tr h="550626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</a:rPr>
                        <a:t>Number of emergency ART deliveries</a:t>
                      </a:r>
                      <a:endParaRPr lang="en-GB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/>
                        <a:t>10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2970314"/>
                  </a:ext>
                </a:extLst>
              </a:tr>
              <a:tr h="353149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Number of STI samples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/>
                        <a:t>16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23571634"/>
                  </a:ext>
                </a:extLst>
              </a:tr>
              <a:tr h="353149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 number of flights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/>
                        <a:t>167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05448463"/>
                  </a:ext>
                </a:extLst>
              </a:tr>
              <a:tr h="353149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Average flight time drone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/>
                        <a:t>9.3 min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9408777"/>
                  </a:ext>
                </a:extLst>
              </a:tr>
              <a:tr h="375187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Average boat delivery time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/>
                        <a:t>35 min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86738160"/>
                  </a:ext>
                </a:extLst>
              </a:tr>
              <a:tr h="550626">
                <a:tc>
                  <a:txBody>
                    <a:bodyPr/>
                    <a:lstStyle/>
                    <a:p>
                      <a:r>
                        <a:rPr lang="en-GB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Average flight distance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/>
                        <a:t>6.6 km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8662383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ACA66EA5-9477-E54A-818D-8674DD212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3703" y="441325"/>
            <a:ext cx="7455387" cy="1223964"/>
          </a:xfrm>
        </p:spPr>
        <p:txBody>
          <a:bodyPr/>
          <a:lstStyle/>
          <a:p>
            <a:r>
              <a:rPr lang="en-GB" dirty="0"/>
              <a:t>Interim flight analysis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E4533C83-62EC-359B-C71A-F00763A2E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2" t="8115" r="18341" b="2708"/>
          <a:stretch>
            <a:fillRect/>
          </a:stretch>
        </p:blipFill>
        <p:spPr bwMode="auto">
          <a:xfrm>
            <a:off x="7235687" y="1227221"/>
            <a:ext cx="4363563" cy="442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E8AC92DA-01B7-6F59-CB5A-EF54606E0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455" y="0"/>
            <a:ext cx="1656122" cy="156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66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8BEB07-BC0E-2045-874E-9CE51E8E8F4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Five project staff have received UK CAA approved drone 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8 PLHIV peer support workers have been trained in safe approach, unloading and preparing for flight for the drone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Emergency supplies including intermittent ART deliveries undertaken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96C0C1A-341C-DB84-8D6D-50C2A5C50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achievements</a:t>
            </a:r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28309086-7D98-5490-8E64-ECE118817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455" y="0"/>
            <a:ext cx="1656122" cy="156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33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5CD540-13DF-4440-8FFD-EFD90B0F98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2913" y="2162314"/>
            <a:ext cx="5437187" cy="3203574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noProof="0" dirty="0"/>
              <a:t>Technology is rapidly evolving but still need modifications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Beyond visual line of site approvals are challenging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noProof="0" dirty="0"/>
              <a:t>Multiple stakeholder engagement at </a:t>
            </a:r>
            <a:r>
              <a:rPr lang="en-GB" sz="2800" noProof="0" dirty="0" err="1"/>
              <a:t>nationa</a:t>
            </a:r>
            <a:r>
              <a:rPr lang="en-GB" sz="2800" dirty="0"/>
              <a:t>l and local level is vital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noProof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CA690-08EF-C54F-8AB3-FB920F1506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11903" y="1984378"/>
            <a:ext cx="5437188" cy="4346848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noProof="0" dirty="0"/>
              <a:t>Completion of one year follow up of 100 PLHIV receiving medicine by drone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/>
              <a:t>Comparison of ART drug stock outs for </a:t>
            </a:r>
            <a:r>
              <a:rPr lang="en-GB" sz="2600" dirty="0" err="1"/>
              <a:t>Bufumira</a:t>
            </a:r>
            <a:r>
              <a:rPr lang="en-GB" sz="2600" dirty="0"/>
              <a:t> health centre (with drones) and </a:t>
            </a:r>
            <a:r>
              <a:rPr lang="en-GB" sz="2600" dirty="0" err="1"/>
              <a:t>Mazinga</a:t>
            </a:r>
            <a:r>
              <a:rPr lang="en-GB" sz="2600" dirty="0"/>
              <a:t> health centre (without drones)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/>
              <a:t>Qualitative interviews post one year of drone delivery</a:t>
            </a:r>
            <a:endParaRPr lang="en-GB" sz="2600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725DA-F81C-C741-8279-C9F4F58D24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1335503"/>
            <a:ext cx="5437187" cy="647700"/>
          </a:xfrm>
        </p:spPr>
        <p:txBody>
          <a:bodyPr>
            <a:normAutofit/>
          </a:bodyPr>
          <a:lstStyle/>
          <a:p>
            <a:r>
              <a:rPr lang="en-GB" sz="2800" noProof="0" dirty="0"/>
              <a:t>Lessons learnt so far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D64F99-A088-7747-9AFC-33FF5B3D84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11903" y="1173578"/>
            <a:ext cx="5437188" cy="647700"/>
          </a:xfrm>
        </p:spPr>
        <p:txBody>
          <a:bodyPr>
            <a:normAutofit/>
          </a:bodyPr>
          <a:lstStyle/>
          <a:p>
            <a:r>
              <a:rPr lang="en-GB" sz="2800" noProof="0" dirty="0"/>
              <a:t>Next steps for 2022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854EF28-7522-B045-8EEA-D38E9CFBE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147" y="435389"/>
            <a:ext cx="7632700" cy="1223964"/>
          </a:xfrm>
        </p:spPr>
        <p:txBody>
          <a:bodyPr/>
          <a:lstStyle/>
          <a:p>
            <a:r>
              <a:rPr lang="en-GB" noProof="0" dirty="0"/>
              <a:t>Conclusions</a:t>
            </a: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C69A177F-FEF3-DD74-016A-DA507E0233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455" y="0"/>
            <a:ext cx="1656122" cy="156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98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4FB56EE-6C1C-8D5E-12AA-1EA34D4F7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969" t="23651" r="15743" b="13524"/>
          <a:stretch/>
        </p:blipFill>
        <p:spPr>
          <a:xfrm>
            <a:off x="750769" y="1254294"/>
            <a:ext cx="5586545" cy="4781511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BFF2658-437B-0B36-D1DA-587739935737}"/>
              </a:ext>
            </a:extLst>
          </p:cNvPr>
          <p:cNvSpPr/>
          <p:nvPr/>
        </p:nvSpPr>
        <p:spPr>
          <a:xfrm>
            <a:off x="837398" y="1271186"/>
            <a:ext cx="5320929" cy="4683096"/>
          </a:xfrm>
          <a:prstGeom prst="ellipse">
            <a:avLst/>
          </a:prstGeom>
          <a:solidFill>
            <a:srgbClr val="FF0000">
              <a:alpha val="10196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9723928-7E34-F3BD-E55D-B461AB12C104}"/>
              </a:ext>
            </a:extLst>
          </p:cNvPr>
          <p:cNvCxnSpPr>
            <a:cxnSpLocks/>
          </p:cNvCxnSpPr>
          <p:nvPr/>
        </p:nvCxnSpPr>
        <p:spPr>
          <a:xfrm flipV="1">
            <a:off x="1864895" y="3340889"/>
            <a:ext cx="2072505" cy="2441976"/>
          </a:xfrm>
          <a:prstGeom prst="straightConnector1">
            <a:avLst/>
          </a:prstGeom>
          <a:ln w="571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5F402F9-E590-E73F-B56C-9590FEF0F365}"/>
              </a:ext>
            </a:extLst>
          </p:cNvPr>
          <p:cNvSpPr txBox="1"/>
          <p:nvPr/>
        </p:nvSpPr>
        <p:spPr>
          <a:xfrm>
            <a:off x="672640" y="5430235"/>
            <a:ext cx="144379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/>
              <a:t>Current coverage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16CFFA-453C-9EA7-AC16-458D88FDB962}"/>
              </a:ext>
            </a:extLst>
          </p:cNvPr>
          <p:cNvSpPr/>
          <p:nvPr/>
        </p:nvSpPr>
        <p:spPr>
          <a:xfrm>
            <a:off x="3673629" y="2686328"/>
            <a:ext cx="885524" cy="742672"/>
          </a:xfrm>
          <a:prstGeom prst="ellipse">
            <a:avLst/>
          </a:prstGeom>
          <a:solidFill>
            <a:srgbClr val="FF6600">
              <a:alpha val="3607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FEEF18-A005-EF9D-94F7-0BBC2CF8F291}"/>
              </a:ext>
            </a:extLst>
          </p:cNvPr>
          <p:cNvSpPr txBox="1"/>
          <p:nvPr/>
        </p:nvSpPr>
        <p:spPr>
          <a:xfrm>
            <a:off x="5100006" y="1235624"/>
            <a:ext cx="144379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Expanded coverage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41773F7-053A-CC6C-F0C3-275FDEFAF886}"/>
              </a:ext>
            </a:extLst>
          </p:cNvPr>
          <p:cNvSpPr txBox="1">
            <a:spLocks/>
          </p:cNvSpPr>
          <p:nvPr/>
        </p:nvSpPr>
        <p:spPr>
          <a:xfrm>
            <a:off x="6502072" y="1235624"/>
            <a:ext cx="5204654" cy="539377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34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2788" indent="-25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625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0150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SzTx/>
              <a:buFont typeface="Wingdings" panose="05000000000000000000" pitchFamily="2" charset="2"/>
              <a:buChar char="§"/>
              <a:defRPr/>
            </a:pPr>
            <a:r>
              <a:rPr lang="en-GB" sz="2900" dirty="0"/>
              <a:t>Quarterly ART deliveries for PLHIV in Kalangala</a:t>
            </a:r>
            <a:endParaRPr lang="en-GB" sz="2900" b="1" dirty="0"/>
          </a:p>
          <a:p>
            <a:pPr>
              <a:lnSpc>
                <a:spcPct val="150000"/>
              </a:lnSpc>
              <a:spcBef>
                <a:spcPts val="0"/>
              </a:spcBef>
              <a:buSzTx/>
              <a:buFont typeface="Wingdings" panose="05000000000000000000" pitchFamily="2" charset="2"/>
              <a:buChar char="§"/>
              <a:defRPr/>
            </a:pPr>
            <a:r>
              <a:rPr lang="en-GB" sz="2900" dirty="0"/>
              <a:t>Emergency operations for any top up for patients e.g. malaria treatment and tests</a:t>
            </a:r>
          </a:p>
          <a:p>
            <a:pPr>
              <a:lnSpc>
                <a:spcPct val="150000"/>
              </a:lnSpc>
              <a:spcBef>
                <a:spcPts val="0"/>
              </a:spcBef>
              <a:buSzTx/>
              <a:buFont typeface="Wingdings" panose="05000000000000000000" pitchFamily="2" charset="2"/>
              <a:buChar char="§"/>
              <a:defRPr/>
            </a:pPr>
            <a:r>
              <a:rPr lang="en-GB" sz="2900" dirty="0"/>
              <a:t>Delivery of  stocked out commodities between health facilities</a:t>
            </a:r>
          </a:p>
          <a:p>
            <a:pPr>
              <a:lnSpc>
                <a:spcPct val="150000"/>
              </a:lnSpc>
              <a:spcBef>
                <a:spcPts val="0"/>
              </a:spcBef>
              <a:buSzTx/>
              <a:buFont typeface="Wingdings" panose="05000000000000000000" pitchFamily="2" charset="2"/>
              <a:buChar char="§"/>
              <a:defRPr/>
            </a:pPr>
            <a:r>
              <a:rPr lang="en-GB" sz="2900" dirty="0"/>
              <a:t>Viral load, STI samples, TB samples, COVID and other samples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3B1E6B-C951-43F9-F80C-B85E62365351}"/>
              </a:ext>
            </a:extLst>
          </p:cNvPr>
          <p:cNvSpPr txBox="1">
            <a:spLocks/>
          </p:cNvSpPr>
          <p:nvPr/>
        </p:nvSpPr>
        <p:spPr>
          <a:xfrm>
            <a:off x="5357192" y="103929"/>
            <a:ext cx="6004970" cy="905180"/>
          </a:xfrm>
          <a:prstGeom prst="rect">
            <a:avLst/>
          </a:prstGeom>
        </p:spPr>
        <p:txBody>
          <a:bodyPr vert="horz" lIns="0" tIns="0" rIns="0" bIns="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accent2"/>
                </a:solidFill>
                <a:latin typeface="+mj-lt"/>
                <a:ea typeface="IAS Ribbon Sans Regular" pitchFamily="2" charset="0"/>
                <a:cs typeface="Verdana" panose="020B0604030504040204" pitchFamily="34" charset="0"/>
              </a:defRPr>
            </a:lvl1pPr>
          </a:lstStyle>
          <a:p>
            <a:r>
              <a:rPr lang="en-GB" sz="4400" b="1" dirty="0"/>
              <a:t>Future possibilities</a:t>
            </a:r>
            <a:endParaRPr lang="en-US" sz="4400" b="1" dirty="0"/>
          </a:p>
        </p:txBody>
      </p:sp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03A72B8F-A82B-7D3A-382C-9491AFD85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455" y="0"/>
            <a:ext cx="1656122" cy="156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21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BBC79-ADC6-0046-8A5F-BE970FB5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4260" y="435527"/>
            <a:ext cx="7877489" cy="1223964"/>
          </a:xfrm>
        </p:spPr>
        <p:txBody>
          <a:bodyPr>
            <a:normAutofit/>
          </a:bodyPr>
          <a:lstStyle/>
          <a:p>
            <a:r>
              <a:rPr lang="en-GB" dirty="0"/>
              <a:t>Project team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72A7BA7-161B-DB1C-C88F-6EA5AAC8A29B}"/>
              </a:ext>
            </a:extLst>
          </p:cNvPr>
          <p:cNvSpPr txBox="1">
            <a:spLocks/>
          </p:cNvSpPr>
          <p:nvPr/>
        </p:nvSpPr>
        <p:spPr>
          <a:xfrm>
            <a:off x="659892" y="1489435"/>
            <a:ext cx="5436107" cy="43210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 typeface="Courier New" panose="02070309020205020404" pitchFamily="49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34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2788" indent="-25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625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0150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Co-authors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Joan N. </a:t>
            </a:r>
            <a:r>
              <a:rPr lang="en-GB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Akullo</a:t>
            </a:r>
            <a:r>
              <a:rPr lang="en-GB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Jackie Lydia N </a:t>
            </a:r>
            <a:r>
              <a:rPr lang="en-GB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Ssemata</a:t>
            </a:r>
            <a:r>
              <a:rPr lang="en-GB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Patrick </a:t>
            </a:r>
            <a:r>
              <a:rPr lang="en-GB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Ssesaazi</a:t>
            </a:r>
            <a:r>
              <a:rPr lang="en-GB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Dickson </a:t>
            </a:r>
            <a:r>
              <a:rPr lang="en-GB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Masoni</a:t>
            </a:r>
            <a:r>
              <a:rPr lang="en-GB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 Agnes </a:t>
            </a:r>
            <a:r>
              <a:rPr lang="en-GB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Kiragga</a:t>
            </a:r>
            <a:r>
              <a:rPr lang="en-GB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Dr Andrew D. </a:t>
            </a:r>
            <a:r>
              <a:rPr lang="en-GB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Kambugu</a:t>
            </a:r>
            <a:r>
              <a:rPr lang="en-GB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at Infectious Diseases Institute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Jurg</a:t>
            </a:r>
            <a:r>
              <a:rPr lang="en-GB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Germann</a:t>
            </a:r>
            <a:r>
              <a:rPr lang="en-GB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WeRobotics</a:t>
            </a:r>
            <a:endParaRPr lang="en-GB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Tinah</a:t>
            </a:r>
            <a:r>
              <a:rPr lang="en-GB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Mutabazi</a:t>
            </a:r>
            <a:r>
              <a:rPr lang="en-GB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Uganda Flying labs</a:t>
            </a:r>
            <a:endParaRPr lang="en-GB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Theresa </a:t>
            </a:r>
            <a:r>
              <a:rPr lang="en-GB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Pattery</a:t>
            </a:r>
            <a:r>
              <a:rPr lang="en-GB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GB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Robert </a:t>
            </a:r>
            <a:r>
              <a:rPr lang="en-GB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Kimbui</a:t>
            </a:r>
            <a:r>
              <a:rPr lang="en-GB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Janssen, the Pharmaceutical Companies of J&amp;J</a:t>
            </a:r>
            <a:endParaRPr lang="en-GB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Timothy </a:t>
            </a:r>
            <a:r>
              <a:rPr lang="en-GB" dirty="0" err="1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Amukele</a:t>
            </a:r>
            <a:r>
              <a:rPr lang="en-GB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John Hopkins Medical Drones </a:t>
            </a:r>
          </a:p>
          <a:p>
            <a:endParaRPr lang="en-GB" sz="16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i="1" dirty="0"/>
          </a:p>
          <a:p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2905FD-0A52-035F-D1D3-B758CF3ED746}"/>
              </a:ext>
            </a:extLst>
          </p:cNvPr>
          <p:cNvSpPr txBox="1"/>
          <p:nvPr/>
        </p:nvSpPr>
        <p:spPr>
          <a:xfrm>
            <a:off x="6668947" y="1549778"/>
            <a:ext cx="5099853" cy="43704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Co-investigators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Dathan</a:t>
            </a:r>
            <a:r>
              <a:rPr lang="en-GB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Byonanebye</a:t>
            </a:r>
            <a:r>
              <a:rPr lang="en-GB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Mirembe, Makerere University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Rachel King, UCSF</a:t>
            </a:r>
            <a:endParaRPr lang="en-GB" sz="2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Joseph </a:t>
            </a:r>
            <a:r>
              <a:rPr lang="en-GB" sz="20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Kagaayi</a:t>
            </a:r>
            <a:r>
              <a:rPr lang="en-GB" sz="2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 Rakai Health Sciences Program (RHSP)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</a:rPr>
              <a:t>Hillary </a:t>
            </a:r>
            <a:r>
              <a:rPr lang="en-GB" sz="2000" dirty="0" err="1">
                <a:effectLst/>
              </a:rPr>
              <a:t>Bitakaramire</a:t>
            </a:r>
            <a:r>
              <a:rPr lang="en-GB" sz="2000" dirty="0">
                <a:effectLst/>
              </a:rPr>
              <a:t>, DHO Kalangala</a:t>
            </a:r>
            <a:endParaRPr lang="en-US" sz="2000" dirty="0"/>
          </a:p>
          <a:p>
            <a:pPr algn="l"/>
            <a:endParaRPr lang="en-GB" sz="2000" dirty="0"/>
          </a:p>
          <a:p>
            <a:pPr algn="l"/>
            <a:endParaRPr lang="en-GB" sz="2000" dirty="0"/>
          </a:p>
          <a:p>
            <a:r>
              <a:rPr lang="en-US" sz="2000" b="1" dirty="0"/>
              <a:t>Drones flying and technical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Sadat </a:t>
            </a:r>
            <a:r>
              <a:rPr lang="en-US" sz="2000" dirty="0" err="1"/>
              <a:t>Ntale</a:t>
            </a:r>
            <a:r>
              <a:rPr lang="en-US" sz="2000" dirty="0"/>
              <a:t>, IDI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Luke </a:t>
            </a:r>
            <a:r>
              <a:rPr lang="en-US" sz="2000" dirty="0" err="1"/>
              <a:t>Winjberg</a:t>
            </a:r>
            <a:r>
              <a:rPr lang="en-US" sz="2000" dirty="0"/>
              <a:t>, 3D Drone Mapping</a:t>
            </a:r>
          </a:p>
          <a:p>
            <a:pPr algn="l"/>
            <a:endParaRPr lang="en-GB" dirty="0"/>
          </a:p>
        </p:txBody>
      </p:sp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CDA1DF6A-A45B-EA8F-9E36-EA20760E1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964" y="-15459"/>
            <a:ext cx="1656122" cy="1565237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21FFCB43-6880-2863-8B02-495432F73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7982" y="121063"/>
            <a:ext cx="1323109" cy="1323109"/>
          </a:xfrm>
          <a:prstGeom prst="rect">
            <a:avLst/>
          </a:prstGeom>
        </p:spPr>
      </p:pic>
      <p:pic>
        <p:nvPicPr>
          <p:cNvPr id="18" name="Picture 17" descr="Text&#10;&#10;Description automatically generated">
            <a:extLst>
              <a:ext uri="{FF2B5EF4-FFF2-40B4-BE49-F238E27FC236}">
                <a16:creationId xmlns:a16="http://schemas.microsoft.com/office/drawing/2014/main" id="{E985FF02-058B-C7EE-768E-91FEDFD4C0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44" t="15787" r="11880" b="16980"/>
          <a:stretch/>
        </p:blipFill>
        <p:spPr>
          <a:xfrm>
            <a:off x="4791109" y="5501811"/>
            <a:ext cx="2064300" cy="94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122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6C0C1A-341C-DB84-8D6D-50C2A5C50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Thanks to our partners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0E33B294-795A-973D-BEC9-7A92DE2C9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25" y="3548063"/>
            <a:ext cx="25812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5FCA5410-A660-80B9-14CF-EF1079092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3" y="3398838"/>
            <a:ext cx="2697162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Uganda People&amp;#39;s Defence Force - Wikipedia">
            <a:extLst>
              <a:ext uri="{FF2B5EF4-FFF2-40B4-BE49-F238E27FC236}">
                <a16:creationId xmlns:a16="http://schemas.microsoft.com/office/drawing/2014/main" id="{BC3C833A-95CA-D9D2-68C5-26C362CFB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4935538"/>
            <a:ext cx="1152525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E56115D9-8DB9-413A-987B-41E0F15B53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7575" y="5127625"/>
            <a:ext cx="133032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CB6DD328-49E5-A2D2-F45F-C0F15EB57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5" b="19946"/>
          <a:stretch>
            <a:fillRect/>
          </a:stretch>
        </p:blipFill>
        <p:spPr bwMode="auto">
          <a:xfrm>
            <a:off x="4075113" y="5121275"/>
            <a:ext cx="24511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640A5704-4740-6164-BC0D-27CA8889C7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63" y="4873625"/>
            <a:ext cx="1385887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logo-janssen.gif">
            <a:extLst>
              <a:ext uri="{FF2B5EF4-FFF2-40B4-BE49-F238E27FC236}">
                <a16:creationId xmlns:a16="http://schemas.microsoft.com/office/drawing/2014/main" id="{E14DC3A0-088C-F70E-0344-AC0BECACE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13" y="1084263"/>
            <a:ext cx="3711575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9ACA6BC0-BB91-054F-65E3-4290105BE8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2001" y="-31692"/>
            <a:ext cx="1656122" cy="1565237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1DD29D7-8A8A-9AD5-E98B-4D0D8FBC04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37932" y="4847792"/>
            <a:ext cx="1789618" cy="178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89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6C0C1A-341C-DB84-8D6D-50C2A5C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509" y="441325"/>
            <a:ext cx="8368582" cy="1223964"/>
          </a:xfrm>
        </p:spPr>
        <p:txBody>
          <a:bodyPr>
            <a:normAutofit fontScale="90000"/>
          </a:bodyPr>
          <a:lstStyle/>
          <a:p>
            <a:r>
              <a:rPr lang="en-GB" dirty="0"/>
              <a:t>… and mostly to our PLHIV peer support group members and leaders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0B91686-E5B4-0955-407B-65277AEAC2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234781"/>
              </p:ext>
            </p:extLst>
          </p:nvPr>
        </p:nvGraphicFramePr>
        <p:xfrm>
          <a:off x="1944431" y="2261419"/>
          <a:ext cx="7632187" cy="3972233"/>
        </p:xfrm>
        <a:graphic>
          <a:graphicData uri="http://schemas.openxmlformats.org/drawingml/2006/table">
            <a:tbl>
              <a:tblPr/>
              <a:tblGrid>
                <a:gridCol w="3090745">
                  <a:extLst>
                    <a:ext uri="{9D8B030D-6E8A-4147-A177-3AD203B41FA5}">
                      <a16:colId xmlns:a16="http://schemas.microsoft.com/office/drawing/2014/main" val="874624987"/>
                    </a:ext>
                  </a:extLst>
                </a:gridCol>
                <a:gridCol w="4541442">
                  <a:extLst>
                    <a:ext uri="{9D8B030D-6E8A-4147-A177-3AD203B41FA5}">
                      <a16:colId xmlns:a16="http://schemas.microsoft.com/office/drawing/2014/main" val="2005988521"/>
                    </a:ext>
                  </a:extLst>
                </a:gridCol>
              </a:tblGrid>
              <a:tr h="8001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LANDING SITE 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n-lt"/>
                        </a:rPr>
                        <a:t>DELIVERY OBSERVER </a:t>
                      </a:r>
                      <a:endParaRPr lang="en-US" sz="1800" dirty="0">
                        <a:effectLst/>
                        <a:latin typeface="+mn-lt"/>
                      </a:endParaRP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2253342"/>
                  </a:ext>
                </a:extLst>
              </a:tr>
              <a:tr h="4758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</a:rPr>
                        <a:t>Buwuunge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Nakitende Tina 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5750152"/>
                  </a:ext>
                </a:extLst>
              </a:tr>
              <a:tr h="7930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Nabbumba 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</a:rPr>
                        <a:t>Ogwang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Bosco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</a:rPr>
                        <a:t>Namawejje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Stella 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1844552"/>
                  </a:ext>
                </a:extLst>
              </a:tr>
              <a:tr h="4758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Kaazi 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</a:rPr>
                        <a:t>Mundu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Avora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Ovuru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Paul 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1044143"/>
                  </a:ext>
                </a:extLst>
              </a:tr>
              <a:tr h="4758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Nakawa 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Birimuye Fulugensio 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5331016"/>
                  </a:ext>
                </a:extLst>
              </a:tr>
              <a:tr h="4758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Kusu 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</a:rPr>
                        <a:t>Inshemerirwe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Innocent 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4647511"/>
                  </a:ext>
                </a:extLst>
              </a:tr>
              <a:tr h="4758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n-lt"/>
                        </a:rPr>
                        <a:t>Kitobo 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+mn-lt"/>
                        </a:rPr>
                        <a:t>Namatovu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Juliet </a:t>
                      </a:r>
                    </a:p>
                  </a:txBody>
                  <a:tcPr marL="68580" marR="6858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4904465"/>
                  </a:ext>
                </a:extLst>
              </a:tr>
            </a:tbl>
          </a:graphicData>
        </a:graphic>
      </p:graphicFrame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0E05AEF7-1EA1-9B93-E8E7-204271D1D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455" y="0"/>
            <a:ext cx="1656122" cy="156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731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6C0C1A-341C-DB84-8D6D-50C2A5C50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 further reading….</a:t>
            </a:r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664426B2-29F6-67AF-2B38-992294BA912F}"/>
              </a:ext>
            </a:extLst>
          </p:cNvPr>
          <p:cNvSpPr txBox="1">
            <a:spLocks/>
          </p:cNvSpPr>
          <p:nvPr/>
        </p:nvSpPr>
        <p:spPr>
          <a:xfrm>
            <a:off x="3167932" y="5804693"/>
            <a:ext cx="7632700" cy="1223964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Thanks for listening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7E4FA3-89BA-717F-1600-03FC8DF1FE94}"/>
              </a:ext>
            </a:extLst>
          </p:cNvPr>
          <p:cNvSpPr txBox="1"/>
          <p:nvPr/>
        </p:nvSpPr>
        <p:spPr>
          <a:xfrm>
            <a:off x="442909" y="1381119"/>
            <a:ext cx="11590867" cy="4516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3840" indent="-243840">
              <a:lnSpc>
                <a:spcPct val="115000"/>
              </a:lnSpc>
            </a:pPr>
            <a:r>
              <a:rPr lang="en-GB" sz="1400" u="none" strike="noStrike" dirty="0">
                <a:effectLst/>
                <a:ea typeface="Times New Roman" panose="02020603050405020304" pitchFamily="18" charset="0"/>
              </a:rPr>
              <a:t>1. Village Reach https://www.villagereach.org/2022/04/01/a-dream-come-true-delivering-essential-health-products-one-drone-at-a-time/</a:t>
            </a:r>
          </a:p>
          <a:p>
            <a:pPr marL="243840" indent="-243840">
              <a:lnSpc>
                <a:spcPct val="115000"/>
              </a:lnSpc>
            </a:pPr>
            <a:r>
              <a:rPr lang="en-GB" sz="1400" u="none" strike="noStrike" dirty="0">
                <a:effectLst/>
                <a:ea typeface="Times New Roman" panose="02020603050405020304" pitchFamily="18" charset="0"/>
              </a:rPr>
              <a:t>2. </a:t>
            </a:r>
            <a:r>
              <a:rPr lang="en-GB" sz="1400" u="none" strike="noStrike" dirty="0" err="1">
                <a:effectLst/>
                <a:ea typeface="Times New Roman" panose="02020603050405020304" pitchFamily="18" charset="0"/>
              </a:rPr>
              <a:t>Sibiri</a:t>
            </a:r>
            <a:r>
              <a:rPr lang="en-GB" sz="1400" u="none" strike="noStrike" dirty="0">
                <a:effectLst/>
                <a:ea typeface="Times New Roman" panose="02020603050405020304" pitchFamily="18" charset="0"/>
              </a:rPr>
              <a:t> H, </a:t>
            </a:r>
            <a:r>
              <a:rPr lang="en-GB" sz="1400" u="none" strike="noStrike" dirty="0" err="1">
                <a:effectLst/>
                <a:ea typeface="Times New Roman" panose="02020603050405020304" pitchFamily="18" charset="0"/>
              </a:rPr>
              <a:t>Zankawah</a:t>
            </a:r>
            <a:r>
              <a:rPr lang="en-GB" sz="1400" u="none" strike="noStrike" dirty="0">
                <a:effectLst/>
                <a:ea typeface="Times New Roman" panose="02020603050405020304" pitchFamily="18" charset="0"/>
              </a:rPr>
              <a:t> SM, </a:t>
            </a:r>
            <a:r>
              <a:rPr lang="en-GB" sz="1400" u="none" strike="noStrike" dirty="0" err="1">
                <a:effectLst/>
                <a:ea typeface="Times New Roman" panose="02020603050405020304" pitchFamily="18" charset="0"/>
              </a:rPr>
              <a:t>Prah</a:t>
            </a:r>
            <a:r>
              <a:rPr lang="en-GB" sz="1400" u="none" strike="noStrike" dirty="0">
                <a:effectLst/>
                <a:ea typeface="Times New Roman" panose="02020603050405020304" pitchFamily="18" charset="0"/>
              </a:rPr>
              <a:t> D. Coronavirus diseases 2019 (COVID-19) response: Highlights of Ghana’s scientific and technological innovativeness and breakthroughs. Ethics Med Public Health. 2020 Sep;14:100537.</a:t>
            </a:r>
            <a:endParaRPr lang="en-GB" sz="1400" dirty="0">
              <a:effectLst/>
              <a:ea typeface="Arial" panose="020B0604020202020204" pitchFamily="34" charset="0"/>
            </a:endParaRPr>
          </a:p>
          <a:p>
            <a:pPr marL="243840" indent="-243840">
              <a:lnSpc>
                <a:spcPct val="115000"/>
              </a:lnSpc>
            </a:pPr>
            <a:r>
              <a:rPr lang="en-GB" sz="1400" u="none" strike="noStrike" dirty="0">
                <a:effectLst/>
                <a:ea typeface="Times New Roman" panose="02020603050405020304" pitchFamily="18" charset="0"/>
              </a:rPr>
              <a:t>3. Ezell S. Zipline Enables Real-time Delivery of Essential Medical Supplies in Rwanda [Internet]. Information Technology and Innovation Foundation; 2017 Aug [cited 2021 Jun 15]. Available from: https://itif.org/publications/2017/08/07/zipline-enables-real-time-delivery-essential-medical-supplies-rwanda</a:t>
            </a:r>
            <a:endParaRPr lang="en-GB" sz="1400" dirty="0">
              <a:effectLst/>
              <a:ea typeface="Arial" panose="020B0604020202020204" pitchFamily="34" charset="0"/>
            </a:endParaRPr>
          </a:p>
          <a:p>
            <a:pPr marL="243840" indent="-243840">
              <a:lnSpc>
                <a:spcPct val="115000"/>
              </a:lnSpc>
            </a:pPr>
            <a:r>
              <a:rPr lang="en-GB" sz="1400" u="none" strike="noStrike" dirty="0">
                <a:effectLst/>
                <a:ea typeface="Times New Roman" panose="02020603050405020304" pitchFamily="18" charset="0"/>
              </a:rPr>
              <a:t>4. Ling G, </a:t>
            </a:r>
            <a:r>
              <a:rPr lang="en-GB" sz="1400" u="none" strike="noStrike" dirty="0" err="1">
                <a:effectLst/>
                <a:ea typeface="Times New Roman" panose="02020603050405020304" pitchFamily="18" charset="0"/>
              </a:rPr>
              <a:t>Draghic</a:t>
            </a:r>
            <a:r>
              <a:rPr lang="en-GB" sz="1400" u="none" strike="noStrike" dirty="0">
                <a:effectLst/>
                <a:ea typeface="Times New Roman" panose="02020603050405020304" pitchFamily="18" charset="0"/>
              </a:rPr>
              <a:t> N. Aerial drones for blood delivery. Transfusion (Paris). 2019;59(S2):1608–11.</a:t>
            </a:r>
          </a:p>
          <a:p>
            <a:pPr marL="243840" indent="-243840">
              <a:lnSpc>
                <a:spcPct val="115000"/>
              </a:lnSpc>
            </a:pPr>
            <a:r>
              <a:rPr lang="en-GB" sz="1400" u="none" strike="noStrike" dirty="0">
                <a:effectLst/>
                <a:ea typeface="Times New Roman" panose="02020603050405020304" pitchFamily="18" charset="0"/>
              </a:rPr>
              <a:t>5. </a:t>
            </a:r>
            <a:r>
              <a:rPr lang="en-GB" sz="1400" u="none" strike="noStrike" dirty="0" err="1">
                <a:effectLst/>
                <a:ea typeface="Times New Roman" panose="02020603050405020304" pitchFamily="18" charset="0"/>
              </a:rPr>
              <a:t>Eschborn</a:t>
            </a:r>
            <a:r>
              <a:rPr lang="en-GB" sz="1400" u="none" strike="noStrike" dirty="0">
                <a:effectLst/>
                <a:ea typeface="Times New Roman" panose="02020603050405020304" pitchFamily="18" charset="0"/>
              </a:rPr>
              <a:t>, Bonn, Darmstadt. Rapid Response from the Air: Medicines Successfully Delivered Using a Parcel Drone in East Africa [Internet]. DHL. 2018 [cited 2021 Jun 15]. Available from: https://www.dhl.com/global-en/home/press/press-archive/2018/rapid-response-from-the-air-medicines-successfully-delivered-using-a-parcel-drone-in-east-africa.html</a:t>
            </a:r>
            <a:endParaRPr lang="en-GB" sz="1400" dirty="0">
              <a:effectLst/>
              <a:ea typeface="Arial" panose="020B0604020202020204" pitchFamily="34" charset="0"/>
            </a:endParaRPr>
          </a:p>
          <a:p>
            <a:pPr marL="243840" indent="-243840">
              <a:lnSpc>
                <a:spcPct val="115000"/>
              </a:lnSpc>
            </a:pPr>
            <a:r>
              <a:rPr lang="en-GB" sz="1400" dirty="0">
                <a:ea typeface="Times New Roman" panose="02020603050405020304" pitchFamily="18" charset="0"/>
              </a:rPr>
              <a:t>6. </a:t>
            </a:r>
            <a:r>
              <a:rPr lang="en-GB" sz="1400" u="none" strike="noStrike" dirty="0">
                <a:effectLst/>
                <a:ea typeface="Times New Roman" panose="02020603050405020304" pitchFamily="18" charset="0"/>
              </a:rPr>
              <a:t>UNICEF Malawi. Humanitarian drone corridor launched in Malawi [Internet]. UNICEF. 2017 [cited 2021 Jun 15]. Available from: </a:t>
            </a:r>
            <a:r>
              <a:rPr lang="en-GB" sz="1400" u="none" strike="noStrike" dirty="0">
                <a:effectLst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https://www.unicef.org/stories/humanitarian-drone-corridor-launched-malawi</a:t>
            </a:r>
            <a:endParaRPr lang="en-GB" sz="1400" u="none" strike="noStrike" dirty="0">
              <a:effectLst/>
              <a:ea typeface="Times New Roman" panose="02020603050405020304" pitchFamily="18" charset="0"/>
            </a:endParaRPr>
          </a:p>
          <a:p>
            <a:pPr algn="l"/>
            <a:r>
              <a:rPr lang="en-GB" sz="1400" dirty="0">
                <a:ea typeface="Arial" panose="020B0604020202020204" pitchFamily="34" charset="0"/>
              </a:rPr>
              <a:t>7.</a:t>
            </a:r>
            <a:r>
              <a:rPr lang="en-GB" sz="1400" b="0" i="0" dirty="0">
                <a:solidFill>
                  <a:srgbClr val="333333"/>
                </a:solidFill>
                <a:effectLst/>
              </a:rPr>
              <a:t> Knoblauch AM, de la Rosa S, Sherman J</a:t>
            </a:r>
            <a:r>
              <a:rPr lang="en-GB" sz="1400" b="0" i="1" dirty="0">
                <a:solidFill>
                  <a:srgbClr val="333333"/>
                </a:solidFill>
                <a:effectLst/>
              </a:rPr>
              <a:t>, et al</a:t>
            </a:r>
            <a:r>
              <a:rPr lang="en-GB" sz="1400" dirty="0">
                <a:solidFill>
                  <a:srgbClr val="333333"/>
                </a:solidFill>
              </a:rPr>
              <a:t> </a:t>
            </a:r>
            <a:r>
              <a:rPr lang="en-GB" sz="1400" b="0" i="0" dirty="0">
                <a:solidFill>
                  <a:srgbClr val="333333"/>
                </a:solidFill>
                <a:effectLst/>
              </a:rPr>
              <a:t>Bi-directional drones to strengthen healthcare provision: experiences and lessons from Madagascar, Malawi and Senegal </a:t>
            </a:r>
            <a:r>
              <a:rPr lang="en-GB" sz="1400" b="0" i="1" dirty="0">
                <a:solidFill>
                  <a:srgbClr val="333333"/>
                </a:solidFill>
                <a:effectLst/>
              </a:rPr>
              <a:t>BMJ Global Health </a:t>
            </a:r>
            <a:r>
              <a:rPr lang="en-GB" sz="1400" b="0" i="0" dirty="0">
                <a:solidFill>
                  <a:srgbClr val="333333"/>
                </a:solidFill>
                <a:effectLst/>
              </a:rPr>
              <a:t>2019;</a:t>
            </a:r>
            <a:r>
              <a:rPr lang="en-GB" sz="1400" b="1" i="0" dirty="0">
                <a:solidFill>
                  <a:srgbClr val="333333"/>
                </a:solidFill>
                <a:effectLst/>
              </a:rPr>
              <a:t>4:</a:t>
            </a:r>
            <a:r>
              <a:rPr lang="en-GB" sz="1400" b="0" i="0" dirty="0">
                <a:solidFill>
                  <a:srgbClr val="333333"/>
                </a:solidFill>
                <a:effectLst/>
              </a:rPr>
              <a:t>e001541.</a:t>
            </a:r>
            <a:endParaRPr lang="en-GB" sz="1400" dirty="0">
              <a:effectLst/>
              <a:ea typeface="Arial" panose="020B0604020202020204" pitchFamily="34" charset="0"/>
            </a:endParaRPr>
          </a:p>
          <a:p>
            <a:pPr marL="243840" indent="-243840">
              <a:lnSpc>
                <a:spcPct val="115000"/>
              </a:lnSpc>
            </a:pPr>
            <a:r>
              <a:rPr lang="en-GB" sz="1400" u="none" strike="noStrike" dirty="0">
                <a:effectLst/>
                <a:ea typeface="Times New Roman" panose="02020603050405020304" pitchFamily="18" charset="0"/>
              </a:rPr>
              <a:t>8. Haidari LA, Brown ST, Ferguson M, Bancroft E, Spiker M, Wilcox A, et al. The economic and operational value of using drones to transport vaccines. Vaccine. 2016 Jul 25;34(34):4062–7.</a:t>
            </a:r>
            <a:endParaRPr lang="en-GB" sz="1400" dirty="0">
              <a:effectLst/>
              <a:ea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40E56965-BFCE-BDD3-2417-25156ABAF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455" y="0"/>
            <a:ext cx="1656122" cy="156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23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BBC79-ADC6-0046-8A5F-BE970FB5E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6390" y="441325"/>
            <a:ext cx="7877489" cy="1223964"/>
          </a:xfrm>
        </p:spPr>
        <p:txBody>
          <a:bodyPr>
            <a:normAutofit/>
          </a:bodyPr>
          <a:lstStyle/>
          <a:p>
            <a:r>
              <a:rPr lang="en-GB" sz="3600" dirty="0"/>
              <a:t>Conflict of interest disclosure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72A7BA7-161B-DB1C-C88F-6EA5AAC8A29B}"/>
              </a:ext>
            </a:extLst>
          </p:cNvPr>
          <p:cNvSpPr txBox="1">
            <a:spLocks/>
          </p:cNvSpPr>
          <p:nvPr/>
        </p:nvSpPr>
        <p:spPr>
          <a:xfrm>
            <a:off x="659892" y="1841371"/>
            <a:ext cx="10103681" cy="235107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 typeface="Courier New" panose="02070309020205020404" pitchFamily="49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34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2788" indent="-25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625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0150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i="1" dirty="0"/>
              <a:t>Research Grant for this work and other projects from Janssen, the Pharmaceutical companies of Johnson and Johnson </a:t>
            </a:r>
          </a:p>
          <a:p>
            <a:endParaRPr lang="en-US" sz="2800" i="1" dirty="0"/>
          </a:p>
          <a:p>
            <a:r>
              <a:rPr lang="en-US" sz="2800" i="1" dirty="0"/>
              <a:t>Donation Grant for work on prevention of congenital syphilis and home based care for COVID-19 – Pfizer Pharmaceuticals</a:t>
            </a:r>
          </a:p>
          <a:p>
            <a:endParaRPr lang="en-US" sz="1400" dirty="0"/>
          </a:p>
        </p:txBody>
      </p:sp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18B14084-F555-3BFD-EA43-C2A0E2C4B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455" y="0"/>
            <a:ext cx="1656122" cy="156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33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CEFDB24B-01C0-DA78-C988-5E44FEBB2C6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453431" y="1443148"/>
            <a:ext cx="5001657" cy="4995405"/>
          </a:xfr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16A65D8-6578-97FE-FFC1-3F57258F0D55}"/>
              </a:ext>
            </a:extLst>
          </p:cNvPr>
          <p:cNvSpPr txBox="1"/>
          <p:nvPr/>
        </p:nvSpPr>
        <p:spPr>
          <a:xfrm>
            <a:off x="89341" y="1381831"/>
            <a:ext cx="3768933" cy="489364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GB" sz="3200" b="1" dirty="0">
                <a:solidFill>
                  <a:schemeClr val="accent1"/>
                </a:solidFill>
              </a:rPr>
              <a:t>Potential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Maybe </a:t>
            </a:r>
            <a:r>
              <a:rPr lang="en-GB" sz="2000" b="1" dirty="0"/>
              <a:t>CHEAPER</a:t>
            </a:r>
            <a:r>
              <a:rPr lang="en-GB" sz="2000" baseline="30000" dirty="0"/>
              <a:t>8</a:t>
            </a:r>
            <a:r>
              <a:rPr lang="en-GB" sz="2000" dirty="0"/>
              <a:t> or </a:t>
            </a:r>
            <a:r>
              <a:rPr lang="en-GB" sz="2000" b="1" dirty="0"/>
              <a:t>FASTER </a:t>
            </a:r>
            <a:r>
              <a:rPr lang="en-GB" sz="2000" dirty="0"/>
              <a:t>or</a:t>
            </a:r>
            <a:r>
              <a:rPr lang="en-GB" sz="2000" b="1" dirty="0"/>
              <a:t> SAFER </a:t>
            </a:r>
            <a:r>
              <a:rPr lang="en-GB" sz="2000" dirty="0"/>
              <a:t>than other forms of transport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Certain medical products/ diagnostics test should be “just in time”  (short shelf lives, expensive)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Some populations (e.g. fishermen, refugees) are very mobile and need flexibility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4173D3-23B0-D11C-8CFF-35F630293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Medical Drones in Africa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4E0A18C-66AA-81FB-1599-ADD2E0897F17}"/>
              </a:ext>
            </a:extLst>
          </p:cNvPr>
          <p:cNvCxnSpPr>
            <a:cxnSpLocks/>
          </p:cNvCxnSpPr>
          <p:nvPr/>
        </p:nvCxnSpPr>
        <p:spPr>
          <a:xfrm flipH="1">
            <a:off x="6542044" y="4496374"/>
            <a:ext cx="2242300" cy="4194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38AAB75-4CD7-0F02-A146-114251AD9E69}"/>
              </a:ext>
            </a:extLst>
          </p:cNvPr>
          <p:cNvSpPr txBox="1"/>
          <p:nvPr/>
        </p:nvSpPr>
        <p:spPr>
          <a:xfrm>
            <a:off x="8716845" y="3921038"/>
            <a:ext cx="2963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/>
              <a:t>Malawi</a:t>
            </a:r>
            <a:r>
              <a:rPr lang="en-GB" dirty="0"/>
              <a:t> – infant DBS HIV (UNICEF, Village Reach</a:t>
            </a:r>
            <a:r>
              <a:rPr lang="en-GB" baseline="30000" dirty="0"/>
              <a:t>6</a:t>
            </a:r>
            <a:r>
              <a:rPr lang="en-GB" dirty="0"/>
              <a:t>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68A79F-65E5-59A7-5488-B6325C5B9AC4}"/>
              </a:ext>
            </a:extLst>
          </p:cNvPr>
          <p:cNvSpPr txBox="1"/>
          <p:nvPr/>
        </p:nvSpPr>
        <p:spPr>
          <a:xfrm>
            <a:off x="8622686" y="4921180"/>
            <a:ext cx="2963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/>
              <a:t>Madagascar</a:t>
            </a:r>
            <a:r>
              <a:rPr lang="en-GB" dirty="0"/>
              <a:t> – TB</a:t>
            </a:r>
          </a:p>
          <a:p>
            <a:pPr algn="l"/>
            <a:r>
              <a:rPr lang="en-GB" dirty="0"/>
              <a:t> tests (Pasteur Inst</a:t>
            </a:r>
            <a:r>
              <a:rPr lang="en-GB" baseline="30000" dirty="0"/>
              <a:t>7)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CF38E18-CED8-8AD3-9963-7F2CBDC9C5B8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7866483" y="5167357"/>
            <a:ext cx="756203" cy="769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4AAD80F-5D18-D16C-9B14-01E826C0C5C9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6706628" y="2776624"/>
            <a:ext cx="2149012" cy="12936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73C814A-17F5-D7DA-FF41-BDC4EFD68588}"/>
              </a:ext>
            </a:extLst>
          </p:cNvPr>
          <p:cNvSpPr txBox="1"/>
          <p:nvPr/>
        </p:nvSpPr>
        <p:spPr>
          <a:xfrm>
            <a:off x="8855640" y="2453458"/>
            <a:ext cx="2963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/>
              <a:t>Rwanda</a:t>
            </a:r>
            <a:r>
              <a:rPr lang="en-GB" dirty="0"/>
              <a:t> – Blood for transfusion (Zipline</a:t>
            </a:r>
            <a:r>
              <a:rPr lang="en-GB" baseline="30000" dirty="0"/>
              <a:t>3,4</a:t>
            </a:r>
            <a:r>
              <a:rPr lang="en-GB" dirty="0"/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F17B62-5CF4-D10A-F3E9-FE8F9A908E7B}"/>
              </a:ext>
            </a:extLst>
          </p:cNvPr>
          <p:cNvSpPr txBox="1"/>
          <p:nvPr/>
        </p:nvSpPr>
        <p:spPr>
          <a:xfrm>
            <a:off x="9139121" y="1740913"/>
            <a:ext cx="2963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/>
              <a:t>DRC</a:t>
            </a:r>
            <a:r>
              <a:rPr lang="en-GB" dirty="0"/>
              <a:t> – Vaccinations (Village reach</a:t>
            </a:r>
            <a:r>
              <a:rPr lang="en-GB" baseline="30000" dirty="0"/>
              <a:t>2</a:t>
            </a:r>
            <a:r>
              <a:rPr lang="en-GB" dirty="0"/>
              <a:t>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71BB8C-0D01-2B1A-FB6A-0A926AF4851A}"/>
              </a:ext>
            </a:extLst>
          </p:cNvPr>
          <p:cNvSpPr txBox="1"/>
          <p:nvPr/>
        </p:nvSpPr>
        <p:spPr>
          <a:xfrm>
            <a:off x="8402791" y="1065507"/>
            <a:ext cx="3211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/>
              <a:t>Ghana</a:t>
            </a:r>
            <a:r>
              <a:rPr lang="en-GB" dirty="0"/>
              <a:t> – COVID samples, PPE (UNFPA</a:t>
            </a:r>
            <a:r>
              <a:rPr lang="en-GB" baseline="30000" dirty="0"/>
              <a:t>1</a:t>
            </a:r>
            <a:r>
              <a:rPr lang="en-GB" dirty="0"/>
              <a:t>) 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89CBC33-5C35-10D0-3AC9-7C9A28D288E2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4730840" y="1388673"/>
            <a:ext cx="3671951" cy="183888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37EB22C-5250-3113-3F66-D2811319118A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6400800" y="2064079"/>
            <a:ext cx="2738321" cy="16401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B1DD5E0-0693-49F8-B5EA-98B19AADAC6A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7031027" y="3553759"/>
            <a:ext cx="1861250" cy="6887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AE7C94B-D212-1C6B-E6F6-779DB5672099}"/>
              </a:ext>
            </a:extLst>
          </p:cNvPr>
          <p:cNvSpPr txBox="1"/>
          <p:nvPr/>
        </p:nvSpPr>
        <p:spPr>
          <a:xfrm>
            <a:off x="8892277" y="3230593"/>
            <a:ext cx="2963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/>
              <a:t>Tanzania</a:t>
            </a:r>
            <a:r>
              <a:rPr lang="en-GB" dirty="0"/>
              <a:t> – Medicines (DHL</a:t>
            </a:r>
            <a:r>
              <a:rPr lang="en-GB" baseline="30000" dirty="0"/>
              <a:t>4</a:t>
            </a:r>
            <a:r>
              <a:rPr lang="en-GB" dirty="0"/>
              <a:t>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168EE72-3762-E74C-B93B-C92AD4AF20A5}"/>
              </a:ext>
            </a:extLst>
          </p:cNvPr>
          <p:cNvSpPr txBox="1"/>
          <p:nvPr/>
        </p:nvSpPr>
        <p:spPr>
          <a:xfrm>
            <a:off x="7663194" y="5518284"/>
            <a:ext cx="3383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dirty="0"/>
              <a:t>Senegal</a:t>
            </a:r>
            <a:r>
              <a:rPr lang="en-GB" dirty="0"/>
              <a:t> – medical supplies, vaccines (PATH</a:t>
            </a:r>
            <a:r>
              <a:rPr lang="en-GB" baseline="30000" dirty="0"/>
              <a:t>7</a:t>
            </a:r>
            <a:r>
              <a:rPr lang="en-GB" dirty="0"/>
              <a:t> )</a:t>
            </a:r>
            <a:endParaRPr lang="en-GB" baseline="30000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FD29BE9-3033-DBFF-11B6-FB0B1B4C21F9}"/>
              </a:ext>
            </a:extLst>
          </p:cNvPr>
          <p:cNvCxnSpPr>
            <a:cxnSpLocks/>
          </p:cNvCxnSpPr>
          <p:nvPr/>
        </p:nvCxnSpPr>
        <p:spPr>
          <a:xfrm flipH="1" flipV="1">
            <a:off x="4032793" y="3117066"/>
            <a:ext cx="3724719" cy="27389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logo&#10;&#10;Description automatically generated">
            <a:extLst>
              <a:ext uri="{FF2B5EF4-FFF2-40B4-BE49-F238E27FC236}">
                <a16:creationId xmlns:a16="http://schemas.microsoft.com/office/drawing/2014/main" id="{3575E3B2-E82C-597C-253A-D09098FBA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455" y="0"/>
            <a:ext cx="1656122" cy="156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240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B3F85E-A9D9-8859-2B85-ACA8EB82BF82}"/>
              </a:ext>
            </a:extLst>
          </p:cNvPr>
          <p:cNvSpPr txBox="1">
            <a:spLocks/>
          </p:cNvSpPr>
          <p:nvPr/>
        </p:nvSpPr>
        <p:spPr>
          <a:xfrm>
            <a:off x="442913" y="1665294"/>
            <a:ext cx="5437187" cy="1428641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2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dirty="0"/>
              <a:t>Healthcare in Kalangala islands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5487EB2-2E18-A3A5-31B5-1EE14B4B359A}"/>
              </a:ext>
            </a:extLst>
          </p:cNvPr>
          <p:cNvSpPr txBox="1">
            <a:spLocks/>
          </p:cNvSpPr>
          <p:nvPr/>
        </p:nvSpPr>
        <p:spPr>
          <a:xfrm>
            <a:off x="497947" y="3020462"/>
            <a:ext cx="5437188" cy="2944008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 typeface="Courier New" panose="02070309020205020404" pitchFamily="49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34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2788" indent="-25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625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0150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Kalangala District in Central Uganda is made up of 84 islands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There are 18 health facilities (16 government and 2 private)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Remote islands are served through boat outreaches which are expensive and risky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HIV prevalence 18.2% due to mobile population (&amp; high loss to follow up)</a:t>
            </a:r>
          </a:p>
        </p:txBody>
      </p:sp>
      <p:pic>
        <p:nvPicPr>
          <p:cNvPr id="10" name="object 6">
            <a:extLst>
              <a:ext uri="{FF2B5EF4-FFF2-40B4-BE49-F238E27FC236}">
                <a16:creationId xmlns:a16="http://schemas.microsoft.com/office/drawing/2014/main" id="{9451C83F-2313-2741-D4C3-0C9057FF0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5" r="9605"/>
          <a:stretch>
            <a:fillRect/>
          </a:stretch>
        </p:blipFill>
        <p:spPr bwMode="auto">
          <a:xfrm>
            <a:off x="6311900" y="441325"/>
            <a:ext cx="5437188" cy="597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Arrow 50">
            <a:extLst>
              <a:ext uri="{FF2B5EF4-FFF2-40B4-BE49-F238E27FC236}">
                <a16:creationId xmlns:a16="http://schemas.microsoft.com/office/drawing/2014/main" id="{ABFDABDF-C76F-D02D-BD33-B41214E6552E}"/>
              </a:ext>
            </a:extLst>
          </p:cNvPr>
          <p:cNvSpPr/>
          <p:nvPr/>
        </p:nvSpPr>
        <p:spPr>
          <a:xfrm rot="915646">
            <a:off x="5932649" y="5240281"/>
            <a:ext cx="2739726" cy="511175"/>
          </a:xfrm>
          <a:prstGeom prst="rightArrow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673F14C-59DC-030A-CB2C-E1F40C7DAF40}"/>
              </a:ext>
            </a:extLst>
          </p:cNvPr>
          <p:cNvSpPr/>
          <p:nvPr/>
        </p:nvSpPr>
        <p:spPr>
          <a:xfrm>
            <a:off x="8664575" y="5390146"/>
            <a:ext cx="792163" cy="869695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D0EC5DDD-A3A3-DC12-5046-10B1EA1F262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86"/>
          <a:stretch>
            <a:fillRect/>
          </a:stretch>
        </p:blipFill>
        <p:spPr bwMode="auto">
          <a:xfrm>
            <a:off x="5990170" y="164056"/>
            <a:ext cx="3890430" cy="336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FD1710CC-6506-7917-23C4-86A9591A8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3455" y="0"/>
            <a:ext cx="1656122" cy="156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54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2C0F575-9AA2-C071-EB29-1645ED95E5A7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90252747"/>
              </p:ext>
            </p:extLst>
          </p:nvPr>
        </p:nvGraphicFramePr>
        <p:xfrm>
          <a:off x="454153" y="2483291"/>
          <a:ext cx="11294936" cy="36271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793885">
                  <a:extLst>
                    <a:ext uri="{9D8B030D-6E8A-4147-A177-3AD203B41FA5}">
                      <a16:colId xmlns:a16="http://schemas.microsoft.com/office/drawing/2014/main" val="2728404437"/>
                    </a:ext>
                  </a:extLst>
                </a:gridCol>
                <a:gridCol w="1793885">
                  <a:extLst>
                    <a:ext uri="{9D8B030D-6E8A-4147-A177-3AD203B41FA5}">
                      <a16:colId xmlns:a16="http://schemas.microsoft.com/office/drawing/2014/main" val="4048055986"/>
                    </a:ext>
                  </a:extLst>
                </a:gridCol>
                <a:gridCol w="1525757">
                  <a:extLst>
                    <a:ext uri="{9D8B030D-6E8A-4147-A177-3AD203B41FA5}">
                      <a16:colId xmlns:a16="http://schemas.microsoft.com/office/drawing/2014/main" val="963190324"/>
                    </a:ext>
                  </a:extLst>
                </a:gridCol>
                <a:gridCol w="1747520">
                  <a:extLst>
                    <a:ext uri="{9D8B030D-6E8A-4147-A177-3AD203B41FA5}">
                      <a16:colId xmlns:a16="http://schemas.microsoft.com/office/drawing/2014/main" val="172518940"/>
                    </a:ext>
                  </a:extLst>
                </a:gridCol>
                <a:gridCol w="1595120">
                  <a:extLst>
                    <a:ext uri="{9D8B030D-6E8A-4147-A177-3AD203B41FA5}">
                      <a16:colId xmlns:a16="http://schemas.microsoft.com/office/drawing/2014/main" val="3423303387"/>
                    </a:ext>
                  </a:extLst>
                </a:gridCol>
                <a:gridCol w="1455923">
                  <a:extLst>
                    <a:ext uri="{9D8B030D-6E8A-4147-A177-3AD203B41FA5}">
                      <a16:colId xmlns:a16="http://schemas.microsoft.com/office/drawing/2014/main" val="1008554748"/>
                    </a:ext>
                  </a:extLst>
                </a:gridCol>
                <a:gridCol w="1382846">
                  <a:extLst>
                    <a:ext uri="{9D8B030D-6E8A-4147-A177-3AD203B41FA5}">
                      <a16:colId xmlns:a16="http://schemas.microsoft.com/office/drawing/2014/main" val="8711655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Mean number of landing site/out-reaches per health facility (HF)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Mean number of outreaches per HF over 6 months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Mean number of HIV refills  at outreaches per month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Other services at outreaches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Proportion of staff time  spent on ART refills per outreach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Mean number of staff remaining at health facility during outreach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Mean cost per outreach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048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5.6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/>
                        <a:t>-Ante-natal clinic</a:t>
                      </a:r>
                    </a:p>
                    <a:p>
                      <a:pPr algn="ctr"/>
                      <a:r>
                        <a:rPr lang="en-GB" sz="1400" dirty="0"/>
                        <a:t>-Childhood immunization</a:t>
                      </a:r>
                    </a:p>
                    <a:p>
                      <a:pPr algn="ctr"/>
                      <a:r>
                        <a:rPr lang="en-GB" sz="1400" dirty="0"/>
                        <a:t>-HIV testing</a:t>
                      </a:r>
                    </a:p>
                    <a:p>
                      <a:pPr algn="ctr"/>
                      <a:r>
                        <a:rPr lang="en-GB" sz="1400" dirty="0"/>
                        <a:t>-VL &amp; TB screening</a:t>
                      </a:r>
                    </a:p>
                    <a:p>
                      <a:pPr algn="ctr"/>
                      <a:r>
                        <a:rPr lang="en-GB" sz="1400" dirty="0"/>
                        <a:t>-Family planning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64.9%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 / 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USD$160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990673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8B28285-DD14-CF47-9ADD-FC1A9D5FF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/>
              <a:t>Baseline Survey in Kalangala District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F59636-DF4E-0676-C7ED-2BC1DE6945CA}"/>
              </a:ext>
            </a:extLst>
          </p:cNvPr>
          <p:cNvSpPr txBox="1"/>
          <p:nvPr/>
        </p:nvSpPr>
        <p:spPr>
          <a:xfrm>
            <a:off x="234023" y="1820593"/>
            <a:ext cx="11515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Data collected at 13/16 government health centres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dirty="0"/>
              <a:t>Retrospective routine MOH data for the previous 6 months collected between </a:t>
            </a:r>
            <a:r>
              <a:rPr lang="en-US" sz="1800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Arial" panose="020B0604020202020204" pitchFamily="34" charset="0"/>
              </a:rPr>
              <a:t>July-Sept 2019 </a:t>
            </a:r>
            <a:endParaRPr lang="en-GB" dirty="0"/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B40C9F2C-24C6-66BD-4685-8C01BAA00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455" y="0"/>
            <a:ext cx="1656122" cy="156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14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05CD540-13DF-4440-8FFD-EFD90B0F98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4898" y="3644331"/>
            <a:ext cx="5179970" cy="2542161"/>
          </a:xfrm>
        </p:spPr>
        <p:txBody>
          <a:bodyPr>
            <a:normAutofit/>
          </a:bodyPr>
          <a:lstStyle/>
          <a:p>
            <a:r>
              <a:rPr lang="en-GB" sz="1800" dirty="0">
                <a:effectLst/>
                <a:ea typeface="Times New Roman" panose="02020603050405020304" pitchFamily="18" charset="0"/>
              </a:rPr>
              <a:t>Transport related obstacles – weather, cost, time, or fuel seem to present the greatest challenges to health care accessibility and could be eased by drones</a:t>
            </a:r>
          </a:p>
          <a:p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9CA690-08EF-C54F-8AB3-FB920F1506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55733" y="3644331"/>
            <a:ext cx="5898621" cy="3194527"/>
          </a:xfrm>
          <a:solidFill>
            <a:schemeClr val="bg2"/>
          </a:solidFill>
        </p:spPr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en-GB" sz="1800" dirty="0">
                <a:effectLst/>
                <a:ea typeface="Times New Roman" panose="02020603050405020304" pitchFamily="18" charset="0"/>
              </a:rPr>
              <a:t>Most concerns were operational or technical, risks of replacing human workers with drone technology, drone identifying those living with HIV.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3725DA-F81C-C741-8279-C9F4F58D24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4896" y="2890718"/>
            <a:ext cx="5437187" cy="647700"/>
          </a:xfrm>
        </p:spPr>
        <p:txBody>
          <a:bodyPr>
            <a:normAutofit/>
          </a:bodyPr>
          <a:lstStyle/>
          <a:p>
            <a:r>
              <a:rPr lang="en-GB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Benefits to drones</a:t>
            </a:r>
            <a:endParaRPr lang="en-GB" sz="2000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D64F99-A088-7747-9AFC-33FF5B3D84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93031" y="2901324"/>
            <a:ext cx="5437188" cy="6477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effectLst/>
                <a:ea typeface="Times New Roman" panose="02020603050405020304" pitchFamily="18" charset="0"/>
              </a:rPr>
              <a:t>Challenges foreseen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854EF28-7522-B045-8EEA-D38E9CFBE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208" y="441325"/>
            <a:ext cx="7798883" cy="1223964"/>
          </a:xfrm>
        </p:spPr>
        <p:txBody>
          <a:bodyPr/>
          <a:lstStyle/>
          <a:p>
            <a:r>
              <a:rPr lang="en-GB" noProof="0" dirty="0"/>
              <a:t>Acceptability of medical drones for ART delivery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19D90F6-A18B-F464-2F23-81077B03B1F1}"/>
              </a:ext>
            </a:extLst>
          </p:cNvPr>
          <p:cNvSpPr txBox="1">
            <a:spLocks/>
          </p:cNvSpPr>
          <p:nvPr/>
        </p:nvSpPr>
        <p:spPr>
          <a:xfrm>
            <a:off x="248176" y="1692086"/>
            <a:ext cx="11306178" cy="161689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349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2788" indent="-25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625" indent="-214313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0150" indent="-2238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ea typeface="Times New Roman" panose="02020603050405020304" pitchFamily="18" charset="0"/>
              </a:rPr>
              <a:t>12 stakeholder in-depth qualitative interviews.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ea typeface="Times New Roman" panose="02020603050405020304" pitchFamily="18" charset="0"/>
              </a:rPr>
              <a:t>Purposefully sampled for a diverse mix of key leadership roles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ea typeface="Times New Roman" panose="02020603050405020304" pitchFamily="18" charset="0"/>
              </a:rPr>
              <a:t>The vast majority (</a:t>
            </a:r>
            <a:r>
              <a:rPr lang="en-GB" sz="1800" i="1" dirty="0">
                <a:effectLst/>
                <a:ea typeface="Times New Roman" panose="02020603050405020304" pitchFamily="18" charset="0"/>
              </a:rPr>
              <a:t>n</a:t>
            </a:r>
            <a:r>
              <a:rPr lang="en-GB" sz="1800" dirty="0">
                <a:effectLst/>
                <a:ea typeface="Times New Roman" panose="02020603050405020304" pitchFamily="18" charset="0"/>
              </a:rPr>
              <a:t> = 11) expressed interest and support in the prospect of a drone delivery program. </a:t>
            </a:r>
          </a:p>
          <a:p>
            <a:endParaRPr lang="en-GB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4B0D0195-D495-403A-D003-FA6B241EF380}"/>
              </a:ext>
            </a:extLst>
          </p:cNvPr>
          <p:cNvSpPr/>
          <p:nvPr/>
        </p:nvSpPr>
        <p:spPr>
          <a:xfrm>
            <a:off x="179431" y="4868333"/>
            <a:ext cx="5179970" cy="1422400"/>
          </a:xfrm>
          <a:prstGeom prst="wedgeRoundRectCallout">
            <a:avLst>
              <a:gd name="adj1" fmla="val 12838"/>
              <a:gd name="adj2" fmla="val -714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800" i="1">
                <a:effectLst/>
                <a:ea typeface="Arial" panose="020B0604020202020204" pitchFamily="34" charset="0"/>
              </a:rPr>
              <a:t>“It will be fasten work because it eases service delivery to the clients so that they get their medicine on time [...] I think using a drone is cheap. A lot of money goes to fuel.” </a:t>
            </a:r>
            <a:endParaRPr lang="en-GB" sz="1800" i="1" dirty="0">
              <a:effectLst/>
              <a:ea typeface="Arial" panose="020B060402020202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6AD8FA7-9CD3-EAA0-C972-A6AE67625FEA}"/>
              </a:ext>
            </a:extLst>
          </p:cNvPr>
          <p:cNvSpPr/>
          <p:nvPr/>
        </p:nvSpPr>
        <p:spPr>
          <a:xfrm>
            <a:off x="5655733" y="4675367"/>
            <a:ext cx="5898621" cy="2021766"/>
          </a:xfrm>
          <a:prstGeom prst="wedgeRoundRectCallout">
            <a:avLst>
              <a:gd name="adj1" fmla="val 30134"/>
              <a:gd name="adj2" fmla="val -59479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en-GB" sz="1600" dirty="0">
                <a:effectLst/>
                <a:ea typeface="Arial" panose="020B0604020202020204" pitchFamily="34" charset="0"/>
              </a:rPr>
              <a:t>”</a:t>
            </a:r>
            <a:r>
              <a:rPr lang="en-GB" sz="1600" i="1" dirty="0">
                <a:effectLst/>
                <a:ea typeface="Arial" panose="020B0604020202020204" pitchFamily="34" charset="0"/>
              </a:rPr>
              <a:t>There are those clients who believe in physical contact with specific health workers, they may not feel right that the drone is the one that has delivered his/her medicine. Sometimes they may be having some medical issue requiring medical attention but on that he/she has missed an opportunity of being reviewed or talk to.” </a:t>
            </a: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2C37982C-BF85-4182-59BC-C64FDF1B2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455" y="0"/>
            <a:ext cx="1656122" cy="156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32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3E86D9-734E-CD4A-98AC-D989E4E5E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/>
              <a:t>Establishing a medical drone project</a:t>
            </a:r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706B77D5-7C31-CA22-CEAA-EE2069EBF869}"/>
              </a:ext>
            </a:extLst>
          </p:cNvPr>
          <p:cNvSpPr/>
          <p:nvPr/>
        </p:nvSpPr>
        <p:spPr>
          <a:xfrm>
            <a:off x="295275" y="1665288"/>
            <a:ext cx="2692401" cy="44830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999" b="1" dirty="0">
                <a:solidFill>
                  <a:schemeClr val="bg2"/>
                </a:solidFill>
              </a:rPr>
              <a:t>Co-ordination &amp; Stakeholder Engagement </a:t>
            </a:r>
          </a:p>
          <a:p>
            <a:pPr algn="ctr">
              <a:defRPr/>
            </a:pPr>
            <a:endParaRPr lang="en-GB" b="1" dirty="0"/>
          </a:p>
          <a:p>
            <a:pPr marL="285664" indent="-285664">
              <a:buFont typeface="Arial" panose="020B0604020202020204" pitchFamily="34" charset="0"/>
              <a:buChar char="•"/>
              <a:defRPr/>
            </a:pPr>
            <a:r>
              <a:rPr lang="en-GB" dirty="0"/>
              <a:t>Site feasibility</a:t>
            </a:r>
          </a:p>
          <a:p>
            <a:pPr>
              <a:defRPr/>
            </a:pPr>
            <a:endParaRPr lang="en-GB" dirty="0"/>
          </a:p>
          <a:p>
            <a:pPr marL="285664" indent="-285664">
              <a:buFont typeface="Arial" panose="020B0604020202020204" pitchFamily="34" charset="0"/>
              <a:buChar char="•"/>
              <a:defRPr/>
            </a:pPr>
            <a:r>
              <a:rPr lang="en-GB" dirty="0"/>
              <a:t>Resource generation</a:t>
            </a:r>
          </a:p>
          <a:p>
            <a:pPr marL="285664" indent="-285664">
              <a:buFont typeface="Arial" panose="020B0604020202020204" pitchFamily="34" charset="0"/>
              <a:buChar char="•"/>
              <a:defRPr/>
            </a:pPr>
            <a:endParaRPr lang="en-GB" dirty="0"/>
          </a:p>
          <a:p>
            <a:pPr marL="285664" indent="-285664">
              <a:buFont typeface="Arial" panose="020B0604020202020204" pitchFamily="34" charset="0"/>
              <a:buChar char="•"/>
              <a:defRPr/>
            </a:pPr>
            <a:r>
              <a:rPr lang="en-GB" dirty="0"/>
              <a:t>Partner co-ordination</a:t>
            </a:r>
          </a:p>
          <a:p>
            <a:pPr>
              <a:defRPr/>
            </a:pPr>
            <a:endParaRPr lang="en-GB" dirty="0"/>
          </a:p>
          <a:p>
            <a:pPr marL="285664" indent="-285664">
              <a:buFont typeface="Arial" panose="020B0604020202020204" pitchFamily="34" charset="0"/>
              <a:buChar char="•"/>
              <a:defRPr/>
            </a:pPr>
            <a:r>
              <a:rPr lang="en-GB" dirty="0"/>
              <a:t>Community liaison</a:t>
            </a: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500439C2-7835-3EF2-3E6A-3B7ACCB0B9E4}"/>
              </a:ext>
            </a:extLst>
          </p:cNvPr>
          <p:cNvSpPr/>
          <p:nvPr/>
        </p:nvSpPr>
        <p:spPr>
          <a:xfrm>
            <a:off x="6210300" y="1665288"/>
            <a:ext cx="2520950" cy="45465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999" b="1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en-GB" sz="1999" b="1" dirty="0">
                <a:solidFill>
                  <a:schemeClr val="bg1"/>
                </a:solidFill>
              </a:rPr>
              <a:t>Engineering</a:t>
            </a:r>
          </a:p>
          <a:p>
            <a:pPr algn="ctr">
              <a:defRPr/>
            </a:pPr>
            <a:endParaRPr lang="en-GB" sz="1999" b="1" dirty="0">
              <a:solidFill>
                <a:schemeClr val="bg1"/>
              </a:solidFill>
            </a:endParaRPr>
          </a:p>
          <a:p>
            <a:pPr marL="285664" indent="-285664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bg1"/>
                </a:solidFill>
              </a:rPr>
              <a:t>Choice of drone</a:t>
            </a:r>
          </a:p>
          <a:p>
            <a:pPr marL="285664" indent="-285664"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chemeClr val="bg1"/>
              </a:solidFill>
            </a:endParaRPr>
          </a:p>
          <a:p>
            <a:pPr marL="285664" indent="-285664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bg1"/>
                </a:solidFill>
              </a:rPr>
              <a:t>Modifications</a:t>
            </a:r>
          </a:p>
          <a:p>
            <a:pPr marL="285664" indent="-285664"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chemeClr val="bg1"/>
              </a:solidFill>
            </a:endParaRPr>
          </a:p>
          <a:p>
            <a:pPr marL="285664" indent="-285664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bg1"/>
                </a:solidFill>
              </a:rPr>
              <a:t>Test flights</a:t>
            </a:r>
          </a:p>
          <a:p>
            <a:pPr marL="285664" indent="-285664"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chemeClr val="bg1"/>
              </a:solidFill>
            </a:endParaRPr>
          </a:p>
          <a:p>
            <a:pPr marL="342797" indent="-342797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bg1"/>
                </a:solidFill>
              </a:rPr>
              <a:t>Hardware horizon scanning</a:t>
            </a:r>
          </a:p>
          <a:p>
            <a:pPr marL="342797" indent="-342797"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chemeClr val="bg1"/>
              </a:solidFill>
            </a:endParaRPr>
          </a:p>
          <a:p>
            <a:pPr marL="342797" indent="-342797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bg1"/>
                </a:solidFill>
              </a:rPr>
              <a:t>Procurement and shipping support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FA220B21-0882-854C-97E1-DBE5C96A79FB}"/>
              </a:ext>
            </a:extLst>
          </p:cNvPr>
          <p:cNvSpPr/>
          <p:nvPr/>
        </p:nvSpPr>
        <p:spPr>
          <a:xfrm>
            <a:off x="9128125" y="1665288"/>
            <a:ext cx="2520950" cy="457358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999" b="1" dirty="0">
                <a:solidFill>
                  <a:schemeClr val="tx1"/>
                </a:solidFill>
              </a:rPr>
              <a:t>Capacity building</a:t>
            </a:r>
            <a:endParaRPr lang="en-GB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GB" dirty="0">
              <a:solidFill>
                <a:schemeClr val="tx1"/>
              </a:solidFill>
            </a:endParaRPr>
          </a:p>
          <a:p>
            <a:pPr marL="285664" indent="-285664" algn="ctr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1"/>
                </a:solidFill>
              </a:rPr>
              <a:t>Flying training for local team</a:t>
            </a:r>
          </a:p>
          <a:p>
            <a:pPr algn="ctr">
              <a:defRPr/>
            </a:pPr>
            <a:endParaRPr lang="en-GB" dirty="0">
              <a:solidFill>
                <a:schemeClr val="tx1"/>
              </a:solidFill>
            </a:endParaRPr>
          </a:p>
          <a:p>
            <a:pPr marL="285664" indent="-285664" algn="ctr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1"/>
                </a:solidFill>
              </a:rPr>
              <a:t>Flight safety training</a:t>
            </a:r>
          </a:p>
          <a:p>
            <a:pPr marL="285664" indent="-285664" algn="ctr"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chemeClr val="tx1"/>
              </a:solidFill>
            </a:endParaRPr>
          </a:p>
          <a:p>
            <a:pPr marL="285664" indent="-285664" algn="ctr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1"/>
                </a:solidFill>
              </a:rPr>
              <a:t>Peer support worker sensitisation</a:t>
            </a:r>
          </a:p>
          <a:p>
            <a:pPr marL="285664" indent="-285664" algn="ctr"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endParaRPr lang="en-GB" dirty="0"/>
          </a:p>
        </p:txBody>
      </p:sp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2F1D82E0-98CB-AF6F-DA47-22D9F5264635}"/>
              </a:ext>
            </a:extLst>
          </p:cNvPr>
          <p:cNvSpPr/>
          <p:nvPr/>
        </p:nvSpPr>
        <p:spPr>
          <a:xfrm>
            <a:off x="3338513" y="1665288"/>
            <a:ext cx="2520950" cy="454659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999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en-GB" sz="1999" b="1" dirty="0">
                <a:solidFill>
                  <a:schemeClr val="tx1"/>
                </a:solidFill>
              </a:rPr>
              <a:t>Approvals &amp;</a:t>
            </a:r>
          </a:p>
          <a:p>
            <a:pPr algn="ctr">
              <a:defRPr/>
            </a:pPr>
            <a:r>
              <a:rPr lang="en-GB" sz="1999" b="1" dirty="0">
                <a:solidFill>
                  <a:schemeClr val="tx1"/>
                </a:solidFill>
              </a:rPr>
              <a:t>Governance</a:t>
            </a:r>
          </a:p>
          <a:p>
            <a:pPr>
              <a:defRPr/>
            </a:pPr>
            <a:endParaRPr lang="en-GB" dirty="0">
              <a:solidFill>
                <a:schemeClr val="tx1"/>
              </a:solidFill>
            </a:endParaRPr>
          </a:p>
          <a:p>
            <a:pPr marL="285664" indent="-285664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1"/>
                </a:solidFill>
              </a:rPr>
              <a:t>High level support MOH, UPDF, CAA, CFA</a:t>
            </a:r>
          </a:p>
          <a:p>
            <a:pPr>
              <a:defRPr/>
            </a:pPr>
            <a:endParaRPr lang="en-GB" dirty="0">
              <a:solidFill>
                <a:schemeClr val="tx1"/>
              </a:solidFill>
            </a:endParaRPr>
          </a:p>
          <a:p>
            <a:pPr marL="285664" indent="-285664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1"/>
                </a:solidFill>
              </a:rPr>
              <a:t>Compliance to security and CAA requirements</a:t>
            </a:r>
          </a:p>
          <a:p>
            <a:pPr>
              <a:defRPr/>
            </a:pPr>
            <a:endParaRPr lang="en-GB" dirty="0">
              <a:solidFill>
                <a:schemeClr val="tx1"/>
              </a:solidFill>
            </a:endParaRPr>
          </a:p>
          <a:p>
            <a:pPr marL="285664" indent="-285664">
              <a:buFont typeface="Arial" panose="020B0604020202020204" pitchFamily="34" charset="0"/>
              <a:buChar char="•"/>
              <a:defRPr/>
            </a:pPr>
            <a:r>
              <a:rPr lang="en-GB" dirty="0">
                <a:solidFill>
                  <a:schemeClr val="tx1"/>
                </a:solidFill>
              </a:rPr>
              <a:t>Submission of flight plan</a:t>
            </a:r>
            <a:endParaRPr lang="en-GB" b="1" dirty="0">
              <a:solidFill>
                <a:schemeClr val="bg1"/>
              </a:solidFill>
            </a:endParaRPr>
          </a:p>
          <a:p>
            <a:pPr algn="ctr">
              <a:defRPr/>
            </a:pPr>
            <a:endParaRPr lang="en-GB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" name="Rounded Rectangle 1">
            <a:extLst>
              <a:ext uri="{FF2B5EF4-FFF2-40B4-BE49-F238E27FC236}">
                <a16:creationId xmlns:a16="http://schemas.microsoft.com/office/drawing/2014/main" id="{F91B4F4E-1C3D-40F3-EBBE-8A368960C766}"/>
              </a:ext>
            </a:extLst>
          </p:cNvPr>
          <p:cNvSpPr/>
          <p:nvPr/>
        </p:nvSpPr>
        <p:spPr>
          <a:xfrm>
            <a:off x="290513" y="6330950"/>
            <a:ext cx="11358562" cy="39687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bg1"/>
                </a:solidFill>
              </a:rPr>
              <a:t>Research oversight  </a:t>
            </a:r>
            <a:r>
              <a:rPr lang="en-GB" dirty="0">
                <a:solidFill>
                  <a:schemeClr val="bg1"/>
                </a:solidFill>
              </a:rPr>
              <a:t>- ethical approvals, data collection, analysis, dissemination, publication</a:t>
            </a:r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790094FA-2841-DCBC-E9AB-AE8A53073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455" y="0"/>
            <a:ext cx="1656122" cy="156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352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96C0C1A-341C-DB84-8D6D-50C2A5C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441325"/>
            <a:ext cx="8091491" cy="1223964"/>
          </a:xfrm>
        </p:spPr>
        <p:txBody>
          <a:bodyPr/>
          <a:lstStyle/>
          <a:p>
            <a:r>
              <a:rPr lang="en-GB" dirty="0"/>
              <a:t>Stakeholder engagement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A70575-D689-4539-E381-432023B9BC9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E95E64D9-AAB0-880A-16EC-31ED60907E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9" t="28291" r="19210" b="15804"/>
          <a:stretch/>
        </p:blipFill>
        <p:spPr>
          <a:xfrm>
            <a:off x="173264" y="1405518"/>
            <a:ext cx="6617701" cy="3926769"/>
          </a:xfrm>
          <a:prstGeom prst="rect">
            <a:avLst/>
          </a:prstGeom>
        </p:spPr>
      </p:pic>
      <p:pic>
        <p:nvPicPr>
          <p:cNvPr id="7" name="Picture 3" descr="D:\Drones\Medical Drones sorted\Kazi\_13A0030.jpg">
            <a:extLst>
              <a:ext uri="{FF2B5EF4-FFF2-40B4-BE49-F238E27FC236}">
                <a16:creationId xmlns:a16="http://schemas.microsoft.com/office/drawing/2014/main" id="{F61F0B27-3D15-1765-1885-E24A657B3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09" y="1405518"/>
            <a:ext cx="5050342" cy="353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A1E60438-3F84-A26E-982E-93F2FBB37F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9" b="10773"/>
          <a:stretch/>
        </p:blipFill>
        <p:spPr>
          <a:xfrm>
            <a:off x="3232935" y="3510388"/>
            <a:ext cx="5469276" cy="2906287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C4017D2C-271B-87FB-AE97-9CAD5AFF0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455" y="0"/>
            <a:ext cx="1656122" cy="156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50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3E86D9-734E-CD4A-98AC-D989E4E5E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/>
              <a:t>Research plan</a:t>
            </a:r>
          </a:p>
        </p:txBody>
      </p:sp>
      <p:sp>
        <p:nvSpPr>
          <p:cNvPr id="2" name="Arrow: Chevron 1">
            <a:extLst>
              <a:ext uri="{FF2B5EF4-FFF2-40B4-BE49-F238E27FC236}">
                <a16:creationId xmlns:a16="http://schemas.microsoft.com/office/drawing/2014/main" id="{8F4ADB72-67E8-27DD-F6C9-AD144ABBB959}"/>
              </a:ext>
            </a:extLst>
          </p:cNvPr>
          <p:cNvSpPr/>
          <p:nvPr/>
        </p:nvSpPr>
        <p:spPr>
          <a:xfrm>
            <a:off x="-12700" y="1665289"/>
            <a:ext cx="4787900" cy="2551111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STAGE ONE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Baseline needs assessment</a:t>
            </a:r>
          </a:p>
          <a:p>
            <a:pPr algn="ctr"/>
            <a:endParaRPr lang="en-GB" sz="1400" b="1" dirty="0">
              <a:solidFill>
                <a:schemeClr val="bg1"/>
              </a:solidFill>
            </a:endParaRPr>
          </a:p>
          <a:p>
            <a:pPr algn="ctr"/>
            <a:endParaRPr lang="en-GB" sz="1400" b="1" dirty="0">
              <a:solidFill>
                <a:schemeClr val="bg1"/>
              </a:solidFill>
            </a:endParaRPr>
          </a:p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5" name="Arrow: Chevron 4">
            <a:extLst>
              <a:ext uri="{FF2B5EF4-FFF2-40B4-BE49-F238E27FC236}">
                <a16:creationId xmlns:a16="http://schemas.microsoft.com/office/drawing/2014/main" id="{4C7E9B76-DEE2-825C-AE32-2E9C278AA82D}"/>
              </a:ext>
            </a:extLst>
          </p:cNvPr>
          <p:cNvSpPr/>
          <p:nvPr/>
        </p:nvSpPr>
        <p:spPr>
          <a:xfrm>
            <a:off x="3573752" y="1658339"/>
            <a:ext cx="4775200" cy="2572222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STAGE TWO</a:t>
            </a:r>
          </a:p>
          <a:p>
            <a:pPr algn="ctr"/>
            <a:r>
              <a:rPr lang="en-GB" sz="2000" b="1" dirty="0">
                <a:solidFill>
                  <a:schemeClr val="bg1"/>
                </a:solidFill>
              </a:rPr>
              <a:t>Non randomised pilot of medical drones</a:t>
            </a:r>
          </a:p>
          <a:p>
            <a:pPr algn="ctr"/>
            <a:endParaRPr lang="en-GB" sz="1400" b="1" dirty="0">
              <a:solidFill>
                <a:schemeClr val="bg1"/>
              </a:solidFill>
            </a:endParaRPr>
          </a:p>
        </p:txBody>
      </p:sp>
      <p:sp>
        <p:nvSpPr>
          <p:cNvPr id="6" name="Arrow: Chevron 5">
            <a:extLst>
              <a:ext uri="{FF2B5EF4-FFF2-40B4-BE49-F238E27FC236}">
                <a16:creationId xmlns:a16="http://schemas.microsoft.com/office/drawing/2014/main" id="{802FD2D2-9D1F-CD97-F746-79900D4EA539}"/>
              </a:ext>
            </a:extLst>
          </p:cNvPr>
          <p:cNvSpPr/>
          <p:nvPr/>
        </p:nvSpPr>
        <p:spPr>
          <a:xfrm>
            <a:off x="7161411" y="1658340"/>
            <a:ext cx="4775199" cy="2572222"/>
          </a:xfrm>
          <a:prstGeom prst="chevr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tx1"/>
                </a:solidFill>
              </a:rPr>
              <a:t>STAGE THREE</a:t>
            </a:r>
          </a:p>
          <a:p>
            <a:pPr algn="ctr"/>
            <a:endParaRPr lang="en-GB" sz="2000" b="1" dirty="0">
              <a:solidFill>
                <a:schemeClr val="tx1"/>
              </a:solidFill>
            </a:endParaRPr>
          </a:p>
          <a:p>
            <a:pPr algn="ctr"/>
            <a:r>
              <a:rPr lang="en-GB" sz="2000" b="1" dirty="0">
                <a:solidFill>
                  <a:schemeClr val="tx1"/>
                </a:solidFill>
              </a:rPr>
              <a:t>District wide randomised controlled tria</a:t>
            </a:r>
            <a:r>
              <a:rPr lang="en-GB" sz="2000" dirty="0">
                <a:solidFill>
                  <a:schemeClr val="tx1"/>
                </a:solidFill>
              </a:rPr>
              <a:t>l</a:t>
            </a:r>
          </a:p>
        </p:txBody>
      </p:sp>
      <p:pic>
        <p:nvPicPr>
          <p:cNvPr id="7" name="Graphic 6" descr="Clipboard Mixed outline">
            <a:extLst>
              <a:ext uri="{FF2B5EF4-FFF2-40B4-BE49-F238E27FC236}">
                <a16:creationId xmlns:a16="http://schemas.microsoft.com/office/drawing/2014/main" id="{22252356-09CF-9ED3-38E3-0F7CBDC20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302935" y="2387602"/>
            <a:ext cx="914400" cy="914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4EB34D1-E892-6EDF-165B-16C8FD31F5EF}"/>
              </a:ext>
            </a:extLst>
          </p:cNvPr>
          <p:cNvSpPr/>
          <p:nvPr/>
        </p:nvSpPr>
        <p:spPr>
          <a:xfrm>
            <a:off x="7190500" y="4405047"/>
            <a:ext cx="3501621" cy="23005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- efficacy and cost effectiveness of medical drones for supporting elimination of HIV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074E7F-8B14-D31A-2192-9FBDC20FF7A6}"/>
              </a:ext>
            </a:extLst>
          </p:cNvPr>
          <p:cNvSpPr/>
          <p:nvPr/>
        </p:nvSpPr>
        <p:spPr>
          <a:xfrm>
            <a:off x="95293" y="4405047"/>
            <a:ext cx="3447687" cy="23005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-ART accessibility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-ART challenges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-Perceptions and attitudes towards medical drones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719B3D-EA23-7689-D94D-28CBED8F5E38}"/>
              </a:ext>
            </a:extLst>
          </p:cNvPr>
          <p:cNvSpPr/>
          <p:nvPr/>
        </p:nvSpPr>
        <p:spPr>
          <a:xfrm>
            <a:off x="3613255" y="4405046"/>
            <a:ext cx="3501621" cy="2300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-</a:t>
            </a:r>
            <a:r>
              <a:rPr lang="en-GB" sz="2400" dirty="0" err="1">
                <a:solidFill>
                  <a:schemeClr val="bg1"/>
                </a:solidFill>
              </a:rPr>
              <a:t>faesability</a:t>
            </a:r>
            <a:r>
              <a:rPr lang="en-GB" sz="2400" dirty="0">
                <a:solidFill>
                  <a:schemeClr val="bg1"/>
                </a:solidFill>
              </a:rPr>
              <a:t> and acceptability</a:t>
            </a:r>
          </a:p>
          <a:p>
            <a:pPr algn="ctr"/>
            <a:endParaRPr lang="en-GB" sz="2400" dirty="0">
              <a:solidFill>
                <a:schemeClr val="bg1"/>
              </a:solidFill>
            </a:endParaRP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-process evaluation</a:t>
            </a:r>
          </a:p>
        </p:txBody>
      </p:sp>
      <p:pic>
        <p:nvPicPr>
          <p:cNvPr id="15" name="Graphic 14" descr="Quadcopter with solid fill">
            <a:extLst>
              <a:ext uri="{FF2B5EF4-FFF2-40B4-BE49-F238E27FC236}">
                <a16:creationId xmlns:a16="http://schemas.microsoft.com/office/drawing/2014/main" id="{D76CBB37-6E3C-E9FF-0ACD-30944EEAE6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59602" y="2514600"/>
            <a:ext cx="914400" cy="914400"/>
          </a:xfrm>
          <a:prstGeom prst="rect">
            <a:avLst/>
          </a:prstGeom>
        </p:spPr>
      </p:pic>
      <p:pic>
        <p:nvPicPr>
          <p:cNvPr id="17" name="Graphic 16" descr="Linear Graph with solid fill">
            <a:extLst>
              <a:ext uri="{FF2B5EF4-FFF2-40B4-BE49-F238E27FC236}">
                <a16:creationId xmlns:a16="http://schemas.microsoft.com/office/drawing/2014/main" id="{B9E45863-6CCD-041A-B1A5-64693727C0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23332" y="2479090"/>
            <a:ext cx="914400" cy="914400"/>
          </a:xfrm>
          <a:prstGeom prst="rect">
            <a:avLst/>
          </a:prstGeom>
        </p:spPr>
      </p:pic>
      <p:sp>
        <p:nvSpPr>
          <p:cNvPr id="19" name="Arrow: Down 18">
            <a:extLst>
              <a:ext uri="{FF2B5EF4-FFF2-40B4-BE49-F238E27FC236}">
                <a16:creationId xmlns:a16="http://schemas.microsoft.com/office/drawing/2014/main" id="{6F8E87C4-F978-5FAF-6112-2C31AF046CBE}"/>
              </a:ext>
            </a:extLst>
          </p:cNvPr>
          <p:cNvSpPr/>
          <p:nvPr/>
        </p:nvSpPr>
        <p:spPr>
          <a:xfrm>
            <a:off x="5663505" y="1030220"/>
            <a:ext cx="727114" cy="722312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A picture containing logo&#10;&#10;Description automatically generated">
            <a:extLst>
              <a:ext uri="{FF2B5EF4-FFF2-40B4-BE49-F238E27FC236}">
                <a16:creationId xmlns:a16="http://schemas.microsoft.com/office/drawing/2014/main" id="{B0755FF1-6EFC-35FB-9AA6-821E67E1D2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93455" y="0"/>
            <a:ext cx="1656122" cy="156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72373"/>
      </p:ext>
    </p:extLst>
  </p:cSld>
  <p:clrMapOvr>
    <a:masterClrMapping/>
  </p:clrMapOvr>
</p:sld>
</file>

<file path=ppt/theme/theme1.xml><?xml version="1.0" encoding="utf-8"?>
<a:theme xmlns:a="http://schemas.openxmlformats.org/drawingml/2006/main" name="AIDS2022">
  <a:themeElements>
    <a:clrScheme name="AIDS 2022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76382"/>
      </a:accent1>
      <a:accent2>
        <a:srgbClr val="FF890E"/>
      </a:accent2>
      <a:accent3>
        <a:srgbClr val="08BDBA"/>
      </a:accent3>
      <a:accent4>
        <a:srgbClr val="8A3FFC"/>
      </a:accent4>
      <a:accent5>
        <a:srgbClr val="346CFF"/>
      </a:accent5>
      <a:accent6>
        <a:srgbClr val="85CFE8"/>
      </a:accent6>
      <a:hlink>
        <a:srgbClr val="FF890E"/>
      </a:hlink>
      <a:folHlink>
        <a:srgbClr val="FF890E"/>
      </a:folHlink>
    </a:clrScheme>
    <a:fontScheme name="AIDS 2022 Verdana">
      <a:majorFont>
        <a:latin typeface="Verdana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BC0F0990-FD9B-EF47-8C4E-2CE39BDBF648}" vid="{6AAAFDF1-C0D4-5D4B-9CA5-E1D52373A8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3F911BD2518E47AC082DA3DE8BFBE5" ma:contentTypeVersion="16" ma:contentTypeDescription="Create a new document." ma:contentTypeScope="" ma:versionID="c221146bbd20a14dad517a0387e2f0b0">
  <xsd:schema xmlns:xsd="http://www.w3.org/2001/XMLSchema" xmlns:xs="http://www.w3.org/2001/XMLSchema" xmlns:p="http://schemas.microsoft.com/office/2006/metadata/properties" xmlns:ns2="8f9d799d-7b27-4542-a589-fc3f0c3bda80" xmlns:ns3="250929fa-9806-4449-af20-7947085fa170" targetNamespace="http://schemas.microsoft.com/office/2006/metadata/properties" ma:root="true" ma:fieldsID="3a31dcb722add0f2e0d6fb0d2f719c7c" ns2:_="" ns3:_="">
    <xsd:import namespace="8f9d799d-7b27-4542-a589-fc3f0c3bda80"/>
    <xsd:import namespace="250929fa-9806-4449-af20-7947085fa1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9d799d-7b27-4542-a589-fc3f0c3bda8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8752f36-f899-4024-97aa-312620fde4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0929fa-9806-4449-af20-7947085fa17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8963c6f-ee03-4b2a-8221-928f9d265193}" ma:internalName="TaxCatchAll" ma:showField="CatchAllData" ma:web="250929fa-9806-4449-af20-7947085fa1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50929fa-9806-4449-af20-7947085fa170" xsi:nil="true"/>
    <lcf76f155ced4ddcb4097134ff3c332f xmlns="8f9d799d-7b27-4542-a589-fc3f0c3bda8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2457546-9CD2-461E-81B2-B83B0DBD04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9d799d-7b27-4542-a589-fc3f0c3bda80"/>
    <ds:schemaRef ds:uri="250929fa-9806-4449-af20-7947085fa1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DE358E3-F537-49EA-96FA-BFF5DD230B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5E06B7-DDBB-4F17-98CB-021724843583}">
  <ds:schemaRefs>
    <ds:schemaRef ds:uri="http://schemas.microsoft.com/office/2006/metadata/properties"/>
    <ds:schemaRef ds:uri="http://schemas.microsoft.com/office/infopath/2007/PartnerControls"/>
    <ds:schemaRef ds:uri="250929fa-9806-4449-af20-7947085fa170"/>
    <ds:schemaRef ds:uri="8f9d799d-7b27-4542-a589-fc3f0c3bda8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AIDS2022_Presentation Template</Template>
  <TotalTime>0</TotalTime>
  <Words>1548</Words>
  <Application>Microsoft Office PowerPoint</Application>
  <PresentationFormat>Widescreen</PresentationFormat>
  <Paragraphs>299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</vt:lpstr>
      <vt:lpstr>Verdana</vt:lpstr>
      <vt:lpstr>Arial</vt:lpstr>
      <vt:lpstr>Wingdings</vt:lpstr>
      <vt:lpstr>Courier New</vt:lpstr>
      <vt:lpstr>AIDS2022</vt:lpstr>
      <vt:lpstr>Medical drones to support HIV differentiated service delivery in an island population in Uganda</vt:lpstr>
      <vt:lpstr>Conflict of interest disclosure</vt:lpstr>
      <vt:lpstr>Medical Drones in Africa</vt:lpstr>
      <vt:lpstr>PowerPoint Presentation</vt:lpstr>
      <vt:lpstr>Baseline Survey in Kalangala District</vt:lpstr>
      <vt:lpstr>Acceptability of medical drones for ART delivery</vt:lpstr>
      <vt:lpstr>Establishing a medical drone project</vt:lpstr>
      <vt:lpstr>Stakeholder engagement</vt:lpstr>
      <vt:lpstr>Research plan</vt:lpstr>
      <vt:lpstr>Kalangala flights</vt:lpstr>
      <vt:lpstr>Summary of flights so far</vt:lpstr>
      <vt:lpstr>Interim flight analysis</vt:lpstr>
      <vt:lpstr>Other achievements</vt:lpstr>
      <vt:lpstr>Conclusions</vt:lpstr>
      <vt:lpstr>PowerPoint Presentation</vt:lpstr>
      <vt:lpstr>Project team</vt:lpstr>
      <vt:lpstr>Thanks to our partners</vt:lpstr>
      <vt:lpstr>… and mostly to our PLHIV peer support group members and leaders</vt:lpstr>
      <vt:lpstr>For further reading….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Medical drones to support HIV differentiated service delivery in an island population in Uganda</dc:title>
  <dc:creator>Rosalind Parkes-Ratanshi</dc:creator>
  <cp:lastModifiedBy>Rosalind Parkes-Ratanshi</cp:lastModifiedBy>
  <cp:revision>10</cp:revision>
  <dcterms:created xsi:type="dcterms:W3CDTF">2022-07-14T07:37:17Z</dcterms:created>
  <dcterms:modified xsi:type="dcterms:W3CDTF">2022-07-20T16:53:14Z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0x010100193F911BD2518E47AC082DA3DE8BFBE5</vt:lpwstr>
  </property>
</Properties>
</file>