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57" r:id="rId3"/>
    <p:sldId id="268" r:id="rId4"/>
    <p:sldId id="258" r:id="rId5"/>
    <p:sldId id="276" r:id="rId6"/>
    <p:sldId id="278" r:id="rId7"/>
    <p:sldId id="270" r:id="rId8"/>
    <p:sldId id="277" r:id="rId9"/>
    <p:sldId id="273" r:id="rId10"/>
    <p:sldId id="279"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6AB"/>
    <a:srgbClr val="8AB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80" autoAdjust="0"/>
  </p:normalViewPr>
  <p:slideViewPr>
    <p:cSldViewPr snapToGrid="0">
      <p:cViewPr varScale="1">
        <p:scale>
          <a:sx n="103" d="100"/>
          <a:sy n="103" d="100"/>
        </p:scale>
        <p:origin x="80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E2RO-DC\Users%20Sharefolder$\lisej\AMBIT%20DSD\AMBIT%20DSD%20model%20graphs%2020.01.20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2486349971124E-2"/>
          <c:y val="2.934533183352081E-2"/>
          <c:w val="0.92229558415679624"/>
          <c:h val="0.64171522309711282"/>
        </c:manualLayout>
      </c:layout>
      <c:barChart>
        <c:barDir val="col"/>
        <c:grouping val="clustered"/>
        <c:varyColors val="0"/>
        <c:ser>
          <c:idx val="0"/>
          <c:order val="0"/>
          <c:tx>
            <c:strRef>
              <c:f>Sheet1!$G$2</c:f>
              <c:strCache>
                <c:ptCount val="1"/>
                <c:pt idx="0">
                  <c:v>Early enrollers</c:v>
                </c:pt>
              </c:strCache>
            </c:strRef>
          </c:tx>
          <c:spPr>
            <a:solidFill>
              <a:schemeClr val="accent1"/>
            </a:solidFill>
            <a:ln>
              <a:noFill/>
            </a:ln>
            <a:effectLst/>
          </c:spPr>
          <c:invertIfNegative val="0"/>
          <c:errBars>
            <c:errBarType val="both"/>
            <c:errValType val="cust"/>
            <c:noEndCap val="0"/>
            <c:plus>
              <c:numRef>
                <c:f>Sheet1!$M$3:$M$12</c:f>
                <c:numCache>
                  <c:formatCode>General</c:formatCode>
                  <c:ptCount val="10"/>
                  <c:pt idx="0">
                    <c:v>5.0000000000000044E-3</c:v>
                  </c:pt>
                  <c:pt idx="1">
                    <c:v>4.0000000000000008E-2</c:v>
                  </c:pt>
                  <c:pt idx="2">
                    <c:v>1.8000000000000002E-2</c:v>
                  </c:pt>
                  <c:pt idx="3">
                    <c:v>8.3000000000000004E-2</c:v>
                  </c:pt>
                  <c:pt idx="4">
                    <c:v>1.2999999999999998E-2</c:v>
                  </c:pt>
                  <c:pt idx="5">
                    <c:v>1.9000000000000003E-2</c:v>
                  </c:pt>
                  <c:pt idx="6">
                    <c:v>5.000000000000001E-3</c:v>
                  </c:pt>
                  <c:pt idx="7">
                    <c:v>1.7999999999999995E-2</c:v>
                  </c:pt>
                  <c:pt idx="8">
                    <c:v>8.9999999999999941E-3</c:v>
                  </c:pt>
                  <c:pt idx="9">
                    <c:v>5.9999999999999984E-3</c:v>
                  </c:pt>
                </c:numCache>
              </c:numRef>
            </c:plus>
            <c:minus>
              <c:numRef>
                <c:f>Sheet1!$L$3:$L$12</c:f>
                <c:numCache>
                  <c:formatCode>General</c:formatCode>
                  <c:ptCount val="10"/>
                  <c:pt idx="0">
                    <c:v>4.0000000000000001E-3</c:v>
                  </c:pt>
                  <c:pt idx="1">
                    <c:v>1.7000000000000001E-2</c:v>
                  </c:pt>
                  <c:pt idx="2">
                    <c:v>1.3999999999999999E-2</c:v>
                  </c:pt>
                  <c:pt idx="3">
                    <c:v>4.8999999999999995E-2</c:v>
                  </c:pt>
                  <c:pt idx="4">
                    <c:v>1.0000000000000002E-2</c:v>
                  </c:pt>
                  <c:pt idx="5">
                    <c:v>8.0000000000000002E-3</c:v>
                  </c:pt>
                  <c:pt idx="6">
                    <c:v>4.0000000000000001E-3</c:v>
                  </c:pt>
                  <c:pt idx="7">
                    <c:v>1.3000000000000001E-2</c:v>
                  </c:pt>
                  <c:pt idx="8">
                    <c:v>7.0000000000000027E-3</c:v>
                  </c:pt>
                  <c:pt idx="9">
                    <c:v>4.0000000000000001E-3</c:v>
                  </c:pt>
                </c:numCache>
              </c:numRef>
            </c:minus>
            <c:spPr>
              <a:noFill/>
              <a:ln w="9525" cap="flat" cmpd="sng" algn="ctr">
                <a:solidFill>
                  <a:schemeClr val="tx1">
                    <a:lumMod val="65000"/>
                    <a:lumOff val="35000"/>
                  </a:schemeClr>
                </a:solidFill>
                <a:round/>
              </a:ln>
              <a:effectLst/>
            </c:spPr>
          </c:errBars>
          <c:cat>
            <c:strRef>
              <c:f>Sheet1!$F$3:$F$12</c:f>
              <c:strCache>
                <c:ptCount val="10"/>
                <c:pt idx="0">
                  <c:v>All patients</c:v>
                </c:pt>
                <c:pt idx="1">
                  <c:v>Adherence groups</c:v>
                </c:pt>
                <c:pt idx="2">
                  <c:v>Community pickup points</c:v>
                </c:pt>
                <c:pt idx="3">
                  <c:v>Extended clinic hours</c:v>
                </c:pt>
                <c:pt idx="4">
                  <c:v>Fast track</c:v>
                </c:pt>
                <c:pt idx="5">
                  <c:v>Home ART delivery</c:v>
                </c:pt>
                <c:pt idx="6">
                  <c:v>Multi-month dispensing</c:v>
                </c:pt>
                <c:pt idx="7">
                  <c:v>&lt;2 months</c:v>
                </c:pt>
                <c:pt idx="8">
                  <c:v>3 months</c:v>
                </c:pt>
                <c:pt idx="9">
                  <c:v>4-6 months</c:v>
                </c:pt>
              </c:strCache>
            </c:strRef>
          </c:cat>
          <c:val>
            <c:numRef>
              <c:f>Sheet1!$G$3:$G$12</c:f>
              <c:numCache>
                <c:formatCode>General</c:formatCode>
                <c:ptCount val="10"/>
                <c:pt idx="0">
                  <c:v>0.03</c:v>
                </c:pt>
                <c:pt idx="1">
                  <c:v>2.7E-2</c:v>
                </c:pt>
                <c:pt idx="2">
                  <c:v>4.4999999999999998E-2</c:v>
                </c:pt>
                <c:pt idx="3">
                  <c:v>0.106</c:v>
                </c:pt>
                <c:pt idx="4">
                  <c:v>3.4000000000000002E-2</c:v>
                </c:pt>
                <c:pt idx="5">
                  <c:v>1.4E-2</c:v>
                </c:pt>
                <c:pt idx="6">
                  <c:v>2.7E-2</c:v>
                </c:pt>
                <c:pt idx="7">
                  <c:v>4.1000000000000002E-2</c:v>
                </c:pt>
                <c:pt idx="8">
                  <c:v>3.5000000000000003E-2</c:v>
                </c:pt>
                <c:pt idx="9">
                  <c:v>2.5000000000000001E-2</c:v>
                </c:pt>
              </c:numCache>
            </c:numRef>
          </c:val>
          <c:extLst>
            <c:ext xmlns:c16="http://schemas.microsoft.com/office/drawing/2014/chart" uri="{C3380CC4-5D6E-409C-BE32-E72D297353CC}">
              <c16:uniqueId val="{00000000-1A41-4A88-8D8F-D1C7DB2306DC}"/>
            </c:ext>
          </c:extLst>
        </c:ser>
        <c:ser>
          <c:idx val="1"/>
          <c:order val="1"/>
          <c:tx>
            <c:strRef>
              <c:f>Sheet1!$H$2</c:f>
              <c:strCache>
                <c:ptCount val="1"/>
                <c:pt idx="0">
                  <c:v>Established enrollers</c:v>
                </c:pt>
              </c:strCache>
            </c:strRef>
          </c:tx>
          <c:spPr>
            <a:solidFill>
              <a:schemeClr val="accent2"/>
            </a:solidFill>
            <a:ln>
              <a:noFill/>
            </a:ln>
            <a:effectLst/>
          </c:spPr>
          <c:invertIfNegative val="0"/>
          <c:errBars>
            <c:errBarType val="both"/>
            <c:errValType val="cust"/>
            <c:noEndCap val="0"/>
            <c:plus>
              <c:numRef>
                <c:f>Sheet1!$Q$3:$Q$12</c:f>
                <c:numCache>
                  <c:formatCode>General</c:formatCode>
                  <c:ptCount val="10"/>
                  <c:pt idx="0">
                    <c:v>3.0000000000000027E-3</c:v>
                  </c:pt>
                  <c:pt idx="1">
                    <c:v>1.9999999999999997E-2</c:v>
                  </c:pt>
                  <c:pt idx="2">
                    <c:v>9.999999999999995E-3</c:v>
                  </c:pt>
                  <c:pt idx="3">
                    <c:v>7.1999999999999995E-2</c:v>
                  </c:pt>
                  <c:pt idx="4">
                    <c:v>5.0000000000000044E-3</c:v>
                  </c:pt>
                  <c:pt idx="5">
                    <c:v>1.7000000000000001E-2</c:v>
                  </c:pt>
                  <c:pt idx="6">
                    <c:v>2.9999999999999957E-3</c:v>
                  </c:pt>
                  <c:pt idx="7">
                    <c:v>1.6E-2</c:v>
                  </c:pt>
                  <c:pt idx="8">
                    <c:v>5.9999999999999984E-3</c:v>
                  </c:pt>
                  <c:pt idx="9">
                    <c:v>3.0000000000000027E-3</c:v>
                  </c:pt>
                </c:numCache>
              </c:numRef>
            </c:plus>
            <c:minus>
              <c:numRef>
                <c:f>Sheet1!$P$3:$P$12</c:f>
                <c:numCache>
                  <c:formatCode>General</c:formatCode>
                  <c:ptCount val="10"/>
                  <c:pt idx="0">
                    <c:v>2.0000000000000018E-3</c:v>
                  </c:pt>
                  <c:pt idx="1">
                    <c:v>1.2E-2</c:v>
                  </c:pt>
                  <c:pt idx="2">
                    <c:v>8.0000000000000002E-3</c:v>
                  </c:pt>
                  <c:pt idx="3">
                    <c:v>0.04</c:v>
                  </c:pt>
                  <c:pt idx="4">
                    <c:v>3.9999999999999966E-3</c:v>
                  </c:pt>
                  <c:pt idx="5">
                    <c:v>1.3999999999999999E-2</c:v>
                  </c:pt>
                  <c:pt idx="6">
                    <c:v>3.0000000000000027E-3</c:v>
                  </c:pt>
                  <c:pt idx="7">
                    <c:v>1.4999999999999999E-2</c:v>
                  </c:pt>
                  <c:pt idx="8">
                    <c:v>4.9999999999999975E-3</c:v>
                  </c:pt>
                  <c:pt idx="9">
                    <c:v>2.9999999999999957E-3</c:v>
                  </c:pt>
                </c:numCache>
              </c:numRef>
            </c:minus>
            <c:spPr>
              <a:noFill/>
              <a:ln w="9525" cap="flat" cmpd="sng" algn="ctr">
                <a:solidFill>
                  <a:schemeClr val="tx1">
                    <a:lumMod val="65000"/>
                    <a:lumOff val="35000"/>
                  </a:schemeClr>
                </a:solidFill>
                <a:round/>
              </a:ln>
              <a:effectLst/>
            </c:spPr>
          </c:errBars>
          <c:cat>
            <c:strRef>
              <c:f>Sheet1!$F$3:$F$12</c:f>
              <c:strCache>
                <c:ptCount val="10"/>
                <c:pt idx="0">
                  <c:v>All patients</c:v>
                </c:pt>
                <c:pt idx="1">
                  <c:v>Adherence groups</c:v>
                </c:pt>
                <c:pt idx="2">
                  <c:v>Community pickup points</c:v>
                </c:pt>
                <c:pt idx="3">
                  <c:v>Extended clinic hours</c:v>
                </c:pt>
                <c:pt idx="4">
                  <c:v>Fast track</c:v>
                </c:pt>
                <c:pt idx="5">
                  <c:v>Home ART delivery</c:v>
                </c:pt>
                <c:pt idx="6">
                  <c:v>Multi-month dispensing</c:v>
                </c:pt>
                <c:pt idx="7">
                  <c:v>&lt;2 months</c:v>
                </c:pt>
                <c:pt idx="8">
                  <c:v>3 months</c:v>
                </c:pt>
                <c:pt idx="9">
                  <c:v>4-6 months</c:v>
                </c:pt>
              </c:strCache>
            </c:strRef>
          </c:cat>
          <c:val>
            <c:numRef>
              <c:f>Sheet1!$H$3:$H$12</c:f>
              <c:numCache>
                <c:formatCode>General</c:formatCode>
                <c:ptCount val="10"/>
                <c:pt idx="0">
                  <c:v>4.4999999999999998E-2</c:v>
                </c:pt>
                <c:pt idx="1">
                  <c:v>3.1E-2</c:v>
                </c:pt>
                <c:pt idx="2">
                  <c:v>3.3000000000000002E-2</c:v>
                </c:pt>
                <c:pt idx="3">
                  <c:v>8.2000000000000003E-2</c:v>
                </c:pt>
                <c:pt idx="4">
                  <c:v>3.5999999999999997E-2</c:v>
                </c:pt>
                <c:pt idx="5">
                  <c:v>6.3E-2</c:v>
                </c:pt>
                <c:pt idx="6">
                  <c:v>4.9000000000000002E-2</c:v>
                </c:pt>
                <c:pt idx="7">
                  <c:v>0.106</c:v>
                </c:pt>
                <c:pt idx="8">
                  <c:v>5.2999999999999999E-2</c:v>
                </c:pt>
                <c:pt idx="9">
                  <c:v>3.7999999999999999E-2</c:v>
                </c:pt>
              </c:numCache>
            </c:numRef>
          </c:val>
          <c:extLst>
            <c:ext xmlns:c16="http://schemas.microsoft.com/office/drawing/2014/chart" uri="{C3380CC4-5D6E-409C-BE32-E72D297353CC}">
              <c16:uniqueId val="{00000001-1A41-4A88-8D8F-D1C7DB2306DC}"/>
            </c:ext>
          </c:extLst>
        </c:ser>
        <c:dLbls>
          <c:showLegendKey val="0"/>
          <c:showVal val="0"/>
          <c:showCatName val="0"/>
          <c:showSerName val="0"/>
          <c:showPercent val="0"/>
          <c:showBubbleSize val="0"/>
        </c:dLbls>
        <c:gapWidth val="219"/>
        <c:overlap val="-27"/>
        <c:axId val="1101091264"/>
        <c:axId val="1101093760"/>
      </c:barChart>
      <c:catAx>
        <c:axId val="11010912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92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01093760"/>
        <c:crosses val="autoZero"/>
        <c:auto val="1"/>
        <c:lblAlgn val="ctr"/>
        <c:lblOffset val="100"/>
        <c:noMultiLvlLbl val="0"/>
      </c:catAx>
      <c:valAx>
        <c:axId val="110109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01091264"/>
        <c:crosses val="autoZero"/>
        <c:crossBetween val="between"/>
      </c:valAx>
      <c:spPr>
        <a:noFill/>
        <a:ln>
          <a:noFill/>
        </a:ln>
        <a:effectLst/>
      </c:spPr>
    </c:plotArea>
    <c:legend>
      <c:legendPos val="b"/>
      <c:layout>
        <c:manualLayout>
          <c:xMode val="edge"/>
          <c:yMode val="edge"/>
          <c:x val="0.38432867633755419"/>
          <c:y val="2.7372515935508088E-2"/>
          <c:w val="0.61567132366244592"/>
          <c:h val="6.0320584926884142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0.07413</cdr:x>
      <cdr:y>0.86714</cdr:y>
    </cdr:from>
    <cdr:to>
      <cdr:x>0.65156</cdr:x>
      <cdr:y>0.91357</cdr:y>
    </cdr:to>
    <cdr:sp macro="" textlink="">
      <cdr:nvSpPr>
        <cdr:cNvPr id="2" name="Right Brace 1"/>
        <cdr:cNvSpPr/>
      </cdr:nvSpPr>
      <cdr:spPr>
        <a:xfrm xmlns:a="http://schemas.openxmlformats.org/drawingml/2006/main" rot="5400000">
          <a:off x="2804161" y="2419353"/>
          <a:ext cx="247648" cy="4659630"/>
        </a:xfrm>
        <a:prstGeom xmlns:a="http://schemas.openxmlformats.org/drawingml/2006/main" prst="rightBrace">
          <a:avLst>
            <a:gd name="adj1" fmla="val 8333"/>
            <a:gd name="adj2" fmla="val 49370"/>
          </a:avLst>
        </a:prstGeom>
        <a:ln xmlns:a="http://schemas.openxmlformats.org/drawingml/2006/main" cap="flat">
          <a:solidFill>
            <a:schemeClr val="tx1"/>
          </a:solidFill>
          <a:beve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0.66289</cdr:x>
      <cdr:y>0.86524</cdr:y>
    </cdr:from>
    <cdr:to>
      <cdr:x>0.95578</cdr:x>
      <cdr:y>0.91167</cdr:y>
    </cdr:to>
    <cdr:sp macro="" textlink="">
      <cdr:nvSpPr>
        <cdr:cNvPr id="3" name="Right Brace 2"/>
        <cdr:cNvSpPr/>
      </cdr:nvSpPr>
      <cdr:spPr>
        <a:xfrm xmlns:a="http://schemas.openxmlformats.org/drawingml/2006/main" rot="5400000">
          <a:off x="6407151" y="3557269"/>
          <a:ext cx="247648" cy="2363470"/>
        </a:xfrm>
        <a:prstGeom xmlns:a="http://schemas.openxmlformats.org/drawingml/2006/main" prst="rightBrace">
          <a:avLst>
            <a:gd name="adj1" fmla="val 8333"/>
            <a:gd name="adj2" fmla="val 49370"/>
          </a:avLst>
        </a:prstGeom>
        <a:ln xmlns:a="http://schemas.openxmlformats.org/drawingml/2006/main" cap="flat">
          <a:solidFill>
            <a:schemeClr val="tx1"/>
          </a:solidFill>
          <a:beve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0.28517</cdr:x>
      <cdr:y>0.91286</cdr:y>
    </cdr:from>
    <cdr:to>
      <cdr:x>0.39849</cdr:x>
      <cdr:y>1</cdr:y>
    </cdr:to>
    <cdr:sp macro="" textlink="">
      <cdr:nvSpPr>
        <cdr:cNvPr id="4" name="TextBox 3"/>
        <cdr:cNvSpPr txBox="1"/>
      </cdr:nvSpPr>
      <cdr:spPr>
        <a:xfrm xmlns:a="http://schemas.openxmlformats.org/drawingml/2006/main">
          <a:off x="2301240" y="4869180"/>
          <a:ext cx="914400" cy="4648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a:t>DSD model type</a:t>
          </a:r>
        </a:p>
      </cdr:txBody>
    </cdr:sp>
  </cdr:relSizeAnchor>
  <cdr:relSizeAnchor xmlns:cdr="http://schemas.openxmlformats.org/drawingml/2006/chartDrawing">
    <cdr:from>
      <cdr:x>0.68618</cdr:x>
      <cdr:y>0.91571</cdr:y>
    </cdr:from>
    <cdr:to>
      <cdr:x>0.91879</cdr:x>
      <cdr:y>0.99143</cdr:y>
    </cdr:to>
    <cdr:sp macro="" textlink="">
      <cdr:nvSpPr>
        <cdr:cNvPr id="5" name="TextBox 1"/>
        <cdr:cNvSpPr txBox="1"/>
      </cdr:nvSpPr>
      <cdr:spPr>
        <a:xfrm xmlns:a="http://schemas.openxmlformats.org/drawingml/2006/main">
          <a:off x="5537200" y="4884420"/>
          <a:ext cx="1877060" cy="4038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a:t>ART</a:t>
          </a:r>
          <a:r>
            <a:rPr lang="en-GB" sz="1400" baseline="0"/>
            <a:t> dispensing interval</a:t>
          </a:r>
          <a:endParaRPr lang="en-GB" sz="14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2F970-E0F0-4E7C-B01F-86D32716DF82}" type="datetimeFigureOut">
              <a:rPr lang="en-GB" smtClean="0"/>
              <a:t>26/07/2022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2AD96-D5D6-4C34-BB04-956047F33542}" type="slidenum">
              <a:rPr lang="en-GB" smtClean="0"/>
              <a:t>‹#›</a:t>
            </a:fld>
            <a:endParaRPr lang="en-GB" dirty="0"/>
          </a:p>
        </p:txBody>
      </p:sp>
    </p:spTree>
    <p:extLst>
      <p:ext uri="{BB962C8B-B14F-4D97-AF65-F5344CB8AC3E}">
        <p14:creationId xmlns:p14="http://schemas.microsoft.com/office/powerpoint/2010/main" val="363317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AMBIT project: Optimizing the benefits of alternative Models of ART Delivery</a:t>
            </a:r>
          </a:p>
        </p:txBody>
      </p:sp>
      <p:sp>
        <p:nvSpPr>
          <p:cNvPr id="4" name="Slide Number Placeholder 3"/>
          <p:cNvSpPr>
            <a:spLocks noGrp="1"/>
          </p:cNvSpPr>
          <p:nvPr>
            <p:ph type="sldNum" sz="quarter" idx="10"/>
          </p:nvPr>
        </p:nvSpPr>
        <p:spPr/>
        <p:txBody>
          <a:bodyPr/>
          <a:lstStyle/>
          <a:p>
            <a:fld id="{7452AD96-D5D6-4C34-BB04-956047F33542}" type="slidenum">
              <a:rPr lang="en-GB" smtClean="0"/>
              <a:t>1</a:t>
            </a:fld>
            <a:endParaRPr lang="en-GB"/>
          </a:p>
        </p:txBody>
      </p:sp>
    </p:spTree>
    <p:extLst>
      <p:ext uri="{BB962C8B-B14F-4D97-AF65-F5344CB8AC3E}">
        <p14:creationId xmlns:p14="http://schemas.microsoft.com/office/powerpoint/2010/main" val="355992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assume that patients with &lt; 6 months on ART in our sample were not offered DSD model enrollment at random. If providers made accurate guesses about individual patients’ risks of attrition, patients in our “early enrollment” cohorts could over-represent patients thought to have low attrition risk. </a:t>
            </a:r>
            <a:endParaRPr lang="en-GB" dirty="0"/>
          </a:p>
        </p:txBody>
      </p:sp>
      <p:sp>
        <p:nvSpPr>
          <p:cNvPr id="4" name="Slide Number Placeholder 3"/>
          <p:cNvSpPr>
            <a:spLocks noGrp="1"/>
          </p:cNvSpPr>
          <p:nvPr>
            <p:ph type="sldNum" sz="quarter" idx="10"/>
          </p:nvPr>
        </p:nvSpPr>
        <p:spPr/>
        <p:txBody>
          <a:bodyPr/>
          <a:lstStyle/>
          <a:p>
            <a:fld id="{7452AD96-D5D6-4C34-BB04-956047F33542}" type="slidenum">
              <a:rPr lang="en-GB" smtClean="0"/>
              <a:t>9</a:t>
            </a:fld>
            <a:endParaRPr lang="en-GB" dirty="0"/>
          </a:p>
        </p:txBody>
      </p:sp>
    </p:spTree>
    <p:extLst>
      <p:ext uri="{BB962C8B-B14F-4D97-AF65-F5344CB8AC3E}">
        <p14:creationId xmlns:p14="http://schemas.microsoft.com/office/powerpoint/2010/main" val="8814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assume that patients with &lt; 6 months on ART in our sample were not offered DSD model enrollment at random. If providers made accurate guesses about individual patients’ risks of attrition, patients in our “early enrollment” cohorts could over-represent patients thought to have low attrition risk. </a:t>
            </a:r>
            <a:endParaRPr lang="en-GB" dirty="0"/>
          </a:p>
        </p:txBody>
      </p:sp>
      <p:sp>
        <p:nvSpPr>
          <p:cNvPr id="4" name="Slide Number Placeholder 3"/>
          <p:cNvSpPr>
            <a:spLocks noGrp="1"/>
          </p:cNvSpPr>
          <p:nvPr>
            <p:ph type="sldNum" sz="quarter" idx="10"/>
          </p:nvPr>
        </p:nvSpPr>
        <p:spPr/>
        <p:txBody>
          <a:bodyPr/>
          <a:lstStyle/>
          <a:p>
            <a:fld id="{7452AD96-D5D6-4C34-BB04-956047F33542}" type="slidenum">
              <a:rPr lang="en-GB" smtClean="0"/>
              <a:t>10</a:t>
            </a:fld>
            <a:endParaRPr lang="en-GB" dirty="0"/>
          </a:p>
        </p:txBody>
      </p:sp>
    </p:spTree>
    <p:extLst>
      <p:ext uri="{BB962C8B-B14F-4D97-AF65-F5344CB8AC3E}">
        <p14:creationId xmlns:p14="http://schemas.microsoft.com/office/powerpoint/2010/main" val="35925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403192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262329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258439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121639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415487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8911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292283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295772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58054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22005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170BF7-3CE1-47F6-A343-17E073038EE3}"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30B034-8192-41AA-B80B-7DB97404E005}" type="slidenum">
              <a:rPr lang="en-GB" smtClean="0"/>
              <a:t>‹#›</a:t>
            </a:fld>
            <a:endParaRPr lang="en-GB" dirty="0"/>
          </a:p>
        </p:txBody>
      </p:sp>
    </p:spTree>
    <p:extLst>
      <p:ext uri="{BB962C8B-B14F-4D97-AF65-F5344CB8AC3E}">
        <p14:creationId xmlns:p14="http://schemas.microsoft.com/office/powerpoint/2010/main" val="119574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70BF7-3CE1-47F6-A343-17E073038EE3}" type="datetimeFigureOut">
              <a:rPr lang="en-GB" smtClean="0"/>
              <a:t>26/07/2022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0B034-8192-41AA-B80B-7DB97404E005}" type="slidenum">
              <a:rPr lang="en-GB" smtClean="0"/>
              <a:t>‹#›</a:t>
            </a:fld>
            <a:endParaRPr lang="en-GB" dirty="0"/>
          </a:p>
        </p:txBody>
      </p:sp>
    </p:spTree>
    <p:extLst>
      <p:ext uri="{BB962C8B-B14F-4D97-AF65-F5344CB8AC3E}">
        <p14:creationId xmlns:p14="http://schemas.microsoft.com/office/powerpoint/2010/main" val="3392155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86788"/>
            <a:ext cx="12192000" cy="3067050"/>
          </a:xfrm>
          <a:prstGeom prst="rect">
            <a:avLst/>
          </a:prstGeom>
          <a:solidFill>
            <a:schemeClr val="tx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1696AB"/>
                </a:solidFill>
                <a:latin typeface="Arial" panose="020B0604020202020204" pitchFamily="34" charset="0"/>
                <a:cs typeface="Arial" panose="020B0604020202020204" pitchFamily="34" charset="0"/>
              </a:rPr>
              <a:t>How soon should patients be eligible for differentiated service delivery models for antiretroviral treatment? </a:t>
            </a:r>
          </a:p>
          <a:p>
            <a:r>
              <a:rPr lang="en-GB" sz="4400" b="1" dirty="0">
                <a:solidFill>
                  <a:srgbClr val="1696AB"/>
                </a:solidFill>
                <a:latin typeface="Arial" panose="020B0604020202020204" pitchFamily="34" charset="0"/>
                <a:cs typeface="Arial" panose="020B0604020202020204" pitchFamily="34" charset="0"/>
              </a:rPr>
              <a:t>Evidence from Zambia</a:t>
            </a:r>
            <a:r>
              <a:rPr lang="en-GB" sz="4800" b="1" dirty="0">
                <a:solidFill>
                  <a:srgbClr val="1696AB"/>
                </a:solidFill>
              </a:rPr>
              <a:t> </a:t>
            </a:r>
          </a:p>
        </p:txBody>
      </p:sp>
      <p:sp>
        <p:nvSpPr>
          <p:cNvPr id="4" name="Subtitle 3"/>
          <p:cNvSpPr>
            <a:spLocks noGrp="1"/>
          </p:cNvSpPr>
          <p:nvPr>
            <p:ph type="subTitle" idx="1"/>
          </p:nvPr>
        </p:nvSpPr>
        <p:spPr>
          <a:xfrm>
            <a:off x="238897" y="3669723"/>
            <a:ext cx="11714207" cy="1990747"/>
          </a:xfrm>
        </p:spPr>
        <p:txBody>
          <a:bodyPr>
            <a:normAutofit/>
          </a:bodyPr>
          <a:lstStyle/>
          <a:p>
            <a:pPr>
              <a:lnSpc>
                <a:spcPct val="110000"/>
              </a:lnSpc>
            </a:pPr>
            <a:r>
              <a:rPr lang="en-US" sz="1800" dirty="0"/>
              <a:t>Lise Jamieson</a:t>
            </a:r>
            <a:r>
              <a:rPr lang="en-US" sz="1800" baseline="30000" dirty="0"/>
              <a:t>1,2</a:t>
            </a:r>
            <a:r>
              <a:rPr lang="en-US" sz="1800" dirty="0"/>
              <a:t>, </a:t>
            </a:r>
            <a:r>
              <a:rPr lang="en-US" sz="1800" u="sng" dirty="0"/>
              <a:t>Sydney Rosen</a:t>
            </a:r>
            <a:r>
              <a:rPr lang="en-US" sz="1800" baseline="30000" dirty="0"/>
              <a:t>1,3</a:t>
            </a:r>
            <a:r>
              <a:rPr lang="en-US" sz="1800" dirty="0"/>
              <a:t>, Bevis Phiri</a:t>
            </a:r>
            <a:r>
              <a:rPr lang="en-US" sz="1800" baseline="30000" dirty="0"/>
              <a:t>4</a:t>
            </a:r>
            <a:r>
              <a:rPr lang="en-US" sz="1800" dirty="0"/>
              <a:t>, Anna Grimsrud</a:t>
            </a:r>
            <a:r>
              <a:rPr lang="en-US" sz="1800" baseline="30000" dirty="0"/>
              <a:t>5</a:t>
            </a:r>
            <a:r>
              <a:rPr lang="en-US" sz="1800" dirty="0"/>
              <a:t>, Muya Mwansa</a:t>
            </a:r>
            <a:r>
              <a:rPr lang="en-US" sz="1800" baseline="30000" dirty="0"/>
              <a:t>6</a:t>
            </a:r>
            <a:r>
              <a:rPr lang="en-US" sz="1800" dirty="0"/>
              <a:t>, Hilda Shakwelele</a:t>
            </a:r>
            <a:r>
              <a:rPr lang="en-US" sz="1800" baseline="30000" dirty="0"/>
              <a:t>4</a:t>
            </a:r>
            <a:r>
              <a:rPr lang="en-US" sz="1800" dirty="0"/>
              <a:t>, Prudence Haimbe</a:t>
            </a:r>
            <a:r>
              <a:rPr lang="en-US" sz="1800" baseline="30000" dirty="0"/>
              <a:t>4</a:t>
            </a:r>
            <a:r>
              <a:rPr lang="en-US" sz="1800" dirty="0"/>
              <a:t>, Mpande M Mwenechanya</a:t>
            </a:r>
            <a:r>
              <a:rPr lang="en-US" sz="1800" baseline="30000" dirty="0"/>
              <a:t>7</a:t>
            </a:r>
            <a:r>
              <a:rPr lang="en-US" sz="1800" dirty="0"/>
              <a:t>, Priscilla Lumano-Mulenga</a:t>
            </a:r>
            <a:r>
              <a:rPr lang="en-US" sz="1800" baseline="30000" dirty="0"/>
              <a:t>6</a:t>
            </a:r>
            <a:r>
              <a:rPr lang="en-US" sz="1800" dirty="0"/>
              <a:t>, Innocent Chiboma</a:t>
            </a:r>
            <a:r>
              <a:rPr lang="en-US" sz="1800" baseline="30000" dirty="0"/>
              <a:t>6</a:t>
            </a:r>
            <a:r>
              <a:rPr lang="en-US" sz="1800" dirty="0"/>
              <a:t>, Brooke E Nichols</a:t>
            </a:r>
            <a:r>
              <a:rPr lang="en-US" sz="1800" baseline="30000" dirty="0"/>
              <a:t>1,2,3</a:t>
            </a:r>
            <a:endParaRPr lang="en-GB" sz="1800" dirty="0"/>
          </a:p>
          <a:p>
            <a:r>
              <a:rPr lang="en-US" sz="1600" baseline="30000" dirty="0"/>
              <a:t>1</a:t>
            </a:r>
            <a:r>
              <a:rPr lang="en-US" sz="1600" dirty="0"/>
              <a:t>Health Economics and Epidemiology Research Office (HE</a:t>
            </a:r>
            <a:r>
              <a:rPr lang="en-US" sz="1600" baseline="30000" dirty="0"/>
              <a:t>2</a:t>
            </a:r>
            <a:r>
              <a:rPr lang="en-US" sz="1600" dirty="0"/>
              <a:t>RO), Department of Internal Medicine, Faculty of Health Sciences, University of the Witwatersrand, Johannesburg, South Africa; </a:t>
            </a:r>
            <a:r>
              <a:rPr lang="en-US" sz="1600" baseline="30000" dirty="0"/>
              <a:t>2</a:t>
            </a:r>
            <a:r>
              <a:rPr lang="en-US" sz="1600" dirty="0"/>
              <a:t>Department of Medical Microbiology, Amsterdam University Medical Centre, Amsterdam, the Netherlands; </a:t>
            </a:r>
            <a:r>
              <a:rPr lang="en-US" sz="1600" baseline="30000" dirty="0"/>
              <a:t>3</a:t>
            </a:r>
            <a:r>
              <a:rPr lang="en-US" sz="1600" dirty="0"/>
              <a:t>Department of Global Health, Boston University School of Public Health, Boston, MA, USA; </a:t>
            </a:r>
            <a:r>
              <a:rPr lang="en-US" sz="1600" baseline="30000" dirty="0"/>
              <a:t>4</a:t>
            </a:r>
            <a:r>
              <a:rPr lang="en-US" sz="1600" dirty="0"/>
              <a:t>Clinton Health Access Initiative, Lusaka, Zambia; </a:t>
            </a:r>
            <a:r>
              <a:rPr lang="en-US" sz="1600" baseline="30000" dirty="0"/>
              <a:t>5</a:t>
            </a:r>
            <a:r>
              <a:rPr lang="en-US" sz="1600" dirty="0"/>
              <a:t>International AIDS Society, Cape Town, South Africa; </a:t>
            </a:r>
            <a:r>
              <a:rPr lang="en-US" sz="1600" baseline="30000" dirty="0"/>
              <a:t>6</a:t>
            </a:r>
            <a:r>
              <a:rPr lang="en-US" sz="1600" dirty="0"/>
              <a:t>Ministry of Health, Lusaka, Zambia; </a:t>
            </a:r>
            <a:r>
              <a:rPr lang="en-US" sz="1600" baseline="30000" dirty="0"/>
              <a:t>7</a:t>
            </a:r>
            <a:r>
              <a:rPr lang="en-US" sz="1600" dirty="0"/>
              <a:t>The Centre for Infectious Disease Research in Zambia, Lusaka, Zambia</a:t>
            </a:r>
            <a:endParaRPr lang="en-GB" sz="1600" dirty="0"/>
          </a:p>
          <a:p>
            <a:endParaRPr lang="en-GB" dirty="0"/>
          </a:p>
        </p:txBody>
      </p:sp>
      <p:sp>
        <p:nvSpPr>
          <p:cNvPr id="2" name="TextBox 1">
            <a:extLst>
              <a:ext uri="{FF2B5EF4-FFF2-40B4-BE49-F238E27FC236}">
                <a16:creationId xmlns:a16="http://schemas.microsoft.com/office/drawing/2014/main" id="{57529937-E88D-388A-B2AE-92D335886EB6}"/>
              </a:ext>
            </a:extLst>
          </p:cNvPr>
          <p:cNvSpPr txBox="1"/>
          <p:nvPr/>
        </p:nvSpPr>
        <p:spPr>
          <a:xfrm>
            <a:off x="8489092" y="86497"/>
            <a:ext cx="3410465" cy="369332"/>
          </a:xfrm>
          <a:prstGeom prst="rect">
            <a:avLst/>
          </a:prstGeom>
          <a:noFill/>
        </p:spPr>
        <p:txBody>
          <a:bodyPr wrap="square" rtlCol="0">
            <a:spAutoFit/>
          </a:bodyPr>
          <a:lstStyle/>
          <a:p>
            <a:pPr algn="r"/>
            <a:r>
              <a:rPr lang="en-US" dirty="0"/>
              <a:t>AIDS 2022 Abstract </a:t>
            </a:r>
            <a:r>
              <a:rPr lang="en-GB" dirty="0"/>
              <a:t>08042 </a:t>
            </a:r>
            <a:endParaRPr lang="en-US" dirty="0"/>
          </a:p>
        </p:txBody>
      </p:sp>
      <p:grpSp>
        <p:nvGrpSpPr>
          <p:cNvPr id="6" name="Group 5">
            <a:extLst>
              <a:ext uri="{FF2B5EF4-FFF2-40B4-BE49-F238E27FC236}">
                <a16:creationId xmlns:a16="http://schemas.microsoft.com/office/drawing/2014/main" id="{0E650006-E32E-BC33-6B19-810CC7E5A083}"/>
              </a:ext>
            </a:extLst>
          </p:cNvPr>
          <p:cNvGrpSpPr/>
          <p:nvPr/>
        </p:nvGrpSpPr>
        <p:grpSpPr>
          <a:xfrm>
            <a:off x="3522548" y="5759326"/>
            <a:ext cx="5146905" cy="952500"/>
            <a:chOff x="2967749" y="5759326"/>
            <a:chExt cx="5146905" cy="95250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749" y="5759326"/>
              <a:ext cx="952500" cy="952500"/>
            </a:xfrm>
            <a:prstGeom prst="rect">
              <a:avLst/>
            </a:prstGeom>
          </p:spPr>
        </p:pic>
        <p:grpSp>
          <p:nvGrpSpPr>
            <p:cNvPr id="3" name="Group 2">
              <a:extLst>
                <a:ext uri="{FF2B5EF4-FFF2-40B4-BE49-F238E27FC236}">
                  <a16:creationId xmlns:a16="http://schemas.microsoft.com/office/drawing/2014/main" id="{2C40CFEC-AF2C-C980-5E22-53D248657B8C}"/>
                </a:ext>
              </a:extLst>
            </p:cNvPr>
            <p:cNvGrpSpPr/>
            <p:nvPr/>
          </p:nvGrpSpPr>
          <p:grpSpPr>
            <a:xfrm>
              <a:off x="4077346" y="5876355"/>
              <a:ext cx="4037308" cy="716823"/>
              <a:chOff x="4318826" y="5876355"/>
              <a:chExt cx="4037308" cy="716823"/>
            </a:xfrm>
          </p:grpSpPr>
          <p:pic>
            <p:nvPicPr>
              <p:cNvPr id="16" name="Picture 15">
                <a:extLst>
                  <a:ext uri="{FF2B5EF4-FFF2-40B4-BE49-F238E27FC236}">
                    <a16:creationId xmlns:a16="http://schemas.microsoft.com/office/drawing/2014/main" id="{DEEDF395-9B8F-6D26-C77C-5F82D579E2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18826" y="5919981"/>
                <a:ext cx="1241320" cy="629573"/>
              </a:xfrm>
              <a:prstGeom prst="rect">
                <a:avLst/>
              </a:prstGeom>
              <a:solidFill>
                <a:schemeClr val="bg1"/>
              </a:solidFill>
            </p:spPr>
          </p:pic>
          <p:pic>
            <p:nvPicPr>
              <p:cNvPr id="17" name="Picture 16">
                <a:extLst>
                  <a:ext uri="{FF2B5EF4-FFF2-40B4-BE49-F238E27FC236}">
                    <a16:creationId xmlns:a16="http://schemas.microsoft.com/office/drawing/2014/main" id="{5199F9FF-87FA-FC5A-8728-C4D174E04B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8988" y="5876355"/>
                <a:ext cx="1477146" cy="716823"/>
              </a:xfrm>
              <a:prstGeom prst="rect">
                <a:avLst/>
              </a:prstGeom>
            </p:spPr>
          </p:pic>
          <p:pic>
            <p:nvPicPr>
              <p:cNvPr id="18" name="Picture 17">
                <a:extLst>
                  <a:ext uri="{FF2B5EF4-FFF2-40B4-BE49-F238E27FC236}">
                    <a16:creationId xmlns:a16="http://schemas.microsoft.com/office/drawing/2014/main" id="{BE3E9E23-D653-4FA8-018E-E1D0F6CA8D1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17243" y="5925871"/>
                <a:ext cx="1004648" cy="638755"/>
              </a:xfrm>
              <a:prstGeom prst="rect">
                <a:avLst/>
              </a:prstGeom>
            </p:spPr>
          </p:pic>
        </p:grpSp>
      </p:grpSp>
    </p:spTree>
    <p:extLst>
      <p:ext uri="{BB962C8B-B14F-4D97-AF65-F5344CB8AC3E}">
        <p14:creationId xmlns:p14="http://schemas.microsoft.com/office/powerpoint/2010/main" val="162873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973" y="373296"/>
            <a:ext cx="8115300" cy="1183219"/>
          </a:xfrm>
        </p:spPr>
        <p:txBody>
          <a:bodyPr>
            <a:normAutofit/>
          </a:bodyPr>
          <a:lstStyle/>
          <a:p>
            <a:r>
              <a:rPr lang="en-GB" sz="3600" b="1" dirty="0">
                <a:solidFill>
                  <a:srgbClr val="1696AB"/>
                </a:solidFill>
                <a:latin typeface="Arial" panose="020B0604020202020204" pitchFamily="34" charset="0"/>
                <a:cs typeface="Arial" panose="020B0604020202020204" pitchFamily="34" charset="0"/>
              </a:rPr>
              <a:t>Acknowledgments</a:t>
            </a:r>
          </a:p>
        </p:txBody>
      </p:sp>
      <p:sp>
        <p:nvSpPr>
          <p:cNvPr id="6" name="Content Placeholder 1">
            <a:extLst>
              <a:ext uri="{FF2B5EF4-FFF2-40B4-BE49-F238E27FC236}">
                <a16:creationId xmlns:a16="http://schemas.microsoft.com/office/drawing/2014/main" id="{FD828157-0DCA-BE35-A38D-596FF7536595}"/>
              </a:ext>
            </a:extLst>
          </p:cNvPr>
          <p:cNvSpPr txBox="1">
            <a:spLocks/>
          </p:cNvSpPr>
          <p:nvPr/>
        </p:nvSpPr>
        <p:spPr>
          <a:xfrm>
            <a:off x="1608973" y="1556515"/>
            <a:ext cx="8528984" cy="3602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dirty="0">
                <a:latin typeface="Calibri" panose="020F0502020204030204" pitchFamily="34" charset="0"/>
                <a:cs typeface="Calibri" panose="020F0502020204030204" pitchFamily="34" charset="0"/>
              </a:rPr>
              <a:t>Zambian Ministry of Health</a:t>
            </a:r>
          </a:p>
          <a:p>
            <a:pPr>
              <a:lnSpc>
                <a:spcPct val="120000"/>
              </a:lnSpc>
              <a:spcBef>
                <a:spcPts val="0"/>
              </a:spcBef>
            </a:pPr>
            <a:r>
              <a:rPr lang="en-US" dirty="0">
                <a:latin typeface="Calibri" panose="020F0502020204030204" pitchFamily="34" charset="0"/>
                <a:cs typeface="Calibri" panose="020F0502020204030204" pitchFamily="34" charset="0"/>
              </a:rPr>
              <a:t>Bill &amp; Melinda Gates Foundation</a:t>
            </a:r>
          </a:p>
          <a:p>
            <a:pPr>
              <a:lnSpc>
                <a:spcPct val="120000"/>
              </a:lnSpc>
              <a:spcBef>
                <a:spcPts val="0"/>
              </a:spcBef>
            </a:pPr>
            <a:r>
              <a:rPr lang="en-US" dirty="0">
                <a:latin typeface="Calibri" panose="020F0502020204030204" pitchFamily="34" charset="0"/>
                <a:cs typeface="Calibri" panose="020F0502020204030204" pitchFamily="34" charset="0"/>
              </a:rPr>
              <a:t>AMBIT project team in Zambia</a:t>
            </a:r>
          </a:p>
        </p:txBody>
      </p:sp>
      <p:grpSp>
        <p:nvGrpSpPr>
          <p:cNvPr id="3" name="Group 2">
            <a:extLst>
              <a:ext uri="{FF2B5EF4-FFF2-40B4-BE49-F238E27FC236}">
                <a16:creationId xmlns:a16="http://schemas.microsoft.com/office/drawing/2014/main" id="{40E6DDDE-0140-F080-920B-03445DE6EE55}"/>
              </a:ext>
            </a:extLst>
          </p:cNvPr>
          <p:cNvGrpSpPr/>
          <p:nvPr/>
        </p:nvGrpSpPr>
        <p:grpSpPr>
          <a:xfrm>
            <a:off x="3522548" y="5191513"/>
            <a:ext cx="5146905" cy="952500"/>
            <a:chOff x="2852003" y="5191513"/>
            <a:chExt cx="5146905" cy="952500"/>
          </a:xfrm>
        </p:grpSpPr>
        <p:pic>
          <p:nvPicPr>
            <p:cNvPr id="7" name="Picture 6">
              <a:extLst>
                <a:ext uri="{FF2B5EF4-FFF2-40B4-BE49-F238E27FC236}">
                  <a16:creationId xmlns:a16="http://schemas.microsoft.com/office/drawing/2014/main" id="{3476991F-8ACB-4484-2067-B0E7380F8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03" y="5191513"/>
              <a:ext cx="952500" cy="952500"/>
            </a:xfrm>
            <a:prstGeom prst="rect">
              <a:avLst/>
            </a:prstGeom>
          </p:spPr>
        </p:pic>
        <p:grpSp>
          <p:nvGrpSpPr>
            <p:cNvPr id="8" name="Group 7">
              <a:extLst>
                <a:ext uri="{FF2B5EF4-FFF2-40B4-BE49-F238E27FC236}">
                  <a16:creationId xmlns:a16="http://schemas.microsoft.com/office/drawing/2014/main" id="{91BB5D03-03F6-FF8D-B530-C60DC23F4ED6}"/>
                </a:ext>
              </a:extLst>
            </p:cNvPr>
            <p:cNvGrpSpPr/>
            <p:nvPr/>
          </p:nvGrpSpPr>
          <p:grpSpPr>
            <a:xfrm>
              <a:off x="3961600" y="5308542"/>
              <a:ext cx="4037308" cy="716823"/>
              <a:chOff x="4318826" y="5876355"/>
              <a:chExt cx="4037308" cy="716823"/>
            </a:xfrm>
          </p:grpSpPr>
          <p:pic>
            <p:nvPicPr>
              <p:cNvPr id="9" name="Picture 8">
                <a:extLst>
                  <a:ext uri="{FF2B5EF4-FFF2-40B4-BE49-F238E27FC236}">
                    <a16:creationId xmlns:a16="http://schemas.microsoft.com/office/drawing/2014/main" id="{1181E0CC-8739-AA56-1130-E27D617E1A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18826" y="5919981"/>
                <a:ext cx="1241320" cy="629573"/>
              </a:xfrm>
              <a:prstGeom prst="rect">
                <a:avLst/>
              </a:prstGeom>
              <a:solidFill>
                <a:schemeClr val="bg1"/>
              </a:solidFill>
            </p:spPr>
          </p:pic>
          <p:pic>
            <p:nvPicPr>
              <p:cNvPr id="10" name="Picture 9">
                <a:extLst>
                  <a:ext uri="{FF2B5EF4-FFF2-40B4-BE49-F238E27FC236}">
                    <a16:creationId xmlns:a16="http://schemas.microsoft.com/office/drawing/2014/main" id="{6BC9C10E-B660-4004-971F-CBEB782CE7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8988" y="5876355"/>
                <a:ext cx="1477146" cy="716823"/>
              </a:xfrm>
              <a:prstGeom prst="rect">
                <a:avLst/>
              </a:prstGeom>
            </p:spPr>
          </p:pic>
          <p:pic>
            <p:nvPicPr>
              <p:cNvPr id="11" name="Picture 10">
                <a:extLst>
                  <a:ext uri="{FF2B5EF4-FFF2-40B4-BE49-F238E27FC236}">
                    <a16:creationId xmlns:a16="http://schemas.microsoft.com/office/drawing/2014/main" id="{041EC1C2-AF52-7750-A8C9-933F9956B73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17243" y="5925871"/>
                <a:ext cx="1004648" cy="638755"/>
              </a:xfrm>
              <a:prstGeom prst="rect">
                <a:avLst/>
              </a:prstGeom>
            </p:spPr>
          </p:pic>
        </p:grpSp>
      </p:grpSp>
    </p:spTree>
    <p:extLst>
      <p:ext uri="{BB962C8B-B14F-4D97-AF65-F5344CB8AC3E}">
        <p14:creationId xmlns:p14="http://schemas.microsoft.com/office/powerpoint/2010/main" val="406299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5143623"/>
              </p:ext>
            </p:extLst>
          </p:nvPr>
        </p:nvGraphicFramePr>
        <p:xfrm>
          <a:off x="481770" y="1019773"/>
          <a:ext cx="11505236" cy="5648771"/>
        </p:xfrm>
        <a:graphic>
          <a:graphicData uri="http://schemas.openxmlformats.org/drawingml/2006/table">
            <a:tbl>
              <a:tblPr firstRow="1" firstCol="1" bandRow="1">
                <a:tableStyleId>{69012ECD-51FC-41F1-AA8D-1B2483CD663E}</a:tableStyleId>
              </a:tblPr>
              <a:tblGrid>
                <a:gridCol w="1792042">
                  <a:extLst>
                    <a:ext uri="{9D8B030D-6E8A-4147-A177-3AD203B41FA5}">
                      <a16:colId xmlns:a16="http://schemas.microsoft.com/office/drawing/2014/main" val="4164792086"/>
                    </a:ext>
                  </a:extLst>
                </a:gridCol>
                <a:gridCol w="2953265">
                  <a:extLst>
                    <a:ext uri="{9D8B030D-6E8A-4147-A177-3AD203B41FA5}">
                      <a16:colId xmlns:a16="http://schemas.microsoft.com/office/drawing/2014/main" val="3550770891"/>
                    </a:ext>
                  </a:extLst>
                </a:gridCol>
                <a:gridCol w="6759929">
                  <a:extLst>
                    <a:ext uri="{9D8B030D-6E8A-4147-A177-3AD203B41FA5}">
                      <a16:colId xmlns:a16="http://schemas.microsoft.com/office/drawing/2014/main" val="234586717"/>
                    </a:ext>
                  </a:extLst>
                </a:gridCol>
              </a:tblGrid>
              <a:tr h="268176">
                <a:tc>
                  <a:txBody>
                    <a:bodyPr/>
                    <a:lstStyle/>
                    <a:p>
                      <a:pPr algn="l">
                        <a:lnSpc>
                          <a:spcPct val="107000"/>
                        </a:lnSpc>
                        <a:spcAft>
                          <a:spcPts val="0"/>
                        </a:spcAft>
                      </a:pPr>
                      <a:r>
                        <a:rPr lang="en-GB" sz="1600" dirty="0">
                          <a:effectLst/>
                        </a:rPr>
                        <a:t>DSD model type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1696AB"/>
                    </a:solidFill>
                  </a:tcPr>
                </a:tc>
                <a:tc>
                  <a:txBody>
                    <a:bodyPr/>
                    <a:lstStyle/>
                    <a:p>
                      <a:pPr algn="l">
                        <a:lnSpc>
                          <a:spcPct val="107000"/>
                        </a:lnSpc>
                        <a:spcAft>
                          <a:spcPts val="0"/>
                        </a:spcAft>
                      </a:pPr>
                      <a:r>
                        <a:rPr lang="en-GB" sz="1600">
                          <a:effectLst/>
                        </a:rPr>
                        <a:t>Model(s)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1696AB"/>
                    </a:solidFill>
                  </a:tcPr>
                </a:tc>
                <a:tc>
                  <a:txBody>
                    <a:bodyPr/>
                    <a:lstStyle/>
                    <a:p>
                      <a:pPr algn="l">
                        <a:lnSpc>
                          <a:spcPct val="107000"/>
                        </a:lnSpc>
                        <a:spcAft>
                          <a:spcPts val="0"/>
                        </a:spcAft>
                      </a:pPr>
                      <a:r>
                        <a:rPr lang="en-GB" sz="1600" dirty="0">
                          <a:effectLst/>
                        </a:rPr>
                        <a:t>Description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1696AB"/>
                    </a:solidFill>
                  </a:tcPr>
                </a:tc>
                <a:extLst>
                  <a:ext uri="{0D108BD9-81ED-4DB2-BD59-A6C34878D82A}">
                    <a16:rowId xmlns:a16="http://schemas.microsoft.com/office/drawing/2014/main" val="4001609482"/>
                  </a:ext>
                </a:extLst>
              </a:tr>
              <a:tr h="534945">
                <a:tc rowSpan="2">
                  <a:txBody>
                    <a:bodyPr/>
                    <a:lstStyle/>
                    <a:p>
                      <a:pPr algn="l">
                        <a:lnSpc>
                          <a:spcPct val="107000"/>
                        </a:lnSpc>
                        <a:spcAft>
                          <a:spcPts val="0"/>
                        </a:spcAft>
                      </a:pPr>
                      <a:r>
                        <a:rPr lang="en-GB" sz="1600" b="0" dirty="0">
                          <a:effectLst/>
                        </a:rPr>
                        <a:t>Adherence groups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lnB w="6350" cap="flat" cmpd="sng" algn="ctr">
                      <a:solidFill>
                        <a:schemeClr val="accent1"/>
                      </a:solidFill>
                      <a:prstDash val="solid"/>
                      <a:round/>
                      <a:headEnd type="none" w="med" len="med"/>
                      <a:tailEnd type="none" w="med" len="med"/>
                    </a:lnB>
                  </a:tcPr>
                </a:tc>
                <a:tc>
                  <a:txBody>
                    <a:bodyPr/>
                    <a:lstStyle/>
                    <a:p>
                      <a:pPr algn="l">
                        <a:lnSpc>
                          <a:spcPct val="107000"/>
                        </a:lnSpc>
                        <a:spcAft>
                          <a:spcPts val="0"/>
                        </a:spcAft>
                      </a:pPr>
                      <a:r>
                        <a:rPr lang="en-GB" sz="1600" dirty="0">
                          <a:effectLst/>
                        </a:rPr>
                        <a:t>Community adherence groups</a:t>
                      </a:r>
                    </a:p>
                    <a:p>
                      <a:pPr algn="l">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tc>
                  <a:txBody>
                    <a:bodyPr/>
                    <a:lstStyle/>
                    <a:p>
                      <a:pPr algn="l">
                        <a:lnSpc>
                          <a:spcPct val="107000"/>
                        </a:lnSpc>
                        <a:spcAft>
                          <a:spcPts val="0"/>
                        </a:spcAft>
                      </a:pPr>
                      <a:r>
                        <a:rPr lang="en-GB" sz="1600" dirty="0">
                          <a:effectLst/>
                        </a:rPr>
                        <a:t>Patient groups</a:t>
                      </a:r>
                      <a:r>
                        <a:rPr lang="en-GB" sz="1600" baseline="0" dirty="0">
                          <a:effectLst/>
                        </a:rPr>
                        <a:t> (</a:t>
                      </a:r>
                      <a:r>
                        <a:rPr lang="en-GB" sz="1600" dirty="0">
                          <a:effectLst/>
                        </a:rPr>
                        <a:t>±6 members)</a:t>
                      </a:r>
                      <a:r>
                        <a:rPr lang="en-GB" sz="1600" baseline="0" dirty="0">
                          <a:effectLst/>
                        </a:rPr>
                        <a:t> </a:t>
                      </a:r>
                      <a:r>
                        <a:rPr lang="en-GB" sz="1600" dirty="0">
                          <a:effectLst/>
                        </a:rPr>
                        <a:t>meeting every 1-3 months outside clinics. Members take turns to collect ART for other members at clinical appointments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extLst>
                  <a:ext uri="{0D108BD9-81ED-4DB2-BD59-A6C34878D82A}">
                    <a16:rowId xmlns:a16="http://schemas.microsoft.com/office/drawing/2014/main" val="3699177152"/>
                  </a:ext>
                </a:extLst>
              </a:tr>
              <a:tr h="568410">
                <a:tc vMerge="1">
                  <a:txBody>
                    <a:bodyPr/>
                    <a:lstStyle/>
                    <a:p>
                      <a:endParaRPr lang="en-GB"/>
                    </a:p>
                  </a:txBody>
                  <a:tcPr/>
                </a:tc>
                <a:tc>
                  <a:txBody>
                    <a:bodyPr/>
                    <a:lstStyle/>
                    <a:p>
                      <a:pPr algn="l">
                        <a:lnSpc>
                          <a:spcPct val="107000"/>
                        </a:lnSpc>
                        <a:spcAft>
                          <a:spcPts val="0"/>
                        </a:spcAft>
                      </a:pPr>
                      <a:r>
                        <a:rPr lang="en-GB" sz="1600" dirty="0">
                          <a:effectLst/>
                        </a:rPr>
                        <a:t>Rural and urban adherence groups/clubs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tc>
                  <a:txBody>
                    <a:bodyPr/>
                    <a:lstStyle/>
                    <a:p>
                      <a:pPr algn="l">
                        <a:lnSpc>
                          <a:spcPct val="107000"/>
                        </a:lnSpc>
                        <a:spcAft>
                          <a:spcPts val="0"/>
                        </a:spcAft>
                      </a:pPr>
                      <a:r>
                        <a:rPr lang="en-GB" sz="1600" dirty="0">
                          <a:effectLst/>
                        </a:rPr>
                        <a:t>Patients groups</a:t>
                      </a:r>
                      <a:r>
                        <a:rPr lang="en-GB" sz="1600" baseline="0" dirty="0">
                          <a:effectLst/>
                        </a:rPr>
                        <a:t> (</a:t>
                      </a:r>
                      <a:r>
                        <a:rPr lang="en-GB" sz="1600" dirty="0">
                          <a:effectLst/>
                        </a:rPr>
                        <a:t>20-30 members), meeting every 2-3 months; facilitated by health care worker or facility-based volunteer, also providing pre-packaged ART.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extLst>
                  <a:ext uri="{0D108BD9-81ED-4DB2-BD59-A6C34878D82A}">
                    <a16:rowId xmlns:a16="http://schemas.microsoft.com/office/drawing/2014/main" val="3264192715"/>
                  </a:ext>
                </a:extLst>
              </a:tr>
              <a:tr h="696500">
                <a:tc>
                  <a:txBody>
                    <a:bodyPr/>
                    <a:lstStyle/>
                    <a:p>
                      <a:pPr algn="l">
                        <a:lnSpc>
                          <a:spcPct val="107000"/>
                        </a:lnSpc>
                        <a:spcAft>
                          <a:spcPts val="0"/>
                        </a:spcAft>
                      </a:pPr>
                      <a:r>
                        <a:rPr lang="en-GB" sz="1600" b="0" dirty="0">
                          <a:effectLst/>
                        </a:rPr>
                        <a:t>Extended clinic hours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solidFill>
                      <a:srgbClr val="8ABCBF">
                        <a:alpha val="50196"/>
                      </a:srgbClr>
                    </a:solidFill>
                  </a:tcPr>
                </a:tc>
                <a:tc>
                  <a:txBody>
                    <a:bodyPr/>
                    <a:lstStyle/>
                    <a:p>
                      <a:pPr algn="l">
                        <a:lnSpc>
                          <a:spcPct val="107000"/>
                        </a:lnSpc>
                        <a:spcAft>
                          <a:spcPts val="0"/>
                        </a:spcAft>
                      </a:pPr>
                      <a:r>
                        <a:rPr lang="en-GB" sz="1600" dirty="0">
                          <a:effectLst/>
                        </a:rPr>
                        <a:t>Before/after-hours models,</a:t>
                      </a:r>
                    </a:p>
                    <a:p>
                      <a:pPr algn="l">
                        <a:lnSpc>
                          <a:spcPct val="107000"/>
                        </a:lnSpc>
                        <a:spcAft>
                          <a:spcPts val="0"/>
                        </a:spcAft>
                      </a:pPr>
                      <a:r>
                        <a:rPr lang="en-GB" sz="1600" dirty="0">
                          <a:effectLst/>
                        </a:rPr>
                        <a:t>weekend models, scholar models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tc>
                  <a:txBody>
                    <a:bodyPr/>
                    <a:lstStyle/>
                    <a:p>
                      <a:pPr algn="l">
                        <a:lnSpc>
                          <a:spcPct val="107000"/>
                        </a:lnSpc>
                        <a:spcAft>
                          <a:spcPts val="0"/>
                        </a:spcAft>
                      </a:pPr>
                      <a:r>
                        <a:rPr lang="en-GB" sz="1600" dirty="0">
                          <a:effectLst/>
                        </a:rPr>
                        <a:t>Clinical visit/collect ART outside the conventional operation times at the</a:t>
                      </a:r>
                      <a:r>
                        <a:rPr lang="en-GB" sz="1600" baseline="0" dirty="0">
                          <a:effectLst/>
                        </a:rPr>
                        <a:t> facility.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extLst>
                  <a:ext uri="{0D108BD9-81ED-4DB2-BD59-A6C34878D82A}">
                    <a16:rowId xmlns:a16="http://schemas.microsoft.com/office/drawing/2014/main" val="4082342772"/>
                  </a:ext>
                </a:extLst>
              </a:tr>
              <a:tr h="520448">
                <a:tc>
                  <a:txBody>
                    <a:bodyPr/>
                    <a:lstStyle/>
                    <a:p>
                      <a:pPr algn="l">
                        <a:lnSpc>
                          <a:spcPct val="107000"/>
                        </a:lnSpc>
                        <a:spcAft>
                          <a:spcPts val="0"/>
                        </a:spcAft>
                      </a:pPr>
                      <a:r>
                        <a:rPr lang="en-GB" sz="1600" b="0">
                          <a:effectLst/>
                        </a:rPr>
                        <a:t>Fast-track</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tc>
                  <a:txBody>
                    <a:bodyPr/>
                    <a:lstStyle/>
                    <a:p>
                      <a:pPr algn="l">
                        <a:lnSpc>
                          <a:spcPct val="107000"/>
                        </a:lnSpc>
                        <a:spcAft>
                          <a:spcPts val="0"/>
                        </a:spcAft>
                      </a:pPr>
                      <a:r>
                        <a:rPr lang="en-GB" sz="1600" dirty="0">
                          <a:effectLst/>
                        </a:rPr>
                        <a:t>Fast-track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tc>
                  <a:txBody>
                    <a:bodyPr/>
                    <a:lstStyle/>
                    <a:p>
                      <a:pPr algn="l">
                        <a:lnSpc>
                          <a:spcPct val="107000"/>
                        </a:lnSpc>
                        <a:spcAft>
                          <a:spcPts val="0"/>
                        </a:spcAft>
                      </a:pPr>
                      <a:r>
                        <a:rPr lang="en-GB" sz="1600" dirty="0">
                          <a:effectLst/>
                        </a:rPr>
                        <a:t>Separate, shorter queue to dispense ART at the facility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extLst>
                  <a:ext uri="{0D108BD9-81ED-4DB2-BD59-A6C34878D82A}">
                    <a16:rowId xmlns:a16="http://schemas.microsoft.com/office/drawing/2014/main" val="131465676"/>
                  </a:ext>
                </a:extLst>
              </a:tr>
              <a:tr h="524490">
                <a:tc>
                  <a:txBody>
                    <a:bodyPr/>
                    <a:lstStyle/>
                    <a:p>
                      <a:pPr algn="l">
                        <a:lnSpc>
                          <a:spcPct val="107000"/>
                        </a:lnSpc>
                        <a:spcAft>
                          <a:spcPts val="0"/>
                        </a:spcAft>
                      </a:pPr>
                      <a:r>
                        <a:rPr lang="en-GB" sz="1600" b="0" dirty="0">
                          <a:effectLst/>
                        </a:rPr>
                        <a:t>Home ART delivery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tc>
                  <a:txBody>
                    <a:bodyPr/>
                    <a:lstStyle/>
                    <a:p>
                      <a:pPr algn="l">
                        <a:lnSpc>
                          <a:spcPct val="107000"/>
                        </a:lnSpc>
                        <a:spcAft>
                          <a:spcPts val="0"/>
                        </a:spcAft>
                      </a:pPr>
                      <a:r>
                        <a:rPr lang="en-GB" sz="1600" dirty="0">
                          <a:effectLst/>
                        </a:rPr>
                        <a:t>Home ART delivery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tc>
                  <a:txBody>
                    <a:bodyPr/>
                    <a:lstStyle/>
                    <a:p>
                      <a:pPr algn="l">
                        <a:lnSpc>
                          <a:spcPct val="107000"/>
                        </a:lnSpc>
                        <a:spcAft>
                          <a:spcPts val="0"/>
                        </a:spcAft>
                      </a:pPr>
                      <a:r>
                        <a:rPr lang="en-GB" sz="1600" dirty="0">
                          <a:effectLst/>
                        </a:rPr>
                        <a:t>Trained community health workers (CHWs) linked to facilities conduct home visits to deliver ART, conduct health screening, monitor adherence and referrals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extLst>
                  <a:ext uri="{0D108BD9-81ED-4DB2-BD59-A6C34878D82A}">
                    <a16:rowId xmlns:a16="http://schemas.microsoft.com/office/drawing/2014/main" val="2103705771"/>
                  </a:ext>
                </a:extLst>
              </a:tr>
              <a:tr h="390001">
                <a:tc>
                  <a:txBody>
                    <a:bodyPr/>
                    <a:lstStyle/>
                    <a:p>
                      <a:pPr algn="l">
                        <a:lnSpc>
                          <a:spcPct val="107000"/>
                        </a:lnSpc>
                        <a:spcAft>
                          <a:spcPts val="0"/>
                        </a:spcAft>
                      </a:pPr>
                      <a:r>
                        <a:rPr lang="en-GB" sz="1600" b="0">
                          <a:effectLst/>
                        </a:rPr>
                        <a:t>Multi-month dispensing</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tc>
                  <a:txBody>
                    <a:bodyPr/>
                    <a:lstStyle/>
                    <a:p>
                      <a:pPr algn="l">
                        <a:lnSpc>
                          <a:spcPct val="107000"/>
                        </a:lnSpc>
                        <a:spcAft>
                          <a:spcPts val="0"/>
                        </a:spcAft>
                      </a:pPr>
                      <a:r>
                        <a:rPr lang="en-GB" sz="1600">
                          <a:effectLst/>
                        </a:rPr>
                        <a:t>Multi-month dispensing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tc>
                  <a:txBody>
                    <a:bodyPr/>
                    <a:lstStyle/>
                    <a:p>
                      <a:pPr algn="l">
                        <a:lnSpc>
                          <a:spcPct val="107000"/>
                        </a:lnSpc>
                        <a:spcAft>
                          <a:spcPts val="0"/>
                        </a:spcAft>
                      </a:pPr>
                      <a:r>
                        <a:rPr lang="en-GB" sz="1600" dirty="0">
                          <a:effectLst/>
                        </a:rPr>
                        <a:t>Facility-based, dispensing ART for a longer duration (usually 3 or 6 months).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tc>
                <a:extLst>
                  <a:ext uri="{0D108BD9-81ED-4DB2-BD59-A6C34878D82A}">
                    <a16:rowId xmlns:a16="http://schemas.microsoft.com/office/drawing/2014/main" val="2225249556"/>
                  </a:ext>
                </a:extLst>
              </a:tr>
              <a:tr h="696500">
                <a:tc rowSpan="3">
                  <a:txBody>
                    <a:bodyPr/>
                    <a:lstStyle/>
                    <a:p>
                      <a:pPr algn="l">
                        <a:lnSpc>
                          <a:spcPct val="107000"/>
                        </a:lnSpc>
                        <a:spcAft>
                          <a:spcPts val="0"/>
                        </a:spcAft>
                      </a:pPr>
                      <a:r>
                        <a:rPr lang="en-GB" sz="1600" b="0" dirty="0">
                          <a:effectLst/>
                        </a:rPr>
                        <a:t>Community medication pick-up points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tc>
                  <a:txBody>
                    <a:bodyPr/>
                    <a:lstStyle/>
                    <a:p>
                      <a:pPr algn="l">
                        <a:lnSpc>
                          <a:spcPct val="107000"/>
                        </a:lnSpc>
                        <a:spcAft>
                          <a:spcPts val="0"/>
                        </a:spcAft>
                      </a:pPr>
                      <a:r>
                        <a:rPr lang="en-GB" sz="1600">
                          <a:effectLst/>
                        </a:rPr>
                        <a:t>Central dispensing units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tc>
                  <a:txBody>
                    <a:bodyPr/>
                    <a:lstStyle/>
                    <a:p>
                      <a:pPr algn="l">
                        <a:lnSpc>
                          <a:spcPct val="107000"/>
                        </a:lnSpc>
                        <a:spcAft>
                          <a:spcPts val="0"/>
                        </a:spcAft>
                      </a:pPr>
                      <a:r>
                        <a:rPr lang="en-GB" sz="1600" dirty="0">
                          <a:effectLst/>
                        </a:rPr>
                        <a:t>ART packed at central hub and distributed at multiple approved pick-up points. Clinical visits occur every 6 months at the health facility.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extLst>
                  <a:ext uri="{0D108BD9-81ED-4DB2-BD59-A6C34878D82A}">
                    <a16:rowId xmlns:a16="http://schemas.microsoft.com/office/drawing/2014/main" val="718322158"/>
                  </a:ext>
                </a:extLst>
              </a:tr>
              <a:tr h="804526">
                <a:tc vMerge="1">
                  <a:txBody>
                    <a:bodyPr/>
                    <a:lstStyle/>
                    <a:p>
                      <a:endParaRPr lang="en-GB"/>
                    </a:p>
                  </a:txBody>
                  <a:tcPr/>
                </a:tc>
                <a:tc>
                  <a:txBody>
                    <a:bodyPr/>
                    <a:lstStyle/>
                    <a:p>
                      <a:pPr algn="l">
                        <a:lnSpc>
                          <a:spcPct val="107000"/>
                        </a:lnSpc>
                        <a:spcAft>
                          <a:spcPts val="0"/>
                        </a:spcAft>
                      </a:pPr>
                      <a:r>
                        <a:rPr lang="en-GB" sz="1600">
                          <a:effectLst/>
                        </a:rPr>
                        <a:t>Community ART distribution points, Community retail pharmacies, Health posts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tc>
                  <a:txBody>
                    <a:bodyPr/>
                    <a:lstStyle/>
                    <a:p>
                      <a:pPr algn="l">
                        <a:lnSpc>
                          <a:spcPct val="107000"/>
                        </a:lnSpc>
                        <a:spcAft>
                          <a:spcPts val="0"/>
                        </a:spcAft>
                      </a:pPr>
                      <a:r>
                        <a:rPr lang="en-GB" sz="1600" dirty="0">
                          <a:effectLst/>
                        </a:rPr>
                        <a:t>ART refills are provided to patients outside of health facilities, </a:t>
                      </a:r>
                      <a:r>
                        <a:rPr lang="en-GB" sz="1600" dirty="0" err="1">
                          <a:effectLst/>
                        </a:rPr>
                        <a:t>eg</a:t>
                      </a:r>
                      <a:r>
                        <a:rPr lang="en-GB" sz="1600" dirty="0">
                          <a:effectLst/>
                        </a:rPr>
                        <a:t>. schools, churches, community </a:t>
                      </a:r>
                      <a:r>
                        <a:rPr lang="en-GB" sz="1600" dirty="0" err="1">
                          <a:effectLst/>
                        </a:rPr>
                        <a:t>centers</a:t>
                      </a:r>
                      <a:r>
                        <a:rPr lang="en-GB" sz="1600" dirty="0">
                          <a:effectLst/>
                        </a:rPr>
                        <a:t>, community retail pharmacies and health posts.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extLst>
                  <a:ext uri="{0D108BD9-81ED-4DB2-BD59-A6C34878D82A}">
                    <a16:rowId xmlns:a16="http://schemas.microsoft.com/office/drawing/2014/main" val="2091700374"/>
                  </a:ext>
                </a:extLst>
              </a:tr>
              <a:tr h="524490">
                <a:tc vMerge="1">
                  <a:txBody>
                    <a:bodyPr/>
                    <a:lstStyle/>
                    <a:p>
                      <a:endParaRPr lang="en-GB"/>
                    </a:p>
                  </a:txBody>
                  <a:tcPr/>
                </a:tc>
                <a:tc>
                  <a:txBody>
                    <a:bodyPr/>
                    <a:lstStyle/>
                    <a:p>
                      <a:pPr algn="l">
                        <a:lnSpc>
                          <a:spcPct val="107000"/>
                        </a:lnSpc>
                        <a:spcAft>
                          <a:spcPts val="0"/>
                        </a:spcAft>
                      </a:pPr>
                      <a:r>
                        <a:rPr lang="en-GB" sz="1600">
                          <a:effectLst/>
                        </a:rPr>
                        <a:t>Mobile ART distribution models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tc>
                  <a:txBody>
                    <a:bodyPr/>
                    <a:lstStyle/>
                    <a:p>
                      <a:pPr algn="l">
                        <a:lnSpc>
                          <a:spcPct val="107000"/>
                        </a:lnSpc>
                        <a:spcAft>
                          <a:spcPts val="0"/>
                        </a:spcAft>
                      </a:pPr>
                      <a:r>
                        <a:rPr lang="en-GB" sz="1600" dirty="0">
                          <a:effectLst/>
                        </a:rPr>
                        <a:t>Clinical outreach team does 3-monthly clinical assessments at community distribution points. This model is usually used for hard-to-reach areas.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09" marR="59809" marT="0" marB="0">
                    <a:solidFill>
                      <a:srgbClr val="8ABCBF">
                        <a:alpha val="50196"/>
                      </a:srgbClr>
                    </a:solidFill>
                  </a:tcPr>
                </a:tc>
                <a:extLst>
                  <a:ext uri="{0D108BD9-81ED-4DB2-BD59-A6C34878D82A}">
                    <a16:rowId xmlns:a16="http://schemas.microsoft.com/office/drawing/2014/main" val="3718426662"/>
                  </a:ext>
                </a:extLst>
              </a:tr>
            </a:tbl>
          </a:graphicData>
        </a:graphic>
      </p:graphicFrame>
      <p:sp>
        <p:nvSpPr>
          <p:cNvPr id="3" name="Title 1">
            <a:extLst>
              <a:ext uri="{FF2B5EF4-FFF2-40B4-BE49-F238E27FC236}">
                <a16:creationId xmlns:a16="http://schemas.microsoft.com/office/drawing/2014/main" id="{B954A835-2213-DEA3-4A9D-C290E9D8B1F9}"/>
              </a:ext>
            </a:extLst>
          </p:cNvPr>
          <p:cNvSpPr>
            <a:spLocks noGrp="1"/>
          </p:cNvSpPr>
          <p:nvPr>
            <p:ph type="title"/>
          </p:nvPr>
        </p:nvSpPr>
        <p:spPr>
          <a:xfrm>
            <a:off x="481769" y="189519"/>
            <a:ext cx="11417787" cy="963937"/>
          </a:xfrm>
        </p:spPr>
        <p:txBody>
          <a:bodyPr>
            <a:normAutofit/>
          </a:bodyPr>
          <a:lstStyle/>
          <a:p>
            <a:r>
              <a:rPr lang="en-GB" sz="2600" b="1" dirty="0">
                <a:solidFill>
                  <a:srgbClr val="1696AB"/>
                </a:solidFill>
                <a:latin typeface="Arial" panose="020B0604020202020204" pitchFamily="34" charset="0"/>
                <a:cs typeface="Arial" panose="020B0604020202020204" pitchFamily="34" charset="0"/>
              </a:rPr>
              <a:t>Appendix: DSD models in Zambia during the study period (2018-21)</a:t>
            </a:r>
          </a:p>
        </p:txBody>
      </p:sp>
    </p:spTree>
    <p:extLst>
      <p:ext uri="{BB962C8B-B14F-4D97-AF65-F5344CB8AC3E}">
        <p14:creationId xmlns:p14="http://schemas.microsoft.com/office/powerpoint/2010/main" val="321098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90"/>
            <a:ext cx="10515600" cy="1325563"/>
          </a:xfrm>
        </p:spPr>
        <p:txBody>
          <a:bodyPr/>
          <a:lstStyle/>
          <a:p>
            <a:r>
              <a:rPr lang="en-GB" b="1" dirty="0">
                <a:solidFill>
                  <a:srgbClr val="1696AB"/>
                </a:solidFill>
              </a:rPr>
              <a:t>Background</a:t>
            </a:r>
          </a:p>
        </p:txBody>
      </p:sp>
      <p:sp>
        <p:nvSpPr>
          <p:cNvPr id="3" name="Content Placeholder 2"/>
          <p:cNvSpPr>
            <a:spLocks noGrp="1"/>
          </p:cNvSpPr>
          <p:nvPr>
            <p:ph idx="1"/>
          </p:nvPr>
        </p:nvSpPr>
        <p:spPr>
          <a:xfrm>
            <a:off x="838200" y="1195430"/>
            <a:ext cx="10772274" cy="5242440"/>
          </a:xfrm>
        </p:spPr>
        <p:txBody>
          <a:bodyPr>
            <a:noAutofit/>
          </a:bodyPr>
          <a:lstStyle/>
          <a:p>
            <a:r>
              <a:rPr lang="en-GB" sz="2400" dirty="0"/>
              <a:t>Attrition from HIV treatment programs in sub-Saharan Africa is greatest during patients’ first six months after ART initiation. </a:t>
            </a:r>
          </a:p>
          <a:p>
            <a:pPr marL="742950" lvl="2" indent="-342900">
              <a:lnSpc>
                <a:spcPct val="110000"/>
              </a:lnSpc>
              <a:spcAft>
                <a:spcPts val="600"/>
              </a:spcAft>
            </a:pPr>
            <a:r>
              <a:rPr lang="en-US" dirty="0"/>
              <a:t>In Zambia, 50% have interruptions in months 0-6 (PEPFAR, 2021)</a:t>
            </a:r>
          </a:p>
          <a:p>
            <a:pPr marL="742950" lvl="2" indent="-342900">
              <a:lnSpc>
                <a:spcPct val="110000"/>
              </a:lnSpc>
              <a:spcAft>
                <a:spcPts val="600"/>
              </a:spcAft>
            </a:pPr>
            <a:r>
              <a:rPr lang="en-US" dirty="0"/>
              <a:t>In South Africa, 26% were lost to follow up by 6 months (Aurum, 2020)</a:t>
            </a:r>
            <a:endParaRPr lang="en-US" sz="1800" dirty="0"/>
          </a:p>
          <a:p>
            <a:pPr marL="342900" lvl="1" indent="-342900">
              <a:lnSpc>
                <a:spcPct val="110000"/>
              </a:lnSpc>
              <a:spcAft>
                <a:spcPts val="600"/>
              </a:spcAft>
            </a:pPr>
            <a:r>
              <a:rPr lang="en-US" dirty="0"/>
              <a:t>Likely reasons for high attrition in first six months include:</a:t>
            </a:r>
          </a:p>
          <a:p>
            <a:pPr marL="742950" lvl="2" indent="-342900">
              <a:lnSpc>
                <a:spcPct val="110000"/>
              </a:lnSpc>
              <a:spcAft>
                <a:spcPts val="600"/>
              </a:spcAft>
            </a:pPr>
            <a:r>
              <a:rPr lang="en-US" dirty="0"/>
              <a:t>Good patient condition (high CD4 counts) at initiation, reducing commitment to lifelong adherence</a:t>
            </a:r>
          </a:p>
          <a:p>
            <a:pPr marL="742950" lvl="2" indent="-342900">
              <a:lnSpc>
                <a:spcPct val="110000"/>
              </a:lnSpc>
              <a:spcAft>
                <a:spcPts val="600"/>
              </a:spcAft>
            </a:pPr>
            <a:r>
              <a:rPr lang="en-US" dirty="0"/>
              <a:t>Same-day ART initiation, which shifts some losses from before to after starting treatment</a:t>
            </a:r>
          </a:p>
          <a:p>
            <a:pPr marL="742950" lvl="2" indent="-342900">
              <a:lnSpc>
                <a:spcPct val="110000"/>
              </a:lnSpc>
              <a:spcAft>
                <a:spcPts val="600"/>
              </a:spcAft>
            </a:pPr>
            <a:r>
              <a:rPr lang="en-US" dirty="0"/>
              <a:t>High and increasing proportion of re-initiators, who have already defaulted at least once and may face the same barriers again</a:t>
            </a:r>
          </a:p>
          <a:p>
            <a:pPr marL="742950" lvl="2" indent="-342900">
              <a:lnSpc>
                <a:spcPct val="110000"/>
              </a:lnSpc>
              <a:spcAft>
                <a:spcPts val="600"/>
              </a:spcAft>
            </a:pPr>
            <a:r>
              <a:rPr lang="en-US" dirty="0"/>
              <a:t>Most differentiated service delivery (DSD) models, which make access easier for patients, </a:t>
            </a:r>
            <a:r>
              <a:rPr lang="en-US" b="1" dirty="0">
                <a:solidFill>
                  <a:srgbClr val="1696AB"/>
                </a:solidFill>
              </a:rPr>
              <a:t>systematically exclude patients on ART &lt; 6 months</a:t>
            </a:r>
            <a:r>
              <a:rPr lang="en-US" dirty="0"/>
              <a:t>, who are considered “not established.”</a:t>
            </a:r>
          </a:p>
          <a:p>
            <a:pPr marL="742950" lvl="2" indent="-342900">
              <a:lnSpc>
                <a:spcPct val="110000"/>
              </a:lnSpc>
              <a:spcAft>
                <a:spcPts val="600"/>
              </a:spcAft>
            </a:pPr>
            <a:endParaRPr lang="en-US" sz="1800" dirty="0"/>
          </a:p>
        </p:txBody>
      </p:sp>
      <p:sp>
        <p:nvSpPr>
          <p:cNvPr id="4" name="Rectangle 3">
            <a:extLst>
              <a:ext uri="{FF2B5EF4-FFF2-40B4-BE49-F238E27FC236}">
                <a16:creationId xmlns:a16="http://schemas.microsoft.com/office/drawing/2014/main" id="{1F4812D3-A56B-B3D1-8440-EC976ABD17FD}"/>
              </a:ext>
            </a:extLst>
          </p:cNvPr>
          <p:cNvSpPr/>
          <p:nvPr/>
        </p:nvSpPr>
        <p:spPr>
          <a:xfrm>
            <a:off x="838200" y="5486398"/>
            <a:ext cx="10515600" cy="75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80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rgbClr val="1696AB"/>
                </a:solidFill>
                <a:latin typeface="Arial" panose="020B0604020202020204" pitchFamily="34" charset="0"/>
                <a:cs typeface="Arial" panose="020B0604020202020204" pitchFamily="34" charset="0"/>
              </a:rPr>
              <a:t>As of January 2022, 6 or 12 months on ART was required by most countries for DSD model eligibility</a:t>
            </a:r>
          </a:p>
        </p:txBody>
      </p:sp>
      <p:pic>
        <p:nvPicPr>
          <p:cNvPr id="6" name="Content Placeholder 6">
            <a:extLst>
              <a:ext uri="{FF2B5EF4-FFF2-40B4-BE49-F238E27FC236}">
                <a16:creationId xmlns:a16="http://schemas.microsoft.com/office/drawing/2014/main" id="{A04E69C6-AB7A-C1DC-CE6D-AA6039FE4A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6236922" cy="4603443"/>
          </a:xfrm>
        </p:spPr>
      </p:pic>
      <p:sp>
        <p:nvSpPr>
          <p:cNvPr id="7" name="TextBox 6">
            <a:extLst>
              <a:ext uri="{FF2B5EF4-FFF2-40B4-BE49-F238E27FC236}">
                <a16:creationId xmlns:a16="http://schemas.microsoft.com/office/drawing/2014/main" id="{A46276A7-2AED-A179-85DB-D844F1F1EA08}"/>
              </a:ext>
            </a:extLst>
          </p:cNvPr>
          <p:cNvSpPr txBox="1"/>
          <p:nvPr/>
        </p:nvSpPr>
        <p:spPr>
          <a:xfrm>
            <a:off x="7339914" y="1690688"/>
            <a:ext cx="3484605" cy="4524315"/>
          </a:xfrm>
          <a:prstGeom prst="rect">
            <a:avLst/>
          </a:prstGeom>
          <a:noFill/>
        </p:spPr>
        <p:txBody>
          <a:bodyPr wrap="square" rtlCol="0">
            <a:spAutoFit/>
          </a:bodyPr>
          <a:lstStyle/>
          <a:p>
            <a:r>
              <a:rPr lang="en-US" sz="2400" dirty="0"/>
              <a:t>Our research question: </a:t>
            </a:r>
          </a:p>
          <a:p>
            <a:endParaRPr lang="en-US" sz="2400" i="1" dirty="0"/>
          </a:p>
          <a:p>
            <a:r>
              <a:rPr lang="en-US" sz="2400" b="1" i="1" dirty="0">
                <a:solidFill>
                  <a:srgbClr val="1696AB"/>
                </a:solidFill>
              </a:rPr>
              <a:t>Should patients with &lt;6 months on ART automatically be excluded from DSD models?</a:t>
            </a:r>
          </a:p>
          <a:p>
            <a:endParaRPr lang="en-US" sz="2400" dirty="0"/>
          </a:p>
          <a:p>
            <a:r>
              <a:rPr lang="en-US" sz="2400" dirty="0"/>
              <a:t>Routine enrollment of some new ART initiators in DSD models in Zambia allowed us to answer this question.</a:t>
            </a:r>
          </a:p>
        </p:txBody>
      </p:sp>
      <p:sp>
        <p:nvSpPr>
          <p:cNvPr id="3" name="Rectangle 2">
            <a:extLst>
              <a:ext uri="{FF2B5EF4-FFF2-40B4-BE49-F238E27FC236}">
                <a16:creationId xmlns:a16="http://schemas.microsoft.com/office/drawing/2014/main" id="{595A86A8-E29F-EBA8-673F-9E5E8EDFBD92}"/>
              </a:ext>
            </a:extLst>
          </p:cNvPr>
          <p:cNvSpPr/>
          <p:nvPr/>
        </p:nvSpPr>
        <p:spPr>
          <a:xfrm>
            <a:off x="7208390" y="2310714"/>
            <a:ext cx="3887978" cy="1791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04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1696AB"/>
                </a:solidFill>
                <a:latin typeface="Arial" panose="020B0604020202020204" pitchFamily="34" charset="0"/>
                <a:cs typeface="Arial" panose="020B0604020202020204" pitchFamily="34" charset="0"/>
              </a:rPr>
              <a:t>Methods</a:t>
            </a:r>
          </a:p>
        </p:txBody>
      </p:sp>
      <p:sp>
        <p:nvSpPr>
          <p:cNvPr id="3" name="Content Placeholder 2"/>
          <p:cNvSpPr>
            <a:spLocks noGrp="1"/>
          </p:cNvSpPr>
          <p:nvPr>
            <p:ph idx="1"/>
          </p:nvPr>
        </p:nvSpPr>
        <p:spPr>
          <a:xfrm>
            <a:off x="838200" y="1517693"/>
            <a:ext cx="10623115" cy="4975181"/>
          </a:xfrm>
        </p:spPr>
        <p:txBody>
          <a:bodyPr>
            <a:noAutofit/>
          </a:bodyPr>
          <a:lstStyle/>
          <a:p>
            <a:r>
              <a:rPr lang="en-GB" sz="2400" dirty="0"/>
              <a:t>Retrospective medical record review in Zambia; data from electronic system SmartCare from January 2019 to October 2021</a:t>
            </a:r>
          </a:p>
          <a:p>
            <a:pPr>
              <a:tabLst>
                <a:tab pos="2066925" algn="l"/>
              </a:tabLst>
            </a:pPr>
            <a:r>
              <a:rPr lang="en-GB" sz="2400" dirty="0"/>
              <a:t>Included adults (≥15 years) who initiated ART in 2019-2020 and subsequently enrolled in any of Zambia’s DSD models </a:t>
            </a:r>
          </a:p>
          <a:p>
            <a:r>
              <a:rPr lang="en-GB" sz="2400" dirty="0"/>
              <a:t>Outcome: </a:t>
            </a:r>
            <a:r>
              <a:rPr lang="en-GB" sz="2400" b="1" dirty="0"/>
              <a:t>loss to follow-up (LTFU) within 18 months of ART initiation, </a:t>
            </a:r>
            <a:r>
              <a:rPr lang="en-GB" sz="2400" dirty="0"/>
              <a:t>defined as no interaction with healthcare system between 15-21 months after initiation</a:t>
            </a:r>
          </a:p>
          <a:p>
            <a:r>
              <a:rPr lang="en-GB" sz="2400" dirty="0"/>
              <a:t>Compared: </a:t>
            </a:r>
          </a:p>
          <a:p>
            <a:pPr lvl="1"/>
            <a:r>
              <a:rPr lang="en-GB" sz="2000" b="1" dirty="0">
                <a:solidFill>
                  <a:srgbClr val="1696AB"/>
                </a:solidFill>
              </a:rPr>
              <a:t>“Early enrollers”</a:t>
            </a:r>
            <a:r>
              <a:rPr lang="en-GB" sz="2000" b="1" dirty="0"/>
              <a:t> </a:t>
            </a:r>
            <a:r>
              <a:rPr lang="en-GB" sz="2000" dirty="0"/>
              <a:t>– patients who enrolled in any DSD model with &lt;6 months’ ART experience </a:t>
            </a:r>
            <a:endParaRPr lang="en-GB" sz="2000" b="1" dirty="0"/>
          </a:p>
          <a:p>
            <a:pPr lvl="1"/>
            <a:r>
              <a:rPr lang="en-GB" sz="2000" b="1" dirty="0">
                <a:solidFill>
                  <a:srgbClr val="1696AB"/>
                </a:solidFill>
              </a:rPr>
              <a:t>“Established enrollers”</a:t>
            </a:r>
            <a:r>
              <a:rPr lang="en-GB" sz="2000" b="1" dirty="0"/>
              <a:t> </a:t>
            </a:r>
            <a:r>
              <a:rPr lang="en-GB" sz="2000" dirty="0"/>
              <a:t>– patients who enrolled in a DSD model with &gt;6 months’ ART experience</a:t>
            </a:r>
          </a:p>
          <a:p>
            <a:endParaRPr lang="en-GB" sz="500" dirty="0"/>
          </a:p>
          <a:p>
            <a:r>
              <a:rPr lang="en-GB" sz="2400" dirty="0"/>
              <a:t>Estimated risk ratios of LTFU using log-binomial model, adjusting for age, sex, urban/rural, and ART dispensing interval and stratified by DSD model type and ART dispensing interval</a:t>
            </a:r>
          </a:p>
          <a:p>
            <a:pPr marL="0" indent="0">
              <a:buNone/>
            </a:pPr>
            <a:endParaRPr lang="en-GB" sz="2400" dirty="0"/>
          </a:p>
        </p:txBody>
      </p:sp>
      <p:sp>
        <p:nvSpPr>
          <p:cNvPr id="4" name="Rectangle 3">
            <a:extLst>
              <a:ext uri="{FF2B5EF4-FFF2-40B4-BE49-F238E27FC236}">
                <a16:creationId xmlns:a16="http://schemas.microsoft.com/office/drawing/2014/main" id="{A655DA00-2899-561A-5B49-F27C14981DB2}"/>
              </a:ext>
            </a:extLst>
          </p:cNvPr>
          <p:cNvSpPr/>
          <p:nvPr/>
        </p:nvSpPr>
        <p:spPr>
          <a:xfrm>
            <a:off x="838200" y="3855308"/>
            <a:ext cx="10515600" cy="14086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5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25"/>
            <a:ext cx="10515600" cy="1325563"/>
          </a:xfrm>
        </p:spPr>
        <p:txBody>
          <a:bodyPr/>
          <a:lstStyle/>
          <a:p>
            <a:r>
              <a:rPr lang="en-GB" sz="3200" b="1" dirty="0" err="1">
                <a:solidFill>
                  <a:srgbClr val="1696AB"/>
                </a:solidFill>
                <a:latin typeface="Arial" panose="020B0604020202020204" pitchFamily="34" charset="0"/>
                <a:cs typeface="Arial" panose="020B0604020202020204" pitchFamily="34" charset="0"/>
              </a:rPr>
              <a:t>Enrollment</a:t>
            </a:r>
            <a:r>
              <a:rPr lang="en-GB" sz="3200" b="1" dirty="0">
                <a:solidFill>
                  <a:srgbClr val="1696AB"/>
                </a:solidFill>
                <a:latin typeface="Arial" panose="020B0604020202020204" pitchFamily="34" charset="0"/>
                <a:cs typeface="Arial" panose="020B0604020202020204" pitchFamily="34" charset="0"/>
              </a:rPr>
              <a:t> and patient characteristics</a:t>
            </a:r>
            <a:endParaRPr lang="en-GB" b="1" dirty="0">
              <a:solidFill>
                <a:srgbClr val="1696AB"/>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8326" y="1373188"/>
            <a:ext cx="4703174" cy="5268912"/>
          </a:xfrm>
        </p:spPr>
        <p:txBody>
          <a:bodyPr>
            <a:normAutofit/>
          </a:bodyPr>
          <a:lstStyle/>
          <a:p>
            <a:pPr>
              <a:lnSpc>
                <a:spcPct val="110000"/>
              </a:lnSpc>
              <a:tabLst>
                <a:tab pos="2066925" algn="l"/>
              </a:tabLst>
            </a:pPr>
            <a:r>
              <a:rPr lang="en-GB" sz="1800" dirty="0"/>
              <a:t>D</a:t>
            </a:r>
            <a:r>
              <a:rPr lang="en-GB" sz="2000" dirty="0"/>
              <a:t>ata from 692 health facilities across all 10 provinces in Zambia</a:t>
            </a:r>
          </a:p>
          <a:p>
            <a:pPr>
              <a:lnSpc>
                <a:spcPct val="110000"/>
              </a:lnSpc>
              <a:tabLst>
                <a:tab pos="2066925" algn="l"/>
              </a:tabLst>
            </a:pPr>
            <a:r>
              <a:rPr lang="en-GB" sz="2000" dirty="0"/>
              <a:t>N=32,197 adults who initiated ART in 2019-2020, enrolled in DSD models, and had 18-month outcomes</a:t>
            </a:r>
          </a:p>
          <a:p>
            <a:pPr lvl="1">
              <a:lnSpc>
                <a:spcPct val="110000"/>
              </a:lnSpc>
              <a:tabLst>
                <a:tab pos="2066925" algn="l"/>
              </a:tabLst>
            </a:pPr>
            <a:r>
              <a:rPr lang="en-US" sz="2000" b="1" dirty="0">
                <a:solidFill>
                  <a:srgbClr val="1696AB"/>
                </a:solidFill>
              </a:rPr>
              <a:t>6,340 early enrollers</a:t>
            </a:r>
          </a:p>
          <a:p>
            <a:pPr lvl="2">
              <a:lnSpc>
                <a:spcPct val="110000"/>
              </a:lnSpc>
              <a:tabLst>
                <a:tab pos="2066925" algn="l"/>
              </a:tabLst>
            </a:pPr>
            <a:r>
              <a:rPr lang="en-US" sz="1600" b="1" dirty="0">
                <a:solidFill>
                  <a:srgbClr val="1696AB"/>
                </a:solidFill>
              </a:rPr>
              <a:t>45% enrolled in month 0-3</a:t>
            </a:r>
          </a:p>
          <a:p>
            <a:pPr lvl="2">
              <a:lnSpc>
                <a:spcPct val="110000"/>
              </a:lnSpc>
              <a:tabLst>
                <a:tab pos="2066925" algn="l"/>
              </a:tabLst>
            </a:pPr>
            <a:r>
              <a:rPr lang="en-US" sz="1600" b="1" dirty="0">
                <a:solidFill>
                  <a:srgbClr val="1696AB"/>
                </a:solidFill>
              </a:rPr>
              <a:t>55% enrolled in month 4-6</a:t>
            </a:r>
          </a:p>
          <a:p>
            <a:pPr lvl="1">
              <a:lnSpc>
                <a:spcPct val="110000"/>
              </a:lnSpc>
              <a:tabLst>
                <a:tab pos="2066925" algn="l"/>
              </a:tabLst>
            </a:pPr>
            <a:r>
              <a:rPr lang="en-US" sz="2000" dirty="0"/>
              <a:t>25,857 established enrollers</a:t>
            </a:r>
            <a:endParaRPr lang="en-GB" sz="1800" dirty="0"/>
          </a:p>
          <a:p>
            <a:pPr>
              <a:lnSpc>
                <a:spcPct val="110000"/>
              </a:lnSpc>
              <a:tabLst>
                <a:tab pos="2066925" algn="l"/>
              </a:tabLst>
            </a:pPr>
            <a:r>
              <a:rPr lang="en-GB" sz="2000" dirty="0"/>
              <a:t>Early and established enrollers were similar with respect to age (median 37), sex (61% female) and setting (64% urban)</a:t>
            </a:r>
            <a:r>
              <a:rPr lang="en-GB" sz="1800" dirty="0"/>
              <a:t>.</a:t>
            </a:r>
          </a:p>
        </p:txBody>
      </p:sp>
      <p:pic>
        <p:nvPicPr>
          <p:cNvPr id="7" name="Picture 6">
            <a:extLst>
              <a:ext uri="{FF2B5EF4-FFF2-40B4-BE49-F238E27FC236}">
                <a16:creationId xmlns:a16="http://schemas.microsoft.com/office/drawing/2014/main" id="{775FCA91-286B-FC73-E29D-0F0ABC47B09B}"/>
              </a:ext>
            </a:extLst>
          </p:cNvPr>
          <p:cNvPicPr>
            <a:picLocks noChangeAspect="1"/>
          </p:cNvPicPr>
          <p:nvPr/>
        </p:nvPicPr>
        <p:blipFill>
          <a:blip r:embed="rId2"/>
          <a:stretch>
            <a:fillRect/>
          </a:stretch>
        </p:blipFill>
        <p:spPr>
          <a:xfrm>
            <a:off x="6096000" y="2524343"/>
            <a:ext cx="5632934" cy="3627992"/>
          </a:xfrm>
          <a:prstGeom prst="rect">
            <a:avLst/>
          </a:prstGeom>
        </p:spPr>
      </p:pic>
      <p:sp>
        <p:nvSpPr>
          <p:cNvPr id="8" name="TextBox 7">
            <a:extLst>
              <a:ext uri="{FF2B5EF4-FFF2-40B4-BE49-F238E27FC236}">
                <a16:creationId xmlns:a16="http://schemas.microsoft.com/office/drawing/2014/main" id="{342249F1-0914-30AF-B63C-55960E04EB8D}"/>
              </a:ext>
            </a:extLst>
          </p:cNvPr>
          <p:cNvSpPr txBox="1"/>
          <p:nvPr/>
        </p:nvSpPr>
        <p:spPr>
          <a:xfrm>
            <a:off x="6096000" y="1625600"/>
            <a:ext cx="5632934" cy="646331"/>
          </a:xfrm>
          <a:prstGeom prst="rect">
            <a:avLst/>
          </a:prstGeom>
          <a:noFill/>
        </p:spPr>
        <p:txBody>
          <a:bodyPr wrap="square" rtlCol="0">
            <a:spAutoFit/>
          </a:bodyPr>
          <a:lstStyle/>
          <a:p>
            <a:pPr algn="ctr"/>
            <a:r>
              <a:rPr lang="en-US" b="1" dirty="0"/>
              <a:t>Distribution of time on ART at DSD model enrollment (n=6,340)</a:t>
            </a:r>
          </a:p>
        </p:txBody>
      </p:sp>
      <p:sp>
        <p:nvSpPr>
          <p:cNvPr id="6" name="Rectangle 5">
            <a:extLst>
              <a:ext uri="{FF2B5EF4-FFF2-40B4-BE49-F238E27FC236}">
                <a16:creationId xmlns:a16="http://schemas.microsoft.com/office/drawing/2014/main" id="{F0FCCAC6-1770-BDE7-35D4-27466A6F4EF8}"/>
              </a:ext>
            </a:extLst>
          </p:cNvPr>
          <p:cNvSpPr/>
          <p:nvPr/>
        </p:nvSpPr>
        <p:spPr>
          <a:xfrm>
            <a:off x="1355924" y="3249829"/>
            <a:ext cx="3599135" cy="1482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60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A703-33A1-7A17-7E3A-E305E27B9CCA}"/>
              </a:ext>
            </a:extLst>
          </p:cNvPr>
          <p:cNvSpPr>
            <a:spLocks noGrp="1"/>
          </p:cNvSpPr>
          <p:nvPr>
            <p:ph type="title"/>
          </p:nvPr>
        </p:nvSpPr>
        <p:spPr>
          <a:xfrm>
            <a:off x="838200" y="365126"/>
            <a:ext cx="10515600" cy="949912"/>
          </a:xfrm>
        </p:spPr>
        <p:txBody>
          <a:bodyPr>
            <a:normAutofit/>
          </a:bodyPr>
          <a:lstStyle/>
          <a:p>
            <a:r>
              <a:rPr lang="en-US" sz="2800" b="1" dirty="0">
                <a:solidFill>
                  <a:srgbClr val="1696AB"/>
                </a:solidFill>
                <a:latin typeface="Arial" panose="020B0604020202020204" pitchFamily="34" charset="0"/>
                <a:cs typeface="Arial" panose="020B0604020202020204" pitchFamily="34" charset="0"/>
              </a:rPr>
              <a:t>DSD model enrollment and duration</a:t>
            </a:r>
          </a:p>
        </p:txBody>
      </p:sp>
      <p:graphicFrame>
        <p:nvGraphicFramePr>
          <p:cNvPr id="4" name="Table 3">
            <a:extLst>
              <a:ext uri="{FF2B5EF4-FFF2-40B4-BE49-F238E27FC236}">
                <a16:creationId xmlns:a16="http://schemas.microsoft.com/office/drawing/2014/main" id="{135DE255-46CA-0FF7-C8D8-0BF5100C9C92}"/>
              </a:ext>
            </a:extLst>
          </p:cNvPr>
          <p:cNvGraphicFramePr>
            <a:graphicFrameLocks noGrp="1"/>
          </p:cNvGraphicFramePr>
          <p:nvPr>
            <p:extLst>
              <p:ext uri="{D42A27DB-BD31-4B8C-83A1-F6EECF244321}">
                <p14:modId xmlns:p14="http://schemas.microsoft.com/office/powerpoint/2010/main" val="435437095"/>
              </p:ext>
            </p:extLst>
          </p:nvPr>
        </p:nvGraphicFramePr>
        <p:xfrm>
          <a:off x="838200" y="1315037"/>
          <a:ext cx="10515599" cy="5160328"/>
        </p:xfrm>
        <a:graphic>
          <a:graphicData uri="http://schemas.openxmlformats.org/drawingml/2006/table">
            <a:tbl>
              <a:tblPr firstRow="1" firstCol="1" bandRow="1">
                <a:tableStyleId>{B301B821-A1FF-4177-AEE7-76D212191A09}</a:tableStyleId>
              </a:tblPr>
              <a:tblGrid>
                <a:gridCol w="4219937">
                  <a:extLst>
                    <a:ext uri="{9D8B030D-6E8A-4147-A177-3AD203B41FA5}">
                      <a16:colId xmlns:a16="http://schemas.microsoft.com/office/drawing/2014/main" val="1972040402"/>
                    </a:ext>
                  </a:extLst>
                </a:gridCol>
                <a:gridCol w="3147831">
                  <a:extLst>
                    <a:ext uri="{9D8B030D-6E8A-4147-A177-3AD203B41FA5}">
                      <a16:colId xmlns:a16="http://schemas.microsoft.com/office/drawing/2014/main" val="1587779777"/>
                    </a:ext>
                  </a:extLst>
                </a:gridCol>
                <a:gridCol w="3147831">
                  <a:extLst>
                    <a:ext uri="{9D8B030D-6E8A-4147-A177-3AD203B41FA5}">
                      <a16:colId xmlns:a16="http://schemas.microsoft.com/office/drawing/2014/main" val="3895749584"/>
                    </a:ext>
                  </a:extLst>
                </a:gridCol>
              </a:tblGrid>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effectLst/>
                        </a:rPr>
                        <a:t>Variable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solidFill>
                          <a:schemeClr val="bg1"/>
                        </a:solidFill>
                        <a:effectLst/>
                        <a:latin typeface="Calibri" panose="020F0502020204030204" pitchFamily="34" charset="0"/>
                        <a:cs typeface="Times New Roman" panose="02020603050405020304" pitchFamily="18" charset="0"/>
                      </a:endParaRPr>
                    </a:p>
                  </a:txBody>
                  <a:tcPr marL="68580" marR="68580" marT="0" marB="0">
                    <a:solidFill>
                      <a:srgbClr val="1696AB"/>
                    </a:solidFill>
                  </a:tcPr>
                </a:tc>
                <a:tc>
                  <a:txBody>
                    <a:bodyPr/>
                    <a:lstStyle/>
                    <a:p>
                      <a:pPr marL="0" marR="0" algn="ctr">
                        <a:lnSpc>
                          <a:spcPct val="107000"/>
                        </a:lnSpc>
                        <a:spcBef>
                          <a:spcPts val="0"/>
                        </a:spcBef>
                        <a:spcAft>
                          <a:spcPts val="0"/>
                        </a:spcAft>
                      </a:pPr>
                      <a:r>
                        <a:rPr lang="en-GB" sz="1600" b="1" dirty="0">
                          <a:solidFill>
                            <a:schemeClr val="bg1"/>
                          </a:solidFill>
                          <a:effectLst/>
                        </a:rPr>
                        <a:t>Early enrollers </a:t>
                      </a:r>
                      <a:endParaRPr lang="en-US" sz="1600" dirty="0">
                        <a:solidFill>
                          <a:schemeClr val="bg1"/>
                        </a:solidFill>
                        <a:effectLst/>
                      </a:endParaRPr>
                    </a:p>
                    <a:p>
                      <a:pPr marL="0" marR="0" algn="ctr">
                        <a:lnSpc>
                          <a:spcPct val="107000"/>
                        </a:lnSpc>
                        <a:spcBef>
                          <a:spcPts val="0"/>
                        </a:spcBef>
                        <a:spcAft>
                          <a:spcPts val="0"/>
                        </a:spcAft>
                      </a:pPr>
                      <a:r>
                        <a:rPr lang="en-GB" sz="1600" b="1" dirty="0">
                          <a:solidFill>
                            <a:schemeClr val="bg1"/>
                          </a:solidFill>
                          <a:effectLst/>
                        </a:rPr>
                        <a:t>in DSD models</a:t>
                      </a:r>
                      <a:endParaRPr lang="en-US" sz="1600" dirty="0">
                        <a:solidFill>
                          <a:schemeClr val="bg1"/>
                        </a:solidFill>
                        <a:effectLst/>
                      </a:endParaRPr>
                    </a:p>
                    <a:p>
                      <a:pPr marL="0" marR="0" algn="ctr">
                        <a:lnSpc>
                          <a:spcPct val="107000"/>
                        </a:lnSpc>
                        <a:spcBef>
                          <a:spcPts val="0"/>
                        </a:spcBef>
                        <a:spcAft>
                          <a:spcPts val="0"/>
                        </a:spcAft>
                      </a:pPr>
                      <a:r>
                        <a:rPr lang="en-GB" sz="1600" b="1" dirty="0">
                          <a:solidFill>
                            <a:schemeClr val="bg1"/>
                          </a:solidFill>
                          <a:effectLst/>
                        </a:rPr>
                        <a:t>(N=6,340)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696AB"/>
                    </a:solidFill>
                  </a:tcPr>
                </a:tc>
                <a:tc>
                  <a:txBody>
                    <a:bodyPr/>
                    <a:lstStyle/>
                    <a:p>
                      <a:pPr marL="0" marR="0" algn="ctr">
                        <a:lnSpc>
                          <a:spcPct val="107000"/>
                        </a:lnSpc>
                        <a:spcBef>
                          <a:spcPts val="0"/>
                        </a:spcBef>
                        <a:spcAft>
                          <a:spcPts val="0"/>
                        </a:spcAft>
                      </a:pPr>
                      <a:r>
                        <a:rPr lang="en-GB" sz="1600" b="1" dirty="0">
                          <a:solidFill>
                            <a:schemeClr val="bg1"/>
                          </a:solidFill>
                          <a:effectLst/>
                        </a:rPr>
                        <a:t>Established enrollers </a:t>
                      </a:r>
                      <a:endParaRPr lang="en-US" sz="1600" dirty="0">
                        <a:solidFill>
                          <a:schemeClr val="bg1"/>
                        </a:solidFill>
                        <a:effectLst/>
                      </a:endParaRPr>
                    </a:p>
                    <a:p>
                      <a:pPr marL="0" marR="0" algn="ctr">
                        <a:lnSpc>
                          <a:spcPct val="107000"/>
                        </a:lnSpc>
                        <a:spcBef>
                          <a:spcPts val="0"/>
                        </a:spcBef>
                        <a:spcAft>
                          <a:spcPts val="0"/>
                        </a:spcAft>
                      </a:pPr>
                      <a:r>
                        <a:rPr lang="en-GB" sz="1600" b="1" dirty="0">
                          <a:solidFill>
                            <a:schemeClr val="bg1"/>
                          </a:solidFill>
                          <a:effectLst/>
                        </a:rPr>
                        <a:t>in DSD models </a:t>
                      </a:r>
                      <a:endParaRPr lang="en-US" sz="1600" dirty="0">
                        <a:solidFill>
                          <a:schemeClr val="bg1"/>
                        </a:solidFill>
                        <a:effectLst/>
                      </a:endParaRPr>
                    </a:p>
                    <a:p>
                      <a:pPr marL="0" marR="0" algn="ctr">
                        <a:lnSpc>
                          <a:spcPct val="107000"/>
                        </a:lnSpc>
                        <a:spcBef>
                          <a:spcPts val="0"/>
                        </a:spcBef>
                        <a:spcAft>
                          <a:spcPts val="0"/>
                        </a:spcAft>
                      </a:pPr>
                      <a:r>
                        <a:rPr lang="en-GB" sz="1600" b="1" dirty="0">
                          <a:solidFill>
                            <a:schemeClr val="bg1"/>
                          </a:solidFill>
                          <a:effectLst/>
                        </a:rPr>
                        <a:t>(N=25,857)</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696AB"/>
                    </a:solidFill>
                  </a:tcPr>
                </a:tc>
                <a:extLst>
                  <a:ext uri="{0D108BD9-81ED-4DB2-BD59-A6C34878D82A}">
                    <a16:rowId xmlns:a16="http://schemas.microsoft.com/office/drawing/2014/main" val="2239694270"/>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a:effectLst/>
                        </a:rPr>
                        <a:t>DSD type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3543111972"/>
                  </a:ext>
                </a:extLst>
              </a:tr>
              <a:tr h="274320">
                <a:tc>
                  <a:txBody>
                    <a:bodyPr/>
                    <a:lstStyle/>
                    <a:p>
                      <a:pPr marL="228600" marR="0" indent="0">
                        <a:lnSpc>
                          <a:spcPct val="107000"/>
                        </a:lnSpc>
                        <a:spcBef>
                          <a:spcPts val="0"/>
                        </a:spcBef>
                        <a:spcAft>
                          <a:spcPts val="0"/>
                        </a:spcAft>
                        <a:tabLst/>
                      </a:pPr>
                      <a:r>
                        <a:rPr lang="en-GB" sz="1600" b="0" dirty="0">
                          <a:effectLst/>
                        </a:rPr>
                        <a:t>Adherence groups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149 (2%)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508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3174902866"/>
                  </a:ext>
                </a:extLst>
              </a:tr>
              <a:tr h="274320">
                <a:tc>
                  <a:txBody>
                    <a:bodyPr/>
                    <a:lstStyle/>
                    <a:p>
                      <a:pPr marL="228600" marR="0" indent="0">
                        <a:lnSpc>
                          <a:spcPct val="107000"/>
                        </a:lnSpc>
                        <a:spcBef>
                          <a:spcPts val="0"/>
                        </a:spcBef>
                        <a:spcAft>
                          <a:spcPts val="0"/>
                        </a:spcAft>
                        <a:tabLst/>
                      </a:pPr>
                      <a:r>
                        <a:rPr lang="en-GB" sz="1600" b="0" dirty="0">
                          <a:effectLst/>
                        </a:rPr>
                        <a:t>Community medication pickup points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671 (11%)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1,461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3123576973"/>
                  </a:ext>
                </a:extLst>
              </a:tr>
              <a:tr h="274320">
                <a:tc>
                  <a:txBody>
                    <a:bodyPr/>
                    <a:lstStyle/>
                    <a:p>
                      <a:pPr marL="228600" marR="0" indent="0">
                        <a:lnSpc>
                          <a:spcPct val="107000"/>
                        </a:lnSpc>
                        <a:spcBef>
                          <a:spcPts val="0"/>
                        </a:spcBef>
                        <a:spcAft>
                          <a:spcPts val="0"/>
                        </a:spcAft>
                        <a:tabLst/>
                      </a:pPr>
                      <a:r>
                        <a:rPr lang="en-GB" sz="1600" b="0" dirty="0">
                          <a:effectLst/>
                        </a:rPr>
                        <a:t>Extended clinic hours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85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97 (&lt;1%)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221300940"/>
                  </a:ext>
                </a:extLst>
              </a:tr>
              <a:tr h="274320">
                <a:tc>
                  <a:txBody>
                    <a:bodyPr/>
                    <a:lstStyle/>
                    <a:p>
                      <a:pPr marL="228600" marR="0" indent="0">
                        <a:lnSpc>
                          <a:spcPct val="107000"/>
                        </a:lnSpc>
                        <a:spcBef>
                          <a:spcPts val="0"/>
                        </a:spcBef>
                        <a:spcAft>
                          <a:spcPts val="0"/>
                        </a:spcAft>
                        <a:tabLst/>
                      </a:pPr>
                      <a:r>
                        <a:rPr lang="en-GB" sz="1600" b="0" dirty="0">
                          <a:effectLst/>
                        </a:rPr>
                        <a:t>Fast-track medication pickup at facility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979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6,266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358794194"/>
                  </a:ext>
                </a:extLst>
              </a:tr>
              <a:tr h="274320">
                <a:tc>
                  <a:txBody>
                    <a:bodyPr/>
                    <a:lstStyle/>
                    <a:p>
                      <a:pPr marL="228600" marR="0" indent="0">
                        <a:lnSpc>
                          <a:spcPct val="107000"/>
                        </a:lnSpc>
                        <a:spcBef>
                          <a:spcPts val="0"/>
                        </a:spcBef>
                        <a:spcAft>
                          <a:spcPts val="0"/>
                        </a:spcAft>
                        <a:tabLst/>
                      </a:pPr>
                      <a:r>
                        <a:rPr lang="en-GB" sz="1600" b="0" dirty="0">
                          <a:effectLst/>
                        </a:rPr>
                        <a:t>Home ART delivery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355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973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1599485883"/>
                  </a:ext>
                </a:extLst>
              </a:tr>
              <a:tr h="274320">
                <a:tc>
                  <a:txBody>
                    <a:bodyPr/>
                    <a:lstStyle/>
                    <a:p>
                      <a:pPr marL="228600" marR="0" indent="0">
                        <a:lnSpc>
                          <a:spcPct val="107000"/>
                        </a:lnSpc>
                        <a:spcBef>
                          <a:spcPts val="0"/>
                        </a:spcBef>
                        <a:spcAft>
                          <a:spcPts val="0"/>
                        </a:spcAft>
                        <a:tabLst/>
                      </a:pPr>
                      <a:r>
                        <a:rPr lang="en-GB" sz="1600" b="0" dirty="0">
                          <a:effectLst/>
                        </a:rPr>
                        <a:t>Multi-month dispensing at facility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4,101 (65%)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16,552 (64%)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extLst>
                  <a:ext uri="{0D108BD9-81ED-4DB2-BD59-A6C34878D82A}">
                    <a16:rowId xmlns:a16="http://schemas.microsoft.com/office/drawing/2014/main" val="1163662821"/>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a:effectLst/>
                        </a:rPr>
                        <a:t>ART months dispensed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696AB"/>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3096952725"/>
                  </a:ext>
                </a:extLst>
              </a:tr>
              <a:tr h="274320">
                <a:tc>
                  <a:txBody>
                    <a:bodyPr/>
                    <a:lstStyle/>
                    <a:p>
                      <a:pPr marL="228600" marR="0" indent="0">
                        <a:lnSpc>
                          <a:spcPct val="107000"/>
                        </a:lnSpc>
                        <a:spcBef>
                          <a:spcPts val="0"/>
                        </a:spcBef>
                        <a:spcAft>
                          <a:spcPts val="0"/>
                        </a:spcAft>
                        <a:tabLst/>
                      </a:pPr>
                      <a:r>
                        <a:rPr lang="en-GB" sz="1600" b="0" dirty="0">
                          <a:effectLst/>
                        </a:rPr>
                        <a:t>&lt;2 months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636 (10%)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1,476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3150701215"/>
                  </a:ext>
                </a:extLst>
              </a:tr>
              <a:tr h="274320">
                <a:tc>
                  <a:txBody>
                    <a:bodyPr/>
                    <a:lstStyle/>
                    <a:p>
                      <a:pPr marL="228600" marR="0" indent="0">
                        <a:lnSpc>
                          <a:spcPct val="107000"/>
                        </a:lnSpc>
                        <a:spcBef>
                          <a:spcPts val="0"/>
                        </a:spcBef>
                        <a:spcAft>
                          <a:spcPts val="0"/>
                        </a:spcAft>
                        <a:tabLst/>
                      </a:pPr>
                      <a:r>
                        <a:rPr lang="en-GB" sz="1600" b="0">
                          <a:effectLst/>
                        </a:rPr>
                        <a:t>3 months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2,197 (35%)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5,688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1843944772"/>
                  </a:ext>
                </a:extLst>
              </a:tr>
              <a:tr h="274320">
                <a:tc>
                  <a:txBody>
                    <a:bodyPr/>
                    <a:lstStyle/>
                    <a:p>
                      <a:pPr marL="228600" marR="0" indent="0">
                        <a:lnSpc>
                          <a:spcPct val="107000"/>
                        </a:lnSpc>
                        <a:spcBef>
                          <a:spcPts val="0"/>
                        </a:spcBef>
                        <a:spcAft>
                          <a:spcPts val="0"/>
                        </a:spcAft>
                        <a:tabLst/>
                      </a:pPr>
                      <a:r>
                        <a:rPr lang="en-GB" sz="1600" b="0" dirty="0">
                          <a:effectLst/>
                        </a:rPr>
                        <a:t>4-6 months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3,507 (55%)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18,679 (72%)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extLst>
                  <a:ext uri="{0D108BD9-81ED-4DB2-BD59-A6C34878D82A}">
                    <a16:rowId xmlns:a16="http://schemas.microsoft.com/office/drawing/2014/main" val="1760408172"/>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a:effectLst/>
                        </a:rPr>
                        <a:t>Months on ART at outcome, median (IQR)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696AB"/>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17.9 (16.4-19.5)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18.4 (16.7-19.8)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extLst>
                  <a:ext uri="{0D108BD9-81ED-4DB2-BD59-A6C34878D82A}">
                    <a16:rowId xmlns:a16="http://schemas.microsoft.com/office/drawing/2014/main" val="1029889555"/>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a:effectLst/>
                        </a:rPr>
                        <a:t>In DSD model at outcome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696AB"/>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3353598898"/>
                  </a:ext>
                </a:extLst>
              </a:tr>
              <a:tr h="274320">
                <a:tc>
                  <a:txBody>
                    <a:bodyPr/>
                    <a:lstStyle/>
                    <a:p>
                      <a:pPr marL="228600" marR="0" indent="0">
                        <a:lnSpc>
                          <a:spcPct val="107000"/>
                        </a:lnSpc>
                        <a:spcBef>
                          <a:spcPts val="0"/>
                        </a:spcBef>
                        <a:spcAft>
                          <a:spcPts val="0"/>
                        </a:spcAft>
                        <a:tabLst/>
                      </a:pPr>
                      <a:r>
                        <a:rPr lang="en-GB" sz="1600" b="0" dirty="0">
                          <a:effectLst/>
                        </a:rPr>
                        <a:t>Yes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6,340 (100%)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20,856 (81%)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8ABCBF"/>
                      </a:solidFill>
                      <a:prstDash val="solid"/>
                      <a:round/>
                      <a:headEnd type="none" w="med" len="med"/>
                      <a:tailEnd type="none" w="med" len="med"/>
                    </a:lnB>
                    <a:noFill/>
                  </a:tcPr>
                </a:tc>
                <a:extLst>
                  <a:ext uri="{0D108BD9-81ED-4DB2-BD59-A6C34878D82A}">
                    <a16:rowId xmlns:a16="http://schemas.microsoft.com/office/drawing/2014/main" val="711917509"/>
                  </a:ext>
                </a:extLst>
              </a:tr>
              <a:tr h="274320">
                <a:tc>
                  <a:txBody>
                    <a:bodyPr/>
                    <a:lstStyle/>
                    <a:p>
                      <a:pPr marL="228600" marR="0" indent="0">
                        <a:lnSpc>
                          <a:spcPct val="107000"/>
                        </a:lnSpc>
                        <a:spcBef>
                          <a:spcPts val="0"/>
                        </a:spcBef>
                        <a:spcAft>
                          <a:spcPts val="0"/>
                        </a:spcAft>
                        <a:tabLst/>
                      </a:pPr>
                      <a:r>
                        <a:rPr lang="en-GB" sz="1600" b="0" dirty="0">
                          <a:effectLst/>
                        </a:rPr>
                        <a:t>No</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a:effectLst/>
                        </a:rPr>
                        <a:t>0 (0%)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600" dirty="0">
                          <a:effectLst/>
                        </a:rPr>
                        <a:t>5,001 (19%)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8ABCBF"/>
                      </a:solidFill>
                      <a:prstDash val="solid"/>
                      <a:round/>
                      <a:headEnd type="none" w="med" len="med"/>
                      <a:tailEnd type="none" w="med" len="med"/>
                    </a:lnT>
                    <a:lnB w="12700" cap="flat" cmpd="sng" algn="ctr">
                      <a:solidFill>
                        <a:srgbClr val="1696AB"/>
                      </a:solidFill>
                      <a:prstDash val="solid"/>
                      <a:round/>
                      <a:headEnd type="none" w="med" len="med"/>
                      <a:tailEnd type="none" w="med" len="med"/>
                    </a:lnB>
                    <a:noFill/>
                  </a:tcPr>
                </a:tc>
                <a:extLst>
                  <a:ext uri="{0D108BD9-81ED-4DB2-BD59-A6C34878D82A}">
                    <a16:rowId xmlns:a16="http://schemas.microsoft.com/office/drawing/2014/main" val="288677579"/>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a:effectLst/>
                        </a:rPr>
                        <a:t>Months in DSD model at outcome, median (IQR)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696AB"/>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GB" sz="1600">
                          <a:effectLst/>
                        </a:rPr>
                        <a:t>14.7 (13.0-16.5)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GB" sz="1600" dirty="0">
                          <a:effectLst/>
                        </a:rPr>
                        <a:t>5.8 (2.9-8.9)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1696AB"/>
                      </a:solidFill>
                      <a:prstDash val="solid"/>
                      <a:round/>
                      <a:headEnd type="none" w="med" len="med"/>
                      <a:tailEnd type="none" w="med" len="med"/>
                    </a:lnT>
                    <a:noFill/>
                  </a:tcPr>
                </a:tc>
                <a:extLst>
                  <a:ext uri="{0D108BD9-81ED-4DB2-BD59-A6C34878D82A}">
                    <a16:rowId xmlns:a16="http://schemas.microsoft.com/office/drawing/2014/main" val="3253159428"/>
                  </a:ext>
                </a:extLst>
              </a:tr>
            </a:tbl>
          </a:graphicData>
        </a:graphic>
      </p:graphicFrame>
      <p:sp>
        <p:nvSpPr>
          <p:cNvPr id="5" name="Rectangle 4">
            <a:extLst>
              <a:ext uri="{FF2B5EF4-FFF2-40B4-BE49-F238E27FC236}">
                <a16:creationId xmlns:a16="http://schemas.microsoft.com/office/drawing/2014/main" id="{1201A43E-B94D-ECFF-3E2B-D4CB32615CB8}"/>
              </a:ext>
            </a:extLst>
          </p:cNvPr>
          <p:cNvSpPr/>
          <p:nvPr/>
        </p:nvSpPr>
        <p:spPr>
          <a:xfrm>
            <a:off x="838200" y="4572000"/>
            <a:ext cx="10515600" cy="538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4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1696AB"/>
                </a:solidFill>
                <a:latin typeface="Arial" panose="020B0604020202020204" pitchFamily="34" charset="0"/>
                <a:cs typeface="Arial" panose="020B0604020202020204" pitchFamily="34" charset="0"/>
              </a:rPr>
              <a:t>Rates of loss to follow-up at 18 months</a:t>
            </a:r>
          </a:p>
        </p:txBody>
      </p:sp>
      <p:graphicFrame>
        <p:nvGraphicFramePr>
          <p:cNvPr id="5" name="Chart 4"/>
          <p:cNvGraphicFramePr>
            <a:graphicFrameLocks/>
          </p:cNvGraphicFramePr>
          <p:nvPr>
            <p:extLst>
              <p:ext uri="{D42A27DB-BD31-4B8C-83A1-F6EECF244321}">
                <p14:modId xmlns:p14="http://schemas.microsoft.com/office/powerpoint/2010/main" val="1406876305"/>
              </p:ext>
            </p:extLst>
          </p:nvPr>
        </p:nvGraphicFramePr>
        <p:xfrm>
          <a:off x="404446" y="1524000"/>
          <a:ext cx="806958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474026" y="2019872"/>
            <a:ext cx="3313528" cy="3539430"/>
          </a:xfrm>
          <a:prstGeom prst="rect">
            <a:avLst/>
          </a:prstGeom>
          <a:noFill/>
        </p:spPr>
        <p:txBody>
          <a:bodyPr wrap="square" rtlCol="0">
            <a:spAutoFit/>
          </a:bodyPr>
          <a:lstStyle/>
          <a:p>
            <a:r>
              <a:rPr lang="en-GB" sz="2800" dirty="0"/>
              <a:t>Across different DSD models and ART dispensing intervals, early enrollers had similar or lower rates of loss to follow-up 18 months after ART initiation</a:t>
            </a:r>
          </a:p>
        </p:txBody>
      </p:sp>
      <p:sp>
        <p:nvSpPr>
          <p:cNvPr id="6" name="Rectangle 5">
            <a:extLst>
              <a:ext uri="{FF2B5EF4-FFF2-40B4-BE49-F238E27FC236}">
                <a16:creationId xmlns:a16="http://schemas.microsoft.com/office/drawing/2014/main" id="{EB1DE657-3EFC-F21E-839D-C6FA1229DB24}"/>
              </a:ext>
            </a:extLst>
          </p:cNvPr>
          <p:cNvSpPr/>
          <p:nvPr/>
        </p:nvSpPr>
        <p:spPr>
          <a:xfrm>
            <a:off x="838200" y="3855308"/>
            <a:ext cx="865340" cy="14086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5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1696AB"/>
                </a:solidFill>
                <a:latin typeface="Arial" panose="020B0604020202020204" pitchFamily="34" charset="0"/>
                <a:cs typeface="Arial" panose="020B0604020202020204" pitchFamily="34" charset="0"/>
              </a:rPr>
              <a:t>Early vs established enroller risk of LTFU by 18 months after ART initiation</a:t>
            </a:r>
          </a:p>
        </p:txBody>
      </p:sp>
      <p:grpSp>
        <p:nvGrpSpPr>
          <p:cNvPr id="11" name="Group 10">
            <a:extLst>
              <a:ext uri="{FF2B5EF4-FFF2-40B4-BE49-F238E27FC236}">
                <a16:creationId xmlns:a16="http://schemas.microsoft.com/office/drawing/2014/main" id="{D48EBBE1-A5FB-F58D-0DF1-540AAC2B4821}"/>
              </a:ext>
            </a:extLst>
          </p:cNvPr>
          <p:cNvGrpSpPr/>
          <p:nvPr/>
        </p:nvGrpSpPr>
        <p:grpSpPr>
          <a:xfrm>
            <a:off x="838200" y="1566958"/>
            <a:ext cx="8366688" cy="5096535"/>
            <a:chOff x="1912656" y="1681258"/>
            <a:chExt cx="8366688" cy="5096535"/>
          </a:xfrm>
        </p:grpSpPr>
        <p:pic>
          <p:nvPicPr>
            <p:cNvPr id="4" name="Picture 3"/>
            <p:cNvPicPr>
              <a:picLocks noChangeAspect="1"/>
            </p:cNvPicPr>
            <p:nvPr/>
          </p:nvPicPr>
          <p:blipFill>
            <a:blip r:embed="rId2"/>
            <a:stretch>
              <a:fillRect/>
            </a:stretch>
          </p:blipFill>
          <p:spPr>
            <a:xfrm>
              <a:off x="1912656" y="1751707"/>
              <a:ext cx="8366688" cy="5026086"/>
            </a:xfrm>
            <a:prstGeom prst="rect">
              <a:avLst/>
            </a:prstGeom>
          </p:spPr>
        </p:pic>
        <p:sp>
          <p:nvSpPr>
            <p:cNvPr id="5" name="TextBox 4"/>
            <p:cNvSpPr txBox="1"/>
            <p:nvPr/>
          </p:nvSpPr>
          <p:spPr>
            <a:xfrm flipH="1">
              <a:off x="4878555" y="1681258"/>
              <a:ext cx="1227084" cy="338554"/>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600" b="1" dirty="0">
                  <a:solidFill>
                    <a:schemeClr val="accent6">
                      <a:lumMod val="75000"/>
                    </a:schemeClr>
                  </a:solidFill>
                </a:rPr>
                <a:t>Less LTFU</a:t>
              </a:r>
            </a:p>
          </p:txBody>
        </p:sp>
        <p:sp>
          <p:nvSpPr>
            <p:cNvPr id="6" name="Rectangle 5"/>
            <p:cNvSpPr/>
            <p:nvPr/>
          </p:nvSpPr>
          <p:spPr>
            <a:xfrm>
              <a:off x="4878555" y="2002420"/>
              <a:ext cx="1318819" cy="4240339"/>
            </a:xfrm>
            <a:prstGeom prst="rect">
              <a:avLst/>
            </a:prstGeom>
            <a:solidFill>
              <a:schemeClr val="accent6">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6197374" y="2002419"/>
              <a:ext cx="2391041" cy="4174543"/>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flipH="1">
              <a:off x="6637423" y="1681258"/>
              <a:ext cx="1394864" cy="338554"/>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600" b="1" dirty="0">
                  <a:solidFill>
                    <a:srgbClr val="FF0000"/>
                  </a:solidFill>
                </a:rPr>
                <a:t>More LTFU</a:t>
              </a:r>
            </a:p>
          </p:txBody>
        </p:sp>
        <p:sp>
          <p:nvSpPr>
            <p:cNvPr id="3" name="Rectangle 2">
              <a:extLst>
                <a:ext uri="{FF2B5EF4-FFF2-40B4-BE49-F238E27FC236}">
                  <a16:creationId xmlns:a16="http://schemas.microsoft.com/office/drawing/2014/main" id="{25F0A7BD-5E42-6F4B-14C7-4C596E4C0FA4}"/>
                </a:ext>
              </a:extLst>
            </p:cNvPr>
            <p:cNvSpPr/>
            <p:nvPr/>
          </p:nvSpPr>
          <p:spPr>
            <a:xfrm>
              <a:off x="8682681" y="2100649"/>
              <a:ext cx="1054443" cy="2718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D1AEEC-8663-A9E3-A47C-CEC12457EB2A}"/>
                </a:ext>
              </a:extLst>
            </p:cNvPr>
            <p:cNvSpPr/>
            <p:nvPr/>
          </p:nvSpPr>
          <p:spPr>
            <a:xfrm>
              <a:off x="8703623" y="4089690"/>
              <a:ext cx="1054443" cy="2718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83CF36-CE9E-67E8-A063-C04852D00548}"/>
                </a:ext>
              </a:extLst>
            </p:cNvPr>
            <p:cNvSpPr/>
            <p:nvPr/>
          </p:nvSpPr>
          <p:spPr>
            <a:xfrm>
              <a:off x="8703622" y="4485504"/>
              <a:ext cx="1054443" cy="2718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0F3C5A7-BC5A-6C6D-8E7A-3D49F2169099}"/>
              </a:ext>
            </a:extLst>
          </p:cNvPr>
          <p:cNvSpPr txBox="1"/>
          <p:nvPr/>
        </p:nvSpPr>
        <p:spPr>
          <a:xfrm>
            <a:off x="8982217" y="1905512"/>
            <a:ext cx="2692400" cy="3785652"/>
          </a:xfrm>
          <a:prstGeom prst="rect">
            <a:avLst/>
          </a:prstGeom>
          <a:noFill/>
        </p:spPr>
        <p:txBody>
          <a:bodyPr wrap="square" rtlCol="0">
            <a:spAutoFit/>
          </a:bodyPr>
          <a:lstStyle/>
          <a:p>
            <a:pPr marL="238125" indent="-238125">
              <a:buFont typeface="Arial" panose="020B0604020202020204" pitchFamily="34" charset="0"/>
              <a:buChar char="•"/>
            </a:pPr>
            <a:r>
              <a:rPr lang="en-US" sz="2000" dirty="0"/>
              <a:t>Early enrollers’ risk of LTFU was lower than that of established enrollers for most models of care and all dispensing intervals.</a:t>
            </a:r>
          </a:p>
          <a:p>
            <a:pPr marL="238125" indent="-238125">
              <a:buFont typeface="Arial" panose="020B0604020202020204" pitchFamily="34" charset="0"/>
              <a:buChar char="•"/>
            </a:pPr>
            <a:endParaRPr lang="en-US" sz="2000" dirty="0"/>
          </a:p>
          <a:p>
            <a:pPr marL="238125" indent="-238125">
              <a:buFont typeface="Arial" panose="020B0604020202020204" pitchFamily="34" charset="0"/>
              <a:buChar char="•"/>
            </a:pPr>
            <a:r>
              <a:rPr lang="en-US" sz="2000" dirty="0"/>
              <a:t>Results held for those enrolled in month 0-3 after ART initiation as well as those enrolled in month 4-6.</a:t>
            </a:r>
          </a:p>
        </p:txBody>
      </p:sp>
      <p:sp>
        <p:nvSpPr>
          <p:cNvPr id="13" name="TextBox 12">
            <a:extLst>
              <a:ext uri="{FF2B5EF4-FFF2-40B4-BE49-F238E27FC236}">
                <a16:creationId xmlns:a16="http://schemas.microsoft.com/office/drawing/2014/main" id="{B07156FD-A6FD-0448-3481-3780D14E23CF}"/>
              </a:ext>
            </a:extLst>
          </p:cNvPr>
          <p:cNvSpPr txBox="1"/>
          <p:nvPr/>
        </p:nvSpPr>
        <p:spPr>
          <a:xfrm>
            <a:off x="7489615" y="1274570"/>
            <a:ext cx="2767913" cy="461665"/>
          </a:xfrm>
          <a:prstGeom prst="rect">
            <a:avLst/>
          </a:prstGeom>
          <a:noFill/>
        </p:spPr>
        <p:txBody>
          <a:bodyPr wrap="square" rtlCol="0">
            <a:spAutoFit/>
          </a:bodyPr>
          <a:lstStyle/>
          <a:p>
            <a:r>
              <a:rPr lang="en-US" sz="1200" i="1" dirty="0"/>
              <a:t>Adjusted for age, sex, urban/rural setting, and dispensing interval (except last three)</a:t>
            </a:r>
          </a:p>
        </p:txBody>
      </p:sp>
    </p:spTree>
    <p:extLst>
      <p:ext uri="{BB962C8B-B14F-4D97-AF65-F5344CB8AC3E}">
        <p14:creationId xmlns:p14="http://schemas.microsoft.com/office/powerpoint/2010/main" val="210578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1696AB"/>
                </a:solidFill>
                <a:latin typeface="Arial" panose="020B0604020202020204" pitchFamily="34" charset="0"/>
                <a:cs typeface="Arial" panose="020B0604020202020204" pitchFamily="34" charset="0"/>
              </a:rPr>
              <a:t>Conclusions</a:t>
            </a:r>
          </a:p>
        </p:txBody>
      </p:sp>
      <p:sp>
        <p:nvSpPr>
          <p:cNvPr id="3" name="Content Placeholder 2"/>
          <p:cNvSpPr>
            <a:spLocks noGrp="1"/>
          </p:cNvSpPr>
          <p:nvPr>
            <p:ph idx="1"/>
          </p:nvPr>
        </p:nvSpPr>
        <p:spPr>
          <a:xfrm>
            <a:off x="838200" y="1372283"/>
            <a:ext cx="10515600" cy="4968192"/>
          </a:xfrm>
        </p:spPr>
        <p:txBody>
          <a:bodyPr>
            <a:normAutofit lnSpcReduction="10000"/>
          </a:bodyPr>
          <a:lstStyle/>
          <a:p>
            <a:pPr>
              <a:lnSpc>
                <a:spcPct val="100000"/>
              </a:lnSpc>
              <a:tabLst>
                <a:tab pos="6003925" algn="l"/>
              </a:tabLst>
            </a:pPr>
            <a:r>
              <a:rPr lang="en-GB" dirty="0"/>
              <a:t>Patients who have been on ART for &lt;6 months can successfully be enrolled in DSD models and retained in care</a:t>
            </a:r>
          </a:p>
          <a:p>
            <a:pPr>
              <a:lnSpc>
                <a:spcPct val="100000"/>
              </a:lnSpc>
              <a:tabLst>
                <a:tab pos="6003925" algn="l"/>
              </a:tabLst>
            </a:pPr>
            <a:r>
              <a:rPr lang="en-GB" dirty="0"/>
              <a:t>Limitations:</a:t>
            </a:r>
          </a:p>
          <a:p>
            <a:pPr lvl="1">
              <a:lnSpc>
                <a:spcPct val="100000"/>
              </a:lnSpc>
              <a:tabLst>
                <a:tab pos="6003925" algn="l"/>
              </a:tabLst>
            </a:pPr>
            <a:r>
              <a:rPr lang="en-GB" dirty="0"/>
              <a:t>SmartCare data on DSD model enrolment incomplete; accuracy uncertain</a:t>
            </a:r>
          </a:p>
          <a:p>
            <a:pPr lvl="1">
              <a:lnSpc>
                <a:spcPct val="100000"/>
              </a:lnSpc>
              <a:tabLst>
                <a:tab pos="6003925" algn="l"/>
              </a:tabLst>
            </a:pPr>
            <a:r>
              <a:rPr lang="en-GB" dirty="0"/>
              <a:t>Roll of COVID-19 illness and restrictions unclear</a:t>
            </a:r>
          </a:p>
          <a:p>
            <a:pPr lvl="1">
              <a:lnSpc>
                <a:spcPct val="100000"/>
              </a:lnSpc>
              <a:tabLst>
                <a:tab pos="6003925" algn="l"/>
              </a:tabLst>
            </a:pPr>
            <a:r>
              <a:rPr lang="en-GB" b="1" dirty="0">
                <a:solidFill>
                  <a:srgbClr val="1696AB"/>
                </a:solidFill>
              </a:rPr>
              <a:t>Selection bias is very likely</a:t>
            </a:r>
            <a:r>
              <a:rPr lang="en-GB" dirty="0"/>
              <a:t>—providers or patients’ expectations about future adherence almost certainly influenced early entry into DSD models. </a:t>
            </a:r>
          </a:p>
          <a:p>
            <a:pPr lvl="1">
              <a:lnSpc>
                <a:spcPct val="100000"/>
              </a:lnSpc>
              <a:tabLst>
                <a:tab pos="6003925" algn="l"/>
              </a:tabLst>
            </a:pPr>
            <a:r>
              <a:rPr lang="en-GB" dirty="0"/>
              <a:t>Behavioural factors that have not been accounted for may make early DSD enrollers fundamentally different from other early ART patients.</a:t>
            </a:r>
          </a:p>
          <a:p>
            <a:pPr>
              <a:lnSpc>
                <a:spcPct val="100000"/>
              </a:lnSpc>
              <a:tabLst>
                <a:tab pos="6003925" algn="l"/>
              </a:tabLst>
            </a:pPr>
            <a:r>
              <a:rPr lang="en-GB" b="1" i="1" dirty="0">
                <a:solidFill>
                  <a:srgbClr val="1696AB"/>
                </a:solidFill>
              </a:rPr>
              <a:t>Despite the selection bias, DSD models do work for some early ART patients, suggesting that the blanket exclusion of those on ART&lt;6 months should be reconsidered.</a:t>
            </a:r>
          </a:p>
        </p:txBody>
      </p:sp>
    </p:spTree>
    <p:extLst>
      <p:ext uri="{BB962C8B-B14F-4D97-AF65-F5344CB8AC3E}">
        <p14:creationId xmlns:p14="http://schemas.microsoft.com/office/powerpoint/2010/main" val="213256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3358</TotalTime>
  <Words>1426</Words>
  <Application>Microsoft Macintosh PowerPoint</Application>
  <PresentationFormat>Widescreen</PresentationFormat>
  <Paragraphs>147</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Background</vt:lpstr>
      <vt:lpstr>As of January 2022, 6 or 12 months on ART was required by most countries for DSD model eligibility</vt:lpstr>
      <vt:lpstr>Methods</vt:lpstr>
      <vt:lpstr>Enrollment and patient characteristics</vt:lpstr>
      <vt:lpstr>DSD model enrollment and duration</vt:lpstr>
      <vt:lpstr>Rates of loss to follow-up at 18 months</vt:lpstr>
      <vt:lpstr>Early vs established enroller risk of LTFU by 18 months after ART initiation</vt:lpstr>
      <vt:lpstr>Conclusions</vt:lpstr>
      <vt:lpstr>Acknowledgments</vt:lpstr>
      <vt:lpstr>Appendix: DSD models in Zambia during the study period (2018-21)</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Retention in care of early enrolment into differentiated service delivery models for antiretroviral treatment: a case for a change in policy</dc:title>
  <dc:creator>Lise Jamieson</dc:creator>
  <cp:lastModifiedBy>Rosen, Sydney B</cp:lastModifiedBy>
  <cp:revision>83</cp:revision>
  <dcterms:created xsi:type="dcterms:W3CDTF">2021-03-31T16:16:38Z</dcterms:created>
  <dcterms:modified xsi:type="dcterms:W3CDTF">2022-07-26T20:08:21Z</dcterms:modified>
</cp:coreProperties>
</file>