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6"/>
  </p:notesMasterIdLst>
  <p:sldIdLst>
    <p:sldId id="256" r:id="rId5"/>
    <p:sldId id="271" r:id="rId6"/>
    <p:sldId id="257" r:id="rId7"/>
    <p:sldId id="260" r:id="rId8"/>
    <p:sldId id="272" r:id="rId9"/>
    <p:sldId id="273" r:id="rId10"/>
    <p:sldId id="274" r:id="rId11"/>
    <p:sldId id="275" r:id="rId12"/>
    <p:sldId id="278" r:id="rId13"/>
    <p:sldId id="279" r:id="rId14"/>
    <p:sldId id="28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66"/>
    <p:restoredTop sz="96327"/>
  </p:normalViewPr>
  <p:slideViewPr>
    <p:cSldViewPr snapToGrid="0" snapToObjects="1">
      <p:cViewPr varScale="1">
        <p:scale>
          <a:sx n="83" d="100"/>
          <a:sy n="83" d="100"/>
        </p:scale>
        <p:origin x="106"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116391" y="1826402"/>
            <a:ext cx="7632700" cy="4103687"/>
          </a:xfrm>
        </p:spPr>
        <p:txBody>
          <a:bodyPr>
            <a:normAutofit fontScale="90000"/>
          </a:bodyPr>
          <a:lstStyle/>
          <a:p>
            <a:r>
              <a:rPr lang="en-US" sz="3100" dirty="0"/>
              <a:t>The effect of a conditional cash transfer program on AIDS morbidity and mortality among the poorest: a quasi-experimental study of a cohort of 22.7 million Brazilian people</a:t>
            </a:r>
            <a:br>
              <a:rPr lang="en-US" sz="3400" dirty="0"/>
            </a:br>
            <a:br>
              <a:rPr lang="en-US" sz="3400" dirty="0"/>
            </a:br>
            <a:r>
              <a:rPr lang="en-US" sz="1800" i="1" dirty="0">
                <a:solidFill>
                  <a:schemeClr val="tx1"/>
                </a:solidFill>
              </a:rPr>
              <a:t>Andrea F Silva, PhD; Ines </a:t>
            </a:r>
            <a:r>
              <a:rPr lang="en-US" sz="1800" i="1" dirty="0" err="1">
                <a:solidFill>
                  <a:schemeClr val="tx1"/>
                </a:solidFill>
              </a:rPr>
              <a:t>Dourado</a:t>
            </a:r>
            <a:r>
              <a:rPr lang="en-US" sz="1800" i="1" dirty="0">
                <a:solidFill>
                  <a:schemeClr val="tx1"/>
                </a:solidFill>
              </a:rPr>
              <a:t>, PhD; </a:t>
            </a:r>
            <a:r>
              <a:rPr lang="en-US" sz="1800" i="1" dirty="0" err="1">
                <a:solidFill>
                  <a:schemeClr val="tx1"/>
                </a:solidFill>
              </a:rPr>
              <a:t>Iracema</a:t>
            </a:r>
            <a:r>
              <a:rPr lang="en-US" sz="1800" i="1" dirty="0">
                <a:solidFill>
                  <a:schemeClr val="tx1"/>
                </a:solidFill>
              </a:rPr>
              <a:t> Lua, PhD; Gabriela S Jesus, MSc; </a:t>
            </a:r>
            <a:r>
              <a:rPr lang="en-US" sz="1800" i="1" dirty="0" err="1">
                <a:solidFill>
                  <a:schemeClr val="tx1"/>
                </a:solidFill>
              </a:rPr>
              <a:t>Guimarães</a:t>
            </a:r>
            <a:r>
              <a:rPr lang="en-US" sz="1800" i="1" dirty="0">
                <a:solidFill>
                  <a:schemeClr val="tx1"/>
                </a:solidFill>
              </a:rPr>
              <a:t> NS, PhD; Gabriel AS </a:t>
            </a:r>
            <a:r>
              <a:rPr lang="en-US" sz="1800" i="1" dirty="0" err="1">
                <a:solidFill>
                  <a:schemeClr val="tx1"/>
                </a:solidFill>
              </a:rPr>
              <a:t>Morais</a:t>
            </a:r>
            <a:r>
              <a:rPr lang="en-US" sz="1800" i="1" dirty="0">
                <a:solidFill>
                  <a:schemeClr val="tx1"/>
                </a:solidFill>
              </a:rPr>
              <a:t>, PhD; Rodrigo VR Anderle; Julia </a:t>
            </a:r>
            <a:r>
              <a:rPr lang="en-US" sz="1800" i="1" dirty="0" err="1">
                <a:solidFill>
                  <a:schemeClr val="tx1"/>
                </a:solidFill>
              </a:rPr>
              <a:t>Pescarini</a:t>
            </a:r>
            <a:r>
              <a:rPr lang="en-US" sz="1800" i="1" dirty="0">
                <a:solidFill>
                  <a:schemeClr val="tx1"/>
                </a:solidFill>
              </a:rPr>
              <a:t>, PhD; </a:t>
            </a:r>
            <a:r>
              <a:rPr lang="en-US" sz="1800" i="1" dirty="0" err="1">
                <a:solidFill>
                  <a:schemeClr val="tx1"/>
                </a:solidFill>
              </a:rPr>
              <a:t>Daiane</a:t>
            </a:r>
            <a:r>
              <a:rPr lang="en-US" sz="1800" i="1" dirty="0">
                <a:solidFill>
                  <a:schemeClr val="tx1"/>
                </a:solidFill>
              </a:rPr>
              <a:t> B Machado, PhD; Maria Y Ichihara, PhD; Mauricio L Barreto, PhD; </a:t>
            </a:r>
            <a:r>
              <a:rPr lang="en-US" sz="1800" i="1" dirty="0" err="1">
                <a:solidFill>
                  <a:schemeClr val="tx1"/>
                </a:solidFill>
              </a:rPr>
              <a:t>Laio</a:t>
            </a:r>
            <a:r>
              <a:rPr lang="en-US" sz="1800" i="1" dirty="0">
                <a:solidFill>
                  <a:schemeClr val="tx1"/>
                </a:solidFill>
              </a:rPr>
              <a:t> </a:t>
            </a:r>
            <a:r>
              <a:rPr lang="en-US" sz="1800" i="1" dirty="0" err="1">
                <a:solidFill>
                  <a:schemeClr val="tx1"/>
                </a:solidFill>
              </a:rPr>
              <a:t>Magno</a:t>
            </a:r>
            <a:r>
              <a:rPr lang="en-US" sz="1800" i="1" dirty="0">
                <a:solidFill>
                  <a:schemeClr val="tx1"/>
                </a:solidFill>
              </a:rPr>
              <a:t>, PhD; Luis E Souza, PhD; James </a:t>
            </a:r>
            <a:r>
              <a:rPr lang="en-US" sz="1800" i="1" dirty="0" err="1">
                <a:solidFill>
                  <a:schemeClr val="tx1"/>
                </a:solidFill>
              </a:rPr>
              <a:t>Macinko</a:t>
            </a:r>
            <a:r>
              <a:rPr lang="en-US" sz="1800" i="1" dirty="0">
                <a:solidFill>
                  <a:schemeClr val="tx1"/>
                </a:solidFill>
              </a:rPr>
              <a:t>, PhD; Davide Rasella, PhD</a:t>
            </a:r>
            <a:br>
              <a:rPr lang="en-US" sz="1800" dirty="0">
                <a:solidFill>
                  <a:schemeClr val="tx1"/>
                </a:solidFill>
              </a:rPr>
            </a:br>
            <a:br>
              <a:rPr lang="en-US" sz="1600" dirty="0">
                <a:solidFill>
                  <a:schemeClr val="tx1"/>
                </a:solidFill>
              </a:rPr>
            </a:br>
            <a:br>
              <a:rPr lang="en-US" sz="1800" dirty="0">
                <a:solidFill>
                  <a:schemeClr val="tx1"/>
                </a:solidFill>
              </a:rPr>
            </a:br>
            <a:r>
              <a:rPr lang="en-US" sz="1800" dirty="0">
                <a:solidFill>
                  <a:schemeClr val="tx1"/>
                </a:solidFill>
              </a:rPr>
              <a:t>Funding: National Institute of Allergy and Infectious Diseases (NAIDS),  National Institute of Health (NIH), US.  Grant Number: 1R01AI152938</a:t>
            </a:r>
            <a:br>
              <a:rPr lang="es-ES" sz="1800" dirty="0"/>
            </a:br>
            <a:endParaRPr lang="es-ES" sz="180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116388" y="1271489"/>
            <a:ext cx="7632700" cy="433798"/>
          </a:xfrm>
        </p:spPr>
        <p:txBody>
          <a:bodyPr>
            <a:normAutofit/>
          </a:bodyPr>
          <a:lstStyle/>
          <a:p>
            <a:r>
              <a:rPr lang="en-GB" sz="2200" dirty="0">
                <a:latin typeface="+mj-lt"/>
              </a:rPr>
              <a:t>Optimizing Investments for Health:</a:t>
            </a: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p:txBody>
          <a:bodyPr>
            <a:noAutofit/>
          </a:bodyPr>
          <a:lstStyle/>
          <a:p>
            <a:r>
              <a:rPr lang="en-GB" sz="2200" dirty="0"/>
              <a:t>Davide Rasella</a:t>
            </a:r>
          </a:p>
        </p:txBody>
      </p:sp>
      <p:pic>
        <p:nvPicPr>
          <p:cNvPr id="8" name="Picture 7">
            <a:extLst>
              <a:ext uri="{FF2B5EF4-FFF2-40B4-BE49-F238E27FC236}">
                <a16:creationId xmlns:a16="http://schemas.microsoft.com/office/drawing/2014/main" id="{273C7D45-5DBA-4A5F-8261-61A22093272D}"/>
              </a:ext>
            </a:extLst>
          </p:cNvPr>
          <p:cNvPicPr>
            <a:picLocks noChangeAspect="1"/>
          </p:cNvPicPr>
          <p:nvPr/>
        </p:nvPicPr>
        <p:blipFill>
          <a:blip r:embed="rId3"/>
          <a:stretch>
            <a:fillRect/>
          </a:stretch>
        </p:blipFill>
        <p:spPr>
          <a:xfrm>
            <a:off x="265773" y="2207255"/>
            <a:ext cx="2206398" cy="780565"/>
          </a:xfrm>
          <a:prstGeom prst="rect">
            <a:avLst/>
          </a:prstGeom>
        </p:spPr>
      </p:pic>
      <p:pic>
        <p:nvPicPr>
          <p:cNvPr id="9" name="Picture 8">
            <a:extLst>
              <a:ext uri="{FF2B5EF4-FFF2-40B4-BE49-F238E27FC236}">
                <a16:creationId xmlns:a16="http://schemas.microsoft.com/office/drawing/2014/main" id="{7CE9FD11-2788-455C-8B15-32A550DF29F3}"/>
              </a:ext>
            </a:extLst>
          </p:cNvPr>
          <p:cNvPicPr>
            <a:picLocks noChangeAspect="1"/>
          </p:cNvPicPr>
          <p:nvPr/>
        </p:nvPicPr>
        <p:blipFill>
          <a:blip r:embed="rId4"/>
          <a:stretch>
            <a:fillRect/>
          </a:stretch>
        </p:blipFill>
        <p:spPr>
          <a:xfrm>
            <a:off x="317212" y="3033528"/>
            <a:ext cx="2154959" cy="498967"/>
          </a:xfrm>
          <a:prstGeom prst="rect">
            <a:avLst/>
          </a:prstGeom>
        </p:spPr>
      </p:pic>
      <p:pic>
        <p:nvPicPr>
          <p:cNvPr id="10" name="Picture 9">
            <a:extLst>
              <a:ext uri="{FF2B5EF4-FFF2-40B4-BE49-F238E27FC236}">
                <a16:creationId xmlns:a16="http://schemas.microsoft.com/office/drawing/2014/main" id="{523A77E6-2E07-49D5-9FC4-5F8DBF121B6C}"/>
              </a:ext>
            </a:extLst>
          </p:cNvPr>
          <p:cNvPicPr>
            <a:picLocks noChangeAspect="1"/>
          </p:cNvPicPr>
          <p:nvPr/>
        </p:nvPicPr>
        <p:blipFill>
          <a:blip r:embed="rId5"/>
          <a:stretch>
            <a:fillRect/>
          </a:stretch>
        </p:blipFill>
        <p:spPr>
          <a:xfrm>
            <a:off x="317212" y="3617029"/>
            <a:ext cx="1884148" cy="551095"/>
          </a:xfrm>
          <a:prstGeom prst="rect">
            <a:avLst/>
          </a:prstGeom>
        </p:spPr>
      </p:pic>
      <p:pic>
        <p:nvPicPr>
          <p:cNvPr id="1026" name="Picture 2" descr="Anthony S. Fauci, M.D., NIAID Director | NIH: National Institute of Allergy  and Infectious Diseases">
            <a:extLst>
              <a:ext uri="{FF2B5EF4-FFF2-40B4-BE49-F238E27FC236}">
                <a16:creationId xmlns:a16="http://schemas.microsoft.com/office/drawing/2014/main" id="{CB288383-E49E-4DF8-ADD3-12281152F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644" y="1443379"/>
            <a:ext cx="1995054" cy="52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18440" y="1777640"/>
            <a:ext cx="11555119" cy="4103687"/>
          </a:xfrm>
        </p:spPr>
        <p:txBody>
          <a:bodyPr>
            <a:noAutofit/>
          </a:bodyPr>
          <a:lstStyle/>
          <a:p>
            <a:r>
              <a:rPr lang="en-US" sz="2400" dirty="0"/>
              <a:t>In the </a:t>
            </a:r>
            <a:r>
              <a:rPr lang="en-US" sz="2400" b="1" dirty="0"/>
              <a:t>current context of rising global poverty rates due to the COVID-19 pandemic and the incoming global recession, CCTs could mitigate potential increases of AIDS morbidity and mortality</a:t>
            </a:r>
            <a:r>
              <a:rPr lang="en-US" sz="2400" dirty="0"/>
              <a:t>, and could contribute to the achievement of the AIDS-related Sustainable Development Goal.</a:t>
            </a:r>
            <a:endParaRPr lang="es-ES" sz="2400" dirty="0"/>
          </a:p>
          <a:p>
            <a:endParaRPr lang="en-US"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3852932" y="522646"/>
            <a:ext cx="7632700" cy="1223964"/>
          </a:xfrm>
        </p:spPr>
        <p:txBody>
          <a:bodyPr>
            <a:normAutofit/>
          </a:bodyPr>
          <a:lstStyle/>
          <a:p>
            <a:r>
              <a:rPr lang="en-GB" noProof="0" dirty="0"/>
              <a:t>Conclusions</a:t>
            </a:r>
          </a:p>
        </p:txBody>
      </p:sp>
    </p:spTree>
    <p:extLst>
      <p:ext uri="{BB962C8B-B14F-4D97-AF65-F5344CB8AC3E}">
        <p14:creationId xmlns:p14="http://schemas.microsoft.com/office/powerpoint/2010/main" val="345087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1885587" y="2379156"/>
            <a:ext cx="7632700" cy="1223964"/>
          </a:xfrm>
        </p:spPr>
        <p:txBody>
          <a:bodyPr>
            <a:normAutofit fontScale="90000"/>
          </a:bodyPr>
          <a:lstStyle/>
          <a:p>
            <a:r>
              <a:rPr lang="en-GB" noProof="0" dirty="0"/>
              <a:t>                </a:t>
            </a:r>
            <a:r>
              <a:rPr lang="en-GB" i="1" noProof="0" dirty="0">
                <a:solidFill>
                  <a:schemeClr val="tx1"/>
                </a:solidFill>
              </a:rPr>
              <a:t>Thanks!</a:t>
            </a:r>
            <a:br>
              <a:rPr lang="en-GB" b="0" dirty="0"/>
            </a:br>
            <a:r>
              <a:rPr lang="en-GB" b="0" dirty="0"/>
              <a:t>      </a:t>
            </a:r>
            <a:br>
              <a:rPr lang="en-GB" b="0" dirty="0"/>
            </a:br>
            <a:r>
              <a:rPr lang="en-GB" b="0" dirty="0"/>
              <a:t>     davide.rasella@gmail.com</a:t>
            </a:r>
            <a:br>
              <a:rPr lang="en-GB" b="0" dirty="0"/>
            </a:br>
            <a:r>
              <a:rPr lang="en-GB" b="0" dirty="0"/>
              <a:t>          andreafs@ufba.br</a:t>
            </a:r>
            <a:endParaRPr lang="en-GB" b="0" noProof="0" dirty="0"/>
          </a:p>
        </p:txBody>
      </p:sp>
      <p:pic>
        <p:nvPicPr>
          <p:cNvPr id="4" name="Imagem 24">
            <a:extLst>
              <a:ext uri="{FF2B5EF4-FFF2-40B4-BE49-F238E27FC236}">
                <a16:creationId xmlns:a16="http://schemas.microsoft.com/office/drawing/2014/main" id="{A7597269-1D7D-4D55-97AC-935A137E1111}"/>
              </a:ext>
            </a:extLst>
          </p:cNvPr>
          <p:cNvPicPr>
            <a:picLocks noChangeAspect="1"/>
          </p:cNvPicPr>
          <p:nvPr/>
        </p:nvPicPr>
        <p:blipFill>
          <a:blip r:embed="rId2"/>
          <a:stretch>
            <a:fillRect/>
          </a:stretch>
        </p:blipFill>
        <p:spPr>
          <a:xfrm>
            <a:off x="748955" y="4786409"/>
            <a:ext cx="11261793" cy="1098292"/>
          </a:xfrm>
          <a:prstGeom prst="rect">
            <a:avLst/>
          </a:prstGeom>
        </p:spPr>
      </p:pic>
    </p:spTree>
    <p:extLst>
      <p:ext uri="{BB962C8B-B14F-4D97-AF65-F5344CB8AC3E}">
        <p14:creationId xmlns:p14="http://schemas.microsoft.com/office/powerpoint/2010/main" val="239197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3977845" y="441325"/>
            <a:ext cx="7877489" cy="1223964"/>
          </a:xfrm>
        </p:spPr>
        <p:txBody>
          <a:bodyPr>
            <a:normAutofit/>
          </a:bodyPr>
          <a:lstStyle/>
          <a:p>
            <a:r>
              <a:rPr lang="en-GB" sz="3600" dirty="0"/>
              <a:t>Conflict of interest disclosure</a:t>
            </a:r>
          </a:p>
        </p:txBody>
      </p:sp>
      <p:sp>
        <p:nvSpPr>
          <p:cNvPr id="7" name="Content Placeholder 2">
            <a:extLst>
              <a:ext uri="{FF2B5EF4-FFF2-40B4-BE49-F238E27FC236}">
                <a16:creationId xmlns:a16="http://schemas.microsoft.com/office/drawing/2014/main" id="{03029E44-B238-FB79-A48C-C3851799F32C}"/>
              </a:ext>
            </a:extLst>
          </p:cNvPr>
          <p:cNvSpPr txBox="1">
            <a:spLocks/>
          </p:cNvSpPr>
          <p:nvPr/>
        </p:nvSpPr>
        <p:spPr>
          <a:xfrm>
            <a:off x="442915" y="1993852"/>
            <a:ext cx="11306175" cy="1726059"/>
          </a:xfrm>
          <a:prstGeom prst="rect">
            <a:avLst/>
          </a:prstGeom>
        </p:spPr>
        <p:txBody>
          <a:bodyPr lIns="0" tIns="0" rIns="0" bIns="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The conference organizers ask that all speakers and presenters include conflict of interest disclosure slides at the beginning of their presentation. </a:t>
            </a:r>
          </a:p>
          <a:p>
            <a:r>
              <a:rPr lang="en-US" sz="1400" dirty="0"/>
              <a:t>If there are relevant financial relationships, you must include the name(s) of the company or companies and explain the relationship(s) and that the potential effects have been mitigated.</a:t>
            </a:r>
          </a:p>
          <a:p>
            <a:endParaRPr lang="en-US" sz="1400" dirty="0"/>
          </a:p>
          <a:p>
            <a:r>
              <a:rPr lang="en-US" sz="1400" dirty="0"/>
              <a:t> </a:t>
            </a:r>
          </a:p>
        </p:txBody>
      </p:sp>
      <p:sp>
        <p:nvSpPr>
          <p:cNvPr id="8" name="Content Placeholder 2">
            <a:extLst>
              <a:ext uri="{FF2B5EF4-FFF2-40B4-BE49-F238E27FC236}">
                <a16:creationId xmlns:a16="http://schemas.microsoft.com/office/drawing/2014/main" id="{BE88422E-D886-A5FE-B5F3-33B34C28C435}"/>
              </a:ext>
            </a:extLst>
          </p:cNvPr>
          <p:cNvSpPr txBox="1">
            <a:spLocks/>
          </p:cNvSpPr>
          <p:nvPr/>
        </p:nvSpPr>
        <p:spPr>
          <a:xfrm>
            <a:off x="442916" y="3534365"/>
            <a:ext cx="10256634" cy="205074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t>I have no relevant financial relationships with ineligible companies to disclose.</a:t>
            </a:r>
            <a:endParaRPr lang="en-GB" sz="2400" dirty="0"/>
          </a:p>
        </p:txBody>
      </p:sp>
      <p:sp>
        <p:nvSpPr>
          <p:cNvPr id="9" name="Content Placeholder 2">
            <a:extLst>
              <a:ext uri="{FF2B5EF4-FFF2-40B4-BE49-F238E27FC236}">
                <a16:creationId xmlns:a16="http://schemas.microsoft.com/office/drawing/2014/main" id="{972A7BA7-161B-DB1C-C88F-6EA5AAC8A29B}"/>
              </a:ext>
            </a:extLst>
          </p:cNvPr>
          <p:cNvSpPr txBox="1">
            <a:spLocks/>
          </p:cNvSpPr>
          <p:nvPr/>
        </p:nvSpPr>
        <p:spPr>
          <a:xfrm>
            <a:off x="442916" y="3848402"/>
            <a:ext cx="4992113" cy="235107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spTree>
    <p:extLst>
      <p:ext uri="{BB962C8B-B14F-4D97-AF65-F5344CB8AC3E}">
        <p14:creationId xmlns:p14="http://schemas.microsoft.com/office/powerpoint/2010/main" val="301423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442917" y="1377156"/>
            <a:ext cx="11555119" cy="4103687"/>
          </a:xfrm>
        </p:spPr>
        <p:txBody>
          <a:bodyPr>
            <a:noAutofit/>
          </a:bodyPr>
          <a:lstStyle/>
          <a:p>
            <a:endParaRPr lang="en-US" sz="2400" dirty="0"/>
          </a:p>
          <a:p>
            <a:r>
              <a:rPr lang="en-US" sz="2400" dirty="0"/>
              <a:t>- Poverty is associated with HIV/AIDS, and Conditional Cash Transfers (CCTs) have the potential to reduce its burden. </a:t>
            </a:r>
          </a:p>
          <a:p>
            <a:endParaRPr lang="en-US" sz="2400" dirty="0"/>
          </a:p>
          <a:p>
            <a:r>
              <a:rPr lang="en-US" sz="2400" dirty="0"/>
              <a:t>- In the last two decades, Brazil has implemented one of the world’s largest and more extensively evaluated CCTs, the </a:t>
            </a:r>
            <a:r>
              <a:rPr lang="en-US" sz="2400" i="1" dirty="0" err="1"/>
              <a:t>Programa</a:t>
            </a:r>
            <a:r>
              <a:rPr lang="en-US" sz="2400" i="1" dirty="0"/>
              <a:t> Bolsa </a:t>
            </a:r>
            <a:r>
              <a:rPr lang="en-US" sz="2400" i="1" dirty="0" err="1"/>
              <a:t>Família</a:t>
            </a:r>
            <a:r>
              <a:rPr lang="en-US" sz="2400" dirty="0"/>
              <a:t> (PBF).</a:t>
            </a:r>
            <a:endParaRPr lang="en-US" sz="2400" baseline="30000" dirty="0"/>
          </a:p>
          <a:p>
            <a:endParaRPr lang="en-US" sz="2400" baseline="30000" dirty="0"/>
          </a:p>
          <a:p>
            <a:r>
              <a:rPr lang="en-US" sz="2400" dirty="0"/>
              <a:t>- The large-scale and rapid increase of PBF coverage has been associated with strong nationwide reductions in poverty and income inequality, and the improvement of several health outcomes and conditions, including Leprosy, Tuberculosis, child and maternal health.</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3950136" y="153192"/>
            <a:ext cx="7632700" cy="1223964"/>
          </a:xfrm>
        </p:spPr>
        <p:txBody>
          <a:bodyPr>
            <a:normAutofit/>
          </a:bodyPr>
          <a:lstStyle/>
          <a:p>
            <a:r>
              <a:rPr lang="en-GB" noProof="0" dirty="0"/>
              <a:t>Background</a:t>
            </a:r>
          </a:p>
        </p:txBody>
      </p:sp>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2724727" y="1665289"/>
            <a:ext cx="9190182" cy="4535486"/>
          </a:xfrm>
        </p:spPr>
        <p:txBody>
          <a:bodyPr>
            <a:normAutofit/>
          </a:bodyPr>
          <a:lstStyle/>
          <a:p>
            <a:r>
              <a:rPr lang="en-US" dirty="0"/>
              <a:t>To comprehensively evaluate the impact of the Brazilian Conditional Cash Transfer program on sequential AIDS outcomes, namely incidence, mortality, and case-fatality rate, using a cohort of 22.7 million Brazilian people between 2007 and 2015. </a:t>
            </a:r>
            <a:endParaRPr lang="es-ES" dirty="0"/>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p:txBody>
          <a:bodyPr>
            <a:normAutofit/>
          </a:bodyPr>
          <a:lstStyle/>
          <a:p>
            <a:r>
              <a:rPr lang="en-GB" noProof="0" dirty="0"/>
              <a:t>AIM</a:t>
            </a:r>
          </a:p>
        </p:txBody>
      </p:sp>
    </p:spTree>
    <p:extLst>
      <p:ext uri="{BB962C8B-B14F-4D97-AF65-F5344CB8AC3E}">
        <p14:creationId xmlns:p14="http://schemas.microsoft.com/office/powerpoint/2010/main" val="187883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18440" y="1377156"/>
            <a:ext cx="11555119" cy="4103687"/>
          </a:xfrm>
        </p:spPr>
        <p:txBody>
          <a:bodyPr>
            <a:noAutofit/>
          </a:bodyPr>
          <a:lstStyle/>
          <a:p>
            <a:r>
              <a:rPr lang="en-US" sz="2400" b="1" dirty="0"/>
              <a:t>Study design</a:t>
            </a:r>
          </a:p>
          <a:p>
            <a:endParaRPr lang="en-US" sz="2400" dirty="0"/>
          </a:p>
          <a:p>
            <a:r>
              <a:rPr lang="en-US" sz="2400" dirty="0"/>
              <a:t>Quasi-experimental cohort study design, based on the longitudinal information of 22.7 million individuals aged 13 and older, between 2007 and 2015.  </a:t>
            </a:r>
          </a:p>
          <a:p>
            <a:endParaRPr lang="en-US" sz="2400" dirty="0"/>
          </a:p>
          <a:p>
            <a:r>
              <a:rPr lang="en-US" sz="2400" dirty="0"/>
              <a:t>The population under study was achieved by selecting individuals from the “100 Million Brazilian Cohort”, a cohort created through the linkage between the Federal Government Unified Registry for Social Programs (</a:t>
            </a:r>
            <a:r>
              <a:rPr lang="en-US" sz="2400" i="1" dirty="0" err="1"/>
              <a:t>Cadastro</a:t>
            </a:r>
            <a:r>
              <a:rPr lang="en-US" sz="2400" i="1" dirty="0"/>
              <a:t> </a:t>
            </a:r>
            <a:r>
              <a:rPr lang="en-US" sz="2400" i="1" dirty="0" err="1"/>
              <a:t>Único</a:t>
            </a:r>
            <a:r>
              <a:rPr lang="en-US" sz="2400" dirty="0"/>
              <a:t>) – that gathers data from the poorest half of the Brazilian population - and health-related datasets.</a:t>
            </a:r>
            <a:endParaRPr lang="es-ES" sz="240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240859" y="395721"/>
            <a:ext cx="7632700" cy="1223964"/>
          </a:xfrm>
        </p:spPr>
        <p:txBody>
          <a:bodyPr>
            <a:normAutofit/>
          </a:bodyPr>
          <a:lstStyle/>
          <a:p>
            <a:r>
              <a:rPr lang="en-GB" noProof="0" dirty="0"/>
              <a:t>Methods</a:t>
            </a:r>
          </a:p>
        </p:txBody>
      </p:sp>
    </p:spTree>
    <p:extLst>
      <p:ext uri="{BB962C8B-B14F-4D97-AF65-F5344CB8AC3E}">
        <p14:creationId xmlns:p14="http://schemas.microsoft.com/office/powerpoint/2010/main" val="262404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18440" y="1619685"/>
            <a:ext cx="11555119" cy="4103687"/>
          </a:xfrm>
        </p:spPr>
        <p:txBody>
          <a:bodyPr>
            <a:noAutofit/>
          </a:bodyPr>
          <a:lstStyle/>
          <a:p>
            <a:r>
              <a:rPr lang="en-US" sz="2400" b="1" dirty="0"/>
              <a:t>Statistical Analysis</a:t>
            </a:r>
            <a:endParaRPr lang="en-US" sz="2400" dirty="0"/>
          </a:p>
          <a:p>
            <a:r>
              <a:rPr lang="en-US" dirty="0"/>
              <a:t>To estimate the association between PBF exposure and AIDS incidence, mortality, and case-fatality rates we used:</a:t>
            </a:r>
          </a:p>
          <a:p>
            <a:r>
              <a:rPr lang="en-US" dirty="0"/>
              <a:t>- Multivariable Poisson regression models, </a:t>
            </a:r>
          </a:p>
          <a:p>
            <a:r>
              <a:rPr lang="en-US" dirty="0"/>
              <a:t>- Adjusted for all relevant demographic and socioeconomic confounding variables, at the individual and municipal level</a:t>
            </a:r>
          </a:p>
          <a:p>
            <a:r>
              <a:rPr lang="en-US" dirty="0"/>
              <a:t>- Follow-up time as an offset variable, </a:t>
            </a:r>
          </a:p>
          <a:p>
            <a:r>
              <a:rPr lang="en-US" dirty="0"/>
              <a:t>- Robust standard errors, </a:t>
            </a:r>
          </a:p>
          <a:p>
            <a:pPr marL="342900" indent="-342900">
              <a:buFontTx/>
              <a:buChar char="-"/>
            </a:pPr>
            <a:r>
              <a:rPr lang="en-US" dirty="0"/>
              <a:t>Observations weighted through stabilized, truncated, inverse probability of treatment weighting (IPTW).</a:t>
            </a:r>
          </a:p>
          <a:p>
            <a:pPr marL="342900" indent="-342900">
              <a:buFontTx/>
              <a:buChar char="-"/>
            </a:pPr>
            <a:r>
              <a:rPr lang="en-US" dirty="0"/>
              <a:t>Analyses were also stratified by quartiles of per capita expenditure, a proxy of individual wealth.</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240859" y="395721"/>
            <a:ext cx="7632700" cy="1223964"/>
          </a:xfrm>
        </p:spPr>
        <p:txBody>
          <a:bodyPr>
            <a:normAutofit/>
          </a:bodyPr>
          <a:lstStyle/>
          <a:p>
            <a:r>
              <a:rPr lang="en-GB" noProof="0" dirty="0"/>
              <a:t>Methods II</a:t>
            </a:r>
          </a:p>
        </p:txBody>
      </p:sp>
    </p:spTree>
    <p:extLst>
      <p:ext uri="{BB962C8B-B14F-4D97-AF65-F5344CB8AC3E}">
        <p14:creationId xmlns:p14="http://schemas.microsoft.com/office/powerpoint/2010/main" val="171786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240859" y="395721"/>
            <a:ext cx="7632700" cy="1223964"/>
          </a:xfrm>
        </p:spPr>
        <p:txBody>
          <a:bodyPr>
            <a:normAutofit/>
          </a:bodyPr>
          <a:lstStyle/>
          <a:p>
            <a:r>
              <a:rPr lang="en-GB" noProof="0" dirty="0"/>
              <a:t>Results</a:t>
            </a:r>
          </a:p>
        </p:txBody>
      </p:sp>
      <p:pic>
        <p:nvPicPr>
          <p:cNvPr id="6" name="Picture 5">
            <a:extLst>
              <a:ext uri="{FF2B5EF4-FFF2-40B4-BE49-F238E27FC236}">
                <a16:creationId xmlns:a16="http://schemas.microsoft.com/office/drawing/2014/main" id="{98BCE0FD-7C6E-4C44-9480-17D76C779F28}"/>
              </a:ext>
            </a:extLst>
          </p:cNvPr>
          <p:cNvPicPr>
            <a:picLocks noChangeAspect="1"/>
          </p:cNvPicPr>
          <p:nvPr/>
        </p:nvPicPr>
        <p:blipFill>
          <a:blip r:embed="rId2"/>
          <a:stretch>
            <a:fillRect/>
          </a:stretch>
        </p:blipFill>
        <p:spPr>
          <a:xfrm>
            <a:off x="200025" y="2114550"/>
            <a:ext cx="11791950" cy="2628900"/>
          </a:xfrm>
          <a:prstGeom prst="rect">
            <a:avLst/>
          </a:prstGeom>
        </p:spPr>
      </p:pic>
    </p:spTree>
    <p:extLst>
      <p:ext uri="{BB962C8B-B14F-4D97-AF65-F5344CB8AC3E}">
        <p14:creationId xmlns:p14="http://schemas.microsoft.com/office/powerpoint/2010/main" val="286805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240859" y="395721"/>
            <a:ext cx="7632700" cy="1223964"/>
          </a:xfrm>
        </p:spPr>
        <p:txBody>
          <a:bodyPr>
            <a:normAutofit/>
          </a:bodyPr>
          <a:lstStyle/>
          <a:p>
            <a:r>
              <a:rPr lang="en-GB" noProof="0" dirty="0"/>
              <a:t>Results II</a:t>
            </a:r>
          </a:p>
        </p:txBody>
      </p:sp>
      <p:pic>
        <p:nvPicPr>
          <p:cNvPr id="4" name="Picture 3">
            <a:extLst>
              <a:ext uri="{FF2B5EF4-FFF2-40B4-BE49-F238E27FC236}">
                <a16:creationId xmlns:a16="http://schemas.microsoft.com/office/drawing/2014/main" id="{26B530B4-E190-4F3C-A4F4-3E6F6047752F}"/>
              </a:ext>
            </a:extLst>
          </p:cNvPr>
          <p:cNvPicPr>
            <a:picLocks noChangeAspect="1"/>
          </p:cNvPicPr>
          <p:nvPr/>
        </p:nvPicPr>
        <p:blipFill>
          <a:blip r:embed="rId2"/>
          <a:stretch>
            <a:fillRect/>
          </a:stretch>
        </p:blipFill>
        <p:spPr>
          <a:xfrm>
            <a:off x="328612" y="2114550"/>
            <a:ext cx="11534775" cy="2628900"/>
          </a:xfrm>
          <a:prstGeom prst="rect">
            <a:avLst/>
          </a:prstGeom>
        </p:spPr>
      </p:pic>
    </p:spTree>
    <p:extLst>
      <p:ext uri="{BB962C8B-B14F-4D97-AF65-F5344CB8AC3E}">
        <p14:creationId xmlns:p14="http://schemas.microsoft.com/office/powerpoint/2010/main" val="407914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18440" y="1619685"/>
            <a:ext cx="11555119" cy="4103687"/>
          </a:xfrm>
        </p:spPr>
        <p:txBody>
          <a:bodyPr>
            <a:noAutofit/>
          </a:bodyPr>
          <a:lstStyle/>
          <a:p>
            <a:endParaRPr lang="en-US" dirty="0"/>
          </a:p>
          <a:p>
            <a:r>
              <a:rPr lang="en-US" dirty="0"/>
              <a:t>Combining big data from an </a:t>
            </a:r>
            <a:r>
              <a:rPr lang="en-US" b="1" dirty="0"/>
              <a:t>unprecedented nationwide cohort of 22,788,998 individuals, including 22,212 AIDS cases and 7,950 AIDS deaths in a 9-years period</a:t>
            </a:r>
            <a:r>
              <a:rPr lang="en-US" dirty="0"/>
              <a:t>, we found a strong effect of PBF on the reduction of AIDS incidence, mortality and case-fatality rate.</a:t>
            </a:r>
          </a:p>
          <a:p>
            <a:endParaRPr lang="en-US" dirty="0"/>
          </a:p>
          <a:p>
            <a:r>
              <a:rPr lang="en-US" dirty="0"/>
              <a:t>The BFP impact was proportional to the levels of baseline poverty of the individuals, with a </a:t>
            </a:r>
            <a:r>
              <a:rPr lang="en-US" b="1" dirty="0"/>
              <a:t>significantly larger impact (reduction of 55% for incidence, 54% for mortality, and 37% for case-fatality rates) concentrated in the extremely poor individuals of the cohort, and no effect in the not poor individuals. </a:t>
            </a:r>
          </a:p>
          <a:p>
            <a:endParaRPr lang="en-US" dirty="0"/>
          </a:p>
          <a:p>
            <a:r>
              <a:rPr lang="en-US" b="1" dirty="0"/>
              <a:t>This could explain the mixed findings from previous studies</a:t>
            </a:r>
            <a:r>
              <a:rPr lang="en-US" dirty="0"/>
              <a:t> - with significantly smaller sample sizes - on the effects of Conditional Cash Transfers and HIV indicators. </a:t>
            </a:r>
            <a:endParaRPr lang="en-US" sz="240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240859" y="395721"/>
            <a:ext cx="7632700" cy="1223964"/>
          </a:xfrm>
        </p:spPr>
        <p:txBody>
          <a:bodyPr>
            <a:normAutofit/>
          </a:bodyPr>
          <a:lstStyle/>
          <a:p>
            <a:r>
              <a:rPr lang="en-GB" noProof="0" dirty="0"/>
              <a:t>Discussion</a:t>
            </a:r>
          </a:p>
        </p:txBody>
      </p:sp>
    </p:spTree>
    <p:extLst>
      <p:ext uri="{BB962C8B-B14F-4D97-AF65-F5344CB8AC3E}">
        <p14:creationId xmlns:p14="http://schemas.microsoft.com/office/powerpoint/2010/main" val="3588670219"/>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6E5E06B7-DDBB-4F17-98CB-021724843583}">
  <ds:schemaRefs>
    <ds:schemaRef ds:uri="250929fa-9806-4449-af20-7947085fa170"/>
    <ds:schemaRef ds:uri="http://schemas.openxmlformats.org/package/2006/metadata/core-properties"/>
    <ds:schemaRef ds:uri="http://schemas.microsoft.com/office/2006/documentManagement/types"/>
    <ds:schemaRef ds:uri="http://purl.org/dc/dcmitype/"/>
    <ds:schemaRef ds:uri="http://schemas.microsoft.com/office/2006/metadata/properties"/>
    <ds:schemaRef ds:uri="8f9d799d-7b27-4542-a589-fc3f0c3bda80"/>
    <ds:schemaRef ds:uri="http://purl.org/dc/elements/1.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277</TotalTime>
  <Words>734</Words>
  <Application>Microsoft Office PowerPoint</Application>
  <PresentationFormat>Widescreen</PresentationFormat>
  <Paragraphs>46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IAS Ribbon Sans Regular</vt:lpstr>
      <vt:lpstr>IAS Ribbon Sans Bold</vt:lpstr>
      <vt:lpstr>Courier New</vt:lpstr>
      <vt:lpstr>Arial</vt:lpstr>
      <vt:lpstr>Calibri</vt:lpstr>
      <vt:lpstr>Verdana</vt:lpstr>
      <vt:lpstr>AIDS2022</vt:lpstr>
      <vt:lpstr>The effect of a conditional cash transfer program on AIDS morbidity and mortality among the poorest: a quasi-experimental study of a cohort of 22.7 million Brazilian people  Andrea F Silva, PhD; Ines Dourado, PhD; Iracema Lua, PhD; Gabriela S Jesus, MSc; Guimarães NS, PhD; Gabriel AS Morais, PhD; Rodrigo VR Anderle; Julia Pescarini, PhD; Daiane B Machado, PhD; Maria Y Ichihara, PhD; Mauricio L Barreto, PhD; Laio Magno, PhD; Luis E Souza, PhD; James Macinko, PhD; Davide Rasella, PhD   Funding: National Institute of Allergy and Infectious Diseases (NAIDS),  National Institute of Health (NIH), US.  Grant Number: 1R01AI152938 </vt:lpstr>
      <vt:lpstr>Conflict of interest disclosure</vt:lpstr>
      <vt:lpstr>Background</vt:lpstr>
      <vt:lpstr>AIM</vt:lpstr>
      <vt:lpstr>Methods</vt:lpstr>
      <vt:lpstr>Methods II</vt:lpstr>
      <vt:lpstr>Results</vt:lpstr>
      <vt:lpstr>Results II</vt:lpstr>
      <vt:lpstr>Discussion</vt:lpstr>
      <vt:lpstr>Conclusions</vt:lpstr>
      <vt:lpstr>                Thanks!             davide.rasella@gmail.com           andreafs@ufba.br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Davide Rasella</dc:creator>
  <cp:lastModifiedBy>Davide Rasella</cp:lastModifiedBy>
  <cp:revision>19</cp:revision>
  <cp:lastPrinted>2022-07-22T21:40:22Z</cp:lastPrinted>
  <dcterms:created xsi:type="dcterms:W3CDTF">2022-07-22T17:11:24Z</dcterms:created>
  <dcterms:modified xsi:type="dcterms:W3CDTF">2022-07-22T21:50:57Z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