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489" r:id="rId3"/>
    <p:sldId id="465" r:id="rId4"/>
    <p:sldId id="467" r:id="rId5"/>
    <p:sldId id="468" r:id="rId6"/>
    <p:sldId id="501" r:id="rId7"/>
    <p:sldId id="519" r:id="rId8"/>
    <p:sldId id="479" r:id="rId9"/>
    <p:sldId id="594" r:id="rId10"/>
    <p:sldId id="574" r:id="rId11"/>
    <p:sldId id="593" r:id="rId12"/>
    <p:sldId id="563" r:id="rId13"/>
    <p:sldId id="488" r:id="rId14"/>
    <p:sldId id="510" r:id="rId15"/>
    <p:sldId id="4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F42D0C-D74E-D915-F6F9-85B5D531ECB9}" name="Alba, Christopher" initials="AC" userId="S::CALBA1@mgh.harvard.edu::d61f1e1e-2468-4235-8618-bcd9b5a1e4c2" providerId="AD"/>
  <p188:author id="{5F28855A-823D-B901-3E84-9AA97DE36E36}" name="Horsfall, Stephanie Boma" initials="HSB" userId="S::SHORSFALL@mgh.harvard.edu::7cf884a4-7055-4b4b-989c-6c5a1a5ea4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sfall, Stephanie Boma" initials="HSB" lastIdx="35" clrIdx="0">
    <p:extLst>
      <p:ext uri="{19B8F6BF-5375-455C-9EA6-DF929625EA0E}">
        <p15:presenceInfo xmlns:p15="http://schemas.microsoft.com/office/powerpoint/2012/main" userId="S::SHORSFALL@mgh.harvard.edu::7cf884a4-7055-4b4b-989c-6c5a1a5ea46b" providerId="AD"/>
      </p:ext>
    </p:extLst>
  </p:cmAuthor>
  <p:cmAuthor id="2" name="Alba, Christopher" initials="AC" lastIdx="265" clrIdx="1">
    <p:extLst>
      <p:ext uri="{19B8F6BF-5375-455C-9EA6-DF929625EA0E}">
        <p15:presenceInfo xmlns:p15="http://schemas.microsoft.com/office/powerpoint/2012/main" userId="S::CALBA1@mgh.harvard.edu::d61f1e1e-2468-4235-8618-bcd9b5a1e4c2" providerId="AD"/>
      </p:ext>
    </p:extLst>
  </p:cmAuthor>
  <p:cmAuthor id="3" name="Dugdale, Caitlin M.,M.D." initials="DCM" lastIdx="106" clrIdx="2">
    <p:extLst>
      <p:ext uri="{19B8F6BF-5375-455C-9EA6-DF929625EA0E}">
        <p15:presenceInfo xmlns:p15="http://schemas.microsoft.com/office/powerpoint/2012/main" userId="S::cdugdale@mgh.harvard.edu::92abef5f-dc21-464d-b9a1-1ed87027e5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7"/>
    <a:srgbClr val="DB9C8B"/>
    <a:srgbClr val="A6B9DF"/>
    <a:srgbClr val="B0C79C"/>
    <a:srgbClr val="BA3233"/>
    <a:srgbClr val="447EC0"/>
    <a:srgbClr val="569840"/>
    <a:srgbClr val="008BB0"/>
    <a:srgbClr val="006BB0"/>
    <a:srgbClr val="A7AA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790"/>
    <p:restoredTop sz="80842"/>
  </p:normalViewPr>
  <p:slideViewPr>
    <p:cSldViewPr snapToGrid="0">
      <p:cViewPr varScale="1">
        <p:scale>
          <a:sx n="73" d="100"/>
          <a:sy n="73" d="100"/>
        </p:scale>
        <p:origin x="208"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2323D-EA6B-5A48-8FF4-D471C732ACC2}" type="datetimeFigureOut">
              <a:rPr lang="en-US" smtClean="0"/>
              <a:t>7/21/22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C2AA-8AB9-B94E-9E36-5795C36F099B}" type="slidenum">
              <a:rPr lang="en-US" smtClean="0"/>
              <a:t>‹#›</a:t>
            </a:fld>
            <a:endParaRPr lang="en-US" dirty="0"/>
          </a:p>
        </p:txBody>
      </p:sp>
    </p:spTree>
    <p:extLst>
      <p:ext uri="{BB962C8B-B14F-4D97-AF65-F5344CB8AC3E}">
        <p14:creationId xmlns:p14="http://schemas.microsoft.com/office/powerpoint/2010/main" val="367484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2</a:t>
            </a:fld>
            <a:endParaRPr lang="en-US" dirty="0"/>
          </a:p>
        </p:txBody>
      </p:sp>
    </p:spTree>
    <p:extLst>
      <p:ext uri="{BB962C8B-B14F-4D97-AF65-F5344CB8AC3E}">
        <p14:creationId xmlns:p14="http://schemas.microsoft.com/office/powerpoint/2010/main" val="392311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11</a:t>
            </a:fld>
            <a:endParaRPr lang="en-US" dirty="0"/>
          </a:p>
        </p:txBody>
      </p:sp>
    </p:spTree>
    <p:extLst>
      <p:ext uri="{BB962C8B-B14F-4D97-AF65-F5344CB8AC3E}">
        <p14:creationId xmlns:p14="http://schemas.microsoft.com/office/powerpoint/2010/main" val="209476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12</a:t>
            </a:fld>
            <a:endParaRPr lang="en-US" dirty="0"/>
          </a:p>
        </p:txBody>
      </p:sp>
    </p:spTree>
    <p:extLst>
      <p:ext uri="{BB962C8B-B14F-4D97-AF65-F5344CB8AC3E}">
        <p14:creationId xmlns:p14="http://schemas.microsoft.com/office/powerpoint/2010/main" val="413565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3</a:t>
            </a:fld>
            <a:endParaRPr lang="en-US" dirty="0"/>
          </a:p>
        </p:txBody>
      </p:sp>
    </p:spTree>
    <p:extLst>
      <p:ext uri="{BB962C8B-B14F-4D97-AF65-F5344CB8AC3E}">
        <p14:creationId xmlns:p14="http://schemas.microsoft.com/office/powerpoint/2010/main" val="61822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4</a:t>
            </a:fld>
            <a:endParaRPr lang="en-US" dirty="0"/>
          </a:p>
        </p:txBody>
      </p:sp>
    </p:spTree>
    <p:extLst>
      <p:ext uri="{BB962C8B-B14F-4D97-AF65-F5344CB8AC3E}">
        <p14:creationId xmlns:p14="http://schemas.microsoft.com/office/powerpoint/2010/main" val="394943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5</a:t>
            </a:fld>
            <a:endParaRPr lang="en-US" dirty="0"/>
          </a:p>
        </p:txBody>
      </p:sp>
    </p:spTree>
    <p:extLst>
      <p:ext uri="{BB962C8B-B14F-4D97-AF65-F5344CB8AC3E}">
        <p14:creationId xmlns:p14="http://schemas.microsoft.com/office/powerpoint/2010/main" val="159545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Mention target population as defined as birth</a:t>
            </a:r>
          </a:p>
        </p:txBody>
      </p:sp>
      <p:sp>
        <p:nvSpPr>
          <p:cNvPr id="4" name="Slide Number Placeholder 3"/>
          <p:cNvSpPr>
            <a:spLocks noGrp="1"/>
          </p:cNvSpPr>
          <p:nvPr>
            <p:ph type="sldNum" sz="quarter" idx="5"/>
          </p:nvPr>
        </p:nvSpPr>
        <p:spPr/>
        <p:txBody>
          <a:bodyPr/>
          <a:lstStyle/>
          <a:p>
            <a:fld id="{B66CC2AA-8AB9-B94E-9E36-5795C36F099B}" type="slidenum">
              <a:rPr lang="en-US" smtClean="0"/>
              <a:t>6</a:t>
            </a:fld>
            <a:endParaRPr lang="en-US" dirty="0"/>
          </a:p>
        </p:txBody>
      </p:sp>
    </p:spTree>
    <p:extLst>
      <p:ext uri="{BB962C8B-B14F-4D97-AF65-F5344CB8AC3E}">
        <p14:creationId xmlns:p14="http://schemas.microsoft.com/office/powerpoint/2010/main" val="56477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7</a:t>
            </a:fld>
            <a:endParaRPr lang="en-US" dirty="0"/>
          </a:p>
        </p:txBody>
      </p:sp>
    </p:spTree>
    <p:extLst>
      <p:ext uri="{BB962C8B-B14F-4D97-AF65-F5344CB8AC3E}">
        <p14:creationId xmlns:p14="http://schemas.microsoft.com/office/powerpoint/2010/main" val="410626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8</a:t>
            </a:fld>
            <a:endParaRPr lang="en-US" dirty="0"/>
          </a:p>
        </p:txBody>
      </p:sp>
    </p:spTree>
    <p:extLst>
      <p:ext uri="{BB962C8B-B14F-4D97-AF65-F5344CB8AC3E}">
        <p14:creationId xmlns:p14="http://schemas.microsoft.com/office/powerpoint/2010/main" val="356932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9</a:t>
            </a:fld>
            <a:endParaRPr lang="en-US" dirty="0"/>
          </a:p>
        </p:txBody>
      </p:sp>
    </p:spTree>
    <p:extLst>
      <p:ext uri="{BB962C8B-B14F-4D97-AF65-F5344CB8AC3E}">
        <p14:creationId xmlns:p14="http://schemas.microsoft.com/office/powerpoint/2010/main" val="194507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6CC2AA-8AB9-B94E-9E36-5795C36F099B}" type="slidenum">
              <a:rPr lang="en-US" smtClean="0"/>
              <a:t>10</a:t>
            </a:fld>
            <a:endParaRPr lang="en-US" dirty="0"/>
          </a:p>
        </p:txBody>
      </p:sp>
    </p:spTree>
    <p:extLst>
      <p:ext uri="{BB962C8B-B14F-4D97-AF65-F5344CB8AC3E}">
        <p14:creationId xmlns:p14="http://schemas.microsoft.com/office/powerpoint/2010/main" val="395513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B5C-8446-4769-A0EC-D352D7038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49C1C6-0AEA-4059-A650-9009DB729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358B00-2837-42AF-B455-E8D37B5613F9}"/>
              </a:ext>
            </a:extLst>
          </p:cNvPr>
          <p:cNvSpPr>
            <a:spLocks noGrp="1"/>
          </p:cNvSpPr>
          <p:nvPr>
            <p:ph type="dt" sz="half" idx="10"/>
          </p:nvPr>
        </p:nvSpPr>
        <p:spPr/>
        <p:txBody>
          <a:bodyPr/>
          <a:lstStyle/>
          <a:p>
            <a:fld id="{5D49D5B8-20C3-43E4-9FBE-E5B66304D1BD}" type="datetime1">
              <a:rPr lang="en-US" smtClean="0"/>
              <a:t>7/21/22</a:t>
            </a:fld>
            <a:endParaRPr lang="en-US" dirty="0"/>
          </a:p>
        </p:txBody>
      </p:sp>
      <p:sp>
        <p:nvSpPr>
          <p:cNvPr id="5" name="Footer Placeholder 4">
            <a:extLst>
              <a:ext uri="{FF2B5EF4-FFF2-40B4-BE49-F238E27FC236}">
                <a16:creationId xmlns:a16="http://schemas.microsoft.com/office/drawing/2014/main" id="{7A2AD6E3-37E5-469D-8024-9E2CA4BD93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6ED3D1-EEF4-4AF0-AE23-DA4A8A402EE6}"/>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424237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3165-F6D0-4CF9-9FCC-68BF25AE12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B26338-D4F0-4026-981A-9F7BB0C39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B1090-F19F-4734-9F30-CBD3F9EF30EF}"/>
              </a:ext>
            </a:extLst>
          </p:cNvPr>
          <p:cNvSpPr>
            <a:spLocks noGrp="1"/>
          </p:cNvSpPr>
          <p:nvPr>
            <p:ph type="dt" sz="half" idx="10"/>
          </p:nvPr>
        </p:nvSpPr>
        <p:spPr/>
        <p:txBody>
          <a:bodyPr/>
          <a:lstStyle/>
          <a:p>
            <a:fld id="{0471AFEB-98EF-4E3B-84D1-E4B01F14F4BC}" type="datetime1">
              <a:rPr lang="en-US" smtClean="0"/>
              <a:t>7/21/22</a:t>
            </a:fld>
            <a:endParaRPr lang="en-US" dirty="0"/>
          </a:p>
        </p:txBody>
      </p:sp>
      <p:sp>
        <p:nvSpPr>
          <p:cNvPr id="5" name="Footer Placeholder 4">
            <a:extLst>
              <a:ext uri="{FF2B5EF4-FFF2-40B4-BE49-F238E27FC236}">
                <a16:creationId xmlns:a16="http://schemas.microsoft.com/office/drawing/2014/main" id="{4F3D9614-BC44-4086-AE41-37072DE918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1B4B7A-7D0C-4F80-ADBA-9BD4B3FE011D}"/>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295907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A93308-7F17-4402-A52F-1592413F73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4C6810-3E11-4D12-9BFB-A833F67D1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6B53A-B5AD-4B01-89EF-1DD718828A1C}"/>
              </a:ext>
            </a:extLst>
          </p:cNvPr>
          <p:cNvSpPr>
            <a:spLocks noGrp="1"/>
          </p:cNvSpPr>
          <p:nvPr>
            <p:ph type="dt" sz="half" idx="10"/>
          </p:nvPr>
        </p:nvSpPr>
        <p:spPr/>
        <p:txBody>
          <a:bodyPr/>
          <a:lstStyle/>
          <a:p>
            <a:fld id="{81B8A9B5-1D6F-40F8-9323-F23A94DC0DC4}" type="datetime1">
              <a:rPr lang="en-US" smtClean="0"/>
              <a:t>7/21/22</a:t>
            </a:fld>
            <a:endParaRPr lang="en-US" dirty="0"/>
          </a:p>
        </p:txBody>
      </p:sp>
      <p:sp>
        <p:nvSpPr>
          <p:cNvPr id="5" name="Footer Placeholder 4">
            <a:extLst>
              <a:ext uri="{FF2B5EF4-FFF2-40B4-BE49-F238E27FC236}">
                <a16:creationId xmlns:a16="http://schemas.microsoft.com/office/drawing/2014/main" id="{20FC6FEC-6397-486F-AB6B-FEC36CBF28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EABB29-3245-4812-9D72-722C27AE19DC}"/>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340619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E52C-C32F-4113-ABC1-87E1A9FA5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C38F5E-159B-40AE-8F71-F83BB3A0C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5BDAE-5E0C-4C83-94CD-11FA1A0C7C1E}"/>
              </a:ext>
            </a:extLst>
          </p:cNvPr>
          <p:cNvSpPr>
            <a:spLocks noGrp="1"/>
          </p:cNvSpPr>
          <p:nvPr>
            <p:ph type="dt" sz="half" idx="10"/>
          </p:nvPr>
        </p:nvSpPr>
        <p:spPr/>
        <p:txBody>
          <a:bodyPr/>
          <a:lstStyle/>
          <a:p>
            <a:fld id="{BC88B0FF-989A-4F32-9C46-07F993C1329D}" type="datetime1">
              <a:rPr lang="en-US" smtClean="0"/>
              <a:t>7/21/22</a:t>
            </a:fld>
            <a:endParaRPr lang="en-US" dirty="0"/>
          </a:p>
        </p:txBody>
      </p:sp>
      <p:sp>
        <p:nvSpPr>
          <p:cNvPr id="5" name="Footer Placeholder 4">
            <a:extLst>
              <a:ext uri="{FF2B5EF4-FFF2-40B4-BE49-F238E27FC236}">
                <a16:creationId xmlns:a16="http://schemas.microsoft.com/office/drawing/2014/main" id="{D38E8388-D3F3-4EA2-ABB1-4687960497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D7E911-725B-4694-BFB7-531E7ED3477F}"/>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195954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44B5-10C2-42F3-88E5-D087BCDE6B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1EC251-7A52-4C37-8FBD-C893B1386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B5AAA-B1CA-484B-804F-A67780FE29DF}"/>
              </a:ext>
            </a:extLst>
          </p:cNvPr>
          <p:cNvSpPr>
            <a:spLocks noGrp="1"/>
          </p:cNvSpPr>
          <p:nvPr>
            <p:ph type="dt" sz="half" idx="10"/>
          </p:nvPr>
        </p:nvSpPr>
        <p:spPr/>
        <p:txBody>
          <a:bodyPr/>
          <a:lstStyle/>
          <a:p>
            <a:fld id="{3066316B-5BE6-4C4F-BA0B-6FFD0241DEC2}" type="datetime1">
              <a:rPr lang="en-US" smtClean="0"/>
              <a:t>7/21/22</a:t>
            </a:fld>
            <a:endParaRPr lang="en-US" dirty="0"/>
          </a:p>
        </p:txBody>
      </p:sp>
      <p:sp>
        <p:nvSpPr>
          <p:cNvPr id="5" name="Footer Placeholder 4">
            <a:extLst>
              <a:ext uri="{FF2B5EF4-FFF2-40B4-BE49-F238E27FC236}">
                <a16:creationId xmlns:a16="http://schemas.microsoft.com/office/drawing/2014/main" id="{BE4959CF-7CE1-4049-88D7-6F2932A84E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D64BD2-9633-4643-AC4A-141D8590CF74}"/>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94835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9D3B-08EC-4777-9FDC-0F26AFE21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A4BA8-73D4-4BB9-BA99-478BC6EE13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183131-B17F-452C-8664-71DA5F8F65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0EA0B1-2CCD-4AD4-AE1F-8262D56CE012}"/>
              </a:ext>
            </a:extLst>
          </p:cNvPr>
          <p:cNvSpPr>
            <a:spLocks noGrp="1"/>
          </p:cNvSpPr>
          <p:nvPr>
            <p:ph type="dt" sz="half" idx="10"/>
          </p:nvPr>
        </p:nvSpPr>
        <p:spPr/>
        <p:txBody>
          <a:bodyPr/>
          <a:lstStyle/>
          <a:p>
            <a:fld id="{962729F4-D834-4AAF-A340-4FA98C6678F8}" type="datetime1">
              <a:rPr lang="en-US" smtClean="0"/>
              <a:t>7/21/22</a:t>
            </a:fld>
            <a:endParaRPr lang="en-US" dirty="0"/>
          </a:p>
        </p:txBody>
      </p:sp>
      <p:sp>
        <p:nvSpPr>
          <p:cNvPr id="6" name="Footer Placeholder 5">
            <a:extLst>
              <a:ext uri="{FF2B5EF4-FFF2-40B4-BE49-F238E27FC236}">
                <a16:creationId xmlns:a16="http://schemas.microsoft.com/office/drawing/2014/main" id="{C7514025-21AB-4A9D-825F-CE11EEFE21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BC96BB-1C00-4CD2-A90F-D915E95323E7}"/>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204515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16DB-587E-4DCD-9CA0-5108A0D8CB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90E516-4145-4CFE-98C3-0236AB3B9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BC8F5-08E9-453C-B144-934B5D2E16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BC32D-4AEF-4CD7-B1ED-2AD867300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C8391A-961C-4B65-BE7E-E599DF8BD5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2A9451-E020-4070-8427-E59B297D99EF}"/>
              </a:ext>
            </a:extLst>
          </p:cNvPr>
          <p:cNvSpPr>
            <a:spLocks noGrp="1"/>
          </p:cNvSpPr>
          <p:nvPr>
            <p:ph type="dt" sz="half" idx="10"/>
          </p:nvPr>
        </p:nvSpPr>
        <p:spPr/>
        <p:txBody>
          <a:bodyPr/>
          <a:lstStyle/>
          <a:p>
            <a:fld id="{CECBC937-3EB4-42D2-9B5B-D782B78CC2B4}" type="datetime1">
              <a:rPr lang="en-US" smtClean="0"/>
              <a:t>7/21/22</a:t>
            </a:fld>
            <a:endParaRPr lang="en-US" dirty="0"/>
          </a:p>
        </p:txBody>
      </p:sp>
      <p:sp>
        <p:nvSpPr>
          <p:cNvPr id="8" name="Footer Placeholder 7">
            <a:extLst>
              <a:ext uri="{FF2B5EF4-FFF2-40B4-BE49-F238E27FC236}">
                <a16:creationId xmlns:a16="http://schemas.microsoft.com/office/drawing/2014/main" id="{6E154B6A-606D-402E-A46B-3BEBA0F0F6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5C4B17-5253-479C-9F83-83E46EA8B43B}"/>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367196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FE95-4DF6-477B-BDFF-45955CC4B7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9F7F2E-5988-40E9-B66E-0AB6DA9CDCD1}"/>
              </a:ext>
            </a:extLst>
          </p:cNvPr>
          <p:cNvSpPr>
            <a:spLocks noGrp="1"/>
          </p:cNvSpPr>
          <p:nvPr>
            <p:ph type="dt" sz="half" idx="10"/>
          </p:nvPr>
        </p:nvSpPr>
        <p:spPr/>
        <p:txBody>
          <a:bodyPr/>
          <a:lstStyle/>
          <a:p>
            <a:fld id="{79279C20-3DF1-4670-ACE8-AE40076ADC4A}" type="datetime1">
              <a:rPr lang="en-US" smtClean="0"/>
              <a:t>7/21/22</a:t>
            </a:fld>
            <a:endParaRPr lang="en-US" dirty="0"/>
          </a:p>
        </p:txBody>
      </p:sp>
      <p:sp>
        <p:nvSpPr>
          <p:cNvPr id="4" name="Footer Placeholder 3">
            <a:extLst>
              <a:ext uri="{FF2B5EF4-FFF2-40B4-BE49-F238E27FC236}">
                <a16:creationId xmlns:a16="http://schemas.microsoft.com/office/drawing/2014/main" id="{6D8159E1-05E5-4522-9D60-2D23BA7B6A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B57E601-6ECE-41D4-A5FE-77F484316129}"/>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102992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9FDEAC-C748-413A-931D-90BF0093A7B5}"/>
              </a:ext>
            </a:extLst>
          </p:cNvPr>
          <p:cNvSpPr>
            <a:spLocks noGrp="1"/>
          </p:cNvSpPr>
          <p:nvPr>
            <p:ph type="dt" sz="half" idx="10"/>
          </p:nvPr>
        </p:nvSpPr>
        <p:spPr/>
        <p:txBody>
          <a:bodyPr/>
          <a:lstStyle/>
          <a:p>
            <a:fld id="{C8227E9E-8D9F-4E70-B642-8E15EAC2AC98}" type="datetime1">
              <a:rPr lang="en-US" smtClean="0"/>
              <a:t>7/21/22</a:t>
            </a:fld>
            <a:endParaRPr lang="en-US" dirty="0"/>
          </a:p>
        </p:txBody>
      </p:sp>
      <p:sp>
        <p:nvSpPr>
          <p:cNvPr id="3" name="Footer Placeholder 2">
            <a:extLst>
              <a:ext uri="{FF2B5EF4-FFF2-40B4-BE49-F238E27FC236}">
                <a16:creationId xmlns:a16="http://schemas.microsoft.com/office/drawing/2014/main" id="{B871DE75-F61C-44D6-B7A3-E638701B43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85B8EF-6B54-43DB-93BB-A9A57E629831}"/>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24148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3C37-A187-4783-A04A-3D0D0E521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7F7EC5-23DD-4E81-B4E3-9F0C404C0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D958B-1740-48A6-82F3-97FD66FB7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35C902-62FC-4057-B510-21E8EDFF6247}"/>
              </a:ext>
            </a:extLst>
          </p:cNvPr>
          <p:cNvSpPr>
            <a:spLocks noGrp="1"/>
          </p:cNvSpPr>
          <p:nvPr>
            <p:ph type="dt" sz="half" idx="10"/>
          </p:nvPr>
        </p:nvSpPr>
        <p:spPr/>
        <p:txBody>
          <a:bodyPr/>
          <a:lstStyle/>
          <a:p>
            <a:fld id="{4FA2B7C1-B732-4582-9506-43A6F58EA666}" type="datetime1">
              <a:rPr lang="en-US" smtClean="0"/>
              <a:t>7/21/22</a:t>
            </a:fld>
            <a:endParaRPr lang="en-US" dirty="0"/>
          </a:p>
        </p:txBody>
      </p:sp>
      <p:sp>
        <p:nvSpPr>
          <p:cNvPr id="6" name="Footer Placeholder 5">
            <a:extLst>
              <a:ext uri="{FF2B5EF4-FFF2-40B4-BE49-F238E27FC236}">
                <a16:creationId xmlns:a16="http://schemas.microsoft.com/office/drawing/2014/main" id="{EC6ADDF1-97F4-43B3-8341-F2683BF34D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E845C7-65FA-4A5A-A039-C0F35630987F}"/>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89472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8532-1536-4585-AF99-6DE8B3F4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CC3A9-E68E-4446-BDA4-5A0A2683C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83E536-B0B1-42E4-9143-9B9311F81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6588B-6A24-4055-9816-5FF09E5A6F79}"/>
              </a:ext>
            </a:extLst>
          </p:cNvPr>
          <p:cNvSpPr>
            <a:spLocks noGrp="1"/>
          </p:cNvSpPr>
          <p:nvPr>
            <p:ph type="dt" sz="half" idx="10"/>
          </p:nvPr>
        </p:nvSpPr>
        <p:spPr/>
        <p:txBody>
          <a:bodyPr/>
          <a:lstStyle/>
          <a:p>
            <a:fld id="{5C76B2D4-CD74-4FF7-8A00-C97470263FE4}" type="datetime1">
              <a:rPr lang="en-US" smtClean="0"/>
              <a:t>7/21/22</a:t>
            </a:fld>
            <a:endParaRPr lang="en-US" dirty="0"/>
          </a:p>
        </p:txBody>
      </p:sp>
      <p:sp>
        <p:nvSpPr>
          <p:cNvPr id="6" name="Footer Placeholder 5">
            <a:extLst>
              <a:ext uri="{FF2B5EF4-FFF2-40B4-BE49-F238E27FC236}">
                <a16:creationId xmlns:a16="http://schemas.microsoft.com/office/drawing/2014/main" id="{DAAD435D-4C7D-467C-8EC2-332A4215D6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08B5EC-CD90-4CE1-982F-CE95D2C150AC}"/>
              </a:ext>
            </a:extLst>
          </p:cNvPr>
          <p:cNvSpPr>
            <a:spLocks noGrp="1"/>
          </p:cNvSpPr>
          <p:nvPr>
            <p:ph type="sldNum" sz="quarter" idx="12"/>
          </p:nvPr>
        </p:nvSpPr>
        <p:spPr/>
        <p:txBody>
          <a:bodyPr/>
          <a:lstStyle/>
          <a:p>
            <a:fld id="{6A020729-776B-4610-8EDD-967E833B664E}" type="slidenum">
              <a:rPr lang="en-US" smtClean="0"/>
              <a:t>‹#›</a:t>
            </a:fld>
            <a:endParaRPr lang="en-US" dirty="0"/>
          </a:p>
        </p:txBody>
      </p:sp>
    </p:spTree>
    <p:extLst>
      <p:ext uri="{BB962C8B-B14F-4D97-AF65-F5344CB8AC3E}">
        <p14:creationId xmlns:p14="http://schemas.microsoft.com/office/powerpoint/2010/main" val="274892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8C644-6CFC-4B70-94B9-F7B51E004B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B3BB57-412D-4E75-85FE-64734AAD3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993DB-CE2D-4B2C-9D18-90A6E3B17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F10C9143-790A-48FE-837B-06CC90CEF82B}" type="datetime1">
              <a:rPr lang="en-US" smtClean="0"/>
              <a:pPr/>
              <a:t>7/21/22</a:t>
            </a:fld>
            <a:endParaRPr lang="en-US" dirty="0"/>
          </a:p>
        </p:txBody>
      </p:sp>
      <p:sp>
        <p:nvSpPr>
          <p:cNvPr id="5" name="Footer Placeholder 4">
            <a:extLst>
              <a:ext uri="{FF2B5EF4-FFF2-40B4-BE49-F238E27FC236}">
                <a16:creationId xmlns:a16="http://schemas.microsoft.com/office/drawing/2014/main" id="{783200BD-663A-4136-A228-EE2D83F42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01580B2-4B8D-4B67-BCB8-E32B8EC45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020729-776B-4610-8EDD-967E833B664E}" type="slidenum">
              <a:rPr lang="en-US" smtClean="0"/>
              <a:pPr/>
              <a:t>‹#›</a:t>
            </a:fld>
            <a:endParaRPr lang="en-US" dirty="0"/>
          </a:p>
        </p:txBody>
      </p:sp>
    </p:spTree>
    <p:extLst>
      <p:ext uri="{BB962C8B-B14F-4D97-AF65-F5344CB8AC3E}">
        <p14:creationId xmlns:p14="http://schemas.microsoft.com/office/powerpoint/2010/main" val="1641515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C898-0722-4830-AFA3-60AE7EEF2CC4}"/>
              </a:ext>
            </a:extLst>
          </p:cNvPr>
          <p:cNvSpPr>
            <a:spLocks noGrp="1"/>
          </p:cNvSpPr>
          <p:nvPr>
            <p:ph type="ctrTitle"/>
          </p:nvPr>
        </p:nvSpPr>
        <p:spPr>
          <a:xfrm>
            <a:off x="1524000" y="1852206"/>
            <a:ext cx="9144000" cy="2026774"/>
          </a:xfrm>
        </p:spPr>
        <p:txBody>
          <a:bodyPr>
            <a:normAutofit/>
          </a:bodyPr>
          <a:lstStyle/>
          <a:p>
            <a:r>
              <a:rPr lang="en-US" sz="3500" b="1" dirty="0">
                <a:latin typeface="Arial"/>
                <a:cs typeface="Arial"/>
              </a:rPr>
              <a:t>Cost-effectiveness of broadly neutralizing antibodies for infant HIV prophylaxis in settings with high HIV burdens</a:t>
            </a:r>
          </a:p>
        </p:txBody>
      </p:sp>
      <p:sp>
        <p:nvSpPr>
          <p:cNvPr id="3" name="Subtitle 2">
            <a:extLst>
              <a:ext uri="{FF2B5EF4-FFF2-40B4-BE49-F238E27FC236}">
                <a16:creationId xmlns:a16="http://schemas.microsoft.com/office/drawing/2014/main" id="{DAB623EA-4569-4A50-9715-2BF00501D0CB}"/>
              </a:ext>
            </a:extLst>
          </p:cNvPr>
          <p:cNvSpPr>
            <a:spLocks noGrp="1"/>
          </p:cNvSpPr>
          <p:nvPr>
            <p:ph type="subTitle" idx="1"/>
          </p:nvPr>
        </p:nvSpPr>
        <p:spPr>
          <a:xfrm>
            <a:off x="1399673" y="4325203"/>
            <a:ext cx="9392653" cy="2077195"/>
          </a:xfrm>
        </p:spPr>
        <p:txBody>
          <a:bodyPr vert="horz" lIns="91440" tIns="45720" rIns="91440" bIns="45720" rtlCol="0" anchor="t">
            <a:noAutofit/>
          </a:bodyPr>
          <a:lstStyle/>
          <a:p>
            <a:pPr>
              <a:lnSpc>
                <a:spcPct val="120000"/>
              </a:lnSpc>
              <a:spcBef>
                <a:spcPts val="0"/>
              </a:spcBef>
            </a:pPr>
            <a:r>
              <a:rPr lang="en-US" sz="1500" dirty="0">
                <a:latin typeface="Arial" panose="020B0604020202020204" pitchFamily="34" charset="0"/>
                <a:cs typeface="Arial" panose="020B0604020202020204" pitchFamily="34" charset="0"/>
              </a:rPr>
              <a:t>Presented by: Caitlin Dugdale, MD</a:t>
            </a:r>
          </a:p>
          <a:p>
            <a:pPr>
              <a:lnSpc>
                <a:spcPct val="120000"/>
              </a:lnSpc>
              <a:spcBef>
                <a:spcPts val="0"/>
              </a:spcBef>
            </a:pPr>
            <a:endParaRPr lang="en-US" sz="1500" dirty="0">
              <a:cs typeface="Arial" panose="020B0604020202020204" pitchFamily="34" charset="0"/>
            </a:endParaRPr>
          </a:p>
          <a:p>
            <a:pPr>
              <a:lnSpc>
                <a:spcPct val="120000"/>
              </a:lnSpc>
              <a:spcBef>
                <a:spcPts val="0"/>
              </a:spcBef>
            </a:pPr>
            <a:r>
              <a:rPr lang="en-US" sz="1500" dirty="0">
                <a:latin typeface="Arial" panose="020B0604020202020204" pitchFamily="34" charset="0"/>
                <a:cs typeface="Arial" panose="020B0604020202020204" pitchFamily="34" charset="0"/>
              </a:rPr>
              <a:t>Alba C</a:t>
            </a:r>
            <a:r>
              <a:rPr lang="en-US" sz="1500" dirty="0">
                <a:cs typeface="Arial" panose="020B0604020202020204" pitchFamily="34" charset="0"/>
              </a:rPr>
              <a:t>,</a:t>
            </a:r>
            <a:r>
              <a:rPr lang="en-US" sz="1500" dirty="0">
                <a:latin typeface="Arial" panose="020B0604020202020204" pitchFamily="34" charset="0"/>
                <a:cs typeface="Arial" panose="020B0604020202020204" pitchFamily="34" charset="0"/>
              </a:rPr>
              <a:t> Malhotra S, Horsfall S, Barnhart M, Chapman K, Cunningham CK, Fast P, Fouda GG, Freedberg KA, Ghazaryan L, Leroy V, Mann C, McCluskey MM, McFarland EJ, Muturi-Kioi V, Permar SR, Sok D, Stranix-Chibanda L, Weinstein MC, Ciaranello AL, and Dugdale CM</a:t>
            </a:r>
          </a:p>
          <a:p>
            <a:pPr>
              <a:lnSpc>
                <a:spcPct val="120000"/>
              </a:lnSpc>
              <a:spcBef>
                <a:spcPts val="0"/>
              </a:spcBef>
            </a:pPr>
            <a:endParaRPr lang="en-US" sz="1500" dirty="0">
              <a:cs typeface="Arial" panose="020B0604020202020204" pitchFamily="34" charset="0"/>
            </a:endParaRPr>
          </a:p>
          <a:p>
            <a:pPr>
              <a:lnSpc>
                <a:spcPct val="120000"/>
              </a:lnSpc>
              <a:spcBef>
                <a:spcPts val="0"/>
              </a:spcBef>
            </a:pPr>
            <a:r>
              <a:rPr lang="en-US" sz="1500" b="1" dirty="0">
                <a:latin typeface="Arial" panose="020B0604020202020204" pitchFamily="34" charset="0"/>
                <a:cs typeface="Arial" panose="020B0604020202020204" pitchFamily="34" charset="0"/>
              </a:rPr>
              <a:t>Supported by: PEPFAR through USAID, NICHD (K08HD101342, R01HD079214), and IMPAACT (DR808)</a:t>
            </a:r>
          </a:p>
        </p:txBody>
      </p:sp>
      <p:cxnSp>
        <p:nvCxnSpPr>
          <p:cNvPr id="5" name="Straight Connector 4">
            <a:extLst>
              <a:ext uri="{FF2B5EF4-FFF2-40B4-BE49-F238E27FC236}">
                <a16:creationId xmlns:a16="http://schemas.microsoft.com/office/drawing/2014/main" id="{37FB6FFE-B421-4729-A4CC-B134517D2FE7}"/>
              </a:ext>
            </a:extLst>
          </p:cNvPr>
          <p:cNvCxnSpPr>
            <a:cxnSpLocks/>
          </p:cNvCxnSpPr>
          <p:nvPr/>
        </p:nvCxnSpPr>
        <p:spPr>
          <a:xfrm>
            <a:off x="923371" y="4073573"/>
            <a:ext cx="10345258" cy="0"/>
          </a:xfrm>
          <a:prstGeom prst="line">
            <a:avLst/>
          </a:prstGeom>
          <a:ln w="28575"/>
        </p:spPr>
        <p:style>
          <a:lnRef idx="1">
            <a:schemeClr val="accent5"/>
          </a:lnRef>
          <a:fillRef idx="0">
            <a:schemeClr val="accent5"/>
          </a:fillRef>
          <a:effectRef idx="0">
            <a:schemeClr val="accent5"/>
          </a:effectRef>
          <a:fontRef idx="minor">
            <a:schemeClr val="tx1"/>
          </a:fontRef>
        </p:style>
      </p:cxnSp>
      <p:pic>
        <p:nvPicPr>
          <p:cNvPr id="9" name="Picture 8" descr="Text&#10;&#10;Description automatically generated">
            <a:extLst>
              <a:ext uri="{FF2B5EF4-FFF2-40B4-BE49-F238E27FC236}">
                <a16:creationId xmlns:a16="http://schemas.microsoft.com/office/drawing/2014/main" id="{3E8B28B1-E284-4064-B554-A5B69DE10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841" y="535942"/>
            <a:ext cx="2668158" cy="914400"/>
          </a:xfrm>
          <a:prstGeom prst="rect">
            <a:avLst/>
          </a:prstGeom>
        </p:spPr>
      </p:pic>
      <p:pic>
        <p:nvPicPr>
          <p:cNvPr id="10" name="Picture 9">
            <a:extLst>
              <a:ext uri="{FF2B5EF4-FFF2-40B4-BE49-F238E27FC236}">
                <a16:creationId xmlns:a16="http://schemas.microsoft.com/office/drawing/2014/main" id="{8C190A36-E9D0-4640-B53F-11D71A2F4768}"/>
              </a:ext>
            </a:extLst>
          </p:cNvPr>
          <p:cNvPicPr>
            <a:picLocks noChangeAspect="1"/>
          </p:cNvPicPr>
          <p:nvPr/>
        </p:nvPicPr>
        <p:blipFill>
          <a:blip r:embed="rId3"/>
          <a:stretch>
            <a:fillRect/>
          </a:stretch>
        </p:blipFill>
        <p:spPr>
          <a:xfrm>
            <a:off x="1046000" y="444502"/>
            <a:ext cx="1754977" cy="109728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34E011C4-37D4-4050-A0A6-16E3FBE21220}"/>
              </a:ext>
            </a:extLst>
          </p:cNvPr>
          <p:cNvPicPr>
            <a:picLocks noChangeAspect="1"/>
          </p:cNvPicPr>
          <p:nvPr/>
        </p:nvPicPr>
        <p:blipFill rotWithShape="1">
          <a:blip r:embed="rId4"/>
          <a:srcRect l="15071" t="17052" r="14566" b="15459"/>
          <a:stretch/>
        </p:blipFill>
        <p:spPr>
          <a:xfrm>
            <a:off x="3831148" y="444502"/>
            <a:ext cx="1338019" cy="1097280"/>
          </a:xfrm>
          <a:prstGeom prst="rect">
            <a:avLst/>
          </a:prstGeom>
        </p:spPr>
      </p:pic>
      <p:pic>
        <p:nvPicPr>
          <p:cNvPr id="12" name="Picture 11">
            <a:extLst>
              <a:ext uri="{FF2B5EF4-FFF2-40B4-BE49-F238E27FC236}">
                <a16:creationId xmlns:a16="http://schemas.microsoft.com/office/drawing/2014/main" id="{3E4857CA-CD8C-4312-8CD5-5A3F81E84D13}"/>
              </a:ext>
            </a:extLst>
          </p:cNvPr>
          <p:cNvPicPr>
            <a:picLocks noChangeAspect="1"/>
          </p:cNvPicPr>
          <p:nvPr/>
        </p:nvPicPr>
        <p:blipFill rotWithShape="1">
          <a:blip r:embed="rId5"/>
          <a:srcRect l="4025" t="5012" r="8535" b="8044"/>
          <a:stretch/>
        </p:blipFill>
        <p:spPr>
          <a:xfrm>
            <a:off x="6195765" y="444502"/>
            <a:ext cx="1255477" cy="1097280"/>
          </a:xfrm>
          <a:prstGeom prst="rect">
            <a:avLst/>
          </a:prstGeom>
        </p:spPr>
      </p:pic>
    </p:spTree>
    <p:extLst>
      <p:ext uri="{BB962C8B-B14F-4D97-AF65-F5344CB8AC3E}">
        <p14:creationId xmlns:p14="http://schemas.microsoft.com/office/powerpoint/2010/main" val="228641235"/>
      </p:ext>
    </p:extLst>
  </p:cSld>
  <p:clrMapOvr>
    <a:masterClrMapping/>
  </p:clrMapOvr>
  <mc:AlternateContent xmlns:mc="http://schemas.openxmlformats.org/markup-compatibility/2006" xmlns:p14="http://schemas.microsoft.com/office/powerpoint/2010/main">
    <mc:Choice Requires="p14">
      <p:transition spd="slow" p14:dur="2000" advTm="5867"/>
    </mc:Choice>
    <mc:Fallback xmlns="">
      <p:transition spd="slow" advTm="58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a:xfrm>
            <a:off x="567891" y="158535"/>
            <a:ext cx="10785909" cy="873326"/>
          </a:xfrm>
        </p:spPr>
        <p:txBody>
          <a:bodyPr>
            <a:normAutofit fontScale="90000"/>
          </a:bodyPr>
          <a:lstStyle/>
          <a:p>
            <a:r>
              <a:rPr lang="en-US" sz="3500" b="1" dirty="0">
                <a:latin typeface="Arial" panose="020B0604020202020204" pitchFamily="34" charset="0"/>
                <a:cs typeface="Arial" panose="020B0604020202020204" pitchFamily="34" charset="0"/>
              </a:rPr>
              <a:t>Results: BNAb strategies were projected to be cost-effective and to reduce HIV transmission by 24-43%</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10</a:t>
            </a:fld>
            <a:endParaRPr lang="en-US" dirty="0"/>
          </a:p>
        </p:txBody>
      </p:sp>
      <p:graphicFrame>
        <p:nvGraphicFramePr>
          <p:cNvPr id="5" name="Table 5">
            <a:extLst>
              <a:ext uri="{FF2B5EF4-FFF2-40B4-BE49-F238E27FC236}">
                <a16:creationId xmlns:a16="http://schemas.microsoft.com/office/drawing/2014/main" id="{9B1A8A7B-8970-4C12-9B69-1E1B7AD3CAAE}"/>
              </a:ext>
            </a:extLst>
          </p:cNvPr>
          <p:cNvGraphicFramePr>
            <a:graphicFrameLocks noGrp="1"/>
          </p:cNvGraphicFramePr>
          <p:nvPr>
            <p:ph idx="1"/>
            <p:extLst>
              <p:ext uri="{D42A27DB-BD31-4B8C-83A1-F6EECF244321}">
                <p14:modId xmlns:p14="http://schemas.microsoft.com/office/powerpoint/2010/main" val="1516198830"/>
              </p:ext>
            </p:extLst>
          </p:nvPr>
        </p:nvGraphicFramePr>
        <p:xfrm>
          <a:off x="567891" y="1106351"/>
          <a:ext cx="11056219" cy="5218176"/>
        </p:xfrm>
        <a:graphic>
          <a:graphicData uri="http://schemas.openxmlformats.org/drawingml/2006/table">
            <a:tbl>
              <a:tblPr firstRow="1" bandRow="1">
                <a:tableStyleId>{5940675A-B579-460E-94D1-54222C63F5DA}</a:tableStyleId>
              </a:tblPr>
              <a:tblGrid>
                <a:gridCol w="3114423">
                  <a:extLst>
                    <a:ext uri="{9D8B030D-6E8A-4147-A177-3AD203B41FA5}">
                      <a16:colId xmlns:a16="http://schemas.microsoft.com/office/drawing/2014/main" val="1567719576"/>
                    </a:ext>
                  </a:extLst>
                </a:gridCol>
                <a:gridCol w="1581664">
                  <a:extLst>
                    <a:ext uri="{9D8B030D-6E8A-4147-A177-3AD203B41FA5}">
                      <a16:colId xmlns:a16="http://schemas.microsoft.com/office/drawing/2014/main" val="2871611938"/>
                    </a:ext>
                  </a:extLst>
                </a:gridCol>
                <a:gridCol w="1705233">
                  <a:extLst>
                    <a:ext uri="{9D8B030D-6E8A-4147-A177-3AD203B41FA5}">
                      <a16:colId xmlns:a16="http://schemas.microsoft.com/office/drawing/2014/main" val="4242982247"/>
                    </a:ext>
                  </a:extLst>
                </a:gridCol>
                <a:gridCol w="1346886">
                  <a:extLst>
                    <a:ext uri="{9D8B030D-6E8A-4147-A177-3AD203B41FA5}">
                      <a16:colId xmlns:a16="http://schemas.microsoft.com/office/drawing/2014/main" val="266532458"/>
                    </a:ext>
                  </a:extLst>
                </a:gridCol>
                <a:gridCol w="1544595">
                  <a:extLst>
                    <a:ext uri="{9D8B030D-6E8A-4147-A177-3AD203B41FA5}">
                      <a16:colId xmlns:a16="http://schemas.microsoft.com/office/drawing/2014/main" val="1226120691"/>
                    </a:ext>
                  </a:extLst>
                </a:gridCol>
                <a:gridCol w="1763418">
                  <a:extLst>
                    <a:ext uri="{9D8B030D-6E8A-4147-A177-3AD203B41FA5}">
                      <a16:colId xmlns:a16="http://schemas.microsoft.com/office/drawing/2014/main" val="4204212334"/>
                    </a:ext>
                  </a:extLst>
                </a:gridCol>
              </a:tblGrid>
              <a:tr h="719328">
                <a:tc>
                  <a:txBody>
                    <a:bodyPr/>
                    <a:lstStyle/>
                    <a:p>
                      <a:r>
                        <a:rPr lang="en-US" sz="1400" b="1" dirty="0">
                          <a:latin typeface="Arial" panose="020B0604020202020204" pitchFamily="34" charset="0"/>
                          <a:cs typeface="Arial" panose="020B0604020202020204" pitchFamily="34" charset="0"/>
                        </a:rPr>
                        <a:t>Country/strategy</a:t>
                      </a:r>
                    </a:p>
                  </a:txBody>
                  <a:tcPr marR="18288" marT="18288" marB="18288"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Total vertical transmission </a:t>
                      </a:r>
                    </a:p>
                    <a:p>
                      <a:pPr algn="ctr"/>
                      <a:r>
                        <a:rPr lang="en-US" sz="1400" b="1" dirty="0">
                          <a:latin typeface="Arial" panose="020B0604020202020204" pitchFamily="34" charset="0"/>
                          <a:cs typeface="Arial" panose="020B0604020202020204" pitchFamily="34" charset="0"/>
                        </a:rPr>
                        <a:t>rate (%)</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Undiscounted life expectancy (yrs)</a:t>
                      </a:r>
                      <a:endParaRPr lang="en-US" sz="1400" dirty="0">
                        <a:latin typeface="Arial" panose="020B0604020202020204" pitchFamily="34" charset="0"/>
                        <a:cs typeface="Arial" panose="020B0604020202020204" pitchFamily="34" charset="0"/>
                      </a:endParaRP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Discounted costs (USD)</a:t>
                      </a:r>
                      <a:endParaRPr lang="en-US" sz="1400" dirty="0">
                        <a:latin typeface="Arial" panose="020B0604020202020204" pitchFamily="34" charset="0"/>
                        <a:cs typeface="Arial" panose="020B0604020202020204" pitchFamily="34" charset="0"/>
                      </a:endParaRP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ICER</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(USD/YLS)</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50% GDP per capita cost-effectiveness threshold</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32297147"/>
                  </a:ext>
                </a:extLst>
              </a:tr>
              <a:tr h="301752">
                <a:tc gridSpan="6">
                  <a:txBody>
                    <a:bodyPr/>
                    <a:lstStyle/>
                    <a:p>
                      <a:pPr algn="l"/>
                      <a:r>
                        <a:rPr lang="en-US" sz="1400" b="1" dirty="0">
                          <a:solidFill>
                            <a:schemeClr val="tx1"/>
                          </a:solidFill>
                          <a:latin typeface="Arial" panose="020B0604020202020204" pitchFamily="34" charset="0"/>
                          <a:cs typeface="Arial" panose="020B0604020202020204" pitchFamily="34" charset="0"/>
                        </a:rPr>
                        <a:t>Côte d’Ivoire</a:t>
                      </a:r>
                    </a:p>
                  </a:txBody>
                  <a:tcPr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a:endParaRPr lang="en-US" sz="1400" b="1"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a:endParaRPr lang="en-US" sz="1400" b="1" dirty="0">
                        <a:solidFill>
                          <a:schemeClr val="tx1"/>
                        </a:solidFill>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476771335"/>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Standard of care</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8.4</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60.129 </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15</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$1,163/YLS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4212641366"/>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HIVE-Extended</a:t>
                      </a:r>
                    </a:p>
                  </a:txBody>
                  <a:tcPr marR="18288" marT="18288" marB="18288" anchor="ctr">
                    <a:solidFill>
                      <a:schemeClr val="accent6">
                        <a:lumMod val="20000"/>
                        <a:lumOff val="8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6.3</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solidFill>
                      <a:schemeClr val="accent6">
                        <a:lumMod val="20000"/>
                        <a:lumOff val="80000"/>
                      </a:schemeClr>
                    </a:solidFill>
                  </a:tcPr>
                </a:tc>
                <a:tc>
                  <a:txBody>
                    <a:bodyPr/>
                    <a:lstStyle/>
                    <a:p>
                      <a:pPr algn="ctr" rtl="0" fontAlgn="base"/>
                      <a:r>
                        <a:rPr lang="en-US" sz="1400" b="0" i="0" dirty="0">
                          <a:effectLst/>
                          <a:latin typeface="Arial" panose="020B0604020202020204" pitchFamily="34" charset="0"/>
                          <a:cs typeface="Arial" panose="020B0604020202020204" pitchFamily="34" charset="0"/>
                        </a:rPr>
                        <a:t>60.146 </a:t>
                      </a:r>
                    </a:p>
                  </a:txBody>
                  <a:tcPr anchor="ctr">
                    <a:solidFill>
                      <a:schemeClr val="accent6">
                        <a:lumMod val="20000"/>
                        <a:lumOff val="8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a:t>
                      </a:r>
                    </a:p>
                  </a:txBody>
                  <a:tcPr marL="18288" marR="18288" marT="18288" marB="18288" anchor="ctr">
                    <a:solidFill>
                      <a:schemeClr val="accent6">
                        <a:lumMod val="20000"/>
                        <a:lumOff val="8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cost-saving</a:t>
                      </a:r>
                    </a:p>
                  </a:txBody>
                  <a:tcPr marL="18288" marR="18288" marT="18288" marB="18288" anchor="ctr">
                    <a:solidFill>
                      <a:schemeClr val="accent6">
                        <a:lumMod val="20000"/>
                        <a:lumOff val="80000"/>
                      </a:schemeClr>
                    </a:solid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225255286"/>
                  </a:ext>
                </a:extLst>
              </a:tr>
              <a:tr h="0">
                <a:tc>
                  <a:txBody>
                    <a:bodyPr/>
                    <a:lstStyle/>
                    <a:p>
                      <a:r>
                        <a:rPr lang="en-US" sz="1400" i="1" dirty="0">
                          <a:solidFill>
                            <a:schemeClr val="tx1"/>
                          </a:solidFill>
                          <a:latin typeface="Arial" panose="020B0604020202020204" pitchFamily="34" charset="0"/>
                          <a:cs typeface="Arial" panose="020B0604020202020204" pitchFamily="34" charset="0"/>
                        </a:rPr>
                        <a:t>ALL-1-dose plus HIVE-Extended</a:t>
                      </a:r>
                    </a:p>
                  </a:txBody>
                  <a:tcPr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6.0</a:t>
                      </a:r>
                      <a:endParaRPr lang="en-US" sz="140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1" dirty="0">
                          <a:effectLst/>
                          <a:latin typeface="Arial" panose="020B0604020202020204" pitchFamily="34" charset="0"/>
                          <a:cs typeface="Arial" panose="020B0604020202020204" pitchFamily="34" charset="0"/>
                        </a:rPr>
                        <a:t>60.150 </a:t>
                      </a:r>
                    </a:p>
                  </a:txBody>
                  <a:tcPr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26</a:t>
                      </a:r>
                    </a:p>
                  </a:txBody>
                  <a:tcPr marL="18288"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6,242</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833433455"/>
                  </a:ext>
                </a:extLst>
              </a:tr>
              <a:tr h="0">
                <a:tc>
                  <a:txBody>
                    <a:bodyPr/>
                    <a:lstStyle/>
                    <a:p>
                      <a:r>
                        <a:rPr lang="en-US" sz="1400" i="1" dirty="0">
                          <a:solidFill>
                            <a:schemeClr val="tx1"/>
                          </a:solidFill>
                          <a:latin typeface="Arial" panose="020B0604020202020204" pitchFamily="34" charset="0"/>
                          <a:cs typeface="Arial" panose="020B0604020202020204" pitchFamily="34" charset="0"/>
                        </a:rPr>
                        <a:t>ALL-Extended</a:t>
                      </a:r>
                    </a:p>
                  </a:txBody>
                  <a:tcPr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5.5</a:t>
                      </a:r>
                      <a:endParaRPr lang="en-US" sz="140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1" dirty="0">
                          <a:effectLst/>
                          <a:latin typeface="Arial" panose="020B0604020202020204" pitchFamily="34" charset="0"/>
                          <a:cs typeface="Arial" panose="020B0604020202020204" pitchFamily="34" charset="0"/>
                        </a:rPr>
                        <a:t>60.156 </a:t>
                      </a:r>
                    </a:p>
                  </a:txBody>
                  <a:tcPr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91</a:t>
                      </a:r>
                    </a:p>
                  </a:txBody>
                  <a:tcPr marL="18288"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57,860</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598584295"/>
                  </a:ext>
                </a:extLst>
              </a:tr>
              <a:tr h="301752">
                <a:tc gridSpan="6">
                  <a:txBody>
                    <a:bodyPr/>
                    <a:lstStyle/>
                    <a:p>
                      <a:pPr algn="l"/>
                      <a:r>
                        <a:rPr lang="en-US" sz="1400" b="1" dirty="0">
                          <a:solidFill>
                            <a:schemeClr val="tx1"/>
                          </a:solidFill>
                          <a:latin typeface="Arial" panose="020B0604020202020204" pitchFamily="34" charset="0"/>
                          <a:cs typeface="Arial" panose="020B0604020202020204" pitchFamily="34" charset="0"/>
                        </a:rPr>
                        <a:t>Zimbabwe</a:t>
                      </a:r>
                    </a:p>
                  </a:txBody>
                  <a:tcPr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algn="l"/>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algn="l"/>
                      <a:endParaRPr lang="en-US" sz="1400" b="1" dirty="0">
                        <a:solidFill>
                          <a:schemeClr val="tx1"/>
                        </a:solidFill>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extLst>
                  <a:ext uri="{0D108BD9-81ED-4DB2-BD59-A6C34878D82A}">
                    <a16:rowId xmlns:a16="http://schemas.microsoft.com/office/drawing/2014/main" val="2552216601"/>
                  </a:ext>
                </a:extLst>
              </a:tr>
              <a:tr h="301752">
                <a:tc>
                  <a:txBody>
                    <a:bodyPr/>
                    <a:lstStyle/>
                    <a:p>
                      <a:r>
                        <a:rPr lang="en-US" sz="1400" dirty="0">
                          <a:latin typeface="Arial" panose="020B0604020202020204" pitchFamily="34" charset="0"/>
                          <a:cs typeface="Arial" panose="020B0604020202020204" pitchFamily="34" charset="0"/>
                        </a:rPr>
                        <a:t>Standard of care</a:t>
                      </a:r>
                    </a:p>
                  </a:txBody>
                  <a:tcPr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9.5</a:t>
                      </a:r>
                      <a:endParaRPr lang="en-US" sz="1400"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68.321 </a:t>
                      </a:r>
                      <a:endParaRPr lang="en-US" sz="1400" b="0"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72</a:t>
                      </a:r>
                    </a:p>
                  </a:txBody>
                  <a:tcPr marL="18288"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$607/YLS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64997626"/>
                  </a:ext>
                </a:extLst>
              </a:tr>
              <a:tr h="301752">
                <a:tc>
                  <a:txBody>
                    <a:bodyPr/>
                    <a:lstStyle/>
                    <a:p>
                      <a:r>
                        <a:rPr lang="en-US" sz="1400" dirty="0">
                          <a:latin typeface="Arial" panose="020B0604020202020204" pitchFamily="34" charset="0"/>
                          <a:cs typeface="Arial" panose="020B0604020202020204" pitchFamily="34" charset="0"/>
                        </a:rPr>
                        <a:t>HIVE-Extended</a:t>
                      </a:r>
                    </a:p>
                  </a:txBody>
                  <a:tcPr marR="18288" marT="18288" marB="18288" anchor="ctr">
                    <a:solidFill>
                      <a:schemeClr val="accent6">
                        <a:lumMod val="20000"/>
                        <a:lumOff val="80000"/>
                      </a:schemeClr>
                    </a:solidFill>
                  </a:tcPr>
                </a:tc>
                <a:tc>
                  <a:txBody>
                    <a:bodyPr/>
                    <a:lstStyle/>
                    <a:p>
                      <a:pPr algn="ctr"/>
                      <a:r>
                        <a:rPr lang="en-US" sz="1400" b="0" dirty="0">
                          <a:latin typeface="Arial" panose="020B0604020202020204" pitchFamily="34" charset="0"/>
                          <a:cs typeface="Arial" panose="020B0604020202020204" pitchFamily="34" charset="0"/>
                        </a:rPr>
                        <a:t>6.9</a:t>
                      </a:r>
                      <a:endParaRPr lang="en-US" sz="1400" dirty="0">
                        <a:latin typeface="Arial" panose="020B0604020202020204" pitchFamily="34" charset="0"/>
                        <a:cs typeface="Arial" panose="020B0604020202020204" pitchFamily="34" charset="0"/>
                      </a:endParaRPr>
                    </a:p>
                  </a:txBody>
                  <a:tcPr marL="18288" marR="18288" marT="18288" marB="18288" anchor="ctr">
                    <a:solidFill>
                      <a:schemeClr val="accent6">
                        <a:lumMod val="20000"/>
                        <a:lumOff val="80000"/>
                      </a:schemeClr>
                    </a:solidFill>
                  </a:tcPr>
                </a:tc>
                <a:tc>
                  <a:txBody>
                    <a:bodyPr/>
                    <a:lstStyle/>
                    <a:p>
                      <a:pPr algn="ctr" rtl="0" fontAlgn="base"/>
                      <a:r>
                        <a:rPr lang="en-US" sz="1400" b="0" i="0" dirty="0">
                          <a:effectLst/>
                          <a:latin typeface="Arial" panose="020B0604020202020204" pitchFamily="34" charset="0"/>
                          <a:cs typeface="Arial" panose="020B0604020202020204" pitchFamily="34" charset="0"/>
                        </a:rPr>
                        <a:t>68.458 </a:t>
                      </a:r>
                    </a:p>
                  </a:txBody>
                  <a:tcPr>
                    <a:solidFill>
                      <a:schemeClr val="accent6">
                        <a:lumMod val="20000"/>
                        <a:lumOff val="80000"/>
                      </a:schemeClr>
                    </a:solidFill>
                  </a:tcPr>
                </a:tc>
                <a:tc>
                  <a:txBody>
                    <a:bodyPr/>
                    <a:lstStyle/>
                    <a:p>
                      <a:pPr algn="ctr"/>
                      <a:r>
                        <a:rPr lang="en-US" sz="1400" b="0" dirty="0">
                          <a:latin typeface="Arial" panose="020B0604020202020204" pitchFamily="34" charset="0"/>
                          <a:cs typeface="Arial" panose="020B0604020202020204" pitchFamily="34" charset="0"/>
                        </a:rPr>
                        <a:t>61</a:t>
                      </a:r>
                    </a:p>
                  </a:txBody>
                  <a:tcPr marL="18288" marR="18288" marT="18288" marB="18288" anchor="ctr">
                    <a:solidFill>
                      <a:schemeClr val="accent6">
                        <a:lumMod val="20000"/>
                        <a:lumOff val="80000"/>
                      </a:schemeClr>
                    </a:solidFill>
                  </a:tcPr>
                </a:tc>
                <a:tc>
                  <a:txBody>
                    <a:bodyPr/>
                    <a:lstStyle/>
                    <a:p>
                      <a:pPr algn="ctr"/>
                      <a:r>
                        <a:rPr lang="en-US" sz="1400" b="0" dirty="0">
                          <a:latin typeface="Arial" panose="020B0604020202020204" pitchFamily="34" charset="0"/>
                          <a:cs typeface="Arial" panose="020B0604020202020204" pitchFamily="34" charset="0"/>
                        </a:rPr>
                        <a:t>cost-saving</a:t>
                      </a:r>
                    </a:p>
                  </a:txBody>
                  <a:tcPr marL="18288" marR="18288" marT="18288" marB="18288" anchor="ctr">
                    <a:solidFill>
                      <a:schemeClr val="accent6">
                        <a:lumMod val="20000"/>
                        <a:lumOff val="80000"/>
                      </a:schemeClr>
                    </a:solid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737459275"/>
                  </a:ext>
                </a:extLst>
              </a:tr>
              <a:tr h="0">
                <a:tc>
                  <a:txBody>
                    <a:bodyPr/>
                    <a:lstStyle/>
                    <a:p>
                      <a:r>
                        <a:rPr lang="en-US" sz="1400" i="1" dirty="0">
                          <a:latin typeface="Arial" panose="020B0604020202020204" pitchFamily="34" charset="0"/>
                          <a:cs typeface="Arial" panose="020B0604020202020204" pitchFamily="34" charset="0"/>
                        </a:rPr>
                        <a:t>ALL-1-dose plus HIVE-Extended</a:t>
                      </a:r>
                    </a:p>
                  </a:txBody>
                  <a:tcPr marR="18288" marT="18288" marB="18288" anchor="ctr">
                    <a:noFill/>
                  </a:tcPr>
                </a:tc>
                <a:tc>
                  <a:txBody>
                    <a:bodyPr/>
                    <a:lstStyle/>
                    <a:p>
                      <a:pPr algn="ctr"/>
                      <a:r>
                        <a:rPr lang="en-US" sz="1400" b="0" i="1" dirty="0">
                          <a:latin typeface="Arial" panose="020B0604020202020204" pitchFamily="34" charset="0"/>
                          <a:cs typeface="Arial" panose="020B0604020202020204" pitchFamily="34" charset="0"/>
                        </a:rPr>
                        <a:t>6.5</a:t>
                      </a:r>
                      <a:endParaRPr lang="en-US" sz="1400" i="1"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1" dirty="0">
                          <a:effectLst/>
                          <a:latin typeface="Arial" panose="020B0604020202020204" pitchFamily="34" charset="0"/>
                          <a:cs typeface="Arial" panose="020B0604020202020204" pitchFamily="34" charset="0"/>
                        </a:rPr>
                        <a:t>68.478 </a:t>
                      </a:r>
                    </a:p>
                  </a:txBody>
                  <a:tcPr>
                    <a:noFill/>
                  </a:tcPr>
                </a:tc>
                <a:tc>
                  <a:txBody>
                    <a:bodyPr/>
                    <a:lstStyle/>
                    <a:p>
                      <a:pPr algn="ctr"/>
                      <a:r>
                        <a:rPr lang="en-US" sz="1400" b="0" i="1" dirty="0">
                          <a:latin typeface="Arial" panose="020B0604020202020204" pitchFamily="34" charset="0"/>
                          <a:cs typeface="Arial" panose="020B0604020202020204" pitchFamily="34" charset="0"/>
                        </a:rPr>
                        <a:t>74</a:t>
                      </a:r>
                    </a:p>
                  </a:txBody>
                  <a:tcPr marL="18288"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1,731</a:t>
                      </a:r>
                    </a:p>
                  </a:txBody>
                  <a:tcPr marL="18288" marR="18288" marT="18288" marB="18288" anchor="ctr">
                    <a:no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550530577"/>
                  </a:ext>
                </a:extLst>
              </a:tr>
              <a:tr h="0">
                <a:tc>
                  <a:txBody>
                    <a:bodyPr/>
                    <a:lstStyle/>
                    <a:p>
                      <a:r>
                        <a:rPr lang="en-US" sz="1400" i="1" dirty="0">
                          <a:latin typeface="Arial" panose="020B0604020202020204" pitchFamily="34" charset="0"/>
                          <a:cs typeface="Arial" panose="020B0604020202020204" pitchFamily="34" charset="0"/>
                        </a:rPr>
                        <a:t>ALL-Extended</a:t>
                      </a:r>
                    </a:p>
                  </a:txBody>
                  <a:tcPr marR="18288" marT="18288" marB="18288" anchor="ctr">
                    <a:noFill/>
                  </a:tcPr>
                </a:tc>
                <a:tc>
                  <a:txBody>
                    <a:bodyPr/>
                    <a:lstStyle/>
                    <a:p>
                      <a:pPr algn="ctr"/>
                      <a:r>
                        <a:rPr lang="en-US" sz="1400" b="0" i="1" dirty="0">
                          <a:latin typeface="Arial" panose="020B0604020202020204" pitchFamily="34" charset="0"/>
                          <a:cs typeface="Arial" panose="020B0604020202020204" pitchFamily="34" charset="0"/>
                        </a:rPr>
                        <a:t>5.7</a:t>
                      </a:r>
                      <a:endParaRPr lang="en-US" sz="1400" i="1"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1" dirty="0">
                          <a:effectLst/>
                          <a:latin typeface="Arial" panose="020B0604020202020204" pitchFamily="34" charset="0"/>
                          <a:cs typeface="Arial" panose="020B0604020202020204" pitchFamily="34" charset="0"/>
                        </a:rPr>
                        <a:t>68.517 </a:t>
                      </a:r>
                    </a:p>
                  </a:txBody>
                  <a:tcPr>
                    <a:noFill/>
                  </a:tcPr>
                </a:tc>
                <a:tc>
                  <a:txBody>
                    <a:bodyPr/>
                    <a:lstStyle/>
                    <a:p>
                      <a:pPr algn="ctr"/>
                      <a:r>
                        <a:rPr lang="en-US" sz="1400" b="0" i="1" dirty="0">
                          <a:latin typeface="Arial" panose="020B0604020202020204" pitchFamily="34" charset="0"/>
                          <a:cs typeface="Arial" panose="020B0604020202020204" pitchFamily="34" charset="0"/>
                        </a:rPr>
                        <a:t>134</a:t>
                      </a:r>
                    </a:p>
                  </a:txBody>
                  <a:tcPr marL="18288"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4,516</a:t>
                      </a:r>
                    </a:p>
                  </a:txBody>
                  <a:tcPr marL="18288" marR="18288" marT="18288" marB="18288" anchor="ctr">
                    <a:no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239463143"/>
                  </a:ext>
                </a:extLst>
              </a:tr>
              <a:tr h="30175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South Africa</a:t>
                      </a:r>
                    </a:p>
                  </a:txBody>
                  <a:tcPr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extLst>
                  <a:ext uri="{0D108BD9-81ED-4DB2-BD59-A6C34878D82A}">
                    <a16:rowId xmlns:a16="http://schemas.microsoft.com/office/drawing/2014/main" val="3229203755"/>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Standard of care</a:t>
                      </a:r>
                    </a:p>
                  </a:txBody>
                  <a:tcPr marR="18288" marT="18288" marB="18288" anchor="ctr"/>
                </a:tc>
                <a:tc>
                  <a:txBody>
                    <a:bodyPr/>
                    <a:lstStyle/>
                    <a:p>
                      <a:pPr algn="ctr"/>
                      <a:r>
                        <a:rPr lang="en-US" sz="1400" b="0" dirty="0">
                          <a:solidFill>
                            <a:schemeClr val="tx1"/>
                          </a:solidFill>
                          <a:latin typeface="Arial" panose="020B0604020202020204" pitchFamily="34" charset="0"/>
                          <a:cs typeface="Arial" panose="020B0604020202020204" pitchFamily="34" charset="0"/>
                        </a:rPr>
                        <a:t>4.4</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68.924 </a:t>
                      </a:r>
                      <a:endParaRPr lang="en-US" sz="1400" b="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112</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$2,828/YLS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3510098468"/>
                  </a:ext>
                </a:extLst>
              </a:tr>
              <a:tr h="0">
                <a:tc>
                  <a:txBody>
                    <a:bodyPr/>
                    <a:lstStyle/>
                    <a:p>
                      <a:r>
                        <a:rPr lang="en-US" sz="1400" dirty="0">
                          <a:solidFill>
                            <a:schemeClr val="tx1"/>
                          </a:solidFill>
                          <a:latin typeface="Arial" panose="020B0604020202020204" pitchFamily="34" charset="0"/>
                          <a:cs typeface="Arial" panose="020B0604020202020204" pitchFamily="34" charset="0"/>
                        </a:rPr>
                        <a:t>HIVE-Extended</a:t>
                      </a:r>
                    </a:p>
                  </a:txBody>
                  <a:tcPr marR="18288" marT="18288" marB="18288" anchor="ctr">
                    <a:solidFill>
                      <a:schemeClr val="accent6">
                        <a:lumMod val="20000"/>
                        <a:lumOff val="8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3.3</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solidFill>
                      <a:schemeClr val="accent6">
                        <a:lumMod val="20000"/>
                        <a:lumOff val="80000"/>
                      </a:schemeClr>
                    </a:solid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69.095 </a:t>
                      </a:r>
                      <a:endParaRPr lang="en-US" sz="1400" b="0" dirty="0">
                        <a:solidFill>
                          <a:schemeClr val="tx1"/>
                        </a:solidFill>
                        <a:latin typeface="Arial" panose="020B0604020202020204" pitchFamily="34" charset="0"/>
                        <a:cs typeface="Arial" panose="020B0604020202020204" pitchFamily="34" charset="0"/>
                      </a:endParaRPr>
                    </a:p>
                  </a:txBody>
                  <a:tcPr marL="18288" marR="18288" marT="18288" marB="18288" anchor="ctr">
                    <a:solidFill>
                      <a:schemeClr val="accent6">
                        <a:lumMod val="20000"/>
                        <a:lumOff val="8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100</a:t>
                      </a:r>
                    </a:p>
                  </a:txBody>
                  <a:tcPr marL="18288" marR="18288" marT="18288" marB="18288" anchor="ctr">
                    <a:solidFill>
                      <a:schemeClr val="accent6">
                        <a:lumMod val="20000"/>
                        <a:lumOff val="8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cost-saving</a:t>
                      </a:r>
                    </a:p>
                  </a:txBody>
                  <a:tcPr marL="18288" marR="18288" marT="18288" marB="18288" anchor="ctr">
                    <a:solidFill>
                      <a:schemeClr val="accent6">
                        <a:lumMod val="20000"/>
                        <a:lumOff val="80000"/>
                      </a:schemeClr>
                    </a:solid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243310658"/>
                  </a:ext>
                </a:extLst>
              </a:tr>
              <a:tr h="0">
                <a:tc>
                  <a:txBody>
                    <a:bodyPr/>
                    <a:lstStyle/>
                    <a:p>
                      <a:r>
                        <a:rPr lang="en-US" sz="1400" dirty="0">
                          <a:solidFill>
                            <a:schemeClr val="tx1"/>
                          </a:solidFill>
                          <a:latin typeface="Arial" panose="020B0604020202020204" pitchFamily="34" charset="0"/>
                          <a:cs typeface="Arial" panose="020B0604020202020204" pitchFamily="34" charset="0"/>
                        </a:rPr>
                        <a:t>ALL-1-dose </a:t>
                      </a:r>
                      <a:r>
                        <a:rPr lang="en-US" sz="1400" i="0" dirty="0">
                          <a:solidFill>
                            <a:schemeClr val="tx1"/>
                          </a:solidFill>
                          <a:latin typeface="Arial" panose="020B0604020202020204" pitchFamily="34" charset="0"/>
                          <a:cs typeface="Arial" panose="020B0604020202020204" pitchFamily="34" charset="0"/>
                        </a:rPr>
                        <a:t>plus HIVE-Extended</a:t>
                      </a:r>
                      <a:endParaRPr lang="en-US" sz="1400" dirty="0">
                        <a:solidFill>
                          <a:schemeClr val="tx1"/>
                        </a:solidFill>
                        <a:latin typeface="Arial" panose="020B0604020202020204" pitchFamily="34" charset="0"/>
                        <a:cs typeface="Arial" panose="020B0604020202020204" pitchFamily="34" charset="0"/>
                      </a:endParaRPr>
                    </a:p>
                  </a:txBody>
                  <a:tcPr marR="18288" marT="18288" marB="18288" anchor="ctr"/>
                </a:tc>
                <a:tc>
                  <a:txBody>
                    <a:bodyPr/>
                    <a:lstStyle/>
                    <a:p>
                      <a:pPr algn="ctr"/>
                      <a:r>
                        <a:rPr lang="en-US" sz="1400" b="0" dirty="0">
                          <a:solidFill>
                            <a:schemeClr val="tx1"/>
                          </a:solidFill>
                          <a:latin typeface="Arial" panose="020B0604020202020204" pitchFamily="34" charset="0"/>
                          <a:cs typeface="Arial" panose="020B0604020202020204" pitchFamily="34" charset="0"/>
                        </a:rPr>
                        <a:t>3.0</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69.147 </a:t>
                      </a:r>
                      <a:endParaRPr lang="en-US" sz="1400" b="0" i="0" dirty="0">
                        <a:effectLst/>
                        <a:latin typeface="Arial" panose="020B0604020202020204" pitchFamily="34" charset="0"/>
                        <a:cs typeface="Arial" panose="020B0604020202020204" pitchFamily="34" charset="0"/>
                      </a:endParaRPr>
                    </a:p>
                  </a:txBody>
                  <a:tcPr anchor="b">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111</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606</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964039324"/>
                  </a:ext>
                </a:extLst>
              </a:tr>
              <a:tr h="0">
                <a:tc>
                  <a:txBody>
                    <a:bodyPr/>
                    <a:lstStyle/>
                    <a:p>
                      <a:r>
                        <a:rPr lang="en-US" sz="1400" dirty="0">
                          <a:solidFill>
                            <a:schemeClr val="tx1"/>
                          </a:solidFill>
                          <a:latin typeface="Arial" panose="020B0604020202020204" pitchFamily="34" charset="0"/>
                          <a:cs typeface="Arial" panose="020B0604020202020204" pitchFamily="34" charset="0"/>
                        </a:rPr>
                        <a:t>ALL-Extended</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2.5</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69.228 </a:t>
                      </a:r>
                      <a:endParaRPr lang="en-US" sz="1400" b="0" i="0" dirty="0">
                        <a:effectLst/>
                        <a:latin typeface="Arial" panose="020B0604020202020204" pitchFamily="34" charset="0"/>
                        <a:cs typeface="Arial" panose="020B0604020202020204" pitchFamily="34" charset="0"/>
                      </a:endParaRPr>
                    </a:p>
                  </a:txBody>
                  <a:tcPr anchor="b">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135</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882</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462645249"/>
                  </a:ext>
                </a:extLst>
              </a:tr>
            </a:tbl>
          </a:graphicData>
        </a:graphic>
      </p:graphicFrame>
      <p:sp>
        <p:nvSpPr>
          <p:cNvPr id="3" name="TextBox 2">
            <a:extLst>
              <a:ext uri="{FF2B5EF4-FFF2-40B4-BE49-F238E27FC236}">
                <a16:creationId xmlns:a16="http://schemas.microsoft.com/office/drawing/2014/main" id="{5F649AC6-E0FD-BD60-4388-19DBB68D35A8}"/>
              </a:ext>
            </a:extLst>
          </p:cNvPr>
          <p:cNvSpPr txBox="1"/>
          <p:nvPr/>
        </p:nvSpPr>
        <p:spPr>
          <a:xfrm>
            <a:off x="475326" y="6396335"/>
            <a:ext cx="9698937"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ICER, incremental cost-effectiveness ratio; YLS, year of life saved; ALL, strategy giving bNAbs to all infants irrespective of known exposure; </a:t>
            </a:r>
          </a:p>
          <a:p>
            <a:r>
              <a:rPr lang="en-US" sz="1200" dirty="0">
                <a:latin typeface="Arial" panose="020B0604020202020204" pitchFamily="34" charset="0"/>
                <a:cs typeface="Arial" panose="020B0604020202020204" pitchFamily="34" charset="0"/>
              </a:rPr>
              <a:t>HIVE, strategy giving bNAbs only to infants with known HIV exposure.</a:t>
            </a:r>
          </a:p>
        </p:txBody>
      </p:sp>
    </p:spTree>
    <p:extLst>
      <p:ext uri="{BB962C8B-B14F-4D97-AF65-F5344CB8AC3E}">
        <p14:creationId xmlns:p14="http://schemas.microsoft.com/office/powerpoint/2010/main" val="2499373633"/>
      </p:ext>
    </p:extLst>
  </p:cSld>
  <p:clrMapOvr>
    <a:masterClrMapping/>
  </p:clrMapOvr>
  <mc:AlternateContent xmlns:mc="http://schemas.openxmlformats.org/markup-compatibility/2006" xmlns:p14="http://schemas.microsoft.com/office/powerpoint/2010/main">
    <mc:Choice Requires="p14">
      <p:transition spd="slow" p14:dur="2000" advTm="16894"/>
    </mc:Choice>
    <mc:Fallback xmlns="">
      <p:transition spd="slow" advTm="1689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a:xfrm>
            <a:off x="567891" y="158535"/>
            <a:ext cx="10785909" cy="873326"/>
          </a:xfrm>
        </p:spPr>
        <p:txBody>
          <a:bodyPr>
            <a:normAutofit fontScale="90000"/>
          </a:bodyPr>
          <a:lstStyle/>
          <a:p>
            <a:r>
              <a:rPr lang="en-US" sz="3500" b="1" dirty="0">
                <a:latin typeface="Arial" panose="020B0604020202020204" pitchFamily="34" charset="0"/>
                <a:cs typeface="Arial" panose="020B0604020202020204" pitchFamily="34" charset="0"/>
              </a:rPr>
              <a:t>Results: BNAb strategies were projected to be cost-effective and to reduce HIV transmission by 24-43%</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11</a:t>
            </a:fld>
            <a:endParaRPr lang="en-US" dirty="0"/>
          </a:p>
        </p:txBody>
      </p:sp>
      <p:graphicFrame>
        <p:nvGraphicFramePr>
          <p:cNvPr id="5" name="Table 5">
            <a:extLst>
              <a:ext uri="{FF2B5EF4-FFF2-40B4-BE49-F238E27FC236}">
                <a16:creationId xmlns:a16="http://schemas.microsoft.com/office/drawing/2014/main" id="{9B1A8A7B-8970-4C12-9B69-1E1B7AD3CAAE}"/>
              </a:ext>
            </a:extLst>
          </p:cNvPr>
          <p:cNvGraphicFramePr>
            <a:graphicFrameLocks noGrp="1"/>
          </p:cNvGraphicFramePr>
          <p:nvPr>
            <p:ph idx="1"/>
          </p:nvPr>
        </p:nvGraphicFramePr>
        <p:xfrm>
          <a:off x="567891" y="1106351"/>
          <a:ext cx="11056219" cy="5218176"/>
        </p:xfrm>
        <a:graphic>
          <a:graphicData uri="http://schemas.openxmlformats.org/drawingml/2006/table">
            <a:tbl>
              <a:tblPr firstRow="1" bandRow="1">
                <a:tableStyleId>{5940675A-B579-460E-94D1-54222C63F5DA}</a:tableStyleId>
              </a:tblPr>
              <a:tblGrid>
                <a:gridCol w="3114423">
                  <a:extLst>
                    <a:ext uri="{9D8B030D-6E8A-4147-A177-3AD203B41FA5}">
                      <a16:colId xmlns:a16="http://schemas.microsoft.com/office/drawing/2014/main" val="1567719576"/>
                    </a:ext>
                  </a:extLst>
                </a:gridCol>
                <a:gridCol w="1581664">
                  <a:extLst>
                    <a:ext uri="{9D8B030D-6E8A-4147-A177-3AD203B41FA5}">
                      <a16:colId xmlns:a16="http://schemas.microsoft.com/office/drawing/2014/main" val="2871611938"/>
                    </a:ext>
                  </a:extLst>
                </a:gridCol>
                <a:gridCol w="1705233">
                  <a:extLst>
                    <a:ext uri="{9D8B030D-6E8A-4147-A177-3AD203B41FA5}">
                      <a16:colId xmlns:a16="http://schemas.microsoft.com/office/drawing/2014/main" val="4242982247"/>
                    </a:ext>
                  </a:extLst>
                </a:gridCol>
                <a:gridCol w="1346886">
                  <a:extLst>
                    <a:ext uri="{9D8B030D-6E8A-4147-A177-3AD203B41FA5}">
                      <a16:colId xmlns:a16="http://schemas.microsoft.com/office/drawing/2014/main" val="266532458"/>
                    </a:ext>
                  </a:extLst>
                </a:gridCol>
                <a:gridCol w="1544595">
                  <a:extLst>
                    <a:ext uri="{9D8B030D-6E8A-4147-A177-3AD203B41FA5}">
                      <a16:colId xmlns:a16="http://schemas.microsoft.com/office/drawing/2014/main" val="1226120691"/>
                    </a:ext>
                  </a:extLst>
                </a:gridCol>
                <a:gridCol w="1763418">
                  <a:extLst>
                    <a:ext uri="{9D8B030D-6E8A-4147-A177-3AD203B41FA5}">
                      <a16:colId xmlns:a16="http://schemas.microsoft.com/office/drawing/2014/main" val="4204212334"/>
                    </a:ext>
                  </a:extLst>
                </a:gridCol>
              </a:tblGrid>
              <a:tr h="719328">
                <a:tc>
                  <a:txBody>
                    <a:bodyPr/>
                    <a:lstStyle/>
                    <a:p>
                      <a:r>
                        <a:rPr lang="en-US" sz="1400" b="1" dirty="0">
                          <a:latin typeface="Arial" panose="020B0604020202020204" pitchFamily="34" charset="0"/>
                          <a:cs typeface="Arial" panose="020B0604020202020204" pitchFamily="34" charset="0"/>
                        </a:rPr>
                        <a:t>Country/strategy</a:t>
                      </a:r>
                    </a:p>
                  </a:txBody>
                  <a:tcPr marR="18288" marT="18288" marB="18288"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Total vertical transmission </a:t>
                      </a:r>
                    </a:p>
                    <a:p>
                      <a:pPr algn="ctr"/>
                      <a:r>
                        <a:rPr lang="en-US" sz="1400" b="1" dirty="0">
                          <a:latin typeface="Arial" panose="020B0604020202020204" pitchFamily="34" charset="0"/>
                          <a:cs typeface="Arial" panose="020B0604020202020204" pitchFamily="34" charset="0"/>
                        </a:rPr>
                        <a:t>rate (%)</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Undiscounted life expectancy (yrs)</a:t>
                      </a:r>
                      <a:endParaRPr lang="en-US" sz="1400" dirty="0">
                        <a:latin typeface="Arial" panose="020B0604020202020204" pitchFamily="34" charset="0"/>
                        <a:cs typeface="Arial" panose="020B0604020202020204" pitchFamily="34" charset="0"/>
                      </a:endParaRP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Discounted costs (USD)</a:t>
                      </a:r>
                      <a:endParaRPr lang="en-US" sz="1400" dirty="0">
                        <a:latin typeface="Arial" panose="020B0604020202020204" pitchFamily="34" charset="0"/>
                        <a:cs typeface="Arial" panose="020B0604020202020204" pitchFamily="34" charset="0"/>
                      </a:endParaRP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ICER</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(USD/YLS)</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50% GDP per capita cost-effectiveness threshold</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32297147"/>
                  </a:ext>
                </a:extLst>
              </a:tr>
              <a:tr h="301752">
                <a:tc gridSpan="6">
                  <a:txBody>
                    <a:bodyPr/>
                    <a:lstStyle/>
                    <a:p>
                      <a:pPr algn="l"/>
                      <a:r>
                        <a:rPr lang="en-US" sz="1400" b="1" dirty="0">
                          <a:solidFill>
                            <a:schemeClr val="tx1"/>
                          </a:solidFill>
                          <a:latin typeface="Arial" panose="020B0604020202020204" pitchFamily="34" charset="0"/>
                          <a:cs typeface="Arial" panose="020B0604020202020204" pitchFamily="34" charset="0"/>
                        </a:rPr>
                        <a:t>Côte d’Ivoire</a:t>
                      </a:r>
                    </a:p>
                  </a:txBody>
                  <a:tcPr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a:endParaRPr lang="en-US" sz="1400" b="1"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a:endParaRPr lang="en-US" sz="1400" b="1" dirty="0">
                        <a:solidFill>
                          <a:schemeClr val="tx1"/>
                        </a:solidFill>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476771335"/>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Standard of care</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8.4</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60.129 </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15</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$1,163/YLS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4212641366"/>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HIVE-Extended</a:t>
                      </a:r>
                    </a:p>
                  </a:txBody>
                  <a:tcPr marR="18288" marT="18288" marB="18288" anchor="ctr">
                    <a:solidFill>
                      <a:schemeClr val="accent4">
                        <a:lumMod val="40000"/>
                        <a:lumOff val="6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6.3</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solidFill>
                      <a:schemeClr val="accent4">
                        <a:lumMod val="40000"/>
                        <a:lumOff val="60000"/>
                      </a:schemeClr>
                    </a:solidFill>
                  </a:tcPr>
                </a:tc>
                <a:tc>
                  <a:txBody>
                    <a:bodyPr/>
                    <a:lstStyle/>
                    <a:p>
                      <a:pPr algn="ctr" rtl="0" fontAlgn="base"/>
                      <a:r>
                        <a:rPr lang="en-US" sz="1400" b="0" i="0" dirty="0">
                          <a:effectLst/>
                          <a:latin typeface="Arial" panose="020B0604020202020204" pitchFamily="34" charset="0"/>
                          <a:cs typeface="Arial" panose="020B0604020202020204" pitchFamily="34" charset="0"/>
                        </a:rPr>
                        <a:t>60.146 </a:t>
                      </a:r>
                    </a:p>
                  </a:txBody>
                  <a:tcPr anchor="ctr">
                    <a:solidFill>
                      <a:schemeClr val="accent4">
                        <a:lumMod val="40000"/>
                        <a:lumOff val="6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a:t>
                      </a:r>
                    </a:p>
                  </a:txBody>
                  <a:tcPr marL="18288" marR="18288" marT="18288" marB="18288" anchor="ctr">
                    <a:solidFill>
                      <a:schemeClr val="accent4">
                        <a:lumMod val="40000"/>
                        <a:lumOff val="6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cost-saving</a:t>
                      </a:r>
                    </a:p>
                  </a:txBody>
                  <a:tcPr marL="18288" marR="18288" marT="18288" marB="18288" anchor="ctr">
                    <a:solidFill>
                      <a:schemeClr val="accent4">
                        <a:lumMod val="40000"/>
                        <a:lumOff val="60000"/>
                      </a:schemeClr>
                    </a:solid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225255286"/>
                  </a:ext>
                </a:extLst>
              </a:tr>
              <a:tr h="0">
                <a:tc>
                  <a:txBody>
                    <a:bodyPr/>
                    <a:lstStyle/>
                    <a:p>
                      <a:r>
                        <a:rPr lang="en-US" sz="1400" i="1" dirty="0">
                          <a:solidFill>
                            <a:schemeClr val="tx1"/>
                          </a:solidFill>
                          <a:latin typeface="Arial" panose="020B0604020202020204" pitchFamily="34" charset="0"/>
                          <a:cs typeface="Arial" panose="020B0604020202020204" pitchFamily="34" charset="0"/>
                        </a:rPr>
                        <a:t>ALL-1-dose plus HIVE-Extended</a:t>
                      </a:r>
                    </a:p>
                  </a:txBody>
                  <a:tcPr marR="18288" marT="18288" marB="18288" anchor="ctr">
                    <a:solidFill>
                      <a:srgbClr val="FF9397"/>
                    </a:solid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6.0</a:t>
                      </a:r>
                      <a:endParaRPr lang="en-US" sz="1400" i="1" dirty="0">
                        <a:solidFill>
                          <a:schemeClr val="tx1"/>
                        </a:solidFill>
                        <a:latin typeface="Arial" panose="020B0604020202020204" pitchFamily="34" charset="0"/>
                        <a:cs typeface="Arial" panose="020B0604020202020204" pitchFamily="34" charset="0"/>
                      </a:endParaRPr>
                    </a:p>
                  </a:txBody>
                  <a:tcPr marL="18288" marR="18288" marT="18288" marB="18288" anchor="ctr">
                    <a:solidFill>
                      <a:srgbClr val="FF9397"/>
                    </a:solidFill>
                  </a:tcPr>
                </a:tc>
                <a:tc>
                  <a:txBody>
                    <a:bodyPr/>
                    <a:lstStyle/>
                    <a:p>
                      <a:pPr algn="ctr" rtl="0" fontAlgn="base"/>
                      <a:r>
                        <a:rPr lang="en-US" sz="1400" b="0" i="1" dirty="0">
                          <a:effectLst/>
                          <a:latin typeface="Arial" panose="020B0604020202020204" pitchFamily="34" charset="0"/>
                          <a:cs typeface="Arial" panose="020B0604020202020204" pitchFamily="34" charset="0"/>
                        </a:rPr>
                        <a:t>60.150 </a:t>
                      </a:r>
                    </a:p>
                  </a:txBody>
                  <a:tcPr anchor="ctr">
                    <a:solidFill>
                      <a:srgbClr val="FF9397"/>
                    </a:solid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26</a:t>
                      </a:r>
                    </a:p>
                  </a:txBody>
                  <a:tcPr marL="18288" marR="18288" marT="18288" marB="18288" anchor="ctr">
                    <a:solidFill>
                      <a:srgbClr val="FF9397"/>
                    </a:solid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6,242</a:t>
                      </a:r>
                    </a:p>
                  </a:txBody>
                  <a:tcPr marL="18288" marR="18288" marT="18288" marB="18288" anchor="ctr">
                    <a:solidFill>
                      <a:srgbClr val="FF9397"/>
                    </a:solid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833433455"/>
                  </a:ext>
                </a:extLst>
              </a:tr>
              <a:tr h="0">
                <a:tc>
                  <a:txBody>
                    <a:bodyPr/>
                    <a:lstStyle/>
                    <a:p>
                      <a:r>
                        <a:rPr lang="en-US" sz="1400" i="1" dirty="0">
                          <a:solidFill>
                            <a:schemeClr val="tx1"/>
                          </a:solidFill>
                          <a:latin typeface="Arial" panose="020B0604020202020204" pitchFamily="34" charset="0"/>
                          <a:cs typeface="Arial" panose="020B0604020202020204" pitchFamily="34" charset="0"/>
                        </a:rPr>
                        <a:t>ALL-Extended</a:t>
                      </a:r>
                    </a:p>
                  </a:txBody>
                  <a:tcPr marR="18288" marT="18288" marB="18288" anchor="ctr">
                    <a:solidFill>
                      <a:srgbClr val="FF9397"/>
                    </a:solid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5.5</a:t>
                      </a:r>
                      <a:endParaRPr lang="en-US" sz="1400" i="1" dirty="0">
                        <a:solidFill>
                          <a:schemeClr val="tx1"/>
                        </a:solidFill>
                        <a:latin typeface="Arial" panose="020B0604020202020204" pitchFamily="34" charset="0"/>
                        <a:cs typeface="Arial" panose="020B0604020202020204" pitchFamily="34" charset="0"/>
                      </a:endParaRPr>
                    </a:p>
                  </a:txBody>
                  <a:tcPr marL="18288" marR="18288" marT="18288" marB="18288" anchor="ctr">
                    <a:solidFill>
                      <a:srgbClr val="FF9397"/>
                    </a:solidFill>
                  </a:tcPr>
                </a:tc>
                <a:tc>
                  <a:txBody>
                    <a:bodyPr/>
                    <a:lstStyle/>
                    <a:p>
                      <a:pPr algn="ctr" rtl="0" fontAlgn="base"/>
                      <a:r>
                        <a:rPr lang="en-US" sz="1400" b="0" i="1" dirty="0">
                          <a:effectLst/>
                          <a:latin typeface="Arial" panose="020B0604020202020204" pitchFamily="34" charset="0"/>
                          <a:cs typeface="Arial" panose="020B0604020202020204" pitchFamily="34" charset="0"/>
                        </a:rPr>
                        <a:t>60.156 </a:t>
                      </a:r>
                    </a:p>
                  </a:txBody>
                  <a:tcPr anchor="ctr">
                    <a:solidFill>
                      <a:srgbClr val="FF9397"/>
                    </a:solid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91</a:t>
                      </a:r>
                    </a:p>
                  </a:txBody>
                  <a:tcPr marL="18288" marR="18288" marT="18288" marB="18288" anchor="ctr">
                    <a:solidFill>
                      <a:srgbClr val="FF9397"/>
                    </a:solid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57,860</a:t>
                      </a:r>
                    </a:p>
                  </a:txBody>
                  <a:tcPr marL="18288" marR="18288" marT="18288" marB="18288" anchor="ctr">
                    <a:solidFill>
                      <a:srgbClr val="FF9397"/>
                    </a:solid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598584295"/>
                  </a:ext>
                </a:extLst>
              </a:tr>
              <a:tr h="301752">
                <a:tc gridSpan="6">
                  <a:txBody>
                    <a:bodyPr/>
                    <a:lstStyle/>
                    <a:p>
                      <a:pPr algn="l"/>
                      <a:r>
                        <a:rPr lang="en-US" sz="1400" b="1" dirty="0">
                          <a:solidFill>
                            <a:schemeClr val="tx1"/>
                          </a:solidFill>
                          <a:latin typeface="Arial" panose="020B0604020202020204" pitchFamily="34" charset="0"/>
                          <a:cs typeface="Arial" panose="020B0604020202020204" pitchFamily="34" charset="0"/>
                        </a:rPr>
                        <a:t>Zimbabwe</a:t>
                      </a:r>
                    </a:p>
                  </a:txBody>
                  <a:tcPr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algn="l"/>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algn="l"/>
                      <a:endParaRPr lang="en-US" sz="1400" b="1" dirty="0">
                        <a:solidFill>
                          <a:schemeClr val="tx1"/>
                        </a:solidFill>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extLst>
                  <a:ext uri="{0D108BD9-81ED-4DB2-BD59-A6C34878D82A}">
                    <a16:rowId xmlns:a16="http://schemas.microsoft.com/office/drawing/2014/main" val="2552216601"/>
                  </a:ext>
                </a:extLst>
              </a:tr>
              <a:tr h="301752">
                <a:tc>
                  <a:txBody>
                    <a:bodyPr/>
                    <a:lstStyle/>
                    <a:p>
                      <a:r>
                        <a:rPr lang="en-US" sz="1400" dirty="0">
                          <a:latin typeface="Arial" panose="020B0604020202020204" pitchFamily="34" charset="0"/>
                          <a:cs typeface="Arial" panose="020B0604020202020204" pitchFamily="34" charset="0"/>
                        </a:rPr>
                        <a:t>Standard of care</a:t>
                      </a:r>
                    </a:p>
                  </a:txBody>
                  <a:tcPr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9.5</a:t>
                      </a:r>
                      <a:endParaRPr lang="en-US" sz="1400"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68.321 </a:t>
                      </a:r>
                      <a:endParaRPr lang="en-US" sz="1400" b="0"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72</a:t>
                      </a:r>
                    </a:p>
                  </a:txBody>
                  <a:tcPr marL="18288"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$607/YLS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64997626"/>
                  </a:ext>
                </a:extLst>
              </a:tr>
              <a:tr h="301752">
                <a:tc>
                  <a:txBody>
                    <a:bodyPr/>
                    <a:lstStyle/>
                    <a:p>
                      <a:r>
                        <a:rPr lang="en-US" sz="1400" dirty="0">
                          <a:latin typeface="Arial" panose="020B0604020202020204" pitchFamily="34" charset="0"/>
                          <a:cs typeface="Arial" panose="020B0604020202020204" pitchFamily="34" charset="0"/>
                        </a:rPr>
                        <a:t>HIVE-Extended</a:t>
                      </a:r>
                    </a:p>
                  </a:txBody>
                  <a:tcPr marR="18288" marT="18288" marB="18288" anchor="ctr">
                    <a:solidFill>
                      <a:schemeClr val="accent4">
                        <a:lumMod val="40000"/>
                        <a:lumOff val="60000"/>
                      </a:schemeClr>
                    </a:solidFill>
                  </a:tcPr>
                </a:tc>
                <a:tc>
                  <a:txBody>
                    <a:bodyPr/>
                    <a:lstStyle/>
                    <a:p>
                      <a:pPr algn="ctr"/>
                      <a:r>
                        <a:rPr lang="en-US" sz="1400" b="0" dirty="0">
                          <a:latin typeface="Arial" panose="020B0604020202020204" pitchFamily="34" charset="0"/>
                          <a:cs typeface="Arial" panose="020B0604020202020204" pitchFamily="34" charset="0"/>
                        </a:rPr>
                        <a:t>6.9</a:t>
                      </a:r>
                      <a:endParaRPr lang="en-US" sz="1400" dirty="0">
                        <a:latin typeface="Arial" panose="020B0604020202020204" pitchFamily="34" charset="0"/>
                        <a:cs typeface="Arial" panose="020B0604020202020204" pitchFamily="34" charset="0"/>
                      </a:endParaRPr>
                    </a:p>
                  </a:txBody>
                  <a:tcPr marL="18288" marR="18288" marT="18288" marB="18288" anchor="ctr">
                    <a:solidFill>
                      <a:schemeClr val="accent4">
                        <a:lumMod val="40000"/>
                        <a:lumOff val="60000"/>
                      </a:schemeClr>
                    </a:solidFill>
                  </a:tcPr>
                </a:tc>
                <a:tc>
                  <a:txBody>
                    <a:bodyPr/>
                    <a:lstStyle/>
                    <a:p>
                      <a:pPr algn="ctr" rtl="0" fontAlgn="base"/>
                      <a:r>
                        <a:rPr lang="en-US" sz="1400" b="0" i="0" dirty="0">
                          <a:effectLst/>
                          <a:latin typeface="Arial" panose="020B0604020202020204" pitchFamily="34" charset="0"/>
                          <a:cs typeface="Arial" panose="020B0604020202020204" pitchFamily="34" charset="0"/>
                        </a:rPr>
                        <a:t>68.458 </a:t>
                      </a:r>
                    </a:p>
                  </a:txBody>
                  <a:tcPr>
                    <a:solidFill>
                      <a:schemeClr val="accent4">
                        <a:lumMod val="40000"/>
                        <a:lumOff val="60000"/>
                      </a:schemeClr>
                    </a:solidFill>
                  </a:tcPr>
                </a:tc>
                <a:tc>
                  <a:txBody>
                    <a:bodyPr/>
                    <a:lstStyle/>
                    <a:p>
                      <a:pPr algn="ctr"/>
                      <a:r>
                        <a:rPr lang="en-US" sz="1400" b="0" dirty="0">
                          <a:latin typeface="Arial" panose="020B0604020202020204" pitchFamily="34" charset="0"/>
                          <a:cs typeface="Arial" panose="020B0604020202020204" pitchFamily="34" charset="0"/>
                        </a:rPr>
                        <a:t>61</a:t>
                      </a:r>
                    </a:p>
                  </a:txBody>
                  <a:tcPr marL="18288" marR="18288" marT="18288" marB="18288" anchor="ctr">
                    <a:solidFill>
                      <a:schemeClr val="accent4">
                        <a:lumMod val="40000"/>
                        <a:lumOff val="60000"/>
                      </a:schemeClr>
                    </a:solidFill>
                  </a:tcPr>
                </a:tc>
                <a:tc>
                  <a:txBody>
                    <a:bodyPr/>
                    <a:lstStyle/>
                    <a:p>
                      <a:pPr algn="ctr"/>
                      <a:r>
                        <a:rPr lang="en-US" sz="1400" b="0" dirty="0">
                          <a:latin typeface="Arial" panose="020B0604020202020204" pitchFamily="34" charset="0"/>
                          <a:cs typeface="Arial" panose="020B0604020202020204" pitchFamily="34" charset="0"/>
                        </a:rPr>
                        <a:t>cost-saving</a:t>
                      </a:r>
                    </a:p>
                  </a:txBody>
                  <a:tcPr marL="18288" marR="18288" marT="18288" marB="18288" anchor="ctr">
                    <a:solidFill>
                      <a:schemeClr val="accent4">
                        <a:lumMod val="40000"/>
                        <a:lumOff val="60000"/>
                      </a:schemeClr>
                    </a:solid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737459275"/>
                  </a:ext>
                </a:extLst>
              </a:tr>
              <a:tr h="0">
                <a:tc>
                  <a:txBody>
                    <a:bodyPr/>
                    <a:lstStyle/>
                    <a:p>
                      <a:r>
                        <a:rPr lang="en-US" sz="1400" i="1" dirty="0">
                          <a:latin typeface="Arial" panose="020B0604020202020204" pitchFamily="34" charset="0"/>
                          <a:cs typeface="Arial" panose="020B0604020202020204" pitchFamily="34" charset="0"/>
                        </a:rPr>
                        <a:t>ALL-1-dose plus HIVE-Extended</a:t>
                      </a:r>
                    </a:p>
                  </a:txBody>
                  <a:tcPr marR="18288" marT="18288" marB="18288" anchor="ctr">
                    <a:solidFill>
                      <a:srgbClr val="FF9397"/>
                    </a:solidFill>
                  </a:tcPr>
                </a:tc>
                <a:tc>
                  <a:txBody>
                    <a:bodyPr/>
                    <a:lstStyle/>
                    <a:p>
                      <a:pPr algn="ctr"/>
                      <a:r>
                        <a:rPr lang="en-US" sz="1400" b="0" i="1" dirty="0">
                          <a:latin typeface="Arial" panose="020B0604020202020204" pitchFamily="34" charset="0"/>
                          <a:cs typeface="Arial" panose="020B0604020202020204" pitchFamily="34" charset="0"/>
                        </a:rPr>
                        <a:t>6.5</a:t>
                      </a:r>
                      <a:endParaRPr lang="en-US" sz="1400" i="1" dirty="0">
                        <a:latin typeface="Arial" panose="020B0604020202020204" pitchFamily="34" charset="0"/>
                        <a:cs typeface="Arial" panose="020B0604020202020204" pitchFamily="34" charset="0"/>
                      </a:endParaRPr>
                    </a:p>
                  </a:txBody>
                  <a:tcPr marL="18288" marR="18288" marT="18288" marB="18288" anchor="ctr">
                    <a:solidFill>
                      <a:srgbClr val="FF9397"/>
                    </a:solidFill>
                  </a:tcPr>
                </a:tc>
                <a:tc>
                  <a:txBody>
                    <a:bodyPr/>
                    <a:lstStyle/>
                    <a:p>
                      <a:pPr algn="ctr" rtl="0" fontAlgn="base"/>
                      <a:r>
                        <a:rPr lang="en-US" sz="1400" b="0" i="1" dirty="0">
                          <a:effectLst/>
                          <a:latin typeface="Arial" panose="020B0604020202020204" pitchFamily="34" charset="0"/>
                          <a:cs typeface="Arial" panose="020B0604020202020204" pitchFamily="34" charset="0"/>
                        </a:rPr>
                        <a:t>68.478 </a:t>
                      </a:r>
                    </a:p>
                  </a:txBody>
                  <a:tcPr>
                    <a:solidFill>
                      <a:srgbClr val="FF9397"/>
                    </a:solidFill>
                  </a:tcPr>
                </a:tc>
                <a:tc>
                  <a:txBody>
                    <a:bodyPr/>
                    <a:lstStyle/>
                    <a:p>
                      <a:pPr algn="ctr"/>
                      <a:r>
                        <a:rPr lang="en-US" sz="1400" b="0" i="1" dirty="0">
                          <a:latin typeface="Arial" panose="020B0604020202020204" pitchFamily="34" charset="0"/>
                          <a:cs typeface="Arial" panose="020B0604020202020204" pitchFamily="34" charset="0"/>
                        </a:rPr>
                        <a:t>74</a:t>
                      </a:r>
                    </a:p>
                  </a:txBody>
                  <a:tcPr marL="18288" marR="18288" marT="18288" marB="18288" anchor="ctr">
                    <a:solidFill>
                      <a:srgbClr val="FF9397"/>
                    </a:solid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1,731</a:t>
                      </a:r>
                    </a:p>
                  </a:txBody>
                  <a:tcPr marL="18288" marR="18288" marT="18288" marB="18288" anchor="ctr">
                    <a:solidFill>
                      <a:srgbClr val="FF9397"/>
                    </a:solid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550530577"/>
                  </a:ext>
                </a:extLst>
              </a:tr>
              <a:tr h="0">
                <a:tc>
                  <a:txBody>
                    <a:bodyPr/>
                    <a:lstStyle/>
                    <a:p>
                      <a:r>
                        <a:rPr lang="en-US" sz="1400" i="1" dirty="0">
                          <a:latin typeface="Arial" panose="020B0604020202020204" pitchFamily="34" charset="0"/>
                          <a:cs typeface="Arial" panose="020B0604020202020204" pitchFamily="34" charset="0"/>
                        </a:rPr>
                        <a:t>ALL-Extended</a:t>
                      </a:r>
                    </a:p>
                  </a:txBody>
                  <a:tcPr marR="18288" marT="18288" marB="18288" anchor="ctr">
                    <a:solidFill>
                      <a:srgbClr val="FF9397"/>
                    </a:solidFill>
                  </a:tcPr>
                </a:tc>
                <a:tc>
                  <a:txBody>
                    <a:bodyPr/>
                    <a:lstStyle/>
                    <a:p>
                      <a:pPr algn="ctr"/>
                      <a:r>
                        <a:rPr lang="en-US" sz="1400" b="0" i="1" dirty="0">
                          <a:latin typeface="Arial" panose="020B0604020202020204" pitchFamily="34" charset="0"/>
                          <a:cs typeface="Arial" panose="020B0604020202020204" pitchFamily="34" charset="0"/>
                        </a:rPr>
                        <a:t>5.7</a:t>
                      </a:r>
                      <a:endParaRPr lang="en-US" sz="1400" i="1" dirty="0">
                        <a:latin typeface="Arial" panose="020B0604020202020204" pitchFamily="34" charset="0"/>
                        <a:cs typeface="Arial" panose="020B0604020202020204" pitchFamily="34" charset="0"/>
                      </a:endParaRPr>
                    </a:p>
                  </a:txBody>
                  <a:tcPr marL="18288" marR="18288" marT="18288" marB="18288" anchor="ctr">
                    <a:solidFill>
                      <a:srgbClr val="FF9397"/>
                    </a:solidFill>
                  </a:tcPr>
                </a:tc>
                <a:tc>
                  <a:txBody>
                    <a:bodyPr/>
                    <a:lstStyle/>
                    <a:p>
                      <a:pPr algn="ctr" rtl="0" fontAlgn="base"/>
                      <a:r>
                        <a:rPr lang="en-US" sz="1400" b="0" i="1" dirty="0">
                          <a:effectLst/>
                          <a:latin typeface="Arial" panose="020B0604020202020204" pitchFamily="34" charset="0"/>
                          <a:cs typeface="Arial" panose="020B0604020202020204" pitchFamily="34" charset="0"/>
                        </a:rPr>
                        <a:t>68.517 </a:t>
                      </a:r>
                    </a:p>
                  </a:txBody>
                  <a:tcPr>
                    <a:solidFill>
                      <a:srgbClr val="FF9397"/>
                    </a:solidFill>
                  </a:tcPr>
                </a:tc>
                <a:tc>
                  <a:txBody>
                    <a:bodyPr/>
                    <a:lstStyle/>
                    <a:p>
                      <a:pPr algn="ctr"/>
                      <a:r>
                        <a:rPr lang="en-US" sz="1400" b="0" i="1" dirty="0">
                          <a:latin typeface="Arial" panose="020B0604020202020204" pitchFamily="34" charset="0"/>
                          <a:cs typeface="Arial" panose="020B0604020202020204" pitchFamily="34" charset="0"/>
                        </a:rPr>
                        <a:t>134</a:t>
                      </a:r>
                    </a:p>
                  </a:txBody>
                  <a:tcPr marL="18288" marR="18288" marT="18288" marB="18288" anchor="ctr">
                    <a:solidFill>
                      <a:srgbClr val="FF9397"/>
                    </a:solid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4,516</a:t>
                      </a:r>
                    </a:p>
                  </a:txBody>
                  <a:tcPr marL="18288" marR="18288" marT="18288" marB="18288" anchor="ctr">
                    <a:solidFill>
                      <a:srgbClr val="FF9397"/>
                    </a:solid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239463143"/>
                  </a:ext>
                </a:extLst>
              </a:tr>
              <a:tr h="30175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South Africa</a:t>
                      </a:r>
                    </a:p>
                  </a:txBody>
                  <a:tcPr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extLst>
                  <a:ext uri="{0D108BD9-81ED-4DB2-BD59-A6C34878D82A}">
                    <a16:rowId xmlns:a16="http://schemas.microsoft.com/office/drawing/2014/main" val="3229203755"/>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Standard of care</a:t>
                      </a:r>
                    </a:p>
                  </a:txBody>
                  <a:tcPr marR="18288" marT="18288" marB="18288" anchor="ctr"/>
                </a:tc>
                <a:tc>
                  <a:txBody>
                    <a:bodyPr/>
                    <a:lstStyle/>
                    <a:p>
                      <a:pPr algn="ctr"/>
                      <a:r>
                        <a:rPr lang="en-US" sz="1400" b="0" dirty="0">
                          <a:solidFill>
                            <a:schemeClr val="tx1"/>
                          </a:solidFill>
                          <a:latin typeface="Arial" panose="020B0604020202020204" pitchFamily="34" charset="0"/>
                          <a:cs typeface="Arial" panose="020B0604020202020204" pitchFamily="34" charset="0"/>
                        </a:rPr>
                        <a:t>4.4</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68.924 </a:t>
                      </a:r>
                      <a:endParaRPr lang="en-US" sz="1400" b="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112</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$2,828/YLS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3510098468"/>
                  </a:ext>
                </a:extLst>
              </a:tr>
              <a:tr h="0">
                <a:tc>
                  <a:txBody>
                    <a:bodyPr/>
                    <a:lstStyle/>
                    <a:p>
                      <a:r>
                        <a:rPr lang="en-US" sz="1400" dirty="0">
                          <a:solidFill>
                            <a:schemeClr val="tx1"/>
                          </a:solidFill>
                          <a:latin typeface="Arial" panose="020B0604020202020204" pitchFamily="34" charset="0"/>
                          <a:cs typeface="Arial" panose="020B0604020202020204" pitchFamily="34" charset="0"/>
                        </a:rPr>
                        <a:t>HIVE-Extended</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3.3</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69.095 </a:t>
                      </a:r>
                      <a:endParaRPr lang="en-US" sz="1400" b="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100</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cost-saving</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243310658"/>
                  </a:ext>
                </a:extLst>
              </a:tr>
              <a:tr h="0">
                <a:tc>
                  <a:txBody>
                    <a:bodyPr/>
                    <a:lstStyle/>
                    <a:p>
                      <a:r>
                        <a:rPr lang="en-US" sz="1400" dirty="0">
                          <a:solidFill>
                            <a:schemeClr val="tx1"/>
                          </a:solidFill>
                          <a:latin typeface="Arial" panose="020B0604020202020204" pitchFamily="34" charset="0"/>
                          <a:cs typeface="Arial" panose="020B0604020202020204" pitchFamily="34" charset="0"/>
                        </a:rPr>
                        <a:t>ALL-1-dose </a:t>
                      </a:r>
                      <a:r>
                        <a:rPr lang="en-US" sz="1400" i="0" dirty="0">
                          <a:solidFill>
                            <a:schemeClr val="tx1"/>
                          </a:solidFill>
                          <a:latin typeface="Arial" panose="020B0604020202020204" pitchFamily="34" charset="0"/>
                          <a:cs typeface="Arial" panose="020B0604020202020204" pitchFamily="34" charset="0"/>
                        </a:rPr>
                        <a:t>plus HIVE-Extended</a:t>
                      </a:r>
                      <a:endParaRPr lang="en-US" sz="1400" dirty="0">
                        <a:solidFill>
                          <a:schemeClr val="tx1"/>
                        </a:solidFill>
                        <a:latin typeface="Arial" panose="020B0604020202020204" pitchFamily="34" charset="0"/>
                        <a:cs typeface="Arial" panose="020B0604020202020204" pitchFamily="34" charset="0"/>
                      </a:endParaRPr>
                    </a:p>
                  </a:txBody>
                  <a:tcPr marR="18288" marT="18288" marB="18288" anchor="ctr"/>
                </a:tc>
                <a:tc>
                  <a:txBody>
                    <a:bodyPr/>
                    <a:lstStyle/>
                    <a:p>
                      <a:pPr algn="ctr"/>
                      <a:r>
                        <a:rPr lang="en-US" sz="1400" b="0" dirty="0">
                          <a:solidFill>
                            <a:schemeClr val="tx1"/>
                          </a:solidFill>
                          <a:latin typeface="Arial" panose="020B0604020202020204" pitchFamily="34" charset="0"/>
                          <a:cs typeface="Arial" panose="020B0604020202020204" pitchFamily="34" charset="0"/>
                        </a:rPr>
                        <a:t>3.0</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69.147 </a:t>
                      </a:r>
                      <a:endParaRPr lang="en-US" sz="1400" b="0" i="0" dirty="0">
                        <a:effectLst/>
                        <a:latin typeface="Arial" panose="020B0604020202020204" pitchFamily="34" charset="0"/>
                        <a:cs typeface="Arial" panose="020B0604020202020204" pitchFamily="34" charset="0"/>
                      </a:endParaRPr>
                    </a:p>
                  </a:txBody>
                  <a:tcPr anchor="b">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111</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606</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964039324"/>
                  </a:ext>
                </a:extLst>
              </a:tr>
              <a:tr h="0">
                <a:tc>
                  <a:txBody>
                    <a:bodyPr/>
                    <a:lstStyle/>
                    <a:p>
                      <a:r>
                        <a:rPr lang="en-US" sz="1400" dirty="0">
                          <a:solidFill>
                            <a:schemeClr val="tx1"/>
                          </a:solidFill>
                          <a:latin typeface="Arial" panose="020B0604020202020204" pitchFamily="34" charset="0"/>
                          <a:cs typeface="Arial" panose="020B0604020202020204" pitchFamily="34" charset="0"/>
                        </a:rPr>
                        <a:t>ALL-Extended</a:t>
                      </a:r>
                    </a:p>
                  </a:txBody>
                  <a:tcPr marR="18288" marT="18288" marB="18288" anchor="ctr">
                    <a:solidFill>
                      <a:schemeClr val="accent4">
                        <a:lumMod val="40000"/>
                        <a:lumOff val="6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2.5</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solidFill>
                      <a:schemeClr val="accent4">
                        <a:lumMod val="40000"/>
                        <a:lumOff val="60000"/>
                      </a:schemeClr>
                    </a:solidFill>
                  </a:tcP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69.228 </a:t>
                      </a:r>
                      <a:endParaRPr lang="en-US" sz="1400" b="0" i="0" dirty="0">
                        <a:effectLst/>
                        <a:latin typeface="Arial" panose="020B0604020202020204" pitchFamily="34" charset="0"/>
                        <a:cs typeface="Arial" panose="020B0604020202020204" pitchFamily="34" charset="0"/>
                      </a:endParaRPr>
                    </a:p>
                  </a:txBody>
                  <a:tcPr anchor="b">
                    <a:solidFill>
                      <a:schemeClr val="accent4">
                        <a:lumMod val="40000"/>
                        <a:lumOff val="6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135</a:t>
                      </a:r>
                    </a:p>
                  </a:txBody>
                  <a:tcPr marL="18288" marR="18288" marT="18288" marB="18288" anchor="ctr">
                    <a:solidFill>
                      <a:schemeClr val="accent4">
                        <a:lumMod val="40000"/>
                        <a:lumOff val="60000"/>
                      </a:schemeClr>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882</a:t>
                      </a:r>
                    </a:p>
                  </a:txBody>
                  <a:tcPr marL="18288" marR="18288" marT="18288" marB="18288" anchor="ctr">
                    <a:solidFill>
                      <a:schemeClr val="accent4">
                        <a:lumMod val="40000"/>
                        <a:lumOff val="60000"/>
                      </a:schemeClr>
                    </a:solid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462645249"/>
                  </a:ext>
                </a:extLst>
              </a:tr>
            </a:tbl>
          </a:graphicData>
        </a:graphic>
      </p:graphicFrame>
      <p:sp>
        <p:nvSpPr>
          <p:cNvPr id="3" name="TextBox 2">
            <a:extLst>
              <a:ext uri="{FF2B5EF4-FFF2-40B4-BE49-F238E27FC236}">
                <a16:creationId xmlns:a16="http://schemas.microsoft.com/office/drawing/2014/main" id="{5F649AC6-E0FD-BD60-4388-19DBB68D35A8}"/>
              </a:ext>
            </a:extLst>
          </p:cNvPr>
          <p:cNvSpPr txBox="1"/>
          <p:nvPr/>
        </p:nvSpPr>
        <p:spPr>
          <a:xfrm>
            <a:off x="475326" y="6396335"/>
            <a:ext cx="9698937"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ICER, incremental cost-effectiveness ratio; YLS, year of life saved; ALL, strategy giving bNAbs to all infants irrespective of known exposure; </a:t>
            </a:r>
          </a:p>
          <a:p>
            <a:r>
              <a:rPr lang="en-US" sz="1200" dirty="0">
                <a:latin typeface="Arial" panose="020B0604020202020204" pitchFamily="34" charset="0"/>
                <a:cs typeface="Arial" panose="020B0604020202020204" pitchFamily="34" charset="0"/>
              </a:rPr>
              <a:t>HIVE, strategy giving bNAbs only to infants with known HIV exposure.</a:t>
            </a:r>
          </a:p>
        </p:txBody>
      </p:sp>
    </p:spTree>
    <p:extLst>
      <p:ext uri="{BB962C8B-B14F-4D97-AF65-F5344CB8AC3E}">
        <p14:creationId xmlns:p14="http://schemas.microsoft.com/office/powerpoint/2010/main" val="3956707875"/>
      </p:ext>
    </p:extLst>
  </p:cSld>
  <p:clrMapOvr>
    <a:masterClrMapping/>
  </p:clrMapOvr>
  <mc:AlternateContent xmlns:mc="http://schemas.openxmlformats.org/markup-compatibility/2006" xmlns:p14="http://schemas.microsoft.com/office/powerpoint/2010/main">
    <mc:Choice Requires="p14">
      <p:transition spd="slow" p14:dur="2000" advTm="16894"/>
    </mc:Choice>
    <mc:Fallback xmlns="">
      <p:transition spd="slow" advTm="168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p:txBody>
          <a:bodyPr>
            <a:normAutofit fontScale="90000"/>
          </a:bodyPr>
          <a:lstStyle/>
          <a:p>
            <a:r>
              <a:rPr lang="en-US" sz="3500" b="1" dirty="0">
                <a:latin typeface="Arial" panose="020B0604020202020204" pitchFamily="34" charset="0"/>
                <a:cs typeface="Arial" panose="020B0604020202020204" pitchFamily="34" charset="0"/>
              </a:rPr>
              <a:t>Results: BNAb infant prophylaxis would remain cost-effective across a wide range of efficacies and costs</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12</a:t>
            </a:fld>
            <a:endParaRPr lang="en-US" dirty="0"/>
          </a:p>
        </p:txBody>
      </p:sp>
      <p:pic>
        <p:nvPicPr>
          <p:cNvPr id="13" name="Picture 12" descr="A picture containing text, crossword puzzle, scoreboard&#10;&#10;Description automatically generated">
            <a:extLst>
              <a:ext uri="{FF2B5EF4-FFF2-40B4-BE49-F238E27FC236}">
                <a16:creationId xmlns:a16="http://schemas.microsoft.com/office/drawing/2014/main" id="{31A2E33A-6084-485A-AAC2-C84476190138}"/>
              </a:ext>
            </a:extLst>
          </p:cNvPr>
          <p:cNvPicPr>
            <a:picLocks noChangeAspect="1"/>
          </p:cNvPicPr>
          <p:nvPr/>
        </p:nvPicPr>
        <p:blipFill rotWithShape="1">
          <a:blip r:embed="rId3">
            <a:extLst>
              <a:ext uri="{28A0092B-C50C-407E-A947-70E740481C1C}">
                <a14:useLocalDpi xmlns:a14="http://schemas.microsoft.com/office/drawing/2010/main" val="0"/>
              </a:ext>
            </a:extLst>
          </a:blip>
          <a:srcRect l="4970" t="88091" r="32117" b="-71"/>
          <a:stretch/>
        </p:blipFill>
        <p:spPr>
          <a:xfrm>
            <a:off x="2667972" y="5167312"/>
            <a:ext cx="6856046" cy="1371600"/>
          </a:xfrm>
          <a:prstGeom prst="rect">
            <a:avLst/>
          </a:prstGeom>
        </p:spPr>
      </p:pic>
      <p:sp>
        <p:nvSpPr>
          <p:cNvPr id="6" name="TextBox 5">
            <a:extLst>
              <a:ext uri="{FF2B5EF4-FFF2-40B4-BE49-F238E27FC236}">
                <a16:creationId xmlns:a16="http://schemas.microsoft.com/office/drawing/2014/main" id="{CDF6B183-D259-47C7-96AB-C98E80D2C252}"/>
              </a:ext>
            </a:extLst>
          </p:cNvPr>
          <p:cNvSpPr txBox="1"/>
          <p:nvPr/>
        </p:nvSpPr>
        <p:spPr>
          <a:xfrm>
            <a:off x="1840554" y="1651155"/>
            <a:ext cx="1582484"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Côte d’Ivoire</a:t>
            </a:r>
          </a:p>
        </p:txBody>
      </p:sp>
      <p:sp>
        <p:nvSpPr>
          <p:cNvPr id="14" name="TextBox 13">
            <a:extLst>
              <a:ext uri="{FF2B5EF4-FFF2-40B4-BE49-F238E27FC236}">
                <a16:creationId xmlns:a16="http://schemas.microsoft.com/office/drawing/2014/main" id="{D8B0442D-1F20-4002-8421-1CA6D162514C}"/>
              </a:ext>
            </a:extLst>
          </p:cNvPr>
          <p:cNvSpPr txBox="1"/>
          <p:nvPr/>
        </p:nvSpPr>
        <p:spPr>
          <a:xfrm>
            <a:off x="9162344" y="1646274"/>
            <a:ext cx="1548245"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South Africa</a:t>
            </a:r>
          </a:p>
        </p:txBody>
      </p:sp>
      <p:sp>
        <p:nvSpPr>
          <p:cNvPr id="15" name="TextBox 14">
            <a:extLst>
              <a:ext uri="{FF2B5EF4-FFF2-40B4-BE49-F238E27FC236}">
                <a16:creationId xmlns:a16="http://schemas.microsoft.com/office/drawing/2014/main" id="{2FAC7BE5-C9FC-4234-B52A-6EA63BC0FD8C}"/>
              </a:ext>
            </a:extLst>
          </p:cNvPr>
          <p:cNvSpPr txBox="1"/>
          <p:nvPr/>
        </p:nvSpPr>
        <p:spPr>
          <a:xfrm>
            <a:off x="5670097" y="1646274"/>
            <a:ext cx="1313180"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Zimbabwe</a:t>
            </a:r>
          </a:p>
        </p:txBody>
      </p:sp>
      <p:pic>
        <p:nvPicPr>
          <p:cNvPr id="16" name="Picture 15" descr="Chart, treemap chart&#10;&#10;Description automatically generated">
            <a:extLst>
              <a:ext uri="{FF2B5EF4-FFF2-40B4-BE49-F238E27FC236}">
                <a16:creationId xmlns:a16="http://schemas.microsoft.com/office/drawing/2014/main" id="{FECDA2A2-7683-4F6E-8DCE-42F06EC6BC12}"/>
              </a:ext>
            </a:extLst>
          </p:cNvPr>
          <p:cNvPicPr>
            <a:picLocks noChangeAspect="1"/>
          </p:cNvPicPr>
          <p:nvPr/>
        </p:nvPicPr>
        <p:blipFill rotWithShape="1">
          <a:blip r:embed="rId4">
            <a:extLst>
              <a:ext uri="{28A0092B-C50C-407E-A947-70E740481C1C}">
                <a14:useLocalDpi xmlns:a14="http://schemas.microsoft.com/office/drawing/2010/main" val="0"/>
              </a:ext>
            </a:extLst>
          </a:blip>
          <a:srcRect l="35206" t="33367" r="35344" b="43615"/>
          <a:stretch/>
        </p:blipFill>
        <p:spPr>
          <a:xfrm>
            <a:off x="8153387" y="2386316"/>
            <a:ext cx="3200400" cy="2627857"/>
          </a:xfrm>
          <a:prstGeom prst="rect">
            <a:avLst/>
          </a:prstGeom>
        </p:spPr>
      </p:pic>
      <p:pic>
        <p:nvPicPr>
          <p:cNvPr id="17" name="Picture 16" descr="Chart, treemap chart&#10;&#10;Description automatically generated">
            <a:extLst>
              <a:ext uri="{FF2B5EF4-FFF2-40B4-BE49-F238E27FC236}">
                <a16:creationId xmlns:a16="http://schemas.microsoft.com/office/drawing/2014/main" id="{C8F465A2-CE00-4323-8A7F-1A67E613E8A0}"/>
              </a:ext>
            </a:extLst>
          </p:cNvPr>
          <p:cNvPicPr>
            <a:picLocks noChangeAspect="1"/>
          </p:cNvPicPr>
          <p:nvPr/>
        </p:nvPicPr>
        <p:blipFill rotWithShape="1">
          <a:blip r:embed="rId4">
            <a:extLst>
              <a:ext uri="{28A0092B-C50C-407E-A947-70E740481C1C}">
                <a14:useLocalDpi xmlns:a14="http://schemas.microsoft.com/office/drawing/2010/main" val="0"/>
              </a:ext>
            </a:extLst>
          </a:blip>
          <a:srcRect l="35206" t="4641" r="35344" b="72247"/>
          <a:stretch/>
        </p:blipFill>
        <p:spPr>
          <a:xfrm>
            <a:off x="838190" y="2386316"/>
            <a:ext cx="3200400" cy="2638666"/>
          </a:xfrm>
          <a:prstGeom prst="rect">
            <a:avLst/>
          </a:prstGeom>
        </p:spPr>
      </p:pic>
      <p:pic>
        <p:nvPicPr>
          <p:cNvPr id="18" name="Picture 17" descr="Chart, treemap chart&#10;&#10;Description automatically generated">
            <a:extLst>
              <a:ext uri="{FF2B5EF4-FFF2-40B4-BE49-F238E27FC236}">
                <a16:creationId xmlns:a16="http://schemas.microsoft.com/office/drawing/2014/main" id="{461F4D3F-D740-4E36-88F5-61921CB879AB}"/>
              </a:ext>
            </a:extLst>
          </p:cNvPr>
          <p:cNvPicPr>
            <a:picLocks noChangeAspect="1"/>
          </p:cNvPicPr>
          <p:nvPr/>
        </p:nvPicPr>
        <p:blipFill rotWithShape="1">
          <a:blip r:embed="rId4">
            <a:extLst>
              <a:ext uri="{28A0092B-C50C-407E-A947-70E740481C1C}">
                <a14:useLocalDpi xmlns:a14="http://schemas.microsoft.com/office/drawing/2010/main" val="0"/>
              </a:ext>
            </a:extLst>
          </a:blip>
          <a:srcRect l="35206" t="62298" r="35344" b="14683"/>
          <a:stretch/>
        </p:blipFill>
        <p:spPr>
          <a:xfrm>
            <a:off x="4520860" y="2386316"/>
            <a:ext cx="3200400" cy="2627857"/>
          </a:xfrm>
          <a:prstGeom prst="rect">
            <a:avLst/>
          </a:prstGeom>
        </p:spPr>
      </p:pic>
      <p:sp>
        <p:nvSpPr>
          <p:cNvPr id="11" name="TextBox 10">
            <a:extLst>
              <a:ext uri="{FF2B5EF4-FFF2-40B4-BE49-F238E27FC236}">
                <a16:creationId xmlns:a16="http://schemas.microsoft.com/office/drawing/2014/main" id="{52247A41-803E-4574-8F3F-FC172531FECD}"/>
              </a:ext>
            </a:extLst>
          </p:cNvPr>
          <p:cNvSpPr txBox="1"/>
          <p:nvPr/>
        </p:nvSpPr>
        <p:spPr>
          <a:xfrm>
            <a:off x="1154475" y="1940415"/>
            <a:ext cx="2954655"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Maternal Prevalence: 2.6%</a:t>
            </a:r>
          </a:p>
        </p:txBody>
      </p:sp>
      <p:sp>
        <p:nvSpPr>
          <p:cNvPr id="12" name="TextBox 11">
            <a:extLst>
              <a:ext uri="{FF2B5EF4-FFF2-40B4-BE49-F238E27FC236}">
                <a16:creationId xmlns:a16="http://schemas.microsoft.com/office/drawing/2014/main" id="{2D70ED11-A71A-430E-8AB4-C29BB5D6CBC4}"/>
              </a:ext>
            </a:extLst>
          </p:cNvPr>
          <p:cNvSpPr txBox="1"/>
          <p:nvPr/>
        </p:nvSpPr>
        <p:spPr>
          <a:xfrm>
            <a:off x="8395019" y="1945819"/>
            <a:ext cx="3082895"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Maternal Prevalence: 33.0%</a:t>
            </a:r>
          </a:p>
        </p:txBody>
      </p:sp>
      <p:sp>
        <p:nvSpPr>
          <p:cNvPr id="19" name="TextBox 18">
            <a:extLst>
              <a:ext uri="{FF2B5EF4-FFF2-40B4-BE49-F238E27FC236}">
                <a16:creationId xmlns:a16="http://schemas.microsoft.com/office/drawing/2014/main" id="{1E0EF32A-2CEC-49C1-A579-E180D88868B1}"/>
              </a:ext>
            </a:extLst>
          </p:cNvPr>
          <p:cNvSpPr txBox="1"/>
          <p:nvPr/>
        </p:nvSpPr>
        <p:spPr>
          <a:xfrm>
            <a:off x="4785242" y="1936107"/>
            <a:ext cx="3082895"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Maternal Prevalence: 12.3%</a:t>
            </a:r>
          </a:p>
        </p:txBody>
      </p:sp>
    </p:spTree>
    <p:extLst>
      <p:ext uri="{BB962C8B-B14F-4D97-AF65-F5344CB8AC3E}">
        <p14:creationId xmlns:p14="http://schemas.microsoft.com/office/powerpoint/2010/main" val="1003578435"/>
      </p:ext>
    </p:extLst>
  </p:cSld>
  <p:clrMapOvr>
    <a:masterClrMapping/>
  </p:clrMapOvr>
  <mc:AlternateContent xmlns:mc="http://schemas.openxmlformats.org/markup-compatibility/2006" xmlns:p14="http://schemas.microsoft.com/office/powerpoint/2010/main">
    <mc:Choice Requires="p14">
      <p:transition spd="slow" p14:dur="2000" advTm="20675"/>
    </mc:Choice>
    <mc:Fallback xmlns="">
      <p:transition spd="slow" advTm="206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p:txBody>
          <a:bodyPr>
            <a:normAutofit/>
          </a:bodyPr>
          <a:lstStyle/>
          <a:p>
            <a:r>
              <a:rPr lang="en-US" sz="3500" b="1" dirty="0">
                <a:latin typeface="Arial" panose="020B0604020202020204" pitchFamily="34" charset="0"/>
                <a:cs typeface="Arial" panose="020B0604020202020204" pitchFamily="34" charset="0"/>
              </a:rPr>
              <a:t>Limitations</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838199" y="1825625"/>
            <a:ext cx="10515601" cy="4667250"/>
          </a:xfrm>
        </p:spPr>
        <p:txBody>
          <a:bodyPr vert="horz" lIns="91440" tIns="45720" rIns="91440" bIns="45720" rtlCol="0" anchor="t">
            <a:normAutofit/>
          </a:bodyPr>
          <a:lstStyle/>
          <a:p>
            <a:r>
              <a:rPr lang="en-US" sz="2600" dirty="0">
                <a:latin typeface="Arial"/>
                <a:cs typeface="Arial"/>
              </a:rPr>
              <a:t>Characteristics of bNAb infant prophylaxis in actual clinical settings remain unknown; however, bNAbs are projected to provide good value throughout plausible efficacy and cost ranges</a:t>
            </a:r>
            <a:br>
              <a:rPr lang="en-US" sz="2600" dirty="0">
                <a:latin typeface="Arial"/>
                <a:cs typeface="Arial"/>
              </a:rPr>
            </a:br>
            <a:endParaRPr lang="en-US" sz="2600" dirty="0">
              <a:latin typeface="Arial"/>
              <a:cs typeface="Arial"/>
            </a:endParaRPr>
          </a:p>
          <a:p>
            <a:r>
              <a:rPr lang="en-US" sz="2600" dirty="0">
                <a:latin typeface="Arial"/>
                <a:cs typeface="Arial"/>
              </a:rPr>
              <a:t>We did not explicitly consider health equity in this analysis;</a:t>
            </a:r>
            <a:r>
              <a:rPr lang="en-US" sz="2600" dirty="0">
                <a:solidFill>
                  <a:srgbClr val="FF0000"/>
                </a:solidFill>
                <a:latin typeface="Arial"/>
                <a:cs typeface="Arial"/>
              </a:rPr>
              <a:t> </a:t>
            </a:r>
            <a:r>
              <a:rPr lang="en-US" sz="2600" dirty="0">
                <a:latin typeface="Arial"/>
                <a:cs typeface="Arial"/>
              </a:rPr>
              <a:t>the cost-effective bNAb implementation approach may differ depending on equity considerations, cost-effectiveness threshold, and levels of partner funding</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13</a:t>
            </a:fld>
            <a:endParaRPr lang="en-US" dirty="0"/>
          </a:p>
        </p:txBody>
      </p:sp>
    </p:spTree>
    <p:extLst>
      <p:ext uri="{BB962C8B-B14F-4D97-AF65-F5344CB8AC3E}">
        <p14:creationId xmlns:p14="http://schemas.microsoft.com/office/powerpoint/2010/main" val="4175560622"/>
      </p:ext>
    </p:extLst>
  </p:cSld>
  <p:clrMapOvr>
    <a:masterClrMapping/>
  </p:clrMapOvr>
  <mc:AlternateContent xmlns:mc="http://schemas.openxmlformats.org/markup-compatibility/2006" xmlns:p14="http://schemas.microsoft.com/office/powerpoint/2010/main">
    <mc:Choice Requires="p14">
      <p:transition spd="slow" p14:dur="2000" advTm="30819"/>
    </mc:Choice>
    <mc:Fallback xmlns="">
      <p:transition spd="slow" advTm="308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p:txBody>
          <a:bodyPr>
            <a:normAutofit/>
          </a:bodyPr>
          <a:lstStyle/>
          <a:p>
            <a:r>
              <a:rPr lang="en-US" sz="3500" b="1" dirty="0">
                <a:latin typeface="Arial" panose="020B0604020202020204" pitchFamily="34" charset="0"/>
                <a:cs typeface="Arial" panose="020B0604020202020204" pitchFamily="34" charset="0"/>
              </a:rPr>
              <a:t>Conclusions</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2600" dirty="0">
                <a:latin typeface="Arial"/>
                <a:cs typeface="Arial"/>
              </a:rPr>
              <a:t>Offering bNAbs to infants with known HIV exposure would be cost-effective in Côte d’Ivoire and Zimbabwe, and offering bNAbs to all infants would be cost-effective in South Africa, where maternal HIV prevalence and incidence are relatively higher</a:t>
            </a:r>
            <a:br>
              <a:rPr lang="en-US" sz="2600" dirty="0">
                <a:latin typeface="Arial"/>
                <a:cs typeface="Arial"/>
              </a:rPr>
            </a:br>
            <a:endParaRPr lang="en-US" sz="2600" dirty="0">
              <a:latin typeface="Arial"/>
              <a:cs typeface="Arial"/>
            </a:endParaRPr>
          </a:p>
          <a:p>
            <a:r>
              <a:rPr lang="en-US" sz="2600" dirty="0">
                <a:latin typeface="Arial"/>
                <a:cs typeface="Arial"/>
              </a:rPr>
              <a:t>Cost-effective bNAb strategies would substantially reduce projected vertical transmission compared to the current standard of care</a:t>
            </a:r>
            <a:br>
              <a:rPr lang="en-US" sz="2600" dirty="0">
                <a:latin typeface="Arial"/>
                <a:cs typeface="Arial"/>
              </a:rPr>
            </a:br>
            <a:endParaRPr lang="en-US" sz="2600" dirty="0">
              <a:latin typeface="Arial"/>
              <a:cs typeface="Arial"/>
            </a:endParaRPr>
          </a:p>
          <a:p>
            <a:r>
              <a:rPr lang="en-US" sz="2600" dirty="0">
                <a:latin typeface="Arial"/>
                <a:cs typeface="Arial"/>
              </a:rPr>
              <a:t>The potential clinical impact and cost-effectiveness of bNAb infant prophylaxis should motivate further bNAb research and development</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14</a:t>
            </a:fld>
            <a:endParaRPr lang="en-US" dirty="0"/>
          </a:p>
        </p:txBody>
      </p:sp>
    </p:spTree>
    <p:extLst>
      <p:ext uri="{BB962C8B-B14F-4D97-AF65-F5344CB8AC3E}">
        <p14:creationId xmlns:p14="http://schemas.microsoft.com/office/powerpoint/2010/main" val="92743612"/>
      </p:ext>
    </p:extLst>
  </p:cSld>
  <p:clrMapOvr>
    <a:masterClrMapping/>
  </p:clrMapOvr>
  <mc:AlternateContent xmlns:mc="http://schemas.openxmlformats.org/markup-compatibility/2006" xmlns:p14="http://schemas.microsoft.com/office/powerpoint/2010/main">
    <mc:Choice Requires="p14">
      <p:transition spd="slow" p14:dur="2000" advTm="33121"/>
    </mc:Choice>
    <mc:Fallback xmlns="">
      <p:transition spd="slow" advTm="3312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a:xfrm>
            <a:off x="593271" y="365125"/>
            <a:ext cx="10760529" cy="1325563"/>
          </a:xfrm>
        </p:spPr>
        <p:txBody>
          <a:bodyPr>
            <a:normAutofit/>
          </a:bodyPr>
          <a:lstStyle/>
          <a:p>
            <a:r>
              <a:rPr lang="en-US" sz="3500" b="1" dirty="0">
                <a:latin typeface="Arial" panose="020B0604020202020204" pitchFamily="34"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565051" y="3892601"/>
            <a:ext cx="11316549" cy="2782053"/>
          </a:xfrm>
        </p:spPr>
        <p:txBody>
          <a:bodyPr vert="horz" lIns="91440" tIns="45720" rIns="91440" bIns="45720" rtlCol="0" anchor="t">
            <a:normAutofit fontScale="92500" lnSpcReduction="20000"/>
          </a:bodyPr>
          <a:lstStyle/>
          <a:p>
            <a:pPr marL="0" indent="0">
              <a:lnSpc>
                <a:spcPct val="110000"/>
              </a:lnSpc>
              <a:buNone/>
            </a:pPr>
            <a:r>
              <a:rPr lang="en-US" sz="1600" b="1" dirty="0">
                <a:cs typeface="Arial" panose="020B0604020202020204" pitchFamily="34" charset="0"/>
              </a:rPr>
              <a:t>Supported by:</a:t>
            </a:r>
          </a:p>
          <a:p>
            <a:pPr marL="0" indent="0">
              <a:lnSpc>
                <a:spcPct val="110000"/>
              </a:lnSpc>
              <a:buNone/>
            </a:pPr>
            <a:r>
              <a:rPr lang="en-US" sz="1600" dirty="0">
                <a:cs typeface="Arial" panose="020B0604020202020204" pitchFamily="34" charset="0"/>
              </a:rPr>
              <a:t>This presentation is made possible by the support of the American People through the U.S. President’s Emergency Plan for AIDS Relief (PEPFAR) through United States Agency for International Development (USAID). </a:t>
            </a:r>
          </a:p>
          <a:p>
            <a:pPr marL="0" indent="0">
              <a:lnSpc>
                <a:spcPct val="110000"/>
              </a:lnSpc>
              <a:buNone/>
            </a:pPr>
            <a:r>
              <a:rPr lang="en-US" sz="1600" dirty="0">
                <a:cs typeface="Arial" panose="020B0604020202020204" pitchFamily="34" charset="0"/>
              </a:rPr>
              <a:t>This work was also supported by the Eunice Kennedy Shriver National Institute of Child Health and Human Development (NICHD) (K08HD101342, R01HD079214), and International Maternal Pediatric Adolescent AIDS Clinical Trials Network (IMPAACT)</a:t>
            </a:r>
            <a:r>
              <a:rPr lang="en-US" sz="1600" dirty="0">
                <a:latin typeface="Arial" panose="020B0604020202020204" pitchFamily="34" charset="0"/>
                <a:cs typeface="Arial" panose="020B0604020202020204" pitchFamily="34" charset="0"/>
              </a:rPr>
              <a:t> (DR808).</a:t>
            </a:r>
          </a:p>
          <a:p>
            <a:pPr marL="0" indent="0">
              <a:lnSpc>
                <a:spcPct val="110000"/>
              </a:lnSpc>
              <a:buNone/>
            </a:pPr>
            <a:r>
              <a:rPr lang="en-US" sz="1600" dirty="0">
                <a:latin typeface="Arial" panose="020B0604020202020204" pitchFamily="34" charset="0"/>
                <a:cs typeface="Arial" panose="020B0604020202020204" pitchFamily="34" charset="0"/>
              </a:rPr>
              <a:t>Overall support for IMPAACT is provided by the National Institute of Allergy and Infectious Diseases (NIAID), National Institute of Child Health and Human Development (NICHD) (HHSN275201800001I), National Institute of Mental Health (NIMH), and National Institutes of Health (NIH) (UM1AI068632, UM1AI068616, UM1AI106716).</a:t>
            </a:r>
          </a:p>
          <a:p>
            <a:pPr marL="0" indent="0">
              <a:lnSpc>
                <a:spcPct val="110000"/>
              </a:lnSpc>
              <a:buNone/>
            </a:pPr>
            <a:r>
              <a:rPr lang="en-US" sz="1600" dirty="0">
                <a:cs typeface="Arial" panose="020B0604020202020204" pitchFamily="34" charset="0"/>
              </a:rPr>
              <a:t>The contents of this presentation are the sole responsibility of the authors and do not necessarily reflect the views of PEPFAR, USAID, NIH, IAVI or the United States Government.</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15</a:t>
            </a:fld>
            <a:endParaRPr lang="en-US" dirty="0"/>
          </a:p>
        </p:txBody>
      </p:sp>
      <p:sp>
        <p:nvSpPr>
          <p:cNvPr id="5" name="Content Placeholder 2">
            <a:extLst>
              <a:ext uri="{FF2B5EF4-FFF2-40B4-BE49-F238E27FC236}">
                <a16:creationId xmlns:a16="http://schemas.microsoft.com/office/drawing/2014/main" id="{7F010A9B-8DDD-42DA-BCE6-B4A716F3F540}"/>
              </a:ext>
            </a:extLst>
          </p:cNvPr>
          <p:cNvSpPr txBox="1">
            <a:spLocks/>
          </p:cNvSpPr>
          <p:nvPr/>
        </p:nvSpPr>
        <p:spPr>
          <a:xfrm>
            <a:off x="593271" y="1800319"/>
            <a:ext cx="11005457" cy="1866167"/>
          </a:xfrm>
          <a:prstGeom prst="rect">
            <a:avLst/>
          </a:prstGeom>
        </p:spPr>
        <p:txBody>
          <a:bodyPr vert="horz" lIns="91440" tIns="45720" rIns="91440" bIns="45720" numCol="3"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dirty="0">
                <a:latin typeface="Arial"/>
                <a:cs typeface="Arial"/>
              </a:rPr>
              <a:t>Alyssa Amick, MPH</a:t>
            </a:r>
            <a:br>
              <a:rPr lang="en-US" sz="1800" dirty="0">
                <a:latin typeface="Arial"/>
                <a:cs typeface="Arial"/>
              </a:rPr>
            </a:br>
            <a:r>
              <a:rPr lang="en-US" sz="1800" dirty="0">
                <a:latin typeface="Arial"/>
                <a:cs typeface="Arial"/>
              </a:rPr>
              <a:t>Adrie Bekker, MBChB</a:t>
            </a:r>
          </a:p>
          <a:p>
            <a:pPr marL="0" indent="0">
              <a:lnSpc>
                <a:spcPct val="100000"/>
              </a:lnSpc>
              <a:spcBef>
                <a:spcPts val="0"/>
              </a:spcBef>
              <a:buFont typeface="Arial" panose="020B0604020202020204" pitchFamily="34" charset="0"/>
              <a:buNone/>
            </a:pPr>
            <a:r>
              <a:rPr lang="en-US" sz="1800" dirty="0">
                <a:latin typeface="Arial"/>
                <a:cs typeface="Arial"/>
              </a:rPr>
              <a:t>Ravi Brenner, BA</a:t>
            </a:r>
            <a:br>
              <a:rPr lang="en-US" sz="1800" dirty="0">
                <a:latin typeface="Arial"/>
                <a:cs typeface="Arial"/>
              </a:rPr>
            </a:br>
            <a:r>
              <a:rPr lang="en-US" sz="1800" dirty="0">
                <a:latin typeface="Arial"/>
                <a:cs typeface="Arial"/>
              </a:rPr>
              <a:t>John Chiosi, MD</a:t>
            </a:r>
            <a:br>
              <a:rPr lang="en-US" sz="1800" dirty="0">
                <a:latin typeface="Arial"/>
                <a:cs typeface="Arial"/>
              </a:rPr>
            </a:br>
            <a:r>
              <a:rPr lang="en-US" sz="1800" dirty="0">
                <a:latin typeface="Arial"/>
                <a:cs typeface="Arial"/>
              </a:rPr>
              <a:t>Sophie Desmonde, PhD</a:t>
            </a:r>
            <a:br>
              <a:rPr lang="en-US" sz="1800" dirty="0">
                <a:latin typeface="Arial"/>
                <a:cs typeface="Arial"/>
              </a:rPr>
            </a:br>
            <a:r>
              <a:rPr lang="en-US" sz="1800" dirty="0">
                <a:latin typeface="Arial"/>
                <a:cs typeface="Arial"/>
              </a:rPr>
              <a:t>Clare Flanagan, MPH</a:t>
            </a:r>
            <a:br>
              <a:rPr lang="en-US" sz="1800" dirty="0">
                <a:latin typeface="Arial"/>
                <a:cs typeface="Arial"/>
              </a:rPr>
            </a:br>
            <a:r>
              <a:rPr lang="en-US" sz="1800" dirty="0">
                <a:latin typeface="Arial"/>
                <a:cs typeface="Arial"/>
              </a:rPr>
              <a:t>Ameena Goga, MBChB</a:t>
            </a:r>
          </a:p>
          <a:p>
            <a:pPr marL="0" indent="0">
              <a:lnSpc>
                <a:spcPct val="100000"/>
              </a:lnSpc>
              <a:spcBef>
                <a:spcPts val="0"/>
              </a:spcBef>
              <a:buFont typeface="Arial" panose="020B0604020202020204" pitchFamily="34" charset="0"/>
              <a:buNone/>
            </a:pPr>
            <a:r>
              <a:rPr lang="en-US" sz="1800" dirty="0">
                <a:latin typeface="Arial"/>
                <a:cs typeface="Arial"/>
              </a:rPr>
              <a:t>Elena Jin, BA</a:t>
            </a:r>
            <a:br>
              <a:rPr lang="en-US" sz="1800" dirty="0">
                <a:latin typeface="Arial"/>
                <a:cs typeface="Arial"/>
              </a:rPr>
            </a:br>
            <a:r>
              <a:rPr lang="en-US" sz="1800" dirty="0">
                <a:latin typeface="Arial"/>
                <a:cs typeface="Arial"/>
              </a:rPr>
              <a:t>Michelle Jones, BS</a:t>
            </a:r>
            <a:br>
              <a:rPr lang="en-US" sz="1800" dirty="0">
                <a:latin typeface="Arial"/>
                <a:cs typeface="Arial"/>
              </a:rPr>
            </a:br>
            <a:r>
              <a:rPr lang="en-US" sz="1800" dirty="0">
                <a:latin typeface="Arial"/>
                <a:cs typeface="Arial"/>
              </a:rPr>
              <a:t>Landon Myer, PhD, MBBCh</a:t>
            </a:r>
            <a:br>
              <a:rPr lang="en-US" sz="1800" dirty="0">
                <a:latin typeface="Arial"/>
                <a:cs typeface="Arial"/>
              </a:rPr>
            </a:br>
            <a:r>
              <a:rPr lang="en-US" sz="1800" dirty="0">
                <a:latin typeface="Arial"/>
                <a:cs typeface="Arial"/>
              </a:rPr>
              <a:t>Anne Neilan, MD, MPH</a:t>
            </a:r>
            <a:br>
              <a:rPr lang="en-US" sz="1800" dirty="0">
                <a:latin typeface="Arial"/>
                <a:cs typeface="Arial"/>
              </a:rPr>
            </a:br>
            <a:r>
              <a:rPr lang="en-US" sz="1800" dirty="0">
                <a:latin typeface="Arial"/>
                <a:cs typeface="Arial"/>
              </a:rPr>
              <a:t>David Paltiel, PhD</a:t>
            </a:r>
            <a:br>
              <a:rPr lang="en-US" sz="1800" dirty="0">
                <a:latin typeface="Arial"/>
                <a:cs typeface="Arial"/>
              </a:rPr>
            </a:br>
            <a:r>
              <a:rPr lang="en-US" sz="1800" dirty="0">
                <a:latin typeface="Arial"/>
                <a:cs typeface="Arial"/>
              </a:rPr>
              <a:t>Christopher Panella, BA</a:t>
            </a:r>
            <a:br>
              <a:rPr lang="en-US" sz="1800" dirty="0">
                <a:latin typeface="Arial"/>
                <a:cs typeface="Arial"/>
              </a:rPr>
            </a:br>
            <a:r>
              <a:rPr lang="en-US" sz="1800" dirty="0">
                <a:latin typeface="Arial"/>
                <a:cs typeface="Arial"/>
              </a:rPr>
              <a:t>Kunjal Patel, DSc, MPH</a:t>
            </a:r>
            <a:br>
              <a:rPr lang="en-US" sz="1800" dirty="0">
                <a:latin typeface="Arial"/>
                <a:cs typeface="Arial"/>
              </a:rPr>
            </a:br>
            <a:r>
              <a:rPr lang="en-US" sz="1800" dirty="0">
                <a:latin typeface="Arial"/>
                <a:cs typeface="Arial"/>
              </a:rPr>
              <a:t>Pamela Pei, PhD</a:t>
            </a:r>
            <a:br>
              <a:rPr lang="en-US" sz="1800" dirty="0">
                <a:latin typeface="Arial"/>
                <a:cs typeface="Arial"/>
              </a:rPr>
            </a:br>
            <a:r>
              <a:rPr lang="en-US" sz="1800" dirty="0">
                <a:latin typeface="Arial"/>
                <a:cs typeface="Arial"/>
              </a:rPr>
              <a:t>Livia Qoshe, BA</a:t>
            </a:r>
          </a:p>
          <a:p>
            <a:pPr marL="0" indent="0">
              <a:lnSpc>
                <a:spcPct val="100000"/>
              </a:lnSpc>
              <a:spcBef>
                <a:spcPts val="0"/>
              </a:spcBef>
              <a:buFont typeface="Arial" panose="020B0604020202020204" pitchFamily="34" charset="0"/>
              <a:buNone/>
            </a:pPr>
            <a:r>
              <a:rPr lang="en-US" sz="1800" dirty="0">
                <a:latin typeface="Arial"/>
                <a:cs typeface="Arial"/>
              </a:rPr>
              <a:t>Roger Shapiro, MD</a:t>
            </a:r>
            <a:br>
              <a:rPr lang="en-US" sz="1800" dirty="0">
                <a:latin typeface="Arial"/>
                <a:cs typeface="Arial"/>
              </a:rPr>
            </a:br>
            <a:r>
              <a:rPr lang="en-US" sz="1800" dirty="0">
                <a:latin typeface="Arial"/>
                <a:cs typeface="Arial"/>
              </a:rPr>
              <a:t>Fatma Shebl, MD, PhD</a:t>
            </a:r>
            <a:br>
              <a:rPr lang="en-US" sz="1800" dirty="0">
                <a:latin typeface="Arial"/>
                <a:cs typeface="Arial"/>
              </a:rPr>
            </a:br>
            <a:r>
              <a:rPr lang="en-US" sz="1800" dirty="0">
                <a:latin typeface="Arial"/>
                <a:cs typeface="Arial"/>
              </a:rPr>
              <a:t>Virginia Talbot, BS</a:t>
            </a:r>
            <a:br>
              <a:rPr lang="en-US" sz="1800" dirty="0">
                <a:latin typeface="Arial"/>
                <a:cs typeface="Arial"/>
              </a:rPr>
            </a:br>
            <a:r>
              <a:rPr lang="en-US" sz="1800" dirty="0">
                <a:latin typeface="Arial"/>
                <a:cs typeface="Arial"/>
              </a:rPr>
              <a:t>Ogochukwu Ufio, BS</a:t>
            </a:r>
            <a:br>
              <a:rPr lang="en-US" sz="1800" dirty="0">
                <a:latin typeface="Arial"/>
                <a:cs typeface="Arial"/>
              </a:rPr>
            </a:br>
            <a:r>
              <a:rPr lang="en-US" sz="1800" dirty="0">
                <a:latin typeface="Arial"/>
                <a:cs typeface="Arial"/>
              </a:rPr>
              <a:t>Karen Webb, MSc</a:t>
            </a:r>
            <a:endParaRPr lang="en-US" sz="1800" dirty="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302DB1F1-786B-4250-99C8-3517F17C5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890" y="562657"/>
            <a:ext cx="1867710" cy="640080"/>
          </a:xfrm>
          <a:prstGeom prst="rect">
            <a:avLst/>
          </a:prstGeom>
        </p:spPr>
      </p:pic>
      <p:pic>
        <p:nvPicPr>
          <p:cNvPr id="7" name="Picture 2" descr="Home - IAVI">
            <a:extLst>
              <a:ext uri="{FF2B5EF4-FFF2-40B4-BE49-F238E27FC236}">
                <a16:creationId xmlns:a16="http://schemas.microsoft.com/office/drawing/2014/main" id="{BBA9A3AC-1650-4EF6-A34B-50AAB2D08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912"/>
          <a:stretch/>
        </p:blipFill>
        <p:spPr bwMode="auto">
          <a:xfrm>
            <a:off x="8653832" y="379777"/>
            <a:ext cx="922631" cy="82296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B39E77C2-E666-3747-525F-CE658F1B01D2}"/>
              </a:ext>
            </a:extLst>
          </p:cNvPr>
          <p:cNvSpPr txBox="1">
            <a:spLocks/>
          </p:cNvSpPr>
          <p:nvPr/>
        </p:nvSpPr>
        <p:spPr>
          <a:xfrm>
            <a:off x="565051" y="1466612"/>
            <a:ext cx="11005457" cy="299370"/>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cs typeface="Arial" panose="020B0604020202020204" pitchFamily="34" charset="0"/>
              </a:rPr>
              <a:t>Additional CEPAC-Pediatric Research Team Members and Collaborators</a:t>
            </a:r>
            <a:endParaRPr lang="en-US" sz="1800" b="1" dirty="0">
              <a:latin typeface="Arial"/>
              <a:cs typeface="Arial"/>
            </a:endParaRPr>
          </a:p>
        </p:txBody>
      </p:sp>
      <p:pic>
        <p:nvPicPr>
          <p:cNvPr id="11" name="Picture 10">
            <a:extLst>
              <a:ext uri="{FF2B5EF4-FFF2-40B4-BE49-F238E27FC236}">
                <a16:creationId xmlns:a16="http://schemas.microsoft.com/office/drawing/2014/main" id="{DECC003A-85F4-4F9D-B709-54DB6E4C9034}"/>
              </a:ext>
            </a:extLst>
          </p:cNvPr>
          <p:cNvPicPr>
            <a:picLocks noChangeAspect="1"/>
          </p:cNvPicPr>
          <p:nvPr/>
        </p:nvPicPr>
        <p:blipFill>
          <a:blip r:embed="rId4"/>
          <a:stretch>
            <a:fillRect/>
          </a:stretch>
        </p:blipFill>
        <p:spPr>
          <a:xfrm>
            <a:off x="5459232" y="365125"/>
            <a:ext cx="1316232" cy="82296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DAA0C6A4-3D33-4EB2-BD90-F92CFFF31E19}"/>
              </a:ext>
            </a:extLst>
          </p:cNvPr>
          <p:cNvPicPr>
            <a:picLocks noChangeAspect="1"/>
          </p:cNvPicPr>
          <p:nvPr/>
        </p:nvPicPr>
        <p:blipFill rotWithShape="1">
          <a:blip r:embed="rId5"/>
          <a:srcRect l="15071" t="17052" r="14566" b="15459"/>
          <a:stretch/>
        </p:blipFill>
        <p:spPr>
          <a:xfrm>
            <a:off x="7212891" y="379777"/>
            <a:ext cx="1003514" cy="822960"/>
          </a:xfrm>
          <a:prstGeom prst="rect">
            <a:avLst/>
          </a:prstGeom>
        </p:spPr>
      </p:pic>
    </p:spTree>
    <p:extLst>
      <p:ext uri="{BB962C8B-B14F-4D97-AF65-F5344CB8AC3E}">
        <p14:creationId xmlns:p14="http://schemas.microsoft.com/office/powerpoint/2010/main" val="1851140631"/>
      </p:ext>
    </p:extLst>
  </p:cSld>
  <p:clrMapOvr>
    <a:masterClrMapping/>
  </p:clrMapOvr>
  <mc:AlternateContent xmlns:mc="http://schemas.openxmlformats.org/markup-compatibility/2006" xmlns:p14="http://schemas.microsoft.com/office/powerpoint/2010/main">
    <mc:Choice Requires="p14">
      <p:transition spd="slow" p14:dur="2000" advTm="9898"/>
    </mc:Choice>
    <mc:Fallback xmlns="">
      <p:transition spd="slow" advTm="989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p:txBody>
          <a:bodyPr>
            <a:normAutofit/>
          </a:bodyPr>
          <a:lstStyle/>
          <a:p>
            <a:r>
              <a:rPr lang="en-US" sz="3500" b="1" dirty="0">
                <a:latin typeface="Arial" panose="020B0604020202020204" pitchFamily="34" charset="0"/>
                <a:cs typeface="Arial" panose="020B0604020202020204" pitchFamily="34" charset="0"/>
              </a:rPr>
              <a:t>Disclosures</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838200" y="1825625"/>
            <a:ext cx="10515600" cy="4667250"/>
          </a:xfrm>
        </p:spPr>
        <p:txBody>
          <a:bodyPr vert="horz" lIns="91440" tIns="45720" rIns="91440" bIns="45720" rtlCol="0" anchor="t">
            <a:normAutofit/>
          </a:bodyPr>
          <a:lstStyle/>
          <a:p>
            <a:pPr marL="0" indent="0">
              <a:buNone/>
            </a:pPr>
            <a:r>
              <a:rPr lang="en-US" sz="2600" dirty="0">
                <a:latin typeface="Arial"/>
                <a:cs typeface="Arial"/>
              </a:rPr>
              <a:t>None</a:t>
            </a:r>
          </a:p>
          <a:p>
            <a:endParaRPr lang="en-US" sz="2500" dirty="0">
              <a:latin typeface="Arial"/>
              <a:cs typeface="Arial"/>
            </a:endParaRP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2</a:t>
            </a:fld>
            <a:endParaRPr lang="en-US" dirty="0"/>
          </a:p>
        </p:txBody>
      </p:sp>
    </p:spTree>
    <p:extLst>
      <p:ext uri="{BB962C8B-B14F-4D97-AF65-F5344CB8AC3E}">
        <p14:creationId xmlns:p14="http://schemas.microsoft.com/office/powerpoint/2010/main" val="2963120886"/>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a:xfrm>
            <a:off x="838199" y="365125"/>
            <a:ext cx="10836057" cy="1325563"/>
          </a:xfrm>
        </p:spPr>
        <p:txBody>
          <a:bodyPr>
            <a:normAutofit fontScale="90000"/>
          </a:bodyPr>
          <a:lstStyle/>
          <a:p>
            <a:r>
              <a:rPr lang="en-US" sz="3500" b="1" dirty="0">
                <a:latin typeface="Arial" panose="020B0604020202020204" pitchFamily="34" charset="0"/>
                <a:cs typeface="Arial" panose="020B0604020202020204" pitchFamily="34" charset="0"/>
              </a:rPr>
              <a:t>Broadly neutralizing antibodies (bNAbs) could supplement existing infant HIV prevention approaches</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838200" y="1825625"/>
            <a:ext cx="10836058" cy="4667250"/>
          </a:xfrm>
        </p:spPr>
        <p:txBody>
          <a:bodyPr vert="horz" lIns="91440" tIns="45720" rIns="91440" bIns="45720" rtlCol="0" anchor="t">
            <a:normAutofit/>
          </a:bodyPr>
          <a:lstStyle/>
          <a:p>
            <a:r>
              <a:rPr lang="en-US" sz="2600" dirty="0">
                <a:latin typeface="Arial"/>
                <a:cs typeface="Arial"/>
              </a:rPr>
              <a:t>Despite continued expansion of efforts to prevent vertical HIV transmission, an estimated 150,000 children acquired HIV in 2020</a:t>
            </a:r>
          </a:p>
          <a:p>
            <a:pPr marL="0" indent="0">
              <a:buNone/>
            </a:pPr>
            <a:endParaRPr lang="en-US" sz="2600" dirty="0">
              <a:latin typeface="Arial"/>
              <a:cs typeface="Arial"/>
            </a:endParaRPr>
          </a:p>
          <a:p>
            <a:r>
              <a:rPr lang="en-US" sz="2600" dirty="0">
                <a:latin typeface="Arial"/>
                <a:cs typeface="Arial"/>
              </a:rPr>
              <a:t>Anti-HIV bNAbs have demonstrated:</a:t>
            </a:r>
          </a:p>
          <a:p>
            <a:pPr lvl="1"/>
            <a:r>
              <a:rPr lang="en-US" sz="2200" dirty="0">
                <a:latin typeface="Arial"/>
                <a:cs typeface="Arial"/>
              </a:rPr>
              <a:t>Efficacy against perinatal and postnatal HIV acquisition in non-human primates</a:t>
            </a:r>
          </a:p>
          <a:p>
            <a:pPr lvl="1"/>
            <a:r>
              <a:rPr lang="en-US" sz="2200" dirty="0">
                <a:latin typeface="Arial"/>
                <a:cs typeface="Arial"/>
              </a:rPr>
              <a:t>Prevention of acquisition of bNAb-sensitive virus in adults</a:t>
            </a:r>
          </a:p>
          <a:p>
            <a:pPr lvl="1"/>
            <a:r>
              <a:rPr lang="en-US" sz="2200" dirty="0">
                <a:latin typeface="Arial"/>
                <a:cs typeface="Arial"/>
              </a:rPr>
              <a:t>Safety and tolerability when given as injections to newborn infants</a:t>
            </a:r>
            <a:br>
              <a:rPr lang="en-US" sz="2500" dirty="0">
                <a:latin typeface="Arial"/>
                <a:cs typeface="Arial"/>
              </a:rPr>
            </a:br>
            <a:endParaRPr lang="en-US" sz="2500" dirty="0">
              <a:latin typeface="Arial"/>
              <a:cs typeface="Arial"/>
            </a:endParaRP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3</a:t>
            </a:fld>
            <a:endParaRPr lang="en-US" dirty="0"/>
          </a:p>
        </p:txBody>
      </p:sp>
      <p:sp>
        <p:nvSpPr>
          <p:cNvPr id="6" name="TextBox 5">
            <a:extLst>
              <a:ext uri="{FF2B5EF4-FFF2-40B4-BE49-F238E27FC236}">
                <a16:creationId xmlns:a16="http://schemas.microsoft.com/office/drawing/2014/main" id="{C19E28E5-23D6-4B16-A412-B533CECCE592}"/>
              </a:ext>
            </a:extLst>
          </p:cNvPr>
          <p:cNvSpPr txBox="1"/>
          <p:nvPr/>
        </p:nvSpPr>
        <p:spPr>
          <a:xfrm>
            <a:off x="212911" y="6308079"/>
            <a:ext cx="10602234" cy="461665"/>
          </a:xfrm>
          <a:prstGeom prst="rect">
            <a:avLst/>
          </a:prstGeom>
          <a:noFill/>
        </p:spPr>
        <p:txBody>
          <a:bodyPr wrap="square" rtlCol="0">
            <a:spAutoFit/>
          </a:bodyPr>
          <a:lstStyle/>
          <a:p>
            <a:r>
              <a:rPr lang="en-US" sz="1200" i="1" dirty="0"/>
              <a:t>Hessell et al. Nat Med, 2016.	</a:t>
            </a:r>
            <a:r>
              <a:rPr lang="en-US" sz="1200" i="1" baseline="30000" dirty="0"/>
              <a:t>	</a:t>
            </a:r>
            <a:r>
              <a:rPr lang="en-US" sz="1200" i="1" dirty="0"/>
              <a:t>Cunningham et al., CROI 2022. 	 Mahomed et al. J Infect Dis, 2021. 	UNAIDS 2021.	</a:t>
            </a:r>
          </a:p>
          <a:p>
            <a:r>
              <a:rPr lang="en-US" sz="1200" i="1" dirty="0"/>
              <a:t>Shapiro et al. Nat Commun, 2020.	McFarland et al. J Infect Dis, 2021.	 Corey et al. NEJM, 2021.		</a:t>
            </a:r>
          </a:p>
        </p:txBody>
      </p:sp>
    </p:spTree>
    <p:extLst>
      <p:ext uri="{BB962C8B-B14F-4D97-AF65-F5344CB8AC3E}">
        <p14:creationId xmlns:p14="http://schemas.microsoft.com/office/powerpoint/2010/main" val="2678376137"/>
      </p:ext>
    </p:extLst>
  </p:cSld>
  <p:clrMapOvr>
    <a:masterClrMapping/>
  </p:clrMapOvr>
  <mc:AlternateContent xmlns:mc="http://schemas.openxmlformats.org/markup-compatibility/2006" xmlns:p14="http://schemas.microsoft.com/office/powerpoint/2010/main">
    <mc:Choice Requires="p14">
      <p:transition spd="slow" p14:dur="2000" advTm="30891"/>
    </mc:Choice>
    <mc:Fallback xmlns="">
      <p:transition spd="slow" advTm="308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p:txBody>
          <a:bodyPr>
            <a:normAutofit/>
          </a:bodyPr>
          <a:lstStyle/>
          <a:p>
            <a:r>
              <a:rPr lang="en-US" sz="3500" b="1" dirty="0">
                <a:latin typeface="Arial" panose="020B0604020202020204" pitchFamily="34" charset="0"/>
                <a:cs typeface="Arial" panose="020B0604020202020204" pitchFamily="34" charset="0"/>
              </a:rPr>
              <a:t>Objective</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838200" y="1825625"/>
            <a:ext cx="10515600" cy="4667250"/>
          </a:xfrm>
        </p:spPr>
        <p:txBody>
          <a:bodyPr vert="horz" lIns="91440" tIns="45720" rIns="91440" bIns="45720" rtlCol="0" anchor="t">
            <a:normAutofit/>
          </a:bodyPr>
          <a:lstStyle/>
          <a:p>
            <a:pPr marL="0" indent="0">
              <a:buNone/>
            </a:pPr>
            <a:r>
              <a:rPr lang="en-US" sz="2600" dirty="0">
                <a:latin typeface="Arial" panose="020B0604020202020204" pitchFamily="34" charset="0"/>
                <a:cs typeface="Arial" panose="020B0604020202020204" pitchFamily="34" charset="0"/>
              </a:rPr>
              <a:t>To </a:t>
            </a:r>
            <a:r>
              <a:rPr lang="en-US" sz="2600" dirty="0">
                <a:cs typeface="Arial" panose="020B0604020202020204" pitchFamily="34" charset="0"/>
              </a:rPr>
              <a:t>estimate</a:t>
            </a:r>
            <a:r>
              <a:rPr lang="en-US" sz="2600" dirty="0">
                <a:latin typeface="Arial" panose="020B0604020202020204" pitchFamily="34" charset="0"/>
                <a:cs typeface="Arial" panose="020B0604020202020204" pitchFamily="34" charset="0"/>
              </a:rPr>
              <a:t> the potential clinical impact and cost-effectiveness of offering bNAb HIV prophylaxis to infants born in three country settings: Côte d’Ivoire, Zimbabwe, and </a:t>
            </a:r>
            <a:r>
              <a:rPr lang="en-US" sz="2600" dirty="0">
                <a:cs typeface="Arial" panose="020B0604020202020204" pitchFamily="34" charset="0"/>
              </a:rPr>
              <a:t>South Africa</a:t>
            </a:r>
            <a:br>
              <a:rPr lang="en-US" sz="2500" dirty="0">
                <a:solidFill>
                  <a:srgbClr val="FF0000"/>
                </a:solidFill>
                <a:latin typeface="Arial" panose="020B0604020202020204" pitchFamily="34" charset="0"/>
                <a:cs typeface="Arial" panose="020B0604020202020204" pitchFamily="34" charset="0"/>
              </a:rPr>
            </a:br>
            <a:endParaRPr lang="en-US" sz="25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4</a:t>
            </a:fld>
            <a:endParaRPr lang="en-US" dirty="0"/>
          </a:p>
        </p:txBody>
      </p:sp>
    </p:spTree>
    <p:extLst>
      <p:ext uri="{BB962C8B-B14F-4D97-AF65-F5344CB8AC3E}">
        <p14:creationId xmlns:p14="http://schemas.microsoft.com/office/powerpoint/2010/main" val="2144030584"/>
      </p:ext>
    </p:extLst>
  </p:cSld>
  <p:clrMapOvr>
    <a:masterClrMapping/>
  </p:clrMapOvr>
  <mc:AlternateContent xmlns:mc="http://schemas.openxmlformats.org/markup-compatibility/2006" xmlns:p14="http://schemas.microsoft.com/office/powerpoint/2010/main">
    <mc:Choice Requires="p14">
      <p:transition spd="slow" p14:dur="2000" advTm="13116"/>
    </mc:Choice>
    <mc:Fallback xmlns="">
      <p:transition spd="slow" advTm="131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13F806-2F46-574E-5237-BD3A8287F14D}"/>
              </a:ext>
            </a:extLst>
          </p:cNvPr>
          <p:cNvSpPr txBox="1"/>
          <p:nvPr/>
        </p:nvSpPr>
        <p:spPr>
          <a:xfrm>
            <a:off x="9437746" y="3187257"/>
            <a:ext cx="2439829" cy="3169093"/>
          </a:xfrm>
          <a:prstGeom prst="rect">
            <a:avLst/>
          </a:prstGeom>
          <a:solidFill>
            <a:schemeClr val="accent5">
              <a:lumMod val="40000"/>
              <a:lumOff val="60000"/>
            </a:schemeClr>
          </a:solidFill>
        </p:spPr>
        <p:txBody>
          <a:bodyPr wrap="square" rtlCol="0">
            <a:noAutofit/>
          </a:bodyPr>
          <a:lstStyle/>
          <a:p>
            <a:endParaRPr lang="en-US" dirty="0"/>
          </a:p>
        </p:txBody>
      </p:sp>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p:txBody>
          <a:bodyPr>
            <a:normAutofit/>
          </a:bodyPr>
          <a:lstStyle/>
          <a:p>
            <a:r>
              <a:rPr lang="en-US" sz="3500" b="1" dirty="0">
                <a:latin typeface="Arial" panose="020B0604020202020204" pitchFamily="34" charset="0"/>
                <a:cs typeface="Arial" panose="020B0604020202020204" pitchFamily="34" charset="0"/>
              </a:rPr>
              <a:t>Methods: CEPAC Model</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838200" y="1825625"/>
            <a:ext cx="10515600" cy="4760914"/>
          </a:xfrm>
        </p:spPr>
        <p:txBody>
          <a:bodyPr vert="horz" lIns="91440" tIns="45720" rIns="91440" bIns="45720" rtlCol="0" anchor="t">
            <a:normAutofit/>
          </a:bodyPr>
          <a:lstStyle/>
          <a:p>
            <a:r>
              <a:rPr lang="en-US" sz="2600" dirty="0">
                <a:latin typeface="Arial"/>
                <a:cs typeface="Arial"/>
              </a:rPr>
              <a:t>We used the Cost-Effectiveness of Preventing AIDS Complications (CEPAC) computer-based model to simulate individual infants from birth to death</a:t>
            </a:r>
          </a:p>
          <a:p>
            <a:endParaRPr lang="en-US" sz="2600" dirty="0">
              <a:latin typeface="Arial"/>
              <a:cs typeface="Arial"/>
            </a:endParaRPr>
          </a:p>
          <a:p>
            <a:r>
              <a:rPr lang="en-US" sz="2600" dirty="0">
                <a:latin typeface="Arial"/>
                <a:cs typeface="Arial"/>
              </a:rPr>
              <a:t>CEPAC accounts for:</a:t>
            </a:r>
          </a:p>
          <a:p>
            <a:pPr lvl="1"/>
            <a:r>
              <a:rPr lang="en-US" sz="2200" dirty="0">
                <a:latin typeface="Arial"/>
                <a:cs typeface="Arial"/>
              </a:rPr>
              <a:t>Vertical HIV transmission risks and</a:t>
            </a:r>
          </a:p>
          <a:p>
            <a:pPr lvl="1"/>
            <a:r>
              <a:rPr lang="en-US" sz="2200" dirty="0">
                <a:latin typeface="Arial"/>
                <a:cs typeface="Arial"/>
              </a:rPr>
              <a:t>Pediatric HIV prophylaxis, diagnosis, and treatment</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5</a:t>
            </a:fld>
            <a:endParaRPr lang="en-US" dirty="0"/>
          </a:p>
        </p:txBody>
      </p:sp>
      <p:pic>
        <p:nvPicPr>
          <p:cNvPr id="5" name="Picture 4">
            <a:extLst>
              <a:ext uri="{FF2B5EF4-FFF2-40B4-BE49-F238E27FC236}">
                <a16:creationId xmlns:a16="http://schemas.microsoft.com/office/drawing/2014/main" id="{668A919A-C027-4DDD-8478-5A8F9D914F06}"/>
              </a:ext>
            </a:extLst>
          </p:cNvPr>
          <p:cNvPicPr>
            <a:picLocks noChangeAspect="1" noChangeArrowheads="1"/>
          </p:cNvPicPr>
          <p:nvPr/>
        </p:nvPicPr>
        <p:blipFill rotWithShape="1">
          <a:blip r:embed="rId3" cstate="print"/>
          <a:srcRect l="4671" t="16551" r="7348" b="20346"/>
          <a:stretch/>
        </p:blipFill>
        <p:spPr bwMode="auto">
          <a:xfrm>
            <a:off x="9829003" y="271461"/>
            <a:ext cx="2048572" cy="1210830"/>
          </a:xfrm>
          <a:prstGeom prst="rect">
            <a:avLst/>
          </a:prstGeom>
          <a:noFill/>
          <a:ln w="9525">
            <a:noFill/>
            <a:miter lim="800000"/>
            <a:headEnd/>
            <a:tailEnd/>
          </a:ln>
        </p:spPr>
      </p:pic>
      <p:pic>
        <p:nvPicPr>
          <p:cNvPr id="7" name="Picture 6" descr="Qr code&#10;&#10;Description automatically generated">
            <a:extLst>
              <a:ext uri="{FF2B5EF4-FFF2-40B4-BE49-F238E27FC236}">
                <a16:creationId xmlns:a16="http://schemas.microsoft.com/office/drawing/2014/main" id="{92FECE8B-148C-BC00-072A-34BFC5DA4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672" y="4130918"/>
            <a:ext cx="2125734" cy="2125734"/>
          </a:xfrm>
          <a:prstGeom prst="rect">
            <a:avLst/>
          </a:prstGeom>
        </p:spPr>
      </p:pic>
      <p:sp>
        <p:nvSpPr>
          <p:cNvPr id="8" name="TextBox 7">
            <a:extLst>
              <a:ext uri="{FF2B5EF4-FFF2-40B4-BE49-F238E27FC236}">
                <a16:creationId xmlns:a16="http://schemas.microsoft.com/office/drawing/2014/main" id="{E6484C34-8613-A123-8D88-F1C8F9B645BF}"/>
              </a:ext>
            </a:extLst>
          </p:cNvPr>
          <p:cNvSpPr txBox="1"/>
          <p:nvPr/>
        </p:nvSpPr>
        <p:spPr>
          <a:xfrm>
            <a:off x="9437746" y="3187257"/>
            <a:ext cx="2439829"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Detailed model specifications are available online:</a:t>
            </a:r>
          </a:p>
        </p:txBody>
      </p:sp>
    </p:spTree>
    <p:extLst>
      <p:ext uri="{BB962C8B-B14F-4D97-AF65-F5344CB8AC3E}">
        <p14:creationId xmlns:p14="http://schemas.microsoft.com/office/powerpoint/2010/main" val="3912660169"/>
      </p:ext>
    </p:extLst>
  </p:cSld>
  <p:clrMapOvr>
    <a:masterClrMapping/>
  </p:clrMapOvr>
  <mc:AlternateContent xmlns:mc="http://schemas.openxmlformats.org/markup-compatibility/2006" xmlns:p14="http://schemas.microsoft.com/office/powerpoint/2010/main">
    <mc:Choice Requires="p14">
      <p:transition spd="slow" p14:dur="2000" advTm="24067"/>
    </mc:Choice>
    <mc:Fallback xmlns="">
      <p:transition spd="slow" advTm="2406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with medium confidence">
            <a:extLst>
              <a:ext uri="{FF2B5EF4-FFF2-40B4-BE49-F238E27FC236}">
                <a16:creationId xmlns:a16="http://schemas.microsoft.com/office/drawing/2014/main" id="{C6FB0FF2-D2D1-4AFD-B7A6-84C360D0D68B}"/>
              </a:ext>
            </a:extLst>
          </p:cNvPr>
          <p:cNvPicPr>
            <a:picLocks noChangeAspect="1"/>
          </p:cNvPicPr>
          <p:nvPr/>
        </p:nvPicPr>
        <p:blipFill rotWithShape="1">
          <a:blip r:embed="rId4">
            <a:extLst>
              <a:ext uri="{28A0092B-C50C-407E-A947-70E740481C1C}">
                <a14:useLocalDpi xmlns:a14="http://schemas.microsoft.com/office/drawing/2010/main" val="0"/>
              </a:ext>
            </a:extLst>
          </a:blip>
          <a:srcRect l="13759" t="44517" r="14546"/>
          <a:stretch/>
        </p:blipFill>
        <p:spPr>
          <a:xfrm>
            <a:off x="6338029" y="3985297"/>
            <a:ext cx="4131851" cy="2083245"/>
          </a:xfrm>
          <a:prstGeom prst="rect">
            <a:avLst/>
          </a:prstGeom>
        </p:spPr>
      </p:pic>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p:txBody>
          <a:bodyPr>
            <a:normAutofit/>
          </a:bodyPr>
          <a:lstStyle/>
          <a:p>
            <a:r>
              <a:rPr lang="en-US" sz="3500" b="1" dirty="0">
                <a:latin typeface="Arial" panose="020B0604020202020204" pitchFamily="34" charset="0"/>
                <a:cs typeface="Arial" panose="020B0604020202020204" pitchFamily="34" charset="0"/>
              </a:rPr>
              <a:t>Methods: Modeled strategies</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838200" y="1485987"/>
            <a:ext cx="10838414" cy="952920"/>
          </a:xfrm>
        </p:spPr>
        <p:txBody>
          <a:bodyPr vert="horz" lIns="91440" tIns="45720" rIns="91440" bIns="45720" rtlCol="0" anchor="t">
            <a:noAutofit/>
          </a:bodyPr>
          <a:lstStyle/>
          <a:p>
            <a:r>
              <a:rPr lang="en-US" sz="2600" u="sng" dirty="0">
                <a:latin typeface="Arial"/>
                <a:cs typeface="Arial"/>
              </a:rPr>
              <a:t>Standard of care (SOC)</a:t>
            </a:r>
            <a:r>
              <a:rPr lang="en-US" sz="2600" dirty="0">
                <a:latin typeface="Arial"/>
                <a:cs typeface="Arial"/>
              </a:rPr>
              <a:t> = Infants with known HIV exposure were offered WHO-recommended oral antiretroviral prophylaxis</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a:xfrm>
            <a:off x="9302578" y="6310312"/>
            <a:ext cx="2743200" cy="365125"/>
          </a:xfrm>
        </p:spPr>
        <p:txBody>
          <a:bodyPr/>
          <a:lstStyle/>
          <a:p>
            <a:fld id="{6A020729-776B-4610-8EDD-967E833B664E}" type="slidenum">
              <a:rPr lang="en-US" smtClean="0"/>
              <a:t>6</a:t>
            </a:fld>
            <a:endParaRPr lang="en-US" dirty="0"/>
          </a:p>
        </p:txBody>
      </p:sp>
      <p:sp>
        <p:nvSpPr>
          <p:cNvPr id="20" name="Content Placeholder 2">
            <a:extLst>
              <a:ext uri="{FF2B5EF4-FFF2-40B4-BE49-F238E27FC236}">
                <a16:creationId xmlns:a16="http://schemas.microsoft.com/office/drawing/2014/main" id="{69BC7117-E083-49FA-BDCB-3734DC9FB3B7}"/>
              </a:ext>
            </a:extLst>
          </p:cNvPr>
          <p:cNvSpPr txBox="1">
            <a:spLocks/>
          </p:cNvSpPr>
          <p:nvPr/>
        </p:nvSpPr>
        <p:spPr>
          <a:xfrm>
            <a:off x="838199" y="2693137"/>
            <a:ext cx="4403789" cy="1260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a:cs typeface="Arial"/>
              </a:rPr>
              <a:t>We then modeled offering bNAbs to one of three </a:t>
            </a:r>
            <a:r>
              <a:rPr lang="en-US" sz="2600" u="sng" dirty="0">
                <a:latin typeface="Arial"/>
                <a:cs typeface="Arial"/>
              </a:rPr>
              <a:t>target populations</a:t>
            </a:r>
            <a:r>
              <a:rPr lang="en-US" sz="2600" dirty="0">
                <a:latin typeface="Arial"/>
                <a:cs typeface="Arial"/>
              </a:rPr>
              <a:t>:</a:t>
            </a:r>
          </a:p>
        </p:txBody>
      </p:sp>
      <p:sp>
        <p:nvSpPr>
          <p:cNvPr id="21" name="Content Placeholder 2">
            <a:extLst>
              <a:ext uri="{FF2B5EF4-FFF2-40B4-BE49-F238E27FC236}">
                <a16:creationId xmlns:a16="http://schemas.microsoft.com/office/drawing/2014/main" id="{EFC5031A-9EA7-4F2A-9DCF-5D592C5FDF61}"/>
              </a:ext>
            </a:extLst>
          </p:cNvPr>
          <p:cNvSpPr txBox="1">
            <a:spLocks/>
          </p:cNvSpPr>
          <p:nvPr/>
        </p:nvSpPr>
        <p:spPr>
          <a:xfrm>
            <a:off x="838199" y="4492505"/>
            <a:ext cx="4593811" cy="1260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a:cs typeface="Arial"/>
              </a:rPr>
              <a:t>Infants in the bNAb target population were offered one of three </a:t>
            </a:r>
            <a:r>
              <a:rPr lang="en-US" sz="2600" u="sng" dirty="0">
                <a:latin typeface="Arial"/>
                <a:cs typeface="Arial"/>
              </a:rPr>
              <a:t>dosing approaches</a:t>
            </a:r>
            <a:r>
              <a:rPr lang="en-US" sz="2600" dirty="0">
                <a:latin typeface="Arial"/>
                <a:cs typeface="Arial"/>
              </a:rPr>
              <a:t>:</a:t>
            </a:r>
          </a:p>
          <a:p>
            <a:pPr marL="0" indent="0">
              <a:buNone/>
            </a:pPr>
            <a:endParaRPr lang="en-US" sz="2500" dirty="0">
              <a:latin typeface="Arial"/>
              <a:cs typeface="Arial"/>
            </a:endParaRPr>
          </a:p>
        </p:txBody>
      </p:sp>
      <p:pic>
        <p:nvPicPr>
          <p:cNvPr id="7" name="Picture 6" descr="Diagram&#10;&#10;Description automatically generated with medium confidence">
            <a:extLst>
              <a:ext uri="{FF2B5EF4-FFF2-40B4-BE49-F238E27FC236}">
                <a16:creationId xmlns:a16="http://schemas.microsoft.com/office/drawing/2014/main" id="{033CE5A1-A512-4B02-B3B0-04253E1F624F}"/>
              </a:ext>
            </a:extLst>
          </p:cNvPr>
          <p:cNvPicPr>
            <a:picLocks noChangeAspect="1"/>
          </p:cNvPicPr>
          <p:nvPr/>
        </p:nvPicPr>
        <p:blipFill rotWithShape="1">
          <a:blip r:embed="rId4">
            <a:extLst>
              <a:ext uri="{28A0092B-C50C-407E-A947-70E740481C1C}">
                <a14:useLocalDpi xmlns:a14="http://schemas.microsoft.com/office/drawing/2010/main" val="0"/>
              </a:ext>
            </a:extLst>
          </a:blip>
          <a:srcRect b="61112"/>
          <a:stretch/>
        </p:blipFill>
        <p:spPr>
          <a:xfrm>
            <a:off x="5409150" y="2407397"/>
            <a:ext cx="5986989" cy="1516866"/>
          </a:xfrm>
          <a:prstGeom prst="rect">
            <a:avLst/>
          </a:prstGeom>
        </p:spPr>
      </p:pic>
      <p:sp>
        <p:nvSpPr>
          <p:cNvPr id="22" name="Rectangle 21">
            <a:extLst>
              <a:ext uri="{FF2B5EF4-FFF2-40B4-BE49-F238E27FC236}">
                <a16:creationId xmlns:a16="http://schemas.microsoft.com/office/drawing/2014/main" id="{608B9F53-662B-4C5F-B1FF-382E4F1E5226}"/>
              </a:ext>
            </a:extLst>
          </p:cNvPr>
          <p:cNvSpPr/>
          <p:nvPr/>
        </p:nvSpPr>
        <p:spPr>
          <a:xfrm>
            <a:off x="6536051" y="4646040"/>
            <a:ext cx="3790136" cy="2543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E7FFCCE6-2E0A-06B5-FCFA-0D023AEFEE23}"/>
              </a:ext>
            </a:extLst>
          </p:cNvPr>
          <p:cNvSpPr txBox="1">
            <a:spLocks/>
          </p:cNvSpPr>
          <p:nvPr/>
        </p:nvSpPr>
        <p:spPr>
          <a:xfrm>
            <a:off x="838199" y="6179055"/>
            <a:ext cx="11207579" cy="67770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a:cs typeface="Arial"/>
              </a:rPr>
              <a:t>We evaluated all combinations of target populations and dosing approaches </a:t>
            </a:r>
          </a:p>
          <a:p>
            <a:pPr marL="0" indent="0">
              <a:buNone/>
            </a:pPr>
            <a:endParaRPr lang="en-US" sz="2500" dirty="0">
              <a:latin typeface="Arial"/>
              <a:cs typeface="Arial"/>
            </a:endParaRPr>
          </a:p>
        </p:txBody>
      </p:sp>
    </p:spTree>
    <p:custDataLst>
      <p:tags r:id="rId1"/>
    </p:custDataLst>
    <p:extLst>
      <p:ext uri="{BB962C8B-B14F-4D97-AF65-F5344CB8AC3E}">
        <p14:creationId xmlns:p14="http://schemas.microsoft.com/office/powerpoint/2010/main" val="2311163320"/>
      </p:ext>
    </p:extLst>
  </p:cSld>
  <p:clrMapOvr>
    <a:masterClrMapping/>
  </p:clrMapOvr>
  <mc:AlternateContent xmlns:mc="http://schemas.openxmlformats.org/markup-compatibility/2006" xmlns:p14="http://schemas.microsoft.com/office/powerpoint/2010/main">
    <mc:Choice Requires="p14">
      <p:transition spd="slow" p14:dur="2000" advTm="60262"/>
    </mc:Choice>
    <mc:Fallback xmlns="">
      <p:transition spd="slow" advTm="60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a:xfrm>
            <a:off x="567891" y="365125"/>
            <a:ext cx="11259151" cy="866909"/>
          </a:xfrm>
        </p:spPr>
        <p:txBody>
          <a:bodyPr>
            <a:normAutofit/>
          </a:bodyPr>
          <a:lstStyle/>
          <a:p>
            <a:r>
              <a:rPr lang="en-US" sz="3500" b="1" dirty="0">
                <a:latin typeface="Arial" panose="020B0604020202020204" pitchFamily="34" charset="0"/>
                <a:cs typeface="Arial" panose="020B0604020202020204" pitchFamily="34" charset="0"/>
              </a:rPr>
              <a:t>Methods: Key model inputs</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7</a:t>
            </a:fld>
            <a:endParaRPr lang="en-US" dirty="0"/>
          </a:p>
        </p:txBody>
      </p:sp>
      <p:graphicFrame>
        <p:nvGraphicFramePr>
          <p:cNvPr id="5" name="Table 5">
            <a:extLst>
              <a:ext uri="{FF2B5EF4-FFF2-40B4-BE49-F238E27FC236}">
                <a16:creationId xmlns:a16="http://schemas.microsoft.com/office/drawing/2014/main" id="{B28D9F39-677B-49E7-BDB0-6DC12F3C8A3A}"/>
              </a:ext>
            </a:extLst>
          </p:cNvPr>
          <p:cNvGraphicFramePr>
            <a:graphicFrameLocks noGrp="1"/>
          </p:cNvGraphicFramePr>
          <p:nvPr>
            <p:ph idx="1"/>
            <p:extLst>
              <p:ext uri="{D42A27DB-BD31-4B8C-83A1-F6EECF244321}">
                <p14:modId xmlns:p14="http://schemas.microsoft.com/office/powerpoint/2010/main" val="424968103"/>
              </p:ext>
            </p:extLst>
          </p:nvPr>
        </p:nvGraphicFramePr>
        <p:xfrm>
          <a:off x="567891" y="1242489"/>
          <a:ext cx="11274467" cy="3721608"/>
        </p:xfrm>
        <a:graphic>
          <a:graphicData uri="http://schemas.openxmlformats.org/drawingml/2006/table">
            <a:tbl>
              <a:tblPr firstRow="1" bandRow="1">
                <a:tableStyleId>{5940675A-B579-460E-94D1-54222C63F5DA}</a:tableStyleId>
              </a:tblPr>
              <a:tblGrid>
                <a:gridCol w="3743616">
                  <a:extLst>
                    <a:ext uri="{9D8B030D-6E8A-4147-A177-3AD203B41FA5}">
                      <a16:colId xmlns:a16="http://schemas.microsoft.com/office/drawing/2014/main" val="1567719576"/>
                    </a:ext>
                  </a:extLst>
                </a:gridCol>
                <a:gridCol w="1674421">
                  <a:extLst>
                    <a:ext uri="{9D8B030D-6E8A-4147-A177-3AD203B41FA5}">
                      <a16:colId xmlns:a16="http://schemas.microsoft.com/office/drawing/2014/main" val="629580275"/>
                    </a:ext>
                  </a:extLst>
                </a:gridCol>
                <a:gridCol w="1479202">
                  <a:extLst>
                    <a:ext uri="{9D8B030D-6E8A-4147-A177-3AD203B41FA5}">
                      <a16:colId xmlns:a16="http://schemas.microsoft.com/office/drawing/2014/main" val="860687153"/>
                    </a:ext>
                  </a:extLst>
                </a:gridCol>
                <a:gridCol w="1674935">
                  <a:extLst>
                    <a:ext uri="{9D8B030D-6E8A-4147-A177-3AD203B41FA5}">
                      <a16:colId xmlns:a16="http://schemas.microsoft.com/office/drawing/2014/main" val="4128633309"/>
                    </a:ext>
                  </a:extLst>
                </a:gridCol>
                <a:gridCol w="2702293">
                  <a:extLst>
                    <a:ext uri="{9D8B030D-6E8A-4147-A177-3AD203B41FA5}">
                      <a16:colId xmlns:a16="http://schemas.microsoft.com/office/drawing/2014/main" val="102816330"/>
                    </a:ext>
                  </a:extLst>
                </a:gridCol>
              </a:tblGrid>
              <a:tr h="301752">
                <a:tc>
                  <a:txBody>
                    <a:bodyPr/>
                    <a:lstStyle/>
                    <a:p>
                      <a:pPr marL="0" indent="58738">
                        <a:tabLst/>
                      </a:pPr>
                      <a:r>
                        <a:rPr lang="en-US" sz="1600" b="1" dirty="0">
                          <a:latin typeface="Arial" panose="020B0604020202020204" pitchFamily="34" charset="0"/>
                          <a:cs typeface="Arial" panose="020B0604020202020204" pitchFamily="34" charset="0"/>
                        </a:rPr>
                        <a:t>General input parameters</a:t>
                      </a:r>
                    </a:p>
                  </a:txBody>
                  <a:tcPr marL="45720" marR="4572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latin typeface="Arial" panose="020B0604020202020204" pitchFamily="34" charset="0"/>
                          <a:cs typeface="Arial" panose="020B0604020202020204" pitchFamily="34" charset="0"/>
                        </a:rPr>
                        <a:t>Côte d’Ivoire</a:t>
                      </a: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Zimbabwe </a:t>
                      </a: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South Africa </a:t>
                      </a: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Reference(s)</a:t>
                      </a:r>
                      <a:endParaRPr lang="en-US" sz="1600" b="1" dirty="0"/>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2297147"/>
                  </a:ext>
                </a:extLst>
              </a:tr>
              <a:tr h="548640">
                <a:tc>
                  <a:txBody>
                    <a:bodyPr/>
                    <a:lstStyle/>
                    <a:p>
                      <a:pPr marL="0" indent="63500">
                        <a:tabLst/>
                      </a:pPr>
                      <a:r>
                        <a:rPr lang="en-US" sz="1600" dirty="0">
                          <a:latin typeface="Arial" panose="020B0604020202020204" pitchFamily="34" charset="0"/>
                          <a:cs typeface="Arial" panose="020B0604020202020204" pitchFamily="34" charset="0"/>
                        </a:rPr>
                        <a:t>Maternal HIV prevalence at delivery, %</a:t>
                      </a:r>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600" b="0" dirty="0">
                          <a:latin typeface="Arial" panose="020B0604020202020204" pitchFamily="34" charset="0"/>
                          <a:cs typeface="Arial" panose="020B0604020202020204" pitchFamily="34" charset="0"/>
                        </a:rPr>
                        <a:t>2.6</a:t>
                      </a:r>
                    </a:p>
                  </a:txBody>
                  <a:tcPr marL="45720" marR="45720" anchor="ctr">
                    <a:lnT w="12700" cap="flat" cmpd="sng" algn="ctr">
                      <a:solidFill>
                        <a:schemeClr val="tx1"/>
                      </a:solidFill>
                      <a:prstDash val="solid"/>
                      <a:round/>
                      <a:headEnd type="none" w="med" len="med"/>
                      <a:tailEnd type="none" w="med" len="med"/>
                    </a:lnT>
                    <a:noFill/>
                  </a:tcPr>
                </a:tc>
                <a:tc>
                  <a:txBody>
                    <a:bodyPr/>
                    <a:lstStyle/>
                    <a:p>
                      <a:pPr algn="ctr"/>
                      <a:r>
                        <a:rPr lang="en-US" sz="1600" b="0" dirty="0">
                          <a:latin typeface="Arial" panose="020B0604020202020204" pitchFamily="34" charset="0"/>
                          <a:cs typeface="Arial" panose="020B0604020202020204" pitchFamily="34" charset="0"/>
                        </a:rPr>
                        <a:t>12.3</a:t>
                      </a:r>
                    </a:p>
                  </a:txBody>
                  <a:tcPr marL="45720" marR="45720" anchor="ctr">
                    <a:lnT w="12700" cap="flat" cmpd="sng" algn="ctr">
                      <a:solidFill>
                        <a:schemeClr val="tx1"/>
                      </a:solidFill>
                      <a:prstDash val="solid"/>
                      <a:round/>
                      <a:headEnd type="none" w="med" len="med"/>
                      <a:tailEnd type="none" w="med" len="med"/>
                    </a:lnT>
                    <a:noFill/>
                  </a:tcPr>
                </a:tc>
                <a:tc>
                  <a:txBody>
                    <a:bodyPr/>
                    <a:lstStyle/>
                    <a:p>
                      <a:pPr algn="ctr"/>
                      <a:r>
                        <a:rPr lang="en-US" sz="1600" b="0" dirty="0">
                          <a:latin typeface="Arial" panose="020B0604020202020204" pitchFamily="34" charset="0"/>
                          <a:cs typeface="Arial" panose="020B0604020202020204" pitchFamily="34" charset="0"/>
                        </a:rPr>
                        <a:t>33.0</a:t>
                      </a:r>
                    </a:p>
                  </a:txBody>
                  <a:tcPr marL="45720" marR="45720" anchor="ctr">
                    <a:lnT w="12700" cap="flat" cmpd="sng" algn="ctr">
                      <a:solidFill>
                        <a:schemeClr val="tx1"/>
                      </a:solidFill>
                      <a:prstDash val="solid"/>
                      <a:round/>
                      <a:headEnd type="none" w="med" len="med"/>
                      <a:tailEnd type="none" w="med" len="med"/>
                    </a:lnT>
                    <a:noFill/>
                  </a:tcPr>
                </a:tc>
                <a:tc>
                  <a:txBody>
                    <a:bodyPr/>
                    <a:lstStyle/>
                    <a:p>
                      <a:pPr algn="ctr"/>
                      <a:r>
                        <a:rPr lang="en-US" sz="1000" dirty="0">
                          <a:latin typeface="Arial" panose="020B0604020202020204" pitchFamily="34" charset="0"/>
                          <a:cs typeface="Arial" panose="020B0604020202020204" pitchFamily="34" charset="0"/>
                        </a:rPr>
                        <a:t>CI: 2017-2018 CIPHIA</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RSA: 2017 Antenatal Survey, Dinh 2015</a:t>
                      </a:r>
                    </a:p>
                    <a:p>
                      <a:pPr algn="ctr"/>
                      <a:r>
                        <a:rPr lang="en-US" sz="1000" dirty="0">
                          <a:latin typeface="Arial" panose="020B0604020202020204" pitchFamily="34" charset="0"/>
                          <a:cs typeface="Arial" panose="020B0604020202020204" pitchFamily="34" charset="0"/>
                        </a:rPr>
                        <a:t>Zim: McCoy 2019, 2020 ZIMPHIA</a:t>
                      </a:r>
                      <a:endParaRPr lang="en-US" sz="1000" b="0" dirty="0">
                        <a:latin typeface="Arial" panose="020B0604020202020204" pitchFamily="34" charset="0"/>
                        <a:cs typeface="Arial" panose="020B0604020202020204" pitchFamily="34" charset="0"/>
                      </a:endParaRPr>
                    </a:p>
                  </a:txBody>
                  <a:tcPr marL="45720" marR="457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212641366"/>
                  </a:ext>
                </a:extLst>
              </a:tr>
              <a:tr h="548640">
                <a:tc>
                  <a:txBody>
                    <a:bodyPr/>
                    <a:lstStyle/>
                    <a:p>
                      <a:pPr marL="63500" indent="0">
                        <a:tabLst/>
                      </a:pPr>
                      <a:r>
                        <a:rPr lang="en-US" sz="1600" dirty="0">
                          <a:latin typeface="Arial" panose="020B0604020202020204" pitchFamily="34" charset="0"/>
                          <a:cs typeface="Arial" panose="020B0604020202020204" pitchFamily="34" charset="0"/>
                        </a:rPr>
                        <a:t>Maternal knowledge of HIV status, ART uptake, maternal HIV incidence, and HIV-related care costs </a:t>
                      </a:r>
                    </a:p>
                  </a:txBody>
                  <a:tcPr marL="45720" marR="45720" anchor="ctr"/>
                </a:tc>
                <a:tc gridSpan="3">
                  <a:txBody>
                    <a:bodyPr/>
                    <a:lstStyle/>
                    <a:p>
                      <a:pPr algn="ctr"/>
                      <a:r>
                        <a:rPr lang="en-US" sz="1600" b="0" dirty="0">
                          <a:latin typeface="Arial" panose="020B0604020202020204" pitchFamily="34" charset="0"/>
                          <a:cs typeface="Arial" panose="020B0604020202020204" pitchFamily="34" charset="0"/>
                        </a:rPr>
                        <a:t>Country-specific data</a:t>
                      </a:r>
                      <a:endParaRPr lang="en-US" dirty="0"/>
                    </a:p>
                  </a:txBody>
                  <a:tcPr marL="45720" marR="45720" anchor="ctr">
                    <a:noFill/>
                  </a:tcPr>
                </a:tc>
                <a:tc hMerge="1">
                  <a:txBody>
                    <a:bodyPr/>
                    <a:lstStyle/>
                    <a:p>
                      <a:pPr algn="ctr"/>
                      <a:endParaRPr lang="en-US" sz="1600" b="0" dirty="0">
                        <a:latin typeface="Arial" panose="020B0604020202020204" pitchFamily="34" charset="0"/>
                        <a:cs typeface="Arial" panose="020B0604020202020204" pitchFamily="34" charset="0"/>
                      </a:endParaRPr>
                    </a:p>
                  </a:txBody>
                  <a:tcPr marL="45720" marR="45720" anchor="ctr">
                    <a:noFill/>
                  </a:tcPr>
                </a:tc>
                <a:tc hMerge="1">
                  <a:txBody>
                    <a:bodyPr/>
                    <a:lstStyle/>
                    <a:p>
                      <a:pPr algn="ctr"/>
                      <a:endParaRPr lang="en-US" sz="1600" b="0" dirty="0">
                        <a:latin typeface="Arial" panose="020B0604020202020204" pitchFamily="34" charset="0"/>
                        <a:cs typeface="Arial" panose="020B0604020202020204" pitchFamily="34" charset="0"/>
                      </a:endParaRPr>
                    </a:p>
                  </a:txBody>
                  <a:tcPr marL="45720" marR="4572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DHS and PHIA data, UNAIDS 2020 estimates, Global Fund 2020, and published literature</a:t>
                      </a:r>
                    </a:p>
                  </a:txBody>
                  <a:tcPr marL="45720" marR="4572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52469689"/>
                  </a:ext>
                </a:extLst>
              </a:tr>
              <a:tr h="338328">
                <a:tc gridSpan="5">
                  <a:txBody>
                    <a:bodyPr/>
                    <a:lstStyle/>
                    <a:p>
                      <a:pPr marL="12700" indent="0">
                        <a:tabLst/>
                      </a:pPr>
                      <a:r>
                        <a:rPr lang="en-US" sz="1600" b="1" dirty="0">
                          <a:latin typeface="Arial" panose="020B0604020202020204" pitchFamily="34" charset="0"/>
                          <a:cs typeface="Arial" panose="020B0604020202020204" pitchFamily="34" charset="0"/>
                        </a:rPr>
                        <a:t>bNAb input parameters</a:t>
                      </a:r>
                    </a:p>
                  </a:txBody>
                  <a:tcPr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000" b="0" i="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847677005"/>
                  </a:ext>
                </a:extLst>
              </a:tr>
              <a:tr h="548640">
                <a:tc>
                  <a:txBody>
                    <a:bodyPr/>
                    <a:lstStyle/>
                    <a:p>
                      <a:pPr marL="12700" indent="0">
                        <a:tabLst/>
                      </a:pPr>
                      <a:r>
                        <a:rPr lang="en-US" sz="1600" dirty="0">
                          <a:latin typeface="Arial" panose="020B0604020202020204" pitchFamily="34" charset="0"/>
                          <a:cs typeface="Arial" panose="020B0604020202020204" pitchFamily="34" charset="0"/>
                        </a:rPr>
                        <a:t>bNAb efficacy against intrapartum and postnatal HIV acquisition, %</a:t>
                      </a:r>
                    </a:p>
                  </a:txBody>
                  <a:tcPr anchor="ctr"/>
                </a:tc>
                <a:tc gridSpan="3">
                  <a:txBody>
                    <a:bodyPr/>
                    <a:lstStyle/>
                    <a:p>
                      <a:pPr algn="ctr"/>
                      <a:r>
                        <a:rPr lang="en-US" sz="1600" b="0" dirty="0">
                          <a:latin typeface="Arial" panose="020B0604020202020204" pitchFamily="34" charset="0"/>
                          <a:cs typeface="Arial" panose="020B0604020202020204" pitchFamily="34" charset="0"/>
                        </a:rPr>
                        <a:t>70%</a:t>
                      </a:r>
                      <a:endParaRPr lang="en-US" dirty="0"/>
                    </a:p>
                  </a:txBody>
                  <a:tcPr anchor="ctr">
                    <a:noFill/>
                  </a:tcPr>
                </a:tc>
                <a:tc hMerge="1">
                  <a:txBody>
                    <a:bodyPr/>
                    <a:lstStyle/>
                    <a:p>
                      <a:pPr algn="ctr"/>
                      <a:endParaRPr lang="en-US" sz="1400" b="0" dirty="0">
                        <a:latin typeface="Arial" panose="020B0604020202020204" pitchFamily="34" charset="0"/>
                        <a:cs typeface="Arial" panose="020B0604020202020204" pitchFamily="34" charset="0"/>
                      </a:endParaRPr>
                    </a:p>
                  </a:txBody>
                  <a:tcPr marL="45720" marR="45720" anchor="ctr">
                    <a:noFill/>
                  </a:tcPr>
                </a:tc>
                <a:tc hMerge="1">
                  <a:txBody>
                    <a:bodyPr/>
                    <a:lstStyle/>
                    <a:p>
                      <a:pPr algn="ctr"/>
                      <a:endParaRPr lang="en-US" sz="1400" b="0" dirty="0">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000" i="0" dirty="0">
                          <a:latin typeface="Arial" panose="020B0604020202020204" pitchFamily="34" charset="0"/>
                          <a:cs typeface="Arial" panose="020B0604020202020204" pitchFamily="34" charset="0"/>
                        </a:rPr>
                        <a:t>Assumption based on Corey et al. NEJM, 2021; Lorenzi et al. J Virol, 2020</a:t>
                      </a:r>
                      <a:endParaRPr lang="en-US" sz="1000" b="0" i="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094734070"/>
                  </a:ext>
                </a:extLst>
              </a:tr>
              <a:tr h="548640">
                <a:tc>
                  <a:txBody>
                    <a:bodyPr/>
                    <a:lstStyle/>
                    <a:p>
                      <a:r>
                        <a:rPr lang="en-US" sz="1600" dirty="0">
                          <a:latin typeface="Arial" panose="020B0604020202020204" pitchFamily="34" charset="0"/>
                          <a:cs typeface="Arial" panose="020B0604020202020204" pitchFamily="34" charset="0"/>
                        </a:rPr>
                        <a:t>Effect duration, mo.</a:t>
                      </a:r>
                    </a:p>
                  </a:txBody>
                  <a:tcPr anchor="ctr"/>
                </a:tc>
                <a:tc gridSpan="3">
                  <a:txBody>
                    <a:bodyPr/>
                    <a:lstStyle/>
                    <a:p>
                      <a:pPr algn="ctr"/>
                      <a:r>
                        <a:rPr lang="en-US" sz="1600" b="0" dirty="0">
                          <a:latin typeface="Arial" panose="020B0604020202020204" pitchFamily="34" charset="0"/>
                          <a:cs typeface="Arial" panose="020B0604020202020204" pitchFamily="34" charset="0"/>
                        </a:rPr>
                        <a:t>3</a:t>
                      </a:r>
                      <a:endParaRPr lang="en-US" dirty="0"/>
                    </a:p>
                  </a:txBody>
                  <a:tcPr anchor="ctr">
                    <a:noFill/>
                  </a:tcPr>
                </a:tc>
                <a:tc hMerge="1">
                  <a:txBody>
                    <a:bodyPr/>
                    <a:lstStyle/>
                    <a:p>
                      <a:pPr algn="ctr"/>
                      <a:endParaRPr lang="en-US" sz="1400" b="0" dirty="0">
                        <a:latin typeface="Arial" panose="020B0604020202020204" pitchFamily="34" charset="0"/>
                        <a:cs typeface="Arial" panose="020B0604020202020204" pitchFamily="34" charset="0"/>
                      </a:endParaRPr>
                    </a:p>
                  </a:txBody>
                  <a:tcPr marL="45720" marR="45720" anchor="ctr">
                    <a:noFill/>
                  </a:tcPr>
                </a:tc>
                <a:tc hMerge="1">
                  <a:txBody>
                    <a:bodyPr/>
                    <a:lstStyle/>
                    <a:p>
                      <a:pPr algn="ctr"/>
                      <a:endParaRPr lang="en-US" sz="1400" b="0" dirty="0">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000" i="0" dirty="0">
                          <a:latin typeface="Arial" panose="020B0604020202020204" pitchFamily="34" charset="0"/>
                          <a:cs typeface="Arial" panose="020B0604020202020204" pitchFamily="34" charset="0"/>
                        </a:rPr>
                        <a:t>Cunningham et al., CROI 2022; McFarland et al. J Infect Dis, 2021</a:t>
                      </a:r>
                      <a:endParaRPr lang="en-US" sz="1000" b="0" i="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600587940"/>
                  </a:ext>
                </a:extLst>
              </a:tr>
              <a:tr h="548640">
                <a:tc>
                  <a:txBody>
                    <a:bodyPr/>
                    <a:lstStyle/>
                    <a:p>
                      <a:r>
                        <a:rPr lang="en-US" sz="1600" dirty="0">
                          <a:latin typeface="Arial" panose="020B0604020202020204" pitchFamily="34" charset="0"/>
                          <a:cs typeface="Arial" panose="020B0604020202020204" pitchFamily="34" charset="0"/>
                        </a:rPr>
                        <a:t>Cost, $/dose of bNAbs</a:t>
                      </a:r>
                    </a:p>
                  </a:txBody>
                  <a:tcPr anchor="ctr"/>
                </a:tc>
                <a:tc gridSpan="3">
                  <a:txBody>
                    <a:bodyPr/>
                    <a:lstStyle/>
                    <a:p>
                      <a:pPr algn="ctr"/>
                      <a:r>
                        <a:rPr lang="en-US" sz="1600" b="0" dirty="0">
                          <a:latin typeface="Arial" panose="020B0604020202020204" pitchFamily="34" charset="0"/>
                          <a:cs typeface="Arial" panose="020B0604020202020204" pitchFamily="34" charset="0"/>
                        </a:rPr>
                        <a:t>$20</a:t>
                      </a:r>
                      <a:endParaRPr lang="en-US" dirty="0"/>
                    </a:p>
                  </a:txBody>
                  <a:tcPr anchor="ctr">
                    <a:noFill/>
                  </a:tcPr>
                </a:tc>
                <a:tc hMerge="1">
                  <a:txBody>
                    <a:bodyPr/>
                    <a:lstStyle/>
                    <a:p>
                      <a:pPr algn="ctr"/>
                      <a:endParaRPr lang="en-US" sz="1400" b="0" dirty="0">
                        <a:latin typeface="Arial" panose="020B0604020202020204" pitchFamily="34" charset="0"/>
                        <a:cs typeface="Arial" panose="020B0604020202020204" pitchFamily="34" charset="0"/>
                      </a:endParaRPr>
                    </a:p>
                  </a:txBody>
                  <a:tcPr marL="45720" marR="45720" anchor="ctr">
                    <a:noFill/>
                  </a:tcPr>
                </a:tc>
                <a:tc hMerge="1">
                  <a:txBody>
                    <a:bodyPr/>
                    <a:lstStyle/>
                    <a:p>
                      <a:pPr algn="ctr"/>
                      <a:endParaRPr lang="en-US" sz="1400" b="0" dirty="0">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000" i="0" dirty="0">
                          <a:latin typeface="Arial" panose="020B0604020202020204" pitchFamily="34" charset="0"/>
                          <a:cs typeface="Arial" panose="020B0604020202020204" pitchFamily="34" charset="0"/>
                        </a:rPr>
                        <a:t>Anderson et al. AIDS, 2017; Mvundura et al. Vaccine, 2015; Cunnama et al. Trop Med Int Health, 2020; COVAX Working Group, 2021</a:t>
                      </a:r>
                      <a:endParaRPr lang="en-US" sz="1000" b="0" i="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872692887"/>
                  </a:ext>
                </a:extLst>
              </a:tr>
            </a:tbl>
          </a:graphicData>
        </a:graphic>
      </p:graphicFrame>
    </p:spTree>
    <p:extLst>
      <p:ext uri="{BB962C8B-B14F-4D97-AF65-F5344CB8AC3E}">
        <p14:creationId xmlns:p14="http://schemas.microsoft.com/office/powerpoint/2010/main" val="2780559252"/>
      </p:ext>
    </p:extLst>
  </p:cSld>
  <p:clrMapOvr>
    <a:masterClrMapping/>
  </p:clrMapOvr>
  <mc:AlternateContent xmlns:mc="http://schemas.openxmlformats.org/markup-compatibility/2006" xmlns:p14="http://schemas.microsoft.com/office/powerpoint/2010/main">
    <mc:Choice Requires="p14">
      <p:transition spd="slow" p14:dur="2000" advTm="16340"/>
    </mc:Choice>
    <mc:Fallback xmlns="">
      <p:transition spd="slow" advTm="163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p:txBody>
          <a:bodyPr>
            <a:normAutofit/>
          </a:bodyPr>
          <a:lstStyle/>
          <a:p>
            <a:r>
              <a:rPr lang="en-US" sz="3500" b="1" dirty="0">
                <a:latin typeface="Arial" panose="020B0604020202020204" pitchFamily="34" charset="0"/>
                <a:cs typeface="Arial" panose="020B0604020202020204" pitchFamily="34" charset="0"/>
              </a:rPr>
              <a:t>Methods: Modeled outcomes</a:t>
            </a:r>
          </a:p>
        </p:txBody>
      </p:sp>
      <p:sp>
        <p:nvSpPr>
          <p:cNvPr id="3" name="Content Placeholder 2">
            <a:extLst>
              <a:ext uri="{FF2B5EF4-FFF2-40B4-BE49-F238E27FC236}">
                <a16:creationId xmlns:a16="http://schemas.microsoft.com/office/drawing/2014/main" id="{592F3C02-F99D-4290-B876-7D3543F42BC1}"/>
              </a:ext>
            </a:extLst>
          </p:cNvPr>
          <p:cNvSpPr>
            <a:spLocks noGrp="1"/>
          </p:cNvSpPr>
          <p:nvPr>
            <p:ph idx="1"/>
          </p:nvPr>
        </p:nvSpPr>
        <p:spPr>
          <a:xfrm>
            <a:off x="838200" y="1825625"/>
            <a:ext cx="10515600" cy="4667250"/>
          </a:xfrm>
        </p:spPr>
        <p:txBody>
          <a:bodyPr vert="horz" lIns="91440" tIns="45720" rIns="91440" bIns="45720" rtlCol="0" anchor="t">
            <a:normAutofit fontScale="92500"/>
          </a:bodyPr>
          <a:lstStyle/>
          <a:p>
            <a:pPr>
              <a:lnSpc>
                <a:spcPct val="110000"/>
              </a:lnSpc>
            </a:pPr>
            <a:r>
              <a:rPr lang="en-US" sz="2600" dirty="0">
                <a:latin typeface="Arial"/>
                <a:cs typeface="Arial"/>
              </a:rPr>
              <a:t>We projected total vertical HIV transmission rates and incremental cost-effectiveness ratios (ICERs) in USD/year of life saved (YLS)</a:t>
            </a:r>
          </a:p>
          <a:p>
            <a:pPr marL="0" indent="0">
              <a:lnSpc>
                <a:spcPct val="110000"/>
              </a:lnSpc>
              <a:buNone/>
            </a:pPr>
            <a:endParaRPr lang="en-US" sz="2600" dirty="0">
              <a:latin typeface="Arial"/>
              <a:cs typeface="Arial"/>
            </a:endParaRPr>
          </a:p>
          <a:p>
            <a:pPr>
              <a:lnSpc>
                <a:spcPct val="110000"/>
              </a:lnSpc>
            </a:pPr>
            <a:r>
              <a:rPr lang="en-US" sz="2600" dirty="0">
                <a:latin typeface="Arial"/>
                <a:cs typeface="Arial"/>
              </a:rPr>
              <a:t>We considered a strategy </a:t>
            </a:r>
            <a:r>
              <a:rPr lang="en-US" sz="2600" b="1" u="sng" dirty="0">
                <a:latin typeface="Arial"/>
                <a:cs typeface="Arial"/>
              </a:rPr>
              <a:t>cost-effective</a:t>
            </a:r>
            <a:r>
              <a:rPr lang="en-US" sz="2600" dirty="0">
                <a:latin typeface="Arial"/>
                <a:cs typeface="Arial"/>
              </a:rPr>
              <a:t> if it resulted in the greatest projected clinical benefit and was cost-saving or had an ICER </a:t>
            </a:r>
            <a:r>
              <a:rPr lang="en-US" sz="2600" u="sng" dirty="0">
                <a:latin typeface="Arial"/>
                <a:cs typeface="Arial"/>
              </a:rPr>
              <a:t>&lt;</a:t>
            </a:r>
            <a:r>
              <a:rPr lang="en-US" sz="2600" dirty="0">
                <a:latin typeface="Arial"/>
                <a:cs typeface="Arial"/>
              </a:rPr>
              <a:t>50% of a country’s annual GDP per capita</a:t>
            </a:r>
          </a:p>
          <a:p>
            <a:pPr>
              <a:lnSpc>
                <a:spcPct val="110000"/>
              </a:lnSpc>
            </a:pPr>
            <a:endParaRPr lang="en-US" sz="2600" dirty="0">
              <a:latin typeface="Arial"/>
              <a:cs typeface="Arial"/>
            </a:endParaRPr>
          </a:p>
          <a:p>
            <a:pPr>
              <a:lnSpc>
                <a:spcPct val="110000"/>
              </a:lnSpc>
            </a:pPr>
            <a:r>
              <a:rPr lang="en-US" sz="2600" dirty="0">
                <a:latin typeface="Arial"/>
                <a:cs typeface="Arial"/>
              </a:rPr>
              <a:t>Given the number of strategies, we only present results of strategies that were non-dominated, i.e. were either </a:t>
            </a:r>
            <a:r>
              <a:rPr lang="en-US" sz="2600" dirty="0">
                <a:cs typeface="Arial" panose="020B0604020202020204" pitchFamily="34" charset="0"/>
              </a:rPr>
              <a:t>more beneficial and less costly than another strategy or were more beneficial than a strategy with a lower ICER</a:t>
            </a:r>
            <a:endParaRPr lang="en-US" sz="2600" dirty="0">
              <a:latin typeface="Arial"/>
              <a:cs typeface="Arial"/>
            </a:endParaRP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8</a:t>
            </a:fld>
            <a:endParaRPr lang="en-US" dirty="0"/>
          </a:p>
        </p:txBody>
      </p:sp>
    </p:spTree>
    <p:extLst>
      <p:ext uri="{BB962C8B-B14F-4D97-AF65-F5344CB8AC3E}">
        <p14:creationId xmlns:p14="http://schemas.microsoft.com/office/powerpoint/2010/main" val="3733129547"/>
      </p:ext>
    </p:extLst>
  </p:cSld>
  <p:clrMapOvr>
    <a:masterClrMapping/>
  </p:clrMapOvr>
  <mc:AlternateContent xmlns:mc="http://schemas.openxmlformats.org/markup-compatibility/2006" xmlns:p14="http://schemas.microsoft.com/office/powerpoint/2010/main">
    <mc:Choice Requires="p14">
      <p:transition spd="slow" p14:dur="2000" advTm="28948"/>
    </mc:Choice>
    <mc:Fallback xmlns="">
      <p:transition spd="slow" advTm="289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8F0-D653-4639-BB36-5558E04571FA}"/>
              </a:ext>
            </a:extLst>
          </p:cNvPr>
          <p:cNvSpPr>
            <a:spLocks noGrp="1"/>
          </p:cNvSpPr>
          <p:nvPr>
            <p:ph type="title"/>
          </p:nvPr>
        </p:nvSpPr>
        <p:spPr>
          <a:xfrm>
            <a:off x="567891" y="158535"/>
            <a:ext cx="10785909" cy="873326"/>
          </a:xfrm>
        </p:spPr>
        <p:txBody>
          <a:bodyPr>
            <a:normAutofit fontScale="90000"/>
          </a:bodyPr>
          <a:lstStyle/>
          <a:p>
            <a:r>
              <a:rPr lang="en-US" sz="3500" b="1" dirty="0">
                <a:latin typeface="Arial" panose="020B0604020202020204" pitchFamily="34" charset="0"/>
                <a:cs typeface="Arial" panose="020B0604020202020204" pitchFamily="34" charset="0"/>
              </a:rPr>
              <a:t>Results: BNAb strategies were projected to be cost-effective and to reduce HIV transmission by 24-43%</a:t>
            </a:r>
          </a:p>
        </p:txBody>
      </p:sp>
      <p:sp>
        <p:nvSpPr>
          <p:cNvPr id="4" name="Slide Number Placeholder 3">
            <a:extLst>
              <a:ext uri="{FF2B5EF4-FFF2-40B4-BE49-F238E27FC236}">
                <a16:creationId xmlns:a16="http://schemas.microsoft.com/office/drawing/2014/main" id="{FE199F37-FE6E-45FC-97DD-7D5B5309CB2F}"/>
              </a:ext>
            </a:extLst>
          </p:cNvPr>
          <p:cNvSpPr>
            <a:spLocks noGrp="1"/>
          </p:cNvSpPr>
          <p:nvPr>
            <p:ph type="sldNum" sz="quarter" idx="12"/>
          </p:nvPr>
        </p:nvSpPr>
        <p:spPr/>
        <p:txBody>
          <a:bodyPr/>
          <a:lstStyle/>
          <a:p>
            <a:fld id="{6A020729-776B-4610-8EDD-967E833B664E}" type="slidenum">
              <a:rPr lang="en-US" smtClean="0"/>
              <a:t>9</a:t>
            </a:fld>
            <a:endParaRPr lang="en-US" dirty="0"/>
          </a:p>
        </p:txBody>
      </p:sp>
      <p:graphicFrame>
        <p:nvGraphicFramePr>
          <p:cNvPr id="5" name="Table 5">
            <a:extLst>
              <a:ext uri="{FF2B5EF4-FFF2-40B4-BE49-F238E27FC236}">
                <a16:creationId xmlns:a16="http://schemas.microsoft.com/office/drawing/2014/main" id="{9B1A8A7B-8970-4C12-9B69-1E1B7AD3CAAE}"/>
              </a:ext>
            </a:extLst>
          </p:cNvPr>
          <p:cNvGraphicFramePr>
            <a:graphicFrameLocks noGrp="1"/>
          </p:cNvGraphicFramePr>
          <p:nvPr>
            <p:ph idx="1"/>
            <p:extLst>
              <p:ext uri="{D42A27DB-BD31-4B8C-83A1-F6EECF244321}">
                <p14:modId xmlns:p14="http://schemas.microsoft.com/office/powerpoint/2010/main" val="418759243"/>
              </p:ext>
            </p:extLst>
          </p:nvPr>
        </p:nvGraphicFramePr>
        <p:xfrm>
          <a:off x="567891" y="1106351"/>
          <a:ext cx="11056219" cy="5218176"/>
        </p:xfrm>
        <a:graphic>
          <a:graphicData uri="http://schemas.openxmlformats.org/drawingml/2006/table">
            <a:tbl>
              <a:tblPr firstRow="1" bandRow="1">
                <a:tableStyleId>{5940675A-B579-460E-94D1-54222C63F5DA}</a:tableStyleId>
              </a:tblPr>
              <a:tblGrid>
                <a:gridCol w="3114423">
                  <a:extLst>
                    <a:ext uri="{9D8B030D-6E8A-4147-A177-3AD203B41FA5}">
                      <a16:colId xmlns:a16="http://schemas.microsoft.com/office/drawing/2014/main" val="1567719576"/>
                    </a:ext>
                  </a:extLst>
                </a:gridCol>
                <a:gridCol w="1581664">
                  <a:extLst>
                    <a:ext uri="{9D8B030D-6E8A-4147-A177-3AD203B41FA5}">
                      <a16:colId xmlns:a16="http://schemas.microsoft.com/office/drawing/2014/main" val="2871611938"/>
                    </a:ext>
                  </a:extLst>
                </a:gridCol>
                <a:gridCol w="1705233">
                  <a:extLst>
                    <a:ext uri="{9D8B030D-6E8A-4147-A177-3AD203B41FA5}">
                      <a16:colId xmlns:a16="http://schemas.microsoft.com/office/drawing/2014/main" val="4242982247"/>
                    </a:ext>
                  </a:extLst>
                </a:gridCol>
                <a:gridCol w="1346886">
                  <a:extLst>
                    <a:ext uri="{9D8B030D-6E8A-4147-A177-3AD203B41FA5}">
                      <a16:colId xmlns:a16="http://schemas.microsoft.com/office/drawing/2014/main" val="266532458"/>
                    </a:ext>
                  </a:extLst>
                </a:gridCol>
                <a:gridCol w="1544595">
                  <a:extLst>
                    <a:ext uri="{9D8B030D-6E8A-4147-A177-3AD203B41FA5}">
                      <a16:colId xmlns:a16="http://schemas.microsoft.com/office/drawing/2014/main" val="1226120691"/>
                    </a:ext>
                  </a:extLst>
                </a:gridCol>
                <a:gridCol w="1763418">
                  <a:extLst>
                    <a:ext uri="{9D8B030D-6E8A-4147-A177-3AD203B41FA5}">
                      <a16:colId xmlns:a16="http://schemas.microsoft.com/office/drawing/2014/main" val="4204212334"/>
                    </a:ext>
                  </a:extLst>
                </a:gridCol>
              </a:tblGrid>
              <a:tr h="719328">
                <a:tc>
                  <a:txBody>
                    <a:bodyPr/>
                    <a:lstStyle/>
                    <a:p>
                      <a:r>
                        <a:rPr lang="en-US" sz="1400" b="1" dirty="0">
                          <a:latin typeface="Arial" panose="020B0604020202020204" pitchFamily="34" charset="0"/>
                          <a:cs typeface="Arial" panose="020B0604020202020204" pitchFamily="34" charset="0"/>
                        </a:rPr>
                        <a:t>Country/strategy</a:t>
                      </a:r>
                    </a:p>
                  </a:txBody>
                  <a:tcPr marR="18288" marT="18288" marB="18288"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Total vertical transmission </a:t>
                      </a:r>
                    </a:p>
                    <a:p>
                      <a:pPr algn="ctr"/>
                      <a:r>
                        <a:rPr lang="en-US" sz="1400" b="1" dirty="0">
                          <a:latin typeface="Arial" panose="020B0604020202020204" pitchFamily="34" charset="0"/>
                          <a:cs typeface="Arial" panose="020B0604020202020204" pitchFamily="34" charset="0"/>
                        </a:rPr>
                        <a:t>rate (%)</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Undiscounted life expectancy (yrs)</a:t>
                      </a:r>
                      <a:endParaRPr lang="en-US" sz="1400" dirty="0">
                        <a:latin typeface="Arial" panose="020B0604020202020204" pitchFamily="34" charset="0"/>
                        <a:cs typeface="Arial" panose="020B0604020202020204" pitchFamily="34" charset="0"/>
                      </a:endParaRP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Discounted costs (USD)</a:t>
                      </a:r>
                      <a:endParaRPr lang="en-US" sz="1400" dirty="0">
                        <a:latin typeface="Arial" panose="020B0604020202020204" pitchFamily="34" charset="0"/>
                        <a:cs typeface="Arial" panose="020B0604020202020204" pitchFamily="34" charset="0"/>
                      </a:endParaRP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ICER</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(USD/YLS)</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50% GDP per capita cost-effectiveness threshold</a:t>
                      </a:r>
                    </a:p>
                  </a:txBody>
                  <a:tcPr marL="18288" marR="18288" marT="18288" marB="18288"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32297147"/>
                  </a:ext>
                </a:extLst>
              </a:tr>
              <a:tr h="301752">
                <a:tc gridSpan="6">
                  <a:txBody>
                    <a:bodyPr/>
                    <a:lstStyle/>
                    <a:p>
                      <a:pPr algn="l"/>
                      <a:r>
                        <a:rPr lang="en-US" sz="1400" b="1" dirty="0">
                          <a:solidFill>
                            <a:schemeClr val="tx1"/>
                          </a:solidFill>
                          <a:latin typeface="Arial" panose="020B0604020202020204" pitchFamily="34" charset="0"/>
                          <a:cs typeface="Arial" panose="020B0604020202020204" pitchFamily="34" charset="0"/>
                        </a:rPr>
                        <a:t>Côte d’Ivoire</a:t>
                      </a:r>
                    </a:p>
                  </a:txBody>
                  <a:tcPr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a:endParaRPr lang="en-US" sz="1400" b="1" dirty="0">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a:endParaRPr lang="en-US" sz="1400" b="1" dirty="0">
                        <a:solidFill>
                          <a:schemeClr val="tx1"/>
                        </a:solidFill>
                        <a:latin typeface="Arial" panose="020B060402020202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476771335"/>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Standard of care</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8.4</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60.129 </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15</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$1,163/YLS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4212641366"/>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HIVE-Extended</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6.3</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0" dirty="0">
                          <a:effectLst/>
                          <a:latin typeface="Arial" panose="020B0604020202020204" pitchFamily="34" charset="0"/>
                          <a:cs typeface="Arial" panose="020B0604020202020204" pitchFamily="34" charset="0"/>
                        </a:rPr>
                        <a:t>60.146 </a:t>
                      </a:r>
                    </a:p>
                  </a:txBody>
                  <a:tcPr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cost-saving</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225255286"/>
                  </a:ext>
                </a:extLst>
              </a:tr>
              <a:tr h="0">
                <a:tc>
                  <a:txBody>
                    <a:bodyPr/>
                    <a:lstStyle/>
                    <a:p>
                      <a:r>
                        <a:rPr lang="en-US" sz="1400" i="1" dirty="0">
                          <a:solidFill>
                            <a:schemeClr val="tx1"/>
                          </a:solidFill>
                          <a:latin typeface="Arial" panose="020B0604020202020204" pitchFamily="34" charset="0"/>
                          <a:cs typeface="Arial" panose="020B0604020202020204" pitchFamily="34" charset="0"/>
                        </a:rPr>
                        <a:t>ALL-1-dose plus HIVE-Extended</a:t>
                      </a:r>
                    </a:p>
                  </a:txBody>
                  <a:tcPr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6.0</a:t>
                      </a:r>
                      <a:endParaRPr lang="en-US" sz="140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1" dirty="0">
                          <a:effectLst/>
                          <a:latin typeface="Arial" panose="020B0604020202020204" pitchFamily="34" charset="0"/>
                          <a:cs typeface="Arial" panose="020B0604020202020204" pitchFamily="34" charset="0"/>
                        </a:rPr>
                        <a:t>60.150 </a:t>
                      </a:r>
                    </a:p>
                  </a:txBody>
                  <a:tcPr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26</a:t>
                      </a:r>
                    </a:p>
                  </a:txBody>
                  <a:tcPr marL="18288"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6,242</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833433455"/>
                  </a:ext>
                </a:extLst>
              </a:tr>
              <a:tr h="0">
                <a:tc>
                  <a:txBody>
                    <a:bodyPr/>
                    <a:lstStyle/>
                    <a:p>
                      <a:r>
                        <a:rPr lang="en-US" sz="1400" i="1" dirty="0">
                          <a:solidFill>
                            <a:schemeClr val="tx1"/>
                          </a:solidFill>
                          <a:latin typeface="Arial" panose="020B0604020202020204" pitchFamily="34" charset="0"/>
                          <a:cs typeface="Arial" panose="020B0604020202020204" pitchFamily="34" charset="0"/>
                        </a:rPr>
                        <a:t>ALL-Extended</a:t>
                      </a:r>
                    </a:p>
                  </a:txBody>
                  <a:tcPr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5.5</a:t>
                      </a:r>
                      <a:endParaRPr lang="en-US" sz="140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1" dirty="0">
                          <a:effectLst/>
                          <a:latin typeface="Arial" panose="020B0604020202020204" pitchFamily="34" charset="0"/>
                          <a:cs typeface="Arial" panose="020B0604020202020204" pitchFamily="34" charset="0"/>
                        </a:rPr>
                        <a:t>60.156 </a:t>
                      </a:r>
                    </a:p>
                  </a:txBody>
                  <a:tcPr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91</a:t>
                      </a:r>
                    </a:p>
                  </a:txBody>
                  <a:tcPr marL="18288"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57,860</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598584295"/>
                  </a:ext>
                </a:extLst>
              </a:tr>
              <a:tr h="301752">
                <a:tc gridSpan="6">
                  <a:txBody>
                    <a:bodyPr/>
                    <a:lstStyle/>
                    <a:p>
                      <a:pPr algn="l"/>
                      <a:r>
                        <a:rPr lang="en-US" sz="1400" b="1" dirty="0">
                          <a:solidFill>
                            <a:schemeClr val="tx1"/>
                          </a:solidFill>
                          <a:latin typeface="Arial" panose="020B0604020202020204" pitchFamily="34" charset="0"/>
                          <a:cs typeface="Arial" panose="020B0604020202020204" pitchFamily="34" charset="0"/>
                        </a:rPr>
                        <a:t>Zimbabwe</a:t>
                      </a:r>
                    </a:p>
                  </a:txBody>
                  <a:tcPr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algn="l"/>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algn="l"/>
                      <a:endParaRPr lang="en-US" sz="1400" b="1" dirty="0">
                        <a:solidFill>
                          <a:schemeClr val="tx1"/>
                        </a:solidFill>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extLst>
                  <a:ext uri="{0D108BD9-81ED-4DB2-BD59-A6C34878D82A}">
                    <a16:rowId xmlns:a16="http://schemas.microsoft.com/office/drawing/2014/main" val="2552216601"/>
                  </a:ext>
                </a:extLst>
              </a:tr>
              <a:tr h="301752">
                <a:tc>
                  <a:txBody>
                    <a:bodyPr/>
                    <a:lstStyle/>
                    <a:p>
                      <a:r>
                        <a:rPr lang="en-US" sz="1400" dirty="0">
                          <a:latin typeface="Arial" panose="020B0604020202020204" pitchFamily="34" charset="0"/>
                          <a:cs typeface="Arial" panose="020B0604020202020204" pitchFamily="34" charset="0"/>
                        </a:rPr>
                        <a:t>Standard of care</a:t>
                      </a:r>
                    </a:p>
                  </a:txBody>
                  <a:tcPr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9.5</a:t>
                      </a:r>
                      <a:endParaRPr lang="en-US" sz="1400"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68.321 </a:t>
                      </a:r>
                      <a:endParaRPr lang="en-US" sz="1400" b="0"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72</a:t>
                      </a:r>
                    </a:p>
                  </a:txBody>
                  <a:tcPr marL="18288"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$607/YLS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64997626"/>
                  </a:ext>
                </a:extLst>
              </a:tr>
              <a:tr h="301752">
                <a:tc>
                  <a:txBody>
                    <a:bodyPr/>
                    <a:lstStyle/>
                    <a:p>
                      <a:r>
                        <a:rPr lang="en-US" sz="1400" dirty="0">
                          <a:latin typeface="Arial" panose="020B0604020202020204" pitchFamily="34" charset="0"/>
                          <a:cs typeface="Arial" panose="020B0604020202020204" pitchFamily="34" charset="0"/>
                        </a:rPr>
                        <a:t>HIVE-Extended</a:t>
                      </a:r>
                    </a:p>
                  </a:txBody>
                  <a:tcPr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6.9</a:t>
                      </a:r>
                      <a:endParaRPr lang="en-US" sz="1400"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0" dirty="0">
                          <a:effectLst/>
                          <a:latin typeface="Arial" panose="020B0604020202020204" pitchFamily="34" charset="0"/>
                          <a:cs typeface="Arial" panose="020B0604020202020204" pitchFamily="34" charset="0"/>
                        </a:rPr>
                        <a:t>68.458 </a:t>
                      </a:r>
                    </a:p>
                  </a:txBody>
                  <a:tcPr>
                    <a:noFill/>
                  </a:tcPr>
                </a:tc>
                <a:tc>
                  <a:txBody>
                    <a:bodyPr/>
                    <a:lstStyle/>
                    <a:p>
                      <a:pPr algn="ctr"/>
                      <a:r>
                        <a:rPr lang="en-US" sz="1400" b="0" dirty="0">
                          <a:latin typeface="Arial" panose="020B0604020202020204" pitchFamily="34" charset="0"/>
                          <a:cs typeface="Arial" panose="020B0604020202020204" pitchFamily="34" charset="0"/>
                        </a:rPr>
                        <a:t>61</a:t>
                      </a:r>
                    </a:p>
                  </a:txBody>
                  <a:tcPr marL="18288" marR="18288" marT="18288" marB="18288" anchor="ctr">
                    <a:noFill/>
                  </a:tcPr>
                </a:tc>
                <a:tc>
                  <a:txBody>
                    <a:bodyPr/>
                    <a:lstStyle/>
                    <a:p>
                      <a:pPr algn="ctr"/>
                      <a:r>
                        <a:rPr lang="en-US" sz="1400" b="0" dirty="0">
                          <a:latin typeface="Arial" panose="020B0604020202020204" pitchFamily="34" charset="0"/>
                          <a:cs typeface="Arial" panose="020B0604020202020204" pitchFamily="34" charset="0"/>
                        </a:rPr>
                        <a:t>cost-saving</a:t>
                      </a:r>
                    </a:p>
                  </a:txBody>
                  <a:tcPr marL="18288" marR="18288" marT="18288" marB="18288" anchor="ctr">
                    <a:no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737459275"/>
                  </a:ext>
                </a:extLst>
              </a:tr>
              <a:tr h="0">
                <a:tc>
                  <a:txBody>
                    <a:bodyPr/>
                    <a:lstStyle/>
                    <a:p>
                      <a:r>
                        <a:rPr lang="en-US" sz="1400" i="1" dirty="0">
                          <a:latin typeface="Arial" panose="020B0604020202020204" pitchFamily="34" charset="0"/>
                          <a:cs typeface="Arial" panose="020B0604020202020204" pitchFamily="34" charset="0"/>
                        </a:rPr>
                        <a:t>ALL-1-dose plus HIVE-Extended</a:t>
                      </a:r>
                    </a:p>
                  </a:txBody>
                  <a:tcPr marR="18288" marT="18288" marB="18288" anchor="ctr">
                    <a:noFill/>
                  </a:tcPr>
                </a:tc>
                <a:tc>
                  <a:txBody>
                    <a:bodyPr/>
                    <a:lstStyle/>
                    <a:p>
                      <a:pPr algn="ctr"/>
                      <a:r>
                        <a:rPr lang="en-US" sz="1400" b="0" i="1" dirty="0">
                          <a:latin typeface="Arial" panose="020B0604020202020204" pitchFamily="34" charset="0"/>
                          <a:cs typeface="Arial" panose="020B0604020202020204" pitchFamily="34" charset="0"/>
                        </a:rPr>
                        <a:t>6.5</a:t>
                      </a:r>
                      <a:endParaRPr lang="en-US" sz="1400" i="1"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1" dirty="0">
                          <a:effectLst/>
                          <a:latin typeface="Arial" panose="020B0604020202020204" pitchFamily="34" charset="0"/>
                          <a:cs typeface="Arial" panose="020B0604020202020204" pitchFamily="34" charset="0"/>
                        </a:rPr>
                        <a:t>68.478 </a:t>
                      </a:r>
                    </a:p>
                  </a:txBody>
                  <a:tcPr>
                    <a:noFill/>
                  </a:tcPr>
                </a:tc>
                <a:tc>
                  <a:txBody>
                    <a:bodyPr/>
                    <a:lstStyle/>
                    <a:p>
                      <a:pPr algn="ctr"/>
                      <a:r>
                        <a:rPr lang="en-US" sz="1400" b="0" i="1" dirty="0">
                          <a:latin typeface="Arial" panose="020B0604020202020204" pitchFamily="34" charset="0"/>
                          <a:cs typeface="Arial" panose="020B0604020202020204" pitchFamily="34" charset="0"/>
                        </a:rPr>
                        <a:t>74</a:t>
                      </a:r>
                    </a:p>
                  </a:txBody>
                  <a:tcPr marL="18288"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1,731</a:t>
                      </a:r>
                    </a:p>
                  </a:txBody>
                  <a:tcPr marL="18288" marR="18288" marT="18288" marB="18288" anchor="ctr">
                    <a:no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550530577"/>
                  </a:ext>
                </a:extLst>
              </a:tr>
              <a:tr h="0">
                <a:tc>
                  <a:txBody>
                    <a:bodyPr/>
                    <a:lstStyle/>
                    <a:p>
                      <a:r>
                        <a:rPr lang="en-US" sz="1400" i="1" dirty="0">
                          <a:latin typeface="Arial" panose="020B0604020202020204" pitchFamily="34" charset="0"/>
                          <a:cs typeface="Arial" panose="020B0604020202020204" pitchFamily="34" charset="0"/>
                        </a:rPr>
                        <a:t>ALL-Extended</a:t>
                      </a:r>
                    </a:p>
                  </a:txBody>
                  <a:tcPr marR="18288" marT="18288" marB="18288" anchor="ctr">
                    <a:noFill/>
                  </a:tcPr>
                </a:tc>
                <a:tc>
                  <a:txBody>
                    <a:bodyPr/>
                    <a:lstStyle/>
                    <a:p>
                      <a:pPr algn="ctr"/>
                      <a:r>
                        <a:rPr lang="en-US" sz="1400" b="0" i="1" dirty="0">
                          <a:latin typeface="Arial" panose="020B0604020202020204" pitchFamily="34" charset="0"/>
                          <a:cs typeface="Arial" panose="020B0604020202020204" pitchFamily="34" charset="0"/>
                        </a:rPr>
                        <a:t>5.7</a:t>
                      </a:r>
                      <a:endParaRPr lang="en-US" sz="1400" i="1" dirty="0">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1" dirty="0">
                          <a:effectLst/>
                          <a:latin typeface="Arial" panose="020B0604020202020204" pitchFamily="34" charset="0"/>
                          <a:cs typeface="Arial" panose="020B0604020202020204" pitchFamily="34" charset="0"/>
                        </a:rPr>
                        <a:t>68.517 </a:t>
                      </a:r>
                    </a:p>
                  </a:txBody>
                  <a:tcPr>
                    <a:noFill/>
                  </a:tcPr>
                </a:tc>
                <a:tc>
                  <a:txBody>
                    <a:bodyPr/>
                    <a:lstStyle/>
                    <a:p>
                      <a:pPr algn="ctr"/>
                      <a:r>
                        <a:rPr lang="en-US" sz="1400" b="0" i="1" dirty="0">
                          <a:latin typeface="Arial" panose="020B0604020202020204" pitchFamily="34" charset="0"/>
                          <a:cs typeface="Arial" panose="020B0604020202020204" pitchFamily="34" charset="0"/>
                        </a:rPr>
                        <a:t>134</a:t>
                      </a:r>
                    </a:p>
                  </a:txBody>
                  <a:tcPr marL="18288" marR="18288" marT="18288" marB="18288" anchor="ctr">
                    <a:noFill/>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4,516</a:t>
                      </a:r>
                    </a:p>
                  </a:txBody>
                  <a:tcPr marL="18288" marR="18288" marT="18288" marB="18288" anchor="ctr">
                    <a:noFill/>
                  </a:tcPr>
                </a:tc>
                <a:tc vMerge="1">
                  <a:txBody>
                    <a:bodyPr/>
                    <a:lstStyle/>
                    <a:p>
                      <a:pPr algn="ctr"/>
                      <a:endParaRPr lang="en-US" sz="1300" b="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239463143"/>
                  </a:ext>
                </a:extLst>
              </a:tr>
              <a:tr h="30175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South Africa</a:t>
                      </a:r>
                    </a:p>
                  </a:txBody>
                  <a:tcPr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endParaRPr lang="en-US" sz="1400"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marL="18288" marR="18288" marT="18288" marB="18288" anchor="ctr">
                    <a:solidFill>
                      <a:schemeClr val="bg1">
                        <a:lumMod val="85000"/>
                      </a:schemeClr>
                    </a:solidFill>
                  </a:tcPr>
                </a:tc>
                <a:extLst>
                  <a:ext uri="{0D108BD9-81ED-4DB2-BD59-A6C34878D82A}">
                    <a16:rowId xmlns:a16="http://schemas.microsoft.com/office/drawing/2014/main" val="3229203755"/>
                  </a:ext>
                </a:extLst>
              </a:tr>
              <a:tr h="301752">
                <a:tc>
                  <a:txBody>
                    <a:bodyPr/>
                    <a:lstStyle/>
                    <a:p>
                      <a:r>
                        <a:rPr lang="en-US" sz="1400" dirty="0">
                          <a:solidFill>
                            <a:schemeClr val="tx1"/>
                          </a:solidFill>
                          <a:latin typeface="Arial" panose="020B0604020202020204" pitchFamily="34" charset="0"/>
                          <a:cs typeface="Arial" panose="020B0604020202020204" pitchFamily="34" charset="0"/>
                        </a:rPr>
                        <a:t>Standard of care</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4.4</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68.924 </a:t>
                      </a:r>
                      <a:endParaRPr lang="en-US" sz="1400" b="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112</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Reference</a:t>
                      </a:r>
                    </a:p>
                  </a:txBody>
                  <a:tcPr marL="18288" marR="18288" marT="18288" marB="18288" anchor="ctr">
                    <a:noFill/>
                  </a:tcPr>
                </a:tc>
                <a:tc rowSpan="4">
                  <a:txBody>
                    <a:bodyPr/>
                    <a:lstStyle/>
                    <a:p>
                      <a:pPr algn="ctr"/>
                      <a:r>
                        <a:rPr lang="en-US" sz="1400" b="1" i="1" dirty="0">
                          <a:solidFill>
                            <a:schemeClr val="tx1"/>
                          </a:solidFill>
                          <a:latin typeface="Arial" panose="020B0604020202020204" pitchFamily="34" charset="0"/>
                          <a:cs typeface="Arial" panose="020B0604020202020204" pitchFamily="34" charset="0"/>
                        </a:rPr>
                        <a:t>ICER </a:t>
                      </a:r>
                    </a:p>
                    <a:p>
                      <a:pPr algn="ctr"/>
                      <a:r>
                        <a:rPr lang="en-US" sz="1400" b="1" i="1" u="sng" dirty="0">
                          <a:solidFill>
                            <a:schemeClr val="tx1"/>
                          </a:solidFill>
                          <a:latin typeface="Arial" panose="020B0604020202020204" pitchFamily="34" charset="0"/>
                          <a:cs typeface="Arial" panose="020B0604020202020204" pitchFamily="34" charset="0"/>
                        </a:rPr>
                        <a:t>&lt;</a:t>
                      </a:r>
                      <a:r>
                        <a:rPr lang="en-US" sz="1400" b="1" i="1" dirty="0">
                          <a:solidFill>
                            <a:schemeClr val="tx1"/>
                          </a:solidFill>
                          <a:latin typeface="Arial" panose="020B0604020202020204" pitchFamily="34" charset="0"/>
                          <a:cs typeface="Arial" panose="020B0604020202020204" pitchFamily="34" charset="0"/>
                        </a:rPr>
                        <a:t>$2,828/YLS </a:t>
                      </a:r>
                      <a:endParaRPr lang="en-US" sz="1400" b="0" i="1"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extLst>
                  <a:ext uri="{0D108BD9-81ED-4DB2-BD59-A6C34878D82A}">
                    <a16:rowId xmlns:a16="http://schemas.microsoft.com/office/drawing/2014/main" val="3510098468"/>
                  </a:ext>
                </a:extLst>
              </a:tr>
              <a:tr h="0">
                <a:tc>
                  <a:txBody>
                    <a:bodyPr/>
                    <a:lstStyle/>
                    <a:p>
                      <a:r>
                        <a:rPr lang="en-US" sz="1400" dirty="0">
                          <a:solidFill>
                            <a:schemeClr val="tx1"/>
                          </a:solidFill>
                          <a:latin typeface="Arial" panose="020B0604020202020204" pitchFamily="34" charset="0"/>
                          <a:cs typeface="Arial" panose="020B0604020202020204" pitchFamily="34" charset="0"/>
                        </a:rPr>
                        <a:t>HIVE-Extended</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3.3</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69.095 </a:t>
                      </a:r>
                      <a:endParaRPr lang="en-US" sz="1400" b="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100</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cost-saving</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243310658"/>
                  </a:ext>
                </a:extLst>
              </a:tr>
              <a:tr h="0">
                <a:tc>
                  <a:txBody>
                    <a:bodyPr/>
                    <a:lstStyle/>
                    <a:p>
                      <a:r>
                        <a:rPr lang="en-US" sz="1400" dirty="0">
                          <a:solidFill>
                            <a:schemeClr val="tx1"/>
                          </a:solidFill>
                          <a:latin typeface="Arial" panose="020B0604020202020204" pitchFamily="34" charset="0"/>
                          <a:cs typeface="Arial" panose="020B0604020202020204" pitchFamily="34" charset="0"/>
                        </a:rPr>
                        <a:t>ALL-1-dose </a:t>
                      </a:r>
                      <a:r>
                        <a:rPr lang="en-US" sz="1400" i="0" dirty="0">
                          <a:solidFill>
                            <a:schemeClr val="tx1"/>
                          </a:solidFill>
                          <a:latin typeface="Arial" panose="020B0604020202020204" pitchFamily="34" charset="0"/>
                          <a:cs typeface="Arial" panose="020B0604020202020204" pitchFamily="34" charset="0"/>
                        </a:rPr>
                        <a:t>plus HIVE-Extended</a:t>
                      </a:r>
                      <a:endParaRPr lang="en-US" sz="1400" dirty="0">
                        <a:solidFill>
                          <a:schemeClr val="tx1"/>
                        </a:solidFill>
                        <a:latin typeface="Arial" panose="020B0604020202020204" pitchFamily="34" charset="0"/>
                        <a:cs typeface="Arial" panose="020B0604020202020204" pitchFamily="34" charset="0"/>
                      </a:endParaRP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3.0</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69.147 </a:t>
                      </a:r>
                      <a:endParaRPr lang="en-US" sz="1400" b="0" i="0" dirty="0">
                        <a:effectLst/>
                        <a:latin typeface="Arial" panose="020B0604020202020204" pitchFamily="34" charset="0"/>
                        <a:cs typeface="Arial" panose="020B0604020202020204" pitchFamily="34" charset="0"/>
                      </a:endParaRPr>
                    </a:p>
                  </a:txBody>
                  <a:tcPr anchor="b">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111</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606</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964039324"/>
                  </a:ext>
                </a:extLst>
              </a:tr>
              <a:tr h="0">
                <a:tc>
                  <a:txBody>
                    <a:bodyPr/>
                    <a:lstStyle/>
                    <a:p>
                      <a:r>
                        <a:rPr lang="en-US" sz="1400" dirty="0">
                          <a:solidFill>
                            <a:schemeClr val="tx1"/>
                          </a:solidFill>
                          <a:latin typeface="Arial" panose="020B0604020202020204" pitchFamily="34" charset="0"/>
                          <a:cs typeface="Arial" panose="020B0604020202020204" pitchFamily="34" charset="0"/>
                        </a:rPr>
                        <a:t>ALL-Extended</a:t>
                      </a:r>
                    </a:p>
                  </a:txBody>
                  <a:tcPr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2.5</a:t>
                      </a:r>
                      <a:endParaRPr lang="en-US" sz="1400" dirty="0">
                        <a:solidFill>
                          <a:schemeClr val="tx1"/>
                        </a:solidFill>
                        <a:latin typeface="Arial" panose="020B0604020202020204" pitchFamily="34" charset="0"/>
                        <a:cs typeface="Arial" panose="020B0604020202020204" pitchFamily="34" charset="0"/>
                      </a:endParaRPr>
                    </a:p>
                  </a:txBody>
                  <a:tcPr marL="18288" marR="18288" marT="18288" marB="18288" anchor="ctr">
                    <a:noFill/>
                  </a:tcP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69.228 </a:t>
                      </a:r>
                      <a:endParaRPr lang="en-US" sz="1400" b="0" i="0" dirty="0">
                        <a:effectLst/>
                        <a:latin typeface="Arial" panose="020B0604020202020204" pitchFamily="34" charset="0"/>
                        <a:cs typeface="Arial" panose="020B0604020202020204" pitchFamily="34" charset="0"/>
                      </a:endParaRPr>
                    </a:p>
                  </a:txBody>
                  <a:tcPr anchor="b">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135</a:t>
                      </a:r>
                    </a:p>
                  </a:txBody>
                  <a:tcPr marL="18288" marR="18288" marT="18288" marB="18288"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882</a:t>
                      </a:r>
                    </a:p>
                  </a:txBody>
                  <a:tcPr marL="18288" marR="18288" marT="18288" marB="18288" anchor="ctr">
                    <a:noFill/>
                  </a:tcPr>
                </a:tc>
                <a:tc vMerge="1">
                  <a:txBody>
                    <a:bodyPr/>
                    <a:lstStyle/>
                    <a:p>
                      <a:pPr algn="ctr"/>
                      <a:endParaRPr lang="en-US" sz="1300" b="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462645249"/>
                  </a:ext>
                </a:extLst>
              </a:tr>
            </a:tbl>
          </a:graphicData>
        </a:graphic>
      </p:graphicFrame>
      <p:sp>
        <p:nvSpPr>
          <p:cNvPr id="3" name="TextBox 2">
            <a:extLst>
              <a:ext uri="{FF2B5EF4-FFF2-40B4-BE49-F238E27FC236}">
                <a16:creationId xmlns:a16="http://schemas.microsoft.com/office/drawing/2014/main" id="{5F649AC6-E0FD-BD60-4388-19DBB68D35A8}"/>
              </a:ext>
            </a:extLst>
          </p:cNvPr>
          <p:cNvSpPr txBox="1"/>
          <p:nvPr/>
        </p:nvSpPr>
        <p:spPr>
          <a:xfrm>
            <a:off x="475326" y="6396335"/>
            <a:ext cx="9698937"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ICER, incremental cost-effectiveness ratio; YLS, year of life saved; ALL, strategy giving bNAbs to all infants irrespective of known exposure; </a:t>
            </a:r>
          </a:p>
          <a:p>
            <a:r>
              <a:rPr lang="en-US" sz="1200" dirty="0">
                <a:latin typeface="Arial" panose="020B0604020202020204" pitchFamily="34" charset="0"/>
                <a:cs typeface="Arial" panose="020B0604020202020204" pitchFamily="34" charset="0"/>
              </a:rPr>
              <a:t>HIVE, strategy giving bNAbs only to infants with known HIV exposure.</a:t>
            </a:r>
          </a:p>
        </p:txBody>
      </p:sp>
    </p:spTree>
    <p:extLst>
      <p:ext uri="{BB962C8B-B14F-4D97-AF65-F5344CB8AC3E}">
        <p14:creationId xmlns:p14="http://schemas.microsoft.com/office/powerpoint/2010/main" val="1394324107"/>
      </p:ext>
    </p:extLst>
  </p:cSld>
  <p:clrMapOvr>
    <a:masterClrMapping/>
  </p:clrMapOvr>
  <mc:AlternateContent xmlns:mc="http://schemas.openxmlformats.org/markup-compatibility/2006" xmlns:p14="http://schemas.microsoft.com/office/powerpoint/2010/main">
    <mc:Choice Requires="p14">
      <p:transition spd="slow" p14:dur="2000" advTm="16894"/>
    </mc:Choice>
    <mc:Fallback xmlns="">
      <p:transition spd="slow" advTm="1689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1|25.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6097</TotalTime>
  <Words>1686</Words>
  <Application>Microsoft Macintosh PowerPoint</Application>
  <PresentationFormat>Widescreen</PresentationFormat>
  <Paragraphs>351</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1_Office Theme</vt:lpstr>
      <vt:lpstr>Cost-effectiveness of broadly neutralizing antibodies for infant HIV prophylaxis in settings with high HIV burdens</vt:lpstr>
      <vt:lpstr>Disclosures</vt:lpstr>
      <vt:lpstr>Broadly neutralizing antibodies (bNAbs) could supplement existing infant HIV prevention approaches</vt:lpstr>
      <vt:lpstr>Objective</vt:lpstr>
      <vt:lpstr>Methods: CEPAC Model</vt:lpstr>
      <vt:lpstr>Methods: Modeled strategies</vt:lpstr>
      <vt:lpstr>Methods: Key model inputs</vt:lpstr>
      <vt:lpstr>Methods: Modeled outcomes</vt:lpstr>
      <vt:lpstr>Results: BNAb strategies were projected to be cost-effective and to reduce HIV transmission by 24-43%</vt:lpstr>
      <vt:lpstr>Results: BNAb strategies were projected to be cost-effective and to reduce HIV transmission by 24-43%</vt:lpstr>
      <vt:lpstr>Results: BNAb strategies were projected to be cost-effective and to reduce HIV transmission by 24-43%</vt:lpstr>
      <vt:lpstr>Results: BNAb infant prophylaxis would remain cost-effective across a wide range of efficacies and costs</vt:lpstr>
      <vt:lpstr>Limitations</vt:lpstr>
      <vt:lpstr>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Horsfall, Stephanie Boma</dc:creator>
  <cp:lastModifiedBy>Dugdale, Caitlin M.,MD</cp:lastModifiedBy>
  <cp:revision>60</cp:revision>
  <dcterms:created xsi:type="dcterms:W3CDTF">2021-09-14T18:41:18Z</dcterms:created>
  <dcterms:modified xsi:type="dcterms:W3CDTF">2022-07-22T01:10:05Z</dcterms:modified>
</cp:coreProperties>
</file>