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 id="2147483680" r:id="rId5"/>
  </p:sldMasterIdLst>
  <p:notesMasterIdLst>
    <p:notesMasterId r:id="rId16"/>
  </p:notesMasterIdLst>
  <p:sldIdLst>
    <p:sldId id="256" r:id="rId6"/>
    <p:sldId id="257" r:id="rId7"/>
    <p:sldId id="1927" r:id="rId8"/>
    <p:sldId id="1928" r:id="rId9"/>
    <p:sldId id="1929" r:id="rId10"/>
    <p:sldId id="1932" r:id="rId11"/>
    <p:sldId id="1926" r:id="rId12"/>
    <p:sldId id="1930" r:id="rId13"/>
    <p:sldId id="1931" r:id="rId14"/>
    <p:sldId id="260"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mbria" panose="02040503050406030204" pitchFamily="18" charset="0"/>
      <p:regular r:id="rId23"/>
      <p:bold r:id="rId24"/>
      <p:italic r:id="rId25"/>
      <p:boldItalic r:id="rId26"/>
    </p:embeddedFont>
    <p:embeddedFont>
      <p:font typeface="Century Schoolbook" panose="02040604050505020304" pitchFamily="18"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
      <p:font typeface="Segoe UI" panose="020B0502040204020203" pitchFamily="3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819DB-5444-4A49-8A1B-D88CA92FD1C9}" v="42" dt="2022-07-22T09:21:23.31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66"/>
    <p:restoredTop sz="96327"/>
  </p:normalViewPr>
  <p:slideViewPr>
    <p:cSldViewPr snapToGrid="0" snapToObjects="1">
      <p:cViewPr>
        <p:scale>
          <a:sx n="69" d="100"/>
          <a:sy n="69" d="100"/>
        </p:scale>
        <p:origin x="76"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ableStyles" Target="tableStyles.xml"/><Relationship Id="rId20" Type="http://schemas.openxmlformats.org/officeDocument/2006/relationships/font" Target="fonts/font4.fntdata"/><Relationship Id="rId41" Type="http://schemas.openxmlformats.org/officeDocument/2006/relationships/font" Target="fonts/font2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UR, Deepak" userId="3f1dba35-eaff-4230-bc91-4bcc08e19e69" providerId="ADAL" clId="{0FA819DB-5444-4A49-8A1B-D88CA92FD1C9}"/>
    <pc:docChg chg="undo custSel modSld">
      <pc:chgData name="MATTUR, Deepak" userId="3f1dba35-eaff-4230-bc91-4bcc08e19e69" providerId="ADAL" clId="{0FA819DB-5444-4A49-8A1B-D88CA92FD1C9}" dt="2022-07-22T14:05:50.233" v="569" actId="20577"/>
      <pc:docMkLst>
        <pc:docMk/>
      </pc:docMkLst>
      <pc:sldChg chg="modSp mod">
        <pc:chgData name="MATTUR, Deepak" userId="3f1dba35-eaff-4230-bc91-4bcc08e19e69" providerId="ADAL" clId="{0FA819DB-5444-4A49-8A1B-D88CA92FD1C9}" dt="2022-07-22T11:48:50.398" v="27" actId="20577"/>
        <pc:sldMkLst>
          <pc:docMk/>
          <pc:sldMk cId="1860858758" sldId="256"/>
        </pc:sldMkLst>
        <pc:spChg chg="mod">
          <ac:chgData name="MATTUR, Deepak" userId="3f1dba35-eaff-4230-bc91-4bcc08e19e69" providerId="ADAL" clId="{0FA819DB-5444-4A49-8A1B-D88CA92FD1C9}" dt="2022-07-22T11:48:50.398" v="27" actId="20577"/>
          <ac:spMkLst>
            <pc:docMk/>
            <pc:sldMk cId="1860858758" sldId="256"/>
            <ac:spMk id="4" creationId="{1D540861-3520-0A4D-9A4B-9F2AF674CEDB}"/>
          </ac:spMkLst>
        </pc:spChg>
      </pc:sldChg>
      <pc:sldChg chg="modSp mod">
        <pc:chgData name="MATTUR, Deepak" userId="3f1dba35-eaff-4230-bc91-4bcc08e19e69" providerId="ADAL" clId="{0FA819DB-5444-4A49-8A1B-D88CA92FD1C9}" dt="2022-07-22T11:49:51.204" v="80" actId="27636"/>
        <pc:sldMkLst>
          <pc:docMk/>
          <pc:sldMk cId="2694814211" sldId="257"/>
        </pc:sldMkLst>
        <pc:spChg chg="mod">
          <ac:chgData name="MATTUR, Deepak" userId="3f1dba35-eaff-4230-bc91-4bcc08e19e69" providerId="ADAL" clId="{0FA819DB-5444-4A49-8A1B-D88CA92FD1C9}" dt="2022-07-22T11:49:51.204" v="80" actId="27636"/>
          <ac:spMkLst>
            <pc:docMk/>
            <pc:sldMk cId="2694814211" sldId="257"/>
            <ac:spMk id="2" creationId="{C8B28285-DD14-CF47-9ADD-FC1A9D5FF0D7}"/>
          </ac:spMkLst>
        </pc:spChg>
      </pc:sldChg>
      <pc:sldChg chg="modSp mod">
        <pc:chgData name="MATTUR, Deepak" userId="3f1dba35-eaff-4230-bc91-4bcc08e19e69" providerId="ADAL" clId="{0FA819DB-5444-4A49-8A1B-D88CA92FD1C9}" dt="2022-07-22T11:51:01.144" v="134" actId="108"/>
        <pc:sldMkLst>
          <pc:docMk/>
          <pc:sldMk cId="3718958782" sldId="1926"/>
        </pc:sldMkLst>
        <pc:spChg chg="mod">
          <ac:chgData name="MATTUR, Deepak" userId="3f1dba35-eaff-4230-bc91-4bcc08e19e69" providerId="ADAL" clId="{0FA819DB-5444-4A49-8A1B-D88CA92FD1C9}" dt="2022-07-22T11:51:01.144" v="134" actId="108"/>
          <ac:spMkLst>
            <pc:docMk/>
            <pc:sldMk cId="3718958782" sldId="1926"/>
            <ac:spMk id="18" creationId="{3D5640AE-272B-4FA5-A332-7430C391228B}"/>
          </ac:spMkLst>
        </pc:spChg>
      </pc:sldChg>
      <pc:sldChg chg="modSp mod">
        <pc:chgData name="MATTUR, Deepak" userId="3f1dba35-eaff-4230-bc91-4bcc08e19e69" providerId="ADAL" clId="{0FA819DB-5444-4A49-8A1B-D88CA92FD1C9}" dt="2022-07-22T13:58:53.130" v="457" actId="20577"/>
        <pc:sldMkLst>
          <pc:docMk/>
          <pc:sldMk cId="484414494" sldId="1927"/>
        </pc:sldMkLst>
        <pc:spChg chg="mod">
          <ac:chgData name="MATTUR, Deepak" userId="3f1dba35-eaff-4230-bc91-4bcc08e19e69" providerId="ADAL" clId="{0FA819DB-5444-4A49-8A1B-D88CA92FD1C9}" dt="2022-07-22T13:58:53.130" v="457" actId="20577"/>
          <ac:spMkLst>
            <pc:docMk/>
            <pc:sldMk cId="484414494" sldId="1927"/>
            <ac:spMk id="6" creationId="{D2C9D1F8-32C3-432F-9541-7BC8F9B88A6A}"/>
          </ac:spMkLst>
        </pc:spChg>
        <pc:spChg chg="mod">
          <ac:chgData name="MATTUR, Deepak" userId="3f1dba35-eaff-4230-bc91-4bcc08e19e69" providerId="ADAL" clId="{0FA819DB-5444-4A49-8A1B-D88CA92FD1C9}" dt="2022-07-22T11:54:26.436" v="410" actId="20577"/>
          <ac:spMkLst>
            <pc:docMk/>
            <pc:sldMk cId="484414494" sldId="1927"/>
            <ac:spMk id="18" creationId="{3D5640AE-272B-4FA5-A332-7430C391228B}"/>
          </ac:spMkLst>
        </pc:spChg>
      </pc:sldChg>
      <pc:sldChg chg="modSp mod">
        <pc:chgData name="MATTUR, Deepak" userId="3f1dba35-eaff-4230-bc91-4bcc08e19e69" providerId="ADAL" clId="{0FA819DB-5444-4A49-8A1B-D88CA92FD1C9}" dt="2022-07-22T14:00:11.789" v="477" actId="6549"/>
        <pc:sldMkLst>
          <pc:docMk/>
          <pc:sldMk cId="2206452988" sldId="1928"/>
        </pc:sldMkLst>
        <pc:spChg chg="mod">
          <ac:chgData name="MATTUR, Deepak" userId="3f1dba35-eaff-4230-bc91-4bcc08e19e69" providerId="ADAL" clId="{0FA819DB-5444-4A49-8A1B-D88CA92FD1C9}" dt="2022-07-22T13:59:58.808" v="476" actId="6549"/>
          <ac:spMkLst>
            <pc:docMk/>
            <pc:sldMk cId="2206452988" sldId="1928"/>
            <ac:spMk id="3" creationId="{5AA1072E-FFA9-4EF9-86F2-0AC8C130E061}"/>
          </ac:spMkLst>
        </pc:spChg>
        <pc:spChg chg="mod">
          <ac:chgData name="MATTUR, Deepak" userId="3f1dba35-eaff-4230-bc91-4bcc08e19e69" providerId="ADAL" clId="{0FA819DB-5444-4A49-8A1B-D88CA92FD1C9}" dt="2022-07-22T11:50:34.496" v="131" actId="20577"/>
          <ac:spMkLst>
            <pc:docMk/>
            <pc:sldMk cId="2206452988" sldId="1928"/>
            <ac:spMk id="5" creationId="{A9C70E24-836E-C33B-4480-255A0D120282}"/>
          </ac:spMkLst>
        </pc:spChg>
        <pc:spChg chg="mod">
          <ac:chgData name="MATTUR, Deepak" userId="3f1dba35-eaff-4230-bc91-4bcc08e19e69" providerId="ADAL" clId="{0FA819DB-5444-4A49-8A1B-D88CA92FD1C9}" dt="2022-07-22T14:00:11.789" v="477" actId="6549"/>
          <ac:spMkLst>
            <pc:docMk/>
            <pc:sldMk cId="2206452988" sldId="1928"/>
            <ac:spMk id="6" creationId="{3AC6A075-0F28-4EFA-B7C2-963CE1EB0787}"/>
          </ac:spMkLst>
        </pc:spChg>
      </pc:sldChg>
      <pc:sldChg chg="modSp mod">
        <pc:chgData name="MATTUR, Deepak" userId="3f1dba35-eaff-4230-bc91-4bcc08e19e69" providerId="ADAL" clId="{0FA819DB-5444-4A49-8A1B-D88CA92FD1C9}" dt="2022-07-22T11:51:22.389" v="136" actId="1076"/>
        <pc:sldMkLst>
          <pc:docMk/>
          <pc:sldMk cId="3571272717" sldId="1931"/>
        </pc:sldMkLst>
        <pc:spChg chg="mod">
          <ac:chgData name="MATTUR, Deepak" userId="3f1dba35-eaff-4230-bc91-4bcc08e19e69" providerId="ADAL" clId="{0FA819DB-5444-4A49-8A1B-D88CA92FD1C9}" dt="2022-07-22T11:51:22.389" v="136" actId="1076"/>
          <ac:spMkLst>
            <pc:docMk/>
            <pc:sldMk cId="3571272717" sldId="1931"/>
            <ac:spMk id="18" creationId="{3D5640AE-272B-4FA5-A332-7430C391228B}"/>
          </ac:spMkLst>
        </pc:spChg>
      </pc:sldChg>
      <pc:sldChg chg="modSp mod">
        <pc:chgData name="MATTUR, Deepak" userId="3f1dba35-eaff-4230-bc91-4bcc08e19e69" providerId="ADAL" clId="{0FA819DB-5444-4A49-8A1B-D88CA92FD1C9}" dt="2022-07-22T14:05:50.233" v="569" actId="20577"/>
        <pc:sldMkLst>
          <pc:docMk/>
          <pc:sldMk cId="1597837217" sldId="1932"/>
        </pc:sldMkLst>
        <pc:spChg chg="mod">
          <ac:chgData name="MATTUR, Deepak" userId="3f1dba35-eaff-4230-bc91-4bcc08e19e69" providerId="ADAL" clId="{0FA819DB-5444-4A49-8A1B-D88CA92FD1C9}" dt="2022-07-22T14:05:50.233" v="569" actId="20577"/>
          <ac:spMkLst>
            <pc:docMk/>
            <pc:sldMk cId="1597837217" sldId="1932"/>
            <ac:spMk id="3" creationId="{6ACC31C9-D124-06D9-15B4-A90DC4059137}"/>
          </ac:spMkLst>
        </pc:spChg>
        <pc:spChg chg="mod">
          <ac:chgData name="MATTUR, Deepak" userId="3f1dba35-eaff-4230-bc91-4bcc08e19e69" providerId="ADAL" clId="{0FA819DB-5444-4A49-8A1B-D88CA92FD1C9}" dt="2022-07-22T11:50:47.493" v="132" actId="1076"/>
          <ac:spMkLst>
            <pc:docMk/>
            <pc:sldMk cId="1597837217" sldId="1932"/>
            <ac:spMk id="18" creationId="{3D5640AE-272B-4FA5-A332-7430C391228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unaids-my.sharepoint.com/personal/matturd_unaids_org/Documents/My%20Documents%20-%20OneDrive/EED/Analysis/2020/ARV%20Analysis/Pharma%20meeting/ARV%20commodities%20expenditur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unaids-my.sharepoint.com/personal/matturd_unaids_org/Documents/My%20Documents%20-%20OneDrive/EED/Analysis/2022/AIDS%202022/ARV%20unit%20prices/Cleared%20version/Copy%20of%20Figure%20for%20abstract%20VH%20before%20and%20aft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aids-my.sharepoint.com/personal/matturd_unaids_org/Documents/My%20Documents%20-%20OneDrive/EED/Analysis/2022/AIDS%202022/ARV%20unit%20prices/Cleared%20version/Copy%20of%20Figure%20for%20abstract%20VH%20before%20and%20afte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H" sz="1600" b="1" dirty="0" err="1">
                <a:solidFill>
                  <a:schemeClr val="tx1">
                    <a:lumMod val="50000"/>
                    <a:lumOff val="50000"/>
                  </a:schemeClr>
                </a:solidFill>
              </a:rPr>
              <a:t>Actual</a:t>
            </a:r>
            <a:r>
              <a:rPr lang="fr-CH" sz="1600" b="1" baseline="0" dirty="0">
                <a:solidFill>
                  <a:schemeClr val="tx1">
                    <a:lumMod val="50000"/>
                    <a:lumOff val="50000"/>
                  </a:schemeClr>
                </a:solidFill>
              </a:rPr>
              <a:t> </a:t>
            </a:r>
            <a:r>
              <a:rPr lang="fr-CH" sz="1600" b="1" baseline="0" dirty="0" err="1">
                <a:solidFill>
                  <a:schemeClr val="tx1">
                    <a:lumMod val="50000"/>
                    <a:lumOff val="50000"/>
                  </a:schemeClr>
                </a:solidFill>
              </a:rPr>
              <a:t>e</a:t>
            </a:r>
            <a:r>
              <a:rPr lang="fr-CH" sz="1600" b="1" dirty="0" err="1">
                <a:solidFill>
                  <a:schemeClr val="tx1">
                    <a:lumMod val="50000"/>
                    <a:lumOff val="50000"/>
                  </a:schemeClr>
                </a:solidFill>
              </a:rPr>
              <a:t>xpenditures</a:t>
            </a:r>
            <a:r>
              <a:rPr lang="fr-CH" sz="1600" b="1" dirty="0">
                <a:solidFill>
                  <a:schemeClr val="tx1">
                    <a:lumMod val="50000"/>
                    <a:lumOff val="50000"/>
                  </a:schemeClr>
                </a:solidFill>
              </a:rPr>
              <a:t> on ARV </a:t>
            </a:r>
            <a:r>
              <a:rPr lang="fr-CH" sz="1600" b="1" dirty="0" err="1">
                <a:solidFill>
                  <a:schemeClr val="tx1">
                    <a:lumMod val="50000"/>
                    <a:lumOff val="50000"/>
                  </a:schemeClr>
                </a:solidFill>
              </a:rPr>
              <a:t>commodities</a:t>
            </a:r>
            <a:r>
              <a:rPr lang="fr-CH" sz="1600" b="1" dirty="0">
                <a:solidFill>
                  <a:schemeClr val="tx1">
                    <a:lumMod val="50000"/>
                    <a:lumOff val="50000"/>
                  </a:schemeClr>
                </a:solidFill>
              </a:rPr>
              <a:t> </a:t>
            </a:r>
            <a:r>
              <a:rPr lang="fr-CH" sz="1600" b="1" dirty="0" err="1">
                <a:solidFill>
                  <a:schemeClr val="tx1">
                    <a:lumMod val="50000"/>
                    <a:lumOff val="50000"/>
                  </a:schemeClr>
                </a:solidFill>
              </a:rPr>
              <a:t>from</a:t>
            </a:r>
            <a:r>
              <a:rPr lang="fr-CH" sz="1600" b="1" dirty="0">
                <a:solidFill>
                  <a:schemeClr val="tx1">
                    <a:lumMod val="50000"/>
                    <a:lumOff val="50000"/>
                  </a:schemeClr>
                </a:solidFill>
              </a:rPr>
              <a:t> 60</a:t>
            </a:r>
            <a:r>
              <a:rPr lang="fr-CH" sz="1600" b="1" baseline="0" dirty="0">
                <a:solidFill>
                  <a:schemeClr val="tx1">
                    <a:lumMod val="50000"/>
                    <a:lumOff val="50000"/>
                  </a:schemeClr>
                </a:solidFill>
              </a:rPr>
              <a:t> </a:t>
            </a:r>
            <a:r>
              <a:rPr lang="fr-CH" sz="1600" b="1" baseline="0" dirty="0" err="1">
                <a:solidFill>
                  <a:schemeClr val="tx1">
                    <a:lumMod val="50000"/>
                    <a:lumOff val="50000"/>
                  </a:schemeClr>
                </a:solidFill>
              </a:rPr>
              <a:t>L&amp;MICs</a:t>
            </a:r>
            <a:endParaRPr lang="fr-CH" sz="1600" b="1" dirty="0">
              <a:solidFill>
                <a:schemeClr val="tx1">
                  <a:lumMod val="50000"/>
                  <a:lumOff val="50000"/>
                </a:schemeClr>
              </a:solidFill>
            </a:endParaRPr>
          </a:p>
          <a:p>
            <a:pPr>
              <a:defRPr/>
            </a:pPr>
            <a:r>
              <a:rPr lang="fr-CH" sz="1600" b="1" dirty="0">
                <a:solidFill>
                  <a:schemeClr val="tx1">
                    <a:lumMod val="50000"/>
                    <a:lumOff val="50000"/>
                  </a:schemeClr>
                </a:solidFill>
              </a:rPr>
              <a:t>(US$ million)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doughnut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4DC-41C8-9B22-90141A8C205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4DC-41C8-9B22-90141A8C2059}"/>
              </c:ext>
            </c:extLst>
          </c:dPt>
          <c:dLbls>
            <c:dLbl>
              <c:idx val="0"/>
              <c:layout>
                <c:manualLayout>
                  <c:x val="0.15928732102382789"/>
                  <c:y val="0.11792044359710024"/>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accent6">
                            <a:lumMod val="75000"/>
                          </a:schemeClr>
                        </a:solidFill>
                        <a:latin typeface="+mn-lt"/>
                        <a:ea typeface="+mn-ea"/>
                        <a:cs typeface="+mn-cs"/>
                      </a:defRPr>
                    </a:pPr>
                    <a:r>
                      <a:rPr lang="en-US" sz="1200" b="1" dirty="0">
                        <a:solidFill>
                          <a:schemeClr val="accent6">
                            <a:lumMod val="75000"/>
                          </a:schemeClr>
                        </a:solidFill>
                      </a:rPr>
                      <a:t>$1112</a:t>
                    </a:r>
                  </a:p>
                  <a:p>
                    <a:pPr>
                      <a:defRPr sz="1200" b="1">
                        <a:solidFill>
                          <a:schemeClr val="accent6">
                            <a:lumMod val="75000"/>
                          </a:schemeClr>
                        </a:solidFill>
                      </a:defRPr>
                    </a:pPr>
                    <a:r>
                      <a:rPr lang="en-US" sz="1200" b="1" dirty="0">
                        <a:solidFill>
                          <a:schemeClr val="accent6">
                            <a:lumMod val="75000"/>
                          </a:schemeClr>
                        </a:solidFill>
                      </a:rPr>
                      <a:t>60% Domestic</a:t>
                    </a:r>
                  </a:p>
                </c:rich>
              </c:tx>
              <c:numFmt formatCode="[$$-45C]#,##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6">
                          <a:lumMod val="75000"/>
                        </a:schemeClr>
                      </a:solidFill>
                      <a:latin typeface="+mn-lt"/>
                      <a:ea typeface="+mn-ea"/>
                      <a:cs typeface="+mn-cs"/>
                    </a:defRPr>
                  </a:pPr>
                  <a:endParaRPr lang="en-CH"/>
                </a:p>
              </c:txPr>
              <c:showLegendKey val="0"/>
              <c:showVal val="1"/>
              <c:showCatName val="0"/>
              <c:showSerName val="0"/>
              <c:showPercent val="0"/>
              <c:showBubbleSize val="0"/>
              <c:extLst>
                <c:ext xmlns:c15="http://schemas.microsoft.com/office/drawing/2012/chart" uri="{CE6537A1-D6FC-4f65-9D91-7224C49458BB}">
                  <c15:layout>
                    <c:manualLayout>
                      <c:w val="0.19199732766032165"/>
                      <c:h val="0.18059931875653124"/>
                    </c:manualLayout>
                  </c15:layout>
                  <c15:showDataLabelsRange val="0"/>
                </c:ext>
                <c:ext xmlns:c16="http://schemas.microsoft.com/office/drawing/2014/chart" uri="{C3380CC4-5D6E-409C-BE32-E72D297353CC}">
                  <c16:uniqueId val="{00000001-54DC-41C8-9B22-90141A8C2059}"/>
                </c:ext>
              </c:extLst>
            </c:dLbl>
            <c:dLbl>
              <c:idx val="1"/>
              <c:layout>
                <c:manualLayout>
                  <c:x val="-9.3374450003527551E-2"/>
                  <c:y val="-7.1895443336792639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r>
                      <a:rPr lang="en-US" dirty="0"/>
                      <a:t>$718</a:t>
                    </a:r>
                  </a:p>
                </c:rich>
              </c:tx>
              <c:numFmt formatCode="[$$-45C]#,##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endParaRPr lang="en-CH"/>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4DC-41C8-9B22-90141A8C2059}"/>
                </c:ext>
              </c:extLst>
            </c:dLbl>
            <c:numFmt formatCode="[$$-45C]#,##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s>
          <c:cat>
            <c:strRef>
              <c:f>Countryreportedexpendituresonan!$D$64:$E$64</c:f>
              <c:strCache>
                <c:ptCount val="2"/>
                <c:pt idx="0">
                  <c:v> Domestic expenditures </c:v>
                </c:pt>
                <c:pt idx="1">
                  <c:v> International expenditures </c:v>
                </c:pt>
              </c:strCache>
            </c:strRef>
          </c:cat>
          <c:val>
            <c:numRef>
              <c:f>Countryreportedexpendituresonan!$D$65:$E$65</c:f>
              <c:numCache>
                <c:formatCode>_-[$$-409]* #.##0_ ;_-[$$-409]* \-#.##0\ ;_-[$$-409]* "-"??_ ;_-@_ </c:formatCode>
                <c:ptCount val="2"/>
                <c:pt idx="0">
                  <c:v>1124.0807179999999</c:v>
                </c:pt>
                <c:pt idx="1">
                  <c:v>751.83648500000004</c:v>
                </c:pt>
              </c:numCache>
            </c:numRef>
          </c:val>
          <c:extLst>
            <c:ext xmlns:c16="http://schemas.microsoft.com/office/drawing/2014/chart" uri="{C3380CC4-5D6E-409C-BE32-E72D297353CC}">
              <c16:uniqueId val="{00000004-54DC-41C8-9B22-90141A8C205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CH"/>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dirty="0">
                <a:effectLst/>
              </a:rPr>
              <a:t>Average price of anti-</a:t>
            </a:r>
            <a:r>
              <a:rPr lang="en-GB" sz="1200" b="1" i="0" baseline="0" dirty="0" err="1">
                <a:effectLst/>
              </a:rPr>
              <a:t>retrovirals</a:t>
            </a:r>
            <a:r>
              <a:rPr lang="en-GB" sz="1200" b="1" i="0" baseline="0" dirty="0">
                <a:effectLst/>
              </a:rPr>
              <a:t> (ARVs) per person year (</a:t>
            </a:r>
            <a:r>
              <a:rPr lang="en-GB" sz="1200" b="1" i="0" baseline="0" dirty="0" err="1">
                <a:effectLst/>
              </a:rPr>
              <a:t>ppy</a:t>
            </a:r>
            <a:r>
              <a:rPr lang="en-GB" sz="1200" b="1" i="0" baseline="0" dirty="0">
                <a:effectLst/>
              </a:rPr>
              <a:t>) for 1st and 2nd line ARVs in 2020/2021, by income groups</a:t>
            </a:r>
            <a:endParaRPr lang="en-CH"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col"/>
        <c:grouping val="clustered"/>
        <c:varyColors val="0"/>
        <c:ser>
          <c:idx val="0"/>
          <c:order val="0"/>
          <c:tx>
            <c:strRef>
              <c:f>'Jul 2022'!$B$21</c:f>
              <c:strCache>
                <c:ptCount val="1"/>
                <c:pt idx="0">
                  <c:v>1st line ARV</c:v>
                </c:pt>
              </c:strCache>
            </c:strRef>
          </c:tx>
          <c:spPr>
            <a:solidFill>
              <a:schemeClr val="accent1"/>
            </a:solidFill>
            <a:ln>
              <a:noFill/>
            </a:ln>
            <a:effectLst/>
          </c:spPr>
          <c:invertIfNegative val="0"/>
          <c:cat>
            <c:strRef>
              <c:f>'Jul 2022'!$A$22:$A$24</c:f>
              <c:strCache>
                <c:ptCount val="3"/>
                <c:pt idx="0">
                  <c:v>LIC</c:v>
                </c:pt>
                <c:pt idx="1">
                  <c:v>LMIC</c:v>
                </c:pt>
                <c:pt idx="2">
                  <c:v>UMIC</c:v>
                </c:pt>
              </c:strCache>
              <c:extLst/>
            </c:strRef>
          </c:cat>
          <c:val>
            <c:numRef>
              <c:f>'Jul 2022'!$B$22:$B$24</c:f>
              <c:numCache>
                <c:formatCode>_ "$"\ * #,##0_ ;_ "$"\ * \-#,##0_ ;_ "$"\ * "-"??_ ;_ @_ </c:formatCode>
                <c:ptCount val="3"/>
                <c:pt idx="0">
                  <c:v>77.312043743882796</c:v>
                </c:pt>
                <c:pt idx="1">
                  <c:v>92.242355335725136</c:v>
                </c:pt>
                <c:pt idx="2">
                  <c:v>117.19504166172381</c:v>
                </c:pt>
              </c:numCache>
              <c:extLst/>
            </c:numRef>
          </c:val>
          <c:extLst>
            <c:ext xmlns:c16="http://schemas.microsoft.com/office/drawing/2014/chart" uri="{C3380CC4-5D6E-409C-BE32-E72D297353CC}">
              <c16:uniqueId val="{00000000-39D8-4114-8C98-6C3125610EFD}"/>
            </c:ext>
          </c:extLst>
        </c:ser>
        <c:ser>
          <c:idx val="1"/>
          <c:order val="1"/>
          <c:tx>
            <c:strRef>
              <c:f>'Jul 2022'!$C$21</c:f>
              <c:strCache>
                <c:ptCount val="1"/>
                <c:pt idx="0">
                  <c:v>2nd line ARV</c:v>
                </c:pt>
              </c:strCache>
            </c:strRef>
          </c:tx>
          <c:spPr>
            <a:solidFill>
              <a:schemeClr val="accent2"/>
            </a:solidFill>
            <a:ln>
              <a:noFill/>
            </a:ln>
            <a:effectLst/>
          </c:spPr>
          <c:invertIfNegative val="0"/>
          <c:cat>
            <c:strRef>
              <c:f>'Jul 2022'!$A$22:$A$24</c:f>
              <c:strCache>
                <c:ptCount val="3"/>
                <c:pt idx="0">
                  <c:v>LIC</c:v>
                </c:pt>
                <c:pt idx="1">
                  <c:v>LMIC</c:v>
                </c:pt>
                <c:pt idx="2">
                  <c:v>UMIC</c:v>
                </c:pt>
              </c:strCache>
              <c:extLst/>
            </c:strRef>
          </c:cat>
          <c:val>
            <c:numRef>
              <c:f>'Jul 2022'!$C$22:$C$24</c:f>
              <c:numCache>
                <c:formatCode>_ "$"\ * #,##0_ ;_ "$"\ * \-#,##0_ ;_ "$"\ * "-"??_ ;_ @_ </c:formatCode>
                <c:ptCount val="3"/>
                <c:pt idx="0">
                  <c:v>240.91304347826087</c:v>
                </c:pt>
                <c:pt idx="1">
                  <c:v>256.39285714285717</c:v>
                </c:pt>
                <c:pt idx="2">
                  <c:v>1028</c:v>
                </c:pt>
              </c:numCache>
              <c:extLst/>
            </c:numRef>
          </c:val>
          <c:extLst>
            <c:ext xmlns:c16="http://schemas.microsoft.com/office/drawing/2014/chart" uri="{C3380CC4-5D6E-409C-BE32-E72D297353CC}">
              <c16:uniqueId val="{00000001-39D8-4114-8C98-6C3125610EFD}"/>
            </c:ext>
          </c:extLst>
        </c:ser>
        <c:dLbls>
          <c:showLegendKey val="0"/>
          <c:showVal val="0"/>
          <c:showCatName val="0"/>
          <c:showSerName val="0"/>
          <c:showPercent val="0"/>
          <c:showBubbleSize val="0"/>
        </c:dLbls>
        <c:gapWidth val="219"/>
        <c:overlap val="-27"/>
        <c:axId val="920444888"/>
        <c:axId val="920445216"/>
        <c:extLst>
          <c:ext xmlns:c15="http://schemas.microsoft.com/office/drawing/2012/chart" uri="{02D57815-91ED-43cb-92C2-25804820EDAC}">
            <c15:filteredBarSeries>
              <c15:ser>
                <c:idx val="2"/>
                <c:order val="2"/>
                <c:tx>
                  <c:strRef>
                    <c:extLst>
                      <c:ext uri="{02D57815-91ED-43cb-92C2-25804820EDAC}">
                        <c15:formulaRef>
                          <c15:sqref>'Jul 2022'!$D$21</c15:sqref>
                        </c15:formulaRef>
                      </c:ext>
                    </c:extLst>
                    <c:strCache>
                      <c:ptCount val="1"/>
                      <c:pt idx="0">
                        <c:v>Overall average price of ART PPY per level of income</c:v>
                      </c:pt>
                    </c:strCache>
                  </c:strRef>
                </c:tx>
                <c:spPr>
                  <a:solidFill>
                    <a:schemeClr val="accent3"/>
                  </a:solidFill>
                  <a:ln>
                    <a:noFill/>
                  </a:ln>
                  <a:effectLst/>
                </c:spPr>
                <c:invertIfNegative val="0"/>
                <c:cat>
                  <c:strRef>
                    <c:extLst>
                      <c:ext uri="{02D57815-91ED-43cb-92C2-25804820EDAC}">
                        <c15:formulaRef>
                          <c15:sqref>'Jul 2022'!$A$22:$A$24</c15:sqref>
                        </c15:formulaRef>
                      </c:ext>
                    </c:extLst>
                    <c:strCache>
                      <c:ptCount val="3"/>
                      <c:pt idx="0">
                        <c:v>LIC</c:v>
                      </c:pt>
                      <c:pt idx="1">
                        <c:v>LMIC</c:v>
                      </c:pt>
                      <c:pt idx="2">
                        <c:v>UMIC</c:v>
                      </c:pt>
                    </c:strCache>
                  </c:strRef>
                </c:cat>
                <c:val>
                  <c:numRef>
                    <c:extLst>
                      <c:ext uri="{02D57815-91ED-43cb-92C2-25804820EDAC}">
                        <c15:formulaRef>
                          <c15:sqref>'Jul 2022'!$D$22:$D$24</c15:sqref>
                        </c15:formulaRef>
                      </c:ext>
                    </c:extLst>
                    <c:numCache>
                      <c:formatCode>_ "$"\ * #,##0_ ;_ "$"\ * \-#,##0_ ;_ "$"\ * "-"??_ ;_ @_ </c:formatCode>
                      <c:ptCount val="3"/>
                      <c:pt idx="0">
                        <c:v>132.64767600698124</c:v>
                      </c:pt>
                      <c:pt idx="1">
                        <c:v>132.20943403659206</c:v>
                      </c:pt>
                      <c:pt idx="2">
                        <c:v>162.73405733983662</c:v>
                      </c:pt>
                    </c:numCache>
                  </c:numRef>
                </c:val>
                <c:extLst>
                  <c:ext xmlns:c16="http://schemas.microsoft.com/office/drawing/2014/chart" uri="{C3380CC4-5D6E-409C-BE32-E72D297353CC}">
                    <c16:uniqueId val="{00000002-39D8-4114-8C98-6C3125610EFD}"/>
                  </c:ext>
                </c:extLst>
              </c15:ser>
            </c15:filteredBarSeries>
          </c:ext>
        </c:extLst>
      </c:barChart>
      <c:catAx>
        <c:axId val="92044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920445216"/>
        <c:crosses val="autoZero"/>
        <c:auto val="1"/>
        <c:lblAlgn val="ctr"/>
        <c:lblOffset val="100"/>
        <c:noMultiLvlLbl val="0"/>
      </c:catAx>
      <c:valAx>
        <c:axId val="920445216"/>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CH"/>
            </a:p>
          </c:txPr>
        </c:title>
        <c:numFmt formatCode="_ &quot;$&quot;\ * #,##0_ ;_ &quot;$&quot;\ * \-#,##0_ ;_ &quot;$&quot;\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920444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a:t>Average price of anti-retrovirals (ARVs) per person year (ppy) for 1st and 2nd line ARVs in 2020, by region</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col"/>
        <c:grouping val="clustered"/>
        <c:varyColors val="0"/>
        <c:ser>
          <c:idx val="0"/>
          <c:order val="0"/>
          <c:tx>
            <c:strRef>
              <c:f>'Jul 2022'!$B$3</c:f>
              <c:strCache>
                <c:ptCount val="1"/>
                <c:pt idx="0">
                  <c:v>1st line ARV</c:v>
                </c:pt>
              </c:strCache>
            </c:strRef>
          </c:tx>
          <c:spPr>
            <a:solidFill>
              <a:schemeClr val="accent1"/>
            </a:solidFill>
            <a:ln>
              <a:noFill/>
            </a:ln>
            <a:effectLst/>
          </c:spPr>
          <c:invertIfNegative val="0"/>
          <c:cat>
            <c:strRef>
              <c:f>'Jul 2022'!$A$4:$A$11</c:f>
              <c:strCache>
                <c:ptCount val="8"/>
                <c:pt idx="0">
                  <c:v>Asia and the Pacific</c:v>
                </c:pt>
                <c:pt idx="1">
                  <c:v>Caribbean</c:v>
                </c:pt>
                <c:pt idx="2">
                  <c:v>Eastern and southern Africa</c:v>
                </c:pt>
                <c:pt idx="3">
                  <c:v>Eastern Europe and central Asia</c:v>
                </c:pt>
                <c:pt idx="4">
                  <c:v>Latin America</c:v>
                </c:pt>
                <c:pt idx="5">
                  <c:v>Middle East and North Africa</c:v>
                </c:pt>
                <c:pt idx="6">
                  <c:v>Western and central Africa</c:v>
                </c:pt>
                <c:pt idx="7">
                  <c:v>All Regions</c:v>
                </c:pt>
              </c:strCache>
            </c:strRef>
          </c:cat>
          <c:val>
            <c:numRef>
              <c:f>'Jul 2022'!$B$4:$B$11</c:f>
              <c:numCache>
                <c:formatCode>_ "$"\ * #,##0_ ;_ "$"\ * \-#,##0_ ;_ "$"\ * "-"??_ ;_ @_ </c:formatCode>
                <c:ptCount val="8"/>
                <c:pt idx="0">
                  <c:v>99.555517168580351</c:v>
                </c:pt>
                <c:pt idx="1">
                  <c:v>83.114174294484329</c:v>
                </c:pt>
                <c:pt idx="2">
                  <c:v>82.135612074320164</c:v>
                </c:pt>
                <c:pt idx="3">
                  <c:v>97</c:v>
                </c:pt>
                <c:pt idx="4">
                  <c:v>179</c:v>
                </c:pt>
                <c:pt idx="5">
                  <c:v>116.16047854578262</c:v>
                </c:pt>
                <c:pt idx="6">
                  <c:v>76.122532926104242</c:v>
                </c:pt>
                <c:pt idx="7">
                  <c:v>95.285546542029195</c:v>
                </c:pt>
              </c:numCache>
            </c:numRef>
          </c:val>
          <c:extLst>
            <c:ext xmlns:c16="http://schemas.microsoft.com/office/drawing/2014/chart" uri="{C3380CC4-5D6E-409C-BE32-E72D297353CC}">
              <c16:uniqueId val="{00000000-2C89-41BA-A843-8C691F9B5FCF}"/>
            </c:ext>
          </c:extLst>
        </c:ser>
        <c:ser>
          <c:idx val="1"/>
          <c:order val="1"/>
          <c:tx>
            <c:strRef>
              <c:f>'Jul 2022'!$C$3</c:f>
              <c:strCache>
                <c:ptCount val="1"/>
                <c:pt idx="0">
                  <c:v>2nd line ARV</c:v>
                </c:pt>
              </c:strCache>
            </c:strRef>
          </c:tx>
          <c:spPr>
            <a:solidFill>
              <a:schemeClr val="accent3"/>
            </a:solidFill>
            <a:ln>
              <a:noFill/>
            </a:ln>
            <a:effectLst/>
          </c:spPr>
          <c:invertIfNegative val="0"/>
          <c:cat>
            <c:strRef>
              <c:f>'Jul 2022'!$A$4:$A$11</c:f>
              <c:strCache>
                <c:ptCount val="8"/>
                <c:pt idx="0">
                  <c:v>Asia and the Pacific</c:v>
                </c:pt>
                <c:pt idx="1">
                  <c:v>Caribbean</c:v>
                </c:pt>
                <c:pt idx="2">
                  <c:v>Eastern and southern Africa</c:v>
                </c:pt>
                <c:pt idx="3">
                  <c:v>Eastern Europe and central Asia</c:v>
                </c:pt>
                <c:pt idx="4">
                  <c:v>Latin America</c:v>
                </c:pt>
                <c:pt idx="5">
                  <c:v>Middle East and North Africa</c:v>
                </c:pt>
                <c:pt idx="6">
                  <c:v>Western and central Africa</c:v>
                </c:pt>
                <c:pt idx="7">
                  <c:v>All Regions</c:v>
                </c:pt>
              </c:strCache>
            </c:strRef>
          </c:cat>
          <c:val>
            <c:numRef>
              <c:f>'Jul 2022'!$C$4:$C$11</c:f>
              <c:numCache>
                <c:formatCode>_ "$"\ * #,##0_ ;_ "$"\ * \-#,##0_ ;_ "$"\ * "-"??_ ;_ @_ </c:formatCode>
                <c:ptCount val="8"/>
                <c:pt idx="0">
                  <c:v>243.56740912385109</c:v>
                </c:pt>
                <c:pt idx="1">
                  <c:v>136</c:v>
                </c:pt>
                <c:pt idx="2">
                  <c:v>249.54321078613808</c:v>
                </c:pt>
                <c:pt idx="3">
                  <c:v>563</c:v>
                </c:pt>
                <c:pt idx="4">
                  <c:v>1494</c:v>
                </c:pt>
                <c:pt idx="6">
                  <c:v>248.81818181818181</c:v>
                </c:pt>
                <c:pt idx="7">
                  <c:v>256.42384387358112</c:v>
                </c:pt>
              </c:numCache>
            </c:numRef>
          </c:val>
          <c:extLst>
            <c:ext xmlns:c16="http://schemas.microsoft.com/office/drawing/2014/chart" uri="{C3380CC4-5D6E-409C-BE32-E72D297353CC}">
              <c16:uniqueId val="{00000001-2C89-41BA-A843-8C691F9B5FCF}"/>
            </c:ext>
          </c:extLst>
        </c:ser>
        <c:dLbls>
          <c:showLegendKey val="0"/>
          <c:showVal val="0"/>
          <c:showCatName val="0"/>
          <c:showSerName val="0"/>
          <c:showPercent val="0"/>
          <c:showBubbleSize val="0"/>
        </c:dLbls>
        <c:gapWidth val="219"/>
        <c:overlap val="-27"/>
        <c:axId val="921309608"/>
        <c:axId val="921313216"/>
        <c:extLst>
          <c:ext xmlns:c15="http://schemas.microsoft.com/office/drawing/2012/chart" uri="{02D57815-91ED-43cb-92C2-25804820EDAC}">
            <c15:filteredBarSeries>
              <c15:ser>
                <c:idx val="2"/>
                <c:order val="2"/>
                <c:tx>
                  <c:strRef>
                    <c:extLst>
                      <c:ext uri="{02D57815-91ED-43cb-92C2-25804820EDAC}">
                        <c15:formulaRef>
                          <c15:sqref>'Jul 2022'!$D$3</c15:sqref>
                        </c15:formulaRef>
                      </c:ext>
                    </c:extLst>
                    <c:strCache>
                      <c:ptCount val="1"/>
                      <c:pt idx="0">
                        <c:v>Overall average price of ARV PPY per region</c:v>
                      </c:pt>
                    </c:strCache>
                  </c:strRef>
                </c:tx>
                <c:spPr>
                  <a:solidFill>
                    <a:schemeClr val="accent5"/>
                  </a:solidFill>
                  <a:ln>
                    <a:noFill/>
                  </a:ln>
                  <a:effectLst/>
                </c:spPr>
                <c:invertIfNegative val="0"/>
                <c:cat>
                  <c:strRef>
                    <c:extLst>
                      <c:ext uri="{02D57815-91ED-43cb-92C2-25804820EDAC}">
                        <c15:formulaRef>
                          <c15:sqref>'Jul 2022'!$A$4:$A$11</c15:sqref>
                        </c15:formulaRef>
                      </c:ext>
                    </c:extLst>
                    <c:strCache>
                      <c:ptCount val="8"/>
                      <c:pt idx="0">
                        <c:v>Asia and the Pacific</c:v>
                      </c:pt>
                      <c:pt idx="1">
                        <c:v>Caribbean</c:v>
                      </c:pt>
                      <c:pt idx="2">
                        <c:v>Eastern and southern Africa</c:v>
                      </c:pt>
                      <c:pt idx="3">
                        <c:v>Eastern Europe and central Asia</c:v>
                      </c:pt>
                      <c:pt idx="4">
                        <c:v>Latin America</c:v>
                      </c:pt>
                      <c:pt idx="5">
                        <c:v>Middle East and North Africa</c:v>
                      </c:pt>
                      <c:pt idx="6">
                        <c:v>Western and central Africa</c:v>
                      </c:pt>
                      <c:pt idx="7">
                        <c:v>All Regions</c:v>
                      </c:pt>
                    </c:strCache>
                  </c:strRef>
                </c:cat>
                <c:val>
                  <c:numRef>
                    <c:extLst>
                      <c:ext uri="{02D57815-91ED-43cb-92C2-25804820EDAC}">
                        <c15:formulaRef>
                          <c15:sqref>'Jul 2022'!$D$4:$D$11</c15:sqref>
                        </c15:formulaRef>
                      </c:ext>
                    </c:extLst>
                    <c:numCache>
                      <c:formatCode>_ "$"\ * #,##0_ ;_ "$"\ * \-#,##0_ ;_ "$"\ * "-"??_ ;_ @_ </c:formatCode>
                      <c:ptCount val="8"/>
                      <c:pt idx="0">
                        <c:v>131.88471740343707</c:v>
                      </c:pt>
                      <c:pt idx="1">
                        <c:v>90.669292252415147</c:v>
                      </c:pt>
                      <c:pt idx="2">
                        <c:v>125.80715956435961</c:v>
                      </c:pt>
                      <c:pt idx="3">
                        <c:v>151.20328464465317</c:v>
                      </c:pt>
                      <c:pt idx="4">
                        <c:v>172.09044294820734</c:v>
                      </c:pt>
                      <c:pt idx="5">
                        <c:v>116.16047854578262</c:v>
                      </c:pt>
                      <c:pt idx="6">
                        <c:v>137.40163414587371</c:v>
                      </c:pt>
                      <c:pt idx="7">
                        <c:v>140.68562237750615</c:v>
                      </c:pt>
                    </c:numCache>
                  </c:numRef>
                </c:val>
                <c:extLst>
                  <c:ext xmlns:c16="http://schemas.microsoft.com/office/drawing/2014/chart" uri="{C3380CC4-5D6E-409C-BE32-E72D297353CC}">
                    <c16:uniqueId val="{00000002-2C89-41BA-A843-8C691F9B5FCF}"/>
                  </c:ext>
                </c:extLst>
              </c15:ser>
            </c15:filteredBarSeries>
          </c:ext>
        </c:extLst>
      </c:barChart>
      <c:catAx>
        <c:axId val="92130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921313216"/>
        <c:crosses val="autoZero"/>
        <c:auto val="1"/>
        <c:lblAlgn val="ctr"/>
        <c:lblOffset val="100"/>
        <c:noMultiLvlLbl val="0"/>
      </c:catAx>
      <c:valAx>
        <c:axId val="921313216"/>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CH"/>
            </a:p>
          </c:txPr>
        </c:title>
        <c:numFmt formatCode="_ &quot;$&quot;\ * #,##0_ ;_ &quot;$&quot;\ * \-#,##0_ ;_ &quot;$&quot;\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921309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19/07/2022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r>
              <a:rPr lang="en-GB" dirty="0"/>
              <a:t>The objective of our modelling work was to estimate the determinants of government spending on HIV in low and middle income countries and also estimate the trends and levels during the last decade.</a:t>
            </a:r>
          </a:p>
          <a:p>
            <a:endParaRPr lang="en-GB" dirty="0"/>
          </a:p>
          <a:p>
            <a:r>
              <a:rPr lang="en-GB" dirty="0"/>
              <a:t>We employed a panel data random effects regression model for this purpose.</a:t>
            </a:r>
          </a:p>
          <a:p>
            <a:r>
              <a:rPr lang="en-GB" dirty="0"/>
              <a:t>The inputs to  create the dependent variable in our model comprised of </a:t>
            </a:r>
          </a:p>
          <a:p>
            <a:endParaRPr lang="en-GB" sz="1200" dirty="0"/>
          </a:p>
          <a:p>
            <a:r>
              <a:rPr lang="en-GB" sz="1200" dirty="0"/>
              <a:t>Government reports on expenditures by source reported to UNAIDS through Global AIDS Monitoring ( GAM) indicator 8.3</a:t>
            </a:r>
          </a:p>
          <a:p>
            <a:endParaRPr lang="en-GB" sz="1200" dirty="0"/>
          </a:p>
          <a:p>
            <a:r>
              <a:rPr lang="en-GB" sz="1200" dirty="0"/>
              <a:t>National AIDs spending Assessments (NASAs)</a:t>
            </a:r>
          </a:p>
          <a:p>
            <a:endParaRPr lang="en-GB" sz="1200" dirty="0"/>
          </a:p>
          <a:p>
            <a:r>
              <a:rPr lang="en-GB" sz="1200" dirty="0"/>
              <a:t>Domestic budgets earmarked to HIV reported to UNAIDs through GAM indicator 8.1</a:t>
            </a:r>
          </a:p>
          <a:p>
            <a:endParaRPr lang="en-GB" sz="1200" dirty="0"/>
          </a:p>
          <a:p>
            <a:r>
              <a:rPr lang="en-GB" sz="1200" dirty="0"/>
              <a:t>Country reports to PEPFAR Country operational plans( COP)</a:t>
            </a:r>
          </a:p>
          <a:p>
            <a:endParaRPr lang="en-GB" dirty="0"/>
          </a:p>
          <a:p>
            <a:r>
              <a:rPr lang="en-GB" dirty="0"/>
              <a:t>We had data from South Africa and China which were frequently reported to UNAIDS during the recent years. Together they constituted about US$ 3.3 BN in 2019. Since they were key influencers and had a good trend, we excluded them in our efforts on outlier analysis.</a:t>
            </a:r>
          </a:p>
          <a:p>
            <a:endParaRPr lang="en-GB" dirty="0"/>
          </a:p>
          <a:p>
            <a:endParaRPr lang="en-GB" dirty="0"/>
          </a:p>
          <a:p>
            <a:r>
              <a:rPr lang="en-GB" dirty="0"/>
              <a:t>The co-variates we used were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7DBF29-35F4-418B-80C0-7D2DE71A58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61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r>
              <a:rPr lang="en-GB" dirty="0"/>
              <a:t>The objective of our modelling work was to estimate the determinants of government spending on HIV in low and middle income countries and also estimate the trends and levels during the last decade.</a:t>
            </a:r>
          </a:p>
          <a:p>
            <a:endParaRPr lang="en-GB" dirty="0"/>
          </a:p>
          <a:p>
            <a:r>
              <a:rPr lang="en-GB" dirty="0"/>
              <a:t>We employed a panel data random effects regression model for this purpose.</a:t>
            </a:r>
          </a:p>
          <a:p>
            <a:r>
              <a:rPr lang="en-GB" dirty="0"/>
              <a:t>The inputs to  create the dependent variable in our model comprised of </a:t>
            </a:r>
          </a:p>
          <a:p>
            <a:endParaRPr lang="en-GB" sz="1200" dirty="0"/>
          </a:p>
          <a:p>
            <a:r>
              <a:rPr lang="en-GB" sz="1200" dirty="0"/>
              <a:t>Government reports on expenditures by source reported to UNAIDS through Global AIDS Monitoring ( GAM) indicator 8.3</a:t>
            </a:r>
          </a:p>
          <a:p>
            <a:endParaRPr lang="en-GB" sz="1200" dirty="0"/>
          </a:p>
          <a:p>
            <a:r>
              <a:rPr lang="en-GB" sz="1200" dirty="0"/>
              <a:t>National AIDs spending Assessments (NASAs)</a:t>
            </a:r>
          </a:p>
          <a:p>
            <a:endParaRPr lang="en-GB" sz="1200" dirty="0"/>
          </a:p>
          <a:p>
            <a:r>
              <a:rPr lang="en-GB" sz="1200" dirty="0"/>
              <a:t>Domestic budgets earmarked to HIV reported to UNAIDs through GAM indicator 8.1</a:t>
            </a:r>
          </a:p>
          <a:p>
            <a:endParaRPr lang="en-GB" sz="1200" dirty="0"/>
          </a:p>
          <a:p>
            <a:r>
              <a:rPr lang="en-GB" sz="1200" dirty="0"/>
              <a:t>Country reports to PEPFAR Country operational plans( COP)</a:t>
            </a:r>
          </a:p>
          <a:p>
            <a:endParaRPr lang="en-GB" dirty="0"/>
          </a:p>
          <a:p>
            <a:r>
              <a:rPr lang="en-GB" dirty="0"/>
              <a:t>We had data from South Africa and China which were frequently reported to UNAIDS during the recent years. Together they constituted about US$ 3.3 BN in 2019. Since they were key influencers and had a good trend, we excluded them in our efforts on outlier analysis.</a:t>
            </a:r>
          </a:p>
          <a:p>
            <a:endParaRPr lang="en-GB" dirty="0"/>
          </a:p>
          <a:p>
            <a:endParaRPr lang="en-GB" dirty="0"/>
          </a:p>
          <a:p>
            <a:r>
              <a:rPr lang="en-GB" dirty="0"/>
              <a:t>The co-variates we used were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7DBF29-35F4-418B-80C0-7D2DE71A58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438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86437A-2154-4242-A683-5D6F9B58CD28}" type="datetimeFigureOut">
              <a:rPr lang="en-CH" smtClean="0"/>
              <a:t>21/07/2022</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1DE2805E-B96F-478E-995D-10F90110C615}" type="slidenum">
              <a:rPr lang="en-CH" smtClean="0"/>
              <a:t>‹#›</a:t>
            </a:fld>
            <a:endParaRPr lang="en-CH"/>
          </a:p>
        </p:txBody>
      </p:sp>
    </p:spTree>
    <p:extLst>
      <p:ext uri="{BB962C8B-B14F-4D97-AF65-F5344CB8AC3E}">
        <p14:creationId xmlns:p14="http://schemas.microsoft.com/office/powerpoint/2010/main" val="4279158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86437A-2154-4242-A683-5D6F9B58CD28}" type="datetimeFigureOut">
              <a:rPr lang="en-CH" smtClean="0"/>
              <a:t>21/07/2022</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1DE2805E-B96F-478E-995D-10F90110C615}" type="slidenum">
              <a:rPr lang="en-CH" smtClean="0"/>
              <a:t>‹#›</a:t>
            </a:fld>
            <a:endParaRPr lang="en-CH"/>
          </a:p>
        </p:txBody>
      </p:sp>
    </p:spTree>
    <p:extLst>
      <p:ext uri="{BB962C8B-B14F-4D97-AF65-F5344CB8AC3E}">
        <p14:creationId xmlns:p14="http://schemas.microsoft.com/office/powerpoint/2010/main" val="1002314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86437A-2154-4242-A683-5D6F9B58CD28}" type="datetimeFigureOut">
              <a:rPr lang="en-CH" smtClean="0"/>
              <a:t>21/07/2022</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1DE2805E-B96F-478E-995D-10F90110C615}" type="slidenum">
              <a:rPr lang="en-CH" smtClean="0"/>
              <a:t>‹#›</a:t>
            </a:fld>
            <a:endParaRPr lang="en-CH"/>
          </a:p>
        </p:txBody>
      </p:sp>
    </p:spTree>
    <p:extLst>
      <p:ext uri="{BB962C8B-B14F-4D97-AF65-F5344CB8AC3E}">
        <p14:creationId xmlns:p14="http://schemas.microsoft.com/office/powerpoint/2010/main" val="141831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86437A-2154-4242-A683-5D6F9B58CD28}" type="datetimeFigureOut">
              <a:rPr lang="en-CH" smtClean="0"/>
              <a:t>21/07/2022</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1DE2805E-B96F-478E-995D-10F90110C615}" type="slidenum">
              <a:rPr lang="en-CH" smtClean="0"/>
              <a:t>‹#›</a:t>
            </a:fld>
            <a:endParaRPr lang="en-CH"/>
          </a:p>
        </p:txBody>
      </p:sp>
    </p:spTree>
    <p:extLst>
      <p:ext uri="{BB962C8B-B14F-4D97-AF65-F5344CB8AC3E}">
        <p14:creationId xmlns:p14="http://schemas.microsoft.com/office/powerpoint/2010/main" val="335906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86437A-2154-4242-A683-5D6F9B58CD28}" type="datetimeFigureOut">
              <a:rPr lang="en-CH" smtClean="0"/>
              <a:t>21/07/2022</a:t>
            </a:fld>
            <a:endParaRPr lang="en-CH"/>
          </a:p>
        </p:txBody>
      </p:sp>
      <p:sp>
        <p:nvSpPr>
          <p:cNvPr id="8" name="Footer Placeholder 7"/>
          <p:cNvSpPr>
            <a:spLocks noGrp="1"/>
          </p:cNvSpPr>
          <p:nvPr>
            <p:ph type="ftr" sz="quarter" idx="11"/>
          </p:nvPr>
        </p:nvSpPr>
        <p:spPr/>
        <p:txBody>
          <a:bodyPr/>
          <a:lstStyle/>
          <a:p>
            <a:endParaRPr lang="en-CH"/>
          </a:p>
        </p:txBody>
      </p:sp>
      <p:sp>
        <p:nvSpPr>
          <p:cNvPr id="9" name="Slide Number Placeholder 8"/>
          <p:cNvSpPr>
            <a:spLocks noGrp="1"/>
          </p:cNvSpPr>
          <p:nvPr>
            <p:ph type="sldNum" sz="quarter" idx="12"/>
          </p:nvPr>
        </p:nvSpPr>
        <p:spPr/>
        <p:txBody>
          <a:bodyPr/>
          <a:lstStyle/>
          <a:p>
            <a:fld id="{1DE2805E-B96F-478E-995D-10F90110C615}" type="slidenum">
              <a:rPr lang="en-CH" smtClean="0"/>
              <a:t>‹#›</a:t>
            </a:fld>
            <a:endParaRPr lang="en-CH"/>
          </a:p>
        </p:txBody>
      </p:sp>
    </p:spTree>
    <p:extLst>
      <p:ext uri="{BB962C8B-B14F-4D97-AF65-F5344CB8AC3E}">
        <p14:creationId xmlns:p14="http://schemas.microsoft.com/office/powerpoint/2010/main" val="2172769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86437A-2154-4242-A683-5D6F9B58CD28}" type="datetimeFigureOut">
              <a:rPr lang="en-CH" smtClean="0"/>
              <a:t>21/07/2022</a:t>
            </a:fld>
            <a:endParaRPr lang="en-CH"/>
          </a:p>
        </p:txBody>
      </p:sp>
      <p:sp>
        <p:nvSpPr>
          <p:cNvPr id="4" name="Footer Placeholder 3"/>
          <p:cNvSpPr>
            <a:spLocks noGrp="1"/>
          </p:cNvSpPr>
          <p:nvPr>
            <p:ph type="ftr" sz="quarter" idx="11"/>
          </p:nvPr>
        </p:nvSpPr>
        <p:spPr/>
        <p:txBody>
          <a:bodyPr/>
          <a:lstStyle/>
          <a:p>
            <a:endParaRPr lang="en-CH"/>
          </a:p>
        </p:txBody>
      </p:sp>
      <p:sp>
        <p:nvSpPr>
          <p:cNvPr id="5" name="Slide Number Placeholder 4"/>
          <p:cNvSpPr>
            <a:spLocks noGrp="1"/>
          </p:cNvSpPr>
          <p:nvPr>
            <p:ph type="sldNum" sz="quarter" idx="12"/>
          </p:nvPr>
        </p:nvSpPr>
        <p:spPr/>
        <p:txBody>
          <a:bodyPr/>
          <a:lstStyle/>
          <a:p>
            <a:fld id="{1DE2805E-B96F-478E-995D-10F90110C615}" type="slidenum">
              <a:rPr lang="en-CH" smtClean="0"/>
              <a:t>‹#›</a:t>
            </a:fld>
            <a:endParaRPr lang="en-CH"/>
          </a:p>
        </p:txBody>
      </p:sp>
    </p:spTree>
    <p:extLst>
      <p:ext uri="{BB962C8B-B14F-4D97-AF65-F5344CB8AC3E}">
        <p14:creationId xmlns:p14="http://schemas.microsoft.com/office/powerpoint/2010/main" val="258056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6437A-2154-4242-A683-5D6F9B58CD28}" type="datetimeFigureOut">
              <a:rPr lang="en-CH" smtClean="0"/>
              <a:t>21/07/2022</a:t>
            </a:fld>
            <a:endParaRPr lang="en-CH"/>
          </a:p>
        </p:txBody>
      </p:sp>
      <p:sp>
        <p:nvSpPr>
          <p:cNvPr id="3" name="Footer Placeholder 2"/>
          <p:cNvSpPr>
            <a:spLocks noGrp="1"/>
          </p:cNvSpPr>
          <p:nvPr>
            <p:ph type="ftr" sz="quarter" idx="11"/>
          </p:nvPr>
        </p:nvSpPr>
        <p:spPr/>
        <p:txBody>
          <a:bodyPr/>
          <a:lstStyle/>
          <a:p>
            <a:endParaRPr lang="en-CH"/>
          </a:p>
        </p:txBody>
      </p:sp>
      <p:sp>
        <p:nvSpPr>
          <p:cNvPr id="4" name="Slide Number Placeholder 3"/>
          <p:cNvSpPr>
            <a:spLocks noGrp="1"/>
          </p:cNvSpPr>
          <p:nvPr>
            <p:ph type="sldNum" sz="quarter" idx="12"/>
          </p:nvPr>
        </p:nvSpPr>
        <p:spPr/>
        <p:txBody>
          <a:bodyPr/>
          <a:lstStyle/>
          <a:p>
            <a:fld id="{1DE2805E-B96F-478E-995D-10F90110C615}" type="slidenum">
              <a:rPr lang="en-CH" smtClean="0"/>
              <a:t>‹#›</a:t>
            </a:fld>
            <a:endParaRPr lang="en-CH"/>
          </a:p>
        </p:txBody>
      </p:sp>
    </p:spTree>
    <p:extLst>
      <p:ext uri="{BB962C8B-B14F-4D97-AF65-F5344CB8AC3E}">
        <p14:creationId xmlns:p14="http://schemas.microsoft.com/office/powerpoint/2010/main" val="1255829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86437A-2154-4242-A683-5D6F9B58CD28}" type="datetimeFigureOut">
              <a:rPr lang="en-CH" smtClean="0"/>
              <a:t>21/07/2022</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1DE2805E-B96F-478E-995D-10F90110C615}" type="slidenum">
              <a:rPr lang="en-CH" smtClean="0"/>
              <a:t>‹#›</a:t>
            </a:fld>
            <a:endParaRPr lang="en-CH"/>
          </a:p>
        </p:txBody>
      </p:sp>
    </p:spTree>
    <p:extLst>
      <p:ext uri="{BB962C8B-B14F-4D97-AF65-F5344CB8AC3E}">
        <p14:creationId xmlns:p14="http://schemas.microsoft.com/office/powerpoint/2010/main" val="4237009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86437A-2154-4242-A683-5D6F9B58CD28}" type="datetimeFigureOut">
              <a:rPr lang="en-CH" smtClean="0"/>
              <a:t>21/07/2022</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1DE2805E-B96F-478E-995D-10F90110C615}" type="slidenum">
              <a:rPr lang="en-CH" smtClean="0"/>
              <a:t>‹#›</a:t>
            </a:fld>
            <a:endParaRPr lang="en-CH"/>
          </a:p>
        </p:txBody>
      </p:sp>
    </p:spTree>
    <p:extLst>
      <p:ext uri="{BB962C8B-B14F-4D97-AF65-F5344CB8AC3E}">
        <p14:creationId xmlns:p14="http://schemas.microsoft.com/office/powerpoint/2010/main" val="46694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86437A-2154-4242-A683-5D6F9B58CD28}" type="datetimeFigureOut">
              <a:rPr lang="en-CH" smtClean="0"/>
              <a:t>21/07/2022</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1DE2805E-B96F-478E-995D-10F90110C615}" type="slidenum">
              <a:rPr lang="en-CH" smtClean="0"/>
              <a:t>‹#›</a:t>
            </a:fld>
            <a:endParaRPr lang="en-CH"/>
          </a:p>
        </p:txBody>
      </p:sp>
    </p:spTree>
    <p:extLst>
      <p:ext uri="{BB962C8B-B14F-4D97-AF65-F5344CB8AC3E}">
        <p14:creationId xmlns:p14="http://schemas.microsoft.com/office/powerpoint/2010/main" val="4103474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86437A-2154-4242-A683-5D6F9B58CD28}" type="datetimeFigureOut">
              <a:rPr lang="en-CH" smtClean="0"/>
              <a:t>21/07/2022</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1DE2805E-B96F-478E-995D-10F90110C615}" type="slidenum">
              <a:rPr lang="en-CH" smtClean="0"/>
              <a:t>‹#›</a:t>
            </a:fld>
            <a:endParaRPr lang="en-CH"/>
          </a:p>
        </p:txBody>
      </p:sp>
    </p:spTree>
    <p:extLst>
      <p:ext uri="{BB962C8B-B14F-4D97-AF65-F5344CB8AC3E}">
        <p14:creationId xmlns:p14="http://schemas.microsoft.com/office/powerpoint/2010/main" val="552979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6338" y="1556826"/>
            <a:ext cx="6459327" cy="3744351"/>
          </a:xfrm>
          <a:prstGeom prst="rect">
            <a:avLst/>
          </a:prstGeom>
        </p:spPr>
      </p:pic>
      <p:sp>
        <p:nvSpPr>
          <p:cNvPr id="7" name="Title 1"/>
          <p:cNvSpPr txBox="1">
            <a:spLocks/>
          </p:cNvSpPr>
          <p:nvPr userDrawn="1"/>
        </p:nvSpPr>
        <p:spPr>
          <a:xfrm>
            <a:off x="5661104" y="2268312"/>
            <a:ext cx="3396343" cy="214757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latin typeface="Montserrat" panose="00000500000000000000" pitchFamily="2" charset="0"/>
                <a:ea typeface="+mj-ea"/>
                <a:cs typeface="Arial" panose="020B0604020202020204" pitchFamily="34" charset="0"/>
              </a:defRPr>
            </a:lvl1pPr>
          </a:lstStyle>
          <a:p>
            <a:endParaRPr lang="en-GB" sz="2800" dirty="0"/>
          </a:p>
        </p:txBody>
      </p:sp>
    </p:spTree>
    <p:extLst>
      <p:ext uri="{BB962C8B-B14F-4D97-AF65-F5344CB8AC3E}">
        <p14:creationId xmlns:p14="http://schemas.microsoft.com/office/powerpoint/2010/main" val="261256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7/21/2022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5788939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0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svg"/><Relationship Id="rId2" Type="http://schemas.openxmlformats.org/officeDocument/2006/relationships/slideLayout" Target="../slideLayouts/slideLayout22.xml"/><Relationship Id="rId1" Type="http://schemas.openxmlformats.org/officeDocument/2006/relationships/themeOverride" Target="../theme/themeOverride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3525264" y="1866178"/>
            <a:ext cx="7632700" cy="4103687"/>
          </a:xfrm>
        </p:spPr>
        <p:txBody>
          <a:bodyPr>
            <a:normAutofit fontScale="90000"/>
          </a:bodyPr>
          <a:lstStyle/>
          <a:p>
            <a:r>
              <a:rPr lang="en-US" b="0" i="0" dirty="0">
                <a:solidFill>
                  <a:srgbClr val="333333"/>
                </a:solidFill>
                <a:effectLst/>
                <a:latin typeface="Segoe UI" panose="020B0502040204020203" pitchFamily="34" charset="0"/>
              </a:rPr>
              <a:t>Variation in average unit prices of antiretroviral medicines in low- and middle-income countries</a:t>
            </a:r>
            <a:endParaRPr lang="en-GB" noProof="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116388" y="1271489"/>
            <a:ext cx="7632700" cy="433798"/>
          </a:xfrm>
        </p:spPr>
        <p:txBody>
          <a:bodyPr>
            <a:normAutofit fontScale="77500" lnSpcReduction="20000"/>
          </a:bodyPr>
          <a:lstStyle/>
          <a:p>
            <a:r>
              <a:rPr lang="en-US" i="0" dirty="0">
                <a:solidFill>
                  <a:srgbClr val="333333"/>
                </a:solidFill>
                <a:effectLst/>
                <a:latin typeface="Segoe UI" panose="020B0502040204020203" pitchFamily="34" charset="0"/>
              </a:rPr>
              <a:t>Optimizing investments for health: Cash, cost and prices</a:t>
            </a:r>
            <a:endParaRPr lang="en-GB" dirty="0">
              <a:latin typeface="+mj-lt"/>
            </a:endParaRP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p:txBody>
          <a:bodyPr>
            <a:normAutofit/>
          </a:bodyPr>
          <a:lstStyle/>
          <a:p>
            <a:r>
              <a:rPr lang="en-GB" dirty="0"/>
              <a:t>Deepak Mattur(UNAIDS), </a:t>
            </a:r>
            <a:r>
              <a:rPr lang="en-GB" dirty="0" err="1"/>
              <a:t>Dr.</a:t>
            </a:r>
            <a:r>
              <a:rPr lang="en-GB" dirty="0"/>
              <a:t> </a:t>
            </a:r>
            <a:r>
              <a:rPr lang="en-US" dirty="0"/>
              <a:t>Vincent Habiyambere</a:t>
            </a:r>
            <a:endParaRPr lang="en-GB" dirty="0"/>
          </a:p>
        </p:txBody>
      </p:sp>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4116391" y="3018271"/>
            <a:ext cx="7632700" cy="1223964"/>
          </a:xfrm>
        </p:spPr>
        <p:txBody>
          <a:bodyPr>
            <a:normAutofit/>
          </a:bodyPr>
          <a:lstStyle/>
          <a:p>
            <a:r>
              <a:rPr lang="en-GB" noProof="0" dirty="0">
                <a:latin typeface="+mj-lt"/>
              </a:rPr>
              <a:t>Thank You</a:t>
            </a:r>
            <a:endParaRPr lang="en-GB" noProof="0" dirty="0"/>
          </a:p>
        </p:txBody>
      </p:sp>
    </p:spTree>
    <p:extLst>
      <p:ext uri="{BB962C8B-B14F-4D97-AF65-F5344CB8AC3E}">
        <p14:creationId xmlns:p14="http://schemas.microsoft.com/office/powerpoint/2010/main" val="187883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204464" y="210416"/>
            <a:ext cx="9405646" cy="1223964"/>
          </a:xfrm>
        </p:spPr>
        <p:txBody>
          <a:bodyPr>
            <a:normAutofit/>
          </a:bodyPr>
          <a:lstStyle/>
          <a:p>
            <a:r>
              <a:rPr lang="en-GB" sz="3800" noProof="0" dirty="0"/>
              <a:t>Context of HIV Funding landscape and resource needs(2025)</a:t>
            </a:r>
          </a:p>
        </p:txBody>
      </p:sp>
      <p:pic>
        <p:nvPicPr>
          <p:cNvPr id="1026" name="Picture 2">
            <a:extLst>
              <a:ext uri="{FF2B5EF4-FFF2-40B4-BE49-F238E27FC236}">
                <a16:creationId xmlns:a16="http://schemas.microsoft.com/office/drawing/2014/main" id="{E283841C-EA61-4902-DC73-D5E2DBFC8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37" y="1850592"/>
            <a:ext cx="5105400" cy="389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35976C6-F30E-7E6D-A5CB-EFDBE2993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714" y="1850592"/>
            <a:ext cx="50673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1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A391A67-5167-4647-B6E9-2EE3B78E6249}"/>
              </a:ext>
            </a:extLst>
          </p:cNvPr>
          <p:cNvGraphicFramePr>
            <a:graphicFrameLocks/>
          </p:cNvGraphicFramePr>
          <p:nvPr/>
        </p:nvGraphicFramePr>
        <p:xfrm>
          <a:off x="109591" y="2174337"/>
          <a:ext cx="7133690" cy="402746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7F081506-A6DF-4B36-B861-C64643BFB2BB}"/>
              </a:ext>
            </a:extLst>
          </p:cNvPr>
          <p:cNvPicPr>
            <a:picLocks noChangeAspect="1"/>
          </p:cNvPicPr>
          <p:nvPr/>
        </p:nvPicPr>
        <p:blipFill>
          <a:blip r:embed="rId3"/>
          <a:stretch>
            <a:fillRect/>
          </a:stretch>
        </p:blipFill>
        <p:spPr>
          <a:xfrm>
            <a:off x="109591" y="6073217"/>
            <a:ext cx="4950130" cy="594016"/>
          </a:xfrm>
          <a:prstGeom prst="rect">
            <a:avLst/>
          </a:prstGeom>
        </p:spPr>
      </p:pic>
      <p:sp>
        <p:nvSpPr>
          <p:cNvPr id="6" name="TextBox 5">
            <a:extLst>
              <a:ext uri="{FF2B5EF4-FFF2-40B4-BE49-F238E27FC236}">
                <a16:creationId xmlns:a16="http://schemas.microsoft.com/office/drawing/2014/main" id="{D2C9D1F8-32C3-432F-9541-7BC8F9B88A6A}"/>
              </a:ext>
            </a:extLst>
          </p:cNvPr>
          <p:cNvSpPr txBox="1"/>
          <p:nvPr/>
        </p:nvSpPr>
        <p:spPr>
          <a:xfrm>
            <a:off x="109590" y="6538644"/>
            <a:ext cx="807382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Source: Country reports to UNAIDS </a:t>
            </a:r>
            <a:r>
              <a:rPr kumimoji="0" lang="fr-CH" sz="1200" b="0" i="0" u="none" strike="noStrike" kern="1200" cap="none" spc="0" normalizeH="0" baseline="0" noProof="0" dirty="0" err="1">
                <a:ln>
                  <a:noFill/>
                </a:ln>
                <a:solidFill>
                  <a:srgbClr val="E7E6E6">
                    <a:lumMod val="50000"/>
                  </a:srgbClr>
                </a:solidFill>
                <a:effectLst/>
                <a:uLnTx/>
                <a:uFillTx/>
                <a:latin typeface="Calibri" panose="020F0502020204030204"/>
                <a:ea typeface="+mn-ea"/>
                <a:cs typeface="+mn-cs"/>
              </a:rPr>
              <a:t>through</a:t>
            </a:r>
            <a:r>
              <a:rPr kumimoji="0" lang="fr-CH"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Global AIDS Monitoring, UNAIDS HIV Financial </a:t>
            </a:r>
            <a:r>
              <a:rPr kumimoji="0" lang="fr-CH" sz="1200" b="0" i="0" u="none" strike="noStrike" kern="1200" cap="none" spc="0" normalizeH="0" baseline="0" noProof="0" dirty="0" err="1">
                <a:ln>
                  <a:noFill/>
                </a:ln>
                <a:solidFill>
                  <a:srgbClr val="E7E6E6">
                    <a:lumMod val="50000"/>
                  </a:srgbClr>
                </a:solidFill>
                <a:effectLst/>
                <a:uLnTx/>
                <a:uFillTx/>
                <a:latin typeface="Calibri" panose="020F0502020204030204"/>
                <a:ea typeface="+mn-ea"/>
                <a:cs typeface="+mn-cs"/>
              </a:rPr>
              <a:t>dashboard</a:t>
            </a:r>
            <a:r>
              <a:rPr kumimoji="0" lang="fr-CH"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last </a:t>
            </a:r>
            <a:r>
              <a:rPr kumimoji="0" lang="fr-CH" sz="1200" b="0" i="0" u="none" strike="noStrike" kern="1200" cap="none" spc="0" normalizeH="0" baseline="0" noProof="0" dirty="0" err="1">
                <a:ln>
                  <a:noFill/>
                </a:ln>
                <a:solidFill>
                  <a:srgbClr val="E7E6E6">
                    <a:lumMod val="50000"/>
                  </a:srgbClr>
                </a:solidFill>
                <a:effectLst/>
                <a:uLnTx/>
                <a:uFillTx/>
                <a:latin typeface="Calibri" panose="020F0502020204030204"/>
                <a:ea typeface="+mn-ea"/>
                <a:cs typeface="+mn-cs"/>
              </a:rPr>
              <a:t>accessed</a:t>
            </a:r>
            <a:r>
              <a:rPr kumimoji="0" lang="fr-CH"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a:t>
            </a:r>
            <a:r>
              <a:rPr kumimoji="0" lang="fr-CH" sz="1200" b="0" i="0" u="none" strike="noStrike" kern="1200" cap="none" spc="0" normalizeH="0" baseline="0" noProof="0" dirty="0" err="1">
                <a:ln>
                  <a:noFill/>
                </a:ln>
                <a:solidFill>
                  <a:srgbClr val="E7E6E6">
                    <a:lumMod val="50000"/>
                  </a:srgbClr>
                </a:solidFill>
                <a:effectLst/>
                <a:uLnTx/>
                <a:uFillTx/>
                <a:latin typeface="Calibri" panose="020F0502020204030204"/>
                <a:ea typeface="+mn-ea"/>
                <a:cs typeface="+mn-cs"/>
              </a:rPr>
              <a:t>Dec</a:t>
            </a:r>
            <a:r>
              <a:rPr kumimoji="0" lang="fr-CH"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2021 </a:t>
            </a:r>
            <a:endParaRPr kumimoji="0" lang="en-GB"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E6DA9F2-F33F-4681-B663-7875A8EE7864}"/>
              </a:ext>
            </a:extLst>
          </p:cNvPr>
          <p:cNvSpPr txBox="1"/>
          <p:nvPr/>
        </p:nvSpPr>
        <p:spPr>
          <a:xfrm>
            <a:off x="3075549" y="4188071"/>
            <a:ext cx="120177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B74919">
                    <a:lumMod val="50000"/>
                  </a:srgbClr>
                </a:solidFill>
                <a:effectLst/>
                <a:uLnTx/>
                <a:uFillTx/>
                <a:latin typeface="Calibri" panose="020F0502020204030204"/>
                <a:ea typeface="+mn-ea"/>
                <a:cs typeface="+mn-cs"/>
              </a:rPr>
              <a:t>US$ 1831 million</a:t>
            </a:r>
          </a:p>
        </p:txBody>
      </p:sp>
      <p:sp>
        <p:nvSpPr>
          <p:cNvPr id="18" name="TextBox 17">
            <a:extLst>
              <a:ext uri="{FF2B5EF4-FFF2-40B4-BE49-F238E27FC236}">
                <a16:creationId xmlns:a16="http://schemas.microsoft.com/office/drawing/2014/main" id="{3D5640AE-272B-4FA5-A332-7430C391228B}"/>
              </a:ext>
            </a:extLst>
          </p:cNvPr>
          <p:cNvSpPr txBox="1"/>
          <p:nvPr/>
        </p:nvSpPr>
        <p:spPr>
          <a:xfrm>
            <a:off x="563419" y="1428531"/>
            <a:ext cx="11628582" cy="474160"/>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chemeClr val="accent5">
                    <a:lumMod val="60000"/>
                    <a:lumOff val="40000"/>
                  </a:schemeClr>
                </a:solidFill>
                <a:effectLst/>
                <a:uLnTx/>
                <a:uFillTx/>
                <a:latin typeface="Calibri" panose="020F0502020204030204"/>
                <a:ea typeface="+mn-ea"/>
                <a:cs typeface="+mn-cs"/>
              </a:rPr>
              <a:t>Market size of antiretrovirals in L&amp;MICs - Why it matters for HIV response?</a:t>
            </a:r>
          </a:p>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2600" b="1" i="0" u="none" strike="noStrike" kern="1200" cap="none" spc="0" normalizeH="0" baseline="0" noProof="0" dirty="0">
                <a:ln>
                  <a:noFill/>
                </a:ln>
                <a:solidFill>
                  <a:srgbClr val="B74919">
                    <a:lumMod val="75000"/>
                  </a:srgbClr>
                </a:solidFill>
                <a:effectLst/>
                <a:uLnTx/>
                <a:uFillTx/>
                <a:latin typeface="Calibri" panose="020F0502020204030204"/>
                <a:ea typeface="+mn-ea"/>
                <a:cs typeface="+mn-cs"/>
              </a:rPr>
              <a:t>Estimated market size of ARV commodities in 2020(L&amp;MICs): US$ 4.7 BN, a quarter of all HIV resources.</a:t>
            </a:r>
          </a:p>
        </p:txBody>
      </p:sp>
      <p:sp>
        <p:nvSpPr>
          <p:cNvPr id="2" name="TextBox 1">
            <a:extLst>
              <a:ext uri="{FF2B5EF4-FFF2-40B4-BE49-F238E27FC236}">
                <a16:creationId xmlns:a16="http://schemas.microsoft.com/office/drawing/2014/main" id="{56D3A3E6-0A0C-44E2-A58B-488E9E888A23}"/>
              </a:ext>
            </a:extLst>
          </p:cNvPr>
          <p:cNvSpPr txBox="1"/>
          <p:nvPr/>
        </p:nvSpPr>
        <p:spPr>
          <a:xfrm>
            <a:off x="7448550" y="2433746"/>
            <a:ext cx="4552949"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rPr>
              <a:t>GAM reporting to UNAIDS from recent 4 years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60 L&amp;MICs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reported an expenditure of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US$ 1.83 BN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ARV commodities. This was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45% of the total treatment spending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reported in these countries amounted to US$ 4BN.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41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A1072E-FFA9-4EF9-86F2-0AC8C130E061}"/>
              </a:ext>
            </a:extLst>
          </p:cNvPr>
          <p:cNvSpPr txBox="1"/>
          <p:nvPr/>
        </p:nvSpPr>
        <p:spPr>
          <a:xfrm>
            <a:off x="378401" y="2918228"/>
            <a:ext cx="3944217" cy="3396635"/>
          </a:xfrm>
          <a:prstGeom prst="rect">
            <a:avLst/>
          </a:prstGeom>
          <a:solidFill>
            <a:schemeClr val="bg1">
              <a:lumMod val="95000"/>
            </a:schemeClr>
          </a:solidFill>
        </p:spPr>
        <p:txBody>
          <a:bodyPr wrap="square" rtlCol="0">
            <a:spAutoFit/>
          </a:bodyPr>
          <a:lstStyle/>
          <a:p>
            <a:pPr defTabSz="609585"/>
            <a:r>
              <a:rPr lang="en-GB" sz="2400" dirty="0">
                <a:solidFill>
                  <a:prstClr val="black"/>
                </a:solidFill>
                <a:latin typeface="Calibri" panose="020F0502020204030204"/>
              </a:rPr>
              <a:t>Data sources</a:t>
            </a:r>
          </a:p>
          <a:p>
            <a:pPr defTabSz="609585"/>
            <a:endParaRPr lang="en-GB" sz="1467" dirty="0">
              <a:solidFill>
                <a:prstClr val="black"/>
              </a:solidFill>
              <a:latin typeface="Calibri" panose="020F0502020204030204"/>
            </a:endParaRPr>
          </a:p>
          <a:p>
            <a:pPr defTabSz="609585"/>
            <a:r>
              <a:rPr lang="en-GB" sz="1467" dirty="0">
                <a:solidFill>
                  <a:prstClr val="black"/>
                </a:solidFill>
                <a:latin typeface="Calibri" panose="020F0502020204030204"/>
              </a:rPr>
              <a:t>Government reports on procurement volumes and unit costs( price per pack) reported to UNAIDS through Global AIDS Monitoring ( GAM) indicator 8.2</a:t>
            </a:r>
          </a:p>
          <a:p>
            <a:pPr defTabSz="609585"/>
            <a:endParaRPr lang="en-GB" sz="1467" dirty="0">
              <a:solidFill>
                <a:prstClr val="black"/>
              </a:solidFill>
              <a:latin typeface="Calibri" panose="020F0502020204030204"/>
            </a:endParaRPr>
          </a:p>
          <a:p>
            <a:pPr defTabSz="609585"/>
            <a:r>
              <a:rPr lang="en-GB" sz="1467" dirty="0">
                <a:solidFill>
                  <a:prstClr val="black"/>
                </a:solidFill>
                <a:latin typeface="Calibri" panose="020F0502020204030204"/>
              </a:rPr>
              <a:t>When GAM data was unavailable, data from Government customs of India accessed through </a:t>
            </a:r>
            <a:r>
              <a:rPr lang="en-GB" sz="1467" dirty="0" err="1">
                <a:solidFill>
                  <a:prstClr val="black"/>
                </a:solidFill>
                <a:latin typeface="Calibri" panose="020F0502020204030204"/>
              </a:rPr>
              <a:t>SeaAir</a:t>
            </a:r>
            <a:r>
              <a:rPr lang="en-GB" sz="1467" dirty="0">
                <a:solidFill>
                  <a:prstClr val="black"/>
                </a:solidFill>
                <a:latin typeface="Calibri" panose="020F0502020204030204"/>
              </a:rPr>
              <a:t> database.</a:t>
            </a:r>
          </a:p>
          <a:p>
            <a:pPr defTabSz="609585"/>
            <a:endParaRPr lang="en-GB" sz="1467" dirty="0">
              <a:solidFill>
                <a:prstClr val="black"/>
              </a:solidFill>
              <a:latin typeface="Calibri" panose="020F0502020204030204"/>
            </a:endParaRPr>
          </a:p>
          <a:p>
            <a:pPr defTabSz="609585"/>
            <a:r>
              <a:rPr lang="en-GB" sz="1467" dirty="0">
                <a:solidFill>
                  <a:prstClr val="black"/>
                </a:solidFill>
                <a:latin typeface="Calibri" panose="020F0502020204030204"/>
              </a:rPr>
              <a:t>Scope limited to low-and-middle income countries and high income countries were excluded.</a:t>
            </a:r>
          </a:p>
        </p:txBody>
      </p:sp>
      <p:sp>
        <p:nvSpPr>
          <p:cNvPr id="6" name="TextBox 5">
            <a:extLst>
              <a:ext uri="{FF2B5EF4-FFF2-40B4-BE49-F238E27FC236}">
                <a16:creationId xmlns:a16="http://schemas.microsoft.com/office/drawing/2014/main" id="{3AC6A075-0F28-4EFA-B7C2-963CE1EB0787}"/>
              </a:ext>
            </a:extLst>
          </p:cNvPr>
          <p:cNvSpPr txBox="1"/>
          <p:nvPr/>
        </p:nvSpPr>
        <p:spPr>
          <a:xfrm>
            <a:off x="4606235" y="2918228"/>
            <a:ext cx="7050056" cy="3334887"/>
          </a:xfrm>
          <a:prstGeom prst="rect">
            <a:avLst/>
          </a:prstGeom>
          <a:solidFill>
            <a:schemeClr val="bg1">
              <a:lumMod val="95000"/>
            </a:schemeClr>
          </a:solidFill>
        </p:spPr>
        <p:txBody>
          <a:bodyPr wrap="square" rtlCol="0">
            <a:spAutoFit/>
          </a:bodyPr>
          <a:lstStyle/>
          <a:p>
            <a:pPr defTabSz="609585"/>
            <a:r>
              <a:rPr lang="en-GB" sz="2400" dirty="0">
                <a:solidFill>
                  <a:prstClr val="black"/>
                </a:solidFill>
                <a:latin typeface="Calibri" panose="020F0502020204030204"/>
              </a:rPr>
              <a:t>Methods used in the analysis</a:t>
            </a:r>
          </a:p>
          <a:p>
            <a:pPr defTabSz="609585"/>
            <a:endParaRPr lang="en-GB" sz="2400" dirty="0">
              <a:solidFill>
                <a:prstClr val="black"/>
              </a:solidFill>
              <a:latin typeface="Calibri" panose="020F0502020204030204"/>
            </a:endParaRPr>
          </a:p>
          <a:p>
            <a:pPr defTabSz="609585"/>
            <a:r>
              <a:rPr lang="en-US" sz="1467" dirty="0">
                <a:solidFill>
                  <a:prstClr val="black"/>
                </a:solidFill>
                <a:latin typeface="Calibri" panose="020F0502020204030204"/>
              </a:rPr>
              <a:t>Average ARV unit prices were extracted from reports to UNAIDS (Global AIDS Monitoring) and government customs to estimate the price trends in 2020 across 1st line and 2 </a:t>
            </a:r>
            <a:r>
              <a:rPr lang="en-US" sz="1467" dirty="0" err="1">
                <a:solidFill>
                  <a:prstClr val="black"/>
                </a:solidFill>
                <a:latin typeface="Calibri" panose="020F0502020204030204"/>
              </a:rPr>
              <a:t>nd</a:t>
            </a:r>
            <a:r>
              <a:rPr lang="en-US" sz="1467" dirty="0">
                <a:solidFill>
                  <a:prstClr val="black"/>
                </a:solidFill>
                <a:latin typeface="Calibri" panose="020F0502020204030204"/>
              </a:rPr>
              <a:t> line ARV regimens &amp; variations for ARVs in generic accessible low-and-middle-income countries (LMICs)</a:t>
            </a:r>
            <a:endParaRPr lang="en-GB" sz="1467" dirty="0">
              <a:solidFill>
                <a:prstClr val="black"/>
              </a:solidFill>
              <a:latin typeface="Calibri" panose="020F0502020204030204"/>
            </a:endParaRPr>
          </a:p>
          <a:p>
            <a:pPr defTabSz="609585"/>
            <a:endParaRPr lang="en-GB" sz="1467" dirty="0">
              <a:solidFill>
                <a:prstClr val="black"/>
              </a:solidFill>
              <a:latin typeface="Calibri" panose="020F0502020204030204"/>
            </a:endParaRPr>
          </a:p>
          <a:p>
            <a:pPr defTabSz="609585"/>
            <a:r>
              <a:rPr lang="en-GB" sz="1467" dirty="0">
                <a:solidFill>
                  <a:prstClr val="black"/>
                </a:solidFill>
                <a:latin typeface="Calibri" panose="020F0502020204030204"/>
              </a:rPr>
              <a:t>Treatment line was based on the July 2021 WHO Consolidated guidelines on HIV prevention, testing, treatment service delivery and monitoring. </a:t>
            </a:r>
          </a:p>
          <a:p>
            <a:pPr defTabSz="609585"/>
            <a:endParaRPr lang="en-GB" sz="1467" dirty="0">
              <a:solidFill>
                <a:prstClr val="black"/>
              </a:solidFill>
              <a:latin typeface="Calibri" panose="020F0502020204030204"/>
            </a:endParaRPr>
          </a:p>
          <a:p>
            <a:pPr defTabSz="609585"/>
            <a:r>
              <a:rPr lang="en-GB" sz="1467" dirty="0">
                <a:solidFill>
                  <a:prstClr val="black"/>
                </a:solidFill>
                <a:latin typeface="Calibri" panose="020F0502020204030204"/>
              </a:rPr>
              <a:t>The treatment price outliers were identified in the whole database before the analysis of ART price per person per year for 1st line, 2nd line and 3rd line.</a:t>
            </a:r>
          </a:p>
          <a:p>
            <a:pPr defTabSz="609585"/>
            <a:endParaRPr lang="en-GB" sz="1600" dirty="0">
              <a:solidFill>
                <a:prstClr val="black"/>
              </a:solidFill>
              <a:latin typeface="Calibri" panose="020F0502020204030204"/>
            </a:endParaRPr>
          </a:p>
        </p:txBody>
      </p:sp>
      <p:pic>
        <p:nvPicPr>
          <p:cNvPr id="7" name="Graphic 6" descr="Folder Search">
            <a:extLst>
              <a:ext uri="{FF2B5EF4-FFF2-40B4-BE49-F238E27FC236}">
                <a16:creationId xmlns:a16="http://schemas.microsoft.com/office/drawing/2014/main" id="{0383EE9B-CE9A-450D-9165-31A4E24868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73987" y="1786246"/>
            <a:ext cx="1035428" cy="1035428"/>
          </a:xfrm>
          <a:prstGeom prst="rect">
            <a:avLst/>
          </a:prstGeom>
        </p:spPr>
      </p:pic>
      <p:pic>
        <p:nvPicPr>
          <p:cNvPr id="10" name="Graphic 9" descr="Research">
            <a:extLst>
              <a:ext uri="{FF2B5EF4-FFF2-40B4-BE49-F238E27FC236}">
                <a16:creationId xmlns:a16="http://schemas.microsoft.com/office/drawing/2014/main" id="{F20EE9E5-CE61-4111-99F7-34AB9B9068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928619" y="1951832"/>
            <a:ext cx="857413" cy="857413"/>
          </a:xfrm>
          <a:prstGeom prst="rect">
            <a:avLst/>
          </a:prstGeom>
        </p:spPr>
      </p:pic>
      <p:sp>
        <p:nvSpPr>
          <p:cNvPr id="5" name="TextBox 4">
            <a:extLst>
              <a:ext uri="{FF2B5EF4-FFF2-40B4-BE49-F238E27FC236}">
                <a16:creationId xmlns:a16="http://schemas.microsoft.com/office/drawing/2014/main" id="{A9C70E24-836E-C33B-4480-255A0D120282}"/>
              </a:ext>
            </a:extLst>
          </p:cNvPr>
          <p:cNvSpPr txBox="1"/>
          <p:nvPr/>
        </p:nvSpPr>
        <p:spPr>
          <a:xfrm>
            <a:off x="249382" y="230909"/>
            <a:ext cx="11296073" cy="1077218"/>
          </a:xfrm>
          <a:prstGeom prst="rect">
            <a:avLst/>
          </a:prstGeom>
          <a:noFill/>
        </p:spPr>
        <p:txBody>
          <a:bodyPr wrap="square" rtlCol="0">
            <a:spAutoFit/>
          </a:bodyPr>
          <a:lstStyle/>
          <a:p>
            <a:r>
              <a:rPr lang="en-GB" sz="3200" b="1" dirty="0">
                <a:solidFill>
                  <a:schemeClr val="accent5">
                    <a:lumMod val="60000"/>
                    <a:lumOff val="40000"/>
                  </a:schemeClr>
                </a:solidFill>
                <a:latin typeface="Calibri" panose="020F0502020204030204"/>
              </a:rPr>
              <a:t>Our study on price monitoring of</a:t>
            </a:r>
            <a:r>
              <a:rPr lang="en-GB" sz="3200" b="1" dirty="0">
                <a:solidFill>
                  <a:schemeClr val="accent5">
                    <a:lumMod val="60000"/>
                    <a:lumOff val="40000"/>
                  </a:schemeClr>
                </a:solidFill>
                <a:latin typeface="Calibri" panose="020F0502020204030204"/>
                <a:ea typeface="+mn-ea"/>
                <a:cs typeface="+mn-cs"/>
              </a:rPr>
              <a:t> unit prices of anti retroviral medicines(ARVs)</a:t>
            </a:r>
            <a:endParaRPr lang="en-CH" sz="3200" dirty="0">
              <a:solidFill>
                <a:schemeClr val="accent5">
                  <a:lumMod val="60000"/>
                  <a:lumOff val="40000"/>
                </a:schemeClr>
              </a:solidFill>
            </a:endParaRPr>
          </a:p>
        </p:txBody>
      </p:sp>
    </p:spTree>
    <p:extLst>
      <p:ext uri="{BB962C8B-B14F-4D97-AF65-F5344CB8AC3E}">
        <p14:creationId xmlns:p14="http://schemas.microsoft.com/office/powerpoint/2010/main" val="2206452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7573"/>
    </mc:Choice>
    <mc:Fallback xmlns="">
      <p:transition spd="slow" advTm="575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0D6E-63F8-4310-B983-CFFE2EC1617C}"/>
              </a:ext>
            </a:extLst>
          </p:cNvPr>
          <p:cNvSpPr>
            <a:spLocks noGrp="1"/>
          </p:cNvSpPr>
          <p:nvPr>
            <p:ph type="title"/>
          </p:nvPr>
        </p:nvSpPr>
        <p:spPr>
          <a:xfrm>
            <a:off x="-20019" y="-157659"/>
            <a:ext cx="12212020" cy="1325563"/>
          </a:xfrm>
        </p:spPr>
        <p:txBody>
          <a:bodyPr>
            <a:normAutofit/>
          </a:bodyPr>
          <a:lstStyle/>
          <a:p>
            <a:pPr marL="457200" marR="0" lvl="1">
              <a:lnSpc>
                <a:spcPct val="107000"/>
              </a:lnSpc>
              <a:spcBef>
                <a:spcPts val="2400"/>
              </a:spcBef>
              <a:spcAft>
                <a:spcPts val="0"/>
              </a:spcAft>
            </a:pPr>
            <a:r>
              <a:rPr lang="en-GB" sz="3200" b="1" kern="0" dirty="0">
                <a:solidFill>
                  <a:schemeClr val="accent5">
                    <a:lumMod val="60000"/>
                    <a:lumOff val="40000"/>
                  </a:schemeClr>
                </a:solidFill>
                <a:effectLst/>
                <a:latin typeface="Cambria" panose="02040503050406030204" pitchFamily="18" charset="0"/>
                <a:ea typeface="Times New Roman" panose="02020603050405020304" pitchFamily="18" charset="0"/>
                <a:cs typeface="Tunga" panose="020B0502040204020203" pitchFamily="34" charset="0"/>
              </a:rPr>
              <a:t>How the average prices of ART regimen per person per year were estimated?</a:t>
            </a:r>
            <a:endParaRPr lang="en-CH" sz="3200" b="1" kern="0" dirty="0">
              <a:solidFill>
                <a:schemeClr val="accent5">
                  <a:lumMod val="60000"/>
                  <a:lumOff val="40000"/>
                </a:schemeClr>
              </a:solidFill>
              <a:effectLst/>
              <a:latin typeface="Cambria" panose="02040503050406030204" pitchFamily="18" charset="0"/>
              <a:ea typeface="Times New Roman" panose="02020603050405020304" pitchFamily="18" charset="0"/>
              <a:cs typeface="Tunga" panose="020B0502040204020203" pitchFamily="34" charset="0"/>
            </a:endParaRPr>
          </a:p>
        </p:txBody>
      </p:sp>
      <p:sp>
        <p:nvSpPr>
          <p:cNvPr id="6" name="TextBox 5">
            <a:extLst>
              <a:ext uri="{FF2B5EF4-FFF2-40B4-BE49-F238E27FC236}">
                <a16:creationId xmlns:a16="http://schemas.microsoft.com/office/drawing/2014/main" id="{3AC6A075-0F28-4EFA-B7C2-963CE1EB0787}"/>
              </a:ext>
            </a:extLst>
          </p:cNvPr>
          <p:cNvSpPr txBox="1"/>
          <p:nvPr/>
        </p:nvSpPr>
        <p:spPr>
          <a:xfrm>
            <a:off x="560707" y="1237210"/>
            <a:ext cx="11871437" cy="4114075"/>
          </a:xfrm>
          <a:prstGeom prst="rect">
            <a:avLst/>
          </a:prstGeom>
          <a:solidFill>
            <a:schemeClr val="bg1">
              <a:lumMod val="95000"/>
            </a:schemeClr>
          </a:solidFill>
        </p:spPr>
        <p:txBody>
          <a:bodyPr wrap="square" rtlCol="0">
            <a:spAutoFit/>
          </a:bodyPr>
          <a:lstStyle/>
          <a:p>
            <a:pPr defTabSz="609585"/>
            <a:endParaRPr lang="en-GB" sz="2400" dirty="0">
              <a:solidFill>
                <a:prstClr val="black"/>
              </a:solidFill>
              <a:latin typeface="Calibri" panose="020F0502020204030204"/>
            </a:endParaRPr>
          </a:p>
          <a:p>
            <a:pPr defTabSz="609585"/>
            <a:r>
              <a:rPr lang="en-GB" sz="1600" dirty="0">
                <a:effectLst/>
                <a:ea typeface="Calibri" panose="020F0502020204030204" pitchFamily="34" charset="0"/>
                <a:cs typeface="Calibri" panose="020F0502020204030204" pitchFamily="34" charset="0"/>
              </a:rPr>
              <a:t>Data presented in the databases were procurement data with prices of the ARV formulations - single formulations, dual fixed dose combinations and triple fixed dose combinations (FDC). </a:t>
            </a:r>
          </a:p>
          <a:p>
            <a:pPr defTabSz="609585"/>
            <a:r>
              <a:rPr lang="en-GB" sz="1600" dirty="0">
                <a:effectLst/>
                <a:ea typeface="Calibri" panose="020F0502020204030204" pitchFamily="34" charset="0"/>
                <a:cs typeface="Calibri" panose="020F0502020204030204" pitchFamily="34" charset="0"/>
              </a:rPr>
              <a:t>Average prices analysed </a:t>
            </a:r>
            <a:r>
              <a:rPr lang="en-GB" sz="1600" dirty="0">
                <a:ea typeface="Calibri" panose="020F0502020204030204" pitchFamily="34" charset="0"/>
                <a:cs typeface="Calibri" panose="020F0502020204030204" pitchFamily="34" charset="0"/>
              </a:rPr>
              <a:t>were</a:t>
            </a:r>
            <a:r>
              <a:rPr lang="en-GB" sz="1600" dirty="0">
                <a:effectLst/>
                <a:ea typeface="Calibri" panose="020F0502020204030204" pitchFamily="34" charset="0"/>
                <a:cs typeface="Calibri" panose="020F0502020204030204" pitchFamily="34" charset="0"/>
              </a:rPr>
              <a:t> prices per person per year(PPPY) on ARV treatment</a:t>
            </a:r>
            <a:endParaRPr lang="en-GB" sz="1600" dirty="0">
              <a:solidFill>
                <a:prstClr val="black"/>
              </a:solidFill>
            </a:endParaRPr>
          </a:p>
          <a:p>
            <a:pPr marR="0" lvl="0">
              <a:spcBef>
                <a:spcPts val="0"/>
              </a:spcBef>
              <a:spcAft>
                <a:spcPts val="0"/>
              </a:spcAft>
            </a:pPr>
            <a:endParaRPr lang="en-GB" sz="1600" dirty="0">
              <a:solidFill>
                <a:prstClr val="black"/>
              </a:solidFill>
            </a:endParaRPr>
          </a:p>
          <a:p>
            <a:pPr marR="0" lvl="0">
              <a:spcBef>
                <a:spcPts val="0"/>
              </a:spcBef>
              <a:spcAft>
                <a:spcPts val="0"/>
              </a:spcAft>
            </a:pPr>
            <a:r>
              <a:rPr lang="en-GB" sz="1600" dirty="0">
                <a:solidFill>
                  <a:srgbClr val="000000"/>
                </a:solidFill>
                <a:effectLst/>
                <a:ea typeface="Calibri" panose="020F0502020204030204" pitchFamily="34" charset="0"/>
                <a:cs typeface="Calibri" panose="020F0502020204030204" pitchFamily="34" charset="0"/>
              </a:rPr>
              <a:t>The average price of an ARV treatment regimen was made of a triple FDC’s price PPPY or the addition of a single formulation’s price per person per year (PPPY) on treatment with the average price of a duo FDC PPPY. </a:t>
            </a:r>
          </a:p>
          <a:p>
            <a:pPr marR="0" lvl="0">
              <a:spcBef>
                <a:spcPts val="0"/>
              </a:spcBef>
              <a:spcAft>
                <a:spcPts val="0"/>
              </a:spcAft>
            </a:pPr>
            <a:endParaRPr lang="en-GB" sz="1600" dirty="0">
              <a:solidFill>
                <a:srgbClr val="000000"/>
              </a:solidFill>
              <a:ea typeface="Calibri" panose="020F0502020204030204" pitchFamily="34" charset="0"/>
              <a:cs typeface="Calibri" panose="020F0502020204030204" pitchFamily="34" charset="0"/>
            </a:endParaRPr>
          </a:p>
          <a:p>
            <a:pPr marR="0" lvl="0">
              <a:spcBef>
                <a:spcPts val="0"/>
              </a:spcBef>
              <a:spcAft>
                <a:spcPts val="0"/>
              </a:spcAft>
            </a:pPr>
            <a:r>
              <a:rPr lang="en-GB" sz="1600" dirty="0">
                <a:solidFill>
                  <a:srgbClr val="000000"/>
                </a:solidFill>
                <a:effectLst/>
                <a:ea typeface="Calibri" panose="020F0502020204030204" pitchFamily="34" charset="0"/>
                <a:cs typeface="Calibri" panose="020F0502020204030204" pitchFamily="34" charset="0"/>
              </a:rPr>
              <a:t>No three single ARV formulations’ prices were used. A triple FDC or a duo FDC combined with a single formulation like LPV/r, EFV, DTG, ATV/r was the most used combinations.</a:t>
            </a:r>
          </a:p>
          <a:p>
            <a:pPr marR="0" lvl="0">
              <a:spcBef>
                <a:spcPts val="0"/>
              </a:spcBef>
              <a:spcAft>
                <a:spcPts val="0"/>
              </a:spcAft>
            </a:pPr>
            <a:r>
              <a:rPr lang="en-GB" sz="1600" dirty="0">
                <a:solidFill>
                  <a:srgbClr val="000000"/>
                </a:solidFill>
                <a:effectLst/>
                <a:ea typeface="Calibri" panose="020F0502020204030204" pitchFamily="34" charset="0"/>
                <a:cs typeface="Calibri" panose="020F0502020204030204" pitchFamily="34" charset="0"/>
              </a:rPr>
              <a:t> </a:t>
            </a:r>
            <a:endParaRPr lang="en-US" sz="1600" dirty="0">
              <a:solidFill>
                <a:srgbClr val="000000"/>
              </a:solidFill>
              <a:ea typeface="Calibri" panose="020F0502020204030204" pitchFamily="34" charset="0"/>
            </a:endParaRPr>
          </a:p>
          <a:p>
            <a:pPr marR="0" lvl="0">
              <a:spcBef>
                <a:spcPts val="0"/>
              </a:spcBef>
              <a:spcAft>
                <a:spcPts val="0"/>
              </a:spcAft>
            </a:pPr>
            <a:r>
              <a:rPr lang="en-GB" sz="1600" dirty="0">
                <a:effectLst/>
                <a:ea typeface="Calibri" panose="020F0502020204030204" pitchFamily="34" charset="0"/>
                <a:cs typeface="Tunga" panose="020B0502040204020203" pitchFamily="34" charset="0"/>
              </a:rPr>
              <a:t>Using the data on price </a:t>
            </a:r>
            <a:r>
              <a:rPr lang="en-GB" sz="1600" dirty="0">
                <a:ea typeface="Calibri" panose="020F0502020204030204" pitchFamily="34" charset="0"/>
                <a:cs typeface="Tunga" panose="020B0502040204020203" pitchFamily="34" charset="0"/>
              </a:rPr>
              <a:t>per </a:t>
            </a:r>
            <a:r>
              <a:rPr lang="en-GB" sz="1600" dirty="0">
                <a:effectLst/>
                <a:ea typeface="Calibri" panose="020F0502020204030204" pitchFamily="34" charset="0"/>
                <a:cs typeface="Tunga" panose="020B0502040204020203" pitchFamily="34" charset="0"/>
              </a:rPr>
              <a:t>pack, and converting pack size to annual needs of pack per person year, the average price of an annual ARV treatment per person per year (PPPY) for each formulation was estimated.</a:t>
            </a:r>
            <a:endParaRPr lang="en-CH" sz="1600" dirty="0">
              <a:effectLst/>
              <a:ea typeface="Calibri" panose="020F0502020204030204" pitchFamily="34" charset="0"/>
              <a:cs typeface="Tunga" panose="020B0502040204020203" pitchFamily="34" charset="0"/>
            </a:endParaRPr>
          </a:p>
          <a:p>
            <a:pPr defTabSz="609585"/>
            <a:endParaRPr lang="en-GB" sz="1467" dirty="0">
              <a:solidFill>
                <a:prstClr val="black"/>
              </a:solidFill>
              <a:latin typeface="Calibri" panose="020F0502020204030204"/>
            </a:endParaRPr>
          </a:p>
          <a:p>
            <a:pPr defTabSz="609585"/>
            <a:endParaRPr lang="en-GB" sz="1467" dirty="0">
              <a:solidFill>
                <a:prstClr val="black"/>
              </a:solidFill>
              <a:latin typeface="Calibri" panose="020F0502020204030204"/>
            </a:endParaRPr>
          </a:p>
          <a:p>
            <a:pPr defTabSz="609585"/>
            <a:endParaRPr lang="en-GB" sz="1600" dirty="0">
              <a:solidFill>
                <a:prstClr val="black"/>
              </a:solidFill>
              <a:latin typeface="Calibri" panose="020F0502020204030204"/>
            </a:endParaRPr>
          </a:p>
        </p:txBody>
      </p:sp>
    </p:spTree>
    <p:extLst>
      <p:ext uri="{BB962C8B-B14F-4D97-AF65-F5344CB8AC3E}">
        <p14:creationId xmlns:p14="http://schemas.microsoft.com/office/powerpoint/2010/main" val="2816462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7573"/>
    </mc:Choice>
    <mc:Fallback xmlns="">
      <p:transition spd="slow" advTm="5757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D5640AE-272B-4FA5-A332-7430C391228B}"/>
              </a:ext>
            </a:extLst>
          </p:cNvPr>
          <p:cNvSpPr txBox="1"/>
          <p:nvPr/>
        </p:nvSpPr>
        <p:spPr>
          <a:xfrm>
            <a:off x="2438400" y="-18064"/>
            <a:ext cx="8752565" cy="941699"/>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200" b="1" dirty="0">
                <a:solidFill>
                  <a:schemeClr val="accent2">
                    <a:lumMod val="75000"/>
                  </a:schemeClr>
                </a:solidFill>
              </a:rPr>
              <a:t>Limitations</a:t>
            </a:r>
          </a:p>
        </p:txBody>
      </p:sp>
      <p:sp>
        <p:nvSpPr>
          <p:cNvPr id="2" name="TextBox 1">
            <a:extLst>
              <a:ext uri="{FF2B5EF4-FFF2-40B4-BE49-F238E27FC236}">
                <a16:creationId xmlns:a16="http://schemas.microsoft.com/office/drawing/2014/main" id="{56D3A3E6-0A0C-44E2-A58B-488E9E888A23}"/>
              </a:ext>
            </a:extLst>
          </p:cNvPr>
          <p:cNvSpPr txBox="1"/>
          <p:nvPr/>
        </p:nvSpPr>
        <p:spPr>
          <a:xfrm>
            <a:off x="0" y="5861271"/>
            <a:ext cx="12192000" cy="369332"/>
          </a:xfrm>
          <a:prstGeom prst="rect">
            <a:avLst/>
          </a:prstGeom>
          <a:solidFill>
            <a:schemeClr val="bg1">
              <a:lumMod val="85000"/>
            </a:schemeClr>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6ACC31C9-D124-06D9-15B4-A90DC4059137}"/>
              </a:ext>
            </a:extLst>
          </p:cNvPr>
          <p:cNvSpPr txBox="1"/>
          <p:nvPr/>
        </p:nvSpPr>
        <p:spPr>
          <a:xfrm>
            <a:off x="350982" y="1634835"/>
            <a:ext cx="11061656" cy="3108543"/>
          </a:xfrm>
          <a:prstGeom prst="rect">
            <a:avLst/>
          </a:prstGeom>
          <a:noFill/>
        </p:spPr>
        <p:txBody>
          <a:bodyPr wrap="square" rtlCol="0">
            <a:spAutoFit/>
          </a:bodyPr>
          <a:lstStyle/>
          <a:p>
            <a:r>
              <a:rPr lang="en-GB" sz="1400" dirty="0">
                <a:effectLst/>
                <a:latin typeface="Century Schoolbook" panose="02040604050505020304" pitchFamily="18" charset="0"/>
                <a:ea typeface="Calibri" panose="020F0502020204030204" pitchFamily="34" charset="0"/>
                <a:cs typeface="Tunga" panose="020B0502040204020203" pitchFamily="34" charset="0"/>
              </a:rPr>
              <a:t>Due to outliers removed and the countries which had reporting inconsistencies in ARV unit prices, some ART regimens </a:t>
            </a:r>
            <a:r>
              <a:rPr lang="en-GB" sz="1400">
                <a:effectLst/>
                <a:latin typeface="Century Schoolbook" panose="02040604050505020304" pitchFamily="18" charset="0"/>
                <a:ea typeface="Calibri" panose="020F0502020204030204" pitchFamily="34" charset="0"/>
                <a:cs typeface="Tunga" panose="020B0502040204020203" pitchFamily="34" charset="0"/>
              </a:rPr>
              <a:t>and countries were </a:t>
            </a:r>
            <a:r>
              <a:rPr lang="en-GB" sz="1400" dirty="0">
                <a:effectLst/>
                <a:latin typeface="Century Schoolbook" panose="02040604050505020304" pitchFamily="18" charset="0"/>
                <a:ea typeface="Calibri" panose="020F0502020204030204" pitchFamily="34" charset="0"/>
                <a:cs typeface="Tunga" panose="020B0502040204020203" pitchFamily="34" charset="0"/>
              </a:rPr>
              <a:t>not included. If the price of these products and outliers are corrected for real prices, it is possible that the average prices presented in this report may be affected.</a:t>
            </a:r>
          </a:p>
          <a:p>
            <a:endParaRPr lang="en-GB" sz="1400" dirty="0">
              <a:latin typeface="Century Schoolbook" panose="02040604050505020304" pitchFamily="18" charset="0"/>
              <a:cs typeface="Tunga" panose="020B0502040204020203" pitchFamily="34" charset="0"/>
            </a:endParaRPr>
          </a:p>
          <a:p>
            <a:r>
              <a:rPr lang="en-GB" sz="1400" dirty="0">
                <a:effectLst/>
                <a:latin typeface="Century Schoolbook" panose="02040604050505020304" pitchFamily="18" charset="0"/>
                <a:ea typeface="Calibri" panose="020F0502020204030204" pitchFamily="34" charset="0"/>
                <a:cs typeface="Tunga" panose="020B0502040204020203" pitchFamily="34" charset="0"/>
              </a:rPr>
              <a:t>As data analysed are not consumption data but procurement data, it may be possible that there is lack of uniformity in terms of INCO terms applicable by purchases across various governments and procurement entities. UNAIDS Global AIDS Monitoring establishes standard approaches but the reporting by national governments can vary.</a:t>
            </a:r>
          </a:p>
          <a:p>
            <a:endParaRPr lang="en-US" sz="1400" dirty="0"/>
          </a:p>
          <a:p>
            <a:r>
              <a:rPr lang="en-US" sz="1400" dirty="0">
                <a:latin typeface="Century Schoolbook" panose="02040604050505020304" pitchFamily="18" charset="0"/>
                <a:cs typeface="Tunga" panose="020B0502040204020203" pitchFamily="34" charset="0"/>
              </a:rPr>
              <a:t>TDF/FTC procured for </a:t>
            </a:r>
            <a:r>
              <a:rPr lang="en-US" sz="1400" dirty="0" err="1">
                <a:latin typeface="Century Schoolbook" panose="02040604050505020304" pitchFamily="18" charset="0"/>
                <a:cs typeface="Tunga" panose="020B0502040204020203" pitchFamily="34" charset="0"/>
              </a:rPr>
              <a:t>PrEP</a:t>
            </a:r>
            <a:r>
              <a:rPr lang="en-US" sz="1400" dirty="0">
                <a:latin typeface="Century Schoolbook" panose="02040604050505020304" pitchFamily="18" charset="0"/>
                <a:cs typeface="Tunga" panose="020B0502040204020203" pitchFamily="34" charset="0"/>
              </a:rPr>
              <a:t> may be counted with protease inhibitors for a triple dose regimens in terms of unit costs as it is not easy to distinguish ARVs procured for </a:t>
            </a:r>
            <a:r>
              <a:rPr lang="en-US" sz="1400" dirty="0" err="1">
                <a:latin typeface="Century Schoolbook" panose="02040604050505020304" pitchFamily="18" charset="0"/>
                <a:cs typeface="Tunga" panose="020B0502040204020203" pitchFamily="34" charset="0"/>
              </a:rPr>
              <a:t>PrEP</a:t>
            </a:r>
            <a:r>
              <a:rPr lang="en-US" sz="1400" dirty="0">
                <a:latin typeface="Century Schoolbook" panose="02040604050505020304" pitchFamily="18" charset="0"/>
                <a:cs typeface="Tunga" panose="020B0502040204020203" pitchFamily="34" charset="0"/>
              </a:rPr>
              <a:t> from the ARVS for treatment.</a:t>
            </a:r>
          </a:p>
          <a:p>
            <a:endParaRPr lang="en-US" sz="1400" dirty="0">
              <a:latin typeface="Century Schoolbook" panose="02040604050505020304" pitchFamily="18" charset="0"/>
              <a:cs typeface="Tunga" panose="020B0502040204020203" pitchFamily="34" charset="0"/>
            </a:endParaRPr>
          </a:p>
          <a:p>
            <a:r>
              <a:rPr lang="en-US" sz="1400" dirty="0">
                <a:latin typeface="Century Schoolbook" panose="02040604050505020304" pitchFamily="18" charset="0"/>
                <a:cs typeface="Tunga" panose="020B0502040204020203" pitchFamily="34" charset="0"/>
              </a:rPr>
              <a:t>The analysis focused on adult ARV regimens as there were pending clarifications concerning the data on bottle packaging from the government customs data.</a:t>
            </a:r>
          </a:p>
          <a:p>
            <a:endParaRPr lang="en-US" sz="1400" dirty="0"/>
          </a:p>
        </p:txBody>
      </p:sp>
    </p:spTree>
    <p:extLst>
      <p:ext uri="{BB962C8B-B14F-4D97-AF65-F5344CB8AC3E}">
        <p14:creationId xmlns:p14="http://schemas.microsoft.com/office/powerpoint/2010/main" val="1597837217"/>
      </p:ext>
    </p:extLst>
  </p:cSld>
  <p:clrMapOvr>
    <a:masterClrMapping/>
  </p:clrMapOvr>
  <mc:AlternateContent xmlns:mc="http://schemas.openxmlformats.org/markup-compatibility/2006" xmlns:p14="http://schemas.microsoft.com/office/powerpoint/2010/main">
    <mc:Choice Requires="p14">
      <p:transition spd="slow" p14:dur="2000" advTm="73955"/>
    </mc:Choice>
    <mc:Fallback xmlns="">
      <p:transition spd="slow" advTm="7395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C9D1F8-32C3-432F-9541-7BC8F9B88A6A}"/>
              </a:ext>
            </a:extLst>
          </p:cNvPr>
          <p:cNvSpPr txBox="1"/>
          <p:nvPr/>
        </p:nvSpPr>
        <p:spPr>
          <a:xfrm>
            <a:off x="109591" y="6538645"/>
            <a:ext cx="7984259" cy="461665"/>
          </a:xfrm>
          <a:prstGeom prst="rect">
            <a:avLst/>
          </a:prstGeom>
          <a:noFill/>
        </p:spPr>
        <p:txBody>
          <a:bodyPr wrap="square" rtlCol="0">
            <a:spAutoFit/>
          </a:bodyPr>
          <a:lstStyle/>
          <a:p>
            <a:r>
              <a:rPr lang="fr-CH" sz="1200" dirty="0">
                <a:solidFill>
                  <a:schemeClr val="bg2">
                    <a:lumMod val="50000"/>
                  </a:schemeClr>
                </a:solidFill>
              </a:rPr>
              <a:t>Source: Country reports to UNAIDS </a:t>
            </a:r>
            <a:r>
              <a:rPr lang="fr-CH" sz="1200" dirty="0" err="1">
                <a:solidFill>
                  <a:schemeClr val="bg2">
                    <a:lumMod val="50000"/>
                  </a:schemeClr>
                </a:solidFill>
              </a:rPr>
              <a:t>through</a:t>
            </a:r>
            <a:r>
              <a:rPr lang="fr-CH" sz="1200" dirty="0">
                <a:solidFill>
                  <a:schemeClr val="bg2">
                    <a:lumMod val="50000"/>
                  </a:schemeClr>
                </a:solidFill>
              </a:rPr>
              <a:t> Global AIDS Monitoring, UNAIDS HIV Financial </a:t>
            </a:r>
            <a:r>
              <a:rPr lang="fr-CH" sz="1200" dirty="0" err="1">
                <a:solidFill>
                  <a:schemeClr val="bg2">
                    <a:lumMod val="50000"/>
                  </a:schemeClr>
                </a:solidFill>
              </a:rPr>
              <a:t>dashboard</a:t>
            </a:r>
            <a:r>
              <a:rPr lang="fr-CH" sz="1200" dirty="0">
                <a:solidFill>
                  <a:schemeClr val="bg2">
                    <a:lumMod val="50000"/>
                  </a:schemeClr>
                </a:solidFill>
              </a:rPr>
              <a:t> </a:t>
            </a:r>
            <a:endParaRPr lang="en-GB" sz="1200" dirty="0">
              <a:solidFill>
                <a:schemeClr val="bg2">
                  <a:lumMod val="50000"/>
                </a:schemeClr>
              </a:solidFill>
            </a:endParaRPr>
          </a:p>
        </p:txBody>
      </p:sp>
      <p:sp>
        <p:nvSpPr>
          <p:cNvPr id="18" name="TextBox 17">
            <a:extLst>
              <a:ext uri="{FF2B5EF4-FFF2-40B4-BE49-F238E27FC236}">
                <a16:creationId xmlns:a16="http://schemas.microsoft.com/office/drawing/2014/main" id="{3D5640AE-272B-4FA5-A332-7430C391228B}"/>
              </a:ext>
            </a:extLst>
          </p:cNvPr>
          <p:cNvSpPr txBox="1"/>
          <p:nvPr/>
        </p:nvSpPr>
        <p:spPr>
          <a:xfrm>
            <a:off x="2660073" y="148191"/>
            <a:ext cx="8752565" cy="941699"/>
          </a:xfrm>
          <a:prstGeom prst="rect">
            <a:avLst/>
          </a:prstGeom>
        </p:spPr>
        <p:txBody>
          <a:bodyPr vert="horz" lIns="91440" tIns="45720" rIns="91440" bIns="45720" rtlCol="0" anchor="b">
            <a:noAutofit/>
          </a:bodyPr>
          <a:lstStyle>
            <a:defPPr>
              <a:defRPr lang="en-US"/>
            </a:defPPr>
            <a:lvl1pPr>
              <a:lnSpc>
                <a:spcPct val="90000"/>
              </a:lnSpc>
              <a:spcBef>
                <a:spcPct val="0"/>
              </a:spcBef>
              <a:spcAft>
                <a:spcPts val="600"/>
              </a:spcAft>
              <a:defRPr sz="3200" b="1">
                <a:solidFill>
                  <a:schemeClr val="accent2">
                    <a:lumMod val="75000"/>
                  </a:schemeClr>
                </a:solidFill>
              </a:defRPr>
            </a:lvl1pPr>
          </a:lstStyle>
          <a:p>
            <a:r>
              <a:rPr lang="en-US" dirty="0"/>
              <a:t>Results – Number of countries</a:t>
            </a:r>
          </a:p>
        </p:txBody>
      </p:sp>
      <p:sp>
        <p:nvSpPr>
          <p:cNvPr id="2" name="TextBox 1">
            <a:extLst>
              <a:ext uri="{FF2B5EF4-FFF2-40B4-BE49-F238E27FC236}">
                <a16:creationId xmlns:a16="http://schemas.microsoft.com/office/drawing/2014/main" id="{56D3A3E6-0A0C-44E2-A58B-488E9E888A23}"/>
              </a:ext>
            </a:extLst>
          </p:cNvPr>
          <p:cNvSpPr txBox="1"/>
          <p:nvPr/>
        </p:nvSpPr>
        <p:spPr>
          <a:xfrm>
            <a:off x="0" y="5861271"/>
            <a:ext cx="12192000" cy="923330"/>
          </a:xfrm>
          <a:prstGeom prst="rect">
            <a:avLst/>
          </a:prstGeom>
          <a:solidFill>
            <a:schemeClr val="bg1">
              <a:lumMod val="85000"/>
            </a:schemeClr>
          </a:solidFill>
        </p:spPr>
        <p:txBody>
          <a:bodyPr wrap="square" rtlCol="0">
            <a:spAutoFit/>
          </a:bodyPr>
          <a:lstStyle/>
          <a:p>
            <a:r>
              <a:rPr lang="en-GB" sz="1800" dirty="0">
                <a:solidFill>
                  <a:srgbClr val="000000"/>
                </a:solidFill>
                <a:effectLst/>
                <a:latin typeface="Century Schoolbook" panose="02040604050505020304" pitchFamily="18" charset="0"/>
                <a:ea typeface="Calibri" panose="020F0502020204030204" pitchFamily="34" charset="0"/>
              </a:rPr>
              <a:t>The analysis focused on adult ARV regimens. 132 countries had data. </a:t>
            </a:r>
          </a:p>
          <a:p>
            <a:r>
              <a:rPr lang="en-GB" sz="1800" dirty="0">
                <a:solidFill>
                  <a:srgbClr val="000000"/>
                </a:solidFill>
                <a:effectLst/>
                <a:latin typeface="Century Schoolbook" panose="02040604050505020304" pitchFamily="18" charset="0"/>
                <a:ea typeface="Calibri" panose="020F0502020204030204" pitchFamily="34" charset="0"/>
              </a:rPr>
              <a:t>They were distributed by UNAIDS region and by income level.</a:t>
            </a:r>
            <a:endParaRPr lang="en-CH" sz="1800" dirty="0">
              <a:solidFill>
                <a:srgbClr val="000000"/>
              </a:solidFill>
              <a:effectLst/>
              <a:latin typeface="Calibri" panose="020F0502020204030204" pitchFamily="34" charset="0"/>
              <a:ea typeface="Calibri" panose="020F0502020204030204" pitchFamily="34" charset="0"/>
            </a:endParaRPr>
          </a:p>
          <a:p>
            <a:endParaRPr lang="en-GB" dirty="0"/>
          </a:p>
        </p:txBody>
      </p:sp>
      <p:graphicFrame>
        <p:nvGraphicFramePr>
          <p:cNvPr id="3" name="Table 2">
            <a:extLst>
              <a:ext uri="{FF2B5EF4-FFF2-40B4-BE49-F238E27FC236}">
                <a16:creationId xmlns:a16="http://schemas.microsoft.com/office/drawing/2014/main" id="{A997E179-48CC-71B6-A082-E38EB7519903}"/>
              </a:ext>
            </a:extLst>
          </p:cNvPr>
          <p:cNvGraphicFramePr>
            <a:graphicFrameLocks noGrp="1"/>
          </p:cNvGraphicFramePr>
          <p:nvPr>
            <p:extLst>
              <p:ext uri="{D42A27DB-BD31-4B8C-83A1-F6EECF244321}">
                <p14:modId xmlns:p14="http://schemas.microsoft.com/office/powerpoint/2010/main" val="4090510579"/>
              </p:ext>
            </p:extLst>
          </p:nvPr>
        </p:nvGraphicFramePr>
        <p:xfrm>
          <a:off x="3098309" y="1842582"/>
          <a:ext cx="6516745" cy="3643817"/>
        </p:xfrm>
        <a:graphic>
          <a:graphicData uri="http://schemas.openxmlformats.org/drawingml/2006/table">
            <a:tbl>
              <a:tblPr firstRow="1" firstCol="1" bandRow="1">
                <a:tableStyleId>{69012ECD-51FC-41F1-AA8D-1B2483CD663E}</a:tableStyleId>
              </a:tblPr>
              <a:tblGrid>
                <a:gridCol w="2282362">
                  <a:extLst>
                    <a:ext uri="{9D8B030D-6E8A-4147-A177-3AD203B41FA5}">
                      <a16:colId xmlns:a16="http://schemas.microsoft.com/office/drawing/2014/main" val="357056702"/>
                    </a:ext>
                  </a:extLst>
                </a:gridCol>
                <a:gridCol w="957992">
                  <a:extLst>
                    <a:ext uri="{9D8B030D-6E8A-4147-A177-3AD203B41FA5}">
                      <a16:colId xmlns:a16="http://schemas.microsoft.com/office/drawing/2014/main" val="1288798597"/>
                    </a:ext>
                  </a:extLst>
                </a:gridCol>
                <a:gridCol w="957992">
                  <a:extLst>
                    <a:ext uri="{9D8B030D-6E8A-4147-A177-3AD203B41FA5}">
                      <a16:colId xmlns:a16="http://schemas.microsoft.com/office/drawing/2014/main" val="1489220812"/>
                    </a:ext>
                  </a:extLst>
                </a:gridCol>
                <a:gridCol w="546565">
                  <a:extLst>
                    <a:ext uri="{9D8B030D-6E8A-4147-A177-3AD203B41FA5}">
                      <a16:colId xmlns:a16="http://schemas.microsoft.com/office/drawing/2014/main" val="4079392961"/>
                    </a:ext>
                  </a:extLst>
                </a:gridCol>
                <a:gridCol w="885917">
                  <a:extLst>
                    <a:ext uri="{9D8B030D-6E8A-4147-A177-3AD203B41FA5}">
                      <a16:colId xmlns:a16="http://schemas.microsoft.com/office/drawing/2014/main" val="3283691156"/>
                    </a:ext>
                  </a:extLst>
                </a:gridCol>
                <a:gridCol w="885917">
                  <a:extLst>
                    <a:ext uri="{9D8B030D-6E8A-4147-A177-3AD203B41FA5}">
                      <a16:colId xmlns:a16="http://schemas.microsoft.com/office/drawing/2014/main" val="4250491178"/>
                    </a:ext>
                  </a:extLst>
                </a:gridCol>
              </a:tblGrid>
              <a:tr h="421892">
                <a:tc rowSpan="2">
                  <a:txBody>
                    <a:bodyPr/>
                    <a:lstStyle/>
                    <a:p>
                      <a:pPr marL="0" marR="0">
                        <a:lnSpc>
                          <a:spcPct val="107000"/>
                        </a:lnSpc>
                        <a:spcBef>
                          <a:spcPts val="0"/>
                        </a:spcBef>
                        <a:spcAft>
                          <a:spcPts val="0"/>
                        </a:spcAft>
                      </a:pPr>
                      <a:r>
                        <a:rPr lang="en-GB" sz="1100">
                          <a:effectLst/>
                        </a:rPr>
                        <a:t>UNAIDS Region</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gridSpan="5">
                  <a:txBody>
                    <a:bodyPr/>
                    <a:lstStyle/>
                    <a:p>
                      <a:pPr marL="0" marR="0">
                        <a:lnSpc>
                          <a:spcPct val="107000"/>
                        </a:lnSpc>
                        <a:spcBef>
                          <a:spcPts val="0"/>
                        </a:spcBef>
                        <a:spcAft>
                          <a:spcPts val="0"/>
                        </a:spcAft>
                      </a:pPr>
                      <a:r>
                        <a:rPr lang="en-GB" sz="1100">
                          <a:effectLst/>
                        </a:rPr>
                        <a:t>Number of countries by income level and by region</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1891001937"/>
                  </a:ext>
                </a:extLst>
              </a:tr>
              <a:tr h="421892">
                <a:tc vMerge="1">
                  <a:txBody>
                    <a:bodyPr/>
                    <a:lstStyle/>
                    <a:p>
                      <a:endParaRPr lang="en-CH"/>
                    </a:p>
                  </a:txBody>
                  <a:tcPr/>
                </a:tc>
                <a:tc>
                  <a:txBody>
                    <a:bodyPr/>
                    <a:lstStyle/>
                    <a:p>
                      <a:pPr marL="0" marR="0">
                        <a:lnSpc>
                          <a:spcPct val="107000"/>
                        </a:lnSpc>
                        <a:spcBef>
                          <a:spcPts val="0"/>
                        </a:spcBef>
                        <a:spcAft>
                          <a:spcPts val="0"/>
                        </a:spcAft>
                      </a:pPr>
                      <a:r>
                        <a:rPr lang="en-GB" sz="1100">
                          <a:effectLst/>
                        </a:rPr>
                        <a:t>HIC</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nSpc>
                          <a:spcPct val="107000"/>
                        </a:lnSpc>
                        <a:spcBef>
                          <a:spcPts val="0"/>
                        </a:spcBef>
                        <a:spcAft>
                          <a:spcPts val="0"/>
                        </a:spcAft>
                      </a:pPr>
                      <a:r>
                        <a:rPr lang="en-GB" sz="1100">
                          <a:effectLst/>
                        </a:rPr>
                        <a:t>LIC</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nSpc>
                          <a:spcPct val="107000"/>
                        </a:lnSpc>
                        <a:spcBef>
                          <a:spcPts val="0"/>
                        </a:spcBef>
                        <a:spcAft>
                          <a:spcPts val="0"/>
                        </a:spcAft>
                      </a:pPr>
                      <a:r>
                        <a:rPr lang="en-GB" sz="1100">
                          <a:effectLst/>
                        </a:rPr>
                        <a:t>LMIC</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nSpc>
                          <a:spcPct val="107000"/>
                        </a:lnSpc>
                        <a:spcBef>
                          <a:spcPts val="0"/>
                        </a:spcBef>
                        <a:spcAft>
                          <a:spcPts val="0"/>
                        </a:spcAft>
                      </a:pPr>
                      <a:r>
                        <a:rPr lang="en-GB" sz="1100">
                          <a:effectLst/>
                        </a:rPr>
                        <a:t>UMIC</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0"/>
                        </a:spcAft>
                      </a:pPr>
                      <a:r>
                        <a:rPr lang="en-GB" sz="1100">
                          <a:effectLst/>
                        </a:rPr>
                        <a:t>Total</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extLst>
                  <a:ext uri="{0D108BD9-81ED-4DB2-BD59-A6C34878D82A}">
                    <a16:rowId xmlns:a16="http://schemas.microsoft.com/office/drawing/2014/main" val="4116875170"/>
                  </a:ext>
                </a:extLst>
              </a:tr>
              <a:tr h="222493">
                <a:tc>
                  <a:txBody>
                    <a:bodyPr/>
                    <a:lstStyle/>
                    <a:p>
                      <a:pPr marL="0" marR="0">
                        <a:lnSpc>
                          <a:spcPct val="107000"/>
                        </a:lnSpc>
                        <a:spcBef>
                          <a:spcPts val="0"/>
                        </a:spcBef>
                        <a:spcAft>
                          <a:spcPts val="0"/>
                        </a:spcAft>
                      </a:pPr>
                      <a:r>
                        <a:rPr lang="en-GB" sz="1100">
                          <a:effectLst/>
                        </a:rPr>
                        <a:t>Asia and the Pacific</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3</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13</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8</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25</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extLst>
                  <a:ext uri="{0D108BD9-81ED-4DB2-BD59-A6C34878D82A}">
                    <a16:rowId xmlns:a16="http://schemas.microsoft.com/office/drawing/2014/main" val="1061095285"/>
                  </a:ext>
                </a:extLst>
              </a:tr>
              <a:tr h="222493">
                <a:tc>
                  <a:txBody>
                    <a:bodyPr/>
                    <a:lstStyle/>
                    <a:p>
                      <a:pPr marL="0" marR="0">
                        <a:lnSpc>
                          <a:spcPct val="107000"/>
                        </a:lnSpc>
                        <a:spcBef>
                          <a:spcPts val="0"/>
                        </a:spcBef>
                        <a:spcAft>
                          <a:spcPts val="0"/>
                        </a:spcAft>
                      </a:pPr>
                      <a:r>
                        <a:rPr lang="en-GB" sz="1100">
                          <a:effectLst/>
                        </a:rPr>
                        <a:t>Caribbean</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4</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a:lnSpc>
                          <a:spcPct val="115000"/>
                        </a:lnSpc>
                      </a:pPr>
                      <a:endParaRPr lang="en-CH" sz="1100">
                        <a:effectLst/>
                        <a:latin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9</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14</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extLst>
                  <a:ext uri="{0D108BD9-81ED-4DB2-BD59-A6C34878D82A}">
                    <a16:rowId xmlns:a16="http://schemas.microsoft.com/office/drawing/2014/main" val="1239768465"/>
                  </a:ext>
                </a:extLst>
              </a:tr>
              <a:tr h="421892">
                <a:tc>
                  <a:txBody>
                    <a:bodyPr/>
                    <a:lstStyle/>
                    <a:p>
                      <a:pPr marL="0" marR="0">
                        <a:lnSpc>
                          <a:spcPct val="107000"/>
                        </a:lnSpc>
                        <a:spcBef>
                          <a:spcPts val="0"/>
                        </a:spcBef>
                        <a:spcAft>
                          <a:spcPts val="0"/>
                        </a:spcAft>
                      </a:pPr>
                      <a:r>
                        <a:rPr lang="en-GB" sz="1100">
                          <a:effectLst/>
                        </a:rPr>
                        <a:t>Eastern and southern Africa</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8</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10</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4</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23</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extLst>
                  <a:ext uri="{0D108BD9-81ED-4DB2-BD59-A6C34878D82A}">
                    <a16:rowId xmlns:a16="http://schemas.microsoft.com/office/drawing/2014/main" val="2231786299"/>
                  </a:ext>
                </a:extLst>
              </a:tr>
              <a:tr h="421892">
                <a:tc>
                  <a:txBody>
                    <a:bodyPr/>
                    <a:lstStyle/>
                    <a:p>
                      <a:pPr marL="0" marR="0">
                        <a:lnSpc>
                          <a:spcPct val="107000"/>
                        </a:lnSpc>
                        <a:spcBef>
                          <a:spcPts val="0"/>
                        </a:spcBef>
                        <a:spcAft>
                          <a:spcPts val="0"/>
                        </a:spcAft>
                      </a:pPr>
                      <a:r>
                        <a:rPr lang="en-GB" sz="1100">
                          <a:effectLst/>
                        </a:rPr>
                        <a:t>Eastern Europe and central Asia</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2</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4</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7</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14</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extLst>
                  <a:ext uri="{0D108BD9-81ED-4DB2-BD59-A6C34878D82A}">
                    <a16:rowId xmlns:a16="http://schemas.microsoft.com/office/drawing/2014/main" val="3461225164"/>
                  </a:ext>
                </a:extLst>
              </a:tr>
              <a:tr h="222493">
                <a:tc>
                  <a:txBody>
                    <a:bodyPr/>
                    <a:lstStyle/>
                    <a:p>
                      <a:pPr marL="0" marR="0">
                        <a:lnSpc>
                          <a:spcPct val="107000"/>
                        </a:lnSpc>
                        <a:spcBef>
                          <a:spcPts val="0"/>
                        </a:spcBef>
                        <a:spcAft>
                          <a:spcPts val="0"/>
                        </a:spcAft>
                      </a:pPr>
                      <a:r>
                        <a:rPr lang="en-GB" sz="1100">
                          <a:effectLst/>
                        </a:rPr>
                        <a:t>Europe</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3</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a:lnSpc>
                          <a:spcPct val="115000"/>
                        </a:lnSpc>
                      </a:pPr>
                      <a:endParaRPr lang="en-CH" sz="1100">
                        <a:effectLst/>
                        <a:latin typeface="Calibri" panose="020F0502020204030204" pitchFamily="34" charset="0"/>
                        <a:cs typeface="Tunga" panose="020B0502040204020203" pitchFamily="34" charset="0"/>
                      </a:endParaRPr>
                    </a:p>
                  </a:txBody>
                  <a:tcPr marL="68580" marR="68580" marT="0" marB="0" anchor="b"/>
                </a:tc>
                <a:tc>
                  <a:txBody>
                    <a:bodyPr/>
                    <a:lstStyle/>
                    <a:p>
                      <a:pPr>
                        <a:lnSpc>
                          <a:spcPct val="115000"/>
                        </a:lnSpc>
                      </a:pPr>
                      <a:endParaRPr lang="en-CH" sz="1100">
                        <a:effectLst/>
                        <a:latin typeface="Calibri" panose="020F0502020204030204" pitchFamily="34" charset="0"/>
                        <a:cs typeface="Tunga" panose="020B0502040204020203" pitchFamily="34" charset="0"/>
                      </a:endParaRPr>
                    </a:p>
                  </a:txBody>
                  <a:tcPr marL="68580" marR="68580" marT="0" marB="0" anchor="b"/>
                </a:tc>
                <a:tc>
                  <a:txBody>
                    <a:bodyPr/>
                    <a:lstStyle/>
                    <a:p>
                      <a:pPr>
                        <a:lnSpc>
                          <a:spcPct val="115000"/>
                        </a:lnSpc>
                      </a:pPr>
                      <a:endParaRPr lang="en-CH" sz="1100">
                        <a:effectLst/>
                        <a:latin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3</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extLst>
                  <a:ext uri="{0D108BD9-81ED-4DB2-BD59-A6C34878D82A}">
                    <a16:rowId xmlns:a16="http://schemas.microsoft.com/office/drawing/2014/main" val="398425600"/>
                  </a:ext>
                </a:extLst>
              </a:tr>
              <a:tr h="222493">
                <a:tc>
                  <a:txBody>
                    <a:bodyPr/>
                    <a:lstStyle/>
                    <a:p>
                      <a:pPr marL="0" marR="0">
                        <a:lnSpc>
                          <a:spcPct val="107000"/>
                        </a:lnSpc>
                        <a:spcBef>
                          <a:spcPts val="0"/>
                        </a:spcBef>
                        <a:spcAft>
                          <a:spcPts val="0"/>
                        </a:spcAft>
                      </a:pPr>
                      <a:r>
                        <a:rPr lang="en-GB" sz="1100">
                          <a:effectLst/>
                        </a:rPr>
                        <a:t>Latin America</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3</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a:lnSpc>
                          <a:spcPct val="115000"/>
                        </a:lnSpc>
                      </a:pPr>
                      <a:endParaRPr lang="en-CH" sz="1100">
                        <a:effectLst/>
                        <a:latin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4</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10</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17</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extLst>
                  <a:ext uri="{0D108BD9-81ED-4DB2-BD59-A6C34878D82A}">
                    <a16:rowId xmlns:a16="http://schemas.microsoft.com/office/drawing/2014/main" val="3164706645"/>
                  </a:ext>
                </a:extLst>
              </a:tr>
              <a:tr h="421892">
                <a:tc>
                  <a:txBody>
                    <a:bodyPr/>
                    <a:lstStyle/>
                    <a:p>
                      <a:pPr marL="0" marR="0">
                        <a:lnSpc>
                          <a:spcPct val="107000"/>
                        </a:lnSpc>
                        <a:spcBef>
                          <a:spcPts val="0"/>
                        </a:spcBef>
                        <a:spcAft>
                          <a:spcPts val="0"/>
                        </a:spcAft>
                      </a:pPr>
                      <a:r>
                        <a:rPr lang="en-GB" sz="1100">
                          <a:effectLst/>
                        </a:rPr>
                        <a:t>Middle East and North Africa</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2</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3</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3</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5</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13</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extLst>
                  <a:ext uri="{0D108BD9-81ED-4DB2-BD59-A6C34878D82A}">
                    <a16:rowId xmlns:a16="http://schemas.microsoft.com/office/drawing/2014/main" val="433739441"/>
                  </a:ext>
                </a:extLst>
              </a:tr>
              <a:tr h="421892">
                <a:tc>
                  <a:txBody>
                    <a:bodyPr/>
                    <a:lstStyle/>
                    <a:p>
                      <a:pPr marL="0" marR="0">
                        <a:lnSpc>
                          <a:spcPct val="107000"/>
                        </a:lnSpc>
                        <a:spcBef>
                          <a:spcPts val="0"/>
                        </a:spcBef>
                        <a:spcAft>
                          <a:spcPts val="0"/>
                        </a:spcAft>
                      </a:pPr>
                      <a:r>
                        <a:rPr lang="en-GB" sz="1100">
                          <a:effectLst/>
                        </a:rPr>
                        <a:t>Western and central Africa</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a:lnSpc>
                          <a:spcPct val="115000"/>
                        </a:lnSpc>
                      </a:pPr>
                      <a:endParaRPr lang="en-CH" sz="1100">
                        <a:effectLst/>
                        <a:latin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12</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9</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2</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23</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extLst>
                  <a:ext uri="{0D108BD9-81ED-4DB2-BD59-A6C34878D82A}">
                    <a16:rowId xmlns:a16="http://schemas.microsoft.com/office/drawing/2014/main" val="1824140182"/>
                  </a:ext>
                </a:extLst>
              </a:tr>
              <a:tr h="222493">
                <a:tc>
                  <a:txBody>
                    <a:bodyPr/>
                    <a:lstStyle/>
                    <a:p>
                      <a:pPr marL="0" marR="0">
                        <a:lnSpc>
                          <a:spcPct val="107000"/>
                        </a:lnSpc>
                        <a:spcBef>
                          <a:spcPts val="0"/>
                        </a:spcBef>
                        <a:spcAft>
                          <a:spcPts val="0"/>
                        </a:spcAft>
                      </a:pPr>
                      <a:r>
                        <a:rPr lang="en-GB" sz="1100">
                          <a:effectLst/>
                        </a:rPr>
                        <a:t>Grand Total</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16*</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28</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43</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45</a:t>
                      </a:r>
                      <a:endParaRPr lang="en-CH" sz="110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tc>
                  <a:txBody>
                    <a:bodyPr/>
                    <a:lstStyle/>
                    <a:p>
                      <a:pPr marL="0" marR="0" algn="r">
                        <a:lnSpc>
                          <a:spcPct val="107000"/>
                        </a:lnSpc>
                        <a:spcBef>
                          <a:spcPts val="0"/>
                        </a:spcBef>
                        <a:spcAft>
                          <a:spcPts val="800"/>
                        </a:spcAft>
                      </a:pPr>
                      <a:r>
                        <a:rPr lang="en-GB" sz="1100" dirty="0">
                          <a:effectLst/>
                        </a:rPr>
                        <a:t>132</a:t>
                      </a:r>
                      <a:endParaRPr lang="en-CH" sz="1100" dirty="0">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b"/>
                </a:tc>
                <a:extLst>
                  <a:ext uri="{0D108BD9-81ED-4DB2-BD59-A6C34878D82A}">
                    <a16:rowId xmlns:a16="http://schemas.microsoft.com/office/drawing/2014/main" val="445547958"/>
                  </a:ext>
                </a:extLst>
              </a:tr>
            </a:tbl>
          </a:graphicData>
        </a:graphic>
      </p:graphicFrame>
    </p:spTree>
    <p:extLst>
      <p:ext uri="{BB962C8B-B14F-4D97-AF65-F5344CB8AC3E}">
        <p14:creationId xmlns:p14="http://schemas.microsoft.com/office/powerpoint/2010/main" val="3718958782"/>
      </p:ext>
    </p:extLst>
  </p:cSld>
  <p:clrMapOvr>
    <a:masterClrMapping/>
  </p:clrMapOvr>
  <mc:AlternateContent xmlns:mc="http://schemas.openxmlformats.org/markup-compatibility/2006" xmlns:p14="http://schemas.microsoft.com/office/powerpoint/2010/main">
    <mc:Choice Requires="p14">
      <p:transition spd="slow" p14:dur="2000" advTm="73955"/>
    </mc:Choice>
    <mc:Fallback xmlns="">
      <p:transition spd="slow" advTm="7395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C9D1F8-32C3-432F-9541-7BC8F9B88A6A}"/>
              </a:ext>
            </a:extLst>
          </p:cNvPr>
          <p:cNvSpPr txBox="1"/>
          <p:nvPr/>
        </p:nvSpPr>
        <p:spPr>
          <a:xfrm>
            <a:off x="109591" y="6538645"/>
            <a:ext cx="7984259" cy="230832"/>
          </a:xfrm>
          <a:prstGeom prst="rect">
            <a:avLst/>
          </a:prstGeom>
          <a:noFill/>
        </p:spPr>
        <p:txBody>
          <a:bodyPr wrap="square" rtlCol="0">
            <a:spAutoFit/>
          </a:bodyPr>
          <a:lstStyle/>
          <a:p>
            <a:r>
              <a:rPr lang="fr-CH" sz="900" dirty="0">
                <a:solidFill>
                  <a:schemeClr val="bg2">
                    <a:lumMod val="50000"/>
                  </a:schemeClr>
                </a:solidFill>
              </a:rPr>
              <a:t>Source: Country reports to UNAIDS </a:t>
            </a:r>
            <a:r>
              <a:rPr lang="fr-CH" sz="900" dirty="0" err="1">
                <a:solidFill>
                  <a:schemeClr val="bg2">
                    <a:lumMod val="50000"/>
                  </a:schemeClr>
                </a:solidFill>
              </a:rPr>
              <a:t>through</a:t>
            </a:r>
            <a:r>
              <a:rPr lang="fr-CH" sz="900" dirty="0">
                <a:solidFill>
                  <a:schemeClr val="bg2">
                    <a:lumMod val="50000"/>
                  </a:schemeClr>
                </a:solidFill>
              </a:rPr>
              <a:t> Global AIDS Monitoring, </a:t>
            </a:r>
            <a:r>
              <a:rPr lang="fr-CH" sz="900" dirty="0" err="1">
                <a:solidFill>
                  <a:schemeClr val="bg2">
                    <a:lumMod val="50000"/>
                  </a:schemeClr>
                </a:solidFill>
              </a:rPr>
              <a:t>Indian</a:t>
            </a:r>
            <a:r>
              <a:rPr lang="fr-CH" sz="900" dirty="0">
                <a:solidFill>
                  <a:schemeClr val="bg2">
                    <a:lumMod val="50000"/>
                  </a:schemeClr>
                </a:solidFill>
              </a:rPr>
              <a:t>  </a:t>
            </a:r>
            <a:r>
              <a:rPr lang="fr-CH" sz="900" dirty="0" err="1">
                <a:solidFill>
                  <a:schemeClr val="bg2">
                    <a:lumMod val="50000"/>
                  </a:schemeClr>
                </a:solidFill>
              </a:rPr>
              <a:t>government</a:t>
            </a:r>
            <a:r>
              <a:rPr lang="fr-CH" sz="900" dirty="0">
                <a:solidFill>
                  <a:schemeClr val="bg2">
                    <a:lumMod val="50000"/>
                  </a:schemeClr>
                </a:solidFill>
              </a:rPr>
              <a:t> customs data </a:t>
            </a:r>
            <a:r>
              <a:rPr lang="fr-CH" sz="900" dirty="0" err="1">
                <a:solidFill>
                  <a:schemeClr val="bg2">
                    <a:lumMod val="50000"/>
                  </a:schemeClr>
                </a:solidFill>
              </a:rPr>
              <a:t>accessed</a:t>
            </a:r>
            <a:r>
              <a:rPr lang="fr-CH" sz="900" dirty="0">
                <a:solidFill>
                  <a:schemeClr val="bg2">
                    <a:lumMod val="50000"/>
                  </a:schemeClr>
                </a:solidFill>
              </a:rPr>
              <a:t> </a:t>
            </a:r>
            <a:r>
              <a:rPr lang="fr-CH" sz="900" dirty="0" err="1">
                <a:solidFill>
                  <a:schemeClr val="bg2">
                    <a:lumMod val="50000"/>
                  </a:schemeClr>
                </a:solidFill>
              </a:rPr>
              <a:t>through</a:t>
            </a:r>
            <a:r>
              <a:rPr lang="fr-CH" sz="900" dirty="0">
                <a:solidFill>
                  <a:schemeClr val="bg2">
                    <a:lumMod val="50000"/>
                  </a:schemeClr>
                </a:solidFill>
              </a:rPr>
              <a:t> Seaair.co.in</a:t>
            </a:r>
            <a:endParaRPr lang="en-GB" sz="900" dirty="0">
              <a:solidFill>
                <a:schemeClr val="bg2">
                  <a:lumMod val="50000"/>
                </a:schemeClr>
              </a:solidFill>
            </a:endParaRPr>
          </a:p>
        </p:txBody>
      </p:sp>
      <p:sp>
        <p:nvSpPr>
          <p:cNvPr id="18" name="TextBox 17">
            <a:extLst>
              <a:ext uri="{FF2B5EF4-FFF2-40B4-BE49-F238E27FC236}">
                <a16:creationId xmlns:a16="http://schemas.microsoft.com/office/drawing/2014/main" id="{3D5640AE-272B-4FA5-A332-7430C391228B}"/>
              </a:ext>
            </a:extLst>
          </p:cNvPr>
          <p:cNvSpPr txBox="1"/>
          <p:nvPr/>
        </p:nvSpPr>
        <p:spPr>
          <a:xfrm>
            <a:off x="2660073" y="148191"/>
            <a:ext cx="8752565" cy="941699"/>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200" b="1" dirty="0">
                <a:solidFill>
                  <a:schemeClr val="accent2">
                    <a:lumMod val="75000"/>
                  </a:schemeClr>
                </a:solidFill>
              </a:rPr>
              <a:t>Results – ARVs price variation across regions and income groups</a:t>
            </a:r>
          </a:p>
        </p:txBody>
      </p:sp>
      <p:sp>
        <p:nvSpPr>
          <p:cNvPr id="2" name="TextBox 1">
            <a:extLst>
              <a:ext uri="{FF2B5EF4-FFF2-40B4-BE49-F238E27FC236}">
                <a16:creationId xmlns:a16="http://schemas.microsoft.com/office/drawing/2014/main" id="{56D3A3E6-0A0C-44E2-A58B-488E9E888A23}"/>
              </a:ext>
            </a:extLst>
          </p:cNvPr>
          <p:cNvSpPr txBox="1"/>
          <p:nvPr/>
        </p:nvSpPr>
        <p:spPr>
          <a:xfrm>
            <a:off x="0" y="5861271"/>
            <a:ext cx="12192000" cy="553998"/>
          </a:xfrm>
          <a:prstGeom prst="rect">
            <a:avLst/>
          </a:prstGeom>
          <a:solidFill>
            <a:schemeClr val="bg1">
              <a:lumMod val="85000"/>
            </a:schemeClr>
          </a:solidFill>
        </p:spPr>
        <p:txBody>
          <a:bodyPr wrap="square" rtlCol="0">
            <a:spAutoFit/>
          </a:bodyPr>
          <a:lstStyle/>
          <a:p>
            <a:r>
              <a:rPr lang="en-GB" sz="1500" dirty="0"/>
              <a:t>Kindly note that the data for Easter Europe and Central Asia/Latin America and Upper middle income countries are reflective of latest available data till 2021 while the data for rest </a:t>
            </a:r>
            <a:r>
              <a:rPr lang="en-GB" sz="1500" dirty="0" err="1"/>
              <a:t>fo</a:t>
            </a:r>
            <a:r>
              <a:rPr lang="en-GB" sz="1500" dirty="0"/>
              <a:t> the regions are </a:t>
            </a:r>
            <a:r>
              <a:rPr lang="en-GB" sz="1500" dirty="0" err="1"/>
              <a:t>upto</a:t>
            </a:r>
            <a:r>
              <a:rPr lang="en-GB" sz="1500" dirty="0"/>
              <a:t> 2020.</a:t>
            </a:r>
          </a:p>
        </p:txBody>
      </p:sp>
      <p:graphicFrame>
        <p:nvGraphicFramePr>
          <p:cNvPr id="12" name="Chart 11">
            <a:extLst>
              <a:ext uri="{FF2B5EF4-FFF2-40B4-BE49-F238E27FC236}">
                <a16:creationId xmlns:a16="http://schemas.microsoft.com/office/drawing/2014/main" id="{DB098751-232D-44A7-A038-8A881EB3D5BF}"/>
              </a:ext>
            </a:extLst>
          </p:cNvPr>
          <p:cNvGraphicFramePr>
            <a:graphicFrameLocks/>
          </p:cNvGraphicFramePr>
          <p:nvPr>
            <p:extLst>
              <p:ext uri="{D42A27DB-BD31-4B8C-83A1-F6EECF244321}">
                <p14:modId xmlns:p14="http://schemas.microsoft.com/office/powerpoint/2010/main" val="3634222005"/>
              </p:ext>
            </p:extLst>
          </p:nvPr>
        </p:nvGraphicFramePr>
        <p:xfrm>
          <a:off x="6321425" y="1817968"/>
          <a:ext cx="5441950" cy="3012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4A0AC36E-5F1A-4A33-A8E3-419C32C49CB2}"/>
              </a:ext>
            </a:extLst>
          </p:cNvPr>
          <p:cNvGraphicFramePr>
            <a:graphicFrameLocks/>
          </p:cNvGraphicFramePr>
          <p:nvPr>
            <p:extLst>
              <p:ext uri="{D42A27DB-BD31-4B8C-83A1-F6EECF244321}">
                <p14:modId xmlns:p14="http://schemas.microsoft.com/office/powerpoint/2010/main" val="2185244592"/>
              </p:ext>
            </p:extLst>
          </p:nvPr>
        </p:nvGraphicFramePr>
        <p:xfrm>
          <a:off x="193964" y="1817968"/>
          <a:ext cx="6127461" cy="3012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8547337"/>
      </p:ext>
    </p:extLst>
  </p:cSld>
  <p:clrMapOvr>
    <a:masterClrMapping/>
  </p:clrMapOvr>
  <mc:AlternateContent xmlns:mc="http://schemas.openxmlformats.org/markup-compatibility/2006" xmlns:p14="http://schemas.microsoft.com/office/powerpoint/2010/main">
    <mc:Choice Requires="p14">
      <p:transition spd="slow" p14:dur="2000" advTm="73955"/>
    </mc:Choice>
    <mc:Fallback xmlns="">
      <p:transition spd="slow" advTm="739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D5640AE-272B-4FA5-A332-7430C391228B}"/>
              </a:ext>
            </a:extLst>
          </p:cNvPr>
          <p:cNvSpPr txBox="1"/>
          <p:nvPr/>
        </p:nvSpPr>
        <p:spPr>
          <a:xfrm>
            <a:off x="2331072" y="28527"/>
            <a:ext cx="8752565" cy="941699"/>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600" b="1" dirty="0">
                <a:solidFill>
                  <a:schemeClr val="accent2">
                    <a:lumMod val="75000"/>
                  </a:schemeClr>
                </a:solidFill>
              </a:rPr>
              <a:t>Key messages</a:t>
            </a:r>
          </a:p>
        </p:txBody>
      </p:sp>
      <p:sp>
        <p:nvSpPr>
          <p:cNvPr id="3" name="TextBox 2">
            <a:extLst>
              <a:ext uri="{FF2B5EF4-FFF2-40B4-BE49-F238E27FC236}">
                <a16:creationId xmlns:a16="http://schemas.microsoft.com/office/drawing/2014/main" id="{6ACC31C9-D124-06D9-15B4-A90DC4059137}"/>
              </a:ext>
            </a:extLst>
          </p:cNvPr>
          <p:cNvSpPr txBox="1"/>
          <p:nvPr/>
        </p:nvSpPr>
        <p:spPr>
          <a:xfrm>
            <a:off x="240146" y="1429754"/>
            <a:ext cx="10843491" cy="4942635"/>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Century Schoolbook" panose="02040604050505020304" pitchFamily="18" charset="0"/>
                <a:ea typeface="Calibri" panose="020F0502020204030204" pitchFamily="34" charset="0"/>
                <a:cs typeface="Tunga" panose="020B0502040204020203" pitchFamily="34" charset="0"/>
              </a:rPr>
              <a:t>Based on the analysis of procurement data, it is encouraging to see that the </a:t>
            </a:r>
            <a:r>
              <a:rPr lang="en-GB" sz="1800" b="1" dirty="0">
                <a:effectLst/>
                <a:latin typeface="Century Schoolbook" panose="02040604050505020304" pitchFamily="18" charset="0"/>
                <a:ea typeface="Calibri" panose="020F0502020204030204" pitchFamily="34" charset="0"/>
                <a:cs typeface="Tunga" panose="020B0502040204020203" pitchFamily="34" charset="0"/>
              </a:rPr>
              <a:t>number of ARV combinations for 1</a:t>
            </a:r>
            <a:r>
              <a:rPr lang="en-GB" sz="1800" b="1" baseline="30000" dirty="0">
                <a:effectLst/>
                <a:latin typeface="Century Schoolbook" panose="02040604050505020304" pitchFamily="18" charset="0"/>
                <a:ea typeface="Calibri" panose="020F0502020204030204" pitchFamily="34" charset="0"/>
                <a:cs typeface="Tunga" panose="020B0502040204020203" pitchFamily="34" charset="0"/>
              </a:rPr>
              <a:t>st</a:t>
            </a:r>
            <a:r>
              <a:rPr lang="en-GB" sz="1800" b="1" dirty="0">
                <a:effectLst/>
                <a:latin typeface="Century Schoolbook" panose="02040604050505020304" pitchFamily="18" charset="0"/>
                <a:ea typeface="Calibri" panose="020F0502020204030204" pitchFamily="34" charset="0"/>
                <a:cs typeface="Tunga" panose="020B0502040204020203" pitchFamily="34" charset="0"/>
              </a:rPr>
              <a:t> line treatment is lower than previous years</a:t>
            </a:r>
            <a:r>
              <a:rPr lang="en-GB" sz="1800" dirty="0">
                <a:effectLst/>
                <a:latin typeface="Century Schoolbook" panose="02040604050505020304" pitchFamily="18" charset="0"/>
                <a:ea typeface="Calibri" panose="020F0502020204030204" pitchFamily="34" charset="0"/>
                <a:cs typeface="Tunga" panose="020B0502040204020203" pitchFamily="34" charset="0"/>
              </a:rPr>
              <a:t>; governments should invest an effort to eliminate from their procurements of d4T and other ARV formulations which are not in line with WHO recommendations. </a:t>
            </a:r>
            <a:endParaRPr lang="en-CH" sz="1800" dirty="0">
              <a:effectLst/>
              <a:latin typeface="Calibri" panose="020F0502020204030204" pitchFamily="34" charset="0"/>
              <a:ea typeface="Calibri" panose="020F0502020204030204" pitchFamily="34" charset="0"/>
              <a:cs typeface="Tunga" panose="020B0502040204020203" pitchFamily="34" charset="0"/>
            </a:endParaRP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GB" sz="1800" dirty="0">
                <a:effectLst/>
                <a:latin typeface="Century Schoolbook" panose="02040604050505020304" pitchFamily="18" charset="0"/>
                <a:ea typeface="Calibri" panose="020F0502020204030204" pitchFamily="34" charset="0"/>
                <a:cs typeface="Tunga" panose="020B0502040204020203" pitchFamily="34" charset="0"/>
              </a:rPr>
              <a:t>Second line regimens in Low and lower-middle-income countries are almost </a:t>
            </a:r>
            <a:r>
              <a:rPr lang="en-GB" sz="1800" b="1" dirty="0">
                <a:effectLst/>
                <a:latin typeface="Century Schoolbook" panose="02040604050505020304" pitchFamily="18" charset="0"/>
                <a:ea typeface="Calibri" panose="020F0502020204030204" pitchFamily="34" charset="0"/>
                <a:cs typeface="Tunga" panose="020B0502040204020203" pitchFamily="34" charset="0"/>
              </a:rPr>
              <a:t>thrice as expensive </a:t>
            </a:r>
            <a:r>
              <a:rPr lang="en-GB" sz="1800" dirty="0">
                <a:effectLst/>
                <a:latin typeface="Century Schoolbook" panose="02040604050505020304" pitchFamily="18" charset="0"/>
                <a:ea typeface="Calibri" panose="020F0502020204030204" pitchFamily="34" charset="0"/>
                <a:cs typeface="Tunga" panose="020B0502040204020203" pitchFamily="34" charset="0"/>
              </a:rPr>
              <a:t>as first line regimens and </a:t>
            </a:r>
            <a:r>
              <a:rPr lang="en-GB" sz="1800" b="1" dirty="0">
                <a:effectLst/>
                <a:latin typeface="Century Schoolbook" panose="02040604050505020304" pitchFamily="18" charset="0"/>
                <a:ea typeface="Calibri" panose="020F0502020204030204" pitchFamily="34" charset="0"/>
                <a:cs typeface="Tunga" panose="020B0502040204020203" pitchFamily="34" charset="0"/>
              </a:rPr>
              <a:t>8 times more expensive </a:t>
            </a:r>
            <a:r>
              <a:rPr lang="en-GB" sz="1800" dirty="0">
                <a:effectLst/>
                <a:latin typeface="Century Schoolbook" panose="02040604050505020304" pitchFamily="18" charset="0"/>
                <a:ea typeface="Calibri" panose="020F0502020204030204" pitchFamily="34" charset="0"/>
                <a:cs typeface="Tunga" panose="020B0502040204020203" pitchFamily="34" charset="0"/>
              </a:rPr>
              <a:t>than first line regimens in upper middle-income countries.</a:t>
            </a:r>
          </a:p>
          <a:p>
            <a:pPr algn="l"/>
            <a:r>
              <a:rPr lang="en-GB" dirty="0">
                <a:latin typeface="Century Schoolbook" panose="02040604050505020304" pitchFamily="18" charset="0"/>
                <a:ea typeface="Calibri" panose="020F0502020204030204" pitchFamily="34" charset="0"/>
                <a:cs typeface="Tunga" panose="020B0502040204020203" pitchFamily="34" charset="0"/>
              </a:rPr>
              <a:t>	I</a:t>
            </a:r>
            <a:r>
              <a:rPr lang="en-GB" sz="1800" dirty="0">
                <a:effectLst/>
                <a:latin typeface="Century Schoolbook" panose="02040604050505020304" pitchFamily="18" charset="0"/>
                <a:ea typeface="Calibri" panose="020F0502020204030204" pitchFamily="34" charset="0"/>
                <a:cs typeface="Tunga" panose="020B0502040204020203" pitchFamily="34" charset="0"/>
              </a:rPr>
              <a:t>t is recommended that countries </a:t>
            </a:r>
            <a:r>
              <a:rPr lang="en-GB" sz="1800" b="1" dirty="0">
                <a:effectLst/>
                <a:latin typeface="Century Schoolbook" panose="02040604050505020304" pitchFamily="18" charset="0"/>
                <a:ea typeface="Calibri" panose="020F0502020204030204" pitchFamily="34" charset="0"/>
                <a:cs typeface="Tunga" panose="020B0502040204020203" pitchFamily="34" charset="0"/>
              </a:rPr>
              <a:t>strengthen the treatment adherence and help patients 	to stay longer on 1</a:t>
            </a:r>
            <a:r>
              <a:rPr lang="en-GB" sz="1800" b="1" baseline="30000" dirty="0">
                <a:effectLst/>
                <a:latin typeface="Century Schoolbook" panose="02040604050505020304" pitchFamily="18" charset="0"/>
                <a:ea typeface="Calibri" panose="020F0502020204030204" pitchFamily="34" charset="0"/>
                <a:cs typeface="Tunga" panose="020B0502040204020203" pitchFamily="34" charset="0"/>
              </a:rPr>
              <a:t>st</a:t>
            </a:r>
            <a:r>
              <a:rPr lang="en-GB" sz="1800" b="1" dirty="0">
                <a:effectLst/>
                <a:latin typeface="Century Schoolbook" panose="02040604050505020304" pitchFamily="18" charset="0"/>
                <a:ea typeface="Calibri" panose="020F0502020204030204" pitchFamily="34" charset="0"/>
                <a:cs typeface="Tunga" panose="020B0502040204020203" pitchFamily="34" charset="0"/>
              </a:rPr>
              <a:t> line treatment </a:t>
            </a:r>
            <a:r>
              <a:rPr lang="en-GB" sz="1800" dirty="0">
                <a:effectLst/>
                <a:latin typeface="Century Schoolbook" panose="02040604050505020304" pitchFamily="18" charset="0"/>
                <a:ea typeface="Calibri" panose="020F0502020204030204" pitchFamily="34" charset="0"/>
                <a:cs typeface="Tunga" panose="020B0502040204020203" pitchFamily="34" charset="0"/>
              </a:rPr>
              <a:t>and to continue efficient procurement practices using 	economy of scale through reduced number of ARV combinations.</a:t>
            </a:r>
          </a:p>
          <a:p>
            <a:pPr algn="l"/>
            <a:endParaRPr lang="en-GB" dirty="0">
              <a:latin typeface="Century Schoolbook" panose="02040604050505020304" pitchFamily="18" charset="0"/>
              <a:cs typeface="Tunga" panose="020B0502040204020203" pitchFamily="34" charset="0"/>
            </a:endParaRPr>
          </a:p>
          <a:p>
            <a:pPr marL="285750" indent="-285750" algn="l">
              <a:buFont typeface="Arial" panose="020B0604020202020204" pitchFamily="34" charset="0"/>
              <a:buChar char="•"/>
            </a:pPr>
            <a:r>
              <a:rPr lang="en-GB" dirty="0">
                <a:latin typeface="Century Schoolbook" panose="02040604050505020304" pitchFamily="18" charset="0"/>
                <a:cs typeface="Tunga" panose="020B0502040204020203" pitchFamily="34" charset="0"/>
              </a:rPr>
              <a:t>It is also recommended that the price of 2nd line regimens be brought down in upper middle-income countries, especially in the region of Latin America and Easter Europe and central Asia.</a:t>
            </a:r>
          </a:p>
          <a:p>
            <a:r>
              <a:rPr lang="en-US" dirty="0">
                <a:latin typeface="Century Schoolbook" panose="02040604050505020304" pitchFamily="18" charset="0"/>
                <a:cs typeface="Tunga" panose="020B0502040204020203" pitchFamily="34" charset="0"/>
              </a:rPr>
              <a:t>	Price reductions for HIV products can free funds to further expand </a:t>
            </a:r>
            <a:r>
              <a:rPr lang="en-US" dirty="0" err="1">
                <a:latin typeface="Century Schoolbook" panose="02040604050505020304" pitchFamily="18" charset="0"/>
                <a:cs typeface="Tunga" panose="020B0502040204020203" pitchFamily="34" charset="0"/>
              </a:rPr>
              <a:t>programmes</a:t>
            </a:r>
            <a:r>
              <a:rPr lang="en-US" dirty="0">
                <a:latin typeface="Century Schoolbook" panose="02040604050505020304" pitchFamily="18" charset="0"/>
                <a:cs typeface="Tunga" panose="020B0502040204020203" pitchFamily="34" charset="0"/>
              </a:rPr>
              <a:t> </a:t>
            </a:r>
          </a:p>
          <a:p>
            <a:r>
              <a:rPr lang="en-US" dirty="0">
                <a:latin typeface="Century Schoolbook" panose="02040604050505020304" pitchFamily="18" charset="0"/>
                <a:cs typeface="Tunga" panose="020B0502040204020203" pitchFamily="34" charset="0"/>
              </a:rPr>
              <a:t>       and upgrade high-impact interventions, such as Long-acting </a:t>
            </a:r>
            <a:r>
              <a:rPr lang="en-US" dirty="0" err="1">
                <a:latin typeface="Century Schoolbook" panose="02040604050505020304" pitchFamily="18" charset="0"/>
                <a:cs typeface="Tunga" panose="020B0502040204020203" pitchFamily="34" charset="0"/>
              </a:rPr>
              <a:t>PrEP.</a:t>
            </a:r>
            <a:endParaRPr lang="en-CH" dirty="0">
              <a:latin typeface="Century Schoolbook" panose="02040604050505020304" pitchFamily="18" charset="0"/>
              <a:cs typeface="Tunga" panose="020B0502040204020203" pitchFamily="34" charset="0"/>
            </a:endParaRPr>
          </a:p>
          <a:p>
            <a:pPr algn="l"/>
            <a:endParaRPr lang="en-CH" dirty="0"/>
          </a:p>
        </p:txBody>
      </p:sp>
    </p:spTree>
    <p:extLst>
      <p:ext uri="{BB962C8B-B14F-4D97-AF65-F5344CB8AC3E}">
        <p14:creationId xmlns:p14="http://schemas.microsoft.com/office/powerpoint/2010/main" val="3571272717"/>
      </p:ext>
    </p:extLst>
  </p:cSld>
  <p:clrMapOvr>
    <a:masterClrMapping/>
  </p:clrMapOvr>
  <mc:AlternateContent xmlns:mc="http://schemas.openxmlformats.org/markup-compatibility/2006" xmlns:p14="http://schemas.microsoft.com/office/powerpoint/2010/main">
    <mc:Choice Requires="p14">
      <p:transition spd="slow" p14:dur="2000" advTm="73955"/>
    </mc:Choice>
    <mc:Fallback xmlns="">
      <p:transition spd="slow" advTm="73955"/>
    </mc:Fallback>
  </mc:AlternateContent>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2.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5E06B7-DDBB-4F17-98CB-021724843583}">
  <ds:schemaRefs>
    <ds:schemaRef ds:uri="http://purl.org/dc/terms/"/>
    <ds:schemaRef ds:uri="http://schemas.microsoft.com/office/2006/metadata/properties"/>
    <ds:schemaRef ds:uri="http://schemas.microsoft.com/office/2006/documentManagement/types"/>
    <ds:schemaRef ds:uri="250929fa-9806-4449-af20-7947085fa170"/>
    <ds:schemaRef ds:uri="http://www.w3.org/XML/1998/namespace"/>
    <ds:schemaRef ds:uri="http://schemas.microsoft.com/office/infopath/2007/PartnerControls"/>
    <ds:schemaRef ds:uri="http://schemas.openxmlformats.org/package/2006/metadata/core-properties"/>
    <ds:schemaRef ds:uri="http://purl.org/dc/dcmitype/"/>
    <ds:schemaRef ds:uri="8f9d799d-7b27-4542-a589-fc3f0c3bda8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AIDS2022_Presentation Template</Template>
  <TotalTime>4328</TotalTime>
  <Words>1469</Words>
  <Application>Microsoft Office PowerPoint</Application>
  <PresentationFormat>Widescreen</PresentationFormat>
  <Paragraphs>162</Paragraphs>
  <Slides>10</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Calibri Light</vt:lpstr>
      <vt:lpstr>Century Schoolbook</vt:lpstr>
      <vt:lpstr>Verdana</vt:lpstr>
      <vt:lpstr>Courier New</vt:lpstr>
      <vt:lpstr>Arial</vt:lpstr>
      <vt:lpstr>Segoe UI</vt:lpstr>
      <vt:lpstr>Calibri</vt:lpstr>
      <vt:lpstr>Cambria</vt:lpstr>
      <vt:lpstr>Montserrat</vt:lpstr>
      <vt:lpstr>AIDS2022</vt:lpstr>
      <vt:lpstr>1_Office Theme</vt:lpstr>
      <vt:lpstr>Variation in average unit prices of antiretroviral medicines in low- and middle-income countries</vt:lpstr>
      <vt:lpstr>Context of HIV Funding landscape and resource needs(2025)</vt:lpstr>
      <vt:lpstr>PowerPoint Presentation</vt:lpstr>
      <vt:lpstr>PowerPoint Presentation</vt:lpstr>
      <vt:lpstr>How the average prices of ART regimen per person per year were estimated?</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MATTUR, Deepak</dc:creator>
  <cp:lastModifiedBy>MATTUR, Deepak</cp:lastModifiedBy>
  <cp:revision>2</cp:revision>
  <dcterms:created xsi:type="dcterms:W3CDTF">2022-07-19T13:57:28Z</dcterms:created>
  <dcterms:modified xsi:type="dcterms:W3CDTF">2022-07-22T14:06:08Z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