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4"/>
  </p:sldMasterIdLst>
  <p:notesMasterIdLst>
    <p:notesMasterId r:id="rId20"/>
  </p:notesMasterIdLst>
  <p:sldIdLst>
    <p:sldId id="256" r:id="rId5"/>
    <p:sldId id="272" r:id="rId6"/>
    <p:sldId id="257" r:id="rId7"/>
    <p:sldId id="282" r:id="rId8"/>
    <p:sldId id="291" r:id="rId9"/>
    <p:sldId id="290" r:id="rId10"/>
    <p:sldId id="289" r:id="rId11"/>
    <p:sldId id="297" r:id="rId12"/>
    <p:sldId id="293" r:id="rId13"/>
    <p:sldId id="300" r:id="rId14"/>
    <p:sldId id="288" r:id="rId15"/>
    <p:sldId id="287" r:id="rId16"/>
    <p:sldId id="296" r:id="rId17"/>
    <p:sldId id="295" r:id="rId18"/>
    <p:sldId id="299"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Verdana" panose="020B0604030504040204" pitchFamily="34" charset="0"/>
      <p:regular r:id="rId25"/>
      <p:bold r:id="rId26"/>
      <p:italic r:id="rId27"/>
      <p:bold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FC608E-32A7-598E-306E-ED155D99EDD1}" name="Melissa Stockton" initials="MS" userId="066a48ccc7a3216c" providerId="Windows Live"/>
  <p188:author id="{0B8E68A5-1E41-F301-2A39-B31CE025E8BF}" name="Parcesepe, Angela" initials="PA" userId="S::parcesep@ad.unc.edu::6be33e41-cbb4-4e57-b2da-ad043729c61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5587FB-0ED9-41D6-B2BC-5EFF1E162C58}" v="128" dt="2022-07-01T15:01:02.266"/>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99"/>
    <p:restoredTop sz="87685"/>
  </p:normalViewPr>
  <p:slideViewPr>
    <p:cSldViewPr snapToGrid="0" snapToObjects="1">
      <p:cViewPr varScale="1">
        <p:scale>
          <a:sx n="136" d="100"/>
          <a:sy n="136" d="100"/>
        </p:scale>
        <p:origin x="1296" y="16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sto\Google%20Drive\Iedea\Site%20Assessments\IAS%20Abstracts\Figure%202_SA4.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asto\Google%20Drive\Iedea\Site%20Assessments\IAS%20Abstracts\Figure%203_SA4.0.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885457677165353E-2"/>
          <c:y val="3.3457121465482194E-2"/>
          <c:w val="0.91111454232283462"/>
          <c:h val="0.84120411902041592"/>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Depression</c:v>
                </c:pt>
                <c:pt idx="1">
                  <c:v>Anxiety</c:v>
                </c:pt>
                <c:pt idx="2">
                  <c:v>PTSD</c:v>
                </c:pt>
              </c:strCache>
            </c:strRef>
          </c:cat>
          <c:val>
            <c:numRef>
              <c:f>Sheet1!$B$2:$B$4</c:f>
              <c:numCache>
                <c:formatCode>0%</c:formatCode>
                <c:ptCount val="3"/>
                <c:pt idx="0">
                  <c:v>0.5</c:v>
                </c:pt>
                <c:pt idx="1">
                  <c:v>0.14000000000000001</c:v>
                </c:pt>
                <c:pt idx="2">
                  <c:v>0.12</c:v>
                </c:pt>
              </c:numCache>
            </c:numRef>
          </c:val>
          <c:extLst>
            <c:ext xmlns:c16="http://schemas.microsoft.com/office/drawing/2014/chart" uri="{C3380CC4-5D6E-409C-BE32-E72D297353CC}">
              <c16:uniqueId val="{00000000-7E2D-4EE9-9EF9-C23E5D2C0FC1}"/>
            </c:ext>
          </c:extLst>
        </c:ser>
        <c:dLbls>
          <c:showLegendKey val="0"/>
          <c:showVal val="0"/>
          <c:showCatName val="0"/>
          <c:showSerName val="0"/>
          <c:showPercent val="0"/>
          <c:showBubbleSize val="0"/>
        </c:dLbls>
        <c:gapWidth val="219"/>
        <c:overlap val="-27"/>
        <c:axId val="678225616"/>
        <c:axId val="678231440"/>
      </c:barChart>
      <c:catAx>
        <c:axId val="67822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678231440"/>
        <c:crosses val="autoZero"/>
        <c:auto val="1"/>
        <c:lblAlgn val="ctr"/>
        <c:lblOffset val="100"/>
        <c:noMultiLvlLbl val="0"/>
      </c:catAx>
      <c:valAx>
        <c:axId val="67823144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678225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408983699267698E-2"/>
          <c:y val="5.0925925925925923E-2"/>
          <c:w val="0.88590560801959395"/>
          <c:h val="0.8416746864975212"/>
        </c:manualLayout>
      </c:layout>
      <c:barChart>
        <c:barDir val="col"/>
        <c:grouping val="clustered"/>
        <c:varyColors val="0"/>
        <c:ser>
          <c:idx val="0"/>
          <c:order val="0"/>
          <c:tx>
            <c:strRef>
              <c:f>'Figure 2'!$A$3</c:f>
              <c:strCache>
                <c:ptCount val="1"/>
                <c:pt idx="0">
                  <c:v>Screening*</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2'!$B$2:$D$2</c:f>
              <c:strCache>
                <c:ptCount val="3"/>
                <c:pt idx="0">
                  <c:v>Depression</c:v>
                </c:pt>
                <c:pt idx="1">
                  <c:v>Anxiety</c:v>
                </c:pt>
                <c:pt idx="2">
                  <c:v>PTSD</c:v>
                </c:pt>
              </c:strCache>
            </c:strRef>
          </c:cat>
          <c:val>
            <c:numRef>
              <c:f>'Figure 2'!$B$3:$D$3</c:f>
              <c:numCache>
                <c:formatCode>0%</c:formatCode>
                <c:ptCount val="3"/>
                <c:pt idx="0">
                  <c:v>0.5</c:v>
                </c:pt>
                <c:pt idx="1">
                  <c:v>0.14000000000000001</c:v>
                </c:pt>
                <c:pt idx="2">
                  <c:v>0.12</c:v>
                </c:pt>
              </c:numCache>
            </c:numRef>
          </c:val>
          <c:extLst>
            <c:ext xmlns:c16="http://schemas.microsoft.com/office/drawing/2014/chart" uri="{C3380CC4-5D6E-409C-BE32-E72D297353CC}">
              <c16:uniqueId val="{00000000-D6DB-4981-9B81-E3F806327C63}"/>
            </c:ext>
          </c:extLst>
        </c:ser>
        <c:ser>
          <c:idx val="1"/>
          <c:order val="1"/>
          <c:tx>
            <c:strRef>
              <c:f>'Figure 2'!$A$4</c:f>
              <c:strCache>
                <c:ptCount val="1"/>
                <c:pt idx="0">
                  <c:v>Screening* &amp; Counseling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2'!$B$2:$D$2</c:f>
              <c:strCache>
                <c:ptCount val="3"/>
                <c:pt idx="0">
                  <c:v>Depression</c:v>
                </c:pt>
                <c:pt idx="1">
                  <c:v>Anxiety</c:v>
                </c:pt>
                <c:pt idx="2">
                  <c:v>PTSD</c:v>
                </c:pt>
              </c:strCache>
            </c:strRef>
          </c:cat>
          <c:val>
            <c:numRef>
              <c:f>'Figure 2'!$B$4:$D$4</c:f>
              <c:numCache>
                <c:formatCode>0%</c:formatCode>
                <c:ptCount val="3"/>
                <c:pt idx="0">
                  <c:v>0.46</c:v>
                </c:pt>
                <c:pt idx="1">
                  <c:v>0.13</c:v>
                </c:pt>
                <c:pt idx="2">
                  <c:v>0.11</c:v>
                </c:pt>
              </c:numCache>
            </c:numRef>
          </c:val>
          <c:extLst>
            <c:ext xmlns:c16="http://schemas.microsoft.com/office/drawing/2014/chart" uri="{C3380CC4-5D6E-409C-BE32-E72D297353CC}">
              <c16:uniqueId val="{00000001-D6DB-4981-9B81-E3F806327C63}"/>
            </c:ext>
          </c:extLst>
        </c:ser>
        <c:ser>
          <c:idx val="2"/>
          <c:order val="2"/>
          <c:tx>
            <c:strRef>
              <c:f>'Figure 2'!$A$5</c:f>
              <c:strCache>
                <c:ptCount val="1"/>
                <c:pt idx="0">
                  <c:v>Screening* &amp; Medication</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2'!$B$2:$D$2</c:f>
              <c:strCache>
                <c:ptCount val="3"/>
                <c:pt idx="0">
                  <c:v>Depression</c:v>
                </c:pt>
                <c:pt idx="1">
                  <c:v>Anxiety</c:v>
                </c:pt>
                <c:pt idx="2">
                  <c:v>PTSD</c:v>
                </c:pt>
              </c:strCache>
            </c:strRef>
          </c:cat>
          <c:val>
            <c:numRef>
              <c:f>'Figure 2'!$B$5:$D$5</c:f>
              <c:numCache>
                <c:formatCode>0%</c:formatCode>
                <c:ptCount val="3"/>
                <c:pt idx="0">
                  <c:v>0.36</c:v>
                </c:pt>
                <c:pt idx="1">
                  <c:v>0.11</c:v>
                </c:pt>
                <c:pt idx="2">
                  <c:v>0.08</c:v>
                </c:pt>
              </c:numCache>
            </c:numRef>
          </c:val>
          <c:extLst>
            <c:ext xmlns:c16="http://schemas.microsoft.com/office/drawing/2014/chart" uri="{C3380CC4-5D6E-409C-BE32-E72D297353CC}">
              <c16:uniqueId val="{00000002-D6DB-4981-9B81-E3F806327C63}"/>
            </c:ext>
          </c:extLst>
        </c:ser>
        <c:dLbls>
          <c:dLblPos val="outEnd"/>
          <c:showLegendKey val="0"/>
          <c:showVal val="1"/>
          <c:showCatName val="0"/>
          <c:showSerName val="0"/>
          <c:showPercent val="0"/>
          <c:showBubbleSize val="0"/>
        </c:dLbls>
        <c:gapWidth val="100"/>
        <c:axId val="822587264"/>
        <c:axId val="822588928"/>
      </c:barChart>
      <c:catAx>
        <c:axId val="8225872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22588928"/>
        <c:crosses val="autoZero"/>
        <c:auto val="1"/>
        <c:lblAlgn val="ctr"/>
        <c:lblOffset val="100"/>
        <c:noMultiLvlLbl val="0"/>
      </c:catAx>
      <c:valAx>
        <c:axId val="822588928"/>
        <c:scaling>
          <c:orientation val="minMax"/>
          <c:max val="1"/>
          <c:min val="0"/>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600" dirty="0">
                    <a:solidFill>
                      <a:schemeClr val="tx1"/>
                    </a:solidFill>
                  </a:rPr>
                  <a:t>Percentage of Sites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22587264"/>
        <c:crosses val="autoZero"/>
        <c:crossBetween val="between"/>
        <c:majorUnit val="0.1"/>
      </c:valAx>
      <c:spPr>
        <a:noFill/>
        <a:ln>
          <a:noFill/>
        </a:ln>
        <a:effectLst/>
      </c:spPr>
    </c:plotArea>
    <c:legend>
      <c:legendPos val="r"/>
      <c:layout>
        <c:manualLayout>
          <c:xMode val="edge"/>
          <c:yMode val="edge"/>
          <c:x val="0.67447270320000874"/>
          <c:y val="6.7996864975211443E-2"/>
          <c:w val="0.32552729679999137"/>
          <c:h val="0.2343766404199475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852159715746828E-2"/>
          <c:y val="4.1666666666666664E-2"/>
          <c:w val="0.9109977853270258"/>
          <c:h val="0.70669599017561735"/>
        </c:manualLayout>
      </c:layout>
      <c:barChart>
        <c:barDir val="col"/>
        <c:grouping val="clustered"/>
        <c:varyColors val="0"/>
        <c:ser>
          <c:idx val="0"/>
          <c:order val="0"/>
          <c:tx>
            <c:strRef>
              <c:f>Sheet2!$B$8</c:f>
              <c:strCache>
                <c:ptCount val="1"/>
                <c:pt idx="0">
                  <c:v>Not available at either time point</c:v>
                </c:pt>
              </c:strCache>
            </c:strRef>
          </c:tx>
          <c:spPr>
            <a:solidFill>
              <a:schemeClr val="accent1"/>
            </a:solidFill>
            <a:ln>
              <a:noFill/>
            </a:ln>
            <a:effectLst/>
          </c:spPr>
          <c:invertIfNegative val="0"/>
          <c:dLbls>
            <c:dLbl>
              <c:idx val="0"/>
              <c:tx>
                <c:rich>
                  <a:bodyPr/>
                  <a:lstStyle/>
                  <a:p>
                    <a:r>
                      <a:rPr lang="en-US"/>
                      <a:t>10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9F9-49DD-A86F-E0724A787C9F}"/>
                </c:ext>
              </c:extLst>
            </c:dLbl>
            <c:dLbl>
              <c:idx val="1"/>
              <c:tx>
                <c:rich>
                  <a:bodyPr/>
                  <a:lstStyle/>
                  <a:p>
                    <a:r>
                      <a:rPr lang="en-US" dirty="0"/>
                      <a:t>25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9F9-49DD-A86F-E0724A787C9F}"/>
                </c:ext>
              </c:extLst>
            </c:dLbl>
            <c:dLbl>
              <c:idx val="2"/>
              <c:tx>
                <c:rich>
                  <a:bodyPr/>
                  <a:lstStyle/>
                  <a:p>
                    <a:r>
                      <a:rPr lang="en-US"/>
                      <a:t>54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09F9-49DD-A86F-E0724A787C9F}"/>
                </c:ext>
              </c:extLst>
            </c:dLbl>
            <c:dLbl>
              <c:idx val="4"/>
              <c:tx>
                <c:rich>
                  <a:bodyPr/>
                  <a:lstStyle/>
                  <a:p>
                    <a:r>
                      <a:rPr lang="en-US"/>
                      <a:t>59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09F9-49DD-A86F-E0724A787C9F}"/>
                </c:ext>
              </c:extLst>
            </c:dLbl>
            <c:dLbl>
              <c:idx val="5"/>
              <c:tx>
                <c:rich>
                  <a:bodyPr/>
                  <a:lstStyle/>
                  <a:p>
                    <a:r>
                      <a:rPr lang="en-US"/>
                      <a:t>65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09F9-49DD-A86F-E0724A787C9F}"/>
                </c:ext>
              </c:extLst>
            </c:dLbl>
            <c:dLbl>
              <c:idx val="6"/>
              <c:tx>
                <c:rich>
                  <a:bodyPr/>
                  <a:lstStyle/>
                  <a:p>
                    <a:r>
                      <a:rPr lang="en-US"/>
                      <a:t>81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09F9-49DD-A86F-E0724A787C9F}"/>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Sheet2!$A$9:$A$15</c:f>
              <c:strCache>
                <c:ptCount val="7"/>
                <c:pt idx="0">
                  <c:v>Screening*</c:v>
                </c:pt>
                <c:pt idx="1">
                  <c:v>Screening* &amp; Individual Counseling</c:v>
                </c:pt>
                <c:pt idx="2">
                  <c:v>Screening *&amp; Group Counseling</c:v>
                </c:pt>
                <c:pt idx="4">
                  <c:v>Screening*</c:v>
                </c:pt>
                <c:pt idx="5">
                  <c:v>Screening* &amp; Individual Counseling</c:v>
                </c:pt>
                <c:pt idx="6">
                  <c:v>Screening* &amp; Group Counseling</c:v>
                </c:pt>
              </c:strCache>
            </c:strRef>
          </c:cat>
          <c:val>
            <c:numRef>
              <c:f>Sheet2!$B$9:$B$15</c:f>
              <c:numCache>
                <c:formatCode>0%</c:formatCode>
                <c:ptCount val="7"/>
                <c:pt idx="0">
                  <c:v>0.10294117647058823</c:v>
                </c:pt>
                <c:pt idx="1">
                  <c:v>0.25</c:v>
                </c:pt>
                <c:pt idx="2">
                  <c:v>0.54411764705882348</c:v>
                </c:pt>
                <c:pt idx="4">
                  <c:v>0.58823529411764708</c:v>
                </c:pt>
                <c:pt idx="5">
                  <c:v>0.6470588235294118</c:v>
                </c:pt>
                <c:pt idx="6">
                  <c:v>0.80882352941176472</c:v>
                </c:pt>
              </c:numCache>
            </c:numRef>
          </c:val>
          <c:extLst>
            <c:ext xmlns:c16="http://schemas.microsoft.com/office/drawing/2014/chart" uri="{C3380CC4-5D6E-409C-BE32-E72D297353CC}">
              <c16:uniqueId val="{00000000-96C2-46C3-BF44-9EBFF47B7707}"/>
            </c:ext>
          </c:extLst>
        </c:ser>
        <c:ser>
          <c:idx val="1"/>
          <c:order val="1"/>
          <c:tx>
            <c:strRef>
              <c:f>Sheet2!$C$8</c:f>
              <c:strCache>
                <c:ptCount val="1"/>
                <c:pt idx="0">
                  <c:v>Became available</c:v>
                </c:pt>
              </c:strCache>
            </c:strRef>
          </c:tx>
          <c:spPr>
            <a:solidFill>
              <a:schemeClr val="accent2"/>
            </a:solidFill>
            <a:ln>
              <a:noFill/>
            </a:ln>
            <a:effectLst/>
          </c:spPr>
          <c:invertIfNegative val="0"/>
          <c:dLbls>
            <c:dLbl>
              <c:idx val="0"/>
              <c:tx>
                <c:rich>
                  <a:bodyPr/>
                  <a:lstStyle/>
                  <a:p>
                    <a:r>
                      <a:rPr lang="en-US"/>
                      <a:t>31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9F9-49DD-A86F-E0724A787C9F}"/>
                </c:ext>
              </c:extLst>
            </c:dLbl>
            <c:dLbl>
              <c:idx val="1"/>
              <c:tx>
                <c:rich>
                  <a:bodyPr/>
                  <a:lstStyle/>
                  <a:p>
                    <a:r>
                      <a:rPr lang="en-US"/>
                      <a:t>26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9F9-49DD-A86F-E0724A787C9F}"/>
                </c:ext>
              </c:extLst>
            </c:dLbl>
            <c:dLbl>
              <c:idx val="2"/>
              <c:tx>
                <c:rich>
                  <a:bodyPr/>
                  <a:lstStyle/>
                  <a:p>
                    <a:r>
                      <a:rPr lang="en-US"/>
                      <a:t>10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9F9-49DD-A86F-E0724A787C9F}"/>
                </c:ext>
              </c:extLst>
            </c:dLbl>
            <c:dLbl>
              <c:idx val="4"/>
              <c:tx>
                <c:rich>
                  <a:bodyPr/>
                  <a:lstStyle/>
                  <a:p>
                    <a:r>
                      <a:rPr lang="en-US"/>
                      <a:t>24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09F9-49DD-A86F-E0724A787C9F}"/>
                </c:ext>
              </c:extLst>
            </c:dLbl>
            <c:dLbl>
              <c:idx val="5"/>
              <c:tx>
                <c:rich>
                  <a:bodyPr/>
                  <a:lstStyle/>
                  <a:p>
                    <a:r>
                      <a:rPr lang="en-US"/>
                      <a:t>21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09F9-49DD-A86F-E0724A787C9F}"/>
                </c:ext>
              </c:extLst>
            </c:dLbl>
            <c:dLbl>
              <c:idx val="6"/>
              <c:tx>
                <c:rich>
                  <a:bodyPr/>
                  <a:lstStyle/>
                  <a:p>
                    <a:r>
                      <a:rPr lang="en-US" dirty="0"/>
                      <a:t>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09F9-49DD-A86F-E0724A787C9F}"/>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Sheet2!$A$9:$A$15</c:f>
              <c:strCache>
                <c:ptCount val="7"/>
                <c:pt idx="0">
                  <c:v>Screening*</c:v>
                </c:pt>
                <c:pt idx="1">
                  <c:v>Screening* &amp; Individual Counseling</c:v>
                </c:pt>
                <c:pt idx="2">
                  <c:v>Screening *&amp; Group Counseling</c:v>
                </c:pt>
                <c:pt idx="4">
                  <c:v>Screening*</c:v>
                </c:pt>
                <c:pt idx="5">
                  <c:v>Screening* &amp; Individual Counseling</c:v>
                </c:pt>
                <c:pt idx="6">
                  <c:v>Screening* &amp; Group Counseling</c:v>
                </c:pt>
              </c:strCache>
            </c:strRef>
          </c:cat>
          <c:val>
            <c:numRef>
              <c:f>Sheet2!$C$9:$C$15</c:f>
              <c:numCache>
                <c:formatCode>0%</c:formatCode>
                <c:ptCount val="7"/>
                <c:pt idx="0">
                  <c:v>0.30882352941176472</c:v>
                </c:pt>
                <c:pt idx="1">
                  <c:v>0.26470588235294118</c:v>
                </c:pt>
                <c:pt idx="2">
                  <c:v>0.10294117647058823</c:v>
                </c:pt>
                <c:pt idx="4">
                  <c:v>0.23529411764705882</c:v>
                </c:pt>
                <c:pt idx="5">
                  <c:v>0.20588235294117646</c:v>
                </c:pt>
                <c:pt idx="6">
                  <c:v>7.3529411764705885E-2</c:v>
                </c:pt>
              </c:numCache>
            </c:numRef>
          </c:val>
          <c:extLst>
            <c:ext xmlns:c16="http://schemas.microsoft.com/office/drawing/2014/chart" uri="{C3380CC4-5D6E-409C-BE32-E72D297353CC}">
              <c16:uniqueId val="{00000001-96C2-46C3-BF44-9EBFF47B7707}"/>
            </c:ext>
          </c:extLst>
        </c:ser>
        <c:ser>
          <c:idx val="2"/>
          <c:order val="2"/>
          <c:tx>
            <c:strRef>
              <c:f>Sheet2!$D$8</c:f>
              <c:strCache>
                <c:ptCount val="1"/>
                <c:pt idx="0">
                  <c:v>Stopped being available</c:v>
                </c:pt>
              </c:strCache>
            </c:strRef>
          </c:tx>
          <c:spPr>
            <a:solidFill>
              <a:schemeClr val="accent3"/>
            </a:solidFill>
            <a:ln>
              <a:noFill/>
            </a:ln>
            <a:effectLst/>
          </c:spPr>
          <c:invertIfNegative val="0"/>
          <c:dLbls>
            <c:dLbl>
              <c:idx val="0"/>
              <c:tx>
                <c:rich>
                  <a:bodyPr/>
                  <a:lstStyle/>
                  <a:p>
                    <a:r>
                      <a:rPr lang="en-US"/>
                      <a:t>15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9F9-49DD-A86F-E0724A787C9F}"/>
                </c:ext>
              </c:extLst>
            </c:dLbl>
            <c:dLbl>
              <c:idx val="1"/>
              <c:tx>
                <c:rich>
                  <a:bodyPr/>
                  <a:lstStyle/>
                  <a:p>
                    <a:r>
                      <a:rPr lang="en-US"/>
                      <a:t>15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9F9-49DD-A86F-E0724A787C9F}"/>
                </c:ext>
              </c:extLst>
            </c:dLbl>
            <c:dLbl>
              <c:idx val="2"/>
              <c:tx>
                <c:rich>
                  <a:bodyPr/>
                  <a:lstStyle/>
                  <a:p>
                    <a:r>
                      <a:rPr lang="en-US"/>
                      <a:t>25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09F9-49DD-A86F-E0724A787C9F}"/>
                </c:ext>
              </c:extLst>
            </c:dLbl>
            <c:dLbl>
              <c:idx val="4"/>
              <c:tx>
                <c:rich>
                  <a:bodyPr/>
                  <a:lstStyle/>
                  <a:p>
                    <a:r>
                      <a:rPr lang="en-US"/>
                      <a:t>12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09F9-49DD-A86F-E0724A787C9F}"/>
                </c:ext>
              </c:extLst>
            </c:dLbl>
            <c:dLbl>
              <c:idx val="5"/>
              <c:tx>
                <c:rich>
                  <a:bodyPr/>
                  <a:lstStyle/>
                  <a:p>
                    <a:r>
                      <a:rPr lang="en-US"/>
                      <a:t>12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09F9-49DD-A86F-E0724A787C9F}"/>
                </c:ext>
              </c:extLst>
            </c:dLbl>
            <c:dLbl>
              <c:idx val="6"/>
              <c:tx>
                <c:rich>
                  <a:bodyPr/>
                  <a:lstStyle/>
                  <a:p>
                    <a:r>
                      <a:rPr lang="en-US"/>
                      <a:t>10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09F9-49DD-A86F-E0724A787C9F}"/>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Sheet2!$A$9:$A$15</c:f>
              <c:strCache>
                <c:ptCount val="7"/>
                <c:pt idx="0">
                  <c:v>Screening*</c:v>
                </c:pt>
                <c:pt idx="1">
                  <c:v>Screening* &amp; Individual Counseling</c:v>
                </c:pt>
                <c:pt idx="2">
                  <c:v>Screening *&amp; Group Counseling</c:v>
                </c:pt>
                <c:pt idx="4">
                  <c:v>Screening*</c:v>
                </c:pt>
                <c:pt idx="5">
                  <c:v>Screening* &amp; Individual Counseling</c:v>
                </c:pt>
                <c:pt idx="6">
                  <c:v>Screening* &amp; Group Counseling</c:v>
                </c:pt>
              </c:strCache>
            </c:strRef>
          </c:cat>
          <c:val>
            <c:numRef>
              <c:f>Sheet2!$D$9:$D$15</c:f>
              <c:numCache>
                <c:formatCode>0%</c:formatCode>
                <c:ptCount val="7"/>
                <c:pt idx="0">
                  <c:v>0.14705882352941177</c:v>
                </c:pt>
                <c:pt idx="1">
                  <c:v>0.14705882352941177</c:v>
                </c:pt>
                <c:pt idx="2">
                  <c:v>0.25</c:v>
                </c:pt>
                <c:pt idx="4">
                  <c:v>0.11764705882352941</c:v>
                </c:pt>
                <c:pt idx="5">
                  <c:v>0.11764705882352941</c:v>
                </c:pt>
                <c:pt idx="6">
                  <c:v>0.10294117647058823</c:v>
                </c:pt>
              </c:numCache>
            </c:numRef>
          </c:val>
          <c:extLst>
            <c:ext xmlns:c16="http://schemas.microsoft.com/office/drawing/2014/chart" uri="{C3380CC4-5D6E-409C-BE32-E72D297353CC}">
              <c16:uniqueId val="{00000002-96C2-46C3-BF44-9EBFF47B7707}"/>
            </c:ext>
          </c:extLst>
        </c:ser>
        <c:ser>
          <c:idx val="3"/>
          <c:order val="3"/>
          <c:tx>
            <c:strRef>
              <c:f>Sheet2!$E$8</c:f>
              <c:strCache>
                <c:ptCount val="1"/>
                <c:pt idx="0">
                  <c:v>Available at both time points</c:v>
                </c:pt>
              </c:strCache>
            </c:strRef>
          </c:tx>
          <c:spPr>
            <a:solidFill>
              <a:schemeClr val="accent4"/>
            </a:solidFill>
            <a:ln>
              <a:noFill/>
            </a:ln>
            <a:effectLst/>
          </c:spPr>
          <c:invertIfNegative val="0"/>
          <c:dLbls>
            <c:dLbl>
              <c:idx val="0"/>
              <c:tx>
                <c:rich>
                  <a:bodyPr/>
                  <a:lstStyle/>
                  <a:p>
                    <a:r>
                      <a:rPr lang="en-US"/>
                      <a:t>44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9F9-49DD-A86F-E0724A787C9F}"/>
                </c:ext>
              </c:extLst>
            </c:dLbl>
            <c:dLbl>
              <c:idx val="1"/>
              <c:tx>
                <c:rich>
                  <a:bodyPr/>
                  <a:lstStyle/>
                  <a:p>
                    <a:r>
                      <a:rPr lang="en-US"/>
                      <a:t>34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9F9-49DD-A86F-E0724A787C9F}"/>
                </c:ext>
              </c:extLst>
            </c:dLbl>
            <c:dLbl>
              <c:idx val="2"/>
              <c:tx>
                <c:rich>
                  <a:bodyPr/>
                  <a:lstStyle/>
                  <a:p>
                    <a:r>
                      <a:rPr lang="en-US"/>
                      <a:t>10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09F9-49DD-A86F-E0724A787C9F}"/>
                </c:ext>
              </c:extLst>
            </c:dLbl>
            <c:dLbl>
              <c:idx val="4"/>
              <c:tx>
                <c:rich>
                  <a:bodyPr/>
                  <a:lstStyle/>
                  <a:p>
                    <a:r>
                      <a:rPr lang="en-US"/>
                      <a:t>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09F9-49DD-A86F-E0724A787C9F}"/>
                </c:ext>
              </c:extLst>
            </c:dLbl>
            <c:dLbl>
              <c:idx val="5"/>
              <c:tx>
                <c:rich>
                  <a:bodyPr/>
                  <a:lstStyle/>
                  <a:p>
                    <a:r>
                      <a:rPr lang="en-US" dirty="0"/>
                      <a:t>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09F9-49DD-A86F-E0724A787C9F}"/>
                </c:ext>
              </c:extLst>
            </c:dLbl>
            <c:dLbl>
              <c:idx val="6"/>
              <c:tx>
                <c:rich>
                  <a:bodyPr/>
                  <a:lstStyle/>
                  <a:p>
                    <a:r>
                      <a:rPr lang="en-US"/>
                      <a:t>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09F9-49DD-A86F-E0724A787C9F}"/>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Sheet2!$A$9:$A$15</c:f>
              <c:strCache>
                <c:ptCount val="7"/>
                <c:pt idx="0">
                  <c:v>Screening*</c:v>
                </c:pt>
                <c:pt idx="1">
                  <c:v>Screening* &amp; Individual Counseling</c:v>
                </c:pt>
                <c:pt idx="2">
                  <c:v>Screening *&amp; Group Counseling</c:v>
                </c:pt>
                <c:pt idx="4">
                  <c:v>Screening*</c:v>
                </c:pt>
                <c:pt idx="5">
                  <c:v>Screening* &amp; Individual Counseling</c:v>
                </c:pt>
                <c:pt idx="6">
                  <c:v>Screening* &amp; Group Counseling</c:v>
                </c:pt>
              </c:strCache>
            </c:strRef>
          </c:cat>
          <c:val>
            <c:numRef>
              <c:f>Sheet2!$E$9:$E$15</c:f>
              <c:numCache>
                <c:formatCode>0%</c:formatCode>
                <c:ptCount val="7"/>
                <c:pt idx="0">
                  <c:v>0.44117647058823528</c:v>
                </c:pt>
                <c:pt idx="1">
                  <c:v>0.33823529411764708</c:v>
                </c:pt>
                <c:pt idx="2">
                  <c:v>0.10294117647058823</c:v>
                </c:pt>
                <c:pt idx="4">
                  <c:v>5.8823529411764705E-2</c:v>
                </c:pt>
                <c:pt idx="5">
                  <c:v>2.9411764705882353E-2</c:v>
                </c:pt>
                <c:pt idx="6">
                  <c:v>1.4705882352941176E-2</c:v>
                </c:pt>
              </c:numCache>
            </c:numRef>
          </c:val>
          <c:extLst>
            <c:ext xmlns:c16="http://schemas.microsoft.com/office/drawing/2014/chart" uri="{C3380CC4-5D6E-409C-BE32-E72D297353CC}">
              <c16:uniqueId val="{00000003-96C2-46C3-BF44-9EBFF47B7707}"/>
            </c:ext>
          </c:extLst>
        </c:ser>
        <c:dLbls>
          <c:dLblPos val="outEnd"/>
          <c:showLegendKey val="0"/>
          <c:showVal val="1"/>
          <c:showCatName val="0"/>
          <c:showSerName val="0"/>
          <c:showPercent val="0"/>
          <c:showBubbleSize val="0"/>
        </c:dLbls>
        <c:gapWidth val="50"/>
        <c:axId val="289257711"/>
        <c:axId val="289258127"/>
      </c:barChart>
      <c:catAx>
        <c:axId val="289257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289258127"/>
        <c:crosses val="autoZero"/>
        <c:auto val="1"/>
        <c:lblAlgn val="ctr"/>
        <c:lblOffset val="100"/>
        <c:noMultiLvlLbl val="0"/>
      </c:catAx>
      <c:valAx>
        <c:axId val="289258127"/>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289257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sz="1400">
          <a:solidFill>
            <a:sysClr val="windowText" lastClr="000000"/>
          </a:solidFill>
          <a:latin typeface="Verdana" panose="020B0604030504040204" pitchFamily="34" charset="0"/>
          <a:ea typeface="Verdana" panose="020B060403050404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12/07/2022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E8DCDC-D13C-2549-BE6A-717E9EED41AD}" type="slidenum">
              <a:rPr lang="en-GB" smtClean="0"/>
              <a:t>1</a:t>
            </a:fld>
            <a:endParaRPr lang="en-GB"/>
          </a:p>
        </p:txBody>
      </p:sp>
    </p:spTree>
    <p:extLst>
      <p:ext uri="{BB962C8B-B14F-4D97-AF65-F5344CB8AC3E}">
        <p14:creationId xmlns:p14="http://schemas.microsoft.com/office/powerpoint/2010/main" val="4081312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3</a:t>
            </a:fld>
            <a:endParaRPr lang="en-GB"/>
          </a:p>
        </p:txBody>
      </p:sp>
    </p:spTree>
    <p:extLst>
      <p:ext uri="{BB962C8B-B14F-4D97-AF65-F5344CB8AC3E}">
        <p14:creationId xmlns:p14="http://schemas.microsoft.com/office/powerpoint/2010/main" val="1919288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4</a:t>
            </a:fld>
            <a:endParaRPr lang="en-GB"/>
          </a:p>
        </p:txBody>
      </p:sp>
    </p:spTree>
    <p:extLst>
      <p:ext uri="{BB962C8B-B14F-4D97-AF65-F5344CB8AC3E}">
        <p14:creationId xmlns:p14="http://schemas.microsoft.com/office/powerpoint/2010/main" val="3624666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5</a:t>
            </a:fld>
            <a:endParaRPr lang="en-GB"/>
          </a:p>
        </p:txBody>
      </p:sp>
    </p:spTree>
    <p:extLst>
      <p:ext uri="{BB962C8B-B14F-4D97-AF65-F5344CB8AC3E}">
        <p14:creationId xmlns:p14="http://schemas.microsoft.com/office/powerpoint/2010/main" val="1465532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7</a:t>
            </a:fld>
            <a:endParaRPr lang="en-GB"/>
          </a:p>
        </p:txBody>
      </p:sp>
    </p:spTree>
    <p:extLst>
      <p:ext uri="{BB962C8B-B14F-4D97-AF65-F5344CB8AC3E}">
        <p14:creationId xmlns:p14="http://schemas.microsoft.com/office/powerpoint/2010/main" val="3404753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9</a:t>
            </a:fld>
            <a:endParaRPr lang="en-GB"/>
          </a:p>
        </p:txBody>
      </p:sp>
    </p:spTree>
    <p:extLst>
      <p:ext uri="{BB962C8B-B14F-4D97-AF65-F5344CB8AC3E}">
        <p14:creationId xmlns:p14="http://schemas.microsoft.com/office/powerpoint/2010/main" val="153848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10</a:t>
            </a:fld>
            <a:endParaRPr lang="en-GB"/>
          </a:p>
        </p:txBody>
      </p:sp>
    </p:spTree>
    <p:extLst>
      <p:ext uri="{BB962C8B-B14F-4D97-AF65-F5344CB8AC3E}">
        <p14:creationId xmlns:p14="http://schemas.microsoft.com/office/powerpoint/2010/main" val="3222521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11</a:t>
            </a:fld>
            <a:endParaRPr lang="en-GB"/>
          </a:p>
        </p:txBody>
      </p:sp>
    </p:spTree>
    <p:extLst>
      <p:ext uri="{BB962C8B-B14F-4D97-AF65-F5344CB8AC3E}">
        <p14:creationId xmlns:p14="http://schemas.microsoft.com/office/powerpoint/2010/main" val="3183899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12</a:t>
            </a:fld>
            <a:endParaRPr lang="en-GB"/>
          </a:p>
        </p:txBody>
      </p:sp>
    </p:spTree>
    <p:extLst>
      <p:ext uri="{BB962C8B-B14F-4D97-AF65-F5344CB8AC3E}">
        <p14:creationId xmlns:p14="http://schemas.microsoft.com/office/powerpoint/2010/main" val="36336323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B309050-9054-D04E-9F48-6712928E9B75}"/>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12" name="Picture 11">
            <a:extLst>
              <a:ext uri="{FF2B5EF4-FFF2-40B4-BE49-F238E27FC236}">
                <a16:creationId xmlns:a16="http://schemas.microsoft.com/office/drawing/2014/main" id="{D52E9838-9331-2646-832C-3F14E16166B8}"/>
              </a:ext>
            </a:extLst>
          </p:cNvPr>
          <p:cNvPicPr>
            <a:picLocks noChangeAspect="1"/>
          </p:cNvPicPr>
          <p:nvPr userDrawn="1"/>
        </p:nvPicPr>
        <p:blipFill>
          <a:blip r:embed="rId3"/>
          <a:stretch>
            <a:fillRect/>
          </a:stretch>
        </p:blipFill>
        <p:spPr>
          <a:xfrm>
            <a:off x="-12527" y="-12526"/>
            <a:ext cx="5080000" cy="2540000"/>
          </a:xfrm>
          <a:prstGeom prst="rect">
            <a:avLst/>
          </a:prstGeom>
        </p:spPr>
      </p:pic>
      <p:pic>
        <p:nvPicPr>
          <p:cNvPr id="14" name="Picture 13">
            <a:extLst>
              <a:ext uri="{FF2B5EF4-FFF2-40B4-BE49-F238E27FC236}">
                <a16:creationId xmlns:a16="http://schemas.microsoft.com/office/drawing/2014/main" id="{A03CF88D-A3E6-2F46-9667-2E1662497EFF}"/>
              </a:ext>
            </a:extLst>
          </p:cNvPr>
          <p:cNvPicPr>
            <a:picLocks noChangeAspect="1"/>
          </p:cNvPicPr>
          <p:nvPr userDrawn="1"/>
        </p:nvPicPr>
        <p:blipFill>
          <a:blip r:embed="rId4"/>
          <a:srcRect/>
          <a:stretch/>
        </p:blipFill>
        <p:spPr>
          <a:xfrm>
            <a:off x="93949" y="4075223"/>
            <a:ext cx="3790063" cy="247628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2097087"/>
            <a:ext cx="7632700" cy="4103687"/>
          </a:xfrm>
          <a:prstGeom prst="rect">
            <a:avLst/>
          </a:prstGeom>
        </p:spPr>
        <p:txBody>
          <a:bodyPr lIns="0" tIns="0" rIns="0" bIns="0" anchor="t">
            <a:normAutofit/>
          </a:bodyPr>
          <a:lstStyle>
            <a:lvl1pPr>
              <a:defRPr sz="6000"/>
            </a:lvl1pPr>
          </a:lstStyle>
          <a:p>
            <a:r>
              <a:rPr lang="en-US"/>
              <a:t>Click to edit Master title style</a:t>
            </a:r>
            <a:endParaRPr lang="en-US" dirty="0"/>
          </a:p>
        </p:txBody>
      </p:sp>
      <p:sp>
        <p:nvSpPr>
          <p:cNvPr id="19" name="TextBox 18">
            <a:extLst>
              <a:ext uri="{FF2B5EF4-FFF2-40B4-BE49-F238E27FC236}">
                <a16:creationId xmlns:a16="http://schemas.microsoft.com/office/drawing/2014/main" id="{3BC16089-C6C1-484F-807A-E6437A6C68CB}"/>
              </a:ext>
            </a:extLst>
          </p:cNvPr>
          <p:cNvSpPr txBox="1"/>
          <p:nvPr userDrawn="1"/>
        </p:nvSpPr>
        <p:spPr>
          <a:xfrm>
            <a:off x="8075613" y="0"/>
            <a:ext cx="3673474"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29 July – 2 August · Montreal &amp; virtual</a:t>
            </a:r>
          </a:p>
        </p:txBody>
      </p:sp>
      <p:sp>
        <p:nvSpPr>
          <p:cNvPr id="20" name="TextBox 19">
            <a:extLst>
              <a:ext uri="{FF2B5EF4-FFF2-40B4-BE49-F238E27FC236}">
                <a16:creationId xmlns:a16="http://schemas.microsoft.com/office/drawing/2014/main" id="{24CE7B83-A267-FE4B-B22D-B04ED8CC9174}"/>
              </a:ext>
            </a:extLst>
          </p:cNvPr>
          <p:cNvSpPr txBox="1"/>
          <p:nvPr userDrawn="1"/>
        </p:nvSpPr>
        <p:spPr>
          <a:xfrm>
            <a:off x="4116389" y="-1"/>
            <a:ext cx="1763712"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aids2022.org</a:t>
            </a:r>
          </a:p>
        </p:txBody>
      </p:sp>
      <p:sp>
        <p:nvSpPr>
          <p:cNvPr id="3" name="Text Placeholder 2">
            <a:extLst>
              <a:ext uri="{FF2B5EF4-FFF2-40B4-BE49-F238E27FC236}">
                <a16:creationId xmlns:a16="http://schemas.microsoft.com/office/drawing/2014/main" id="{24B60FDB-A672-194A-8015-15EF87CA8EA2}"/>
              </a:ext>
            </a:extLst>
          </p:cNvPr>
          <p:cNvSpPr>
            <a:spLocks noGrp="1"/>
          </p:cNvSpPr>
          <p:nvPr>
            <p:ph type="body" sz="quarter" idx="10" hasCustomPrompt="1"/>
          </p:nvPr>
        </p:nvSpPr>
        <p:spPr>
          <a:xfrm>
            <a:off x="4116388" y="1231490"/>
            <a:ext cx="7632700" cy="433798"/>
          </a:xfrm>
        </p:spPr>
        <p:txBody>
          <a:bodyPr anchor="t">
            <a:normAutofit/>
          </a:bodyPr>
          <a:lstStyle>
            <a:lvl1pPr>
              <a:defRPr sz="2800" b="1" i="0">
                <a:solidFill>
                  <a:schemeClr val="accent1"/>
                </a:solidFill>
                <a:latin typeface="+mj-lt"/>
                <a:ea typeface="IAS Ribbon Sans Bold" pitchFamily="2" charset="0"/>
              </a:defRPr>
            </a:lvl1pPr>
          </a:lstStyle>
          <a:p>
            <a:pPr lvl="0"/>
            <a:r>
              <a:rPr lang="en-GB" dirty="0"/>
              <a:t>Session name</a:t>
            </a:r>
          </a:p>
        </p:txBody>
      </p:sp>
      <p:sp>
        <p:nvSpPr>
          <p:cNvPr id="5" name="Text Placeholder 4">
            <a:extLst>
              <a:ext uri="{FF2B5EF4-FFF2-40B4-BE49-F238E27FC236}">
                <a16:creationId xmlns:a16="http://schemas.microsoft.com/office/drawing/2014/main" id="{395A5847-221C-FD44-96A5-ECB756A29F6A}"/>
              </a:ext>
            </a:extLst>
          </p:cNvPr>
          <p:cNvSpPr>
            <a:spLocks noGrp="1"/>
          </p:cNvSpPr>
          <p:nvPr>
            <p:ph type="body" sz="quarter" idx="11" hasCustomPrompt="1"/>
          </p:nvPr>
        </p:nvSpPr>
        <p:spPr>
          <a:xfrm>
            <a:off x="4116388" y="765175"/>
            <a:ext cx="7632700" cy="385199"/>
          </a:xfrm>
        </p:spPr>
        <p:txBody>
          <a:bodyPr anchor="b">
            <a:normAutofit/>
          </a:bodyPr>
          <a:lstStyle>
            <a:lvl1pPr>
              <a:defRPr sz="1600"/>
            </a:lvl1pPr>
          </a:lstStyle>
          <a:p>
            <a:pPr lvl="0"/>
            <a:r>
              <a:rPr lang="en-GB" dirty="0"/>
              <a:t>Presenter name &amp; affiliation</a:t>
            </a:r>
          </a:p>
        </p:txBody>
      </p:sp>
      <p:sp>
        <p:nvSpPr>
          <p:cNvPr id="15" name="TextBox 14">
            <a:extLst>
              <a:ext uri="{FF2B5EF4-FFF2-40B4-BE49-F238E27FC236}">
                <a16:creationId xmlns:a16="http://schemas.microsoft.com/office/drawing/2014/main" id="{D6AF9883-2A5D-DB4A-BEBE-7B3D801EF74A}"/>
              </a:ext>
            </a:extLst>
          </p:cNvPr>
          <p:cNvSpPr txBox="1"/>
          <p:nvPr userDrawn="1"/>
        </p:nvSpPr>
        <p:spPr>
          <a:xfrm>
            <a:off x="6312024" y="1"/>
            <a:ext cx="1763589" cy="441324"/>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a:t>
            </a:r>
          </a:p>
        </p:txBody>
      </p:sp>
    </p:spTree>
    <p:extLst>
      <p:ext uri="{BB962C8B-B14F-4D97-AF65-F5344CB8AC3E}">
        <p14:creationId xmlns:p14="http://schemas.microsoft.com/office/powerpoint/2010/main" val="2264674381"/>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E6E968-03DB-5047-969A-43A70EB6F48D}"/>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p:spPr>
        <p:txBody>
          <a:bodyPr/>
          <a:lstStyle>
            <a:lvl1pPr marL="0" indent="0">
              <a:buNone/>
              <a:defRPr/>
            </a:lvl1pPr>
          </a:lstStyle>
          <a:p>
            <a:pPr lvl="0"/>
            <a:r>
              <a:rPr lang="en-US"/>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p:spPr>
        <p:txBody>
          <a:bodyPr/>
          <a:lstStyle>
            <a:lvl1pPr marL="0" indent="0">
              <a:buNone/>
              <a:defRPr/>
            </a:lvl1pPr>
          </a:lstStyle>
          <a:p>
            <a:pPr lvl="0"/>
            <a:r>
              <a:rPr lang="en-US"/>
              <a:t>Click to 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mn-lt"/>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Caption</a:t>
            </a:r>
            <a:endParaRPr lang="en-US" dirty="0"/>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p:spPr>
        <p:txBody>
          <a:bodyPr anchor="b">
            <a:normAutofit/>
          </a:bodyPr>
          <a:lstStyle>
            <a:lvl1pPr marL="0" indent="0">
              <a:buNone/>
              <a:defRPr sz="1800" b="1" i="0">
                <a:solidFill>
                  <a:schemeClr val="accent1"/>
                </a:solidFill>
                <a:latin typeface="+mn-lt"/>
                <a:ea typeface="IAS Ribbon Sans Bold" pitchFamily="2" charset="0"/>
              </a:defRPr>
            </a:lvl1pPr>
          </a:lstStyle>
          <a:p>
            <a:pPr lvl="0"/>
            <a:r>
              <a:rPr lang="en-GB" dirty="0"/>
              <a:t>Caption</a:t>
            </a:r>
            <a:endParaRPr lang="en-US" dirty="0"/>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9" name="Picture 18">
            <a:extLst>
              <a:ext uri="{FF2B5EF4-FFF2-40B4-BE49-F238E27FC236}">
                <a16:creationId xmlns:a16="http://schemas.microsoft.com/office/drawing/2014/main" id="{EC38CBA2-8719-D043-A084-DE0E737BA2F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66429329"/>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onten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A5833C-8FCE-AB4B-A9CF-A50F7A3B684A}"/>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solidFill>
            <a:schemeClr val="accent2"/>
          </a:solidFill>
        </p:spPr>
        <p:txBody>
          <a:bodyPr anchor="ctr"/>
          <a:lstStyle>
            <a:lvl1pPr marL="0" indent="0" algn="ctr">
              <a:buNone/>
              <a:defRPr/>
            </a:lvl1pPr>
          </a:lstStyle>
          <a:p>
            <a:r>
              <a:rPr lang="en-US"/>
              <a:t>Click icon to add picture</a:t>
            </a:r>
            <a:endParaRPr lang="en-US" dirty="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2" name="Picture 11">
            <a:extLst>
              <a:ext uri="{FF2B5EF4-FFF2-40B4-BE49-F238E27FC236}">
                <a16:creationId xmlns:a16="http://schemas.microsoft.com/office/drawing/2014/main" id="{A0F847C3-14BD-324D-A46A-F58ED3D20FA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25227338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a:t>Click to edit Master text styles</a:t>
            </a:r>
          </a:p>
        </p:txBody>
      </p:sp>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5" y="2097091"/>
            <a:ext cx="5437188" cy="4103687"/>
          </a:xfrm>
          <a:solidFill>
            <a:schemeClr val="accent2"/>
          </a:solidFill>
        </p:spPr>
        <p:txBody>
          <a:bodyPr anchor="ctr"/>
          <a:lstStyle>
            <a:lvl1pPr marL="0" indent="0" algn="ctr">
              <a:buNone/>
              <a:defRPr/>
            </a:lvl1pPr>
          </a:lstStyle>
          <a:p>
            <a:r>
              <a:rPr lang="en-US"/>
              <a:t>Click icon to add picture</a:t>
            </a:r>
            <a:endParaRPr lang="en-US" dirty="0"/>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pic>
        <p:nvPicPr>
          <p:cNvPr id="8" name="Picture 7">
            <a:extLst>
              <a:ext uri="{FF2B5EF4-FFF2-40B4-BE49-F238E27FC236}">
                <a16:creationId xmlns:a16="http://schemas.microsoft.com/office/drawing/2014/main" id="{CDF5D96D-48E3-0C44-90BC-172903528B1D}"/>
              </a:ext>
            </a:extLst>
          </p:cNvPr>
          <p:cNvPicPr>
            <a:picLocks noChangeAspect="1"/>
          </p:cNvPicPr>
          <p:nvPr userDrawn="1"/>
        </p:nvPicPr>
        <p:blipFill>
          <a:blip r:embed="rId4"/>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02573492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4" y="441325"/>
            <a:ext cx="11306173" cy="5975350"/>
          </a:xfrm>
          <a:solidFill>
            <a:schemeClr val="accent2"/>
          </a:solidFill>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328059173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lide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anchor="b">
            <a:normAutofit/>
          </a:bodyPr>
          <a:lstStyle>
            <a:lvl1pPr>
              <a:defRPr sz="4800" b="0" i="0">
                <a:latin typeface="+mj-lt"/>
                <a:ea typeface="IAS Ribbon Sans Regular" pitchFamily="2" charset="0"/>
              </a:defRPr>
            </a:lvl1pPr>
          </a:lstStyle>
          <a:p>
            <a:r>
              <a:rPr lang="en-GB" dirty="0"/>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5977731" cy="835818"/>
          </a:xfrm>
        </p:spPr>
        <p:txBody>
          <a:bodyPr>
            <a:normAutofit/>
          </a:bodyPr>
          <a:lstStyle>
            <a:lvl1pPr>
              <a:defRPr sz="2800" b="0" i="0">
                <a:solidFill>
                  <a:schemeClr val="accent2"/>
                </a:solidFill>
                <a:latin typeface="+mn-lt"/>
                <a:ea typeface="IAS Ribbon Sans Regular" pitchFamily="2" charset="0"/>
              </a:defRPr>
            </a:lvl1pPr>
          </a:lstStyle>
          <a:p>
            <a:pPr lvl="0"/>
            <a:r>
              <a:rPr lang="en-GB" dirty="0"/>
              <a:t>Quote citation</a:t>
            </a:r>
          </a:p>
        </p:txBody>
      </p:sp>
    </p:spTree>
    <p:extLst>
      <p:ext uri="{BB962C8B-B14F-4D97-AF65-F5344CB8AC3E}">
        <p14:creationId xmlns:p14="http://schemas.microsoft.com/office/powerpoint/2010/main" val="2962345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DEAE0B-CB6F-F14D-B880-D913AC7C917A}"/>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5" name="Picture 4">
            <a:extLst>
              <a:ext uri="{FF2B5EF4-FFF2-40B4-BE49-F238E27FC236}">
                <a16:creationId xmlns:a16="http://schemas.microsoft.com/office/drawing/2014/main" id="{50BE0682-4E41-DA47-89AB-390E54607742}"/>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992918396"/>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no patter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CF0F5F-735F-1848-9F11-EEA595550F6B}"/>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81886221"/>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anchor="ctr">
            <a:normAutofit/>
          </a:bodyPr>
          <a:lstStyle>
            <a:lvl1pPr>
              <a:defRPr sz="6000"/>
            </a:lvl1pPr>
          </a:lstStyle>
          <a:p>
            <a:r>
              <a:rPr lang="en-US"/>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17791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559227-C79C-8C45-BA3F-1033686FC84F}"/>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6" name="TextBox 15">
            <a:extLst>
              <a:ext uri="{FF2B5EF4-FFF2-40B4-BE49-F238E27FC236}">
                <a16:creationId xmlns:a16="http://schemas.microsoft.com/office/drawing/2014/main" id="{CEED8009-8440-8D46-8AD7-A2541109AEA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9" name="TextBox 8">
            <a:extLst>
              <a:ext uri="{FF2B5EF4-FFF2-40B4-BE49-F238E27FC236}">
                <a16:creationId xmlns:a16="http://schemas.microsoft.com/office/drawing/2014/main" id="{EE2431B0-0DEE-274A-8AA7-F4388EFA23F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46624B48-6A91-EF4B-800A-445B8F13F8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0909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pattern)">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EEB70982-BFE8-A345-992E-7EBA17B005B7}"/>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1617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0CA633-E76E-7B4D-B775-FF782415CA7C}"/>
              </a:ext>
            </a:extLst>
          </p:cNvPr>
          <p:cNvPicPr>
            <a:picLocks noChangeAspect="1"/>
          </p:cNvPicPr>
          <p:nvPr userDrawn="1"/>
        </p:nvPicPr>
        <p:blipFill>
          <a:blip r:embed="rId2"/>
          <a:stretch>
            <a:fillRect/>
          </a:stretch>
        </p:blipFill>
        <p:spPr>
          <a:xfrm>
            <a:off x="-19664" y="830004"/>
            <a:ext cx="6096000" cy="6350000"/>
          </a:xfrm>
          <a:prstGeom prst="rect">
            <a:avLst/>
          </a:prstGeom>
        </p:spPr>
      </p:pic>
      <p:sp>
        <p:nvSpPr>
          <p:cNvPr id="13" name="Text Placeholder 12">
            <a:extLst>
              <a:ext uri="{FF2B5EF4-FFF2-40B4-BE49-F238E27FC236}">
                <a16:creationId xmlns:a16="http://schemas.microsoft.com/office/drawing/2014/main" id="{6DEEA7C8-5B91-9446-9E3F-8AD099C6C744}"/>
              </a:ext>
            </a:extLst>
          </p:cNvPr>
          <p:cNvSpPr>
            <a:spLocks noGrp="1"/>
          </p:cNvSpPr>
          <p:nvPr>
            <p:ph type="body" sz="quarter" idx="10" hasCustomPrompt="1"/>
          </p:nvPr>
        </p:nvSpPr>
        <p:spPr>
          <a:xfrm>
            <a:off x="4116388" y="2097088"/>
            <a:ext cx="7632700" cy="4103687"/>
          </a:xfrm>
        </p:spPr>
        <p:txBody>
          <a:bodyPr>
            <a:normAutofit/>
          </a:bodyPr>
          <a:lstStyle>
            <a:lvl1pPr marL="0" indent="0">
              <a:buNone/>
              <a:defRPr sz="2800" b="1" i="0">
                <a:solidFill>
                  <a:schemeClr val="accent1"/>
                </a:solidFill>
                <a:latin typeface="+mn-lt"/>
                <a:ea typeface="IAS Ribbon Sans Bold" pitchFamily="2" charset="0"/>
              </a:defRPr>
            </a:lvl1pPr>
          </a:lstStyle>
          <a:p>
            <a:pPr lvl="0"/>
            <a:r>
              <a:rPr lang="en-GB" dirty="0"/>
              <a:t>Click to add subtitle</a:t>
            </a:r>
            <a:endParaRPr lang="en-US" dirty="0"/>
          </a:p>
        </p:txBody>
      </p:sp>
      <p:sp>
        <p:nvSpPr>
          <p:cNvPr id="16" name="Title 1">
            <a:extLst>
              <a:ext uri="{FF2B5EF4-FFF2-40B4-BE49-F238E27FC236}">
                <a16:creationId xmlns:a16="http://schemas.microsoft.com/office/drawing/2014/main" id="{C7B76CD7-5462-E949-A051-E9D81807286B}"/>
              </a:ext>
            </a:extLst>
          </p:cNvPr>
          <p:cNvSpPr>
            <a:spLocks noGrp="1"/>
          </p:cNvSpPr>
          <p:nvPr>
            <p:ph type="title"/>
          </p:nvPr>
        </p:nvSpPr>
        <p:spPr>
          <a:xfrm>
            <a:off x="4116391" y="441325"/>
            <a:ext cx="7632700" cy="1223964"/>
          </a:xfrm>
          <a:prstGeom prst="rect">
            <a:avLst/>
          </a:prstGeom>
        </p:spPr>
        <p:txBody>
          <a:bodyPr lIns="0" rIns="0" anchor="t"/>
          <a:lstStyle>
            <a:lvl1pPr>
              <a:defRPr>
                <a:latin typeface="+mj-lt"/>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46839244-55B1-A649-9A9A-7E659EE5CC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76114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B14E1A-9F2E-1A48-988D-E71398454E65}"/>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1" name="TextBox 10">
            <a:extLst>
              <a:ext uri="{FF2B5EF4-FFF2-40B4-BE49-F238E27FC236}">
                <a16:creationId xmlns:a16="http://schemas.microsoft.com/office/drawing/2014/main" id="{5894CE0F-D4BC-9C48-9E55-800480CD1884}"/>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3" name="Title 1">
            <a:extLst>
              <a:ext uri="{FF2B5EF4-FFF2-40B4-BE49-F238E27FC236}">
                <a16:creationId xmlns:a16="http://schemas.microsoft.com/office/drawing/2014/main" id="{F3215FEC-0B57-9C45-8CB3-F5D19B65BEF3}"/>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7" name="TextBox 6">
            <a:extLst>
              <a:ext uri="{FF2B5EF4-FFF2-40B4-BE49-F238E27FC236}">
                <a16:creationId xmlns:a16="http://schemas.microsoft.com/office/drawing/2014/main" id="{221FAFFD-1963-C741-90CB-66192F2B4DF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0" name="TextBox 9">
            <a:extLst>
              <a:ext uri="{FF2B5EF4-FFF2-40B4-BE49-F238E27FC236}">
                <a16:creationId xmlns:a16="http://schemas.microsoft.com/office/drawing/2014/main" id="{4275BB66-3787-5A4B-8B7A-C2ACC59202F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BEBFCD2A-1ACA-2F4D-B612-6D7309D4B33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50120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204DE9-AA04-C549-A2BF-A7EA2DE9D4C2}"/>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p:txBody>
      </p:sp>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1903" y="441328"/>
            <a:ext cx="5437188" cy="5975351"/>
          </a:xfrm>
          <a:solidFill>
            <a:schemeClr val="accent2"/>
          </a:solidFill>
        </p:spPr>
        <p:txBody>
          <a:bodyPr anchor="ctr"/>
          <a:lstStyle>
            <a:lvl1pPr algn="ctr">
              <a:defRPr/>
            </a:lvl1pPr>
          </a:lstStyle>
          <a:p>
            <a:r>
              <a:rPr lang="en-US"/>
              <a:t>Click icon to add picture</a:t>
            </a:r>
            <a:endParaRPr lang="en-US" dirty="0"/>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rIns="0" anchor="b"/>
          <a:lstStyle/>
          <a:p>
            <a:r>
              <a:rPr lang="en-US"/>
              <a:t>Click to edit Master title style</a:t>
            </a:r>
            <a:endParaRPr lang="en-US" dirty="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7" name="Picture 16">
            <a:extLst>
              <a:ext uri="{FF2B5EF4-FFF2-40B4-BE49-F238E27FC236}">
                <a16:creationId xmlns:a16="http://schemas.microsoft.com/office/drawing/2014/main" id="{C711AE3F-CB92-6441-A3CD-212584E5A6C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2205739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3E45C9-C02C-1844-9412-AADF0DC02BDB}"/>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a:t>
            </a:r>
            <a:r>
              <a:rPr lang="en-GB" dirty="0" err="1"/>
              <a:t>Curabitur</a:t>
            </a:r>
            <a:r>
              <a:rPr lang="en-GB" dirty="0"/>
              <a:t> non </a:t>
            </a:r>
            <a:r>
              <a:rPr lang="en-GB" dirty="0" err="1"/>
              <a:t>nulla</a:t>
            </a:r>
            <a:r>
              <a:rPr lang="en-GB" dirty="0"/>
              <a:t> sit </a:t>
            </a:r>
            <a:r>
              <a:rPr lang="en-GB" dirty="0" err="1"/>
              <a:t>amet</a:t>
            </a:r>
            <a:r>
              <a:rPr lang="en-GB" dirty="0"/>
              <a:t> </a:t>
            </a:r>
            <a:r>
              <a:rPr lang="en-GB" dirty="0" err="1"/>
              <a:t>nisl</a:t>
            </a:r>
            <a:r>
              <a:rPr lang="en-GB" dirty="0"/>
              <a:t> tempus convallis </a:t>
            </a:r>
            <a:r>
              <a:rPr lang="en-GB" dirty="0" err="1"/>
              <a:t>quis</a:t>
            </a:r>
            <a:r>
              <a:rPr lang="en-GB" dirty="0"/>
              <a:t> ac </a:t>
            </a:r>
            <a:r>
              <a:rPr lang="en-GB" dirty="0" err="1"/>
              <a:t>lectus</a:t>
            </a:r>
            <a:r>
              <a:rPr lang="en-GB" dirty="0"/>
              <a:t>.</a:t>
            </a:r>
            <a:endParaRPr lang="en-US" dirty="0"/>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p:spPr>
        <p:txBody>
          <a:bodyPr/>
          <a:lstStyle>
            <a:lvl1pPr marL="0" indent="0">
              <a:buNone/>
              <a:defRPr/>
            </a:lvl1pPr>
          </a:lstStyle>
          <a:p>
            <a:pPr lvl="0"/>
            <a:r>
              <a:rPr lang="en-US"/>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anchor="b"/>
          <a:lstStyle/>
          <a:p>
            <a:r>
              <a:rPr lang="en-US"/>
              <a:t>Click to edit Master title style</a:t>
            </a:r>
            <a:endParaRPr lang="en-US" dirty="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A3A68540-1E39-9940-9836-DCF829D4D0A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18368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22E31C-EEE8-E443-ACC1-EEE5AD7AEEA6}"/>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3" name="Picture 12">
            <a:extLst>
              <a:ext uri="{FF2B5EF4-FFF2-40B4-BE49-F238E27FC236}">
                <a16:creationId xmlns:a16="http://schemas.microsoft.com/office/drawing/2014/main" id="{02C49D09-C2A6-DA4E-BB2C-C8BAD7812BE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5245582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2917" y="2097087"/>
            <a:ext cx="11306175" cy="4103688"/>
          </a:xfrm>
          <a:prstGeom prst="rect">
            <a:avLst/>
          </a:prstGeom>
        </p:spPr>
        <p:txBody>
          <a:bodyPr vert="horz" lIns="0" tIns="0" rIns="0" bIns="0" rtlCol="0">
            <a:normAutofit/>
          </a:bodyPr>
          <a:lstStyle/>
          <a:p>
            <a:pPr lvl="0"/>
            <a:r>
              <a:rPr lang="en-GB" dirty="0" err="1"/>
              <a:t>Vivamus</a:t>
            </a:r>
            <a:r>
              <a:rPr lang="en-GB" dirty="0"/>
              <a:t> </a:t>
            </a:r>
            <a:r>
              <a:rPr lang="en-GB" dirty="0" err="1"/>
              <a:t>suscipit</a:t>
            </a:r>
            <a:r>
              <a:rPr lang="en-GB" dirty="0"/>
              <a:t> </a:t>
            </a:r>
            <a:r>
              <a:rPr lang="en-GB" dirty="0" err="1"/>
              <a:t>tortor</a:t>
            </a:r>
            <a:r>
              <a:rPr lang="en-GB" dirty="0"/>
              <a:t> </a:t>
            </a:r>
            <a:r>
              <a:rPr lang="en-GB" dirty="0" err="1"/>
              <a:t>eget</a:t>
            </a:r>
            <a:r>
              <a:rPr lang="en-GB" dirty="0"/>
              <a:t> </a:t>
            </a:r>
            <a:r>
              <a:rPr lang="en-GB" dirty="0" err="1"/>
              <a:t>felis</a:t>
            </a:r>
            <a:r>
              <a:rPr lang="en-GB" dirty="0"/>
              <a:t> </a:t>
            </a:r>
            <a:r>
              <a:rPr lang="en-GB" dirty="0" err="1"/>
              <a:t>porttitor</a:t>
            </a:r>
            <a:r>
              <a:rPr lang="en-GB" dirty="0"/>
              <a:t> </a:t>
            </a:r>
            <a:r>
              <a:rPr lang="en-GB" dirty="0" err="1"/>
              <a:t>volutpat</a:t>
            </a:r>
            <a:r>
              <a:rPr lang="en-GB" dirty="0"/>
              <a:t>. </a:t>
            </a:r>
            <a:r>
              <a:rPr lang="en-GB" dirty="0" err="1"/>
              <a:t>Curabitur</a:t>
            </a:r>
            <a:r>
              <a:rPr lang="en-GB" dirty="0"/>
              <a:t> </a:t>
            </a:r>
            <a:r>
              <a:rPr lang="en-GB" dirty="0" err="1"/>
              <a:t>arcu</a:t>
            </a:r>
            <a:r>
              <a:rPr lang="en-GB" dirty="0"/>
              <a:t> </a:t>
            </a:r>
            <a:r>
              <a:rPr lang="en-GB" dirty="0" err="1"/>
              <a:t>erat</a:t>
            </a:r>
            <a:r>
              <a:rPr lang="en-GB" dirty="0"/>
              <a:t>, </a:t>
            </a:r>
            <a:r>
              <a:rPr lang="en-GB" dirty="0" err="1"/>
              <a:t>accumsan</a:t>
            </a:r>
            <a:r>
              <a:rPr lang="en-GB" dirty="0"/>
              <a:t> id </a:t>
            </a:r>
            <a:r>
              <a:rPr lang="en-GB" dirty="0" err="1"/>
              <a:t>imperdiet</a:t>
            </a:r>
            <a:r>
              <a:rPr lang="en-GB" dirty="0"/>
              <a:t> et, </a:t>
            </a:r>
            <a:r>
              <a:rPr lang="en-GB" dirty="0" err="1"/>
              <a:t>porttitor</a:t>
            </a:r>
            <a:r>
              <a:rPr lang="en-GB" dirty="0"/>
              <a:t> at sem.</a:t>
            </a:r>
          </a:p>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Vestibulum ac </a:t>
            </a:r>
            <a:r>
              <a:rPr lang="en-GB" dirty="0" err="1"/>
              <a:t>diam</a:t>
            </a:r>
            <a:r>
              <a:rPr lang="en-GB" dirty="0"/>
              <a:t> sit </a:t>
            </a:r>
            <a:r>
              <a:rPr lang="en-GB" dirty="0" err="1"/>
              <a:t>amet</a:t>
            </a:r>
            <a:r>
              <a:rPr lang="en-GB" dirty="0"/>
              <a:t> </a:t>
            </a:r>
            <a:r>
              <a:rPr lang="en-GB" dirty="0" err="1"/>
              <a:t>quam</a:t>
            </a:r>
            <a:r>
              <a:rPr lang="en-GB" dirty="0"/>
              <a:t> </a:t>
            </a:r>
            <a:r>
              <a:rPr lang="en-GB" dirty="0" err="1"/>
              <a:t>vehicula</a:t>
            </a:r>
            <a:r>
              <a:rPr lang="en-GB" dirty="0"/>
              <a:t> </a:t>
            </a:r>
            <a:r>
              <a:rPr lang="en-GB" dirty="0" err="1"/>
              <a:t>elementum</a:t>
            </a:r>
            <a:r>
              <a:rPr lang="en-GB" dirty="0"/>
              <a:t> </a:t>
            </a:r>
            <a:r>
              <a:rPr lang="en-GB" dirty="0" err="1"/>
              <a:t>sed</a:t>
            </a:r>
            <a:r>
              <a:rPr lang="en-GB" dirty="0"/>
              <a:t> sit </a:t>
            </a:r>
            <a:r>
              <a:rPr lang="en-GB" dirty="0" err="1"/>
              <a:t>amet</a:t>
            </a:r>
            <a:r>
              <a:rPr lang="en-GB" dirty="0"/>
              <a:t> </a:t>
            </a:r>
            <a:r>
              <a:rPr lang="en-GB" dirty="0" err="1"/>
              <a:t>dui.Click</a:t>
            </a:r>
            <a:r>
              <a:rPr lang="en-GB" dirty="0"/>
              <a:t> to edit Master text styles</a:t>
            </a:r>
          </a:p>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Placeholder 9">
            <a:extLst>
              <a:ext uri="{FF2B5EF4-FFF2-40B4-BE49-F238E27FC236}">
                <a16:creationId xmlns:a16="http://schemas.microsoft.com/office/drawing/2014/main" id="{4C1DE39C-A624-6245-8B93-DA3654240756}"/>
              </a:ext>
            </a:extLst>
          </p:cNvPr>
          <p:cNvSpPr>
            <a:spLocks noGrp="1"/>
          </p:cNvSpPr>
          <p:nvPr>
            <p:ph type="title"/>
          </p:nvPr>
        </p:nvSpPr>
        <p:spPr>
          <a:xfrm>
            <a:off x="4114800" y="441324"/>
            <a:ext cx="7632000" cy="1221875"/>
          </a:xfrm>
          <a:prstGeom prst="rect">
            <a:avLst/>
          </a:prstGeom>
        </p:spPr>
        <p:txBody>
          <a:bodyPr vert="horz" lIns="0" tIns="0" rIns="0" bIns="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585817926"/>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3" r:id="rId3"/>
    <p:sldLayoutId id="2147483677" r:id="rId4"/>
    <p:sldLayoutId id="2147483671" r:id="rId5"/>
    <p:sldLayoutId id="2147483672" r:id="rId6"/>
    <p:sldLayoutId id="2147483664" r:id="rId7"/>
    <p:sldLayoutId id="2147483667" r:id="rId8"/>
    <p:sldLayoutId id="2147483665" r:id="rId9"/>
    <p:sldLayoutId id="2147483668" r:id="rId10"/>
    <p:sldLayoutId id="2147483674" r:id="rId11"/>
    <p:sldLayoutId id="2147483675" r:id="rId12"/>
    <p:sldLayoutId id="2147483678" r:id="rId13"/>
    <p:sldLayoutId id="2147483679" r:id="rId14"/>
    <p:sldLayoutId id="2147483670" r:id="rId15"/>
    <p:sldLayoutId id="2147483676" r:id="rId16"/>
  </p:sldLayoutIdLst>
  <p:txStyles>
    <p:title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guide id="2" pos="2593" userDrawn="1">
          <p15:clr>
            <a:srgbClr val="F26B43"/>
          </p15:clr>
        </p15:guide>
        <p15:guide id="3" pos="2865" userDrawn="1">
          <p15:clr>
            <a:srgbClr val="F26B43"/>
          </p15:clr>
        </p15:guide>
        <p15:guide id="4" pos="3704" userDrawn="1">
          <p15:clr>
            <a:srgbClr val="F26B43"/>
          </p15:clr>
        </p15:guide>
        <p15:guide id="5" pos="3976" userDrawn="1">
          <p15:clr>
            <a:srgbClr val="F26B43"/>
          </p15:clr>
        </p15:guide>
        <p15:guide id="6" pos="4815" userDrawn="1">
          <p15:clr>
            <a:srgbClr val="F26B43"/>
          </p15:clr>
        </p15:guide>
        <p15:guide id="7" pos="5087" userDrawn="1">
          <p15:clr>
            <a:srgbClr val="F26B43"/>
          </p15:clr>
        </p15:guide>
        <p15:guide id="8" pos="7401" userDrawn="1">
          <p15:clr>
            <a:srgbClr val="F26B43"/>
          </p15:clr>
        </p15:guide>
        <p15:guide id="9" orient="horz" pos="278" userDrawn="1">
          <p15:clr>
            <a:srgbClr val="F26B43"/>
          </p15:clr>
        </p15:guide>
        <p15:guide id="10" orient="horz" pos="1049" userDrawn="1">
          <p15:clr>
            <a:srgbClr val="F26B43"/>
          </p15:clr>
        </p15:guide>
        <p15:guide id="11" orient="horz" pos="1321" userDrawn="1">
          <p15:clr>
            <a:srgbClr val="F26B43"/>
          </p15:clr>
        </p15:guide>
        <p15:guide id="12" orient="horz" pos="3906" userDrawn="1">
          <p15:clr>
            <a:srgbClr val="F26B43"/>
          </p15:clr>
        </p15:guide>
        <p15:guide id="13" orient="horz" pos="4178" userDrawn="1">
          <p15:clr>
            <a:srgbClr val="F26B43"/>
          </p15:clr>
        </p15:guide>
        <p15:guide id="14"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43FCC-9810-5A40-BD99-79D9BA351B05}"/>
              </a:ext>
            </a:extLst>
          </p:cNvPr>
          <p:cNvSpPr>
            <a:spLocks noGrp="1"/>
          </p:cNvSpPr>
          <p:nvPr>
            <p:ph type="title"/>
          </p:nvPr>
        </p:nvSpPr>
        <p:spPr>
          <a:xfrm>
            <a:off x="2147777" y="3147237"/>
            <a:ext cx="10044223" cy="2656663"/>
          </a:xfrm>
        </p:spPr>
        <p:txBody>
          <a:bodyPr>
            <a:noAutofit/>
          </a:bodyPr>
          <a:lstStyle/>
          <a:p>
            <a:r>
              <a:rPr lang="en-US" sz="3200" dirty="0"/>
              <a:t>Screening and treatment of common mental disorders at HIV clinics participating in the International epidemiology Databases to Evaluate AIDS (IeDEA) consortium</a:t>
            </a:r>
            <a:endParaRPr lang="en-GB" sz="3200" noProof="0" dirty="0"/>
          </a:p>
        </p:txBody>
      </p:sp>
      <p:sp>
        <p:nvSpPr>
          <p:cNvPr id="3" name="Text Placeholder 2">
            <a:extLst>
              <a:ext uri="{FF2B5EF4-FFF2-40B4-BE49-F238E27FC236}">
                <a16:creationId xmlns:a16="http://schemas.microsoft.com/office/drawing/2014/main" id="{583E17C1-788B-8242-9BB1-6B5637005F08}"/>
              </a:ext>
            </a:extLst>
          </p:cNvPr>
          <p:cNvSpPr>
            <a:spLocks noGrp="1"/>
          </p:cNvSpPr>
          <p:nvPr>
            <p:ph type="body" sz="quarter" idx="10"/>
          </p:nvPr>
        </p:nvSpPr>
        <p:spPr>
          <a:xfrm>
            <a:off x="4217988" y="2268178"/>
            <a:ext cx="7632700" cy="433798"/>
          </a:xfrm>
        </p:spPr>
        <p:txBody>
          <a:bodyPr>
            <a:normAutofit/>
          </a:bodyPr>
          <a:lstStyle/>
          <a:p>
            <a:r>
              <a:rPr lang="en-GB" sz="2400" b="1" dirty="0">
                <a:effectLst/>
                <a:latin typeface="Arial" panose="020B0604020202020204" pitchFamily="34" charset="0"/>
                <a:ea typeface="Calibri" panose="020F0502020204030204" pitchFamily="34" charset="0"/>
              </a:rPr>
              <a:t>Client-centred care: Seamless service integration</a:t>
            </a:r>
            <a:endParaRPr lang="en-GB" sz="3600" dirty="0">
              <a:latin typeface="+mj-lt"/>
            </a:endParaRPr>
          </a:p>
        </p:txBody>
      </p:sp>
      <p:sp>
        <p:nvSpPr>
          <p:cNvPr id="4" name="Text Placeholder 3">
            <a:extLst>
              <a:ext uri="{FF2B5EF4-FFF2-40B4-BE49-F238E27FC236}">
                <a16:creationId xmlns:a16="http://schemas.microsoft.com/office/drawing/2014/main" id="{1D540861-3520-0A4D-9A4B-9F2AF674CEDB}"/>
              </a:ext>
            </a:extLst>
          </p:cNvPr>
          <p:cNvSpPr>
            <a:spLocks noGrp="1"/>
          </p:cNvSpPr>
          <p:nvPr>
            <p:ph type="body" sz="quarter" idx="11"/>
          </p:nvPr>
        </p:nvSpPr>
        <p:spPr>
          <a:xfrm>
            <a:off x="2527300" y="495300"/>
            <a:ext cx="9323388" cy="2077679"/>
          </a:xfrm>
        </p:spPr>
        <p:txBody>
          <a:bodyPr>
            <a:normAutofit/>
          </a:bodyPr>
          <a:lstStyle/>
          <a:p>
            <a:r>
              <a:rPr lang="en-US" sz="1800" b="1" dirty="0">
                <a:solidFill>
                  <a:srgbClr val="000000"/>
                </a:solidFill>
              </a:rPr>
              <a:t>Angela Parcesepe</a:t>
            </a:r>
            <a:r>
              <a:rPr lang="en-US" sz="1800" dirty="0">
                <a:solidFill>
                  <a:srgbClr val="000000"/>
                </a:solidFill>
              </a:rPr>
              <a:t>, Molly Remch, Melissa Stockton, C. William Wester, Charlotte Bernard, Leslie Enane, Andreas Hass, Jeremy Ross, Rogers Ajeh,    Keri Althoff, William Pape, Albert Minga, Edith Kwobah, Mpho Tlali,             Junko Tanuma, Dominique Nsonde, Aimee Freeman, Denis Nash,            Kathryn Lancaste</a:t>
            </a:r>
            <a:r>
              <a:rPr lang="en-US" sz="1800" dirty="0">
                <a:cs typeface="Calibri" panose="020F0502020204030204" pitchFamily="34" charset="0"/>
              </a:rPr>
              <a:t>r</a:t>
            </a:r>
            <a:r>
              <a:rPr lang="en-US" sz="1800" dirty="0">
                <a:solidFill>
                  <a:srgbClr val="000000"/>
                </a:solidFill>
              </a:rPr>
              <a:t>, and </a:t>
            </a:r>
            <a:r>
              <a:rPr lang="en-US" sz="1800" dirty="0">
                <a:cs typeface="Calibri" panose="020F0502020204030204" pitchFamily="34" charset="0"/>
              </a:rPr>
              <a:t>the IeDEA Consortium</a:t>
            </a:r>
          </a:p>
          <a:p>
            <a:endParaRPr lang="en-US" sz="1400" baseline="30000" dirty="0">
              <a:cs typeface="Calibri" panose="020F0502020204030204" pitchFamily="34" charset="0"/>
            </a:endParaRPr>
          </a:p>
          <a:p>
            <a:endParaRPr lang="en-US" sz="1400" b="1" baseline="30000" dirty="0">
              <a:cs typeface="Calibri" panose="020F0502020204030204" pitchFamily="34" charset="0"/>
            </a:endParaRPr>
          </a:p>
        </p:txBody>
      </p:sp>
    </p:spTree>
    <p:extLst>
      <p:ext uri="{BB962C8B-B14F-4D97-AF65-F5344CB8AC3E}">
        <p14:creationId xmlns:p14="http://schemas.microsoft.com/office/powerpoint/2010/main" val="1860858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219D40-7D25-104E-BBAD-24EF4254E90C}"/>
              </a:ext>
            </a:extLst>
          </p:cNvPr>
          <p:cNvSpPr>
            <a:spLocks noGrp="1"/>
          </p:cNvSpPr>
          <p:nvPr>
            <p:ph type="title"/>
          </p:nvPr>
        </p:nvSpPr>
        <p:spPr>
          <a:xfrm>
            <a:off x="2261937" y="75907"/>
            <a:ext cx="9663617" cy="1223964"/>
          </a:xfrm>
        </p:spPr>
        <p:txBody>
          <a:bodyPr>
            <a:normAutofit fontScale="90000"/>
          </a:bodyPr>
          <a:lstStyle/>
          <a:p>
            <a:r>
              <a:rPr lang="en-US" sz="3200" dirty="0"/>
              <a:t>Changes in screening and treatment from 2016/2017 to 2020 at sites in LMICs (n=68) </a:t>
            </a:r>
          </a:p>
        </p:txBody>
      </p:sp>
      <p:sp>
        <p:nvSpPr>
          <p:cNvPr id="5" name="TextBox 4">
            <a:extLst>
              <a:ext uri="{FF2B5EF4-FFF2-40B4-BE49-F238E27FC236}">
                <a16:creationId xmlns:a16="http://schemas.microsoft.com/office/drawing/2014/main" id="{A27A32F7-4ED4-8821-12BD-5562509339B6}"/>
              </a:ext>
            </a:extLst>
          </p:cNvPr>
          <p:cNvSpPr txBox="1"/>
          <p:nvPr/>
        </p:nvSpPr>
        <p:spPr>
          <a:xfrm>
            <a:off x="353366" y="6217281"/>
            <a:ext cx="7783628" cy="584775"/>
          </a:xfrm>
          <a:prstGeom prst="rect">
            <a:avLst/>
          </a:prstGeom>
          <a:solidFill>
            <a:schemeClr val="bg1"/>
          </a:solidFill>
        </p:spPr>
        <p:txBody>
          <a:bodyPr wrap="square" rtlCol="0">
            <a:spAutoFit/>
          </a:bodyPr>
          <a:lstStyle/>
          <a:p>
            <a:r>
              <a:rPr lang="en-US" sz="1000" i="1" dirty="0">
                <a:effectLst/>
                <a:ea typeface="Times New Roman" panose="02020603050405020304" pitchFamily="18" charset="0"/>
              </a:rPr>
              <a:t>*</a:t>
            </a:r>
            <a:r>
              <a:rPr lang="en-US" sz="1400" i="1" dirty="0">
                <a:effectLst/>
                <a:ea typeface="Times New Roman" panose="02020603050405020304" pitchFamily="18" charset="0"/>
              </a:rPr>
              <a:t>Screening = “Any Screening” (not limited to screening with a validated instrument)</a:t>
            </a:r>
          </a:p>
          <a:p>
            <a:endParaRPr lang="en-US" i="1" dirty="0"/>
          </a:p>
        </p:txBody>
      </p:sp>
      <p:pic>
        <p:nvPicPr>
          <p:cNvPr id="6" name="Picture 5">
            <a:extLst>
              <a:ext uri="{FF2B5EF4-FFF2-40B4-BE49-F238E27FC236}">
                <a16:creationId xmlns:a16="http://schemas.microsoft.com/office/drawing/2014/main" id="{CF3B3A63-FA03-AB2F-C76F-2C0F7FC2C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2990" y="6274144"/>
            <a:ext cx="988200" cy="397690"/>
          </a:xfrm>
          <a:prstGeom prst="rect">
            <a:avLst/>
          </a:prstGeom>
        </p:spPr>
      </p:pic>
      <p:graphicFrame>
        <p:nvGraphicFramePr>
          <p:cNvPr id="8" name="Chart 7">
            <a:extLst>
              <a:ext uri="{FF2B5EF4-FFF2-40B4-BE49-F238E27FC236}">
                <a16:creationId xmlns:a16="http://schemas.microsoft.com/office/drawing/2014/main" id="{5BB62430-61C9-EB77-6C0E-36D4A3366195}"/>
              </a:ext>
            </a:extLst>
          </p:cNvPr>
          <p:cNvGraphicFramePr>
            <a:graphicFrameLocks/>
          </p:cNvGraphicFramePr>
          <p:nvPr>
            <p:extLst>
              <p:ext uri="{D42A27DB-BD31-4B8C-83A1-F6EECF244321}">
                <p14:modId xmlns:p14="http://schemas.microsoft.com/office/powerpoint/2010/main" val="1071714292"/>
              </p:ext>
            </p:extLst>
          </p:nvPr>
        </p:nvGraphicFramePr>
        <p:xfrm>
          <a:off x="398899" y="1399216"/>
          <a:ext cx="11482164" cy="4633370"/>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a:extLst>
              <a:ext uri="{FF2B5EF4-FFF2-40B4-BE49-F238E27FC236}">
                <a16:creationId xmlns:a16="http://schemas.microsoft.com/office/drawing/2014/main" id="{25EF77D4-EDB9-2EF5-5B4E-26BE82F3FB3C}"/>
              </a:ext>
            </a:extLst>
          </p:cNvPr>
          <p:cNvPicPr>
            <a:picLocks noChangeAspect="1"/>
          </p:cNvPicPr>
          <p:nvPr/>
        </p:nvPicPr>
        <p:blipFill>
          <a:blip r:embed="rId5"/>
          <a:stretch>
            <a:fillRect/>
          </a:stretch>
        </p:blipFill>
        <p:spPr>
          <a:xfrm>
            <a:off x="2410070" y="1399216"/>
            <a:ext cx="7283587" cy="331959"/>
          </a:xfrm>
          <a:prstGeom prst="rect">
            <a:avLst/>
          </a:prstGeom>
        </p:spPr>
      </p:pic>
    </p:spTree>
    <p:extLst>
      <p:ext uri="{BB962C8B-B14F-4D97-AF65-F5344CB8AC3E}">
        <p14:creationId xmlns:p14="http://schemas.microsoft.com/office/powerpoint/2010/main" val="3225761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2A0768-A849-432F-434F-16927D7836EB}"/>
              </a:ext>
            </a:extLst>
          </p:cNvPr>
          <p:cNvSpPr>
            <a:spLocks noGrp="1"/>
          </p:cNvSpPr>
          <p:nvPr>
            <p:ph sz="quarter" idx="13"/>
          </p:nvPr>
        </p:nvSpPr>
        <p:spPr>
          <a:xfrm>
            <a:off x="442917" y="1377156"/>
            <a:ext cx="11306175" cy="4103687"/>
          </a:xfrm>
        </p:spPr>
        <p:txBody>
          <a:bodyPr>
            <a:normAutofit lnSpcReduction="10000"/>
          </a:bodyPr>
          <a:lstStyle/>
          <a:p>
            <a:pPr marL="342900" indent="-342900">
              <a:spcAft>
                <a:spcPts val="600"/>
              </a:spcAft>
              <a:buFont typeface="Arial" panose="020B0604020202020204" pitchFamily="34" charset="0"/>
              <a:buChar char="•"/>
            </a:pPr>
            <a:r>
              <a:rPr lang="en-US" sz="2400" b="0" dirty="0">
                <a:solidFill>
                  <a:schemeClr val="tx1"/>
                </a:solidFill>
                <a:cs typeface="Calibri" panose="020F0502020204030204" pitchFamily="34" charset="0"/>
              </a:rPr>
              <a:t>Substantial gaps exist in the availability of screening and treatment for CMDs at HIV treatment sites participating in IeDEA. </a:t>
            </a:r>
            <a:endParaRPr lang="en-US" sz="2400" dirty="0">
              <a:cs typeface="Calibri" panose="020F0502020204030204" pitchFamily="34" charset="0"/>
            </a:endParaRPr>
          </a:p>
          <a:p>
            <a:pPr marL="792163" lvl="1" indent="-342900">
              <a:spcAft>
                <a:spcPts val="600"/>
              </a:spcAft>
            </a:pPr>
            <a:r>
              <a:rPr lang="en-US" sz="2200" dirty="0">
                <a:cs typeface="Calibri" panose="020F0502020204030204" pitchFamily="34" charset="0"/>
              </a:rPr>
              <a:t>Particularly in rural, low-income designation, and pediatric HIV treatment settings</a:t>
            </a:r>
          </a:p>
          <a:p>
            <a:pPr marL="342900" indent="-342900">
              <a:spcAft>
                <a:spcPts val="600"/>
              </a:spcAft>
              <a:buFont typeface="Arial" panose="020B0604020202020204" pitchFamily="34" charset="0"/>
              <a:buChar char="•"/>
            </a:pPr>
            <a:r>
              <a:rPr lang="en-US" sz="2400" b="0" dirty="0">
                <a:solidFill>
                  <a:schemeClr val="tx1"/>
                </a:solidFill>
                <a:cs typeface="Calibri" panose="020F0502020204030204" pitchFamily="34" charset="0"/>
              </a:rPr>
              <a:t>Identification and implementation of feasible and sustainable strategies to integrate CMD services into HIV care are needed. </a:t>
            </a:r>
          </a:p>
          <a:p>
            <a:pPr marL="342900" indent="-342900">
              <a:spcAft>
                <a:spcPts val="600"/>
              </a:spcAft>
              <a:buFont typeface="Arial" panose="020B0604020202020204" pitchFamily="34" charset="0"/>
              <a:buChar char="•"/>
            </a:pPr>
            <a:r>
              <a:rPr lang="en-US" sz="2400" b="0" dirty="0">
                <a:solidFill>
                  <a:schemeClr val="tx1"/>
                </a:solidFill>
                <a:cs typeface="Calibri" panose="020F0502020204030204" pitchFamily="34" charset="0"/>
              </a:rPr>
              <a:t>Greater understanding of factors associated with sustainability of integrated services is warranted.</a:t>
            </a:r>
          </a:p>
          <a:p>
            <a:pPr marL="342900" indent="-342900">
              <a:spcAft>
                <a:spcPts val="600"/>
              </a:spcAft>
              <a:buFont typeface="Arial" panose="020B0604020202020204" pitchFamily="34" charset="0"/>
              <a:buChar char="•"/>
            </a:pPr>
            <a:r>
              <a:rPr lang="en-US" sz="2400" b="0" dirty="0">
                <a:solidFill>
                  <a:schemeClr val="tx1"/>
                </a:solidFill>
                <a:cs typeface="Calibri" panose="020F0502020204030204" pitchFamily="34" charset="0"/>
              </a:rPr>
              <a:t>In 2020, almost all sites that reported screening with a validated instrument also reported providing at least one form of treatment. </a:t>
            </a:r>
            <a:endParaRPr lang="en-US" sz="2400" dirty="0">
              <a:cs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0F27F034-1752-BA40-16A9-F0B3192AADEF}"/>
              </a:ext>
            </a:extLst>
          </p:cNvPr>
          <p:cNvSpPr>
            <a:spLocks noGrp="1"/>
          </p:cNvSpPr>
          <p:nvPr>
            <p:ph type="title"/>
          </p:nvPr>
        </p:nvSpPr>
        <p:spPr/>
        <p:txBody>
          <a:bodyPr/>
          <a:lstStyle/>
          <a:p>
            <a:r>
              <a:rPr lang="en-US" dirty="0"/>
              <a:t>Discussion</a:t>
            </a:r>
          </a:p>
        </p:txBody>
      </p:sp>
      <p:pic>
        <p:nvPicPr>
          <p:cNvPr id="4" name="Picture 3">
            <a:extLst>
              <a:ext uri="{FF2B5EF4-FFF2-40B4-BE49-F238E27FC236}">
                <a16:creationId xmlns:a16="http://schemas.microsoft.com/office/drawing/2014/main" id="{C50CD630-DE7B-66D8-5C9A-E2D8381C7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3793" y="6233870"/>
            <a:ext cx="988200" cy="397690"/>
          </a:xfrm>
          <a:prstGeom prst="rect">
            <a:avLst/>
          </a:prstGeom>
        </p:spPr>
      </p:pic>
    </p:spTree>
    <p:extLst>
      <p:ext uri="{BB962C8B-B14F-4D97-AF65-F5344CB8AC3E}">
        <p14:creationId xmlns:p14="http://schemas.microsoft.com/office/powerpoint/2010/main" val="3696201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BEC973-3FFA-66EE-DADF-ED12D5FE3945}"/>
              </a:ext>
            </a:extLst>
          </p:cNvPr>
          <p:cNvSpPr>
            <a:spLocks noGrp="1"/>
          </p:cNvSpPr>
          <p:nvPr>
            <p:ph type="title"/>
          </p:nvPr>
        </p:nvSpPr>
        <p:spPr/>
        <p:txBody>
          <a:bodyPr/>
          <a:lstStyle/>
          <a:p>
            <a:r>
              <a:rPr lang="en-GB" noProof="0" dirty="0">
                <a:latin typeface="+mj-lt"/>
              </a:rPr>
              <a:t>Limitations</a:t>
            </a:r>
            <a:endParaRPr lang="en-US" dirty="0"/>
          </a:p>
        </p:txBody>
      </p:sp>
      <p:sp>
        <p:nvSpPr>
          <p:cNvPr id="5" name="TextBox 4">
            <a:extLst>
              <a:ext uri="{FF2B5EF4-FFF2-40B4-BE49-F238E27FC236}">
                <a16:creationId xmlns:a16="http://schemas.microsoft.com/office/drawing/2014/main" id="{23D35EFF-A9DE-48FA-37D9-BFE02CD441DA}"/>
              </a:ext>
            </a:extLst>
          </p:cNvPr>
          <p:cNvSpPr txBox="1"/>
          <p:nvPr/>
        </p:nvSpPr>
        <p:spPr>
          <a:xfrm>
            <a:off x="517793" y="1369427"/>
            <a:ext cx="10692074" cy="4893647"/>
          </a:xfrm>
          <a:prstGeom prst="rect">
            <a:avLst/>
          </a:prstGeom>
          <a:noFill/>
        </p:spPr>
        <p:txBody>
          <a:bodyPr wrap="square">
            <a:spAutoFit/>
          </a:bodyPr>
          <a:lstStyle/>
          <a:p>
            <a:pPr marL="342900" indent="-342900">
              <a:buFont typeface="Arial" panose="020B0604020202020204" pitchFamily="34" charset="0"/>
              <a:buChar char="•"/>
            </a:pPr>
            <a:r>
              <a:rPr lang="en-US" sz="2400" b="0" dirty="0">
                <a:solidFill>
                  <a:schemeClr val="tx2"/>
                </a:solidFill>
              </a:rPr>
              <a:t>Reported availability of services was not independently verified.</a:t>
            </a:r>
          </a:p>
          <a:p>
            <a:endParaRPr lang="en-US" sz="2400" dirty="0">
              <a:solidFill>
                <a:schemeClr val="tx2"/>
              </a:solidFill>
            </a:endParaRPr>
          </a:p>
          <a:p>
            <a:pPr marL="342900" indent="-342900">
              <a:buFont typeface="Arial" panose="020B0604020202020204" pitchFamily="34" charset="0"/>
              <a:buChar char="•"/>
            </a:pPr>
            <a:r>
              <a:rPr lang="en-US" sz="2400" dirty="0">
                <a:solidFill>
                  <a:schemeClr val="tx2"/>
                </a:solidFill>
              </a:rPr>
              <a:t>Reported availability of mental health screening and treatment at HIV treatment </a:t>
            </a:r>
            <a:r>
              <a:rPr lang="en-US" sz="2400" dirty="0"/>
              <a:t>s</a:t>
            </a:r>
            <a:r>
              <a:rPr lang="en-US" sz="2400" b="0" dirty="0"/>
              <a:t>ites </a:t>
            </a:r>
            <a:r>
              <a:rPr lang="en-US" sz="2400" dirty="0"/>
              <a:t>that participate </a:t>
            </a:r>
            <a:r>
              <a:rPr lang="en-US" sz="2400" b="0" dirty="0"/>
              <a:t>in the IeDEA consortium </a:t>
            </a:r>
            <a:r>
              <a:rPr lang="en-US" sz="2400" b="0" dirty="0">
                <a:solidFill>
                  <a:schemeClr val="tx2"/>
                </a:solidFill>
              </a:rPr>
              <a:t>may not be fully generalizable to sites </a:t>
            </a:r>
            <a:r>
              <a:rPr lang="en-US" sz="2400" dirty="0">
                <a:solidFill>
                  <a:schemeClr val="tx2"/>
                </a:solidFill>
              </a:rPr>
              <a:t>that do not</a:t>
            </a:r>
            <a:r>
              <a:rPr lang="en-US" sz="2400" b="0" dirty="0">
                <a:solidFill>
                  <a:schemeClr val="tx2"/>
                </a:solidFill>
              </a:rPr>
              <a:t> participate in IeDEA.</a:t>
            </a:r>
            <a:endParaRPr lang="en-US" sz="2400" dirty="0">
              <a:solidFill>
                <a:schemeClr val="tx2"/>
              </a:solidFill>
            </a:endParaRPr>
          </a:p>
          <a:p>
            <a:endParaRPr lang="en-US" sz="2400" b="0" dirty="0">
              <a:solidFill>
                <a:schemeClr val="tx2"/>
              </a:solidFill>
            </a:endParaRPr>
          </a:p>
          <a:p>
            <a:pPr marL="342900" indent="-342900">
              <a:buFont typeface="Arial" panose="020B0604020202020204" pitchFamily="34" charset="0"/>
              <a:buChar char="•"/>
            </a:pPr>
            <a:r>
              <a:rPr lang="en-US" sz="2400" b="0" dirty="0">
                <a:solidFill>
                  <a:schemeClr val="tx2"/>
                </a:solidFill>
              </a:rPr>
              <a:t>Mental health screening instruments used </a:t>
            </a:r>
            <a:r>
              <a:rPr lang="en-US" sz="2400" dirty="0">
                <a:solidFill>
                  <a:schemeClr val="tx2"/>
                </a:solidFill>
              </a:rPr>
              <a:t>at IeDEA sites </a:t>
            </a:r>
            <a:r>
              <a:rPr lang="en-US" sz="2400" b="0" dirty="0">
                <a:solidFill>
                  <a:schemeClr val="tx2"/>
                </a:solidFill>
              </a:rPr>
              <a:t>may not have been validated in the country, language, or population in which they were used.</a:t>
            </a:r>
          </a:p>
          <a:p>
            <a:pPr marL="342900" indent="-342900">
              <a:buFont typeface="Arial" panose="020B0604020202020204" pitchFamily="34" charset="0"/>
              <a:buChar char="•"/>
            </a:pPr>
            <a:endParaRPr lang="en-US" sz="2400" dirty="0">
              <a:solidFill>
                <a:schemeClr val="tx2"/>
              </a:solidFill>
            </a:endParaRPr>
          </a:p>
          <a:p>
            <a:pPr marL="342900" indent="-342900">
              <a:buFont typeface="Arial" panose="020B0604020202020204" pitchFamily="34" charset="0"/>
              <a:buChar char="•"/>
            </a:pPr>
            <a:r>
              <a:rPr lang="en-US" sz="2400" dirty="0">
                <a:solidFill>
                  <a:schemeClr val="tx2"/>
                </a:solidFill>
              </a:rPr>
              <a:t>Some sub-groups had small </a:t>
            </a:r>
            <a:r>
              <a:rPr lang="en-US" sz="2400">
                <a:solidFill>
                  <a:schemeClr val="tx2"/>
                </a:solidFill>
              </a:rPr>
              <a:t>sample sizes.</a:t>
            </a:r>
            <a:endParaRPr lang="en-US" sz="2400" b="0" dirty="0">
              <a:solidFill>
                <a:schemeClr val="tx2"/>
              </a:solidFill>
            </a:endParaRPr>
          </a:p>
          <a:p>
            <a:pPr marL="342900" indent="-342900">
              <a:buFont typeface="Arial" panose="020B0604020202020204" pitchFamily="34" charset="0"/>
              <a:buChar char="•"/>
            </a:pPr>
            <a:endParaRPr lang="en-US" sz="2400" dirty="0">
              <a:solidFill>
                <a:schemeClr val="tx2"/>
              </a:solidFill>
            </a:endParaRPr>
          </a:p>
        </p:txBody>
      </p:sp>
      <p:pic>
        <p:nvPicPr>
          <p:cNvPr id="6" name="Picture 5">
            <a:extLst>
              <a:ext uri="{FF2B5EF4-FFF2-40B4-BE49-F238E27FC236}">
                <a16:creationId xmlns:a16="http://schemas.microsoft.com/office/drawing/2014/main" id="{C7021345-05AE-0AFB-35CA-608266601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9969" y="6310994"/>
            <a:ext cx="988200" cy="398700"/>
          </a:xfrm>
          <a:prstGeom prst="rect">
            <a:avLst/>
          </a:prstGeom>
        </p:spPr>
      </p:pic>
    </p:spTree>
    <p:extLst>
      <p:ext uri="{BB962C8B-B14F-4D97-AF65-F5344CB8AC3E}">
        <p14:creationId xmlns:p14="http://schemas.microsoft.com/office/powerpoint/2010/main" val="4135193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59B07D-D063-47AE-AAE0-22DCEEBB6EDF}"/>
              </a:ext>
            </a:extLst>
          </p:cNvPr>
          <p:cNvSpPr>
            <a:spLocks noGrp="1"/>
          </p:cNvSpPr>
          <p:nvPr>
            <p:ph sz="quarter" idx="13"/>
          </p:nvPr>
        </p:nvSpPr>
        <p:spPr>
          <a:xfrm>
            <a:off x="442917" y="1512100"/>
            <a:ext cx="11306175" cy="4420104"/>
          </a:xfrm>
        </p:spPr>
        <p:txBody>
          <a:bodyPr>
            <a:normAutofit/>
          </a:bodyPr>
          <a:lstStyle/>
          <a:p>
            <a:pPr marL="342900" indent="-342900">
              <a:buFont typeface="Arial" panose="020B0604020202020204" pitchFamily="34" charset="0"/>
              <a:buChar char="•"/>
            </a:pPr>
            <a:r>
              <a:rPr lang="en-US" sz="2400" dirty="0"/>
              <a:t>Feasible strategies to assess quality and uptake of integrated care are needed.</a:t>
            </a:r>
          </a:p>
          <a:p>
            <a:endParaRPr lang="en-US" sz="2400" dirty="0"/>
          </a:p>
          <a:p>
            <a:pPr marL="342900" indent="-342900">
              <a:buFont typeface="Arial" panose="020B0604020202020204" pitchFamily="34" charset="0"/>
              <a:buChar char="•"/>
            </a:pPr>
            <a:r>
              <a:rPr lang="en-US" sz="2400" dirty="0"/>
              <a:t>The extent to which integration of mental health care into HIV care improves mental health and HIV treatment outcomes requires further study.</a:t>
            </a:r>
          </a:p>
          <a:p>
            <a:pPr marL="342900" indent="-342900">
              <a:buFont typeface="Arial" panose="020B0604020202020204" pitchFamily="34" charset="0"/>
              <a:buChar char="•"/>
            </a:pPr>
            <a:endParaRPr lang="en-US" sz="2400" dirty="0"/>
          </a:p>
          <a:p>
            <a:pPr marL="342900" indent="-342900">
              <a:spcAft>
                <a:spcPts val="600"/>
              </a:spcAft>
              <a:buFont typeface="Arial" panose="020B0604020202020204" pitchFamily="34" charset="0"/>
              <a:buChar char="•"/>
            </a:pPr>
            <a:r>
              <a:rPr lang="en-US" sz="2400" b="0" dirty="0">
                <a:solidFill>
                  <a:schemeClr val="tx1"/>
                </a:solidFill>
                <a:cs typeface="Calibri" panose="020F0502020204030204" pitchFamily="34" charset="0"/>
              </a:rPr>
              <a:t>The extent to which a lack of mental health screening is motivated by a lack of mental health treatment warrants further investigation.</a:t>
            </a:r>
          </a:p>
          <a:p>
            <a:endParaRPr lang="en-US" sz="2800" dirty="0"/>
          </a:p>
          <a:p>
            <a:endParaRPr lang="en-US" sz="2800" dirty="0"/>
          </a:p>
          <a:p>
            <a:endParaRPr lang="en-US" sz="2800" dirty="0"/>
          </a:p>
          <a:p>
            <a:endParaRPr lang="en-US" sz="2800" dirty="0"/>
          </a:p>
        </p:txBody>
      </p:sp>
      <p:sp>
        <p:nvSpPr>
          <p:cNvPr id="3" name="Title 2">
            <a:extLst>
              <a:ext uri="{FF2B5EF4-FFF2-40B4-BE49-F238E27FC236}">
                <a16:creationId xmlns:a16="http://schemas.microsoft.com/office/drawing/2014/main" id="{96CF5781-A799-5317-0698-8A55089FB228}"/>
              </a:ext>
            </a:extLst>
          </p:cNvPr>
          <p:cNvSpPr>
            <a:spLocks noGrp="1"/>
          </p:cNvSpPr>
          <p:nvPr>
            <p:ph type="title"/>
          </p:nvPr>
        </p:nvSpPr>
        <p:spPr>
          <a:xfrm>
            <a:off x="3699296" y="657222"/>
            <a:ext cx="5573041" cy="842043"/>
          </a:xfrm>
        </p:spPr>
        <p:txBody>
          <a:bodyPr/>
          <a:lstStyle/>
          <a:p>
            <a:r>
              <a:rPr lang="en-US" dirty="0"/>
              <a:t>Future Directions</a:t>
            </a:r>
          </a:p>
        </p:txBody>
      </p:sp>
      <p:pic>
        <p:nvPicPr>
          <p:cNvPr id="4" name="Picture 3">
            <a:extLst>
              <a:ext uri="{FF2B5EF4-FFF2-40B4-BE49-F238E27FC236}">
                <a16:creationId xmlns:a16="http://schemas.microsoft.com/office/drawing/2014/main" id="{8944EDE1-D9AB-C667-BCCE-C33EE9009F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9969" y="6310994"/>
            <a:ext cx="988200" cy="398700"/>
          </a:xfrm>
          <a:prstGeom prst="rect">
            <a:avLst/>
          </a:prstGeom>
        </p:spPr>
      </p:pic>
    </p:spTree>
    <p:extLst>
      <p:ext uri="{BB962C8B-B14F-4D97-AF65-F5344CB8AC3E}">
        <p14:creationId xmlns:p14="http://schemas.microsoft.com/office/powerpoint/2010/main" val="38292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AE82C5-8032-FE2E-D200-1A4DCD70D613}"/>
              </a:ext>
            </a:extLst>
          </p:cNvPr>
          <p:cNvSpPr>
            <a:spLocks noGrp="1"/>
          </p:cNvSpPr>
          <p:nvPr>
            <p:ph sz="quarter" idx="13"/>
          </p:nvPr>
        </p:nvSpPr>
        <p:spPr>
          <a:xfrm>
            <a:off x="442918" y="1628780"/>
            <a:ext cx="10048620" cy="4103687"/>
          </a:xfrm>
        </p:spPr>
        <p:txBody>
          <a:bodyPr>
            <a:normAutofit/>
          </a:bodyPr>
          <a:lstStyle/>
          <a:p>
            <a:r>
              <a:rPr lang="en-US" sz="2400" dirty="0"/>
              <a:t>IeDEA site investigators, clinicians, and data managers</a:t>
            </a:r>
          </a:p>
          <a:p>
            <a:endParaRPr lang="en-US" sz="2400" dirty="0"/>
          </a:p>
          <a:p>
            <a:r>
              <a:rPr lang="en-US" sz="2400" dirty="0"/>
              <a:t>IeDEA Site Assessment Working Group</a:t>
            </a:r>
          </a:p>
          <a:p>
            <a:endParaRPr lang="en-US" sz="2400" dirty="0"/>
          </a:p>
          <a:p>
            <a:r>
              <a:rPr lang="en-US" sz="2400"/>
              <a:t>IeDEA Mental Health Working </a:t>
            </a:r>
            <a:r>
              <a:rPr lang="en-US" sz="2400" dirty="0"/>
              <a:t>G</a:t>
            </a:r>
            <a:r>
              <a:rPr lang="en-US" sz="2400"/>
              <a:t>roup</a:t>
            </a:r>
            <a:endParaRPr lang="en-US" sz="2400" dirty="0"/>
          </a:p>
          <a:p>
            <a:endParaRPr lang="en-US" sz="2400" dirty="0"/>
          </a:p>
          <a:p>
            <a:r>
              <a:rPr lang="en-US" sz="2400" dirty="0"/>
              <a:t>IeDEA Executive Committee</a:t>
            </a:r>
          </a:p>
          <a:p>
            <a:endParaRPr lang="en-US" dirty="0"/>
          </a:p>
        </p:txBody>
      </p:sp>
      <p:sp>
        <p:nvSpPr>
          <p:cNvPr id="3" name="Title 2">
            <a:extLst>
              <a:ext uri="{FF2B5EF4-FFF2-40B4-BE49-F238E27FC236}">
                <a16:creationId xmlns:a16="http://schemas.microsoft.com/office/drawing/2014/main" id="{56D3C17F-7267-58B0-DCA2-E9076CFF08FD}"/>
              </a:ext>
            </a:extLst>
          </p:cNvPr>
          <p:cNvSpPr>
            <a:spLocks noGrp="1"/>
          </p:cNvSpPr>
          <p:nvPr>
            <p:ph type="title"/>
          </p:nvPr>
        </p:nvSpPr>
        <p:spPr/>
        <p:txBody>
          <a:bodyPr/>
          <a:lstStyle/>
          <a:p>
            <a:r>
              <a:rPr lang="en-US" dirty="0"/>
              <a:t>Thank you</a:t>
            </a:r>
          </a:p>
        </p:txBody>
      </p:sp>
      <p:pic>
        <p:nvPicPr>
          <p:cNvPr id="4" name="Picture 3">
            <a:extLst>
              <a:ext uri="{FF2B5EF4-FFF2-40B4-BE49-F238E27FC236}">
                <a16:creationId xmlns:a16="http://schemas.microsoft.com/office/drawing/2014/main" id="{3CFBE009-ABC6-53AE-693B-34B38D4106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9969" y="6310994"/>
            <a:ext cx="988200" cy="398700"/>
          </a:xfrm>
          <a:prstGeom prst="rect">
            <a:avLst/>
          </a:prstGeom>
        </p:spPr>
      </p:pic>
    </p:spTree>
    <p:extLst>
      <p:ext uri="{BB962C8B-B14F-4D97-AF65-F5344CB8AC3E}">
        <p14:creationId xmlns:p14="http://schemas.microsoft.com/office/powerpoint/2010/main" val="48566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D3C17F-7267-58B0-DCA2-E9076CFF08FD}"/>
              </a:ext>
            </a:extLst>
          </p:cNvPr>
          <p:cNvSpPr>
            <a:spLocks noGrp="1"/>
          </p:cNvSpPr>
          <p:nvPr>
            <p:ph type="title"/>
          </p:nvPr>
        </p:nvSpPr>
        <p:spPr/>
        <p:txBody>
          <a:bodyPr/>
          <a:lstStyle/>
          <a:p>
            <a:r>
              <a:rPr lang="en-US" dirty="0"/>
              <a:t>Funding</a:t>
            </a:r>
          </a:p>
        </p:txBody>
      </p:sp>
      <p:pic>
        <p:nvPicPr>
          <p:cNvPr id="4" name="Picture 3">
            <a:extLst>
              <a:ext uri="{FF2B5EF4-FFF2-40B4-BE49-F238E27FC236}">
                <a16:creationId xmlns:a16="http://schemas.microsoft.com/office/drawing/2014/main" id="{3CFBE009-ABC6-53AE-693B-34B38D4106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9969" y="6310994"/>
            <a:ext cx="988200" cy="398700"/>
          </a:xfrm>
          <a:prstGeom prst="rect">
            <a:avLst/>
          </a:prstGeom>
        </p:spPr>
      </p:pic>
      <p:sp>
        <p:nvSpPr>
          <p:cNvPr id="5" name="Text Placeholder 1">
            <a:extLst>
              <a:ext uri="{FF2B5EF4-FFF2-40B4-BE49-F238E27FC236}">
                <a16:creationId xmlns:a16="http://schemas.microsoft.com/office/drawing/2014/main" id="{8B9B63C9-9554-C36F-8C3E-B111254DDAD3}"/>
              </a:ext>
            </a:extLst>
          </p:cNvPr>
          <p:cNvSpPr>
            <a:spLocks noGrp="1"/>
          </p:cNvSpPr>
          <p:nvPr>
            <p:ph sz="quarter" idx="13"/>
          </p:nvPr>
        </p:nvSpPr>
        <p:spPr>
          <a:xfrm>
            <a:off x="442913" y="1628775"/>
            <a:ext cx="10048875" cy="4103688"/>
          </a:xfrm>
        </p:spPr>
        <p:txBody>
          <a:bodyPr>
            <a:normAutofit lnSpcReduction="10000"/>
          </a:bodyPr>
          <a:lstStyle/>
          <a:p>
            <a:r>
              <a:rPr lang="en-US" sz="1800" b="0" dirty="0">
                <a:solidFill>
                  <a:srgbClr val="000000"/>
                </a:solidFill>
                <a:effectLst/>
                <a:ea typeface="Times New Roman" panose="02020603050405020304" pitchFamily="18" charset="0"/>
                <a:cs typeface="Cordia New" panose="020B0304020202020204" pitchFamily="34" charset="-34"/>
              </a:rPr>
              <a:t>The International Epidemiology Databases to Evaluate AIDS (IeDEA) consortium is supported by the U.S. National Institutes of Health’s National Institute of Allergy and Infectious Diseases, the </a:t>
            </a:r>
            <a:r>
              <a:rPr lang="en-US" sz="1800" b="0" i="1" dirty="0">
                <a:solidFill>
                  <a:srgbClr val="000000"/>
                </a:solidFill>
                <a:effectLst/>
                <a:ea typeface="Times New Roman" panose="02020603050405020304" pitchFamily="18" charset="0"/>
                <a:cs typeface="Cordia New" panose="020B0304020202020204" pitchFamily="34" charset="-34"/>
              </a:rPr>
              <a:t>Eunice Kennedy Shriver</a:t>
            </a:r>
            <a:r>
              <a:rPr lang="en-US" sz="1800" b="0" dirty="0">
                <a:solidFill>
                  <a:srgbClr val="000000"/>
                </a:solidFill>
                <a:effectLst/>
                <a:ea typeface="Times New Roman" panose="02020603050405020304" pitchFamily="18" charset="0"/>
                <a:cs typeface="Cordia New" panose="020B0304020202020204" pitchFamily="34" charset="-34"/>
              </a:rPr>
              <a:t> National Institute of Child Health and Human Development, the National Cancer Institute, the National Institute of Mental Health, the National Institute on Drug Abuse, the National Heart, Lung, and Blood Institute, the National Institute on Alcohol Abuse and Alcoholism, the National Institute of Diabetes and Digestive and Kidney Diseases, the Fogarty International Center, and the National Library of Medicine: </a:t>
            </a:r>
            <a:r>
              <a:rPr lang="en-US" sz="1800" i="1" dirty="0">
                <a:solidFill>
                  <a:srgbClr val="000000"/>
                </a:solidFill>
                <a:effectLst/>
                <a:ea typeface="Times New Roman" panose="02020603050405020304" pitchFamily="18" charset="0"/>
                <a:cs typeface="Cordia New" panose="020B0304020202020204" pitchFamily="34" charset="-34"/>
              </a:rPr>
              <a:t>Asia-Pacific</a:t>
            </a:r>
            <a:r>
              <a:rPr lang="en-US" sz="1800" b="0" dirty="0">
                <a:solidFill>
                  <a:srgbClr val="000000"/>
                </a:solidFill>
                <a:effectLst/>
                <a:ea typeface="Times New Roman" panose="02020603050405020304" pitchFamily="18" charset="0"/>
                <a:cs typeface="Cordia New" panose="020B0304020202020204" pitchFamily="34" charset="-34"/>
              </a:rPr>
              <a:t>, U01AI069907; </a:t>
            </a:r>
            <a:r>
              <a:rPr lang="en-US" sz="1800" i="1" dirty="0">
                <a:solidFill>
                  <a:srgbClr val="000000"/>
                </a:solidFill>
                <a:effectLst/>
                <a:ea typeface="Times New Roman" panose="02020603050405020304" pitchFamily="18" charset="0"/>
                <a:cs typeface="Cordia New" panose="020B0304020202020204" pitchFamily="34" charset="-34"/>
              </a:rPr>
              <a:t>CCASAnet</a:t>
            </a:r>
            <a:r>
              <a:rPr lang="en-US" sz="1800" b="0" dirty="0">
                <a:solidFill>
                  <a:srgbClr val="000000"/>
                </a:solidFill>
                <a:effectLst/>
                <a:ea typeface="Times New Roman" panose="02020603050405020304" pitchFamily="18" charset="0"/>
                <a:cs typeface="Cordia New" panose="020B0304020202020204" pitchFamily="34" charset="-34"/>
              </a:rPr>
              <a:t>, U01AI069923; </a:t>
            </a:r>
            <a:r>
              <a:rPr lang="en-US" sz="1800" i="1" dirty="0">
                <a:solidFill>
                  <a:srgbClr val="000000"/>
                </a:solidFill>
                <a:effectLst/>
                <a:ea typeface="Times New Roman" panose="02020603050405020304" pitchFamily="18" charset="0"/>
                <a:cs typeface="Cordia New" panose="020B0304020202020204" pitchFamily="34" charset="-34"/>
              </a:rPr>
              <a:t>Central Africa</a:t>
            </a:r>
            <a:r>
              <a:rPr lang="en-US" sz="1800" b="0" dirty="0">
                <a:solidFill>
                  <a:srgbClr val="000000"/>
                </a:solidFill>
                <a:effectLst/>
                <a:ea typeface="Times New Roman" panose="02020603050405020304" pitchFamily="18" charset="0"/>
                <a:cs typeface="Cordia New" panose="020B0304020202020204" pitchFamily="34" charset="-34"/>
              </a:rPr>
              <a:t>, U01AI096299; </a:t>
            </a:r>
            <a:r>
              <a:rPr lang="en-US" sz="1800" i="1" dirty="0">
                <a:solidFill>
                  <a:srgbClr val="000000"/>
                </a:solidFill>
                <a:effectLst/>
                <a:ea typeface="Times New Roman" panose="02020603050405020304" pitchFamily="18" charset="0"/>
                <a:cs typeface="Cordia New" panose="020B0304020202020204" pitchFamily="34" charset="-34"/>
              </a:rPr>
              <a:t>East Africa</a:t>
            </a:r>
            <a:r>
              <a:rPr lang="en-US" sz="1800" b="0" dirty="0">
                <a:solidFill>
                  <a:srgbClr val="000000"/>
                </a:solidFill>
                <a:effectLst/>
                <a:ea typeface="Times New Roman" panose="02020603050405020304" pitchFamily="18" charset="0"/>
                <a:cs typeface="Cordia New" panose="020B0304020202020204" pitchFamily="34" charset="-34"/>
              </a:rPr>
              <a:t>, U01AI069911; </a:t>
            </a:r>
            <a:r>
              <a:rPr lang="en-US" sz="1800" i="1" dirty="0">
                <a:solidFill>
                  <a:srgbClr val="000000"/>
                </a:solidFill>
                <a:effectLst/>
                <a:ea typeface="Times New Roman" panose="02020603050405020304" pitchFamily="18" charset="0"/>
                <a:cs typeface="Cordia New" panose="020B0304020202020204" pitchFamily="34" charset="-34"/>
              </a:rPr>
              <a:t>NA-ACCORD</a:t>
            </a:r>
            <a:r>
              <a:rPr lang="en-US" sz="1800" b="0" dirty="0">
                <a:solidFill>
                  <a:srgbClr val="000000"/>
                </a:solidFill>
                <a:effectLst/>
                <a:ea typeface="Times New Roman" panose="02020603050405020304" pitchFamily="18" charset="0"/>
                <a:cs typeface="Cordia New" panose="020B0304020202020204" pitchFamily="34" charset="-34"/>
              </a:rPr>
              <a:t>, U01AI069918; </a:t>
            </a:r>
            <a:r>
              <a:rPr lang="en-US" sz="1800" i="1" dirty="0">
                <a:solidFill>
                  <a:srgbClr val="000000"/>
                </a:solidFill>
                <a:effectLst/>
                <a:ea typeface="Times New Roman" panose="02020603050405020304" pitchFamily="18" charset="0"/>
                <a:cs typeface="Cordia New" panose="020B0304020202020204" pitchFamily="34" charset="-34"/>
              </a:rPr>
              <a:t>Southern Africa</a:t>
            </a:r>
            <a:r>
              <a:rPr lang="en-US" sz="1800" b="0" dirty="0">
                <a:solidFill>
                  <a:srgbClr val="000000"/>
                </a:solidFill>
                <a:effectLst/>
                <a:ea typeface="Times New Roman" panose="02020603050405020304" pitchFamily="18" charset="0"/>
                <a:cs typeface="Cordia New" panose="020B0304020202020204" pitchFamily="34" charset="-34"/>
              </a:rPr>
              <a:t>, U01AI069924; </a:t>
            </a:r>
            <a:r>
              <a:rPr lang="en-US" sz="1800" i="1" dirty="0">
                <a:solidFill>
                  <a:srgbClr val="000000"/>
                </a:solidFill>
                <a:effectLst/>
                <a:ea typeface="Times New Roman" panose="02020603050405020304" pitchFamily="18" charset="0"/>
                <a:cs typeface="Cordia New" panose="020B0304020202020204" pitchFamily="34" charset="-34"/>
              </a:rPr>
              <a:t>West Africa</a:t>
            </a:r>
            <a:r>
              <a:rPr lang="en-US" sz="1800" b="0" dirty="0">
                <a:solidFill>
                  <a:srgbClr val="000000"/>
                </a:solidFill>
                <a:effectLst/>
                <a:ea typeface="Times New Roman" panose="02020603050405020304" pitchFamily="18" charset="0"/>
                <a:cs typeface="Cordia New" panose="020B0304020202020204" pitchFamily="34" charset="-34"/>
              </a:rPr>
              <a:t>, U01AI069919. Informatics resources are supported by the Harmonist project, R24AI24872. This work is solely the responsibility of the authors and does not necessarily represent the official views of any of the institutions mentioned above. </a:t>
            </a:r>
            <a:r>
              <a:rPr lang="en-US" sz="1800" dirty="0"/>
              <a:t>Funding for this work was also provided in part by</a:t>
            </a:r>
            <a:r>
              <a:rPr lang="en-US" sz="1800" dirty="0">
                <a:ea typeface="Source Sans Pro" panose="020B0503030403020204" pitchFamily="34" charset="0"/>
                <a:cs typeface="Open Sans"/>
              </a:rPr>
              <a:t> the National Institute of Mental Health grant K01 MH114721 and the </a:t>
            </a:r>
            <a:r>
              <a:rPr lang="en-US" sz="1800" b="0" i="1" dirty="0">
                <a:solidFill>
                  <a:srgbClr val="000000"/>
                </a:solidFill>
                <a:effectLst/>
                <a:ea typeface="Times New Roman" panose="02020603050405020304" pitchFamily="18" charset="0"/>
                <a:cs typeface="Cordia New" panose="020B0304020202020204" pitchFamily="34" charset="-34"/>
              </a:rPr>
              <a:t>Eunice Kennedy Shriver</a:t>
            </a:r>
            <a:r>
              <a:rPr lang="en-US" sz="1800" dirty="0">
                <a:ea typeface="Source Sans Pro" panose="020B0503030403020204" pitchFamily="34" charset="0"/>
                <a:cs typeface="Open Sans"/>
              </a:rPr>
              <a:t> </a:t>
            </a:r>
            <a:r>
              <a:rPr lang="en-US" sz="1800" dirty="0"/>
              <a:t>National Institute of Child Health and Human Development grant P2C HD050924 (Carolina Population Center).</a:t>
            </a:r>
            <a:endParaRPr lang="en-US" sz="1800" b="0" dirty="0">
              <a:effectLst/>
              <a:ea typeface="MS Mincho" panose="02020609040205080304" pitchFamily="49" charset="-128"/>
              <a:cs typeface="Cordia New" panose="020B0304020202020204" pitchFamily="34" charset="-34"/>
            </a:endParaRPr>
          </a:p>
          <a:p>
            <a:endParaRPr lang="en-US" dirty="0"/>
          </a:p>
        </p:txBody>
      </p:sp>
    </p:spTree>
    <p:extLst>
      <p:ext uri="{BB962C8B-B14F-4D97-AF65-F5344CB8AC3E}">
        <p14:creationId xmlns:p14="http://schemas.microsoft.com/office/powerpoint/2010/main" val="3220877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30F73-C508-B12E-CE80-895AAFF3AAC4}"/>
              </a:ext>
            </a:extLst>
          </p:cNvPr>
          <p:cNvSpPr>
            <a:spLocks noGrp="1"/>
          </p:cNvSpPr>
          <p:nvPr>
            <p:ph type="title"/>
          </p:nvPr>
        </p:nvSpPr>
        <p:spPr>
          <a:xfrm>
            <a:off x="673100" y="441324"/>
            <a:ext cx="11075991" cy="5857875"/>
          </a:xfrm>
        </p:spPr>
        <p:txBody>
          <a:bodyPr>
            <a:normAutofit/>
          </a:bodyPr>
          <a:lstStyle/>
          <a:p>
            <a:r>
              <a:rPr lang="en-US" sz="2800" dirty="0">
                <a:solidFill>
                  <a:schemeClr val="tx1"/>
                </a:solidFill>
              </a:rPr>
              <a:t>I have no relevant conflicts of interest to disclose.</a:t>
            </a:r>
          </a:p>
        </p:txBody>
      </p:sp>
    </p:spTree>
    <p:extLst>
      <p:ext uri="{BB962C8B-B14F-4D97-AF65-F5344CB8AC3E}">
        <p14:creationId xmlns:p14="http://schemas.microsoft.com/office/powerpoint/2010/main" val="2672853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a:xfrm>
            <a:off x="885825" y="1750974"/>
            <a:ext cx="10470797" cy="4103687"/>
          </a:xfrm>
        </p:spPr>
        <p:txBody>
          <a:bodyPr>
            <a:normAutofit lnSpcReduction="10000"/>
          </a:bodyPr>
          <a:lstStyle/>
          <a:p>
            <a:pPr marL="342900" indent="-342900" defTabSz="371736" eaLnBrk="0" fontAlgn="base" hangingPunct="0">
              <a:lnSpc>
                <a:spcPct val="120000"/>
              </a:lnSpc>
              <a:spcBef>
                <a:spcPct val="0"/>
              </a:spcBef>
              <a:spcAft>
                <a:spcPts val="1200"/>
              </a:spcAft>
              <a:buFont typeface="Arial" panose="020B0604020202020204" pitchFamily="34" charset="0"/>
              <a:buChar char="•"/>
            </a:pPr>
            <a:r>
              <a:rPr lang="en-US" sz="2400" dirty="0">
                <a:solidFill>
                  <a:srgbClr val="000000"/>
                </a:solidFill>
              </a:rPr>
              <a:t>Common mental health disorders (CMDs), including depression, anxiety, and post-traumatic stress disorder (PTSD), are highly prevalent among </a:t>
            </a:r>
            <a:r>
              <a:rPr lang="en-US" sz="2400" dirty="0"/>
              <a:t>persons </a:t>
            </a:r>
            <a:r>
              <a:rPr lang="en-US" sz="2400" dirty="0">
                <a:solidFill>
                  <a:srgbClr val="000000"/>
                </a:solidFill>
              </a:rPr>
              <a:t>with HIV (PWH).</a:t>
            </a:r>
          </a:p>
          <a:p>
            <a:pPr marL="342900" indent="-342900" defTabSz="371736" eaLnBrk="0" fontAlgn="base" hangingPunct="0">
              <a:lnSpc>
                <a:spcPct val="120000"/>
              </a:lnSpc>
              <a:spcBef>
                <a:spcPct val="0"/>
              </a:spcBef>
              <a:spcAft>
                <a:spcPts val="1200"/>
              </a:spcAft>
              <a:buFont typeface="Arial" panose="020B0604020202020204" pitchFamily="34" charset="0"/>
              <a:buChar char="•"/>
            </a:pPr>
            <a:r>
              <a:rPr lang="en-US" sz="2400" dirty="0">
                <a:solidFill>
                  <a:srgbClr val="000000"/>
                </a:solidFill>
              </a:rPr>
              <a:t>CMDs have been associated with suboptimal HIV treatment outcomes. </a:t>
            </a:r>
          </a:p>
          <a:p>
            <a:pPr marL="342900" indent="-342900" defTabSz="371736" eaLnBrk="0" fontAlgn="base" hangingPunct="0">
              <a:lnSpc>
                <a:spcPct val="120000"/>
              </a:lnSpc>
              <a:spcBef>
                <a:spcPct val="0"/>
              </a:spcBef>
              <a:spcAft>
                <a:spcPts val="1200"/>
              </a:spcAft>
              <a:buFont typeface="Arial" panose="020B0604020202020204" pitchFamily="34" charset="0"/>
              <a:buChar char="•"/>
            </a:pPr>
            <a:r>
              <a:rPr lang="en-US" sz="2400" dirty="0">
                <a:solidFill>
                  <a:srgbClr val="000000"/>
                </a:solidFill>
              </a:rPr>
              <a:t>Integrating screening and treatment of CMDs into HIV care may improve mental health and HIV treatment outcomes.</a:t>
            </a:r>
          </a:p>
          <a:p>
            <a:pPr marL="342900" indent="-342900" defTabSz="371736" eaLnBrk="0" fontAlgn="base" hangingPunct="0">
              <a:lnSpc>
                <a:spcPct val="120000"/>
              </a:lnSpc>
              <a:spcBef>
                <a:spcPct val="0"/>
              </a:spcBef>
              <a:spcAft>
                <a:spcPts val="1200"/>
              </a:spcAft>
              <a:buFont typeface="Arial" panose="020B0604020202020204" pitchFamily="34" charset="0"/>
              <a:buChar char="•"/>
            </a:pPr>
            <a:r>
              <a:rPr lang="en-US" sz="2400" dirty="0">
                <a:solidFill>
                  <a:srgbClr val="000000"/>
                </a:solidFill>
              </a:rPr>
              <a:t>Data on integration of CMD screening and treatment into HIV care are scarce.</a:t>
            </a:r>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4267201" y="476250"/>
            <a:ext cx="4305300" cy="752475"/>
          </a:xfrm>
        </p:spPr>
        <p:txBody>
          <a:bodyPr>
            <a:normAutofit/>
          </a:bodyPr>
          <a:lstStyle/>
          <a:p>
            <a:r>
              <a:rPr lang="en-GB" noProof="0" dirty="0"/>
              <a:t>Background</a:t>
            </a:r>
          </a:p>
        </p:txBody>
      </p:sp>
      <p:pic>
        <p:nvPicPr>
          <p:cNvPr id="4" name="Picture 3">
            <a:extLst>
              <a:ext uri="{FF2B5EF4-FFF2-40B4-BE49-F238E27FC236}">
                <a16:creationId xmlns:a16="http://schemas.microsoft.com/office/drawing/2014/main" id="{AD592712-8631-A701-6D2F-175C007C6E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9969" y="6310994"/>
            <a:ext cx="988200" cy="398700"/>
          </a:xfrm>
          <a:prstGeom prst="rect">
            <a:avLst/>
          </a:prstGeom>
        </p:spPr>
      </p:pic>
    </p:spTree>
    <p:extLst>
      <p:ext uri="{BB962C8B-B14F-4D97-AF65-F5344CB8AC3E}">
        <p14:creationId xmlns:p14="http://schemas.microsoft.com/office/powerpoint/2010/main" val="269481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BEC973-3FFA-66EE-DADF-ED12D5FE3945}"/>
              </a:ext>
            </a:extLst>
          </p:cNvPr>
          <p:cNvSpPr>
            <a:spLocks noGrp="1"/>
          </p:cNvSpPr>
          <p:nvPr>
            <p:ph type="title"/>
          </p:nvPr>
        </p:nvSpPr>
        <p:spPr>
          <a:xfrm>
            <a:off x="3251965" y="441325"/>
            <a:ext cx="7632700" cy="1223964"/>
          </a:xfrm>
        </p:spPr>
        <p:txBody>
          <a:bodyPr/>
          <a:lstStyle/>
          <a:p>
            <a:r>
              <a:rPr lang="en-GB" noProof="0" dirty="0">
                <a:latin typeface="+mj-lt"/>
              </a:rPr>
              <a:t>Study objectives</a:t>
            </a:r>
            <a:endParaRPr lang="en-US" dirty="0"/>
          </a:p>
        </p:txBody>
      </p:sp>
      <p:sp>
        <p:nvSpPr>
          <p:cNvPr id="5" name="TextBox 4">
            <a:extLst>
              <a:ext uri="{FF2B5EF4-FFF2-40B4-BE49-F238E27FC236}">
                <a16:creationId xmlns:a16="http://schemas.microsoft.com/office/drawing/2014/main" id="{23D35EFF-A9DE-48FA-37D9-BFE02CD441DA}"/>
              </a:ext>
            </a:extLst>
          </p:cNvPr>
          <p:cNvSpPr txBox="1"/>
          <p:nvPr/>
        </p:nvSpPr>
        <p:spPr>
          <a:xfrm>
            <a:off x="517793" y="1912935"/>
            <a:ext cx="10366872" cy="3147721"/>
          </a:xfrm>
          <a:prstGeom prst="rect">
            <a:avLst/>
          </a:prstGeom>
          <a:noFill/>
        </p:spPr>
        <p:txBody>
          <a:bodyPr wrap="square">
            <a:spAutoFit/>
          </a:bodyPr>
          <a:lstStyle/>
          <a:p>
            <a:pPr marL="342900" indent="-342900" defTabSz="371736" eaLnBrk="0" fontAlgn="base" hangingPunct="0">
              <a:lnSpc>
                <a:spcPct val="120000"/>
              </a:lnSpc>
              <a:spcBef>
                <a:spcPct val="0"/>
              </a:spcBef>
              <a:spcAft>
                <a:spcPct val="0"/>
              </a:spcAft>
              <a:buFont typeface="Arial" panose="020B0604020202020204" pitchFamily="34" charset="0"/>
              <a:buChar char="•"/>
            </a:pPr>
            <a:r>
              <a:rPr lang="en-US" sz="2400" b="0" dirty="0">
                <a:solidFill>
                  <a:srgbClr val="000000"/>
                </a:solidFill>
              </a:rPr>
              <a:t>Describe reported </a:t>
            </a:r>
            <a:r>
              <a:rPr lang="en-US" sz="2400" b="1" dirty="0">
                <a:solidFill>
                  <a:srgbClr val="000000"/>
                </a:solidFill>
              </a:rPr>
              <a:t>availability of screening and treatment </a:t>
            </a:r>
            <a:r>
              <a:rPr lang="en-US" sz="2400" b="0" dirty="0">
                <a:solidFill>
                  <a:srgbClr val="000000"/>
                </a:solidFill>
              </a:rPr>
              <a:t>of depression, anxiety, and PTSD </a:t>
            </a:r>
            <a:r>
              <a:rPr lang="en-US" sz="2400" b="1" dirty="0">
                <a:solidFill>
                  <a:srgbClr val="000000"/>
                </a:solidFill>
              </a:rPr>
              <a:t>at HIV treatment sites </a:t>
            </a:r>
            <a:r>
              <a:rPr lang="en-US" sz="2400" b="0" dirty="0">
                <a:solidFill>
                  <a:srgbClr val="000000"/>
                </a:solidFill>
              </a:rPr>
              <a:t>participating in the IeDEA consortium in 2020</a:t>
            </a:r>
          </a:p>
          <a:p>
            <a:pPr defTabSz="371736" eaLnBrk="0" fontAlgn="base" hangingPunct="0">
              <a:lnSpc>
                <a:spcPct val="120000"/>
              </a:lnSpc>
              <a:spcBef>
                <a:spcPct val="0"/>
              </a:spcBef>
              <a:spcAft>
                <a:spcPct val="0"/>
              </a:spcAft>
            </a:pPr>
            <a:endParaRPr lang="en-US" sz="2400" b="0" dirty="0">
              <a:solidFill>
                <a:srgbClr val="000000"/>
              </a:solidFill>
            </a:endParaRPr>
          </a:p>
          <a:p>
            <a:pPr marL="342900" indent="-342900" defTabSz="371736" eaLnBrk="0" fontAlgn="base" hangingPunct="0">
              <a:lnSpc>
                <a:spcPct val="120000"/>
              </a:lnSpc>
              <a:spcBef>
                <a:spcPct val="0"/>
              </a:spcBef>
              <a:spcAft>
                <a:spcPct val="0"/>
              </a:spcAft>
              <a:buFont typeface="Arial" panose="020B0604020202020204" pitchFamily="34" charset="0"/>
              <a:buChar char="•"/>
            </a:pPr>
            <a:r>
              <a:rPr lang="en-US" sz="2400" b="0" dirty="0">
                <a:solidFill>
                  <a:srgbClr val="000000"/>
                </a:solidFill>
              </a:rPr>
              <a:t>Examine changes in reported availability of screening and treatment of depression and PTSD from 2016/2017 to 2020 at HIV treatment sites in LMICs</a:t>
            </a:r>
            <a:endParaRPr lang="en-US" altLang="en-US" sz="1400" b="0" dirty="0">
              <a:highlight>
                <a:srgbClr val="00FFFF"/>
              </a:highlight>
              <a:ea typeface="IAS Ribbon Sans Regular" pitchFamily="2" charset="0"/>
            </a:endParaRPr>
          </a:p>
        </p:txBody>
      </p:sp>
      <p:pic>
        <p:nvPicPr>
          <p:cNvPr id="6" name="Picture 5">
            <a:extLst>
              <a:ext uri="{FF2B5EF4-FFF2-40B4-BE49-F238E27FC236}">
                <a16:creationId xmlns:a16="http://schemas.microsoft.com/office/drawing/2014/main" id="{C7021345-05AE-0AFB-35CA-608266601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9969" y="6310994"/>
            <a:ext cx="988200" cy="398700"/>
          </a:xfrm>
          <a:prstGeom prst="rect">
            <a:avLst/>
          </a:prstGeom>
        </p:spPr>
      </p:pic>
    </p:spTree>
    <p:extLst>
      <p:ext uri="{BB962C8B-B14F-4D97-AF65-F5344CB8AC3E}">
        <p14:creationId xmlns:p14="http://schemas.microsoft.com/office/powerpoint/2010/main" val="4193807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903B8F-90E5-36E8-BB5B-8954CA6BB985}"/>
              </a:ext>
            </a:extLst>
          </p:cNvPr>
          <p:cNvSpPr>
            <a:spLocks noGrp="1"/>
          </p:cNvSpPr>
          <p:nvPr>
            <p:ph type="title"/>
          </p:nvPr>
        </p:nvSpPr>
        <p:spPr>
          <a:xfrm>
            <a:off x="4748463" y="451199"/>
            <a:ext cx="3096127" cy="755141"/>
          </a:xfrm>
        </p:spPr>
        <p:txBody>
          <a:bodyPr/>
          <a:lstStyle/>
          <a:p>
            <a:r>
              <a:rPr lang="en-US" dirty="0"/>
              <a:t>Methods</a:t>
            </a:r>
          </a:p>
        </p:txBody>
      </p:sp>
      <p:pic>
        <p:nvPicPr>
          <p:cNvPr id="8" name="Picture 7">
            <a:extLst>
              <a:ext uri="{FF2B5EF4-FFF2-40B4-BE49-F238E27FC236}">
                <a16:creationId xmlns:a16="http://schemas.microsoft.com/office/drawing/2014/main" id="{38393B53-7E2D-58FE-63AF-B798320EF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2990" y="6191914"/>
            <a:ext cx="988200" cy="397690"/>
          </a:xfrm>
          <a:prstGeom prst="rect">
            <a:avLst/>
          </a:prstGeom>
        </p:spPr>
      </p:pic>
      <p:sp>
        <p:nvSpPr>
          <p:cNvPr id="6" name="Content Placeholder 1">
            <a:extLst>
              <a:ext uri="{FF2B5EF4-FFF2-40B4-BE49-F238E27FC236}">
                <a16:creationId xmlns:a16="http://schemas.microsoft.com/office/drawing/2014/main" id="{4CE49C94-21AE-CD56-8C3E-408412F705DA}"/>
              </a:ext>
            </a:extLst>
          </p:cNvPr>
          <p:cNvSpPr>
            <a:spLocks noGrp="1"/>
          </p:cNvSpPr>
          <p:nvPr>
            <p:ph sz="quarter" idx="13"/>
          </p:nvPr>
        </p:nvSpPr>
        <p:spPr>
          <a:xfrm>
            <a:off x="337625" y="1484141"/>
            <a:ext cx="11533533" cy="5323512"/>
          </a:xfrm>
        </p:spPr>
        <p:txBody>
          <a:bodyPr>
            <a:normAutofit fontScale="25000" lnSpcReduction="20000"/>
          </a:bodyPr>
          <a:lstStyle/>
          <a:p>
            <a:pPr marL="571500" indent="-571500">
              <a:spcAft>
                <a:spcPts val="600"/>
              </a:spcAft>
              <a:buFont typeface="Arial" panose="020B0604020202020204" pitchFamily="34" charset="0"/>
              <a:buChar char="•"/>
            </a:pPr>
            <a:r>
              <a:rPr lang="en-US" sz="7200" b="0" dirty="0">
                <a:solidFill>
                  <a:schemeClr val="tx1"/>
                </a:solidFill>
                <a:cs typeface="Calibri" panose="020F0502020204030204" pitchFamily="34" charset="0"/>
              </a:rPr>
              <a:t>Site-level surveys of HIV treatment sites were conducted in 2016/17 and 2020</a:t>
            </a:r>
          </a:p>
          <a:p>
            <a:pPr marL="1020763" lvl="1" indent="-571500">
              <a:spcAft>
                <a:spcPts val="600"/>
              </a:spcAft>
            </a:pPr>
            <a:r>
              <a:rPr lang="en-US" sz="7200" dirty="0">
                <a:cs typeface="Calibri" panose="020F0502020204030204" pitchFamily="34" charset="0"/>
              </a:rPr>
              <a:t>All HIV sites participating in IeDEA were eligible to participate in the 2020 survey</a:t>
            </a:r>
          </a:p>
          <a:p>
            <a:pPr marL="1020763" lvl="1" indent="-571500">
              <a:spcAft>
                <a:spcPts val="600"/>
              </a:spcAft>
            </a:pPr>
            <a:r>
              <a:rPr lang="en-US" sz="7200" b="0" dirty="0">
                <a:solidFill>
                  <a:schemeClr val="tx1"/>
                </a:solidFill>
                <a:cs typeface="Calibri" panose="020F0502020204030204" pitchFamily="34" charset="0"/>
              </a:rPr>
              <a:t>A stratified random sample of IeDEA sites located in LMICs were eligible to participate in the 2016/17 survey</a:t>
            </a:r>
            <a:r>
              <a:rPr lang="en-US" sz="7200" b="0" dirty="0">
                <a:solidFill>
                  <a:schemeClr val="tx1"/>
                </a:solidFill>
                <a:effectLst/>
                <a:latin typeface="Times New Roman" panose="02020603050405020304" pitchFamily="18" charset="0"/>
                <a:ea typeface="Times New Roman" panose="02020603050405020304" pitchFamily="18" charset="0"/>
              </a:rPr>
              <a:t> </a:t>
            </a:r>
            <a:endParaRPr lang="en-US" sz="7200" b="0" dirty="0">
              <a:solidFill>
                <a:schemeClr val="tx1"/>
              </a:solidFill>
              <a:cs typeface="Calibri" panose="020F0502020204030204" pitchFamily="34" charset="0"/>
            </a:endParaRPr>
          </a:p>
          <a:p>
            <a:pPr marL="685800" indent="-685800">
              <a:spcAft>
                <a:spcPts val="600"/>
              </a:spcAft>
              <a:buFont typeface="Arial" panose="020B0604020202020204" pitchFamily="34" charset="0"/>
              <a:buChar char="•"/>
            </a:pPr>
            <a:r>
              <a:rPr lang="en-US" sz="7200" dirty="0">
                <a:cs typeface="Calibri" panose="020F0502020204030204" pitchFamily="34" charset="0"/>
              </a:rPr>
              <a:t>S</a:t>
            </a:r>
            <a:r>
              <a:rPr lang="en-US" sz="7200" b="0" dirty="0">
                <a:solidFill>
                  <a:schemeClr val="tx1"/>
                </a:solidFill>
                <a:cs typeface="Calibri" panose="020F0502020204030204" pitchFamily="34" charset="0"/>
              </a:rPr>
              <a:t>taff with knowledge of clinic services completed self-administered surveys</a:t>
            </a:r>
          </a:p>
          <a:p>
            <a:pPr marL="685800" indent="-685800">
              <a:spcAft>
                <a:spcPts val="600"/>
              </a:spcAft>
              <a:buFont typeface="Arial" panose="020B0604020202020204" pitchFamily="34" charset="0"/>
              <a:buChar char="•"/>
            </a:pPr>
            <a:r>
              <a:rPr lang="en-US" sz="7200" b="0" dirty="0">
                <a:solidFill>
                  <a:schemeClr val="tx1"/>
                </a:solidFill>
                <a:cs typeface="Calibri" panose="020F0502020204030204" pitchFamily="34" charset="0"/>
              </a:rPr>
              <a:t>Surveys collected information on site characteristics, HIV treatment services, and availability of screening and treatment for depression, anxiety, and PTSD</a:t>
            </a:r>
          </a:p>
          <a:p>
            <a:pPr marL="685800" indent="-685800">
              <a:spcAft>
                <a:spcPts val="600"/>
              </a:spcAft>
              <a:buFont typeface="Arial" panose="020B0604020202020204" pitchFamily="34" charset="0"/>
              <a:buChar char="•"/>
            </a:pPr>
            <a:r>
              <a:rPr lang="en-US" sz="7200" b="0" dirty="0">
                <a:solidFill>
                  <a:schemeClr val="tx1"/>
                </a:solidFill>
                <a:cs typeface="Calibri" panose="020F0502020204030204" pitchFamily="34" charset="0"/>
              </a:rPr>
              <a:t>Changes in availability of depression and PTSD screening and treatment were assessed for clinics that participated in both surveys</a:t>
            </a:r>
          </a:p>
          <a:p>
            <a:pPr marL="685800" indent="-685800">
              <a:spcAft>
                <a:spcPts val="600"/>
              </a:spcAft>
              <a:buFont typeface="Arial" panose="020B0604020202020204" pitchFamily="34" charset="0"/>
              <a:buChar char="•"/>
            </a:pPr>
            <a:r>
              <a:rPr lang="en-US" sz="7200" dirty="0">
                <a:cs typeface="Calibri" panose="020F0502020204030204" pitchFamily="34" charset="0"/>
              </a:rPr>
              <a:t>Country income group was categorized using the World Bank Income designation (as of July 2021) of the country in which the clinic was located.</a:t>
            </a:r>
            <a:endParaRPr lang="en-US" sz="7200" b="0" dirty="0">
              <a:solidFill>
                <a:schemeClr val="tx1"/>
              </a:solidFill>
              <a:cs typeface="Calibri" panose="020F0502020204030204" pitchFamily="34" charset="0"/>
            </a:endParaRPr>
          </a:p>
          <a:p>
            <a:pPr marL="685800" indent="-685800">
              <a:spcAft>
                <a:spcPts val="600"/>
              </a:spcAft>
              <a:buFont typeface="Arial" panose="020B0604020202020204" pitchFamily="34" charset="0"/>
              <a:buChar char="•"/>
            </a:pPr>
            <a:r>
              <a:rPr lang="en-US" sz="7200" dirty="0">
                <a:cs typeface="Calibri" panose="020F0502020204030204" pitchFamily="34" charset="0"/>
              </a:rPr>
              <a:t>Screening was defined as: </a:t>
            </a:r>
          </a:p>
          <a:p>
            <a:pPr marL="1135063" lvl="1" indent="-685800">
              <a:spcAft>
                <a:spcPts val="600"/>
              </a:spcAft>
            </a:pPr>
            <a:r>
              <a:rPr lang="en-US" sz="7200" dirty="0">
                <a:cs typeface="Calibri" panose="020F0502020204030204" pitchFamily="34" charset="0"/>
              </a:rPr>
              <a:t>Use of a validated tool for screening: when reporting only 2020 data</a:t>
            </a:r>
          </a:p>
          <a:p>
            <a:pPr marL="1135063" lvl="1" indent="-685800">
              <a:spcAft>
                <a:spcPts val="600"/>
              </a:spcAft>
            </a:pPr>
            <a:r>
              <a:rPr lang="en-US" sz="7200" b="0" dirty="0">
                <a:solidFill>
                  <a:schemeClr val="tx1"/>
                </a:solidFill>
                <a:cs typeface="Calibri" panose="020F0502020204030204" pitchFamily="34" charset="0"/>
              </a:rPr>
              <a:t>Any screening (not limited to screening with a validated instrument): when reporting changes from 2016/2017 to 2020</a:t>
            </a:r>
          </a:p>
          <a:p>
            <a:pPr marL="685800" indent="-685800">
              <a:spcAft>
                <a:spcPts val="600"/>
              </a:spcAft>
            </a:pPr>
            <a:endParaRPr lang="en-US" sz="8200" b="0" dirty="0">
              <a:solidFill>
                <a:schemeClr val="tx1"/>
              </a:solidFill>
              <a:cs typeface="Calibri" panose="020F0502020204030204" pitchFamily="34" charset="0"/>
            </a:endParaRPr>
          </a:p>
          <a:p>
            <a:pPr marL="685800" indent="-685800">
              <a:spcAft>
                <a:spcPts val="600"/>
              </a:spcAft>
            </a:pPr>
            <a:endParaRPr lang="en-US" sz="8200" b="0" dirty="0">
              <a:solidFill>
                <a:schemeClr val="tx1"/>
              </a:solidFill>
              <a:cs typeface="Calibri" panose="020F0502020204030204" pitchFamily="34" charset="0"/>
            </a:endParaRPr>
          </a:p>
          <a:p>
            <a:endParaRPr lang="en-US" dirty="0"/>
          </a:p>
        </p:txBody>
      </p:sp>
    </p:spTree>
    <p:extLst>
      <p:ext uri="{BB962C8B-B14F-4D97-AF65-F5344CB8AC3E}">
        <p14:creationId xmlns:p14="http://schemas.microsoft.com/office/powerpoint/2010/main" val="3966939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903B8F-90E5-36E8-BB5B-8954CA6BB985}"/>
              </a:ext>
            </a:extLst>
          </p:cNvPr>
          <p:cNvSpPr>
            <a:spLocks noGrp="1"/>
          </p:cNvSpPr>
          <p:nvPr>
            <p:ph type="title"/>
          </p:nvPr>
        </p:nvSpPr>
        <p:spPr>
          <a:xfrm>
            <a:off x="5053263" y="143217"/>
            <a:ext cx="3096127" cy="1223964"/>
          </a:xfrm>
        </p:spPr>
        <p:txBody>
          <a:bodyPr/>
          <a:lstStyle/>
          <a:p>
            <a:r>
              <a:rPr lang="en-US" dirty="0"/>
              <a:t>Results</a:t>
            </a:r>
          </a:p>
        </p:txBody>
      </p:sp>
      <p:pic>
        <p:nvPicPr>
          <p:cNvPr id="5" name="Picture 4">
            <a:extLst>
              <a:ext uri="{FF2B5EF4-FFF2-40B4-BE49-F238E27FC236}">
                <a16:creationId xmlns:a16="http://schemas.microsoft.com/office/drawing/2014/main" id="{FC26D176-FD0F-4F2F-FDB9-15B7BF53863D}"/>
              </a:ext>
            </a:extLst>
          </p:cNvPr>
          <p:cNvPicPr>
            <a:picLocks noChangeAspect="1"/>
          </p:cNvPicPr>
          <p:nvPr/>
        </p:nvPicPr>
        <p:blipFill>
          <a:blip r:embed="rId2"/>
          <a:stretch>
            <a:fillRect/>
          </a:stretch>
        </p:blipFill>
        <p:spPr>
          <a:xfrm>
            <a:off x="3427408" y="828134"/>
            <a:ext cx="8267288" cy="5274667"/>
          </a:xfrm>
          <a:prstGeom prst="rect">
            <a:avLst/>
          </a:prstGeom>
        </p:spPr>
      </p:pic>
      <p:sp>
        <p:nvSpPr>
          <p:cNvPr id="7" name="Text Placeholder 1">
            <a:extLst>
              <a:ext uri="{FF2B5EF4-FFF2-40B4-BE49-F238E27FC236}">
                <a16:creationId xmlns:a16="http://schemas.microsoft.com/office/drawing/2014/main" id="{ABBCC073-4401-4333-CA84-9F0FE1C394E4}"/>
              </a:ext>
            </a:extLst>
          </p:cNvPr>
          <p:cNvSpPr txBox="1">
            <a:spLocks/>
          </p:cNvSpPr>
          <p:nvPr/>
        </p:nvSpPr>
        <p:spPr>
          <a:xfrm rot="10800000" flipV="1">
            <a:off x="497305" y="1627315"/>
            <a:ext cx="2930102" cy="4083674"/>
          </a:xfrm>
          <a:prstGeom prst="rect">
            <a:avLst/>
          </a:prstGeom>
        </p:spPr>
        <p:txBody>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dirty="0">
                <a:solidFill>
                  <a:schemeClr val="tx2"/>
                </a:solidFill>
                <a:latin typeface="+mj-lt"/>
                <a:cs typeface="Calibri" panose="020F0502020204030204" pitchFamily="34" charset="0"/>
              </a:rPr>
              <a:t>223 sites from 41 countries participated in the 2020 survey</a:t>
            </a:r>
          </a:p>
          <a:p>
            <a:pPr>
              <a:spcBef>
                <a:spcPts val="0"/>
              </a:spcBef>
            </a:pPr>
            <a:endParaRPr lang="en-US" dirty="0">
              <a:solidFill>
                <a:schemeClr val="tx2"/>
              </a:solidFill>
              <a:latin typeface="+mj-lt"/>
              <a:cs typeface="Calibri" panose="020F0502020204030204" pitchFamily="34" charset="0"/>
            </a:endParaRPr>
          </a:p>
          <a:p>
            <a:pPr>
              <a:spcBef>
                <a:spcPts val="0"/>
              </a:spcBef>
            </a:pPr>
            <a:endParaRPr lang="en-US" dirty="0">
              <a:solidFill>
                <a:schemeClr val="tx2"/>
              </a:solidFill>
              <a:latin typeface="+mj-lt"/>
              <a:cs typeface="Calibri" panose="020F0502020204030204" pitchFamily="34" charset="0"/>
            </a:endParaRPr>
          </a:p>
          <a:p>
            <a:pPr>
              <a:spcBef>
                <a:spcPts val="0"/>
              </a:spcBef>
            </a:pPr>
            <a:r>
              <a:rPr lang="en-US" dirty="0">
                <a:solidFill>
                  <a:schemeClr val="tx2"/>
                </a:solidFill>
                <a:latin typeface="+mj-lt"/>
                <a:cs typeface="Calibri" panose="020F0502020204030204" pitchFamily="34" charset="0"/>
              </a:rPr>
              <a:t>68 sites from 27 LMICs participated in both the 2016/17 and 2020 survey</a:t>
            </a:r>
            <a:r>
              <a:rPr lang="en-US" dirty="0">
                <a:latin typeface="+mj-lt"/>
                <a:cs typeface="Calibri" panose="020F0502020204030204" pitchFamily="34" charset="0"/>
              </a:rPr>
              <a:t>s</a:t>
            </a:r>
          </a:p>
          <a:p>
            <a:endParaRPr lang="en-US" dirty="0"/>
          </a:p>
        </p:txBody>
      </p:sp>
      <p:pic>
        <p:nvPicPr>
          <p:cNvPr id="8" name="Picture 7">
            <a:extLst>
              <a:ext uri="{FF2B5EF4-FFF2-40B4-BE49-F238E27FC236}">
                <a16:creationId xmlns:a16="http://schemas.microsoft.com/office/drawing/2014/main" id="{38393B53-7E2D-58FE-63AF-B798320EF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2990" y="6191914"/>
            <a:ext cx="988200" cy="397690"/>
          </a:xfrm>
          <a:prstGeom prst="rect">
            <a:avLst/>
          </a:prstGeom>
        </p:spPr>
      </p:pic>
    </p:spTree>
    <p:extLst>
      <p:ext uri="{BB962C8B-B14F-4D97-AF65-F5344CB8AC3E}">
        <p14:creationId xmlns:p14="http://schemas.microsoft.com/office/powerpoint/2010/main" val="1617753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903B8F-90E5-36E8-BB5B-8954CA6BB985}"/>
              </a:ext>
            </a:extLst>
          </p:cNvPr>
          <p:cNvSpPr>
            <a:spLocks noGrp="1"/>
          </p:cNvSpPr>
          <p:nvPr>
            <p:ph type="title"/>
          </p:nvPr>
        </p:nvSpPr>
        <p:spPr>
          <a:xfrm>
            <a:off x="2165684" y="517781"/>
            <a:ext cx="9881937" cy="1223964"/>
          </a:xfrm>
        </p:spPr>
        <p:txBody>
          <a:bodyPr>
            <a:normAutofit fontScale="90000"/>
          </a:bodyPr>
          <a:lstStyle/>
          <a:p>
            <a:pPr algn="ctr"/>
            <a:r>
              <a:rPr lang="en-US" sz="3600" dirty="0"/>
              <a:t>Reported availability of mental health screening at IeDEA sites in 2020 (n=223)</a:t>
            </a:r>
          </a:p>
        </p:txBody>
      </p:sp>
      <p:graphicFrame>
        <p:nvGraphicFramePr>
          <p:cNvPr id="6" name="Chart 5">
            <a:extLst>
              <a:ext uri="{FF2B5EF4-FFF2-40B4-BE49-F238E27FC236}">
                <a16:creationId xmlns:a16="http://schemas.microsoft.com/office/drawing/2014/main" id="{E02A2DE8-E979-EA50-00D0-A6080DA0ACE8}"/>
              </a:ext>
            </a:extLst>
          </p:cNvPr>
          <p:cNvGraphicFramePr/>
          <p:nvPr>
            <p:extLst>
              <p:ext uri="{D42A27DB-BD31-4B8C-83A1-F6EECF244321}">
                <p14:modId xmlns:p14="http://schemas.microsoft.com/office/powerpoint/2010/main" val="99921764"/>
              </p:ext>
            </p:extLst>
          </p:nvPr>
        </p:nvGraphicFramePr>
        <p:xfrm>
          <a:off x="385010" y="1741744"/>
          <a:ext cx="11569695" cy="4266293"/>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4ECB52F1-C2E4-98CC-28DC-A601C285CE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2990" y="6191914"/>
            <a:ext cx="988200" cy="397690"/>
          </a:xfrm>
          <a:prstGeom prst="rect">
            <a:avLst/>
          </a:prstGeom>
        </p:spPr>
      </p:pic>
    </p:spTree>
    <p:extLst>
      <p:ext uri="{BB962C8B-B14F-4D97-AF65-F5344CB8AC3E}">
        <p14:creationId xmlns:p14="http://schemas.microsoft.com/office/powerpoint/2010/main" val="4235435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139D98-E673-1EF6-6510-D1003E63EFE9}"/>
              </a:ext>
            </a:extLst>
          </p:cNvPr>
          <p:cNvSpPr>
            <a:spLocks noGrp="1"/>
          </p:cNvSpPr>
          <p:nvPr>
            <p:ph type="title"/>
          </p:nvPr>
        </p:nvSpPr>
        <p:spPr>
          <a:xfrm>
            <a:off x="2206151" y="345441"/>
            <a:ext cx="9355139" cy="579120"/>
          </a:xfrm>
        </p:spPr>
        <p:txBody>
          <a:bodyPr>
            <a:normAutofit/>
          </a:bodyPr>
          <a:lstStyle/>
          <a:p>
            <a:r>
              <a:rPr lang="en-US" sz="2800" dirty="0"/>
              <a:t>Screening availability and site characteristics </a:t>
            </a:r>
          </a:p>
        </p:txBody>
      </p:sp>
      <p:graphicFrame>
        <p:nvGraphicFramePr>
          <p:cNvPr id="4" name="Content Placeholder 3">
            <a:extLst>
              <a:ext uri="{FF2B5EF4-FFF2-40B4-BE49-F238E27FC236}">
                <a16:creationId xmlns:a16="http://schemas.microsoft.com/office/drawing/2014/main" id="{7C15F73E-84D2-EFAD-12F1-E30020485EFC}"/>
              </a:ext>
            </a:extLst>
          </p:cNvPr>
          <p:cNvGraphicFramePr>
            <a:graphicFrameLocks noGrp="1"/>
          </p:cNvGraphicFramePr>
          <p:nvPr>
            <p:ph sz="quarter" idx="13"/>
            <p:extLst>
              <p:ext uri="{D42A27DB-BD31-4B8C-83A1-F6EECF244321}">
                <p14:modId xmlns:p14="http://schemas.microsoft.com/office/powerpoint/2010/main" val="1266775987"/>
              </p:ext>
            </p:extLst>
          </p:nvPr>
        </p:nvGraphicFramePr>
        <p:xfrm>
          <a:off x="442913" y="1269861"/>
          <a:ext cx="11118377" cy="5183442"/>
        </p:xfrm>
        <a:graphic>
          <a:graphicData uri="http://schemas.openxmlformats.org/drawingml/2006/table">
            <a:tbl>
              <a:tblPr firstRow="1" firstCol="1" bandRow="1">
                <a:tableStyleId>{69012ECD-51FC-41F1-AA8D-1B2483CD663E}</a:tableStyleId>
              </a:tblPr>
              <a:tblGrid>
                <a:gridCol w="5850340">
                  <a:extLst>
                    <a:ext uri="{9D8B030D-6E8A-4147-A177-3AD203B41FA5}">
                      <a16:colId xmlns:a16="http://schemas.microsoft.com/office/drawing/2014/main" val="1385940696"/>
                    </a:ext>
                  </a:extLst>
                </a:gridCol>
                <a:gridCol w="1878671">
                  <a:extLst>
                    <a:ext uri="{9D8B030D-6E8A-4147-A177-3AD203B41FA5}">
                      <a16:colId xmlns:a16="http://schemas.microsoft.com/office/drawing/2014/main" val="2405450782"/>
                    </a:ext>
                  </a:extLst>
                </a:gridCol>
                <a:gridCol w="1694683">
                  <a:extLst>
                    <a:ext uri="{9D8B030D-6E8A-4147-A177-3AD203B41FA5}">
                      <a16:colId xmlns:a16="http://schemas.microsoft.com/office/drawing/2014/main" val="3943099165"/>
                    </a:ext>
                  </a:extLst>
                </a:gridCol>
                <a:gridCol w="1694683">
                  <a:extLst>
                    <a:ext uri="{9D8B030D-6E8A-4147-A177-3AD203B41FA5}">
                      <a16:colId xmlns:a16="http://schemas.microsoft.com/office/drawing/2014/main" val="1799370438"/>
                    </a:ext>
                  </a:extLst>
                </a:gridCol>
              </a:tblGrid>
              <a:tr h="207224">
                <a:tc>
                  <a:txBody>
                    <a:bodyPr/>
                    <a:lstStyle/>
                    <a:p>
                      <a:pPr marL="0" marR="0" lvl="0" indent="0" algn="l" defTabSz="2270638" rtl="0" eaLnBrk="1" fontAlgn="auto" latinLnBrk="0" hangingPunct="1">
                        <a:lnSpc>
                          <a:spcPct val="107000"/>
                        </a:lnSpc>
                        <a:spcBef>
                          <a:spcPts val="0"/>
                        </a:spcBef>
                        <a:spcAft>
                          <a:spcPts val="0"/>
                        </a:spcAft>
                        <a:buClrTx/>
                        <a:buSzTx/>
                        <a:buFontTx/>
                        <a:buNone/>
                        <a:tabLst/>
                        <a:defRPr/>
                      </a:pPr>
                      <a:endParaRPr lang="en-US" sz="1400" dirty="0">
                        <a:effectLst/>
                        <a:latin typeface="+mn-lt"/>
                        <a:ea typeface="Calibri" panose="020F0502020204030204" pitchFamily="34" charset="0"/>
                      </a:endParaRPr>
                    </a:p>
                  </a:txBody>
                  <a:tcPr marL="68580" marR="68580" marT="0" marB="0" anchor="ctr"/>
                </a:tc>
                <a:tc gridSpan="3">
                  <a:txBody>
                    <a:bodyPr/>
                    <a:lstStyle/>
                    <a:p>
                      <a:pPr marL="0" marR="0" algn="ctr">
                        <a:lnSpc>
                          <a:spcPct val="107000"/>
                        </a:lnSpc>
                        <a:spcBef>
                          <a:spcPts val="0"/>
                        </a:spcBef>
                        <a:spcAft>
                          <a:spcPts val="0"/>
                        </a:spcAft>
                      </a:pPr>
                      <a:r>
                        <a:rPr lang="en-US" sz="1400" dirty="0">
                          <a:effectLst/>
                        </a:rPr>
                        <a:t>Screening*</a:t>
                      </a:r>
                      <a:endParaRPr lang="en-US" sz="1400" dirty="0">
                        <a:effectLst/>
                        <a:latin typeface="+mn-lt"/>
                      </a:endParaRPr>
                    </a:p>
                  </a:txBody>
                  <a:tcPr marL="68580" marR="68580" marT="0" marB="0"/>
                </a:tc>
                <a:tc hMerge="1">
                  <a:txBody>
                    <a:bodyPr/>
                    <a:lstStyle/>
                    <a:p>
                      <a:pPr marL="0" marR="0" algn="ctr">
                        <a:lnSpc>
                          <a:spcPct val="107000"/>
                        </a:lnSpc>
                        <a:spcBef>
                          <a:spcPts val="0"/>
                        </a:spcBef>
                        <a:spcAft>
                          <a:spcPts val="0"/>
                        </a:spcAft>
                      </a:pPr>
                      <a:endParaRPr lang="en-US" sz="2000" dirty="0">
                        <a:effectLst/>
                        <a:latin typeface="+mn-lt"/>
                      </a:endParaRPr>
                    </a:p>
                  </a:txBody>
                  <a:tcPr marL="68580" marR="68580" marT="0" marB="0"/>
                </a:tc>
                <a:tc hMerge="1">
                  <a:txBody>
                    <a:bodyPr/>
                    <a:lstStyle/>
                    <a:p>
                      <a:pPr marL="0" marR="0" algn="ctr">
                        <a:lnSpc>
                          <a:spcPct val="107000"/>
                        </a:lnSpc>
                        <a:spcBef>
                          <a:spcPts val="0"/>
                        </a:spcBef>
                        <a:spcAft>
                          <a:spcPts val="0"/>
                        </a:spcAft>
                      </a:pPr>
                      <a:endParaRPr lang="en-US" sz="2000" dirty="0">
                        <a:effectLst/>
                        <a:latin typeface="+mn-lt"/>
                      </a:endParaRPr>
                    </a:p>
                  </a:txBody>
                  <a:tcPr marL="68580" marR="68580" marT="0" marB="0"/>
                </a:tc>
                <a:extLst>
                  <a:ext uri="{0D108BD9-81ED-4DB2-BD59-A6C34878D82A}">
                    <a16:rowId xmlns:a16="http://schemas.microsoft.com/office/drawing/2014/main" val="688938697"/>
                  </a:ext>
                </a:extLst>
              </a:tr>
              <a:tr h="0">
                <a:tc>
                  <a:txBody>
                    <a:bodyPr/>
                    <a:lstStyle/>
                    <a:p>
                      <a:pPr marL="0" marR="0">
                        <a:lnSpc>
                          <a:spcPct val="107000"/>
                        </a:lnSpc>
                        <a:spcBef>
                          <a:spcPts val="0"/>
                        </a:spcBef>
                        <a:spcAft>
                          <a:spcPts val="0"/>
                        </a:spcAft>
                      </a:pPr>
                      <a:endParaRPr lang="en-US" sz="1400" dirty="0">
                        <a:effectLst/>
                        <a:latin typeface="+mn-lt"/>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Depression </a:t>
                      </a:r>
                    </a:p>
                    <a:p>
                      <a:pPr marL="0" marR="0" algn="ctr">
                        <a:lnSpc>
                          <a:spcPct val="107000"/>
                        </a:lnSpc>
                        <a:spcBef>
                          <a:spcPts val="0"/>
                        </a:spcBef>
                        <a:spcAft>
                          <a:spcPts val="0"/>
                        </a:spcAft>
                      </a:pPr>
                      <a:r>
                        <a:rPr lang="en-US" sz="1400" dirty="0">
                          <a:effectLst/>
                          <a:latin typeface="+mn-lt"/>
                        </a:rPr>
                        <a:t>N (row %)</a:t>
                      </a:r>
                    </a:p>
                  </a:txBody>
                  <a:tcPr marL="68580" marR="68580" marT="0" marB="0"/>
                </a:tc>
                <a:tc>
                  <a:txBody>
                    <a:bodyPr/>
                    <a:lstStyle/>
                    <a:p>
                      <a:pPr marL="0" marR="0" algn="ctr">
                        <a:lnSpc>
                          <a:spcPct val="107000"/>
                        </a:lnSpc>
                        <a:spcBef>
                          <a:spcPts val="0"/>
                        </a:spcBef>
                        <a:spcAft>
                          <a:spcPts val="0"/>
                        </a:spcAft>
                      </a:pPr>
                      <a:r>
                        <a:rPr lang="en-US" sz="1400" dirty="0">
                          <a:effectLst/>
                        </a:rPr>
                        <a:t>Anxiety</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dirty="0">
                          <a:effectLst/>
                          <a:latin typeface="+mn-lt"/>
                        </a:rPr>
                        <a:t>N (row %)</a:t>
                      </a:r>
                    </a:p>
                  </a:txBody>
                  <a:tcPr marL="68580" marR="68580" marT="0" marB="0"/>
                </a:tc>
                <a:tc>
                  <a:txBody>
                    <a:bodyPr/>
                    <a:lstStyle/>
                    <a:p>
                      <a:pPr marL="0" marR="0" algn="ctr">
                        <a:lnSpc>
                          <a:spcPct val="107000"/>
                        </a:lnSpc>
                        <a:spcBef>
                          <a:spcPts val="0"/>
                        </a:spcBef>
                        <a:spcAft>
                          <a:spcPts val="0"/>
                        </a:spcAft>
                      </a:pPr>
                      <a:r>
                        <a:rPr lang="en-US" sz="1400" dirty="0">
                          <a:effectLst/>
                          <a:latin typeface="+mn-lt"/>
                        </a:rPr>
                        <a:t>PTSD</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dirty="0">
                          <a:effectLst/>
                          <a:latin typeface="+mn-lt"/>
                        </a:rPr>
                        <a:t>N (row %)</a:t>
                      </a:r>
                    </a:p>
                  </a:txBody>
                  <a:tcPr marL="68580" marR="68580" marT="0" marB="0"/>
                </a:tc>
                <a:extLst>
                  <a:ext uri="{0D108BD9-81ED-4DB2-BD59-A6C34878D82A}">
                    <a16:rowId xmlns:a16="http://schemas.microsoft.com/office/drawing/2014/main" val="3428694299"/>
                  </a:ext>
                </a:extLst>
              </a:tr>
              <a:tr h="215568">
                <a:tc>
                  <a:txBody>
                    <a:bodyPr/>
                    <a:lstStyle/>
                    <a:p>
                      <a:pPr marL="0" marR="0">
                        <a:lnSpc>
                          <a:spcPct val="107000"/>
                        </a:lnSpc>
                        <a:spcBef>
                          <a:spcPts val="0"/>
                        </a:spcBef>
                        <a:spcAft>
                          <a:spcPts val="0"/>
                        </a:spcAft>
                      </a:pPr>
                      <a:r>
                        <a:rPr lang="en-US" sz="1400" dirty="0">
                          <a:effectLst/>
                        </a:rPr>
                        <a:t>Total (N=223)</a:t>
                      </a:r>
                      <a:endParaRPr lang="en-US" sz="1400" dirty="0">
                        <a:effectLst/>
                        <a:latin typeface="+mn-lt"/>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n=112</a:t>
                      </a:r>
                      <a:endParaRPr lang="en-US" sz="1400" dirty="0">
                        <a:effectLst/>
                        <a:latin typeface="+mn-lt"/>
                        <a:ea typeface="Calibri" panose="020F0502020204030204" pitchFamily="34" charset="0"/>
                      </a:endParaRPr>
                    </a:p>
                  </a:txBody>
                  <a:tcPr marL="68580" marR="68580" marT="0" marB="0"/>
                </a:tc>
                <a:tc>
                  <a:txBody>
                    <a:bodyPr/>
                    <a:lstStyle/>
                    <a:p>
                      <a:pPr algn="ctr" fontAlgn="t"/>
                      <a:r>
                        <a:rPr lang="en-US" sz="1400" b="0" i="0" u="none" strike="noStrike" dirty="0">
                          <a:solidFill>
                            <a:srgbClr val="000000"/>
                          </a:solidFill>
                          <a:effectLst/>
                          <a:latin typeface="+mn-lt"/>
                        </a:rPr>
                        <a:t>n=32</a:t>
                      </a:r>
                    </a:p>
                  </a:txBody>
                  <a:tcPr marL="3175" marR="3175" marT="3175" marB="0"/>
                </a:tc>
                <a:tc>
                  <a:txBody>
                    <a:bodyPr/>
                    <a:lstStyle/>
                    <a:p>
                      <a:pPr marL="0" marR="0" lvl="0" indent="0" algn="ctr" defTabSz="2270638" rtl="0" eaLnBrk="1" fontAlgn="t"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n=27</a:t>
                      </a:r>
                    </a:p>
                  </a:txBody>
                  <a:tcPr marL="3175" marR="3175" marT="3175" marB="0"/>
                </a:tc>
                <a:extLst>
                  <a:ext uri="{0D108BD9-81ED-4DB2-BD59-A6C34878D82A}">
                    <a16:rowId xmlns:a16="http://schemas.microsoft.com/office/drawing/2014/main" val="567223870"/>
                  </a:ext>
                </a:extLst>
              </a:tr>
              <a:tr h="215568">
                <a:tc>
                  <a:txBody>
                    <a:bodyPr/>
                    <a:lstStyle/>
                    <a:p>
                      <a:pPr marL="0" marR="0">
                        <a:lnSpc>
                          <a:spcPct val="107000"/>
                        </a:lnSpc>
                        <a:spcBef>
                          <a:spcPts val="0"/>
                        </a:spcBef>
                        <a:spcAft>
                          <a:spcPts val="0"/>
                        </a:spcAft>
                      </a:pPr>
                      <a:r>
                        <a:rPr lang="en-US" sz="1400" dirty="0">
                          <a:effectLst/>
                        </a:rPr>
                        <a:t>Setting</a:t>
                      </a:r>
                      <a:endParaRPr lang="en-US" sz="1400" dirty="0">
                        <a:effectLst/>
                        <a:latin typeface="+mn-lt"/>
                        <a:ea typeface="Calibri" panose="020F0502020204030204" pitchFamily="34" charset="0"/>
                      </a:endParaRPr>
                    </a:p>
                  </a:txBody>
                  <a:tcPr marL="68580" marR="68580" marT="0" marB="0" anchor="ctr"/>
                </a:tc>
                <a:tc>
                  <a:txBody>
                    <a:bodyPr/>
                    <a:lstStyle/>
                    <a:p>
                      <a:pPr marL="0" marR="0">
                        <a:lnSpc>
                          <a:spcPct val="107000"/>
                        </a:lnSpc>
                        <a:spcBef>
                          <a:spcPts val="0"/>
                        </a:spcBef>
                        <a:spcAft>
                          <a:spcPts val="0"/>
                        </a:spcAft>
                      </a:pPr>
                      <a:r>
                        <a:rPr lang="en-US" sz="1400">
                          <a:effectLst/>
                        </a:rPr>
                        <a:t> </a:t>
                      </a:r>
                      <a:endParaRPr lang="en-US" sz="1400">
                        <a:effectLst/>
                        <a:latin typeface="+mn-lt"/>
                        <a:ea typeface="Calibri" panose="020F0502020204030204" pitchFamily="34" charset="0"/>
                      </a:endParaRPr>
                    </a:p>
                  </a:txBody>
                  <a:tcPr marL="68580" marR="68580" marT="0" marB="0"/>
                </a:tc>
                <a:tc>
                  <a:txBody>
                    <a:bodyPr/>
                    <a:lstStyle/>
                    <a:p>
                      <a:pPr algn="l" fontAlgn="t"/>
                      <a:r>
                        <a:rPr lang="en-US" sz="1400" b="0" i="0" u="none" strike="noStrike" dirty="0">
                          <a:solidFill>
                            <a:srgbClr val="000000"/>
                          </a:solidFill>
                          <a:effectLst/>
                          <a:latin typeface="+mn-lt"/>
                        </a:rPr>
                        <a:t> </a:t>
                      </a:r>
                    </a:p>
                  </a:txBody>
                  <a:tcPr marL="3175" marR="3175" marT="3175" marB="0"/>
                </a:tc>
                <a:tc>
                  <a:txBody>
                    <a:bodyPr/>
                    <a:lstStyle/>
                    <a:p>
                      <a:pPr algn="l" fontAlgn="t"/>
                      <a:endParaRPr lang="en-US" sz="1400" b="0" i="0" u="none" strike="noStrike" dirty="0">
                        <a:solidFill>
                          <a:srgbClr val="000000"/>
                        </a:solidFill>
                        <a:effectLst/>
                        <a:latin typeface="+mn-lt"/>
                      </a:endParaRPr>
                    </a:p>
                  </a:txBody>
                  <a:tcPr marL="3175" marR="3175" marT="3175" marB="0"/>
                </a:tc>
                <a:extLst>
                  <a:ext uri="{0D108BD9-81ED-4DB2-BD59-A6C34878D82A}">
                    <a16:rowId xmlns:a16="http://schemas.microsoft.com/office/drawing/2014/main" val="2846982014"/>
                  </a:ext>
                </a:extLst>
              </a:tr>
              <a:tr h="215568">
                <a:tc>
                  <a:txBody>
                    <a:bodyPr/>
                    <a:lstStyle/>
                    <a:p>
                      <a:pPr marL="0" marR="0">
                        <a:lnSpc>
                          <a:spcPct val="107000"/>
                        </a:lnSpc>
                        <a:spcBef>
                          <a:spcPts val="0"/>
                        </a:spcBef>
                        <a:spcAft>
                          <a:spcPts val="0"/>
                        </a:spcAft>
                      </a:pPr>
                      <a:r>
                        <a:rPr lang="en-US" sz="1400">
                          <a:effectLst/>
                        </a:rPr>
                        <a:t>  Urban/mostly urban (n=150)</a:t>
                      </a:r>
                      <a:endParaRPr lang="en-US" sz="1400">
                        <a:effectLst/>
                        <a:latin typeface="+mn-lt"/>
                        <a:ea typeface="Calibri" panose="020F0502020204030204" pitchFamily="34" charset="0"/>
                      </a:endParaRPr>
                    </a:p>
                  </a:txBody>
                  <a:tcPr marL="68580" marR="68580" marT="0"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80 (53)</a:t>
                      </a:r>
                    </a:p>
                  </a:txBody>
                  <a:tcPr marL="3175" marR="3175" marT="3175" marB="0" anchor="ctr"/>
                </a:tc>
                <a:tc>
                  <a:txBody>
                    <a:bodyPr/>
                    <a:lstStyle/>
                    <a:p>
                      <a:pPr algn="ctr" fontAlgn="ctr"/>
                      <a:r>
                        <a:rPr lang="en-US" sz="1400" b="0" i="0" u="none" strike="noStrike" dirty="0">
                          <a:solidFill>
                            <a:srgbClr val="000000"/>
                          </a:solidFill>
                          <a:effectLst/>
                          <a:latin typeface="+mn-lt"/>
                          <a:cs typeface="Times New Roman" panose="02020603050405020304" pitchFamily="18" charset="0"/>
                        </a:rPr>
                        <a:t>26 (17)</a:t>
                      </a:r>
                    </a:p>
                  </a:txBody>
                  <a:tcPr marL="3175" marR="3175" marT="3175"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20 (13)</a:t>
                      </a:r>
                    </a:p>
                  </a:txBody>
                  <a:tcPr marL="3175" marR="3175" marT="3175" marB="0" anchor="ctr"/>
                </a:tc>
                <a:extLst>
                  <a:ext uri="{0D108BD9-81ED-4DB2-BD59-A6C34878D82A}">
                    <a16:rowId xmlns:a16="http://schemas.microsoft.com/office/drawing/2014/main" val="3377024874"/>
                  </a:ext>
                </a:extLst>
              </a:tr>
              <a:tr h="215568">
                <a:tc>
                  <a:txBody>
                    <a:bodyPr/>
                    <a:lstStyle/>
                    <a:p>
                      <a:pPr marL="0" marR="0">
                        <a:lnSpc>
                          <a:spcPct val="107000"/>
                        </a:lnSpc>
                        <a:spcBef>
                          <a:spcPts val="0"/>
                        </a:spcBef>
                        <a:spcAft>
                          <a:spcPts val="0"/>
                        </a:spcAft>
                      </a:pPr>
                      <a:r>
                        <a:rPr lang="en-US" sz="1400">
                          <a:effectLst/>
                        </a:rPr>
                        <a:t>  Mostly rural/Rural (n=70)</a:t>
                      </a:r>
                      <a:endParaRPr lang="en-US" sz="1400">
                        <a:effectLst/>
                        <a:latin typeface="+mn-lt"/>
                        <a:ea typeface="Calibri" panose="020F0502020204030204" pitchFamily="34" charset="0"/>
                      </a:endParaRPr>
                    </a:p>
                  </a:txBody>
                  <a:tcPr marL="68580" marR="68580" marT="0"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32 (46)</a:t>
                      </a:r>
                    </a:p>
                  </a:txBody>
                  <a:tcPr marL="3175" marR="3175" marT="3175"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6 (9)</a:t>
                      </a:r>
                    </a:p>
                  </a:txBody>
                  <a:tcPr marL="3175" marR="3175" marT="3175" marB="0" anchor="ctr"/>
                </a:tc>
                <a:tc>
                  <a:txBody>
                    <a:bodyPr/>
                    <a:lstStyle/>
                    <a:p>
                      <a:pPr algn="ctr" fontAlgn="ctr"/>
                      <a:r>
                        <a:rPr lang="en-US" sz="1400" b="0" i="0" u="none" strike="noStrike" dirty="0">
                          <a:solidFill>
                            <a:srgbClr val="000000"/>
                          </a:solidFill>
                          <a:effectLst/>
                          <a:latin typeface="+mn-lt"/>
                          <a:cs typeface="Times New Roman" panose="02020603050405020304" pitchFamily="18" charset="0"/>
                        </a:rPr>
                        <a:t>7 (10)</a:t>
                      </a:r>
                    </a:p>
                  </a:txBody>
                  <a:tcPr marL="3175" marR="3175" marT="3175" marB="0" anchor="ctr"/>
                </a:tc>
                <a:extLst>
                  <a:ext uri="{0D108BD9-81ED-4DB2-BD59-A6C34878D82A}">
                    <a16:rowId xmlns:a16="http://schemas.microsoft.com/office/drawing/2014/main" val="2274991422"/>
                  </a:ext>
                </a:extLst>
              </a:tr>
              <a:tr h="215568">
                <a:tc>
                  <a:txBody>
                    <a:bodyPr/>
                    <a:lstStyle/>
                    <a:p>
                      <a:pPr marL="0" marR="0">
                        <a:lnSpc>
                          <a:spcPct val="107000"/>
                        </a:lnSpc>
                        <a:spcBef>
                          <a:spcPts val="0"/>
                        </a:spcBef>
                        <a:spcAft>
                          <a:spcPts val="0"/>
                        </a:spcAft>
                      </a:pPr>
                      <a:r>
                        <a:rPr lang="en-US" sz="1400">
                          <a:effectLst/>
                        </a:rPr>
                        <a:t>  Missing (n=3)</a:t>
                      </a:r>
                      <a:endParaRPr lang="en-US" sz="1400">
                        <a:effectLst/>
                        <a:latin typeface="+mn-lt"/>
                        <a:ea typeface="Calibri" panose="020F0502020204030204" pitchFamily="34" charset="0"/>
                      </a:endParaRPr>
                    </a:p>
                  </a:txBody>
                  <a:tcPr marL="68580" marR="68580" marT="0" marB="0" anchor="ctr"/>
                </a:tc>
                <a:tc>
                  <a:txBody>
                    <a:bodyPr/>
                    <a:lstStyle/>
                    <a:p>
                      <a:pPr algn="ctr" fontAlgn="ctr"/>
                      <a:r>
                        <a:rPr lang="en-US" sz="1400" b="0" i="0" u="none" strike="noStrike" dirty="0">
                          <a:solidFill>
                            <a:srgbClr val="000000"/>
                          </a:solidFill>
                          <a:effectLst/>
                          <a:latin typeface="+mn-lt"/>
                          <a:cs typeface="Times New Roman" panose="02020603050405020304" pitchFamily="18" charset="0"/>
                        </a:rPr>
                        <a:t>0</a:t>
                      </a:r>
                    </a:p>
                  </a:txBody>
                  <a:tcPr marL="3175" marR="3175" marT="3175"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0</a:t>
                      </a:r>
                    </a:p>
                  </a:txBody>
                  <a:tcPr marL="3175" marR="3175" marT="3175"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0</a:t>
                      </a:r>
                    </a:p>
                  </a:txBody>
                  <a:tcPr marL="3175" marR="3175" marT="3175" marB="0" anchor="ctr"/>
                </a:tc>
                <a:extLst>
                  <a:ext uri="{0D108BD9-81ED-4DB2-BD59-A6C34878D82A}">
                    <a16:rowId xmlns:a16="http://schemas.microsoft.com/office/drawing/2014/main" val="4058137638"/>
                  </a:ext>
                </a:extLst>
              </a:tr>
              <a:tr h="215568">
                <a:tc>
                  <a:txBody>
                    <a:bodyPr/>
                    <a:lstStyle/>
                    <a:p>
                      <a:pPr marL="0" marR="0">
                        <a:lnSpc>
                          <a:spcPct val="107000"/>
                        </a:lnSpc>
                        <a:spcBef>
                          <a:spcPts val="0"/>
                        </a:spcBef>
                        <a:spcAft>
                          <a:spcPts val="0"/>
                        </a:spcAft>
                      </a:pPr>
                      <a:r>
                        <a:rPr lang="en-US" sz="1400">
                          <a:effectLst/>
                        </a:rPr>
                        <a:t>Population served</a:t>
                      </a:r>
                      <a:endParaRPr lang="en-US" sz="1400">
                        <a:effectLst/>
                        <a:latin typeface="+mn-lt"/>
                        <a:ea typeface="Calibri" panose="020F0502020204030204" pitchFamily="34" charset="0"/>
                      </a:endParaRPr>
                    </a:p>
                  </a:txBody>
                  <a:tcPr marL="68580" marR="68580" marT="0" marB="0" anchor="ctr"/>
                </a:tc>
                <a:tc>
                  <a:txBody>
                    <a:bodyPr/>
                    <a:lstStyle/>
                    <a:p>
                      <a:pPr algn="l" fontAlgn="b"/>
                      <a:endParaRPr lang="en-US" sz="1400" b="0" i="0" u="none" strike="noStrike">
                        <a:solidFill>
                          <a:srgbClr val="000000"/>
                        </a:solidFill>
                        <a:effectLst/>
                        <a:latin typeface="+mn-lt"/>
                        <a:cs typeface="Times New Roman" panose="02020603050405020304" pitchFamily="18" charset="0"/>
                      </a:endParaRPr>
                    </a:p>
                  </a:txBody>
                  <a:tcPr marL="3175" marR="3175" marT="3175" marB="0" anchor="b"/>
                </a:tc>
                <a:tc>
                  <a:txBody>
                    <a:bodyPr/>
                    <a:lstStyle/>
                    <a:p>
                      <a:pPr algn="l" fontAlgn="b"/>
                      <a:endParaRPr lang="en-US" sz="1400" b="0" i="0" u="none" strike="noStrike">
                        <a:solidFill>
                          <a:srgbClr val="000000"/>
                        </a:solidFill>
                        <a:effectLst/>
                        <a:latin typeface="+mn-lt"/>
                        <a:cs typeface="Times New Roman" panose="02020603050405020304" pitchFamily="18" charset="0"/>
                      </a:endParaRPr>
                    </a:p>
                  </a:txBody>
                  <a:tcPr marL="3175" marR="3175" marT="3175" marB="0" anchor="b"/>
                </a:tc>
                <a:tc>
                  <a:txBody>
                    <a:bodyPr/>
                    <a:lstStyle/>
                    <a:p>
                      <a:pPr algn="l" fontAlgn="b"/>
                      <a:endParaRPr lang="en-US" sz="1400" b="0" i="0" u="none" strike="noStrike">
                        <a:solidFill>
                          <a:srgbClr val="000000"/>
                        </a:solidFill>
                        <a:effectLst/>
                        <a:latin typeface="+mn-lt"/>
                        <a:cs typeface="Times New Roman" panose="02020603050405020304" pitchFamily="18" charset="0"/>
                      </a:endParaRPr>
                    </a:p>
                  </a:txBody>
                  <a:tcPr marL="3175" marR="3175" marT="3175" marB="0" anchor="b"/>
                </a:tc>
                <a:extLst>
                  <a:ext uri="{0D108BD9-81ED-4DB2-BD59-A6C34878D82A}">
                    <a16:rowId xmlns:a16="http://schemas.microsoft.com/office/drawing/2014/main" val="1225147968"/>
                  </a:ext>
                </a:extLst>
              </a:tr>
              <a:tr h="215568">
                <a:tc>
                  <a:txBody>
                    <a:bodyPr/>
                    <a:lstStyle/>
                    <a:p>
                      <a:pPr marL="0" marR="0">
                        <a:lnSpc>
                          <a:spcPct val="107000"/>
                        </a:lnSpc>
                        <a:spcBef>
                          <a:spcPts val="0"/>
                        </a:spcBef>
                        <a:spcAft>
                          <a:spcPts val="0"/>
                        </a:spcAft>
                      </a:pPr>
                      <a:r>
                        <a:rPr lang="en-US" sz="1400" dirty="0">
                          <a:effectLst/>
                        </a:rPr>
                        <a:t>  Adults or Adults and Children (n=194)</a:t>
                      </a:r>
                      <a:endParaRPr lang="en-US" sz="1400" dirty="0">
                        <a:effectLst/>
                        <a:latin typeface="+mn-lt"/>
                        <a:ea typeface="Calibri" panose="020F0502020204030204" pitchFamily="34" charset="0"/>
                      </a:endParaRPr>
                    </a:p>
                  </a:txBody>
                  <a:tcPr marL="68580" marR="68580" marT="0" marB="0" anchor="ctr"/>
                </a:tc>
                <a:tc>
                  <a:txBody>
                    <a:bodyPr/>
                    <a:lstStyle/>
                    <a:p>
                      <a:pPr algn="ctr" fontAlgn="ctr"/>
                      <a:r>
                        <a:rPr lang="en-US" sz="1400" b="0" i="0" u="none" strike="noStrike" dirty="0">
                          <a:solidFill>
                            <a:srgbClr val="000000"/>
                          </a:solidFill>
                          <a:effectLst/>
                          <a:latin typeface="+mn-lt"/>
                          <a:cs typeface="Times New Roman" panose="02020603050405020304" pitchFamily="18" charset="0"/>
                        </a:rPr>
                        <a:t>103 (53)</a:t>
                      </a:r>
                    </a:p>
                  </a:txBody>
                  <a:tcPr marL="3175" marR="3175" marT="3175"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26 (13)</a:t>
                      </a:r>
                    </a:p>
                  </a:txBody>
                  <a:tcPr marL="3175" marR="3175" marT="3175"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26 (13)</a:t>
                      </a:r>
                    </a:p>
                  </a:txBody>
                  <a:tcPr marL="3175" marR="3175" marT="3175" marB="0" anchor="ctr"/>
                </a:tc>
                <a:extLst>
                  <a:ext uri="{0D108BD9-81ED-4DB2-BD59-A6C34878D82A}">
                    <a16:rowId xmlns:a16="http://schemas.microsoft.com/office/drawing/2014/main" val="1436860148"/>
                  </a:ext>
                </a:extLst>
              </a:tr>
              <a:tr h="215568">
                <a:tc>
                  <a:txBody>
                    <a:bodyPr/>
                    <a:lstStyle/>
                    <a:p>
                      <a:pPr marL="0" marR="0">
                        <a:lnSpc>
                          <a:spcPct val="107000"/>
                        </a:lnSpc>
                        <a:spcBef>
                          <a:spcPts val="0"/>
                        </a:spcBef>
                        <a:spcAft>
                          <a:spcPts val="0"/>
                        </a:spcAft>
                      </a:pPr>
                      <a:r>
                        <a:rPr lang="en-US" sz="1400" dirty="0">
                          <a:effectLst/>
                        </a:rPr>
                        <a:t>  Children only (n=26)</a:t>
                      </a:r>
                      <a:endParaRPr lang="en-US" sz="1400" dirty="0">
                        <a:effectLst/>
                        <a:latin typeface="+mn-lt"/>
                        <a:ea typeface="Calibri" panose="020F0502020204030204" pitchFamily="34" charset="0"/>
                      </a:endParaRPr>
                    </a:p>
                  </a:txBody>
                  <a:tcPr marL="68580" marR="68580" marT="0" marB="0" anchor="ctr"/>
                </a:tc>
                <a:tc>
                  <a:txBody>
                    <a:bodyPr/>
                    <a:lstStyle/>
                    <a:p>
                      <a:pPr algn="ctr" fontAlgn="ctr"/>
                      <a:r>
                        <a:rPr lang="en-US" sz="1400" b="0" i="0" u="none" strike="noStrike" dirty="0">
                          <a:solidFill>
                            <a:srgbClr val="000000"/>
                          </a:solidFill>
                          <a:effectLst/>
                          <a:latin typeface="+mn-lt"/>
                          <a:cs typeface="Times New Roman" panose="02020603050405020304" pitchFamily="18" charset="0"/>
                        </a:rPr>
                        <a:t>8 (31)</a:t>
                      </a:r>
                    </a:p>
                  </a:txBody>
                  <a:tcPr marL="3175" marR="3175" marT="3175"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6 (23)</a:t>
                      </a:r>
                    </a:p>
                  </a:txBody>
                  <a:tcPr marL="3175" marR="3175" marT="3175"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1 (4)</a:t>
                      </a:r>
                    </a:p>
                  </a:txBody>
                  <a:tcPr marL="3175" marR="3175" marT="3175" marB="0" anchor="ctr"/>
                </a:tc>
                <a:extLst>
                  <a:ext uri="{0D108BD9-81ED-4DB2-BD59-A6C34878D82A}">
                    <a16:rowId xmlns:a16="http://schemas.microsoft.com/office/drawing/2014/main" val="450272831"/>
                  </a:ext>
                </a:extLst>
              </a:tr>
              <a:tr h="215568">
                <a:tc>
                  <a:txBody>
                    <a:bodyPr/>
                    <a:lstStyle/>
                    <a:p>
                      <a:pPr marL="0" marR="0">
                        <a:lnSpc>
                          <a:spcPct val="107000"/>
                        </a:lnSpc>
                        <a:spcBef>
                          <a:spcPts val="0"/>
                        </a:spcBef>
                        <a:spcAft>
                          <a:spcPts val="0"/>
                        </a:spcAft>
                      </a:pPr>
                      <a:r>
                        <a:rPr lang="en-US" sz="1400" dirty="0">
                          <a:effectLst/>
                        </a:rPr>
                        <a:t>  Missing (n=3)</a:t>
                      </a:r>
                      <a:endParaRPr lang="en-US" sz="1400" dirty="0">
                        <a:effectLst/>
                        <a:latin typeface="+mn-lt"/>
                        <a:ea typeface="Calibri" panose="020F0502020204030204" pitchFamily="34" charset="0"/>
                      </a:endParaRPr>
                    </a:p>
                  </a:txBody>
                  <a:tcPr marL="68580" marR="68580" marT="0"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1</a:t>
                      </a:r>
                    </a:p>
                  </a:txBody>
                  <a:tcPr marL="3175" marR="3175" marT="3175"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0</a:t>
                      </a:r>
                    </a:p>
                  </a:txBody>
                  <a:tcPr marL="3175" marR="3175" marT="3175"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0</a:t>
                      </a:r>
                    </a:p>
                  </a:txBody>
                  <a:tcPr marL="3175" marR="3175" marT="3175" marB="0" anchor="ctr"/>
                </a:tc>
                <a:extLst>
                  <a:ext uri="{0D108BD9-81ED-4DB2-BD59-A6C34878D82A}">
                    <a16:rowId xmlns:a16="http://schemas.microsoft.com/office/drawing/2014/main" val="2274392651"/>
                  </a:ext>
                </a:extLst>
              </a:tr>
              <a:tr h="215568">
                <a:tc>
                  <a:txBody>
                    <a:bodyPr/>
                    <a:lstStyle/>
                    <a:p>
                      <a:pPr marL="0" marR="0">
                        <a:lnSpc>
                          <a:spcPct val="107000"/>
                        </a:lnSpc>
                        <a:spcBef>
                          <a:spcPts val="0"/>
                        </a:spcBef>
                        <a:spcAft>
                          <a:spcPts val="0"/>
                        </a:spcAft>
                      </a:pPr>
                      <a:r>
                        <a:rPr lang="en-US" sz="1400" dirty="0">
                          <a:effectLst/>
                        </a:rPr>
                        <a:t>IeDEA region</a:t>
                      </a:r>
                      <a:endParaRPr lang="en-US" sz="1400" dirty="0">
                        <a:effectLst/>
                        <a:latin typeface="+mn-lt"/>
                        <a:ea typeface="Calibri" panose="020F0502020204030204" pitchFamily="34" charset="0"/>
                      </a:endParaRPr>
                    </a:p>
                  </a:txBody>
                  <a:tcPr marL="68580" marR="68580" marT="0" marB="0" anchor="ctr"/>
                </a:tc>
                <a:tc>
                  <a:txBody>
                    <a:bodyPr/>
                    <a:lstStyle/>
                    <a:p>
                      <a:pPr algn="l" fontAlgn="b"/>
                      <a:endParaRPr lang="en-US" sz="1400" b="0" i="0" u="none" strike="noStrike">
                        <a:solidFill>
                          <a:srgbClr val="000000"/>
                        </a:solidFill>
                        <a:effectLst/>
                        <a:latin typeface="+mn-lt"/>
                        <a:cs typeface="Times New Roman" panose="02020603050405020304" pitchFamily="18" charset="0"/>
                      </a:endParaRPr>
                    </a:p>
                  </a:txBody>
                  <a:tcPr marL="3175" marR="3175" marT="3175" marB="0" anchor="b"/>
                </a:tc>
                <a:tc>
                  <a:txBody>
                    <a:bodyPr/>
                    <a:lstStyle/>
                    <a:p>
                      <a:pPr algn="l" fontAlgn="b"/>
                      <a:endParaRPr lang="en-US" sz="1400" b="0" i="0" u="none" strike="noStrike">
                        <a:solidFill>
                          <a:srgbClr val="000000"/>
                        </a:solidFill>
                        <a:effectLst/>
                        <a:latin typeface="+mn-lt"/>
                        <a:cs typeface="Times New Roman" panose="02020603050405020304" pitchFamily="18" charset="0"/>
                      </a:endParaRPr>
                    </a:p>
                  </a:txBody>
                  <a:tcPr marL="3175" marR="3175" marT="3175" marB="0" anchor="b"/>
                </a:tc>
                <a:tc>
                  <a:txBody>
                    <a:bodyPr/>
                    <a:lstStyle/>
                    <a:p>
                      <a:pPr algn="l" fontAlgn="b"/>
                      <a:endParaRPr lang="en-US" sz="1400" b="0" i="0" u="none" strike="noStrike">
                        <a:solidFill>
                          <a:srgbClr val="000000"/>
                        </a:solidFill>
                        <a:effectLst/>
                        <a:latin typeface="+mn-lt"/>
                        <a:cs typeface="Times New Roman" panose="02020603050405020304" pitchFamily="18" charset="0"/>
                      </a:endParaRPr>
                    </a:p>
                  </a:txBody>
                  <a:tcPr marL="3175" marR="3175" marT="3175" marB="0" anchor="b"/>
                </a:tc>
                <a:extLst>
                  <a:ext uri="{0D108BD9-81ED-4DB2-BD59-A6C34878D82A}">
                    <a16:rowId xmlns:a16="http://schemas.microsoft.com/office/drawing/2014/main" val="2200045784"/>
                  </a:ext>
                </a:extLst>
              </a:tr>
              <a:tr h="215568">
                <a:tc>
                  <a:txBody>
                    <a:bodyPr/>
                    <a:lstStyle/>
                    <a:p>
                      <a:pPr marL="0" marR="0">
                        <a:lnSpc>
                          <a:spcPct val="107000"/>
                        </a:lnSpc>
                        <a:spcBef>
                          <a:spcPts val="0"/>
                        </a:spcBef>
                        <a:spcAft>
                          <a:spcPts val="0"/>
                        </a:spcAft>
                      </a:pPr>
                      <a:r>
                        <a:rPr lang="en-US" sz="1400">
                          <a:effectLst/>
                        </a:rPr>
                        <a:t>  NA-ACCORD (North America) (n=29)</a:t>
                      </a:r>
                      <a:endParaRPr lang="en-US" sz="1400">
                        <a:effectLst/>
                        <a:latin typeface="+mn-lt"/>
                        <a:ea typeface="Calibri" panose="020F0502020204030204" pitchFamily="34" charset="0"/>
                      </a:endParaRPr>
                    </a:p>
                  </a:txBody>
                  <a:tcPr marL="68580" marR="68580" marT="0"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27 (93)</a:t>
                      </a:r>
                    </a:p>
                  </a:txBody>
                  <a:tcPr marL="3175" marR="3175" marT="3175"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7 (24)</a:t>
                      </a:r>
                    </a:p>
                  </a:txBody>
                  <a:tcPr marL="3175" marR="3175" marT="3175"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8 (28)</a:t>
                      </a:r>
                    </a:p>
                  </a:txBody>
                  <a:tcPr marL="3175" marR="3175" marT="3175" marB="0" anchor="ctr"/>
                </a:tc>
                <a:extLst>
                  <a:ext uri="{0D108BD9-81ED-4DB2-BD59-A6C34878D82A}">
                    <a16:rowId xmlns:a16="http://schemas.microsoft.com/office/drawing/2014/main" val="177477258"/>
                  </a:ext>
                </a:extLst>
              </a:tr>
              <a:tr h="215568">
                <a:tc>
                  <a:txBody>
                    <a:bodyPr/>
                    <a:lstStyle/>
                    <a:p>
                      <a:pPr marL="0" marR="0">
                        <a:lnSpc>
                          <a:spcPct val="107000"/>
                        </a:lnSpc>
                        <a:spcBef>
                          <a:spcPts val="0"/>
                        </a:spcBef>
                        <a:spcAft>
                          <a:spcPts val="0"/>
                        </a:spcAft>
                      </a:pPr>
                      <a:r>
                        <a:rPr lang="en-US" sz="1400">
                          <a:effectLst/>
                        </a:rPr>
                        <a:t>  CCASAnet (Latin America) (n=8)</a:t>
                      </a:r>
                      <a:endParaRPr lang="en-US" sz="1400">
                        <a:effectLst/>
                        <a:latin typeface="+mn-lt"/>
                        <a:ea typeface="Calibri" panose="020F0502020204030204" pitchFamily="34" charset="0"/>
                      </a:endParaRPr>
                    </a:p>
                  </a:txBody>
                  <a:tcPr marL="68580" marR="68580" marT="0"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5 (63)</a:t>
                      </a:r>
                    </a:p>
                  </a:txBody>
                  <a:tcPr marL="3175" marR="3175" marT="3175"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1 (13)</a:t>
                      </a:r>
                    </a:p>
                  </a:txBody>
                  <a:tcPr marL="3175" marR="3175" marT="3175"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0 (0)</a:t>
                      </a:r>
                    </a:p>
                  </a:txBody>
                  <a:tcPr marL="3175" marR="3175" marT="3175" marB="0" anchor="ctr"/>
                </a:tc>
                <a:extLst>
                  <a:ext uri="{0D108BD9-81ED-4DB2-BD59-A6C34878D82A}">
                    <a16:rowId xmlns:a16="http://schemas.microsoft.com/office/drawing/2014/main" val="1774604152"/>
                  </a:ext>
                </a:extLst>
              </a:tr>
              <a:tr h="215568">
                <a:tc>
                  <a:txBody>
                    <a:bodyPr/>
                    <a:lstStyle/>
                    <a:p>
                      <a:pPr marL="0" marR="0">
                        <a:lnSpc>
                          <a:spcPct val="107000"/>
                        </a:lnSpc>
                        <a:spcBef>
                          <a:spcPts val="0"/>
                        </a:spcBef>
                        <a:spcAft>
                          <a:spcPts val="0"/>
                        </a:spcAft>
                      </a:pPr>
                      <a:r>
                        <a:rPr lang="en-US" sz="1400">
                          <a:effectLst/>
                        </a:rPr>
                        <a:t>  Asia-Pacific (n=51)</a:t>
                      </a:r>
                      <a:endParaRPr lang="en-US" sz="1400">
                        <a:effectLst/>
                        <a:latin typeface="+mn-lt"/>
                        <a:ea typeface="Calibri" panose="020F0502020204030204" pitchFamily="34" charset="0"/>
                      </a:endParaRPr>
                    </a:p>
                  </a:txBody>
                  <a:tcPr marL="68580" marR="68580" marT="0"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19 (37)</a:t>
                      </a:r>
                    </a:p>
                  </a:txBody>
                  <a:tcPr marL="3175" marR="3175" marT="3175"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12 (24)</a:t>
                      </a:r>
                    </a:p>
                  </a:txBody>
                  <a:tcPr marL="3175" marR="3175" marT="3175"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3 (6)</a:t>
                      </a:r>
                    </a:p>
                  </a:txBody>
                  <a:tcPr marL="3175" marR="3175" marT="3175" marB="0" anchor="ctr"/>
                </a:tc>
                <a:extLst>
                  <a:ext uri="{0D108BD9-81ED-4DB2-BD59-A6C34878D82A}">
                    <a16:rowId xmlns:a16="http://schemas.microsoft.com/office/drawing/2014/main" val="3967539350"/>
                  </a:ext>
                </a:extLst>
              </a:tr>
              <a:tr h="215568">
                <a:tc>
                  <a:txBody>
                    <a:bodyPr/>
                    <a:lstStyle/>
                    <a:p>
                      <a:pPr marL="0" marR="0">
                        <a:lnSpc>
                          <a:spcPct val="107000"/>
                        </a:lnSpc>
                        <a:spcBef>
                          <a:spcPts val="0"/>
                        </a:spcBef>
                        <a:spcAft>
                          <a:spcPts val="0"/>
                        </a:spcAft>
                      </a:pPr>
                      <a:r>
                        <a:rPr lang="en-US" sz="1400">
                          <a:effectLst/>
                        </a:rPr>
                        <a:t>  East Africa (n=74)</a:t>
                      </a:r>
                      <a:endParaRPr lang="en-US" sz="1400">
                        <a:effectLst/>
                        <a:latin typeface="+mn-lt"/>
                        <a:ea typeface="Calibri" panose="020F0502020204030204" pitchFamily="34" charset="0"/>
                      </a:endParaRPr>
                    </a:p>
                  </a:txBody>
                  <a:tcPr marL="68580" marR="68580" marT="0"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39 (53)</a:t>
                      </a:r>
                    </a:p>
                  </a:txBody>
                  <a:tcPr marL="3175" marR="3175" marT="3175"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5 (7)</a:t>
                      </a:r>
                    </a:p>
                  </a:txBody>
                  <a:tcPr marL="3175" marR="3175" marT="3175"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10 (14)</a:t>
                      </a:r>
                    </a:p>
                  </a:txBody>
                  <a:tcPr marL="3175" marR="3175" marT="3175" marB="0" anchor="ctr"/>
                </a:tc>
                <a:extLst>
                  <a:ext uri="{0D108BD9-81ED-4DB2-BD59-A6C34878D82A}">
                    <a16:rowId xmlns:a16="http://schemas.microsoft.com/office/drawing/2014/main" val="4040978299"/>
                  </a:ext>
                </a:extLst>
              </a:tr>
              <a:tr h="215568">
                <a:tc>
                  <a:txBody>
                    <a:bodyPr/>
                    <a:lstStyle/>
                    <a:p>
                      <a:pPr marL="0" marR="0">
                        <a:lnSpc>
                          <a:spcPct val="107000"/>
                        </a:lnSpc>
                        <a:spcBef>
                          <a:spcPts val="0"/>
                        </a:spcBef>
                        <a:spcAft>
                          <a:spcPts val="0"/>
                        </a:spcAft>
                      </a:pPr>
                      <a:r>
                        <a:rPr lang="en-US" sz="1400">
                          <a:effectLst/>
                        </a:rPr>
                        <a:t>  West Africa (n=14)</a:t>
                      </a:r>
                      <a:endParaRPr lang="en-US" sz="1400">
                        <a:effectLst/>
                        <a:latin typeface="+mn-lt"/>
                        <a:ea typeface="Calibri" panose="020F0502020204030204" pitchFamily="34" charset="0"/>
                      </a:endParaRPr>
                    </a:p>
                  </a:txBody>
                  <a:tcPr marL="68580" marR="68580" marT="0"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1 (7)</a:t>
                      </a:r>
                    </a:p>
                  </a:txBody>
                  <a:tcPr marL="3175" marR="3175" marT="3175"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2 (14)</a:t>
                      </a:r>
                    </a:p>
                  </a:txBody>
                  <a:tcPr marL="3175" marR="3175" marT="3175"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1 (7)</a:t>
                      </a:r>
                    </a:p>
                  </a:txBody>
                  <a:tcPr marL="3175" marR="3175" marT="3175" marB="0" anchor="ctr"/>
                </a:tc>
                <a:extLst>
                  <a:ext uri="{0D108BD9-81ED-4DB2-BD59-A6C34878D82A}">
                    <a16:rowId xmlns:a16="http://schemas.microsoft.com/office/drawing/2014/main" val="325603096"/>
                  </a:ext>
                </a:extLst>
              </a:tr>
              <a:tr h="215568">
                <a:tc>
                  <a:txBody>
                    <a:bodyPr/>
                    <a:lstStyle/>
                    <a:p>
                      <a:pPr marL="0" marR="0">
                        <a:lnSpc>
                          <a:spcPct val="107000"/>
                        </a:lnSpc>
                        <a:spcBef>
                          <a:spcPts val="0"/>
                        </a:spcBef>
                        <a:spcAft>
                          <a:spcPts val="0"/>
                        </a:spcAft>
                      </a:pPr>
                      <a:r>
                        <a:rPr lang="en-US" sz="1400" dirty="0">
                          <a:effectLst/>
                        </a:rPr>
                        <a:t>  Central Africa (n=21)</a:t>
                      </a:r>
                      <a:endParaRPr lang="en-US" sz="1400" dirty="0">
                        <a:effectLst/>
                        <a:latin typeface="+mn-lt"/>
                        <a:ea typeface="Calibri" panose="020F0502020204030204" pitchFamily="34" charset="0"/>
                      </a:endParaRPr>
                    </a:p>
                  </a:txBody>
                  <a:tcPr marL="68580" marR="68580" marT="0"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11 (52)</a:t>
                      </a:r>
                    </a:p>
                  </a:txBody>
                  <a:tcPr marL="3175" marR="3175" marT="3175"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2 (10)</a:t>
                      </a:r>
                    </a:p>
                  </a:txBody>
                  <a:tcPr marL="3175" marR="3175" marT="3175"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2 (10)</a:t>
                      </a:r>
                    </a:p>
                  </a:txBody>
                  <a:tcPr marL="3175" marR="3175" marT="3175" marB="0" anchor="ctr"/>
                </a:tc>
                <a:extLst>
                  <a:ext uri="{0D108BD9-81ED-4DB2-BD59-A6C34878D82A}">
                    <a16:rowId xmlns:a16="http://schemas.microsoft.com/office/drawing/2014/main" val="1569816538"/>
                  </a:ext>
                </a:extLst>
              </a:tr>
              <a:tr h="215568">
                <a:tc>
                  <a:txBody>
                    <a:bodyPr/>
                    <a:lstStyle/>
                    <a:p>
                      <a:pPr marL="0" marR="0">
                        <a:lnSpc>
                          <a:spcPct val="107000"/>
                        </a:lnSpc>
                        <a:spcBef>
                          <a:spcPts val="0"/>
                        </a:spcBef>
                        <a:spcAft>
                          <a:spcPts val="0"/>
                        </a:spcAft>
                      </a:pPr>
                      <a:r>
                        <a:rPr lang="en-US" sz="1400">
                          <a:effectLst/>
                        </a:rPr>
                        <a:t>  Southern Africa (n=21)</a:t>
                      </a:r>
                      <a:endParaRPr lang="en-US" sz="1400">
                        <a:effectLst/>
                        <a:latin typeface="+mn-lt"/>
                        <a:ea typeface="Calibri" panose="020F0502020204030204" pitchFamily="34" charset="0"/>
                      </a:endParaRPr>
                    </a:p>
                  </a:txBody>
                  <a:tcPr marL="68580" marR="68580" marT="0"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10 (38)</a:t>
                      </a:r>
                    </a:p>
                  </a:txBody>
                  <a:tcPr marL="3175" marR="3175" marT="3175"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3 (12)</a:t>
                      </a:r>
                    </a:p>
                  </a:txBody>
                  <a:tcPr marL="3175" marR="3175" marT="3175"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3 (12)</a:t>
                      </a:r>
                    </a:p>
                  </a:txBody>
                  <a:tcPr marL="3175" marR="3175" marT="3175" marB="0" anchor="ctr"/>
                </a:tc>
                <a:extLst>
                  <a:ext uri="{0D108BD9-81ED-4DB2-BD59-A6C34878D82A}">
                    <a16:rowId xmlns:a16="http://schemas.microsoft.com/office/drawing/2014/main" val="1083804899"/>
                  </a:ext>
                </a:extLst>
              </a:tr>
              <a:tr h="215568">
                <a:tc>
                  <a:txBody>
                    <a:bodyPr/>
                    <a:lstStyle/>
                    <a:p>
                      <a:pPr marL="0" marR="0">
                        <a:lnSpc>
                          <a:spcPct val="107000"/>
                        </a:lnSpc>
                        <a:spcBef>
                          <a:spcPts val="0"/>
                        </a:spcBef>
                        <a:spcAft>
                          <a:spcPts val="0"/>
                        </a:spcAft>
                      </a:pPr>
                      <a:r>
                        <a:rPr lang="en-US" sz="1400">
                          <a:effectLst/>
                        </a:rPr>
                        <a:t>Country income group</a:t>
                      </a:r>
                      <a:endParaRPr lang="en-US" sz="1400">
                        <a:effectLst/>
                        <a:latin typeface="+mn-lt"/>
                        <a:ea typeface="Calibri" panose="020F0502020204030204" pitchFamily="34" charset="0"/>
                      </a:endParaRPr>
                    </a:p>
                  </a:txBody>
                  <a:tcPr marL="68580" marR="68580" marT="0" marB="0" anchor="ctr"/>
                </a:tc>
                <a:tc>
                  <a:txBody>
                    <a:bodyPr/>
                    <a:lstStyle/>
                    <a:p>
                      <a:pPr algn="l" fontAlgn="b"/>
                      <a:endParaRPr lang="en-US" sz="1400" b="0" i="0" u="none" strike="noStrike">
                        <a:solidFill>
                          <a:srgbClr val="000000"/>
                        </a:solidFill>
                        <a:effectLst/>
                        <a:latin typeface="+mn-lt"/>
                        <a:cs typeface="Times New Roman" panose="02020603050405020304" pitchFamily="18" charset="0"/>
                      </a:endParaRPr>
                    </a:p>
                  </a:txBody>
                  <a:tcPr marL="3175" marR="3175" marT="3175" marB="0" anchor="b"/>
                </a:tc>
                <a:tc>
                  <a:txBody>
                    <a:bodyPr/>
                    <a:lstStyle/>
                    <a:p>
                      <a:pPr algn="l" fontAlgn="b"/>
                      <a:endParaRPr lang="en-US" sz="1400" b="0" i="0" u="none" strike="noStrike">
                        <a:solidFill>
                          <a:srgbClr val="000000"/>
                        </a:solidFill>
                        <a:effectLst/>
                        <a:latin typeface="+mn-lt"/>
                        <a:cs typeface="Times New Roman" panose="02020603050405020304" pitchFamily="18" charset="0"/>
                      </a:endParaRPr>
                    </a:p>
                  </a:txBody>
                  <a:tcPr marL="3175" marR="3175" marT="3175" marB="0" anchor="b"/>
                </a:tc>
                <a:tc>
                  <a:txBody>
                    <a:bodyPr/>
                    <a:lstStyle/>
                    <a:p>
                      <a:pPr algn="l" fontAlgn="b"/>
                      <a:endParaRPr lang="en-US" sz="1400" b="0" i="0" u="none" strike="noStrike">
                        <a:solidFill>
                          <a:srgbClr val="000000"/>
                        </a:solidFill>
                        <a:effectLst/>
                        <a:latin typeface="+mn-lt"/>
                        <a:cs typeface="Times New Roman" panose="02020603050405020304" pitchFamily="18" charset="0"/>
                      </a:endParaRPr>
                    </a:p>
                  </a:txBody>
                  <a:tcPr marL="3175" marR="3175" marT="3175" marB="0" anchor="b"/>
                </a:tc>
                <a:extLst>
                  <a:ext uri="{0D108BD9-81ED-4DB2-BD59-A6C34878D82A}">
                    <a16:rowId xmlns:a16="http://schemas.microsoft.com/office/drawing/2014/main" val="172030780"/>
                  </a:ext>
                </a:extLst>
              </a:tr>
              <a:tr h="215568">
                <a:tc>
                  <a:txBody>
                    <a:bodyPr/>
                    <a:lstStyle/>
                    <a:p>
                      <a:pPr marL="0" marR="0">
                        <a:lnSpc>
                          <a:spcPct val="107000"/>
                        </a:lnSpc>
                        <a:spcBef>
                          <a:spcPts val="0"/>
                        </a:spcBef>
                        <a:spcAft>
                          <a:spcPts val="0"/>
                        </a:spcAft>
                      </a:pPr>
                      <a:r>
                        <a:rPr lang="en-US" sz="1400" dirty="0">
                          <a:effectLst/>
                        </a:rPr>
                        <a:t>  Low and Middle Income (n=172)</a:t>
                      </a:r>
                      <a:endParaRPr lang="en-US" sz="1400" dirty="0">
                        <a:effectLst/>
                        <a:latin typeface="+mn-lt"/>
                        <a:ea typeface="Calibri" panose="020F0502020204030204" pitchFamily="34" charset="0"/>
                      </a:endParaRPr>
                    </a:p>
                  </a:txBody>
                  <a:tcPr marL="68580" marR="68580" marT="0"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75 (44)</a:t>
                      </a:r>
                    </a:p>
                  </a:txBody>
                  <a:tcPr marL="3175" marR="3175" marT="3175"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19 (11)</a:t>
                      </a:r>
                    </a:p>
                  </a:txBody>
                  <a:tcPr marL="3175" marR="3175" marT="3175"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17 (10)</a:t>
                      </a:r>
                    </a:p>
                  </a:txBody>
                  <a:tcPr marL="3175" marR="3175" marT="3175" marB="0" anchor="ctr"/>
                </a:tc>
                <a:extLst>
                  <a:ext uri="{0D108BD9-81ED-4DB2-BD59-A6C34878D82A}">
                    <a16:rowId xmlns:a16="http://schemas.microsoft.com/office/drawing/2014/main" val="2645545750"/>
                  </a:ext>
                </a:extLst>
              </a:tr>
              <a:tr h="215568">
                <a:tc>
                  <a:txBody>
                    <a:bodyPr/>
                    <a:lstStyle/>
                    <a:p>
                      <a:pPr marL="0" marR="0">
                        <a:lnSpc>
                          <a:spcPct val="107000"/>
                        </a:lnSpc>
                        <a:spcBef>
                          <a:spcPts val="0"/>
                        </a:spcBef>
                        <a:spcAft>
                          <a:spcPts val="0"/>
                        </a:spcAft>
                      </a:pPr>
                      <a:r>
                        <a:rPr lang="en-US" sz="1400" dirty="0">
                          <a:effectLst/>
                        </a:rPr>
                        <a:t>  High Income (n=51)</a:t>
                      </a:r>
                      <a:endParaRPr lang="en-US" sz="1400" dirty="0">
                        <a:effectLst/>
                        <a:latin typeface="+mn-lt"/>
                        <a:ea typeface="Calibri" panose="020F0502020204030204" pitchFamily="34" charset="0"/>
                      </a:endParaRPr>
                    </a:p>
                  </a:txBody>
                  <a:tcPr marL="68580" marR="68580" marT="0"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37 (73)</a:t>
                      </a:r>
                    </a:p>
                  </a:txBody>
                  <a:tcPr marL="3175" marR="3175" marT="3175" marB="0" anchor="ctr"/>
                </a:tc>
                <a:tc>
                  <a:txBody>
                    <a:bodyPr/>
                    <a:lstStyle/>
                    <a:p>
                      <a:pPr algn="ctr" fontAlgn="ctr"/>
                      <a:r>
                        <a:rPr lang="en-US" sz="1400" b="0" i="0" u="none" strike="noStrike">
                          <a:solidFill>
                            <a:srgbClr val="000000"/>
                          </a:solidFill>
                          <a:effectLst/>
                          <a:latin typeface="+mn-lt"/>
                          <a:cs typeface="Times New Roman" panose="02020603050405020304" pitchFamily="18" charset="0"/>
                        </a:rPr>
                        <a:t>13 (25)</a:t>
                      </a:r>
                    </a:p>
                  </a:txBody>
                  <a:tcPr marL="3175" marR="3175" marT="3175" marB="0" anchor="ctr"/>
                </a:tc>
                <a:tc>
                  <a:txBody>
                    <a:bodyPr/>
                    <a:lstStyle/>
                    <a:p>
                      <a:pPr algn="ctr" fontAlgn="ctr"/>
                      <a:r>
                        <a:rPr lang="en-US" sz="1400" b="0" i="0" u="none" strike="noStrike" dirty="0">
                          <a:solidFill>
                            <a:srgbClr val="000000"/>
                          </a:solidFill>
                          <a:effectLst/>
                          <a:latin typeface="+mn-lt"/>
                          <a:cs typeface="Times New Roman" panose="02020603050405020304" pitchFamily="18" charset="0"/>
                        </a:rPr>
                        <a:t>10 (20)</a:t>
                      </a:r>
                    </a:p>
                  </a:txBody>
                  <a:tcPr marL="3175" marR="3175" marT="3175" marB="0" anchor="ctr"/>
                </a:tc>
                <a:extLst>
                  <a:ext uri="{0D108BD9-81ED-4DB2-BD59-A6C34878D82A}">
                    <a16:rowId xmlns:a16="http://schemas.microsoft.com/office/drawing/2014/main" val="4103035389"/>
                  </a:ext>
                </a:extLst>
              </a:tr>
              <a:tr h="207224">
                <a:tc gridSpan="4">
                  <a:txBody>
                    <a:bodyPr/>
                    <a:lstStyle/>
                    <a:p>
                      <a:pPr marL="0" marR="0">
                        <a:lnSpc>
                          <a:spcPct val="107000"/>
                        </a:lnSpc>
                        <a:spcBef>
                          <a:spcPts val="0"/>
                        </a:spcBef>
                        <a:spcAft>
                          <a:spcPts val="0"/>
                        </a:spcAft>
                      </a:pPr>
                      <a:r>
                        <a:rPr lang="en-US" sz="1400" b="0" dirty="0">
                          <a:effectLst/>
                          <a:latin typeface="+mn-lt"/>
                          <a:ea typeface="Calibri" panose="020F0502020204030204" pitchFamily="34" charset="0"/>
                        </a:rPr>
                        <a:t>*Screening with a validated instrument</a:t>
                      </a:r>
                    </a:p>
                  </a:txBody>
                  <a:tcPr marL="68580" marR="68580" marT="0" marB="0" anchor="ctr"/>
                </a:tc>
                <a:tc hMerge="1">
                  <a:txBody>
                    <a:bodyPr/>
                    <a:lstStyle/>
                    <a:p>
                      <a:pPr marL="0" marR="0" algn="ctr">
                        <a:lnSpc>
                          <a:spcPct val="107000"/>
                        </a:lnSpc>
                        <a:spcBef>
                          <a:spcPts val="0"/>
                        </a:spcBef>
                        <a:spcAft>
                          <a:spcPts val="0"/>
                        </a:spcAft>
                      </a:pPr>
                      <a:endParaRPr lang="en-US" sz="2000" dirty="0">
                        <a:effectLst/>
                        <a:latin typeface="+mn-lt"/>
                        <a:ea typeface="Calibri" panose="020F0502020204030204" pitchFamily="34" charset="0"/>
                      </a:endParaRPr>
                    </a:p>
                  </a:txBody>
                  <a:tcPr marL="68580" marR="68580" marT="0" marB="0" anchor="ctr"/>
                </a:tc>
                <a:tc hMerge="1">
                  <a:txBody>
                    <a:bodyPr/>
                    <a:lstStyle/>
                    <a:p>
                      <a:pPr algn="ctr" fontAlgn="ctr"/>
                      <a:endParaRPr lang="en-US" sz="2000" b="0" i="0" u="none" strike="noStrike" dirty="0">
                        <a:solidFill>
                          <a:srgbClr val="000000"/>
                        </a:solidFill>
                        <a:effectLst/>
                        <a:latin typeface="+mn-lt"/>
                      </a:endParaRPr>
                    </a:p>
                  </a:txBody>
                  <a:tcPr marL="3175" marR="3175" marT="3175" marB="0" anchor="ctr"/>
                </a:tc>
                <a:tc hMerge="1">
                  <a:txBody>
                    <a:bodyPr/>
                    <a:lstStyle/>
                    <a:p>
                      <a:pPr algn="ctr" fontAlgn="ctr"/>
                      <a:endParaRPr lang="en-US" sz="2000" b="0" i="0" u="none" strike="noStrike" dirty="0">
                        <a:solidFill>
                          <a:srgbClr val="000000"/>
                        </a:solidFill>
                        <a:effectLst/>
                        <a:latin typeface="+mn-lt"/>
                      </a:endParaRPr>
                    </a:p>
                  </a:txBody>
                  <a:tcPr marL="3175" marR="3175" marT="3175" marB="0" anchor="ctr"/>
                </a:tc>
                <a:extLst>
                  <a:ext uri="{0D108BD9-81ED-4DB2-BD59-A6C34878D82A}">
                    <a16:rowId xmlns:a16="http://schemas.microsoft.com/office/drawing/2014/main" val="3775544152"/>
                  </a:ext>
                </a:extLst>
              </a:tr>
            </a:tbl>
          </a:graphicData>
        </a:graphic>
      </p:graphicFrame>
      <p:sp>
        <p:nvSpPr>
          <p:cNvPr id="5" name="Rectangle 4">
            <a:extLst>
              <a:ext uri="{FF2B5EF4-FFF2-40B4-BE49-F238E27FC236}">
                <a16:creationId xmlns:a16="http://schemas.microsoft.com/office/drawing/2014/main" id="{83266CDC-5B54-99F5-6F6A-96A49C20C541}"/>
              </a:ext>
            </a:extLst>
          </p:cNvPr>
          <p:cNvSpPr/>
          <p:nvPr/>
        </p:nvSpPr>
        <p:spPr>
          <a:xfrm>
            <a:off x="6799212" y="5788856"/>
            <a:ext cx="4560000" cy="49237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25E2E51-3010-C000-429B-DF12AB3B4620}"/>
              </a:ext>
            </a:extLst>
          </p:cNvPr>
          <p:cNvSpPr/>
          <p:nvPr/>
        </p:nvSpPr>
        <p:spPr>
          <a:xfrm>
            <a:off x="6767720" y="3152935"/>
            <a:ext cx="4591492" cy="553413"/>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240CE73-6E48-2B85-E7C3-5EF9223292F4}"/>
              </a:ext>
            </a:extLst>
          </p:cNvPr>
          <p:cNvSpPr/>
          <p:nvPr/>
        </p:nvSpPr>
        <p:spPr>
          <a:xfrm>
            <a:off x="6815796" y="2321528"/>
            <a:ext cx="4495341" cy="463876"/>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293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903B8F-90E5-36E8-BB5B-8954CA6BB985}"/>
              </a:ext>
            </a:extLst>
          </p:cNvPr>
          <p:cNvSpPr>
            <a:spLocks noGrp="1"/>
          </p:cNvSpPr>
          <p:nvPr>
            <p:ph type="title"/>
          </p:nvPr>
        </p:nvSpPr>
        <p:spPr>
          <a:xfrm>
            <a:off x="2191332" y="385011"/>
            <a:ext cx="10000668" cy="713524"/>
          </a:xfrm>
        </p:spPr>
        <p:txBody>
          <a:bodyPr>
            <a:normAutofit fontScale="90000"/>
          </a:bodyPr>
          <a:lstStyle/>
          <a:p>
            <a:r>
              <a:rPr lang="en-US" sz="3600" dirty="0"/>
              <a:t>Mental health screening and treatment in 2020 (n=223)</a:t>
            </a:r>
          </a:p>
        </p:txBody>
      </p:sp>
      <p:pic>
        <p:nvPicPr>
          <p:cNvPr id="8" name="Picture 7">
            <a:extLst>
              <a:ext uri="{FF2B5EF4-FFF2-40B4-BE49-F238E27FC236}">
                <a16:creationId xmlns:a16="http://schemas.microsoft.com/office/drawing/2014/main" id="{38393B53-7E2D-58FE-63AF-B798320EF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2990" y="6274144"/>
            <a:ext cx="988200" cy="397690"/>
          </a:xfrm>
          <a:prstGeom prst="rect">
            <a:avLst/>
          </a:prstGeom>
        </p:spPr>
      </p:pic>
      <p:graphicFrame>
        <p:nvGraphicFramePr>
          <p:cNvPr id="6" name="Chart 5">
            <a:extLst>
              <a:ext uri="{FF2B5EF4-FFF2-40B4-BE49-F238E27FC236}">
                <a16:creationId xmlns:a16="http://schemas.microsoft.com/office/drawing/2014/main" id="{9E4EB4AC-5039-7124-2AB4-5BB46739F36D}"/>
              </a:ext>
            </a:extLst>
          </p:cNvPr>
          <p:cNvGraphicFramePr>
            <a:graphicFrameLocks/>
          </p:cNvGraphicFramePr>
          <p:nvPr>
            <p:extLst>
              <p:ext uri="{D42A27DB-BD31-4B8C-83A1-F6EECF244321}">
                <p14:modId xmlns:p14="http://schemas.microsoft.com/office/powerpoint/2010/main" val="2063282094"/>
              </p:ext>
            </p:extLst>
          </p:nvPr>
        </p:nvGraphicFramePr>
        <p:xfrm>
          <a:off x="398899" y="1423763"/>
          <a:ext cx="11365563" cy="4793517"/>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617D4AEE-BD40-4029-9039-C163A44FC3BF}"/>
              </a:ext>
            </a:extLst>
          </p:cNvPr>
          <p:cNvSpPr txBox="1"/>
          <p:nvPr/>
        </p:nvSpPr>
        <p:spPr>
          <a:xfrm>
            <a:off x="353366" y="6217281"/>
            <a:ext cx="7783628" cy="584775"/>
          </a:xfrm>
          <a:prstGeom prst="rect">
            <a:avLst/>
          </a:prstGeom>
          <a:solidFill>
            <a:schemeClr val="bg1"/>
          </a:solidFill>
        </p:spPr>
        <p:txBody>
          <a:bodyPr wrap="square" rtlCol="0">
            <a:spAutoFit/>
          </a:bodyPr>
          <a:lstStyle/>
          <a:p>
            <a:r>
              <a:rPr lang="en-US" sz="1000" i="1" dirty="0">
                <a:effectLst/>
                <a:ea typeface="Times New Roman" panose="02020603050405020304" pitchFamily="18" charset="0"/>
              </a:rPr>
              <a:t>*</a:t>
            </a:r>
            <a:r>
              <a:rPr lang="en-US" sz="1400" i="1" dirty="0">
                <a:effectLst/>
                <a:ea typeface="Times New Roman" panose="02020603050405020304" pitchFamily="18" charset="0"/>
              </a:rPr>
              <a:t>Screening with a validated instrument</a:t>
            </a:r>
          </a:p>
          <a:p>
            <a:endParaRPr lang="en-US" i="1" dirty="0"/>
          </a:p>
        </p:txBody>
      </p:sp>
    </p:spTree>
    <p:extLst>
      <p:ext uri="{BB962C8B-B14F-4D97-AF65-F5344CB8AC3E}">
        <p14:creationId xmlns:p14="http://schemas.microsoft.com/office/powerpoint/2010/main" val="3123213167"/>
      </p:ext>
    </p:extLst>
  </p:cSld>
  <p:clrMapOvr>
    <a:masterClrMapping/>
  </p:clrMapOvr>
</p:sld>
</file>

<file path=ppt/theme/theme1.xml><?xml version="1.0" encoding="utf-8"?>
<a:theme xmlns:a="http://schemas.openxmlformats.org/drawingml/2006/main" name="AIDS2022">
  <a:themeElements>
    <a:clrScheme name="AIDS 2022 1">
      <a:dk1>
        <a:srgbClr val="000000"/>
      </a:dk1>
      <a:lt1>
        <a:srgbClr val="FFFFFF"/>
      </a:lt1>
      <a:dk2>
        <a:srgbClr val="000000"/>
      </a:dk2>
      <a:lt2>
        <a:srgbClr val="FFFFFF"/>
      </a:lt2>
      <a:accent1>
        <a:srgbClr val="076382"/>
      </a:accent1>
      <a:accent2>
        <a:srgbClr val="FF890E"/>
      </a:accent2>
      <a:accent3>
        <a:srgbClr val="08BDBA"/>
      </a:accent3>
      <a:accent4>
        <a:srgbClr val="8A3FFC"/>
      </a:accent4>
      <a:accent5>
        <a:srgbClr val="346CFF"/>
      </a:accent5>
      <a:accent6>
        <a:srgbClr val="85CFE8"/>
      </a:accent6>
      <a:hlink>
        <a:srgbClr val="FF890E"/>
      </a:hlink>
      <a:folHlink>
        <a:srgbClr val="FF890E"/>
      </a:folHlink>
    </a:clrScheme>
    <a:fontScheme name="AIDS 2022 Verdana">
      <a:maj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Presentation1" id="{BC0F0990-FD9B-EF47-8C4E-2CE39BDBF648}" vid="{6AAAFDF1-C0D4-5D4B-9CA5-E1D52373A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3F911BD2518E47AC082DA3DE8BFBE5" ma:contentTypeVersion="16" ma:contentTypeDescription="Create a new document." ma:contentTypeScope="" ma:versionID="c221146bbd20a14dad517a0387e2f0b0">
  <xsd:schema xmlns:xsd="http://www.w3.org/2001/XMLSchema" xmlns:xs="http://www.w3.org/2001/XMLSchema" xmlns:p="http://schemas.microsoft.com/office/2006/metadata/properties" xmlns:ns2="8f9d799d-7b27-4542-a589-fc3f0c3bda80" xmlns:ns3="250929fa-9806-4449-af20-7947085fa170" targetNamespace="http://schemas.microsoft.com/office/2006/metadata/properties" ma:root="true" ma:fieldsID="3a31dcb722add0f2e0d6fb0d2f719c7c" ns2:_="" ns3:_="">
    <xsd:import namespace="8f9d799d-7b27-4542-a589-fc3f0c3bda80"/>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9d799d-7b27-4542-a589-fc3f0c3bd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50929fa-9806-4449-af20-7947085fa170" xsi:nil="true"/>
    <lcf76f155ced4ddcb4097134ff3c332f xmlns="8f9d799d-7b27-4542-a589-fc3f0c3bda8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2457546-9CD2-461E-81B2-B83B0DBD04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9d799d-7b27-4542-a589-fc3f0c3bda80"/>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E358E3-F537-49EA-96FA-BFF5DD230B30}">
  <ds:schemaRefs>
    <ds:schemaRef ds:uri="http://schemas.microsoft.com/sharepoint/v3/contenttype/forms"/>
  </ds:schemaRefs>
</ds:datastoreItem>
</file>

<file path=customXml/itemProps3.xml><?xml version="1.0" encoding="utf-8"?>
<ds:datastoreItem xmlns:ds="http://schemas.openxmlformats.org/officeDocument/2006/customXml" ds:itemID="{6E5E06B7-DDBB-4F17-98CB-021724843583}">
  <ds:schemaRefs>
    <ds:schemaRef ds:uri="http://schemas.microsoft.com/office/2006/metadata/properties"/>
    <ds:schemaRef ds:uri="http://schemas.microsoft.com/office/infopath/2007/PartnerControls"/>
    <ds:schemaRef ds:uri="250929fa-9806-4449-af20-7947085fa170"/>
    <ds:schemaRef ds:uri="8f9d799d-7b27-4542-a589-fc3f0c3bda80"/>
  </ds:schemaRefs>
</ds:datastoreItem>
</file>

<file path=docProps/app.xml><?xml version="1.0" encoding="utf-8"?>
<Properties xmlns="http://schemas.openxmlformats.org/officeDocument/2006/extended-properties" xmlns:vt="http://schemas.openxmlformats.org/officeDocument/2006/docPropsVTypes">
  <Template>AIDS2022_Presentation Template(2)</Template>
  <TotalTime>478</TotalTime>
  <Words>1323</Words>
  <Application>Microsoft Office PowerPoint</Application>
  <PresentationFormat>Widescreen</PresentationFormat>
  <Paragraphs>180</Paragraphs>
  <Slides>15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Verdana</vt:lpstr>
      <vt:lpstr>Courier New</vt:lpstr>
      <vt:lpstr>Arial</vt:lpstr>
      <vt:lpstr>Calibri</vt:lpstr>
      <vt:lpstr>Times New Roman</vt:lpstr>
      <vt:lpstr>AIDS2022</vt:lpstr>
      <vt:lpstr>Screening and treatment of common mental disorders at HIV clinics participating in the International epidemiology Databases to Evaluate AIDS (IeDEA) consortium</vt:lpstr>
      <vt:lpstr>I have no relevant conflicts of interest to disclose.</vt:lpstr>
      <vt:lpstr>Background</vt:lpstr>
      <vt:lpstr>Study objectives</vt:lpstr>
      <vt:lpstr>Methods</vt:lpstr>
      <vt:lpstr>Results</vt:lpstr>
      <vt:lpstr>Reported availability of mental health screening at IeDEA sites in 2020 (n=223)</vt:lpstr>
      <vt:lpstr>Screening availability and site characteristics </vt:lpstr>
      <vt:lpstr>Mental health screening and treatment in 2020 (n=223)</vt:lpstr>
      <vt:lpstr>Changes in screening and treatment from 2016/2017 to 2020 at sites in LMICs (n=68) </vt:lpstr>
      <vt:lpstr>Discussion</vt:lpstr>
      <vt:lpstr>Limitations</vt:lpstr>
      <vt:lpstr>Future Directions</vt:lpstr>
      <vt:lpstr>Thank you</vt:lpstr>
      <vt:lpstr>Funding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words we use matter in the response to HIV</dc:title>
  <dc:creator>Parcesepe, Angela</dc:creator>
  <cp:lastModifiedBy>Parcesepe, Angela</cp:lastModifiedBy>
  <cp:revision>15</cp:revision>
  <dcterms:created xsi:type="dcterms:W3CDTF">2022-06-09T13:48:06Z</dcterms:created>
  <dcterms:modified xsi:type="dcterms:W3CDTF">2022-07-12T14:44:26Z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0x010100193F911BD2518E47AC082DA3DE8BFBE5</vt:lpwstr>
  </property>
</Properties>
</file>