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4"/>
  </p:sldMasterIdLst>
  <p:notesMasterIdLst>
    <p:notesMasterId r:id="rId31"/>
  </p:notesMasterIdLst>
  <p:sldIdLst>
    <p:sldId id="256" r:id="rId5"/>
    <p:sldId id="257" r:id="rId6"/>
    <p:sldId id="272" r:id="rId7"/>
    <p:sldId id="286" r:id="rId8"/>
    <p:sldId id="3442" r:id="rId9"/>
    <p:sldId id="300" r:id="rId10"/>
    <p:sldId id="295" r:id="rId11"/>
    <p:sldId id="308" r:id="rId12"/>
    <p:sldId id="296" r:id="rId13"/>
    <p:sldId id="3441" r:id="rId14"/>
    <p:sldId id="3440" r:id="rId15"/>
    <p:sldId id="3439" r:id="rId16"/>
    <p:sldId id="3438" r:id="rId17"/>
    <p:sldId id="281" r:id="rId18"/>
    <p:sldId id="288" r:id="rId19"/>
    <p:sldId id="289" r:id="rId20"/>
    <p:sldId id="260" r:id="rId21"/>
    <p:sldId id="309" r:id="rId22"/>
    <p:sldId id="3436" r:id="rId23"/>
    <p:sldId id="3437" r:id="rId24"/>
    <p:sldId id="298" r:id="rId25"/>
    <p:sldId id="307" r:id="rId26"/>
    <p:sldId id="287" r:id="rId27"/>
    <p:sldId id="3434" r:id="rId28"/>
    <p:sldId id="301" r:id="rId29"/>
    <p:sldId id="299"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Century Gothic" panose="020B0502020202020204" pitchFamily="34" charset="0"/>
      <p:regular r:id="rId38"/>
      <p:bold r:id="rId39"/>
      <p:italic r:id="rId40"/>
      <p:boldItalic r:id="rId41"/>
    </p:embeddedFont>
    <p:embeddedFont>
      <p:font typeface="Montserrat" panose="00000500000000000000" pitchFamily="2" charset="0"/>
      <p:regular r:id="rId42"/>
      <p:bold r:id="rId43"/>
      <p:italic r:id="rId44"/>
      <p:boldItalic r:id="rId45"/>
    </p:embeddedFont>
    <p:embeddedFont>
      <p:font typeface="Segoe UI" panose="020B0502040204020203" pitchFamily="34" charset="0"/>
      <p:regular r:id="rId46"/>
      <p:bold r:id="rId47"/>
      <p:italic r:id="rId48"/>
      <p:boldItalic r:id="rId49"/>
    </p:embeddedFont>
    <p:embeddedFont>
      <p:font typeface="Verdana" panose="020B0604030504040204" pitchFamily="34" charset="0"/>
      <p:regular r:id="rId50"/>
      <p:bold r:id="rId51"/>
      <p:italic r:id="rId52"/>
      <p:boldItalic r:id="rId5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dfrey, Catherine (CDC/DDPHSIS/CGH/DGHT)" initials="GC(" lastIdx="12" clrIdx="0">
    <p:extLst>
      <p:ext uri="{19B8F6BF-5375-455C-9EA6-DF929625EA0E}">
        <p15:presenceInfo xmlns:p15="http://schemas.microsoft.com/office/powerpoint/2012/main" userId="S::qea0@cdc.gov::7ca4b753-36ed-4ae3-b0f0-e8ca91bc4ced" providerId="AD"/>
      </p:ext>
    </p:extLst>
  </p:cmAuthor>
  <p:cmAuthor id="2" name="Chun, Helen (CDC/DDPHSIS/CGH/DGHT)" initials="C(" lastIdx="30" clrIdx="1">
    <p:extLst>
      <p:ext uri="{19B8F6BF-5375-455C-9EA6-DF929625EA0E}">
        <p15:presenceInfo xmlns:p15="http://schemas.microsoft.com/office/powerpoint/2012/main" userId="S::vgi2@cdc.gov::742f1695-0b5f-4788-9b8f-1c26a8951655" providerId="AD"/>
      </p:ext>
    </p:extLst>
  </p:cmAuthor>
  <p:cmAuthor id="3" name="Da Silva, Juliana de Fatima (CDC/DDPHSIS/CGH/DGHT)" initials="DSJdF(" lastIdx="8" clrIdx="2">
    <p:extLst>
      <p:ext uri="{19B8F6BF-5375-455C-9EA6-DF929625EA0E}">
        <p15:presenceInfo xmlns:p15="http://schemas.microsoft.com/office/powerpoint/2012/main" userId="S::lxi7@cdc.gov::66878504-08f8-4f88-8aa6-ddff122b84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90E"/>
    <a:srgbClr val="883CFC"/>
    <a:srgbClr val="076382"/>
    <a:srgbClr val="12239E"/>
    <a:srgbClr val="0E8CFF"/>
    <a:srgbClr val="118DFF"/>
    <a:srgbClr val="E56731"/>
    <a:srgbClr val="8A3FFC"/>
    <a:srgbClr val="EB0614"/>
    <a:srgbClr val="E706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9831E5-CC59-47F5-AC65-7B2B73C8B0DB}" v="5" dt="2022-07-30T17:25:39.510"/>
    <p1510:client id="{4830D4D3-E01D-42C1-8DCC-3533725CC4E0}" v="2" dt="2022-07-31T16:13:20.153"/>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16" autoAdjust="0"/>
  </p:normalViewPr>
  <p:slideViewPr>
    <p:cSldViewPr snapToGrid="0">
      <p:cViewPr varScale="1">
        <p:scale>
          <a:sx n="51" d="100"/>
          <a:sy n="51" d="100"/>
        </p:scale>
        <p:origin x="123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2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10.fntdata"/><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 Silva, Juliana de Fatima (CDC/DDPHSIS/CGH/DGHT)" userId="66878504-08f8-4f88-8aa6-ddff122b84c6" providerId="ADAL" clId="{4830D4D3-E01D-42C1-8DCC-3533725CC4E0}"/>
    <pc:docChg chg="undo custSel addSld delSld modSld">
      <pc:chgData name="Da Silva, Juliana de Fatima (CDC/DDPHSIS/CGH/DGHT)" userId="66878504-08f8-4f88-8aa6-ddff122b84c6" providerId="ADAL" clId="{4830D4D3-E01D-42C1-8DCC-3533725CC4E0}" dt="2022-07-31T16:13:55.055" v="74" actId="47"/>
      <pc:docMkLst>
        <pc:docMk/>
      </pc:docMkLst>
      <pc:sldChg chg="addSp delSp modSp del mod">
        <pc:chgData name="Da Silva, Juliana de Fatima (CDC/DDPHSIS/CGH/DGHT)" userId="66878504-08f8-4f88-8aa6-ddff122b84c6" providerId="ADAL" clId="{4830D4D3-E01D-42C1-8DCC-3533725CC4E0}" dt="2022-07-31T16:13:55.055" v="74" actId="47"/>
        <pc:sldMkLst>
          <pc:docMk/>
          <pc:sldMk cId="612795007" sldId="274"/>
        </pc:sldMkLst>
        <pc:spChg chg="mod">
          <ac:chgData name="Da Silva, Juliana de Fatima (CDC/DDPHSIS/CGH/DGHT)" userId="66878504-08f8-4f88-8aa6-ddff122b84c6" providerId="ADAL" clId="{4830D4D3-E01D-42C1-8DCC-3533725CC4E0}" dt="2022-07-31T16:13:13.614" v="68" actId="20577"/>
          <ac:spMkLst>
            <pc:docMk/>
            <pc:sldMk cId="612795007" sldId="274"/>
            <ac:spMk id="2" creationId="{B092ABC8-956A-46A6-8D44-BF344A0D66A4}"/>
          </ac:spMkLst>
        </pc:spChg>
        <pc:spChg chg="mod">
          <ac:chgData name="Da Silva, Juliana de Fatima (CDC/DDPHSIS/CGH/DGHT)" userId="66878504-08f8-4f88-8aa6-ddff122b84c6" providerId="ADAL" clId="{4830D4D3-E01D-42C1-8DCC-3533725CC4E0}" dt="2022-07-31T16:12:51.576" v="62" actId="1076"/>
          <ac:spMkLst>
            <pc:docMk/>
            <pc:sldMk cId="612795007" sldId="274"/>
            <ac:spMk id="3" creationId="{E7EA72CF-9370-F347-B87B-62EFB343B06A}"/>
          </ac:spMkLst>
        </pc:spChg>
        <pc:picChg chg="add del mod">
          <ac:chgData name="Da Silva, Juliana de Fatima (CDC/DDPHSIS/CGH/DGHT)" userId="66878504-08f8-4f88-8aa6-ddff122b84c6" providerId="ADAL" clId="{4830D4D3-E01D-42C1-8DCC-3533725CC4E0}" dt="2022-07-31T16:13:09.232" v="67" actId="478"/>
          <ac:picMkLst>
            <pc:docMk/>
            <pc:sldMk cId="612795007" sldId="274"/>
            <ac:picMk id="6" creationId="{9F773B54-77B8-4B6C-A075-6BE1C30D5946}"/>
          </ac:picMkLst>
        </pc:picChg>
        <pc:picChg chg="del mod">
          <ac:chgData name="Da Silva, Juliana de Fatima (CDC/DDPHSIS/CGH/DGHT)" userId="66878504-08f8-4f88-8aa6-ddff122b84c6" providerId="ADAL" clId="{4830D4D3-E01D-42C1-8DCC-3533725CC4E0}" dt="2022-07-31T16:12:20.781" v="52" actId="478"/>
          <ac:picMkLst>
            <pc:docMk/>
            <pc:sldMk cId="612795007" sldId="274"/>
            <ac:picMk id="9" creationId="{CFACC7DD-3922-4BFB-90A8-CE1ACE588936}"/>
          </ac:picMkLst>
        </pc:picChg>
      </pc:sldChg>
      <pc:sldChg chg="modSp mod">
        <pc:chgData name="Da Silva, Juliana de Fatima (CDC/DDPHSIS/CGH/DGHT)" userId="66878504-08f8-4f88-8aa6-ddff122b84c6" providerId="ADAL" clId="{4830D4D3-E01D-42C1-8DCC-3533725CC4E0}" dt="2022-07-31T16:09:46.133" v="47" actId="20577"/>
        <pc:sldMkLst>
          <pc:docMk/>
          <pc:sldMk cId="3872181794" sldId="3434"/>
        </pc:sldMkLst>
        <pc:spChg chg="mod">
          <ac:chgData name="Da Silva, Juliana de Fatima (CDC/DDPHSIS/CGH/DGHT)" userId="66878504-08f8-4f88-8aa6-ddff122b84c6" providerId="ADAL" clId="{4830D4D3-E01D-42C1-8DCC-3533725CC4E0}" dt="2022-07-31T16:09:46.133" v="47" actId="20577"/>
          <ac:spMkLst>
            <pc:docMk/>
            <pc:sldMk cId="3872181794" sldId="3434"/>
            <ac:spMk id="11" creationId="{2A491AAC-4EC0-45F7-BC99-EAD07CAA5342}"/>
          </ac:spMkLst>
        </pc:spChg>
      </pc:sldChg>
      <pc:sldChg chg="addSp delSp modSp new mod">
        <pc:chgData name="Da Silva, Juliana de Fatima (CDC/DDPHSIS/CGH/DGHT)" userId="66878504-08f8-4f88-8aa6-ddff122b84c6" providerId="ADAL" clId="{4830D4D3-E01D-42C1-8DCC-3533725CC4E0}" dt="2022-07-31T16:13:47.353" v="73" actId="14100"/>
        <pc:sldMkLst>
          <pc:docMk/>
          <pc:sldMk cId="1765398222" sldId="3442"/>
        </pc:sldMkLst>
        <pc:spChg chg="add mod">
          <ac:chgData name="Da Silva, Juliana de Fatima (CDC/DDPHSIS/CGH/DGHT)" userId="66878504-08f8-4f88-8aa6-ddff122b84c6" providerId="ADAL" clId="{4830D4D3-E01D-42C1-8DCC-3533725CC4E0}" dt="2022-07-31T16:12:58.794" v="65" actId="27636"/>
          <ac:spMkLst>
            <pc:docMk/>
            <pc:sldMk cId="1765398222" sldId="3442"/>
            <ac:spMk id="2" creationId="{B02E7CD1-051D-42A1-A64A-D52EDCE7989F}"/>
          </ac:spMkLst>
        </pc:spChg>
        <pc:spChg chg="add mod">
          <ac:chgData name="Da Silva, Juliana de Fatima (CDC/DDPHSIS/CGH/DGHT)" userId="66878504-08f8-4f88-8aa6-ddff122b84c6" providerId="ADAL" clId="{4830D4D3-E01D-42C1-8DCC-3533725CC4E0}" dt="2022-07-31T16:12:58.748" v="64"/>
          <ac:spMkLst>
            <pc:docMk/>
            <pc:sldMk cId="1765398222" sldId="3442"/>
            <ac:spMk id="3" creationId="{FC0D7802-5481-44F3-BA93-8628F38049CD}"/>
          </ac:spMkLst>
        </pc:spChg>
        <pc:spChg chg="add del mod">
          <ac:chgData name="Da Silva, Juliana de Fatima (CDC/DDPHSIS/CGH/DGHT)" userId="66878504-08f8-4f88-8aa6-ddff122b84c6" providerId="ADAL" clId="{4830D4D3-E01D-42C1-8DCC-3533725CC4E0}" dt="2022-07-31T16:13:44.840" v="72" actId="478"/>
          <ac:spMkLst>
            <pc:docMk/>
            <pc:sldMk cId="1765398222" sldId="3442"/>
            <ac:spMk id="5" creationId="{B03BF910-7142-45D6-A968-230645404DBD}"/>
          </ac:spMkLst>
        </pc:spChg>
        <pc:spChg chg="add mod">
          <ac:chgData name="Da Silva, Juliana de Fatima (CDC/DDPHSIS/CGH/DGHT)" userId="66878504-08f8-4f88-8aa6-ddff122b84c6" providerId="ADAL" clId="{4830D4D3-E01D-42C1-8DCC-3533725CC4E0}" dt="2022-07-31T16:13:38.398" v="71" actId="1076"/>
          <ac:spMkLst>
            <pc:docMk/>
            <pc:sldMk cId="1765398222" sldId="3442"/>
            <ac:spMk id="6" creationId="{DD879D0A-5F80-44AA-890A-390B7D9720CB}"/>
          </ac:spMkLst>
        </pc:spChg>
        <pc:picChg chg="add mod">
          <ac:chgData name="Da Silva, Juliana de Fatima (CDC/DDPHSIS/CGH/DGHT)" userId="66878504-08f8-4f88-8aa6-ddff122b84c6" providerId="ADAL" clId="{4830D4D3-E01D-42C1-8DCC-3533725CC4E0}" dt="2022-07-31T16:13:47.353" v="73" actId="14100"/>
          <ac:picMkLst>
            <pc:docMk/>
            <pc:sldMk cId="1765398222" sldId="3442"/>
            <ac:picMk id="4" creationId="{CAF71B0D-4FDD-49B9-A797-14E146BD4A8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31/07/2022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afternoon, I am Juliana da Silva and I will present on the large effort PEPFAR, in partnership with national programs, has undertaken to transition millions of patients to tenofovir/lamivudine and dolutegravir, TLD.</a:t>
            </a:r>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4081312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The number of TLD bottles continued to increase, and 90-day pill bottles, supporting multi-month dispensation polices, are on the rise</a:t>
            </a:r>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11</a:t>
            </a:fld>
            <a:endParaRPr lang="en-GB"/>
          </a:p>
        </p:txBody>
      </p:sp>
    </p:spTree>
    <p:extLst>
      <p:ext uri="{BB962C8B-B14F-4D97-AF65-F5344CB8AC3E}">
        <p14:creationId xmlns:p14="http://schemas.microsoft.com/office/powerpoint/2010/main" val="3534753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TLE, both 600 and 400 had a striking decrease</a:t>
            </a:r>
            <a:endParaRPr lang="en-US" dirty="0"/>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12</a:t>
            </a:fld>
            <a:endParaRPr lang="en-GB"/>
          </a:p>
        </p:txBody>
      </p:sp>
    </p:spTree>
    <p:extLst>
      <p:ext uri="{BB962C8B-B14F-4D97-AF65-F5344CB8AC3E}">
        <p14:creationId xmlns:p14="http://schemas.microsoft.com/office/powerpoint/2010/main" val="2141585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And NVP use for both adult and children has been nearly eliminated</a:t>
            </a:r>
            <a:endParaRPr lang="en-US" dirty="0"/>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13</a:t>
            </a:fld>
            <a:endParaRPr lang="en-GB"/>
          </a:p>
        </p:txBody>
      </p:sp>
    </p:spTree>
    <p:extLst>
      <p:ext uri="{BB962C8B-B14F-4D97-AF65-F5344CB8AC3E}">
        <p14:creationId xmlns:p14="http://schemas.microsoft.com/office/powerpoint/2010/main" val="193374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was this achieved, and </a:t>
            </a:r>
            <a:r>
              <a:rPr lang="en-GB" noProof="0" dirty="0">
                <a:latin typeface="+mj-lt"/>
              </a:rPr>
              <a:t>what program and policy strategies enabled a successful transition?</a:t>
            </a: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14</a:t>
            </a:fld>
            <a:endParaRPr lang="en-GB"/>
          </a:p>
        </p:txBody>
      </p:sp>
    </p:spTree>
    <p:extLst>
      <p:ext uri="{BB962C8B-B14F-4D97-AF65-F5344CB8AC3E}">
        <p14:creationId xmlns:p14="http://schemas.microsoft.com/office/powerpoint/2010/main" val="2341226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1" fontAlgn="auto" latinLnBrk="0" hangingPunct="1">
              <a:lnSpc>
                <a:spcPct val="90000"/>
              </a:lnSpc>
              <a:spcBef>
                <a:spcPts val="0"/>
              </a:spcBef>
              <a:buClrTx/>
              <a:buSzTx/>
              <a:tabLst/>
              <a:defRPr/>
            </a:pPr>
            <a:r>
              <a:rPr lang="en-GB" b="0" dirty="0">
                <a:solidFill>
                  <a:srgbClr val="076382"/>
                </a:solidFill>
                <a:latin typeface="Verdana"/>
              </a:rPr>
              <a:t>We identified 6 key strategies that allowed for these results (CLICK)</a:t>
            </a:r>
          </a:p>
          <a:p>
            <a:pPr marR="0" lvl="0" algn="l" defTabSz="914400" rtl="0" eaLnBrk="1" fontAlgn="auto" latinLnBrk="0" hangingPunct="1">
              <a:lnSpc>
                <a:spcPct val="90000"/>
              </a:lnSpc>
              <a:spcBef>
                <a:spcPts val="0"/>
              </a:spcBef>
              <a:buClrTx/>
              <a:buSzTx/>
              <a:tabLst/>
              <a:defRPr/>
            </a:pPr>
            <a:r>
              <a:rPr lang="en-GB" b="0" dirty="0">
                <a:solidFill>
                  <a:srgbClr val="076382"/>
                </a:solidFill>
                <a:latin typeface="Verdana"/>
              </a:rPr>
              <a:t>First, was the promotion of streamlined clinical guidance</a:t>
            </a:r>
          </a:p>
          <a:p>
            <a:endParaRPr lang="en-GB" sz="1800" dirty="0">
              <a:effectLst/>
              <a:latin typeface="+mj-lt"/>
              <a:ea typeface="Calibri" panose="020F0502020204030204" pitchFamily="34" charset="0"/>
            </a:endParaRPr>
          </a:p>
          <a:p>
            <a:r>
              <a:rPr lang="en-GB" sz="1800" dirty="0">
                <a:effectLst/>
                <a:latin typeface="+mj-lt"/>
                <a:ea typeface="Calibri" panose="020F0502020204030204" pitchFamily="34" charset="0"/>
              </a:rPr>
              <a:t>PEPFAR worked with national programs to advocate for the adoption of </a:t>
            </a:r>
            <a:r>
              <a:rPr lang="en-US" sz="1800" dirty="0">
                <a:effectLst/>
                <a:latin typeface="+mj-lt"/>
                <a:ea typeface="Calibri" panose="020F0502020204030204" pitchFamily="34" charset="0"/>
              </a:rPr>
              <a:t>TLD as preferred regimen for naïve, suppressed, non-suppressed and individuals with unknown VL status, </a:t>
            </a:r>
          </a:p>
          <a:p>
            <a:r>
              <a:rPr lang="en-US" sz="1800" dirty="0">
                <a:effectLst/>
                <a:latin typeface="+mj-lt"/>
                <a:ea typeface="Calibri" panose="020F0502020204030204" pitchFamily="34" charset="0"/>
              </a:rPr>
              <a:t>As well as for both male and female adults, adolescents and eligible children, thus simplifying supply chain and implementation at the site level</a:t>
            </a:r>
          </a:p>
          <a:p>
            <a:pPr marR="0" lvl="0" algn="l" defTabSz="914400" rtl="0" eaLnBrk="1" fontAlgn="auto" latinLnBrk="0" hangingPunct="1">
              <a:lnSpc>
                <a:spcPct val="90000"/>
              </a:lnSpc>
              <a:spcBef>
                <a:spcPts val="0"/>
              </a:spcBef>
              <a:buClrTx/>
              <a:buSzTx/>
              <a:tabLst/>
              <a:defRPr/>
            </a:pPr>
            <a:endParaRPr lang="en-GB" sz="1800" b="1" dirty="0">
              <a:solidFill>
                <a:srgbClr val="076382"/>
              </a:solidFill>
              <a:latin typeface="Verdana"/>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b="0" dirty="0">
                <a:solidFill>
                  <a:srgbClr val="076382"/>
                </a:solidFill>
                <a:latin typeface="Verdana"/>
              </a:rPr>
              <a:t>(CLICK)</a:t>
            </a:r>
          </a:p>
          <a:p>
            <a:pPr marL="0" marR="0" lvl="0" indent="0" algn="l" defTabSz="914400" rtl="0" eaLnBrk="1" fontAlgn="auto" latinLnBrk="0" hangingPunct="1">
              <a:lnSpc>
                <a:spcPct val="90000"/>
              </a:lnSpc>
              <a:spcBef>
                <a:spcPts val="0"/>
              </a:spcBef>
              <a:buClrTx/>
              <a:buSzTx/>
              <a:buFont typeface="Arial" panose="020B0604020202020204" pitchFamily="34" charset="0"/>
              <a:buNone/>
              <a:tabLst/>
              <a:defRPr/>
            </a:pPr>
            <a:r>
              <a:rPr lang="en-GB" b="0" dirty="0">
                <a:solidFill>
                  <a:srgbClr val="076382"/>
                </a:solidFill>
                <a:latin typeface="Verdana"/>
              </a:rPr>
              <a:t>Second, it advocated for the </a:t>
            </a:r>
            <a:r>
              <a:rPr kumimoji="0" lang="en-GB" b="0" i="0" u="none" strike="noStrike" kern="1200" cap="none" spc="0" normalizeH="0" baseline="0" noProof="0" dirty="0">
                <a:ln>
                  <a:noFill/>
                </a:ln>
                <a:solidFill>
                  <a:srgbClr val="076382"/>
                </a:solidFill>
                <a:effectLst/>
                <a:uLnTx/>
                <a:uFillTx/>
                <a:latin typeface="Verdana"/>
                <a:cs typeface="+mn-cs"/>
              </a:rPr>
              <a:t>removal of viral load testing requirement prior to transition</a:t>
            </a:r>
            <a:r>
              <a:rPr kumimoji="0" lang="en-GB" sz="1200" b="0" i="0" u="none" strike="noStrike" kern="1200" cap="none" spc="0" normalizeH="0" baseline="0" noProof="0" dirty="0">
                <a:ln>
                  <a:noFill/>
                </a:ln>
                <a:solidFill>
                  <a:srgbClr val="076382"/>
                </a:solidFill>
                <a:effectLst/>
                <a:uLnTx/>
                <a:uFillTx/>
                <a:latin typeface="Verdana"/>
                <a:cs typeface="+mn-cs"/>
              </a:rPr>
              <a:t>, since most patients were not expected to have multi-class drug resistance and a single pill for second line had the potential to improve adherence.</a:t>
            </a:r>
            <a:endParaRPr lang="en-GB" sz="1600" dirty="0">
              <a:latin typeface="Verdana"/>
            </a:endParaRPr>
          </a:p>
          <a:p>
            <a:pPr marL="0" marR="0" lvl="0" indent="0" algn="l" defTabSz="914400" rtl="0" eaLnBrk="1" fontAlgn="auto" latinLnBrk="0" hangingPunct="1">
              <a:lnSpc>
                <a:spcPct val="90000"/>
              </a:lnSpc>
              <a:spcBef>
                <a:spcPts val="0"/>
              </a:spcBef>
              <a:buClrTx/>
              <a:buSzTx/>
              <a:buFont typeface="Arial" panose="020B0604020202020204" pitchFamily="34" charset="0"/>
              <a:buNone/>
              <a:tabLst/>
              <a:defRPr/>
            </a:pPr>
            <a:endParaRPr lang="en-GB" sz="1600" dirty="0">
              <a:latin typeface="Verdana"/>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sz="1600" b="0" dirty="0">
                <a:solidFill>
                  <a:srgbClr val="076382"/>
                </a:solidFill>
                <a:latin typeface="Verdana"/>
              </a:rPr>
              <a:t>(CLICK)</a:t>
            </a:r>
          </a:p>
          <a:p>
            <a:pPr marL="0" marR="0" lvl="0" indent="0" algn="l" defTabSz="914400" rtl="0" eaLnBrk="1" fontAlgn="auto" latinLnBrk="0" hangingPunct="1">
              <a:lnSpc>
                <a:spcPct val="90000"/>
              </a:lnSpc>
              <a:spcBef>
                <a:spcPts val="0"/>
              </a:spcBef>
              <a:buClrTx/>
              <a:buSzTx/>
              <a:buFont typeface="Arial" panose="020B0604020202020204" pitchFamily="34" charset="0"/>
              <a:buNone/>
              <a:tabLst/>
              <a:defRPr/>
            </a:pPr>
            <a:r>
              <a:rPr lang="en-GB" sz="1600" dirty="0">
                <a:latin typeface="Verdana"/>
              </a:rPr>
              <a:t>Third it adopted optimize</a:t>
            </a:r>
            <a:r>
              <a:rPr lang="en-GB" sz="1600" b="0" dirty="0">
                <a:latin typeface="Verdana"/>
              </a:rPr>
              <a:t>d supply chain practices:</a:t>
            </a:r>
            <a:endParaRPr lang="en-GB" b="0" dirty="0">
              <a:solidFill>
                <a:srgbClr val="076382"/>
              </a:solidFill>
              <a:latin typeface="Verdana"/>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GB" sz="1800" dirty="0">
                <a:latin typeface="Verdana"/>
              </a:rPr>
              <a:t>A low price point for TLD, at 75USD per patient/year, was lower than TLE and drove demand and production. This led to a competitive marketplace that further reduced the price to approximately 50 USD per patient-year.</a:t>
            </a:r>
          </a:p>
          <a:p>
            <a:pPr marL="0" marR="0" lvl="0" indent="0" algn="l" defTabSz="914400" rtl="0" eaLnBrk="1" fontAlgn="auto" latinLnBrk="0" hangingPunct="1">
              <a:lnSpc>
                <a:spcPct val="90000"/>
              </a:lnSpc>
              <a:spcBef>
                <a:spcPts val="0"/>
              </a:spcBef>
              <a:buClrTx/>
              <a:buSzTx/>
              <a:buFontTx/>
              <a:buNone/>
              <a:tabLst/>
              <a:defRPr/>
            </a:pPr>
            <a:r>
              <a:rPr lang="en-GB" sz="1800" dirty="0">
                <a:latin typeface="Verdana"/>
              </a:rPr>
              <a:t>PEPFAR also discouraged the procurement of NVP and created a review process for orders of TLE.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15</a:t>
            </a:fld>
            <a:endParaRPr lang="en-GB"/>
          </a:p>
        </p:txBody>
      </p:sp>
    </p:spTree>
    <p:extLst>
      <p:ext uri="{BB962C8B-B14F-4D97-AF65-F5344CB8AC3E}">
        <p14:creationId xmlns:p14="http://schemas.microsoft.com/office/powerpoint/2010/main" val="96268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Verdana"/>
              </a:rPr>
              <a:t>In addition, once more data provided reassurance regarding the safety of DTG, PEPFAR adopted </a:t>
            </a:r>
            <a:r>
              <a:rPr lang="en-GB" sz="1200" b="0" dirty="0">
                <a:latin typeface="Verdana"/>
              </a:rPr>
              <a:t>a</a:t>
            </a:r>
            <a:r>
              <a:rPr lang="en-GB" b="0" noProof="0" dirty="0">
                <a:solidFill>
                  <a:srgbClr val="076382"/>
                </a:solidFill>
                <a:latin typeface="Verdana"/>
              </a:rPr>
              <a:t> risk benefit approach,</a:t>
            </a:r>
            <a:r>
              <a:rPr lang="en-GB" sz="1200" b="0" noProof="0" dirty="0">
                <a:solidFill>
                  <a:srgbClr val="076382"/>
                </a:solidFill>
                <a:latin typeface="Verdana"/>
              </a:rPr>
              <a:t> encouraging </a:t>
            </a:r>
            <a:r>
              <a:rPr lang="en-GB" sz="1200" dirty="0">
                <a:latin typeface="Verdana"/>
              </a:rPr>
              <a:t>shared decision-making with women of childbearing-age and recommending against additional barriers to care such as written consent and mandatory contraception.</a:t>
            </a:r>
          </a:p>
          <a:p>
            <a:pPr marL="285750" indent="-285750">
              <a:spcBef>
                <a:spcPts val="0"/>
              </a:spcBef>
              <a:buFontTx/>
              <a:buChar char="-"/>
            </a:pPr>
            <a:endParaRPr lang="en-GB" sz="1200" b="1" noProof="0" dirty="0">
              <a:solidFill>
                <a:srgbClr val="076382"/>
              </a:solidFill>
              <a:latin typeface="Verdana"/>
            </a:endParaRPr>
          </a:p>
          <a:p>
            <a:pPr>
              <a:spcBef>
                <a:spcPts val="0"/>
              </a:spcBef>
            </a:pPr>
            <a:r>
              <a:rPr lang="en-GB" b="0" dirty="0">
                <a:solidFill>
                  <a:srgbClr val="076382"/>
                </a:solidFill>
                <a:latin typeface="Verdana"/>
              </a:rPr>
              <a:t>(CLICK) None of the previous strategies would have been successful without the </a:t>
            </a:r>
            <a:r>
              <a:rPr lang="en-GB" sz="1200" b="0" dirty="0">
                <a:latin typeface="Verdana"/>
              </a:rPr>
              <a:t>pivotal role civil society played in demand creation and in advocating against gender dipartites in drug access.</a:t>
            </a:r>
            <a:endParaRPr lang="en-GB" sz="1400" b="0" noProof="0" dirty="0">
              <a:solidFill>
                <a:srgbClr val="076382"/>
              </a:solidFill>
              <a:latin typeface="Verdana"/>
            </a:endParaRPr>
          </a:p>
          <a:p>
            <a:pPr>
              <a:spcBef>
                <a:spcPts val="0"/>
              </a:spcBef>
            </a:pPr>
            <a:r>
              <a:rPr lang="en-GB" sz="1400" b="0" dirty="0">
                <a:solidFill>
                  <a:srgbClr val="076382"/>
                </a:solidFill>
                <a:latin typeface="Verdana"/>
              </a:rPr>
              <a:t>(CLICK) And finally, partnership</a:t>
            </a:r>
            <a:r>
              <a:rPr lang="en-GB" sz="1200" dirty="0">
                <a:latin typeface="Verdana"/>
              </a:rPr>
              <a:t> with national programs, implementing partners and multilateral organizations allowed for synergies in lessons learned and in addressing policy barriers as they emerged</a:t>
            </a:r>
            <a:endParaRPr lang="en-US" sz="1800" dirty="0">
              <a:effectLst/>
              <a:latin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lang="en-US" sz="1800" dirty="0">
              <a:effectLst/>
              <a:latin typeface="Arial" panose="020B0604020202020204" pitchFamily="34" charset="0"/>
            </a:endParaRPr>
          </a:p>
          <a:p>
            <a:pPr marR="0" lvl="0" algn="l" defTabSz="914400" rtl="0" eaLnBrk="1" fontAlgn="auto" latinLnBrk="0" hangingPunct="1">
              <a:lnSpc>
                <a:spcPct val="90000"/>
              </a:lnSpc>
              <a:spcBef>
                <a:spcPts val="0"/>
              </a:spcBef>
              <a:buClrTx/>
              <a:buSzTx/>
              <a:tabLst/>
              <a:defRPr/>
            </a:pPr>
            <a:endParaRPr lang="en-GB" sz="1200" dirty="0">
              <a:latin typeface="Verdana"/>
            </a:endParaRPr>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16</a:t>
            </a:fld>
            <a:endParaRPr lang="en-GB"/>
          </a:p>
        </p:txBody>
      </p:sp>
    </p:spTree>
    <p:extLst>
      <p:ext uri="{BB962C8B-B14F-4D97-AF65-F5344CB8AC3E}">
        <p14:creationId xmlns:p14="http://schemas.microsoft.com/office/powerpoint/2010/main" val="3993873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was the impact of increased TLD uptake on viral suppression? </a:t>
            </a:r>
          </a:p>
        </p:txBody>
      </p:sp>
      <p:sp>
        <p:nvSpPr>
          <p:cNvPr id="4" name="Slide Number Placeholder 3"/>
          <p:cNvSpPr>
            <a:spLocks noGrp="1"/>
          </p:cNvSpPr>
          <p:nvPr>
            <p:ph type="sldNum" sz="quarter" idx="5"/>
          </p:nvPr>
        </p:nvSpPr>
        <p:spPr/>
        <p:txBody>
          <a:bodyPr/>
          <a:lstStyle/>
          <a:p>
            <a:fld id="{1BE8DCDC-D13C-2549-BE6A-717E9EED41AD}" type="slidenum">
              <a:rPr lang="en-GB" smtClean="0"/>
              <a:t>17</a:t>
            </a:fld>
            <a:endParaRPr lang="en-GB"/>
          </a:p>
        </p:txBody>
      </p:sp>
    </p:spTree>
    <p:extLst>
      <p:ext uri="{BB962C8B-B14F-4D97-AF65-F5344CB8AC3E}">
        <p14:creationId xmlns:p14="http://schemas.microsoft.com/office/powerpoint/2010/main" val="4133946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rPr>
              <a:t>Here we display proxy VLS per % of dispensed TLD. Each bubble represents a country, and its size is proportional to the number of PLHIV on ART in that country. Note how countries progress from march 2020</a:t>
            </a:r>
            <a:endParaRPr lang="en-US" sz="12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18</a:t>
            </a:fld>
            <a:endParaRPr lang="en-GB"/>
          </a:p>
        </p:txBody>
      </p:sp>
    </p:spTree>
    <p:extLst>
      <p:ext uri="{BB962C8B-B14F-4D97-AF65-F5344CB8AC3E}">
        <p14:creationId xmlns:p14="http://schemas.microsoft.com/office/powerpoint/2010/main" val="3732707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march 2021</a:t>
            </a:r>
          </a:p>
        </p:txBody>
      </p:sp>
      <p:sp>
        <p:nvSpPr>
          <p:cNvPr id="4" name="Slide Number Placeholder 3"/>
          <p:cNvSpPr>
            <a:spLocks noGrp="1"/>
          </p:cNvSpPr>
          <p:nvPr>
            <p:ph type="sldNum" sz="quarter" idx="5"/>
          </p:nvPr>
        </p:nvSpPr>
        <p:spPr/>
        <p:txBody>
          <a:bodyPr/>
          <a:lstStyle/>
          <a:p>
            <a:fld id="{1BE8DCDC-D13C-2549-BE6A-717E9EED41AD}" type="slidenum">
              <a:rPr lang="en-GB" smtClean="0"/>
              <a:t>19</a:t>
            </a:fld>
            <a:endParaRPr lang="en-GB"/>
          </a:p>
        </p:txBody>
      </p:sp>
    </p:spTree>
    <p:extLst>
      <p:ext uri="{BB962C8B-B14F-4D97-AF65-F5344CB8AC3E}">
        <p14:creationId xmlns:p14="http://schemas.microsoft.com/office/powerpoint/2010/main" val="3974991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And tend to cluster in the right upper corners in march 2022</a:t>
            </a: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20</a:t>
            </a:fld>
            <a:endParaRPr lang="en-GB"/>
          </a:p>
        </p:txBody>
      </p:sp>
    </p:spTree>
    <p:extLst>
      <p:ext uri="{BB962C8B-B14F-4D97-AF65-F5344CB8AC3E}">
        <p14:creationId xmlns:p14="http://schemas.microsoft.com/office/powerpoint/2010/main" val="3515035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no conflict of interest to declare</a:t>
            </a:r>
          </a:p>
        </p:txBody>
      </p:sp>
      <p:sp>
        <p:nvSpPr>
          <p:cNvPr id="4" name="Slide Number Placeholder 3"/>
          <p:cNvSpPr>
            <a:spLocks noGrp="1"/>
          </p:cNvSpPr>
          <p:nvPr>
            <p:ph type="sldNum" sz="quarter" idx="5"/>
          </p:nvPr>
        </p:nvSpPr>
        <p:spPr/>
        <p:txBody>
          <a:bodyPr/>
          <a:lstStyle/>
          <a:p>
            <a:fld id="{1BE8DCDC-D13C-2549-BE6A-717E9EED41AD}" type="slidenum">
              <a:rPr lang="en-GB" smtClean="0"/>
              <a:t>2</a:t>
            </a:fld>
            <a:endParaRPr lang="en-GB"/>
          </a:p>
        </p:txBody>
      </p:sp>
    </p:spTree>
    <p:extLst>
      <p:ext uri="{BB962C8B-B14F-4D97-AF65-F5344CB8AC3E}">
        <p14:creationId xmlns:p14="http://schemas.microsoft.com/office/powerpoint/2010/main" val="1350060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Virologic suppression has improved over time across all age bands, however, children under 19 years, and specially children under 5, still lag behind.</a:t>
            </a: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21</a:t>
            </a:fld>
            <a:endParaRPr lang="en-GB"/>
          </a:p>
        </p:txBody>
      </p:sp>
    </p:spTree>
    <p:extLst>
      <p:ext uri="{BB962C8B-B14F-4D97-AF65-F5344CB8AC3E}">
        <p14:creationId xmlns:p14="http://schemas.microsoft.com/office/powerpoint/2010/main" val="2746261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there were concerns over TLD access for women, both women, in light blue, and men, in dark blue, had similar gains in viral suppression. Note that because both viral load coverage and the number of patients on ART have sizably increased in this period, this represent millions of additional patients achieving viral suppression</a:t>
            </a:r>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22</a:t>
            </a:fld>
            <a:endParaRPr lang="en-GB"/>
          </a:p>
        </p:txBody>
      </p:sp>
    </p:spTree>
    <p:extLst>
      <p:ext uri="{BB962C8B-B14F-4D97-AF65-F5344CB8AC3E}">
        <p14:creationId xmlns:p14="http://schemas.microsoft.com/office/powerpoint/2010/main" val="739269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summary, the lesson here is to keep it simple: streamlined guidance, supply chain management, removal of policy barriers and partnership with civil and governmental organizations allowed for the vast majority of the 18.5 million patients served by PEPFAR to receive the same high-quality drugs dispensed in high-income countries.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strategies serve as a roadmap for the scale up of other biomedical interventions in order to increase care equity in HIV and other diseases.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TLD contributed to improved viral suppression in adults, although we acknowledge the limitations of supply chain indicators, since we are unable to verify individual country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PEPFAR will continue to work with country partners to ensure that the same excellent results are achieved for children through the uptake of pediatric. But 95% viral suppression is not enough, and the gains resulting from TLD transition will need to be preserved by drug resistance surveillance and by improved adherence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fld id="{1BE8DCDC-D13C-2549-BE6A-717E9EED41AD}" type="slidenum">
              <a:rPr lang="en-GB" smtClean="0"/>
              <a:t>23</a:t>
            </a:fld>
            <a:endParaRPr lang="en-GB"/>
          </a:p>
        </p:txBody>
      </p:sp>
    </p:spTree>
    <p:extLst>
      <p:ext uri="{BB962C8B-B14F-4D97-AF65-F5344CB8AC3E}">
        <p14:creationId xmlns:p14="http://schemas.microsoft.com/office/powerpoint/2010/main" val="144143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DBA27-5CB5-4B6E-AEBC-B05237AB9FC2}" type="slidenum">
              <a:rPr lang="en-US" smtClean="0"/>
              <a:t>24</a:t>
            </a:fld>
            <a:endParaRPr lang="en-US" dirty="0"/>
          </a:p>
        </p:txBody>
      </p:sp>
    </p:spTree>
    <p:extLst>
      <p:ext uri="{BB962C8B-B14F-4D97-AF65-F5344CB8AC3E}">
        <p14:creationId xmlns:p14="http://schemas.microsoft.com/office/powerpoint/2010/main" val="3807092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Healthcare worker reticence of TLD use in women.</a:t>
            </a:r>
          </a:p>
          <a:p>
            <a:pPr marL="342900" indent="-342900">
              <a:buFont typeface="Arial" panose="020B0604020202020204" pitchFamily="34" charset="0"/>
              <a:buChar char="•"/>
            </a:pPr>
            <a:r>
              <a:rPr lang="en-US" dirty="0"/>
              <a:t>Protease inhibitors continue to be used in second line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BIG message is that programs are not routinely shifting adults from PIs to TLD, in large part due to lack of WHO leadership on this.</a:t>
            </a: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26</a:t>
            </a:fld>
            <a:endParaRPr lang="en-GB"/>
          </a:p>
        </p:txBody>
      </p:sp>
    </p:spTree>
    <p:extLst>
      <p:ext uri="{BB962C8B-B14F-4D97-AF65-F5344CB8AC3E}">
        <p14:creationId xmlns:p14="http://schemas.microsoft.com/office/powerpoint/2010/main" val="1529138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history of transitioning patients to TLD starts in 2017, when generic TLD was first approved, leading to its inclusion as an alternative regimen in the WHO guidelines and to PEPFAR first issuing a cable to initiate its roll out. </a:t>
            </a:r>
          </a:p>
          <a:p>
            <a:endParaRPr lang="en-US" dirty="0"/>
          </a:p>
          <a:p>
            <a:r>
              <a:rPr lang="en-US" dirty="0"/>
              <a:t>(CLICK) In 2018, the </a:t>
            </a:r>
            <a:r>
              <a:rPr lang="en-US" dirty="0" err="1"/>
              <a:t>Tsepamo</a:t>
            </a:r>
            <a:r>
              <a:rPr lang="en-US" dirty="0"/>
              <a:t> study in Botswana raised the alert for the possible association between DTG use and the risk of neural tube defects.</a:t>
            </a:r>
          </a:p>
          <a:p>
            <a:r>
              <a:rPr lang="en-US" dirty="0"/>
              <a:t>As a consequence, most countries opted to stop or delay the transition. </a:t>
            </a:r>
          </a:p>
          <a:p>
            <a:endParaRPr lang="en-US" dirty="0"/>
          </a:p>
          <a:p>
            <a:r>
              <a:rPr lang="en-US" dirty="0"/>
              <a:t>(CLICK) In 2019, additional data helped mitigate these concerns and TLD was recommended by WHO to all populations. (CLICK) In 2020, FDA approved pediatric DTG and in (CLICK) 2021 the transition to </a:t>
            </a:r>
            <a:r>
              <a:rPr lang="en-US" dirty="0" err="1"/>
              <a:t>pDTG</a:t>
            </a:r>
            <a:r>
              <a:rPr lang="en-US" dirty="0"/>
              <a:t> in children less than 20Kg has begun. (CLICK) In 2022, 87% or ARVs dispensed to adults in PEPFAR-supported countries are TLD.</a:t>
            </a:r>
          </a:p>
        </p:txBody>
      </p:sp>
      <p:sp>
        <p:nvSpPr>
          <p:cNvPr id="4" name="Slide Number Placeholder 3"/>
          <p:cNvSpPr>
            <a:spLocks noGrp="1"/>
          </p:cNvSpPr>
          <p:nvPr>
            <p:ph type="sldNum" sz="quarter" idx="5"/>
          </p:nvPr>
        </p:nvSpPr>
        <p:spPr/>
        <p:txBody>
          <a:bodyPr/>
          <a:lstStyle/>
          <a:p>
            <a:fld id="{1BE8DCDC-D13C-2549-BE6A-717E9EED41AD}" type="slidenum">
              <a:rPr lang="en-GB" smtClean="0"/>
              <a:t>3</a:t>
            </a:fld>
            <a:endParaRPr lang="en-GB"/>
          </a:p>
        </p:txBody>
      </p:sp>
    </p:spTree>
    <p:extLst>
      <p:ext uri="{BB962C8B-B14F-4D97-AF65-F5344CB8AC3E}">
        <p14:creationId xmlns:p14="http://schemas.microsoft.com/office/powerpoint/2010/main" val="80601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PEPFAR monitored TLD uptake by using drug-dispensation indicators that report on number of bottles distributed, converted to 30-pill bottle count,  but not on the number of patients receiving these drugs.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could lead to some distortions, for example a single 90-day bottle is dispensed to one patient, as opposed to three 30-day bottles being dispensed to three patients.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rPr>
              <a:t>Therefore, the correlation between drug dispensation and viral suppression can only be inferred by how these two measures evolved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rPr>
              <a:t>These indicators are also not disaggregated by gender</a:t>
            </a:r>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4</a:t>
            </a:fld>
            <a:endParaRPr lang="en-GB"/>
          </a:p>
        </p:txBody>
      </p:sp>
    </p:spTree>
    <p:extLst>
      <p:ext uri="{BB962C8B-B14F-4D97-AF65-F5344CB8AC3E}">
        <p14:creationId xmlns:p14="http://schemas.microsoft.com/office/powerpoint/2010/main" val="3743532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This increase was mostly driven by large programs with over one million PLHIV, to the left of the red dashed 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All but two national programs with more than one million PLHIV, had over 80% TLD dispensation.</a:t>
            </a: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6</a:t>
            </a:fld>
            <a:endParaRPr lang="en-GB"/>
          </a:p>
        </p:txBody>
      </p:sp>
    </p:spTree>
    <p:extLst>
      <p:ext uri="{BB962C8B-B14F-4D97-AF65-F5344CB8AC3E}">
        <p14:creationId xmlns:p14="http://schemas.microsoft.com/office/powerpoint/2010/main" val="370716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the uptake of TLD differed by both timing and rate at the country level. Here we see countries ordered alphabetically, and each individual graph shows % of dispensed bottles that were TLD.</a:t>
            </a:r>
          </a:p>
        </p:txBody>
      </p:sp>
      <p:sp>
        <p:nvSpPr>
          <p:cNvPr id="4" name="Slide Number Placeholder 3"/>
          <p:cNvSpPr>
            <a:spLocks noGrp="1"/>
          </p:cNvSpPr>
          <p:nvPr>
            <p:ph type="sldNum" sz="quarter" idx="5"/>
          </p:nvPr>
        </p:nvSpPr>
        <p:spPr/>
        <p:txBody>
          <a:bodyPr/>
          <a:lstStyle/>
          <a:p>
            <a:fld id="{1BE8DCDC-D13C-2549-BE6A-717E9EED41AD}" type="slidenum">
              <a:rPr lang="en-GB" smtClean="0"/>
              <a:t>7</a:t>
            </a:fld>
            <a:endParaRPr lang="en-GB"/>
          </a:p>
        </p:txBody>
      </p:sp>
    </p:spTree>
    <p:extLst>
      <p:ext uri="{BB962C8B-B14F-4D97-AF65-F5344CB8AC3E}">
        <p14:creationId xmlns:p14="http://schemas.microsoft.com/office/powerpoint/2010/main" val="417910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some of the countries, such as Botswana, DRC and Haiti, were early adopters </a:t>
            </a:r>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8</a:t>
            </a:fld>
            <a:endParaRPr lang="en-GB"/>
          </a:p>
        </p:txBody>
      </p:sp>
    </p:spTree>
    <p:extLst>
      <p:ext uri="{BB962C8B-B14F-4D97-AF65-F5344CB8AC3E}">
        <p14:creationId xmlns:p14="http://schemas.microsoft.com/office/powerpoint/2010/main" val="4177046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other countries, such as Lesotho and Mozambique were rapid adopters, thanks to broad policies that allowed simultaneous uptake in multiple sub-populations in these countries</a:t>
            </a:r>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9</a:t>
            </a:fld>
            <a:endParaRPr lang="en-GB"/>
          </a:p>
        </p:txBody>
      </p:sp>
    </p:spTree>
    <p:extLst>
      <p:ext uri="{BB962C8B-B14F-4D97-AF65-F5344CB8AC3E}">
        <p14:creationId xmlns:p14="http://schemas.microsoft.com/office/powerpoint/2010/main" val="633634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This figure shows volume of ARV bottles dispensed overtime, by different regimens, bottle counts and in adults and pediatric formulations.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Lets take a closer look at what has happened</a:t>
            </a:r>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10</a:t>
            </a:fld>
            <a:endParaRPr lang="en-GB"/>
          </a:p>
        </p:txBody>
      </p:sp>
    </p:spTree>
    <p:extLst>
      <p:ext uri="{BB962C8B-B14F-4D97-AF65-F5344CB8AC3E}">
        <p14:creationId xmlns:p14="http://schemas.microsoft.com/office/powerpoint/2010/main" val="3639077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309050-9054-D04E-9F48-6712928E9B75}"/>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12" name="Picture 11">
            <a:extLst>
              <a:ext uri="{FF2B5EF4-FFF2-40B4-BE49-F238E27FC236}">
                <a16:creationId xmlns:a16="http://schemas.microsoft.com/office/drawing/2014/main" id="{D52E9838-9331-2646-832C-3F14E16166B8}"/>
              </a:ext>
            </a:extLst>
          </p:cNvPr>
          <p:cNvPicPr>
            <a:picLocks noChangeAspect="1"/>
          </p:cNvPicPr>
          <p:nvPr userDrawn="1"/>
        </p:nvPicPr>
        <p:blipFill>
          <a:blip r:embed="rId3"/>
          <a:stretch>
            <a:fillRect/>
          </a:stretch>
        </p:blipFill>
        <p:spPr>
          <a:xfrm>
            <a:off x="-12527" y="-12526"/>
            <a:ext cx="5080000" cy="2540000"/>
          </a:xfrm>
          <a:prstGeom prst="rect">
            <a:avLst/>
          </a:prstGeom>
        </p:spPr>
      </p:pic>
      <p:pic>
        <p:nvPicPr>
          <p:cNvPr id="14" name="Picture 13">
            <a:extLst>
              <a:ext uri="{FF2B5EF4-FFF2-40B4-BE49-F238E27FC236}">
                <a16:creationId xmlns:a16="http://schemas.microsoft.com/office/drawing/2014/main" id="{A03CF88D-A3E6-2F46-9667-2E1662497EFF}"/>
              </a:ext>
            </a:extLst>
          </p:cNvPr>
          <p:cNvPicPr>
            <a:picLocks noChangeAspect="1"/>
          </p:cNvPicPr>
          <p:nvPr userDrawn="1"/>
        </p:nvPicPr>
        <p:blipFill>
          <a:blip r:embed="rId4"/>
          <a:srcRect/>
          <a:stretch/>
        </p:blipFill>
        <p:spPr>
          <a:xfrm>
            <a:off x="93949" y="4075223"/>
            <a:ext cx="3790063" cy="247628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2097087"/>
            <a:ext cx="7632700" cy="4103687"/>
          </a:xfrm>
          <a:prstGeom prst="rect">
            <a:avLst/>
          </a:prstGeom>
        </p:spPr>
        <p:txBody>
          <a:bodyPr lIns="0" tIns="0" rIns="0" bIns="0" anchor="t">
            <a:normAutofit/>
          </a:bodyPr>
          <a:lstStyle>
            <a:lvl1pPr>
              <a:defRPr sz="6000"/>
            </a:lvl1pPr>
          </a:lstStyle>
          <a:p>
            <a:r>
              <a:rPr lang="en-US"/>
              <a:t>Click to edit Master title style</a:t>
            </a:r>
          </a:p>
        </p:txBody>
      </p:sp>
      <p:sp>
        <p:nvSpPr>
          <p:cNvPr id="19" name="TextBox 18">
            <a:extLst>
              <a:ext uri="{FF2B5EF4-FFF2-40B4-BE49-F238E27FC236}">
                <a16:creationId xmlns:a16="http://schemas.microsoft.com/office/drawing/2014/main" id="{3BC16089-C6C1-484F-807A-E6437A6C68CB}"/>
              </a:ext>
            </a:extLst>
          </p:cNvPr>
          <p:cNvSpPr txBox="1"/>
          <p:nvPr userDrawn="1"/>
        </p:nvSpPr>
        <p:spPr>
          <a:xfrm>
            <a:off x="8075613" y="0"/>
            <a:ext cx="3673474" cy="441325"/>
          </a:xfrm>
          <a:prstGeom prst="rect">
            <a:avLst/>
          </a:prstGeom>
          <a:noFill/>
        </p:spPr>
        <p:txBody>
          <a:bodyPr wrap="square" lIns="0" tIns="0" rIns="0" bIns="0" rtlCol="0" anchor="b">
            <a:noAutofit/>
          </a:bodyPr>
          <a:lstStyle/>
          <a:p>
            <a:r>
              <a:rPr lang="en-GB" sz="1000" kern="1200">
                <a:solidFill>
                  <a:schemeClr val="tx1"/>
                </a:solidFill>
                <a:effectLst/>
                <a:latin typeface="+mn-lt"/>
                <a:ea typeface="+mn-ea"/>
                <a:cs typeface="+mn-cs"/>
              </a:rPr>
              <a:t>29 July – 2 August · Montreal &amp; virtual</a:t>
            </a:r>
          </a:p>
        </p:txBody>
      </p:sp>
      <p:sp>
        <p:nvSpPr>
          <p:cNvPr id="20" name="TextBox 19">
            <a:extLst>
              <a:ext uri="{FF2B5EF4-FFF2-40B4-BE49-F238E27FC236}">
                <a16:creationId xmlns:a16="http://schemas.microsoft.com/office/drawing/2014/main" id="{24CE7B83-A267-FE4B-B22D-B04ED8CC9174}"/>
              </a:ext>
            </a:extLst>
          </p:cNvPr>
          <p:cNvSpPr txBox="1"/>
          <p:nvPr userDrawn="1"/>
        </p:nvSpPr>
        <p:spPr>
          <a:xfrm>
            <a:off x="4116389" y="-1"/>
            <a:ext cx="1763712" cy="441325"/>
          </a:xfrm>
          <a:prstGeom prst="rect">
            <a:avLst/>
          </a:prstGeom>
          <a:noFill/>
        </p:spPr>
        <p:txBody>
          <a:bodyPr wrap="square" lIns="0" tIns="0" rIns="0" bIns="0" rtlCol="0" anchor="b">
            <a:noAutofit/>
          </a:bodyPr>
          <a:lstStyle/>
          <a:p>
            <a:r>
              <a:rPr lang="en-GB" sz="1000" kern="1200">
                <a:solidFill>
                  <a:schemeClr val="tx1"/>
                </a:solidFill>
                <a:effectLst/>
                <a:latin typeface="+mn-lt"/>
                <a:ea typeface="+mn-ea"/>
                <a:cs typeface="+mn-cs"/>
              </a:rPr>
              <a:t>aids2022.org</a:t>
            </a:r>
          </a:p>
        </p:txBody>
      </p:sp>
      <p:sp>
        <p:nvSpPr>
          <p:cNvPr id="3" name="Text Placeholder 2">
            <a:extLst>
              <a:ext uri="{FF2B5EF4-FFF2-40B4-BE49-F238E27FC236}">
                <a16:creationId xmlns:a16="http://schemas.microsoft.com/office/drawing/2014/main" id="{24B60FDB-A672-194A-8015-15EF87CA8EA2}"/>
              </a:ext>
            </a:extLst>
          </p:cNvPr>
          <p:cNvSpPr>
            <a:spLocks noGrp="1"/>
          </p:cNvSpPr>
          <p:nvPr>
            <p:ph type="body" sz="quarter" idx="10" hasCustomPrompt="1"/>
          </p:nvPr>
        </p:nvSpPr>
        <p:spPr>
          <a:xfrm>
            <a:off x="4116388" y="1231490"/>
            <a:ext cx="7632700" cy="433798"/>
          </a:xfrm>
        </p:spPr>
        <p:txBody>
          <a:bodyPr anchor="t">
            <a:normAutofit/>
          </a:bodyPr>
          <a:lstStyle>
            <a:lvl1pPr>
              <a:defRPr sz="2800" b="1" i="0">
                <a:solidFill>
                  <a:schemeClr val="accent1"/>
                </a:solidFill>
                <a:latin typeface="+mj-lt"/>
                <a:ea typeface="IAS Ribbon Sans Bold" pitchFamily="2" charset="0"/>
              </a:defRPr>
            </a:lvl1pPr>
          </a:lstStyle>
          <a:p>
            <a:pPr lvl="0"/>
            <a:r>
              <a:rPr lang="en-GB"/>
              <a:t>Session name</a:t>
            </a:r>
          </a:p>
        </p:txBody>
      </p:sp>
      <p:sp>
        <p:nvSpPr>
          <p:cNvPr id="5" name="Text Placeholder 4">
            <a:extLst>
              <a:ext uri="{FF2B5EF4-FFF2-40B4-BE49-F238E27FC236}">
                <a16:creationId xmlns:a16="http://schemas.microsoft.com/office/drawing/2014/main" id="{395A5847-221C-FD44-96A5-ECB756A29F6A}"/>
              </a:ext>
            </a:extLst>
          </p:cNvPr>
          <p:cNvSpPr>
            <a:spLocks noGrp="1"/>
          </p:cNvSpPr>
          <p:nvPr>
            <p:ph type="body" sz="quarter" idx="11" hasCustomPrompt="1"/>
          </p:nvPr>
        </p:nvSpPr>
        <p:spPr>
          <a:xfrm>
            <a:off x="4116388" y="765175"/>
            <a:ext cx="7632700" cy="385199"/>
          </a:xfrm>
        </p:spPr>
        <p:txBody>
          <a:bodyPr anchor="b">
            <a:normAutofit/>
          </a:bodyPr>
          <a:lstStyle>
            <a:lvl1pPr>
              <a:defRPr sz="1600"/>
            </a:lvl1pPr>
          </a:lstStyle>
          <a:p>
            <a:pPr lvl="0"/>
            <a:r>
              <a:rPr lang="en-GB"/>
              <a:t>Presenter name &amp; affiliation</a:t>
            </a:r>
          </a:p>
        </p:txBody>
      </p:sp>
      <p:sp>
        <p:nvSpPr>
          <p:cNvPr id="15" name="TextBox 14">
            <a:extLst>
              <a:ext uri="{FF2B5EF4-FFF2-40B4-BE49-F238E27FC236}">
                <a16:creationId xmlns:a16="http://schemas.microsoft.com/office/drawing/2014/main" id="{D6AF9883-2A5D-DB4A-BEBE-7B3D801EF74A}"/>
              </a:ext>
            </a:extLst>
          </p:cNvPr>
          <p:cNvSpPr txBox="1"/>
          <p:nvPr userDrawn="1"/>
        </p:nvSpPr>
        <p:spPr>
          <a:xfrm>
            <a:off x="6312024" y="1"/>
            <a:ext cx="1763589" cy="441324"/>
          </a:xfrm>
          <a:prstGeom prst="rect">
            <a:avLst/>
          </a:prstGeom>
          <a:noFill/>
        </p:spPr>
        <p:txBody>
          <a:bodyPr wrap="square" lIns="0" tIns="0" rIns="0" bIns="0" rtlCol="0" anchor="b">
            <a:noAutofit/>
          </a:bodyPr>
          <a:lstStyle/>
          <a:p>
            <a:r>
              <a:rPr lang="en-GB" sz="1000" kern="1200">
                <a:solidFill>
                  <a:schemeClr val="tx1"/>
                </a:solidFill>
                <a:effectLst/>
                <a:latin typeface="+mn-lt"/>
                <a:ea typeface="+mn-ea"/>
                <a:cs typeface="+mn-cs"/>
              </a:rPr>
              <a:t>#AIDS2022</a:t>
            </a:r>
          </a:p>
        </p:txBody>
      </p:sp>
    </p:spTree>
    <p:extLst>
      <p:ext uri="{BB962C8B-B14F-4D97-AF65-F5344CB8AC3E}">
        <p14:creationId xmlns:p14="http://schemas.microsoft.com/office/powerpoint/2010/main" val="2264674381"/>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E6E968-03DB-5047-969A-43A70EB6F48D}"/>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p:spPr>
        <p:txBody>
          <a:bodyPr/>
          <a:lstStyle>
            <a:lvl1pPr marL="0" indent="0">
              <a:buNone/>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p:spPr>
        <p:txBody>
          <a:bodyPr/>
          <a:lstStyle>
            <a:lvl1pPr marL="0" indent="0">
              <a:buNone/>
              <a:defRPr/>
            </a:lvl1pPr>
          </a:lstStyle>
          <a:p>
            <a:pPr lvl="0"/>
            <a:r>
              <a:rPr lang="en-US"/>
              <a:t>Click to 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n-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Caption</a:t>
            </a:r>
            <a:endParaRPr lang="en-US"/>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p:spPr>
        <p:txBody>
          <a:bodyPr anchor="b">
            <a:normAutofit/>
          </a:bodyPr>
          <a:lstStyle>
            <a:lvl1pPr marL="0" indent="0">
              <a:buNone/>
              <a:defRPr sz="1800" b="1" i="0">
                <a:solidFill>
                  <a:schemeClr val="accent1"/>
                </a:solidFill>
                <a:latin typeface="+mn-lt"/>
                <a:ea typeface="IAS Ribbon Sans Bold" pitchFamily="2" charset="0"/>
              </a:defRPr>
            </a:lvl1pPr>
          </a:lstStyle>
          <a:p>
            <a:pPr lvl="0"/>
            <a:r>
              <a:rPr lang="en-GB"/>
              <a:t>Caption</a:t>
            </a:r>
            <a:endParaRPr lang="en-US"/>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29 July – 2 August · Montreal &amp;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a:t>
            </a:r>
          </a:p>
        </p:txBody>
      </p:sp>
      <p:pic>
        <p:nvPicPr>
          <p:cNvPr id="19" name="Picture 18">
            <a:extLst>
              <a:ext uri="{FF2B5EF4-FFF2-40B4-BE49-F238E27FC236}">
                <a16:creationId xmlns:a16="http://schemas.microsoft.com/office/drawing/2014/main" id="{EC38CBA2-8719-D043-A084-DE0E737BA2F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66429329"/>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onten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A5833C-8FCE-AB4B-A9CF-A50F7A3B684A}"/>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solidFill>
            <a:schemeClr val="accent2"/>
          </a:solidFill>
        </p:spPr>
        <p:txBody>
          <a:bodyPr anchor="ctr"/>
          <a:lstStyle>
            <a:lvl1pPr marL="0" indent="0" algn="ctr">
              <a:buNone/>
              <a:defRPr/>
            </a:lvl1pPr>
          </a:lstStyle>
          <a:p>
            <a:r>
              <a:rPr lang="en-US"/>
              <a:t>Click icon to add picture</a:t>
            </a:r>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29 July – 2 August · Montreal &amp;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a:t>
            </a:r>
          </a:p>
        </p:txBody>
      </p:sp>
      <p:pic>
        <p:nvPicPr>
          <p:cNvPr id="12" name="Picture 11">
            <a:extLst>
              <a:ext uri="{FF2B5EF4-FFF2-40B4-BE49-F238E27FC236}">
                <a16:creationId xmlns:a16="http://schemas.microsoft.com/office/drawing/2014/main" id="{A0F847C3-14BD-324D-A46A-F58ED3D20FA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Click to edit Master text styles</a:t>
            </a:r>
          </a:p>
        </p:txBody>
      </p:sp>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5" y="2097091"/>
            <a:ext cx="5437188" cy="4103687"/>
          </a:xfrm>
          <a:solidFill>
            <a:schemeClr val="accent2"/>
          </a:solidFill>
        </p:spPr>
        <p:txBody>
          <a:bodyPr anchor="ctr"/>
          <a:lstStyle>
            <a:lvl1pPr marL="0" indent="0" algn="ctr">
              <a:buNone/>
              <a:defRPr/>
            </a:lvl1pPr>
          </a:lstStyle>
          <a:p>
            <a:r>
              <a:rPr lang="en-US"/>
              <a:t>Click icon to add picture</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p>
        </p:txBody>
      </p:sp>
      <p:pic>
        <p:nvPicPr>
          <p:cNvPr id="8" name="Picture 7">
            <a:extLst>
              <a:ext uri="{FF2B5EF4-FFF2-40B4-BE49-F238E27FC236}">
                <a16:creationId xmlns:a16="http://schemas.microsoft.com/office/drawing/2014/main" id="{CDF5D96D-48E3-0C44-90BC-172903528B1D}"/>
              </a:ext>
            </a:extLst>
          </p:cNvPr>
          <p:cNvPicPr>
            <a:picLocks noChangeAspect="1"/>
          </p:cNvPicPr>
          <p:nvPr userDrawn="1"/>
        </p:nvPicPr>
        <p:blipFill>
          <a:blip r:embed="rId4"/>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02573492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4" y="441325"/>
            <a:ext cx="11306173" cy="5975350"/>
          </a:xfrm>
          <a:solidFill>
            <a:schemeClr val="accent2"/>
          </a:solidFill>
        </p:spPr>
        <p:txBody>
          <a:bodyPr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28059173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lide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latin typeface="+mj-lt"/>
                <a:ea typeface="IAS Ribbon Sans Regular" pitchFamily="2" charset="0"/>
              </a:defRPr>
            </a:lvl1pPr>
          </a:lstStyle>
          <a:p>
            <a:r>
              <a:rPr lang="en-GB"/>
              <a:t>“Click to edit Master title style”</a:t>
            </a:r>
            <a:endParaRPr lang="en-US"/>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5977731" cy="835818"/>
          </a:xfrm>
        </p:spPr>
        <p:txBody>
          <a:bodyPr>
            <a:normAutofit/>
          </a:bodyPr>
          <a:lstStyle>
            <a:lvl1pPr>
              <a:defRPr sz="2800" b="0" i="0">
                <a:solidFill>
                  <a:schemeClr val="accent2"/>
                </a:solidFill>
                <a:latin typeface="+mn-lt"/>
                <a:ea typeface="IAS Ribbon Sans Regular" pitchFamily="2" charset="0"/>
              </a:defRPr>
            </a:lvl1pPr>
          </a:lstStyle>
          <a:p>
            <a:pPr lvl="0"/>
            <a:r>
              <a:rPr lang="en-GB"/>
              <a:t>Quote citation</a:t>
            </a:r>
          </a:p>
        </p:txBody>
      </p:sp>
    </p:spTree>
    <p:extLst>
      <p:ext uri="{BB962C8B-B14F-4D97-AF65-F5344CB8AC3E}">
        <p14:creationId xmlns:p14="http://schemas.microsoft.com/office/powerpoint/2010/main" val="2962345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DEAE0B-CB6F-F14D-B880-D913AC7C917A}"/>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5" name="Picture 4">
            <a:extLst>
              <a:ext uri="{FF2B5EF4-FFF2-40B4-BE49-F238E27FC236}">
                <a16:creationId xmlns:a16="http://schemas.microsoft.com/office/drawing/2014/main" id="{50BE0682-4E41-DA47-89AB-390E54607742}"/>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992918396"/>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no patter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F0F5F-735F-1848-9F11-EEA595550F6B}"/>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81886221"/>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B802A-8A0E-4688-83B0-2FA4C1E41C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A99A58-D1EA-4A67-AEE6-60D73332B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792E55-98CC-4CE6-AB53-F988C5A74CF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05911E2-7F1B-4DFB-BF77-2BDD808FBDF5}"/>
              </a:ext>
            </a:extLst>
          </p:cNvPr>
          <p:cNvSpPr>
            <a:spLocks noGrp="1"/>
          </p:cNvSpPr>
          <p:nvPr>
            <p:ph type="ftr" sz="quarter" idx="11"/>
          </p:nvPr>
        </p:nvSpPr>
        <p:spPr/>
        <p:txBody>
          <a:bodyPr/>
          <a:lstStyle/>
          <a:p>
            <a:r>
              <a:rPr lang="en-US"/>
              <a:t>1</a:t>
            </a:r>
            <a:endParaRPr lang="en-US" dirty="0"/>
          </a:p>
        </p:txBody>
      </p:sp>
      <p:sp>
        <p:nvSpPr>
          <p:cNvPr id="6" name="Slide Number Placeholder 5">
            <a:extLst>
              <a:ext uri="{FF2B5EF4-FFF2-40B4-BE49-F238E27FC236}">
                <a16:creationId xmlns:a16="http://schemas.microsoft.com/office/drawing/2014/main" id="{E86674F1-5A6A-499E-9B26-8AC4583AB6A7}"/>
              </a:ext>
            </a:extLst>
          </p:cNvPr>
          <p:cNvSpPr>
            <a:spLocks noGrp="1"/>
          </p:cNvSpPr>
          <p:nvPr>
            <p:ph type="sldNum" sz="quarter" idx="12"/>
          </p:nvPr>
        </p:nvSpPr>
        <p:spPr/>
        <p:txBody>
          <a:bodyPr/>
          <a:lstStyle/>
          <a:p>
            <a:fld id="{667AB526-922B-4292-BB34-6B2FF9183983}" type="slidenum">
              <a:rPr lang="en-US" smtClean="0"/>
              <a:t>‹#›</a:t>
            </a:fld>
            <a:endParaRPr lang="en-US" dirty="0"/>
          </a:p>
        </p:txBody>
      </p:sp>
    </p:spTree>
    <p:extLst>
      <p:ext uri="{BB962C8B-B14F-4D97-AF65-F5344CB8AC3E}">
        <p14:creationId xmlns:p14="http://schemas.microsoft.com/office/powerpoint/2010/main" val="811169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anchor="ctr">
            <a:normAutofit/>
          </a:bodyPr>
          <a:lstStyle>
            <a:lvl1pPr>
              <a:defRPr sz="6000"/>
            </a:lvl1pPr>
          </a:lstStyle>
          <a:p>
            <a:r>
              <a:rPr lang="en-US"/>
              <a:t>Click to edit Master title style</a:t>
            </a:r>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559227-C79C-8C45-BA3F-1033686FC84F}"/>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err="1"/>
              <a:t>Nulla</a:t>
            </a:r>
            <a:r>
              <a:rPr lang="en-US"/>
              <a:t> </a:t>
            </a:r>
            <a:r>
              <a:rPr lang="en-US" err="1"/>
              <a:t>quis</a:t>
            </a:r>
            <a:r>
              <a:rPr lang="en-US"/>
              <a:t> lorem </a:t>
            </a:r>
            <a:r>
              <a:rPr lang="en-US" err="1"/>
              <a:t>ut</a:t>
            </a:r>
            <a:r>
              <a:rPr lang="en-US"/>
              <a:t> libero </a:t>
            </a:r>
            <a:r>
              <a:rPr lang="en-US" err="1"/>
              <a:t>malesuada</a:t>
            </a:r>
            <a:r>
              <a:rPr lang="en-US"/>
              <a:t> </a:t>
            </a:r>
            <a:r>
              <a:rPr lang="en-US" err="1"/>
              <a:t>feugiat</a:t>
            </a:r>
            <a:r>
              <a:rPr lang="en-US"/>
              <a:t>. </a:t>
            </a:r>
            <a:r>
              <a:rPr lang="en-US" err="1"/>
              <a:t>Curabitur</a:t>
            </a:r>
            <a:r>
              <a:rPr lang="en-US"/>
              <a:t> non </a:t>
            </a:r>
            <a:r>
              <a:rPr lang="en-US" err="1"/>
              <a:t>nulla</a:t>
            </a:r>
            <a:r>
              <a:rPr lang="en-US"/>
              <a:t> sit </a:t>
            </a:r>
            <a:r>
              <a:rPr lang="en-US" err="1"/>
              <a:t>amet</a:t>
            </a:r>
            <a:r>
              <a:rPr lang="en-US"/>
              <a:t> </a:t>
            </a:r>
            <a:r>
              <a:rPr lang="en-US" err="1"/>
              <a:t>nisl</a:t>
            </a:r>
            <a:r>
              <a:rPr lang="en-US"/>
              <a:t> tempus convallis </a:t>
            </a:r>
            <a:r>
              <a:rPr lang="en-US" err="1"/>
              <a:t>quis</a:t>
            </a:r>
            <a:r>
              <a:rPr lang="en-US"/>
              <a:t> ac </a:t>
            </a:r>
            <a:r>
              <a:rPr lang="en-US" err="1"/>
              <a:t>lectus</a:t>
            </a:r>
            <a:r>
              <a:rPr lang="en-US"/>
              <a:t>.</a:t>
            </a:r>
          </a:p>
          <a:p>
            <a:r>
              <a:rPr lang="en-US"/>
              <a:t>Proin </a:t>
            </a:r>
            <a:r>
              <a:rPr lang="en-US" err="1"/>
              <a:t>eget</a:t>
            </a:r>
            <a:r>
              <a:rPr lang="en-US"/>
              <a:t> </a:t>
            </a:r>
            <a:r>
              <a:rPr lang="en-US" err="1"/>
              <a:t>tortor</a:t>
            </a:r>
            <a:r>
              <a:rPr lang="en-US"/>
              <a:t> </a:t>
            </a:r>
            <a:r>
              <a:rPr lang="en-US" err="1"/>
              <a:t>risus</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marL="457200" indent="-457200">
              <a:buFont typeface="Arial" panose="020B0604020202020204" pitchFamily="34" charset="0"/>
              <a:buChar char="•"/>
            </a:pPr>
            <a:r>
              <a:rPr lang="en-US"/>
              <a:t>Donec </a:t>
            </a:r>
            <a:r>
              <a:rPr lang="en-US" err="1"/>
              <a:t>rutrum</a:t>
            </a:r>
            <a:r>
              <a:rPr lang="en-US"/>
              <a:t> </a:t>
            </a:r>
            <a:r>
              <a:rPr lang="en-US" err="1"/>
              <a:t>congue</a:t>
            </a:r>
            <a:r>
              <a:rPr lang="en-US"/>
              <a:t> </a:t>
            </a:r>
            <a:r>
              <a:rPr lang="en-US" err="1"/>
              <a:t>leo</a:t>
            </a:r>
            <a:r>
              <a:rPr lang="en-US"/>
              <a:t> </a:t>
            </a:r>
            <a:r>
              <a:rPr lang="en-US" err="1"/>
              <a:t>eget</a:t>
            </a:r>
            <a:r>
              <a:rPr lang="en-US"/>
              <a:t> </a:t>
            </a:r>
            <a:r>
              <a:rPr lang="en-US" err="1"/>
              <a:t>malesuada</a:t>
            </a:r>
            <a:r>
              <a:rPr lang="en-US"/>
              <a:t>.</a:t>
            </a:r>
          </a:p>
          <a:p>
            <a:pPr marL="457200" indent="-457200">
              <a:buFont typeface="Arial" panose="020B0604020202020204" pitchFamily="34" charset="0"/>
              <a:buChar char="•"/>
            </a:pPr>
            <a:r>
              <a:rPr lang="en-US" err="1"/>
              <a:t>Curabitur</a:t>
            </a:r>
            <a:r>
              <a:rPr lang="en-US"/>
              <a:t> </a:t>
            </a:r>
            <a:r>
              <a:rPr lang="en-US" err="1"/>
              <a:t>aliquet</a:t>
            </a:r>
            <a:r>
              <a:rPr lang="en-US"/>
              <a:t> </a:t>
            </a:r>
            <a:r>
              <a:rPr lang="en-US" err="1"/>
              <a:t>quam</a:t>
            </a:r>
            <a:r>
              <a:rPr lang="en-US"/>
              <a:t> id dui </a:t>
            </a:r>
            <a:r>
              <a:rPr lang="en-US" err="1"/>
              <a:t>posuere</a:t>
            </a:r>
            <a:r>
              <a:rPr lang="en-US"/>
              <a:t> </a:t>
            </a:r>
            <a:r>
              <a:rPr lang="en-US" err="1"/>
              <a:t>blandit</a:t>
            </a:r>
            <a:r>
              <a:rPr lang="en-US"/>
              <a:t>.</a:t>
            </a:r>
          </a:p>
          <a:p>
            <a:pPr marL="457200" indent="-457200">
              <a:buFont typeface="Arial" panose="020B0604020202020204" pitchFamily="34" charset="0"/>
              <a:buChar char="•"/>
            </a:pPr>
            <a:r>
              <a:rPr lang="en-US"/>
              <a:t>Proin </a:t>
            </a:r>
            <a:r>
              <a:rPr lang="en-US" err="1"/>
              <a:t>eget</a:t>
            </a:r>
            <a:r>
              <a:rPr lang="en-US"/>
              <a:t> </a:t>
            </a:r>
            <a:r>
              <a:rPr lang="en-US" err="1"/>
              <a:t>tortor</a:t>
            </a:r>
            <a:r>
              <a:rPr lang="en-US"/>
              <a:t> </a:t>
            </a:r>
            <a:r>
              <a:rPr lang="en-US" err="1"/>
              <a:t>risus</a:t>
            </a:r>
            <a:r>
              <a:rPr lang="en-US"/>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29 July – 2 August · Montreal &amp; virtual</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p>
        </p:txBody>
      </p:sp>
      <p:sp>
        <p:nvSpPr>
          <p:cNvPr id="9" name="TextBox 8">
            <a:extLst>
              <a:ext uri="{FF2B5EF4-FFF2-40B4-BE49-F238E27FC236}">
                <a16:creationId xmlns:a16="http://schemas.microsoft.com/office/drawing/2014/main" id="{EE2431B0-0DEE-274A-8AA7-F4388EFA23F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46624B48-6A91-EF4B-800A-445B8F13F8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0909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pattern)">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err="1"/>
              <a:t>Nulla</a:t>
            </a:r>
            <a:r>
              <a:rPr lang="en-US"/>
              <a:t> </a:t>
            </a:r>
            <a:r>
              <a:rPr lang="en-US" err="1"/>
              <a:t>quis</a:t>
            </a:r>
            <a:r>
              <a:rPr lang="en-US"/>
              <a:t> lorem </a:t>
            </a:r>
            <a:r>
              <a:rPr lang="en-US" err="1"/>
              <a:t>ut</a:t>
            </a:r>
            <a:r>
              <a:rPr lang="en-US"/>
              <a:t> libero </a:t>
            </a:r>
            <a:r>
              <a:rPr lang="en-US" err="1"/>
              <a:t>malesuada</a:t>
            </a:r>
            <a:r>
              <a:rPr lang="en-US"/>
              <a:t> </a:t>
            </a:r>
            <a:r>
              <a:rPr lang="en-US" err="1"/>
              <a:t>feugiat</a:t>
            </a:r>
            <a:r>
              <a:rPr lang="en-US"/>
              <a:t>. </a:t>
            </a:r>
            <a:r>
              <a:rPr lang="en-US" err="1"/>
              <a:t>Curabitur</a:t>
            </a:r>
            <a:r>
              <a:rPr lang="en-US"/>
              <a:t> non </a:t>
            </a:r>
            <a:r>
              <a:rPr lang="en-US" err="1"/>
              <a:t>nulla</a:t>
            </a:r>
            <a:r>
              <a:rPr lang="en-US"/>
              <a:t> sit </a:t>
            </a:r>
            <a:r>
              <a:rPr lang="en-US" err="1"/>
              <a:t>amet</a:t>
            </a:r>
            <a:r>
              <a:rPr lang="en-US"/>
              <a:t> </a:t>
            </a:r>
            <a:r>
              <a:rPr lang="en-US" err="1"/>
              <a:t>nisl</a:t>
            </a:r>
            <a:r>
              <a:rPr lang="en-US"/>
              <a:t> tempus convallis </a:t>
            </a:r>
            <a:r>
              <a:rPr lang="en-US" err="1"/>
              <a:t>quis</a:t>
            </a:r>
            <a:r>
              <a:rPr lang="en-US"/>
              <a:t> ac </a:t>
            </a:r>
            <a:r>
              <a:rPr lang="en-US" err="1"/>
              <a:t>lectus</a:t>
            </a:r>
            <a:r>
              <a:rPr lang="en-US"/>
              <a:t>.</a:t>
            </a:r>
          </a:p>
          <a:p>
            <a:r>
              <a:rPr lang="en-US"/>
              <a:t>Proin </a:t>
            </a:r>
            <a:r>
              <a:rPr lang="en-US" err="1"/>
              <a:t>eget</a:t>
            </a:r>
            <a:r>
              <a:rPr lang="en-US"/>
              <a:t> </a:t>
            </a:r>
            <a:r>
              <a:rPr lang="en-US" err="1"/>
              <a:t>tortor</a:t>
            </a:r>
            <a:r>
              <a:rPr lang="en-US"/>
              <a:t> </a:t>
            </a:r>
            <a:r>
              <a:rPr lang="en-US" err="1"/>
              <a:t>risus</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marL="457200" indent="-457200">
              <a:buFont typeface="Arial" panose="020B0604020202020204" pitchFamily="34" charset="0"/>
              <a:buChar char="•"/>
            </a:pPr>
            <a:r>
              <a:rPr lang="en-US"/>
              <a:t>Donec </a:t>
            </a:r>
            <a:r>
              <a:rPr lang="en-US" err="1"/>
              <a:t>rutrum</a:t>
            </a:r>
            <a:r>
              <a:rPr lang="en-US"/>
              <a:t> </a:t>
            </a:r>
            <a:r>
              <a:rPr lang="en-US" err="1"/>
              <a:t>congue</a:t>
            </a:r>
            <a:r>
              <a:rPr lang="en-US"/>
              <a:t> </a:t>
            </a:r>
            <a:r>
              <a:rPr lang="en-US" err="1"/>
              <a:t>leo</a:t>
            </a:r>
            <a:r>
              <a:rPr lang="en-US"/>
              <a:t> </a:t>
            </a:r>
            <a:r>
              <a:rPr lang="en-US" err="1"/>
              <a:t>eget</a:t>
            </a:r>
            <a:r>
              <a:rPr lang="en-US"/>
              <a:t> </a:t>
            </a:r>
            <a:r>
              <a:rPr lang="en-US" err="1"/>
              <a:t>malesuada</a:t>
            </a:r>
            <a:r>
              <a:rPr lang="en-US"/>
              <a:t>.</a:t>
            </a:r>
          </a:p>
          <a:p>
            <a:pPr marL="457200" indent="-457200">
              <a:buFont typeface="Arial" panose="020B0604020202020204" pitchFamily="34" charset="0"/>
              <a:buChar char="•"/>
            </a:pPr>
            <a:r>
              <a:rPr lang="en-US" err="1"/>
              <a:t>Curabitur</a:t>
            </a:r>
            <a:r>
              <a:rPr lang="en-US"/>
              <a:t> </a:t>
            </a:r>
            <a:r>
              <a:rPr lang="en-US" err="1"/>
              <a:t>aliquet</a:t>
            </a:r>
            <a:r>
              <a:rPr lang="en-US"/>
              <a:t> </a:t>
            </a:r>
            <a:r>
              <a:rPr lang="en-US" err="1"/>
              <a:t>quam</a:t>
            </a:r>
            <a:r>
              <a:rPr lang="en-US"/>
              <a:t> id dui </a:t>
            </a:r>
            <a:r>
              <a:rPr lang="en-US" err="1"/>
              <a:t>posuere</a:t>
            </a:r>
            <a:r>
              <a:rPr lang="en-US"/>
              <a:t> </a:t>
            </a:r>
            <a:r>
              <a:rPr lang="en-US" err="1"/>
              <a:t>blandit</a:t>
            </a:r>
            <a:r>
              <a:rPr lang="en-US"/>
              <a:t>.</a:t>
            </a:r>
          </a:p>
          <a:p>
            <a:pPr marL="457200" indent="-457200">
              <a:buFont typeface="Arial" panose="020B0604020202020204" pitchFamily="34" charset="0"/>
              <a:buChar char="•"/>
            </a:pPr>
            <a:r>
              <a:rPr lang="en-US"/>
              <a:t>Proin </a:t>
            </a:r>
            <a:r>
              <a:rPr lang="en-US" err="1"/>
              <a:t>eget</a:t>
            </a:r>
            <a:r>
              <a:rPr lang="en-US"/>
              <a:t> </a:t>
            </a:r>
            <a:r>
              <a:rPr lang="en-US" err="1"/>
              <a:t>tortor</a:t>
            </a:r>
            <a:r>
              <a:rPr lang="en-US"/>
              <a:t> </a:t>
            </a:r>
            <a:r>
              <a:rPr lang="en-US" err="1"/>
              <a:t>risus</a:t>
            </a:r>
            <a:r>
              <a:rPr lang="en-US"/>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29 July – 2 August · Montreal &amp;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EEB70982-BFE8-A345-992E-7EBA17B005B7}"/>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1617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0CA633-E76E-7B4D-B775-FF782415CA7C}"/>
              </a:ext>
            </a:extLst>
          </p:cNvPr>
          <p:cNvPicPr>
            <a:picLocks noChangeAspect="1"/>
          </p:cNvPicPr>
          <p:nvPr userDrawn="1"/>
        </p:nvPicPr>
        <p:blipFill>
          <a:blip r:embed="rId2"/>
          <a:stretch>
            <a:fillRect/>
          </a:stretch>
        </p:blipFill>
        <p:spPr>
          <a:xfrm>
            <a:off x="-19664" y="830004"/>
            <a:ext cx="6096000" cy="6350000"/>
          </a:xfrm>
          <a:prstGeom prst="rect">
            <a:avLst/>
          </a:prstGeom>
        </p:spPr>
      </p:pic>
      <p:sp>
        <p:nvSpPr>
          <p:cNvPr id="13" name="Text Placeholder 12">
            <a:extLst>
              <a:ext uri="{FF2B5EF4-FFF2-40B4-BE49-F238E27FC236}">
                <a16:creationId xmlns:a16="http://schemas.microsoft.com/office/drawing/2014/main" id="{6DEEA7C8-5B91-9446-9E3F-8AD099C6C744}"/>
              </a:ext>
            </a:extLst>
          </p:cNvPr>
          <p:cNvSpPr>
            <a:spLocks noGrp="1"/>
          </p:cNvSpPr>
          <p:nvPr>
            <p:ph type="body" sz="quarter" idx="10" hasCustomPrompt="1"/>
          </p:nvPr>
        </p:nvSpPr>
        <p:spPr>
          <a:xfrm>
            <a:off x="4116388" y="2097088"/>
            <a:ext cx="7632700" cy="4103687"/>
          </a:xfrm>
        </p:spPr>
        <p:txBody>
          <a:bodyPr>
            <a:normAutofit/>
          </a:bodyPr>
          <a:lstStyle>
            <a:lvl1pPr marL="0" indent="0">
              <a:buNone/>
              <a:defRPr sz="2800" b="1" i="0">
                <a:solidFill>
                  <a:schemeClr val="accent1"/>
                </a:solidFill>
                <a:latin typeface="+mn-lt"/>
                <a:ea typeface="IAS Ribbon Sans Bold" pitchFamily="2" charset="0"/>
              </a:defRPr>
            </a:lvl1pPr>
          </a:lstStyle>
          <a:p>
            <a:pPr lvl="0"/>
            <a:r>
              <a:rPr lang="en-GB"/>
              <a:t>Click to add subtitle</a:t>
            </a:r>
            <a:endParaRPr lang="en-US"/>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116391" y="441325"/>
            <a:ext cx="7632700" cy="1223964"/>
          </a:xfrm>
          <a:prstGeom prst="rect">
            <a:avLst/>
          </a:prstGeom>
        </p:spPr>
        <p:txBody>
          <a:bodyPr lIns="0" rIns="0" anchor="t"/>
          <a:lstStyle>
            <a:lvl1pPr>
              <a:defRPr>
                <a:latin typeface="+mj-lt"/>
              </a:defRPr>
            </a:lvl1pPr>
          </a:lstStyle>
          <a:p>
            <a:r>
              <a:rPr lang="en-US"/>
              <a:t>Click to edit Master title style</a:t>
            </a:r>
          </a:p>
        </p:txBody>
      </p:sp>
      <p:pic>
        <p:nvPicPr>
          <p:cNvPr id="6" name="Picture 5">
            <a:extLst>
              <a:ext uri="{FF2B5EF4-FFF2-40B4-BE49-F238E27FC236}">
                <a16:creationId xmlns:a16="http://schemas.microsoft.com/office/drawing/2014/main" id="{46839244-55B1-A649-9A9A-7E659EE5CC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76114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B14E1A-9F2E-1A48-988D-E71398454E65}"/>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1" name="TextBox 10">
            <a:extLst>
              <a:ext uri="{FF2B5EF4-FFF2-40B4-BE49-F238E27FC236}">
                <a16:creationId xmlns:a16="http://schemas.microsoft.com/office/drawing/2014/main" id="{5894CE0F-D4BC-9C48-9E55-800480CD1884}"/>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29 July – 2 August · Montreal &amp; virtual</a:t>
            </a:r>
          </a:p>
        </p:txBody>
      </p:sp>
      <p:sp>
        <p:nvSpPr>
          <p:cNvPr id="13" name="Title 1">
            <a:extLst>
              <a:ext uri="{FF2B5EF4-FFF2-40B4-BE49-F238E27FC236}">
                <a16:creationId xmlns:a16="http://schemas.microsoft.com/office/drawing/2014/main" id="{F3215FEC-0B57-9C45-8CB3-F5D19B65BEF3}"/>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p>
        </p:txBody>
      </p:sp>
      <p:sp>
        <p:nvSpPr>
          <p:cNvPr id="7" name="TextBox 6">
            <a:extLst>
              <a:ext uri="{FF2B5EF4-FFF2-40B4-BE49-F238E27FC236}">
                <a16:creationId xmlns:a16="http://schemas.microsoft.com/office/drawing/2014/main" id="{221FAFFD-1963-C741-90CB-66192F2B4DF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aids2022.org</a:t>
            </a:r>
          </a:p>
        </p:txBody>
      </p:sp>
      <p:sp>
        <p:nvSpPr>
          <p:cNvPr id="10" name="TextBox 9">
            <a:extLst>
              <a:ext uri="{FF2B5EF4-FFF2-40B4-BE49-F238E27FC236}">
                <a16:creationId xmlns:a16="http://schemas.microsoft.com/office/drawing/2014/main" id="{4275BB66-3787-5A4B-8B7A-C2ACC59202F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BEBFCD2A-1ACA-2F4D-B612-6D7309D4B33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50120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204DE9-AA04-C549-A2BF-A7EA2DE9D4C2}"/>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US" err="1"/>
              <a:t>Nulla</a:t>
            </a:r>
            <a:r>
              <a:rPr lang="en-US"/>
              <a:t> </a:t>
            </a:r>
            <a:r>
              <a:rPr lang="en-US" err="1"/>
              <a:t>quis</a:t>
            </a:r>
            <a:r>
              <a:rPr lang="en-US"/>
              <a:t> lorem </a:t>
            </a:r>
            <a:r>
              <a:rPr lang="en-US" err="1"/>
              <a:t>ut</a:t>
            </a:r>
            <a:r>
              <a:rPr lang="en-US"/>
              <a:t> libero </a:t>
            </a:r>
            <a:r>
              <a:rPr lang="en-US" err="1"/>
              <a:t>malesuada</a:t>
            </a:r>
            <a:r>
              <a:rPr lang="en-US"/>
              <a:t> </a:t>
            </a:r>
            <a:r>
              <a:rPr lang="en-US" err="1"/>
              <a:t>feugiat</a:t>
            </a:r>
            <a:r>
              <a:rPr lang="en-US"/>
              <a:t>. </a:t>
            </a:r>
            <a:r>
              <a:rPr lang="en-US" err="1"/>
              <a:t>Curabitur</a:t>
            </a:r>
            <a:r>
              <a:rPr lang="en-US"/>
              <a:t> non </a:t>
            </a:r>
            <a:r>
              <a:rPr lang="en-US" err="1"/>
              <a:t>nulla</a:t>
            </a:r>
            <a:r>
              <a:rPr lang="en-US"/>
              <a:t> sit </a:t>
            </a:r>
            <a:r>
              <a:rPr lang="en-US" err="1"/>
              <a:t>amet</a:t>
            </a:r>
            <a:r>
              <a:rPr lang="en-US"/>
              <a:t> </a:t>
            </a:r>
            <a:r>
              <a:rPr lang="en-US" err="1"/>
              <a:t>nisl</a:t>
            </a:r>
            <a:r>
              <a:rPr lang="en-US"/>
              <a:t> tempus convallis </a:t>
            </a:r>
            <a:r>
              <a:rPr lang="en-US" err="1"/>
              <a:t>quis</a:t>
            </a:r>
            <a:r>
              <a:rPr lang="en-US"/>
              <a:t> ac </a:t>
            </a:r>
            <a:r>
              <a:rPr lang="en-US" err="1"/>
              <a:t>lectus</a:t>
            </a:r>
            <a:r>
              <a:rPr lang="en-US"/>
              <a:t>.</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1903" y="441328"/>
            <a:ext cx="5437188" cy="5975351"/>
          </a:xfrm>
          <a:solidFill>
            <a:schemeClr val="accent2"/>
          </a:solidFill>
        </p:spPr>
        <p:txBody>
          <a:bodyPr anchor="ctr"/>
          <a:lstStyle>
            <a:lvl1pPr algn="ctr">
              <a:defRPr/>
            </a:lvl1pPr>
          </a:lstStyle>
          <a:p>
            <a:r>
              <a:rPr lang="en-US"/>
              <a:t>Click icon to add picture</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rIns="0" anchor="b"/>
          <a:lstStyle/>
          <a:p>
            <a:r>
              <a:rPr lang="en-US"/>
              <a:t>Click to edit Master title style</a:t>
            </a:r>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29 July – 2 August · Montreal &amp;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a:t>
            </a:r>
          </a:p>
        </p:txBody>
      </p:sp>
      <p:pic>
        <p:nvPicPr>
          <p:cNvPr id="17" name="Picture 16">
            <a:extLst>
              <a:ext uri="{FF2B5EF4-FFF2-40B4-BE49-F238E27FC236}">
                <a16:creationId xmlns:a16="http://schemas.microsoft.com/office/drawing/2014/main" id="{C711AE3F-CB92-6441-A3CD-212584E5A6C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2205739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3E45C9-C02C-1844-9412-AADF0DC02BDB}"/>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err="1"/>
              <a:t>Nulla</a:t>
            </a:r>
            <a:r>
              <a:rPr lang="en-GB"/>
              <a:t> </a:t>
            </a:r>
            <a:r>
              <a:rPr lang="en-GB" err="1"/>
              <a:t>quis</a:t>
            </a:r>
            <a:r>
              <a:rPr lang="en-GB"/>
              <a:t> lorem </a:t>
            </a:r>
            <a:r>
              <a:rPr lang="en-GB" err="1"/>
              <a:t>ut</a:t>
            </a:r>
            <a:r>
              <a:rPr lang="en-GB"/>
              <a:t> libero </a:t>
            </a:r>
            <a:r>
              <a:rPr lang="en-GB" err="1"/>
              <a:t>malesuada</a:t>
            </a:r>
            <a:r>
              <a:rPr lang="en-GB"/>
              <a:t> </a:t>
            </a:r>
            <a:r>
              <a:rPr lang="en-GB" err="1"/>
              <a:t>feugiat</a:t>
            </a:r>
            <a:r>
              <a:rPr lang="en-GB"/>
              <a:t>. </a:t>
            </a:r>
            <a:r>
              <a:rPr lang="en-GB" err="1"/>
              <a:t>Curabitur</a:t>
            </a:r>
            <a:r>
              <a:rPr lang="en-GB"/>
              <a:t> non </a:t>
            </a:r>
            <a:r>
              <a:rPr lang="en-GB" err="1"/>
              <a:t>nulla</a:t>
            </a:r>
            <a:r>
              <a:rPr lang="en-GB"/>
              <a:t> sit </a:t>
            </a:r>
            <a:r>
              <a:rPr lang="en-GB" err="1"/>
              <a:t>amet</a:t>
            </a:r>
            <a:r>
              <a:rPr lang="en-GB"/>
              <a:t> </a:t>
            </a:r>
            <a:r>
              <a:rPr lang="en-GB" err="1"/>
              <a:t>nisl</a:t>
            </a:r>
            <a:r>
              <a:rPr lang="en-GB"/>
              <a:t> tempus convallis </a:t>
            </a:r>
            <a:r>
              <a:rPr lang="en-GB" err="1"/>
              <a:t>quis</a:t>
            </a:r>
            <a:r>
              <a:rPr lang="en-GB"/>
              <a:t> ac </a:t>
            </a:r>
            <a:r>
              <a:rPr lang="en-GB" err="1"/>
              <a:t>lectus</a:t>
            </a:r>
            <a:r>
              <a:rPr lang="en-GB"/>
              <a:t>.</a:t>
            </a:r>
            <a:endParaRPr lang="en-US"/>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p:spPr>
        <p:txBody>
          <a:bodyPr/>
          <a:lstStyle>
            <a:lvl1pPr marL="0" indent="0">
              <a:buNone/>
              <a:defRPr/>
            </a:lvl1pPr>
          </a:lstStyle>
          <a:p>
            <a:pPr lvl="0"/>
            <a:r>
              <a:rPr lang="en-US"/>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anchor="b"/>
          <a:lstStyle/>
          <a:p>
            <a:r>
              <a:rPr lang="en-US"/>
              <a:t>Click to edit Master title style</a:t>
            </a:r>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A3A68540-1E39-9940-9836-DCF829D4D0A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18368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22E31C-EEE8-E443-ACC1-EEE5AD7AEEA6}"/>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29 July – 2 August · Montreal &amp;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a:t>
            </a:r>
          </a:p>
        </p:txBody>
      </p:sp>
      <p:pic>
        <p:nvPicPr>
          <p:cNvPr id="13" name="Picture 12">
            <a:extLst>
              <a:ext uri="{FF2B5EF4-FFF2-40B4-BE49-F238E27FC236}">
                <a16:creationId xmlns:a16="http://schemas.microsoft.com/office/drawing/2014/main" id="{02C49D09-C2A6-DA4E-BB2C-C8BAD7812BE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917" y="2097087"/>
            <a:ext cx="11306175" cy="4103688"/>
          </a:xfrm>
          <a:prstGeom prst="rect">
            <a:avLst/>
          </a:prstGeom>
        </p:spPr>
        <p:txBody>
          <a:bodyPr vert="horz" lIns="0" tIns="0" rIns="0" bIns="0" rtlCol="0">
            <a:normAutofit/>
          </a:bodyPr>
          <a:lstStyle/>
          <a:p>
            <a:pPr lvl="0"/>
            <a:r>
              <a:rPr lang="en-GB" err="1"/>
              <a:t>Vivamus</a:t>
            </a:r>
            <a:r>
              <a:rPr lang="en-GB"/>
              <a:t> </a:t>
            </a:r>
            <a:r>
              <a:rPr lang="en-GB" err="1"/>
              <a:t>suscipit</a:t>
            </a:r>
            <a:r>
              <a:rPr lang="en-GB"/>
              <a:t> </a:t>
            </a:r>
            <a:r>
              <a:rPr lang="en-GB" err="1"/>
              <a:t>tortor</a:t>
            </a:r>
            <a:r>
              <a:rPr lang="en-GB"/>
              <a:t> </a:t>
            </a:r>
            <a:r>
              <a:rPr lang="en-GB" err="1"/>
              <a:t>eget</a:t>
            </a:r>
            <a:r>
              <a:rPr lang="en-GB"/>
              <a:t> </a:t>
            </a:r>
            <a:r>
              <a:rPr lang="en-GB" err="1"/>
              <a:t>felis</a:t>
            </a:r>
            <a:r>
              <a:rPr lang="en-GB"/>
              <a:t> </a:t>
            </a:r>
            <a:r>
              <a:rPr lang="en-GB" err="1"/>
              <a:t>porttitor</a:t>
            </a:r>
            <a:r>
              <a:rPr lang="en-GB"/>
              <a:t> </a:t>
            </a:r>
            <a:r>
              <a:rPr lang="en-GB" err="1"/>
              <a:t>volutpat</a:t>
            </a:r>
            <a:r>
              <a:rPr lang="en-GB"/>
              <a:t>. </a:t>
            </a:r>
            <a:r>
              <a:rPr lang="en-GB" err="1"/>
              <a:t>Curabitur</a:t>
            </a:r>
            <a:r>
              <a:rPr lang="en-GB"/>
              <a:t> </a:t>
            </a:r>
            <a:r>
              <a:rPr lang="en-GB" err="1"/>
              <a:t>arcu</a:t>
            </a:r>
            <a:r>
              <a:rPr lang="en-GB"/>
              <a:t> </a:t>
            </a:r>
            <a:r>
              <a:rPr lang="en-GB" err="1"/>
              <a:t>erat</a:t>
            </a:r>
            <a:r>
              <a:rPr lang="en-GB"/>
              <a:t>, </a:t>
            </a:r>
            <a:r>
              <a:rPr lang="en-GB" err="1"/>
              <a:t>accumsan</a:t>
            </a:r>
            <a:r>
              <a:rPr lang="en-GB"/>
              <a:t> id </a:t>
            </a:r>
            <a:r>
              <a:rPr lang="en-GB" err="1"/>
              <a:t>imperdiet</a:t>
            </a:r>
            <a:r>
              <a:rPr lang="en-GB"/>
              <a:t> et, </a:t>
            </a:r>
            <a:r>
              <a:rPr lang="en-GB" err="1"/>
              <a:t>porttitor</a:t>
            </a:r>
            <a:r>
              <a:rPr lang="en-GB"/>
              <a:t> at sem.</a:t>
            </a:r>
          </a:p>
          <a:p>
            <a:pPr lvl="0"/>
            <a:r>
              <a:rPr lang="en-GB" err="1"/>
              <a:t>Nulla</a:t>
            </a:r>
            <a:r>
              <a:rPr lang="en-GB"/>
              <a:t> </a:t>
            </a:r>
            <a:r>
              <a:rPr lang="en-GB" err="1"/>
              <a:t>quis</a:t>
            </a:r>
            <a:r>
              <a:rPr lang="en-GB"/>
              <a:t> lorem </a:t>
            </a:r>
            <a:r>
              <a:rPr lang="en-GB" err="1"/>
              <a:t>ut</a:t>
            </a:r>
            <a:r>
              <a:rPr lang="en-GB"/>
              <a:t> libero </a:t>
            </a:r>
            <a:r>
              <a:rPr lang="en-GB" err="1"/>
              <a:t>malesuada</a:t>
            </a:r>
            <a:r>
              <a:rPr lang="en-GB"/>
              <a:t> </a:t>
            </a:r>
            <a:r>
              <a:rPr lang="en-GB" err="1"/>
              <a:t>feugiat</a:t>
            </a:r>
            <a:r>
              <a:rPr lang="en-GB"/>
              <a:t>. Vestibulum ac </a:t>
            </a:r>
            <a:r>
              <a:rPr lang="en-GB" err="1"/>
              <a:t>diam</a:t>
            </a:r>
            <a:r>
              <a:rPr lang="en-GB"/>
              <a:t> sit </a:t>
            </a:r>
            <a:r>
              <a:rPr lang="en-GB" err="1"/>
              <a:t>amet</a:t>
            </a:r>
            <a:r>
              <a:rPr lang="en-GB"/>
              <a:t> </a:t>
            </a:r>
            <a:r>
              <a:rPr lang="en-GB" err="1"/>
              <a:t>quam</a:t>
            </a:r>
            <a:r>
              <a:rPr lang="en-GB"/>
              <a:t> </a:t>
            </a:r>
            <a:r>
              <a:rPr lang="en-GB" err="1"/>
              <a:t>vehicula</a:t>
            </a:r>
            <a:r>
              <a:rPr lang="en-GB"/>
              <a:t> </a:t>
            </a:r>
            <a:r>
              <a:rPr lang="en-GB" err="1"/>
              <a:t>elementum</a:t>
            </a:r>
            <a:r>
              <a:rPr lang="en-GB"/>
              <a:t> </a:t>
            </a:r>
            <a:r>
              <a:rPr lang="en-GB" err="1"/>
              <a:t>sed</a:t>
            </a:r>
            <a:r>
              <a:rPr lang="en-GB"/>
              <a:t> sit </a:t>
            </a:r>
            <a:r>
              <a:rPr lang="en-GB" err="1"/>
              <a:t>amet</a:t>
            </a:r>
            <a:r>
              <a:rPr lang="en-GB"/>
              <a:t> </a:t>
            </a:r>
            <a:r>
              <a:rPr lang="en-GB" err="1"/>
              <a:t>dui.Click</a:t>
            </a:r>
            <a:r>
              <a:rPr lang="en-GB"/>
              <a:t> to edit Master text styles</a:t>
            </a:r>
          </a:p>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9">
            <a:extLst>
              <a:ext uri="{FF2B5EF4-FFF2-40B4-BE49-F238E27FC236}">
                <a16:creationId xmlns:a16="http://schemas.microsoft.com/office/drawing/2014/main" id="{4C1DE39C-A624-6245-8B93-DA3654240756}"/>
              </a:ext>
            </a:extLst>
          </p:cNvPr>
          <p:cNvSpPr>
            <a:spLocks noGrp="1"/>
          </p:cNvSpPr>
          <p:nvPr>
            <p:ph type="title"/>
          </p:nvPr>
        </p:nvSpPr>
        <p:spPr>
          <a:xfrm>
            <a:off x="4114800" y="441324"/>
            <a:ext cx="7632000" cy="1221875"/>
          </a:xfrm>
          <a:prstGeom prst="rect">
            <a:avLst/>
          </a:prstGeom>
        </p:spPr>
        <p:txBody>
          <a:bodyPr vert="horz" lIns="0" tIns="0" rIns="0" bIns="0" rtlCol="0" anchor="ctr">
            <a:normAutofit/>
          </a:bodyPr>
          <a:lstStyle/>
          <a:p>
            <a:r>
              <a:rPr lang="en-US"/>
              <a:t>Click to edit Master title style</a:t>
            </a:r>
          </a:p>
        </p:txBody>
      </p:sp>
    </p:spTree>
    <p:extLst>
      <p:ext uri="{BB962C8B-B14F-4D97-AF65-F5344CB8AC3E}">
        <p14:creationId xmlns:p14="http://schemas.microsoft.com/office/powerpoint/2010/main" val="2585817926"/>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3" r:id="rId3"/>
    <p:sldLayoutId id="2147483677" r:id="rId4"/>
    <p:sldLayoutId id="2147483671" r:id="rId5"/>
    <p:sldLayoutId id="2147483672" r:id="rId6"/>
    <p:sldLayoutId id="2147483664" r:id="rId7"/>
    <p:sldLayoutId id="2147483667" r:id="rId8"/>
    <p:sldLayoutId id="2147483665" r:id="rId9"/>
    <p:sldLayoutId id="2147483668" r:id="rId10"/>
    <p:sldLayoutId id="2147483674" r:id="rId11"/>
    <p:sldLayoutId id="2147483675" r:id="rId12"/>
    <p:sldLayoutId id="2147483678" r:id="rId13"/>
    <p:sldLayoutId id="2147483679" r:id="rId14"/>
    <p:sldLayoutId id="2147483670" r:id="rId15"/>
    <p:sldLayoutId id="2147483676" r:id="rId16"/>
    <p:sldLayoutId id="2147483680" r:id="rId17"/>
  </p:sldLayoutIdLst>
  <p:hf hdr="0" dt="0"/>
  <p:txStyles>
    <p:title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pos="2593" userDrawn="1">
          <p15:clr>
            <a:srgbClr val="F26B43"/>
          </p15:clr>
        </p15:guide>
        <p15:guide id="3" pos="2865" userDrawn="1">
          <p15:clr>
            <a:srgbClr val="F26B43"/>
          </p15:clr>
        </p15:guide>
        <p15:guide id="4" pos="3704" userDrawn="1">
          <p15:clr>
            <a:srgbClr val="F26B43"/>
          </p15:clr>
        </p15:guide>
        <p15:guide id="5" pos="3976" userDrawn="1">
          <p15:clr>
            <a:srgbClr val="F26B43"/>
          </p15:clr>
        </p15:guide>
        <p15:guide id="6" pos="4815" userDrawn="1">
          <p15:clr>
            <a:srgbClr val="F26B43"/>
          </p15:clr>
        </p15:guide>
        <p15:guide id="7" pos="5087" userDrawn="1">
          <p15:clr>
            <a:srgbClr val="F26B43"/>
          </p15:clr>
        </p15:guide>
        <p15:guide id="8" pos="7401" userDrawn="1">
          <p15:clr>
            <a:srgbClr val="F26B43"/>
          </p15:clr>
        </p15:guide>
        <p15:guide id="9" orient="horz" pos="278" userDrawn="1">
          <p15:clr>
            <a:srgbClr val="F26B43"/>
          </p15:clr>
        </p15:guide>
        <p15:guide id="10" orient="horz" pos="1049" userDrawn="1">
          <p15:clr>
            <a:srgbClr val="F26B43"/>
          </p15:clr>
        </p15:guide>
        <p15:guide id="11" orient="horz" pos="1321" userDrawn="1">
          <p15:clr>
            <a:srgbClr val="F26B43"/>
          </p15:clr>
        </p15:guide>
        <p15:guide id="12" orient="horz" pos="3906" userDrawn="1">
          <p15:clr>
            <a:srgbClr val="F26B43"/>
          </p15:clr>
        </p15:guide>
        <p15:guide id="13" orient="horz" pos="4178" userDrawn="1">
          <p15:clr>
            <a:srgbClr val="F26B43"/>
          </p15:clr>
        </p15:guide>
        <p15:guide id="14"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32.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43FCC-9810-5A40-BD99-79D9BA351B05}"/>
              </a:ext>
            </a:extLst>
          </p:cNvPr>
          <p:cNvSpPr>
            <a:spLocks noGrp="1"/>
          </p:cNvSpPr>
          <p:nvPr>
            <p:ph type="title"/>
          </p:nvPr>
        </p:nvSpPr>
        <p:spPr>
          <a:xfrm>
            <a:off x="2462374" y="1648213"/>
            <a:ext cx="9188541" cy="4103687"/>
          </a:xfrm>
        </p:spPr>
        <p:txBody>
          <a:bodyPr>
            <a:noAutofit/>
          </a:bodyPr>
          <a:lstStyle/>
          <a:p>
            <a:r>
              <a:rPr lang="en-US" sz="4400" noProof="0" dirty="0">
                <a:latin typeface="+mj-lt"/>
              </a:rPr>
              <a:t>Successful transition to tenofovir/lamivudine/</a:t>
            </a:r>
            <a:br>
              <a:rPr lang="en-US" sz="4400" noProof="0" dirty="0">
                <a:latin typeface="+mj-lt"/>
              </a:rPr>
            </a:br>
            <a:r>
              <a:rPr lang="en-US" sz="4400" noProof="0" dirty="0">
                <a:latin typeface="+mj-lt"/>
              </a:rPr>
              <a:t>dolutegravir (TLD) in PEPFAR-supported countries</a:t>
            </a:r>
            <a:endParaRPr lang="en-GB" sz="4400" noProof="0" dirty="0"/>
          </a:p>
        </p:txBody>
      </p:sp>
      <p:sp>
        <p:nvSpPr>
          <p:cNvPr id="3" name="Text Placeholder 2">
            <a:extLst>
              <a:ext uri="{FF2B5EF4-FFF2-40B4-BE49-F238E27FC236}">
                <a16:creationId xmlns:a16="http://schemas.microsoft.com/office/drawing/2014/main" id="{583E17C1-788B-8242-9BB1-6B5637005F08}"/>
              </a:ext>
            </a:extLst>
          </p:cNvPr>
          <p:cNvSpPr>
            <a:spLocks noGrp="1"/>
          </p:cNvSpPr>
          <p:nvPr>
            <p:ph type="body" sz="quarter" idx="10"/>
          </p:nvPr>
        </p:nvSpPr>
        <p:spPr>
          <a:xfrm>
            <a:off x="2595923" y="1242757"/>
            <a:ext cx="7632700" cy="433798"/>
          </a:xfrm>
        </p:spPr>
        <p:txBody>
          <a:bodyPr>
            <a:normAutofit/>
          </a:bodyPr>
          <a:lstStyle/>
          <a:p>
            <a:r>
              <a:rPr lang="en-GB" sz="1800" b="1" dirty="0">
                <a:effectLst/>
                <a:latin typeface="Arial" panose="020B0604020202020204" pitchFamily="34" charset="0"/>
                <a:ea typeface="Calibri" panose="020F0502020204030204" pitchFamily="34" charset="0"/>
              </a:rPr>
              <a:t>Client-centred care: Seamless service integration</a:t>
            </a:r>
            <a:endParaRPr lang="en-GB" dirty="0">
              <a:latin typeface="+mj-lt"/>
            </a:endParaRPr>
          </a:p>
        </p:txBody>
      </p:sp>
      <p:sp>
        <p:nvSpPr>
          <p:cNvPr id="4" name="Text Placeholder 3">
            <a:extLst>
              <a:ext uri="{FF2B5EF4-FFF2-40B4-BE49-F238E27FC236}">
                <a16:creationId xmlns:a16="http://schemas.microsoft.com/office/drawing/2014/main" id="{1D540861-3520-0A4D-9A4B-9F2AF674CEDB}"/>
              </a:ext>
            </a:extLst>
          </p:cNvPr>
          <p:cNvSpPr>
            <a:spLocks noGrp="1"/>
          </p:cNvSpPr>
          <p:nvPr>
            <p:ph type="body" sz="quarter" idx="11"/>
          </p:nvPr>
        </p:nvSpPr>
        <p:spPr>
          <a:xfrm>
            <a:off x="2565101" y="765175"/>
            <a:ext cx="7632700" cy="385199"/>
          </a:xfrm>
        </p:spPr>
        <p:txBody>
          <a:bodyPr>
            <a:normAutofit/>
          </a:bodyPr>
          <a:lstStyle/>
          <a:p>
            <a:r>
              <a:rPr lang="en-GB" dirty="0"/>
              <a:t>Juliana da Silva, MD, </a:t>
            </a:r>
            <a:r>
              <a:rPr lang="en-GB" dirty="0" err="1"/>
              <a:t>Centers</a:t>
            </a:r>
            <a:r>
              <a:rPr lang="en-GB" dirty="0"/>
              <a:t> for Diseases Control and Prevention</a:t>
            </a:r>
          </a:p>
        </p:txBody>
      </p:sp>
      <p:sp>
        <p:nvSpPr>
          <p:cNvPr id="5" name="Text Placeholder 4">
            <a:extLst>
              <a:ext uri="{FF2B5EF4-FFF2-40B4-BE49-F238E27FC236}">
                <a16:creationId xmlns:a16="http://schemas.microsoft.com/office/drawing/2014/main" id="{614BC913-E8EB-4EC5-B34F-292E5CB1089B}"/>
              </a:ext>
            </a:extLst>
          </p:cNvPr>
          <p:cNvSpPr txBox="1">
            <a:spLocks/>
          </p:cNvSpPr>
          <p:nvPr/>
        </p:nvSpPr>
        <p:spPr>
          <a:xfrm>
            <a:off x="2462374" y="4203292"/>
            <a:ext cx="9188540" cy="4103687"/>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800" b="1" i="0" kern="1200">
                <a:solidFill>
                  <a:schemeClr val="accent1"/>
                </a:solidFill>
                <a:latin typeface="+mj-lt"/>
                <a:ea typeface="IAS Ribbon Sans Bold" pitchFamily="2" charset="0"/>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spcAft>
                <a:spcPts val="800"/>
              </a:spcAft>
            </a:pPr>
            <a:r>
              <a:rPr lang="en-US" sz="1800" dirty="0">
                <a:latin typeface="Arial" panose="020B0604020202020204" pitchFamily="34" charset="0"/>
                <a:ea typeface="Calibri" panose="020F0502020204030204" pitchFamily="34" charset="0"/>
                <a:cs typeface="Arial" panose="020B0604020202020204" pitchFamily="34" charset="0"/>
              </a:rPr>
              <a:t>J. da Silva (1), </a:t>
            </a:r>
            <a:r>
              <a:rPr lang="en-US" sz="1800" b="0" dirty="0">
                <a:latin typeface="Arial" panose="020B0604020202020204" pitchFamily="34" charset="0"/>
                <a:ea typeface="Calibri" panose="020F0502020204030204" pitchFamily="34" charset="0"/>
                <a:cs typeface="Arial" panose="020B0604020202020204" pitchFamily="34" charset="0"/>
              </a:rPr>
              <a:t>S. Vallabhaneni (1), R. Pati (1), H. Chun (1), C. Malati (2), D. Kiesa (2), J. Rosenfeld (2), M. Belayneh (2), K. Fisher (1), G. Siberry (2), E. Raizes (1),C. Godfrey (3)</a:t>
            </a:r>
            <a:endParaRPr lang="en-US" sz="1800" dirty="0">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3472EA0-227D-40A3-9752-B9EDC64B7C72}"/>
              </a:ext>
            </a:extLst>
          </p:cNvPr>
          <p:cNvSpPr txBox="1"/>
          <p:nvPr/>
        </p:nvSpPr>
        <p:spPr>
          <a:xfrm>
            <a:off x="2616267" y="4886896"/>
            <a:ext cx="6458527" cy="752578"/>
          </a:xfrm>
          <a:prstGeom prst="rect">
            <a:avLst/>
          </a:prstGeom>
          <a:noFill/>
        </p:spPr>
        <p:txBody>
          <a:bodyPr wrap="square">
            <a:spAutoFit/>
          </a:bodyPr>
          <a:lstStyle/>
          <a:p>
            <a:pPr marL="228600" marR="0" indent="-228600">
              <a:lnSpc>
                <a:spcPct val="107000"/>
              </a:lnSpc>
              <a:spcBef>
                <a:spcPts val="0"/>
              </a:spcBef>
              <a:buAutoNum type="arabicParenBoth"/>
            </a:pPr>
            <a:r>
              <a:rPr lang="en-US" sz="1050" b="0" dirty="0">
                <a:solidFill>
                  <a:srgbClr val="076382"/>
                </a:solidFill>
                <a:effectLst/>
                <a:latin typeface="Calibri" panose="020F0502020204030204" pitchFamily="34" charset="0"/>
                <a:ea typeface="Calibri" panose="020F0502020204030204" pitchFamily="34" charset="0"/>
                <a:cs typeface="Arial" panose="020B0604020202020204" pitchFamily="34" charset="0"/>
              </a:rPr>
              <a:t>Centers for Diseases Control and Prevention, Division of Global HIV and Tuberculosis, Atlanta, United States</a:t>
            </a:r>
          </a:p>
          <a:p>
            <a:pPr marL="228600" marR="0" indent="-228600">
              <a:lnSpc>
                <a:spcPct val="107000"/>
              </a:lnSpc>
              <a:spcBef>
                <a:spcPts val="0"/>
              </a:spcBef>
              <a:buAutoNum type="arabicParenBoth"/>
            </a:pPr>
            <a:r>
              <a:rPr lang="en-US" sz="1050" b="0" dirty="0">
                <a:solidFill>
                  <a:srgbClr val="076382"/>
                </a:solidFill>
                <a:effectLst/>
                <a:latin typeface="Calibri" panose="020F0502020204030204" pitchFamily="34" charset="0"/>
                <a:ea typeface="Calibri" panose="020F0502020204030204" pitchFamily="34" charset="0"/>
                <a:cs typeface="Arial" panose="020B0604020202020204" pitchFamily="34" charset="0"/>
              </a:rPr>
              <a:t>United States Agency for International Development, Washington, DC, United States, </a:t>
            </a:r>
          </a:p>
          <a:p>
            <a:pPr marL="228600" marR="0" indent="-228600">
              <a:lnSpc>
                <a:spcPct val="107000"/>
              </a:lnSpc>
              <a:spcBef>
                <a:spcPts val="0"/>
              </a:spcBef>
              <a:buAutoNum type="arabicParenBoth"/>
            </a:pPr>
            <a:r>
              <a:rPr lang="en-US" sz="1050" b="0" dirty="0">
                <a:solidFill>
                  <a:srgbClr val="076382"/>
                </a:solidFill>
                <a:effectLst/>
                <a:latin typeface="Calibri" panose="020F0502020204030204" pitchFamily="34" charset="0"/>
                <a:ea typeface="Calibri" panose="020F0502020204030204" pitchFamily="34" charset="0"/>
                <a:cs typeface="Arial" panose="020B0604020202020204" pitchFamily="34" charset="0"/>
              </a:rPr>
              <a:t>Office of Global AIDS Coordination, Washington, DC, United States</a:t>
            </a:r>
          </a:p>
          <a:p>
            <a:pPr marL="0" marR="0">
              <a:lnSpc>
                <a:spcPct val="107000"/>
              </a:lnSpc>
              <a:spcBef>
                <a:spcPts val="0"/>
              </a:spcBef>
            </a:pPr>
            <a:endParaRPr lang="en-US" sz="900" b="0" dirty="0">
              <a:solidFill>
                <a:srgbClr val="076382"/>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B6ED60DB-2024-4BCF-B3DD-AEEACDC99B39}"/>
              </a:ext>
            </a:extLst>
          </p:cNvPr>
          <p:cNvPicPr>
            <a:picLocks noChangeAspect="1"/>
          </p:cNvPicPr>
          <p:nvPr/>
        </p:nvPicPr>
        <p:blipFill rotWithShape="1">
          <a:blip r:embed="rId3">
            <a:extLst>
              <a:ext uri="{28A0092B-C50C-407E-A947-70E740481C1C}">
                <a14:useLocalDpi xmlns:a14="http://schemas.microsoft.com/office/drawing/2010/main" val="0"/>
              </a:ext>
            </a:extLst>
          </a:blip>
          <a:srcRect l="9703" t="12311" r="63896" b="20342"/>
          <a:stretch/>
        </p:blipFill>
        <p:spPr>
          <a:xfrm>
            <a:off x="6516405" y="6051946"/>
            <a:ext cx="819140" cy="812865"/>
          </a:xfrm>
          <a:prstGeom prst="rect">
            <a:avLst/>
          </a:prstGeom>
        </p:spPr>
      </p:pic>
      <p:pic>
        <p:nvPicPr>
          <p:cNvPr id="1032" name="Picture 8" descr="See the source image">
            <a:extLst>
              <a:ext uri="{FF2B5EF4-FFF2-40B4-BE49-F238E27FC236}">
                <a16:creationId xmlns:a16="http://schemas.microsoft.com/office/drawing/2014/main" id="{FF38DB96-0125-4A45-9F89-5E33832589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0004" y="6145413"/>
            <a:ext cx="1048768" cy="589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ee the source image">
            <a:extLst>
              <a:ext uri="{FF2B5EF4-FFF2-40B4-BE49-F238E27FC236}">
                <a16:creationId xmlns:a16="http://schemas.microsoft.com/office/drawing/2014/main" id="{BF936880-3B7F-4FCD-9978-197874FD90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875964" y="6074786"/>
            <a:ext cx="664040" cy="80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85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D7C1196-6FA0-4D03-9081-F920B908E99A}"/>
              </a:ext>
            </a:extLst>
          </p:cNvPr>
          <p:cNvSpPr txBox="1">
            <a:spLocks/>
          </p:cNvSpPr>
          <p:nvPr/>
        </p:nvSpPr>
        <p:spPr>
          <a:xfrm>
            <a:off x="2209746" y="264185"/>
            <a:ext cx="9982253" cy="1223964"/>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r>
              <a:rPr lang="en-GB" sz="4000" dirty="0"/>
              <a:t>TLD use drove overall ARV optimization</a:t>
            </a:r>
          </a:p>
        </p:txBody>
      </p:sp>
      <p:sp>
        <p:nvSpPr>
          <p:cNvPr id="3" name="TextBox 1">
            <a:extLst>
              <a:ext uri="{FF2B5EF4-FFF2-40B4-BE49-F238E27FC236}">
                <a16:creationId xmlns:a16="http://schemas.microsoft.com/office/drawing/2014/main" id="{4D9C5CF0-5A65-40D7-86B8-9B96A751B4CD}"/>
              </a:ext>
            </a:extLst>
          </p:cNvPr>
          <p:cNvSpPr txBox="1"/>
          <p:nvPr/>
        </p:nvSpPr>
        <p:spPr>
          <a:xfrm>
            <a:off x="10256912" y="6623648"/>
            <a:ext cx="2838202"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700" dirty="0"/>
              <a:t>Data source: PEPFAR MER indicators</a:t>
            </a:r>
          </a:p>
        </p:txBody>
      </p:sp>
      <p:sp>
        <p:nvSpPr>
          <p:cNvPr id="4" name="TextBox 3">
            <a:extLst>
              <a:ext uri="{FF2B5EF4-FFF2-40B4-BE49-F238E27FC236}">
                <a16:creationId xmlns:a16="http://schemas.microsoft.com/office/drawing/2014/main" id="{6592BB8B-90F0-4269-B8C9-0191E98BB4B3}"/>
              </a:ext>
            </a:extLst>
          </p:cNvPr>
          <p:cNvSpPr txBox="1"/>
          <p:nvPr/>
        </p:nvSpPr>
        <p:spPr>
          <a:xfrm>
            <a:off x="1709530" y="1369433"/>
            <a:ext cx="10249232" cy="307777"/>
          </a:xfrm>
          <a:prstGeom prst="rect">
            <a:avLst/>
          </a:prstGeom>
          <a:noFill/>
        </p:spPr>
        <p:txBody>
          <a:bodyPr wrap="square" rtlCol="0">
            <a:spAutoFit/>
          </a:bodyPr>
          <a:lstStyle/>
          <a:p>
            <a:pPr algn="l"/>
            <a:r>
              <a:rPr lang="en-US" sz="1400" b="1" dirty="0">
                <a:solidFill>
                  <a:schemeClr val="tx2">
                    <a:lumMod val="85000"/>
                    <a:lumOff val="15000"/>
                  </a:schemeClr>
                </a:solidFill>
              </a:rPr>
              <a:t>Number of bottles dispensed across PEPFAR-supported countries March 2020—March 2022</a:t>
            </a:r>
          </a:p>
        </p:txBody>
      </p:sp>
      <p:pic>
        <p:nvPicPr>
          <p:cNvPr id="5" name="Picture 4">
            <a:extLst>
              <a:ext uri="{FF2B5EF4-FFF2-40B4-BE49-F238E27FC236}">
                <a16:creationId xmlns:a16="http://schemas.microsoft.com/office/drawing/2014/main" id="{BA6F7999-C524-40A7-A3AF-2853C67E98B0}"/>
              </a:ext>
            </a:extLst>
          </p:cNvPr>
          <p:cNvPicPr>
            <a:picLocks noChangeAspect="1"/>
          </p:cNvPicPr>
          <p:nvPr/>
        </p:nvPicPr>
        <p:blipFill>
          <a:blip r:embed="rId3"/>
          <a:stretch>
            <a:fillRect/>
          </a:stretch>
        </p:blipFill>
        <p:spPr>
          <a:xfrm>
            <a:off x="457200" y="2011680"/>
            <a:ext cx="1861156" cy="4114800"/>
          </a:xfrm>
          <a:prstGeom prst="rect">
            <a:avLst/>
          </a:prstGeom>
        </p:spPr>
      </p:pic>
      <p:pic>
        <p:nvPicPr>
          <p:cNvPr id="6" name="Picture 5">
            <a:extLst>
              <a:ext uri="{FF2B5EF4-FFF2-40B4-BE49-F238E27FC236}">
                <a16:creationId xmlns:a16="http://schemas.microsoft.com/office/drawing/2014/main" id="{E1B0A408-0943-4823-9A99-2FB7382E7BF5}"/>
              </a:ext>
            </a:extLst>
          </p:cNvPr>
          <p:cNvPicPr>
            <a:picLocks noChangeAspect="1"/>
          </p:cNvPicPr>
          <p:nvPr/>
        </p:nvPicPr>
        <p:blipFill>
          <a:blip r:embed="rId4"/>
          <a:stretch>
            <a:fillRect/>
          </a:stretch>
        </p:blipFill>
        <p:spPr>
          <a:xfrm>
            <a:off x="2430274" y="1677210"/>
            <a:ext cx="7174885" cy="5090684"/>
          </a:xfrm>
          <a:prstGeom prst="rect">
            <a:avLst/>
          </a:prstGeom>
        </p:spPr>
      </p:pic>
    </p:spTree>
    <p:extLst>
      <p:ext uri="{BB962C8B-B14F-4D97-AF65-F5344CB8AC3E}">
        <p14:creationId xmlns:p14="http://schemas.microsoft.com/office/powerpoint/2010/main" val="2102003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7657C5C-EFFA-4055-A979-9C240F88916B}"/>
              </a:ext>
            </a:extLst>
          </p:cNvPr>
          <p:cNvSpPr txBox="1">
            <a:spLocks/>
          </p:cNvSpPr>
          <p:nvPr/>
        </p:nvSpPr>
        <p:spPr>
          <a:xfrm>
            <a:off x="2292472" y="145469"/>
            <a:ext cx="9899528" cy="1223964"/>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r>
              <a:rPr lang="en-GB" dirty="0"/>
              <a:t>Multi-month TLD bottles on the rise</a:t>
            </a:r>
          </a:p>
        </p:txBody>
      </p:sp>
      <p:sp>
        <p:nvSpPr>
          <p:cNvPr id="4" name="TextBox 3">
            <a:extLst>
              <a:ext uri="{FF2B5EF4-FFF2-40B4-BE49-F238E27FC236}">
                <a16:creationId xmlns:a16="http://schemas.microsoft.com/office/drawing/2014/main" id="{4E91FEA4-CBF7-4903-A578-F5A4C3575FEC}"/>
              </a:ext>
            </a:extLst>
          </p:cNvPr>
          <p:cNvSpPr txBox="1"/>
          <p:nvPr/>
        </p:nvSpPr>
        <p:spPr>
          <a:xfrm>
            <a:off x="1709530" y="1369433"/>
            <a:ext cx="10249232" cy="307777"/>
          </a:xfrm>
          <a:prstGeom prst="rect">
            <a:avLst/>
          </a:prstGeom>
          <a:noFill/>
        </p:spPr>
        <p:txBody>
          <a:bodyPr wrap="square" rtlCol="0">
            <a:spAutoFit/>
          </a:bodyPr>
          <a:lstStyle/>
          <a:p>
            <a:pPr algn="l"/>
            <a:r>
              <a:rPr lang="en-US" sz="1400" b="1" dirty="0">
                <a:solidFill>
                  <a:schemeClr val="tx2">
                    <a:lumMod val="85000"/>
                    <a:lumOff val="15000"/>
                  </a:schemeClr>
                </a:solidFill>
              </a:rPr>
              <a:t>Number of TLD bottles dispensed across PEPFAR-supported countries March 2020—March 2022</a:t>
            </a:r>
          </a:p>
        </p:txBody>
      </p:sp>
      <p:pic>
        <p:nvPicPr>
          <p:cNvPr id="5" name="Picture 4">
            <a:extLst>
              <a:ext uri="{FF2B5EF4-FFF2-40B4-BE49-F238E27FC236}">
                <a16:creationId xmlns:a16="http://schemas.microsoft.com/office/drawing/2014/main" id="{F2C1ECB5-AAEA-41A9-9412-00AD79A6645C}"/>
              </a:ext>
            </a:extLst>
          </p:cNvPr>
          <p:cNvPicPr>
            <a:picLocks noChangeAspect="1"/>
          </p:cNvPicPr>
          <p:nvPr/>
        </p:nvPicPr>
        <p:blipFill>
          <a:blip r:embed="rId3"/>
          <a:stretch>
            <a:fillRect/>
          </a:stretch>
        </p:blipFill>
        <p:spPr>
          <a:xfrm>
            <a:off x="2424490" y="1677209"/>
            <a:ext cx="7549172" cy="5035321"/>
          </a:xfrm>
          <a:prstGeom prst="rect">
            <a:avLst/>
          </a:prstGeom>
        </p:spPr>
      </p:pic>
      <p:pic>
        <p:nvPicPr>
          <p:cNvPr id="6" name="Picture 5">
            <a:extLst>
              <a:ext uri="{FF2B5EF4-FFF2-40B4-BE49-F238E27FC236}">
                <a16:creationId xmlns:a16="http://schemas.microsoft.com/office/drawing/2014/main" id="{66B8D3D3-6B39-49F8-BBE3-EE166525364A}"/>
              </a:ext>
            </a:extLst>
          </p:cNvPr>
          <p:cNvPicPr>
            <a:picLocks noChangeAspect="1"/>
          </p:cNvPicPr>
          <p:nvPr/>
        </p:nvPicPr>
        <p:blipFill>
          <a:blip r:embed="rId4"/>
          <a:stretch>
            <a:fillRect/>
          </a:stretch>
        </p:blipFill>
        <p:spPr>
          <a:xfrm>
            <a:off x="457200" y="2011679"/>
            <a:ext cx="1831514" cy="4114800"/>
          </a:xfrm>
          <a:prstGeom prst="rect">
            <a:avLst/>
          </a:prstGeom>
        </p:spPr>
      </p:pic>
      <p:sp>
        <p:nvSpPr>
          <p:cNvPr id="7" name="TextBox 1">
            <a:extLst>
              <a:ext uri="{FF2B5EF4-FFF2-40B4-BE49-F238E27FC236}">
                <a16:creationId xmlns:a16="http://schemas.microsoft.com/office/drawing/2014/main" id="{870A522C-C91D-4D9A-A66C-845BEDA106DE}"/>
              </a:ext>
            </a:extLst>
          </p:cNvPr>
          <p:cNvSpPr txBox="1"/>
          <p:nvPr/>
        </p:nvSpPr>
        <p:spPr>
          <a:xfrm>
            <a:off x="10256912" y="6623648"/>
            <a:ext cx="2838202"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700" dirty="0"/>
              <a:t>Data source: PEPFAR MER indicators</a:t>
            </a:r>
          </a:p>
        </p:txBody>
      </p:sp>
    </p:spTree>
    <p:extLst>
      <p:ext uri="{BB962C8B-B14F-4D97-AF65-F5344CB8AC3E}">
        <p14:creationId xmlns:p14="http://schemas.microsoft.com/office/powerpoint/2010/main" val="4166520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6B1D2F1-0C04-4E02-8E50-455B8F21C3CD}"/>
              </a:ext>
            </a:extLst>
          </p:cNvPr>
          <p:cNvSpPr txBox="1">
            <a:spLocks/>
          </p:cNvSpPr>
          <p:nvPr/>
        </p:nvSpPr>
        <p:spPr>
          <a:xfrm>
            <a:off x="2095168" y="347022"/>
            <a:ext cx="9960997" cy="1223964"/>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r>
              <a:rPr lang="en-GB" sz="4000" dirty="0"/>
              <a:t>TLE dispensation has decreased</a:t>
            </a:r>
          </a:p>
        </p:txBody>
      </p:sp>
      <p:sp>
        <p:nvSpPr>
          <p:cNvPr id="4" name="TextBox 3">
            <a:extLst>
              <a:ext uri="{FF2B5EF4-FFF2-40B4-BE49-F238E27FC236}">
                <a16:creationId xmlns:a16="http://schemas.microsoft.com/office/drawing/2014/main" id="{4AB94965-81E0-4038-BA4B-BB483A19D6ED}"/>
              </a:ext>
            </a:extLst>
          </p:cNvPr>
          <p:cNvSpPr txBox="1"/>
          <p:nvPr/>
        </p:nvSpPr>
        <p:spPr>
          <a:xfrm>
            <a:off x="1709530" y="1369433"/>
            <a:ext cx="10249232" cy="307777"/>
          </a:xfrm>
          <a:prstGeom prst="rect">
            <a:avLst/>
          </a:prstGeom>
          <a:noFill/>
        </p:spPr>
        <p:txBody>
          <a:bodyPr wrap="square" rtlCol="0">
            <a:spAutoFit/>
          </a:bodyPr>
          <a:lstStyle/>
          <a:p>
            <a:pPr algn="l"/>
            <a:r>
              <a:rPr lang="en-US" sz="1400" b="1" dirty="0">
                <a:solidFill>
                  <a:schemeClr val="tx2">
                    <a:lumMod val="85000"/>
                    <a:lumOff val="15000"/>
                  </a:schemeClr>
                </a:solidFill>
              </a:rPr>
              <a:t>Number of TLE bottles dispensed across PEPFAR- supported countries March 2020—March 2022</a:t>
            </a:r>
          </a:p>
        </p:txBody>
      </p:sp>
      <p:pic>
        <p:nvPicPr>
          <p:cNvPr id="5" name="Picture 4">
            <a:extLst>
              <a:ext uri="{FF2B5EF4-FFF2-40B4-BE49-F238E27FC236}">
                <a16:creationId xmlns:a16="http://schemas.microsoft.com/office/drawing/2014/main" id="{4FAEB443-2C2A-40D5-83CB-746216CA2F15}"/>
              </a:ext>
            </a:extLst>
          </p:cNvPr>
          <p:cNvPicPr>
            <a:picLocks noChangeAspect="1"/>
          </p:cNvPicPr>
          <p:nvPr/>
        </p:nvPicPr>
        <p:blipFill>
          <a:blip r:embed="rId3"/>
          <a:stretch>
            <a:fillRect/>
          </a:stretch>
        </p:blipFill>
        <p:spPr>
          <a:xfrm>
            <a:off x="2353586" y="1738220"/>
            <a:ext cx="7604330" cy="5061895"/>
          </a:xfrm>
          <a:prstGeom prst="rect">
            <a:avLst/>
          </a:prstGeom>
        </p:spPr>
      </p:pic>
      <p:pic>
        <p:nvPicPr>
          <p:cNvPr id="6" name="Picture 5">
            <a:extLst>
              <a:ext uri="{FF2B5EF4-FFF2-40B4-BE49-F238E27FC236}">
                <a16:creationId xmlns:a16="http://schemas.microsoft.com/office/drawing/2014/main" id="{CA561859-2F8B-408B-8036-0FE8E9A0E002}"/>
              </a:ext>
            </a:extLst>
          </p:cNvPr>
          <p:cNvPicPr>
            <a:picLocks noChangeAspect="1"/>
          </p:cNvPicPr>
          <p:nvPr/>
        </p:nvPicPr>
        <p:blipFill>
          <a:blip r:embed="rId4"/>
          <a:stretch>
            <a:fillRect/>
          </a:stretch>
        </p:blipFill>
        <p:spPr>
          <a:xfrm>
            <a:off x="457200" y="2011679"/>
            <a:ext cx="1843724" cy="4114800"/>
          </a:xfrm>
          <a:prstGeom prst="rect">
            <a:avLst/>
          </a:prstGeom>
        </p:spPr>
      </p:pic>
      <p:sp>
        <p:nvSpPr>
          <p:cNvPr id="7" name="TextBox 1">
            <a:extLst>
              <a:ext uri="{FF2B5EF4-FFF2-40B4-BE49-F238E27FC236}">
                <a16:creationId xmlns:a16="http://schemas.microsoft.com/office/drawing/2014/main" id="{5E535101-38CD-4AB7-B3CC-E90D87539185}"/>
              </a:ext>
            </a:extLst>
          </p:cNvPr>
          <p:cNvSpPr txBox="1"/>
          <p:nvPr/>
        </p:nvSpPr>
        <p:spPr>
          <a:xfrm>
            <a:off x="10256912" y="6623648"/>
            <a:ext cx="2838202"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700" dirty="0"/>
              <a:t>Data source: PEPFAR MER indicators</a:t>
            </a:r>
          </a:p>
        </p:txBody>
      </p:sp>
    </p:spTree>
    <p:extLst>
      <p:ext uri="{BB962C8B-B14F-4D97-AF65-F5344CB8AC3E}">
        <p14:creationId xmlns:p14="http://schemas.microsoft.com/office/powerpoint/2010/main" val="4068307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636255A-8D36-49B2-AC2F-BB51D408BBC2}"/>
              </a:ext>
            </a:extLst>
          </p:cNvPr>
          <p:cNvSpPr txBox="1">
            <a:spLocks/>
          </p:cNvSpPr>
          <p:nvPr/>
        </p:nvSpPr>
        <p:spPr>
          <a:xfrm>
            <a:off x="2194559" y="222747"/>
            <a:ext cx="10895276" cy="1223964"/>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r>
              <a:rPr lang="en-GB" sz="4200" dirty="0"/>
              <a:t>NVP use has been nearly </a:t>
            </a:r>
            <a:br>
              <a:rPr lang="en-GB" sz="4200" dirty="0"/>
            </a:br>
            <a:r>
              <a:rPr lang="en-GB" sz="4200" dirty="0"/>
              <a:t>eliminated</a:t>
            </a:r>
          </a:p>
        </p:txBody>
      </p:sp>
      <p:sp>
        <p:nvSpPr>
          <p:cNvPr id="3" name="TextBox 2">
            <a:extLst>
              <a:ext uri="{FF2B5EF4-FFF2-40B4-BE49-F238E27FC236}">
                <a16:creationId xmlns:a16="http://schemas.microsoft.com/office/drawing/2014/main" id="{D6616F4B-D3D9-4530-9060-04B1EFE6AD54}"/>
              </a:ext>
            </a:extLst>
          </p:cNvPr>
          <p:cNvSpPr txBox="1"/>
          <p:nvPr/>
        </p:nvSpPr>
        <p:spPr>
          <a:xfrm>
            <a:off x="1709530" y="1369433"/>
            <a:ext cx="10249232" cy="307777"/>
          </a:xfrm>
          <a:prstGeom prst="rect">
            <a:avLst/>
          </a:prstGeom>
          <a:noFill/>
        </p:spPr>
        <p:txBody>
          <a:bodyPr wrap="square" rtlCol="0">
            <a:spAutoFit/>
          </a:bodyPr>
          <a:lstStyle/>
          <a:p>
            <a:pPr algn="l"/>
            <a:r>
              <a:rPr lang="en-US" sz="1400" b="1" dirty="0">
                <a:solidFill>
                  <a:schemeClr val="tx2">
                    <a:lumMod val="85000"/>
                    <a:lumOff val="15000"/>
                  </a:schemeClr>
                </a:solidFill>
              </a:rPr>
              <a:t>Number of NVP bottles dispensed across PEPFAR- supported countries March 2020—March 2022</a:t>
            </a:r>
          </a:p>
        </p:txBody>
      </p:sp>
      <p:pic>
        <p:nvPicPr>
          <p:cNvPr id="4" name="Picture 3">
            <a:extLst>
              <a:ext uri="{FF2B5EF4-FFF2-40B4-BE49-F238E27FC236}">
                <a16:creationId xmlns:a16="http://schemas.microsoft.com/office/drawing/2014/main" id="{47C64832-3FD6-4262-A193-0F0E4EB4444B}"/>
              </a:ext>
            </a:extLst>
          </p:cNvPr>
          <p:cNvPicPr>
            <a:picLocks noChangeAspect="1"/>
          </p:cNvPicPr>
          <p:nvPr/>
        </p:nvPicPr>
        <p:blipFill>
          <a:blip r:embed="rId3"/>
          <a:stretch>
            <a:fillRect/>
          </a:stretch>
        </p:blipFill>
        <p:spPr>
          <a:xfrm>
            <a:off x="2544752" y="1758462"/>
            <a:ext cx="7712160" cy="5069316"/>
          </a:xfrm>
          <a:prstGeom prst="rect">
            <a:avLst/>
          </a:prstGeom>
        </p:spPr>
      </p:pic>
      <p:pic>
        <p:nvPicPr>
          <p:cNvPr id="5" name="Picture 4">
            <a:extLst>
              <a:ext uri="{FF2B5EF4-FFF2-40B4-BE49-F238E27FC236}">
                <a16:creationId xmlns:a16="http://schemas.microsoft.com/office/drawing/2014/main" id="{F78924E9-1804-40A9-A25D-41EC5DD34E8D}"/>
              </a:ext>
            </a:extLst>
          </p:cNvPr>
          <p:cNvPicPr>
            <a:picLocks noChangeAspect="1"/>
          </p:cNvPicPr>
          <p:nvPr/>
        </p:nvPicPr>
        <p:blipFill>
          <a:blip r:embed="rId4"/>
          <a:stretch>
            <a:fillRect/>
          </a:stretch>
        </p:blipFill>
        <p:spPr>
          <a:xfrm>
            <a:off x="457200" y="2011680"/>
            <a:ext cx="1861460" cy="4114800"/>
          </a:xfrm>
          <a:prstGeom prst="rect">
            <a:avLst/>
          </a:prstGeom>
        </p:spPr>
      </p:pic>
      <p:sp>
        <p:nvSpPr>
          <p:cNvPr id="7" name="TextBox 1">
            <a:extLst>
              <a:ext uri="{FF2B5EF4-FFF2-40B4-BE49-F238E27FC236}">
                <a16:creationId xmlns:a16="http://schemas.microsoft.com/office/drawing/2014/main" id="{CD52978A-629C-4174-AD3A-D853545D51A8}"/>
              </a:ext>
            </a:extLst>
          </p:cNvPr>
          <p:cNvSpPr txBox="1"/>
          <p:nvPr/>
        </p:nvSpPr>
        <p:spPr>
          <a:xfrm>
            <a:off x="10256912" y="6623648"/>
            <a:ext cx="2838202"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700" dirty="0"/>
              <a:t>Data source: PEPFAR MER indicators</a:t>
            </a:r>
          </a:p>
        </p:txBody>
      </p:sp>
    </p:spTree>
    <p:extLst>
      <p:ext uri="{BB962C8B-B14F-4D97-AF65-F5344CB8AC3E}">
        <p14:creationId xmlns:p14="http://schemas.microsoft.com/office/powerpoint/2010/main" val="559412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3E86D9-734E-CD4A-98AC-D989E4E5E744}"/>
              </a:ext>
            </a:extLst>
          </p:cNvPr>
          <p:cNvSpPr>
            <a:spLocks noGrp="1"/>
          </p:cNvSpPr>
          <p:nvPr>
            <p:ph type="title"/>
          </p:nvPr>
        </p:nvSpPr>
        <p:spPr>
          <a:xfrm>
            <a:off x="3009044" y="2263759"/>
            <a:ext cx="8261707" cy="1223964"/>
          </a:xfrm>
        </p:spPr>
        <p:txBody>
          <a:bodyPr>
            <a:noAutofit/>
          </a:bodyPr>
          <a:lstStyle/>
          <a:p>
            <a:r>
              <a:rPr lang="en-GB" noProof="0" dirty="0">
                <a:latin typeface="+mj-lt"/>
              </a:rPr>
              <a:t>What program and policy strategies enabled a rapid transition to TLD?</a:t>
            </a:r>
            <a:endParaRPr lang="en-GB" noProof="0" dirty="0"/>
          </a:p>
        </p:txBody>
      </p:sp>
    </p:spTree>
    <p:extLst>
      <p:ext uri="{BB962C8B-B14F-4D97-AF65-F5344CB8AC3E}">
        <p14:creationId xmlns:p14="http://schemas.microsoft.com/office/powerpoint/2010/main" val="4166523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5D5051-9560-41B5-8B64-47F0ADA2AA64}"/>
              </a:ext>
            </a:extLst>
          </p:cNvPr>
          <p:cNvSpPr>
            <a:spLocks noGrp="1"/>
          </p:cNvSpPr>
          <p:nvPr>
            <p:ph type="title"/>
          </p:nvPr>
        </p:nvSpPr>
        <p:spPr>
          <a:xfrm>
            <a:off x="2200275" y="441325"/>
            <a:ext cx="9548816" cy="1223964"/>
          </a:xfrm>
        </p:spPr>
        <p:txBody>
          <a:bodyPr>
            <a:normAutofit/>
          </a:bodyPr>
          <a:lstStyle/>
          <a:p>
            <a:r>
              <a:rPr lang="en-GB" noProof="0" dirty="0"/>
              <a:t>Programmatic simplicity and removal of policy barriers</a:t>
            </a:r>
            <a:endParaRPr lang="en-US" dirty="0"/>
          </a:p>
        </p:txBody>
      </p:sp>
      <p:grpSp>
        <p:nvGrpSpPr>
          <p:cNvPr id="8" name="Group 7">
            <a:extLst>
              <a:ext uri="{FF2B5EF4-FFF2-40B4-BE49-F238E27FC236}">
                <a16:creationId xmlns:a16="http://schemas.microsoft.com/office/drawing/2014/main" id="{177FBDB7-90AE-4303-A898-0A6F166C1780}"/>
              </a:ext>
            </a:extLst>
          </p:cNvPr>
          <p:cNvGrpSpPr/>
          <p:nvPr/>
        </p:nvGrpSpPr>
        <p:grpSpPr>
          <a:xfrm>
            <a:off x="577112" y="2257951"/>
            <a:ext cx="2809143" cy="2942235"/>
            <a:chOff x="665677" y="3235670"/>
            <a:chExt cx="2281369" cy="2389456"/>
          </a:xfrm>
        </p:grpSpPr>
        <p:grpSp>
          <p:nvGrpSpPr>
            <p:cNvPr id="9" name="Group 8">
              <a:extLst>
                <a:ext uri="{FF2B5EF4-FFF2-40B4-BE49-F238E27FC236}">
                  <a16:creationId xmlns:a16="http://schemas.microsoft.com/office/drawing/2014/main" id="{135199AC-BC77-470F-883D-B39FAF14E3BF}"/>
                </a:ext>
              </a:extLst>
            </p:cNvPr>
            <p:cNvGrpSpPr/>
            <p:nvPr/>
          </p:nvGrpSpPr>
          <p:grpSpPr>
            <a:xfrm>
              <a:off x="665677" y="3235670"/>
              <a:ext cx="2281369" cy="2389456"/>
              <a:chOff x="9745531" y="696644"/>
              <a:chExt cx="2281369" cy="2389456"/>
            </a:xfrm>
          </p:grpSpPr>
          <p:sp>
            <p:nvSpPr>
              <p:cNvPr id="11" name="Oval 10">
                <a:extLst>
                  <a:ext uri="{FF2B5EF4-FFF2-40B4-BE49-F238E27FC236}">
                    <a16:creationId xmlns:a16="http://schemas.microsoft.com/office/drawing/2014/main" id="{2FD085D7-2DFC-4AF9-BFD2-555B04AC9BF9}"/>
                  </a:ext>
                </a:extLst>
              </p:cNvPr>
              <p:cNvSpPr/>
              <p:nvPr/>
            </p:nvSpPr>
            <p:spPr>
              <a:xfrm>
                <a:off x="9791700" y="850900"/>
                <a:ext cx="2235200" cy="2235200"/>
              </a:xfrm>
              <a:prstGeom prst="ellipse">
                <a:avLst/>
              </a:prstGeom>
              <a:solidFill>
                <a:srgbClr val="07638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13FCD39A-ECA1-44D9-8E2F-AA212AE4E6D0}"/>
                  </a:ext>
                </a:extLst>
              </p:cNvPr>
              <p:cNvSpPr/>
              <p:nvPr/>
            </p:nvSpPr>
            <p:spPr>
              <a:xfrm>
                <a:off x="9745531" y="696644"/>
                <a:ext cx="2235200" cy="2235200"/>
              </a:xfrm>
              <a:prstGeom prst="ellipse">
                <a:avLst/>
              </a:prstGeom>
              <a:solidFill>
                <a:srgbClr val="FF890E"/>
              </a:solidFill>
              <a:ln w="19050" cap="flat" cmpd="sng" algn="ctr">
                <a:solidFill>
                  <a:srgbClr val="FF890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0" name="Rectangle 9">
              <a:extLst>
                <a:ext uri="{FF2B5EF4-FFF2-40B4-BE49-F238E27FC236}">
                  <a16:creationId xmlns:a16="http://schemas.microsoft.com/office/drawing/2014/main" id="{6BD68872-F622-476E-B662-CCEA4430F1D2}"/>
                </a:ext>
              </a:extLst>
            </p:cNvPr>
            <p:cNvSpPr/>
            <p:nvPr/>
          </p:nvSpPr>
          <p:spPr>
            <a:xfrm>
              <a:off x="722018" y="3715891"/>
              <a:ext cx="2122517" cy="137473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srgbClr val="076382"/>
                  </a:solidFill>
                  <a:effectLst/>
                  <a:uLnTx/>
                  <a:uFillTx/>
                  <a:latin typeface="Montserrat" panose="00000500000000000000" pitchFamily="2" charset="0"/>
                  <a:ea typeface="+mn-ea"/>
                  <a:cs typeface="+mn-cs"/>
                </a:rPr>
                <a:t>Promotion of streamlined clinical guidance</a:t>
              </a:r>
            </a:p>
          </p:txBody>
        </p:sp>
      </p:grpSp>
      <p:grpSp>
        <p:nvGrpSpPr>
          <p:cNvPr id="24" name="Group 23">
            <a:extLst>
              <a:ext uri="{FF2B5EF4-FFF2-40B4-BE49-F238E27FC236}">
                <a16:creationId xmlns:a16="http://schemas.microsoft.com/office/drawing/2014/main" id="{9578A7A4-7406-45F9-BD8A-73BE97A33C03}"/>
              </a:ext>
            </a:extLst>
          </p:cNvPr>
          <p:cNvGrpSpPr/>
          <p:nvPr/>
        </p:nvGrpSpPr>
        <p:grpSpPr>
          <a:xfrm>
            <a:off x="4377587" y="2257951"/>
            <a:ext cx="2809143" cy="2942235"/>
            <a:chOff x="665677" y="3235670"/>
            <a:chExt cx="2281369" cy="2389456"/>
          </a:xfrm>
        </p:grpSpPr>
        <p:grpSp>
          <p:nvGrpSpPr>
            <p:cNvPr id="25" name="Group 24">
              <a:extLst>
                <a:ext uri="{FF2B5EF4-FFF2-40B4-BE49-F238E27FC236}">
                  <a16:creationId xmlns:a16="http://schemas.microsoft.com/office/drawing/2014/main" id="{7D582260-7218-4D04-AB81-19D50A7CEFEF}"/>
                </a:ext>
              </a:extLst>
            </p:cNvPr>
            <p:cNvGrpSpPr/>
            <p:nvPr/>
          </p:nvGrpSpPr>
          <p:grpSpPr>
            <a:xfrm>
              <a:off x="665677" y="3235670"/>
              <a:ext cx="2281369" cy="2389456"/>
              <a:chOff x="9745531" y="696644"/>
              <a:chExt cx="2281369" cy="2389456"/>
            </a:xfrm>
          </p:grpSpPr>
          <p:sp>
            <p:nvSpPr>
              <p:cNvPr id="27" name="Oval 26">
                <a:extLst>
                  <a:ext uri="{FF2B5EF4-FFF2-40B4-BE49-F238E27FC236}">
                    <a16:creationId xmlns:a16="http://schemas.microsoft.com/office/drawing/2014/main" id="{4720640F-6522-4140-BEB6-5871C2F6B55D}"/>
                  </a:ext>
                </a:extLst>
              </p:cNvPr>
              <p:cNvSpPr/>
              <p:nvPr/>
            </p:nvSpPr>
            <p:spPr>
              <a:xfrm>
                <a:off x="9791700" y="850900"/>
                <a:ext cx="2235200" cy="2235200"/>
              </a:xfrm>
              <a:prstGeom prst="ellipse">
                <a:avLst/>
              </a:prstGeom>
              <a:solidFill>
                <a:srgbClr val="07638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980BE85B-5A77-4E21-8C1F-BD932DEF8F8C}"/>
                  </a:ext>
                </a:extLst>
              </p:cNvPr>
              <p:cNvSpPr/>
              <p:nvPr/>
            </p:nvSpPr>
            <p:spPr>
              <a:xfrm>
                <a:off x="9745531" y="696644"/>
                <a:ext cx="2235200" cy="2235200"/>
              </a:xfrm>
              <a:prstGeom prst="ellipse">
                <a:avLst/>
              </a:prstGeom>
              <a:solidFill>
                <a:srgbClr val="FF890E"/>
              </a:solidFill>
              <a:ln w="19050" cap="flat" cmpd="sng" algn="ctr">
                <a:solidFill>
                  <a:srgbClr val="FF890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6" name="Rectangle 25">
              <a:extLst>
                <a:ext uri="{FF2B5EF4-FFF2-40B4-BE49-F238E27FC236}">
                  <a16:creationId xmlns:a16="http://schemas.microsoft.com/office/drawing/2014/main" id="{0EE8FDBA-02F6-48E4-AFA5-4067376F5AFA}"/>
                </a:ext>
              </a:extLst>
            </p:cNvPr>
            <p:cNvSpPr/>
            <p:nvPr/>
          </p:nvSpPr>
          <p:spPr>
            <a:xfrm>
              <a:off x="750099" y="3672326"/>
              <a:ext cx="2066355" cy="14747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srgbClr val="076382"/>
                  </a:solidFill>
                  <a:effectLst/>
                  <a:uLnTx/>
                  <a:uFillTx/>
                  <a:latin typeface="Montserrat" panose="00000500000000000000" pitchFamily="2" charset="0"/>
                  <a:ea typeface="+mn-ea"/>
                  <a:cs typeface="+mn-cs"/>
                </a:rPr>
                <a:t>Removal of viral load testing requirement</a:t>
              </a:r>
            </a:p>
          </p:txBody>
        </p:sp>
      </p:grpSp>
      <p:grpSp>
        <p:nvGrpSpPr>
          <p:cNvPr id="29" name="Group 28">
            <a:extLst>
              <a:ext uri="{FF2B5EF4-FFF2-40B4-BE49-F238E27FC236}">
                <a16:creationId xmlns:a16="http://schemas.microsoft.com/office/drawing/2014/main" id="{B94E698F-19F6-426F-80C7-C445468A1A5C}"/>
              </a:ext>
            </a:extLst>
          </p:cNvPr>
          <p:cNvGrpSpPr/>
          <p:nvPr/>
        </p:nvGrpSpPr>
        <p:grpSpPr>
          <a:xfrm>
            <a:off x="8178061" y="2352921"/>
            <a:ext cx="2809144" cy="2942235"/>
            <a:chOff x="665676" y="3235670"/>
            <a:chExt cx="2281370" cy="2389456"/>
          </a:xfrm>
        </p:grpSpPr>
        <p:grpSp>
          <p:nvGrpSpPr>
            <p:cNvPr id="30" name="Group 29">
              <a:extLst>
                <a:ext uri="{FF2B5EF4-FFF2-40B4-BE49-F238E27FC236}">
                  <a16:creationId xmlns:a16="http://schemas.microsoft.com/office/drawing/2014/main" id="{F8ACAA6D-19C8-44C3-8293-27B495D57EB7}"/>
                </a:ext>
              </a:extLst>
            </p:cNvPr>
            <p:cNvGrpSpPr/>
            <p:nvPr/>
          </p:nvGrpSpPr>
          <p:grpSpPr>
            <a:xfrm>
              <a:off x="665677" y="3235670"/>
              <a:ext cx="2281369" cy="2389456"/>
              <a:chOff x="9745531" y="696644"/>
              <a:chExt cx="2281369" cy="2389456"/>
            </a:xfrm>
          </p:grpSpPr>
          <p:sp>
            <p:nvSpPr>
              <p:cNvPr id="32" name="Oval 31">
                <a:extLst>
                  <a:ext uri="{FF2B5EF4-FFF2-40B4-BE49-F238E27FC236}">
                    <a16:creationId xmlns:a16="http://schemas.microsoft.com/office/drawing/2014/main" id="{68686B4F-1AAD-4C3E-8536-1C0E5063985C}"/>
                  </a:ext>
                </a:extLst>
              </p:cNvPr>
              <p:cNvSpPr/>
              <p:nvPr/>
            </p:nvSpPr>
            <p:spPr>
              <a:xfrm>
                <a:off x="9791700" y="850900"/>
                <a:ext cx="2235200" cy="2235200"/>
              </a:xfrm>
              <a:prstGeom prst="ellipse">
                <a:avLst/>
              </a:prstGeom>
              <a:solidFill>
                <a:srgbClr val="07638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B993E1B-BD29-4EB2-AEA5-53C2E0357551}"/>
                  </a:ext>
                </a:extLst>
              </p:cNvPr>
              <p:cNvSpPr/>
              <p:nvPr/>
            </p:nvSpPr>
            <p:spPr>
              <a:xfrm>
                <a:off x="9745531" y="696644"/>
                <a:ext cx="2235200" cy="2235200"/>
              </a:xfrm>
              <a:prstGeom prst="ellipse">
                <a:avLst/>
              </a:prstGeom>
              <a:solidFill>
                <a:srgbClr val="FF890E"/>
              </a:solidFill>
              <a:ln w="19050" cap="flat" cmpd="sng" algn="ctr">
                <a:solidFill>
                  <a:srgbClr val="FF890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1" name="Rectangle 30">
              <a:extLst>
                <a:ext uri="{FF2B5EF4-FFF2-40B4-BE49-F238E27FC236}">
                  <a16:creationId xmlns:a16="http://schemas.microsoft.com/office/drawing/2014/main" id="{4DF5AD19-DD6E-4A20-8E61-CA930A231626}"/>
                </a:ext>
              </a:extLst>
            </p:cNvPr>
            <p:cNvSpPr/>
            <p:nvPr/>
          </p:nvSpPr>
          <p:spPr>
            <a:xfrm>
              <a:off x="665676" y="3770165"/>
              <a:ext cx="2235200" cy="11247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0" dirty="0">
                  <a:solidFill>
                    <a:srgbClr val="076382"/>
                  </a:solidFill>
                  <a:latin typeface="Montserrat" panose="00000500000000000000" pitchFamily="2" charset="0"/>
                </a:rPr>
                <a:t>Optimized</a:t>
              </a:r>
              <a:r>
                <a:rPr kumimoji="0" lang="en-US" sz="2800" b="1" i="0" u="none" strike="noStrike" kern="0" cap="none" spc="0" normalizeH="0" baseline="0" noProof="0" dirty="0">
                  <a:ln>
                    <a:noFill/>
                  </a:ln>
                  <a:solidFill>
                    <a:srgbClr val="076382"/>
                  </a:solidFill>
                  <a:effectLst/>
                  <a:uLnTx/>
                  <a:uFillTx/>
                  <a:latin typeface="Montserrat" panose="00000500000000000000" pitchFamily="2" charset="0"/>
                  <a:ea typeface="+mn-ea"/>
                  <a:cs typeface="+mn-cs"/>
                </a:rPr>
                <a:t> supply chain practices</a:t>
              </a:r>
            </a:p>
          </p:txBody>
        </p:sp>
      </p:grpSp>
    </p:spTree>
    <p:extLst>
      <p:ext uri="{BB962C8B-B14F-4D97-AF65-F5344CB8AC3E}">
        <p14:creationId xmlns:p14="http://schemas.microsoft.com/office/powerpoint/2010/main" val="408463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77FBDB7-90AE-4303-A898-0A6F166C1780}"/>
              </a:ext>
            </a:extLst>
          </p:cNvPr>
          <p:cNvGrpSpPr/>
          <p:nvPr/>
        </p:nvGrpSpPr>
        <p:grpSpPr>
          <a:xfrm>
            <a:off x="577112" y="2257951"/>
            <a:ext cx="2809143" cy="2942235"/>
            <a:chOff x="665677" y="3235670"/>
            <a:chExt cx="2281369" cy="2389456"/>
          </a:xfrm>
        </p:grpSpPr>
        <p:grpSp>
          <p:nvGrpSpPr>
            <p:cNvPr id="9" name="Group 8">
              <a:extLst>
                <a:ext uri="{FF2B5EF4-FFF2-40B4-BE49-F238E27FC236}">
                  <a16:creationId xmlns:a16="http://schemas.microsoft.com/office/drawing/2014/main" id="{135199AC-BC77-470F-883D-B39FAF14E3BF}"/>
                </a:ext>
              </a:extLst>
            </p:cNvPr>
            <p:cNvGrpSpPr/>
            <p:nvPr/>
          </p:nvGrpSpPr>
          <p:grpSpPr>
            <a:xfrm>
              <a:off x="665677" y="3235670"/>
              <a:ext cx="2281369" cy="2389456"/>
              <a:chOff x="9745531" y="696644"/>
              <a:chExt cx="2281369" cy="2389456"/>
            </a:xfrm>
          </p:grpSpPr>
          <p:sp>
            <p:nvSpPr>
              <p:cNvPr id="11" name="Oval 10">
                <a:extLst>
                  <a:ext uri="{FF2B5EF4-FFF2-40B4-BE49-F238E27FC236}">
                    <a16:creationId xmlns:a16="http://schemas.microsoft.com/office/drawing/2014/main" id="{2FD085D7-2DFC-4AF9-BFD2-555B04AC9BF9}"/>
                  </a:ext>
                </a:extLst>
              </p:cNvPr>
              <p:cNvSpPr/>
              <p:nvPr/>
            </p:nvSpPr>
            <p:spPr>
              <a:xfrm>
                <a:off x="9791700" y="850900"/>
                <a:ext cx="2235200" cy="2235200"/>
              </a:xfrm>
              <a:prstGeom prst="ellipse">
                <a:avLst/>
              </a:prstGeom>
              <a:solidFill>
                <a:srgbClr val="07638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13FCD39A-ECA1-44D9-8E2F-AA212AE4E6D0}"/>
                  </a:ext>
                </a:extLst>
              </p:cNvPr>
              <p:cNvSpPr/>
              <p:nvPr/>
            </p:nvSpPr>
            <p:spPr>
              <a:xfrm>
                <a:off x="9745531" y="696644"/>
                <a:ext cx="2235200" cy="2235200"/>
              </a:xfrm>
              <a:prstGeom prst="ellipse">
                <a:avLst/>
              </a:prstGeom>
              <a:solidFill>
                <a:srgbClr val="FF890E"/>
              </a:solidFill>
              <a:ln w="19050" cap="flat" cmpd="sng" algn="ctr">
                <a:solidFill>
                  <a:srgbClr val="FF890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0" name="Rectangle 9">
              <a:extLst>
                <a:ext uri="{FF2B5EF4-FFF2-40B4-BE49-F238E27FC236}">
                  <a16:creationId xmlns:a16="http://schemas.microsoft.com/office/drawing/2014/main" id="{6BD68872-F622-476E-B662-CCEA4430F1D2}"/>
                </a:ext>
              </a:extLst>
            </p:cNvPr>
            <p:cNvSpPr/>
            <p:nvPr/>
          </p:nvSpPr>
          <p:spPr>
            <a:xfrm>
              <a:off x="711846" y="3693036"/>
              <a:ext cx="2122517" cy="14747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76382"/>
                  </a:solidFill>
                  <a:effectLst/>
                  <a:uLnTx/>
                  <a:uFillTx/>
                  <a:latin typeface="Montserrat" panose="00000500000000000000" pitchFamily="2" charset="0"/>
                  <a:ea typeface="+mn-ea"/>
                  <a:cs typeface="+mn-cs"/>
                </a:rPr>
                <a:t>Adoption of a risk-benefit approach</a:t>
              </a:r>
            </a:p>
          </p:txBody>
        </p:sp>
      </p:grpSp>
      <p:grpSp>
        <p:nvGrpSpPr>
          <p:cNvPr id="24" name="Group 23">
            <a:extLst>
              <a:ext uri="{FF2B5EF4-FFF2-40B4-BE49-F238E27FC236}">
                <a16:creationId xmlns:a16="http://schemas.microsoft.com/office/drawing/2014/main" id="{9578A7A4-7406-45F9-BD8A-73BE97A33C03}"/>
              </a:ext>
            </a:extLst>
          </p:cNvPr>
          <p:cNvGrpSpPr/>
          <p:nvPr/>
        </p:nvGrpSpPr>
        <p:grpSpPr>
          <a:xfrm>
            <a:off x="4377587" y="2257951"/>
            <a:ext cx="2809143" cy="2942235"/>
            <a:chOff x="665677" y="3235670"/>
            <a:chExt cx="2281369" cy="2389456"/>
          </a:xfrm>
        </p:grpSpPr>
        <p:grpSp>
          <p:nvGrpSpPr>
            <p:cNvPr id="25" name="Group 24">
              <a:extLst>
                <a:ext uri="{FF2B5EF4-FFF2-40B4-BE49-F238E27FC236}">
                  <a16:creationId xmlns:a16="http://schemas.microsoft.com/office/drawing/2014/main" id="{7D582260-7218-4D04-AB81-19D50A7CEFEF}"/>
                </a:ext>
              </a:extLst>
            </p:cNvPr>
            <p:cNvGrpSpPr/>
            <p:nvPr/>
          </p:nvGrpSpPr>
          <p:grpSpPr>
            <a:xfrm>
              <a:off x="665677" y="3235670"/>
              <a:ext cx="2281369" cy="2389456"/>
              <a:chOff x="9745531" y="696644"/>
              <a:chExt cx="2281369" cy="2389456"/>
            </a:xfrm>
          </p:grpSpPr>
          <p:sp>
            <p:nvSpPr>
              <p:cNvPr id="27" name="Oval 26">
                <a:extLst>
                  <a:ext uri="{FF2B5EF4-FFF2-40B4-BE49-F238E27FC236}">
                    <a16:creationId xmlns:a16="http://schemas.microsoft.com/office/drawing/2014/main" id="{4720640F-6522-4140-BEB6-5871C2F6B55D}"/>
                  </a:ext>
                </a:extLst>
              </p:cNvPr>
              <p:cNvSpPr/>
              <p:nvPr/>
            </p:nvSpPr>
            <p:spPr>
              <a:xfrm>
                <a:off x="9791700" y="850900"/>
                <a:ext cx="2235200" cy="2235200"/>
              </a:xfrm>
              <a:prstGeom prst="ellipse">
                <a:avLst/>
              </a:prstGeom>
              <a:solidFill>
                <a:srgbClr val="07638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980BE85B-5A77-4E21-8C1F-BD932DEF8F8C}"/>
                  </a:ext>
                </a:extLst>
              </p:cNvPr>
              <p:cNvSpPr/>
              <p:nvPr/>
            </p:nvSpPr>
            <p:spPr>
              <a:xfrm>
                <a:off x="9745531" y="696644"/>
                <a:ext cx="2235200" cy="2235200"/>
              </a:xfrm>
              <a:prstGeom prst="ellipse">
                <a:avLst/>
              </a:prstGeom>
              <a:solidFill>
                <a:srgbClr val="FF890E"/>
              </a:solidFill>
              <a:ln w="19050" cap="flat" cmpd="sng" algn="ctr">
                <a:solidFill>
                  <a:srgbClr val="FF890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6" name="Rectangle 25">
              <a:extLst>
                <a:ext uri="{FF2B5EF4-FFF2-40B4-BE49-F238E27FC236}">
                  <a16:creationId xmlns:a16="http://schemas.microsoft.com/office/drawing/2014/main" id="{0EE8FDBA-02F6-48E4-AFA5-4067376F5AFA}"/>
                </a:ext>
              </a:extLst>
            </p:cNvPr>
            <p:cNvSpPr/>
            <p:nvPr/>
          </p:nvSpPr>
          <p:spPr>
            <a:xfrm>
              <a:off x="665677" y="3793018"/>
              <a:ext cx="2122517" cy="127475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0" dirty="0">
                  <a:solidFill>
                    <a:srgbClr val="076382"/>
                  </a:solidFill>
                  <a:latin typeface="Montserrat" panose="00000500000000000000" pitchFamily="2" charset="0"/>
                </a:rPr>
                <a:t>C</a:t>
              </a:r>
              <a:r>
                <a:rPr kumimoji="0" lang="en-US" sz="3200" b="1" i="0" u="none" strike="noStrike" kern="0" cap="none" spc="0" normalizeH="0" baseline="0" noProof="0" dirty="0" err="1">
                  <a:ln>
                    <a:noFill/>
                  </a:ln>
                  <a:solidFill>
                    <a:srgbClr val="076382"/>
                  </a:solidFill>
                  <a:effectLst/>
                  <a:uLnTx/>
                  <a:uFillTx/>
                  <a:latin typeface="Montserrat" panose="00000500000000000000" pitchFamily="2" charset="0"/>
                  <a:ea typeface="+mn-ea"/>
                  <a:cs typeface="+mn-cs"/>
                </a:rPr>
                <a:t>ivil</a:t>
              </a:r>
              <a:r>
                <a:rPr kumimoji="0" lang="en-US" sz="3200" b="1" i="0" u="none" strike="noStrike" kern="0" cap="none" spc="0" normalizeH="0" baseline="0" noProof="0" dirty="0">
                  <a:ln>
                    <a:noFill/>
                  </a:ln>
                  <a:solidFill>
                    <a:srgbClr val="076382"/>
                  </a:solidFill>
                  <a:effectLst/>
                  <a:uLnTx/>
                  <a:uFillTx/>
                  <a:latin typeface="Montserrat" panose="00000500000000000000" pitchFamily="2" charset="0"/>
                  <a:ea typeface="+mn-ea"/>
                  <a:cs typeface="+mn-cs"/>
                </a:rPr>
                <a:t> society advocacy</a:t>
              </a:r>
            </a:p>
          </p:txBody>
        </p:sp>
      </p:grpSp>
      <p:grpSp>
        <p:nvGrpSpPr>
          <p:cNvPr id="29" name="Group 28">
            <a:extLst>
              <a:ext uri="{FF2B5EF4-FFF2-40B4-BE49-F238E27FC236}">
                <a16:creationId xmlns:a16="http://schemas.microsoft.com/office/drawing/2014/main" id="{B94E698F-19F6-426F-80C7-C445468A1A5C}"/>
              </a:ext>
            </a:extLst>
          </p:cNvPr>
          <p:cNvGrpSpPr/>
          <p:nvPr/>
        </p:nvGrpSpPr>
        <p:grpSpPr>
          <a:xfrm>
            <a:off x="8178062" y="2352921"/>
            <a:ext cx="2809143" cy="2942235"/>
            <a:chOff x="665677" y="3235670"/>
            <a:chExt cx="2281369" cy="2389456"/>
          </a:xfrm>
        </p:grpSpPr>
        <p:grpSp>
          <p:nvGrpSpPr>
            <p:cNvPr id="30" name="Group 29">
              <a:extLst>
                <a:ext uri="{FF2B5EF4-FFF2-40B4-BE49-F238E27FC236}">
                  <a16:creationId xmlns:a16="http://schemas.microsoft.com/office/drawing/2014/main" id="{F8ACAA6D-19C8-44C3-8293-27B495D57EB7}"/>
                </a:ext>
              </a:extLst>
            </p:cNvPr>
            <p:cNvGrpSpPr/>
            <p:nvPr/>
          </p:nvGrpSpPr>
          <p:grpSpPr>
            <a:xfrm>
              <a:off x="665677" y="3235670"/>
              <a:ext cx="2281369" cy="2389456"/>
              <a:chOff x="9745531" y="696644"/>
              <a:chExt cx="2281369" cy="2389456"/>
            </a:xfrm>
          </p:grpSpPr>
          <p:sp>
            <p:nvSpPr>
              <p:cNvPr id="32" name="Oval 31">
                <a:extLst>
                  <a:ext uri="{FF2B5EF4-FFF2-40B4-BE49-F238E27FC236}">
                    <a16:creationId xmlns:a16="http://schemas.microsoft.com/office/drawing/2014/main" id="{68686B4F-1AAD-4C3E-8536-1C0E5063985C}"/>
                  </a:ext>
                </a:extLst>
              </p:cNvPr>
              <p:cNvSpPr/>
              <p:nvPr/>
            </p:nvSpPr>
            <p:spPr>
              <a:xfrm>
                <a:off x="9791700" y="850900"/>
                <a:ext cx="2235200" cy="2235200"/>
              </a:xfrm>
              <a:prstGeom prst="ellipse">
                <a:avLst/>
              </a:prstGeom>
              <a:solidFill>
                <a:srgbClr val="07638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B993E1B-BD29-4EB2-AEA5-53C2E0357551}"/>
                  </a:ext>
                </a:extLst>
              </p:cNvPr>
              <p:cNvSpPr/>
              <p:nvPr/>
            </p:nvSpPr>
            <p:spPr>
              <a:xfrm>
                <a:off x="9745531" y="696644"/>
                <a:ext cx="2235200" cy="2235200"/>
              </a:xfrm>
              <a:prstGeom prst="ellipse">
                <a:avLst/>
              </a:prstGeom>
              <a:solidFill>
                <a:srgbClr val="FF890E"/>
              </a:solidFill>
              <a:ln w="19050" cap="flat" cmpd="sng" algn="ctr">
                <a:solidFill>
                  <a:srgbClr val="FF890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1" name="Rectangle 30">
              <a:extLst>
                <a:ext uri="{FF2B5EF4-FFF2-40B4-BE49-F238E27FC236}">
                  <a16:creationId xmlns:a16="http://schemas.microsoft.com/office/drawing/2014/main" id="{4DF5AD19-DD6E-4A20-8E61-CA930A231626}"/>
                </a:ext>
              </a:extLst>
            </p:cNvPr>
            <p:cNvSpPr/>
            <p:nvPr/>
          </p:nvSpPr>
          <p:spPr>
            <a:xfrm>
              <a:off x="768187" y="3790874"/>
              <a:ext cx="2122517" cy="1124786"/>
            </a:xfrm>
            <a:prstGeom prst="rect">
              <a:avLst/>
            </a:prstGeom>
          </p:spPr>
          <p:txBody>
            <a:bodyPr wrap="square">
              <a:spAutoFit/>
            </a:bodyPr>
            <a:lstStyle/>
            <a:p>
              <a:pPr lvl="0" algn="ctr" defTabSz="914400">
                <a:defRPr/>
              </a:pPr>
              <a:r>
                <a:rPr lang="en-US" sz="2800" b="1" kern="0" dirty="0">
                  <a:solidFill>
                    <a:srgbClr val="076382"/>
                  </a:solidFill>
                  <a:latin typeface="Montserrat" panose="00000500000000000000" pitchFamily="2" charset="0"/>
                </a:rPr>
                <a:t>Country and multilateral partnership</a:t>
              </a:r>
            </a:p>
          </p:txBody>
        </p:sp>
      </p:grpSp>
      <p:sp>
        <p:nvSpPr>
          <p:cNvPr id="19" name="Title 2">
            <a:extLst>
              <a:ext uri="{FF2B5EF4-FFF2-40B4-BE49-F238E27FC236}">
                <a16:creationId xmlns:a16="http://schemas.microsoft.com/office/drawing/2014/main" id="{31F9383F-87AA-45E9-82DE-5DCE7C89E7EF}"/>
              </a:ext>
            </a:extLst>
          </p:cNvPr>
          <p:cNvSpPr>
            <a:spLocks noGrp="1"/>
          </p:cNvSpPr>
          <p:nvPr>
            <p:ph type="title"/>
          </p:nvPr>
        </p:nvSpPr>
        <p:spPr>
          <a:xfrm>
            <a:off x="2200275" y="441325"/>
            <a:ext cx="9548816" cy="1223964"/>
          </a:xfrm>
        </p:spPr>
        <p:txBody>
          <a:bodyPr>
            <a:normAutofit/>
          </a:bodyPr>
          <a:lstStyle/>
          <a:p>
            <a:r>
              <a:rPr lang="en-GB" noProof="0" dirty="0"/>
              <a:t>Partnership with civil society and national governments</a:t>
            </a:r>
            <a:endParaRPr lang="en-US" dirty="0"/>
          </a:p>
        </p:txBody>
      </p:sp>
    </p:spTree>
    <p:extLst>
      <p:ext uri="{BB962C8B-B14F-4D97-AF65-F5344CB8AC3E}">
        <p14:creationId xmlns:p14="http://schemas.microsoft.com/office/powerpoint/2010/main" val="265230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3E86D9-734E-CD4A-98AC-D989E4E5E744}"/>
              </a:ext>
            </a:extLst>
          </p:cNvPr>
          <p:cNvSpPr>
            <a:spLocks noGrp="1"/>
          </p:cNvSpPr>
          <p:nvPr>
            <p:ph type="title"/>
          </p:nvPr>
        </p:nvSpPr>
        <p:spPr>
          <a:xfrm>
            <a:off x="3009044" y="2263759"/>
            <a:ext cx="7984304" cy="1223964"/>
          </a:xfrm>
        </p:spPr>
        <p:txBody>
          <a:bodyPr>
            <a:noAutofit/>
          </a:bodyPr>
          <a:lstStyle/>
          <a:p>
            <a:r>
              <a:rPr lang="en-GB" noProof="0" dirty="0">
                <a:latin typeface="+mj-lt"/>
              </a:rPr>
              <a:t>What was the impact of increased TLD uptake on viral suppression?</a:t>
            </a:r>
            <a:endParaRPr lang="en-GB" noProof="0" dirty="0"/>
          </a:p>
        </p:txBody>
      </p:sp>
    </p:spTree>
    <p:extLst>
      <p:ext uri="{BB962C8B-B14F-4D97-AF65-F5344CB8AC3E}">
        <p14:creationId xmlns:p14="http://schemas.microsoft.com/office/powerpoint/2010/main" val="1878835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53A8D79-8297-4A4E-918A-09C55A1D7F2B}"/>
              </a:ext>
            </a:extLst>
          </p:cNvPr>
          <p:cNvSpPr txBox="1">
            <a:spLocks/>
          </p:cNvSpPr>
          <p:nvPr/>
        </p:nvSpPr>
        <p:spPr>
          <a:xfrm>
            <a:off x="2109123" y="334447"/>
            <a:ext cx="9956207" cy="1223964"/>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r>
              <a:rPr lang="en-GB" dirty="0"/>
              <a:t>Impact of TLD dispensation on viral suppression by country- 2020</a:t>
            </a:r>
          </a:p>
        </p:txBody>
      </p:sp>
      <p:sp>
        <p:nvSpPr>
          <p:cNvPr id="5" name="TextBox 4">
            <a:extLst>
              <a:ext uri="{FF2B5EF4-FFF2-40B4-BE49-F238E27FC236}">
                <a16:creationId xmlns:a16="http://schemas.microsoft.com/office/drawing/2014/main" id="{1E7EF05A-D4BB-4233-8F39-6340D28A6CF7}"/>
              </a:ext>
            </a:extLst>
          </p:cNvPr>
          <p:cNvSpPr txBox="1"/>
          <p:nvPr/>
        </p:nvSpPr>
        <p:spPr>
          <a:xfrm>
            <a:off x="326205" y="6451447"/>
            <a:ext cx="8180798" cy="261610"/>
          </a:xfrm>
          <a:prstGeom prst="rect">
            <a:avLst/>
          </a:prstGeom>
          <a:noFill/>
        </p:spPr>
        <p:txBody>
          <a:bodyPr wrap="square">
            <a:spAutoFit/>
          </a:bodyPr>
          <a:lstStyle/>
          <a:p>
            <a:r>
              <a:rPr lang="en-US" sz="1100" dirty="0">
                <a:effectLst/>
                <a:latin typeface="Arial" panose="020B0604020202020204" pitchFamily="34" charset="0"/>
              </a:rPr>
              <a:t>Proxy viral load suppression: % of VL &lt;1000 cps/ml among those tested</a:t>
            </a:r>
            <a:endParaRPr lang="en-US" sz="1100" dirty="0"/>
          </a:p>
        </p:txBody>
      </p:sp>
      <p:pic>
        <p:nvPicPr>
          <p:cNvPr id="9" name="Picture 8">
            <a:extLst>
              <a:ext uri="{FF2B5EF4-FFF2-40B4-BE49-F238E27FC236}">
                <a16:creationId xmlns:a16="http://schemas.microsoft.com/office/drawing/2014/main" id="{E187443A-8102-44A7-B9AC-6AEB78BB43AD}"/>
              </a:ext>
            </a:extLst>
          </p:cNvPr>
          <p:cNvPicPr>
            <a:picLocks noChangeAspect="1"/>
          </p:cNvPicPr>
          <p:nvPr/>
        </p:nvPicPr>
        <p:blipFill>
          <a:blip r:embed="rId3"/>
          <a:stretch>
            <a:fillRect/>
          </a:stretch>
        </p:blipFill>
        <p:spPr>
          <a:xfrm>
            <a:off x="1933856" y="1371600"/>
            <a:ext cx="9235440" cy="5046458"/>
          </a:xfrm>
          <a:prstGeom prst="rect">
            <a:avLst/>
          </a:prstGeom>
        </p:spPr>
      </p:pic>
      <p:sp>
        <p:nvSpPr>
          <p:cNvPr id="10" name="TextBox 1">
            <a:extLst>
              <a:ext uri="{FF2B5EF4-FFF2-40B4-BE49-F238E27FC236}">
                <a16:creationId xmlns:a16="http://schemas.microsoft.com/office/drawing/2014/main" id="{40D2B45C-050F-4F37-9355-1BC4B1AAF462}"/>
              </a:ext>
            </a:extLst>
          </p:cNvPr>
          <p:cNvSpPr txBox="1"/>
          <p:nvPr/>
        </p:nvSpPr>
        <p:spPr>
          <a:xfrm>
            <a:off x="10009760" y="6446875"/>
            <a:ext cx="2559413"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800" dirty="0"/>
              <a:t>Data source: PEPFAR MER indicators</a:t>
            </a:r>
          </a:p>
        </p:txBody>
      </p:sp>
      <p:sp>
        <p:nvSpPr>
          <p:cNvPr id="11" name="TextBox 10">
            <a:extLst>
              <a:ext uri="{FF2B5EF4-FFF2-40B4-BE49-F238E27FC236}">
                <a16:creationId xmlns:a16="http://schemas.microsoft.com/office/drawing/2014/main" id="{2F2FF2F9-8CAC-4914-8411-E33B3B475F2D}"/>
              </a:ext>
            </a:extLst>
          </p:cNvPr>
          <p:cNvSpPr txBox="1"/>
          <p:nvPr/>
        </p:nvSpPr>
        <p:spPr>
          <a:xfrm>
            <a:off x="1700784" y="1371600"/>
            <a:ext cx="430887" cy="3734789"/>
          </a:xfrm>
          <a:prstGeom prst="rect">
            <a:avLst/>
          </a:prstGeom>
          <a:solidFill>
            <a:schemeClr val="bg1"/>
          </a:solidFill>
        </p:spPr>
        <p:txBody>
          <a:bodyPr vert="vert270" wrap="square">
            <a:spAutoFit/>
          </a:bodyPr>
          <a:lstStyle/>
          <a:p>
            <a:pPr algn="l"/>
            <a:r>
              <a:rPr lang="en-US" sz="1600" dirty="0"/>
              <a:t>%Viral load suppression</a:t>
            </a:r>
          </a:p>
        </p:txBody>
      </p:sp>
      <p:sp>
        <p:nvSpPr>
          <p:cNvPr id="12" name="TextBox 11">
            <a:extLst>
              <a:ext uri="{FF2B5EF4-FFF2-40B4-BE49-F238E27FC236}">
                <a16:creationId xmlns:a16="http://schemas.microsoft.com/office/drawing/2014/main" id="{1AA93CD8-005D-4923-8A49-B81D4A1CD57C}"/>
              </a:ext>
            </a:extLst>
          </p:cNvPr>
          <p:cNvSpPr txBox="1"/>
          <p:nvPr/>
        </p:nvSpPr>
        <p:spPr>
          <a:xfrm>
            <a:off x="4852009" y="6184999"/>
            <a:ext cx="4261717" cy="338554"/>
          </a:xfrm>
          <a:prstGeom prst="rect">
            <a:avLst/>
          </a:prstGeom>
          <a:solidFill>
            <a:schemeClr val="bg1"/>
          </a:solidFill>
        </p:spPr>
        <p:txBody>
          <a:bodyPr vert="horz" wrap="square">
            <a:spAutoFit/>
          </a:bodyPr>
          <a:lstStyle/>
          <a:p>
            <a:pPr algn="l"/>
            <a:r>
              <a:rPr lang="en-US" sz="1600" dirty="0"/>
              <a:t>% of dispensed bottles that were TLD</a:t>
            </a:r>
          </a:p>
        </p:txBody>
      </p:sp>
    </p:spTree>
    <p:extLst>
      <p:ext uri="{BB962C8B-B14F-4D97-AF65-F5344CB8AC3E}">
        <p14:creationId xmlns:p14="http://schemas.microsoft.com/office/powerpoint/2010/main" val="3895019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AA55A52-4B06-4E2A-936C-B8FF747FB52A}"/>
              </a:ext>
            </a:extLst>
          </p:cNvPr>
          <p:cNvSpPr txBox="1">
            <a:spLocks/>
          </p:cNvSpPr>
          <p:nvPr/>
        </p:nvSpPr>
        <p:spPr>
          <a:xfrm>
            <a:off x="2109123" y="334447"/>
            <a:ext cx="9956207" cy="1223964"/>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r>
              <a:rPr lang="en-GB" dirty="0"/>
              <a:t>Impact of TLD dispensation on viral suppression by country- 2021</a:t>
            </a:r>
          </a:p>
        </p:txBody>
      </p:sp>
      <p:sp>
        <p:nvSpPr>
          <p:cNvPr id="7" name="TextBox 6">
            <a:extLst>
              <a:ext uri="{FF2B5EF4-FFF2-40B4-BE49-F238E27FC236}">
                <a16:creationId xmlns:a16="http://schemas.microsoft.com/office/drawing/2014/main" id="{4EDF33F2-872D-403B-A859-DCFEC4D88AD8}"/>
              </a:ext>
            </a:extLst>
          </p:cNvPr>
          <p:cNvSpPr txBox="1"/>
          <p:nvPr/>
        </p:nvSpPr>
        <p:spPr>
          <a:xfrm>
            <a:off x="326205" y="6451447"/>
            <a:ext cx="8180798" cy="261610"/>
          </a:xfrm>
          <a:prstGeom prst="rect">
            <a:avLst/>
          </a:prstGeom>
          <a:noFill/>
        </p:spPr>
        <p:txBody>
          <a:bodyPr wrap="square">
            <a:spAutoFit/>
          </a:bodyPr>
          <a:lstStyle/>
          <a:p>
            <a:r>
              <a:rPr lang="en-US" sz="1100" dirty="0">
                <a:effectLst/>
                <a:latin typeface="Arial" panose="020B0604020202020204" pitchFamily="34" charset="0"/>
              </a:rPr>
              <a:t>Proxy viral load suppression: % of VL &lt;1000 cps/ml among those tested</a:t>
            </a:r>
            <a:endParaRPr lang="en-US" sz="1100" dirty="0"/>
          </a:p>
        </p:txBody>
      </p:sp>
      <p:pic>
        <p:nvPicPr>
          <p:cNvPr id="9" name="Picture 8">
            <a:extLst>
              <a:ext uri="{FF2B5EF4-FFF2-40B4-BE49-F238E27FC236}">
                <a16:creationId xmlns:a16="http://schemas.microsoft.com/office/drawing/2014/main" id="{F9866713-DA97-4774-8D2E-E390F32414E2}"/>
              </a:ext>
            </a:extLst>
          </p:cNvPr>
          <p:cNvPicPr>
            <a:picLocks noChangeAspect="1"/>
          </p:cNvPicPr>
          <p:nvPr/>
        </p:nvPicPr>
        <p:blipFill>
          <a:blip r:embed="rId3"/>
          <a:stretch>
            <a:fillRect/>
          </a:stretch>
        </p:blipFill>
        <p:spPr>
          <a:xfrm>
            <a:off x="1920240" y="1371600"/>
            <a:ext cx="9326880" cy="5057083"/>
          </a:xfrm>
          <a:prstGeom prst="rect">
            <a:avLst/>
          </a:prstGeom>
        </p:spPr>
      </p:pic>
      <p:sp>
        <p:nvSpPr>
          <p:cNvPr id="10" name="TextBox 1">
            <a:extLst>
              <a:ext uri="{FF2B5EF4-FFF2-40B4-BE49-F238E27FC236}">
                <a16:creationId xmlns:a16="http://schemas.microsoft.com/office/drawing/2014/main" id="{A1289D45-212B-405B-B1B4-1DB549A7BC1D}"/>
              </a:ext>
            </a:extLst>
          </p:cNvPr>
          <p:cNvSpPr txBox="1"/>
          <p:nvPr/>
        </p:nvSpPr>
        <p:spPr>
          <a:xfrm>
            <a:off x="10009760" y="6446875"/>
            <a:ext cx="2559413"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800" dirty="0"/>
              <a:t>Data source: PEPFAR MER indicators</a:t>
            </a:r>
          </a:p>
        </p:txBody>
      </p:sp>
      <p:sp>
        <p:nvSpPr>
          <p:cNvPr id="11" name="TextBox 10">
            <a:extLst>
              <a:ext uri="{FF2B5EF4-FFF2-40B4-BE49-F238E27FC236}">
                <a16:creationId xmlns:a16="http://schemas.microsoft.com/office/drawing/2014/main" id="{91920D60-9467-4102-8BDE-010352AF8050}"/>
              </a:ext>
            </a:extLst>
          </p:cNvPr>
          <p:cNvSpPr txBox="1"/>
          <p:nvPr/>
        </p:nvSpPr>
        <p:spPr>
          <a:xfrm>
            <a:off x="1704796" y="1371600"/>
            <a:ext cx="430887" cy="3734789"/>
          </a:xfrm>
          <a:prstGeom prst="rect">
            <a:avLst/>
          </a:prstGeom>
          <a:solidFill>
            <a:schemeClr val="bg1"/>
          </a:solidFill>
        </p:spPr>
        <p:txBody>
          <a:bodyPr vert="vert270" wrap="square">
            <a:spAutoFit/>
          </a:bodyPr>
          <a:lstStyle/>
          <a:p>
            <a:pPr algn="l"/>
            <a:r>
              <a:rPr lang="en-US" sz="1600" dirty="0"/>
              <a:t>%Viral load suppression</a:t>
            </a:r>
          </a:p>
        </p:txBody>
      </p:sp>
      <p:sp>
        <p:nvSpPr>
          <p:cNvPr id="12" name="TextBox 11">
            <a:extLst>
              <a:ext uri="{FF2B5EF4-FFF2-40B4-BE49-F238E27FC236}">
                <a16:creationId xmlns:a16="http://schemas.microsoft.com/office/drawing/2014/main" id="{E0E5CF3C-25AB-4763-8062-AF79317F5B58}"/>
              </a:ext>
            </a:extLst>
          </p:cNvPr>
          <p:cNvSpPr txBox="1"/>
          <p:nvPr/>
        </p:nvSpPr>
        <p:spPr>
          <a:xfrm>
            <a:off x="4852009" y="6240084"/>
            <a:ext cx="4261717" cy="338554"/>
          </a:xfrm>
          <a:prstGeom prst="rect">
            <a:avLst/>
          </a:prstGeom>
          <a:solidFill>
            <a:schemeClr val="bg1"/>
          </a:solidFill>
        </p:spPr>
        <p:txBody>
          <a:bodyPr vert="horz" wrap="square">
            <a:spAutoFit/>
          </a:bodyPr>
          <a:lstStyle/>
          <a:p>
            <a:pPr algn="l"/>
            <a:r>
              <a:rPr lang="en-US" sz="1600" dirty="0"/>
              <a:t>% of dispensed bottles that were TLD</a:t>
            </a:r>
          </a:p>
        </p:txBody>
      </p:sp>
    </p:spTree>
    <p:extLst>
      <p:ext uri="{BB962C8B-B14F-4D97-AF65-F5344CB8AC3E}">
        <p14:creationId xmlns:p14="http://schemas.microsoft.com/office/powerpoint/2010/main" val="3943298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p:txBody>
          <a:bodyPr>
            <a:normAutofit/>
          </a:bodyPr>
          <a:lstStyle/>
          <a:p>
            <a:r>
              <a:rPr lang="en-US" noProof="0"/>
              <a:t>I have no relevant financial relationships with ineligible companies to disclose</a:t>
            </a:r>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2175030" y="592246"/>
            <a:ext cx="9574062" cy="1223964"/>
          </a:xfrm>
        </p:spPr>
        <p:txBody>
          <a:bodyPr>
            <a:normAutofit/>
          </a:bodyPr>
          <a:lstStyle/>
          <a:p>
            <a:r>
              <a:rPr lang="en-GB" noProof="0"/>
              <a:t>Conflict of Interest Disclosure </a:t>
            </a:r>
          </a:p>
        </p:txBody>
      </p:sp>
    </p:spTree>
    <p:extLst>
      <p:ext uri="{BB962C8B-B14F-4D97-AF65-F5344CB8AC3E}">
        <p14:creationId xmlns:p14="http://schemas.microsoft.com/office/powerpoint/2010/main" val="2694814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C03376-B80A-489E-9F4C-4449235D4B41}"/>
              </a:ext>
            </a:extLst>
          </p:cNvPr>
          <p:cNvSpPr txBox="1"/>
          <p:nvPr/>
        </p:nvSpPr>
        <p:spPr>
          <a:xfrm>
            <a:off x="326205" y="6451447"/>
            <a:ext cx="8180798" cy="261610"/>
          </a:xfrm>
          <a:prstGeom prst="rect">
            <a:avLst/>
          </a:prstGeom>
          <a:noFill/>
        </p:spPr>
        <p:txBody>
          <a:bodyPr wrap="square">
            <a:spAutoFit/>
          </a:bodyPr>
          <a:lstStyle/>
          <a:p>
            <a:r>
              <a:rPr lang="en-US" sz="1100" dirty="0">
                <a:effectLst/>
                <a:latin typeface="Arial" panose="020B0604020202020204" pitchFamily="34" charset="0"/>
              </a:rPr>
              <a:t>Proxy viral load suppression: % of VL &lt;1000 cps/ml among those tested</a:t>
            </a:r>
            <a:endParaRPr lang="en-US" sz="1100" dirty="0"/>
          </a:p>
        </p:txBody>
      </p:sp>
      <p:pic>
        <p:nvPicPr>
          <p:cNvPr id="4" name="Picture 3">
            <a:extLst>
              <a:ext uri="{FF2B5EF4-FFF2-40B4-BE49-F238E27FC236}">
                <a16:creationId xmlns:a16="http://schemas.microsoft.com/office/drawing/2014/main" id="{1E2EC291-0D18-4B3E-911D-77FE44FDF271}"/>
              </a:ext>
            </a:extLst>
          </p:cNvPr>
          <p:cNvPicPr>
            <a:picLocks noChangeAspect="1"/>
          </p:cNvPicPr>
          <p:nvPr/>
        </p:nvPicPr>
        <p:blipFill>
          <a:blip r:embed="rId3"/>
          <a:stretch>
            <a:fillRect/>
          </a:stretch>
        </p:blipFill>
        <p:spPr>
          <a:xfrm>
            <a:off x="1929968" y="1381328"/>
            <a:ext cx="9144000" cy="5075275"/>
          </a:xfrm>
          <a:prstGeom prst="rect">
            <a:avLst/>
          </a:prstGeom>
        </p:spPr>
      </p:pic>
      <p:sp>
        <p:nvSpPr>
          <p:cNvPr id="6" name="Title 2">
            <a:extLst>
              <a:ext uri="{FF2B5EF4-FFF2-40B4-BE49-F238E27FC236}">
                <a16:creationId xmlns:a16="http://schemas.microsoft.com/office/drawing/2014/main" id="{4C7457A9-45E3-4BB4-939E-C2C797CD022E}"/>
              </a:ext>
            </a:extLst>
          </p:cNvPr>
          <p:cNvSpPr txBox="1">
            <a:spLocks/>
          </p:cNvSpPr>
          <p:nvPr/>
        </p:nvSpPr>
        <p:spPr>
          <a:xfrm>
            <a:off x="2109123" y="334447"/>
            <a:ext cx="9956207" cy="1223964"/>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r>
              <a:rPr lang="en-GB" dirty="0"/>
              <a:t>Impact of TLD dispensation on viral suppression by country- 2022</a:t>
            </a:r>
          </a:p>
        </p:txBody>
      </p:sp>
      <p:sp>
        <p:nvSpPr>
          <p:cNvPr id="7" name="TextBox 1">
            <a:extLst>
              <a:ext uri="{FF2B5EF4-FFF2-40B4-BE49-F238E27FC236}">
                <a16:creationId xmlns:a16="http://schemas.microsoft.com/office/drawing/2014/main" id="{F8C0D29B-E51A-4C3C-AFC1-DE811447201B}"/>
              </a:ext>
            </a:extLst>
          </p:cNvPr>
          <p:cNvSpPr txBox="1"/>
          <p:nvPr/>
        </p:nvSpPr>
        <p:spPr>
          <a:xfrm>
            <a:off x="10009760" y="6446875"/>
            <a:ext cx="2559413"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800" dirty="0"/>
              <a:t>Data source: PEPFAR MER indicators</a:t>
            </a:r>
          </a:p>
        </p:txBody>
      </p:sp>
      <p:sp>
        <p:nvSpPr>
          <p:cNvPr id="8" name="TextBox 7">
            <a:extLst>
              <a:ext uri="{FF2B5EF4-FFF2-40B4-BE49-F238E27FC236}">
                <a16:creationId xmlns:a16="http://schemas.microsoft.com/office/drawing/2014/main" id="{193D9639-10E4-465E-AA2E-25DF793D00BD}"/>
              </a:ext>
            </a:extLst>
          </p:cNvPr>
          <p:cNvSpPr txBox="1"/>
          <p:nvPr/>
        </p:nvSpPr>
        <p:spPr>
          <a:xfrm>
            <a:off x="1704796" y="1367028"/>
            <a:ext cx="430887" cy="3734789"/>
          </a:xfrm>
          <a:prstGeom prst="rect">
            <a:avLst/>
          </a:prstGeom>
          <a:solidFill>
            <a:schemeClr val="bg1"/>
          </a:solidFill>
        </p:spPr>
        <p:txBody>
          <a:bodyPr vert="vert270" wrap="square">
            <a:spAutoFit/>
          </a:bodyPr>
          <a:lstStyle/>
          <a:p>
            <a:pPr algn="l"/>
            <a:r>
              <a:rPr lang="en-US" sz="1600" dirty="0"/>
              <a:t>%Viral load suppression</a:t>
            </a:r>
          </a:p>
        </p:txBody>
      </p:sp>
      <p:sp>
        <p:nvSpPr>
          <p:cNvPr id="9" name="TextBox 8">
            <a:extLst>
              <a:ext uri="{FF2B5EF4-FFF2-40B4-BE49-F238E27FC236}">
                <a16:creationId xmlns:a16="http://schemas.microsoft.com/office/drawing/2014/main" id="{9353134D-1C82-48D7-B160-2983E8BA6416}"/>
              </a:ext>
            </a:extLst>
          </p:cNvPr>
          <p:cNvSpPr txBox="1"/>
          <p:nvPr/>
        </p:nvSpPr>
        <p:spPr>
          <a:xfrm>
            <a:off x="4840993" y="6207033"/>
            <a:ext cx="4261717" cy="338554"/>
          </a:xfrm>
          <a:prstGeom prst="rect">
            <a:avLst/>
          </a:prstGeom>
          <a:solidFill>
            <a:schemeClr val="bg1"/>
          </a:solidFill>
        </p:spPr>
        <p:txBody>
          <a:bodyPr vert="horz" wrap="square">
            <a:spAutoFit/>
          </a:bodyPr>
          <a:lstStyle/>
          <a:p>
            <a:pPr algn="l"/>
            <a:r>
              <a:rPr lang="en-US" sz="1600" dirty="0"/>
              <a:t>% of dispensed bottles that were TLD</a:t>
            </a:r>
          </a:p>
        </p:txBody>
      </p:sp>
    </p:spTree>
    <p:extLst>
      <p:ext uri="{BB962C8B-B14F-4D97-AF65-F5344CB8AC3E}">
        <p14:creationId xmlns:p14="http://schemas.microsoft.com/office/powerpoint/2010/main" val="3424789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A245CA-879A-4189-BFEE-D6C0D103DC3B}"/>
              </a:ext>
            </a:extLst>
          </p:cNvPr>
          <p:cNvSpPr txBox="1">
            <a:spLocks/>
          </p:cNvSpPr>
          <p:nvPr/>
        </p:nvSpPr>
        <p:spPr>
          <a:xfrm>
            <a:off x="2163856" y="262647"/>
            <a:ext cx="10028143" cy="1471559"/>
          </a:xfrm>
          <a:prstGeom prst="rect">
            <a:avLst/>
          </a:prstGeom>
        </p:spPr>
        <p:txBody>
          <a:bodyPr>
            <a:normAutofit fontScale="97500"/>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r>
              <a:rPr lang="en-GB" sz="4000" dirty="0"/>
              <a:t>Viral suppression has improved in all age bands, but less in children</a:t>
            </a:r>
          </a:p>
        </p:txBody>
      </p:sp>
      <p:sp>
        <p:nvSpPr>
          <p:cNvPr id="5" name="TextBox 4">
            <a:extLst>
              <a:ext uri="{FF2B5EF4-FFF2-40B4-BE49-F238E27FC236}">
                <a16:creationId xmlns:a16="http://schemas.microsoft.com/office/drawing/2014/main" id="{ED4EA917-F3F8-432E-B345-B4BEA411A1C5}"/>
              </a:ext>
            </a:extLst>
          </p:cNvPr>
          <p:cNvSpPr txBox="1"/>
          <p:nvPr/>
        </p:nvSpPr>
        <p:spPr>
          <a:xfrm>
            <a:off x="970547" y="1441818"/>
            <a:ext cx="10250905" cy="584775"/>
          </a:xfrm>
          <a:prstGeom prst="rect">
            <a:avLst/>
          </a:prstGeom>
          <a:noFill/>
        </p:spPr>
        <p:txBody>
          <a:bodyPr wrap="square" rtlCol="0">
            <a:spAutoFit/>
          </a:bodyPr>
          <a:lstStyle/>
          <a:p>
            <a:r>
              <a:rPr lang="en-US" sz="1400" b="1" dirty="0">
                <a:solidFill>
                  <a:schemeClr val="tx2">
                    <a:lumMod val="85000"/>
                    <a:lumOff val="15000"/>
                  </a:schemeClr>
                </a:solidFill>
                <a:effectLst/>
                <a:latin typeface="+mj-lt"/>
              </a:rPr>
              <a:t>Viral load suppression among PEPFAR-supported countries by age, March 2020</a:t>
            </a:r>
            <a:r>
              <a:rPr lang="en-US" sz="1400" b="1" dirty="0">
                <a:solidFill>
                  <a:schemeClr val="tx2">
                    <a:lumMod val="85000"/>
                    <a:lumOff val="15000"/>
                  </a:schemeClr>
                </a:solidFill>
                <a:latin typeface="+mj-lt"/>
              </a:rPr>
              <a:t>—</a:t>
            </a:r>
            <a:r>
              <a:rPr lang="en-US" sz="1400" b="1" dirty="0">
                <a:solidFill>
                  <a:schemeClr val="tx2">
                    <a:lumMod val="85000"/>
                    <a:lumOff val="15000"/>
                  </a:schemeClr>
                </a:solidFill>
                <a:effectLst/>
                <a:latin typeface="+mj-lt"/>
              </a:rPr>
              <a:t>March 2022</a:t>
            </a:r>
          </a:p>
          <a:p>
            <a:pPr algn="l"/>
            <a:endParaRPr lang="en-US" dirty="0"/>
          </a:p>
        </p:txBody>
      </p:sp>
      <p:sp>
        <p:nvSpPr>
          <p:cNvPr id="7" name="TextBox 1">
            <a:extLst>
              <a:ext uri="{FF2B5EF4-FFF2-40B4-BE49-F238E27FC236}">
                <a16:creationId xmlns:a16="http://schemas.microsoft.com/office/drawing/2014/main" id="{CCDD4556-99B7-4A0C-8465-DAD627767605}"/>
              </a:ext>
            </a:extLst>
          </p:cNvPr>
          <p:cNvSpPr txBox="1"/>
          <p:nvPr/>
        </p:nvSpPr>
        <p:spPr>
          <a:xfrm>
            <a:off x="10532346" y="6420678"/>
            <a:ext cx="1627711"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000" dirty="0"/>
              <a:t>Data source: PEPFAR MER indicators</a:t>
            </a:r>
          </a:p>
        </p:txBody>
      </p:sp>
      <p:sp>
        <p:nvSpPr>
          <p:cNvPr id="8" name="TextBox 7">
            <a:extLst>
              <a:ext uri="{FF2B5EF4-FFF2-40B4-BE49-F238E27FC236}">
                <a16:creationId xmlns:a16="http://schemas.microsoft.com/office/drawing/2014/main" id="{AB170717-120C-4C71-ADC0-EBB2B1611A58}"/>
              </a:ext>
            </a:extLst>
          </p:cNvPr>
          <p:cNvSpPr txBox="1"/>
          <p:nvPr/>
        </p:nvSpPr>
        <p:spPr>
          <a:xfrm>
            <a:off x="469357" y="2230734"/>
            <a:ext cx="400110" cy="2974312"/>
          </a:xfrm>
          <a:prstGeom prst="rect">
            <a:avLst/>
          </a:prstGeom>
          <a:noFill/>
        </p:spPr>
        <p:txBody>
          <a:bodyPr vert="vert270" wrap="square" rtlCol="0">
            <a:spAutoFit/>
          </a:bodyPr>
          <a:lstStyle/>
          <a:p>
            <a:pPr algn="l"/>
            <a:r>
              <a:rPr lang="en-US" sz="1400" dirty="0"/>
              <a:t>%Viral load suppression</a:t>
            </a:r>
          </a:p>
        </p:txBody>
      </p:sp>
      <p:pic>
        <p:nvPicPr>
          <p:cNvPr id="10" name="Picture 9">
            <a:extLst>
              <a:ext uri="{FF2B5EF4-FFF2-40B4-BE49-F238E27FC236}">
                <a16:creationId xmlns:a16="http://schemas.microsoft.com/office/drawing/2014/main" id="{88751597-55F3-4E2E-AE7A-3E0E2D1EB1DF}"/>
              </a:ext>
            </a:extLst>
          </p:cNvPr>
          <p:cNvPicPr>
            <a:picLocks noChangeAspect="1"/>
          </p:cNvPicPr>
          <p:nvPr/>
        </p:nvPicPr>
        <p:blipFill>
          <a:blip r:embed="rId3"/>
          <a:stretch>
            <a:fillRect/>
          </a:stretch>
        </p:blipFill>
        <p:spPr>
          <a:xfrm>
            <a:off x="985069" y="1788226"/>
            <a:ext cx="9216231" cy="4889188"/>
          </a:xfrm>
          <a:prstGeom prst="rect">
            <a:avLst/>
          </a:prstGeom>
        </p:spPr>
      </p:pic>
      <p:pic>
        <p:nvPicPr>
          <p:cNvPr id="12" name="Picture 11">
            <a:extLst>
              <a:ext uri="{FF2B5EF4-FFF2-40B4-BE49-F238E27FC236}">
                <a16:creationId xmlns:a16="http://schemas.microsoft.com/office/drawing/2014/main" id="{32024FCC-1073-41BF-824A-ED810A13ACE3}"/>
              </a:ext>
            </a:extLst>
          </p:cNvPr>
          <p:cNvPicPr>
            <a:picLocks noChangeAspect="1"/>
          </p:cNvPicPr>
          <p:nvPr/>
        </p:nvPicPr>
        <p:blipFill>
          <a:blip r:embed="rId4"/>
          <a:stretch>
            <a:fillRect/>
          </a:stretch>
        </p:blipFill>
        <p:spPr>
          <a:xfrm>
            <a:off x="10571289" y="2900465"/>
            <a:ext cx="1271284" cy="1148751"/>
          </a:xfrm>
          <a:prstGeom prst="rect">
            <a:avLst/>
          </a:prstGeom>
        </p:spPr>
      </p:pic>
    </p:spTree>
    <p:extLst>
      <p:ext uri="{BB962C8B-B14F-4D97-AF65-F5344CB8AC3E}">
        <p14:creationId xmlns:p14="http://schemas.microsoft.com/office/powerpoint/2010/main" val="2899593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1D40247-B800-4EBB-B030-1595B1DAF48D}"/>
              </a:ext>
            </a:extLst>
          </p:cNvPr>
          <p:cNvPicPr>
            <a:picLocks noChangeAspect="1"/>
          </p:cNvPicPr>
          <p:nvPr/>
        </p:nvPicPr>
        <p:blipFill>
          <a:blip r:embed="rId3"/>
          <a:stretch>
            <a:fillRect/>
          </a:stretch>
        </p:blipFill>
        <p:spPr>
          <a:xfrm>
            <a:off x="1225946" y="1758933"/>
            <a:ext cx="9518317" cy="4938309"/>
          </a:xfrm>
          <a:prstGeom prst="rect">
            <a:avLst/>
          </a:prstGeom>
        </p:spPr>
      </p:pic>
      <p:sp>
        <p:nvSpPr>
          <p:cNvPr id="3" name="Title 2">
            <a:extLst>
              <a:ext uri="{FF2B5EF4-FFF2-40B4-BE49-F238E27FC236}">
                <a16:creationId xmlns:a16="http://schemas.microsoft.com/office/drawing/2014/main" id="{B0E88CD1-5539-475B-8F68-F3F596409EB9}"/>
              </a:ext>
            </a:extLst>
          </p:cNvPr>
          <p:cNvSpPr txBox="1">
            <a:spLocks/>
          </p:cNvSpPr>
          <p:nvPr/>
        </p:nvSpPr>
        <p:spPr>
          <a:xfrm>
            <a:off x="2095928" y="343067"/>
            <a:ext cx="9801782" cy="1223964"/>
          </a:xfrm>
          <a:prstGeom prst="rect">
            <a:avLst/>
          </a:prstGeom>
        </p:spPr>
        <p:txBody>
          <a:bodyPr>
            <a:normAutofit lnSpcReduction="10000"/>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r>
              <a:rPr lang="en-GB" dirty="0"/>
              <a:t>Men and women have similar gains in viral suppression</a:t>
            </a:r>
          </a:p>
        </p:txBody>
      </p:sp>
      <p:sp>
        <p:nvSpPr>
          <p:cNvPr id="4" name="TextBox 1">
            <a:extLst>
              <a:ext uri="{FF2B5EF4-FFF2-40B4-BE49-F238E27FC236}">
                <a16:creationId xmlns:a16="http://schemas.microsoft.com/office/drawing/2014/main" id="{8681EF42-A371-4CBE-A2F4-0CD6DC6EC53B}"/>
              </a:ext>
            </a:extLst>
          </p:cNvPr>
          <p:cNvSpPr txBox="1"/>
          <p:nvPr/>
        </p:nvSpPr>
        <p:spPr>
          <a:xfrm>
            <a:off x="10276142" y="6416675"/>
            <a:ext cx="1738556"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000" dirty="0"/>
              <a:t>Data source: PEPFAR MER indicators</a:t>
            </a:r>
          </a:p>
        </p:txBody>
      </p:sp>
      <p:sp>
        <p:nvSpPr>
          <p:cNvPr id="7" name="Rectangle 6">
            <a:extLst>
              <a:ext uri="{FF2B5EF4-FFF2-40B4-BE49-F238E27FC236}">
                <a16:creationId xmlns:a16="http://schemas.microsoft.com/office/drawing/2014/main" id="{ED209A34-C188-4AA7-95E3-690C9EC6D80C}"/>
              </a:ext>
            </a:extLst>
          </p:cNvPr>
          <p:cNvSpPr/>
          <p:nvPr/>
        </p:nvSpPr>
        <p:spPr>
          <a:xfrm>
            <a:off x="967106" y="1553512"/>
            <a:ext cx="3214929" cy="205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8808393-79CA-4169-9CB0-0E78EEA21354}"/>
              </a:ext>
            </a:extLst>
          </p:cNvPr>
          <p:cNvSpPr txBox="1"/>
          <p:nvPr/>
        </p:nvSpPr>
        <p:spPr>
          <a:xfrm>
            <a:off x="9904106" y="4170501"/>
            <a:ext cx="744071" cy="307777"/>
          </a:xfrm>
          <a:prstGeom prst="rect">
            <a:avLst/>
          </a:prstGeom>
          <a:noFill/>
        </p:spPr>
        <p:txBody>
          <a:bodyPr wrap="square" rtlCol="0">
            <a:spAutoFit/>
          </a:bodyPr>
          <a:lstStyle/>
          <a:p>
            <a:pPr algn="l"/>
            <a:r>
              <a:rPr lang="en-US" sz="1400" dirty="0"/>
              <a:t>Male</a:t>
            </a:r>
          </a:p>
        </p:txBody>
      </p:sp>
      <p:sp>
        <p:nvSpPr>
          <p:cNvPr id="11" name="Oval 10">
            <a:extLst>
              <a:ext uri="{FF2B5EF4-FFF2-40B4-BE49-F238E27FC236}">
                <a16:creationId xmlns:a16="http://schemas.microsoft.com/office/drawing/2014/main" id="{A5B8CC99-0695-4F03-9A6A-0EC34DABB606}"/>
              </a:ext>
            </a:extLst>
          </p:cNvPr>
          <p:cNvSpPr/>
          <p:nvPr/>
        </p:nvSpPr>
        <p:spPr>
          <a:xfrm>
            <a:off x="9720273" y="3842289"/>
            <a:ext cx="159026" cy="153758"/>
          </a:xfrm>
          <a:prstGeom prst="ellipse">
            <a:avLst/>
          </a:prstGeom>
          <a:solidFill>
            <a:srgbClr val="883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2AA106F-4816-4924-A1B8-DED6C8CECEAE}"/>
              </a:ext>
            </a:extLst>
          </p:cNvPr>
          <p:cNvSpPr/>
          <p:nvPr/>
        </p:nvSpPr>
        <p:spPr>
          <a:xfrm>
            <a:off x="9703424" y="4228087"/>
            <a:ext cx="159026" cy="153758"/>
          </a:xfrm>
          <a:prstGeom prst="ellipse">
            <a:avLst/>
          </a:prstGeom>
          <a:solidFill>
            <a:srgbClr val="FF8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6780BCF-5E34-4B29-9C22-CB70C2D6D101}"/>
              </a:ext>
            </a:extLst>
          </p:cNvPr>
          <p:cNvSpPr txBox="1"/>
          <p:nvPr/>
        </p:nvSpPr>
        <p:spPr>
          <a:xfrm>
            <a:off x="9879299" y="3765279"/>
            <a:ext cx="1019710" cy="307777"/>
          </a:xfrm>
          <a:prstGeom prst="rect">
            <a:avLst/>
          </a:prstGeom>
          <a:noFill/>
        </p:spPr>
        <p:txBody>
          <a:bodyPr wrap="square">
            <a:spAutoFit/>
          </a:bodyPr>
          <a:lstStyle/>
          <a:p>
            <a:pPr algn="l"/>
            <a:r>
              <a:rPr lang="en-US" sz="1400" dirty="0"/>
              <a:t>Female</a:t>
            </a:r>
          </a:p>
        </p:txBody>
      </p:sp>
      <p:sp>
        <p:nvSpPr>
          <p:cNvPr id="15" name="Rectangle 14">
            <a:extLst>
              <a:ext uri="{FF2B5EF4-FFF2-40B4-BE49-F238E27FC236}">
                <a16:creationId xmlns:a16="http://schemas.microsoft.com/office/drawing/2014/main" id="{EFA6DFDC-36B8-4FA7-ABF7-26D2E6BE3B7A}"/>
              </a:ext>
            </a:extLst>
          </p:cNvPr>
          <p:cNvSpPr/>
          <p:nvPr/>
        </p:nvSpPr>
        <p:spPr>
          <a:xfrm>
            <a:off x="867091" y="1665289"/>
            <a:ext cx="1228837" cy="24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6D9447D-BDF1-451C-90B8-C96645970CB5}"/>
              </a:ext>
            </a:extLst>
          </p:cNvPr>
          <p:cNvSpPr txBox="1"/>
          <p:nvPr/>
        </p:nvSpPr>
        <p:spPr>
          <a:xfrm>
            <a:off x="779087" y="1665289"/>
            <a:ext cx="430887" cy="3734789"/>
          </a:xfrm>
          <a:prstGeom prst="rect">
            <a:avLst/>
          </a:prstGeom>
          <a:solidFill>
            <a:schemeClr val="bg1"/>
          </a:solidFill>
        </p:spPr>
        <p:txBody>
          <a:bodyPr vert="vert270" wrap="square">
            <a:spAutoFit/>
          </a:bodyPr>
          <a:lstStyle/>
          <a:p>
            <a:pPr algn="l"/>
            <a:r>
              <a:rPr lang="en-US" sz="1600" dirty="0"/>
              <a:t>%Viral load suppression</a:t>
            </a:r>
          </a:p>
        </p:txBody>
      </p:sp>
      <p:sp>
        <p:nvSpPr>
          <p:cNvPr id="5" name="TextBox 4">
            <a:extLst>
              <a:ext uri="{FF2B5EF4-FFF2-40B4-BE49-F238E27FC236}">
                <a16:creationId xmlns:a16="http://schemas.microsoft.com/office/drawing/2014/main" id="{758F3B2A-8DA6-4455-B126-3838DF8DE389}"/>
              </a:ext>
            </a:extLst>
          </p:cNvPr>
          <p:cNvSpPr txBox="1"/>
          <p:nvPr/>
        </p:nvSpPr>
        <p:spPr>
          <a:xfrm>
            <a:off x="2224671" y="1628096"/>
            <a:ext cx="9010649" cy="307777"/>
          </a:xfrm>
          <a:prstGeom prst="rect">
            <a:avLst/>
          </a:prstGeom>
          <a:solidFill>
            <a:schemeClr val="bg1"/>
          </a:solidFill>
        </p:spPr>
        <p:txBody>
          <a:bodyPr wrap="square" rtlCol="0">
            <a:spAutoFit/>
          </a:bodyPr>
          <a:lstStyle/>
          <a:p>
            <a:pPr algn="l"/>
            <a:r>
              <a:rPr lang="en-US" sz="1400" b="1" dirty="0">
                <a:solidFill>
                  <a:schemeClr val="tx2">
                    <a:lumMod val="85000"/>
                    <a:lumOff val="15000"/>
                  </a:schemeClr>
                </a:solidFill>
              </a:rPr>
              <a:t>Viral suppression by sex from 2017—2022 across all PEPFAR-supported countries</a:t>
            </a:r>
          </a:p>
        </p:txBody>
      </p:sp>
    </p:spTree>
    <p:extLst>
      <p:ext uri="{BB962C8B-B14F-4D97-AF65-F5344CB8AC3E}">
        <p14:creationId xmlns:p14="http://schemas.microsoft.com/office/powerpoint/2010/main" val="2466422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B2251D-79C2-4494-BBD8-FAB0540D2A21}"/>
              </a:ext>
            </a:extLst>
          </p:cNvPr>
          <p:cNvSpPr>
            <a:spLocks noGrp="1"/>
          </p:cNvSpPr>
          <p:nvPr>
            <p:ph type="body" sz="quarter" idx="13"/>
          </p:nvPr>
        </p:nvSpPr>
        <p:spPr>
          <a:xfrm>
            <a:off x="269589" y="1894041"/>
            <a:ext cx="10097035" cy="3069917"/>
          </a:xfrm>
        </p:spPr>
        <p:txBody>
          <a:bodyPr>
            <a:normAutofit lnSpcReduction="10000"/>
          </a:bodyPr>
          <a:lstStyle/>
          <a:p>
            <a:pPr marL="342900" indent="-342900">
              <a:buFontTx/>
              <a:buChar char="-"/>
            </a:pPr>
            <a:r>
              <a:rPr lang="en-US" sz="2400" dirty="0"/>
              <a:t>TLD adoption had measurable impact on viral suppression, but not all age groups were equally benefited.</a:t>
            </a:r>
          </a:p>
          <a:p>
            <a:pPr marL="792163" lvl="1" indent="-342900">
              <a:buFontTx/>
              <a:buChar char="-"/>
            </a:pPr>
            <a:r>
              <a:rPr lang="en-US" sz="2000" dirty="0"/>
              <a:t>Unable to verify drug dispensation vs patients receiving drugs</a:t>
            </a:r>
          </a:p>
          <a:p>
            <a:pPr marL="342900" indent="-342900">
              <a:buFontTx/>
              <a:buChar char="-"/>
            </a:pPr>
            <a:r>
              <a:rPr lang="en-US" sz="2400" dirty="0"/>
              <a:t>Rapid uptake of pediatric DTG is a high priority to address age disparities in viral suppression.</a:t>
            </a:r>
          </a:p>
          <a:p>
            <a:pPr marL="342900" indent="-342900">
              <a:buFontTx/>
              <a:buChar char="-"/>
            </a:pPr>
            <a:r>
              <a:rPr lang="en-US" sz="2400" dirty="0"/>
              <a:t>Drug resistance surveillance is crucial to preserve DTG  effectiveness, but adherence support is the key               intervention for patients failing TLD.</a:t>
            </a:r>
          </a:p>
        </p:txBody>
      </p:sp>
      <p:sp>
        <p:nvSpPr>
          <p:cNvPr id="4" name="Title 3">
            <a:extLst>
              <a:ext uri="{FF2B5EF4-FFF2-40B4-BE49-F238E27FC236}">
                <a16:creationId xmlns:a16="http://schemas.microsoft.com/office/drawing/2014/main" id="{E1835C82-F795-425E-9EE0-C5BD850611EF}"/>
              </a:ext>
            </a:extLst>
          </p:cNvPr>
          <p:cNvSpPr>
            <a:spLocks noGrp="1"/>
          </p:cNvSpPr>
          <p:nvPr>
            <p:ph type="title"/>
          </p:nvPr>
        </p:nvSpPr>
        <p:spPr>
          <a:xfrm>
            <a:off x="2094966" y="559385"/>
            <a:ext cx="10097034" cy="873837"/>
          </a:xfrm>
        </p:spPr>
        <p:txBody>
          <a:bodyPr>
            <a:normAutofit fontScale="90000"/>
          </a:bodyPr>
          <a:lstStyle/>
          <a:p>
            <a:r>
              <a:rPr lang="en-US" sz="4400" dirty="0"/>
              <a:t>Policy and programmatic simplicity enabled successful TLD transition</a:t>
            </a:r>
            <a:endParaRPr lang="en-US" dirty="0">
              <a:highlight>
                <a:srgbClr val="FF0000"/>
              </a:highlight>
            </a:endParaRPr>
          </a:p>
        </p:txBody>
      </p:sp>
    </p:spTree>
    <p:extLst>
      <p:ext uri="{BB962C8B-B14F-4D97-AF65-F5344CB8AC3E}">
        <p14:creationId xmlns:p14="http://schemas.microsoft.com/office/powerpoint/2010/main" val="349637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A491AAC-4EC0-45F7-BC99-EAD07CAA5342}"/>
              </a:ext>
            </a:extLst>
          </p:cNvPr>
          <p:cNvSpPr txBox="1"/>
          <p:nvPr/>
        </p:nvSpPr>
        <p:spPr>
          <a:xfrm>
            <a:off x="7002717" y="2505670"/>
            <a:ext cx="4196115" cy="19082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kern="1200" dirty="0">
                <a:solidFill>
                  <a:srgbClr val="076382"/>
                </a:solidFill>
                <a:latin typeface="Montserrat" panose="00000500000000000000" pitchFamily="2" charset="0"/>
                <a:ea typeface="+mn-ea"/>
                <a:cs typeface="+mn-cs"/>
              </a:rPr>
              <a:t>Thank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i="0" u="none" strike="noStrike" cap="none" spc="0" normalizeH="0" baseline="0" noProof="0" dirty="0">
              <a:ln>
                <a:noFill/>
              </a:ln>
              <a:solidFill>
                <a:srgbClr val="076382"/>
              </a:solidFill>
              <a:effectLst/>
              <a:uLnTx/>
              <a:uFillTx/>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76382"/>
                </a:solidFill>
                <a:latin typeface="Montserrat" panose="00000500000000000000" pitchFamily="2" charset="0"/>
                <a:ea typeface="+mn-ea"/>
                <a:cs typeface="+mn-cs"/>
              </a:rPr>
              <a:t>Neha Mehta</a:t>
            </a:r>
            <a:r>
              <a:rPr lang="en-US" sz="1600" dirty="0">
                <a:solidFill>
                  <a:srgbClr val="076382"/>
                </a:solidFill>
                <a:latin typeface="Montserrat" panose="00000500000000000000" pitchFamily="2" charset="0"/>
              </a:rPr>
              <a:t>- CDC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76382"/>
                </a:solidFill>
                <a:latin typeface="Montserrat" panose="00000500000000000000" pitchFamily="2" charset="0"/>
              </a:rPr>
              <a:t>Co-authors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076382"/>
                </a:solidFill>
                <a:effectLst/>
                <a:uLnTx/>
                <a:uFillTx/>
                <a:latin typeface="Montserrat" panose="00000500000000000000" pitchFamily="2" charset="0"/>
                <a:ea typeface="+mn-ea"/>
                <a:cs typeface="+mn-cs"/>
              </a:rPr>
              <a:t>National programs that rolled-out TLD</a:t>
            </a:r>
          </a:p>
        </p:txBody>
      </p:sp>
      <p:pic>
        <p:nvPicPr>
          <p:cNvPr id="12" name="Picture 11">
            <a:extLst>
              <a:ext uri="{FF2B5EF4-FFF2-40B4-BE49-F238E27FC236}">
                <a16:creationId xmlns:a16="http://schemas.microsoft.com/office/drawing/2014/main" id="{3F34E9D8-8B37-485D-9A70-A3C5C03ABB2A}"/>
              </a:ext>
            </a:extLst>
          </p:cNvPr>
          <p:cNvPicPr>
            <a:picLocks noChangeAspect="1"/>
          </p:cNvPicPr>
          <p:nvPr/>
        </p:nvPicPr>
        <p:blipFill>
          <a:blip r:embed="rId3"/>
          <a:stretch>
            <a:fillRect/>
          </a:stretch>
        </p:blipFill>
        <p:spPr>
          <a:xfrm>
            <a:off x="7464" y="0"/>
            <a:ext cx="5933427" cy="6858000"/>
          </a:xfrm>
          <a:prstGeom prst="rect">
            <a:avLst/>
          </a:prstGeom>
        </p:spPr>
      </p:pic>
      <p:pic>
        <p:nvPicPr>
          <p:cNvPr id="10" name="Picture 9">
            <a:extLst>
              <a:ext uri="{FF2B5EF4-FFF2-40B4-BE49-F238E27FC236}">
                <a16:creationId xmlns:a16="http://schemas.microsoft.com/office/drawing/2014/main" id="{C5D11E6A-74D6-48D7-BB17-128D64D6C44B}"/>
              </a:ext>
            </a:extLst>
          </p:cNvPr>
          <p:cNvPicPr>
            <a:picLocks noChangeAspect="1"/>
          </p:cNvPicPr>
          <p:nvPr/>
        </p:nvPicPr>
        <p:blipFill rotWithShape="1">
          <a:blip r:embed="rId4">
            <a:extLst>
              <a:ext uri="{28A0092B-C50C-407E-A947-70E740481C1C}">
                <a14:useLocalDpi xmlns:a14="http://schemas.microsoft.com/office/drawing/2010/main" val="0"/>
              </a:ext>
            </a:extLst>
          </a:blip>
          <a:srcRect l="9703" t="12311" r="63896" b="20342"/>
          <a:stretch/>
        </p:blipFill>
        <p:spPr>
          <a:xfrm>
            <a:off x="9554895" y="5653198"/>
            <a:ext cx="1032511" cy="1024601"/>
          </a:xfrm>
          <a:prstGeom prst="rect">
            <a:avLst/>
          </a:prstGeom>
        </p:spPr>
      </p:pic>
      <p:pic>
        <p:nvPicPr>
          <p:cNvPr id="5" name="Picture 4">
            <a:extLst>
              <a:ext uri="{FF2B5EF4-FFF2-40B4-BE49-F238E27FC236}">
                <a16:creationId xmlns:a16="http://schemas.microsoft.com/office/drawing/2014/main" id="{F5F1679A-0E37-490C-9E5C-07DE74DCB0BD}"/>
              </a:ext>
            </a:extLst>
          </p:cNvPr>
          <p:cNvPicPr>
            <a:picLocks noChangeAspect="1"/>
          </p:cNvPicPr>
          <p:nvPr/>
        </p:nvPicPr>
        <p:blipFill>
          <a:blip r:embed="rId5"/>
          <a:stretch>
            <a:fillRect/>
          </a:stretch>
        </p:blipFill>
        <p:spPr>
          <a:xfrm>
            <a:off x="8100203" y="5778319"/>
            <a:ext cx="1454692" cy="774361"/>
          </a:xfrm>
          <a:prstGeom prst="rect">
            <a:avLst/>
          </a:prstGeom>
        </p:spPr>
      </p:pic>
      <p:pic>
        <p:nvPicPr>
          <p:cNvPr id="1026" name="Picture 2" descr="See the source image">
            <a:extLst>
              <a:ext uri="{FF2B5EF4-FFF2-40B4-BE49-F238E27FC236}">
                <a16:creationId xmlns:a16="http://schemas.microsoft.com/office/drawing/2014/main" id="{647AE0E7-B637-4D12-BB87-332B7862AE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002717" y="5554184"/>
            <a:ext cx="1012068" cy="122263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2901A45F-140E-4355-98E2-3E8E0E9074A3}"/>
              </a:ext>
            </a:extLst>
          </p:cNvPr>
          <p:cNvSpPr>
            <a:spLocks noGrp="1"/>
          </p:cNvSpPr>
          <p:nvPr>
            <p:ph type="ftr" sz="quarter" idx="11"/>
          </p:nvPr>
        </p:nvSpPr>
        <p:spPr/>
        <p:txBody>
          <a:bodyPr/>
          <a:lstStyle/>
          <a:p>
            <a:r>
              <a:rPr lang="en-US"/>
              <a:t>1</a:t>
            </a:r>
            <a:endParaRPr lang="en-US" dirty="0"/>
          </a:p>
        </p:txBody>
      </p:sp>
      <p:sp>
        <p:nvSpPr>
          <p:cNvPr id="4" name="Slide Number Placeholder 3">
            <a:extLst>
              <a:ext uri="{FF2B5EF4-FFF2-40B4-BE49-F238E27FC236}">
                <a16:creationId xmlns:a16="http://schemas.microsoft.com/office/drawing/2014/main" id="{598C2B0E-863F-49AF-9983-0BD29A36EE69}"/>
              </a:ext>
            </a:extLst>
          </p:cNvPr>
          <p:cNvSpPr>
            <a:spLocks noGrp="1"/>
          </p:cNvSpPr>
          <p:nvPr>
            <p:ph type="sldNum" sz="quarter" idx="12"/>
          </p:nvPr>
        </p:nvSpPr>
        <p:spPr/>
        <p:txBody>
          <a:bodyPr/>
          <a:lstStyle/>
          <a:p>
            <a:fld id="{667AB526-922B-4292-BB34-6B2FF9183983}" type="slidenum">
              <a:rPr lang="en-US" smtClean="0"/>
              <a:t>24</a:t>
            </a:fld>
            <a:endParaRPr lang="en-US" dirty="0"/>
          </a:p>
        </p:txBody>
      </p:sp>
    </p:spTree>
    <p:extLst>
      <p:ext uri="{BB962C8B-B14F-4D97-AF65-F5344CB8AC3E}">
        <p14:creationId xmlns:p14="http://schemas.microsoft.com/office/powerpoint/2010/main" val="3872181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85DE45-09B8-4C92-A503-F6439B4CF6A8}"/>
              </a:ext>
            </a:extLst>
          </p:cNvPr>
          <p:cNvSpPr>
            <a:spLocks noGrp="1"/>
          </p:cNvSpPr>
          <p:nvPr>
            <p:ph type="body" sz="quarter" idx="10"/>
          </p:nvPr>
        </p:nvSpPr>
        <p:spPr>
          <a:xfrm>
            <a:off x="2772617" y="1651815"/>
            <a:ext cx="7632700" cy="4103687"/>
          </a:xfrm>
        </p:spPr>
        <p:txBody>
          <a:bodyPr>
            <a:normAutofit/>
          </a:bodyPr>
          <a:lstStyle/>
          <a:p>
            <a:pPr algn="ctr"/>
            <a:r>
              <a:rPr lang="en-US" sz="8000" dirty="0"/>
              <a:t>Additional slides</a:t>
            </a:r>
          </a:p>
        </p:txBody>
      </p:sp>
    </p:spTree>
    <p:extLst>
      <p:ext uri="{BB962C8B-B14F-4D97-AF65-F5344CB8AC3E}">
        <p14:creationId xmlns:p14="http://schemas.microsoft.com/office/powerpoint/2010/main" val="3336144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C8B804-E706-4AAC-99C6-FCB3AEE1215B}"/>
              </a:ext>
            </a:extLst>
          </p:cNvPr>
          <p:cNvSpPr txBox="1">
            <a:spLocks/>
          </p:cNvSpPr>
          <p:nvPr/>
        </p:nvSpPr>
        <p:spPr>
          <a:xfrm>
            <a:off x="9256146" y="1913407"/>
            <a:ext cx="2801100" cy="4103687"/>
          </a:xfrm>
          <a:prstGeom prst="rect">
            <a:avLst/>
          </a:prstGeom>
        </p:spPr>
        <p:txBody>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a:t>.</a:t>
            </a:r>
          </a:p>
        </p:txBody>
      </p:sp>
      <p:pic>
        <p:nvPicPr>
          <p:cNvPr id="3" name="Picture 2">
            <a:extLst>
              <a:ext uri="{FF2B5EF4-FFF2-40B4-BE49-F238E27FC236}">
                <a16:creationId xmlns:a16="http://schemas.microsoft.com/office/drawing/2014/main" id="{416242C8-44BD-46D6-8B1C-4DA9E3F0D757}"/>
              </a:ext>
            </a:extLst>
          </p:cNvPr>
          <p:cNvPicPr>
            <a:picLocks noChangeAspect="1"/>
          </p:cNvPicPr>
          <p:nvPr/>
        </p:nvPicPr>
        <p:blipFill>
          <a:blip r:embed="rId3"/>
          <a:stretch>
            <a:fillRect/>
          </a:stretch>
        </p:blipFill>
        <p:spPr>
          <a:xfrm>
            <a:off x="623537" y="1452888"/>
            <a:ext cx="10944925" cy="5114699"/>
          </a:xfrm>
          <a:prstGeom prst="rect">
            <a:avLst/>
          </a:prstGeom>
        </p:spPr>
      </p:pic>
      <p:sp>
        <p:nvSpPr>
          <p:cNvPr id="4" name="TextBox 3">
            <a:extLst>
              <a:ext uri="{FF2B5EF4-FFF2-40B4-BE49-F238E27FC236}">
                <a16:creationId xmlns:a16="http://schemas.microsoft.com/office/drawing/2014/main" id="{E15C5FF0-05B7-4BEE-B46A-6B72949FC4B0}"/>
              </a:ext>
            </a:extLst>
          </p:cNvPr>
          <p:cNvSpPr txBox="1"/>
          <p:nvPr/>
        </p:nvSpPr>
        <p:spPr>
          <a:xfrm>
            <a:off x="2935051" y="6361478"/>
            <a:ext cx="4408283" cy="276999"/>
          </a:xfrm>
          <a:prstGeom prst="rect">
            <a:avLst/>
          </a:prstGeom>
          <a:solidFill>
            <a:schemeClr val="bg1"/>
          </a:solidFill>
        </p:spPr>
        <p:txBody>
          <a:bodyPr wrap="square" rtlCol="0">
            <a:spAutoFit/>
          </a:bodyPr>
          <a:lstStyle/>
          <a:p>
            <a:pPr algn="l"/>
            <a:r>
              <a:rPr lang="en-US" sz="1200"/>
              <a:t>Proportion of 30-day bottle dispense that were TLD</a:t>
            </a:r>
            <a:endParaRPr lang="en-US"/>
          </a:p>
        </p:txBody>
      </p:sp>
      <p:sp>
        <p:nvSpPr>
          <p:cNvPr id="5" name="Title 2">
            <a:extLst>
              <a:ext uri="{FF2B5EF4-FFF2-40B4-BE49-F238E27FC236}">
                <a16:creationId xmlns:a16="http://schemas.microsoft.com/office/drawing/2014/main" id="{39507381-EC40-47E6-95DE-0B7A446AEAA4}"/>
              </a:ext>
            </a:extLst>
          </p:cNvPr>
          <p:cNvSpPr txBox="1">
            <a:spLocks/>
          </p:cNvSpPr>
          <p:nvPr/>
        </p:nvSpPr>
        <p:spPr>
          <a:xfrm>
            <a:off x="2412732" y="228924"/>
            <a:ext cx="9596387" cy="1223964"/>
          </a:xfrm>
          <a:prstGeom prst="rect">
            <a:avLst/>
          </a:prstGeom>
        </p:spPr>
        <p:txBody>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r>
              <a:rPr lang="en-US" dirty="0"/>
              <a:t>ARV dispensation landscape across PEPFAR- March 2022</a:t>
            </a:r>
          </a:p>
        </p:txBody>
      </p:sp>
      <p:sp>
        <p:nvSpPr>
          <p:cNvPr id="6" name="TextBox 1">
            <a:extLst>
              <a:ext uri="{FF2B5EF4-FFF2-40B4-BE49-F238E27FC236}">
                <a16:creationId xmlns:a16="http://schemas.microsoft.com/office/drawing/2014/main" id="{22007918-7A65-4664-AD1E-EE8617BE1677}"/>
              </a:ext>
            </a:extLst>
          </p:cNvPr>
          <p:cNvSpPr txBox="1"/>
          <p:nvPr/>
        </p:nvSpPr>
        <p:spPr>
          <a:xfrm>
            <a:off x="9605159" y="6523553"/>
            <a:ext cx="2838202"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000"/>
              <a:t>Data source: PEPFAR MER indicators</a:t>
            </a:r>
          </a:p>
        </p:txBody>
      </p:sp>
    </p:spTree>
    <p:extLst>
      <p:ext uri="{BB962C8B-B14F-4D97-AF65-F5344CB8AC3E}">
        <p14:creationId xmlns:p14="http://schemas.microsoft.com/office/powerpoint/2010/main" val="869965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a:extLst>
              <a:ext uri="{FF2B5EF4-FFF2-40B4-BE49-F238E27FC236}">
                <a16:creationId xmlns:a16="http://schemas.microsoft.com/office/drawing/2014/main" id="{4FFAD1D0-B847-42BE-B468-7E583C06EC06}"/>
              </a:ext>
            </a:extLst>
          </p:cNvPr>
          <p:cNvCxnSpPr>
            <a:cxnSpLocks/>
          </p:cNvCxnSpPr>
          <p:nvPr/>
        </p:nvCxnSpPr>
        <p:spPr>
          <a:xfrm>
            <a:off x="9511274" y="3930304"/>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E7EA72CF-9370-F347-B87B-62EFB343B06A}"/>
              </a:ext>
            </a:extLst>
          </p:cNvPr>
          <p:cNvSpPr>
            <a:spLocks noGrp="1"/>
          </p:cNvSpPr>
          <p:nvPr>
            <p:ph type="title"/>
          </p:nvPr>
        </p:nvSpPr>
        <p:spPr>
          <a:xfrm>
            <a:off x="2071863" y="367352"/>
            <a:ext cx="9912991" cy="1223964"/>
          </a:xfrm>
        </p:spPr>
        <p:txBody>
          <a:bodyPr>
            <a:noAutofit/>
          </a:bodyPr>
          <a:lstStyle/>
          <a:p>
            <a:r>
              <a:rPr lang="en-US" sz="4500"/>
              <a:t>5 years to the best therapy to all PLHIV</a:t>
            </a:r>
            <a:endParaRPr lang="en-GB" sz="4500"/>
          </a:p>
        </p:txBody>
      </p:sp>
      <p:cxnSp>
        <p:nvCxnSpPr>
          <p:cNvPr id="6" name="Straight Connector 5">
            <a:extLst>
              <a:ext uri="{FF2B5EF4-FFF2-40B4-BE49-F238E27FC236}">
                <a16:creationId xmlns:a16="http://schemas.microsoft.com/office/drawing/2014/main" id="{EA42622B-6FB5-442B-85A8-3705AB0AD248}"/>
              </a:ext>
            </a:extLst>
          </p:cNvPr>
          <p:cNvCxnSpPr>
            <a:cxnSpLocks/>
          </p:cNvCxnSpPr>
          <p:nvPr/>
        </p:nvCxnSpPr>
        <p:spPr>
          <a:xfrm>
            <a:off x="5585204" y="3930305"/>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70A2737-42B8-4B99-A9AB-BC753A4B75D8}"/>
              </a:ext>
            </a:extLst>
          </p:cNvPr>
          <p:cNvCxnSpPr>
            <a:cxnSpLocks/>
          </p:cNvCxnSpPr>
          <p:nvPr/>
        </p:nvCxnSpPr>
        <p:spPr>
          <a:xfrm>
            <a:off x="7823131" y="3930305"/>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770C9F8-E136-462B-819C-259AF95F3BA5}"/>
              </a:ext>
            </a:extLst>
          </p:cNvPr>
          <p:cNvCxnSpPr>
            <a:cxnSpLocks/>
          </p:cNvCxnSpPr>
          <p:nvPr/>
        </p:nvCxnSpPr>
        <p:spPr>
          <a:xfrm>
            <a:off x="3321455" y="3930305"/>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FF17F81-91E2-4C5A-A966-D5F8474AAFC5}"/>
              </a:ext>
            </a:extLst>
          </p:cNvPr>
          <p:cNvCxnSpPr>
            <a:cxnSpLocks/>
          </p:cNvCxnSpPr>
          <p:nvPr/>
        </p:nvCxnSpPr>
        <p:spPr>
          <a:xfrm>
            <a:off x="1068022" y="3930305"/>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Arc 9">
            <a:extLst>
              <a:ext uri="{FF2B5EF4-FFF2-40B4-BE49-F238E27FC236}">
                <a16:creationId xmlns:a16="http://schemas.microsoft.com/office/drawing/2014/main" id="{27236842-A679-43EF-99E3-9D93FE33825C}"/>
              </a:ext>
            </a:extLst>
          </p:cNvPr>
          <p:cNvSpPr/>
          <p:nvPr/>
        </p:nvSpPr>
        <p:spPr>
          <a:xfrm>
            <a:off x="560713" y="3470724"/>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Oval 10">
            <a:extLst>
              <a:ext uri="{FF2B5EF4-FFF2-40B4-BE49-F238E27FC236}">
                <a16:creationId xmlns:a16="http://schemas.microsoft.com/office/drawing/2014/main" id="{11E539DF-5E91-4EA4-8CD2-B839590A8334}"/>
              </a:ext>
            </a:extLst>
          </p:cNvPr>
          <p:cNvSpPr/>
          <p:nvPr/>
        </p:nvSpPr>
        <p:spPr>
          <a:xfrm>
            <a:off x="925044" y="3835055"/>
            <a:ext cx="190500" cy="190500"/>
          </a:xfrm>
          <a:prstGeom prst="ellipse">
            <a:avLst/>
          </a:prstGeom>
          <a:solidFill>
            <a:srgbClr val="07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ircle: Hollow 11">
            <a:extLst>
              <a:ext uri="{FF2B5EF4-FFF2-40B4-BE49-F238E27FC236}">
                <a16:creationId xmlns:a16="http://schemas.microsoft.com/office/drawing/2014/main" id="{9BDC43C6-1791-45C2-9348-53B759B022D1}"/>
              </a:ext>
            </a:extLst>
          </p:cNvPr>
          <p:cNvSpPr/>
          <p:nvPr/>
        </p:nvSpPr>
        <p:spPr>
          <a:xfrm>
            <a:off x="805981" y="3715992"/>
            <a:ext cx="428626" cy="428626"/>
          </a:xfrm>
          <a:prstGeom prst="donut">
            <a:avLst>
              <a:gd name="adj" fmla="val 5281"/>
            </a:avLst>
          </a:prstGeom>
          <a:solidFill>
            <a:srgbClr val="07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ircle: Hollow 12">
            <a:extLst>
              <a:ext uri="{FF2B5EF4-FFF2-40B4-BE49-F238E27FC236}">
                <a16:creationId xmlns:a16="http://schemas.microsoft.com/office/drawing/2014/main" id="{4BBF0D76-12EC-410D-B318-3EA0B3F6ACA0}"/>
              </a:ext>
            </a:extLst>
          </p:cNvPr>
          <p:cNvSpPr/>
          <p:nvPr/>
        </p:nvSpPr>
        <p:spPr>
          <a:xfrm>
            <a:off x="673109" y="3583120"/>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a:extLst>
              <a:ext uri="{FF2B5EF4-FFF2-40B4-BE49-F238E27FC236}">
                <a16:creationId xmlns:a16="http://schemas.microsoft.com/office/drawing/2014/main" id="{5EB90073-A653-4F0B-BBDC-14A7081093BC}"/>
              </a:ext>
            </a:extLst>
          </p:cNvPr>
          <p:cNvCxnSpPr>
            <a:cxnSpLocks/>
          </p:cNvCxnSpPr>
          <p:nvPr/>
        </p:nvCxnSpPr>
        <p:spPr>
          <a:xfrm flipV="1">
            <a:off x="1020295" y="4277491"/>
            <a:ext cx="0" cy="1033387"/>
          </a:xfrm>
          <a:prstGeom prst="line">
            <a:avLst/>
          </a:prstGeom>
          <a:ln w="19050">
            <a:solidFill>
              <a:srgbClr val="076382"/>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6B26CFCC-26DC-4323-BA16-C5EA0A5E208B}"/>
              </a:ext>
            </a:extLst>
          </p:cNvPr>
          <p:cNvSpPr/>
          <p:nvPr/>
        </p:nvSpPr>
        <p:spPr>
          <a:xfrm>
            <a:off x="958174" y="5285745"/>
            <a:ext cx="124240" cy="124240"/>
          </a:xfrm>
          <a:prstGeom prst="ellipse">
            <a:avLst/>
          </a:prstGeom>
          <a:solidFill>
            <a:srgbClr val="076382"/>
          </a:solidFill>
          <a:ln>
            <a:solidFill>
              <a:srgbClr val="0763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B9BB727-A661-457B-B9D8-D68DF7DBEA92}"/>
              </a:ext>
            </a:extLst>
          </p:cNvPr>
          <p:cNvSpPr txBox="1"/>
          <p:nvPr/>
        </p:nvSpPr>
        <p:spPr>
          <a:xfrm>
            <a:off x="262601" y="2896816"/>
            <a:ext cx="1515386" cy="646331"/>
          </a:xfrm>
          <a:prstGeom prst="rect">
            <a:avLst/>
          </a:prstGeom>
          <a:noFill/>
        </p:spPr>
        <p:txBody>
          <a:bodyPr wrap="square" rtlCol="0">
            <a:spAutoFit/>
          </a:bodyPr>
          <a:lstStyle/>
          <a:p>
            <a:pPr algn="ctr"/>
            <a:r>
              <a:rPr lang="en-US" sz="3600">
                <a:solidFill>
                  <a:srgbClr val="076382"/>
                </a:solidFill>
                <a:latin typeface="Century Gothic" panose="020B0502020202020204" pitchFamily="34" charset="0"/>
              </a:rPr>
              <a:t>2017</a:t>
            </a:r>
          </a:p>
        </p:txBody>
      </p:sp>
      <p:sp>
        <p:nvSpPr>
          <p:cNvPr id="17" name="TextBox 16">
            <a:extLst>
              <a:ext uri="{FF2B5EF4-FFF2-40B4-BE49-F238E27FC236}">
                <a16:creationId xmlns:a16="http://schemas.microsoft.com/office/drawing/2014/main" id="{4C8A5A03-F9DB-4A4C-AB3B-703C4A4FE0EC}"/>
              </a:ext>
            </a:extLst>
          </p:cNvPr>
          <p:cNvSpPr txBox="1"/>
          <p:nvPr/>
        </p:nvSpPr>
        <p:spPr>
          <a:xfrm>
            <a:off x="27622" y="5414317"/>
            <a:ext cx="3770254" cy="984885"/>
          </a:xfrm>
          <a:prstGeom prst="rect">
            <a:avLst/>
          </a:prstGeom>
          <a:noFill/>
        </p:spPr>
        <p:txBody>
          <a:bodyPr wrap="square" rtlCol="0">
            <a:spAutoFit/>
          </a:bodyPr>
          <a:lstStyle/>
          <a:p>
            <a:pPr marL="171450" indent="-171450">
              <a:spcBef>
                <a:spcPts val="600"/>
              </a:spcBef>
              <a:buFont typeface="Wingdings" panose="05000000000000000000" pitchFamily="2" charset="2"/>
              <a:buChar char="v"/>
            </a:pPr>
            <a:r>
              <a:rPr lang="en-US" sz="1200" dirty="0">
                <a:solidFill>
                  <a:schemeClr val="tx2">
                    <a:lumMod val="85000"/>
                    <a:lumOff val="15000"/>
                  </a:schemeClr>
                </a:solidFill>
                <a:latin typeface="Century Gothic" panose="020B0502020202020204" pitchFamily="34" charset="0"/>
              </a:rPr>
              <a:t>TLD RECEIVES FDA APPROVAL</a:t>
            </a:r>
          </a:p>
          <a:p>
            <a:pPr marL="171450" indent="-171450">
              <a:spcBef>
                <a:spcPts val="600"/>
              </a:spcBef>
              <a:buFont typeface="Wingdings" panose="05000000000000000000" pitchFamily="2" charset="2"/>
              <a:buChar char="v"/>
            </a:pPr>
            <a:r>
              <a:rPr lang="en-US" sz="1200" dirty="0">
                <a:solidFill>
                  <a:schemeClr val="tx2">
                    <a:lumMod val="85000"/>
                    <a:lumOff val="15000"/>
                  </a:schemeClr>
                </a:solidFill>
                <a:latin typeface="Century Gothic" panose="020B0502020202020204" pitchFamily="34" charset="0"/>
              </a:rPr>
              <a:t>WHO RECOMMENDS DTG AS AN ALTERNATIVE 1</a:t>
            </a:r>
            <a:r>
              <a:rPr lang="en-US" sz="1200" baseline="30000" dirty="0">
                <a:solidFill>
                  <a:schemeClr val="tx2">
                    <a:lumMod val="85000"/>
                    <a:lumOff val="15000"/>
                  </a:schemeClr>
                </a:solidFill>
                <a:latin typeface="Century Gothic" panose="020B0502020202020204" pitchFamily="34" charset="0"/>
              </a:rPr>
              <a:t>st</a:t>
            </a:r>
            <a:r>
              <a:rPr lang="en-US" sz="1200" dirty="0">
                <a:solidFill>
                  <a:schemeClr val="tx2">
                    <a:lumMod val="85000"/>
                    <a:lumOff val="15000"/>
                  </a:schemeClr>
                </a:solidFill>
                <a:latin typeface="Century Gothic" panose="020B0502020202020204" pitchFamily="34" charset="0"/>
              </a:rPr>
              <a:t> LINE REGIMEN</a:t>
            </a:r>
          </a:p>
          <a:p>
            <a:pPr marL="171450" indent="-171450">
              <a:spcBef>
                <a:spcPts val="600"/>
              </a:spcBef>
              <a:buFont typeface="Wingdings" panose="05000000000000000000" pitchFamily="2" charset="2"/>
              <a:buChar char="v"/>
            </a:pPr>
            <a:r>
              <a:rPr lang="en-US" sz="1200" dirty="0">
                <a:solidFill>
                  <a:schemeClr val="tx2">
                    <a:lumMod val="85000"/>
                    <a:lumOff val="15000"/>
                  </a:schemeClr>
                </a:solidFill>
                <a:latin typeface="Century Gothic" panose="020B0502020202020204" pitchFamily="34" charset="0"/>
              </a:rPr>
              <a:t>PEPFAR ISSUES CABLE TO INITIATE TLD ROLL OUT</a:t>
            </a:r>
          </a:p>
        </p:txBody>
      </p:sp>
      <p:sp>
        <p:nvSpPr>
          <p:cNvPr id="18" name="Arc 17">
            <a:extLst>
              <a:ext uri="{FF2B5EF4-FFF2-40B4-BE49-F238E27FC236}">
                <a16:creationId xmlns:a16="http://schemas.microsoft.com/office/drawing/2014/main" id="{B687CE7D-CBE1-4DF0-AC8D-E5CE4A01EA38}"/>
              </a:ext>
            </a:extLst>
          </p:cNvPr>
          <p:cNvSpPr/>
          <p:nvPr/>
        </p:nvSpPr>
        <p:spPr>
          <a:xfrm rot="5400000">
            <a:off x="2523977" y="3470724"/>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Oval 18">
            <a:extLst>
              <a:ext uri="{FF2B5EF4-FFF2-40B4-BE49-F238E27FC236}">
                <a16:creationId xmlns:a16="http://schemas.microsoft.com/office/drawing/2014/main" id="{EEFE7FE0-33EE-41B2-891B-415EA320F9DF}"/>
              </a:ext>
            </a:extLst>
          </p:cNvPr>
          <p:cNvSpPr/>
          <p:nvPr/>
        </p:nvSpPr>
        <p:spPr>
          <a:xfrm>
            <a:off x="2888308" y="3835055"/>
            <a:ext cx="190500" cy="190500"/>
          </a:xfrm>
          <a:prstGeom prst="ellipse">
            <a:avLst/>
          </a:prstGeom>
          <a:solidFill>
            <a:srgbClr val="08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ircle: Hollow 19">
            <a:extLst>
              <a:ext uri="{FF2B5EF4-FFF2-40B4-BE49-F238E27FC236}">
                <a16:creationId xmlns:a16="http://schemas.microsoft.com/office/drawing/2014/main" id="{73DAD35C-97C8-4EA1-B6C7-1C79D5643223}"/>
              </a:ext>
            </a:extLst>
          </p:cNvPr>
          <p:cNvSpPr/>
          <p:nvPr/>
        </p:nvSpPr>
        <p:spPr>
          <a:xfrm>
            <a:off x="2769245" y="3715992"/>
            <a:ext cx="428626" cy="428626"/>
          </a:xfrm>
          <a:prstGeom prst="donut">
            <a:avLst>
              <a:gd name="adj" fmla="val 5281"/>
            </a:avLst>
          </a:prstGeom>
          <a:solidFill>
            <a:srgbClr val="08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ircle: Hollow 20">
            <a:extLst>
              <a:ext uri="{FF2B5EF4-FFF2-40B4-BE49-F238E27FC236}">
                <a16:creationId xmlns:a16="http://schemas.microsoft.com/office/drawing/2014/main" id="{7A2CA8C3-9A09-4C75-91F9-D94BB5CD26EA}"/>
              </a:ext>
            </a:extLst>
          </p:cNvPr>
          <p:cNvSpPr/>
          <p:nvPr/>
        </p:nvSpPr>
        <p:spPr>
          <a:xfrm>
            <a:off x="2636373" y="3583120"/>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2" name="Straight Connector 21">
            <a:extLst>
              <a:ext uri="{FF2B5EF4-FFF2-40B4-BE49-F238E27FC236}">
                <a16:creationId xmlns:a16="http://schemas.microsoft.com/office/drawing/2014/main" id="{ED7A260F-5B59-49C9-A63D-0D749187194F}"/>
              </a:ext>
            </a:extLst>
          </p:cNvPr>
          <p:cNvCxnSpPr>
            <a:cxnSpLocks/>
          </p:cNvCxnSpPr>
          <p:nvPr/>
        </p:nvCxnSpPr>
        <p:spPr>
          <a:xfrm flipV="1">
            <a:off x="2983559" y="2549733"/>
            <a:ext cx="0" cy="1033387"/>
          </a:xfrm>
          <a:prstGeom prst="line">
            <a:avLst/>
          </a:prstGeom>
          <a:ln w="19050">
            <a:solidFill>
              <a:srgbClr val="08BDBA"/>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9086BAB9-CC27-430E-B397-CF121444F20B}"/>
              </a:ext>
            </a:extLst>
          </p:cNvPr>
          <p:cNvSpPr/>
          <p:nvPr/>
        </p:nvSpPr>
        <p:spPr>
          <a:xfrm>
            <a:off x="2921438" y="2503377"/>
            <a:ext cx="124240" cy="124240"/>
          </a:xfrm>
          <a:prstGeom prst="ellipse">
            <a:avLst/>
          </a:prstGeom>
          <a:solidFill>
            <a:srgbClr val="08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EB7F205-5387-4E01-9ADB-845E63E10A9A}"/>
              </a:ext>
            </a:extLst>
          </p:cNvPr>
          <p:cNvSpPr txBox="1"/>
          <p:nvPr/>
        </p:nvSpPr>
        <p:spPr>
          <a:xfrm>
            <a:off x="2225865" y="4317597"/>
            <a:ext cx="1515386" cy="646331"/>
          </a:xfrm>
          <a:prstGeom prst="rect">
            <a:avLst/>
          </a:prstGeom>
          <a:noFill/>
        </p:spPr>
        <p:txBody>
          <a:bodyPr wrap="square" rtlCol="0">
            <a:spAutoFit/>
          </a:bodyPr>
          <a:lstStyle/>
          <a:p>
            <a:pPr algn="ctr"/>
            <a:r>
              <a:rPr lang="en-US" sz="3600">
                <a:solidFill>
                  <a:srgbClr val="08BDBA"/>
                </a:solidFill>
                <a:latin typeface="Century Gothic" panose="020B0502020202020204" pitchFamily="34" charset="0"/>
              </a:rPr>
              <a:t>2018</a:t>
            </a:r>
          </a:p>
        </p:txBody>
      </p:sp>
      <p:sp>
        <p:nvSpPr>
          <p:cNvPr id="25" name="TextBox 24">
            <a:extLst>
              <a:ext uri="{FF2B5EF4-FFF2-40B4-BE49-F238E27FC236}">
                <a16:creationId xmlns:a16="http://schemas.microsoft.com/office/drawing/2014/main" id="{1EFD670F-E5E3-44D1-B7DA-B51F0AC2B63F}"/>
              </a:ext>
            </a:extLst>
          </p:cNvPr>
          <p:cNvSpPr txBox="1"/>
          <p:nvPr/>
        </p:nvSpPr>
        <p:spPr>
          <a:xfrm>
            <a:off x="1724679" y="1665289"/>
            <a:ext cx="3692276" cy="907941"/>
          </a:xfrm>
          <a:prstGeom prst="rect">
            <a:avLst/>
          </a:prstGeom>
          <a:noFill/>
        </p:spPr>
        <p:txBody>
          <a:bodyPr wrap="square" rtlCol="0">
            <a:spAutoFit/>
          </a:bodyPr>
          <a:lstStyle/>
          <a:p>
            <a:pPr marL="285750" indent="-285750">
              <a:spcBef>
                <a:spcPts val="600"/>
              </a:spcBef>
              <a:buFont typeface="Wingdings" panose="05000000000000000000" pitchFamily="2" charset="2"/>
              <a:buChar char="v"/>
            </a:pPr>
            <a:r>
              <a:rPr lang="en-US" sz="1200" dirty="0">
                <a:solidFill>
                  <a:schemeClr val="tx2">
                    <a:lumMod val="85000"/>
                    <a:lumOff val="15000"/>
                  </a:schemeClr>
                </a:solidFill>
                <a:latin typeface="Century Gothic" panose="020B0502020202020204" pitchFamily="34" charset="0"/>
              </a:rPr>
              <a:t>TSEPAMO RAISES POSSIBLE ASSOCIATION BETWEEN DTG AND NTDs IN THE OFFSPRING</a:t>
            </a:r>
          </a:p>
          <a:p>
            <a:pPr marL="285750" indent="-285750">
              <a:spcBef>
                <a:spcPts val="600"/>
              </a:spcBef>
              <a:buFont typeface="Wingdings" panose="05000000000000000000" pitchFamily="2" charset="2"/>
              <a:buChar char="v"/>
            </a:pPr>
            <a:r>
              <a:rPr lang="en-US" sz="1200" dirty="0">
                <a:solidFill>
                  <a:schemeClr val="tx2">
                    <a:lumMod val="85000"/>
                    <a:lumOff val="15000"/>
                  </a:schemeClr>
                </a:solidFill>
                <a:latin typeface="Century Gothic" panose="020B0502020202020204" pitchFamily="34" charset="0"/>
              </a:rPr>
              <a:t>MOST COUNTRIES OPT TO HALT OR DELAY TLD TRANSITION</a:t>
            </a:r>
          </a:p>
        </p:txBody>
      </p:sp>
      <p:sp>
        <p:nvSpPr>
          <p:cNvPr id="26" name="Arc 25">
            <a:extLst>
              <a:ext uri="{FF2B5EF4-FFF2-40B4-BE49-F238E27FC236}">
                <a16:creationId xmlns:a16="http://schemas.microsoft.com/office/drawing/2014/main" id="{90BF2AB8-382C-4929-A73D-92DDE9B20749}"/>
              </a:ext>
            </a:extLst>
          </p:cNvPr>
          <p:cNvSpPr/>
          <p:nvPr/>
        </p:nvSpPr>
        <p:spPr>
          <a:xfrm>
            <a:off x="4750779" y="3470724"/>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Oval 26">
            <a:extLst>
              <a:ext uri="{FF2B5EF4-FFF2-40B4-BE49-F238E27FC236}">
                <a16:creationId xmlns:a16="http://schemas.microsoft.com/office/drawing/2014/main" id="{E7D19B56-A3C5-48DD-A549-6110200316E6}"/>
              </a:ext>
            </a:extLst>
          </p:cNvPr>
          <p:cNvSpPr/>
          <p:nvPr/>
        </p:nvSpPr>
        <p:spPr>
          <a:xfrm>
            <a:off x="5115110" y="3835055"/>
            <a:ext cx="190500" cy="190500"/>
          </a:xfrm>
          <a:prstGeom prst="ellipse">
            <a:avLst/>
          </a:prstGeom>
          <a:solidFill>
            <a:srgbClr val="8A3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ircle: Hollow 27">
            <a:extLst>
              <a:ext uri="{FF2B5EF4-FFF2-40B4-BE49-F238E27FC236}">
                <a16:creationId xmlns:a16="http://schemas.microsoft.com/office/drawing/2014/main" id="{ABA64AF2-1A7F-4085-87C4-42A89F41C4DE}"/>
              </a:ext>
            </a:extLst>
          </p:cNvPr>
          <p:cNvSpPr/>
          <p:nvPr/>
        </p:nvSpPr>
        <p:spPr>
          <a:xfrm>
            <a:off x="4996047" y="3715992"/>
            <a:ext cx="428626" cy="428626"/>
          </a:xfrm>
          <a:prstGeom prst="donut">
            <a:avLst>
              <a:gd name="adj" fmla="val 5281"/>
            </a:avLst>
          </a:prstGeom>
          <a:solidFill>
            <a:srgbClr val="8A3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ircle: Hollow 28">
            <a:extLst>
              <a:ext uri="{FF2B5EF4-FFF2-40B4-BE49-F238E27FC236}">
                <a16:creationId xmlns:a16="http://schemas.microsoft.com/office/drawing/2014/main" id="{8BEB0D8D-E060-41D0-9BE8-2FC20493CC9A}"/>
              </a:ext>
            </a:extLst>
          </p:cNvPr>
          <p:cNvSpPr/>
          <p:nvPr/>
        </p:nvSpPr>
        <p:spPr>
          <a:xfrm>
            <a:off x="4863175" y="3583120"/>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Straight Connector 29">
            <a:extLst>
              <a:ext uri="{FF2B5EF4-FFF2-40B4-BE49-F238E27FC236}">
                <a16:creationId xmlns:a16="http://schemas.microsoft.com/office/drawing/2014/main" id="{F65EFBCF-F0C9-4603-A785-E1EF40C1EBEB}"/>
              </a:ext>
            </a:extLst>
          </p:cNvPr>
          <p:cNvCxnSpPr>
            <a:cxnSpLocks/>
          </p:cNvCxnSpPr>
          <p:nvPr/>
        </p:nvCxnSpPr>
        <p:spPr>
          <a:xfrm flipV="1">
            <a:off x="5210361" y="4277491"/>
            <a:ext cx="0" cy="1033387"/>
          </a:xfrm>
          <a:prstGeom prst="line">
            <a:avLst/>
          </a:prstGeom>
          <a:ln w="19050">
            <a:solidFill>
              <a:srgbClr val="8A3FFC"/>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1DDCED16-AF5D-4812-B659-DB7EFCC565F9}"/>
              </a:ext>
            </a:extLst>
          </p:cNvPr>
          <p:cNvSpPr/>
          <p:nvPr/>
        </p:nvSpPr>
        <p:spPr>
          <a:xfrm>
            <a:off x="5148240" y="5285745"/>
            <a:ext cx="124240" cy="124240"/>
          </a:xfrm>
          <a:prstGeom prst="ellipse">
            <a:avLst/>
          </a:prstGeom>
          <a:solidFill>
            <a:srgbClr val="8A3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E949B33-4A1E-4DD0-B834-1CC4B509ADF6}"/>
              </a:ext>
            </a:extLst>
          </p:cNvPr>
          <p:cNvSpPr txBox="1"/>
          <p:nvPr/>
        </p:nvSpPr>
        <p:spPr>
          <a:xfrm>
            <a:off x="4452667" y="2896816"/>
            <a:ext cx="1515386" cy="646331"/>
          </a:xfrm>
          <a:prstGeom prst="rect">
            <a:avLst/>
          </a:prstGeom>
          <a:noFill/>
        </p:spPr>
        <p:txBody>
          <a:bodyPr wrap="square" rtlCol="0">
            <a:spAutoFit/>
          </a:bodyPr>
          <a:lstStyle/>
          <a:p>
            <a:pPr algn="ctr"/>
            <a:r>
              <a:rPr lang="en-US" sz="3600">
                <a:solidFill>
                  <a:srgbClr val="8A3FFC"/>
                </a:solidFill>
                <a:latin typeface="Century Gothic" panose="020B0502020202020204" pitchFamily="34" charset="0"/>
              </a:rPr>
              <a:t>2019</a:t>
            </a:r>
          </a:p>
        </p:txBody>
      </p:sp>
      <p:sp>
        <p:nvSpPr>
          <p:cNvPr id="33" name="TextBox 32">
            <a:extLst>
              <a:ext uri="{FF2B5EF4-FFF2-40B4-BE49-F238E27FC236}">
                <a16:creationId xmlns:a16="http://schemas.microsoft.com/office/drawing/2014/main" id="{2A14514C-4900-44D2-B596-D110D6CA23DD}"/>
              </a:ext>
            </a:extLst>
          </p:cNvPr>
          <p:cNvSpPr txBox="1"/>
          <p:nvPr/>
        </p:nvSpPr>
        <p:spPr>
          <a:xfrm>
            <a:off x="4013886" y="5582569"/>
            <a:ext cx="3087317" cy="723275"/>
          </a:xfrm>
          <a:prstGeom prst="rect">
            <a:avLst/>
          </a:prstGeom>
          <a:noFill/>
        </p:spPr>
        <p:txBody>
          <a:bodyPr wrap="square" rtlCol="0">
            <a:spAutoFit/>
          </a:bodyPr>
          <a:lstStyle/>
          <a:p>
            <a:pPr marL="285750" indent="-285750">
              <a:spcBef>
                <a:spcPts val="600"/>
              </a:spcBef>
              <a:buFont typeface="Wingdings" panose="05000000000000000000" pitchFamily="2" charset="2"/>
              <a:buChar char="v"/>
            </a:pPr>
            <a:r>
              <a:rPr lang="en-US" sz="1200" dirty="0">
                <a:solidFill>
                  <a:schemeClr val="tx2">
                    <a:lumMod val="85000"/>
                    <a:lumOff val="15000"/>
                  </a:schemeClr>
                </a:solidFill>
                <a:latin typeface="Century Gothic" panose="020B0502020202020204" pitchFamily="34" charset="0"/>
              </a:rPr>
              <a:t>ADDITIONAL DATA HELP MITIGATE CONCERNS AROUND NTDs</a:t>
            </a:r>
          </a:p>
          <a:p>
            <a:pPr marL="285750" indent="-285750">
              <a:spcBef>
                <a:spcPts val="600"/>
              </a:spcBef>
              <a:buFont typeface="Wingdings" panose="05000000000000000000" pitchFamily="2" charset="2"/>
              <a:buChar char="v"/>
            </a:pPr>
            <a:r>
              <a:rPr lang="en-US" sz="1200" dirty="0">
                <a:solidFill>
                  <a:schemeClr val="tx2">
                    <a:lumMod val="85000"/>
                    <a:lumOff val="15000"/>
                  </a:schemeClr>
                </a:solidFill>
                <a:latin typeface="Century Gothic" panose="020B0502020202020204" pitchFamily="34" charset="0"/>
              </a:rPr>
              <a:t>WHO RECOMMENDS TLD FOR ALL</a:t>
            </a:r>
          </a:p>
        </p:txBody>
      </p:sp>
      <p:sp>
        <p:nvSpPr>
          <p:cNvPr id="34" name="Arc 33">
            <a:extLst>
              <a:ext uri="{FF2B5EF4-FFF2-40B4-BE49-F238E27FC236}">
                <a16:creationId xmlns:a16="http://schemas.microsoft.com/office/drawing/2014/main" id="{8F62BFB4-8FB8-4709-817B-2EAF180D567D}"/>
              </a:ext>
            </a:extLst>
          </p:cNvPr>
          <p:cNvSpPr/>
          <p:nvPr/>
        </p:nvSpPr>
        <p:spPr>
          <a:xfrm rot="5400000">
            <a:off x="6872493" y="3470724"/>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Oval 34">
            <a:extLst>
              <a:ext uri="{FF2B5EF4-FFF2-40B4-BE49-F238E27FC236}">
                <a16:creationId xmlns:a16="http://schemas.microsoft.com/office/drawing/2014/main" id="{98D13ADB-19A1-4D22-909B-1D4AF479558B}"/>
              </a:ext>
            </a:extLst>
          </p:cNvPr>
          <p:cNvSpPr/>
          <p:nvPr/>
        </p:nvSpPr>
        <p:spPr>
          <a:xfrm>
            <a:off x="7236824" y="3835055"/>
            <a:ext cx="190500" cy="190500"/>
          </a:xfrm>
          <a:prstGeom prst="ellipse">
            <a:avLst/>
          </a:prstGeom>
          <a:solidFill>
            <a:srgbClr val="FF8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ircle: Hollow 35">
            <a:extLst>
              <a:ext uri="{FF2B5EF4-FFF2-40B4-BE49-F238E27FC236}">
                <a16:creationId xmlns:a16="http://schemas.microsoft.com/office/drawing/2014/main" id="{173F7D66-3AA8-4AFD-ACBB-2AF58ED893A9}"/>
              </a:ext>
            </a:extLst>
          </p:cNvPr>
          <p:cNvSpPr/>
          <p:nvPr/>
        </p:nvSpPr>
        <p:spPr>
          <a:xfrm>
            <a:off x="7117761" y="3715992"/>
            <a:ext cx="428626" cy="428626"/>
          </a:xfrm>
          <a:prstGeom prst="donut">
            <a:avLst>
              <a:gd name="adj" fmla="val 5281"/>
            </a:avLst>
          </a:prstGeom>
          <a:solidFill>
            <a:srgbClr val="FF8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ircle: Hollow 36">
            <a:extLst>
              <a:ext uri="{FF2B5EF4-FFF2-40B4-BE49-F238E27FC236}">
                <a16:creationId xmlns:a16="http://schemas.microsoft.com/office/drawing/2014/main" id="{698282DE-1DA8-486F-AC62-6F38B7DE3157}"/>
              </a:ext>
            </a:extLst>
          </p:cNvPr>
          <p:cNvSpPr/>
          <p:nvPr/>
        </p:nvSpPr>
        <p:spPr>
          <a:xfrm>
            <a:off x="6984889" y="3583120"/>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8" name="Straight Connector 37">
            <a:extLst>
              <a:ext uri="{FF2B5EF4-FFF2-40B4-BE49-F238E27FC236}">
                <a16:creationId xmlns:a16="http://schemas.microsoft.com/office/drawing/2014/main" id="{B054B23B-E024-4200-B575-29980F01D93A}"/>
              </a:ext>
            </a:extLst>
          </p:cNvPr>
          <p:cNvCxnSpPr>
            <a:cxnSpLocks/>
          </p:cNvCxnSpPr>
          <p:nvPr/>
        </p:nvCxnSpPr>
        <p:spPr>
          <a:xfrm flipV="1">
            <a:off x="7332075" y="2549733"/>
            <a:ext cx="0" cy="1033387"/>
          </a:xfrm>
          <a:prstGeom prst="line">
            <a:avLst/>
          </a:prstGeom>
          <a:ln w="19050">
            <a:solidFill>
              <a:srgbClr val="F79228"/>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13629CC0-D864-49B3-BE99-EE0EF67615B7}"/>
              </a:ext>
            </a:extLst>
          </p:cNvPr>
          <p:cNvSpPr/>
          <p:nvPr/>
        </p:nvSpPr>
        <p:spPr>
          <a:xfrm>
            <a:off x="7269954" y="2503377"/>
            <a:ext cx="124240" cy="124240"/>
          </a:xfrm>
          <a:prstGeom prst="ellipse">
            <a:avLst/>
          </a:prstGeom>
          <a:solidFill>
            <a:srgbClr val="FF8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71FB740-E056-4818-8192-F3910E1898AD}"/>
              </a:ext>
            </a:extLst>
          </p:cNvPr>
          <p:cNvSpPr txBox="1"/>
          <p:nvPr/>
        </p:nvSpPr>
        <p:spPr>
          <a:xfrm>
            <a:off x="6574381" y="4317597"/>
            <a:ext cx="1515386" cy="646331"/>
          </a:xfrm>
          <a:prstGeom prst="rect">
            <a:avLst/>
          </a:prstGeom>
          <a:noFill/>
        </p:spPr>
        <p:txBody>
          <a:bodyPr wrap="square" rtlCol="0">
            <a:spAutoFit/>
          </a:bodyPr>
          <a:lstStyle/>
          <a:p>
            <a:pPr algn="ctr"/>
            <a:r>
              <a:rPr lang="en-US" sz="3600" dirty="0">
                <a:solidFill>
                  <a:srgbClr val="FF890E"/>
                </a:solidFill>
                <a:latin typeface="Century Gothic" panose="020B0502020202020204" pitchFamily="34" charset="0"/>
              </a:rPr>
              <a:t>2020</a:t>
            </a:r>
          </a:p>
        </p:txBody>
      </p:sp>
      <p:sp>
        <p:nvSpPr>
          <p:cNvPr id="41" name="TextBox 40">
            <a:extLst>
              <a:ext uri="{FF2B5EF4-FFF2-40B4-BE49-F238E27FC236}">
                <a16:creationId xmlns:a16="http://schemas.microsoft.com/office/drawing/2014/main" id="{8A224D7D-8F97-46AC-A124-C2E35FC72D53}"/>
              </a:ext>
            </a:extLst>
          </p:cNvPr>
          <p:cNvSpPr txBox="1"/>
          <p:nvPr/>
        </p:nvSpPr>
        <p:spPr>
          <a:xfrm>
            <a:off x="6498474" y="2058056"/>
            <a:ext cx="1943115" cy="276999"/>
          </a:xfrm>
          <a:prstGeom prst="rect">
            <a:avLst/>
          </a:prstGeom>
          <a:noFill/>
        </p:spPr>
        <p:txBody>
          <a:bodyPr wrap="square" rtlCol="0">
            <a:spAutoFit/>
          </a:bodyPr>
          <a:lstStyle/>
          <a:p>
            <a:pPr marL="171450" indent="-171450">
              <a:spcBef>
                <a:spcPts val="600"/>
              </a:spcBef>
              <a:buFont typeface="Wingdings" panose="05000000000000000000" pitchFamily="2" charset="2"/>
              <a:buChar char="v"/>
            </a:pPr>
            <a:r>
              <a:rPr lang="en-US" sz="1200" dirty="0">
                <a:solidFill>
                  <a:schemeClr val="tx2">
                    <a:lumMod val="85000"/>
                    <a:lumOff val="15000"/>
                  </a:schemeClr>
                </a:solidFill>
                <a:latin typeface="Century Gothic" panose="020B0502020202020204" pitchFamily="34" charset="0"/>
              </a:rPr>
              <a:t>FDA APPROVES </a:t>
            </a:r>
            <a:r>
              <a:rPr lang="en-US" sz="1200" dirty="0" err="1">
                <a:solidFill>
                  <a:schemeClr val="tx2">
                    <a:lumMod val="85000"/>
                    <a:lumOff val="15000"/>
                  </a:schemeClr>
                </a:solidFill>
                <a:latin typeface="Century Gothic" panose="020B0502020202020204" pitchFamily="34" charset="0"/>
              </a:rPr>
              <a:t>pDTG</a:t>
            </a:r>
            <a:endParaRPr lang="en-US" sz="1200" dirty="0">
              <a:solidFill>
                <a:schemeClr val="tx2">
                  <a:lumMod val="85000"/>
                  <a:lumOff val="15000"/>
                </a:schemeClr>
              </a:solidFill>
              <a:latin typeface="Century Gothic" panose="020B0502020202020204" pitchFamily="34" charset="0"/>
            </a:endParaRPr>
          </a:p>
        </p:txBody>
      </p:sp>
      <p:sp>
        <p:nvSpPr>
          <p:cNvPr id="42" name="Arc 41">
            <a:extLst>
              <a:ext uri="{FF2B5EF4-FFF2-40B4-BE49-F238E27FC236}">
                <a16:creationId xmlns:a16="http://schemas.microsoft.com/office/drawing/2014/main" id="{EFB22C53-77E5-48BB-9496-6847989847E8}"/>
              </a:ext>
            </a:extLst>
          </p:cNvPr>
          <p:cNvSpPr/>
          <p:nvPr/>
        </p:nvSpPr>
        <p:spPr>
          <a:xfrm>
            <a:off x="9110409" y="3470724"/>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Oval 42">
            <a:extLst>
              <a:ext uri="{FF2B5EF4-FFF2-40B4-BE49-F238E27FC236}">
                <a16:creationId xmlns:a16="http://schemas.microsoft.com/office/drawing/2014/main" id="{0DCB44FE-6B6C-48CD-BCA2-C2903E588699}"/>
              </a:ext>
            </a:extLst>
          </p:cNvPr>
          <p:cNvSpPr/>
          <p:nvPr/>
        </p:nvSpPr>
        <p:spPr>
          <a:xfrm>
            <a:off x="9474740" y="3835055"/>
            <a:ext cx="190500" cy="190500"/>
          </a:xfrm>
          <a:prstGeom prst="ellipse">
            <a:avLst/>
          </a:prstGeom>
          <a:solidFill>
            <a:srgbClr val="EB0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ircle: Hollow 43">
            <a:extLst>
              <a:ext uri="{FF2B5EF4-FFF2-40B4-BE49-F238E27FC236}">
                <a16:creationId xmlns:a16="http://schemas.microsoft.com/office/drawing/2014/main" id="{5F2445BE-B457-4FD6-9E00-9D58FC200C00}"/>
              </a:ext>
            </a:extLst>
          </p:cNvPr>
          <p:cNvSpPr/>
          <p:nvPr/>
        </p:nvSpPr>
        <p:spPr>
          <a:xfrm>
            <a:off x="9355677" y="3715992"/>
            <a:ext cx="428626" cy="428626"/>
          </a:xfrm>
          <a:prstGeom prst="donut">
            <a:avLst>
              <a:gd name="adj" fmla="val 5281"/>
            </a:avLst>
          </a:prstGeom>
          <a:solidFill>
            <a:srgbClr val="EB0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ircle: Hollow 44">
            <a:extLst>
              <a:ext uri="{FF2B5EF4-FFF2-40B4-BE49-F238E27FC236}">
                <a16:creationId xmlns:a16="http://schemas.microsoft.com/office/drawing/2014/main" id="{AAA58D2B-609C-459F-A7B6-602CB2AE0E28}"/>
              </a:ext>
            </a:extLst>
          </p:cNvPr>
          <p:cNvSpPr/>
          <p:nvPr/>
        </p:nvSpPr>
        <p:spPr>
          <a:xfrm>
            <a:off x="9222805" y="3583120"/>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6" name="Straight Connector 45">
            <a:extLst>
              <a:ext uri="{FF2B5EF4-FFF2-40B4-BE49-F238E27FC236}">
                <a16:creationId xmlns:a16="http://schemas.microsoft.com/office/drawing/2014/main" id="{D7BD559A-C821-4F03-B303-C91FE970D6E5}"/>
              </a:ext>
            </a:extLst>
          </p:cNvPr>
          <p:cNvCxnSpPr>
            <a:cxnSpLocks/>
          </p:cNvCxnSpPr>
          <p:nvPr/>
        </p:nvCxnSpPr>
        <p:spPr>
          <a:xfrm flipV="1">
            <a:off x="9569991" y="4277491"/>
            <a:ext cx="0" cy="1033387"/>
          </a:xfrm>
          <a:prstGeom prst="line">
            <a:avLst/>
          </a:prstGeom>
          <a:ln w="19050">
            <a:solidFill>
              <a:srgbClr val="E70613"/>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F540B0AD-4EF9-4B9B-8018-7910CA92E1E1}"/>
              </a:ext>
            </a:extLst>
          </p:cNvPr>
          <p:cNvSpPr/>
          <p:nvPr/>
        </p:nvSpPr>
        <p:spPr>
          <a:xfrm>
            <a:off x="9507870" y="5285745"/>
            <a:ext cx="124240" cy="124240"/>
          </a:xfrm>
          <a:prstGeom prst="ellipse">
            <a:avLst/>
          </a:prstGeom>
          <a:solidFill>
            <a:srgbClr val="EB0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873AB7A-C1EC-4E0D-9972-C85E1EA5F4C6}"/>
              </a:ext>
            </a:extLst>
          </p:cNvPr>
          <p:cNvSpPr txBox="1"/>
          <p:nvPr/>
        </p:nvSpPr>
        <p:spPr>
          <a:xfrm>
            <a:off x="8812297" y="2896816"/>
            <a:ext cx="1515386" cy="646331"/>
          </a:xfrm>
          <a:prstGeom prst="rect">
            <a:avLst/>
          </a:prstGeom>
          <a:noFill/>
        </p:spPr>
        <p:txBody>
          <a:bodyPr wrap="square" rtlCol="0">
            <a:spAutoFit/>
          </a:bodyPr>
          <a:lstStyle/>
          <a:p>
            <a:pPr algn="ctr"/>
            <a:r>
              <a:rPr lang="en-US" sz="3600">
                <a:solidFill>
                  <a:srgbClr val="E51C28"/>
                </a:solidFill>
                <a:latin typeface="Century Gothic" panose="020B0502020202020204" pitchFamily="34" charset="0"/>
              </a:rPr>
              <a:t>2021</a:t>
            </a:r>
          </a:p>
        </p:txBody>
      </p:sp>
      <p:sp>
        <p:nvSpPr>
          <p:cNvPr id="52" name="TextBox 51">
            <a:extLst>
              <a:ext uri="{FF2B5EF4-FFF2-40B4-BE49-F238E27FC236}">
                <a16:creationId xmlns:a16="http://schemas.microsoft.com/office/drawing/2014/main" id="{D3622986-0147-42B9-BC76-01AC42348A61}"/>
              </a:ext>
            </a:extLst>
          </p:cNvPr>
          <p:cNvSpPr txBox="1"/>
          <p:nvPr/>
        </p:nvSpPr>
        <p:spPr>
          <a:xfrm>
            <a:off x="8288530" y="5490835"/>
            <a:ext cx="2687160" cy="461665"/>
          </a:xfrm>
          <a:prstGeom prst="rect">
            <a:avLst/>
          </a:prstGeom>
          <a:noFill/>
        </p:spPr>
        <p:txBody>
          <a:bodyPr wrap="square" rtlCol="0">
            <a:spAutoFit/>
          </a:bodyPr>
          <a:lstStyle/>
          <a:p>
            <a:pPr marL="285750" indent="-285750">
              <a:spcBef>
                <a:spcPts val="600"/>
              </a:spcBef>
              <a:buFont typeface="Wingdings" panose="05000000000000000000" pitchFamily="2" charset="2"/>
              <a:buChar char="v"/>
            </a:pPr>
            <a:r>
              <a:rPr lang="en-US" sz="1200" dirty="0">
                <a:solidFill>
                  <a:schemeClr val="tx2">
                    <a:lumMod val="85000"/>
                    <a:lumOff val="15000"/>
                  </a:schemeClr>
                </a:solidFill>
                <a:latin typeface="Century Gothic" panose="020B0502020202020204" pitchFamily="34" charset="0"/>
              </a:rPr>
              <a:t>TRANSITION TO DTG FOR CHILDREN &lt;20kgs BEGINS</a:t>
            </a:r>
            <a:r>
              <a:rPr lang="en-US" sz="1200" dirty="0">
                <a:solidFill>
                  <a:schemeClr val="bg2">
                    <a:lumMod val="50000"/>
                  </a:schemeClr>
                </a:solidFill>
                <a:latin typeface="Century Gothic" panose="020B0502020202020204" pitchFamily="34" charset="0"/>
              </a:rPr>
              <a:t>.</a:t>
            </a:r>
          </a:p>
        </p:txBody>
      </p:sp>
      <p:sp>
        <p:nvSpPr>
          <p:cNvPr id="54" name="Arc 53">
            <a:extLst>
              <a:ext uri="{FF2B5EF4-FFF2-40B4-BE49-F238E27FC236}">
                <a16:creationId xmlns:a16="http://schemas.microsoft.com/office/drawing/2014/main" id="{F04B9195-E781-44A4-B6FD-D565F639EC57}"/>
              </a:ext>
            </a:extLst>
          </p:cNvPr>
          <p:cNvSpPr/>
          <p:nvPr/>
        </p:nvSpPr>
        <p:spPr>
          <a:xfrm rot="5400000">
            <a:off x="11222593" y="3479550"/>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Oval 54">
            <a:extLst>
              <a:ext uri="{FF2B5EF4-FFF2-40B4-BE49-F238E27FC236}">
                <a16:creationId xmlns:a16="http://schemas.microsoft.com/office/drawing/2014/main" id="{A58B80E9-9620-4A4F-B975-74301DDCE962}"/>
              </a:ext>
            </a:extLst>
          </p:cNvPr>
          <p:cNvSpPr/>
          <p:nvPr/>
        </p:nvSpPr>
        <p:spPr>
          <a:xfrm>
            <a:off x="11586924" y="3843881"/>
            <a:ext cx="190500" cy="190500"/>
          </a:xfrm>
          <a:prstGeom prst="ellipse">
            <a:avLst/>
          </a:prstGeom>
          <a:solidFill>
            <a:srgbClr val="07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ircle: Hollow 55">
            <a:extLst>
              <a:ext uri="{FF2B5EF4-FFF2-40B4-BE49-F238E27FC236}">
                <a16:creationId xmlns:a16="http://schemas.microsoft.com/office/drawing/2014/main" id="{C6F5828D-2505-4099-AA74-744B597E7BD1}"/>
              </a:ext>
            </a:extLst>
          </p:cNvPr>
          <p:cNvSpPr/>
          <p:nvPr/>
        </p:nvSpPr>
        <p:spPr>
          <a:xfrm>
            <a:off x="11467861" y="3724818"/>
            <a:ext cx="428626" cy="428626"/>
          </a:xfrm>
          <a:prstGeom prst="donut">
            <a:avLst>
              <a:gd name="adj" fmla="val 5281"/>
            </a:avLst>
          </a:prstGeom>
          <a:solidFill>
            <a:srgbClr val="07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ircle: Hollow 56">
            <a:extLst>
              <a:ext uri="{FF2B5EF4-FFF2-40B4-BE49-F238E27FC236}">
                <a16:creationId xmlns:a16="http://schemas.microsoft.com/office/drawing/2014/main" id="{E1BE265E-9B50-446E-9EE7-04FDE8B2F8DA}"/>
              </a:ext>
            </a:extLst>
          </p:cNvPr>
          <p:cNvSpPr/>
          <p:nvPr/>
        </p:nvSpPr>
        <p:spPr>
          <a:xfrm>
            <a:off x="11334989" y="3591946"/>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8" name="Straight Connector 57">
            <a:extLst>
              <a:ext uri="{FF2B5EF4-FFF2-40B4-BE49-F238E27FC236}">
                <a16:creationId xmlns:a16="http://schemas.microsoft.com/office/drawing/2014/main" id="{AE6570B7-4F68-4480-B837-02FF5C9F9542}"/>
              </a:ext>
            </a:extLst>
          </p:cNvPr>
          <p:cNvCxnSpPr>
            <a:cxnSpLocks/>
          </p:cNvCxnSpPr>
          <p:nvPr/>
        </p:nvCxnSpPr>
        <p:spPr>
          <a:xfrm flipV="1">
            <a:off x="11682175" y="2558559"/>
            <a:ext cx="0" cy="1033387"/>
          </a:xfrm>
          <a:prstGeom prst="line">
            <a:avLst/>
          </a:prstGeom>
          <a:ln w="19050">
            <a:solidFill>
              <a:srgbClr val="076382"/>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318E62AA-A865-4DE5-8347-EAD3769238CB}"/>
              </a:ext>
            </a:extLst>
          </p:cNvPr>
          <p:cNvSpPr/>
          <p:nvPr/>
        </p:nvSpPr>
        <p:spPr>
          <a:xfrm>
            <a:off x="11620054" y="2512203"/>
            <a:ext cx="124240" cy="124240"/>
          </a:xfrm>
          <a:prstGeom prst="ellipse">
            <a:avLst/>
          </a:prstGeom>
          <a:solidFill>
            <a:srgbClr val="07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886AB634-C772-43BC-B62C-65A0E0FC0FEE}"/>
              </a:ext>
            </a:extLst>
          </p:cNvPr>
          <p:cNvSpPr txBox="1"/>
          <p:nvPr/>
        </p:nvSpPr>
        <p:spPr>
          <a:xfrm>
            <a:off x="10752102" y="4309750"/>
            <a:ext cx="1515386" cy="646331"/>
          </a:xfrm>
          <a:prstGeom prst="rect">
            <a:avLst/>
          </a:prstGeom>
          <a:noFill/>
        </p:spPr>
        <p:txBody>
          <a:bodyPr wrap="square" rtlCol="0">
            <a:spAutoFit/>
          </a:bodyPr>
          <a:lstStyle/>
          <a:p>
            <a:pPr algn="ctr"/>
            <a:r>
              <a:rPr lang="en-US" sz="3600">
                <a:solidFill>
                  <a:srgbClr val="076382"/>
                </a:solidFill>
                <a:latin typeface="Century Gothic" panose="020B0502020202020204" pitchFamily="34" charset="0"/>
              </a:rPr>
              <a:t>2022</a:t>
            </a:r>
          </a:p>
        </p:txBody>
      </p:sp>
      <p:sp>
        <p:nvSpPr>
          <p:cNvPr id="62" name="TextBox 61">
            <a:extLst>
              <a:ext uri="{FF2B5EF4-FFF2-40B4-BE49-F238E27FC236}">
                <a16:creationId xmlns:a16="http://schemas.microsoft.com/office/drawing/2014/main" id="{306DAAA2-5B40-4277-B18E-9BE0E02597B0}"/>
              </a:ext>
            </a:extLst>
          </p:cNvPr>
          <p:cNvSpPr txBox="1"/>
          <p:nvPr/>
        </p:nvSpPr>
        <p:spPr>
          <a:xfrm>
            <a:off x="10029571" y="1641604"/>
            <a:ext cx="2123336" cy="830997"/>
          </a:xfrm>
          <a:prstGeom prst="rect">
            <a:avLst/>
          </a:prstGeom>
          <a:noFill/>
        </p:spPr>
        <p:txBody>
          <a:bodyPr wrap="square" rtlCol="0">
            <a:spAutoFit/>
          </a:bodyPr>
          <a:lstStyle/>
          <a:p>
            <a:pPr marL="285750" indent="-285750">
              <a:spcBef>
                <a:spcPts val="600"/>
              </a:spcBef>
              <a:buFont typeface="Wingdings" panose="05000000000000000000" pitchFamily="2" charset="2"/>
              <a:buChar char="v"/>
            </a:pPr>
            <a:r>
              <a:rPr lang="en-US" sz="1200" b="1" dirty="0">
                <a:solidFill>
                  <a:schemeClr val="tx2">
                    <a:lumMod val="85000"/>
                    <a:lumOff val="15000"/>
                  </a:schemeClr>
                </a:solidFill>
                <a:latin typeface="Century Gothic" panose="020B0502020202020204" pitchFamily="34" charset="0"/>
              </a:rPr>
              <a:t>87% </a:t>
            </a:r>
            <a:r>
              <a:rPr lang="en-US" sz="1200" dirty="0">
                <a:solidFill>
                  <a:schemeClr val="tx2">
                    <a:lumMod val="85000"/>
                    <a:lumOff val="15000"/>
                  </a:schemeClr>
                </a:solidFill>
                <a:latin typeface="Century Gothic" panose="020B0502020202020204" pitchFamily="34" charset="0"/>
              </a:rPr>
              <a:t>OF ARVs DISPENSED TO ADULTS IN PEPFAR-SUPPORTED COUNTRIES ARE TLD.</a:t>
            </a:r>
          </a:p>
        </p:txBody>
      </p:sp>
    </p:spTree>
    <p:extLst>
      <p:ext uri="{BB962C8B-B14F-4D97-AF65-F5344CB8AC3E}">
        <p14:creationId xmlns:p14="http://schemas.microsoft.com/office/powerpoint/2010/main" val="638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anim calcmode="lin" valueType="num">
                                      <p:cBhvr>
                                        <p:cTn id="41" dur="500" fill="hold"/>
                                        <p:tgtEl>
                                          <p:spTgt spid="16"/>
                                        </p:tgtEl>
                                        <p:attrNameLst>
                                          <p:attrName>ppt_x</p:attrName>
                                        </p:attrNameLst>
                                      </p:cBhvr>
                                      <p:tavLst>
                                        <p:tav tm="0">
                                          <p:val>
                                            <p:strVal val="#ppt_x"/>
                                          </p:val>
                                        </p:tav>
                                        <p:tav tm="100000">
                                          <p:val>
                                            <p:strVal val="#ppt_x"/>
                                          </p:val>
                                        </p:tav>
                                      </p:tavLst>
                                    </p:anim>
                                    <p:anim calcmode="lin" valueType="num">
                                      <p:cBhvr>
                                        <p:cTn id="42" dur="500" fill="hold"/>
                                        <p:tgtEl>
                                          <p:spTgt spid="1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strVal val="#ppt_x"/>
                                          </p:val>
                                        </p:tav>
                                        <p:tav tm="100000">
                                          <p:val>
                                            <p:strVal val="#ppt_x"/>
                                          </p:val>
                                        </p:tav>
                                      </p:tavLst>
                                    </p:anim>
                                    <p:anim calcmode="lin" valueType="num">
                                      <p:cBhvr>
                                        <p:cTn id="47"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par>
                          <p:cTn id="53" fill="hold">
                            <p:stCondLst>
                              <p:cond delay="500"/>
                            </p:stCondLst>
                            <p:childTnLst>
                              <p:par>
                                <p:cTn id="54" presetID="53" presetClass="entr" presetSubtype="16"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1000"/>
                            </p:stCondLst>
                            <p:childTnLst>
                              <p:par>
                                <p:cTn id="60" presetID="53" presetClass="entr" presetSubtype="16"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Effect transition="in" filter="fade">
                                      <p:cBhvr>
                                        <p:cTn id="64" dur="500"/>
                                        <p:tgtEl>
                                          <p:spTgt spid="20"/>
                                        </p:tgtEl>
                                      </p:cBhvr>
                                    </p:animEffect>
                                  </p:childTnLst>
                                </p:cTn>
                              </p:par>
                            </p:childTnLst>
                          </p:cTn>
                        </p:par>
                        <p:par>
                          <p:cTn id="65" fill="hold">
                            <p:stCondLst>
                              <p:cond delay="1500"/>
                            </p:stCondLst>
                            <p:childTnLst>
                              <p:par>
                                <p:cTn id="66" presetID="53" presetClass="entr" presetSubtype="16"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par>
                                <p:cTn id="71" presetID="22" presetClass="entr" presetSubtype="4"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wipe(down)">
                                      <p:cBhvr>
                                        <p:cTn id="73" dur="500"/>
                                        <p:tgtEl>
                                          <p:spTgt spid="22"/>
                                        </p:tgtEl>
                                      </p:cBhvr>
                                    </p:animEffect>
                                  </p:childTnLst>
                                </p:cTn>
                              </p:par>
                            </p:childTnLst>
                          </p:cTn>
                        </p:par>
                        <p:par>
                          <p:cTn id="74" fill="hold">
                            <p:stCondLst>
                              <p:cond delay="2000"/>
                            </p:stCondLst>
                            <p:childTnLst>
                              <p:par>
                                <p:cTn id="75" presetID="53" presetClass="entr" presetSubtype="16"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500" fill="hold"/>
                                        <p:tgtEl>
                                          <p:spTgt spid="23"/>
                                        </p:tgtEl>
                                        <p:attrNameLst>
                                          <p:attrName>ppt_w</p:attrName>
                                        </p:attrNameLst>
                                      </p:cBhvr>
                                      <p:tavLst>
                                        <p:tav tm="0">
                                          <p:val>
                                            <p:fltVal val="0"/>
                                          </p:val>
                                        </p:tav>
                                        <p:tav tm="100000">
                                          <p:val>
                                            <p:strVal val="#ppt_w"/>
                                          </p:val>
                                        </p:tav>
                                      </p:tavLst>
                                    </p:anim>
                                    <p:anim calcmode="lin" valueType="num">
                                      <p:cBhvr>
                                        <p:cTn id="78" dur="500" fill="hold"/>
                                        <p:tgtEl>
                                          <p:spTgt spid="23"/>
                                        </p:tgtEl>
                                        <p:attrNameLst>
                                          <p:attrName>ppt_h</p:attrName>
                                        </p:attrNameLst>
                                      </p:cBhvr>
                                      <p:tavLst>
                                        <p:tav tm="0">
                                          <p:val>
                                            <p:fltVal val="0"/>
                                          </p:val>
                                        </p:tav>
                                        <p:tav tm="100000">
                                          <p:val>
                                            <p:strVal val="#ppt_h"/>
                                          </p:val>
                                        </p:tav>
                                      </p:tavLst>
                                    </p:anim>
                                    <p:animEffect transition="in" filter="fade">
                                      <p:cBhvr>
                                        <p:cTn id="79" dur="500"/>
                                        <p:tgtEl>
                                          <p:spTgt spid="23"/>
                                        </p:tgtEl>
                                      </p:cBhvr>
                                    </p:animEffect>
                                  </p:childTnLst>
                                </p:cTn>
                              </p:par>
                            </p:childTnLst>
                          </p:cTn>
                        </p:par>
                        <p:par>
                          <p:cTn id="80" fill="hold">
                            <p:stCondLst>
                              <p:cond delay="2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500"/>
                                        <p:tgtEl>
                                          <p:spTgt spid="24"/>
                                        </p:tgtEl>
                                      </p:cBhvr>
                                    </p:animEffect>
                                    <p:anim calcmode="lin" valueType="num">
                                      <p:cBhvr>
                                        <p:cTn id="89" dur="500" fill="hold"/>
                                        <p:tgtEl>
                                          <p:spTgt spid="24"/>
                                        </p:tgtEl>
                                        <p:attrNameLst>
                                          <p:attrName>ppt_x</p:attrName>
                                        </p:attrNameLst>
                                      </p:cBhvr>
                                      <p:tavLst>
                                        <p:tav tm="0">
                                          <p:val>
                                            <p:strVal val="#ppt_x"/>
                                          </p:val>
                                        </p:tav>
                                        <p:tav tm="100000">
                                          <p:val>
                                            <p:strVal val="#ppt_x"/>
                                          </p:val>
                                        </p:tav>
                                      </p:tavLst>
                                    </p:anim>
                                    <p:anim calcmode="lin" valueType="num">
                                      <p:cBhvr>
                                        <p:cTn id="90" dur="500" fill="hold"/>
                                        <p:tgtEl>
                                          <p:spTgt spid="24"/>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500"/>
                                        <p:tgtEl>
                                          <p:spTgt spid="25"/>
                                        </p:tgtEl>
                                      </p:cBhvr>
                                    </p:animEffect>
                                    <p:anim calcmode="lin" valueType="num">
                                      <p:cBhvr>
                                        <p:cTn id="94" dur="500" fill="hold"/>
                                        <p:tgtEl>
                                          <p:spTgt spid="25"/>
                                        </p:tgtEl>
                                        <p:attrNameLst>
                                          <p:attrName>ppt_x</p:attrName>
                                        </p:attrNameLst>
                                      </p:cBhvr>
                                      <p:tavLst>
                                        <p:tav tm="0">
                                          <p:val>
                                            <p:strVal val="#ppt_x"/>
                                          </p:val>
                                        </p:tav>
                                        <p:tav tm="100000">
                                          <p:val>
                                            <p:strVal val="#ppt_x"/>
                                          </p:val>
                                        </p:tav>
                                      </p:tavLst>
                                    </p:anim>
                                    <p:anim calcmode="lin" valueType="num">
                                      <p:cBhvr>
                                        <p:cTn id="95"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8"/>
                                        </p:tgtEl>
                                        <p:attrNameLst>
                                          <p:attrName>style.visibility</p:attrName>
                                        </p:attrNameLst>
                                      </p:cBhvr>
                                      <p:to>
                                        <p:strVal val="visible"/>
                                      </p:to>
                                    </p:set>
                                    <p:animEffect transition="in" filter="wipe(left)">
                                      <p:cBhvr>
                                        <p:cTn id="100" dur="500"/>
                                        <p:tgtEl>
                                          <p:spTgt spid="8"/>
                                        </p:tgtEl>
                                      </p:cBhvr>
                                    </p:animEffect>
                                  </p:childTnLst>
                                </p:cTn>
                              </p:par>
                            </p:childTnLst>
                          </p:cTn>
                        </p:par>
                        <p:par>
                          <p:cTn id="101" fill="hold">
                            <p:stCondLst>
                              <p:cond delay="500"/>
                            </p:stCondLst>
                            <p:childTnLst>
                              <p:par>
                                <p:cTn id="102" presetID="53" presetClass="entr" presetSubtype="16"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anim calcmode="lin" valueType="num">
                                      <p:cBhvr>
                                        <p:cTn id="104" dur="500" fill="hold"/>
                                        <p:tgtEl>
                                          <p:spTgt spid="27"/>
                                        </p:tgtEl>
                                        <p:attrNameLst>
                                          <p:attrName>ppt_w</p:attrName>
                                        </p:attrNameLst>
                                      </p:cBhvr>
                                      <p:tavLst>
                                        <p:tav tm="0">
                                          <p:val>
                                            <p:fltVal val="0"/>
                                          </p:val>
                                        </p:tav>
                                        <p:tav tm="100000">
                                          <p:val>
                                            <p:strVal val="#ppt_w"/>
                                          </p:val>
                                        </p:tav>
                                      </p:tavLst>
                                    </p:anim>
                                    <p:anim calcmode="lin" valueType="num">
                                      <p:cBhvr>
                                        <p:cTn id="105" dur="500" fill="hold"/>
                                        <p:tgtEl>
                                          <p:spTgt spid="27"/>
                                        </p:tgtEl>
                                        <p:attrNameLst>
                                          <p:attrName>ppt_h</p:attrName>
                                        </p:attrNameLst>
                                      </p:cBhvr>
                                      <p:tavLst>
                                        <p:tav tm="0">
                                          <p:val>
                                            <p:fltVal val="0"/>
                                          </p:val>
                                        </p:tav>
                                        <p:tav tm="100000">
                                          <p:val>
                                            <p:strVal val="#ppt_h"/>
                                          </p:val>
                                        </p:tav>
                                      </p:tavLst>
                                    </p:anim>
                                    <p:animEffect transition="in" filter="fade">
                                      <p:cBhvr>
                                        <p:cTn id="106" dur="500"/>
                                        <p:tgtEl>
                                          <p:spTgt spid="27"/>
                                        </p:tgtEl>
                                      </p:cBhvr>
                                    </p:animEffect>
                                  </p:childTnLst>
                                </p:cTn>
                              </p:par>
                            </p:childTnLst>
                          </p:cTn>
                        </p:par>
                        <p:par>
                          <p:cTn id="107" fill="hold">
                            <p:stCondLst>
                              <p:cond delay="1000"/>
                            </p:stCondLst>
                            <p:childTnLst>
                              <p:par>
                                <p:cTn id="108" presetID="53" presetClass="entr" presetSubtype="16" fill="hold" grpId="0" nodeType="afterEffect">
                                  <p:stCondLst>
                                    <p:cond delay="0"/>
                                  </p:stCondLst>
                                  <p:childTnLst>
                                    <p:set>
                                      <p:cBhvr>
                                        <p:cTn id="109" dur="1" fill="hold">
                                          <p:stCondLst>
                                            <p:cond delay="0"/>
                                          </p:stCondLst>
                                        </p:cTn>
                                        <p:tgtEl>
                                          <p:spTgt spid="28"/>
                                        </p:tgtEl>
                                        <p:attrNameLst>
                                          <p:attrName>style.visibility</p:attrName>
                                        </p:attrNameLst>
                                      </p:cBhvr>
                                      <p:to>
                                        <p:strVal val="visible"/>
                                      </p:to>
                                    </p:set>
                                    <p:anim calcmode="lin" valueType="num">
                                      <p:cBhvr>
                                        <p:cTn id="110" dur="500" fill="hold"/>
                                        <p:tgtEl>
                                          <p:spTgt spid="28"/>
                                        </p:tgtEl>
                                        <p:attrNameLst>
                                          <p:attrName>ppt_w</p:attrName>
                                        </p:attrNameLst>
                                      </p:cBhvr>
                                      <p:tavLst>
                                        <p:tav tm="0">
                                          <p:val>
                                            <p:fltVal val="0"/>
                                          </p:val>
                                        </p:tav>
                                        <p:tav tm="100000">
                                          <p:val>
                                            <p:strVal val="#ppt_w"/>
                                          </p:val>
                                        </p:tav>
                                      </p:tavLst>
                                    </p:anim>
                                    <p:anim calcmode="lin" valueType="num">
                                      <p:cBhvr>
                                        <p:cTn id="111" dur="500" fill="hold"/>
                                        <p:tgtEl>
                                          <p:spTgt spid="28"/>
                                        </p:tgtEl>
                                        <p:attrNameLst>
                                          <p:attrName>ppt_h</p:attrName>
                                        </p:attrNameLst>
                                      </p:cBhvr>
                                      <p:tavLst>
                                        <p:tav tm="0">
                                          <p:val>
                                            <p:fltVal val="0"/>
                                          </p:val>
                                        </p:tav>
                                        <p:tav tm="100000">
                                          <p:val>
                                            <p:strVal val="#ppt_h"/>
                                          </p:val>
                                        </p:tav>
                                      </p:tavLst>
                                    </p:anim>
                                    <p:animEffect transition="in" filter="fade">
                                      <p:cBhvr>
                                        <p:cTn id="112" dur="500"/>
                                        <p:tgtEl>
                                          <p:spTgt spid="28"/>
                                        </p:tgtEl>
                                      </p:cBhvr>
                                    </p:animEffect>
                                  </p:childTnLst>
                                </p:cTn>
                              </p:par>
                            </p:childTnLst>
                          </p:cTn>
                        </p:par>
                        <p:par>
                          <p:cTn id="113" fill="hold">
                            <p:stCondLst>
                              <p:cond delay="1500"/>
                            </p:stCondLst>
                            <p:childTnLst>
                              <p:par>
                                <p:cTn id="114" presetID="53" presetClass="entr" presetSubtype="16" fill="hold" grpId="0" nodeType="afterEffect">
                                  <p:stCondLst>
                                    <p:cond delay="0"/>
                                  </p:stCondLst>
                                  <p:childTnLst>
                                    <p:set>
                                      <p:cBhvr>
                                        <p:cTn id="115" dur="1" fill="hold">
                                          <p:stCondLst>
                                            <p:cond delay="0"/>
                                          </p:stCondLst>
                                        </p:cTn>
                                        <p:tgtEl>
                                          <p:spTgt spid="29"/>
                                        </p:tgtEl>
                                        <p:attrNameLst>
                                          <p:attrName>style.visibility</p:attrName>
                                        </p:attrNameLst>
                                      </p:cBhvr>
                                      <p:to>
                                        <p:strVal val="visible"/>
                                      </p:to>
                                    </p:set>
                                    <p:anim calcmode="lin" valueType="num">
                                      <p:cBhvr>
                                        <p:cTn id="116" dur="500" fill="hold"/>
                                        <p:tgtEl>
                                          <p:spTgt spid="29"/>
                                        </p:tgtEl>
                                        <p:attrNameLst>
                                          <p:attrName>ppt_w</p:attrName>
                                        </p:attrNameLst>
                                      </p:cBhvr>
                                      <p:tavLst>
                                        <p:tav tm="0">
                                          <p:val>
                                            <p:fltVal val="0"/>
                                          </p:val>
                                        </p:tav>
                                        <p:tav tm="100000">
                                          <p:val>
                                            <p:strVal val="#ppt_w"/>
                                          </p:val>
                                        </p:tav>
                                      </p:tavLst>
                                    </p:anim>
                                    <p:anim calcmode="lin" valueType="num">
                                      <p:cBhvr>
                                        <p:cTn id="117" dur="500" fill="hold"/>
                                        <p:tgtEl>
                                          <p:spTgt spid="29"/>
                                        </p:tgtEl>
                                        <p:attrNameLst>
                                          <p:attrName>ppt_h</p:attrName>
                                        </p:attrNameLst>
                                      </p:cBhvr>
                                      <p:tavLst>
                                        <p:tav tm="0">
                                          <p:val>
                                            <p:fltVal val="0"/>
                                          </p:val>
                                        </p:tav>
                                        <p:tav tm="100000">
                                          <p:val>
                                            <p:strVal val="#ppt_h"/>
                                          </p:val>
                                        </p:tav>
                                      </p:tavLst>
                                    </p:anim>
                                    <p:animEffect transition="in" filter="fade">
                                      <p:cBhvr>
                                        <p:cTn id="118" dur="500"/>
                                        <p:tgtEl>
                                          <p:spTgt spid="29"/>
                                        </p:tgtEl>
                                      </p:cBhvr>
                                    </p:animEffect>
                                  </p:childTnLst>
                                </p:cTn>
                              </p:par>
                              <p:par>
                                <p:cTn id="119" presetID="22" presetClass="entr" presetSubtype="1" fill="hold"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par>
                          <p:cTn id="122" fill="hold">
                            <p:stCondLst>
                              <p:cond delay="2000"/>
                            </p:stCondLst>
                            <p:childTnLst>
                              <p:par>
                                <p:cTn id="123" presetID="53" presetClass="entr" presetSubtype="16" fill="hold" grpId="0" nodeType="afterEffect">
                                  <p:stCondLst>
                                    <p:cond delay="0"/>
                                  </p:stCondLst>
                                  <p:childTnLst>
                                    <p:set>
                                      <p:cBhvr>
                                        <p:cTn id="124" dur="1" fill="hold">
                                          <p:stCondLst>
                                            <p:cond delay="0"/>
                                          </p:stCondLst>
                                        </p:cTn>
                                        <p:tgtEl>
                                          <p:spTgt spid="31"/>
                                        </p:tgtEl>
                                        <p:attrNameLst>
                                          <p:attrName>style.visibility</p:attrName>
                                        </p:attrNameLst>
                                      </p:cBhvr>
                                      <p:to>
                                        <p:strVal val="visible"/>
                                      </p:to>
                                    </p:set>
                                    <p:anim calcmode="lin" valueType="num">
                                      <p:cBhvr>
                                        <p:cTn id="125" dur="500" fill="hold"/>
                                        <p:tgtEl>
                                          <p:spTgt spid="31"/>
                                        </p:tgtEl>
                                        <p:attrNameLst>
                                          <p:attrName>ppt_w</p:attrName>
                                        </p:attrNameLst>
                                      </p:cBhvr>
                                      <p:tavLst>
                                        <p:tav tm="0">
                                          <p:val>
                                            <p:fltVal val="0"/>
                                          </p:val>
                                        </p:tav>
                                        <p:tav tm="100000">
                                          <p:val>
                                            <p:strVal val="#ppt_w"/>
                                          </p:val>
                                        </p:tav>
                                      </p:tavLst>
                                    </p:anim>
                                    <p:anim calcmode="lin" valueType="num">
                                      <p:cBhvr>
                                        <p:cTn id="126" dur="500" fill="hold"/>
                                        <p:tgtEl>
                                          <p:spTgt spid="31"/>
                                        </p:tgtEl>
                                        <p:attrNameLst>
                                          <p:attrName>ppt_h</p:attrName>
                                        </p:attrNameLst>
                                      </p:cBhvr>
                                      <p:tavLst>
                                        <p:tav tm="0">
                                          <p:val>
                                            <p:fltVal val="0"/>
                                          </p:val>
                                        </p:tav>
                                        <p:tav tm="100000">
                                          <p:val>
                                            <p:strVal val="#ppt_h"/>
                                          </p:val>
                                        </p:tav>
                                      </p:tavLst>
                                    </p:anim>
                                    <p:animEffect transition="in" filter="fade">
                                      <p:cBhvr>
                                        <p:cTn id="127" dur="500"/>
                                        <p:tgtEl>
                                          <p:spTgt spid="31"/>
                                        </p:tgtEl>
                                      </p:cBhvr>
                                    </p:animEffect>
                                  </p:childTnLst>
                                </p:cTn>
                              </p:par>
                            </p:childTnLst>
                          </p:cTn>
                        </p:par>
                        <p:par>
                          <p:cTn id="128" fill="hold">
                            <p:stCondLst>
                              <p:cond delay="2500"/>
                            </p:stCondLst>
                            <p:childTnLst>
                              <p:par>
                                <p:cTn id="129" presetID="53" presetClass="entr" presetSubtype="16" fill="hold" grpId="0"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500" fill="hold"/>
                                        <p:tgtEl>
                                          <p:spTgt spid="26"/>
                                        </p:tgtEl>
                                        <p:attrNameLst>
                                          <p:attrName>ppt_w</p:attrName>
                                        </p:attrNameLst>
                                      </p:cBhvr>
                                      <p:tavLst>
                                        <p:tav tm="0">
                                          <p:val>
                                            <p:fltVal val="0"/>
                                          </p:val>
                                        </p:tav>
                                        <p:tav tm="100000">
                                          <p:val>
                                            <p:strVal val="#ppt_w"/>
                                          </p:val>
                                        </p:tav>
                                      </p:tavLst>
                                    </p:anim>
                                    <p:anim calcmode="lin" valueType="num">
                                      <p:cBhvr>
                                        <p:cTn id="132" dur="500" fill="hold"/>
                                        <p:tgtEl>
                                          <p:spTgt spid="26"/>
                                        </p:tgtEl>
                                        <p:attrNameLst>
                                          <p:attrName>ppt_h</p:attrName>
                                        </p:attrNameLst>
                                      </p:cBhvr>
                                      <p:tavLst>
                                        <p:tav tm="0">
                                          <p:val>
                                            <p:fltVal val="0"/>
                                          </p:val>
                                        </p:tav>
                                        <p:tav tm="100000">
                                          <p:val>
                                            <p:strVal val="#ppt_h"/>
                                          </p:val>
                                        </p:tav>
                                      </p:tavLst>
                                    </p:anim>
                                    <p:animEffect transition="in" filter="fade">
                                      <p:cBhvr>
                                        <p:cTn id="133" dur="500"/>
                                        <p:tgtEl>
                                          <p:spTgt spid="26"/>
                                        </p:tgtEl>
                                      </p:cBhvr>
                                    </p:animEffect>
                                  </p:childTnLst>
                                </p:cTn>
                              </p:par>
                              <p:par>
                                <p:cTn id="134" presetID="47" presetClass="entr" presetSubtype="0" fill="hold" grpId="0" nodeType="withEffect">
                                  <p:stCondLst>
                                    <p:cond delay="0"/>
                                  </p:stCondLst>
                                  <p:childTnLst>
                                    <p:set>
                                      <p:cBhvr>
                                        <p:cTn id="135" dur="1" fill="hold">
                                          <p:stCondLst>
                                            <p:cond delay="0"/>
                                          </p:stCondLst>
                                        </p:cTn>
                                        <p:tgtEl>
                                          <p:spTgt spid="32"/>
                                        </p:tgtEl>
                                        <p:attrNameLst>
                                          <p:attrName>style.visibility</p:attrName>
                                        </p:attrNameLst>
                                      </p:cBhvr>
                                      <p:to>
                                        <p:strVal val="visible"/>
                                      </p:to>
                                    </p:set>
                                    <p:animEffect transition="in" filter="fade">
                                      <p:cBhvr>
                                        <p:cTn id="136" dur="500"/>
                                        <p:tgtEl>
                                          <p:spTgt spid="32"/>
                                        </p:tgtEl>
                                      </p:cBhvr>
                                    </p:animEffect>
                                    <p:anim calcmode="lin" valueType="num">
                                      <p:cBhvr>
                                        <p:cTn id="137" dur="500" fill="hold"/>
                                        <p:tgtEl>
                                          <p:spTgt spid="32"/>
                                        </p:tgtEl>
                                        <p:attrNameLst>
                                          <p:attrName>ppt_x</p:attrName>
                                        </p:attrNameLst>
                                      </p:cBhvr>
                                      <p:tavLst>
                                        <p:tav tm="0">
                                          <p:val>
                                            <p:strVal val="#ppt_x"/>
                                          </p:val>
                                        </p:tav>
                                        <p:tav tm="100000">
                                          <p:val>
                                            <p:strVal val="#ppt_x"/>
                                          </p:val>
                                        </p:tav>
                                      </p:tavLst>
                                    </p:anim>
                                    <p:anim calcmode="lin" valueType="num">
                                      <p:cBhvr>
                                        <p:cTn id="138" dur="500" fill="hold"/>
                                        <p:tgtEl>
                                          <p:spTgt spid="32"/>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fade">
                                      <p:cBhvr>
                                        <p:cTn id="141" dur="500"/>
                                        <p:tgtEl>
                                          <p:spTgt spid="33"/>
                                        </p:tgtEl>
                                      </p:cBhvr>
                                    </p:animEffect>
                                    <p:anim calcmode="lin" valueType="num">
                                      <p:cBhvr>
                                        <p:cTn id="142" dur="500" fill="hold"/>
                                        <p:tgtEl>
                                          <p:spTgt spid="33"/>
                                        </p:tgtEl>
                                        <p:attrNameLst>
                                          <p:attrName>ppt_x</p:attrName>
                                        </p:attrNameLst>
                                      </p:cBhvr>
                                      <p:tavLst>
                                        <p:tav tm="0">
                                          <p:val>
                                            <p:strVal val="#ppt_x"/>
                                          </p:val>
                                        </p:tav>
                                        <p:tav tm="100000">
                                          <p:val>
                                            <p:strVal val="#ppt_x"/>
                                          </p:val>
                                        </p:tav>
                                      </p:tavLst>
                                    </p:anim>
                                    <p:anim calcmode="lin" valueType="num">
                                      <p:cBhvr>
                                        <p:cTn id="143"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nodeType="clickEffect">
                                  <p:stCondLst>
                                    <p:cond delay="0"/>
                                  </p:stCondLst>
                                  <p:childTnLst>
                                    <p:set>
                                      <p:cBhvr>
                                        <p:cTn id="147" dur="1" fill="hold">
                                          <p:stCondLst>
                                            <p:cond delay="0"/>
                                          </p:stCondLst>
                                        </p:cTn>
                                        <p:tgtEl>
                                          <p:spTgt spid="6"/>
                                        </p:tgtEl>
                                        <p:attrNameLst>
                                          <p:attrName>style.visibility</p:attrName>
                                        </p:attrNameLst>
                                      </p:cBhvr>
                                      <p:to>
                                        <p:strVal val="visible"/>
                                      </p:to>
                                    </p:set>
                                    <p:animEffect transition="in" filter="wipe(left)">
                                      <p:cBhvr>
                                        <p:cTn id="148" dur="500"/>
                                        <p:tgtEl>
                                          <p:spTgt spid="6"/>
                                        </p:tgtEl>
                                      </p:cBhvr>
                                    </p:animEffect>
                                  </p:childTnLst>
                                </p:cTn>
                              </p:par>
                            </p:childTnLst>
                          </p:cTn>
                        </p:par>
                        <p:par>
                          <p:cTn id="149" fill="hold">
                            <p:stCondLst>
                              <p:cond delay="500"/>
                            </p:stCondLst>
                            <p:childTnLst>
                              <p:par>
                                <p:cTn id="150" presetID="53" presetClass="entr" presetSubtype="16" fill="hold" grpId="0" nodeType="afterEffect">
                                  <p:stCondLst>
                                    <p:cond delay="0"/>
                                  </p:stCondLst>
                                  <p:childTnLst>
                                    <p:set>
                                      <p:cBhvr>
                                        <p:cTn id="151" dur="1" fill="hold">
                                          <p:stCondLst>
                                            <p:cond delay="0"/>
                                          </p:stCondLst>
                                        </p:cTn>
                                        <p:tgtEl>
                                          <p:spTgt spid="35"/>
                                        </p:tgtEl>
                                        <p:attrNameLst>
                                          <p:attrName>style.visibility</p:attrName>
                                        </p:attrNameLst>
                                      </p:cBhvr>
                                      <p:to>
                                        <p:strVal val="visible"/>
                                      </p:to>
                                    </p:set>
                                    <p:anim calcmode="lin" valueType="num">
                                      <p:cBhvr>
                                        <p:cTn id="152" dur="500" fill="hold"/>
                                        <p:tgtEl>
                                          <p:spTgt spid="35"/>
                                        </p:tgtEl>
                                        <p:attrNameLst>
                                          <p:attrName>ppt_w</p:attrName>
                                        </p:attrNameLst>
                                      </p:cBhvr>
                                      <p:tavLst>
                                        <p:tav tm="0">
                                          <p:val>
                                            <p:fltVal val="0"/>
                                          </p:val>
                                        </p:tav>
                                        <p:tav tm="100000">
                                          <p:val>
                                            <p:strVal val="#ppt_w"/>
                                          </p:val>
                                        </p:tav>
                                      </p:tavLst>
                                    </p:anim>
                                    <p:anim calcmode="lin" valueType="num">
                                      <p:cBhvr>
                                        <p:cTn id="153" dur="500" fill="hold"/>
                                        <p:tgtEl>
                                          <p:spTgt spid="35"/>
                                        </p:tgtEl>
                                        <p:attrNameLst>
                                          <p:attrName>ppt_h</p:attrName>
                                        </p:attrNameLst>
                                      </p:cBhvr>
                                      <p:tavLst>
                                        <p:tav tm="0">
                                          <p:val>
                                            <p:fltVal val="0"/>
                                          </p:val>
                                        </p:tav>
                                        <p:tav tm="100000">
                                          <p:val>
                                            <p:strVal val="#ppt_h"/>
                                          </p:val>
                                        </p:tav>
                                      </p:tavLst>
                                    </p:anim>
                                    <p:animEffect transition="in" filter="fade">
                                      <p:cBhvr>
                                        <p:cTn id="154" dur="500"/>
                                        <p:tgtEl>
                                          <p:spTgt spid="35"/>
                                        </p:tgtEl>
                                      </p:cBhvr>
                                    </p:animEffect>
                                  </p:childTnLst>
                                </p:cTn>
                              </p:par>
                            </p:childTnLst>
                          </p:cTn>
                        </p:par>
                        <p:par>
                          <p:cTn id="155" fill="hold">
                            <p:stCondLst>
                              <p:cond delay="1000"/>
                            </p:stCondLst>
                            <p:childTnLst>
                              <p:par>
                                <p:cTn id="156" presetID="53" presetClass="entr" presetSubtype="16" fill="hold" grpId="0" nodeType="afterEffect">
                                  <p:stCondLst>
                                    <p:cond delay="0"/>
                                  </p:stCondLst>
                                  <p:childTnLst>
                                    <p:set>
                                      <p:cBhvr>
                                        <p:cTn id="157" dur="1" fill="hold">
                                          <p:stCondLst>
                                            <p:cond delay="0"/>
                                          </p:stCondLst>
                                        </p:cTn>
                                        <p:tgtEl>
                                          <p:spTgt spid="36"/>
                                        </p:tgtEl>
                                        <p:attrNameLst>
                                          <p:attrName>style.visibility</p:attrName>
                                        </p:attrNameLst>
                                      </p:cBhvr>
                                      <p:to>
                                        <p:strVal val="visible"/>
                                      </p:to>
                                    </p:set>
                                    <p:anim calcmode="lin" valueType="num">
                                      <p:cBhvr>
                                        <p:cTn id="158" dur="500" fill="hold"/>
                                        <p:tgtEl>
                                          <p:spTgt spid="36"/>
                                        </p:tgtEl>
                                        <p:attrNameLst>
                                          <p:attrName>ppt_w</p:attrName>
                                        </p:attrNameLst>
                                      </p:cBhvr>
                                      <p:tavLst>
                                        <p:tav tm="0">
                                          <p:val>
                                            <p:fltVal val="0"/>
                                          </p:val>
                                        </p:tav>
                                        <p:tav tm="100000">
                                          <p:val>
                                            <p:strVal val="#ppt_w"/>
                                          </p:val>
                                        </p:tav>
                                      </p:tavLst>
                                    </p:anim>
                                    <p:anim calcmode="lin" valueType="num">
                                      <p:cBhvr>
                                        <p:cTn id="159" dur="500" fill="hold"/>
                                        <p:tgtEl>
                                          <p:spTgt spid="36"/>
                                        </p:tgtEl>
                                        <p:attrNameLst>
                                          <p:attrName>ppt_h</p:attrName>
                                        </p:attrNameLst>
                                      </p:cBhvr>
                                      <p:tavLst>
                                        <p:tav tm="0">
                                          <p:val>
                                            <p:fltVal val="0"/>
                                          </p:val>
                                        </p:tav>
                                        <p:tav tm="100000">
                                          <p:val>
                                            <p:strVal val="#ppt_h"/>
                                          </p:val>
                                        </p:tav>
                                      </p:tavLst>
                                    </p:anim>
                                    <p:animEffect transition="in" filter="fade">
                                      <p:cBhvr>
                                        <p:cTn id="160" dur="500"/>
                                        <p:tgtEl>
                                          <p:spTgt spid="36"/>
                                        </p:tgtEl>
                                      </p:cBhvr>
                                    </p:animEffect>
                                  </p:childTnLst>
                                </p:cTn>
                              </p:par>
                            </p:childTnLst>
                          </p:cTn>
                        </p:par>
                        <p:par>
                          <p:cTn id="161" fill="hold">
                            <p:stCondLst>
                              <p:cond delay="1500"/>
                            </p:stCondLst>
                            <p:childTnLst>
                              <p:par>
                                <p:cTn id="162" presetID="53" presetClass="entr" presetSubtype="16" fill="hold" grpId="0" nodeType="afterEffect">
                                  <p:stCondLst>
                                    <p:cond delay="0"/>
                                  </p:stCondLst>
                                  <p:childTnLst>
                                    <p:set>
                                      <p:cBhvr>
                                        <p:cTn id="163" dur="1" fill="hold">
                                          <p:stCondLst>
                                            <p:cond delay="0"/>
                                          </p:stCondLst>
                                        </p:cTn>
                                        <p:tgtEl>
                                          <p:spTgt spid="37"/>
                                        </p:tgtEl>
                                        <p:attrNameLst>
                                          <p:attrName>style.visibility</p:attrName>
                                        </p:attrNameLst>
                                      </p:cBhvr>
                                      <p:to>
                                        <p:strVal val="visible"/>
                                      </p:to>
                                    </p:set>
                                    <p:anim calcmode="lin" valueType="num">
                                      <p:cBhvr>
                                        <p:cTn id="164" dur="500" fill="hold"/>
                                        <p:tgtEl>
                                          <p:spTgt spid="37"/>
                                        </p:tgtEl>
                                        <p:attrNameLst>
                                          <p:attrName>ppt_w</p:attrName>
                                        </p:attrNameLst>
                                      </p:cBhvr>
                                      <p:tavLst>
                                        <p:tav tm="0">
                                          <p:val>
                                            <p:fltVal val="0"/>
                                          </p:val>
                                        </p:tav>
                                        <p:tav tm="100000">
                                          <p:val>
                                            <p:strVal val="#ppt_w"/>
                                          </p:val>
                                        </p:tav>
                                      </p:tavLst>
                                    </p:anim>
                                    <p:anim calcmode="lin" valueType="num">
                                      <p:cBhvr>
                                        <p:cTn id="165" dur="500" fill="hold"/>
                                        <p:tgtEl>
                                          <p:spTgt spid="37"/>
                                        </p:tgtEl>
                                        <p:attrNameLst>
                                          <p:attrName>ppt_h</p:attrName>
                                        </p:attrNameLst>
                                      </p:cBhvr>
                                      <p:tavLst>
                                        <p:tav tm="0">
                                          <p:val>
                                            <p:fltVal val="0"/>
                                          </p:val>
                                        </p:tav>
                                        <p:tav tm="100000">
                                          <p:val>
                                            <p:strVal val="#ppt_h"/>
                                          </p:val>
                                        </p:tav>
                                      </p:tavLst>
                                    </p:anim>
                                    <p:animEffect transition="in" filter="fade">
                                      <p:cBhvr>
                                        <p:cTn id="166" dur="500"/>
                                        <p:tgtEl>
                                          <p:spTgt spid="37"/>
                                        </p:tgtEl>
                                      </p:cBhvr>
                                    </p:animEffect>
                                  </p:childTnLst>
                                </p:cTn>
                              </p:par>
                              <p:par>
                                <p:cTn id="167" presetID="22" presetClass="entr" presetSubtype="4" fill="hold" nodeType="withEffect">
                                  <p:stCondLst>
                                    <p:cond delay="0"/>
                                  </p:stCondLst>
                                  <p:childTnLst>
                                    <p:set>
                                      <p:cBhvr>
                                        <p:cTn id="168" dur="1" fill="hold">
                                          <p:stCondLst>
                                            <p:cond delay="0"/>
                                          </p:stCondLst>
                                        </p:cTn>
                                        <p:tgtEl>
                                          <p:spTgt spid="38"/>
                                        </p:tgtEl>
                                        <p:attrNameLst>
                                          <p:attrName>style.visibility</p:attrName>
                                        </p:attrNameLst>
                                      </p:cBhvr>
                                      <p:to>
                                        <p:strVal val="visible"/>
                                      </p:to>
                                    </p:set>
                                    <p:animEffect transition="in" filter="wipe(down)">
                                      <p:cBhvr>
                                        <p:cTn id="169" dur="500"/>
                                        <p:tgtEl>
                                          <p:spTgt spid="38"/>
                                        </p:tgtEl>
                                      </p:cBhvr>
                                    </p:animEffect>
                                  </p:childTnLst>
                                </p:cTn>
                              </p:par>
                            </p:childTnLst>
                          </p:cTn>
                        </p:par>
                        <p:par>
                          <p:cTn id="170" fill="hold">
                            <p:stCondLst>
                              <p:cond delay="2000"/>
                            </p:stCondLst>
                            <p:childTnLst>
                              <p:par>
                                <p:cTn id="171" presetID="53" presetClass="entr" presetSubtype="16" fill="hold" grpId="0" nodeType="afterEffect">
                                  <p:stCondLst>
                                    <p:cond delay="0"/>
                                  </p:stCondLst>
                                  <p:childTnLst>
                                    <p:set>
                                      <p:cBhvr>
                                        <p:cTn id="172" dur="1" fill="hold">
                                          <p:stCondLst>
                                            <p:cond delay="0"/>
                                          </p:stCondLst>
                                        </p:cTn>
                                        <p:tgtEl>
                                          <p:spTgt spid="39"/>
                                        </p:tgtEl>
                                        <p:attrNameLst>
                                          <p:attrName>style.visibility</p:attrName>
                                        </p:attrNameLst>
                                      </p:cBhvr>
                                      <p:to>
                                        <p:strVal val="visible"/>
                                      </p:to>
                                    </p:set>
                                    <p:anim calcmode="lin" valueType="num">
                                      <p:cBhvr>
                                        <p:cTn id="173" dur="500" fill="hold"/>
                                        <p:tgtEl>
                                          <p:spTgt spid="39"/>
                                        </p:tgtEl>
                                        <p:attrNameLst>
                                          <p:attrName>ppt_w</p:attrName>
                                        </p:attrNameLst>
                                      </p:cBhvr>
                                      <p:tavLst>
                                        <p:tav tm="0">
                                          <p:val>
                                            <p:fltVal val="0"/>
                                          </p:val>
                                        </p:tav>
                                        <p:tav tm="100000">
                                          <p:val>
                                            <p:strVal val="#ppt_w"/>
                                          </p:val>
                                        </p:tav>
                                      </p:tavLst>
                                    </p:anim>
                                    <p:anim calcmode="lin" valueType="num">
                                      <p:cBhvr>
                                        <p:cTn id="174" dur="500" fill="hold"/>
                                        <p:tgtEl>
                                          <p:spTgt spid="39"/>
                                        </p:tgtEl>
                                        <p:attrNameLst>
                                          <p:attrName>ppt_h</p:attrName>
                                        </p:attrNameLst>
                                      </p:cBhvr>
                                      <p:tavLst>
                                        <p:tav tm="0">
                                          <p:val>
                                            <p:fltVal val="0"/>
                                          </p:val>
                                        </p:tav>
                                        <p:tav tm="100000">
                                          <p:val>
                                            <p:strVal val="#ppt_h"/>
                                          </p:val>
                                        </p:tav>
                                      </p:tavLst>
                                    </p:anim>
                                    <p:animEffect transition="in" filter="fade">
                                      <p:cBhvr>
                                        <p:cTn id="175" dur="500"/>
                                        <p:tgtEl>
                                          <p:spTgt spid="39"/>
                                        </p:tgtEl>
                                      </p:cBhvr>
                                    </p:animEffect>
                                  </p:childTnLst>
                                </p:cTn>
                              </p:par>
                            </p:childTnLst>
                          </p:cTn>
                        </p:par>
                        <p:par>
                          <p:cTn id="176" fill="hold">
                            <p:stCondLst>
                              <p:cond delay="2500"/>
                            </p:stCondLst>
                            <p:childTnLst>
                              <p:par>
                                <p:cTn id="177" presetID="53" presetClass="entr" presetSubtype="16" fill="hold" grpId="0" nodeType="afterEffect">
                                  <p:stCondLst>
                                    <p:cond delay="0"/>
                                  </p:stCondLst>
                                  <p:childTnLst>
                                    <p:set>
                                      <p:cBhvr>
                                        <p:cTn id="178" dur="1" fill="hold">
                                          <p:stCondLst>
                                            <p:cond delay="0"/>
                                          </p:stCondLst>
                                        </p:cTn>
                                        <p:tgtEl>
                                          <p:spTgt spid="34"/>
                                        </p:tgtEl>
                                        <p:attrNameLst>
                                          <p:attrName>style.visibility</p:attrName>
                                        </p:attrNameLst>
                                      </p:cBhvr>
                                      <p:to>
                                        <p:strVal val="visible"/>
                                      </p:to>
                                    </p:set>
                                    <p:anim calcmode="lin" valueType="num">
                                      <p:cBhvr>
                                        <p:cTn id="179" dur="500" fill="hold"/>
                                        <p:tgtEl>
                                          <p:spTgt spid="34"/>
                                        </p:tgtEl>
                                        <p:attrNameLst>
                                          <p:attrName>ppt_w</p:attrName>
                                        </p:attrNameLst>
                                      </p:cBhvr>
                                      <p:tavLst>
                                        <p:tav tm="0">
                                          <p:val>
                                            <p:fltVal val="0"/>
                                          </p:val>
                                        </p:tav>
                                        <p:tav tm="100000">
                                          <p:val>
                                            <p:strVal val="#ppt_w"/>
                                          </p:val>
                                        </p:tav>
                                      </p:tavLst>
                                    </p:anim>
                                    <p:anim calcmode="lin" valueType="num">
                                      <p:cBhvr>
                                        <p:cTn id="180" dur="500" fill="hold"/>
                                        <p:tgtEl>
                                          <p:spTgt spid="34"/>
                                        </p:tgtEl>
                                        <p:attrNameLst>
                                          <p:attrName>ppt_h</p:attrName>
                                        </p:attrNameLst>
                                      </p:cBhvr>
                                      <p:tavLst>
                                        <p:tav tm="0">
                                          <p:val>
                                            <p:fltVal val="0"/>
                                          </p:val>
                                        </p:tav>
                                        <p:tav tm="100000">
                                          <p:val>
                                            <p:strVal val="#ppt_h"/>
                                          </p:val>
                                        </p:tav>
                                      </p:tavLst>
                                    </p:anim>
                                    <p:animEffect transition="in" filter="fade">
                                      <p:cBhvr>
                                        <p:cTn id="181" dur="500"/>
                                        <p:tgtEl>
                                          <p:spTgt spid="34"/>
                                        </p:tgtEl>
                                      </p:cBhvr>
                                    </p:animEffect>
                                  </p:childTnLst>
                                </p:cTn>
                              </p:par>
                              <p:par>
                                <p:cTn id="182" presetID="42" presetClass="entr" presetSubtype="0" fill="hold" grpId="0" nodeType="withEffect">
                                  <p:stCondLst>
                                    <p:cond delay="0"/>
                                  </p:stCondLst>
                                  <p:childTnLst>
                                    <p:set>
                                      <p:cBhvr>
                                        <p:cTn id="183" dur="1" fill="hold">
                                          <p:stCondLst>
                                            <p:cond delay="0"/>
                                          </p:stCondLst>
                                        </p:cTn>
                                        <p:tgtEl>
                                          <p:spTgt spid="40"/>
                                        </p:tgtEl>
                                        <p:attrNameLst>
                                          <p:attrName>style.visibility</p:attrName>
                                        </p:attrNameLst>
                                      </p:cBhvr>
                                      <p:to>
                                        <p:strVal val="visible"/>
                                      </p:to>
                                    </p:set>
                                    <p:animEffect transition="in" filter="fade">
                                      <p:cBhvr>
                                        <p:cTn id="184" dur="500"/>
                                        <p:tgtEl>
                                          <p:spTgt spid="40"/>
                                        </p:tgtEl>
                                      </p:cBhvr>
                                    </p:animEffect>
                                    <p:anim calcmode="lin" valueType="num">
                                      <p:cBhvr>
                                        <p:cTn id="185" dur="500" fill="hold"/>
                                        <p:tgtEl>
                                          <p:spTgt spid="40"/>
                                        </p:tgtEl>
                                        <p:attrNameLst>
                                          <p:attrName>ppt_x</p:attrName>
                                        </p:attrNameLst>
                                      </p:cBhvr>
                                      <p:tavLst>
                                        <p:tav tm="0">
                                          <p:val>
                                            <p:strVal val="#ppt_x"/>
                                          </p:val>
                                        </p:tav>
                                        <p:tav tm="100000">
                                          <p:val>
                                            <p:strVal val="#ppt_x"/>
                                          </p:val>
                                        </p:tav>
                                      </p:tavLst>
                                    </p:anim>
                                    <p:anim calcmode="lin" valueType="num">
                                      <p:cBhvr>
                                        <p:cTn id="186" dur="500" fill="hold"/>
                                        <p:tgtEl>
                                          <p:spTgt spid="40"/>
                                        </p:tgtEl>
                                        <p:attrNameLst>
                                          <p:attrName>ppt_y</p:attrName>
                                        </p:attrNameLst>
                                      </p:cBhvr>
                                      <p:tavLst>
                                        <p:tav tm="0">
                                          <p:val>
                                            <p:strVal val="#ppt_y+.1"/>
                                          </p:val>
                                        </p:tav>
                                        <p:tav tm="100000">
                                          <p:val>
                                            <p:strVal val="#ppt_y"/>
                                          </p:val>
                                        </p:tav>
                                      </p:tavLst>
                                    </p:anim>
                                  </p:childTnLst>
                                </p:cTn>
                              </p:par>
                              <p:par>
                                <p:cTn id="187" presetID="47" presetClass="entr" presetSubtype="0" fill="hold" grpId="0" nodeType="withEffect">
                                  <p:stCondLst>
                                    <p:cond delay="0"/>
                                  </p:stCondLst>
                                  <p:childTnLst>
                                    <p:set>
                                      <p:cBhvr>
                                        <p:cTn id="188" dur="1" fill="hold">
                                          <p:stCondLst>
                                            <p:cond delay="0"/>
                                          </p:stCondLst>
                                        </p:cTn>
                                        <p:tgtEl>
                                          <p:spTgt spid="41"/>
                                        </p:tgtEl>
                                        <p:attrNameLst>
                                          <p:attrName>style.visibility</p:attrName>
                                        </p:attrNameLst>
                                      </p:cBhvr>
                                      <p:to>
                                        <p:strVal val="visible"/>
                                      </p:to>
                                    </p:set>
                                    <p:animEffect transition="in" filter="fade">
                                      <p:cBhvr>
                                        <p:cTn id="189" dur="500"/>
                                        <p:tgtEl>
                                          <p:spTgt spid="41"/>
                                        </p:tgtEl>
                                      </p:cBhvr>
                                    </p:animEffect>
                                    <p:anim calcmode="lin" valueType="num">
                                      <p:cBhvr>
                                        <p:cTn id="190" dur="500" fill="hold"/>
                                        <p:tgtEl>
                                          <p:spTgt spid="41"/>
                                        </p:tgtEl>
                                        <p:attrNameLst>
                                          <p:attrName>ppt_x</p:attrName>
                                        </p:attrNameLst>
                                      </p:cBhvr>
                                      <p:tavLst>
                                        <p:tav tm="0">
                                          <p:val>
                                            <p:strVal val="#ppt_x"/>
                                          </p:val>
                                        </p:tav>
                                        <p:tav tm="100000">
                                          <p:val>
                                            <p:strVal val="#ppt_x"/>
                                          </p:val>
                                        </p:tav>
                                      </p:tavLst>
                                    </p:anim>
                                    <p:anim calcmode="lin" valueType="num">
                                      <p:cBhvr>
                                        <p:cTn id="191" dur="5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22" presetClass="entr" presetSubtype="8" fill="hold" nodeType="clickEffect">
                                  <p:stCondLst>
                                    <p:cond delay="0"/>
                                  </p:stCondLst>
                                  <p:childTnLst>
                                    <p:set>
                                      <p:cBhvr>
                                        <p:cTn id="195" dur="1" fill="hold">
                                          <p:stCondLst>
                                            <p:cond delay="0"/>
                                          </p:stCondLst>
                                        </p:cTn>
                                        <p:tgtEl>
                                          <p:spTgt spid="7"/>
                                        </p:tgtEl>
                                        <p:attrNameLst>
                                          <p:attrName>style.visibility</p:attrName>
                                        </p:attrNameLst>
                                      </p:cBhvr>
                                      <p:to>
                                        <p:strVal val="visible"/>
                                      </p:to>
                                    </p:set>
                                    <p:animEffect transition="in" filter="wipe(left)">
                                      <p:cBhvr>
                                        <p:cTn id="196" dur="500"/>
                                        <p:tgtEl>
                                          <p:spTgt spid="7"/>
                                        </p:tgtEl>
                                      </p:cBhvr>
                                    </p:animEffect>
                                  </p:childTnLst>
                                </p:cTn>
                              </p:par>
                            </p:childTnLst>
                          </p:cTn>
                        </p:par>
                        <p:par>
                          <p:cTn id="197" fill="hold">
                            <p:stCondLst>
                              <p:cond delay="500"/>
                            </p:stCondLst>
                            <p:childTnLst>
                              <p:par>
                                <p:cTn id="198" presetID="53" presetClass="entr" presetSubtype="16" fill="hold" grpId="0" nodeType="afterEffect">
                                  <p:stCondLst>
                                    <p:cond delay="0"/>
                                  </p:stCondLst>
                                  <p:childTnLst>
                                    <p:set>
                                      <p:cBhvr>
                                        <p:cTn id="199" dur="1" fill="hold">
                                          <p:stCondLst>
                                            <p:cond delay="0"/>
                                          </p:stCondLst>
                                        </p:cTn>
                                        <p:tgtEl>
                                          <p:spTgt spid="43"/>
                                        </p:tgtEl>
                                        <p:attrNameLst>
                                          <p:attrName>style.visibility</p:attrName>
                                        </p:attrNameLst>
                                      </p:cBhvr>
                                      <p:to>
                                        <p:strVal val="visible"/>
                                      </p:to>
                                    </p:set>
                                    <p:anim calcmode="lin" valueType="num">
                                      <p:cBhvr>
                                        <p:cTn id="200" dur="500" fill="hold"/>
                                        <p:tgtEl>
                                          <p:spTgt spid="43"/>
                                        </p:tgtEl>
                                        <p:attrNameLst>
                                          <p:attrName>ppt_w</p:attrName>
                                        </p:attrNameLst>
                                      </p:cBhvr>
                                      <p:tavLst>
                                        <p:tav tm="0">
                                          <p:val>
                                            <p:fltVal val="0"/>
                                          </p:val>
                                        </p:tav>
                                        <p:tav tm="100000">
                                          <p:val>
                                            <p:strVal val="#ppt_w"/>
                                          </p:val>
                                        </p:tav>
                                      </p:tavLst>
                                    </p:anim>
                                    <p:anim calcmode="lin" valueType="num">
                                      <p:cBhvr>
                                        <p:cTn id="201" dur="500" fill="hold"/>
                                        <p:tgtEl>
                                          <p:spTgt spid="43"/>
                                        </p:tgtEl>
                                        <p:attrNameLst>
                                          <p:attrName>ppt_h</p:attrName>
                                        </p:attrNameLst>
                                      </p:cBhvr>
                                      <p:tavLst>
                                        <p:tav tm="0">
                                          <p:val>
                                            <p:fltVal val="0"/>
                                          </p:val>
                                        </p:tav>
                                        <p:tav tm="100000">
                                          <p:val>
                                            <p:strVal val="#ppt_h"/>
                                          </p:val>
                                        </p:tav>
                                      </p:tavLst>
                                    </p:anim>
                                    <p:animEffect transition="in" filter="fade">
                                      <p:cBhvr>
                                        <p:cTn id="202" dur="500"/>
                                        <p:tgtEl>
                                          <p:spTgt spid="43"/>
                                        </p:tgtEl>
                                      </p:cBhvr>
                                    </p:animEffect>
                                  </p:childTnLst>
                                </p:cTn>
                              </p:par>
                            </p:childTnLst>
                          </p:cTn>
                        </p:par>
                        <p:par>
                          <p:cTn id="203" fill="hold">
                            <p:stCondLst>
                              <p:cond delay="1000"/>
                            </p:stCondLst>
                            <p:childTnLst>
                              <p:par>
                                <p:cTn id="204" presetID="53" presetClass="entr" presetSubtype="16" fill="hold" grpId="0" nodeType="afterEffect">
                                  <p:stCondLst>
                                    <p:cond delay="0"/>
                                  </p:stCondLst>
                                  <p:childTnLst>
                                    <p:set>
                                      <p:cBhvr>
                                        <p:cTn id="205" dur="1" fill="hold">
                                          <p:stCondLst>
                                            <p:cond delay="0"/>
                                          </p:stCondLst>
                                        </p:cTn>
                                        <p:tgtEl>
                                          <p:spTgt spid="44"/>
                                        </p:tgtEl>
                                        <p:attrNameLst>
                                          <p:attrName>style.visibility</p:attrName>
                                        </p:attrNameLst>
                                      </p:cBhvr>
                                      <p:to>
                                        <p:strVal val="visible"/>
                                      </p:to>
                                    </p:set>
                                    <p:anim calcmode="lin" valueType="num">
                                      <p:cBhvr>
                                        <p:cTn id="206" dur="500" fill="hold"/>
                                        <p:tgtEl>
                                          <p:spTgt spid="44"/>
                                        </p:tgtEl>
                                        <p:attrNameLst>
                                          <p:attrName>ppt_w</p:attrName>
                                        </p:attrNameLst>
                                      </p:cBhvr>
                                      <p:tavLst>
                                        <p:tav tm="0">
                                          <p:val>
                                            <p:fltVal val="0"/>
                                          </p:val>
                                        </p:tav>
                                        <p:tav tm="100000">
                                          <p:val>
                                            <p:strVal val="#ppt_w"/>
                                          </p:val>
                                        </p:tav>
                                      </p:tavLst>
                                    </p:anim>
                                    <p:anim calcmode="lin" valueType="num">
                                      <p:cBhvr>
                                        <p:cTn id="207" dur="500" fill="hold"/>
                                        <p:tgtEl>
                                          <p:spTgt spid="44"/>
                                        </p:tgtEl>
                                        <p:attrNameLst>
                                          <p:attrName>ppt_h</p:attrName>
                                        </p:attrNameLst>
                                      </p:cBhvr>
                                      <p:tavLst>
                                        <p:tav tm="0">
                                          <p:val>
                                            <p:fltVal val="0"/>
                                          </p:val>
                                        </p:tav>
                                        <p:tav tm="100000">
                                          <p:val>
                                            <p:strVal val="#ppt_h"/>
                                          </p:val>
                                        </p:tav>
                                      </p:tavLst>
                                    </p:anim>
                                    <p:animEffect transition="in" filter="fade">
                                      <p:cBhvr>
                                        <p:cTn id="208" dur="500"/>
                                        <p:tgtEl>
                                          <p:spTgt spid="44"/>
                                        </p:tgtEl>
                                      </p:cBhvr>
                                    </p:animEffect>
                                  </p:childTnLst>
                                </p:cTn>
                              </p:par>
                            </p:childTnLst>
                          </p:cTn>
                        </p:par>
                        <p:par>
                          <p:cTn id="209" fill="hold">
                            <p:stCondLst>
                              <p:cond delay="1500"/>
                            </p:stCondLst>
                            <p:childTnLst>
                              <p:par>
                                <p:cTn id="210" presetID="53" presetClass="entr" presetSubtype="16" fill="hold" grpId="0" nodeType="afterEffect">
                                  <p:stCondLst>
                                    <p:cond delay="0"/>
                                  </p:stCondLst>
                                  <p:childTnLst>
                                    <p:set>
                                      <p:cBhvr>
                                        <p:cTn id="211" dur="1" fill="hold">
                                          <p:stCondLst>
                                            <p:cond delay="0"/>
                                          </p:stCondLst>
                                        </p:cTn>
                                        <p:tgtEl>
                                          <p:spTgt spid="45"/>
                                        </p:tgtEl>
                                        <p:attrNameLst>
                                          <p:attrName>style.visibility</p:attrName>
                                        </p:attrNameLst>
                                      </p:cBhvr>
                                      <p:to>
                                        <p:strVal val="visible"/>
                                      </p:to>
                                    </p:set>
                                    <p:anim calcmode="lin" valueType="num">
                                      <p:cBhvr>
                                        <p:cTn id="212" dur="500" fill="hold"/>
                                        <p:tgtEl>
                                          <p:spTgt spid="45"/>
                                        </p:tgtEl>
                                        <p:attrNameLst>
                                          <p:attrName>ppt_w</p:attrName>
                                        </p:attrNameLst>
                                      </p:cBhvr>
                                      <p:tavLst>
                                        <p:tav tm="0">
                                          <p:val>
                                            <p:fltVal val="0"/>
                                          </p:val>
                                        </p:tav>
                                        <p:tav tm="100000">
                                          <p:val>
                                            <p:strVal val="#ppt_w"/>
                                          </p:val>
                                        </p:tav>
                                      </p:tavLst>
                                    </p:anim>
                                    <p:anim calcmode="lin" valueType="num">
                                      <p:cBhvr>
                                        <p:cTn id="213" dur="500" fill="hold"/>
                                        <p:tgtEl>
                                          <p:spTgt spid="45"/>
                                        </p:tgtEl>
                                        <p:attrNameLst>
                                          <p:attrName>ppt_h</p:attrName>
                                        </p:attrNameLst>
                                      </p:cBhvr>
                                      <p:tavLst>
                                        <p:tav tm="0">
                                          <p:val>
                                            <p:fltVal val="0"/>
                                          </p:val>
                                        </p:tav>
                                        <p:tav tm="100000">
                                          <p:val>
                                            <p:strVal val="#ppt_h"/>
                                          </p:val>
                                        </p:tav>
                                      </p:tavLst>
                                    </p:anim>
                                    <p:animEffect transition="in" filter="fade">
                                      <p:cBhvr>
                                        <p:cTn id="214" dur="500"/>
                                        <p:tgtEl>
                                          <p:spTgt spid="45"/>
                                        </p:tgtEl>
                                      </p:cBhvr>
                                    </p:animEffect>
                                  </p:childTnLst>
                                </p:cTn>
                              </p:par>
                              <p:par>
                                <p:cTn id="215" presetID="22" presetClass="entr" presetSubtype="1" fill="hold" nodeType="withEffect">
                                  <p:stCondLst>
                                    <p:cond delay="0"/>
                                  </p:stCondLst>
                                  <p:childTnLst>
                                    <p:set>
                                      <p:cBhvr>
                                        <p:cTn id="216" dur="1" fill="hold">
                                          <p:stCondLst>
                                            <p:cond delay="0"/>
                                          </p:stCondLst>
                                        </p:cTn>
                                        <p:tgtEl>
                                          <p:spTgt spid="46"/>
                                        </p:tgtEl>
                                        <p:attrNameLst>
                                          <p:attrName>style.visibility</p:attrName>
                                        </p:attrNameLst>
                                      </p:cBhvr>
                                      <p:to>
                                        <p:strVal val="visible"/>
                                      </p:to>
                                    </p:set>
                                    <p:animEffect transition="in" filter="wipe(up)">
                                      <p:cBhvr>
                                        <p:cTn id="217" dur="500"/>
                                        <p:tgtEl>
                                          <p:spTgt spid="46"/>
                                        </p:tgtEl>
                                      </p:cBhvr>
                                    </p:animEffect>
                                  </p:childTnLst>
                                </p:cTn>
                              </p:par>
                            </p:childTnLst>
                          </p:cTn>
                        </p:par>
                        <p:par>
                          <p:cTn id="218" fill="hold">
                            <p:stCondLst>
                              <p:cond delay="2000"/>
                            </p:stCondLst>
                            <p:childTnLst>
                              <p:par>
                                <p:cTn id="219" presetID="53" presetClass="entr" presetSubtype="16" fill="hold" grpId="0" nodeType="afterEffect">
                                  <p:stCondLst>
                                    <p:cond delay="0"/>
                                  </p:stCondLst>
                                  <p:childTnLst>
                                    <p:set>
                                      <p:cBhvr>
                                        <p:cTn id="220" dur="1" fill="hold">
                                          <p:stCondLst>
                                            <p:cond delay="0"/>
                                          </p:stCondLst>
                                        </p:cTn>
                                        <p:tgtEl>
                                          <p:spTgt spid="47"/>
                                        </p:tgtEl>
                                        <p:attrNameLst>
                                          <p:attrName>style.visibility</p:attrName>
                                        </p:attrNameLst>
                                      </p:cBhvr>
                                      <p:to>
                                        <p:strVal val="visible"/>
                                      </p:to>
                                    </p:set>
                                    <p:anim calcmode="lin" valueType="num">
                                      <p:cBhvr>
                                        <p:cTn id="221" dur="500" fill="hold"/>
                                        <p:tgtEl>
                                          <p:spTgt spid="47"/>
                                        </p:tgtEl>
                                        <p:attrNameLst>
                                          <p:attrName>ppt_w</p:attrName>
                                        </p:attrNameLst>
                                      </p:cBhvr>
                                      <p:tavLst>
                                        <p:tav tm="0">
                                          <p:val>
                                            <p:fltVal val="0"/>
                                          </p:val>
                                        </p:tav>
                                        <p:tav tm="100000">
                                          <p:val>
                                            <p:strVal val="#ppt_w"/>
                                          </p:val>
                                        </p:tav>
                                      </p:tavLst>
                                    </p:anim>
                                    <p:anim calcmode="lin" valueType="num">
                                      <p:cBhvr>
                                        <p:cTn id="222" dur="500" fill="hold"/>
                                        <p:tgtEl>
                                          <p:spTgt spid="47"/>
                                        </p:tgtEl>
                                        <p:attrNameLst>
                                          <p:attrName>ppt_h</p:attrName>
                                        </p:attrNameLst>
                                      </p:cBhvr>
                                      <p:tavLst>
                                        <p:tav tm="0">
                                          <p:val>
                                            <p:fltVal val="0"/>
                                          </p:val>
                                        </p:tav>
                                        <p:tav tm="100000">
                                          <p:val>
                                            <p:strVal val="#ppt_h"/>
                                          </p:val>
                                        </p:tav>
                                      </p:tavLst>
                                    </p:anim>
                                    <p:animEffect transition="in" filter="fade">
                                      <p:cBhvr>
                                        <p:cTn id="223" dur="500"/>
                                        <p:tgtEl>
                                          <p:spTgt spid="47"/>
                                        </p:tgtEl>
                                      </p:cBhvr>
                                    </p:animEffect>
                                  </p:childTnLst>
                                </p:cTn>
                              </p:par>
                            </p:childTnLst>
                          </p:cTn>
                        </p:par>
                        <p:par>
                          <p:cTn id="224" fill="hold">
                            <p:stCondLst>
                              <p:cond delay="2500"/>
                            </p:stCondLst>
                            <p:childTnLst>
                              <p:par>
                                <p:cTn id="225" presetID="53" presetClass="entr" presetSubtype="16" fill="hold" grpId="0" nodeType="afterEffect">
                                  <p:stCondLst>
                                    <p:cond delay="0"/>
                                  </p:stCondLst>
                                  <p:childTnLst>
                                    <p:set>
                                      <p:cBhvr>
                                        <p:cTn id="226" dur="1" fill="hold">
                                          <p:stCondLst>
                                            <p:cond delay="0"/>
                                          </p:stCondLst>
                                        </p:cTn>
                                        <p:tgtEl>
                                          <p:spTgt spid="42"/>
                                        </p:tgtEl>
                                        <p:attrNameLst>
                                          <p:attrName>style.visibility</p:attrName>
                                        </p:attrNameLst>
                                      </p:cBhvr>
                                      <p:to>
                                        <p:strVal val="visible"/>
                                      </p:to>
                                    </p:set>
                                    <p:anim calcmode="lin" valueType="num">
                                      <p:cBhvr>
                                        <p:cTn id="227" dur="500" fill="hold"/>
                                        <p:tgtEl>
                                          <p:spTgt spid="42"/>
                                        </p:tgtEl>
                                        <p:attrNameLst>
                                          <p:attrName>ppt_w</p:attrName>
                                        </p:attrNameLst>
                                      </p:cBhvr>
                                      <p:tavLst>
                                        <p:tav tm="0">
                                          <p:val>
                                            <p:fltVal val="0"/>
                                          </p:val>
                                        </p:tav>
                                        <p:tav tm="100000">
                                          <p:val>
                                            <p:strVal val="#ppt_w"/>
                                          </p:val>
                                        </p:tav>
                                      </p:tavLst>
                                    </p:anim>
                                    <p:anim calcmode="lin" valueType="num">
                                      <p:cBhvr>
                                        <p:cTn id="228" dur="500" fill="hold"/>
                                        <p:tgtEl>
                                          <p:spTgt spid="42"/>
                                        </p:tgtEl>
                                        <p:attrNameLst>
                                          <p:attrName>ppt_h</p:attrName>
                                        </p:attrNameLst>
                                      </p:cBhvr>
                                      <p:tavLst>
                                        <p:tav tm="0">
                                          <p:val>
                                            <p:fltVal val="0"/>
                                          </p:val>
                                        </p:tav>
                                        <p:tav tm="100000">
                                          <p:val>
                                            <p:strVal val="#ppt_h"/>
                                          </p:val>
                                        </p:tav>
                                      </p:tavLst>
                                    </p:anim>
                                    <p:animEffect transition="in" filter="fade">
                                      <p:cBhvr>
                                        <p:cTn id="229" dur="500"/>
                                        <p:tgtEl>
                                          <p:spTgt spid="42"/>
                                        </p:tgtEl>
                                      </p:cBhvr>
                                    </p:animEffect>
                                  </p:childTnLst>
                                </p:cTn>
                              </p:par>
                              <p:par>
                                <p:cTn id="230" presetID="47" presetClass="entr" presetSubtype="0" fill="hold" grpId="0" nodeType="with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fade">
                                      <p:cBhvr>
                                        <p:cTn id="232" dur="1000"/>
                                        <p:tgtEl>
                                          <p:spTgt spid="48"/>
                                        </p:tgtEl>
                                      </p:cBhvr>
                                    </p:animEffect>
                                    <p:anim calcmode="lin" valueType="num">
                                      <p:cBhvr>
                                        <p:cTn id="233" dur="1000" fill="hold"/>
                                        <p:tgtEl>
                                          <p:spTgt spid="48"/>
                                        </p:tgtEl>
                                        <p:attrNameLst>
                                          <p:attrName>ppt_x</p:attrName>
                                        </p:attrNameLst>
                                      </p:cBhvr>
                                      <p:tavLst>
                                        <p:tav tm="0">
                                          <p:val>
                                            <p:strVal val="#ppt_x"/>
                                          </p:val>
                                        </p:tav>
                                        <p:tav tm="100000">
                                          <p:val>
                                            <p:strVal val="#ppt_x"/>
                                          </p:val>
                                        </p:tav>
                                      </p:tavLst>
                                    </p:anim>
                                    <p:anim calcmode="lin" valueType="num">
                                      <p:cBhvr>
                                        <p:cTn id="234" dur="1000" fill="hold"/>
                                        <p:tgtEl>
                                          <p:spTgt spid="48"/>
                                        </p:tgtEl>
                                        <p:attrNameLst>
                                          <p:attrName>ppt_y</p:attrName>
                                        </p:attrNameLst>
                                      </p:cBhvr>
                                      <p:tavLst>
                                        <p:tav tm="0">
                                          <p:val>
                                            <p:strVal val="#ppt_y-.1"/>
                                          </p:val>
                                        </p:tav>
                                        <p:tav tm="100000">
                                          <p:val>
                                            <p:strVal val="#ppt_y"/>
                                          </p:val>
                                        </p:tav>
                                      </p:tavLst>
                                    </p:anim>
                                  </p:childTnLst>
                                </p:cTn>
                              </p:par>
                              <p:par>
                                <p:cTn id="235" presetID="42" presetClass="entr" presetSubtype="0" fill="hold" grpId="0" nodeType="withEffect">
                                  <p:stCondLst>
                                    <p:cond delay="0"/>
                                  </p:stCondLst>
                                  <p:childTnLst>
                                    <p:set>
                                      <p:cBhvr>
                                        <p:cTn id="236" dur="1" fill="hold">
                                          <p:stCondLst>
                                            <p:cond delay="0"/>
                                          </p:stCondLst>
                                        </p:cTn>
                                        <p:tgtEl>
                                          <p:spTgt spid="52"/>
                                        </p:tgtEl>
                                        <p:attrNameLst>
                                          <p:attrName>style.visibility</p:attrName>
                                        </p:attrNameLst>
                                      </p:cBhvr>
                                      <p:to>
                                        <p:strVal val="visible"/>
                                      </p:to>
                                    </p:set>
                                    <p:animEffect transition="in" filter="fade">
                                      <p:cBhvr>
                                        <p:cTn id="237" dur="500"/>
                                        <p:tgtEl>
                                          <p:spTgt spid="52"/>
                                        </p:tgtEl>
                                      </p:cBhvr>
                                    </p:animEffect>
                                    <p:anim calcmode="lin" valueType="num">
                                      <p:cBhvr>
                                        <p:cTn id="238" dur="500" fill="hold"/>
                                        <p:tgtEl>
                                          <p:spTgt spid="52"/>
                                        </p:tgtEl>
                                        <p:attrNameLst>
                                          <p:attrName>ppt_x</p:attrName>
                                        </p:attrNameLst>
                                      </p:cBhvr>
                                      <p:tavLst>
                                        <p:tav tm="0">
                                          <p:val>
                                            <p:strVal val="#ppt_x"/>
                                          </p:val>
                                        </p:tav>
                                        <p:tav tm="100000">
                                          <p:val>
                                            <p:strVal val="#ppt_x"/>
                                          </p:val>
                                        </p:tav>
                                      </p:tavLst>
                                    </p:anim>
                                    <p:anim calcmode="lin" valueType="num">
                                      <p:cBhvr>
                                        <p:cTn id="239" dur="5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40" fill="hold">
                      <p:stCondLst>
                        <p:cond delay="indefinite"/>
                      </p:stCondLst>
                      <p:childTnLst>
                        <p:par>
                          <p:cTn id="241" fill="hold">
                            <p:stCondLst>
                              <p:cond delay="0"/>
                            </p:stCondLst>
                            <p:childTnLst>
                              <p:par>
                                <p:cTn id="242" presetID="22" presetClass="entr" presetSubtype="8" fill="hold" nodeType="clickEffect">
                                  <p:stCondLst>
                                    <p:cond delay="0"/>
                                  </p:stCondLst>
                                  <p:childTnLst>
                                    <p:set>
                                      <p:cBhvr>
                                        <p:cTn id="243" dur="1" fill="hold">
                                          <p:stCondLst>
                                            <p:cond delay="0"/>
                                          </p:stCondLst>
                                        </p:cTn>
                                        <p:tgtEl>
                                          <p:spTgt spid="61"/>
                                        </p:tgtEl>
                                        <p:attrNameLst>
                                          <p:attrName>style.visibility</p:attrName>
                                        </p:attrNameLst>
                                      </p:cBhvr>
                                      <p:to>
                                        <p:strVal val="visible"/>
                                      </p:to>
                                    </p:set>
                                    <p:animEffect transition="in" filter="wipe(left)">
                                      <p:cBhvr>
                                        <p:cTn id="244" dur="500"/>
                                        <p:tgtEl>
                                          <p:spTgt spid="61"/>
                                        </p:tgtEl>
                                      </p:cBhvr>
                                    </p:animEffect>
                                  </p:childTnLst>
                                </p:cTn>
                              </p:par>
                            </p:childTnLst>
                          </p:cTn>
                        </p:par>
                        <p:par>
                          <p:cTn id="245" fill="hold">
                            <p:stCondLst>
                              <p:cond delay="500"/>
                            </p:stCondLst>
                            <p:childTnLst>
                              <p:par>
                                <p:cTn id="246" presetID="53" presetClass="entr" presetSubtype="16" fill="hold" grpId="0" nodeType="afterEffect">
                                  <p:stCondLst>
                                    <p:cond delay="0"/>
                                  </p:stCondLst>
                                  <p:childTnLst>
                                    <p:set>
                                      <p:cBhvr>
                                        <p:cTn id="247" dur="1" fill="hold">
                                          <p:stCondLst>
                                            <p:cond delay="0"/>
                                          </p:stCondLst>
                                        </p:cTn>
                                        <p:tgtEl>
                                          <p:spTgt spid="55"/>
                                        </p:tgtEl>
                                        <p:attrNameLst>
                                          <p:attrName>style.visibility</p:attrName>
                                        </p:attrNameLst>
                                      </p:cBhvr>
                                      <p:to>
                                        <p:strVal val="visible"/>
                                      </p:to>
                                    </p:set>
                                    <p:anim calcmode="lin" valueType="num">
                                      <p:cBhvr>
                                        <p:cTn id="248" dur="500" fill="hold"/>
                                        <p:tgtEl>
                                          <p:spTgt spid="55"/>
                                        </p:tgtEl>
                                        <p:attrNameLst>
                                          <p:attrName>ppt_w</p:attrName>
                                        </p:attrNameLst>
                                      </p:cBhvr>
                                      <p:tavLst>
                                        <p:tav tm="0">
                                          <p:val>
                                            <p:fltVal val="0"/>
                                          </p:val>
                                        </p:tav>
                                        <p:tav tm="100000">
                                          <p:val>
                                            <p:strVal val="#ppt_w"/>
                                          </p:val>
                                        </p:tav>
                                      </p:tavLst>
                                    </p:anim>
                                    <p:anim calcmode="lin" valueType="num">
                                      <p:cBhvr>
                                        <p:cTn id="249" dur="500" fill="hold"/>
                                        <p:tgtEl>
                                          <p:spTgt spid="55"/>
                                        </p:tgtEl>
                                        <p:attrNameLst>
                                          <p:attrName>ppt_h</p:attrName>
                                        </p:attrNameLst>
                                      </p:cBhvr>
                                      <p:tavLst>
                                        <p:tav tm="0">
                                          <p:val>
                                            <p:fltVal val="0"/>
                                          </p:val>
                                        </p:tav>
                                        <p:tav tm="100000">
                                          <p:val>
                                            <p:strVal val="#ppt_h"/>
                                          </p:val>
                                        </p:tav>
                                      </p:tavLst>
                                    </p:anim>
                                    <p:animEffect transition="in" filter="fade">
                                      <p:cBhvr>
                                        <p:cTn id="250" dur="500"/>
                                        <p:tgtEl>
                                          <p:spTgt spid="55"/>
                                        </p:tgtEl>
                                      </p:cBhvr>
                                    </p:animEffect>
                                  </p:childTnLst>
                                </p:cTn>
                              </p:par>
                            </p:childTnLst>
                          </p:cTn>
                        </p:par>
                        <p:par>
                          <p:cTn id="251" fill="hold">
                            <p:stCondLst>
                              <p:cond delay="1000"/>
                            </p:stCondLst>
                            <p:childTnLst>
                              <p:par>
                                <p:cTn id="252" presetID="53" presetClass="entr" presetSubtype="16" fill="hold" grpId="0" nodeType="afterEffect">
                                  <p:stCondLst>
                                    <p:cond delay="0"/>
                                  </p:stCondLst>
                                  <p:childTnLst>
                                    <p:set>
                                      <p:cBhvr>
                                        <p:cTn id="253" dur="1" fill="hold">
                                          <p:stCondLst>
                                            <p:cond delay="0"/>
                                          </p:stCondLst>
                                        </p:cTn>
                                        <p:tgtEl>
                                          <p:spTgt spid="56"/>
                                        </p:tgtEl>
                                        <p:attrNameLst>
                                          <p:attrName>style.visibility</p:attrName>
                                        </p:attrNameLst>
                                      </p:cBhvr>
                                      <p:to>
                                        <p:strVal val="visible"/>
                                      </p:to>
                                    </p:set>
                                    <p:anim calcmode="lin" valueType="num">
                                      <p:cBhvr>
                                        <p:cTn id="254" dur="500" fill="hold"/>
                                        <p:tgtEl>
                                          <p:spTgt spid="56"/>
                                        </p:tgtEl>
                                        <p:attrNameLst>
                                          <p:attrName>ppt_w</p:attrName>
                                        </p:attrNameLst>
                                      </p:cBhvr>
                                      <p:tavLst>
                                        <p:tav tm="0">
                                          <p:val>
                                            <p:fltVal val="0"/>
                                          </p:val>
                                        </p:tav>
                                        <p:tav tm="100000">
                                          <p:val>
                                            <p:strVal val="#ppt_w"/>
                                          </p:val>
                                        </p:tav>
                                      </p:tavLst>
                                    </p:anim>
                                    <p:anim calcmode="lin" valueType="num">
                                      <p:cBhvr>
                                        <p:cTn id="255" dur="500" fill="hold"/>
                                        <p:tgtEl>
                                          <p:spTgt spid="56"/>
                                        </p:tgtEl>
                                        <p:attrNameLst>
                                          <p:attrName>ppt_h</p:attrName>
                                        </p:attrNameLst>
                                      </p:cBhvr>
                                      <p:tavLst>
                                        <p:tav tm="0">
                                          <p:val>
                                            <p:fltVal val="0"/>
                                          </p:val>
                                        </p:tav>
                                        <p:tav tm="100000">
                                          <p:val>
                                            <p:strVal val="#ppt_h"/>
                                          </p:val>
                                        </p:tav>
                                      </p:tavLst>
                                    </p:anim>
                                    <p:animEffect transition="in" filter="fade">
                                      <p:cBhvr>
                                        <p:cTn id="256" dur="500"/>
                                        <p:tgtEl>
                                          <p:spTgt spid="56"/>
                                        </p:tgtEl>
                                      </p:cBhvr>
                                    </p:animEffect>
                                  </p:childTnLst>
                                </p:cTn>
                              </p:par>
                            </p:childTnLst>
                          </p:cTn>
                        </p:par>
                        <p:par>
                          <p:cTn id="257" fill="hold">
                            <p:stCondLst>
                              <p:cond delay="1500"/>
                            </p:stCondLst>
                            <p:childTnLst>
                              <p:par>
                                <p:cTn id="258" presetID="53" presetClass="entr" presetSubtype="16" fill="hold" grpId="0" nodeType="afterEffect">
                                  <p:stCondLst>
                                    <p:cond delay="0"/>
                                  </p:stCondLst>
                                  <p:childTnLst>
                                    <p:set>
                                      <p:cBhvr>
                                        <p:cTn id="259" dur="1" fill="hold">
                                          <p:stCondLst>
                                            <p:cond delay="0"/>
                                          </p:stCondLst>
                                        </p:cTn>
                                        <p:tgtEl>
                                          <p:spTgt spid="57"/>
                                        </p:tgtEl>
                                        <p:attrNameLst>
                                          <p:attrName>style.visibility</p:attrName>
                                        </p:attrNameLst>
                                      </p:cBhvr>
                                      <p:to>
                                        <p:strVal val="visible"/>
                                      </p:to>
                                    </p:set>
                                    <p:anim calcmode="lin" valueType="num">
                                      <p:cBhvr>
                                        <p:cTn id="260" dur="500" fill="hold"/>
                                        <p:tgtEl>
                                          <p:spTgt spid="57"/>
                                        </p:tgtEl>
                                        <p:attrNameLst>
                                          <p:attrName>ppt_w</p:attrName>
                                        </p:attrNameLst>
                                      </p:cBhvr>
                                      <p:tavLst>
                                        <p:tav tm="0">
                                          <p:val>
                                            <p:fltVal val="0"/>
                                          </p:val>
                                        </p:tav>
                                        <p:tav tm="100000">
                                          <p:val>
                                            <p:strVal val="#ppt_w"/>
                                          </p:val>
                                        </p:tav>
                                      </p:tavLst>
                                    </p:anim>
                                    <p:anim calcmode="lin" valueType="num">
                                      <p:cBhvr>
                                        <p:cTn id="261" dur="500" fill="hold"/>
                                        <p:tgtEl>
                                          <p:spTgt spid="57"/>
                                        </p:tgtEl>
                                        <p:attrNameLst>
                                          <p:attrName>ppt_h</p:attrName>
                                        </p:attrNameLst>
                                      </p:cBhvr>
                                      <p:tavLst>
                                        <p:tav tm="0">
                                          <p:val>
                                            <p:fltVal val="0"/>
                                          </p:val>
                                        </p:tav>
                                        <p:tav tm="100000">
                                          <p:val>
                                            <p:strVal val="#ppt_h"/>
                                          </p:val>
                                        </p:tav>
                                      </p:tavLst>
                                    </p:anim>
                                    <p:animEffect transition="in" filter="fade">
                                      <p:cBhvr>
                                        <p:cTn id="262" dur="500"/>
                                        <p:tgtEl>
                                          <p:spTgt spid="57"/>
                                        </p:tgtEl>
                                      </p:cBhvr>
                                    </p:animEffect>
                                  </p:childTnLst>
                                </p:cTn>
                              </p:par>
                              <p:par>
                                <p:cTn id="263" presetID="22" presetClass="entr" presetSubtype="4" fill="hold" nodeType="withEffect">
                                  <p:stCondLst>
                                    <p:cond delay="0"/>
                                  </p:stCondLst>
                                  <p:childTnLst>
                                    <p:set>
                                      <p:cBhvr>
                                        <p:cTn id="264" dur="1" fill="hold">
                                          <p:stCondLst>
                                            <p:cond delay="0"/>
                                          </p:stCondLst>
                                        </p:cTn>
                                        <p:tgtEl>
                                          <p:spTgt spid="58"/>
                                        </p:tgtEl>
                                        <p:attrNameLst>
                                          <p:attrName>style.visibility</p:attrName>
                                        </p:attrNameLst>
                                      </p:cBhvr>
                                      <p:to>
                                        <p:strVal val="visible"/>
                                      </p:to>
                                    </p:set>
                                    <p:animEffect transition="in" filter="wipe(down)">
                                      <p:cBhvr>
                                        <p:cTn id="265" dur="500"/>
                                        <p:tgtEl>
                                          <p:spTgt spid="58"/>
                                        </p:tgtEl>
                                      </p:cBhvr>
                                    </p:animEffect>
                                  </p:childTnLst>
                                </p:cTn>
                              </p:par>
                            </p:childTnLst>
                          </p:cTn>
                        </p:par>
                        <p:par>
                          <p:cTn id="266" fill="hold">
                            <p:stCondLst>
                              <p:cond delay="2000"/>
                            </p:stCondLst>
                            <p:childTnLst>
                              <p:par>
                                <p:cTn id="267" presetID="53" presetClass="entr" presetSubtype="16" fill="hold" grpId="0" nodeType="afterEffect">
                                  <p:stCondLst>
                                    <p:cond delay="0"/>
                                  </p:stCondLst>
                                  <p:childTnLst>
                                    <p:set>
                                      <p:cBhvr>
                                        <p:cTn id="268" dur="1" fill="hold">
                                          <p:stCondLst>
                                            <p:cond delay="0"/>
                                          </p:stCondLst>
                                        </p:cTn>
                                        <p:tgtEl>
                                          <p:spTgt spid="59"/>
                                        </p:tgtEl>
                                        <p:attrNameLst>
                                          <p:attrName>style.visibility</p:attrName>
                                        </p:attrNameLst>
                                      </p:cBhvr>
                                      <p:to>
                                        <p:strVal val="visible"/>
                                      </p:to>
                                    </p:set>
                                    <p:anim calcmode="lin" valueType="num">
                                      <p:cBhvr>
                                        <p:cTn id="269" dur="500" fill="hold"/>
                                        <p:tgtEl>
                                          <p:spTgt spid="59"/>
                                        </p:tgtEl>
                                        <p:attrNameLst>
                                          <p:attrName>ppt_w</p:attrName>
                                        </p:attrNameLst>
                                      </p:cBhvr>
                                      <p:tavLst>
                                        <p:tav tm="0">
                                          <p:val>
                                            <p:fltVal val="0"/>
                                          </p:val>
                                        </p:tav>
                                        <p:tav tm="100000">
                                          <p:val>
                                            <p:strVal val="#ppt_w"/>
                                          </p:val>
                                        </p:tav>
                                      </p:tavLst>
                                    </p:anim>
                                    <p:anim calcmode="lin" valueType="num">
                                      <p:cBhvr>
                                        <p:cTn id="270" dur="500" fill="hold"/>
                                        <p:tgtEl>
                                          <p:spTgt spid="59"/>
                                        </p:tgtEl>
                                        <p:attrNameLst>
                                          <p:attrName>ppt_h</p:attrName>
                                        </p:attrNameLst>
                                      </p:cBhvr>
                                      <p:tavLst>
                                        <p:tav tm="0">
                                          <p:val>
                                            <p:fltVal val="0"/>
                                          </p:val>
                                        </p:tav>
                                        <p:tav tm="100000">
                                          <p:val>
                                            <p:strVal val="#ppt_h"/>
                                          </p:val>
                                        </p:tav>
                                      </p:tavLst>
                                    </p:anim>
                                    <p:animEffect transition="in" filter="fade">
                                      <p:cBhvr>
                                        <p:cTn id="271" dur="500"/>
                                        <p:tgtEl>
                                          <p:spTgt spid="59"/>
                                        </p:tgtEl>
                                      </p:cBhvr>
                                    </p:animEffect>
                                  </p:childTnLst>
                                </p:cTn>
                              </p:par>
                            </p:childTnLst>
                          </p:cTn>
                        </p:par>
                        <p:par>
                          <p:cTn id="272" fill="hold">
                            <p:stCondLst>
                              <p:cond delay="2500"/>
                            </p:stCondLst>
                            <p:childTnLst>
                              <p:par>
                                <p:cTn id="273" presetID="53" presetClass="entr" presetSubtype="16" fill="hold" grpId="0" nodeType="afterEffect">
                                  <p:stCondLst>
                                    <p:cond delay="0"/>
                                  </p:stCondLst>
                                  <p:childTnLst>
                                    <p:set>
                                      <p:cBhvr>
                                        <p:cTn id="274" dur="1" fill="hold">
                                          <p:stCondLst>
                                            <p:cond delay="0"/>
                                          </p:stCondLst>
                                        </p:cTn>
                                        <p:tgtEl>
                                          <p:spTgt spid="54"/>
                                        </p:tgtEl>
                                        <p:attrNameLst>
                                          <p:attrName>style.visibility</p:attrName>
                                        </p:attrNameLst>
                                      </p:cBhvr>
                                      <p:to>
                                        <p:strVal val="visible"/>
                                      </p:to>
                                    </p:set>
                                    <p:anim calcmode="lin" valueType="num">
                                      <p:cBhvr>
                                        <p:cTn id="275" dur="500" fill="hold"/>
                                        <p:tgtEl>
                                          <p:spTgt spid="54"/>
                                        </p:tgtEl>
                                        <p:attrNameLst>
                                          <p:attrName>ppt_w</p:attrName>
                                        </p:attrNameLst>
                                      </p:cBhvr>
                                      <p:tavLst>
                                        <p:tav tm="0">
                                          <p:val>
                                            <p:fltVal val="0"/>
                                          </p:val>
                                        </p:tav>
                                        <p:tav tm="100000">
                                          <p:val>
                                            <p:strVal val="#ppt_w"/>
                                          </p:val>
                                        </p:tav>
                                      </p:tavLst>
                                    </p:anim>
                                    <p:anim calcmode="lin" valueType="num">
                                      <p:cBhvr>
                                        <p:cTn id="276" dur="500" fill="hold"/>
                                        <p:tgtEl>
                                          <p:spTgt spid="54"/>
                                        </p:tgtEl>
                                        <p:attrNameLst>
                                          <p:attrName>ppt_h</p:attrName>
                                        </p:attrNameLst>
                                      </p:cBhvr>
                                      <p:tavLst>
                                        <p:tav tm="0">
                                          <p:val>
                                            <p:fltVal val="0"/>
                                          </p:val>
                                        </p:tav>
                                        <p:tav tm="100000">
                                          <p:val>
                                            <p:strVal val="#ppt_h"/>
                                          </p:val>
                                        </p:tav>
                                      </p:tavLst>
                                    </p:anim>
                                    <p:animEffect transition="in" filter="fade">
                                      <p:cBhvr>
                                        <p:cTn id="277" dur="500"/>
                                        <p:tgtEl>
                                          <p:spTgt spid="54"/>
                                        </p:tgtEl>
                                      </p:cBhvr>
                                    </p:animEffect>
                                  </p:childTnLst>
                                </p:cTn>
                              </p:par>
                              <p:par>
                                <p:cTn id="278" presetID="42" presetClass="entr" presetSubtype="0" fill="hold" grpId="0" nodeType="withEffect">
                                  <p:stCondLst>
                                    <p:cond delay="0"/>
                                  </p:stCondLst>
                                  <p:childTnLst>
                                    <p:set>
                                      <p:cBhvr>
                                        <p:cTn id="279" dur="1" fill="hold">
                                          <p:stCondLst>
                                            <p:cond delay="0"/>
                                          </p:stCondLst>
                                        </p:cTn>
                                        <p:tgtEl>
                                          <p:spTgt spid="60"/>
                                        </p:tgtEl>
                                        <p:attrNameLst>
                                          <p:attrName>style.visibility</p:attrName>
                                        </p:attrNameLst>
                                      </p:cBhvr>
                                      <p:to>
                                        <p:strVal val="visible"/>
                                      </p:to>
                                    </p:set>
                                    <p:animEffect transition="in" filter="fade">
                                      <p:cBhvr>
                                        <p:cTn id="280" dur="500"/>
                                        <p:tgtEl>
                                          <p:spTgt spid="60"/>
                                        </p:tgtEl>
                                      </p:cBhvr>
                                    </p:animEffect>
                                    <p:anim calcmode="lin" valueType="num">
                                      <p:cBhvr>
                                        <p:cTn id="281" dur="500" fill="hold"/>
                                        <p:tgtEl>
                                          <p:spTgt spid="60"/>
                                        </p:tgtEl>
                                        <p:attrNameLst>
                                          <p:attrName>ppt_x</p:attrName>
                                        </p:attrNameLst>
                                      </p:cBhvr>
                                      <p:tavLst>
                                        <p:tav tm="0">
                                          <p:val>
                                            <p:strVal val="#ppt_x"/>
                                          </p:val>
                                        </p:tav>
                                        <p:tav tm="100000">
                                          <p:val>
                                            <p:strVal val="#ppt_x"/>
                                          </p:val>
                                        </p:tav>
                                      </p:tavLst>
                                    </p:anim>
                                    <p:anim calcmode="lin" valueType="num">
                                      <p:cBhvr>
                                        <p:cTn id="282" dur="500" fill="hold"/>
                                        <p:tgtEl>
                                          <p:spTgt spid="60"/>
                                        </p:tgtEl>
                                        <p:attrNameLst>
                                          <p:attrName>ppt_y</p:attrName>
                                        </p:attrNameLst>
                                      </p:cBhvr>
                                      <p:tavLst>
                                        <p:tav tm="0">
                                          <p:val>
                                            <p:strVal val="#ppt_y+.1"/>
                                          </p:val>
                                        </p:tav>
                                        <p:tav tm="100000">
                                          <p:val>
                                            <p:strVal val="#ppt_y"/>
                                          </p:val>
                                        </p:tav>
                                      </p:tavLst>
                                    </p:anim>
                                  </p:childTnLst>
                                </p:cTn>
                              </p:par>
                              <p:par>
                                <p:cTn id="283" presetID="47" presetClass="entr" presetSubtype="0" fill="hold" grpId="0" nodeType="withEffect">
                                  <p:stCondLst>
                                    <p:cond delay="0"/>
                                  </p:stCondLst>
                                  <p:childTnLst>
                                    <p:set>
                                      <p:cBhvr>
                                        <p:cTn id="284" dur="1" fill="hold">
                                          <p:stCondLst>
                                            <p:cond delay="0"/>
                                          </p:stCondLst>
                                        </p:cTn>
                                        <p:tgtEl>
                                          <p:spTgt spid="62"/>
                                        </p:tgtEl>
                                        <p:attrNameLst>
                                          <p:attrName>style.visibility</p:attrName>
                                        </p:attrNameLst>
                                      </p:cBhvr>
                                      <p:to>
                                        <p:strVal val="visible"/>
                                      </p:to>
                                    </p:set>
                                    <p:animEffect transition="in" filter="fade">
                                      <p:cBhvr>
                                        <p:cTn id="285" dur="500"/>
                                        <p:tgtEl>
                                          <p:spTgt spid="62"/>
                                        </p:tgtEl>
                                      </p:cBhvr>
                                    </p:animEffect>
                                    <p:anim calcmode="lin" valueType="num">
                                      <p:cBhvr>
                                        <p:cTn id="286" dur="500" fill="hold"/>
                                        <p:tgtEl>
                                          <p:spTgt spid="62"/>
                                        </p:tgtEl>
                                        <p:attrNameLst>
                                          <p:attrName>ppt_x</p:attrName>
                                        </p:attrNameLst>
                                      </p:cBhvr>
                                      <p:tavLst>
                                        <p:tav tm="0">
                                          <p:val>
                                            <p:strVal val="#ppt_x"/>
                                          </p:val>
                                        </p:tav>
                                        <p:tav tm="100000">
                                          <p:val>
                                            <p:strVal val="#ppt_x"/>
                                          </p:val>
                                        </p:tav>
                                      </p:tavLst>
                                    </p:anim>
                                    <p:anim calcmode="lin" valueType="num">
                                      <p:cBhvr>
                                        <p:cTn id="287" dur="5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P spid="16" grpId="0"/>
      <p:bldP spid="17" grpId="0"/>
      <p:bldP spid="18" grpId="0" animBg="1"/>
      <p:bldP spid="19" grpId="0" animBg="1"/>
      <p:bldP spid="20" grpId="0" animBg="1"/>
      <p:bldP spid="21" grpId="0" animBg="1"/>
      <p:bldP spid="23" grpId="0" animBg="1"/>
      <p:bldP spid="24" grpId="0"/>
      <p:bldP spid="25" grpId="0"/>
      <p:bldP spid="26" grpId="0" animBg="1"/>
      <p:bldP spid="27" grpId="0" animBg="1"/>
      <p:bldP spid="28" grpId="0" animBg="1"/>
      <p:bldP spid="29" grpId="0" animBg="1"/>
      <p:bldP spid="31" grpId="0" animBg="1"/>
      <p:bldP spid="32" grpId="0"/>
      <p:bldP spid="33" grpId="0"/>
      <p:bldP spid="34" grpId="0" animBg="1"/>
      <p:bldP spid="35" grpId="0" animBg="1"/>
      <p:bldP spid="36" grpId="0" animBg="1"/>
      <p:bldP spid="37" grpId="0" animBg="1"/>
      <p:bldP spid="39" grpId="0" animBg="1"/>
      <p:bldP spid="40" grpId="0"/>
      <p:bldP spid="41" grpId="0"/>
      <p:bldP spid="42" grpId="0" animBg="1"/>
      <p:bldP spid="43" grpId="0" animBg="1"/>
      <p:bldP spid="44" grpId="0" animBg="1"/>
      <p:bldP spid="45" grpId="0" animBg="1"/>
      <p:bldP spid="47" grpId="0" animBg="1"/>
      <p:bldP spid="48" grpId="0"/>
      <p:bldP spid="52" grpId="0"/>
      <p:bldP spid="54" grpId="0" animBg="1"/>
      <p:bldP spid="55" grpId="0" animBg="1"/>
      <p:bldP spid="56" grpId="0" animBg="1"/>
      <p:bldP spid="57" grpId="0" animBg="1"/>
      <p:bldP spid="59" grpId="0" animBg="1"/>
      <p:bldP spid="60" grpId="0"/>
      <p:bldP spid="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62866E-652B-4847-93A3-A23DE0EB4FE1}"/>
              </a:ext>
            </a:extLst>
          </p:cNvPr>
          <p:cNvSpPr>
            <a:spLocks noGrp="1"/>
          </p:cNvSpPr>
          <p:nvPr>
            <p:ph sz="quarter" idx="13"/>
          </p:nvPr>
        </p:nvSpPr>
        <p:spPr>
          <a:xfrm>
            <a:off x="442918" y="2097091"/>
            <a:ext cx="11306174" cy="4103687"/>
          </a:xfrm>
        </p:spPr>
        <p:txBody>
          <a:bodyPr/>
          <a:lstStyle/>
          <a:p>
            <a:pPr marL="342900" indent="-342900">
              <a:buFontTx/>
              <a:buChar char="-"/>
            </a:pPr>
            <a:r>
              <a:rPr lang="en-US" dirty="0"/>
              <a:t>Primary data source are drug-dispensation indicators.</a:t>
            </a:r>
          </a:p>
          <a:p>
            <a:pPr marL="792163" lvl="1" indent="-342900">
              <a:buFontTx/>
              <a:buChar char="-"/>
            </a:pPr>
            <a:r>
              <a:rPr lang="en-US" dirty="0"/>
              <a:t>ARV dispensation indicators reports number of bottles dispensed, not as number of patients who received the drugs.</a:t>
            </a:r>
          </a:p>
          <a:p>
            <a:pPr marL="342900" indent="-342900">
              <a:buFontTx/>
              <a:buChar char="-"/>
            </a:pPr>
            <a:r>
              <a:rPr lang="en-US" dirty="0"/>
              <a:t>Correlation between drug dispensation and viral suppression is inferred temporally but does not reflect data on individual patients ascertained as having taken TLD. </a:t>
            </a:r>
          </a:p>
          <a:p>
            <a:pPr marL="342900" indent="-342900">
              <a:buFontTx/>
              <a:buChar char="-"/>
            </a:pPr>
            <a:r>
              <a:rPr lang="en-US" dirty="0"/>
              <a:t>ARV dispensation not reported by sex</a:t>
            </a:r>
          </a:p>
        </p:txBody>
      </p:sp>
      <p:sp>
        <p:nvSpPr>
          <p:cNvPr id="3" name="Title 2">
            <a:extLst>
              <a:ext uri="{FF2B5EF4-FFF2-40B4-BE49-F238E27FC236}">
                <a16:creationId xmlns:a16="http://schemas.microsoft.com/office/drawing/2014/main" id="{FD727089-1AD2-4019-830E-F1D12E4FB292}"/>
              </a:ext>
            </a:extLst>
          </p:cNvPr>
          <p:cNvSpPr>
            <a:spLocks noGrp="1"/>
          </p:cNvSpPr>
          <p:nvPr>
            <p:ph type="title"/>
          </p:nvPr>
        </p:nvSpPr>
        <p:spPr>
          <a:xfrm>
            <a:off x="2455524" y="441325"/>
            <a:ext cx="9293567" cy="1223964"/>
          </a:xfrm>
        </p:spPr>
        <p:txBody>
          <a:bodyPr/>
          <a:lstStyle/>
          <a:p>
            <a:r>
              <a:rPr lang="en-US"/>
              <a:t>How did PEPFAR monitor TLD uptake?</a:t>
            </a:r>
          </a:p>
        </p:txBody>
      </p:sp>
    </p:spTree>
    <p:extLst>
      <p:ext uri="{BB962C8B-B14F-4D97-AF65-F5344CB8AC3E}">
        <p14:creationId xmlns:p14="http://schemas.microsoft.com/office/powerpoint/2010/main" val="1776924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02E7CD1-051D-42A1-A64A-D52EDCE7989F}"/>
              </a:ext>
            </a:extLst>
          </p:cNvPr>
          <p:cNvSpPr txBox="1">
            <a:spLocks/>
          </p:cNvSpPr>
          <p:nvPr/>
        </p:nvSpPr>
        <p:spPr>
          <a:xfrm>
            <a:off x="2269118" y="146592"/>
            <a:ext cx="9368700" cy="1223964"/>
          </a:xfrm>
          <a:prstGeom prst="rect">
            <a:avLst/>
          </a:prstGeom>
        </p:spPr>
        <p:txBody>
          <a:bodyPr>
            <a:normAutofit lnSpcReduction="10000"/>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r>
              <a:rPr lang="en-US"/>
              <a:t>TLD dispensation more than doubled in two years</a:t>
            </a:r>
            <a:endParaRPr lang="en-GB" dirty="0"/>
          </a:p>
        </p:txBody>
      </p:sp>
      <p:sp>
        <p:nvSpPr>
          <p:cNvPr id="3" name="TextBox 2">
            <a:extLst>
              <a:ext uri="{FF2B5EF4-FFF2-40B4-BE49-F238E27FC236}">
                <a16:creationId xmlns:a16="http://schemas.microsoft.com/office/drawing/2014/main" id="{FC0D7802-5481-44F3-BA93-8628F38049CD}"/>
              </a:ext>
            </a:extLst>
          </p:cNvPr>
          <p:cNvSpPr txBox="1"/>
          <p:nvPr/>
        </p:nvSpPr>
        <p:spPr>
          <a:xfrm>
            <a:off x="2763730" y="1388095"/>
            <a:ext cx="7109845" cy="523220"/>
          </a:xfrm>
          <a:prstGeom prst="rect">
            <a:avLst/>
          </a:prstGeom>
          <a:noFill/>
        </p:spPr>
        <p:txBody>
          <a:bodyPr wrap="square">
            <a:spAutoFit/>
          </a:bodyPr>
          <a:lstStyle/>
          <a:p>
            <a:pPr algn="ctr" rtl="0">
              <a:defRPr sz="1400" b="0" i="0" u="none" strike="noStrike" kern="1200" spc="0" baseline="0">
                <a:solidFill>
                  <a:srgbClr val="000000">
                    <a:lumMod val="65000"/>
                    <a:lumOff val="35000"/>
                  </a:srgbClr>
                </a:solidFill>
                <a:latin typeface="+mn-lt"/>
                <a:ea typeface="+mn-ea"/>
                <a:cs typeface="+mn-cs"/>
              </a:defRPr>
            </a:pPr>
            <a:r>
              <a:rPr lang="en-US" sz="1400" b="1" dirty="0">
                <a:solidFill>
                  <a:schemeClr val="tx2">
                    <a:lumMod val="85000"/>
                    <a:lumOff val="15000"/>
                  </a:schemeClr>
                </a:solidFill>
              </a:rPr>
              <a:t>Percentage of TLD bottles among all antiretrovirals dispensed to adults in PEPFAR-supported countries, March 2020—March</a:t>
            </a:r>
            <a:r>
              <a:rPr lang="en-US" sz="1400" b="1" baseline="0" dirty="0">
                <a:solidFill>
                  <a:schemeClr val="tx2">
                    <a:lumMod val="85000"/>
                    <a:lumOff val="15000"/>
                  </a:schemeClr>
                </a:solidFill>
              </a:rPr>
              <a:t> 2022</a:t>
            </a:r>
            <a:endParaRPr lang="en-US" sz="1400" b="1" dirty="0">
              <a:solidFill>
                <a:schemeClr val="tx2">
                  <a:lumMod val="85000"/>
                  <a:lumOff val="15000"/>
                </a:schemeClr>
              </a:solidFill>
            </a:endParaRPr>
          </a:p>
        </p:txBody>
      </p:sp>
      <p:pic>
        <p:nvPicPr>
          <p:cNvPr id="4" name="Picture 3">
            <a:extLst>
              <a:ext uri="{FF2B5EF4-FFF2-40B4-BE49-F238E27FC236}">
                <a16:creationId xmlns:a16="http://schemas.microsoft.com/office/drawing/2014/main" id="{CAF71B0D-4FDD-49B9-A797-14E146BD4A88}"/>
              </a:ext>
            </a:extLst>
          </p:cNvPr>
          <p:cNvPicPr>
            <a:picLocks noChangeAspect="1"/>
          </p:cNvPicPr>
          <p:nvPr/>
        </p:nvPicPr>
        <p:blipFill>
          <a:blip r:embed="rId2"/>
          <a:stretch>
            <a:fillRect/>
          </a:stretch>
        </p:blipFill>
        <p:spPr>
          <a:xfrm>
            <a:off x="590391" y="1928854"/>
            <a:ext cx="10974516" cy="4785097"/>
          </a:xfrm>
          <a:prstGeom prst="rect">
            <a:avLst/>
          </a:prstGeom>
        </p:spPr>
      </p:pic>
      <p:sp>
        <p:nvSpPr>
          <p:cNvPr id="6" name="TextBox 5">
            <a:extLst>
              <a:ext uri="{FF2B5EF4-FFF2-40B4-BE49-F238E27FC236}">
                <a16:creationId xmlns:a16="http://schemas.microsoft.com/office/drawing/2014/main" id="{DD879D0A-5F80-44AA-890A-390B7D9720CB}"/>
              </a:ext>
            </a:extLst>
          </p:cNvPr>
          <p:cNvSpPr txBox="1"/>
          <p:nvPr/>
        </p:nvSpPr>
        <p:spPr>
          <a:xfrm>
            <a:off x="9750136" y="5905850"/>
            <a:ext cx="1842248" cy="338554"/>
          </a:xfrm>
          <a:prstGeom prst="rect">
            <a:avLst/>
          </a:prstGeom>
          <a:noFill/>
        </p:spPr>
        <p:txBody>
          <a:bodyPr wrap="square" rtlCol="0">
            <a:spAutoFit/>
          </a:bodyPr>
          <a:lstStyle/>
          <a:p>
            <a:pPr algn="l"/>
            <a:r>
              <a:rPr lang="en-US" sz="1600" dirty="0"/>
              <a:t>*35 countries</a:t>
            </a:r>
          </a:p>
        </p:txBody>
      </p:sp>
    </p:spTree>
    <p:extLst>
      <p:ext uri="{BB962C8B-B14F-4D97-AF65-F5344CB8AC3E}">
        <p14:creationId xmlns:p14="http://schemas.microsoft.com/office/powerpoint/2010/main" val="1765398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196BAE9-C4B6-43A0-8155-918BEA4912C3}"/>
              </a:ext>
            </a:extLst>
          </p:cNvPr>
          <p:cNvSpPr txBox="1">
            <a:spLocks/>
          </p:cNvSpPr>
          <p:nvPr/>
        </p:nvSpPr>
        <p:spPr>
          <a:xfrm>
            <a:off x="2151261" y="215667"/>
            <a:ext cx="9781563" cy="1223964"/>
          </a:xfrm>
          <a:prstGeom prst="rect">
            <a:avLst/>
          </a:prstGeom>
        </p:spPr>
        <p:txBody>
          <a:bodyPr>
            <a:normAutofit fontScale="90000"/>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r>
              <a:rPr lang="en-GB" dirty="0"/>
              <a:t>Most large national programs have &gt;80% of TLD dispensation</a:t>
            </a:r>
          </a:p>
        </p:txBody>
      </p:sp>
      <p:sp>
        <p:nvSpPr>
          <p:cNvPr id="4" name="TextBox 1">
            <a:extLst>
              <a:ext uri="{FF2B5EF4-FFF2-40B4-BE49-F238E27FC236}">
                <a16:creationId xmlns:a16="http://schemas.microsoft.com/office/drawing/2014/main" id="{02F4A4AB-AC98-40C8-ACD1-5DC2AFF47BAF}"/>
              </a:ext>
            </a:extLst>
          </p:cNvPr>
          <p:cNvSpPr txBox="1"/>
          <p:nvPr/>
        </p:nvSpPr>
        <p:spPr>
          <a:xfrm>
            <a:off x="9605159" y="6523553"/>
            <a:ext cx="2838202"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000" dirty="0"/>
              <a:t>Data source: PEPFAR MER indicators</a:t>
            </a:r>
          </a:p>
        </p:txBody>
      </p:sp>
      <p:sp>
        <p:nvSpPr>
          <p:cNvPr id="15" name="TextBox 14">
            <a:extLst>
              <a:ext uri="{FF2B5EF4-FFF2-40B4-BE49-F238E27FC236}">
                <a16:creationId xmlns:a16="http://schemas.microsoft.com/office/drawing/2014/main" id="{03C7B73B-AAB2-48B6-8D4D-8F312496014C}"/>
              </a:ext>
            </a:extLst>
          </p:cNvPr>
          <p:cNvSpPr txBox="1"/>
          <p:nvPr/>
        </p:nvSpPr>
        <p:spPr>
          <a:xfrm>
            <a:off x="485799" y="6458290"/>
            <a:ext cx="1852654" cy="307777"/>
          </a:xfrm>
          <a:prstGeom prst="rect">
            <a:avLst/>
          </a:prstGeom>
          <a:noFill/>
        </p:spPr>
        <p:txBody>
          <a:bodyPr wrap="square" rtlCol="0">
            <a:spAutoFit/>
          </a:bodyPr>
          <a:lstStyle/>
          <a:p>
            <a:pPr algn="l"/>
            <a:r>
              <a:rPr lang="en-US" sz="1400" dirty="0"/>
              <a:t>PLHIV on ART</a:t>
            </a:r>
          </a:p>
        </p:txBody>
      </p:sp>
      <p:sp>
        <p:nvSpPr>
          <p:cNvPr id="16" name="TextBox 15">
            <a:extLst>
              <a:ext uri="{FF2B5EF4-FFF2-40B4-BE49-F238E27FC236}">
                <a16:creationId xmlns:a16="http://schemas.microsoft.com/office/drawing/2014/main" id="{4F356FC4-05E3-4B74-BA0E-B8E5B6300987}"/>
              </a:ext>
            </a:extLst>
          </p:cNvPr>
          <p:cNvSpPr txBox="1"/>
          <p:nvPr/>
        </p:nvSpPr>
        <p:spPr>
          <a:xfrm>
            <a:off x="4923986" y="6458290"/>
            <a:ext cx="3614937" cy="307777"/>
          </a:xfrm>
          <a:prstGeom prst="rect">
            <a:avLst/>
          </a:prstGeom>
          <a:noFill/>
        </p:spPr>
        <p:txBody>
          <a:bodyPr wrap="square" rtlCol="0">
            <a:spAutoFit/>
          </a:bodyPr>
          <a:lstStyle/>
          <a:p>
            <a:pPr algn="l"/>
            <a:r>
              <a:rPr lang="en-US" sz="1400" dirty="0"/>
              <a:t>% of dispensed bottles that were TLD</a:t>
            </a:r>
          </a:p>
        </p:txBody>
      </p:sp>
      <p:sp>
        <p:nvSpPr>
          <p:cNvPr id="17" name="Rectangle 16">
            <a:extLst>
              <a:ext uri="{FF2B5EF4-FFF2-40B4-BE49-F238E27FC236}">
                <a16:creationId xmlns:a16="http://schemas.microsoft.com/office/drawing/2014/main" id="{D337776A-567E-41E3-A772-0C94407791EB}"/>
              </a:ext>
            </a:extLst>
          </p:cNvPr>
          <p:cNvSpPr/>
          <p:nvPr/>
        </p:nvSpPr>
        <p:spPr>
          <a:xfrm>
            <a:off x="1713637" y="1705393"/>
            <a:ext cx="2611873" cy="254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iamond 19">
            <a:extLst>
              <a:ext uri="{FF2B5EF4-FFF2-40B4-BE49-F238E27FC236}">
                <a16:creationId xmlns:a16="http://schemas.microsoft.com/office/drawing/2014/main" id="{1F363DF3-4533-4234-9C86-CF9C3E8BD19A}"/>
              </a:ext>
            </a:extLst>
          </p:cNvPr>
          <p:cNvSpPr/>
          <p:nvPr/>
        </p:nvSpPr>
        <p:spPr>
          <a:xfrm>
            <a:off x="4764960" y="6535299"/>
            <a:ext cx="159026" cy="153758"/>
          </a:xfrm>
          <a:prstGeom prst="diamond">
            <a:avLst/>
          </a:prstGeom>
          <a:solidFill>
            <a:srgbClr val="E56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8F74947-8D43-4F73-9250-59051C8BF4F3}"/>
              </a:ext>
            </a:extLst>
          </p:cNvPr>
          <p:cNvSpPr/>
          <p:nvPr/>
        </p:nvSpPr>
        <p:spPr>
          <a:xfrm>
            <a:off x="297184" y="6532641"/>
            <a:ext cx="159042" cy="152151"/>
          </a:xfrm>
          <a:prstGeom prst="rect">
            <a:avLst/>
          </a:prstGeom>
          <a:solidFill>
            <a:srgbClr val="07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29D9AAF-3D2C-43B0-8099-898E59A16887}"/>
              </a:ext>
            </a:extLst>
          </p:cNvPr>
          <p:cNvSpPr txBox="1"/>
          <p:nvPr/>
        </p:nvSpPr>
        <p:spPr>
          <a:xfrm>
            <a:off x="2534015" y="1453540"/>
            <a:ext cx="9764169" cy="307777"/>
          </a:xfrm>
          <a:prstGeom prst="rect">
            <a:avLst/>
          </a:prstGeom>
          <a:noFill/>
        </p:spPr>
        <p:txBody>
          <a:bodyPr wrap="square">
            <a:spAutoFit/>
          </a:bodyPr>
          <a:lstStyle/>
          <a:p>
            <a:r>
              <a:rPr lang="en-US" sz="1400" b="1" dirty="0">
                <a:solidFill>
                  <a:schemeClr val="tx2">
                    <a:lumMod val="85000"/>
                    <a:lumOff val="15000"/>
                  </a:schemeClr>
                </a:solidFill>
              </a:rPr>
              <a:t>Number of PLHIV on ART by country versus % dispensed bottles that were TLD</a:t>
            </a:r>
          </a:p>
        </p:txBody>
      </p:sp>
      <p:pic>
        <p:nvPicPr>
          <p:cNvPr id="25" name="Picture 24">
            <a:extLst>
              <a:ext uri="{FF2B5EF4-FFF2-40B4-BE49-F238E27FC236}">
                <a16:creationId xmlns:a16="http://schemas.microsoft.com/office/drawing/2014/main" id="{C8B40812-9374-4785-BE08-76C3FE944B57}"/>
              </a:ext>
            </a:extLst>
          </p:cNvPr>
          <p:cNvPicPr>
            <a:picLocks noChangeAspect="1"/>
          </p:cNvPicPr>
          <p:nvPr/>
        </p:nvPicPr>
        <p:blipFill>
          <a:blip r:embed="rId3"/>
          <a:stretch>
            <a:fillRect/>
          </a:stretch>
        </p:blipFill>
        <p:spPr>
          <a:xfrm>
            <a:off x="145713" y="1423770"/>
            <a:ext cx="1006669" cy="4462637"/>
          </a:xfrm>
          <a:prstGeom prst="rect">
            <a:avLst/>
          </a:prstGeom>
        </p:spPr>
      </p:pic>
      <p:pic>
        <p:nvPicPr>
          <p:cNvPr id="5" name="Picture 4">
            <a:extLst>
              <a:ext uri="{FF2B5EF4-FFF2-40B4-BE49-F238E27FC236}">
                <a16:creationId xmlns:a16="http://schemas.microsoft.com/office/drawing/2014/main" id="{DA6C739A-F3E6-466A-A766-CD14B94B4875}"/>
              </a:ext>
            </a:extLst>
          </p:cNvPr>
          <p:cNvPicPr>
            <a:picLocks noChangeAspect="1"/>
          </p:cNvPicPr>
          <p:nvPr/>
        </p:nvPicPr>
        <p:blipFill>
          <a:blip r:embed="rId4"/>
          <a:stretch>
            <a:fillRect/>
          </a:stretch>
        </p:blipFill>
        <p:spPr>
          <a:xfrm>
            <a:off x="1012526" y="2037232"/>
            <a:ext cx="11033759" cy="4235983"/>
          </a:xfrm>
          <a:prstGeom prst="rect">
            <a:avLst/>
          </a:prstGeom>
        </p:spPr>
      </p:pic>
      <p:cxnSp>
        <p:nvCxnSpPr>
          <p:cNvPr id="8" name="Straight Connector 7">
            <a:extLst>
              <a:ext uri="{FF2B5EF4-FFF2-40B4-BE49-F238E27FC236}">
                <a16:creationId xmlns:a16="http://schemas.microsoft.com/office/drawing/2014/main" id="{C9C6C378-2763-4CA5-9B7B-7064B242FAD1}"/>
              </a:ext>
            </a:extLst>
          </p:cNvPr>
          <p:cNvCxnSpPr>
            <a:cxnSpLocks/>
          </p:cNvCxnSpPr>
          <p:nvPr/>
        </p:nvCxnSpPr>
        <p:spPr>
          <a:xfrm flipV="1">
            <a:off x="3693302" y="3018773"/>
            <a:ext cx="0" cy="2087925"/>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7AC9B48-CE76-4182-A2B7-680EA2DFC517}"/>
              </a:ext>
            </a:extLst>
          </p:cNvPr>
          <p:cNvPicPr>
            <a:picLocks noChangeAspect="1"/>
          </p:cNvPicPr>
          <p:nvPr/>
        </p:nvPicPr>
        <p:blipFill>
          <a:blip r:embed="rId5"/>
          <a:stretch>
            <a:fillRect/>
          </a:stretch>
        </p:blipFill>
        <p:spPr>
          <a:xfrm>
            <a:off x="322236" y="5569982"/>
            <a:ext cx="813770" cy="233634"/>
          </a:xfrm>
          <a:prstGeom prst="rect">
            <a:avLst/>
          </a:prstGeom>
        </p:spPr>
      </p:pic>
    </p:spTree>
    <p:extLst>
      <p:ext uri="{BB962C8B-B14F-4D97-AF65-F5344CB8AC3E}">
        <p14:creationId xmlns:p14="http://schemas.microsoft.com/office/powerpoint/2010/main" val="959155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0B3733D-A844-409C-9248-D30E71941B57}"/>
              </a:ext>
            </a:extLst>
          </p:cNvPr>
          <p:cNvPicPr>
            <a:picLocks noChangeAspect="1"/>
          </p:cNvPicPr>
          <p:nvPr/>
        </p:nvPicPr>
        <p:blipFill>
          <a:blip r:embed="rId3"/>
          <a:stretch>
            <a:fillRect/>
          </a:stretch>
        </p:blipFill>
        <p:spPr>
          <a:xfrm>
            <a:off x="10016130" y="5704135"/>
            <a:ext cx="1910993" cy="619125"/>
          </a:xfrm>
          <a:prstGeom prst="rect">
            <a:avLst/>
          </a:prstGeom>
        </p:spPr>
      </p:pic>
      <p:pic>
        <p:nvPicPr>
          <p:cNvPr id="14" name="Picture 13">
            <a:extLst>
              <a:ext uri="{FF2B5EF4-FFF2-40B4-BE49-F238E27FC236}">
                <a16:creationId xmlns:a16="http://schemas.microsoft.com/office/drawing/2014/main" id="{E0EE910F-B60F-4F92-99D2-F683B1D53D49}"/>
              </a:ext>
            </a:extLst>
          </p:cNvPr>
          <p:cNvPicPr>
            <a:picLocks noChangeAspect="1"/>
          </p:cNvPicPr>
          <p:nvPr/>
        </p:nvPicPr>
        <p:blipFill>
          <a:blip r:embed="rId3"/>
          <a:stretch>
            <a:fillRect/>
          </a:stretch>
        </p:blipFill>
        <p:spPr>
          <a:xfrm>
            <a:off x="555392" y="5704136"/>
            <a:ext cx="1910993" cy="619125"/>
          </a:xfrm>
          <a:prstGeom prst="rect">
            <a:avLst/>
          </a:prstGeom>
        </p:spPr>
      </p:pic>
      <p:pic>
        <p:nvPicPr>
          <p:cNvPr id="13" name="Picture 12">
            <a:extLst>
              <a:ext uri="{FF2B5EF4-FFF2-40B4-BE49-F238E27FC236}">
                <a16:creationId xmlns:a16="http://schemas.microsoft.com/office/drawing/2014/main" id="{C185DA21-57C3-4DAA-BEF6-6D1F96C478CD}"/>
              </a:ext>
            </a:extLst>
          </p:cNvPr>
          <p:cNvPicPr>
            <a:picLocks noChangeAspect="1"/>
          </p:cNvPicPr>
          <p:nvPr/>
        </p:nvPicPr>
        <p:blipFill>
          <a:blip r:embed="rId3"/>
          <a:stretch>
            <a:fillRect/>
          </a:stretch>
        </p:blipFill>
        <p:spPr>
          <a:xfrm>
            <a:off x="8105137" y="5714274"/>
            <a:ext cx="1910993" cy="619125"/>
          </a:xfrm>
          <a:prstGeom prst="rect">
            <a:avLst/>
          </a:prstGeom>
        </p:spPr>
      </p:pic>
      <p:pic>
        <p:nvPicPr>
          <p:cNvPr id="12" name="Picture 11">
            <a:extLst>
              <a:ext uri="{FF2B5EF4-FFF2-40B4-BE49-F238E27FC236}">
                <a16:creationId xmlns:a16="http://schemas.microsoft.com/office/drawing/2014/main" id="{8F59B025-D523-4F9A-A2C6-F2CD61207A4C}"/>
              </a:ext>
            </a:extLst>
          </p:cNvPr>
          <p:cNvPicPr>
            <a:picLocks noChangeAspect="1"/>
          </p:cNvPicPr>
          <p:nvPr/>
        </p:nvPicPr>
        <p:blipFill>
          <a:blip r:embed="rId3"/>
          <a:stretch>
            <a:fillRect/>
          </a:stretch>
        </p:blipFill>
        <p:spPr>
          <a:xfrm>
            <a:off x="6225553" y="5714274"/>
            <a:ext cx="1910993" cy="619125"/>
          </a:xfrm>
          <a:prstGeom prst="rect">
            <a:avLst/>
          </a:prstGeom>
        </p:spPr>
      </p:pic>
      <p:pic>
        <p:nvPicPr>
          <p:cNvPr id="11" name="Picture 10">
            <a:extLst>
              <a:ext uri="{FF2B5EF4-FFF2-40B4-BE49-F238E27FC236}">
                <a16:creationId xmlns:a16="http://schemas.microsoft.com/office/drawing/2014/main" id="{CABAF981-A879-43AA-AF81-CC1A7C25D99A}"/>
              </a:ext>
            </a:extLst>
          </p:cNvPr>
          <p:cNvPicPr>
            <a:picLocks noChangeAspect="1"/>
          </p:cNvPicPr>
          <p:nvPr/>
        </p:nvPicPr>
        <p:blipFill>
          <a:blip r:embed="rId3"/>
          <a:stretch>
            <a:fillRect/>
          </a:stretch>
        </p:blipFill>
        <p:spPr>
          <a:xfrm>
            <a:off x="4345969" y="5714274"/>
            <a:ext cx="1910993" cy="619125"/>
          </a:xfrm>
          <a:prstGeom prst="rect">
            <a:avLst/>
          </a:prstGeom>
        </p:spPr>
      </p:pic>
      <p:pic>
        <p:nvPicPr>
          <p:cNvPr id="10" name="Picture 9">
            <a:extLst>
              <a:ext uri="{FF2B5EF4-FFF2-40B4-BE49-F238E27FC236}">
                <a16:creationId xmlns:a16="http://schemas.microsoft.com/office/drawing/2014/main" id="{1D2A8AE1-3D7A-4B40-A9D0-8B7F6B7934A1}"/>
              </a:ext>
            </a:extLst>
          </p:cNvPr>
          <p:cNvPicPr>
            <a:picLocks noChangeAspect="1"/>
          </p:cNvPicPr>
          <p:nvPr/>
        </p:nvPicPr>
        <p:blipFill>
          <a:blip r:embed="rId3"/>
          <a:stretch>
            <a:fillRect/>
          </a:stretch>
        </p:blipFill>
        <p:spPr>
          <a:xfrm>
            <a:off x="2434976" y="5714274"/>
            <a:ext cx="1910993" cy="619125"/>
          </a:xfrm>
          <a:prstGeom prst="rect">
            <a:avLst/>
          </a:prstGeom>
        </p:spPr>
      </p:pic>
      <p:sp>
        <p:nvSpPr>
          <p:cNvPr id="3" name="Title 2">
            <a:extLst>
              <a:ext uri="{FF2B5EF4-FFF2-40B4-BE49-F238E27FC236}">
                <a16:creationId xmlns:a16="http://schemas.microsoft.com/office/drawing/2014/main" id="{6B6EB65C-EBF0-4E20-9B4F-612F78DCDAC2}"/>
              </a:ext>
            </a:extLst>
          </p:cNvPr>
          <p:cNvSpPr txBox="1">
            <a:spLocks/>
          </p:cNvSpPr>
          <p:nvPr/>
        </p:nvSpPr>
        <p:spPr>
          <a:xfrm>
            <a:off x="2011680" y="164487"/>
            <a:ext cx="10180320" cy="1223964"/>
          </a:xfrm>
          <a:prstGeom prst="rect">
            <a:avLst/>
          </a:prstGeom>
        </p:spPr>
        <p:txBody>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r>
              <a:rPr lang="en-US" sz="4200" dirty="0"/>
              <a:t>Timing of TLD adoption varied among countries </a:t>
            </a:r>
          </a:p>
        </p:txBody>
      </p:sp>
      <p:pic>
        <p:nvPicPr>
          <p:cNvPr id="4" name="Picture 3">
            <a:extLst>
              <a:ext uri="{FF2B5EF4-FFF2-40B4-BE49-F238E27FC236}">
                <a16:creationId xmlns:a16="http://schemas.microsoft.com/office/drawing/2014/main" id="{145994BB-014E-4203-A810-683D939A8F3E}"/>
              </a:ext>
            </a:extLst>
          </p:cNvPr>
          <p:cNvPicPr>
            <a:picLocks noChangeAspect="1"/>
          </p:cNvPicPr>
          <p:nvPr/>
        </p:nvPicPr>
        <p:blipFill>
          <a:blip r:embed="rId4"/>
          <a:stretch>
            <a:fillRect/>
          </a:stretch>
        </p:blipFill>
        <p:spPr>
          <a:xfrm>
            <a:off x="203231" y="1893393"/>
            <a:ext cx="11785537" cy="3892799"/>
          </a:xfrm>
          <a:prstGeom prst="rect">
            <a:avLst/>
          </a:prstGeom>
        </p:spPr>
      </p:pic>
      <p:sp>
        <p:nvSpPr>
          <p:cNvPr id="5" name="TextBox 1">
            <a:extLst>
              <a:ext uri="{FF2B5EF4-FFF2-40B4-BE49-F238E27FC236}">
                <a16:creationId xmlns:a16="http://schemas.microsoft.com/office/drawing/2014/main" id="{7DB04515-6336-4292-911A-B2801775CD51}"/>
              </a:ext>
            </a:extLst>
          </p:cNvPr>
          <p:cNvSpPr txBox="1"/>
          <p:nvPr/>
        </p:nvSpPr>
        <p:spPr>
          <a:xfrm>
            <a:off x="9605159" y="6523553"/>
            <a:ext cx="2838202"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000"/>
              <a:t>Data source: PEPFAR MER indicators</a:t>
            </a:r>
          </a:p>
        </p:txBody>
      </p:sp>
      <p:sp>
        <p:nvSpPr>
          <p:cNvPr id="16" name="TextBox 15">
            <a:extLst>
              <a:ext uri="{FF2B5EF4-FFF2-40B4-BE49-F238E27FC236}">
                <a16:creationId xmlns:a16="http://schemas.microsoft.com/office/drawing/2014/main" id="{CCB62697-430C-4843-A99E-94FDE017951D}"/>
              </a:ext>
            </a:extLst>
          </p:cNvPr>
          <p:cNvSpPr txBox="1"/>
          <p:nvPr/>
        </p:nvSpPr>
        <p:spPr>
          <a:xfrm>
            <a:off x="2515322" y="1577590"/>
            <a:ext cx="8293925" cy="307777"/>
          </a:xfrm>
          <a:prstGeom prst="rect">
            <a:avLst/>
          </a:prstGeom>
          <a:noFill/>
        </p:spPr>
        <p:txBody>
          <a:bodyPr wrap="square">
            <a:spAutoFit/>
          </a:bodyPr>
          <a:lstStyle/>
          <a:p>
            <a:r>
              <a:rPr lang="en-US" sz="1400" b="1" dirty="0">
                <a:solidFill>
                  <a:schemeClr val="tx2">
                    <a:lumMod val="85000"/>
                    <a:lumOff val="15000"/>
                  </a:schemeClr>
                </a:solidFill>
              </a:rPr>
              <a:t>% of dispensed bottles that were TLD, March 2020—March 2022</a:t>
            </a:r>
          </a:p>
        </p:txBody>
      </p:sp>
    </p:spTree>
    <p:extLst>
      <p:ext uri="{BB962C8B-B14F-4D97-AF65-F5344CB8AC3E}">
        <p14:creationId xmlns:p14="http://schemas.microsoft.com/office/powerpoint/2010/main" val="1976635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0B3733D-A844-409C-9248-D30E71941B57}"/>
              </a:ext>
            </a:extLst>
          </p:cNvPr>
          <p:cNvPicPr>
            <a:picLocks noChangeAspect="1"/>
          </p:cNvPicPr>
          <p:nvPr/>
        </p:nvPicPr>
        <p:blipFill>
          <a:blip r:embed="rId3"/>
          <a:stretch>
            <a:fillRect/>
          </a:stretch>
        </p:blipFill>
        <p:spPr>
          <a:xfrm>
            <a:off x="10016130" y="5704135"/>
            <a:ext cx="1910993" cy="619125"/>
          </a:xfrm>
          <a:prstGeom prst="rect">
            <a:avLst/>
          </a:prstGeom>
        </p:spPr>
      </p:pic>
      <p:pic>
        <p:nvPicPr>
          <p:cNvPr id="14" name="Picture 13">
            <a:extLst>
              <a:ext uri="{FF2B5EF4-FFF2-40B4-BE49-F238E27FC236}">
                <a16:creationId xmlns:a16="http://schemas.microsoft.com/office/drawing/2014/main" id="{E0EE910F-B60F-4F92-99D2-F683B1D53D49}"/>
              </a:ext>
            </a:extLst>
          </p:cNvPr>
          <p:cNvPicPr>
            <a:picLocks noChangeAspect="1"/>
          </p:cNvPicPr>
          <p:nvPr/>
        </p:nvPicPr>
        <p:blipFill>
          <a:blip r:embed="rId3"/>
          <a:stretch>
            <a:fillRect/>
          </a:stretch>
        </p:blipFill>
        <p:spPr>
          <a:xfrm>
            <a:off x="555392" y="5704136"/>
            <a:ext cx="1910993" cy="619125"/>
          </a:xfrm>
          <a:prstGeom prst="rect">
            <a:avLst/>
          </a:prstGeom>
        </p:spPr>
      </p:pic>
      <p:pic>
        <p:nvPicPr>
          <p:cNvPr id="13" name="Picture 12">
            <a:extLst>
              <a:ext uri="{FF2B5EF4-FFF2-40B4-BE49-F238E27FC236}">
                <a16:creationId xmlns:a16="http://schemas.microsoft.com/office/drawing/2014/main" id="{C185DA21-57C3-4DAA-BEF6-6D1F96C478CD}"/>
              </a:ext>
            </a:extLst>
          </p:cNvPr>
          <p:cNvPicPr>
            <a:picLocks noChangeAspect="1"/>
          </p:cNvPicPr>
          <p:nvPr/>
        </p:nvPicPr>
        <p:blipFill>
          <a:blip r:embed="rId3"/>
          <a:stretch>
            <a:fillRect/>
          </a:stretch>
        </p:blipFill>
        <p:spPr>
          <a:xfrm>
            <a:off x="8105137" y="5714274"/>
            <a:ext cx="1910993" cy="619125"/>
          </a:xfrm>
          <a:prstGeom prst="rect">
            <a:avLst/>
          </a:prstGeom>
        </p:spPr>
      </p:pic>
      <p:pic>
        <p:nvPicPr>
          <p:cNvPr id="12" name="Picture 11">
            <a:extLst>
              <a:ext uri="{FF2B5EF4-FFF2-40B4-BE49-F238E27FC236}">
                <a16:creationId xmlns:a16="http://schemas.microsoft.com/office/drawing/2014/main" id="{8F59B025-D523-4F9A-A2C6-F2CD61207A4C}"/>
              </a:ext>
            </a:extLst>
          </p:cNvPr>
          <p:cNvPicPr>
            <a:picLocks noChangeAspect="1"/>
          </p:cNvPicPr>
          <p:nvPr/>
        </p:nvPicPr>
        <p:blipFill>
          <a:blip r:embed="rId3"/>
          <a:stretch>
            <a:fillRect/>
          </a:stretch>
        </p:blipFill>
        <p:spPr>
          <a:xfrm>
            <a:off x="6225553" y="5714274"/>
            <a:ext cx="1910993" cy="619125"/>
          </a:xfrm>
          <a:prstGeom prst="rect">
            <a:avLst/>
          </a:prstGeom>
        </p:spPr>
      </p:pic>
      <p:pic>
        <p:nvPicPr>
          <p:cNvPr id="11" name="Picture 10">
            <a:extLst>
              <a:ext uri="{FF2B5EF4-FFF2-40B4-BE49-F238E27FC236}">
                <a16:creationId xmlns:a16="http://schemas.microsoft.com/office/drawing/2014/main" id="{CABAF981-A879-43AA-AF81-CC1A7C25D99A}"/>
              </a:ext>
            </a:extLst>
          </p:cNvPr>
          <p:cNvPicPr>
            <a:picLocks noChangeAspect="1"/>
          </p:cNvPicPr>
          <p:nvPr/>
        </p:nvPicPr>
        <p:blipFill>
          <a:blip r:embed="rId3"/>
          <a:stretch>
            <a:fillRect/>
          </a:stretch>
        </p:blipFill>
        <p:spPr>
          <a:xfrm>
            <a:off x="4345969" y="5714274"/>
            <a:ext cx="1910993" cy="619125"/>
          </a:xfrm>
          <a:prstGeom prst="rect">
            <a:avLst/>
          </a:prstGeom>
        </p:spPr>
      </p:pic>
      <p:pic>
        <p:nvPicPr>
          <p:cNvPr id="10" name="Picture 9">
            <a:extLst>
              <a:ext uri="{FF2B5EF4-FFF2-40B4-BE49-F238E27FC236}">
                <a16:creationId xmlns:a16="http://schemas.microsoft.com/office/drawing/2014/main" id="{1D2A8AE1-3D7A-4B40-A9D0-8B7F6B7934A1}"/>
              </a:ext>
            </a:extLst>
          </p:cNvPr>
          <p:cNvPicPr>
            <a:picLocks noChangeAspect="1"/>
          </p:cNvPicPr>
          <p:nvPr/>
        </p:nvPicPr>
        <p:blipFill>
          <a:blip r:embed="rId3"/>
          <a:stretch>
            <a:fillRect/>
          </a:stretch>
        </p:blipFill>
        <p:spPr>
          <a:xfrm>
            <a:off x="2434976" y="5714274"/>
            <a:ext cx="1910993" cy="619125"/>
          </a:xfrm>
          <a:prstGeom prst="rect">
            <a:avLst/>
          </a:prstGeom>
        </p:spPr>
      </p:pic>
      <p:sp>
        <p:nvSpPr>
          <p:cNvPr id="3" name="Title 2">
            <a:extLst>
              <a:ext uri="{FF2B5EF4-FFF2-40B4-BE49-F238E27FC236}">
                <a16:creationId xmlns:a16="http://schemas.microsoft.com/office/drawing/2014/main" id="{6B6EB65C-EBF0-4E20-9B4F-612F78DCDAC2}"/>
              </a:ext>
            </a:extLst>
          </p:cNvPr>
          <p:cNvSpPr txBox="1">
            <a:spLocks/>
          </p:cNvSpPr>
          <p:nvPr/>
        </p:nvSpPr>
        <p:spPr>
          <a:xfrm>
            <a:off x="2011680" y="164487"/>
            <a:ext cx="10180320" cy="1223964"/>
          </a:xfrm>
          <a:prstGeom prst="rect">
            <a:avLst/>
          </a:prstGeom>
        </p:spPr>
        <p:txBody>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r>
              <a:rPr lang="en-US" sz="4200" dirty="0"/>
              <a:t>Timing of TLD adoption varied among countries </a:t>
            </a:r>
          </a:p>
        </p:txBody>
      </p:sp>
      <p:pic>
        <p:nvPicPr>
          <p:cNvPr id="4" name="Picture 3">
            <a:extLst>
              <a:ext uri="{FF2B5EF4-FFF2-40B4-BE49-F238E27FC236}">
                <a16:creationId xmlns:a16="http://schemas.microsoft.com/office/drawing/2014/main" id="{145994BB-014E-4203-A810-683D939A8F3E}"/>
              </a:ext>
            </a:extLst>
          </p:cNvPr>
          <p:cNvPicPr>
            <a:picLocks noChangeAspect="1"/>
          </p:cNvPicPr>
          <p:nvPr/>
        </p:nvPicPr>
        <p:blipFill>
          <a:blip r:embed="rId4"/>
          <a:stretch>
            <a:fillRect/>
          </a:stretch>
        </p:blipFill>
        <p:spPr>
          <a:xfrm>
            <a:off x="203231" y="1893393"/>
            <a:ext cx="11785537" cy="3892799"/>
          </a:xfrm>
          <a:prstGeom prst="rect">
            <a:avLst/>
          </a:prstGeom>
        </p:spPr>
      </p:pic>
      <p:sp>
        <p:nvSpPr>
          <p:cNvPr id="5" name="TextBox 1">
            <a:extLst>
              <a:ext uri="{FF2B5EF4-FFF2-40B4-BE49-F238E27FC236}">
                <a16:creationId xmlns:a16="http://schemas.microsoft.com/office/drawing/2014/main" id="{7DB04515-6336-4292-911A-B2801775CD51}"/>
              </a:ext>
            </a:extLst>
          </p:cNvPr>
          <p:cNvSpPr txBox="1"/>
          <p:nvPr/>
        </p:nvSpPr>
        <p:spPr>
          <a:xfrm>
            <a:off x="9605159" y="6523553"/>
            <a:ext cx="2838202"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000"/>
              <a:t>Data source: PEPFAR MER indicators</a:t>
            </a:r>
          </a:p>
        </p:txBody>
      </p:sp>
      <p:sp>
        <p:nvSpPr>
          <p:cNvPr id="19" name="Rectangle 18">
            <a:extLst>
              <a:ext uri="{FF2B5EF4-FFF2-40B4-BE49-F238E27FC236}">
                <a16:creationId xmlns:a16="http://schemas.microsoft.com/office/drawing/2014/main" id="{203E787C-DB4E-47D4-84EE-F239B3CBA4BD}"/>
              </a:ext>
            </a:extLst>
          </p:cNvPr>
          <p:cNvSpPr/>
          <p:nvPr/>
        </p:nvSpPr>
        <p:spPr>
          <a:xfrm>
            <a:off x="2456151" y="4535412"/>
            <a:ext cx="1900052" cy="11788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EED9F17-D518-4DBF-B20B-DF62859DF137}"/>
              </a:ext>
            </a:extLst>
          </p:cNvPr>
          <p:cNvSpPr/>
          <p:nvPr/>
        </p:nvSpPr>
        <p:spPr>
          <a:xfrm>
            <a:off x="2434976" y="1903530"/>
            <a:ext cx="1900052" cy="13468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EC821EF-ED44-4369-A3A8-10066C8337E3}"/>
              </a:ext>
            </a:extLst>
          </p:cNvPr>
          <p:cNvSpPr txBox="1"/>
          <p:nvPr/>
        </p:nvSpPr>
        <p:spPr>
          <a:xfrm>
            <a:off x="2515322" y="1577590"/>
            <a:ext cx="8293925" cy="307777"/>
          </a:xfrm>
          <a:prstGeom prst="rect">
            <a:avLst/>
          </a:prstGeom>
          <a:noFill/>
        </p:spPr>
        <p:txBody>
          <a:bodyPr wrap="square">
            <a:spAutoFit/>
          </a:bodyPr>
          <a:lstStyle/>
          <a:p>
            <a:r>
              <a:rPr lang="en-US" sz="1400" b="1" dirty="0">
                <a:solidFill>
                  <a:schemeClr val="tx2">
                    <a:lumMod val="85000"/>
                    <a:lumOff val="15000"/>
                  </a:schemeClr>
                </a:solidFill>
              </a:rPr>
              <a:t>% of dispensed bottles that were TLD, March 2020—March 2022</a:t>
            </a:r>
          </a:p>
        </p:txBody>
      </p:sp>
      <p:sp>
        <p:nvSpPr>
          <p:cNvPr id="16" name="Rectangle 15">
            <a:extLst>
              <a:ext uri="{FF2B5EF4-FFF2-40B4-BE49-F238E27FC236}">
                <a16:creationId xmlns:a16="http://schemas.microsoft.com/office/drawing/2014/main" id="{0627C8F6-F644-4E78-86FD-8A34F8C7A529}"/>
              </a:ext>
            </a:extLst>
          </p:cNvPr>
          <p:cNvSpPr/>
          <p:nvPr/>
        </p:nvSpPr>
        <p:spPr>
          <a:xfrm>
            <a:off x="534924" y="3250360"/>
            <a:ext cx="1900052" cy="12850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352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1ECF68A-B8E0-4CCE-AC6B-3D5086A296C0}"/>
              </a:ext>
            </a:extLst>
          </p:cNvPr>
          <p:cNvPicPr>
            <a:picLocks noChangeAspect="1"/>
          </p:cNvPicPr>
          <p:nvPr/>
        </p:nvPicPr>
        <p:blipFill>
          <a:blip r:embed="rId3"/>
          <a:stretch>
            <a:fillRect/>
          </a:stretch>
        </p:blipFill>
        <p:spPr>
          <a:xfrm>
            <a:off x="9832869" y="5889676"/>
            <a:ext cx="1910993" cy="619125"/>
          </a:xfrm>
          <a:prstGeom prst="rect">
            <a:avLst/>
          </a:prstGeom>
        </p:spPr>
      </p:pic>
      <p:pic>
        <p:nvPicPr>
          <p:cNvPr id="17" name="Picture 16">
            <a:extLst>
              <a:ext uri="{FF2B5EF4-FFF2-40B4-BE49-F238E27FC236}">
                <a16:creationId xmlns:a16="http://schemas.microsoft.com/office/drawing/2014/main" id="{6205C8D8-148B-4A6D-BFB9-84E10EB9182A}"/>
              </a:ext>
            </a:extLst>
          </p:cNvPr>
          <p:cNvPicPr>
            <a:picLocks noChangeAspect="1"/>
          </p:cNvPicPr>
          <p:nvPr/>
        </p:nvPicPr>
        <p:blipFill>
          <a:blip r:embed="rId3"/>
          <a:stretch>
            <a:fillRect/>
          </a:stretch>
        </p:blipFill>
        <p:spPr>
          <a:xfrm>
            <a:off x="7968108" y="5889677"/>
            <a:ext cx="1910993" cy="619125"/>
          </a:xfrm>
          <a:prstGeom prst="rect">
            <a:avLst/>
          </a:prstGeom>
        </p:spPr>
      </p:pic>
      <p:pic>
        <p:nvPicPr>
          <p:cNvPr id="16" name="Picture 15">
            <a:extLst>
              <a:ext uri="{FF2B5EF4-FFF2-40B4-BE49-F238E27FC236}">
                <a16:creationId xmlns:a16="http://schemas.microsoft.com/office/drawing/2014/main" id="{42C05506-9A6D-439F-A1CF-D973B246290D}"/>
              </a:ext>
            </a:extLst>
          </p:cNvPr>
          <p:cNvPicPr>
            <a:picLocks noChangeAspect="1"/>
          </p:cNvPicPr>
          <p:nvPr/>
        </p:nvPicPr>
        <p:blipFill>
          <a:blip r:embed="rId3"/>
          <a:stretch>
            <a:fillRect/>
          </a:stretch>
        </p:blipFill>
        <p:spPr>
          <a:xfrm>
            <a:off x="6117610" y="5894153"/>
            <a:ext cx="1910993" cy="619125"/>
          </a:xfrm>
          <a:prstGeom prst="rect">
            <a:avLst/>
          </a:prstGeom>
        </p:spPr>
      </p:pic>
      <p:pic>
        <p:nvPicPr>
          <p:cNvPr id="15" name="Picture 14">
            <a:extLst>
              <a:ext uri="{FF2B5EF4-FFF2-40B4-BE49-F238E27FC236}">
                <a16:creationId xmlns:a16="http://schemas.microsoft.com/office/drawing/2014/main" id="{F5A2CF49-5026-42B4-9B6C-49E66FF9088F}"/>
              </a:ext>
            </a:extLst>
          </p:cNvPr>
          <p:cNvPicPr>
            <a:picLocks noChangeAspect="1"/>
          </p:cNvPicPr>
          <p:nvPr/>
        </p:nvPicPr>
        <p:blipFill>
          <a:blip r:embed="rId3"/>
          <a:stretch>
            <a:fillRect/>
          </a:stretch>
        </p:blipFill>
        <p:spPr>
          <a:xfrm>
            <a:off x="4237439" y="5898629"/>
            <a:ext cx="1910993" cy="619125"/>
          </a:xfrm>
          <a:prstGeom prst="rect">
            <a:avLst/>
          </a:prstGeom>
        </p:spPr>
      </p:pic>
      <p:pic>
        <p:nvPicPr>
          <p:cNvPr id="14" name="Picture 13">
            <a:extLst>
              <a:ext uri="{FF2B5EF4-FFF2-40B4-BE49-F238E27FC236}">
                <a16:creationId xmlns:a16="http://schemas.microsoft.com/office/drawing/2014/main" id="{AB494B09-215D-429C-B846-AD113DB2D97B}"/>
              </a:ext>
            </a:extLst>
          </p:cNvPr>
          <p:cNvPicPr>
            <a:picLocks noChangeAspect="1"/>
          </p:cNvPicPr>
          <p:nvPr/>
        </p:nvPicPr>
        <p:blipFill>
          <a:blip r:embed="rId3"/>
          <a:stretch>
            <a:fillRect/>
          </a:stretch>
        </p:blipFill>
        <p:spPr>
          <a:xfrm>
            <a:off x="2386941" y="5894154"/>
            <a:ext cx="1910993" cy="619125"/>
          </a:xfrm>
          <a:prstGeom prst="rect">
            <a:avLst/>
          </a:prstGeom>
        </p:spPr>
      </p:pic>
      <p:pic>
        <p:nvPicPr>
          <p:cNvPr id="12" name="Picture 11">
            <a:extLst>
              <a:ext uri="{FF2B5EF4-FFF2-40B4-BE49-F238E27FC236}">
                <a16:creationId xmlns:a16="http://schemas.microsoft.com/office/drawing/2014/main" id="{35002D57-4F93-4FEB-8552-EAB12D39777F}"/>
              </a:ext>
            </a:extLst>
          </p:cNvPr>
          <p:cNvPicPr>
            <a:picLocks noChangeAspect="1"/>
          </p:cNvPicPr>
          <p:nvPr/>
        </p:nvPicPr>
        <p:blipFill>
          <a:blip r:embed="rId3"/>
          <a:stretch>
            <a:fillRect/>
          </a:stretch>
        </p:blipFill>
        <p:spPr>
          <a:xfrm>
            <a:off x="506770" y="5894154"/>
            <a:ext cx="1910993" cy="619125"/>
          </a:xfrm>
          <a:prstGeom prst="rect">
            <a:avLst/>
          </a:prstGeom>
        </p:spPr>
      </p:pic>
      <p:sp>
        <p:nvSpPr>
          <p:cNvPr id="7" name="TextBox 6">
            <a:extLst>
              <a:ext uri="{FF2B5EF4-FFF2-40B4-BE49-F238E27FC236}">
                <a16:creationId xmlns:a16="http://schemas.microsoft.com/office/drawing/2014/main" id="{2334687D-98FF-480B-976F-92703B91D0F5}"/>
              </a:ext>
            </a:extLst>
          </p:cNvPr>
          <p:cNvSpPr txBox="1"/>
          <p:nvPr/>
        </p:nvSpPr>
        <p:spPr>
          <a:xfrm>
            <a:off x="2515322" y="1577590"/>
            <a:ext cx="8293925" cy="307777"/>
          </a:xfrm>
          <a:prstGeom prst="rect">
            <a:avLst/>
          </a:prstGeom>
          <a:noFill/>
        </p:spPr>
        <p:txBody>
          <a:bodyPr wrap="square">
            <a:spAutoFit/>
          </a:bodyPr>
          <a:lstStyle/>
          <a:p>
            <a:r>
              <a:rPr lang="en-US" sz="1400" b="1" dirty="0">
                <a:solidFill>
                  <a:schemeClr val="tx2">
                    <a:lumMod val="85000"/>
                    <a:lumOff val="15000"/>
                  </a:schemeClr>
                </a:solidFill>
              </a:rPr>
              <a:t>% of dispensed bottles that were TLD, March 2020—March 2022</a:t>
            </a:r>
          </a:p>
        </p:txBody>
      </p:sp>
      <p:pic>
        <p:nvPicPr>
          <p:cNvPr id="8" name="Picture 7">
            <a:extLst>
              <a:ext uri="{FF2B5EF4-FFF2-40B4-BE49-F238E27FC236}">
                <a16:creationId xmlns:a16="http://schemas.microsoft.com/office/drawing/2014/main" id="{D0ACDA98-0E68-4C72-A634-B0E3BE9603A5}"/>
              </a:ext>
            </a:extLst>
          </p:cNvPr>
          <p:cNvPicPr>
            <a:picLocks noChangeAspect="1"/>
          </p:cNvPicPr>
          <p:nvPr/>
        </p:nvPicPr>
        <p:blipFill>
          <a:blip r:embed="rId4"/>
          <a:stretch>
            <a:fillRect/>
          </a:stretch>
        </p:blipFill>
        <p:spPr>
          <a:xfrm>
            <a:off x="203231" y="2219327"/>
            <a:ext cx="11556042" cy="3770106"/>
          </a:xfrm>
          <a:prstGeom prst="rect">
            <a:avLst/>
          </a:prstGeom>
        </p:spPr>
      </p:pic>
      <p:sp>
        <p:nvSpPr>
          <p:cNvPr id="9" name="Rectangle 8">
            <a:extLst>
              <a:ext uri="{FF2B5EF4-FFF2-40B4-BE49-F238E27FC236}">
                <a16:creationId xmlns:a16="http://schemas.microsoft.com/office/drawing/2014/main" id="{CB16ECA6-EB49-4366-ADE6-6C05D4C30A25}"/>
              </a:ext>
            </a:extLst>
          </p:cNvPr>
          <p:cNvSpPr/>
          <p:nvPr/>
        </p:nvSpPr>
        <p:spPr>
          <a:xfrm>
            <a:off x="9859221" y="2101436"/>
            <a:ext cx="1900052" cy="13275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D66F71-149D-4B31-A875-703E5F149485}"/>
              </a:ext>
            </a:extLst>
          </p:cNvPr>
          <p:cNvSpPr/>
          <p:nvPr/>
        </p:nvSpPr>
        <p:spPr>
          <a:xfrm>
            <a:off x="2386941" y="2101436"/>
            <a:ext cx="1900052" cy="13275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
            <a:extLst>
              <a:ext uri="{FF2B5EF4-FFF2-40B4-BE49-F238E27FC236}">
                <a16:creationId xmlns:a16="http://schemas.microsoft.com/office/drawing/2014/main" id="{8449AEB6-D0BB-492D-B551-06CBB8A50A2A}"/>
              </a:ext>
            </a:extLst>
          </p:cNvPr>
          <p:cNvSpPr txBox="1"/>
          <p:nvPr/>
        </p:nvSpPr>
        <p:spPr>
          <a:xfrm>
            <a:off x="9605159" y="6523553"/>
            <a:ext cx="2838202"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000"/>
              <a:t>Data source: PEPFAR MER indicators</a:t>
            </a:r>
          </a:p>
        </p:txBody>
      </p:sp>
      <p:sp>
        <p:nvSpPr>
          <p:cNvPr id="13" name="Title 2">
            <a:extLst>
              <a:ext uri="{FF2B5EF4-FFF2-40B4-BE49-F238E27FC236}">
                <a16:creationId xmlns:a16="http://schemas.microsoft.com/office/drawing/2014/main" id="{C9541840-F45D-48FF-8F6F-F76891AFE71D}"/>
              </a:ext>
            </a:extLst>
          </p:cNvPr>
          <p:cNvSpPr txBox="1">
            <a:spLocks/>
          </p:cNvSpPr>
          <p:nvPr/>
        </p:nvSpPr>
        <p:spPr>
          <a:xfrm>
            <a:off x="2239767" y="180068"/>
            <a:ext cx="10425896" cy="1223964"/>
          </a:xfrm>
          <a:prstGeom prst="rect">
            <a:avLst/>
          </a:prstGeom>
        </p:spPr>
        <p:txBody>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r>
              <a:rPr lang="en-US" dirty="0"/>
              <a:t>Rate of TLD adoption varied among countries </a:t>
            </a:r>
          </a:p>
        </p:txBody>
      </p:sp>
    </p:spTree>
    <p:extLst>
      <p:ext uri="{BB962C8B-B14F-4D97-AF65-F5344CB8AC3E}">
        <p14:creationId xmlns:p14="http://schemas.microsoft.com/office/powerpoint/2010/main" val="473395336"/>
      </p:ext>
    </p:extLst>
  </p:cSld>
  <p:clrMapOvr>
    <a:masterClrMapping/>
  </p:clrMapOvr>
</p:sld>
</file>

<file path=ppt/theme/theme1.xml><?xml version="1.0" encoding="utf-8"?>
<a:theme xmlns:a="http://schemas.openxmlformats.org/drawingml/2006/main" name="AIDS2022">
  <a:themeElements>
    <a:clrScheme name="AIDS2022">
      <a:dk1>
        <a:srgbClr val="000000"/>
      </a:dk1>
      <a:lt1>
        <a:srgbClr val="FFFFFF"/>
      </a:lt1>
      <a:dk2>
        <a:srgbClr val="000000"/>
      </a:dk2>
      <a:lt2>
        <a:srgbClr val="FFFFFF"/>
      </a:lt2>
      <a:accent1>
        <a:srgbClr val="076382"/>
      </a:accent1>
      <a:accent2>
        <a:srgbClr val="FF890E"/>
      </a:accent2>
      <a:accent3>
        <a:srgbClr val="08BDBA"/>
      </a:accent3>
      <a:accent4>
        <a:srgbClr val="8A3FFC"/>
      </a:accent4>
      <a:accent5>
        <a:srgbClr val="346CFF"/>
      </a:accent5>
      <a:accent6>
        <a:srgbClr val="85CFE8"/>
      </a:accent6>
      <a:hlink>
        <a:srgbClr val="FF890E"/>
      </a:hlink>
      <a:folHlink>
        <a:srgbClr val="FF890E"/>
      </a:folHlink>
    </a:clrScheme>
    <a:fontScheme name="AIDS 2022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Presentation1" id="{BC0F0990-FD9B-EF47-8C4E-2CE39BDBF648}" vid="{6AAAFDF1-C0D4-5D4B-9CA5-E1D52373A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8f9d799d-7b27-4542-a589-fc3f0c3bda8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3F911BD2518E47AC082DA3DE8BFBE5" ma:contentTypeVersion="16" ma:contentTypeDescription="Create a new document." ma:contentTypeScope="" ma:versionID="c221146bbd20a14dad517a0387e2f0b0">
  <xsd:schema xmlns:xsd="http://www.w3.org/2001/XMLSchema" xmlns:xs="http://www.w3.org/2001/XMLSchema" xmlns:p="http://schemas.microsoft.com/office/2006/metadata/properties" xmlns:ns2="8f9d799d-7b27-4542-a589-fc3f0c3bda80" xmlns:ns3="250929fa-9806-4449-af20-7947085fa170" targetNamespace="http://schemas.microsoft.com/office/2006/metadata/properties" ma:root="true" ma:fieldsID="3a31dcb722add0f2e0d6fb0d2f719c7c" ns2:_="" ns3:_="">
    <xsd:import namespace="8f9d799d-7b27-4542-a589-fc3f0c3bda80"/>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9d799d-7b27-4542-a589-fc3f0c3bd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5E06B7-DDBB-4F17-98CB-021724843583}">
  <ds:schemaRefs>
    <ds:schemaRef ds:uri="250929fa-9806-4449-af20-7947085fa170"/>
    <ds:schemaRef ds:uri="8f9d799d-7b27-4542-a589-fc3f0c3bda80"/>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DE358E3-F537-49EA-96FA-BFF5DD230B30}">
  <ds:schemaRefs>
    <ds:schemaRef ds:uri="http://schemas.microsoft.com/sharepoint/v3/contenttype/forms"/>
  </ds:schemaRefs>
</ds:datastoreItem>
</file>

<file path=customXml/itemProps3.xml><?xml version="1.0" encoding="utf-8"?>
<ds:datastoreItem xmlns:ds="http://schemas.openxmlformats.org/officeDocument/2006/customXml" ds:itemID="{F2457546-9CD2-461E-81B2-B83B0DBD0468}">
  <ds:schemaRefs>
    <ds:schemaRef ds:uri="250929fa-9806-4449-af20-7947085fa170"/>
    <ds:schemaRef ds:uri="8f9d799d-7b27-4542-a589-fc3f0c3bda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2246</TotalTime>
  <Words>2141</Words>
  <Application>Microsoft Office PowerPoint</Application>
  <PresentationFormat>Widescreen</PresentationFormat>
  <Paragraphs>200</Paragraphs>
  <Slides>26</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Montserrat</vt:lpstr>
      <vt:lpstr>Verdana</vt:lpstr>
      <vt:lpstr>Arial</vt:lpstr>
      <vt:lpstr>Segoe UI</vt:lpstr>
      <vt:lpstr>Calibri Light</vt:lpstr>
      <vt:lpstr>Courier New</vt:lpstr>
      <vt:lpstr>Wingdings</vt:lpstr>
      <vt:lpstr>Century Gothic</vt:lpstr>
      <vt:lpstr>Calibri</vt:lpstr>
      <vt:lpstr>AIDS2022</vt:lpstr>
      <vt:lpstr>Successful transition to tenofovir/lamivudine/ dolutegravir (TLD) in PEPFAR-supported countries</vt:lpstr>
      <vt:lpstr>Conflict of Interest Disclosure </vt:lpstr>
      <vt:lpstr>5 years to the best therapy to all PLHIV</vt:lpstr>
      <vt:lpstr>How did PEPFAR monitor TLD uptake?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program and policy strategies enabled a rapid transition to TLD?</vt:lpstr>
      <vt:lpstr>Programmatic simplicity and removal of policy barriers</vt:lpstr>
      <vt:lpstr>Partnership with civil society and national governments</vt:lpstr>
      <vt:lpstr>What was the impact of increased TLD uptake on viral suppression?</vt:lpstr>
      <vt:lpstr>PowerPoint Presentation</vt:lpstr>
      <vt:lpstr>PowerPoint Presentation</vt:lpstr>
      <vt:lpstr>PowerPoint Presentation</vt:lpstr>
      <vt:lpstr>PowerPoint Presentation</vt:lpstr>
      <vt:lpstr>PowerPoint Presentation</vt:lpstr>
      <vt:lpstr>Policy and programmatic simplicity enabled successful TLD transition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words we use matter in the response to HIV</dc:title>
  <dc:creator>Da Silva, Juliana de Fatima (CDC/DDPHSIS/CGH/DGHT)</dc:creator>
  <cp:lastModifiedBy>Da Silva, Juliana de Fatima (CDC/DDPHSIS/CGH/DGHT)</cp:lastModifiedBy>
  <cp:revision>23</cp:revision>
  <dcterms:created xsi:type="dcterms:W3CDTF">2022-07-11T13:26:08Z</dcterms:created>
  <dcterms:modified xsi:type="dcterms:W3CDTF">2022-07-31T16:13:56Z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0x010100193F911BD2518E47AC082DA3DE8BFBE5</vt:lpwstr>
  </property>
  <property fmtid="{D5CDD505-2E9C-101B-9397-08002B2CF9AE}" pid="3" name="MSIP_Label_7b94a7b8-f06c-4dfe-bdcc-9b548fd58c31_Enabled">
    <vt:lpwstr>true</vt:lpwstr>
  </property>
  <property fmtid="{D5CDD505-2E9C-101B-9397-08002B2CF9AE}" pid="4" name="MSIP_Label_7b94a7b8-f06c-4dfe-bdcc-9b548fd58c31_SetDate">
    <vt:lpwstr>2022-07-11T15:57:29Z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83251ec5-c41c-4cd7-afb1-5312a31102e9</vt:lpwstr>
  </property>
  <property fmtid="{D5CDD505-2E9C-101B-9397-08002B2CF9AE}" pid="9" name="MSIP_Label_7b94a7b8-f06c-4dfe-bdcc-9b548fd58c31_ContentBits">
    <vt:lpwstr>0</vt:lpwstr>
  </property>
</Properties>
</file>