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3"/>
  </p:notesMasterIdLst>
  <p:sldIdLst>
    <p:sldId id="271" r:id="rId5"/>
    <p:sldId id="256" r:id="rId6"/>
    <p:sldId id="257" r:id="rId7"/>
    <p:sldId id="259" r:id="rId8"/>
    <p:sldId id="264" r:id="rId9"/>
    <p:sldId id="261" r:id="rId10"/>
    <p:sldId id="262" r:id="rId11"/>
    <p:sldId id="270"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Franklin Gothic Book" panose="020B0503020102020204" pitchFamily="34" charset="0"/>
      <p:regular r:id="rId20"/>
      <p: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FFE106-57F9-7A5E-67D3-BDB4C52CEB7F}" name="Doherty, Kathy" initials="DK" userId="S::kathy.doherty@thepalladiumgroup.com::1c3d4a38-6828-4cdb-ac66-2b567b23e269" providerId="AD"/>
  <p188:author id="{33ED0E39-E4D4-6AE1-70B1-2FC163BA7C22}" name="Gonzalez-Pier, Eduardo" initials="GPE" userId="S::eduardo.gonzalezpier@thepalladiumgroup.com::2a57435a-2374-4659-91c4-6e17565eea9d" providerId="AD"/>
  <p188:author id="{F8A4E09C-233E-3878-BDD4-D55BB1C6738D}" name="Ilika, Frances" initials="IF" userId="S::frances.ilika@thepalladiumgroup.com::160bd560-1567-4c89-9a4b-142351df65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CE8"/>
    <a:srgbClr val="85CFE8"/>
    <a:srgbClr val="FF8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27"/>
  </p:normalViewPr>
  <p:slideViewPr>
    <p:cSldViewPr snapToGrid="0" snapToObjects="1">
      <p:cViewPr varScale="1">
        <p:scale>
          <a:sx n="70" d="100"/>
          <a:sy n="70" d="100"/>
        </p:scale>
        <p:origin x="738"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711060184801545E-2"/>
          <c:y val="8.7144483539776454E-2"/>
          <c:w val="0.67267654967993662"/>
          <c:h val="0.83899472676549025"/>
        </c:manualLayout>
      </c:layout>
      <c:pieChart>
        <c:varyColors val="1"/>
        <c:ser>
          <c:idx val="0"/>
          <c:order val="0"/>
          <c:dPt>
            <c:idx val="0"/>
            <c:bubble3D val="0"/>
            <c:explosion val="1"/>
            <c:spPr>
              <a:solidFill>
                <a:srgbClr val="076382"/>
              </a:solidFill>
              <a:ln w="19050">
                <a:solidFill>
                  <a:schemeClr val="lt1"/>
                </a:solidFill>
              </a:ln>
              <a:effectLst/>
            </c:spPr>
            <c:extLst>
              <c:ext xmlns:c16="http://schemas.microsoft.com/office/drawing/2014/chart" uri="{C3380CC4-5D6E-409C-BE32-E72D297353CC}">
                <c16:uniqueId val="{00000001-BACA-409D-9A99-A0A685B7ED64}"/>
              </c:ext>
            </c:extLst>
          </c:dPt>
          <c:dPt>
            <c:idx val="1"/>
            <c:bubble3D val="0"/>
            <c:spPr>
              <a:solidFill>
                <a:srgbClr val="FF890E"/>
              </a:solidFill>
              <a:ln w="19050">
                <a:solidFill>
                  <a:schemeClr val="lt1"/>
                </a:solidFill>
              </a:ln>
              <a:effectLst/>
            </c:spPr>
            <c:extLst>
              <c:ext xmlns:c16="http://schemas.microsoft.com/office/drawing/2014/chart" uri="{C3380CC4-5D6E-409C-BE32-E72D297353CC}">
                <c16:uniqueId val="{00000003-BACA-409D-9A99-A0A685B7ED64}"/>
              </c:ext>
            </c:extLst>
          </c:dPt>
          <c:dPt>
            <c:idx val="2"/>
            <c:bubble3D val="0"/>
            <c:spPr>
              <a:solidFill>
                <a:srgbClr val="000000"/>
              </a:solidFill>
              <a:ln w="19050">
                <a:solidFill>
                  <a:schemeClr val="lt1"/>
                </a:solidFill>
              </a:ln>
              <a:effectLst/>
            </c:spPr>
            <c:extLst>
              <c:ext xmlns:c16="http://schemas.microsoft.com/office/drawing/2014/chart" uri="{C3380CC4-5D6E-409C-BE32-E72D297353CC}">
                <c16:uniqueId val="{00000005-BACA-409D-9A99-A0A685B7ED64}"/>
              </c:ext>
            </c:extLst>
          </c:dPt>
          <c:dLbls>
            <c:dLbl>
              <c:idx val="0"/>
              <c:layout>
                <c:manualLayout>
                  <c:x val="0.17896440392284602"/>
                  <c:y val="-0.20792942868930092"/>
                </c:manualLayout>
              </c:layout>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CA-409D-9A99-A0A685B7ED64}"/>
                </c:ext>
              </c:extLst>
            </c:dLbl>
            <c:dLbl>
              <c:idx val="1"/>
              <c:layout>
                <c:manualLayout>
                  <c:x val="-8.840935387207155E-2"/>
                  <c:y val="-3.2561845200722466E-3"/>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77691547073775"/>
                      <c:h val="0.166219518894313"/>
                    </c:manualLayout>
                  </c15:layout>
                </c:ext>
                <c:ext xmlns:c16="http://schemas.microsoft.com/office/drawing/2014/chart" uri="{C3380CC4-5D6E-409C-BE32-E72D297353CC}">
                  <c16:uniqueId val="{00000003-BACA-409D-9A99-A0A685B7ED64}"/>
                </c:ext>
              </c:extLst>
            </c:dLbl>
            <c:dLbl>
              <c:idx val="2"/>
              <c:layout>
                <c:manualLayout>
                  <c:x val="1.7204105298708982E-2"/>
                  <c:y val="5.0760681286612444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CA-409D-9A99-A0A685B7ED64}"/>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Sheet1!$D$11:$D$13</c:f>
              <c:strCache>
                <c:ptCount val="3"/>
                <c:pt idx="0">
                  <c:v>External funding</c:v>
                </c:pt>
                <c:pt idx="1">
                  <c:v>Government</c:v>
                </c:pt>
                <c:pt idx="2">
                  <c:v>Private funds</c:v>
                </c:pt>
              </c:strCache>
            </c:strRef>
          </c:cat>
          <c:val>
            <c:numRef>
              <c:f>Sheet1!$E$11:$E$13</c:f>
              <c:numCache>
                <c:formatCode>0%</c:formatCode>
                <c:ptCount val="3"/>
                <c:pt idx="0">
                  <c:v>0.8</c:v>
                </c:pt>
                <c:pt idx="1">
                  <c:v>0.18</c:v>
                </c:pt>
                <c:pt idx="2">
                  <c:v>0.01</c:v>
                </c:pt>
              </c:numCache>
            </c:numRef>
          </c:val>
          <c:extLst>
            <c:ext xmlns:c16="http://schemas.microsoft.com/office/drawing/2014/chart" uri="{C3380CC4-5D6E-409C-BE32-E72D297353CC}">
              <c16:uniqueId val="{00000006-BACA-409D-9A99-A0A685B7ED64}"/>
            </c:ext>
          </c:extLst>
        </c:ser>
        <c:dLbls>
          <c:showLegendKey val="0"/>
          <c:showVal val="0"/>
          <c:showCatName val="0"/>
          <c:showSerName val="0"/>
          <c:showPercent val="1"/>
          <c:showBubbleSize val="0"/>
          <c:showLeaderLines val="0"/>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b="1">
          <a:latin typeface="+mn-lt"/>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0.04034</cdr:y>
    </cdr:from>
    <cdr:to>
      <cdr:x>1</cdr:x>
      <cdr:y>0.15993</cdr:y>
    </cdr:to>
    <cdr:sp macro="" textlink="">
      <cdr:nvSpPr>
        <cdr:cNvPr id="2" name="TextBox 1">
          <a:extLst xmlns:a="http://schemas.openxmlformats.org/drawingml/2006/main">
            <a:ext uri="{FF2B5EF4-FFF2-40B4-BE49-F238E27FC236}">
              <a16:creationId xmlns:a16="http://schemas.microsoft.com/office/drawing/2014/main" id="{F702EF64-032A-47E9-B2C6-F8323BFE9021}"/>
            </a:ext>
          </a:extLst>
        </cdr:cNvPr>
        <cdr:cNvSpPr txBox="1"/>
      </cdr:nvSpPr>
      <cdr:spPr>
        <a:xfrm xmlns:a="http://schemas.openxmlformats.org/drawingml/2006/main">
          <a:off x="0" y="191481"/>
          <a:ext cx="4657492" cy="56765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latin typeface="+mn-lt"/>
              <a:cs typeface="Arial" panose="020B0604020202020204" pitchFamily="34" charset="0"/>
            </a:rPr>
            <a:t>HIV Commodity Expenditure by Sources (%)</a:t>
          </a:r>
          <a:endParaRPr lang="en-NG" sz="1600" b="1" dirty="0">
            <a:latin typeface="+mn-lt"/>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099291"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4116390" y="441325"/>
            <a:ext cx="7877489" cy="1223964"/>
          </a:xfrm>
        </p:spPr>
        <p:txBody>
          <a:bodyPr>
            <a:normAutofit/>
          </a:bodyPr>
          <a:lstStyle/>
          <a:p>
            <a:r>
              <a:rPr lang="en-GB" sz="3600" dirty="0"/>
              <a:t>Conflict of interest disclosure</a:t>
            </a:r>
          </a:p>
        </p:txBody>
      </p:sp>
      <p:sp>
        <p:nvSpPr>
          <p:cNvPr id="8" name="Content Placeholder 2">
            <a:extLst>
              <a:ext uri="{FF2B5EF4-FFF2-40B4-BE49-F238E27FC236}">
                <a16:creationId xmlns:a16="http://schemas.microsoft.com/office/drawing/2014/main" id="{BE88422E-D886-A5FE-B5F3-33B34C28C435}"/>
              </a:ext>
            </a:extLst>
          </p:cNvPr>
          <p:cNvSpPr txBox="1">
            <a:spLocks/>
          </p:cNvSpPr>
          <p:nvPr/>
        </p:nvSpPr>
        <p:spPr>
          <a:xfrm>
            <a:off x="1007168" y="1665289"/>
            <a:ext cx="9647580" cy="205074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a:p>
            <a:r>
              <a:rPr lang="en-US" sz="3200" i="1" dirty="0"/>
              <a:t>I have no relevant financial relationships with ineligible companies to disclose.</a:t>
            </a:r>
            <a:endParaRPr lang="en-GB" sz="3200" dirty="0"/>
          </a:p>
        </p:txBody>
      </p:sp>
    </p:spTree>
    <p:extLst>
      <p:ext uri="{BB962C8B-B14F-4D97-AF65-F5344CB8AC3E}">
        <p14:creationId xmlns:p14="http://schemas.microsoft.com/office/powerpoint/2010/main" val="301423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2226366" y="2317018"/>
            <a:ext cx="9271952" cy="2520633"/>
          </a:xfrm>
        </p:spPr>
        <p:txBody>
          <a:bodyPr>
            <a:normAutofit/>
          </a:bodyPr>
          <a:lstStyle/>
          <a:p>
            <a:pPr>
              <a:lnSpc>
                <a:spcPct val="100000"/>
              </a:lnSpc>
            </a:pPr>
            <a:r>
              <a:rPr lang="en-GB" sz="2800" dirty="0"/>
              <a:t>Is </a:t>
            </a:r>
            <a:r>
              <a:rPr lang="en-US" sz="2800" dirty="0"/>
              <a:t>local production of HIV commodities a feasible strategy for improving domestic ownership and financial sustainability for epidemiological control in low- and middle-income settings?</a:t>
            </a:r>
            <a:endParaRPr lang="en-GB" sz="28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2226366" y="1201799"/>
            <a:ext cx="9807980" cy="748185"/>
          </a:xfrm>
        </p:spPr>
        <p:txBody>
          <a:bodyPr>
            <a:noAutofit/>
          </a:bodyPr>
          <a:lstStyle/>
          <a:p>
            <a:r>
              <a:rPr lang="en-GB" sz="3200" dirty="0">
                <a:latin typeface="+mj-lt"/>
              </a:rPr>
              <a:t>Session title: </a:t>
            </a:r>
            <a:r>
              <a:rPr lang="en-US" sz="3200" dirty="0"/>
              <a:t>Achieving Sustainability in the HIV Response: Thinking Differently!</a:t>
            </a:r>
            <a:r>
              <a:rPr lang="en-GB" sz="3200" dirty="0">
                <a:latin typeface="+mj-lt"/>
              </a:rPr>
              <a:t> </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2226366" y="4282229"/>
            <a:ext cx="8262794" cy="1110843"/>
          </a:xfrm>
        </p:spPr>
        <p:txBody>
          <a:bodyPr>
            <a:normAutofit/>
          </a:bodyPr>
          <a:lstStyle/>
          <a:p>
            <a:pPr>
              <a:lnSpc>
                <a:spcPct val="120000"/>
              </a:lnSpc>
            </a:pPr>
            <a:r>
              <a:rPr lang="en-GB" dirty="0"/>
              <a:t>Presented by: </a:t>
            </a:r>
            <a:br>
              <a:rPr lang="en-GB" b="1" dirty="0"/>
            </a:br>
            <a:r>
              <a:rPr lang="en-GB" b="1" dirty="0"/>
              <a:t>Frances Ilika, Ure Ihekanandu, Joy Nwizu, and </a:t>
            </a:r>
            <a:r>
              <a:rPr lang="en-GB" b="1" dirty="0" err="1"/>
              <a:t>Chidumga</a:t>
            </a:r>
            <a:r>
              <a:rPr lang="en-GB" b="1" dirty="0"/>
              <a:t> </a:t>
            </a:r>
            <a:r>
              <a:rPr lang="en-GB" b="1" dirty="0" err="1"/>
              <a:t>Ohazurike</a:t>
            </a:r>
            <a:r>
              <a:rPr lang="en-GB" b="1" dirty="0"/>
              <a:t> </a:t>
            </a:r>
            <a:r>
              <a:rPr lang="en-GB" dirty="0"/>
              <a:t>Health Policy Plus in Nigeria, Palladium</a:t>
            </a:r>
          </a:p>
        </p:txBody>
      </p:sp>
    </p:spTree>
    <p:extLst>
      <p:ext uri="{BB962C8B-B14F-4D97-AF65-F5344CB8AC3E}">
        <p14:creationId xmlns:p14="http://schemas.microsoft.com/office/powerpoint/2010/main" val="186085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279650" y="342172"/>
            <a:ext cx="7632700" cy="1223964"/>
          </a:xfrm>
        </p:spPr>
        <p:txBody>
          <a:bodyPr>
            <a:normAutofit/>
          </a:bodyPr>
          <a:lstStyle/>
          <a:p>
            <a:pPr algn="ctr"/>
            <a:r>
              <a:rPr lang="en-GB" dirty="0"/>
              <a:t>Background</a:t>
            </a:r>
            <a:endParaRPr lang="en-GB" noProof="0" dirty="0"/>
          </a:p>
        </p:txBody>
      </p:sp>
      <p:sp>
        <p:nvSpPr>
          <p:cNvPr id="4" name="TextBox 3">
            <a:extLst>
              <a:ext uri="{FF2B5EF4-FFF2-40B4-BE49-F238E27FC236}">
                <a16:creationId xmlns:a16="http://schemas.microsoft.com/office/drawing/2014/main" id="{9022CECA-85C6-4129-A9C5-33FD87B36C95}"/>
              </a:ext>
            </a:extLst>
          </p:cNvPr>
          <p:cNvSpPr txBox="1"/>
          <p:nvPr/>
        </p:nvSpPr>
        <p:spPr>
          <a:xfrm>
            <a:off x="363850" y="1479891"/>
            <a:ext cx="6532775" cy="4573798"/>
          </a:xfrm>
          <a:prstGeom prst="rect">
            <a:avLst/>
          </a:prstGeom>
          <a:noFill/>
          <a:ln>
            <a:noFill/>
          </a:ln>
        </p:spPr>
        <p:txBody>
          <a:bodyPr wrap="square" tIns="144000" rtlCol="0">
            <a:spAutoFit/>
          </a:bodyPr>
          <a:lstStyle/>
          <a:p>
            <a:pPr marL="342900" marR="0" lvl="0" indent="-342900" defTabSz="91440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kumimoji="0" lang="en-US" sz="1600" b="0" i="0" u="none" strike="noStrike" kern="0" cap="none" spc="0" normalizeH="0" baseline="0" noProof="0" dirty="0">
                <a:ln>
                  <a:noFill/>
                </a:ln>
                <a:effectLst/>
                <a:uLnTx/>
                <a:uFillTx/>
                <a:cs typeface="Arial" panose="020B0604020202020204" pitchFamily="34" charset="0"/>
              </a:rPr>
              <a:t>Nigeria: about 1.9 million people living with HIV; more than 1.2 million on antiretroviral therapy (ART) as of June 2020</a:t>
            </a:r>
          </a:p>
          <a:p>
            <a:pPr marL="342900" marR="0" lvl="0" indent="-342900" defTabSz="91440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kumimoji="0" lang="en-US" sz="1600" b="0" i="0" u="none" strike="noStrike" kern="0" cap="none" spc="0" normalizeH="0" baseline="0" noProof="0" dirty="0">
                <a:ln>
                  <a:noFill/>
                </a:ln>
                <a:effectLst/>
                <a:uLnTx/>
                <a:uFillTx/>
                <a:cs typeface="Arial" panose="020B0604020202020204" pitchFamily="34" charset="0"/>
              </a:rPr>
              <a:t>Heavily reliant on international donors for HIV commodity expenditure: US$126 million invested in 2018</a:t>
            </a:r>
          </a:p>
          <a:p>
            <a:pPr marL="342900" marR="0" lvl="0" indent="-342900" defTabSz="91440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kumimoji="0" lang="en-US" sz="1600" b="0" i="0" u="none" strike="noStrike" kern="0" cap="none" spc="0" normalizeH="0" baseline="0" noProof="0" dirty="0">
                <a:ln>
                  <a:noFill/>
                </a:ln>
                <a:effectLst/>
                <a:uLnTx/>
                <a:uFillTx/>
                <a:cs typeface="Arial" panose="020B0604020202020204" pitchFamily="34" charset="0"/>
              </a:rPr>
              <a:t>Donor funding is down from 92.3% in 2008 to 82.8% in 2018 (and is expected to fall further)</a:t>
            </a:r>
          </a:p>
          <a:p>
            <a:pPr marL="342900" marR="0" lvl="0" indent="-342900" defTabSz="91440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kumimoji="0" lang="en-US" sz="1600" b="0" i="0" u="none" strike="noStrike" kern="0" cap="none" spc="0" normalizeH="0" baseline="0" noProof="0" dirty="0">
                <a:ln>
                  <a:noFill/>
                </a:ln>
                <a:effectLst/>
                <a:uLnTx/>
                <a:uFillTx/>
                <a:cs typeface="Arial" panose="020B0604020202020204" pitchFamily="34" charset="0"/>
              </a:rPr>
              <a:t>Reliance on donors is unsustainable; spurring government to move toward creating sustainable strategies for HIV financing</a:t>
            </a:r>
          </a:p>
          <a:p>
            <a:pPr marL="342900" marR="0" lvl="0" indent="-342900" defTabSz="914400" eaLnBrk="1" fontAlgn="auto" latinLnBrk="0" hangingPunct="1">
              <a:lnSpc>
                <a:spcPct val="110000"/>
              </a:lnSpc>
              <a:spcBef>
                <a:spcPts val="600"/>
              </a:spcBef>
              <a:spcAft>
                <a:spcPts val="600"/>
              </a:spcAft>
              <a:buClr>
                <a:schemeClr val="accent2"/>
              </a:buClr>
              <a:buSzTx/>
              <a:buFont typeface="Wingdings" panose="05000000000000000000" pitchFamily="2" charset="2"/>
              <a:buChar char="§"/>
              <a:tabLst/>
              <a:defRPr/>
            </a:pPr>
            <a:r>
              <a:rPr kumimoji="0" lang="en-US" sz="1600" b="0" i="0" u="none" strike="noStrike" kern="0" cap="none" spc="0" normalizeH="0" baseline="0" noProof="0" dirty="0">
                <a:ln>
                  <a:noFill/>
                </a:ln>
                <a:effectLst/>
                <a:uLnTx/>
                <a:uFillTx/>
                <a:cs typeface="Arial" panose="020B0604020202020204" pitchFamily="34" charset="0"/>
              </a:rPr>
              <a:t>Nigeria’s National Domestic Resource Mobilization and Sustainability Strategy for HIV (2021–2025): proposing local manufacture of HIV drugs as a sustainable strategy for increasing domestic resources</a:t>
            </a:r>
            <a:endParaRPr kumimoji="0" lang="en-US" b="0" i="0" u="none" strike="noStrike" kern="0" cap="none" spc="0" normalizeH="0" baseline="0" noProof="0" dirty="0">
              <a:ln>
                <a:noFill/>
              </a:ln>
              <a:effectLst/>
              <a:uLnTx/>
              <a:uFillTx/>
            </a:endParaRPr>
          </a:p>
        </p:txBody>
      </p:sp>
      <p:graphicFrame>
        <p:nvGraphicFramePr>
          <p:cNvPr id="6" name="Content Placeholder 3">
            <a:extLst>
              <a:ext uri="{FF2B5EF4-FFF2-40B4-BE49-F238E27FC236}">
                <a16:creationId xmlns:a16="http://schemas.microsoft.com/office/drawing/2014/main" id="{A7E0F2AE-963E-482F-949E-BD59E030F053}"/>
              </a:ext>
            </a:extLst>
          </p:cNvPr>
          <p:cNvGraphicFramePr>
            <a:graphicFrameLocks/>
          </p:cNvGraphicFramePr>
          <p:nvPr>
            <p:extLst>
              <p:ext uri="{D42A27DB-BD31-4B8C-83A1-F6EECF244321}">
                <p14:modId xmlns:p14="http://schemas.microsoft.com/office/powerpoint/2010/main" val="3161716143"/>
              </p:ext>
            </p:extLst>
          </p:nvPr>
        </p:nvGraphicFramePr>
        <p:xfrm>
          <a:off x="6992201" y="1325368"/>
          <a:ext cx="4657493" cy="4746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2279650" y="323705"/>
            <a:ext cx="7632700" cy="1135516"/>
          </a:xfrm>
        </p:spPr>
        <p:txBody>
          <a:bodyPr/>
          <a:lstStyle/>
          <a:p>
            <a:pPr algn="ctr"/>
            <a:r>
              <a:rPr lang="en-GB" dirty="0"/>
              <a:t>Methods</a:t>
            </a:r>
            <a:endParaRPr lang="en-GB" noProof="0" dirty="0"/>
          </a:p>
        </p:txBody>
      </p:sp>
      <p:sp>
        <p:nvSpPr>
          <p:cNvPr id="18" name="Rectangle 17">
            <a:extLst>
              <a:ext uri="{FF2B5EF4-FFF2-40B4-BE49-F238E27FC236}">
                <a16:creationId xmlns:a16="http://schemas.microsoft.com/office/drawing/2014/main" id="{168EF320-6700-4501-9430-0F96EF3F8BF8}"/>
              </a:ext>
            </a:extLst>
          </p:cNvPr>
          <p:cNvSpPr/>
          <p:nvPr/>
        </p:nvSpPr>
        <p:spPr>
          <a:xfrm>
            <a:off x="6405028" y="2631520"/>
            <a:ext cx="4426594" cy="3510964"/>
          </a:xfrm>
          <a:prstGeom prst="rect">
            <a:avLst/>
          </a:prstGeom>
          <a:solidFill>
            <a:schemeClr val="bg1">
              <a:lumMod val="85000"/>
            </a:scheme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2E3235"/>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BCF551CE-248C-42C1-ADC3-9ECEEA6565D8}"/>
              </a:ext>
            </a:extLst>
          </p:cNvPr>
          <p:cNvSpPr/>
          <p:nvPr/>
        </p:nvSpPr>
        <p:spPr>
          <a:xfrm>
            <a:off x="1520202" y="2631520"/>
            <a:ext cx="4200421" cy="3518651"/>
          </a:xfrm>
          <a:prstGeom prst="rect">
            <a:avLst/>
          </a:prstGeom>
          <a:solidFill>
            <a:schemeClr val="accent6"/>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0" name="TextBox 19">
            <a:extLst>
              <a:ext uri="{FF2B5EF4-FFF2-40B4-BE49-F238E27FC236}">
                <a16:creationId xmlns:a16="http://schemas.microsoft.com/office/drawing/2014/main" id="{736C8743-03B9-41D3-BCF0-ED155163C678}"/>
              </a:ext>
            </a:extLst>
          </p:cNvPr>
          <p:cNvSpPr txBox="1"/>
          <p:nvPr/>
        </p:nvSpPr>
        <p:spPr>
          <a:xfrm>
            <a:off x="1829718" y="3755695"/>
            <a:ext cx="3516678" cy="1200329"/>
          </a:xfrm>
          <a:prstGeom prst="rect">
            <a:avLst/>
          </a:prstGeom>
          <a:noFill/>
          <a:ln>
            <a:noFill/>
          </a:ln>
        </p:spPr>
        <p:txBody>
          <a:bodyPr wrap="square" rtlCol="0">
            <a:spAutoFit/>
          </a:bodyPr>
          <a:lstStyle/>
          <a:p>
            <a:pPr defTabSz="914400"/>
            <a:r>
              <a:rPr lang="en-US" dirty="0">
                <a:solidFill>
                  <a:srgbClr val="2E3235"/>
                </a:solidFill>
                <a:cs typeface="Arial" panose="020B0604020202020204" pitchFamily="34" charset="0"/>
              </a:rPr>
              <a:t>Comprehensive desk review of national reports, peer-reviewed, and grey literature </a:t>
            </a:r>
          </a:p>
        </p:txBody>
      </p:sp>
      <p:sp>
        <p:nvSpPr>
          <p:cNvPr id="21" name="TextBox 20">
            <a:extLst>
              <a:ext uri="{FF2B5EF4-FFF2-40B4-BE49-F238E27FC236}">
                <a16:creationId xmlns:a16="http://schemas.microsoft.com/office/drawing/2014/main" id="{B06D7147-D783-427D-88CD-57EBFD927A71}"/>
              </a:ext>
            </a:extLst>
          </p:cNvPr>
          <p:cNvSpPr txBox="1"/>
          <p:nvPr/>
        </p:nvSpPr>
        <p:spPr>
          <a:xfrm>
            <a:off x="3805142" y="1117058"/>
            <a:ext cx="4581716" cy="923330"/>
          </a:xfrm>
          <a:prstGeom prst="rect">
            <a:avLst/>
          </a:prstGeom>
          <a:noFill/>
          <a:ln>
            <a:noFill/>
          </a:ln>
        </p:spPr>
        <p:txBody>
          <a:bodyPr wrap="square" rtlCol="0">
            <a:spAutoFit/>
          </a:bodyPr>
          <a:lstStyle/>
          <a:p>
            <a:pPr marL="0" marR="0" lvl="1" indent="0" algn="ctr" defTabSz="914400" eaLnBrk="1" fontAlgn="auto" latinLnBrk="0" hangingPunct="1">
              <a:lnSpc>
                <a:spcPct val="100000"/>
              </a:lnSpc>
              <a:spcBef>
                <a:spcPts val="600"/>
              </a:spcBef>
              <a:spcAft>
                <a:spcPts val="600"/>
              </a:spcAft>
              <a:buClrTx/>
              <a:buSzTx/>
              <a:buFontTx/>
              <a:buNone/>
              <a:tabLst/>
              <a:defRPr/>
            </a:pPr>
            <a:r>
              <a:rPr kumimoji="0" lang="en-US" i="1" u="none" strike="noStrike" kern="0" cap="none" spc="0" normalizeH="0" baseline="0" noProof="0" dirty="0">
                <a:ln>
                  <a:noFill/>
                </a:ln>
                <a:effectLst/>
                <a:uLnTx/>
                <a:uFillTx/>
                <a:cs typeface="Arial" panose="020B0604020202020204" pitchFamily="34" charset="0"/>
              </a:rPr>
              <a:t>Obtained understanding of the requirements, risks, and benefits of local production of ARVs in Nigeria</a:t>
            </a:r>
          </a:p>
        </p:txBody>
      </p:sp>
      <p:sp>
        <p:nvSpPr>
          <p:cNvPr id="22" name="TextBox 21">
            <a:extLst>
              <a:ext uri="{FF2B5EF4-FFF2-40B4-BE49-F238E27FC236}">
                <a16:creationId xmlns:a16="http://schemas.microsoft.com/office/drawing/2014/main" id="{03679EF4-2E92-4FE1-92BD-54AF0811AD5A}"/>
              </a:ext>
            </a:extLst>
          </p:cNvPr>
          <p:cNvSpPr txBox="1"/>
          <p:nvPr/>
        </p:nvSpPr>
        <p:spPr>
          <a:xfrm>
            <a:off x="6723514" y="3356475"/>
            <a:ext cx="3960000" cy="2400657"/>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2E3235"/>
                </a:solidFill>
                <a:effectLst/>
                <a:uLnTx/>
                <a:uFillTx/>
                <a:cs typeface="Arial" panose="020B0604020202020204" pitchFamily="34" charset="0"/>
              </a:rPr>
              <a:t>Key informant interviews with </a:t>
            </a:r>
            <a:r>
              <a:rPr kumimoji="0" lang="en-US" sz="2400" b="1" i="0" u="none" strike="noStrike" kern="0" cap="none" spc="0" normalizeH="0" baseline="0" noProof="0" dirty="0">
                <a:ln>
                  <a:noFill/>
                </a:ln>
                <a:solidFill>
                  <a:schemeClr val="accent2"/>
                </a:solidFill>
                <a:effectLst/>
                <a:uLnTx/>
                <a:uFillTx/>
                <a:cs typeface="Arial" panose="020B0604020202020204" pitchFamily="34" charset="0"/>
              </a:rPr>
              <a:t>21</a:t>
            </a:r>
            <a:r>
              <a:rPr kumimoji="0" lang="en-US" sz="1800" i="0" u="none" strike="noStrike" kern="0" cap="none" spc="0" normalizeH="0" baseline="0" noProof="0" dirty="0">
                <a:ln>
                  <a:noFill/>
                </a:ln>
                <a:solidFill>
                  <a:srgbClr val="2E3235"/>
                </a:solidFill>
                <a:effectLst/>
                <a:uLnTx/>
                <a:uFillTx/>
                <a:cs typeface="Arial" panose="020B0604020202020204" pitchFamily="34" charset="0"/>
              </a:rPr>
              <a:t> stakeholders from national and state governments, regulatory agencies, pharmaceutical manufacturers and associations, biomedical companies, donors, and partner and civil society organizations</a:t>
            </a:r>
          </a:p>
        </p:txBody>
      </p:sp>
      <p:sp>
        <p:nvSpPr>
          <p:cNvPr id="23" name="Oval 22">
            <a:extLst>
              <a:ext uri="{FF2B5EF4-FFF2-40B4-BE49-F238E27FC236}">
                <a16:creationId xmlns:a16="http://schemas.microsoft.com/office/drawing/2014/main" id="{308DE0C0-7C86-479B-8FEE-D06A4A15F3BF}"/>
              </a:ext>
            </a:extLst>
          </p:cNvPr>
          <p:cNvSpPr/>
          <p:nvPr/>
        </p:nvSpPr>
        <p:spPr>
          <a:xfrm>
            <a:off x="1710713" y="5749377"/>
            <a:ext cx="3754688" cy="61637"/>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24" name="Oval 23">
            <a:extLst>
              <a:ext uri="{FF2B5EF4-FFF2-40B4-BE49-F238E27FC236}">
                <a16:creationId xmlns:a16="http://schemas.microsoft.com/office/drawing/2014/main" id="{C3B1EAD2-2AC1-49C0-8EC2-8CAB096E248E}"/>
              </a:ext>
            </a:extLst>
          </p:cNvPr>
          <p:cNvSpPr/>
          <p:nvPr/>
        </p:nvSpPr>
        <p:spPr>
          <a:xfrm>
            <a:off x="6826170" y="5781963"/>
            <a:ext cx="3754688" cy="61637"/>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grpSp>
        <p:nvGrpSpPr>
          <p:cNvPr id="7" name="Group 6">
            <a:extLst>
              <a:ext uri="{FF2B5EF4-FFF2-40B4-BE49-F238E27FC236}">
                <a16:creationId xmlns:a16="http://schemas.microsoft.com/office/drawing/2014/main" id="{CFBF9C47-AC5E-7FA9-796F-006C1C92C6FB}"/>
              </a:ext>
            </a:extLst>
          </p:cNvPr>
          <p:cNvGrpSpPr/>
          <p:nvPr/>
        </p:nvGrpSpPr>
        <p:grpSpPr>
          <a:xfrm flipV="1">
            <a:off x="3657600" y="1311430"/>
            <a:ext cx="481854" cy="809513"/>
            <a:chOff x="2373472" y="121537"/>
            <a:chExt cx="773566" cy="825347"/>
          </a:xfrm>
        </p:grpSpPr>
        <p:cxnSp>
          <p:nvCxnSpPr>
            <p:cNvPr id="25" name="Straight Arrow Connector 24">
              <a:extLst>
                <a:ext uri="{FF2B5EF4-FFF2-40B4-BE49-F238E27FC236}">
                  <a16:creationId xmlns:a16="http://schemas.microsoft.com/office/drawing/2014/main" id="{BFF9AC0B-B1BF-4364-A8E5-973BB627B97B}"/>
                </a:ext>
              </a:extLst>
            </p:cNvPr>
            <p:cNvCxnSpPr>
              <a:cxnSpLocks/>
            </p:cNvCxnSpPr>
            <p:nvPr/>
          </p:nvCxnSpPr>
          <p:spPr>
            <a:xfrm flipV="1">
              <a:off x="2397282" y="121537"/>
              <a:ext cx="0" cy="825347"/>
            </a:xfrm>
            <a:prstGeom prst="straightConnector1">
              <a:avLst/>
            </a:prstGeom>
            <a:noFill/>
            <a:ln w="53975" cap="flat" cmpd="sng" algn="ctr">
              <a:solidFill>
                <a:srgbClr val="2E3235"/>
              </a:solidFill>
              <a:prstDash val="solid"/>
              <a:miter lim="800000"/>
              <a:tailEnd type="triangle"/>
            </a:ln>
            <a:effectLst/>
          </p:spPr>
        </p:cxnSp>
        <p:cxnSp>
          <p:nvCxnSpPr>
            <p:cNvPr id="27" name="Straight Connector 26">
              <a:extLst>
                <a:ext uri="{FF2B5EF4-FFF2-40B4-BE49-F238E27FC236}">
                  <a16:creationId xmlns:a16="http://schemas.microsoft.com/office/drawing/2014/main" id="{1CE2540D-9F8C-4C34-901E-97CD92E65983}"/>
                </a:ext>
              </a:extLst>
            </p:cNvPr>
            <p:cNvCxnSpPr>
              <a:cxnSpLocks/>
            </p:cNvCxnSpPr>
            <p:nvPr/>
          </p:nvCxnSpPr>
          <p:spPr>
            <a:xfrm>
              <a:off x="2373472" y="931936"/>
              <a:ext cx="773566" cy="0"/>
            </a:xfrm>
            <a:prstGeom prst="line">
              <a:avLst/>
            </a:prstGeom>
            <a:noFill/>
            <a:ln w="53975" cap="flat" cmpd="sng" algn="ctr">
              <a:solidFill>
                <a:srgbClr val="2E3235"/>
              </a:solidFill>
              <a:prstDash val="solid"/>
              <a:miter lim="800000"/>
            </a:ln>
            <a:effectLst/>
          </p:spPr>
        </p:cxnSp>
      </p:grpSp>
      <p:grpSp>
        <p:nvGrpSpPr>
          <p:cNvPr id="4" name="Group 3">
            <a:extLst>
              <a:ext uri="{FF2B5EF4-FFF2-40B4-BE49-F238E27FC236}">
                <a16:creationId xmlns:a16="http://schemas.microsoft.com/office/drawing/2014/main" id="{11F58308-7FAD-FE94-55C9-1E2392E1731A}"/>
              </a:ext>
            </a:extLst>
          </p:cNvPr>
          <p:cNvGrpSpPr/>
          <p:nvPr/>
        </p:nvGrpSpPr>
        <p:grpSpPr>
          <a:xfrm>
            <a:off x="3008430" y="2189263"/>
            <a:ext cx="1223964" cy="1223964"/>
            <a:chOff x="2753908" y="1854052"/>
            <a:chExt cx="1223964" cy="1223964"/>
          </a:xfrm>
        </p:grpSpPr>
        <p:sp>
          <p:nvSpPr>
            <p:cNvPr id="2" name="Oval 1">
              <a:extLst>
                <a:ext uri="{FF2B5EF4-FFF2-40B4-BE49-F238E27FC236}">
                  <a16:creationId xmlns:a16="http://schemas.microsoft.com/office/drawing/2014/main" id="{AE4ECF83-CBCF-4A1D-49E8-45361CECCCD7}"/>
                </a:ext>
              </a:extLst>
            </p:cNvPr>
            <p:cNvSpPr/>
            <p:nvPr/>
          </p:nvSpPr>
          <p:spPr>
            <a:xfrm>
              <a:off x="2753908" y="1854052"/>
              <a:ext cx="1223964" cy="1223964"/>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Image result for preparing icon png">
              <a:extLst>
                <a:ext uri="{FF2B5EF4-FFF2-40B4-BE49-F238E27FC236}">
                  <a16:creationId xmlns:a16="http://schemas.microsoft.com/office/drawing/2014/main" id="{1E8A6E98-DBB9-40CF-B6B3-DBEC26E7A438}"/>
                </a:ext>
              </a:extLst>
            </p:cNvPr>
            <p:cNvPicPr>
              <a:picLocks noChangeArrowheads="1"/>
            </p:cNvPicPr>
            <p:nvPr/>
          </p:nvPicPr>
          <p:blipFill>
            <a:blip r:embed="rId2" cstate="print">
              <a:biLevel thresh="25000"/>
              <a:extLst>
                <a:ext uri="{BEBA8EAE-BF5A-486C-A8C5-ECC9F3942E4B}">
                  <a14:imgProps xmlns:a14="http://schemas.microsoft.com/office/drawing/2010/main">
                    <a14:imgLayer r:embed="rId3">
                      <a14:imgEffect>
                        <a14:brightnessContrast bright="71000" contrast="-70000"/>
                      </a14:imgEffect>
                    </a14:imgLayer>
                  </a14:imgProps>
                </a:ext>
                <a:ext uri="{28A0092B-C50C-407E-A947-70E740481C1C}">
                  <a14:useLocalDpi xmlns:a14="http://schemas.microsoft.com/office/drawing/2010/main" val="0"/>
                </a:ext>
              </a:extLst>
            </a:blip>
            <a:srcRect/>
            <a:stretch>
              <a:fillRect/>
            </a:stretch>
          </p:blipFill>
          <p:spPr bwMode="auto">
            <a:xfrm>
              <a:off x="3079467" y="2132615"/>
              <a:ext cx="572845" cy="5547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94022DF7-5F31-25BC-1BB0-D5ECAF5360EA}"/>
              </a:ext>
            </a:extLst>
          </p:cNvPr>
          <p:cNvGrpSpPr/>
          <p:nvPr/>
        </p:nvGrpSpPr>
        <p:grpSpPr>
          <a:xfrm>
            <a:off x="8006343" y="2189263"/>
            <a:ext cx="1223964" cy="1223964"/>
            <a:chOff x="8006343" y="1824874"/>
            <a:chExt cx="1223964" cy="1223964"/>
          </a:xfrm>
        </p:grpSpPr>
        <p:sp>
          <p:nvSpPr>
            <p:cNvPr id="35" name="Oval 34">
              <a:extLst>
                <a:ext uri="{FF2B5EF4-FFF2-40B4-BE49-F238E27FC236}">
                  <a16:creationId xmlns:a16="http://schemas.microsoft.com/office/drawing/2014/main" id="{988B00DC-DAA2-A54C-7C76-8EACA78DFBF1}"/>
                </a:ext>
              </a:extLst>
            </p:cNvPr>
            <p:cNvSpPr/>
            <p:nvPr/>
          </p:nvSpPr>
          <p:spPr>
            <a:xfrm>
              <a:off x="8006343" y="1824874"/>
              <a:ext cx="1223964" cy="1223964"/>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descr="Image result for meeting icon png">
              <a:extLst>
                <a:ext uri="{FF2B5EF4-FFF2-40B4-BE49-F238E27FC236}">
                  <a16:creationId xmlns:a16="http://schemas.microsoft.com/office/drawing/2014/main" id="{27F42E36-CA72-4143-8997-48AC67DE6E08}"/>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brightnessContrast bright="71000" contrast="-70000"/>
                      </a14:imgEffect>
                    </a14:imgLayer>
                  </a14:imgProps>
                </a:ext>
                <a:ext uri="{28A0092B-C50C-407E-A947-70E740481C1C}">
                  <a14:useLocalDpi xmlns:a14="http://schemas.microsoft.com/office/drawing/2010/main" val="0"/>
                </a:ext>
              </a:extLst>
            </a:blip>
            <a:srcRect/>
            <a:stretch>
              <a:fillRect/>
            </a:stretch>
          </p:blipFill>
          <p:spPr bwMode="auto">
            <a:xfrm>
              <a:off x="8292785" y="2267131"/>
              <a:ext cx="656228" cy="4272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130D07D9-B1B1-6F0B-471C-43EA126594A7}"/>
              </a:ext>
            </a:extLst>
          </p:cNvPr>
          <p:cNvGrpSpPr/>
          <p:nvPr/>
        </p:nvGrpSpPr>
        <p:grpSpPr>
          <a:xfrm flipH="1" flipV="1">
            <a:off x="8007320" y="1294587"/>
            <a:ext cx="608779" cy="801288"/>
            <a:chOff x="2373472" y="121537"/>
            <a:chExt cx="773566" cy="825347"/>
          </a:xfrm>
        </p:grpSpPr>
        <p:cxnSp>
          <p:nvCxnSpPr>
            <p:cNvPr id="37" name="Straight Arrow Connector 36">
              <a:extLst>
                <a:ext uri="{FF2B5EF4-FFF2-40B4-BE49-F238E27FC236}">
                  <a16:creationId xmlns:a16="http://schemas.microsoft.com/office/drawing/2014/main" id="{5DA17768-C129-E817-ECAA-0C3E8BE03B34}"/>
                </a:ext>
              </a:extLst>
            </p:cNvPr>
            <p:cNvCxnSpPr>
              <a:cxnSpLocks/>
            </p:cNvCxnSpPr>
            <p:nvPr/>
          </p:nvCxnSpPr>
          <p:spPr>
            <a:xfrm flipV="1">
              <a:off x="2397282" y="121537"/>
              <a:ext cx="0" cy="825347"/>
            </a:xfrm>
            <a:prstGeom prst="straightConnector1">
              <a:avLst/>
            </a:prstGeom>
            <a:noFill/>
            <a:ln w="53975" cap="flat" cmpd="sng" algn="ctr">
              <a:solidFill>
                <a:srgbClr val="2E3235"/>
              </a:solidFill>
              <a:prstDash val="solid"/>
              <a:miter lim="800000"/>
              <a:tailEnd type="triangle"/>
            </a:ln>
            <a:effectLst/>
          </p:spPr>
        </p:cxnSp>
        <p:cxnSp>
          <p:nvCxnSpPr>
            <p:cNvPr id="38" name="Straight Connector 37">
              <a:extLst>
                <a:ext uri="{FF2B5EF4-FFF2-40B4-BE49-F238E27FC236}">
                  <a16:creationId xmlns:a16="http://schemas.microsoft.com/office/drawing/2014/main" id="{2BE66C6D-A4A4-D9D3-0B95-A4E77CCF5EEC}"/>
                </a:ext>
              </a:extLst>
            </p:cNvPr>
            <p:cNvCxnSpPr>
              <a:cxnSpLocks/>
            </p:cNvCxnSpPr>
            <p:nvPr/>
          </p:nvCxnSpPr>
          <p:spPr>
            <a:xfrm>
              <a:off x="2373472" y="931936"/>
              <a:ext cx="773566" cy="0"/>
            </a:xfrm>
            <a:prstGeom prst="line">
              <a:avLst/>
            </a:prstGeom>
            <a:noFill/>
            <a:ln w="53975" cap="flat" cmpd="sng" algn="ctr">
              <a:solidFill>
                <a:srgbClr val="2E3235"/>
              </a:solidFill>
              <a:prstDash val="solid"/>
              <a:miter lim="800000"/>
            </a:ln>
            <a:effectLst/>
          </p:spPr>
        </p:cxnSp>
      </p:grpSp>
    </p:spTree>
    <p:extLst>
      <p:ext uri="{BB962C8B-B14F-4D97-AF65-F5344CB8AC3E}">
        <p14:creationId xmlns:p14="http://schemas.microsoft.com/office/powerpoint/2010/main" val="296995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5BA7856E-EF28-4F1D-935E-28E8D0FEA1FB}"/>
              </a:ext>
            </a:extLst>
          </p:cNvPr>
          <p:cNvCxnSpPr/>
          <p:nvPr/>
        </p:nvCxnSpPr>
        <p:spPr>
          <a:xfrm flipH="1">
            <a:off x="3656778" y="2498764"/>
            <a:ext cx="1332000" cy="0"/>
          </a:xfrm>
          <a:prstGeom prst="straightConnector1">
            <a:avLst/>
          </a:prstGeom>
          <a:noFill/>
          <a:ln w="38100" cap="flat" cmpd="sng" algn="ctr">
            <a:solidFill>
              <a:schemeClr val="accent6"/>
            </a:solidFill>
            <a:prstDash val="solid"/>
            <a:miter lim="800000"/>
            <a:tailEnd type="triangle"/>
          </a:ln>
          <a:effectLst/>
        </p:spPr>
      </p:cxnSp>
      <p:sp>
        <p:nvSpPr>
          <p:cNvPr id="11" name="Rectangle 10">
            <a:extLst>
              <a:ext uri="{FF2B5EF4-FFF2-40B4-BE49-F238E27FC236}">
                <a16:creationId xmlns:a16="http://schemas.microsoft.com/office/drawing/2014/main" id="{780B97C1-A0D5-43F1-97A1-DD7A84D219FD}"/>
              </a:ext>
            </a:extLst>
          </p:cNvPr>
          <p:cNvSpPr/>
          <p:nvPr/>
        </p:nvSpPr>
        <p:spPr>
          <a:xfrm>
            <a:off x="8171680" y="5316266"/>
            <a:ext cx="2322375" cy="1138773"/>
          </a:xfrm>
          <a:prstGeom prst="rect">
            <a:avLst/>
          </a:prstGeom>
        </p:spPr>
        <p:txBody>
          <a:bodyPr wrap="square">
            <a:spAutoFit/>
          </a:bodyPr>
          <a:lstStyle/>
          <a:p>
            <a:pPr defTabSz="914400">
              <a:defRPr/>
            </a:pPr>
            <a:r>
              <a:rPr lang="en-US" dirty="0">
                <a:solidFill>
                  <a:srgbClr val="2E3235"/>
                </a:solidFill>
              </a:rPr>
              <a:t>Reduce dependence on external sources</a:t>
            </a:r>
          </a:p>
          <a:p>
            <a:pPr defTabSz="914400">
              <a:defRPr/>
            </a:pPr>
            <a:endParaRPr lang="en-US" sz="1400" dirty="0">
              <a:solidFill>
                <a:prstClr val="black"/>
              </a:solidFill>
              <a:cs typeface="Helvetica Neue" panose="02000503000000020004" pitchFamily="2" charset="0"/>
            </a:endParaRPr>
          </a:p>
        </p:txBody>
      </p:sp>
      <p:sp>
        <p:nvSpPr>
          <p:cNvPr id="12" name="Rectangle 11">
            <a:extLst>
              <a:ext uri="{FF2B5EF4-FFF2-40B4-BE49-F238E27FC236}">
                <a16:creationId xmlns:a16="http://schemas.microsoft.com/office/drawing/2014/main" id="{D0D4A239-B198-4BE5-AA12-E387BBCAFD07}"/>
              </a:ext>
            </a:extLst>
          </p:cNvPr>
          <p:cNvSpPr/>
          <p:nvPr/>
        </p:nvSpPr>
        <p:spPr>
          <a:xfrm>
            <a:off x="8587777" y="1818394"/>
            <a:ext cx="2796992" cy="1415772"/>
          </a:xfrm>
          <a:prstGeom prst="rect">
            <a:avLst/>
          </a:prstGeom>
        </p:spPr>
        <p:txBody>
          <a:bodyPr wrap="square">
            <a:spAutoFit/>
          </a:bodyPr>
          <a:lstStyle/>
          <a:p>
            <a:pPr defTabSz="914400">
              <a:defRPr/>
            </a:pPr>
            <a:r>
              <a:rPr lang="en-US" dirty="0">
                <a:solidFill>
                  <a:srgbClr val="2E3235"/>
                </a:solidFill>
              </a:rPr>
              <a:t>Increase access to quality testing and medicines for people living with HIV </a:t>
            </a:r>
          </a:p>
          <a:p>
            <a:pPr defTabSz="914400">
              <a:defRPr/>
            </a:pPr>
            <a:endParaRPr lang="en-US" sz="1400" dirty="0">
              <a:solidFill>
                <a:prstClr val="black"/>
              </a:solidFill>
              <a:cs typeface="Helvetica Neue" panose="02000503000000020004" pitchFamily="2" charset="0"/>
            </a:endParaRPr>
          </a:p>
        </p:txBody>
      </p:sp>
      <p:sp>
        <p:nvSpPr>
          <p:cNvPr id="13" name="Rectangle 12">
            <a:extLst>
              <a:ext uri="{FF2B5EF4-FFF2-40B4-BE49-F238E27FC236}">
                <a16:creationId xmlns:a16="http://schemas.microsoft.com/office/drawing/2014/main" id="{F425537C-DB5F-49E4-B6A1-B2D295F8A87F}"/>
              </a:ext>
            </a:extLst>
          </p:cNvPr>
          <p:cNvSpPr/>
          <p:nvPr/>
        </p:nvSpPr>
        <p:spPr>
          <a:xfrm>
            <a:off x="1036462" y="2100121"/>
            <a:ext cx="2370054" cy="923330"/>
          </a:xfrm>
          <a:prstGeom prst="rect">
            <a:avLst/>
          </a:prstGeom>
        </p:spPr>
        <p:txBody>
          <a:bodyPr wrap="square">
            <a:spAutoFit/>
          </a:bodyPr>
          <a:lstStyle/>
          <a:p>
            <a:pPr algn="r" defTabSz="914400">
              <a:defRPr/>
            </a:pPr>
            <a:r>
              <a:rPr lang="en-US" dirty="0">
                <a:solidFill>
                  <a:srgbClr val="2E3235"/>
                </a:solidFill>
              </a:rPr>
              <a:t>Result in more efficient spending </a:t>
            </a:r>
          </a:p>
          <a:p>
            <a:pPr defTabSz="914400">
              <a:defRPr/>
            </a:pPr>
            <a:r>
              <a:rPr lang="en-US" dirty="0">
                <a:solidFill>
                  <a:prstClr val="black"/>
                </a:solidFill>
                <a:cs typeface="Helvetica Neue" panose="02000503000000020004" pitchFamily="2" charset="0"/>
              </a:rPr>
              <a:t>  </a:t>
            </a:r>
          </a:p>
        </p:txBody>
      </p:sp>
      <p:sp>
        <p:nvSpPr>
          <p:cNvPr id="14" name="Rectangle 13">
            <a:extLst>
              <a:ext uri="{FF2B5EF4-FFF2-40B4-BE49-F238E27FC236}">
                <a16:creationId xmlns:a16="http://schemas.microsoft.com/office/drawing/2014/main" id="{179FA293-AD62-4964-92F0-32A651D4DAF7}"/>
              </a:ext>
            </a:extLst>
          </p:cNvPr>
          <p:cNvSpPr/>
          <p:nvPr/>
        </p:nvSpPr>
        <p:spPr>
          <a:xfrm>
            <a:off x="440517" y="5124905"/>
            <a:ext cx="3239256" cy="923330"/>
          </a:xfrm>
          <a:prstGeom prst="rect">
            <a:avLst/>
          </a:prstGeom>
        </p:spPr>
        <p:txBody>
          <a:bodyPr wrap="square">
            <a:spAutoFit/>
          </a:bodyPr>
          <a:lstStyle/>
          <a:p>
            <a:pPr algn="r" defTabSz="914400">
              <a:defRPr/>
            </a:pPr>
            <a:r>
              <a:rPr lang="en-US" dirty="0">
                <a:solidFill>
                  <a:srgbClr val="2E3235"/>
                </a:solidFill>
              </a:rPr>
              <a:t>Strengthen technological competence among local pharmaceutical companies</a:t>
            </a:r>
          </a:p>
        </p:txBody>
      </p:sp>
      <p:sp>
        <p:nvSpPr>
          <p:cNvPr id="15" name="Rectangle 14">
            <a:extLst>
              <a:ext uri="{FF2B5EF4-FFF2-40B4-BE49-F238E27FC236}">
                <a16:creationId xmlns:a16="http://schemas.microsoft.com/office/drawing/2014/main" id="{336EA727-C98A-432D-A5B5-081B5E402118}"/>
              </a:ext>
            </a:extLst>
          </p:cNvPr>
          <p:cNvSpPr/>
          <p:nvPr/>
        </p:nvSpPr>
        <p:spPr>
          <a:xfrm>
            <a:off x="7547311" y="3182290"/>
            <a:ext cx="475887" cy="400110"/>
          </a:xfrm>
          <a:prstGeom prst="rect">
            <a:avLst/>
          </a:prstGeom>
        </p:spPr>
        <p:txBody>
          <a:bodyPr wrap="square">
            <a:spAutoFit/>
          </a:bodyPr>
          <a:lstStyle/>
          <a:p>
            <a:pPr defTabSz="914400">
              <a:lnSpc>
                <a:spcPts val="2400"/>
              </a:lnSpc>
              <a:defRPr/>
            </a:pPr>
            <a:r>
              <a:rPr lang="en-IN" sz="2000" b="1" dirty="0">
                <a:solidFill>
                  <a:prstClr val="white"/>
                </a:solidFill>
                <a:latin typeface="Calibri Light" panose="020F0302020204030204"/>
                <a:cs typeface="Helvetica Neue" panose="02000503000000020004" pitchFamily="2" charset="0"/>
              </a:rPr>
              <a:t>02</a:t>
            </a:r>
          </a:p>
        </p:txBody>
      </p:sp>
      <p:sp>
        <p:nvSpPr>
          <p:cNvPr id="16" name="Rectangle 15">
            <a:extLst>
              <a:ext uri="{FF2B5EF4-FFF2-40B4-BE49-F238E27FC236}">
                <a16:creationId xmlns:a16="http://schemas.microsoft.com/office/drawing/2014/main" id="{94C7DDAD-D092-425B-BC5A-DACDA7F31440}"/>
              </a:ext>
            </a:extLst>
          </p:cNvPr>
          <p:cNvSpPr/>
          <p:nvPr/>
        </p:nvSpPr>
        <p:spPr>
          <a:xfrm>
            <a:off x="6704577" y="4699775"/>
            <a:ext cx="475887" cy="400110"/>
          </a:xfrm>
          <a:prstGeom prst="rect">
            <a:avLst/>
          </a:prstGeom>
        </p:spPr>
        <p:txBody>
          <a:bodyPr wrap="square">
            <a:spAutoFit/>
          </a:bodyPr>
          <a:lstStyle/>
          <a:p>
            <a:pPr defTabSz="914400">
              <a:lnSpc>
                <a:spcPts val="2400"/>
              </a:lnSpc>
              <a:defRPr/>
            </a:pPr>
            <a:r>
              <a:rPr lang="en-IN" sz="2000" b="1" dirty="0">
                <a:solidFill>
                  <a:prstClr val="white"/>
                </a:solidFill>
                <a:latin typeface="Calibri Light" panose="020F0302020204030204"/>
                <a:cs typeface="Helvetica Neue" panose="02000503000000020004" pitchFamily="2" charset="0"/>
              </a:rPr>
              <a:t>03</a:t>
            </a:r>
          </a:p>
        </p:txBody>
      </p:sp>
      <p:sp>
        <p:nvSpPr>
          <p:cNvPr id="17" name="Rectangle 16">
            <a:extLst>
              <a:ext uri="{FF2B5EF4-FFF2-40B4-BE49-F238E27FC236}">
                <a16:creationId xmlns:a16="http://schemas.microsoft.com/office/drawing/2014/main" id="{C215C84A-3959-4955-92FC-88AF5FAA6930}"/>
              </a:ext>
            </a:extLst>
          </p:cNvPr>
          <p:cNvSpPr/>
          <p:nvPr/>
        </p:nvSpPr>
        <p:spPr>
          <a:xfrm>
            <a:off x="5039514" y="4810709"/>
            <a:ext cx="475887" cy="400110"/>
          </a:xfrm>
          <a:prstGeom prst="rect">
            <a:avLst/>
          </a:prstGeom>
        </p:spPr>
        <p:txBody>
          <a:bodyPr wrap="square">
            <a:spAutoFit/>
          </a:bodyPr>
          <a:lstStyle/>
          <a:p>
            <a:pPr defTabSz="914400">
              <a:lnSpc>
                <a:spcPts val="2400"/>
              </a:lnSpc>
              <a:defRPr/>
            </a:pPr>
            <a:r>
              <a:rPr lang="en-IN" sz="2000" b="1" dirty="0">
                <a:solidFill>
                  <a:prstClr val="white"/>
                </a:solidFill>
                <a:latin typeface="Calibri Light" panose="020F0302020204030204"/>
                <a:cs typeface="Helvetica Neue" panose="02000503000000020004" pitchFamily="2" charset="0"/>
              </a:rPr>
              <a:t>04</a:t>
            </a:r>
          </a:p>
        </p:txBody>
      </p:sp>
      <p:sp>
        <p:nvSpPr>
          <p:cNvPr id="18" name="Rectangle 17">
            <a:extLst>
              <a:ext uri="{FF2B5EF4-FFF2-40B4-BE49-F238E27FC236}">
                <a16:creationId xmlns:a16="http://schemas.microsoft.com/office/drawing/2014/main" id="{97091CD8-7989-49C3-A7A4-D1B81B4E327D}"/>
              </a:ext>
            </a:extLst>
          </p:cNvPr>
          <p:cNvSpPr/>
          <p:nvPr/>
        </p:nvSpPr>
        <p:spPr>
          <a:xfrm>
            <a:off x="4045290" y="3221777"/>
            <a:ext cx="475887" cy="400110"/>
          </a:xfrm>
          <a:prstGeom prst="rect">
            <a:avLst/>
          </a:prstGeom>
        </p:spPr>
        <p:txBody>
          <a:bodyPr wrap="square">
            <a:spAutoFit/>
          </a:bodyPr>
          <a:lstStyle/>
          <a:p>
            <a:pPr defTabSz="914400">
              <a:lnSpc>
                <a:spcPts val="2400"/>
              </a:lnSpc>
              <a:defRPr/>
            </a:pPr>
            <a:r>
              <a:rPr lang="en-IN" sz="2000" b="1" dirty="0">
                <a:solidFill>
                  <a:prstClr val="white"/>
                </a:solidFill>
                <a:latin typeface="Calibri Light" panose="020F0302020204030204"/>
                <a:cs typeface="Helvetica Neue" panose="02000503000000020004" pitchFamily="2" charset="0"/>
              </a:rPr>
              <a:t>05</a:t>
            </a:r>
          </a:p>
        </p:txBody>
      </p:sp>
      <p:sp>
        <p:nvSpPr>
          <p:cNvPr id="19" name="Rectangle 18">
            <a:extLst>
              <a:ext uri="{FF2B5EF4-FFF2-40B4-BE49-F238E27FC236}">
                <a16:creationId xmlns:a16="http://schemas.microsoft.com/office/drawing/2014/main" id="{76C5A39F-0112-416A-8AD6-5992D2B382FE}"/>
              </a:ext>
            </a:extLst>
          </p:cNvPr>
          <p:cNvSpPr/>
          <p:nvPr/>
        </p:nvSpPr>
        <p:spPr>
          <a:xfrm>
            <a:off x="4803481" y="1688380"/>
            <a:ext cx="568781" cy="400110"/>
          </a:xfrm>
          <a:prstGeom prst="rect">
            <a:avLst/>
          </a:prstGeom>
        </p:spPr>
        <p:txBody>
          <a:bodyPr wrap="square">
            <a:spAutoFit/>
          </a:bodyPr>
          <a:lstStyle/>
          <a:p>
            <a:pPr defTabSz="914400">
              <a:lnSpc>
                <a:spcPts val="2400"/>
              </a:lnSpc>
              <a:defRPr/>
            </a:pPr>
            <a:r>
              <a:rPr lang="en-IN" sz="2000" b="1" dirty="0">
                <a:solidFill>
                  <a:prstClr val="white"/>
                </a:solidFill>
                <a:latin typeface="Calibri Light" panose="020F0302020204030204"/>
                <a:cs typeface="Helvetica Neue" panose="02000503000000020004" pitchFamily="2" charset="0"/>
              </a:rPr>
              <a:t>06</a:t>
            </a:r>
          </a:p>
        </p:txBody>
      </p:sp>
      <p:grpSp>
        <p:nvGrpSpPr>
          <p:cNvPr id="20" name="Group 4">
            <a:extLst>
              <a:ext uri="{FF2B5EF4-FFF2-40B4-BE49-F238E27FC236}">
                <a16:creationId xmlns:a16="http://schemas.microsoft.com/office/drawing/2014/main" id="{F7CBE070-66D2-41CB-931E-196ECE40C0A9}"/>
              </a:ext>
            </a:extLst>
          </p:cNvPr>
          <p:cNvGrpSpPr>
            <a:grpSpLocks noChangeAspect="1"/>
          </p:cNvGrpSpPr>
          <p:nvPr/>
        </p:nvGrpSpPr>
        <p:grpSpPr bwMode="auto">
          <a:xfrm>
            <a:off x="3763102" y="1708263"/>
            <a:ext cx="4508897" cy="4561283"/>
            <a:chOff x="-2436" y="589"/>
            <a:chExt cx="2040" cy="2008"/>
          </a:xfrm>
          <a:effectLst>
            <a:outerShdw blurRad="50800" dist="38100" dir="2700000" algn="tl" rotWithShape="0">
              <a:prstClr val="black">
                <a:alpha val="13000"/>
              </a:prstClr>
            </a:outerShdw>
          </a:effectLst>
        </p:grpSpPr>
        <p:sp>
          <p:nvSpPr>
            <p:cNvPr id="21" name="Freeform 5">
              <a:extLst>
                <a:ext uri="{FF2B5EF4-FFF2-40B4-BE49-F238E27FC236}">
                  <a16:creationId xmlns:a16="http://schemas.microsoft.com/office/drawing/2014/main" id="{D9677E6B-0E3D-4D4B-B73F-ACA71A36CAF7}"/>
                </a:ext>
              </a:extLst>
            </p:cNvPr>
            <p:cNvSpPr>
              <a:spLocks/>
            </p:cNvSpPr>
            <p:nvPr/>
          </p:nvSpPr>
          <p:spPr bwMode="auto">
            <a:xfrm>
              <a:off x="-2436" y="1058"/>
              <a:ext cx="730" cy="1190"/>
            </a:xfrm>
            <a:custGeom>
              <a:avLst/>
              <a:gdLst>
                <a:gd name="T0" fmla="*/ 157 w 308"/>
                <a:gd name="T1" fmla="*/ 502 h 502"/>
                <a:gd name="T2" fmla="*/ 24 w 308"/>
                <a:gd name="T3" fmla="*/ 267 h 502"/>
                <a:gd name="T4" fmla="*/ 308 w 308"/>
                <a:gd name="T5" fmla="*/ 0 h 502"/>
                <a:gd name="T6" fmla="*/ 167 w 308"/>
                <a:gd name="T7" fmla="*/ 179 h 502"/>
                <a:gd name="T8" fmla="*/ 157 w 308"/>
                <a:gd name="T9" fmla="*/ 502 h 502"/>
              </a:gdLst>
              <a:ahLst/>
              <a:cxnLst>
                <a:cxn ang="0">
                  <a:pos x="T0" y="T1"/>
                </a:cxn>
                <a:cxn ang="0">
                  <a:pos x="T2" y="T3"/>
                </a:cxn>
                <a:cxn ang="0">
                  <a:pos x="T4" y="T5"/>
                </a:cxn>
                <a:cxn ang="0">
                  <a:pos x="T6" y="T7"/>
                </a:cxn>
                <a:cxn ang="0">
                  <a:pos x="T8" y="T9"/>
                </a:cxn>
              </a:cxnLst>
              <a:rect l="0" t="0" r="r" b="b"/>
              <a:pathLst>
                <a:path w="308" h="502">
                  <a:moveTo>
                    <a:pt x="157" y="502"/>
                  </a:moveTo>
                  <a:cubicBezTo>
                    <a:pt x="157" y="502"/>
                    <a:pt x="40" y="367"/>
                    <a:pt x="24" y="267"/>
                  </a:cubicBezTo>
                  <a:cubicBezTo>
                    <a:pt x="0" y="115"/>
                    <a:pt x="308" y="0"/>
                    <a:pt x="308" y="0"/>
                  </a:cubicBezTo>
                  <a:cubicBezTo>
                    <a:pt x="308" y="0"/>
                    <a:pt x="202" y="84"/>
                    <a:pt x="167" y="179"/>
                  </a:cubicBezTo>
                  <a:cubicBezTo>
                    <a:pt x="95" y="372"/>
                    <a:pt x="157" y="502"/>
                    <a:pt x="157" y="5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3235"/>
                </a:solidFill>
                <a:effectLst/>
                <a:uLnTx/>
                <a:uFillTx/>
                <a:latin typeface="Franklin Gothic Book" panose="020B0503020102020204"/>
              </a:endParaRPr>
            </a:p>
          </p:txBody>
        </p:sp>
        <p:sp>
          <p:nvSpPr>
            <p:cNvPr id="22" name="Freeform 6">
              <a:extLst>
                <a:ext uri="{FF2B5EF4-FFF2-40B4-BE49-F238E27FC236}">
                  <a16:creationId xmlns:a16="http://schemas.microsoft.com/office/drawing/2014/main" id="{FC26BE21-F35C-436E-8982-4354202F6100}"/>
                </a:ext>
              </a:extLst>
            </p:cNvPr>
            <p:cNvSpPr>
              <a:spLocks/>
            </p:cNvSpPr>
            <p:nvPr/>
          </p:nvSpPr>
          <p:spPr bwMode="auto">
            <a:xfrm>
              <a:off x="-2291" y="589"/>
              <a:ext cx="1207" cy="780"/>
            </a:xfrm>
            <a:custGeom>
              <a:avLst/>
              <a:gdLst>
                <a:gd name="T0" fmla="*/ 0 w 509"/>
                <a:gd name="T1" fmla="*/ 329 h 329"/>
                <a:gd name="T2" fmla="*/ 136 w 509"/>
                <a:gd name="T3" fmla="*/ 97 h 329"/>
                <a:gd name="T4" fmla="*/ 509 w 509"/>
                <a:gd name="T5" fmla="*/ 209 h 329"/>
                <a:gd name="T6" fmla="*/ 284 w 509"/>
                <a:gd name="T7" fmla="*/ 176 h 329"/>
                <a:gd name="T8" fmla="*/ 0 w 509"/>
                <a:gd name="T9" fmla="*/ 329 h 329"/>
              </a:gdLst>
              <a:ahLst/>
              <a:cxnLst>
                <a:cxn ang="0">
                  <a:pos x="T0" y="T1"/>
                </a:cxn>
                <a:cxn ang="0">
                  <a:pos x="T2" y="T3"/>
                </a:cxn>
                <a:cxn ang="0">
                  <a:pos x="T4" y="T5"/>
                </a:cxn>
                <a:cxn ang="0">
                  <a:pos x="T6" y="T7"/>
                </a:cxn>
                <a:cxn ang="0">
                  <a:pos x="T8" y="T9"/>
                </a:cxn>
              </a:cxnLst>
              <a:rect l="0" t="0" r="r" b="b"/>
              <a:pathLst>
                <a:path w="509" h="329">
                  <a:moveTo>
                    <a:pt x="0" y="329"/>
                  </a:moveTo>
                  <a:cubicBezTo>
                    <a:pt x="0" y="329"/>
                    <a:pt x="58" y="161"/>
                    <a:pt x="136" y="97"/>
                  </a:cubicBezTo>
                  <a:cubicBezTo>
                    <a:pt x="256" y="0"/>
                    <a:pt x="509" y="209"/>
                    <a:pt x="509" y="209"/>
                  </a:cubicBezTo>
                  <a:cubicBezTo>
                    <a:pt x="509" y="209"/>
                    <a:pt x="384" y="160"/>
                    <a:pt x="284" y="176"/>
                  </a:cubicBezTo>
                  <a:cubicBezTo>
                    <a:pt x="81" y="211"/>
                    <a:pt x="0" y="329"/>
                    <a:pt x="0" y="32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3235"/>
                </a:solidFill>
                <a:effectLst/>
                <a:uLnTx/>
                <a:uFillTx/>
                <a:latin typeface="Franklin Gothic Book" panose="020B0503020102020204"/>
              </a:endParaRPr>
            </a:p>
          </p:txBody>
        </p:sp>
        <p:sp>
          <p:nvSpPr>
            <p:cNvPr id="23" name="Freeform 7">
              <a:extLst>
                <a:ext uri="{FF2B5EF4-FFF2-40B4-BE49-F238E27FC236}">
                  <a16:creationId xmlns:a16="http://schemas.microsoft.com/office/drawing/2014/main" id="{E83555BB-8B01-408D-BDB2-A3A93CF075D5}"/>
                </a:ext>
              </a:extLst>
            </p:cNvPr>
            <p:cNvSpPr>
              <a:spLocks/>
            </p:cNvSpPr>
            <p:nvPr/>
          </p:nvSpPr>
          <p:spPr bwMode="auto">
            <a:xfrm>
              <a:off x="-1655" y="634"/>
              <a:ext cx="979" cy="984"/>
            </a:xfrm>
            <a:custGeom>
              <a:avLst/>
              <a:gdLst>
                <a:gd name="T0" fmla="*/ 0 w 413"/>
                <a:gd name="T1" fmla="*/ 34 h 415"/>
                <a:gd name="T2" fmla="*/ 270 w 413"/>
                <a:gd name="T3" fmla="*/ 36 h 415"/>
                <a:gd name="T4" fmla="*/ 358 w 413"/>
                <a:gd name="T5" fmla="*/ 415 h 415"/>
                <a:gd name="T6" fmla="*/ 274 w 413"/>
                <a:gd name="T7" fmla="*/ 204 h 415"/>
                <a:gd name="T8" fmla="*/ 0 w 413"/>
                <a:gd name="T9" fmla="*/ 34 h 415"/>
              </a:gdLst>
              <a:ahLst/>
              <a:cxnLst>
                <a:cxn ang="0">
                  <a:pos x="T0" y="T1"/>
                </a:cxn>
                <a:cxn ang="0">
                  <a:pos x="T2" y="T3"/>
                </a:cxn>
                <a:cxn ang="0">
                  <a:pos x="T4" y="T5"/>
                </a:cxn>
                <a:cxn ang="0">
                  <a:pos x="T6" y="T7"/>
                </a:cxn>
                <a:cxn ang="0">
                  <a:pos x="T8" y="T9"/>
                </a:cxn>
              </a:cxnLst>
              <a:rect l="0" t="0" r="r" b="b"/>
              <a:pathLst>
                <a:path w="413" h="415">
                  <a:moveTo>
                    <a:pt x="0" y="34"/>
                  </a:moveTo>
                  <a:cubicBezTo>
                    <a:pt x="0" y="34"/>
                    <a:pt x="175" y="0"/>
                    <a:pt x="270" y="36"/>
                  </a:cubicBezTo>
                  <a:cubicBezTo>
                    <a:pt x="413" y="91"/>
                    <a:pt x="358" y="415"/>
                    <a:pt x="358" y="415"/>
                  </a:cubicBezTo>
                  <a:cubicBezTo>
                    <a:pt x="358" y="415"/>
                    <a:pt x="339" y="282"/>
                    <a:pt x="274" y="204"/>
                  </a:cubicBezTo>
                  <a:cubicBezTo>
                    <a:pt x="143" y="45"/>
                    <a:pt x="0" y="34"/>
                    <a:pt x="0" y="3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3235"/>
                </a:solidFill>
                <a:effectLst/>
                <a:uLnTx/>
                <a:uFillTx/>
                <a:latin typeface="Franklin Gothic Book" panose="020B0503020102020204"/>
              </a:endParaRPr>
            </a:p>
          </p:txBody>
        </p:sp>
        <p:sp>
          <p:nvSpPr>
            <p:cNvPr id="24" name="Freeform 8">
              <a:extLst>
                <a:ext uri="{FF2B5EF4-FFF2-40B4-BE49-F238E27FC236}">
                  <a16:creationId xmlns:a16="http://schemas.microsoft.com/office/drawing/2014/main" id="{7570F105-92B9-4ADA-AD27-A3066FBA9F89}"/>
                </a:ext>
              </a:extLst>
            </p:cNvPr>
            <p:cNvSpPr>
              <a:spLocks/>
            </p:cNvSpPr>
            <p:nvPr/>
          </p:nvSpPr>
          <p:spPr bwMode="auto">
            <a:xfrm>
              <a:off x="-1129" y="937"/>
              <a:ext cx="733" cy="1188"/>
            </a:xfrm>
            <a:custGeom>
              <a:avLst/>
              <a:gdLst>
                <a:gd name="T0" fmla="*/ 151 w 309"/>
                <a:gd name="T1" fmla="*/ 0 h 501"/>
                <a:gd name="T2" fmla="*/ 284 w 309"/>
                <a:gd name="T3" fmla="*/ 235 h 501"/>
                <a:gd name="T4" fmla="*/ 0 w 309"/>
                <a:gd name="T5" fmla="*/ 501 h 501"/>
                <a:gd name="T6" fmla="*/ 141 w 309"/>
                <a:gd name="T7" fmla="*/ 323 h 501"/>
                <a:gd name="T8" fmla="*/ 151 w 309"/>
                <a:gd name="T9" fmla="*/ 0 h 501"/>
              </a:gdLst>
              <a:ahLst/>
              <a:cxnLst>
                <a:cxn ang="0">
                  <a:pos x="T0" y="T1"/>
                </a:cxn>
                <a:cxn ang="0">
                  <a:pos x="T2" y="T3"/>
                </a:cxn>
                <a:cxn ang="0">
                  <a:pos x="T4" y="T5"/>
                </a:cxn>
                <a:cxn ang="0">
                  <a:pos x="T6" y="T7"/>
                </a:cxn>
                <a:cxn ang="0">
                  <a:pos x="T8" y="T9"/>
                </a:cxn>
              </a:cxnLst>
              <a:rect l="0" t="0" r="r" b="b"/>
              <a:pathLst>
                <a:path w="309" h="501">
                  <a:moveTo>
                    <a:pt x="151" y="0"/>
                  </a:moveTo>
                  <a:cubicBezTo>
                    <a:pt x="151" y="0"/>
                    <a:pt x="268" y="134"/>
                    <a:pt x="284" y="235"/>
                  </a:cubicBezTo>
                  <a:cubicBezTo>
                    <a:pt x="309" y="386"/>
                    <a:pt x="0" y="501"/>
                    <a:pt x="0" y="501"/>
                  </a:cubicBezTo>
                  <a:cubicBezTo>
                    <a:pt x="0" y="501"/>
                    <a:pt x="106" y="417"/>
                    <a:pt x="141" y="323"/>
                  </a:cubicBezTo>
                  <a:cubicBezTo>
                    <a:pt x="214" y="129"/>
                    <a:pt x="151" y="0"/>
                    <a:pt x="15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3235"/>
                </a:solidFill>
                <a:effectLst/>
                <a:uLnTx/>
                <a:uFillTx/>
                <a:latin typeface="Franklin Gothic Book" panose="020B0503020102020204"/>
              </a:endParaRPr>
            </a:p>
          </p:txBody>
        </p:sp>
        <p:sp>
          <p:nvSpPr>
            <p:cNvPr id="25" name="Freeform 9">
              <a:extLst>
                <a:ext uri="{FF2B5EF4-FFF2-40B4-BE49-F238E27FC236}">
                  <a16:creationId xmlns:a16="http://schemas.microsoft.com/office/drawing/2014/main" id="{391247F4-0D6D-4070-9872-6A16ADE8A3A4}"/>
                </a:ext>
              </a:extLst>
            </p:cNvPr>
            <p:cNvSpPr>
              <a:spLocks/>
            </p:cNvSpPr>
            <p:nvPr/>
          </p:nvSpPr>
          <p:spPr bwMode="auto">
            <a:xfrm>
              <a:off x="-1729" y="1815"/>
              <a:ext cx="1207" cy="782"/>
            </a:xfrm>
            <a:custGeom>
              <a:avLst/>
              <a:gdLst>
                <a:gd name="T0" fmla="*/ 509 w 509"/>
                <a:gd name="T1" fmla="*/ 0 h 330"/>
                <a:gd name="T2" fmla="*/ 373 w 509"/>
                <a:gd name="T3" fmla="*/ 233 h 330"/>
                <a:gd name="T4" fmla="*/ 0 w 509"/>
                <a:gd name="T5" fmla="*/ 120 h 330"/>
                <a:gd name="T6" fmla="*/ 225 w 509"/>
                <a:gd name="T7" fmla="*/ 153 h 330"/>
                <a:gd name="T8" fmla="*/ 509 w 509"/>
                <a:gd name="T9" fmla="*/ 0 h 330"/>
              </a:gdLst>
              <a:ahLst/>
              <a:cxnLst>
                <a:cxn ang="0">
                  <a:pos x="T0" y="T1"/>
                </a:cxn>
                <a:cxn ang="0">
                  <a:pos x="T2" y="T3"/>
                </a:cxn>
                <a:cxn ang="0">
                  <a:pos x="T4" y="T5"/>
                </a:cxn>
                <a:cxn ang="0">
                  <a:pos x="T6" y="T7"/>
                </a:cxn>
                <a:cxn ang="0">
                  <a:pos x="T8" y="T9"/>
                </a:cxn>
              </a:cxnLst>
              <a:rect l="0" t="0" r="r" b="b"/>
              <a:pathLst>
                <a:path w="509" h="330">
                  <a:moveTo>
                    <a:pt x="509" y="0"/>
                  </a:moveTo>
                  <a:cubicBezTo>
                    <a:pt x="509" y="0"/>
                    <a:pt x="452" y="169"/>
                    <a:pt x="373" y="233"/>
                  </a:cubicBezTo>
                  <a:cubicBezTo>
                    <a:pt x="254" y="330"/>
                    <a:pt x="0" y="120"/>
                    <a:pt x="0" y="120"/>
                  </a:cubicBezTo>
                  <a:cubicBezTo>
                    <a:pt x="0" y="120"/>
                    <a:pt x="125" y="170"/>
                    <a:pt x="225" y="153"/>
                  </a:cubicBezTo>
                  <a:cubicBezTo>
                    <a:pt x="429" y="119"/>
                    <a:pt x="509" y="0"/>
                    <a:pt x="50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2E3235"/>
                </a:solidFill>
                <a:effectLst/>
                <a:uLnTx/>
                <a:uFillTx/>
                <a:latin typeface="Franklin Gothic Book" panose="020B0503020102020204"/>
              </a:endParaRPr>
            </a:p>
          </p:txBody>
        </p:sp>
        <p:sp>
          <p:nvSpPr>
            <p:cNvPr id="26" name="Freeform 10">
              <a:extLst>
                <a:ext uri="{FF2B5EF4-FFF2-40B4-BE49-F238E27FC236}">
                  <a16:creationId xmlns:a16="http://schemas.microsoft.com/office/drawing/2014/main" id="{2A52F5CE-260D-4252-8D62-AC3078CC7631}"/>
                </a:ext>
              </a:extLst>
            </p:cNvPr>
            <p:cNvSpPr>
              <a:spLocks/>
            </p:cNvSpPr>
            <p:nvPr/>
          </p:nvSpPr>
          <p:spPr bwMode="auto">
            <a:xfrm>
              <a:off x="-2167" y="1561"/>
              <a:ext cx="982" cy="986"/>
            </a:xfrm>
            <a:custGeom>
              <a:avLst/>
              <a:gdLst>
                <a:gd name="T0" fmla="*/ 414 w 414"/>
                <a:gd name="T1" fmla="*/ 381 h 416"/>
                <a:gd name="T2" fmla="*/ 144 w 414"/>
                <a:gd name="T3" fmla="*/ 379 h 416"/>
                <a:gd name="T4" fmla="*/ 55 w 414"/>
                <a:gd name="T5" fmla="*/ 0 h 416"/>
                <a:gd name="T6" fmla="*/ 139 w 414"/>
                <a:gd name="T7" fmla="*/ 212 h 416"/>
                <a:gd name="T8" fmla="*/ 414 w 414"/>
                <a:gd name="T9" fmla="*/ 381 h 416"/>
              </a:gdLst>
              <a:ahLst/>
              <a:cxnLst>
                <a:cxn ang="0">
                  <a:pos x="T0" y="T1"/>
                </a:cxn>
                <a:cxn ang="0">
                  <a:pos x="T2" y="T3"/>
                </a:cxn>
                <a:cxn ang="0">
                  <a:pos x="T4" y="T5"/>
                </a:cxn>
                <a:cxn ang="0">
                  <a:pos x="T6" y="T7"/>
                </a:cxn>
                <a:cxn ang="0">
                  <a:pos x="T8" y="T9"/>
                </a:cxn>
              </a:cxnLst>
              <a:rect l="0" t="0" r="r" b="b"/>
              <a:pathLst>
                <a:path w="414" h="416">
                  <a:moveTo>
                    <a:pt x="414" y="381"/>
                  </a:moveTo>
                  <a:cubicBezTo>
                    <a:pt x="414" y="381"/>
                    <a:pt x="239" y="416"/>
                    <a:pt x="144" y="379"/>
                  </a:cubicBezTo>
                  <a:cubicBezTo>
                    <a:pt x="0" y="325"/>
                    <a:pt x="55" y="0"/>
                    <a:pt x="55" y="0"/>
                  </a:cubicBezTo>
                  <a:cubicBezTo>
                    <a:pt x="55" y="0"/>
                    <a:pt x="75" y="134"/>
                    <a:pt x="139" y="212"/>
                  </a:cubicBezTo>
                  <a:cubicBezTo>
                    <a:pt x="270" y="371"/>
                    <a:pt x="414" y="381"/>
                    <a:pt x="414" y="38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3235"/>
                </a:solidFill>
                <a:effectLst/>
                <a:uLnTx/>
                <a:uFillTx/>
                <a:latin typeface="Franklin Gothic Book" panose="020B0503020102020204"/>
              </a:endParaRPr>
            </a:p>
          </p:txBody>
        </p:sp>
      </p:grpSp>
      <p:sp>
        <p:nvSpPr>
          <p:cNvPr id="27" name="Rectangle 26">
            <a:extLst>
              <a:ext uri="{FF2B5EF4-FFF2-40B4-BE49-F238E27FC236}">
                <a16:creationId xmlns:a16="http://schemas.microsoft.com/office/drawing/2014/main" id="{AFC85577-F8FA-4794-9EDF-41B0399B3D2B}"/>
              </a:ext>
            </a:extLst>
          </p:cNvPr>
          <p:cNvSpPr/>
          <p:nvPr/>
        </p:nvSpPr>
        <p:spPr>
          <a:xfrm>
            <a:off x="8587777" y="3808740"/>
            <a:ext cx="2318263" cy="792000"/>
          </a:xfrm>
          <a:prstGeom prst="rect">
            <a:avLst/>
          </a:prstGeom>
          <a:solidFill>
            <a:srgbClr val="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2E3235"/>
                </a:solidFill>
                <a:effectLst/>
                <a:uLnTx/>
                <a:uFillTx/>
                <a:ea typeface="+mn-ea"/>
                <a:cs typeface="+mn-cs"/>
              </a:rPr>
              <a:t>Contribute to economic growth</a:t>
            </a:r>
          </a:p>
        </p:txBody>
      </p:sp>
      <p:sp>
        <p:nvSpPr>
          <p:cNvPr id="28" name="Rectangle 27">
            <a:extLst>
              <a:ext uri="{FF2B5EF4-FFF2-40B4-BE49-F238E27FC236}">
                <a16:creationId xmlns:a16="http://schemas.microsoft.com/office/drawing/2014/main" id="{086D5546-C0C3-4AA2-9D1F-9DB0F250110C}"/>
              </a:ext>
            </a:extLst>
          </p:cNvPr>
          <p:cNvSpPr/>
          <p:nvPr/>
        </p:nvSpPr>
        <p:spPr>
          <a:xfrm>
            <a:off x="975893" y="3483343"/>
            <a:ext cx="1951230" cy="828000"/>
          </a:xfrm>
          <a:prstGeom prst="rect">
            <a:avLst/>
          </a:prstGeom>
          <a:solidFill>
            <a:srgbClr val="FFFFFF"/>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rgbClr val="2E3235"/>
                </a:solidFill>
                <a:effectLst/>
                <a:uLnTx/>
                <a:uFillTx/>
                <a:ea typeface="+mn-ea"/>
                <a:cs typeface="+mn-cs"/>
              </a:rPr>
              <a:t>Encourage collaboration</a:t>
            </a:r>
          </a:p>
        </p:txBody>
      </p:sp>
      <p:sp>
        <p:nvSpPr>
          <p:cNvPr id="30" name="TextBox 29">
            <a:extLst>
              <a:ext uri="{FF2B5EF4-FFF2-40B4-BE49-F238E27FC236}">
                <a16:creationId xmlns:a16="http://schemas.microsoft.com/office/drawing/2014/main" id="{833C4846-D8E2-44A4-B1E4-8F7052876BAB}"/>
              </a:ext>
            </a:extLst>
          </p:cNvPr>
          <p:cNvSpPr txBox="1"/>
          <p:nvPr/>
        </p:nvSpPr>
        <p:spPr>
          <a:xfrm>
            <a:off x="5234226" y="3413648"/>
            <a:ext cx="1849901" cy="1261884"/>
          </a:xfrm>
          <a:prstGeom prst="rect">
            <a:avLst/>
          </a:prstGeom>
          <a:noFill/>
        </p:spPr>
        <p:txBody>
          <a:bodyPr wrap="square" rtlCol="0">
            <a:spAutoFit/>
          </a:bodyPr>
          <a:lstStyle/>
          <a:p>
            <a:pPr algn="ctr" defTabSz="914400"/>
            <a:r>
              <a:rPr lang="en-GB" sz="1900" b="1" dirty="0">
                <a:solidFill>
                  <a:srgbClr val="2E3235"/>
                </a:solidFill>
                <a:latin typeface="Franklin Gothic Book" panose="020B0503020102020204"/>
              </a:rPr>
              <a:t>Benefits of local manufacture</a:t>
            </a:r>
          </a:p>
          <a:p>
            <a:pPr algn="ctr" defTabSz="914400"/>
            <a:r>
              <a:rPr lang="en-GB" sz="1900" b="1" dirty="0">
                <a:solidFill>
                  <a:srgbClr val="2E3235"/>
                </a:solidFill>
                <a:latin typeface="Franklin Gothic Book" panose="020B0503020102020204"/>
              </a:rPr>
              <a:t> of HIV commodities </a:t>
            </a:r>
          </a:p>
        </p:txBody>
      </p:sp>
      <p:sp>
        <p:nvSpPr>
          <p:cNvPr id="34" name="Title 3">
            <a:extLst>
              <a:ext uri="{FF2B5EF4-FFF2-40B4-BE49-F238E27FC236}">
                <a16:creationId xmlns:a16="http://schemas.microsoft.com/office/drawing/2014/main" id="{AD352265-D3C6-44F1-BB93-A961E85988C0}"/>
              </a:ext>
            </a:extLst>
          </p:cNvPr>
          <p:cNvSpPr>
            <a:spLocks noGrp="1"/>
          </p:cNvSpPr>
          <p:nvPr>
            <p:ph type="title"/>
          </p:nvPr>
        </p:nvSpPr>
        <p:spPr>
          <a:xfrm>
            <a:off x="2546555" y="390560"/>
            <a:ext cx="9477805" cy="1223964"/>
          </a:xfrm>
        </p:spPr>
        <p:txBody>
          <a:bodyPr>
            <a:noAutofit/>
          </a:bodyPr>
          <a:lstStyle/>
          <a:p>
            <a:r>
              <a:rPr lang="en-US" sz="3000" b="1" dirty="0"/>
              <a:t>Results: Local Production of HIV Commodities is a Viable and Sustainable Strategy That Can: </a:t>
            </a:r>
            <a:endParaRPr lang="en-GB" sz="3000" b="1" noProof="0" dirty="0"/>
          </a:p>
        </p:txBody>
      </p:sp>
      <p:cxnSp>
        <p:nvCxnSpPr>
          <p:cNvPr id="31" name="Straight Arrow Connector 30">
            <a:extLst>
              <a:ext uri="{FF2B5EF4-FFF2-40B4-BE49-F238E27FC236}">
                <a16:creationId xmlns:a16="http://schemas.microsoft.com/office/drawing/2014/main" id="{FC80CC0E-F64F-F3AF-7DBA-4738D39B6FCC}"/>
              </a:ext>
            </a:extLst>
          </p:cNvPr>
          <p:cNvCxnSpPr/>
          <p:nvPr/>
        </p:nvCxnSpPr>
        <p:spPr>
          <a:xfrm flipH="1">
            <a:off x="2928568" y="4022400"/>
            <a:ext cx="1332000" cy="0"/>
          </a:xfrm>
          <a:prstGeom prst="straightConnector1">
            <a:avLst/>
          </a:prstGeom>
          <a:noFill/>
          <a:ln w="38100" cap="flat" cmpd="sng" algn="ctr">
            <a:solidFill>
              <a:schemeClr val="accent1"/>
            </a:solidFill>
            <a:prstDash val="solid"/>
            <a:miter lim="800000"/>
            <a:tailEnd type="triangle"/>
          </a:ln>
          <a:effectLst/>
        </p:spPr>
      </p:cxnSp>
      <p:cxnSp>
        <p:nvCxnSpPr>
          <p:cNvPr id="32" name="Straight Arrow Connector 31">
            <a:extLst>
              <a:ext uri="{FF2B5EF4-FFF2-40B4-BE49-F238E27FC236}">
                <a16:creationId xmlns:a16="http://schemas.microsoft.com/office/drawing/2014/main" id="{683A793D-BA83-2BA4-A0F2-859CC9002FB5}"/>
              </a:ext>
            </a:extLst>
          </p:cNvPr>
          <p:cNvCxnSpPr>
            <a:cxnSpLocks/>
          </p:cNvCxnSpPr>
          <p:nvPr/>
        </p:nvCxnSpPr>
        <p:spPr>
          <a:xfrm flipH="1">
            <a:off x="3707514" y="5588417"/>
            <a:ext cx="1332000" cy="0"/>
          </a:xfrm>
          <a:prstGeom prst="straightConnector1">
            <a:avLst/>
          </a:prstGeom>
          <a:noFill/>
          <a:ln w="38100" cap="flat" cmpd="sng" algn="ctr">
            <a:solidFill>
              <a:schemeClr val="accent2"/>
            </a:solidFill>
            <a:prstDash val="solid"/>
            <a:miter lim="800000"/>
            <a:tailEnd type="triangle"/>
          </a:ln>
          <a:effectLst/>
        </p:spPr>
      </p:cxnSp>
      <p:cxnSp>
        <p:nvCxnSpPr>
          <p:cNvPr id="33" name="Straight Arrow Connector 32">
            <a:extLst>
              <a:ext uri="{FF2B5EF4-FFF2-40B4-BE49-F238E27FC236}">
                <a16:creationId xmlns:a16="http://schemas.microsoft.com/office/drawing/2014/main" id="{CF1EF278-3EC1-B578-4E97-BF96BF0020A9}"/>
              </a:ext>
            </a:extLst>
          </p:cNvPr>
          <p:cNvCxnSpPr>
            <a:cxnSpLocks/>
          </p:cNvCxnSpPr>
          <p:nvPr/>
        </p:nvCxnSpPr>
        <p:spPr>
          <a:xfrm rot="10800000" flipH="1">
            <a:off x="7260822" y="2280694"/>
            <a:ext cx="1332000" cy="0"/>
          </a:xfrm>
          <a:prstGeom prst="straightConnector1">
            <a:avLst/>
          </a:prstGeom>
          <a:noFill/>
          <a:ln w="38100" cap="flat" cmpd="sng" algn="ctr">
            <a:solidFill>
              <a:schemeClr val="bg1">
                <a:lumMod val="65000"/>
              </a:schemeClr>
            </a:solidFill>
            <a:prstDash val="solid"/>
            <a:miter lim="800000"/>
            <a:tailEnd type="triangle"/>
          </a:ln>
          <a:effectLst/>
        </p:spPr>
      </p:cxnSp>
      <p:cxnSp>
        <p:nvCxnSpPr>
          <p:cNvPr id="35" name="Straight Arrow Connector 34">
            <a:extLst>
              <a:ext uri="{FF2B5EF4-FFF2-40B4-BE49-F238E27FC236}">
                <a16:creationId xmlns:a16="http://schemas.microsoft.com/office/drawing/2014/main" id="{F30C9393-122E-DE6B-F6AE-7DF45C4936FD}"/>
              </a:ext>
            </a:extLst>
          </p:cNvPr>
          <p:cNvCxnSpPr>
            <a:cxnSpLocks/>
          </p:cNvCxnSpPr>
          <p:nvPr/>
        </p:nvCxnSpPr>
        <p:spPr>
          <a:xfrm>
            <a:off x="7785254" y="4061411"/>
            <a:ext cx="808919" cy="0"/>
          </a:xfrm>
          <a:prstGeom prst="straightConnector1">
            <a:avLst/>
          </a:prstGeom>
          <a:noFill/>
          <a:ln w="38100" cap="flat" cmpd="sng" algn="ctr">
            <a:solidFill>
              <a:schemeClr val="accent5"/>
            </a:solidFill>
            <a:prstDash val="solid"/>
            <a:miter lim="800000"/>
            <a:tailEnd type="triangle"/>
          </a:ln>
          <a:effectLst/>
        </p:spPr>
      </p:cxnSp>
      <p:cxnSp>
        <p:nvCxnSpPr>
          <p:cNvPr id="36" name="Straight Arrow Connector 35">
            <a:extLst>
              <a:ext uri="{FF2B5EF4-FFF2-40B4-BE49-F238E27FC236}">
                <a16:creationId xmlns:a16="http://schemas.microsoft.com/office/drawing/2014/main" id="{021CA964-F0E4-31D9-D9A8-69DD03F018D7}"/>
              </a:ext>
            </a:extLst>
          </p:cNvPr>
          <p:cNvCxnSpPr>
            <a:cxnSpLocks/>
          </p:cNvCxnSpPr>
          <p:nvPr/>
        </p:nvCxnSpPr>
        <p:spPr>
          <a:xfrm rot="10800000" flipH="1">
            <a:off x="6795944" y="5555412"/>
            <a:ext cx="1332000" cy="0"/>
          </a:xfrm>
          <a:prstGeom prst="straightConnector1">
            <a:avLst/>
          </a:prstGeom>
          <a:noFill/>
          <a:ln w="38100" cap="flat" cmpd="sng" algn="ctr">
            <a:solidFill>
              <a:schemeClr val="accent4"/>
            </a:solidFill>
            <a:prstDash val="solid"/>
            <a:miter lim="800000"/>
            <a:tailEnd type="triangle"/>
          </a:ln>
          <a:effectLst/>
        </p:spPr>
      </p:cxnSp>
    </p:spTree>
    <p:extLst>
      <p:ext uri="{BB962C8B-B14F-4D97-AF65-F5344CB8AC3E}">
        <p14:creationId xmlns:p14="http://schemas.microsoft.com/office/powerpoint/2010/main" val="146662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descr="circles connected by bars">
            <a:extLst>
              <a:ext uri="{FF2B5EF4-FFF2-40B4-BE49-F238E27FC236}">
                <a16:creationId xmlns:a16="http://schemas.microsoft.com/office/drawing/2014/main" id="{1AC2E413-B635-C8C5-FD34-EEF15791E0DC}"/>
              </a:ext>
            </a:extLst>
          </p:cNvPr>
          <p:cNvGrpSpPr/>
          <p:nvPr/>
        </p:nvGrpSpPr>
        <p:grpSpPr>
          <a:xfrm rot="8090177">
            <a:off x="4401489" y="2478621"/>
            <a:ext cx="3364938" cy="3366321"/>
            <a:chOff x="4940506" y="1652088"/>
            <a:chExt cx="2318586" cy="2319539"/>
          </a:xfrm>
        </p:grpSpPr>
        <p:grpSp>
          <p:nvGrpSpPr>
            <p:cNvPr id="32" name="Group 31">
              <a:extLst>
                <a:ext uri="{FF2B5EF4-FFF2-40B4-BE49-F238E27FC236}">
                  <a16:creationId xmlns:a16="http://schemas.microsoft.com/office/drawing/2014/main" id="{CF3C3533-2552-BAAB-E2D4-ADF25D3EC912}"/>
                </a:ext>
              </a:extLst>
            </p:cNvPr>
            <p:cNvGrpSpPr/>
            <p:nvPr userDrawn="1"/>
          </p:nvGrpSpPr>
          <p:grpSpPr>
            <a:xfrm>
              <a:off x="5550934" y="2279789"/>
              <a:ext cx="1094700" cy="1101406"/>
              <a:chOff x="5550934" y="2279789"/>
              <a:chExt cx="1094700" cy="1101406"/>
            </a:xfrm>
          </p:grpSpPr>
          <p:sp>
            <p:nvSpPr>
              <p:cNvPr id="46" name="Freeform 109">
                <a:extLst>
                  <a:ext uri="{FF2B5EF4-FFF2-40B4-BE49-F238E27FC236}">
                    <a16:creationId xmlns:a16="http://schemas.microsoft.com/office/drawing/2014/main" id="{4C58BA53-D802-C770-B315-AE0EA8BEB372}"/>
                  </a:ext>
                  <a:ext uri="{C183D7F6-B498-43B3-948B-1728B52AA6E4}">
                    <adec:decorative xmlns:adec="http://schemas.microsoft.com/office/drawing/2017/decorative" val="1"/>
                  </a:ext>
                </a:extLst>
              </p:cNvPr>
              <p:cNvSpPr>
                <a:spLocks/>
              </p:cNvSpPr>
              <p:nvPr userDrawn="1"/>
            </p:nvSpPr>
            <p:spPr bwMode="auto">
              <a:xfrm>
                <a:off x="5550934" y="3010395"/>
                <a:ext cx="370800" cy="370800"/>
              </a:xfrm>
              <a:custGeom>
                <a:avLst/>
                <a:gdLst>
                  <a:gd name="T0" fmla="*/ 274 w 274"/>
                  <a:gd name="T1" fmla="*/ 133 h 274"/>
                  <a:gd name="T2" fmla="*/ 142 w 274"/>
                  <a:gd name="T3" fmla="*/ 0 h 274"/>
                  <a:gd name="T4" fmla="*/ 0 w 274"/>
                  <a:gd name="T5" fmla="*/ 142 h 274"/>
                  <a:gd name="T6" fmla="*/ 132 w 274"/>
                  <a:gd name="T7" fmla="*/ 274 h 274"/>
                  <a:gd name="T8" fmla="*/ 274 w 274"/>
                  <a:gd name="T9" fmla="*/ 133 h 274"/>
                </a:gdLst>
                <a:ahLst/>
                <a:cxnLst>
                  <a:cxn ang="0">
                    <a:pos x="T0" y="T1"/>
                  </a:cxn>
                  <a:cxn ang="0">
                    <a:pos x="T2" y="T3"/>
                  </a:cxn>
                  <a:cxn ang="0">
                    <a:pos x="T4" y="T5"/>
                  </a:cxn>
                  <a:cxn ang="0">
                    <a:pos x="T6" y="T7"/>
                  </a:cxn>
                  <a:cxn ang="0">
                    <a:pos x="T8" y="T9"/>
                  </a:cxn>
                </a:cxnLst>
                <a:rect l="0" t="0" r="r" b="b"/>
                <a:pathLst>
                  <a:path w="274" h="274">
                    <a:moveTo>
                      <a:pt x="274" y="133"/>
                    </a:moveTo>
                    <a:lnTo>
                      <a:pt x="142" y="0"/>
                    </a:lnTo>
                    <a:lnTo>
                      <a:pt x="0" y="142"/>
                    </a:lnTo>
                    <a:lnTo>
                      <a:pt x="132" y="274"/>
                    </a:lnTo>
                    <a:lnTo>
                      <a:pt x="274"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09">
                <a:extLst>
                  <a:ext uri="{FF2B5EF4-FFF2-40B4-BE49-F238E27FC236}">
                    <a16:creationId xmlns:a16="http://schemas.microsoft.com/office/drawing/2014/main" id="{27420F4D-86D9-05FF-3111-57CB55A9395B}"/>
                  </a:ext>
                  <a:ext uri="{C183D7F6-B498-43B3-948B-1728B52AA6E4}">
                    <adec:decorative xmlns:adec="http://schemas.microsoft.com/office/drawing/2017/decorative" val="1"/>
                  </a:ext>
                </a:extLst>
              </p:cNvPr>
              <p:cNvSpPr>
                <a:spLocks/>
              </p:cNvSpPr>
              <p:nvPr userDrawn="1"/>
            </p:nvSpPr>
            <p:spPr bwMode="auto">
              <a:xfrm flipH="1" flipV="1">
                <a:off x="6274834" y="2279789"/>
                <a:ext cx="370800" cy="370800"/>
              </a:xfrm>
              <a:custGeom>
                <a:avLst/>
                <a:gdLst>
                  <a:gd name="T0" fmla="*/ 274 w 274"/>
                  <a:gd name="T1" fmla="*/ 133 h 274"/>
                  <a:gd name="T2" fmla="*/ 142 w 274"/>
                  <a:gd name="T3" fmla="*/ 0 h 274"/>
                  <a:gd name="T4" fmla="*/ 0 w 274"/>
                  <a:gd name="T5" fmla="*/ 142 h 274"/>
                  <a:gd name="T6" fmla="*/ 132 w 274"/>
                  <a:gd name="T7" fmla="*/ 274 h 274"/>
                  <a:gd name="T8" fmla="*/ 274 w 274"/>
                  <a:gd name="T9" fmla="*/ 133 h 274"/>
                </a:gdLst>
                <a:ahLst/>
                <a:cxnLst>
                  <a:cxn ang="0">
                    <a:pos x="T0" y="T1"/>
                  </a:cxn>
                  <a:cxn ang="0">
                    <a:pos x="T2" y="T3"/>
                  </a:cxn>
                  <a:cxn ang="0">
                    <a:pos x="T4" y="T5"/>
                  </a:cxn>
                  <a:cxn ang="0">
                    <a:pos x="T6" y="T7"/>
                  </a:cxn>
                  <a:cxn ang="0">
                    <a:pos x="T8" y="T9"/>
                  </a:cxn>
                </a:cxnLst>
                <a:rect l="0" t="0" r="r" b="b"/>
                <a:pathLst>
                  <a:path w="274" h="274">
                    <a:moveTo>
                      <a:pt x="274" y="133"/>
                    </a:moveTo>
                    <a:lnTo>
                      <a:pt x="142" y="0"/>
                    </a:lnTo>
                    <a:lnTo>
                      <a:pt x="0" y="142"/>
                    </a:lnTo>
                    <a:lnTo>
                      <a:pt x="132" y="274"/>
                    </a:lnTo>
                    <a:lnTo>
                      <a:pt x="274" y="1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09">
                <a:extLst>
                  <a:ext uri="{FF2B5EF4-FFF2-40B4-BE49-F238E27FC236}">
                    <a16:creationId xmlns:a16="http://schemas.microsoft.com/office/drawing/2014/main" id="{E2705D40-6BCB-247B-D001-D752B86E70D0}"/>
                  </a:ext>
                  <a:ext uri="{C183D7F6-B498-43B3-948B-1728B52AA6E4}">
                    <adec:decorative xmlns:adec="http://schemas.microsoft.com/office/drawing/2017/decorative" val="1"/>
                  </a:ext>
                </a:extLst>
              </p:cNvPr>
              <p:cNvSpPr>
                <a:spLocks/>
              </p:cNvSpPr>
              <p:nvPr userDrawn="1"/>
            </p:nvSpPr>
            <p:spPr bwMode="auto">
              <a:xfrm flipH="1" flipV="1">
                <a:off x="6274834" y="3010395"/>
                <a:ext cx="370800" cy="370800"/>
              </a:xfrm>
              <a:custGeom>
                <a:avLst/>
                <a:gdLst>
                  <a:gd name="T0" fmla="*/ 274 w 274"/>
                  <a:gd name="T1" fmla="*/ 133 h 274"/>
                  <a:gd name="T2" fmla="*/ 142 w 274"/>
                  <a:gd name="T3" fmla="*/ 0 h 274"/>
                  <a:gd name="T4" fmla="*/ 0 w 274"/>
                  <a:gd name="T5" fmla="*/ 142 h 274"/>
                  <a:gd name="T6" fmla="*/ 132 w 274"/>
                  <a:gd name="T7" fmla="*/ 274 h 274"/>
                  <a:gd name="T8" fmla="*/ 274 w 274"/>
                  <a:gd name="T9" fmla="*/ 133 h 274"/>
                </a:gdLst>
                <a:ahLst/>
                <a:cxnLst>
                  <a:cxn ang="0">
                    <a:pos x="T0" y="T1"/>
                  </a:cxn>
                  <a:cxn ang="0">
                    <a:pos x="T2" y="T3"/>
                  </a:cxn>
                  <a:cxn ang="0">
                    <a:pos x="T4" y="T5"/>
                  </a:cxn>
                  <a:cxn ang="0">
                    <a:pos x="T6" y="T7"/>
                  </a:cxn>
                  <a:cxn ang="0">
                    <a:pos x="T8" y="T9"/>
                  </a:cxn>
                </a:cxnLst>
                <a:rect l="0" t="0" r="r" b="b"/>
                <a:pathLst>
                  <a:path w="274" h="274">
                    <a:moveTo>
                      <a:pt x="274" y="133"/>
                    </a:moveTo>
                    <a:lnTo>
                      <a:pt x="142" y="0"/>
                    </a:lnTo>
                    <a:lnTo>
                      <a:pt x="0" y="142"/>
                    </a:lnTo>
                    <a:lnTo>
                      <a:pt x="132" y="274"/>
                    </a:lnTo>
                    <a:lnTo>
                      <a:pt x="274" y="13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09">
                <a:extLst>
                  <a:ext uri="{FF2B5EF4-FFF2-40B4-BE49-F238E27FC236}">
                    <a16:creationId xmlns:a16="http://schemas.microsoft.com/office/drawing/2014/main" id="{07B30A76-6BDB-128A-EB0B-D00AC733AFBC}"/>
                  </a:ext>
                  <a:ext uri="{C183D7F6-B498-43B3-948B-1728B52AA6E4}">
                    <adec:decorative xmlns:adec="http://schemas.microsoft.com/office/drawing/2017/decorative" val="1"/>
                  </a:ext>
                </a:extLst>
              </p:cNvPr>
              <p:cNvSpPr>
                <a:spLocks/>
              </p:cNvSpPr>
              <p:nvPr userDrawn="1"/>
            </p:nvSpPr>
            <p:spPr bwMode="auto">
              <a:xfrm>
                <a:off x="5550934" y="2279789"/>
                <a:ext cx="370800" cy="370800"/>
              </a:xfrm>
              <a:custGeom>
                <a:avLst/>
                <a:gdLst>
                  <a:gd name="T0" fmla="*/ 274 w 274"/>
                  <a:gd name="T1" fmla="*/ 133 h 274"/>
                  <a:gd name="T2" fmla="*/ 142 w 274"/>
                  <a:gd name="T3" fmla="*/ 0 h 274"/>
                  <a:gd name="T4" fmla="*/ 0 w 274"/>
                  <a:gd name="T5" fmla="*/ 142 h 274"/>
                  <a:gd name="T6" fmla="*/ 132 w 274"/>
                  <a:gd name="T7" fmla="*/ 274 h 274"/>
                  <a:gd name="T8" fmla="*/ 274 w 274"/>
                  <a:gd name="T9" fmla="*/ 133 h 274"/>
                </a:gdLst>
                <a:ahLst/>
                <a:cxnLst>
                  <a:cxn ang="0">
                    <a:pos x="T0" y="T1"/>
                  </a:cxn>
                  <a:cxn ang="0">
                    <a:pos x="T2" y="T3"/>
                  </a:cxn>
                  <a:cxn ang="0">
                    <a:pos x="T4" y="T5"/>
                  </a:cxn>
                  <a:cxn ang="0">
                    <a:pos x="T6" y="T7"/>
                  </a:cxn>
                  <a:cxn ang="0">
                    <a:pos x="T8" y="T9"/>
                  </a:cxn>
                </a:cxnLst>
                <a:rect l="0" t="0" r="r" b="b"/>
                <a:pathLst>
                  <a:path w="274" h="274">
                    <a:moveTo>
                      <a:pt x="274" y="133"/>
                    </a:moveTo>
                    <a:lnTo>
                      <a:pt x="142" y="0"/>
                    </a:lnTo>
                    <a:lnTo>
                      <a:pt x="0" y="142"/>
                    </a:lnTo>
                    <a:lnTo>
                      <a:pt x="132" y="274"/>
                    </a:lnTo>
                    <a:lnTo>
                      <a:pt x="274" y="13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7A60A677-19D9-F4AC-7B89-897AFF33D72E}"/>
                </a:ext>
              </a:extLst>
            </p:cNvPr>
            <p:cNvGrpSpPr/>
            <p:nvPr userDrawn="1"/>
          </p:nvGrpSpPr>
          <p:grpSpPr>
            <a:xfrm>
              <a:off x="4940506" y="2385257"/>
              <a:ext cx="2318586" cy="853200"/>
              <a:chOff x="4940506" y="2403582"/>
              <a:chExt cx="2318586" cy="853200"/>
            </a:xfrm>
          </p:grpSpPr>
          <p:sp>
            <p:nvSpPr>
              <p:cNvPr id="41" name="Oval 40">
                <a:extLst>
                  <a:ext uri="{FF2B5EF4-FFF2-40B4-BE49-F238E27FC236}">
                    <a16:creationId xmlns:a16="http://schemas.microsoft.com/office/drawing/2014/main" id="{D37EE242-4FC9-60B5-3D53-68F67F6F812F}"/>
                  </a:ext>
                  <a:ext uri="{C183D7F6-B498-43B3-948B-1728B52AA6E4}">
                    <adec:decorative xmlns:adec="http://schemas.microsoft.com/office/drawing/2017/decorative" val="1"/>
                  </a:ext>
                </a:extLst>
              </p:cNvPr>
              <p:cNvSpPr/>
              <p:nvPr userDrawn="1"/>
            </p:nvSpPr>
            <p:spPr>
              <a:xfrm>
                <a:off x="4940506" y="2403582"/>
                <a:ext cx="853200" cy="853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C41FC46A-677B-8F91-8CF3-40F1A9EB9754}"/>
                  </a:ext>
                  <a:ext uri="{C183D7F6-B498-43B3-948B-1728B52AA6E4}">
                    <adec:decorative xmlns:adec="http://schemas.microsoft.com/office/drawing/2017/decorative" val="1"/>
                  </a:ext>
                </a:extLst>
              </p:cNvPr>
              <p:cNvSpPr/>
              <p:nvPr userDrawn="1"/>
            </p:nvSpPr>
            <p:spPr>
              <a:xfrm>
                <a:off x="5026906" y="2489982"/>
                <a:ext cx="680400" cy="68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337B5A90-9231-2701-9058-3EC3BB8ABA7B}"/>
                  </a:ext>
                </a:extLst>
              </p:cNvPr>
              <p:cNvGrpSpPr/>
              <p:nvPr userDrawn="1"/>
            </p:nvGrpSpPr>
            <p:grpSpPr>
              <a:xfrm>
                <a:off x="6405892" y="2403582"/>
                <a:ext cx="853200" cy="853200"/>
                <a:chOff x="5885192" y="2937065"/>
                <a:chExt cx="853200" cy="853200"/>
              </a:xfrm>
            </p:grpSpPr>
            <p:sp>
              <p:nvSpPr>
                <p:cNvPr id="44" name="Oval 43">
                  <a:extLst>
                    <a:ext uri="{FF2B5EF4-FFF2-40B4-BE49-F238E27FC236}">
                      <a16:creationId xmlns:a16="http://schemas.microsoft.com/office/drawing/2014/main" id="{BBD6A04F-A819-BA34-1DC8-9E5F38E78288}"/>
                    </a:ext>
                    <a:ext uri="{C183D7F6-B498-43B3-948B-1728B52AA6E4}">
                      <adec:decorative xmlns:adec="http://schemas.microsoft.com/office/drawing/2017/decorative" val="1"/>
                    </a:ext>
                  </a:extLst>
                </p:cNvPr>
                <p:cNvSpPr/>
                <p:nvPr userDrawn="1"/>
              </p:nvSpPr>
              <p:spPr>
                <a:xfrm>
                  <a:off x="5885192" y="2937065"/>
                  <a:ext cx="853200" cy="853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1B60494-36F7-1985-0AD2-B51682D31FAB}"/>
                    </a:ext>
                    <a:ext uri="{C183D7F6-B498-43B3-948B-1728B52AA6E4}">
                      <adec:decorative xmlns:adec="http://schemas.microsoft.com/office/drawing/2017/decorative" val="1"/>
                    </a:ext>
                  </a:extLst>
                </p:cNvPr>
                <p:cNvSpPr/>
                <p:nvPr userDrawn="1"/>
              </p:nvSpPr>
              <p:spPr>
                <a:xfrm>
                  <a:off x="5971592" y="3023465"/>
                  <a:ext cx="680400" cy="68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4" name="Group 33">
              <a:extLst>
                <a:ext uri="{FF2B5EF4-FFF2-40B4-BE49-F238E27FC236}">
                  <a16:creationId xmlns:a16="http://schemas.microsoft.com/office/drawing/2014/main" id="{A6F2A7FD-290C-CED0-864A-FD4B55284518}"/>
                </a:ext>
              </a:extLst>
            </p:cNvPr>
            <p:cNvGrpSpPr/>
            <p:nvPr userDrawn="1"/>
          </p:nvGrpSpPr>
          <p:grpSpPr>
            <a:xfrm>
              <a:off x="5671684" y="1652088"/>
              <a:ext cx="853200" cy="2319539"/>
              <a:chOff x="5649934" y="1652088"/>
              <a:chExt cx="853200" cy="2319539"/>
            </a:xfrm>
          </p:grpSpPr>
          <p:grpSp>
            <p:nvGrpSpPr>
              <p:cNvPr id="35" name="Group 34">
                <a:extLst>
                  <a:ext uri="{FF2B5EF4-FFF2-40B4-BE49-F238E27FC236}">
                    <a16:creationId xmlns:a16="http://schemas.microsoft.com/office/drawing/2014/main" id="{7F81D39F-806B-B217-345F-F9182B7A4E77}"/>
                  </a:ext>
                </a:extLst>
              </p:cNvPr>
              <p:cNvGrpSpPr/>
              <p:nvPr userDrawn="1"/>
            </p:nvGrpSpPr>
            <p:grpSpPr>
              <a:xfrm>
                <a:off x="5649934" y="3118427"/>
                <a:ext cx="853200" cy="853200"/>
                <a:chOff x="5736334" y="3239077"/>
                <a:chExt cx="853200" cy="853200"/>
              </a:xfrm>
            </p:grpSpPr>
            <p:sp>
              <p:nvSpPr>
                <p:cNvPr id="39" name="Oval 38">
                  <a:extLst>
                    <a:ext uri="{FF2B5EF4-FFF2-40B4-BE49-F238E27FC236}">
                      <a16:creationId xmlns:a16="http://schemas.microsoft.com/office/drawing/2014/main" id="{F6E450E6-29F8-5BFC-7E5D-CBF3D4C83F3A}"/>
                    </a:ext>
                    <a:ext uri="{C183D7F6-B498-43B3-948B-1728B52AA6E4}">
                      <adec:decorative xmlns:adec="http://schemas.microsoft.com/office/drawing/2017/decorative" val="1"/>
                    </a:ext>
                  </a:extLst>
                </p:cNvPr>
                <p:cNvSpPr/>
                <p:nvPr userDrawn="1"/>
              </p:nvSpPr>
              <p:spPr>
                <a:xfrm>
                  <a:off x="5736334" y="3239077"/>
                  <a:ext cx="853200" cy="853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2D63C03C-4EF1-D8ED-1966-1A1A4AE85D4F}"/>
                    </a:ext>
                    <a:ext uri="{C183D7F6-B498-43B3-948B-1728B52AA6E4}">
                      <adec:decorative xmlns:adec="http://schemas.microsoft.com/office/drawing/2017/decorative" val="1"/>
                    </a:ext>
                  </a:extLst>
                </p:cNvPr>
                <p:cNvSpPr/>
                <p:nvPr userDrawn="1"/>
              </p:nvSpPr>
              <p:spPr>
                <a:xfrm>
                  <a:off x="5822734" y="3325477"/>
                  <a:ext cx="680400" cy="68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43518EC9-E9A5-112D-428F-606AC6C2FA6A}"/>
                  </a:ext>
                </a:extLst>
              </p:cNvPr>
              <p:cNvGrpSpPr/>
              <p:nvPr userDrawn="1"/>
            </p:nvGrpSpPr>
            <p:grpSpPr>
              <a:xfrm>
                <a:off x="5649934" y="1652088"/>
                <a:ext cx="853200" cy="853200"/>
                <a:chOff x="5649934" y="1652088"/>
                <a:chExt cx="853200" cy="853200"/>
              </a:xfrm>
            </p:grpSpPr>
            <p:sp>
              <p:nvSpPr>
                <p:cNvPr id="37" name="Oval 36">
                  <a:extLst>
                    <a:ext uri="{FF2B5EF4-FFF2-40B4-BE49-F238E27FC236}">
                      <a16:creationId xmlns:a16="http://schemas.microsoft.com/office/drawing/2014/main" id="{89AF2CF9-ED18-BE7F-9BC4-19F2E6EEA02F}"/>
                    </a:ext>
                    <a:ext uri="{C183D7F6-B498-43B3-948B-1728B52AA6E4}">
                      <adec:decorative xmlns:adec="http://schemas.microsoft.com/office/drawing/2017/decorative" val="1"/>
                    </a:ext>
                  </a:extLst>
                </p:cNvPr>
                <p:cNvSpPr/>
                <p:nvPr userDrawn="1"/>
              </p:nvSpPr>
              <p:spPr>
                <a:xfrm>
                  <a:off x="5649934" y="1652088"/>
                  <a:ext cx="853200" cy="85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066804C3-FBD5-CD7C-415F-D7B18F3AB44F}"/>
                    </a:ext>
                    <a:ext uri="{C183D7F6-B498-43B3-948B-1728B52AA6E4}">
                      <adec:decorative xmlns:adec="http://schemas.microsoft.com/office/drawing/2017/decorative" val="1"/>
                    </a:ext>
                  </a:extLst>
                </p:cNvPr>
                <p:cNvSpPr/>
                <p:nvPr userDrawn="1"/>
              </p:nvSpPr>
              <p:spPr>
                <a:xfrm>
                  <a:off x="5736334" y="1738488"/>
                  <a:ext cx="680400" cy="68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2546555" y="345881"/>
            <a:ext cx="9645445" cy="1223964"/>
          </a:xfrm>
        </p:spPr>
        <p:txBody>
          <a:bodyPr>
            <a:normAutofit/>
          </a:bodyPr>
          <a:lstStyle/>
          <a:p>
            <a:r>
              <a:rPr lang="en-US" sz="3200" dirty="0"/>
              <a:t>Results: Challenges to Overcome for Producing ARVs Locally</a:t>
            </a:r>
            <a:endParaRPr lang="en-GB" sz="3200" noProof="0" dirty="0"/>
          </a:p>
        </p:txBody>
      </p:sp>
      <p:sp>
        <p:nvSpPr>
          <p:cNvPr id="7" name="Rectangle 6">
            <a:extLst>
              <a:ext uri="{FF2B5EF4-FFF2-40B4-BE49-F238E27FC236}">
                <a16:creationId xmlns:a16="http://schemas.microsoft.com/office/drawing/2014/main" id="{0BE948EE-CAEC-4FDF-B889-47CB2BDD6A3D}"/>
              </a:ext>
            </a:extLst>
          </p:cNvPr>
          <p:cNvSpPr/>
          <p:nvPr/>
        </p:nvSpPr>
        <p:spPr>
          <a:xfrm>
            <a:off x="7709274" y="2825775"/>
            <a:ext cx="3856774" cy="2371745"/>
          </a:xfrm>
          <a:prstGeom prst="rect">
            <a:avLst/>
          </a:prstGeom>
        </p:spPr>
        <p:txBody>
          <a:bodyPr wrap="square">
            <a:noAutofit/>
          </a:bodyPr>
          <a:lstStyle/>
          <a:p>
            <a:pPr defTabSz="914400">
              <a:spcAft>
                <a:spcPts val="600"/>
              </a:spcAft>
              <a:defRPr/>
            </a:pPr>
            <a:r>
              <a:rPr lang="en-US" sz="1600" b="1" dirty="0">
                <a:solidFill>
                  <a:schemeClr val="accent2"/>
                </a:solidFill>
              </a:rPr>
              <a:t>High cost of production inputs</a:t>
            </a:r>
          </a:p>
          <a:p>
            <a:pPr marL="285750" indent="-285750" defTabSz="914400">
              <a:spcAft>
                <a:spcPts val="600"/>
              </a:spcAft>
              <a:buFont typeface="Arial" panose="020B0604020202020204" pitchFamily="34" charset="0"/>
              <a:buChar char="•"/>
              <a:defRPr/>
            </a:pPr>
            <a:r>
              <a:rPr lang="en-US" sz="1600" dirty="0"/>
              <a:t>High cost of purchasing and importing APIs and other ingredients</a:t>
            </a:r>
          </a:p>
          <a:p>
            <a:pPr marL="285750" indent="-285750" defTabSz="914400">
              <a:spcAft>
                <a:spcPts val="600"/>
              </a:spcAft>
              <a:buFont typeface="Arial" panose="020B0604020202020204" pitchFamily="34" charset="0"/>
              <a:buChar char="•"/>
              <a:defRPr/>
            </a:pPr>
            <a:r>
              <a:rPr lang="en-US" sz="1600" dirty="0"/>
              <a:t>Cost of capacity building for personnel</a:t>
            </a:r>
          </a:p>
          <a:p>
            <a:pPr algn="ctr" defTabSz="914400">
              <a:spcAft>
                <a:spcPts val="600"/>
              </a:spcAft>
              <a:defRPr/>
            </a:pPr>
            <a:endParaRPr lang="en-US" sz="1600" b="1" dirty="0"/>
          </a:p>
        </p:txBody>
      </p:sp>
      <p:sp>
        <p:nvSpPr>
          <p:cNvPr id="8" name="Rectangle 7">
            <a:extLst>
              <a:ext uri="{FF2B5EF4-FFF2-40B4-BE49-F238E27FC236}">
                <a16:creationId xmlns:a16="http://schemas.microsoft.com/office/drawing/2014/main" id="{7BC3AF29-2A17-4979-B1AB-3701EEAA8D40}"/>
              </a:ext>
            </a:extLst>
          </p:cNvPr>
          <p:cNvSpPr/>
          <p:nvPr/>
        </p:nvSpPr>
        <p:spPr>
          <a:xfrm>
            <a:off x="914738" y="3596469"/>
            <a:ext cx="3645325" cy="2309302"/>
          </a:xfrm>
          <a:prstGeom prst="rect">
            <a:avLst/>
          </a:prstGeom>
        </p:spPr>
        <p:txBody>
          <a:bodyPr wrap="square">
            <a:noAutofit/>
          </a:bodyPr>
          <a:lstStyle/>
          <a:p>
            <a:pPr defTabSz="914400">
              <a:spcAft>
                <a:spcPts val="600"/>
              </a:spcAft>
              <a:defRPr/>
            </a:pPr>
            <a:r>
              <a:rPr lang="en-IN" sz="1600" b="1" dirty="0">
                <a:solidFill>
                  <a:schemeClr val="accent3"/>
                </a:solidFill>
              </a:rPr>
              <a:t>No enabling environment</a:t>
            </a:r>
            <a:r>
              <a:rPr lang="en-US" sz="1600" b="1" dirty="0">
                <a:solidFill>
                  <a:schemeClr val="accent3"/>
                </a:solidFill>
              </a:rPr>
              <a:t> to promote local manufacturing </a:t>
            </a:r>
          </a:p>
          <a:p>
            <a:pPr marL="285750" indent="-285750" defTabSz="914400">
              <a:spcAft>
                <a:spcPts val="600"/>
              </a:spcAft>
              <a:buFont typeface="Arial" panose="020B0604020202020204" pitchFamily="34" charset="0"/>
              <a:buChar char="•"/>
              <a:defRPr/>
            </a:pPr>
            <a:r>
              <a:rPr lang="en-US" sz="1600" dirty="0"/>
              <a:t>Increased tariffs on importation</a:t>
            </a:r>
          </a:p>
          <a:p>
            <a:pPr marL="285750" indent="-285750" defTabSz="914400">
              <a:spcAft>
                <a:spcPts val="600"/>
              </a:spcAft>
              <a:buFont typeface="Arial" panose="020B0604020202020204" pitchFamily="34" charset="0"/>
              <a:buChar char="•"/>
              <a:defRPr/>
            </a:pPr>
            <a:r>
              <a:rPr lang="en-US" sz="1600" dirty="0"/>
              <a:t>Multiple taxation of domestic companies</a:t>
            </a:r>
          </a:p>
          <a:p>
            <a:pPr defTabSz="914400">
              <a:lnSpc>
                <a:spcPts val="2400"/>
              </a:lnSpc>
              <a:spcAft>
                <a:spcPts val="600"/>
              </a:spcAft>
              <a:defRPr/>
            </a:pPr>
            <a:endParaRPr lang="en-IN" sz="1600" b="1" dirty="0">
              <a:cs typeface="Helvetica Neue" panose="02000503000000020004" pitchFamily="2" charset="0"/>
            </a:endParaRPr>
          </a:p>
        </p:txBody>
      </p:sp>
      <p:grpSp>
        <p:nvGrpSpPr>
          <p:cNvPr id="11" name="Group 10">
            <a:extLst>
              <a:ext uri="{FF2B5EF4-FFF2-40B4-BE49-F238E27FC236}">
                <a16:creationId xmlns:a16="http://schemas.microsoft.com/office/drawing/2014/main" id="{5D6A1063-F881-4CCD-80E9-E72C6F8B35D4}"/>
              </a:ext>
            </a:extLst>
          </p:cNvPr>
          <p:cNvGrpSpPr/>
          <p:nvPr/>
        </p:nvGrpSpPr>
        <p:grpSpPr>
          <a:xfrm>
            <a:off x="5816740" y="3832007"/>
            <a:ext cx="501917" cy="538860"/>
            <a:chOff x="5525833" y="2326915"/>
            <a:chExt cx="379000" cy="409663"/>
          </a:xfrm>
          <a:solidFill>
            <a:srgbClr val="FFFFFF">
              <a:lumMod val="50000"/>
            </a:srgbClr>
          </a:solidFill>
        </p:grpSpPr>
        <p:sp>
          <p:nvSpPr>
            <p:cNvPr id="16" name="Freeform 144">
              <a:extLst>
                <a:ext uri="{FF2B5EF4-FFF2-40B4-BE49-F238E27FC236}">
                  <a16:creationId xmlns:a16="http://schemas.microsoft.com/office/drawing/2014/main" id="{FDCA20F7-D3DB-4C13-95E0-23582241B295}"/>
                </a:ext>
              </a:extLst>
            </p:cNvPr>
            <p:cNvSpPr>
              <a:spLocks/>
            </p:cNvSpPr>
            <p:nvPr/>
          </p:nvSpPr>
          <p:spPr bwMode="auto">
            <a:xfrm>
              <a:off x="5651276" y="2326915"/>
              <a:ext cx="128118" cy="52320"/>
            </a:xfrm>
            <a:custGeom>
              <a:avLst/>
              <a:gdLst/>
              <a:ahLst/>
              <a:cxnLst>
                <a:cxn ang="0">
                  <a:pos x="17" y="16"/>
                </a:cxn>
                <a:cxn ang="0">
                  <a:pos x="65" y="16"/>
                </a:cxn>
                <a:cxn ang="0">
                  <a:pos x="65" y="33"/>
                </a:cxn>
                <a:cxn ang="0">
                  <a:pos x="81" y="33"/>
                </a:cxn>
                <a:cxn ang="0">
                  <a:pos x="81" y="15"/>
                </a:cxn>
                <a:cxn ang="0">
                  <a:pos x="66" y="0"/>
                </a:cxn>
                <a:cxn ang="0">
                  <a:pos x="16" y="0"/>
                </a:cxn>
                <a:cxn ang="0">
                  <a:pos x="0" y="15"/>
                </a:cxn>
                <a:cxn ang="0">
                  <a:pos x="0" y="33"/>
                </a:cxn>
                <a:cxn ang="0">
                  <a:pos x="17" y="33"/>
                </a:cxn>
                <a:cxn ang="0">
                  <a:pos x="17" y="16"/>
                </a:cxn>
              </a:cxnLst>
              <a:rect l="0" t="0" r="r" b="b"/>
              <a:pathLst>
                <a:path w="81" h="33">
                  <a:moveTo>
                    <a:pt x="17" y="16"/>
                  </a:moveTo>
                  <a:cubicBezTo>
                    <a:pt x="65" y="16"/>
                    <a:pt x="65" y="16"/>
                    <a:pt x="65" y="16"/>
                  </a:cubicBezTo>
                  <a:cubicBezTo>
                    <a:pt x="65" y="33"/>
                    <a:pt x="65" y="33"/>
                    <a:pt x="65" y="33"/>
                  </a:cubicBezTo>
                  <a:cubicBezTo>
                    <a:pt x="81" y="33"/>
                    <a:pt x="81" y="33"/>
                    <a:pt x="81" y="33"/>
                  </a:cubicBezTo>
                  <a:cubicBezTo>
                    <a:pt x="81" y="15"/>
                    <a:pt x="81" y="15"/>
                    <a:pt x="81" y="15"/>
                  </a:cubicBezTo>
                  <a:cubicBezTo>
                    <a:pt x="81" y="7"/>
                    <a:pt x="74" y="0"/>
                    <a:pt x="66" y="0"/>
                  </a:cubicBezTo>
                  <a:cubicBezTo>
                    <a:pt x="16" y="0"/>
                    <a:pt x="16" y="0"/>
                    <a:pt x="16" y="0"/>
                  </a:cubicBezTo>
                  <a:cubicBezTo>
                    <a:pt x="7" y="0"/>
                    <a:pt x="0" y="7"/>
                    <a:pt x="0" y="15"/>
                  </a:cubicBezTo>
                  <a:cubicBezTo>
                    <a:pt x="0" y="33"/>
                    <a:pt x="0" y="33"/>
                    <a:pt x="0" y="33"/>
                  </a:cubicBezTo>
                  <a:cubicBezTo>
                    <a:pt x="17" y="33"/>
                    <a:pt x="17" y="33"/>
                    <a:pt x="17" y="33"/>
                  </a:cubicBezTo>
                  <a:lnTo>
                    <a:pt x="17"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Franklin Gothic Book" panose="020B0503020102020204"/>
              </a:endParaRPr>
            </a:p>
          </p:txBody>
        </p:sp>
        <p:sp>
          <p:nvSpPr>
            <p:cNvPr id="17" name="Freeform 145">
              <a:extLst>
                <a:ext uri="{FF2B5EF4-FFF2-40B4-BE49-F238E27FC236}">
                  <a16:creationId xmlns:a16="http://schemas.microsoft.com/office/drawing/2014/main" id="{7FC0F0A7-E3C5-4AE0-B7C4-CF20C1E2C982}"/>
                </a:ext>
              </a:extLst>
            </p:cNvPr>
            <p:cNvSpPr>
              <a:spLocks/>
            </p:cNvSpPr>
            <p:nvPr/>
          </p:nvSpPr>
          <p:spPr bwMode="auto">
            <a:xfrm>
              <a:off x="5525845" y="2460892"/>
              <a:ext cx="378988" cy="79152"/>
            </a:xfrm>
            <a:custGeom>
              <a:avLst/>
              <a:gdLst/>
              <a:ahLst/>
              <a:cxnLst>
                <a:cxn ang="0">
                  <a:pos x="216" y="0"/>
                </a:cxn>
                <a:cxn ang="0">
                  <a:pos x="197" y="0"/>
                </a:cxn>
                <a:cxn ang="0">
                  <a:pos x="160" y="0"/>
                </a:cxn>
                <a:cxn ang="0">
                  <a:pos x="144" y="0"/>
                </a:cxn>
                <a:cxn ang="0">
                  <a:pos x="96" y="0"/>
                </a:cxn>
                <a:cxn ang="0">
                  <a:pos x="79" y="0"/>
                </a:cxn>
                <a:cxn ang="0">
                  <a:pos x="24" y="0"/>
                </a:cxn>
                <a:cxn ang="0">
                  <a:pos x="0" y="24"/>
                </a:cxn>
                <a:cxn ang="0">
                  <a:pos x="0" y="50"/>
                </a:cxn>
                <a:cxn ang="0">
                  <a:pos x="36" y="50"/>
                </a:cxn>
                <a:cxn ang="0">
                  <a:pos x="36" y="48"/>
                </a:cxn>
                <a:cxn ang="0">
                  <a:pos x="48" y="35"/>
                </a:cxn>
                <a:cxn ang="0">
                  <a:pos x="68" y="35"/>
                </a:cxn>
                <a:cxn ang="0">
                  <a:pos x="81" y="48"/>
                </a:cxn>
                <a:cxn ang="0">
                  <a:pos x="81" y="50"/>
                </a:cxn>
                <a:cxn ang="0">
                  <a:pos x="156" y="50"/>
                </a:cxn>
                <a:cxn ang="0">
                  <a:pos x="156" y="48"/>
                </a:cxn>
                <a:cxn ang="0">
                  <a:pos x="169" y="35"/>
                </a:cxn>
                <a:cxn ang="0">
                  <a:pos x="189" y="35"/>
                </a:cxn>
                <a:cxn ang="0">
                  <a:pos x="202" y="48"/>
                </a:cxn>
                <a:cxn ang="0">
                  <a:pos x="202" y="50"/>
                </a:cxn>
                <a:cxn ang="0">
                  <a:pos x="239" y="50"/>
                </a:cxn>
                <a:cxn ang="0">
                  <a:pos x="239" y="24"/>
                </a:cxn>
                <a:cxn ang="0">
                  <a:pos x="216" y="0"/>
                </a:cxn>
              </a:cxnLst>
              <a:rect l="0" t="0" r="r" b="b"/>
              <a:pathLst>
                <a:path w="239" h="50">
                  <a:moveTo>
                    <a:pt x="216" y="0"/>
                  </a:moveTo>
                  <a:cubicBezTo>
                    <a:pt x="197" y="0"/>
                    <a:pt x="197" y="0"/>
                    <a:pt x="197" y="0"/>
                  </a:cubicBezTo>
                  <a:cubicBezTo>
                    <a:pt x="160" y="0"/>
                    <a:pt x="160" y="0"/>
                    <a:pt x="160" y="0"/>
                  </a:cubicBezTo>
                  <a:cubicBezTo>
                    <a:pt x="144" y="0"/>
                    <a:pt x="144" y="0"/>
                    <a:pt x="144" y="0"/>
                  </a:cubicBezTo>
                  <a:cubicBezTo>
                    <a:pt x="96" y="0"/>
                    <a:pt x="96" y="0"/>
                    <a:pt x="96" y="0"/>
                  </a:cubicBezTo>
                  <a:cubicBezTo>
                    <a:pt x="79" y="0"/>
                    <a:pt x="79" y="0"/>
                    <a:pt x="79" y="0"/>
                  </a:cubicBezTo>
                  <a:cubicBezTo>
                    <a:pt x="24" y="0"/>
                    <a:pt x="24" y="0"/>
                    <a:pt x="24" y="0"/>
                  </a:cubicBezTo>
                  <a:cubicBezTo>
                    <a:pt x="11" y="0"/>
                    <a:pt x="0" y="11"/>
                    <a:pt x="0" y="24"/>
                  </a:cubicBezTo>
                  <a:cubicBezTo>
                    <a:pt x="0" y="50"/>
                    <a:pt x="0" y="50"/>
                    <a:pt x="0" y="50"/>
                  </a:cubicBezTo>
                  <a:cubicBezTo>
                    <a:pt x="36" y="50"/>
                    <a:pt x="36" y="50"/>
                    <a:pt x="36" y="50"/>
                  </a:cubicBezTo>
                  <a:cubicBezTo>
                    <a:pt x="36" y="48"/>
                    <a:pt x="36" y="48"/>
                    <a:pt x="36" y="48"/>
                  </a:cubicBezTo>
                  <a:cubicBezTo>
                    <a:pt x="36" y="41"/>
                    <a:pt x="41" y="35"/>
                    <a:pt x="48" y="35"/>
                  </a:cubicBezTo>
                  <a:cubicBezTo>
                    <a:pt x="68" y="35"/>
                    <a:pt x="68" y="35"/>
                    <a:pt x="68" y="35"/>
                  </a:cubicBezTo>
                  <a:cubicBezTo>
                    <a:pt x="75" y="35"/>
                    <a:pt x="81" y="41"/>
                    <a:pt x="81" y="48"/>
                  </a:cubicBezTo>
                  <a:cubicBezTo>
                    <a:pt x="81" y="50"/>
                    <a:pt x="81" y="50"/>
                    <a:pt x="81" y="50"/>
                  </a:cubicBezTo>
                  <a:cubicBezTo>
                    <a:pt x="156" y="50"/>
                    <a:pt x="156" y="50"/>
                    <a:pt x="156" y="50"/>
                  </a:cubicBezTo>
                  <a:cubicBezTo>
                    <a:pt x="156" y="48"/>
                    <a:pt x="156" y="48"/>
                    <a:pt x="156" y="48"/>
                  </a:cubicBezTo>
                  <a:cubicBezTo>
                    <a:pt x="156" y="41"/>
                    <a:pt x="162" y="35"/>
                    <a:pt x="169" y="35"/>
                  </a:cubicBezTo>
                  <a:cubicBezTo>
                    <a:pt x="189" y="35"/>
                    <a:pt x="189" y="35"/>
                    <a:pt x="189" y="35"/>
                  </a:cubicBezTo>
                  <a:cubicBezTo>
                    <a:pt x="196" y="35"/>
                    <a:pt x="202" y="41"/>
                    <a:pt x="202" y="48"/>
                  </a:cubicBezTo>
                  <a:cubicBezTo>
                    <a:pt x="202" y="50"/>
                    <a:pt x="202" y="50"/>
                    <a:pt x="202" y="50"/>
                  </a:cubicBezTo>
                  <a:cubicBezTo>
                    <a:pt x="239" y="50"/>
                    <a:pt x="239" y="50"/>
                    <a:pt x="239" y="50"/>
                  </a:cubicBezTo>
                  <a:cubicBezTo>
                    <a:pt x="239" y="24"/>
                    <a:pt x="239" y="24"/>
                    <a:pt x="239" y="24"/>
                  </a:cubicBezTo>
                  <a:cubicBezTo>
                    <a:pt x="239" y="11"/>
                    <a:pt x="229" y="0"/>
                    <a:pt x="2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Franklin Gothic Book" panose="020B0503020102020204"/>
              </a:endParaRPr>
            </a:p>
          </p:txBody>
        </p:sp>
        <p:sp>
          <p:nvSpPr>
            <p:cNvPr id="18" name="Freeform 146">
              <a:extLst>
                <a:ext uri="{FF2B5EF4-FFF2-40B4-BE49-F238E27FC236}">
                  <a16:creationId xmlns:a16="http://schemas.microsoft.com/office/drawing/2014/main" id="{D5412F42-1B31-4467-A382-24EAC1E726C5}"/>
                </a:ext>
              </a:extLst>
            </p:cNvPr>
            <p:cNvSpPr>
              <a:spLocks/>
            </p:cNvSpPr>
            <p:nvPr/>
          </p:nvSpPr>
          <p:spPr bwMode="auto">
            <a:xfrm>
              <a:off x="5525833" y="2574043"/>
              <a:ext cx="378987" cy="162535"/>
            </a:xfrm>
            <a:custGeom>
              <a:avLst/>
              <a:gdLst/>
              <a:ahLst/>
              <a:cxnLst>
                <a:cxn ang="0">
                  <a:pos x="202" y="11"/>
                </a:cxn>
                <a:cxn ang="0">
                  <a:pos x="189" y="24"/>
                </a:cxn>
                <a:cxn ang="0">
                  <a:pos x="169" y="24"/>
                </a:cxn>
                <a:cxn ang="0">
                  <a:pos x="156" y="11"/>
                </a:cxn>
                <a:cxn ang="0">
                  <a:pos x="156" y="0"/>
                </a:cxn>
                <a:cxn ang="0">
                  <a:pos x="149" y="0"/>
                </a:cxn>
                <a:cxn ang="0">
                  <a:pos x="91" y="0"/>
                </a:cxn>
                <a:cxn ang="0">
                  <a:pos x="83" y="0"/>
                </a:cxn>
                <a:cxn ang="0">
                  <a:pos x="81" y="0"/>
                </a:cxn>
                <a:cxn ang="0">
                  <a:pos x="81" y="11"/>
                </a:cxn>
                <a:cxn ang="0">
                  <a:pos x="68" y="24"/>
                </a:cxn>
                <a:cxn ang="0">
                  <a:pos x="48" y="24"/>
                </a:cxn>
                <a:cxn ang="0">
                  <a:pos x="36" y="11"/>
                </a:cxn>
                <a:cxn ang="0">
                  <a:pos x="36" y="0"/>
                </a:cxn>
                <a:cxn ang="0">
                  <a:pos x="0" y="0"/>
                </a:cxn>
                <a:cxn ang="0">
                  <a:pos x="0" y="94"/>
                </a:cxn>
                <a:cxn ang="0">
                  <a:pos x="24" y="117"/>
                </a:cxn>
                <a:cxn ang="0">
                  <a:pos x="216" y="117"/>
                </a:cxn>
                <a:cxn ang="0">
                  <a:pos x="239" y="94"/>
                </a:cxn>
                <a:cxn ang="0">
                  <a:pos x="239" y="0"/>
                </a:cxn>
                <a:cxn ang="0">
                  <a:pos x="202" y="0"/>
                </a:cxn>
                <a:cxn ang="0">
                  <a:pos x="202" y="11"/>
                </a:cxn>
              </a:cxnLst>
              <a:rect l="0" t="0" r="r" b="b"/>
              <a:pathLst>
                <a:path w="239" h="117">
                  <a:moveTo>
                    <a:pt x="202" y="11"/>
                  </a:moveTo>
                  <a:cubicBezTo>
                    <a:pt x="202" y="18"/>
                    <a:pt x="196" y="24"/>
                    <a:pt x="189" y="24"/>
                  </a:cubicBezTo>
                  <a:cubicBezTo>
                    <a:pt x="169" y="24"/>
                    <a:pt x="169" y="24"/>
                    <a:pt x="169" y="24"/>
                  </a:cubicBezTo>
                  <a:cubicBezTo>
                    <a:pt x="162" y="24"/>
                    <a:pt x="156" y="18"/>
                    <a:pt x="156" y="11"/>
                  </a:cubicBezTo>
                  <a:cubicBezTo>
                    <a:pt x="156" y="0"/>
                    <a:pt x="156" y="0"/>
                    <a:pt x="156" y="0"/>
                  </a:cubicBezTo>
                  <a:cubicBezTo>
                    <a:pt x="149" y="0"/>
                    <a:pt x="149" y="0"/>
                    <a:pt x="149" y="0"/>
                  </a:cubicBezTo>
                  <a:cubicBezTo>
                    <a:pt x="91" y="0"/>
                    <a:pt x="91" y="0"/>
                    <a:pt x="91" y="0"/>
                  </a:cubicBezTo>
                  <a:cubicBezTo>
                    <a:pt x="83" y="0"/>
                    <a:pt x="83" y="0"/>
                    <a:pt x="83" y="0"/>
                  </a:cubicBezTo>
                  <a:cubicBezTo>
                    <a:pt x="81" y="0"/>
                    <a:pt x="81" y="0"/>
                    <a:pt x="81" y="0"/>
                  </a:cubicBezTo>
                  <a:cubicBezTo>
                    <a:pt x="81" y="11"/>
                    <a:pt x="81" y="11"/>
                    <a:pt x="81" y="11"/>
                  </a:cubicBezTo>
                  <a:cubicBezTo>
                    <a:pt x="81" y="18"/>
                    <a:pt x="75" y="24"/>
                    <a:pt x="68" y="24"/>
                  </a:cubicBezTo>
                  <a:cubicBezTo>
                    <a:pt x="48" y="24"/>
                    <a:pt x="48" y="24"/>
                    <a:pt x="48" y="24"/>
                  </a:cubicBezTo>
                  <a:cubicBezTo>
                    <a:pt x="41" y="24"/>
                    <a:pt x="36" y="18"/>
                    <a:pt x="36" y="11"/>
                  </a:cubicBezTo>
                  <a:cubicBezTo>
                    <a:pt x="36" y="0"/>
                    <a:pt x="36" y="0"/>
                    <a:pt x="36" y="0"/>
                  </a:cubicBezTo>
                  <a:cubicBezTo>
                    <a:pt x="0" y="0"/>
                    <a:pt x="0" y="0"/>
                    <a:pt x="0" y="0"/>
                  </a:cubicBezTo>
                  <a:cubicBezTo>
                    <a:pt x="0" y="94"/>
                    <a:pt x="0" y="94"/>
                    <a:pt x="0" y="94"/>
                  </a:cubicBezTo>
                  <a:cubicBezTo>
                    <a:pt x="0" y="106"/>
                    <a:pt x="11" y="117"/>
                    <a:pt x="24" y="117"/>
                  </a:cubicBezTo>
                  <a:cubicBezTo>
                    <a:pt x="216" y="117"/>
                    <a:pt x="216" y="117"/>
                    <a:pt x="216" y="117"/>
                  </a:cubicBezTo>
                  <a:cubicBezTo>
                    <a:pt x="229" y="117"/>
                    <a:pt x="239" y="106"/>
                    <a:pt x="239" y="94"/>
                  </a:cubicBezTo>
                  <a:cubicBezTo>
                    <a:pt x="239" y="0"/>
                    <a:pt x="239" y="0"/>
                    <a:pt x="239" y="0"/>
                  </a:cubicBezTo>
                  <a:cubicBezTo>
                    <a:pt x="202" y="0"/>
                    <a:pt x="202" y="0"/>
                    <a:pt x="202" y="0"/>
                  </a:cubicBezTo>
                  <a:lnTo>
                    <a:pt x="20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Franklin Gothic Book" panose="020B0503020102020204"/>
              </a:endParaRPr>
            </a:p>
          </p:txBody>
        </p:sp>
        <p:sp>
          <p:nvSpPr>
            <p:cNvPr id="19" name="Freeform 147">
              <a:extLst>
                <a:ext uri="{FF2B5EF4-FFF2-40B4-BE49-F238E27FC236}">
                  <a16:creationId xmlns:a16="http://schemas.microsoft.com/office/drawing/2014/main" id="{6EC83804-65CC-4291-B64A-FC8E65546CB3}"/>
                </a:ext>
              </a:extLst>
            </p:cNvPr>
            <p:cNvSpPr>
              <a:spLocks/>
            </p:cNvSpPr>
            <p:nvPr/>
          </p:nvSpPr>
          <p:spPr bwMode="auto">
            <a:xfrm>
              <a:off x="5594261" y="2409692"/>
              <a:ext cx="46955" cy="50308"/>
            </a:xfrm>
            <a:custGeom>
              <a:avLst/>
              <a:gdLst/>
              <a:ahLst/>
              <a:cxnLst>
                <a:cxn ang="0">
                  <a:pos x="30" y="23"/>
                </a:cxn>
                <a:cxn ang="0">
                  <a:pos x="22" y="32"/>
                </a:cxn>
                <a:cxn ang="0">
                  <a:pos x="8" y="32"/>
                </a:cxn>
                <a:cxn ang="0">
                  <a:pos x="0" y="23"/>
                </a:cxn>
                <a:cxn ang="0">
                  <a:pos x="0" y="9"/>
                </a:cxn>
                <a:cxn ang="0">
                  <a:pos x="8" y="0"/>
                </a:cxn>
                <a:cxn ang="0">
                  <a:pos x="22" y="0"/>
                </a:cxn>
                <a:cxn ang="0">
                  <a:pos x="30" y="9"/>
                </a:cxn>
                <a:cxn ang="0">
                  <a:pos x="30" y="23"/>
                </a:cxn>
              </a:cxnLst>
              <a:rect l="0" t="0" r="r" b="b"/>
              <a:pathLst>
                <a:path w="30" h="32">
                  <a:moveTo>
                    <a:pt x="30" y="23"/>
                  </a:moveTo>
                  <a:cubicBezTo>
                    <a:pt x="30" y="28"/>
                    <a:pt x="27" y="32"/>
                    <a:pt x="22" y="32"/>
                  </a:cubicBezTo>
                  <a:cubicBezTo>
                    <a:pt x="8" y="32"/>
                    <a:pt x="8" y="32"/>
                    <a:pt x="8" y="32"/>
                  </a:cubicBezTo>
                  <a:cubicBezTo>
                    <a:pt x="4" y="32"/>
                    <a:pt x="0" y="28"/>
                    <a:pt x="0" y="23"/>
                  </a:cubicBezTo>
                  <a:cubicBezTo>
                    <a:pt x="0" y="9"/>
                    <a:pt x="0" y="9"/>
                    <a:pt x="0" y="9"/>
                  </a:cubicBezTo>
                  <a:cubicBezTo>
                    <a:pt x="0" y="4"/>
                    <a:pt x="4" y="0"/>
                    <a:pt x="8" y="0"/>
                  </a:cubicBezTo>
                  <a:cubicBezTo>
                    <a:pt x="22" y="0"/>
                    <a:pt x="22" y="0"/>
                    <a:pt x="22" y="0"/>
                  </a:cubicBezTo>
                  <a:cubicBezTo>
                    <a:pt x="27" y="0"/>
                    <a:pt x="30" y="4"/>
                    <a:pt x="30" y="9"/>
                  </a:cubicBezTo>
                  <a:lnTo>
                    <a:pt x="30"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Franklin Gothic Book" panose="020B0503020102020204"/>
              </a:endParaRPr>
            </a:p>
          </p:txBody>
        </p:sp>
        <p:sp>
          <p:nvSpPr>
            <p:cNvPr id="20" name="Freeform 148">
              <a:extLst>
                <a:ext uri="{FF2B5EF4-FFF2-40B4-BE49-F238E27FC236}">
                  <a16:creationId xmlns:a16="http://schemas.microsoft.com/office/drawing/2014/main" id="{DA827786-17A5-4BC3-8472-97CEF14834E4}"/>
                </a:ext>
              </a:extLst>
            </p:cNvPr>
            <p:cNvSpPr>
              <a:spLocks/>
            </p:cNvSpPr>
            <p:nvPr/>
          </p:nvSpPr>
          <p:spPr bwMode="auto">
            <a:xfrm>
              <a:off x="5785431" y="2409692"/>
              <a:ext cx="49637" cy="48967"/>
            </a:xfrm>
            <a:custGeom>
              <a:avLst/>
              <a:gdLst/>
              <a:ahLst/>
              <a:cxnLst>
                <a:cxn ang="0">
                  <a:pos x="31" y="22"/>
                </a:cxn>
                <a:cxn ang="0">
                  <a:pos x="22" y="31"/>
                </a:cxn>
                <a:cxn ang="0">
                  <a:pos x="8" y="31"/>
                </a:cxn>
                <a:cxn ang="0">
                  <a:pos x="0" y="22"/>
                </a:cxn>
                <a:cxn ang="0">
                  <a:pos x="0" y="9"/>
                </a:cxn>
                <a:cxn ang="0">
                  <a:pos x="8" y="0"/>
                </a:cxn>
                <a:cxn ang="0">
                  <a:pos x="22" y="0"/>
                </a:cxn>
                <a:cxn ang="0">
                  <a:pos x="31" y="9"/>
                </a:cxn>
                <a:cxn ang="0">
                  <a:pos x="31" y="22"/>
                </a:cxn>
              </a:cxnLst>
              <a:rect l="0" t="0" r="r" b="b"/>
              <a:pathLst>
                <a:path w="31" h="31">
                  <a:moveTo>
                    <a:pt x="31" y="22"/>
                  </a:moveTo>
                  <a:cubicBezTo>
                    <a:pt x="31" y="27"/>
                    <a:pt x="27" y="31"/>
                    <a:pt x="22" y="31"/>
                  </a:cubicBezTo>
                  <a:cubicBezTo>
                    <a:pt x="8" y="31"/>
                    <a:pt x="8" y="31"/>
                    <a:pt x="8" y="31"/>
                  </a:cubicBezTo>
                  <a:cubicBezTo>
                    <a:pt x="4" y="31"/>
                    <a:pt x="0" y="27"/>
                    <a:pt x="0" y="22"/>
                  </a:cubicBezTo>
                  <a:cubicBezTo>
                    <a:pt x="0" y="9"/>
                    <a:pt x="0" y="9"/>
                    <a:pt x="0" y="9"/>
                  </a:cubicBezTo>
                  <a:cubicBezTo>
                    <a:pt x="0" y="4"/>
                    <a:pt x="4" y="0"/>
                    <a:pt x="8" y="0"/>
                  </a:cubicBezTo>
                  <a:cubicBezTo>
                    <a:pt x="22" y="0"/>
                    <a:pt x="22" y="0"/>
                    <a:pt x="22" y="0"/>
                  </a:cubicBezTo>
                  <a:cubicBezTo>
                    <a:pt x="27" y="0"/>
                    <a:pt x="31" y="4"/>
                    <a:pt x="31" y="9"/>
                  </a:cubicBezTo>
                  <a:lnTo>
                    <a:pt x="3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Franklin Gothic Book" panose="020B0503020102020204"/>
              </a:endParaRPr>
            </a:p>
          </p:txBody>
        </p:sp>
      </p:grpSp>
      <p:sp>
        <p:nvSpPr>
          <p:cNvPr id="29" name="Rectangle 28">
            <a:extLst>
              <a:ext uri="{FF2B5EF4-FFF2-40B4-BE49-F238E27FC236}">
                <a16:creationId xmlns:a16="http://schemas.microsoft.com/office/drawing/2014/main" id="{B9106323-CA11-4FC1-9A9B-A5548FF59EA7}"/>
              </a:ext>
            </a:extLst>
          </p:cNvPr>
          <p:cNvSpPr/>
          <p:nvPr/>
        </p:nvSpPr>
        <p:spPr>
          <a:xfrm>
            <a:off x="6477364" y="5689332"/>
            <a:ext cx="4809030" cy="886110"/>
          </a:xfrm>
          <a:prstGeom prst="rect">
            <a:avLst/>
          </a:prstGeom>
        </p:spPr>
        <p:txBody>
          <a:bodyPr wrap="square">
            <a:noAutofit/>
          </a:bodyPr>
          <a:lstStyle/>
          <a:p>
            <a:pPr marL="285750" indent="-285750" defTabSz="914400">
              <a:spcAft>
                <a:spcPts val="600"/>
              </a:spcAft>
              <a:buFont typeface="Arial" panose="020B0604020202020204" pitchFamily="34" charset="0"/>
              <a:buChar char="•"/>
              <a:defRPr/>
            </a:pPr>
            <a:r>
              <a:rPr lang="en-IN" sz="1600" dirty="0">
                <a:cs typeface="Helvetica Neue" panose="02000503000000020004" pitchFamily="2" charset="0"/>
              </a:rPr>
              <a:t>Lack of political will</a:t>
            </a:r>
          </a:p>
          <a:p>
            <a:pPr marL="285750" indent="-285750" defTabSz="914400">
              <a:spcAft>
                <a:spcPts val="600"/>
              </a:spcAft>
              <a:buFont typeface="Arial" panose="020B0604020202020204" pitchFamily="34" charset="0"/>
              <a:buChar char="•"/>
              <a:defRPr/>
            </a:pPr>
            <a:r>
              <a:rPr lang="en-IN" sz="1600" dirty="0">
                <a:cs typeface="Helvetica Neue" panose="02000503000000020004" pitchFamily="2" charset="0"/>
              </a:rPr>
              <a:t>Lack of guaranteed purchase</a:t>
            </a:r>
          </a:p>
          <a:p>
            <a:pPr defTabSz="914400">
              <a:lnSpc>
                <a:spcPts val="2400"/>
              </a:lnSpc>
              <a:spcAft>
                <a:spcPts val="600"/>
              </a:spcAft>
              <a:defRPr/>
            </a:pPr>
            <a:endParaRPr lang="en-IN" sz="1600" b="1" dirty="0">
              <a:cs typeface="Helvetica Neue" panose="02000503000000020004" pitchFamily="2" charset="0"/>
            </a:endParaRPr>
          </a:p>
        </p:txBody>
      </p:sp>
      <p:sp>
        <p:nvSpPr>
          <p:cNvPr id="51" name="Rectangle 50">
            <a:extLst>
              <a:ext uri="{FF2B5EF4-FFF2-40B4-BE49-F238E27FC236}">
                <a16:creationId xmlns:a16="http://schemas.microsoft.com/office/drawing/2014/main" id="{CB43CDF5-C163-0281-EF4D-7287BFDF21D4}"/>
              </a:ext>
            </a:extLst>
          </p:cNvPr>
          <p:cNvSpPr/>
          <p:nvPr/>
        </p:nvSpPr>
        <p:spPr>
          <a:xfrm>
            <a:off x="2003283" y="1566354"/>
            <a:ext cx="2424989" cy="1267751"/>
          </a:xfrm>
          <a:prstGeom prst="rect">
            <a:avLst/>
          </a:prstGeom>
        </p:spPr>
        <p:txBody>
          <a:bodyPr wrap="square">
            <a:noAutofit/>
          </a:bodyPr>
          <a:lstStyle/>
          <a:p>
            <a:pPr algn="r" defTabSz="914400">
              <a:lnSpc>
                <a:spcPct val="105000"/>
              </a:lnSpc>
              <a:defRPr/>
            </a:pPr>
            <a:r>
              <a:rPr lang="en-US" sz="1600" b="1" dirty="0">
                <a:solidFill>
                  <a:schemeClr val="accent1"/>
                </a:solidFill>
              </a:rPr>
              <a:t>Difficulty obtaining WHO PQ and US FDA approval</a:t>
            </a:r>
          </a:p>
        </p:txBody>
      </p:sp>
      <p:sp>
        <p:nvSpPr>
          <p:cNvPr id="52" name="Rectangle 51">
            <a:extLst>
              <a:ext uri="{FF2B5EF4-FFF2-40B4-BE49-F238E27FC236}">
                <a16:creationId xmlns:a16="http://schemas.microsoft.com/office/drawing/2014/main" id="{D9F78D14-5CB7-CF5E-3A3B-08E18A4F4F23}"/>
              </a:ext>
            </a:extLst>
          </p:cNvPr>
          <p:cNvSpPr/>
          <p:nvPr/>
        </p:nvSpPr>
        <p:spPr>
          <a:xfrm>
            <a:off x="3312465" y="5733550"/>
            <a:ext cx="3162940" cy="886110"/>
          </a:xfrm>
          <a:prstGeom prst="rect">
            <a:avLst/>
          </a:prstGeom>
        </p:spPr>
        <p:txBody>
          <a:bodyPr wrap="square">
            <a:noAutofit/>
          </a:bodyPr>
          <a:lstStyle/>
          <a:p>
            <a:pPr algn="r" defTabSz="914400">
              <a:lnSpc>
                <a:spcPct val="105000"/>
              </a:lnSpc>
              <a:spcAft>
                <a:spcPts val="600"/>
              </a:spcAft>
              <a:defRPr/>
            </a:pPr>
            <a:r>
              <a:rPr lang="en-IN" sz="1600" b="1" dirty="0">
                <a:solidFill>
                  <a:schemeClr val="accent4"/>
                </a:solidFill>
                <a:cs typeface="Helvetica Neue" panose="02000503000000020004" pitchFamily="2" charset="0"/>
              </a:rPr>
              <a:t>Insufficient government commitment</a:t>
            </a:r>
          </a:p>
        </p:txBody>
      </p:sp>
      <p:sp>
        <p:nvSpPr>
          <p:cNvPr id="12" name="TextBox 11">
            <a:extLst>
              <a:ext uri="{FF2B5EF4-FFF2-40B4-BE49-F238E27FC236}">
                <a16:creationId xmlns:a16="http://schemas.microsoft.com/office/drawing/2014/main" id="{D60118F0-81C6-4BDC-9EE2-65B9AB001AF9}"/>
              </a:ext>
            </a:extLst>
          </p:cNvPr>
          <p:cNvSpPr txBox="1"/>
          <p:nvPr/>
        </p:nvSpPr>
        <p:spPr>
          <a:xfrm>
            <a:off x="5094975" y="4582118"/>
            <a:ext cx="431598"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3"/>
                </a:solidFill>
                <a:effectLst/>
                <a:uLnTx/>
                <a:uFillTx/>
              </a:rPr>
              <a:t>4</a:t>
            </a:r>
          </a:p>
        </p:txBody>
      </p:sp>
      <p:sp>
        <p:nvSpPr>
          <p:cNvPr id="13" name="TextBox 12">
            <a:extLst>
              <a:ext uri="{FF2B5EF4-FFF2-40B4-BE49-F238E27FC236}">
                <a16:creationId xmlns:a16="http://schemas.microsoft.com/office/drawing/2014/main" id="{DB135F81-2778-4F63-8781-2F21BEDE3FA1}"/>
              </a:ext>
            </a:extLst>
          </p:cNvPr>
          <p:cNvSpPr txBox="1"/>
          <p:nvPr/>
        </p:nvSpPr>
        <p:spPr>
          <a:xfrm>
            <a:off x="5083815" y="3051245"/>
            <a:ext cx="501900"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1"/>
                </a:solidFill>
                <a:effectLst/>
                <a:uLnTx/>
                <a:uFillTx/>
              </a:rPr>
              <a:t>1</a:t>
            </a:r>
          </a:p>
        </p:txBody>
      </p:sp>
      <p:sp>
        <p:nvSpPr>
          <p:cNvPr id="14" name="TextBox 13">
            <a:extLst>
              <a:ext uri="{FF2B5EF4-FFF2-40B4-BE49-F238E27FC236}">
                <a16:creationId xmlns:a16="http://schemas.microsoft.com/office/drawing/2014/main" id="{749EC545-9B50-42B5-8ADE-4FF844511983}"/>
              </a:ext>
            </a:extLst>
          </p:cNvPr>
          <p:cNvSpPr txBox="1"/>
          <p:nvPr/>
        </p:nvSpPr>
        <p:spPr>
          <a:xfrm>
            <a:off x="6583459" y="3071393"/>
            <a:ext cx="491826"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2"/>
                </a:solidFill>
                <a:effectLst/>
                <a:uLnTx/>
                <a:uFillTx/>
              </a:rPr>
              <a:t>2</a:t>
            </a:r>
          </a:p>
        </p:txBody>
      </p:sp>
      <p:sp>
        <p:nvSpPr>
          <p:cNvPr id="15" name="TextBox 14">
            <a:extLst>
              <a:ext uri="{FF2B5EF4-FFF2-40B4-BE49-F238E27FC236}">
                <a16:creationId xmlns:a16="http://schemas.microsoft.com/office/drawing/2014/main" id="{0CA733A5-5187-47A4-80C6-6374C63096CE}"/>
              </a:ext>
            </a:extLst>
          </p:cNvPr>
          <p:cNvSpPr txBox="1"/>
          <p:nvPr/>
        </p:nvSpPr>
        <p:spPr>
          <a:xfrm>
            <a:off x="6483684" y="4560642"/>
            <a:ext cx="735756"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4"/>
                </a:solidFill>
                <a:effectLst/>
                <a:uLnTx/>
                <a:uFillTx/>
              </a:rPr>
              <a:t>3</a:t>
            </a:r>
          </a:p>
        </p:txBody>
      </p:sp>
      <p:sp>
        <p:nvSpPr>
          <p:cNvPr id="30" name="Rectangle 29">
            <a:extLst>
              <a:ext uri="{FF2B5EF4-FFF2-40B4-BE49-F238E27FC236}">
                <a16:creationId xmlns:a16="http://schemas.microsoft.com/office/drawing/2014/main" id="{E24FE07A-09A8-40A4-8311-BB832238023C}"/>
              </a:ext>
            </a:extLst>
          </p:cNvPr>
          <p:cNvSpPr/>
          <p:nvPr/>
        </p:nvSpPr>
        <p:spPr>
          <a:xfrm>
            <a:off x="4413711" y="1520970"/>
            <a:ext cx="6790134" cy="1267751"/>
          </a:xfrm>
          <a:prstGeom prst="rect">
            <a:avLst/>
          </a:prstGeom>
        </p:spPr>
        <p:txBody>
          <a:bodyPr wrap="square">
            <a:noAutofit/>
          </a:bodyPr>
          <a:lstStyle/>
          <a:p>
            <a:pPr marL="273050" indent="-273050" defTabSz="914400">
              <a:spcAft>
                <a:spcPts val="600"/>
              </a:spcAft>
              <a:buFont typeface="Arial" panose="020B0604020202020204" pitchFamily="34" charset="0"/>
              <a:buChar char="•"/>
              <a:defRPr/>
            </a:pPr>
            <a:r>
              <a:rPr lang="en-US" sz="1600" dirty="0">
                <a:solidFill>
                  <a:srgbClr val="000000"/>
                </a:solidFill>
                <a:ea typeface="Times New Roman" panose="02020603050405020304" pitchFamily="18" charset="0"/>
              </a:rPr>
              <a:t>High upfront cost to establish or upgrade manufacturing sites to meet the prequalification requirements </a:t>
            </a:r>
          </a:p>
          <a:p>
            <a:pPr marL="273050" indent="-273050" defTabSz="914400">
              <a:spcAft>
                <a:spcPts val="600"/>
              </a:spcAft>
              <a:buFont typeface="Arial" panose="020B0604020202020204" pitchFamily="34" charset="0"/>
              <a:buChar char="•"/>
              <a:defRPr/>
            </a:pPr>
            <a:r>
              <a:rPr lang="en-US" sz="1600" dirty="0">
                <a:solidFill>
                  <a:srgbClr val="000000"/>
                </a:solidFill>
                <a:ea typeface="Times New Roman" panose="02020603050405020304" pitchFamily="18" charset="0"/>
              </a:rPr>
              <a:t>Insufficient technical expertise on the process</a:t>
            </a:r>
          </a:p>
          <a:p>
            <a:pPr marL="273050" indent="-273050" defTabSz="914400">
              <a:spcAft>
                <a:spcPts val="600"/>
              </a:spcAft>
              <a:buFont typeface="Arial" panose="020B0604020202020204" pitchFamily="34" charset="0"/>
              <a:buChar char="•"/>
              <a:defRPr/>
            </a:pPr>
            <a:r>
              <a:rPr lang="en-US" sz="1600" dirty="0">
                <a:solidFill>
                  <a:srgbClr val="000000"/>
                </a:solidFill>
              </a:rPr>
              <a:t>Lengthy approval process </a:t>
            </a:r>
            <a:endParaRPr lang="en-US" sz="1600" dirty="0">
              <a:solidFill>
                <a:srgbClr val="2E3235"/>
              </a:solidFill>
            </a:endParaRPr>
          </a:p>
        </p:txBody>
      </p:sp>
    </p:spTree>
    <p:extLst>
      <p:ext uri="{BB962C8B-B14F-4D97-AF65-F5344CB8AC3E}">
        <p14:creationId xmlns:p14="http://schemas.microsoft.com/office/powerpoint/2010/main" val="346873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546555" y="395925"/>
            <a:ext cx="9189243" cy="910783"/>
          </a:xfrm>
        </p:spPr>
        <p:txBody>
          <a:bodyPr>
            <a:noAutofit/>
          </a:bodyPr>
          <a:lstStyle/>
          <a:p>
            <a:r>
              <a:rPr lang="en-GB" sz="3000" dirty="0"/>
              <a:t>Recommendations to Overcome Barriers for ARV Manufacturing in Nigeria</a:t>
            </a:r>
            <a:endParaRPr lang="en-GB" sz="3000" noProof="0" dirty="0"/>
          </a:p>
        </p:txBody>
      </p:sp>
      <p:sp>
        <p:nvSpPr>
          <p:cNvPr id="27" name="TextBox 26">
            <a:extLst>
              <a:ext uri="{FF2B5EF4-FFF2-40B4-BE49-F238E27FC236}">
                <a16:creationId xmlns:a16="http://schemas.microsoft.com/office/drawing/2014/main" id="{A6C9C92C-B2B1-411C-B1ED-F8B6DBBC7D06}"/>
              </a:ext>
            </a:extLst>
          </p:cNvPr>
          <p:cNvSpPr txBox="1"/>
          <p:nvPr/>
        </p:nvSpPr>
        <p:spPr>
          <a:xfrm>
            <a:off x="3117519" y="1449590"/>
            <a:ext cx="8511735" cy="1447723"/>
          </a:xfrm>
          <a:prstGeom prst="rect">
            <a:avLst/>
          </a:prstGeom>
          <a:noFill/>
        </p:spPr>
        <p:txBody>
          <a:bodyPr wrap="square" lIns="72000" tIns="45716" rIns="91430" bIns="45716" rtlCol="0">
            <a:noAutofit/>
          </a:bodyPr>
          <a:lstStyle/>
          <a:p>
            <a:pPr marL="182563" indent="-182563" defTabSz="914400">
              <a:lnSpc>
                <a:spcPct val="120000"/>
              </a:lnSpc>
              <a:buClr>
                <a:schemeClr val="tx1"/>
              </a:buClr>
              <a:buFont typeface="Arial" panose="020B0604020202020204" pitchFamily="34" charset="0"/>
              <a:buChar char="•"/>
            </a:pPr>
            <a:r>
              <a:rPr lang="en-GB" sz="1400" dirty="0">
                <a:solidFill>
                  <a:prstClr val="black"/>
                </a:solidFill>
                <a:cs typeface="Calibri" panose="020F0502020204030204" pitchFamily="34" charset="0"/>
              </a:rPr>
              <a:t>Direct fiscal incentives including grants, soft loans, and subsidies </a:t>
            </a:r>
          </a:p>
          <a:p>
            <a:pPr marL="182563" indent="-182563" defTabSz="914400">
              <a:lnSpc>
                <a:spcPct val="120000"/>
              </a:lnSpc>
              <a:buClr>
                <a:schemeClr val="tx1"/>
              </a:buClr>
              <a:buFont typeface="Arial" panose="020B0604020202020204" pitchFamily="34" charset="0"/>
              <a:buChar char="•"/>
            </a:pPr>
            <a:r>
              <a:rPr lang="en-GB" sz="1400" dirty="0">
                <a:solidFill>
                  <a:prstClr val="black"/>
                </a:solidFill>
                <a:cs typeface="Calibri" panose="020F0502020204030204" pitchFamily="34" charset="0"/>
              </a:rPr>
              <a:t>Review the </a:t>
            </a:r>
            <a:r>
              <a:rPr lang="en-GB" sz="1400" b="1" dirty="0">
                <a:solidFill>
                  <a:schemeClr val="accent1"/>
                </a:solidFill>
                <a:cs typeface="Calibri" panose="020F0502020204030204" pitchFamily="34" charset="0"/>
              </a:rPr>
              <a:t>heavy tax burden </a:t>
            </a:r>
            <a:r>
              <a:rPr lang="en-GB" sz="1400" dirty="0">
                <a:solidFill>
                  <a:prstClr val="black"/>
                </a:solidFill>
                <a:cs typeface="Calibri" panose="020F0502020204030204" pitchFamily="34" charset="0"/>
              </a:rPr>
              <a:t>on the pharmaceutical sector</a:t>
            </a:r>
          </a:p>
          <a:p>
            <a:pPr marL="182563" indent="-182563" defTabSz="914400">
              <a:lnSpc>
                <a:spcPct val="120000"/>
              </a:lnSpc>
              <a:spcBef>
                <a:spcPts val="200"/>
              </a:spcBef>
              <a:spcAft>
                <a:spcPts val="200"/>
              </a:spcAft>
              <a:buClr>
                <a:schemeClr val="tx1"/>
              </a:buClr>
              <a:buFont typeface="Arial" panose="020B0604020202020204" pitchFamily="34" charset="0"/>
              <a:buChar char="•"/>
            </a:pPr>
            <a:r>
              <a:rPr lang="en-GB" sz="1400" dirty="0">
                <a:solidFill>
                  <a:prstClr val="black"/>
                </a:solidFill>
                <a:cs typeface="Calibri" panose="020F0502020204030204" pitchFamily="34" charset="0"/>
              </a:rPr>
              <a:t>Provide </a:t>
            </a:r>
            <a:r>
              <a:rPr lang="en-GB" sz="1400" b="1" dirty="0">
                <a:solidFill>
                  <a:schemeClr val="accent1"/>
                </a:solidFill>
                <a:cs typeface="Calibri" panose="020F0502020204030204" pitchFamily="34" charset="0"/>
              </a:rPr>
              <a:t>other fiscal incentives</a:t>
            </a:r>
            <a:r>
              <a:rPr lang="en-GB" sz="1400" dirty="0">
                <a:solidFill>
                  <a:prstClr val="black"/>
                </a:solidFill>
                <a:cs typeface="Calibri" panose="020F0502020204030204" pitchFamily="34" charset="0"/>
              </a:rPr>
              <a:t>—tax exemptions and concessional loans </a:t>
            </a:r>
            <a:endParaRPr lang="en-GB" sz="1400" dirty="0">
              <a:solidFill>
                <a:srgbClr val="FF0000"/>
              </a:solidFill>
              <a:highlight>
                <a:srgbClr val="FFFF00"/>
              </a:highlight>
              <a:cs typeface="Calibri" panose="020F0502020204030204" pitchFamily="34" charset="0"/>
            </a:endParaRPr>
          </a:p>
          <a:p>
            <a:pPr marL="182563" indent="-182563" defTabSz="914400">
              <a:lnSpc>
                <a:spcPct val="120000"/>
              </a:lnSpc>
              <a:buClr>
                <a:schemeClr val="tx1"/>
              </a:buClr>
              <a:buFont typeface="Arial" panose="020B0604020202020204" pitchFamily="34" charset="0"/>
              <a:buChar char="•"/>
            </a:pPr>
            <a:r>
              <a:rPr lang="en-GB" sz="1400" dirty="0">
                <a:solidFill>
                  <a:prstClr val="black"/>
                </a:solidFill>
                <a:cs typeface="Calibri" panose="020F0502020204030204" pitchFamily="34" charset="0"/>
              </a:rPr>
              <a:t>Assure </a:t>
            </a:r>
            <a:r>
              <a:rPr lang="en-GB" sz="1400" b="1" dirty="0">
                <a:solidFill>
                  <a:schemeClr val="accent1"/>
                </a:solidFill>
                <a:cs typeface="Calibri" panose="020F0502020204030204" pitchFamily="34" charset="0"/>
              </a:rPr>
              <a:t>advance purchase commitment </a:t>
            </a:r>
          </a:p>
          <a:p>
            <a:pPr marL="182563" indent="-182563" defTabSz="914400">
              <a:lnSpc>
                <a:spcPct val="120000"/>
              </a:lnSpc>
              <a:buClr>
                <a:schemeClr val="tx1"/>
              </a:buClr>
              <a:buFont typeface="Arial" panose="020B0604020202020204" pitchFamily="34" charset="0"/>
              <a:buChar char="•"/>
            </a:pPr>
            <a:r>
              <a:rPr lang="en-GB" sz="1400" b="1" dirty="0">
                <a:solidFill>
                  <a:schemeClr val="accent1"/>
                </a:solidFill>
                <a:cs typeface="Calibri" panose="020F0502020204030204" pitchFamily="34" charset="0"/>
              </a:rPr>
              <a:t>Facilitate the attainment of WHO prequalification</a:t>
            </a:r>
          </a:p>
        </p:txBody>
      </p:sp>
      <p:sp>
        <p:nvSpPr>
          <p:cNvPr id="28" name="Line 13">
            <a:extLst>
              <a:ext uri="{FF2B5EF4-FFF2-40B4-BE49-F238E27FC236}">
                <a16:creationId xmlns:a16="http://schemas.microsoft.com/office/drawing/2014/main" id="{FA46839D-68BA-4EF9-BDC3-6C2E9A30C6ED}"/>
              </a:ext>
            </a:extLst>
          </p:cNvPr>
          <p:cNvSpPr>
            <a:spLocks noChangeShapeType="1"/>
          </p:cNvSpPr>
          <p:nvPr/>
        </p:nvSpPr>
        <p:spPr bwMode="auto">
          <a:xfrm flipV="1">
            <a:off x="480767" y="2901555"/>
            <a:ext cx="11200170" cy="0"/>
          </a:xfrm>
          <a:prstGeom prst="line">
            <a:avLst/>
          </a:prstGeom>
          <a:noFill/>
          <a:ln w="3175">
            <a:solidFill>
              <a:schemeClr val="tx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362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panose="020F0502020204030204"/>
              <a:cs typeface="Calibri" panose="020F0502020204030204" pitchFamily="34" charset="0"/>
            </a:endParaRPr>
          </a:p>
        </p:txBody>
      </p:sp>
      <p:sp>
        <p:nvSpPr>
          <p:cNvPr id="29" name="Line 13">
            <a:extLst>
              <a:ext uri="{FF2B5EF4-FFF2-40B4-BE49-F238E27FC236}">
                <a16:creationId xmlns:a16="http://schemas.microsoft.com/office/drawing/2014/main" id="{7D8852B7-1A83-4862-A4D6-B5B67A439F69}"/>
              </a:ext>
            </a:extLst>
          </p:cNvPr>
          <p:cNvSpPr>
            <a:spLocks noChangeShapeType="1"/>
          </p:cNvSpPr>
          <p:nvPr/>
        </p:nvSpPr>
        <p:spPr bwMode="auto">
          <a:xfrm>
            <a:off x="480767" y="1389670"/>
            <a:ext cx="11255031" cy="0"/>
          </a:xfrm>
          <a:prstGeom prst="line">
            <a:avLst/>
          </a:prstGeom>
          <a:noFill/>
          <a:ln w="3175">
            <a:solidFill>
              <a:sysClr val="windowText" lastClr="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362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panose="020F0502020204030204"/>
              <a:cs typeface="Calibri" panose="020F0502020204030204" pitchFamily="34" charset="0"/>
            </a:endParaRPr>
          </a:p>
        </p:txBody>
      </p:sp>
      <p:sp>
        <p:nvSpPr>
          <p:cNvPr id="30" name="Rectangle: Rounded Corners 29">
            <a:extLst>
              <a:ext uri="{FF2B5EF4-FFF2-40B4-BE49-F238E27FC236}">
                <a16:creationId xmlns:a16="http://schemas.microsoft.com/office/drawing/2014/main" id="{F0459F6D-56FF-4649-A053-A608CF340F5C}"/>
              </a:ext>
            </a:extLst>
          </p:cNvPr>
          <p:cNvSpPr/>
          <p:nvPr/>
        </p:nvSpPr>
        <p:spPr>
          <a:xfrm>
            <a:off x="1036948" y="1598269"/>
            <a:ext cx="1984271" cy="1146588"/>
          </a:xfrm>
          <a:prstGeom prst="roundRect">
            <a:avLst/>
          </a:prstGeom>
          <a:noFill/>
          <a:ln w="9525">
            <a:noFill/>
            <a:miter lim="800000"/>
            <a:headEnd/>
            <a:tailEnd/>
          </a:ln>
          <a:effectLst/>
        </p:spPr>
        <p:txBody>
          <a:bodyPr wrap="square" lIns="91440" tIns="0" rIns="0" bIns="0" rtlCol="0" anchor="ctr">
            <a:noAutofit/>
          </a:bodyPr>
          <a:lstStyle/>
          <a:p>
            <a:pPr marL="0" marR="0" lvl="0" indent="0" algn="r" defTabSz="914400" eaLnBrk="1" fontAlgn="auto" latinLnBrk="0" hangingPunct="1">
              <a:lnSpc>
                <a:spcPct val="114000"/>
              </a:lnSpc>
              <a:spcBef>
                <a:spcPts val="0"/>
              </a:spcBef>
              <a:spcAft>
                <a:spcPts val="600"/>
              </a:spcAft>
              <a:buClr>
                <a:srgbClr val="204024"/>
              </a:buClr>
              <a:buSzPct val="125000"/>
              <a:buFontTx/>
              <a:buNone/>
              <a:tabLst/>
              <a:defRPr/>
            </a:pPr>
            <a:r>
              <a:rPr kumimoji="0" lang="en-US" sz="1400" b="1" i="0" u="none" strike="noStrike" kern="0" cap="none" spc="0" normalizeH="0" baseline="0" noProof="0" dirty="0">
                <a:ln>
                  <a:noFill/>
                </a:ln>
                <a:solidFill>
                  <a:schemeClr val="accent1"/>
                </a:solidFill>
                <a:effectLst/>
                <a:uLnTx/>
                <a:uFillTx/>
                <a:cs typeface="Calibri" panose="020F0502020204030204" pitchFamily="34" charset="0"/>
              </a:rPr>
              <a:t>Create an enabling environment for manufacturers</a:t>
            </a:r>
          </a:p>
        </p:txBody>
      </p:sp>
      <p:sp>
        <p:nvSpPr>
          <p:cNvPr id="31" name="Rectangle: Rounded Corners 30">
            <a:extLst>
              <a:ext uri="{FF2B5EF4-FFF2-40B4-BE49-F238E27FC236}">
                <a16:creationId xmlns:a16="http://schemas.microsoft.com/office/drawing/2014/main" id="{EF4659F1-6829-4E69-98E3-EF5A620EF4B7}"/>
              </a:ext>
            </a:extLst>
          </p:cNvPr>
          <p:cNvSpPr/>
          <p:nvPr/>
        </p:nvSpPr>
        <p:spPr>
          <a:xfrm>
            <a:off x="587232" y="2933915"/>
            <a:ext cx="2433987" cy="770939"/>
          </a:xfrm>
          <a:prstGeom prst="roundRect">
            <a:avLst/>
          </a:prstGeom>
          <a:noFill/>
          <a:ln w="9525">
            <a:noFill/>
            <a:miter lim="800000"/>
            <a:headEnd/>
            <a:tailEnd/>
          </a:ln>
          <a:effectLst/>
        </p:spPr>
        <p:txBody>
          <a:bodyPr wrap="square" lIns="0" tIns="0" rIns="0" bIns="0" rtlCol="0" anchor="ctr">
            <a:noAutofit/>
          </a:bodyPr>
          <a:lstStyle/>
          <a:p>
            <a:pPr marL="0" marR="0" lvl="0" indent="0" algn="r" defTabSz="914400" eaLnBrk="1" fontAlgn="auto" latinLnBrk="0" hangingPunct="1">
              <a:lnSpc>
                <a:spcPct val="114000"/>
              </a:lnSpc>
              <a:spcBef>
                <a:spcPts val="0"/>
              </a:spcBef>
              <a:spcAft>
                <a:spcPts val="600"/>
              </a:spcAft>
              <a:buClr>
                <a:srgbClr val="204024"/>
              </a:buClr>
              <a:buSzPct val="125000"/>
              <a:buFontTx/>
              <a:buNone/>
              <a:tabLst/>
              <a:defRPr/>
            </a:pPr>
            <a:r>
              <a:rPr kumimoji="0" lang="en-US" sz="1400" b="1" i="0" u="none" strike="noStrike" kern="0" cap="none" spc="0" normalizeH="0" baseline="0" noProof="0" dirty="0">
                <a:ln>
                  <a:noFill/>
                </a:ln>
                <a:solidFill>
                  <a:schemeClr val="bg1">
                    <a:lumMod val="50000"/>
                  </a:schemeClr>
                </a:solidFill>
                <a:effectLst/>
                <a:uLnTx/>
                <a:uFillTx/>
                <a:cs typeface="Calibri" panose="020F0502020204030204" pitchFamily="34" charset="0"/>
              </a:rPr>
              <a:t>Joint venture with international pharmaceuticals</a:t>
            </a:r>
          </a:p>
        </p:txBody>
      </p:sp>
      <p:sp>
        <p:nvSpPr>
          <p:cNvPr id="32" name="Rectangle: Rounded Corners 31">
            <a:extLst>
              <a:ext uri="{FF2B5EF4-FFF2-40B4-BE49-F238E27FC236}">
                <a16:creationId xmlns:a16="http://schemas.microsoft.com/office/drawing/2014/main" id="{0B0D1FF8-554F-4CEF-BA67-39C66B2246A6}"/>
              </a:ext>
            </a:extLst>
          </p:cNvPr>
          <p:cNvSpPr/>
          <p:nvPr/>
        </p:nvSpPr>
        <p:spPr>
          <a:xfrm>
            <a:off x="181078" y="3722778"/>
            <a:ext cx="2840141" cy="1673982"/>
          </a:xfrm>
          <a:prstGeom prst="roundRect">
            <a:avLst/>
          </a:prstGeom>
          <a:noFill/>
          <a:ln w="9525">
            <a:noFill/>
            <a:miter lim="800000"/>
            <a:headEnd/>
            <a:tailEnd/>
          </a:ln>
          <a:effectLst/>
        </p:spPr>
        <p:txBody>
          <a:bodyPr wrap="square" lIns="0" tIns="0" rIns="0" bIns="0" rtlCol="0" anchor="ctr">
            <a:noAutofit/>
          </a:bodyPr>
          <a:lstStyle/>
          <a:p>
            <a:pPr marL="1619" marR="0" lvl="1" indent="0" algn="r" defTabSz="895350" eaLnBrk="1" fontAlgn="base" latinLnBrk="0" hangingPunct="1">
              <a:lnSpc>
                <a:spcPct val="114000"/>
              </a:lnSpc>
              <a:spcBef>
                <a:spcPts val="0"/>
              </a:spcBef>
              <a:spcAft>
                <a:spcPts val="204"/>
              </a:spcAft>
              <a:buClr>
                <a:srgbClr val="204024"/>
              </a:buClr>
              <a:buSzPct val="125000"/>
              <a:buFontTx/>
              <a:buNone/>
              <a:tabLst/>
              <a:defRPr/>
            </a:pPr>
            <a:r>
              <a:rPr kumimoji="0" lang="en-GB" sz="1400" b="1" i="0" u="none" strike="noStrike" kern="0" cap="none" spc="0" normalizeH="0" baseline="0" noProof="0" dirty="0">
                <a:ln>
                  <a:noFill/>
                </a:ln>
                <a:solidFill>
                  <a:srgbClr val="002060"/>
                </a:solidFill>
                <a:effectLst/>
                <a:uLnTx/>
                <a:uFillTx/>
                <a:cs typeface="Calibri" panose="020F0502020204030204" pitchFamily="34" charset="0"/>
              </a:rPr>
              <a:t>Multisectoral </a:t>
            </a:r>
            <a:br>
              <a:rPr kumimoji="0" lang="en-GB" sz="1400" b="1" i="0" u="none" strike="noStrike" kern="0" cap="none" spc="0" normalizeH="0" baseline="0" noProof="0" dirty="0">
                <a:ln>
                  <a:noFill/>
                </a:ln>
                <a:solidFill>
                  <a:srgbClr val="002060"/>
                </a:solidFill>
                <a:effectLst/>
                <a:uLnTx/>
                <a:uFillTx/>
                <a:cs typeface="Calibri" panose="020F0502020204030204" pitchFamily="34" charset="0"/>
              </a:rPr>
            </a:br>
            <a:r>
              <a:rPr kumimoji="0" lang="en-GB" sz="1400" b="1" i="0" u="none" strike="noStrike" kern="0" cap="none" spc="0" normalizeH="0" baseline="0" noProof="0" dirty="0">
                <a:ln>
                  <a:noFill/>
                </a:ln>
                <a:solidFill>
                  <a:srgbClr val="002060"/>
                </a:solidFill>
                <a:effectLst/>
                <a:uLnTx/>
                <a:uFillTx/>
                <a:cs typeface="Calibri" panose="020F0502020204030204" pitchFamily="34" charset="0"/>
              </a:rPr>
              <a:t>collaboration </a:t>
            </a:r>
          </a:p>
        </p:txBody>
      </p:sp>
      <p:sp>
        <p:nvSpPr>
          <p:cNvPr id="33" name="Slide Number Placeholder 1">
            <a:extLst>
              <a:ext uri="{FF2B5EF4-FFF2-40B4-BE49-F238E27FC236}">
                <a16:creationId xmlns:a16="http://schemas.microsoft.com/office/drawing/2014/main" id="{CAC1C5E8-FB09-4528-B016-3DE1988C3FE6}"/>
              </a:ext>
            </a:extLst>
          </p:cNvPr>
          <p:cNvSpPr txBox="1">
            <a:spLocks/>
          </p:cNvSpPr>
          <p:nvPr/>
        </p:nvSpPr>
        <p:spPr>
          <a:xfrm>
            <a:off x="10221008" y="5734518"/>
            <a:ext cx="963827" cy="36293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2D1B-442C-D640-B645-FF55D99A1E4A}" type="slidenum">
              <a:rPr lang="en-US" sz="1300" smtClean="0">
                <a:solidFill>
                  <a:prstClr val="black">
                    <a:tint val="75000"/>
                  </a:prstClr>
                </a:solidFill>
                <a:latin typeface="Calibri" panose="020F0502020204030204"/>
              </a:rPr>
              <a:pPr/>
              <a:t>7</a:t>
            </a:fld>
            <a:endParaRPr lang="en-US" sz="1300" dirty="0">
              <a:solidFill>
                <a:prstClr val="black">
                  <a:tint val="75000"/>
                </a:prstClr>
              </a:solidFill>
              <a:latin typeface="Calibri" panose="020F0502020204030204"/>
            </a:endParaRPr>
          </a:p>
        </p:txBody>
      </p:sp>
      <p:sp>
        <p:nvSpPr>
          <p:cNvPr id="34" name="TextBox 33">
            <a:extLst>
              <a:ext uri="{FF2B5EF4-FFF2-40B4-BE49-F238E27FC236}">
                <a16:creationId xmlns:a16="http://schemas.microsoft.com/office/drawing/2014/main" id="{DAA7C57F-B7B6-4E0B-A880-139E2C4CF814}"/>
              </a:ext>
            </a:extLst>
          </p:cNvPr>
          <p:cNvSpPr txBox="1"/>
          <p:nvPr/>
        </p:nvSpPr>
        <p:spPr>
          <a:xfrm>
            <a:off x="3122448" y="2998571"/>
            <a:ext cx="8210534" cy="599650"/>
          </a:xfrm>
          <a:prstGeom prst="rect">
            <a:avLst/>
          </a:prstGeom>
          <a:noFill/>
        </p:spPr>
        <p:txBody>
          <a:bodyPr wrap="square" lIns="72000" tIns="45716" rIns="91430" bIns="45716" rtlCol="0">
            <a:noAutofit/>
          </a:bodyPr>
          <a:lstStyle/>
          <a:p>
            <a:pPr marL="171450" indent="-171450" defTabSz="914400">
              <a:lnSpc>
                <a:spcPct val="120000"/>
              </a:lnSpc>
              <a:buFont typeface="Arial" panose="020B0604020202020204" pitchFamily="34" charset="0"/>
              <a:buChar char="•"/>
            </a:pPr>
            <a:r>
              <a:rPr lang="en-US" sz="1400" dirty="0">
                <a:solidFill>
                  <a:prstClr val="black"/>
                </a:solidFill>
                <a:cs typeface="Calibri" panose="020F0502020204030204" pitchFamily="34" charset="0"/>
              </a:rPr>
              <a:t>Collaboration between local and international companies for </a:t>
            </a:r>
            <a:r>
              <a:rPr lang="en-US" sz="1400" b="1" dirty="0">
                <a:solidFill>
                  <a:schemeClr val="bg1">
                    <a:lumMod val="50000"/>
                  </a:schemeClr>
                </a:solidFill>
                <a:cs typeface="Calibri" panose="020F0502020204030204" pitchFamily="34" charset="0"/>
              </a:rPr>
              <a:t>domestic production</a:t>
            </a:r>
          </a:p>
          <a:p>
            <a:pPr marL="171450" indent="-171450" defTabSz="914400">
              <a:lnSpc>
                <a:spcPct val="120000"/>
              </a:lnSpc>
              <a:buFont typeface="Arial" panose="020B0604020202020204" pitchFamily="34" charset="0"/>
              <a:buChar char="•"/>
            </a:pPr>
            <a:r>
              <a:rPr lang="en-US" sz="1400" dirty="0">
                <a:solidFill>
                  <a:prstClr val="black"/>
                </a:solidFill>
                <a:cs typeface="Calibri" panose="020F0502020204030204" pitchFamily="34" charset="0"/>
              </a:rPr>
              <a:t>Can be achieved with </a:t>
            </a:r>
            <a:r>
              <a:rPr lang="en-US" sz="1400" b="1" dirty="0">
                <a:solidFill>
                  <a:schemeClr val="bg1">
                    <a:lumMod val="50000"/>
                  </a:schemeClr>
                </a:solidFill>
                <a:cs typeface="Calibri" panose="020F0502020204030204" pitchFamily="34" charset="0"/>
              </a:rPr>
              <a:t>political, direct, and indirect support from government</a:t>
            </a:r>
          </a:p>
        </p:txBody>
      </p:sp>
      <p:sp>
        <p:nvSpPr>
          <p:cNvPr id="35" name="Line 13">
            <a:extLst>
              <a:ext uri="{FF2B5EF4-FFF2-40B4-BE49-F238E27FC236}">
                <a16:creationId xmlns:a16="http://schemas.microsoft.com/office/drawing/2014/main" id="{BD75BE28-DEDC-4F9E-A9FC-EE43963FC8FF}"/>
              </a:ext>
            </a:extLst>
          </p:cNvPr>
          <p:cNvSpPr>
            <a:spLocks noChangeShapeType="1"/>
          </p:cNvSpPr>
          <p:nvPr/>
        </p:nvSpPr>
        <p:spPr bwMode="auto">
          <a:xfrm flipV="1">
            <a:off x="469312" y="3755233"/>
            <a:ext cx="11200170" cy="0"/>
          </a:xfrm>
          <a:prstGeom prst="line">
            <a:avLst/>
          </a:prstGeom>
          <a:noFill/>
          <a:ln w="3175">
            <a:solidFill>
              <a:schemeClr val="tx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362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panose="020F0502020204030204"/>
              <a:cs typeface="Calibri" panose="020F0502020204030204" pitchFamily="34" charset="0"/>
            </a:endParaRPr>
          </a:p>
        </p:txBody>
      </p:sp>
      <p:sp>
        <p:nvSpPr>
          <p:cNvPr id="36" name="TextBox 35">
            <a:extLst>
              <a:ext uri="{FF2B5EF4-FFF2-40B4-BE49-F238E27FC236}">
                <a16:creationId xmlns:a16="http://schemas.microsoft.com/office/drawing/2014/main" id="{D705A658-B7DF-4346-AD4F-12319B8D1D0C}"/>
              </a:ext>
            </a:extLst>
          </p:cNvPr>
          <p:cNvSpPr txBox="1"/>
          <p:nvPr/>
        </p:nvSpPr>
        <p:spPr>
          <a:xfrm>
            <a:off x="3122448" y="3736419"/>
            <a:ext cx="8210534" cy="3020399"/>
          </a:xfrm>
          <a:prstGeom prst="rect">
            <a:avLst/>
          </a:prstGeom>
          <a:noFill/>
        </p:spPr>
        <p:txBody>
          <a:bodyPr wrap="square" lIns="72000" tIns="45716" rIns="91430" bIns="45716" rtlCol="0">
            <a:noAutofit/>
          </a:bodyPr>
          <a:lstStyle/>
          <a:p>
            <a:pPr marL="171450" indent="-171450" defTabSz="914400">
              <a:lnSpc>
                <a:spcPct val="120000"/>
              </a:lnSpc>
              <a:buFont typeface="Arial" panose="020B0604020202020204" pitchFamily="34" charset="0"/>
              <a:buChar char="•"/>
            </a:pPr>
            <a:r>
              <a:rPr lang="en-US" sz="1400" dirty="0">
                <a:solidFill>
                  <a:prstClr val="black"/>
                </a:solidFill>
                <a:cs typeface="Calibri" panose="020F0502020204030204" pitchFamily="34" charset="0"/>
              </a:rPr>
              <a:t>Stakeholders from government, Ministry of Trade and Investment, regulators, pharmaceutical </a:t>
            </a:r>
            <a:r>
              <a:rPr lang="en-US" sz="1400" dirty="0">
                <a:cs typeface="Calibri" panose="020F0502020204030204" pitchFamily="34" charset="0"/>
              </a:rPr>
              <a:t>ass</a:t>
            </a:r>
            <a:r>
              <a:rPr lang="en-US" sz="1400" dirty="0">
                <a:solidFill>
                  <a:prstClr val="black"/>
                </a:solidFill>
                <a:cs typeface="Calibri" panose="020F0502020204030204" pitchFamily="34" charset="0"/>
              </a:rPr>
              <a:t>ociations &amp; manufacturers, distributors, lawmakers, healthcare providers, patients, etc. to </a:t>
            </a:r>
            <a:r>
              <a:rPr lang="en-US" sz="1400" b="1" dirty="0">
                <a:solidFill>
                  <a:srgbClr val="002060"/>
                </a:solidFill>
                <a:cs typeface="Calibri" panose="020F0502020204030204" pitchFamily="34" charset="0"/>
              </a:rPr>
              <a:t>define policy priorities to address identified barriers</a:t>
            </a:r>
          </a:p>
          <a:p>
            <a:pPr marL="171450" indent="-171450" defTabSz="914400">
              <a:lnSpc>
                <a:spcPct val="120000"/>
              </a:lnSpc>
              <a:buFont typeface="Arial" panose="020B0604020202020204" pitchFamily="34" charset="0"/>
              <a:buChar char="•"/>
            </a:pPr>
            <a:r>
              <a:rPr lang="en-US" sz="1400" dirty="0">
                <a:solidFill>
                  <a:prstClr val="black"/>
                </a:solidFill>
                <a:cs typeface="Calibri" panose="020F0502020204030204" pitchFamily="34" charset="0"/>
              </a:rPr>
              <a:t>Collaborate with international donors</a:t>
            </a:r>
          </a:p>
          <a:p>
            <a:pPr marL="339725" lvl="1" indent="-174625" defTabSz="914400">
              <a:lnSpc>
                <a:spcPct val="120000"/>
              </a:lnSpc>
              <a:buClr>
                <a:schemeClr val="tx1"/>
              </a:buClr>
              <a:buFont typeface="Courier New" panose="02070309020205020404" pitchFamily="49" charset="0"/>
              <a:buChar char="o"/>
            </a:pPr>
            <a:r>
              <a:rPr lang="en-US" sz="1400" b="1" dirty="0">
                <a:solidFill>
                  <a:srgbClr val="002060"/>
                </a:solidFill>
                <a:cs typeface="Calibri" panose="020F0502020204030204" pitchFamily="34" charset="0"/>
              </a:rPr>
              <a:t>Donors allocate a portion of investments </a:t>
            </a:r>
            <a:r>
              <a:rPr lang="en-US" sz="1400" dirty="0">
                <a:solidFill>
                  <a:prstClr val="black"/>
                </a:solidFill>
                <a:cs typeface="Calibri" panose="020F0502020204030204" pitchFamily="34" charset="0"/>
              </a:rPr>
              <a:t>for systems to promote </a:t>
            </a:r>
            <a:br>
              <a:rPr lang="en-US" sz="1400" dirty="0">
                <a:solidFill>
                  <a:prstClr val="black"/>
                </a:solidFill>
                <a:cs typeface="Calibri" panose="020F0502020204030204" pitchFamily="34" charset="0"/>
              </a:rPr>
            </a:br>
            <a:r>
              <a:rPr lang="en-US" sz="1400" dirty="0">
                <a:solidFill>
                  <a:prstClr val="black"/>
                </a:solidFill>
                <a:cs typeface="Calibri" panose="020F0502020204030204" pitchFamily="34" charset="0"/>
              </a:rPr>
              <a:t>long-term, sustainable access to quality ARV drugs</a:t>
            </a:r>
          </a:p>
          <a:p>
            <a:pPr marL="339725" lvl="1" indent="-174625" defTabSz="914400">
              <a:lnSpc>
                <a:spcPct val="120000"/>
              </a:lnSpc>
              <a:buClr>
                <a:schemeClr val="tx1"/>
              </a:buClr>
              <a:buFont typeface="Courier New" panose="02070309020205020404" pitchFamily="49" charset="0"/>
              <a:buChar char="o"/>
            </a:pPr>
            <a:r>
              <a:rPr lang="en-US" sz="1400" b="1" dirty="0">
                <a:solidFill>
                  <a:srgbClr val="002060"/>
                </a:solidFill>
                <a:cs typeface="Calibri" panose="020F0502020204030204" pitchFamily="34" charset="0"/>
              </a:rPr>
              <a:t>TA and stronger regulatory systems </a:t>
            </a:r>
            <a:r>
              <a:rPr lang="en-US" sz="1400" dirty="0">
                <a:solidFill>
                  <a:prstClr val="black"/>
                </a:solidFill>
                <a:cs typeface="Calibri" panose="020F0502020204030204" pitchFamily="34" charset="0"/>
              </a:rPr>
              <a:t>for WHO PQ/FDA approval</a:t>
            </a:r>
          </a:p>
          <a:p>
            <a:pPr marL="339725" lvl="1" indent="-174625" defTabSz="914400">
              <a:lnSpc>
                <a:spcPct val="120000"/>
              </a:lnSpc>
              <a:buClr>
                <a:schemeClr val="tx1"/>
              </a:buClr>
              <a:buFont typeface="Courier New" panose="02070309020205020404" pitchFamily="49" charset="0"/>
              <a:buChar char="o"/>
            </a:pPr>
            <a:r>
              <a:rPr lang="en-US" sz="1400" b="1" dirty="0">
                <a:solidFill>
                  <a:srgbClr val="002060"/>
                </a:solidFill>
                <a:cs typeface="Calibri" panose="020F0502020204030204" pitchFamily="34" charset="0"/>
              </a:rPr>
              <a:t>Donors invest in Nigerian ARV manufacture </a:t>
            </a:r>
            <a:r>
              <a:rPr lang="en-US" sz="1400" dirty="0">
                <a:solidFill>
                  <a:prstClr val="black"/>
                </a:solidFill>
                <a:cs typeface="Calibri" panose="020F0502020204030204" pitchFamily="34" charset="0"/>
              </a:rPr>
              <a:t>by guaranteeing procurement </a:t>
            </a:r>
            <a:br>
              <a:rPr lang="en-US" sz="1400" dirty="0">
                <a:solidFill>
                  <a:prstClr val="black"/>
                </a:solidFill>
                <a:cs typeface="Calibri" panose="020F0502020204030204" pitchFamily="34" charset="0"/>
              </a:rPr>
            </a:br>
            <a:r>
              <a:rPr lang="en-US" sz="1400" dirty="0">
                <a:solidFill>
                  <a:prstClr val="black"/>
                </a:solidFill>
                <a:cs typeface="Calibri" panose="020F0502020204030204" pitchFamily="34" charset="0"/>
              </a:rPr>
              <a:t>from high-quality local manufacturers where feasible</a:t>
            </a:r>
          </a:p>
          <a:p>
            <a:pPr marL="285750" indent="-285750" defTabSz="914400">
              <a:lnSpc>
                <a:spcPct val="120000"/>
              </a:lnSpc>
              <a:buFont typeface="Arial" panose="020B0604020202020204" pitchFamily="34" charset="0"/>
              <a:buChar char="•"/>
            </a:pPr>
            <a:endParaRPr lang="en-GB" sz="1400" dirty="0">
              <a:solidFill>
                <a:prstClr val="black"/>
              </a:solidFill>
              <a:cs typeface="Calibri" panose="020F0502020204030204" pitchFamily="34" charset="0"/>
            </a:endParaRPr>
          </a:p>
        </p:txBody>
      </p:sp>
      <p:sp>
        <p:nvSpPr>
          <p:cNvPr id="2" name="Rectangle 1">
            <a:extLst>
              <a:ext uri="{FF2B5EF4-FFF2-40B4-BE49-F238E27FC236}">
                <a16:creationId xmlns:a16="http://schemas.microsoft.com/office/drawing/2014/main" id="{9853C74D-B76F-BC23-EAA6-0B9F1B791349}"/>
              </a:ext>
            </a:extLst>
          </p:cNvPr>
          <p:cNvSpPr/>
          <p:nvPr/>
        </p:nvSpPr>
        <p:spPr>
          <a:xfrm rot="16200000">
            <a:off x="-1626601" y="3485584"/>
            <a:ext cx="4707780" cy="5159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kern="0" spc="100" dirty="0">
                <a:solidFill>
                  <a:schemeClr val="accent1">
                    <a:lumMod val="50000"/>
                  </a:schemeClr>
                </a:solidFill>
              </a:rPr>
              <a:t>RECOMMENDATIONS</a:t>
            </a:r>
          </a:p>
        </p:txBody>
      </p:sp>
    </p:spTree>
    <p:extLst>
      <p:ext uri="{BB962C8B-B14F-4D97-AF65-F5344CB8AC3E}">
        <p14:creationId xmlns:p14="http://schemas.microsoft.com/office/powerpoint/2010/main" val="366308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A66EA5-9477-E54A-818D-8674DD212350}"/>
              </a:ext>
            </a:extLst>
          </p:cNvPr>
          <p:cNvSpPr>
            <a:spLocks noGrp="1"/>
          </p:cNvSpPr>
          <p:nvPr>
            <p:ph type="title"/>
          </p:nvPr>
        </p:nvSpPr>
        <p:spPr>
          <a:xfrm>
            <a:off x="705661" y="716206"/>
            <a:ext cx="7632700" cy="1223964"/>
          </a:xfrm>
        </p:spPr>
        <p:txBody>
          <a:bodyPr>
            <a:normAutofit/>
          </a:bodyPr>
          <a:lstStyle/>
          <a:p>
            <a:pPr algn="ctr"/>
            <a:r>
              <a:rPr lang="en-GB" sz="4200" dirty="0"/>
              <a:t>Conclusions</a:t>
            </a:r>
          </a:p>
        </p:txBody>
      </p:sp>
      <p:sp>
        <p:nvSpPr>
          <p:cNvPr id="7" name="Rectangle 6">
            <a:extLst>
              <a:ext uri="{FF2B5EF4-FFF2-40B4-BE49-F238E27FC236}">
                <a16:creationId xmlns:a16="http://schemas.microsoft.com/office/drawing/2014/main" id="{4DF8C29F-CE44-4901-AFF6-ACD3E9EDE349}"/>
              </a:ext>
            </a:extLst>
          </p:cNvPr>
          <p:cNvSpPr/>
          <p:nvPr/>
        </p:nvSpPr>
        <p:spPr>
          <a:xfrm>
            <a:off x="504825" y="1614430"/>
            <a:ext cx="7080963" cy="3323474"/>
          </a:xfrm>
          <a:prstGeom prst="rect">
            <a:avLst/>
          </a:prstGeom>
          <a:noFill/>
          <a:ln>
            <a:noFill/>
          </a:ln>
        </p:spPr>
        <p:txBody>
          <a:bodyPr wrap="square">
            <a:spAutoFit/>
          </a:bodyPr>
          <a:lstStyle/>
          <a:p>
            <a:pPr marL="285750" indent="-285750" defTabSz="914400">
              <a:lnSpc>
                <a:spcPct val="120000"/>
              </a:lnSpc>
              <a:spcBef>
                <a:spcPts val="600"/>
              </a:spcBef>
              <a:spcAft>
                <a:spcPts val="600"/>
              </a:spcAft>
              <a:buClr>
                <a:schemeClr val="accent2"/>
              </a:buClr>
              <a:buFont typeface="Wingdings" panose="05000000000000000000" pitchFamily="2" charset="2"/>
              <a:buChar char="§"/>
            </a:pPr>
            <a:r>
              <a:rPr lang="en-US" sz="1600" dirty="0">
                <a:ea typeface="Times New Roman" panose="02020603050405020304" pitchFamily="18" charset="0"/>
                <a:cs typeface="Arial" panose="020B0604020202020204" pitchFamily="34" charset="0"/>
              </a:rPr>
              <a:t>Local production of HIV commodities can be a viable and sustainable strategy for enhancing country ownership of HIV response.</a:t>
            </a:r>
          </a:p>
          <a:p>
            <a:pPr marL="285750" indent="-285750" defTabSz="914400">
              <a:lnSpc>
                <a:spcPct val="120000"/>
              </a:lnSpc>
              <a:spcBef>
                <a:spcPts val="600"/>
              </a:spcBef>
              <a:spcAft>
                <a:spcPts val="600"/>
              </a:spcAft>
              <a:buClr>
                <a:schemeClr val="accent2"/>
              </a:buClr>
              <a:buFont typeface="Wingdings" panose="05000000000000000000" pitchFamily="2" charset="2"/>
              <a:buChar char="§"/>
            </a:pPr>
            <a:r>
              <a:rPr lang="en-US" sz="1600" dirty="0">
                <a:ea typeface="Times New Roman" panose="02020603050405020304" pitchFamily="18" charset="0"/>
                <a:cs typeface="Arial" panose="020B0604020202020204" pitchFamily="34" charset="0"/>
              </a:rPr>
              <a:t>With adequate support and commitment, local manufacturers are willing to venture into ARV manufacturing in-country: a multisectoral roadmap of action is essential.  </a:t>
            </a:r>
          </a:p>
          <a:p>
            <a:pPr marL="285750" indent="-285750" defTabSz="914400">
              <a:lnSpc>
                <a:spcPct val="120000"/>
              </a:lnSpc>
              <a:spcBef>
                <a:spcPts val="600"/>
              </a:spcBef>
              <a:spcAft>
                <a:spcPts val="600"/>
              </a:spcAft>
              <a:buClr>
                <a:schemeClr val="accent2"/>
              </a:buClr>
              <a:buFont typeface="Wingdings" panose="05000000000000000000" pitchFamily="2" charset="2"/>
              <a:buChar char="§"/>
            </a:pPr>
            <a:r>
              <a:rPr lang="en-US" sz="1600" dirty="0">
                <a:ea typeface="Times New Roman" panose="02020603050405020304" pitchFamily="18" charset="0"/>
                <a:cs typeface="Arial" panose="020B0604020202020204" pitchFamily="34" charset="0"/>
              </a:rPr>
              <a:t>HIV actors in low- and middle-income settings can explore ways to create an enabling regulatory and policy environment with guaranteed buyer commitments through multisectoral partnerships.</a:t>
            </a:r>
            <a:endParaRPr lang="en-US" sz="1600" dirty="0"/>
          </a:p>
        </p:txBody>
      </p:sp>
      <p:sp>
        <p:nvSpPr>
          <p:cNvPr id="10" name="Rectangle 9">
            <a:extLst>
              <a:ext uri="{FF2B5EF4-FFF2-40B4-BE49-F238E27FC236}">
                <a16:creationId xmlns:a16="http://schemas.microsoft.com/office/drawing/2014/main" id="{BA06C387-5267-4197-B7F9-722B9910DC42}"/>
              </a:ext>
            </a:extLst>
          </p:cNvPr>
          <p:cNvSpPr/>
          <p:nvPr/>
        </p:nvSpPr>
        <p:spPr>
          <a:xfrm>
            <a:off x="7828481" y="-2238"/>
            <a:ext cx="4372948" cy="5134075"/>
          </a:xfrm>
          <a:prstGeom prst="rect">
            <a:avLst/>
          </a:prstGeom>
          <a:solidFill>
            <a:srgbClr val="FF890E">
              <a:alpha val="74902"/>
            </a:srgbClr>
          </a:solidFill>
          <a:ln w="12700" cap="flat" cmpd="sng" algn="ctr">
            <a:noFill/>
            <a:prstDash val="solid"/>
            <a:miter lim="800000"/>
          </a:ln>
          <a:effectLst/>
        </p:spPr>
        <p:txBody>
          <a:bodyPr lIns="274320" tIns="548640" rIns="365760" bIns="91440" rtlCol="0" anchor="ctr"/>
          <a:lstStyle/>
          <a:p>
            <a:pPr marL="0" marR="0" lvl="0" indent="0" defTabSz="119069" eaLnBrk="0" fontAlgn="base" latinLnBrk="0" hangingPunct="0">
              <a:lnSpc>
                <a:spcPct val="100000"/>
              </a:lnSpc>
              <a:spcBef>
                <a:spcPct val="0"/>
              </a:spcBef>
              <a:spcAft>
                <a:spcPts val="600"/>
              </a:spcAft>
              <a:buClrTx/>
              <a:buSzTx/>
              <a:buFontTx/>
              <a:buNone/>
              <a:tabLst/>
              <a:defRPr/>
            </a:pPr>
            <a:r>
              <a:rPr kumimoji="0" lang="en-US" altLang="en-US" sz="1700" i="0" u="none" strike="noStrike" kern="0" cap="none" spc="0" normalizeH="0" baseline="0" noProof="0" dirty="0">
                <a:ln>
                  <a:noFill/>
                </a:ln>
                <a:solidFill>
                  <a:srgbClr val="000000"/>
                </a:solidFill>
                <a:effectLst/>
                <a:uLnTx/>
                <a:uFillTx/>
                <a:ea typeface="+mn-ea"/>
                <a:cs typeface="Arial" panose="020B0604020202020204" pitchFamily="34" charset="0"/>
              </a:rPr>
              <a:t>AUTHORS</a:t>
            </a:r>
          </a:p>
          <a:p>
            <a:pPr marL="0" marR="0" lvl="0" indent="0" defTabSz="119069" eaLnBrk="0" fontAlgn="base" latinLnBrk="0" hangingPunct="0">
              <a:lnSpc>
                <a:spcPct val="100000"/>
              </a:lnSpc>
              <a:spcBef>
                <a:spcPct val="0"/>
              </a:spcBef>
              <a:spcAft>
                <a:spcPts val="1200"/>
              </a:spcAft>
              <a:buClrTx/>
              <a:buSzTx/>
              <a:buFontTx/>
              <a:buNone/>
              <a:tabLst/>
              <a:defRPr/>
            </a:pP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Dr. Frances Ilika </a:t>
            </a:r>
            <a:b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t>Health Policy Plus, Palladium</a:t>
            </a:r>
          </a:p>
          <a:p>
            <a:pPr marL="0" marR="0" lvl="0" indent="0" defTabSz="119069" eaLnBrk="0" fontAlgn="base" latinLnBrk="0" hangingPunct="0">
              <a:lnSpc>
                <a:spcPct val="100000"/>
              </a:lnSpc>
              <a:spcBef>
                <a:spcPct val="0"/>
              </a:spcBef>
              <a:spcAft>
                <a:spcPts val="1200"/>
              </a:spcAft>
              <a:buClrTx/>
              <a:buSzTx/>
              <a:buFontTx/>
              <a:buNone/>
              <a:tabLst/>
              <a:defRPr/>
            </a:pP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Ure Ihekanandu </a:t>
            </a:r>
            <a:b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t>Health Policy Plus, Palladium</a:t>
            </a:r>
          </a:p>
          <a:p>
            <a:pPr marL="0" marR="0" lvl="0" indent="0" defTabSz="119069" eaLnBrk="0" fontAlgn="base" latinLnBrk="0" hangingPunct="0">
              <a:lnSpc>
                <a:spcPct val="100000"/>
              </a:lnSpc>
              <a:spcBef>
                <a:spcPct val="0"/>
              </a:spcBef>
              <a:spcAft>
                <a:spcPts val="1200"/>
              </a:spcAft>
              <a:buClrTx/>
              <a:buSzTx/>
              <a:buFontTx/>
              <a:buNone/>
              <a:tabLst/>
              <a:defRPr/>
            </a:pP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Joy Nwizu </a:t>
            </a:r>
            <a:b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t>Health Policy Plus, Palladium</a:t>
            </a:r>
          </a:p>
          <a:p>
            <a:pPr marL="0" marR="0" lvl="0" indent="0" defTabSz="119069" eaLnBrk="0" fontAlgn="base" latinLnBrk="0" hangingPunct="0">
              <a:lnSpc>
                <a:spcPct val="100000"/>
              </a:lnSpc>
              <a:spcBef>
                <a:spcPct val="0"/>
              </a:spcBef>
              <a:spcAft>
                <a:spcPts val="1200"/>
              </a:spcAft>
              <a:buClrTx/>
              <a:buSzTx/>
              <a:buFontTx/>
              <a:buNone/>
              <a:tabLst/>
              <a:defRPr/>
            </a:pP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Dr. </a:t>
            </a:r>
            <a:r>
              <a:rPr kumimoji="0" lang="en-US" altLang="en-US" sz="1500" b="1" i="0" u="none" strike="noStrike" kern="0" cap="none" spc="0" normalizeH="0" baseline="0" noProof="0" dirty="0" err="1">
                <a:ln>
                  <a:noFill/>
                </a:ln>
                <a:solidFill>
                  <a:srgbClr val="000000"/>
                </a:solidFill>
                <a:effectLst/>
                <a:uLnTx/>
                <a:uFillTx/>
                <a:ea typeface="+mn-ea"/>
                <a:cs typeface="Arial" panose="020B0604020202020204" pitchFamily="34" charset="0"/>
              </a:rPr>
              <a:t>Chidumga</a:t>
            </a: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 </a:t>
            </a:r>
            <a:r>
              <a:rPr kumimoji="0" lang="en-US" altLang="en-US" sz="1500" b="1" i="0" u="none" strike="noStrike" kern="0" cap="none" spc="0" normalizeH="0" baseline="0" noProof="0" dirty="0" err="1">
                <a:ln>
                  <a:noFill/>
                </a:ln>
                <a:solidFill>
                  <a:srgbClr val="000000"/>
                </a:solidFill>
                <a:effectLst/>
                <a:uLnTx/>
                <a:uFillTx/>
                <a:ea typeface="+mn-ea"/>
                <a:cs typeface="Arial" panose="020B0604020202020204" pitchFamily="34" charset="0"/>
              </a:rPr>
              <a:t>Ohazurike</a:t>
            </a:r>
            <a:r>
              <a:rPr kumimoji="0" lang="en-US" altLang="en-US" sz="1500" b="1" i="0" u="none" strike="noStrike" kern="0" cap="none" spc="0" normalizeH="0" baseline="0" noProof="0" dirty="0">
                <a:ln>
                  <a:noFill/>
                </a:ln>
                <a:solidFill>
                  <a:srgbClr val="000000"/>
                </a:solidFill>
                <a:effectLst/>
                <a:uLnTx/>
                <a:uFillTx/>
                <a:ea typeface="+mn-ea"/>
                <a:cs typeface="Arial" panose="020B0604020202020204" pitchFamily="34" charset="0"/>
              </a:rPr>
              <a:t> </a:t>
            </a:r>
            <a:b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br>
            <a:r>
              <a:rPr kumimoji="0" lang="en-US" altLang="en-US" sz="1500" b="0" i="0" u="none" strike="noStrike" kern="0" cap="none" spc="0" normalizeH="0" baseline="0" noProof="0" dirty="0">
                <a:ln>
                  <a:noFill/>
                </a:ln>
                <a:solidFill>
                  <a:srgbClr val="000000"/>
                </a:solidFill>
                <a:effectLst/>
                <a:uLnTx/>
                <a:uFillTx/>
                <a:ea typeface="+mn-ea"/>
                <a:cs typeface="Arial" panose="020B0604020202020204" pitchFamily="34" charset="0"/>
              </a:rPr>
              <a:t>Health Policy Plus, Palladium</a:t>
            </a:r>
          </a:p>
          <a:p>
            <a:pPr marL="0" marR="0" lvl="0" indent="0" defTabSz="119069" eaLnBrk="0" fontAlgn="base" latinLnBrk="0" hangingPunct="0">
              <a:lnSpc>
                <a:spcPct val="100000"/>
              </a:lnSpc>
              <a:spcBef>
                <a:spcPct val="0"/>
              </a:spcBef>
              <a:spcAft>
                <a:spcPts val="1200"/>
              </a:spcAft>
              <a:buClrTx/>
              <a:buSzTx/>
              <a:buFontTx/>
              <a:buNone/>
              <a:tabLst/>
              <a:defRPr/>
            </a:pP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defTabSz="119069" eaLnBrk="0" fontAlgn="base" latinLnBrk="0" hangingPunct="0">
              <a:lnSpc>
                <a:spcPct val="100000"/>
              </a:lnSpc>
              <a:spcBef>
                <a:spcPct val="0"/>
              </a:spcBef>
              <a:spcAft>
                <a:spcPts val="120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Box 9">
            <a:extLst>
              <a:ext uri="{FF2B5EF4-FFF2-40B4-BE49-F238E27FC236}">
                <a16:creationId xmlns:a16="http://schemas.microsoft.com/office/drawing/2014/main" id="{3DC6DBEB-5C0C-4F0C-A1DC-752427DDB1ED}"/>
              </a:ext>
            </a:extLst>
          </p:cNvPr>
          <p:cNvSpPr txBox="1">
            <a:spLocks noChangeArrowheads="1"/>
          </p:cNvSpPr>
          <p:nvPr/>
        </p:nvSpPr>
        <p:spPr bwMode="auto">
          <a:xfrm>
            <a:off x="150830" y="5162390"/>
            <a:ext cx="7434958" cy="100739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0" tIns="91440" rIns="182880" bIns="91440" numCol="1" anchor="t" anchorCtr="0" compatLnSpc="1">
            <a:prstTxWarp prst="textNoShape">
              <a:avLst/>
            </a:prstTxWarp>
          </a:bodyPr>
          <a:lstStyle/>
          <a:p>
            <a:pPr defTabSz="914400"/>
            <a:r>
              <a:rPr lang="en-US" b="1" baseline="30000" dirty="0">
                <a:latin typeface="+mj-lt"/>
                <a:cs typeface="Arial" panose="020B0604020202020204" pitchFamily="34" charset="0"/>
              </a:rPr>
              <a:t>Contact Us  </a:t>
            </a:r>
            <a:r>
              <a:rPr lang="en-US" b="1" baseline="30000" dirty="0">
                <a:latin typeface="+mj-lt"/>
                <a:cs typeface="Arial" panose="020B0604020202020204" pitchFamily="34" charset="0"/>
                <a:sym typeface="Wingdings" panose="05000000000000000000" pitchFamily="2" charset="2"/>
              </a:rPr>
              <a:t>  </a:t>
            </a:r>
            <a:r>
              <a:rPr lang="en-US" baseline="30000" dirty="0">
                <a:latin typeface="+mj-lt"/>
                <a:cs typeface="Arial" panose="020B0604020202020204" pitchFamily="34" charset="0"/>
              </a:rPr>
              <a:t>www.healthpolicyplus.com  </a:t>
            </a:r>
            <a:r>
              <a:rPr lang="en-US" b="1" baseline="30000" dirty="0">
                <a:latin typeface="+mj-lt"/>
                <a:cs typeface="Arial" panose="020B0604020202020204" pitchFamily="34" charset="0"/>
                <a:sym typeface="Wingdings" panose="05000000000000000000" pitchFamily="2" charset="2"/>
              </a:rPr>
              <a:t>  </a:t>
            </a:r>
            <a:r>
              <a:rPr lang="en-US" baseline="30000" dirty="0">
                <a:latin typeface="+mj-lt"/>
                <a:cs typeface="Arial" panose="020B0604020202020204" pitchFamily="34" charset="0"/>
              </a:rPr>
              <a:t>policyinfo@thepalladiumgroup.com</a:t>
            </a:r>
            <a:endParaRPr lang="en-US" dirty="0">
              <a:latin typeface="+mj-lt"/>
              <a:cs typeface="Arial" panose="020B0604020202020204" pitchFamily="34" charset="0"/>
            </a:endParaRPr>
          </a:p>
          <a:p>
            <a:pPr defTabSz="914400">
              <a:spcAft>
                <a:spcPts val="1500"/>
              </a:spcAft>
            </a:pPr>
            <a:r>
              <a:rPr lang="en-US" sz="700" dirty="0">
                <a:solidFill>
                  <a:srgbClr val="2E3235"/>
                </a:solidFill>
                <a:latin typeface="+mj-lt"/>
                <a:cs typeface="Arial" panose="020B0604020202020204" pitchFamily="34" charset="0"/>
              </a:rPr>
              <a:t>Health Policy Plus (HP+) is a seven-year cooperative agreement funded by the U.S. Agency for International Development under Agreement No. AID-OAA-A-15-00051, beginning August 28, 2015. The project’s HIV activities are supported by the U.S. President’s Emergency Plan for AIDS Relief (PEPFAR). HP+ is implemented by Palladium, in collaboration with Avenir Health, Futures Group Global Outreach, Plan International USA, Population Reference Bureau, RTI International, ThinkWell, and the White Ribbon Alliance for Safe Motherhood. This presentation was produced for review by the U.S. Agency for International Development. It was prepared by HP+. The information provided in this presentation is not official U.S. Government information and does not necessarily reflect the views or positions of the U.S. Agency for International Development or the U.S. Government.</a:t>
            </a:r>
          </a:p>
        </p:txBody>
      </p:sp>
      <p:sp>
        <p:nvSpPr>
          <p:cNvPr id="8" name="Rectangle 7">
            <a:extLst>
              <a:ext uri="{FF2B5EF4-FFF2-40B4-BE49-F238E27FC236}">
                <a16:creationId xmlns:a16="http://schemas.microsoft.com/office/drawing/2014/main" id="{DAB45C1C-1755-564A-6575-2C03C429E1A9}"/>
              </a:ext>
            </a:extLst>
          </p:cNvPr>
          <p:cNvSpPr/>
          <p:nvPr/>
        </p:nvSpPr>
        <p:spPr>
          <a:xfrm>
            <a:off x="7828481" y="4198775"/>
            <a:ext cx="4372948" cy="933062"/>
          </a:xfrm>
          <a:prstGeom prst="rect">
            <a:avLst/>
          </a:prstGeom>
          <a:solidFill>
            <a:srgbClr val="85CFE8">
              <a:alpha val="74902"/>
            </a:srgbClr>
          </a:solidFill>
          <a:ln w="12700" cap="flat" cmpd="sng" algn="ctr">
            <a:noFill/>
            <a:prstDash val="solid"/>
            <a:miter lim="800000"/>
          </a:ln>
          <a:effectLst/>
        </p:spPr>
        <p:txBody>
          <a:bodyPr lIns="274320" tIns="91440" rIns="365760" bIns="91440" rtlCol="0" anchor="ctr"/>
          <a:lstStyle/>
          <a:p>
            <a:pPr marL="0" marR="0" lvl="0" indent="0" defTabSz="119069" eaLnBrk="0" fontAlgn="base" latinLnBrk="0" hangingPunct="0">
              <a:lnSpc>
                <a:spcPct val="114000"/>
              </a:lnSpc>
              <a:spcBef>
                <a:spcPct val="0"/>
              </a:spcBef>
              <a:spcAft>
                <a:spcPts val="1200"/>
              </a:spcAft>
              <a:buClrTx/>
              <a:buSzTx/>
              <a:buFontTx/>
              <a:buNone/>
              <a:tabLst/>
              <a:defRPr/>
            </a:pPr>
            <a:r>
              <a:rPr kumimoji="0" lang="en-US" altLang="en-US" sz="1300" b="1" u="none" strike="noStrike" kern="0" cap="none" spc="0" normalizeH="0" baseline="0" noProof="0" dirty="0">
                <a:ln>
                  <a:noFill/>
                </a:ln>
                <a:effectLst/>
                <a:uLnTx/>
                <a:uFillTx/>
                <a:ea typeface="+mn-ea"/>
                <a:cs typeface="Arial" panose="020B0604020202020204" pitchFamily="34" charset="0"/>
              </a:rPr>
              <a:t>FOR MORE INFORMATION, CONTACT: </a:t>
            </a:r>
            <a:r>
              <a:rPr kumimoji="0" lang="en-US" sz="1400" b="0" i="0" u="none" strike="noStrike" kern="0" cap="none" spc="0" normalizeH="0" baseline="0" noProof="0" dirty="0">
                <a:ln>
                  <a:noFill/>
                </a:ln>
                <a:effectLst/>
                <a:uLnTx/>
                <a:uFillTx/>
                <a:ea typeface="+mn-ea"/>
                <a:cs typeface="+mn-cs"/>
              </a:rPr>
              <a:t>frances.ilika@thepalladiumgroup.com</a:t>
            </a:r>
            <a:endParaRPr kumimoji="0" lang="en-US" alt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E0A66396-57F8-AD35-1C1D-1B896F837C06}"/>
              </a:ext>
            </a:extLst>
          </p:cNvPr>
          <p:cNvSpPr/>
          <p:nvPr/>
        </p:nvSpPr>
        <p:spPr>
          <a:xfrm>
            <a:off x="0" y="5114110"/>
            <a:ext cx="12192002" cy="45719"/>
          </a:xfrm>
          <a:prstGeom prst="rect">
            <a:avLst/>
          </a:prstGeom>
          <a:solidFill>
            <a:srgbClr val="86DCE8">
              <a:alpha val="74902"/>
            </a:srgbClr>
          </a:solidFill>
          <a:ln w="12700" cap="flat" cmpd="sng" algn="ctr">
            <a:noFill/>
            <a:prstDash val="solid"/>
            <a:miter lim="800000"/>
          </a:ln>
          <a:effectLst/>
        </p:spPr>
        <p:txBody>
          <a:bodyPr lIns="274320" tIns="91440" rIns="365760" bIns="91440" rtlCol="0" anchor="ctr"/>
          <a:lstStyle/>
          <a:p>
            <a:pPr marL="0" marR="0" lvl="0" indent="0" defTabSz="119069" eaLnBrk="0" fontAlgn="base" latinLnBrk="0" hangingPunct="0">
              <a:lnSpc>
                <a:spcPct val="114000"/>
              </a:lnSpc>
              <a:spcBef>
                <a:spcPct val="0"/>
              </a:spcBef>
              <a:spcAft>
                <a:spcPts val="1200"/>
              </a:spcAft>
              <a:buClrTx/>
              <a:buSzTx/>
              <a:buFontTx/>
              <a:buNone/>
              <a:tabLst/>
              <a:defRPr/>
            </a:pPr>
            <a:endParaRPr kumimoji="0" lang="en-US" alt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466188"/>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P+">
    <a:dk1>
      <a:srgbClr val="2E3235"/>
    </a:dk1>
    <a:lt1>
      <a:srgbClr val="FFFFFF"/>
    </a:lt1>
    <a:dk2>
      <a:srgbClr val="345998"/>
    </a:dk2>
    <a:lt2>
      <a:srgbClr val="E6E7E8"/>
    </a:lt2>
    <a:accent1>
      <a:srgbClr val="C76C2D"/>
    </a:accent1>
    <a:accent2>
      <a:srgbClr val="682665"/>
    </a:accent2>
    <a:accent3>
      <a:srgbClr val="001E5E"/>
    </a:accent3>
    <a:accent4>
      <a:srgbClr val="144533"/>
    </a:accent4>
    <a:accent5>
      <a:srgbClr val="4472C4"/>
    </a:accent5>
    <a:accent6>
      <a:srgbClr val="70AD47"/>
    </a:accent6>
    <a:hlink>
      <a:srgbClr val="345998"/>
    </a:hlink>
    <a:folHlink>
      <a:srgbClr val="8992A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293</TotalTime>
  <Words>889</Words>
  <Application>Microsoft Office PowerPoint</Application>
  <PresentationFormat>Widescreen</PresentationFormat>
  <Paragraphs>85</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Verdana</vt:lpstr>
      <vt:lpstr>Courier New</vt:lpstr>
      <vt:lpstr>Arial</vt:lpstr>
      <vt:lpstr>Wingdings</vt:lpstr>
      <vt:lpstr>Franklin Gothic Book</vt:lpstr>
      <vt:lpstr>Calibri</vt:lpstr>
      <vt:lpstr>Calibri Light</vt:lpstr>
      <vt:lpstr>AIDS2022</vt:lpstr>
      <vt:lpstr>Conflict of interest disclosure</vt:lpstr>
      <vt:lpstr>Is local production of HIV commodities a feasible strategy for improving domestic ownership and financial sustainability for epidemiological control in low- and middle-income settings?</vt:lpstr>
      <vt:lpstr>Background</vt:lpstr>
      <vt:lpstr>Methods</vt:lpstr>
      <vt:lpstr>Results: Local Production of HIV Commodities is a Viable and Sustainable Strategy That Can: </vt:lpstr>
      <vt:lpstr>Results: Challenges to Overcome for Producing ARVs Locally</vt:lpstr>
      <vt:lpstr>Recommendations to Overcome Barriers for ARV Manufacturing in Nigeria</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Ilika, Frances</dc:creator>
  <cp:lastModifiedBy>Ilika, Frances</cp:lastModifiedBy>
  <cp:revision>17</cp:revision>
  <dcterms:created xsi:type="dcterms:W3CDTF">2022-07-11T17:02:09Z</dcterms:created>
  <dcterms:modified xsi:type="dcterms:W3CDTF">2022-07-22T08:25:30Z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