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  <p:sldMasterId id="2147483681" r:id="rId5"/>
  </p:sldMasterIdLst>
  <p:notesMasterIdLst>
    <p:notesMasterId r:id="rId21"/>
  </p:notesMasterIdLst>
  <p:sldIdLst>
    <p:sldId id="256" r:id="rId6"/>
    <p:sldId id="257" r:id="rId7"/>
    <p:sldId id="1198" r:id="rId8"/>
    <p:sldId id="1188" r:id="rId9"/>
    <p:sldId id="1189" r:id="rId10"/>
    <p:sldId id="1208" r:id="rId11"/>
    <p:sldId id="1191" r:id="rId12"/>
    <p:sldId id="1192" r:id="rId13"/>
    <p:sldId id="1193" r:id="rId14"/>
    <p:sldId id="1207" r:id="rId15"/>
    <p:sldId id="1201" r:id="rId16"/>
    <p:sldId id="1203" r:id="rId17"/>
    <p:sldId id="1209" r:id="rId18"/>
    <p:sldId id="1204" r:id="rId19"/>
    <p:sldId id="121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D5844-46B1-1ADE-2E21-7DAB83A2ABB0}" name="Wylene Saal" initials="WS" userId="S::wylene.saal@acceleratehub.org::4cc75ef1-d0bc-42f9-8005-b40d9249c3c6" providerId="AD"/>
  <p188:author id="{2CF7587A-2108-45BD-3766-E29E54F2BC95}" name="Wylene Saal" initials="WS" userId="S::SLXWYL001@myuct.ac.za::8e1d1dca-403e-4cf1-b52a-426fe2d3ac24" providerId="AD"/>
  <p188:author id="{168AC37D-7891-820A-B06D-258C03DCEEB4}" name="Wylene Saal" initials="WS" userId="Wylene Saa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82"/>
    <a:srgbClr val="D7E4E9"/>
    <a:srgbClr val="989186"/>
    <a:srgbClr val="FFB06C"/>
    <a:srgbClr val="0EB5B2"/>
    <a:srgbClr val="FE8A0B"/>
    <a:srgbClr val="B3776B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407" autoAdjust="0"/>
  </p:normalViewPr>
  <p:slideViewPr>
    <p:cSldViewPr snapToGrid="0">
      <p:cViewPr varScale="1">
        <p:scale>
          <a:sx n="70" d="100"/>
          <a:sy n="70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9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8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2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08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4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C79AB-3AB0-854B-BBBB-D988196ADBAF}" type="slidenum">
              <a:rPr kumimoji="0" lang="en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5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5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3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3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3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1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9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7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Caption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Caption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/>
              <a:t>“Click to edit Master title style”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non </a:t>
            </a:r>
            <a:r>
              <a:rPr lang="en-GB" err="1"/>
              <a:t>nulla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tempus convallis </a:t>
            </a:r>
            <a:r>
              <a:rPr lang="en-GB" err="1"/>
              <a:t>quis</a:t>
            </a:r>
            <a:r>
              <a:rPr lang="en-GB"/>
              <a:t> ac </a:t>
            </a:r>
            <a:r>
              <a:rPr lang="en-GB" err="1"/>
              <a:t>lectus</a:t>
            </a:r>
            <a:r>
              <a:rPr lang="en-GB"/>
              <a:t>.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, </a:t>
            </a:r>
            <a:r>
              <a:rPr lang="en-GB" err="1"/>
              <a:t>accumsan</a:t>
            </a:r>
            <a:r>
              <a:rPr lang="en-GB"/>
              <a:t> id </a:t>
            </a:r>
            <a:r>
              <a:rPr lang="en-GB" err="1"/>
              <a:t>imperdiet</a:t>
            </a:r>
            <a:r>
              <a:rPr lang="en-GB"/>
              <a:t> et, </a:t>
            </a:r>
            <a:r>
              <a:rPr lang="en-GB" err="1"/>
              <a:t>porttitor</a:t>
            </a:r>
            <a:r>
              <a:rPr lang="en-GB"/>
              <a:t> at sem.</a:t>
            </a:r>
          </a:p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Vestibulum ac </a:t>
            </a:r>
            <a:r>
              <a:rPr lang="en-GB" err="1"/>
              <a:t>diam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dui.Click</a:t>
            </a:r>
            <a:r>
              <a:rPr lang="en-GB"/>
              <a:t> to edit Master text styles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tiff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8.png"/><Relationship Id="rId34" Type="http://schemas.openxmlformats.org/officeDocument/2006/relationships/image" Target="../media/image3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microsoft.com/office/2007/relationships/hdphoto" Target="../media/hdphoto2.wdp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24" Type="http://schemas.openxmlformats.org/officeDocument/2006/relationships/image" Target="../media/image30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microsoft.com/office/2007/relationships/hdphoto" Target="../media/hdphoto1.wdp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31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8" Type="http://schemas.openxmlformats.org/officeDocument/2006/relationships/image" Target="../media/image15.png"/><Relationship Id="rId3" Type="http://schemas.openxmlformats.org/officeDocument/2006/relationships/hyperlink" Target="mailto:Nwylene.saal@uct.ac.z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458134"/>
            <a:ext cx="7106780" cy="2988481"/>
          </a:xfrm>
        </p:spPr>
        <p:txBody>
          <a:bodyPr>
            <a:normAutofit/>
          </a:bodyPr>
          <a:lstStyle/>
          <a:p>
            <a:r>
              <a:rPr lang="en-US" sz="3400" noProof="0" dirty="0">
                <a:latin typeface="+mj-lt"/>
                <a:ea typeface="Verdana"/>
              </a:rPr>
              <a:t>Social support, HIV care and stigma: effects</a:t>
            </a:r>
            <a:r>
              <a:rPr lang="en-US" sz="3400" dirty="0">
                <a:ea typeface="Verdana"/>
              </a:rPr>
              <a:t> on </a:t>
            </a:r>
            <a:r>
              <a:rPr lang="en-US" sz="3400" noProof="0" dirty="0">
                <a:latin typeface="+mj-lt"/>
                <a:ea typeface="Verdana"/>
              </a:rPr>
              <a:t>suicidality among South African young women living with HIV</a:t>
            </a:r>
            <a:endParaRPr lang="en-GB" sz="34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31490"/>
            <a:ext cx="7632700" cy="774764"/>
          </a:xfr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ea typeface="+mj-lt"/>
                <a:cs typeface="+mj-lt"/>
              </a:rPr>
              <a:t>Integrated mental health approaches </a:t>
            </a:r>
            <a:br>
              <a:rPr lang="en-GB" sz="2400" dirty="0">
                <a:ea typeface="+mj-lt"/>
                <a:cs typeface="+mj-lt"/>
              </a:rPr>
            </a:br>
            <a:r>
              <a:rPr lang="en-GB" sz="2400" dirty="0">
                <a:ea typeface="+mj-lt"/>
                <a:cs typeface="+mj-lt"/>
              </a:rPr>
              <a:t>and care among people living with HIV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Dr Wylene Saal, Centre for Social Science Research, University of Cape Town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5730A-4C55-4E8F-9F4A-5A23A035F943}"/>
              </a:ext>
            </a:extLst>
          </p:cNvPr>
          <p:cNvSpPr txBox="1"/>
          <p:nvPr/>
        </p:nvSpPr>
        <p:spPr>
          <a:xfrm>
            <a:off x="4115594" y="6092825"/>
            <a:ext cx="611312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HEY BABY and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Mzantsi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Wakho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studies</a:t>
            </a:r>
          </a:p>
          <a:p>
            <a:pPr algn="l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conflict of interest to disclose</a:t>
            </a:r>
          </a:p>
          <a:p>
            <a:pPr algn="l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866AB-DB55-8E87-2FA9-768DBBA8D4F7}"/>
              </a:ext>
            </a:extLst>
          </p:cNvPr>
          <p:cNvSpPr txBox="1"/>
          <p:nvPr/>
        </p:nvSpPr>
        <p:spPr>
          <a:xfrm>
            <a:off x="4116388" y="4741866"/>
            <a:ext cx="61123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56382"/>
                </a:solidFill>
              </a:rPr>
              <a:t>Co-authors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Dr. Bolade Banougnin; Dr. Lucas Hertzog; ​Dr-to-be Kathryn Roberts, Mr. Vuyolwetu Tibini​; A/Prof Elona Toska; Prof. Lucie Cluver</a:t>
            </a:r>
            <a:endParaRPr lang="en-ZA" sz="1500" dirty="0"/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99D910-3388-A7F4-2A6D-31134FA26531}"/>
              </a:ext>
            </a:extLst>
          </p:cNvPr>
          <p:cNvSpPr txBox="1"/>
          <p:nvPr/>
        </p:nvSpPr>
        <p:spPr>
          <a:xfrm>
            <a:off x="4071660" y="5634744"/>
            <a:ext cx="7686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cs typeface="Poppins Light" pitchFamily="2" charset="77"/>
              </a:rPr>
              <a:t>N=687. Adjusted for age (years), rural residence, informal housing, poverty (don’t have access to necessities) </a:t>
            </a:r>
            <a:br>
              <a:rPr lang="en-US" sz="1000" dirty="0">
                <a:cs typeface="Poppins Light" pitchFamily="2" charset="77"/>
              </a:rPr>
            </a:br>
            <a:r>
              <a:rPr lang="en-US" sz="1000" dirty="0">
                <a:cs typeface="Poppins Light" pitchFamily="2" charset="77"/>
              </a:rPr>
              <a:t>and mode of HIV acquisition (horizontally). *** Results are statistically significant p&lt;0.001</a:t>
            </a:r>
            <a:endParaRPr lang="en-GB" sz="1000" dirty="0">
              <a:cs typeface="Poppins Ligh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B20C8E-6F75-FE41-E524-63D104E69742}"/>
              </a:ext>
            </a:extLst>
          </p:cNvPr>
          <p:cNvGrpSpPr/>
          <p:nvPr/>
        </p:nvGrpSpPr>
        <p:grpSpPr>
          <a:xfrm>
            <a:off x="4116389" y="2444488"/>
            <a:ext cx="7830188" cy="2982526"/>
            <a:chOff x="4116389" y="2428306"/>
            <a:chExt cx="7830188" cy="34811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B0362F-2A21-46CD-A235-4AD04CB9376D}"/>
                </a:ext>
              </a:extLst>
            </p:cNvPr>
            <p:cNvSpPr txBox="1"/>
            <p:nvPr/>
          </p:nvSpPr>
          <p:spPr>
            <a:xfrm>
              <a:off x="4116390" y="4733762"/>
              <a:ext cx="1223315" cy="862159"/>
            </a:xfrm>
            <a:prstGeom prst="rect">
              <a:avLst/>
            </a:prstGeom>
            <a:solidFill>
              <a:srgbClr val="989186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Stigma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65A933-BB34-43EB-A943-17C579A932AF}"/>
                </a:ext>
              </a:extLst>
            </p:cNvPr>
            <p:cNvSpPr txBox="1"/>
            <p:nvPr/>
          </p:nvSpPr>
          <p:spPr>
            <a:xfrm>
              <a:off x="10448533" y="3851897"/>
              <a:ext cx="1498044" cy="8621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 Suicidality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54CAA4-0FB6-4F9F-BDDD-59446F336E0D}"/>
                </a:ext>
              </a:extLst>
            </p:cNvPr>
            <p:cNvSpPr txBox="1"/>
            <p:nvPr/>
          </p:nvSpPr>
          <p:spPr>
            <a:xfrm>
              <a:off x="6921569" y="3514866"/>
              <a:ext cx="1238078" cy="1365085"/>
            </a:xfrm>
            <a:prstGeom prst="rect">
              <a:avLst/>
            </a:prstGeom>
            <a:solidFill>
              <a:srgbClr val="056382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Mental health issues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4899EB-1E7C-4759-A84B-C2184CBCDA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8777" y="4557418"/>
              <a:ext cx="1296000" cy="588263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8FD59C-DC40-46B0-A314-86188FD9F331}"/>
                </a:ext>
              </a:extLst>
            </p:cNvPr>
            <p:cNvCxnSpPr>
              <a:cxnSpLocks/>
            </p:cNvCxnSpPr>
            <p:nvPr/>
          </p:nvCxnSpPr>
          <p:spPr>
            <a:xfrm>
              <a:off x="8294586" y="4393132"/>
              <a:ext cx="1944874" cy="7701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1FB7A2-6870-4968-8A0A-9DAFCEB92997}"/>
                </a:ext>
              </a:extLst>
            </p:cNvPr>
            <p:cNvSpPr txBox="1"/>
            <p:nvPr/>
          </p:nvSpPr>
          <p:spPr>
            <a:xfrm>
              <a:off x="5744496" y="4924590"/>
              <a:ext cx="1398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0.003***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CDB37F-F8D2-4090-AD1C-553499ECEDB7}"/>
                </a:ext>
              </a:extLst>
            </p:cNvPr>
            <p:cNvSpPr txBox="1"/>
            <p:nvPr/>
          </p:nvSpPr>
          <p:spPr>
            <a:xfrm>
              <a:off x="8580633" y="4468199"/>
              <a:ext cx="1446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0.060***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726945-DAF2-4D78-B175-52AE82F598FB}"/>
                </a:ext>
              </a:extLst>
            </p:cNvPr>
            <p:cNvSpPr txBox="1"/>
            <p:nvPr/>
          </p:nvSpPr>
          <p:spPr>
            <a:xfrm>
              <a:off x="6915362" y="5386257"/>
              <a:ext cx="1304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0.063***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9303A4-48F2-44B9-844B-F0D8D73535C8}"/>
                </a:ext>
              </a:extLst>
            </p:cNvPr>
            <p:cNvSpPr txBox="1"/>
            <p:nvPr/>
          </p:nvSpPr>
          <p:spPr>
            <a:xfrm>
              <a:off x="4116389" y="2999835"/>
              <a:ext cx="1223315" cy="1365085"/>
            </a:xfrm>
            <a:prstGeom prst="rect">
              <a:avLst/>
            </a:prstGeom>
            <a:solidFill>
              <a:srgbClr val="0EB5B2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Poor HIV care retention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7EB99CF-716D-40A1-AD3E-004902670130}"/>
                </a:ext>
              </a:extLst>
            </p:cNvPr>
            <p:cNvCxnSpPr>
              <a:cxnSpLocks/>
            </p:cNvCxnSpPr>
            <p:nvPr/>
          </p:nvCxnSpPr>
          <p:spPr>
            <a:xfrm>
              <a:off x="5559974" y="3781328"/>
              <a:ext cx="1296000" cy="5882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E5BFF257-2F89-4B1C-B744-F36C36B280EB}"/>
                </a:ext>
              </a:extLst>
            </p:cNvPr>
            <p:cNvSpPr/>
            <p:nvPr/>
          </p:nvSpPr>
          <p:spPr>
            <a:xfrm rot="16200000">
              <a:off x="8138435" y="2242146"/>
              <a:ext cx="170524" cy="6958398"/>
            </a:xfrm>
            <a:prstGeom prst="leftBracket">
              <a:avLst/>
            </a:prstGeom>
            <a:ln>
              <a:solidFill>
                <a:srgbClr val="989186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055A8191-91CA-4019-8243-E1CB4E6C6127}"/>
                </a:ext>
              </a:extLst>
            </p:cNvPr>
            <p:cNvSpPr/>
            <p:nvPr/>
          </p:nvSpPr>
          <p:spPr>
            <a:xfrm rot="5400000">
              <a:off x="8138435" y="-599496"/>
              <a:ext cx="170524" cy="6958398"/>
            </a:xfrm>
            <a:prstGeom prst="leftBracket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E3325B8-3B81-427D-B612-E2C071EEAC48}"/>
                </a:ext>
              </a:extLst>
            </p:cNvPr>
            <p:cNvCxnSpPr>
              <a:cxnSpLocks/>
            </p:cNvCxnSpPr>
            <p:nvPr/>
          </p:nvCxnSpPr>
          <p:spPr>
            <a:xfrm>
              <a:off x="8294586" y="4174112"/>
              <a:ext cx="1944874" cy="77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E709E8-E8B8-4EA4-8491-CA3ADD9B8F66}"/>
                </a:ext>
              </a:extLst>
            </p:cNvPr>
            <p:cNvSpPr txBox="1"/>
            <p:nvPr/>
          </p:nvSpPr>
          <p:spPr>
            <a:xfrm>
              <a:off x="5455397" y="3495956"/>
              <a:ext cx="12380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-0.003***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914B58-8274-4D38-AF0A-360BFA0E4411}"/>
                </a:ext>
              </a:extLst>
            </p:cNvPr>
            <p:cNvSpPr txBox="1"/>
            <p:nvPr/>
          </p:nvSpPr>
          <p:spPr>
            <a:xfrm>
              <a:off x="8580633" y="3819103"/>
              <a:ext cx="1446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0.043***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FCD276-19B6-489F-8AA5-2F18256C851B}"/>
                </a:ext>
              </a:extLst>
            </p:cNvPr>
            <p:cNvSpPr txBox="1"/>
            <p:nvPr/>
          </p:nvSpPr>
          <p:spPr>
            <a:xfrm>
              <a:off x="6915362" y="2428306"/>
              <a:ext cx="1304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0.040***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DD6F06-B43E-A793-E104-92F0521A86B2}"/>
              </a:ext>
            </a:extLst>
          </p:cNvPr>
          <p:cNvSpPr/>
          <p:nvPr/>
        </p:nvSpPr>
        <p:spPr>
          <a:xfrm>
            <a:off x="479020" y="1992276"/>
            <a:ext cx="3047720" cy="4202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400" dirty="0"/>
              <a:t>Poor mental health mediates (directly and indirectly) the effects of poor HIV care retention and HIV-related stigma on suicidality.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2D39AFD-25E6-81F6-6EC5-086619825819}"/>
              </a:ext>
            </a:extLst>
          </p:cNvPr>
          <p:cNvSpPr txBox="1">
            <a:spLocks/>
          </p:cNvSpPr>
          <p:nvPr/>
        </p:nvSpPr>
        <p:spPr>
          <a:xfrm>
            <a:off x="4116391" y="270627"/>
            <a:ext cx="7596589" cy="20082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4900" dirty="0"/>
              <a:t>Step 2: </a:t>
            </a:r>
            <a:br>
              <a:rPr lang="en-GB" dirty="0"/>
            </a:br>
            <a:r>
              <a:rPr lang="en-GB" sz="3200" dirty="0">
                <a:solidFill>
                  <a:srgbClr val="056382"/>
                </a:solidFill>
              </a:rPr>
              <a:t>Direct and indirect effects of poor HIV care retention and stigma on suicidality</a:t>
            </a:r>
            <a:endParaRPr lang="en-GB" sz="3100" dirty="0">
              <a:solidFill>
                <a:srgbClr val="05638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329EC9-09A5-3006-51D3-99558DDE08B4}"/>
              </a:ext>
            </a:extLst>
          </p:cNvPr>
          <p:cNvSpPr/>
          <p:nvPr/>
        </p:nvSpPr>
        <p:spPr>
          <a:xfrm>
            <a:off x="2834413" y="7028243"/>
            <a:ext cx="194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EB5B2"/>
                </a:solidFill>
                <a:cs typeface="Arial Narrow" panose="020B0604020202020204" pitchFamily="34" charset="0"/>
              </a:rPr>
              <a:t>Poor HIV care retention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738F03-2EDB-11C3-5ACA-766A7B7CD345}"/>
              </a:ext>
            </a:extLst>
          </p:cNvPr>
          <p:cNvSpPr/>
          <p:nvPr/>
        </p:nvSpPr>
        <p:spPr>
          <a:xfrm>
            <a:off x="5097125" y="7043465"/>
            <a:ext cx="218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89186"/>
                </a:solidFill>
                <a:cs typeface="Arial Narrow" panose="020B0604020202020204" pitchFamily="34" charset="0"/>
              </a:rPr>
              <a:t>HIV-related stigma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807D1C-596E-2395-06A4-A7C181F9C163}"/>
              </a:ext>
            </a:extLst>
          </p:cNvPr>
          <p:cNvSpPr/>
          <p:nvPr/>
        </p:nvSpPr>
        <p:spPr>
          <a:xfrm>
            <a:off x="283902" y="7043465"/>
            <a:ext cx="23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8A0B"/>
                </a:solidFill>
                <a:cs typeface="Arial Narrow" panose="020B0604020202020204" pitchFamily="34" charset="0"/>
              </a:rPr>
              <a:t>Suicidality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56F453-7355-5D0E-651C-F62075EF8279}"/>
              </a:ext>
            </a:extLst>
          </p:cNvPr>
          <p:cNvSpPr/>
          <p:nvPr/>
        </p:nvSpPr>
        <p:spPr>
          <a:xfrm>
            <a:off x="7683435" y="7043465"/>
            <a:ext cx="19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56382"/>
                </a:solidFill>
                <a:cs typeface="Arial Narrow" panose="020B0604020202020204" pitchFamily="34" charset="0"/>
              </a:rPr>
              <a:t>Poor mental health symptoms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E4E1A36-5694-26D1-5000-761B03476B37}"/>
              </a:ext>
            </a:extLst>
          </p:cNvPr>
          <p:cNvSpPr/>
          <p:nvPr/>
        </p:nvSpPr>
        <p:spPr>
          <a:xfrm>
            <a:off x="9912791" y="7028243"/>
            <a:ext cx="1944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B06C"/>
                </a:solidFill>
                <a:cs typeface="Arial Narrow" panose="020B0604020202020204" pitchFamily="34" charset="0"/>
              </a:rPr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157781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99D910-3388-A7F4-2A6D-31134FA26531}"/>
              </a:ext>
            </a:extLst>
          </p:cNvPr>
          <p:cNvSpPr txBox="1"/>
          <p:nvPr/>
        </p:nvSpPr>
        <p:spPr>
          <a:xfrm>
            <a:off x="3994944" y="5652682"/>
            <a:ext cx="7952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cs typeface="Poppins Light" pitchFamily="2" charset="77"/>
              </a:rPr>
              <a:t>N=687. Adjusted for age (years), rural residence, informal housing, poverty (don’t have access to necessities) </a:t>
            </a:r>
            <a:br>
              <a:rPr lang="en-US" sz="1000" dirty="0">
                <a:cs typeface="Poppins Light" pitchFamily="2" charset="77"/>
              </a:rPr>
            </a:br>
            <a:r>
              <a:rPr lang="en-US" sz="1000" dirty="0">
                <a:cs typeface="Poppins Light" pitchFamily="2" charset="77"/>
              </a:rPr>
              <a:t>and mode of HIV acquisition (horizontally). *Results are statistically significant p=&lt;0.05.</a:t>
            </a:r>
            <a:endParaRPr lang="en-GB" sz="1000" dirty="0">
              <a:cs typeface="Poppins Light" pitchFamily="2" charset="77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2B6DD94-EBC9-BD84-F918-6A2F758B63C1}"/>
              </a:ext>
            </a:extLst>
          </p:cNvPr>
          <p:cNvSpPr txBox="1">
            <a:spLocks/>
          </p:cNvSpPr>
          <p:nvPr/>
        </p:nvSpPr>
        <p:spPr>
          <a:xfrm>
            <a:off x="4116391" y="270627"/>
            <a:ext cx="7952440" cy="15650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4900" dirty="0"/>
              <a:t>Step 3: </a:t>
            </a:r>
            <a:br>
              <a:rPr lang="en-GB" dirty="0"/>
            </a:br>
            <a:r>
              <a:rPr lang="en-ZA" sz="3200" dirty="0">
                <a:solidFill>
                  <a:srgbClr val="056382"/>
                </a:solidFill>
              </a:rPr>
              <a:t>Pathways of poor HIV care retention and stigma to suicidality</a:t>
            </a:r>
            <a:endParaRPr lang="en-GB" sz="3100" dirty="0">
              <a:solidFill>
                <a:srgbClr val="05638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8F503C-7B12-DC20-3054-B473E6AE83D3}"/>
              </a:ext>
            </a:extLst>
          </p:cNvPr>
          <p:cNvGrpSpPr/>
          <p:nvPr/>
        </p:nvGrpSpPr>
        <p:grpSpPr>
          <a:xfrm>
            <a:off x="4116391" y="1851173"/>
            <a:ext cx="7853937" cy="3628744"/>
            <a:chOff x="3225383" y="1731170"/>
            <a:chExt cx="8525299" cy="43071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EAAE54-2492-B219-8060-159717FA1FAB}"/>
                </a:ext>
              </a:extLst>
            </p:cNvPr>
            <p:cNvSpPr txBox="1"/>
            <p:nvPr/>
          </p:nvSpPr>
          <p:spPr>
            <a:xfrm>
              <a:off x="3225383" y="4744828"/>
              <a:ext cx="1331198" cy="876755"/>
            </a:xfrm>
            <a:prstGeom prst="rect">
              <a:avLst/>
            </a:prstGeom>
            <a:solidFill>
              <a:srgbClr val="989186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Stigma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300F40-62AE-3440-541E-EB8069A0FDD9}"/>
                </a:ext>
              </a:extLst>
            </p:cNvPr>
            <p:cNvSpPr txBox="1"/>
            <p:nvPr/>
          </p:nvSpPr>
          <p:spPr>
            <a:xfrm>
              <a:off x="10120527" y="3754077"/>
              <a:ext cx="1630155" cy="11324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Less Suicidality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C63177-6441-21FB-8F43-B6EC191C54FF}"/>
                </a:ext>
              </a:extLst>
            </p:cNvPr>
            <p:cNvSpPr txBox="1"/>
            <p:nvPr/>
          </p:nvSpPr>
          <p:spPr>
            <a:xfrm>
              <a:off x="6282524" y="3510256"/>
              <a:ext cx="1347263" cy="1388194"/>
            </a:xfrm>
            <a:prstGeom prst="rect">
              <a:avLst/>
            </a:prstGeom>
            <a:solidFill>
              <a:srgbClr val="056382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Mental health issues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4F6C178-3909-6566-7C77-975DE575C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851" y="4664440"/>
              <a:ext cx="1408253" cy="493280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653807C-B4F5-3A32-1238-808E9778C170}"/>
                </a:ext>
              </a:extLst>
            </p:cNvPr>
            <p:cNvCxnSpPr>
              <a:cxnSpLocks/>
            </p:cNvCxnSpPr>
            <p:nvPr/>
          </p:nvCxnSpPr>
          <p:spPr>
            <a:xfrm>
              <a:off x="7776625" y="4404408"/>
              <a:ext cx="2116391" cy="7854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DBFE1C-0385-3140-2178-0E4D467BF424}"/>
                </a:ext>
              </a:extLst>
            </p:cNvPr>
            <p:cNvSpPr txBox="1"/>
            <p:nvPr/>
          </p:nvSpPr>
          <p:spPr>
            <a:xfrm>
              <a:off x="5104247" y="4947050"/>
              <a:ext cx="1419452" cy="62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0.0001 ns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6F293C-5F8A-FF4C-2540-E8376F288360}"/>
                </a:ext>
              </a:extLst>
            </p:cNvPr>
            <p:cNvSpPr txBox="1"/>
            <p:nvPr/>
          </p:nvSpPr>
          <p:spPr>
            <a:xfrm>
              <a:off x="8087898" y="4480967"/>
              <a:ext cx="1574517" cy="36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0.026 ns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A0C3E0-EAB8-0299-9017-DA2F34740FD5}"/>
                </a:ext>
              </a:extLst>
            </p:cNvPr>
            <p:cNvSpPr txBox="1"/>
            <p:nvPr/>
          </p:nvSpPr>
          <p:spPr>
            <a:xfrm>
              <a:off x="6275769" y="5417261"/>
              <a:ext cx="1419452" cy="62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0.026 ns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0F0971-65B0-547D-6469-48B96495000A}"/>
                </a:ext>
              </a:extLst>
            </p:cNvPr>
            <p:cNvSpPr txBox="1"/>
            <p:nvPr/>
          </p:nvSpPr>
          <p:spPr>
            <a:xfrm>
              <a:off x="3287605" y="2943540"/>
              <a:ext cx="1331198" cy="1388194"/>
            </a:xfrm>
            <a:prstGeom prst="rect">
              <a:avLst/>
            </a:prstGeom>
            <a:solidFill>
              <a:srgbClr val="0EB5B2"/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Poor HIV care retention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C9268FF-1942-8546-0F89-A5B7527910D2}"/>
                </a:ext>
              </a:extLst>
            </p:cNvPr>
            <p:cNvCxnSpPr>
              <a:cxnSpLocks/>
            </p:cNvCxnSpPr>
            <p:nvPr/>
          </p:nvCxnSpPr>
          <p:spPr>
            <a:xfrm>
              <a:off x="4800851" y="3780451"/>
              <a:ext cx="1334835" cy="3125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eft Bracket 49">
              <a:extLst>
                <a:ext uri="{FF2B5EF4-FFF2-40B4-BE49-F238E27FC236}">
                  <a16:creationId xmlns:a16="http://schemas.microsoft.com/office/drawing/2014/main" id="{2FB9BD1A-80B2-1DF7-A588-0E19F55D9989}"/>
                </a:ext>
              </a:extLst>
            </p:cNvPr>
            <p:cNvSpPr/>
            <p:nvPr/>
          </p:nvSpPr>
          <p:spPr>
            <a:xfrm rot="16200000">
              <a:off x="7612529" y="1974450"/>
              <a:ext cx="173911" cy="7572053"/>
            </a:xfrm>
            <a:prstGeom prst="leftBracket">
              <a:avLst/>
            </a:prstGeom>
            <a:ln>
              <a:solidFill>
                <a:srgbClr val="989186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/>
            </a:p>
          </p:txBody>
        </p:sp>
        <p:sp>
          <p:nvSpPr>
            <p:cNvPr id="51" name="Left Bracket 50">
              <a:extLst>
                <a:ext uri="{FF2B5EF4-FFF2-40B4-BE49-F238E27FC236}">
                  <a16:creationId xmlns:a16="http://schemas.microsoft.com/office/drawing/2014/main" id="{A41DF4FD-B34D-C6EA-7168-BB2941BA0DBD}"/>
                </a:ext>
              </a:extLst>
            </p:cNvPr>
            <p:cNvSpPr/>
            <p:nvPr/>
          </p:nvSpPr>
          <p:spPr>
            <a:xfrm rot="5400000">
              <a:off x="7612530" y="-811495"/>
              <a:ext cx="173911" cy="7572054"/>
            </a:xfrm>
            <a:prstGeom prst="leftBracket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6646715-CDB3-4860-50A9-EA378B22D21C}"/>
                </a:ext>
              </a:extLst>
            </p:cNvPr>
            <p:cNvCxnSpPr>
              <a:cxnSpLocks/>
            </p:cNvCxnSpPr>
            <p:nvPr/>
          </p:nvCxnSpPr>
          <p:spPr>
            <a:xfrm>
              <a:off x="7776625" y="4181037"/>
              <a:ext cx="2116391" cy="78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349DA5-5D55-2617-9409-D0E4D2BD4212}"/>
                </a:ext>
              </a:extLst>
            </p:cNvPr>
            <p:cNvSpPr txBox="1"/>
            <p:nvPr/>
          </p:nvSpPr>
          <p:spPr>
            <a:xfrm>
              <a:off x="4687051" y="3475109"/>
              <a:ext cx="1585504" cy="62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-0.001 ns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7AAE16-ECCE-178B-39D9-E4542D4C4FC0}"/>
                </a:ext>
              </a:extLst>
            </p:cNvPr>
            <p:cNvSpPr txBox="1"/>
            <p:nvPr/>
          </p:nvSpPr>
          <p:spPr>
            <a:xfrm>
              <a:off x="8087898" y="3818976"/>
              <a:ext cx="1574517" cy="36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0.035 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759BA4-0675-3E06-DEC5-C0C69D0E95E3}"/>
                </a:ext>
              </a:extLst>
            </p:cNvPr>
            <p:cNvSpPr txBox="1"/>
            <p:nvPr/>
          </p:nvSpPr>
          <p:spPr>
            <a:xfrm>
              <a:off x="6272556" y="2486999"/>
              <a:ext cx="1419452" cy="62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0.034 ns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C016F7-52F2-99B6-3111-24522E6A3A2A}"/>
                </a:ext>
              </a:extLst>
            </p:cNvPr>
            <p:cNvSpPr/>
            <p:nvPr/>
          </p:nvSpPr>
          <p:spPr>
            <a:xfrm>
              <a:off x="5001644" y="1731170"/>
              <a:ext cx="1272114" cy="973365"/>
            </a:xfrm>
            <a:prstGeom prst="ellipse">
              <a:avLst/>
            </a:prstGeom>
            <a:solidFill>
              <a:srgbClr val="FFB0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Social support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820759A-4238-189D-7270-C49A015EB1F5}"/>
                </a:ext>
              </a:extLst>
            </p:cNvPr>
            <p:cNvCxnSpPr/>
            <p:nvPr/>
          </p:nvCxnSpPr>
          <p:spPr>
            <a:xfrm>
              <a:off x="5639515" y="2760928"/>
              <a:ext cx="0" cy="1175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3490FD-8598-1BBA-6149-7B720B727416}"/>
                </a:ext>
              </a:extLst>
            </p:cNvPr>
            <p:cNvSpPr/>
            <p:nvPr/>
          </p:nvSpPr>
          <p:spPr>
            <a:xfrm>
              <a:off x="8620902" y="1769161"/>
              <a:ext cx="1272114" cy="973365"/>
            </a:xfrm>
            <a:prstGeom prst="ellipse">
              <a:avLst/>
            </a:prstGeom>
            <a:solidFill>
              <a:srgbClr val="FFB0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Social support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70854F-98B0-1472-8572-59A57F56A13A}"/>
                </a:ext>
              </a:extLst>
            </p:cNvPr>
            <p:cNvCxnSpPr/>
            <p:nvPr/>
          </p:nvCxnSpPr>
          <p:spPr>
            <a:xfrm>
              <a:off x="9258772" y="2828833"/>
              <a:ext cx="0" cy="1175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DA00E72E-9491-CEBF-7E2B-90AB70551D6C}"/>
              </a:ext>
            </a:extLst>
          </p:cNvPr>
          <p:cNvSpPr/>
          <p:nvPr/>
        </p:nvSpPr>
        <p:spPr>
          <a:xfrm>
            <a:off x="2834413" y="7028243"/>
            <a:ext cx="194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EB5B2"/>
                </a:solidFill>
                <a:cs typeface="Arial Narrow" panose="020B0604020202020204" pitchFamily="34" charset="0"/>
              </a:rPr>
              <a:t>Poor HIV care retention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606-11EB-6B78-882B-A78047042B7A}"/>
              </a:ext>
            </a:extLst>
          </p:cNvPr>
          <p:cNvSpPr/>
          <p:nvPr/>
        </p:nvSpPr>
        <p:spPr>
          <a:xfrm>
            <a:off x="5097125" y="7043465"/>
            <a:ext cx="218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89186"/>
                </a:solidFill>
                <a:cs typeface="Arial Narrow" panose="020B0604020202020204" pitchFamily="34" charset="0"/>
              </a:rPr>
              <a:t>HIV-related stigma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A1A3C0-4CCA-70CA-1EEB-B46F9BDFD5A4}"/>
              </a:ext>
            </a:extLst>
          </p:cNvPr>
          <p:cNvSpPr/>
          <p:nvPr/>
        </p:nvSpPr>
        <p:spPr>
          <a:xfrm>
            <a:off x="283902" y="7043465"/>
            <a:ext cx="23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8A0B"/>
                </a:solidFill>
                <a:cs typeface="Arial Narrow" panose="020B0604020202020204" pitchFamily="34" charset="0"/>
              </a:rPr>
              <a:t>Suicidality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B21D2C-C22C-7A03-7259-6B827842818A}"/>
              </a:ext>
            </a:extLst>
          </p:cNvPr>
          <p:cNvSpPr/>
          <p:nvPr/>
        </p:nvSpPr>
        <p:spPr>
          <a:xfrm>
            <a:off x="7683435" y="7043465"/>
            <a:ext cx="19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56382"/>
                </a:solidFill>
                <a:cs typeface="Arial Narrow" panose="020B0604020202020204" pitchFamily="34" charset="0"/>
              </a:rPr>
              <a:t>Poor mental health symptoms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23CFAB5-4348-8C24-0851-A56C8519BE11}"/>
              </a:ext>
            </a:extLst>
          </p:cNvPr>
          <p:cNvSpPr/>
          <p:nvPr/>
        </p:nvSpPr>
        <p:spPr>
          <a:xfrm>
            <a:off x="9912791" y="7028243"/>
            <a:ext cx="1944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B06C"/>
                </a:solidFill>
                <a:cs typeface="Arial Narrow" panose="020B0604020202020204" pitchFamily="34" charset="0"/>
              </a:rPr>
              <a:t>Social support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A38116-E85F-7D62-E133-D02B27EF2F8F}"/>
              </a:ext>
            </a:extLst>
          </p:cNvPr>
          <p:cNvSpPr/>
          <p:nvPr/>
        </p:nvSpPr>
        <p:spPr>
          <a:xfrm>
            <a:off x="479020" y="1337187"/>
            <a:ext cx="3047720" cy="4837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400" dirty="0"/>
              <a:t>Social support buffers against the direct and indirect (poor mental health) negative effect of poor HIV care retention and HIV-related stigma on suicidality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669E72-6008-E0DB-821B-64F71ADB6181}"/>
              </a:ext>
            </a:extLst>
          </p:cNvPr>
          <p:cNvCxnSpPr>
            <a:cxnSpLocks/>
            <a:stCxn id="62" idx="4"/>
          </p:cNvCxnSpPr>
          <p:nvPr/>
        </p:nvCxnSpPr>
        <p:spPr>
          <a:xfrm flipH="1">
            <a:off x="5987846" y="2671231"/>
            <a:ext cx="350895" cy="184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7C1C51-193D-B096-20BD-DA7863E1A9F0}"/>
              </a:ext>
            </a:extLst>
          </p:cNvPr>
          <p:cNvCxnSpPr>
            <a:cxnSpLocks/>
          </p:cNvCxnSpPr>
          <p:nvPr/>
        </p:nvCxnSpPr>
        <p:spPr>
          <a:xfrm>
            <a:off x="9674653" y="2805466"/>
            <a:ext cx="238138" cy="131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4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3F174FD-5E57-4960-6A1C-9FE8D3067700}"/>
              </a:ext>
            </a:extLst>
          </p:cNvPr>
          <p:cNvGrpSpPr/>
          <p:nvPr/>
        </p:nvGrpSpPr>
        <p:grpSpPr>
          <a:xfrm>
            <a:off x="3156559" y="2351782"/>
            <a:ext cx="5711868" cy="2769989"/>
            <a:chOff x="3156559" y="2351782"/>
            <a:chExt cx="5711868" cy="246221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73D3E4-8BA9-E7A0-7462-AB11D080240D}"/>
                </a:ext>
              </a:extLst>
            </p:cNvPr>
            <p:cNvCxnSpPr>
              <a:cxnSpLocks/>
            </p:cNvCxnSpPr>
            <p:nvPr/>
          </p:nvCxnSpPr>
          <p:spPr>
            <a:xfrm>
              <a:off x="3156559" y="2351782"/>
              <a:ext cx="0" cy="2462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5BCC76-B255-B979-C997-6FB35DD9D57B}"/>
                </a:ext>
              </a:extLst>
            </p:cNvPr>
            <p:cNvCxnSpPr>
              <a:cxnSpLocks/>
            </p:cNvCxnSpPr>
            <p:nvPr/>
          </p:nvCxnSpPr>
          <p:spPr>
            <a:xfrm>
              <a:off x="5937337" y="2351782"/>
              <a:ext cx="0" cy="2462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1BE7E0-4C7B-5371-0B38-4FEBC7613BDA}"/>
                </a:ext>
              </a:extLst>
            </p:cNvPr>
            <p:cNvCxnSpPr>
              <a:cxnSpLocks/>
            </p:cNvCxnSpPr>
            <p:nvPr/>
          </p:nvCxnSpPr>
          <p:spPr>
            <a:xfrm>
              <a:off x="8868427" y="2351782"/>
              <a:ext cx="0" cy="2462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</a:t>
            </a:r>
            <a:endParaRPr lang="en-GB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F55ADB-C6DE-5296-1BC3-6D6F13027A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8" y="2351782"/>
            <a:ext cx="2455026" cy="2154436"/>
          </a:xfrm>
        </p:spPr>
        <p:txBody>
          <a:bodyPr wrap="square">
            <a:spAutoFit/>
          </a:bodyPr>
          <a:lstStyle/>
          <a:p>
            <a:r>
              <a:rPr lang="en-ZA" noProof="0" dirty="0"/>
              <a:t>Poor HIV care retention and HIV-related stigma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b="1" noProof="0" dirty="0">
                <a:solidFill>
                  <a:srgbClr val="056382"/>
                </a:solidFill>
              </a:rPr>
              <a:t>higher </a:t>
            </a:r>
            <a:r>
              <a:rPr lang="en-ZA" b="1" dirty="0">
                <a:solidFill>
                  <a:srgbClr val="056382"/>
                </a:solidFill>
              </a:rPr>
              <a:t>odds</a:t>
            </a:r>
            <a:r>
              <a:rPr lang="en-ZA" b="1" noProof="0" dirty="0">
                <a:solidFill>
                  <a:srgbClr val="056382"/>
                </a:solidFill>
              </a:rPr>
              <a:t> </a:t>
            </a:r>
            <a:r>
              <a:rPr lang="en-ZA" noProof="0" dirty="0"/>
              <a:t>of suicidality among young women living HIV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D9CC9B-3BFF-5675-532D-747903F45599}"/>
              </a:ext>
            </a:extLst>
          </p:cNvPr>
          <p:cNvSpPr txBox="1">
            <a:spLocks/>
          </p:cNvSpPr>
          <p:nvPr/>
        </p:nvSpPr>
        <p:spPr>
          <a:xfrm>
            <a:off x="3354931" y="2351782"/>
            <a:ext cx="2455026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Mental health issues</a:t>
            </a:r>
            <a:r>
              <a:rPr lang="en-ZA" dirty="0"/>
              <a:t> </a:t>
            </a:r>
            <a:r>
              <a:rPr lang="en-ZA" b="1" dirty="0">
                <a:solidFill>
                  <a:srgbClr val="056382"/>
                </a:solidFill>
              </a:rPr>
              <a:t>mediate</a:t>
            </a:r>
            <a:r>
              <a:rPr lang="en-ZA" dirty="0"/>
              <a:t> the effect of poor HIV care retention and HIV-related stigma on suicidality (partial)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81A5C2-9998-10ED-A3A1-9EA891ADD043}"/>
              </a:ext>
            </a:extLst>
          </p:cNvPr>
          <p:cNvSpPr txBox="1">
            <a:spLocks/>
          </p:cNvSpPr>
          <p:nvPr/>
        </p:nvSpPr>
        <p:spPr>
          <a:xfrm>
            <a:off x="6126266" y="2351782"/>
            <a:ext cx="2455026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Social support </a:t>
            </a:r>
            <a:r>
              <a:rPr lang="en-ZA" dirty="0"/>
              <a:t>can </a:t>
            </a:r>
            <a:r>
              <a:rPr lang="en-ZA" b="1" dirty="0">
                <a:solidFill>
                  <a:srgbClr val="056382"/>
                </a:solidFill>
              </a:rPr>
              <a:t>buffer the effect</a:t>
            </a:r>
            <a:r>
              <a:rPr lang="en-ZA" dirty="0"/>
              <a:t> of poor HIV care retention and HIV-related stigma to poor mental health &amp; suicidality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B63CE0-F1EF-C762-5482-DE61B5F6770E}"/>
              </a:ext>
            </a:extLst>
          </p:cNvPr>
          <p:cNvSpPr txBox="1">
            <a:spLocks/>
          </p:cNvSpPr>
          <p:nvPr/>
        </p:nvSpPr>
        <p:spPr>
          <a:xfrm>
            <a:off x="9052346" y="2351782"/>
            <a:ext cx="245502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Limitation</a:t>
            </a:r>
            <a:r>
              <a:rPr lang="en-ZA" dirty="0"/>
              <a:t>: the data used in this study was cross-sectional</a:t>
            </a:r>
          </a:p>
        </p:txBody>
      </p:sp>
    </p:spTree>
    <p:extLst>
      <p:ext uri="{BB962C8B-B14F-4D97-AF65-F5344CB8AC3E}">
        <p14:creationId xmlns:p14="http://schemas.microsoft.com/office/powerpoint/2010/main" val="392945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6532853" cy="1223964"/>
          </a:xfrm>
        </p:spPr>
        <p:txBody>
          <a:bodyPr>
            <a:normAutofit/>
          </a:bodyPr>
          <a:lstStyle/>
          <a:p>
            <a:r>
              <a:rPr lang="en-GB" dirty="0"/>
              <a:t>What does this mean for practice?</a:t>
            </a:r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0DAF-521F-AD50-587E-51B0FF694B30}"/>
              </a:ext>
            </a:extLst>
          </p:cNvPr>
          <p:cNvSpPr txBox="1"/>
          <p:nvPr/>
        </p:nvSpPr>
        <p:spPr>
          <a:xfrm>
            <a:off x="759656" y="2588455"/>
            <a:ext cx="3137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rgbClr val="056382"/>
                </a:solidFill>
              </a:rPr>
              <a:t>Integrate</a:t>
            </a:r>
            <a:r>
              <a:rPr lang="en-GB" dirty="0"/>
              <a:t> suicide prevention and response in HIV care: </a:t>
            </a:r>
            <a:r>
              <a:rPr lang="en-GB" i="1" dirty="0"/>
              <a:t>improve retention</a:t>
            </a:r>
            <a:r>
              <a:rPr lang="en-GB" dirty="0"/>
              <a:t> and </a:t>
            </a:r>
            <a:r>
              <a:rPr lang="en-GB" i="1" dirty="0"/>
              <a:t>reduce stigma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61FBC-9366-92E8-2181-5D5D4C98DA64}"/>
              </a:ext>
            </a:extLst>
          </p:cNvPr>
          <p:cNvSpPr txBox="1"/>
          <p:nvPr/>
        </p:nvSpPr>
        <p:spPr>
          <a:xfrm>
            <a:off x="4336030" y="2588455"/>
            <a:ext cx="31370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rgbClr val="056382"/>
                </a:solidFill>
              </a:rPr>
              <a:t>Screen</a:t>
            </a:r>
            <a:r>
              <a:rPr lang="en-GB" dirty="0"/>
              <a:t> young women living with HIV for suicide risk, by screening for mental health/ psychosocial support and stigma, focusing on those struggling with HIV care retention and poor support networks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7EC2C-D268-DA47-BBC9-C64A8B000698}"/>
              </a:ext>
            </a:extLst>
          </p:cNvPr>
          <p:cNvSpPr txBox="1"/>
          <p:nvPr/>
        </p:nvSpPr>
        <p:spPr>
          <a:xfrm>
            <a:off x="8075611" y="2588455"/>
            <a:ext cx="3137095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spcBef>
                <a:spcPct val="0"/>
              </a:spcBef>
              <a:spcAft>
                <a:spcPct val="35000"/>
              </a:spcAft>
            </a:pPr>
            <a:r>
              <a:rPr lang="en-ZA" b="1" dirty="0">
                <a:solidFill>
                  <a:srgbClr val="056382"/>
                </a:solidFill>
              </a:rPr>
              <a:t>Peer-based support groups </a:t>
            </a:r>
            <a:r>
              <a:rPr lang="en-ZA" dirty="0"/>
              <a:t>which strengthen existing or generate new social relationships and improve mental health can reduce suicidality among YWHIV</a:t>
            </a:r>
          </a:p>
          <a:p>
            <a:pPr algn="l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2E8DE-1BD5-16BC-2376-6564B871F59D}"/>
              </a:ext>
            </a:extLst>
          </p:cNvPr>
          <p:cNvGrpSpPr/>
          <p:nvPr/>
        </p:nvGrpSpPr>
        <p:grpSpPr>
          <a:xfrm>
            <a:off x="4116390" y="2588455"/>
            <a:ext cx="3789653" cy="2208628"/>
            <a:chOff x="3841816" y="2239591"/>
            <a:chExt cx="4139867" cy="28982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E5C49B-C944-3E0B-1CEB-23E30BB3D23F}"/>
                </a:ext>
              </a:extLst>
            </p:cNvPr>
            <p:cNvCxnSpPr>
              <a:cxnSpLocks/>
            </p:cNvCxnSpPr>
            <p:nvPr/>
          </p:nvCxnSpPr>
          <p:spPr>
            <a:xfrm>
              <a:off x="7981683" y="2239591"/>
              <a:ext cx="0" cy="2898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F93B50-C000-6FA8-4E35-C4BDC3A8AD8F}"/>
                </a:ext>
              </a:extLst>
            </p:cNvPr>
            <p:cNvCxnSpPr>
              <a:cxnSpLocks/>
            </p:cNvCxnSpPr>
            <p:nvPr/>
          </p:nvCxnSpPr>
          <p:spPr>
            <a:xfrm>
              <a:off x="3841816" y="2239591"/>
              <a:ext cx="0" cy="2898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91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807561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A big team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881CF-C2C3-03F8-823D-50F4571F1651}"/>
              </a:ext>
            </a:extLst>
          </p:cNvPr>
          <p:cNvSpPr/>
          <p:nvPr/>
        </p:nvSpPr>
        <p:spPr>
          <a:xfrm>
            <a:off x="4031982" y="2236848"/>
            <a:ext cx="63921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56382"/>
                </a:solidFill>
              </a:rPr>
              <a:t>HEY BABY/Mzantsi Wakho team: </a:t>
            </a:r>
          </a:p>
          <a:p>
            <a:br>
              <a:rPr lang="en-GB" dirty="0"/>
            </a:br>
            <a:r>
              <a:rPr lang="en-GB" dirty="0"/>
              <a:t>Dr Bolade Banougnin, Dr Lucas Hertzog, A/Prof Elona Toska, Prof Lucie Cluver, Dr-to-be Kathryn Roberts, Dr Katharina Haag, Dr Christina Laurenzi, Dr-to-be Camille Wittesaele, Bongiwe Saliwe, </a:t>
            </a:r>
            <a:r>
              <a:rPr lang="fi-FI" dirty="0"/>
              <a:t>Lulama Sidloyi,</a:t>
            </a:r>
            <a:r>
              <a:rPr lang="en-GB" dirty="0"/>
              <a:t> Janke Tolmay, Dr-to-be Nontokozo Langwenya , Dr Janina Jochim, Dr-to-be </a:t>
            </a:r>
            <a:r>
              <a:rPr lang="en-GB" dirty="0" err="1"/>
              <a:t>Siyah</a:t>
            </a:r>
            <a:r>
              <a:rPr lang="en-GB" dirty="0"/>
              <a:t> Zhou, Dr-to-be Jenny Chen, Charne Glinski, Dr Abigail Ornellas, Dr Hlokoma Mangqalaza, Dr Jane Kelly, </a:t>
            </a:r>
            <a:br>
              <a:rPr lang="en-GB" dirty="0"/>
            </a:br>
            <a:r>
              <a:rPr lang="en-GB" dirty="0"/>
              <a:t>and the wider fieldwork team.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E3D0B-2303-A308-91D0-0443202F3467}"/>
              </a:ext>
            </a:extLst>
          </p:cNvPr>
          <p:cNvSpPr/>
          <p:nvPr/>
        </p:nvSpPr>
        <p:spPr>
          <a:xfrm>
            <a:off x="154745" y="6260123"/>
            <a:ext cx="7526215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2015A-BDD7-2FE4-B70C-FF151A661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1"/>
          <a:stretch/>
        </p:blipFill>
        <p:spPr>
          <a:xfrm>
            <a:off x="-19664" y="830004"/>
            <a:ext cx="6096000" cy="60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9F780B3-4542-0149-853E-5D7CD1CCBF33}"/>
              </a:ext>
            </a:extLst>
          </p:cNvPr>
          <p:cNvSpPr/>
          <p:nvPr/>
        </p:nvSpPr>
        <p:spPr>
          <a:xfrm>
            <a:off x="-1937" y="552202"/>
            <a:ext cx="12193937" cy="85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Poppins" pitchFamily="2" charset="77"/>
              </a:rPr>
              <a:t>Thank you to our partners &amp; funders, 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Poppins" pitchFamily="2" charset="77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Poppins" pitchFamily="2" charset="77"/>
              </a:rPr>
              <a:t>a</a:t>
            </a:r>
            <a:r>
              <a:rPr lang="en-ZA" dirty="0" err="1">
                <a:solidFill>
                  <a:schemeClr val="tx1"/>
                </a:solidFill>
                <a:cs typeface="Poppins" pitchFamily="2" charset="77"/>
              </a:rPr>
              <a:t>nd</a:t>
            </a:r>
            <a:r>
              <a:rPr lang="en-ZA" dirty="0">
                <a:solidFill>
                  <a:schemeClr val="tx1"/>
                </a:solidFill>
                <a:cs typeface="Poppins" pitchFamily="2" charset="77"/>
              </a:rPr>
              <a:t> a big team of researchers at the Universities of Oxford and Cape Town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56382"/>
                </a:solidFill>
                <a:cs typeface="Poppins" pitchFamily="2" charset="77"/>
              </a:rPr>
              <a:t>For questions: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Poppins" pitchFamily="2" charset="77"/>
                <a:hlinkClick r:id="rId3"/>
              </a:rPr>
              <a:t>wylene.saal@uct.ac.za</a:t>
            </a:r>
            <a:endParaRPr lang="en-ZA" sz="2000" b="1" dirty="0">
              <a:solidFill>
                <a:prstClr val="black">
                  <a:lumMod val="75000"/>
                  <a:lumOff val="25000"/>
                </a:prstClr>
              </a:solidFill>
              <a:cs typeface="Poppins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F4D064-5E66-2547-B111-4813B67B3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07" y="5608594"/>
            <a:ext cx="1267261" cy="61983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ED746E8-B4EA-AB42-90C3-9B1440857B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07" y="3953151"/>
            <a:ext cx="1485005" cy="701427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9CFA05F-0757-D941-9E66-E53F21ADB3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876" y="2999892"/>
            <a:ext cx="1546154" cy="525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A0A38B-A41F-3A4C-86F1-E6C8B1DD44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00" y="5636617"/>
            <a:ext cx="1583834" cy="512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D76A42-C99F-1C4E-A756-0F4BDBE81D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616" y="5690187"/>
            <a:ext cx="1546154" cy="4945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3ACE85-27AE-BB4B-A247-D70B0A6B6B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13" y="5711660"/>
            <a:ext cx="1480188" cy="4676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82C11E-0D2D-1244-BBA5-C47A67219C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026" y="5712987"/>
            <a:ext cx="1239840" cy="5970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536F1F-AD51-774B-87A0-D506E9B16D3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326" y="4935702"/>
            <a:ext cx="2020203" cy="466446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E31DC-B7F0-0143-9628-3DFE193045D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861" y="2184524"/>
            <a:ext cx="1696185" cy="5515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7530F5-CE7C-454B-97EC-6CF52D994C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428" y="3961517"/>
            <a:ext cx="771079" cy="846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E94EFA-BDE2-C64D-9FC5-919E5C3A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928" y="4803457"/>
            <a:ext cx="960748" cy="80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7572E3A2-7930-44E5-BB8D-B778AF345261" descr="01478978-61C2-48C1-93D4-A48F43A48315@vpn">
            <a:extLst>
              <a:ext uri="{FF2B5EF4-FFF2-40B4-BE49-F238E27FC236}">
                <a16:creationId xmlns:a16="http://schemas.microsoft.com/office/drawing/2014/main" id="{79F0FDD8-55C2-B74B-BF0F-145C6683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929" y="4987945"/>
            <a:ext cx="1618380" cy="5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A picture containing plate&#10;&#10;Description automatically generated">
            <a:extLst>
              <a:ext uri="{FF2B5EF4-FFF2-40B4-BE49-F238E27FC236}">
                <a16:creationId xmlns:a16="http://schemas.microsoft.com/office/drawing/2014/main" id="{9811F962-7373-EC40-BF22-91C6444DB8F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09" y="2147127"/>
            <a:ext cx="1154915" cy="622283"/>
          </a:xfrm>
          <a:prstGeom prst="rect">
            <a:avLst/>
          </a:prstGeom>
        </p:spPr>
      </p:pic>
      <p:pic>
        <p:nvPicPr>
          <p:cNvPr id="33" name="Picture 2" descr="C:\Users\smedley\Downloads\jnj_logo_rgb (1).jpg">
            <a:extLst>
              <a:ext uri="{FF2B5EF4-FFF2-40B4-BE49-F238E27FC236}">
                <a16:creationId xmlns:a16="http://schemas.microsoft.com/office/drawing/2014/main" id="{6E226240-591E-694A-9BAA-BFF277FDE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7137" y="5712987"/>
            <a:ext cx="2417046" cy="6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D65FE7D-6707-C345-8522-B9AAE94E2EA8}"/>
              </a:ext>
            </a:extLst>
          </p:cNvPr>
          <p:cNvGrpSpPr/>
          <p:nvPr/>
        </p:nvGrpSpPr>
        <p:grpSpPr>
          <a:xfrm>
            <a:off x="6356670" y="4027508"/>
            <a:ext cx="1457898" cy="716655"/>
            <a:chOff x="9452998" y="5359399"/>
            <a:chExt cx="2220596" cy="1023165"/>
          </a:xfrm>
        </p:grpSpPr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31EC66BF-AF56-8D47-B901-D7BA66471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2998" y="5359399"/>
              <a:ext cx="1023165" cy="1023165"/>
            </a:xfrm>
            <a:prstGeom prst="rect">
              <a:avLst/>
            </a:prstGeom>
          </p:spPr>
        </p:pic>
        <p:pic>
          <p:nvPicPr>
            <p:cNvPr id="36" name="Picture 3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68706B2-1FFA-CB44-A9A7-B5127EC3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126" y="5477974"/>
              <a:ext cx="1174468" cy="782979"/>
            </a:xfrm>
            <a:prstGeom prst="rect">
              <a:avLst/>
            </a:prstGeom>
          </p:spPr>
        </p:pic>
      </p:grp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0BDB7CED-7BD2-8843-87AC-2968B9A6070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9" y="2996156"/>
            <a:ext cx="1422797" cy="748115"/>
          </a:xfrm>
          <a:prstGeom prst="rect">
            <a:avLst/>
          </a:prstGeom>
        </p:spPr>
      </p:pic>
      <p:pic>
        <p:nvPicPr>
          <p:cNvPr id="40" name="Picture 39" descr="A black and orange sign&#10;&#10;Description automatically generated">
            <a:extLst>
              <a:ext uri="{FF2B5EF4-FFF2-40B4-BE49-F238E27FC236}">
                <a16:creationId xmlns:a16="http://schemas.microsoft.com/office/drawing/2014/main" id="{5C2B00CB-736C-E14C-9E96-5E6B7F80C39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080" y="3899138"/>
            <a:ext cx="949142" cy="982642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468D24E9-F5FA-EE42-B099-38E520E53E9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00" b="90000" l="3297" r="96484">
                        <a14:foregroundMark x1="5714" y1="30800" x2="5714" y2="30800"/>
                        <a14:foregroundMark x1="5934" y1="31400" x2="5934" y2="31400"/>
                        <a14:foregroundMark x1="3516" y1="29600" x2="6593" y2="30800"/>
                        <a14:foregroundMark x1="5934" y1="28200" x2="5934" y2="25200"/>
                        <a14:foregroundMark x1="11429" y1="19600" x2="15385" y2="22800"/>
                        <a14:foregroundMark x1="22418" y1="16800" x2="23516" y2="18400"/>
                        <a14:foregroundMark x1="30989" y1="9600" x2="31868" y2="12600"/>
                        <a14:foregroundMark x1="38681" y1="6800" x2="38681" y2="9000"/>
                        <a14:foregroundMark x1="38462" y1="3000" x2="38462" y2="4800"/>
                        <a14:foregroundMark x1="49451" y1="2600" x2="49451" y2="3400"/>
                        <a14:foregroundMark x1="57143" y1="3600" x2="57143" y2="6400"/>
                        <a14:foregroundMark x1="62637" y1="9400" x2="62637" y2="10400"/>
                        <a14:foregroundMark x1="76923" y1="15400" x2="76703" y2="17000"/>
                        <a14:foregroundMark x1="85055" y1="20800" x2="84615" y2="21800"/>
                        <a14:foregroundMark x1="89451" y1="16800" x2="89451" y2="16800"/>
                        <a14:foregroundMark x1="89011" y1="24800" x2="90989" y2="24000"/>
                        <a14:foregroundMark x1="92088" y1="29800" x2="93407" y2="30000"/>
                        <a14:foregroundMark x1="95824" y1="30200" x2="96484" y2="31400"/>
                        <a14:foregroundMark x1="94066" y1="34800" x2="94066" y2="34800"/>
                        <a14:foregroundMark x1="71648" y1="15200" x2="71648" y2="15200"/>
                        <a14:foregroundMark x1="78681" y1="20000" x2="78681" y2="20000"/>
                        <a14:foregroundMark x1="85275" y1="61400" x2="85275" y2="61400"/>
                        <a14:foregroundMark x1="85275" y1="61400" x2="84396" y2="66400"/>
                        <a14:backgroundMark x1="23077" y1="14800" x2="23077" y2="1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221" y="5658829"/>
            <a:ext cx="759343" cy="835054"/>
          </a:xfrm>
          <a:prstGeom prst="rect">
            <a:avLst/>
          </a:prstGeom>
        </p:spPr>
      </p:pic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E8151322-5F64-4046-AEAD-A58D1B22C0B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335" b="99741" l="2927" r="94472">
                        <a14:foregroundMark x1="8293" y1="36706" x2="8293" y2="36706"/>
                        <a14:foregroundMark x1="3089" y1="35409" x2="3089" y2="35409"/>
                        <a14:foregroundMark x1="90894" y1="37613" x2="90894" y2="37613"/>
                        <a14:foregroundMark x1="91707" y1="36576" x2="94634" y2="36316"/>
                        <a14:foregroundMark x1="49593" y1="38521" x2="49593" y2="38521"/>
                        <a14:foregroundMark x1="48943" y1="2464" x2="48943" y2="2464"/>
                        <a14:foregroundMark x1="46504" y1="70039" x2="46504" y2="70039"/>
                        <a14:foregroundMark x1="38049" y1="45785" x2="38049" y2="45785"/>
                        <a14:foregroundMark x1="34309" y1="33982" x2="34309" y2="33982"/>
                        <a14:foregroundMark x1="32520" y1="28145" x2="32520" y2="28145"/>
                        <a14:foregroundMark x1="35447" y1="28275" x2="35447" y2="28275"/>
                        <a14:foregroundMark x1="37073" y1="30480" x2="37073" y2="30480"/>
                        <a14:foregroundMark x1="30569" y1="30350" x2="30569" y2="30350"/>
                        <a14:foregroundMark x1="46179" y1="27886" x2="46179" y2="27886"/>
                        <a14:foregroundMark x1="44228" y1="23606" x2="44228" y2="23606"/>
                        <a14:foregroundMark x1="41789" y1="23346" x2="41789" y2="23346"/>
                        <a14:foregroundMark x1="49431" y1="23217" x2="49431" y2="23217"/>
                        <a14:foregroundMark x1="50244" y1="15694" x2="50244" y2="15694"/>
                        <a14:foregroundMark x1="57236" y1="18029" x2="57236" y2="18029"/>
                        <a14:foregroundMark x1="42764" y1="17899" x2="42764" y2="17899"/>
                        <a14:foregroundMark x1="48780" y1="10246" x2="48780" y2="10246"/>
                        <a14:foregroundMark x1="52033" y1="10506" x2="52033" y2="10506"/>
                        <a14:foregroundMark x1="53496" y1="12192" x2="53496" y2="12192"/>
                        <a14:foregroundMark x1="46829" y1="12581" x2="46829" y2="12581"/>
                        <a14:foregroundMark x1="42927" y1="16342" x2="42927" y2="16342"/>
                        <a14:foregroundMark x1="44878" y1="15694" x2="44878" y2="15694"/>
                        <a14:foregroundMark x1="57886" y1="16213" x2="57886" y2="16213"/>
                        <a14:foregroundMark x1="55935" y1="15305" x2="55935" y2="15305"/>
                        <a14:foregroundMark x1="56260" y1="15305" x2="56260" y2="15305"/>
                        <a14:foregroundMark x1="40000" y1="22698" x2="40000" y2="22698"/>
                        <a14:foregroundMark x1="55772" y1="23735" x2="55772" y2="23735"/>
                        <a14:foregroundMark x1="58211" y1="22957" x2="58211" y2="22957"/>
                        <a14:foregroundMark x1="60163" y1="22568" x2="60163" y2="22568"/>
                        <a14:foregroundMark x1="52846" y1="30091" x2="52846" y2="30091"/>
                        <a14:foregroundMark x1="48293" y1="30480" x2="48293" y2="30480"/>
                        <a14:foregroundMark x1="42114" y1="36057" x2="42114" y2="36057"/>
                        <a14:foregroundMark x1="27154" y1="36187" x2="27154" y2="36187"/>
                        <a14:foregroundMark x1="26829" y1="33982" x2="26829" y2="33982"/>
                        <a14:foregroundMark x1="28780" y1="33722" x2="28780" y2="33722"/>
                        <a14:foregroundMark x1="30569" y1="33074" x2="30569" y2="33074"/>
                        <a14:foregroundMark x1="38537" y1="33204" x2="38537" y2="33204"/>
                        <a14:foregroundMark x1="40163" y1="33074" x2="40163" y2="33074"/>
                        <a14:foregroundMark x1="41951" y1="34241" x2="41951" y2="34241"/>
                        <a14:foregroundMark x1="35935" y1="48768" x2="35935" y2="48768"/>
                        <a14:foregroundMark x1="32358" y1="48508" x2="32358" y2="48508"/>
                        <a14:foregroundMark x1="32846" y1="51102" x2="32846" y2="51102"/>
                        <a14:foregroundMark x1="35447" y1="51232" x2="35447" y2="51232"/>
                        <a14:foregroundMark x1="33659" y1="40986" x2="33659" y2="40986"/>
                        <a14:foregroundMark x1="28293" y1="40986" x2="28293" y2="40986"/>
                        <a14:foregroundMark x1="26016" y1="40986" x2="26016" y2="40986"/>
                        <a14:foregroundMark x1="24228" y1="40597" x2="24228" y2="40597"/>
                        <a14:foregroundMark x1="40000" y1="41505" x2="40000" y2="41505"/>
                        <a14:foregroundMark x1="42439" y1="40986" x2="42439" y2="40986"/>
                        <a14:foregroundMark x1="44390" y1="40597" x2="44390" y2="40597"/>
                        <a14:foregroundMark x1="43902" y1="38911" x2="43902" y2="38911"/>
                        <a14:foregroundMark x1="42764" y1="37354" x2="42764" y2="37354"/>
                        <a14:foregroundMark x1="31382" y1="37613" x2="31382" y2="37613"/>
                        <a14:foregroundMark x1="24553" y1="37484" x2="24553" y2="37484"/>
                        <a14:foregroundMark x1="37724" y1="37613" x2="37724" y2="37613"/>
                        <a14:foregroundMark x1="59187" y1="36187" x2="59187" y2="36187"/>
                        <a14:foregroundMark x1="58699" y1="37613" x2="58699" y2="37613"/>
                        <a14:foregroundMark x1="62276" y1="37613" x2="62276" y2="37613"/>
                        <a14:foregroundMark x1="57398" y1="39040" x2="57398" y2="39040"/>
                        <a14:foregroundMark x1="75447" y1="36187" x2="75447" y2="36187"/>
                        <a14:foregroundMark x1="74959" y1="37613" x2="74959" y2="37613"/>
                        <a14:foregroundMark x1="68943" y1="37613" x2="68943" y2="37613"/>
                        <a14:foregroundMark x1="75772" y1="40597" x2="75772" y2="40597"/>
                        <a14:foregroundMark x1="74309" y1="41115" x2="74309" y2="41115"/>
                        <a14:foregroundMark x1="71870" y1="41375" x2="71870" y2="41375"/>
                        <a14:foregroundMark x1="69268" y1="42023" x2="69268" y2="42023"/>
                        <a14:foregroundMark x1="66016" y1="41245" x2="66016" y2="41245"/>
                        <a14:foregroundMark x1="60163" y1="41245" x2="60163" y2="41245"/>
                        <a14:foregroundMark x1="57886" y1="40986" x2="57886" y2="40986"/>
                        <a14:foregroundMark x1="55935" y1="40726" x2="55935" y2="40726"/>
                        <a14:foregroundMark x1="64065" y1="48249" x2="64065" y2="48249"/>
                        <a14:foregroundMark x1="67805" y1="48508" x2="67805" y2="48508"/>
                        <a14:foregroundMark x1="67154" y1="51232" x2="67154" y2="51232"/>
                        <a14:foregroundMark x1="64553" y1="51232" x2="64553" y2="51232"/>
                        <a14:foregroundMark x1="58699" y1="34112" x2="58699" y2="34112"/>
                        <a14:foregroundMark x1="60813" y1="33852" x2="60813" y2="33852"/>
                        <a14:foregroundMark x1="62276" y1="33593" x2="62276" y2="33593"/>
                        <a14:foregroundMark x1="66016" y1="33722" x2="66016" y2="33722"/>
                        <a14:foregroundMark x1="62764" y1="30739" x2="62764" y2="30739"/>
                        <a14:foregroundMark x1="64715" y1="28016" x2="64715" y2="28016"/>
                        <a14:foregroundMark x1="67805" y1="28275" x2="67805" y2="28275"/>
                        <a14:foregroundMark x1="68943" y1="30350" x2="68943" y2="30350"/>
                        <a14:foregroundMark x1="70407" y1="33333" x2="70407" y2="33333"/>
                        <a14:foregroundMark x1="72195" y1="33333" x2="72195" y2="33333"/>
                        <a14:foregroundMark x1="73821" y1="33852" x2="73821" y2="33852"/>
                        <a14:foregroundMark x1="51545" y1="33204" x2="51545" y2="33204"/>
                        <a14:foregroundMark x1="48780" y1="33204" x2="48780" y2="33204"/>
                        <a14:foregroundMark x1="51545" y1="21012" x2="51545" y2="21012"/>
                        <a14:foregroundMark x1="54146" y1="21012" x2="54146" y2="21012"/>
                        <a14:foregroundMark x1="40000" y1="20752" x2="40000" y2="20752"/>
                        <a14:foregroundMark x1="61138" y1="20882" x2="61138" y2="20882"/>
                        <a14:foregroundMark x1="61626" y1="19455" x2="61626" y2="19455"/>
                        <a14:foregroundMark x1="47642" y1="19455" x2="47642" y2="19455"/>
                        <a14:foregroundMark x1="46829" y1="15305" x2="46829" y2="15305"/>
                        <a14:foregroundMark x1="54634" y1="15045" x2="54634" y2="15045"/>
                        <a14:foregroundMark x1="39187" y1="76135" x2="39187" y2="76135"/>
                        <a14:foregroundMark x1="43902" y1="76913" x2="43902" y2="76913"/>
                        <a14:foregroundMark x1="52846" y1="76265" x2="52846" y2="76265"/>
                        <a14:foregroundMark x1="55610" y1="76394" x2="55610" y2="76394"/>
                        <a14:foregroundMark x1="61138" y1="76394" x2="61138" y2="76394"/>
                        <a14:foregroundMark x1="65528" y1="81453" x2="65528" y2="81453"/>
                        <a14:foregroundMark x1="69919" y1="82620" x2="69919" y2="82620"/>
                        <a14:foregroundMark x1="57398" y1="83009" x2="57398" y2="83009"/>
                        <a14:foregroundMark x1="51707" y1="83139" x2="51707" y2="83139"/>
                        <a14:foregroundMark x1="48618" y1="83787" x2="48618" y2="83787"/>
                        <a14:foregroundMark x1="43740" y1="83787" x2="43740" y2="83787"/>
                        <a14:foregroundMark x1="33659" y1="83268" x2="33659" y2="83268"/>
                        <a14:foregroundMark x1="30894" y1="82879" x2="30894" y2="82879"/>
                        <a14:foregroundMark x1="22276" y1="89754" x2="22276" y2="89754"/>
                        <a14:foregroundMark x1="26992" y1="91440" x2="26992" y2="91440"/>
                        <a14:foregroundMark x1="34146" y1="91180" x2="34146" y2="91180"/>
                        <a14:foregroundMark x1="40488" y1="91569" x2="40488" y2="91569"/>
                        <a14:foregroundMark x1="46829" y1="91440" x2="46829" y2="91440"/>
                        <a14:foregroundMark x1="53821" y1="92218" x2="53821" y2="92218"/>
                        <a14:foregroundMark x1="60488" y1="92218" x2="60488" y2="92218"/>
                        <a14:foregroundMark x1="64715" y1="92477" x2="64715" y2="92477"/>
                        <a14:foregroundMark x1="67317" y1="92348" x2="67317" y2="92348"/>
                        <a14:foregroundMark x1="73984" y1="91829" x2="73984" y2="91829"/>
                        <a14:foregroundMark x1="14146" y1="97147" x2="14146" y2="97147"/>
                        <a14:foregroundMark x1="17886" y1="99222" x2="17886" y2="99222"/>
                        <a14:foregroundMark x1="20163" y1="97147" x2="20163" y2="97147"/>
                        <a14:foregroundMark x1="25528" y1="98054" x2="25528" y2="98054"/>
                        <a14:foregroundMark x1="34472" y1="96887" x2="34472" y2="96887"/>
                        <a14:foregroundMark x1="38049" y1="97147" x2="38049" y2="97147"/>
                        <a14:foregroundMark x1="39837" y1="97017" x2="39837" y2="97017"/>
                        <a14:foregroundMark x1="41463" y1="97147" x2="41463" y2="97147"/>
                        <a14:foregroundMark x1="42927" y1="97147" x2="42927" y2="97147"/>
                        <a14:foregroundMark x1="45528" y1="97406" x2="45528" y2="97406"/>
                        <a14:foregroundMark x1="41138" y1="99741" x2="41138" y2="99741"/>
                        <a14:foregroundMark x1="49593" y1="97665" x2="49593" y2="97665"/>
                        <a14:foregroundMark x1="53984" y1="97536" x2="53984" y2="97536"/>
                        <a14:foregroundMark x1="56748" y1="97147" x2="56748" y2="97147"/>
                        <a14:foregroundMark x1="58211" y1="97147" x2="58211" y2="97147"/>
                        <a14:foregroundMark x1="59837" y1="97147" x2="59837" y2="97147"/>
                        <a14:foregroundMark x1="61789" y1="97017" x2="61789" y2="97017"/>
                        <a14:foregroundMark x1="63577" y1="98054" x2="63577" y2="98054"/>
                        <a14:foregroundMark x1="60000" y1="99611" x2="60000" y2="99611"/>
                        <a14:foregroundMark x1="68293" y1="98703" x2="68293" y2="98703"/>
                        <a14:foregroundMark x1="79024" y1="97017" x2="79024" y2="97017"/>
                        <a14:foregroundMark x1="82276" y1="99222" x2="82276" y2="99222"/>
                        <a14:foregroundMark x1="36260" y1="96368" x2="36260" y2="96368"/>
                        <a14:foregroundMark x1="47642" y1="99222" x2="47642" y2="99222"/>
                        <a14:foregroundMark x1="52195" y1="99222" x2="52195" y2="99222"/>
                        <a14:foregroundMark x1="63415" y1="96498" x2="63415" y2="96498"/>
                        <a14:backgroundMark x1="29268" y1="82231" x2="29268" y2="82231"/>
                        <a14:backgroundMark x1="29268" y1="90661" x2="29268" y2="90661"/>
                        <a14:backgroundMark x1="34797" y1="82490" x2="34797" y2="82490"/>
                        <a14:backgroundMark x1="40325" y1="83009" x2="40325" y2="83009"/>
                        <a14:backgroundMark x1="49106" y1="91958" x2="49106" y2="91958"/>
                        <a14:backgroundMark x1="55610" y1="91310" x2="55610" y2="91310"/>
                        <a14:backgroundMark x1="51220" y1="75357" x2="51220" y2="75357"/>
                        <a14:backgroundMark x1="53821" y1="37873" x2="53821" y2="37873"/>
                        <a14:backgroundMark x1="66179" y1="24643" x2="66179" y2="24643"/>
                        <a14:backgroundMark x1="68130" y1="35279" x2="68130" y2="35279"/>
                        <a14:backgroundMark x1="64065" y1="34630" x2="64065" y2="34630"/>
                        <a14:backgroundMark x1="64878" y1="38262" x2="64878" y2="38262"/>
                        <a14:backgroundMark x1="49756" y1="35019" x2="49756" y2="35019"/>
                        <a14:backgroundMark x1="57886" y1="25681" x2="57886" y2="25681"/>
                        <a14:backgroundMark x1="41789" y1="25551" x2="41789" y2="25551"/>
                        <a14:backgroundMark x1="48618" y1="25292" x2="48618" y2="25292"/>
                        <a14:backgroundMark x1="52195" y1="16991" x2="52195" y2="16991"/>
                        <a14:backgroundMark x1="33821" y1="25681" x2="33821" y2="25681"/>
                        <a14:backgroundMark x1="33496" y1="53437" x2="33496" y2="53437"/>
                        <a14:backgroundMark x1="36911" y1="35668" x2="36911" y2="35668"/>
                        <a14:backgroundMark x1="24553" y1="34890" x2="24553" y2="34890"/>
                        <a14:backgroundMark x1="26179" y1="38262" x2="26179" y2="3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54" y="4819196"/>
            <a:ext cx="649051" cy="8136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B78E9EB-E7BC-CA42-BB68-87A4728C273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630" y="2937896"/>
            <a:ext cx="949142" cy="834940"/>
          </a:xfrm>
          <a:prstGeom prst="rect">
            <a:avLst/>
          </a:prstGeom>
        </p:spPr>
      </p:pic>
      <p:pic>
        <p:nvPicPr>
          <p:cNvPr id="47" name="Picture 4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862D680-7A06-4667-A648-0262BD8AEBB5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09" y="2960796"/>
            <a:ext cx="3813008" cy="6799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1C20329-EAFE-4C38-ACB8-7AEC3500EA6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221" y="4776407"/>
            <a:ext cx="2013807" cy="8583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6931A48-A033-D24E-BD4A-F75B58C61FC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92455" y="2159468"/>
            <a:ext cx="1102596" cy="50036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E379209-2773-394B-B43B-B292FC963ECB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157" y="1790797"/>
            <a:ext cx="1451343" cy="1451343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0302A0-845F-CB4A-895A-1A0B3BA6CD90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139" y="2200068"/>
            <a:ext cx="2834557" cy="452742"/>
          </a:xfrm>
          <a:prstGeom prst="rect">
            <a:avLst/>
          </a:prstGeom>
        </p:spPr>
      </p:pic>
      <p:pic>
        <p:nvPicPr>
          <p:cNvPr id="44" name="image37.png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 preferRelativeResize="0"/>
          <p:nvPr/>
        </p:nvPicPr>
        <p:blipFill>
          <a:blip r:embed="rId33" cstate="print"/>
          <a:stretch>
            <a:fillRect/>
          </a:stretch>
        </p:blipFill>
        <p:spPr>
          <a:xfrm>
            <a:off x="10070638" y="2996844"/>
            <a:ext cx="1766615" cy="452742"/>
          </a:xfrm>
          <a:prstGeom prst="rect">
            <a:avLst/>
          </a:prstGeom>
          <a:noFill/>
        </p:spPr>
      </p:pic>
      <p:pic>
        <p:nvPicPr>
          <p:cNvPr id="49" name="Picture 48" descr="Medical Research Council (MRC) – UKRI">
            <a:extLst>
              <a:ext uri="{FF2B5EF4-FFF2-40B4-BE49-F238E27FC236}">
                <a16:creationId xmlns:a16="http://schemas.microsoft.com/office/drawing/2014/main" id="{A727D71E-D30B-D14A-8589-76BDD625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72" y="3750589"/>
            <a:ext cx="1226998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Research England – UKRI">
            <a:extLst>
              <a:ext uri="{FF2B5EF4-FFF2-40B4-BE49-F238E27FC236}">
                <a16:creationId xmlns:a16="http://schemas.microsoft.com/office/drawing/2014/main" id="{7BE2C598-3AC1-2E42-88BE-E7D5126A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88" y="3741924"/>
            <a:ext cx="1226998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BC753A0-0F0E-40E3-A743-B858E0EB82A4}"/>
              </a:ext>
              <a:ext uri="{147F2762-F138-4A5C-976F-8EAC2B608ADB}">
                <a16:predDERef xmlns:a16="http://schemas.microsoft.com/office/drawing/2014/main" pred="{105980F8-F0F7-4E59-922C-8C65E11B8A6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172324" y="4935702"/>
            <a:ext cx="1432392" cy="671598"/>
          </a:xfrm>
          <a:prstGeom prst="rect">
            <a:avLst/>
          </a:prstGeom>
        </p:spPr>
      </p:pic>
      <p:pic>
        <p:nvPicPr>
          <p:cNvPr id="1026" name="Picture 2" descr="luminategroup.com/storage/1246/c/Nuffield-Found...">
            <a:extLst>
              <a:ext uri="{FF2B5EF4-FFF2-40B4-BE49-F238E27FC236}">
                <a16:creationId xmlns:a16="http://schemas.microsoft.com/office/drawing/2014/main" id="{E405A749-6A22-E8AE-CB47-516DE4E5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93" y="4108554"/>
            <a:ext cx="1170174" cy="7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D12E87-E5F5-4E3C-AF1E-51152C93A729}"/>
              </a:ext>
              <a:ext uri="{147F2762-F138-4A5C-976F-8EAC2B608ADB}">
                <a16:predDERef xmlns:a16="http://schemas.microsoft.com/office/drawing/2014/main" pred="{E862D680-7A06-4667-A648-0262BD8AEBB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009532" y="3619831"/>
            <a:ext cx="1451343" cy="4561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A3F30D5-DDF9-4E44-A355-A0550CDECCBB}"/>
              </a:ext>
              <a:ext uri="{147F2762-F138-4A5C-976F-8EAC2B608ADB}">
                <a16:predDERef xmlns:a16="http://schemas.microsoft.com/office/drawing/2014/main" pred="{13C4BBAC-EE19-4ED9-8303-C1365A49272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1" y="2921182"/>
            <a:ext cx="776093" cy="7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3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09" y="2351782"/>
            <a:ext cx="2550802" cy="1846659"/>
          </a:xfr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56382"/>
                </a:solidFill>
              </a:rPr>
              <a:t>HIV incidence </a:t>
            </a:r>
            <a:r>
              <a:rPr lang="en-ZA" noProof="0" dirty="0"/>
              <a:t>is highest globally among young women ages 15-24 in sub-Saharan Africa </a:t>
            </a:r>
            <a:r>
              <a:rPr lang="en-ZA" sz="1000" noProof="0" dirty="0"/>
              <a:t>(UNAIDS 2021)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CCFC7F-02AB-9665-FC9D-4EEA05062DD2}"/>
              </a:ext>
            </a:extLst>
          </p:cNvPr>
          <p:cNvSpPr txBox="1">
            <a:spLocks/>
          </p:cNvSpPr>
          <p:nvPr/>
        </p:nvSpPr>
        <p:spPr>
          <a:xfrm>
            <a:off x="3348457" y="2351782"/>
            <a:ext cx="2550802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56382"/>
                </a:solidFill>
              </a:rPr>
              <a:t>Suicide</a:t>
            </a:r>
            <a:r>
              <a:rPr lang="en-ZA" dirty="0"/>
              <a:t> is the </a:t>
            </a:r>
            <a:r>
              <a:rPr lang="en-GB" dirty="0"/>
              <a:t>second leading </a:t>
            </a:r>
            <a:r>
              <a:rPr lang="en-ZA" dirty="0"/>
              <a:t>cause of mortality among females aged 10-24 years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EB6A81-A69A-84EF-34BB-710BE3A1A2DF}"/>
              </a:ext>
            </a:extLst>
          </p:cNvPr>
          <p:cNvSpPr txBox="1">
            <a:spLocks/>
          </p:cNvSpPr>
          <p:nvPr/>
        </p:nvSpPr>
        <p:spPr>
          <a:xfrm>
            <a:off x="6142430" y="2351782"/>
            <a:ext cx="271330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Rates of </a:t>
            </a:r>
            <a:r>
              <a:rPr lang="en-ZA" b="1" dirty="0">
                <a:solidFill>
                  <a:srgbClr val="056382"/>
                </a:solidFill>
              </a:rPr>
              <a:t>suicidality</a:t>
            </a:r>
            <a:r>
              <a:rPr lang="en-ZA" dirty="0"/>
              <a:t>, which include suicidal ideation, self-harm and attempts, are high among </a:t>
            </a:r>
            <a:r>
              <a:rPr lang="en-ZA" b="1" dirty="0">
                <a:solidFill>
                  <a:srgbClr val="056382"/>
                </a:solidFill>
              </a:rPr>
              <a:t>young women living </a:t>
            </a:r>
            <a:br>
              <a:rPr lang="en-ZA" b="1" dirty="0">
                <a:solidFill>
                  <a:srgbClr val="056382"/>
                </a:solidFill>
              </a:rPr>
            </a:br>
            <a:r>
              <a:rPr lang="en-ZA" b="1" dirty="0">
                <a:solidFill>
                  <a:srgbClr val="056382"/>
                </a:solidFill>
              </a:rPr>
              <a:t>with HIV </a:t>
            </a:r>
            <a:r>
              <a:rPr lang="en-ZA" sz="1000" dirty="0"/>
              <a:t>(YWHIV)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6F19AB-C30E-A43B-DCA7-89306AC33CEF}"/>
              </a:ext>
            </a:extLst>
          </p:cNvPr>
          <p:cNvSpPr txBox="1">
            <a:spLocks/>
          </p:cNvSpPr>
          <p:nvPr/>
        </p:nvSpPr>
        <p:spPr>
          <a:xfrm>
            <a:off x="9035786" y="2351782"/>
            <a:ext cx="271330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Little is known </a:t>
            </a:r>
            <a:r>
              <a:rPr lang="en-ZA" dirty="0"/>
              <a:t>about what shapes suicidality among young women living with HIV in South Africa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9871A3-D211-83FF-3E51-1E557850C5FD}"/>
              </a:ext>
            </a:extLst>
          </p:cNvPr>
          <p:cNvCxnSpPr/>
          <p:nvPr/>
        </p:nvCxnSpPr>
        <p:spPr>
          <a:xfrm>
            <a:off x="3156559" y="2351782"/>
            <a:ext cx="0" cy="2462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ED80C-143A-384B-D079-1A5D00AB86B6}"/>
              </a:ext>
            </a:extLst>
          </p:cNvPr>
          <p:cNvCxnSpPr/>
          <p:nvPr/>
        </p:nvCxnSpPr>
        <p:spPr>
          <a:xfrm>
            <a:off x="5937337" y="2351782"/>
            <a:ext cx="0" cy="2462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F4F848-484E-F686-0DFD-157964F5BC4F}"/>
              </a:ext>
            </a:extLst>
          </p:cNvPr>
          <p:cNvCxnSpPr/>
          <p:nvPr/>
        </p:nvCxnSpPr>
        <p:spPr>
          <a:xfrm>
            <a:off x="8868427" y="2351782"/>
            <a:ext cx="0" cy="2462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GB" dirty="0"/>
              <a:t>1046 adolescents living with HIV (n=576 girls)</a:t>
            </a:r>
          </a:p>
          <a:p>
            <a:pPr marL="457200" indent="-457200">
              <a:buFont typeface="Arial,Sans-Serif"/>
              <a:buChar char="•"/>
            </a:pPr>
            <a:r>
              <a:rPr lang="en-ZA" dirty="0"/>
              <a:t>Initiated ART in an urban/rural health  district of the Eastern Cape, South Africa: 53 health facilities (90% enrolled)</a:t>
            </a:r>
          </a:p>
          <a:p>
            <a:pPr marL="457200" indent="-457200">
              <a:buFont typeface="Arial,Sans-Serif"/>
              <a:buChar char="•"/>
            </a:pPr>
            <a:r>
              <a:rPr lang="en-ZA" dirty="0">
                <a:ea typeface="Verdana"/>
              </a:rPr>
              <a:t>95% retained (wave 3)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006253"/>
            <a:ext cx="5437188" cy="3194527"/>
          </a:xfrm>
        </p:spPr>
        <p:txBody>
          <a:bodyPr vert="horz" lIns="0" tIns="0" rIns="0" bIns="0" rtlCol="0" anchor="t">
            <a:normAutofit/>
          </a:bodyPr>
          <a:lstStyle/>
          <a:p>
            <a:pPr marL="734695" lvl="1" indent="-285750">
              <a:spcBef>
                <a:spcPts val="600"/>
              </a:spcBef>
              <a:buFont typeface="Arial"/>
              <a:buChar char="•"/>
            </a:pPr>
            <a:r>
              <a:rPr lang="en-GB" sz="1900" dirty="0">
                <a:ea typeface="+mn-lt"/>
                <a:cs typeface="+mn-lt"/>
              </a:rPr>
              <a:t>1046 adolescent mothers (n=311 living with HIV) (10-19 years old when had first child)</a:t>
            </a:r>
            <a:endParaRPr lang="en-US" sz="1900" dirty="0">
              <a:ea typeface="+mn-lt"/>
              <a:cs typeface="+mn-lt"/>
            </a:endParaRPr>
          </a:p>
          <a:p>
            <a:pPr marL="734695" lvl="1" indent="-285750">
              <a:spcBef>
                <a:spcPts val="600"/>
              </a:spcBef>
              <a:buFont typeface="Arial"/>
              <a:buChar char="•"/>
            </a:pPr>
            <a:r>
              <a:rPr lang="en-US" sz="1900" dirty="0">
                <a:ea typeface="+mn-lt"/>
                <a:cs typeface="+mn-lt"/>
              </a:rPr>
              <a:t>6 concurrent recruitment channels</a:t>
            </a:r>
          </a:p>
          <a:p>
            <a:pPr marL="734695" lvl="1" indent="-285750">
              <a:spcBef>
                <a:spcPts val="600"/>
              </a:spcBef>
              <a:buFont typeface="Arial"/>
              <a:buChar char="•"/>
            </a:pPr>
            <a:r>
              <a:rPr lang="en-GB" sz="1900" b="1" dirty="0">
                <a:solidFill>
                  <a:srgbClr val="056382"/>
                </a:solidFill>
                <a:ea typeface="+mn-lt"/>
                <a:cs typeface="+mn-lt"/>
              </a:rPr>
              <a:t>Eligibility</a:t>
            </a:r>
            <a:r>
              <a:rPr lang="en-GB" sz="1900" dirty="0">
                <a:ea typeface="+mn-lt"/>
                <a:cs typeface="+mn-lt"/>
              </a:rPr>
              <a:t>: </a:t>
            </a:r>
            <a:r>
              <a:rPr lang="en-ZA" sz="1900" dirty="0">
                <a:ea typeface="+mn-lt"/>
                <a:cs typeface="+mn-lt"/>
              </a:rPr>
              <a:t>young women living with HIV who are aware of their HIV status (</a:t>
            </a:r>
            <a:r>
              <a:rPr lang="en-ZA" sz="1900" dirty="0" err="1">
                <a:ea typeface="+mn-lt"/>
                <a:cs typeface="+mn-lt"/>
              </a:rPr>
              <a:t>Mzantsi</a:t>
            </a:r>
            <a:r>
              <a:rPr lang="en-ZA" sz="1900" dirty="0">
                <a:ea typeface="+mn-lt"/>
                <a:cs typeface="+mn-lt"/>
              </a:rPr>
              <a:t> </a:t>
            </a:r>
            <a:r>
              <a:rPr lang="en-ZA" sz="1900" dirty="0" err="1">
                <a:ea typeface="+mn-lt"/>
                <a:cs typeface="+mn-lt"/>
              </a:rPr>
              <a:t>Wakho</a:t>
            </a:r>
            <a:r>
              <a:rPr lang="en-ZA" sz="1900" dirty="0">
                <a:ea typeface="+mn-lt"/>
                <a:cs typeface="+mn-lt"/>
              </a:rPr>
              <a:t> &amp; HEY BABY cohort) (n=715)</a:t>
            </a:r>
          </a:p>
          <a:p>
            <a:pPr marL="734695" lvl="1" indent="-285750">
              <a:spcBef>
                <a:spcPts val="600"/>
              </a:spcBef>
              <a:buFont typeface="Arial"/>
              <a:buChar char="•"/>
            </a:pPr>
            <a:endParaRPr lang="en-US" sz="1900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Mzantsi Wakho</a:t>
            </a:r>
            <a:endParaRPr lang="en-GB" noProof="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521" y="2097088"/>
            <a:ext cx="5437188" cy="647700"/>
          </a:xfrm>
        </p:spPr>
        <p:txBody>
          <a:bodyPr/>
          <a:lstStyle/>
          <a:p>
            <a:r>
              <a:rPr lang="en-GB" dirty="0"/>
              <a:t>HEY BABY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409" y="256344"/>
            <a:ext cx="7632700" cy="1223964"/>
          </a:xfrm>
        </p:spPr>
        <p:txBody>
          <a:bodyPr/>
          <a:lstStyle/>
          <a:p>
            <a:r>
              <a:rPr lang="en-GB" dirty="0">
                <a:ea typeface="Verdana"/>
              </a:rPr>
              <a:t>Data Sources:</a:t>
            </a:r>
            <a:br>
              <a:rPr lang="en-GB" dirty="0">
                <a:ea typeface="Verdana"/>
              </a:rPr>
            </a:br>
            <a:r>
              <a:rPr lang="en-GB" dirty="0">
                <a:ea typeface="Verdana"/>
              </a:rPr>
              <a:t>Pooled datasets</a:t>
            </a:r>
            <a:endParaRPr lang="en-GB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66B22F5-80D9-FF8D-F4CD-6B361FE18933}"/>
              </a:ext>
            </a:extLst>
          </p:cNvPr>
          <p:cNvSpPr txBox="1">
            <a:spLocks/>
          </p:cNvSpPr>
          <p:nvPr/>
        </p:nvSpPr>
        <p:spPr>
          <a:xfrm>
            <a:off x="334056" y="1335088"/>
            <a:ext cx="5437187" cy="6477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75C6CB9-6441-543C-83E5-CCA590E8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21" r="34779" b="50000"/>
          <a:stretch/>
        </p:blipFill>
        <p:spPr>
          <a:xfrm>
            <a:off x="9284768" y="115444"/>
            <a:ext cx="2854692" cy="25983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2343AA-23B0-166E-50CC-A8F1959A3B33}"/>
              </a:ext>
            </a:extLst>
          </p:cNvPr>
          <p:cNvGrpSpPr/>
          <p:nvPr/>
        </p:nvGrpSpPr>
        <p:grpSpPr>
          <a:xfrm>
            <a:off x="8522490" y="379115"/>
            <a:ext cx="1373241" cy="2202387"/>
            <a:chOff x="10077769" y="3427644"/>
            <a:chExt cx="2071220" cy="3219402"/>
          </a:xfrm>
        </p:grpSpPr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5F074A05-D585-9A57-EB9E-FB65F20B89C3}"/>
                </a:ext>
              </a:extLst>
            </p:cNvPr>
            <p:cNvSpPr/>
            <p:nvPr/>
          </p:nvSpPr>
          <p:spPr>
            <a:xfrm rot="817527">
              <a:off x="10189737" y="3641745"/>
              <a:ext cx="1890818" cy="278328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632">
                <a:latin typeface="Arial" panose="020B0604020202020204" pitchFamily="34" charset="0"/>
              </a:endParaRPr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A59BB9B4-1F02-BD9B-3AFC-D93095672E5B}"/>
                </a:ext>
              </a:extLst>
            </p:cNvPr>
            <p:cNvSpPr/>
            <p:nvPr/>
          </p:nvSpPr>
          <p:spPr>
            <a:xfrm>
              <a:off x="10157928" y="3602041"/>
              <a:ext cx="1913445" cy="2850302"/>
            </a:xfrm>
            <a:custGeom>
              <a:avLst/>
              <a:gdLst/>
              <a:ahLst/>
              <a:cxnLst/>
              <a:rect l="l" t="t" r="r" b="b"/>
              <a:pathLst>
                <a:path w="2110104" h="3143250">
                  <a:moveTo>
                    <a:pt x="1754581" y="3143148"/>
                  </a:moveTo>
                  <a:lnTo>
                    <a:pt x="0" y="2930397"/>
                  </a:lnTo>
                  <a:lnTo>
                    <a:pt x="355333" y="0"/>
                  </a:lnTo>
                  <a:lnTo>
                    <a:pt x="2109914" y="212763"/>
                  </a:lnTo>
                  <a:lnTo>
                    <a:pt x="1754581" y="3143148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632">
                <a:latin typeface="Arial" panose="020B0604020202020204" pitchFamily="34" charset="0"/>
              </a:endParaRPr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99D75799-414F-5762-F190-FE1D4AF32988}"/>
                </a:ext>
              </a:extLst>
            </p:cNvPr>
            <p:cNvSpPr/>
            <p:nvPr/>
          </p:nvSpPr>
          <p:spPr>
            <a:xfrm>
              <a:off x="10077769" y="3427644"/>
              <a:ext cx="2071220" cy="3219402"/>
            </a:xfrm>
            <a:custGeom>
              <a:avLst/>
              <a:gdLst/>
              <a:ahLst/>
              <a:cxnLst/>
              <a:rect l="l" t="t" r="r" b="b"/>
              <a:pathLst>
                <a:path w="2284095" h="3550284">
                  <a:moveTo>
                    <a:pt x="1741576" y="3549992"/>
                  </a:moveTo>
                  <a:lnTo>
                    <a:pt x="135585" y="3355263"/>
                  </a:lnTo>
                  <a:lnTo>
                    <a:pt x="87769" y="3341481"/>
                  </a:lnTo>
                  <a:lnTo>
                    <a:pt x="48071" y="3314440"/>
                  </a:lnTo>
                  <a:lnTo>
                    <a:pt x="18723" y="3276988"/>
                  </a:lnTo>
                  <a:lnTo>
                    <a:pt x="1955" y="3231975"/>
                  </a:lnTo>
                  <a:lnTo>
                    <a:pt x="0" y="3182251"/>
                  </a:lnTo>
                  <a:lnTo>
                    <a:pt x="369430" y="135585"/>
                  </a:lnTo>
                  <a:lnTo>
                    <a:pt x="383212" y="87769"/>
                  </a:lnTo>
                  <a:lnTo>
                    <a:pt x="410253" y="48071"/>
                  </a:lnTo>
                  <a:lnTo>
                    <a:pt x="447702" y="18723"/>
                  </a:lnTo>
                  <a:lnTo>
                    <a:pt x="492711" y="1955"/>
                  </a:lnTo>
                  <a:lnTo>
                    <a:pt x="542429" y="0"/>
                  </a:lnTo>
                  <a:lnTo>
                    <a:pt x="2148420" y="194741"/>
                  </a:lnTo>
                  <a:lnTo>
                    <a:pt x="2196236" y="208517"/>
                  </a:lnTo>
                  <a:lnTo>
                    <a:pt x="2235934" y="235555"/>
                  </a:lnTo>
                  <a:lnTo>
                    <a:pt x="2265283" y="273005"/>
                  </a:lnTo>
                  <a:lnTo>
                    <a:pt x="2282050" y="318017"/>
                  </a:lnTo>
                  <a:lnTo>
                    <a:pt x="2284006" y="367741"/>
                  </a:lnTo>
                  <a:lnTo>
                    <a:pt x="1914575" y="3414407"/>
                  </a:lnTo>
                  <a:lnTo>
                    <a:pt x="1900798" y="3462223"/>
                  </a:lnTo>
                  <a:lnTo>
                    <a:pt x="1873758" y="3501921"/>
                  </a:lnTo>
                  <a:lnTo>
                    <a:pt x="1836306" y="3531269"/>
                  </a:lnTo>
                  <a:lnTo>
                    <a:pt x="1791295" y="3548037"/>
                  </a:lnTo>
                  <a:lnTo>
                    <a:pt x="1741576" y="3549992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632">
                <a:latin typeface="Arial" panose="020B0604020202020204" pitchFamily="34" charset="0"/>
              </a:endParaRPr>
            </a:p>
          </p:txBody>
        </p:sp>
        <p:sp>
          <p:nvSpPr>
            <p:cNvPr id="13" name="object 23">
              <a:extLst>
                <a:ext uri="{FF2B5EF4-FFF2-40B4-BE49-F238E27FC236}">
                  <a16:creationId xmlns:a16="http://schemas.microsoft.com/office/drawing/2014/main" id="{6116B59D-2B64-4EDF-2ECA-C5610C1C5F77}"/>
                </a:ext>
              </a:extLst>
            </p:cNvPr>
            <p:cNvSpPr/>
            <p:nvPr/>
          </p:nvSpPr>
          <p:spPr>
            <a:xfrm>
              <a:off x="10924564" y="6434557"/>
              <a:ext cx="34549" cy="34549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036" y="21323"/>
                  </a:moveTo>
                  <a:lnTo>
                    <a:pt x="35645" y="28544"/>
                  </a:lnTo>
                  <a:lnTo>
                    <a:pt x="30837" y="34094"/>
                  </a:lnTo>
                  <a:lnTo>
                    <a:pt x="24297" y="37437"/>
                  </a:lnTo>
                  <a:lnTo>
                    <a:pt x="16713" y="38036"/>
                  </a:lnTo>
                  <a:lnTo>
                    <a:pt x="9492" y="35645"/>
                  </a:lnTo>
                  <a:lnTo>
                    <a:pt x="3941" y="30837"/>
                  </a:lnTo>
                  <a:lnTo>
                    <a:pt x="598" y="24297"/>
                  </a:lnTo>
                  <a:lnTo>
                    <a:pt x="0" y="16713"/>
                  </a:lnTo>
                  <a:lnTo>
                    <a:pt x="2390" y="9492"/>
                  </a:lnTo>
                  <a:lnTo>
                    <a:pt x="7199" y="3941"/>
                  </a:lnTo>
                  <a:lnTo>
                    <a:pt x="13739" y="598"/>
                  </a:lnTo>
                  <a:lnTo>
                    <a:pt x="21323" y="0"/>
                  </a:lnTo>
                  <a:lnTo>
                    <a:pt x="28544" y="2390"/>
                  </a:lnTo>
                  <a:lnTo>
                    <a:pt x="34094" y="7199"/>
                  </a:lnTo>
                  <a:lnTo>
                    <a:pt x="37437" y="13739"/>
                  </a:lnTo>
                  <a:lnTo>
                    <a:pt x="38036" y="21323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632">
                <a:latin typeface="Arial" panose="020B0604020202020204" pitchFamily="34" charset="0"/>
              </a:endParaRPr>
            </a:p>
          </p:txBody>
        </p:sp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43EC5D25-6E14-32CF-7A87-97B51D90FAC4}"/>
                </a:ext>
              </a:extLst>
            </p:cNvPr>
            <p:cNvSpPr/>
            <p:nvPr/>
          </p:nvSpPr>
          <p:spPr>
            <a:xfrm>
              <a:off x="11125756" y="3590359"/>
              <a:ext cx="321883" cy="39156"/>
            </a:xfrm>
            <a:custGeom>
              <a:avLst/>
              <a:gdLst/>
              <a:ahLst/>
              <a:cxnLst/>
              <a:rect l="l" t="t" r="r" b="b"/>
              <a:pathLst>
                <a:path w="354965" h="43180">
                  <a:moveTo>
                    <a:pt x="0" y="0"/>
                  </a:moveTo>
                  <a:lnTo>
                    <a:pt x="354342" y="42964"/>
                  </a:lnTo>
                </a:path>
              </a:pathLst>
            </a:custGeom>
            <a:ln w="1269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632">
                <a:latin typeface="Arial" panose="020B0604020202020204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00AA21-DE7D-41F5-511C-DB220D50FD7E}"/>
              </a:ext>
            </a:extLst>
          </p:cNvPr>
          <p:cNvCxnSpPr>
            <a:cxnSpLocks/>
          </p:cNvCxnSpPr>
          <p:nvPr/>
        </p:nvCxnSpPr>
        <p:spPr>
          <a:xfrm>
            <a:off x="6329223" y="2550489"/>
            <a:ext cx="0" cy="345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845" y="2239591"/>
            <a:ext cx="3325346" cy="1974900"/>
          </a:xfrm>
        </p:spPr>
        <p:txBody>
          <a:bodyPr wrap="square">
            <a:spAutoFit/>
          </a:bodyPr>
          <a:lstStyle/>
          <a:p>
            <a:r>
              <a:rPr lang="en-ZA" b="1" noProof="0" dirty="0">
                <a:solidFill>
                  <a:srgbClr val="056382"/>
                </a:solidFill>
              </a:rPr>
              <a:t>RQ1: </a:t>
            </a:r>
          </a:p>
          <a:p>
            <a:r>
              <a:rPr lang="en-ZA" noProof="0" dirty="0"/>
              <a:t>What are the effects </a:t>
            </a:r>
            <a:r>
              <a:rPr lang="en-ZA" b="1" noProof="0" dirty="0">
                <a:solidFill>
                  <a:srgbClr val="056382"/>
                </a:solidFill>
              </a:rPr>
              <a:t>of poor HIV care retention and </a:t>
            </a:r>
            <a:br>
              <a:rPr lang="en-ZA" b="1" noProof="0" dirty="0">
                <a:solidFill>
                  <a:srgbClr val="056382"/>
                </a:solidFill>
              </a:rPr>
            </a:br>
            <a:r>
              <a:rPr lang="en-ZA" b="1" noProof="0" dirty="0">
                <a:solidFill>
                  <a:srgbClr val="056382"/>
                </a:solidFill>
              </a:rPr>
              <a:t>HIV-related stigma </a:t>
            </a:r>
            <a:r>
              <a:rPr lang="en-ZA" noProof="0" dirty="0"/>
              <a:t>on suicidality?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Questions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7D4F88-4390-A581-87E8-4E4A01568AA4}"/>
              </a:ext>
            </a:extLst>
          </p:cNvPr>
          <p:cNvSpPr txBox="1">
            <a:spLocks/>
          </p:cNvSpPr>
          <p:nvPr/>
        </p:nvSpPr>
        <p:spPr>
          <a:xfrm>
            <a:off x="4139068" y="2239591"/>
            <a:ext cx="3673474" cy="289822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RQ2: </a:t>
            </a:r>
          </a:p>
          <a:p>
            <a:r>
              <a:rPr lang="en-ZA" dirty="0"/>
              <a:t>How do </a:t>
            </a:r>
            <a:r>
              <a:rPr lang="en-ZA" b="1" dirty="0">
                <a:solidFill>
                  <a:srgbClr val="056382"/>
                </a:solidFill>
              </a:rPr>
              <a:t>mental health issues </a:t>
            </a:r>
            <a:r>
              <a:rPr lang="en-ZA" dirty="0"/>
              <a:t>(symptoms of depression, anxiety and post-traumatic stress disorder) affect the association between poor HIV care retention, stigma and suicidality? 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47F3E-E882-6983-2EFF-9DCA94C1D771}"/>
              </a:ext>
            </a:extLst>
          </p:cNvPr>
          <p:cNvSpPr txBox="1">
            <a:spLocks/>
          </p:cNvSpPr>
          <p:nvPr/>
        </p:nvSpPr>
        <p:spPr>
          <a:xfrm>
            <a:off x="8272496" y="2239591"/>
            <a:ext cx="3673474" cy="22826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rgbClr val="056382"/>
                </a:solidFill>
              </a:rPr>
              <a:t>RQ3: </a:t>
            </a:r>
          </a:p>
          <a:p>
            <a:r>
              <a:rPr lang="en-ZA" dirty="0"/>
              <a:t>To what extent does </a:t>
            </a:r>
            <a:r>
              <a:rPr lang="en-ZA" b="1" dirty="0">
                <a:solidFill>
                  <a:srgbClr val="056382"/>
                </a:solidFill>
              </a:rPr>
              <a:t>social support</a:t>
            </a:r>
            <a:r>
              <a:rPr lang="en-ZA" dirty="0"/>
              <a:t> interrupt the direct and indirect relationship between poor HIV care retention and stigma on suicidality? 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84E759-8593-92EB-4454-64A986B70550}"/>
              </a:ext>
            </a:extLst>
          </p:cNvPr>
          <p:cNvCxnSpPr>
            <a:cxnSpLocks/>
          </p:cNvCxnSpPr>
          <p:nvPr/>
        </p:nvCxnSpPr>
        <p:spPr>
          <a:xfrm>
            <a:off x="7981683" y="2239591"/>
            <a:ext cx="0" cy="2898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EC7D1F-6F2B-30D0-325B-2CF0586F0C87}"/>
              </a:ext>
            </a:extLst>
          </p:cNvPr>
          <p:cNvCxnSpPr>
            <a:cxnSpLocks/>
          </p:cNvCxnSpPr>
          <p:nvPr/>
        </p:nvCxnSpPr>
        <p:spPr>
          <a:xfrm>
            <a:off x="3841816" y="2239591"/>
            <a:ext cx="0" cy="2898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2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409" y="1463409"/>
            <a:ext cx="10899534" cy="4490973"/>
          </a:xfrm>
        </p:spPr>
        <p:txBody>
          <a:bodyPr>
            <a:spAutoFit/>
          </a:bodyPr>
          <a:lstStyle/>
          <a:p>
            <a:r>
              <a:rPr lang="en-ZA" sz="1400" b="1" dirty="0">
                <a:solidFill>
                  <a:srgbClr val="056382"/>
                </a:solidFill>
              </a:rPr>
              <a:t>Outcome: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Suicidality </a:t>
            </a:r>
            <a:r>
              <a:rPr lang="en-ZA" sz="1400" i="1" dirty="0"/>
              <a:t>(MINI-Kid [5-items]) 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=0.93</a:t>
            </a:r>
            <a:r>
              <a:rPr lang="en-ZA" sz="1400" i="1" dirty="0"/>
              <a:t>), (1: yes; 0: no). </a:t>
            </a:r>
            <a:endParaRPr lang="en-ZA" sz="1400" b="1" i="1" dirty="0">
              <a:solidFill>
                <a:srgbClr val="FF0000"/>
              </a:solidFill>
            </a:endParaRPr>
          </a:p>
          <a:p>
            <a:r>
              <a:rPr lang="en-ZA" sz="1400" b="1" dirty="0">
                <a:solidFill>
                  <a:srgbClr val="056382"/>
                </a:solidFill>
              </a:rPr>
              <a:t>Explanatory variables/exposures: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Poor HIV care retention – </a:t>
            </a:r>
            <a:r>
              <a:rPr lang="en-ZA" sz="1400" i="1" dirty="0"/>
              <a:t>no past year retention in HIV care, and ART adherence over the past week (1: yes; 0: 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HIV-related stigma </a:t>
            </a:r>
            <a:r>
              <a:rPr lang="en-ZA" sz="1400" i="1" dirty="0"/>
              <a:t>(ALHIV-SS [10-items], 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=0.77</a:t>
            </a:r>
            <a:r>
              <a:rPr lang="en-ZA" sz="1400" i="1" dirty="0"/>
              <a:t>), (1: yes; 0: no).</a:t>
            </a:r>
            <a:endParaRPr lang="en-ZA" sz="1400" b="1" i="1" dirty="0">
              <a:solidFill>
                <a:srgbClr val="FF0000"/>
              </a:solidFill>
            </a:endParaRPr>
          </a:p>
          <a:p>
            <a:r>
              <a:rPr lang="en-ZA" sz="1400" b="1" dirty="0">
                <a:solidFill>
                  <a:srgbClr val="056382"/>
                </a:solidFill>
              </a:rPr>
              <a:t>Mediator: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Any mental health issues </a:t>
            </a:r>
            <a:r>
              <a:rPr lang="en-ZA" sz="1400" i="1" dirty="0"/>
              <a:t>(1: yes; 0: no)</a:t>
            </a:r>
            <a:r>
              <a:rPr lang="en-ZA" sz="1400" dirty="0"/>
              <a:t> - </a:t>
            </a:r>
            <a:r>
              <a:rPr lang="en-ZA" sz="1400" i="1" dirty="0"/>
              <a:t> defined as any symptoms of</a:t>
            </a:r>
          </a:p>
          <a:p>
            <a:pPr marL="792163" lvl="1" indent="-342900"/>
            <a:r>
              <a:rPr lang="en-ZA" sz="1400" i="1" dirty="0"/>
              <a:t>depression (CDI [10 items])</a:t>
            </a:r>
            <a:r>
              <a:rPr lang="el-GR" sz="1400" b="1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=0.86</a:t>
            </a:r>
            <a:r>
              <a:rPr lang="en-ZA" sz="1400" i="1" dirty="0"/>
              <a:t>)</a:t>
            </a:r>
            <a:r>
              <a:rPr lang="en-ZA" sz="1400" dirty="0"/>
              <a:t>, depression score above 2</a:t>
            </a:r>
            <a:endParaRPr lang="en-ZA" sz="1400" i="1" dirty="0"/>
          </a:p>
          <a:p>
            <a:pPr marL="792163" lvl="1" indent="-342900"/>
            <a:r>
              <a:rPr lang="en-ZA" sz="1400" i="1" dirty="0"/>
              <a:t>anxiety (RCMAS [14 items]) 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=0.86</a:t>
            </a:r>
            <a:r>
              <a:rPr lang="en-ZA" sz="1400" i="1" dirty="0"/>
              <a:t>),</a:t>
            </a:r>
            <a:r>
              <a:rPr lang="en-ZA" sz="1400" b="1" i="1" dirty="0">
                <a:solidFill>
                  <a:srgbClr val="FF0000"/>
                </a:solidFill>
              </a:rPr>
              <a:t> </a:t>
            </a:r>
            <a:r>
              <a:rPr lang="en-ZA" sz="1400" dirty="0"/>
              <a:t>anxiety score above 3</a:t>
            </a:r>
            <a:endParaRPr lang="en-ZA" sz="1400" i="1" dirty="0"/>
          </a:p>
          <a:p>
            <a:pPr marL="792163" lvl="1" indent="-342900"/>
            <a:r>
              <a:rPr lang="en-ZA" sz="1400" i="1" dirty="0"/>
              <a:t>PTSD (Child PTSD checklist [12 items]) 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=0.86</a:t>
            </a:r>
            <a:r>
              <a:rPr lang="en-ZA" sz="1400" i="1" dirty="0"/>
              <a:t>), PTSD score above 6 </a:t>
            </a:r>
            <a:endParaRPr lang="en-ZA" sz="1400" dirty="0"/>
          </a:p>
          <a:p>
            <a:r>
              <a:rPr lang="en-ZA" sz="1400" b="1" dirty="0">
                <a:solidFill>
                  <a:srgbClr val="056382"/>
                </a:solidFill>
              </a:rPr>
              <a:t>Moderator: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Social support (</a:t>
            </a:r>
            <a:r>
              <a:rPr lang="en-ZA" sz="1400" i="1" dirty="0"/>
              <a:t>MOS-SS) [7-items]) (</a:t>
            </a:r>
            <a:r>
              <a:rPr lang="el-GR" sz="1400" b="1" i="1" dirty="0">
                <a:solidFill>
                  <a:srgbClr val="FE8A0B"/>
                </a:solidFill>
              </a:rPr>
              <a:t>α</a:t>
            </a:r>
            <a:r>
              <a:rPr lang="en-ZA" sz="1400" b="1" i="1" dirty="0">
                <a:solidFill>
                  <a:srgbClr val="FE8A0B"/>
                </a:solidFill>
              </a:rPr>
              <a:t>=0.94</a:t>
            </a:r>
            <a:r>
              <a:rPr lang="en-ZA" sz="1400" i="1" dirty="0"/>
              <a:t>), (1: yes; 0: no). </a:t>
            </a:r>
          </a:p>
          <a:p>
            <a:r>
              <a:rPr lang="en-ZA" sz="1400" b="1" dirty="0">
                <a:solidFill>
                  <a:srgbClr val="056382"/>
                </a:solidFill>
              </a:rPr>
              <a:t>Potential confounders/control variables: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400" dirty="0"/>
              <a:t>Age (in years), rural residence, informal housing, poverty, mode of HIV acquisition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54" y="239445"/>
            <a:ext cx="9409014" cy="1223964"/>
          </a:xfrm>
        </p:spPr>
        <p:txBody>
          <a:bodyPr>
            <a:normAutofit/>
          </a:bodyPr>
          <a:lstStyle/>
          <a:p>
            <a:r>
              <a:rPr lang="en-GB" dirty="0">
                <a:ea typeface="Verdana"/>
              </a:rPr>
              <a:t>Measures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293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CC7B897-A332-1650-5DFE-9EFF7A4BCFA5}"/>
              </a:ext>
            </a:extLst>
          </p:cNvPr>
          <p:cNvSpPr/>
          <p:nvPr/>
        </p:nvSpPr>
        <p:spPr>
          <a:xfrm>
            <a:off x="3080824" y="1504595"/>
            <a:ext cx="8776683" cy="4516378"/>
          </a:xfrm>
          <a:prstGeom prst="rect">
            <a:avLst/>
          </a:prstGeom>
          <a:solidFill>
            <a:srgbClr val="D7E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18">
            <a:extLst>
              <a:ext uri="{FF2B5EF4-FFF2-40B4-BE49-F238E27FC236}">
                <a16:creationId xmlns:a16="http://schemas.microsoft.com/office/drawing/2014/main" id="{0DE2950C-D891-8A47-31D2-C8BA6B8CA51C}"/>
              </a:ext>
            </a:extLst>
          </p:cNvPr>
          <p:cNvSpPr/>
          <p:nvPr/>
        </p:nvSpPr>
        <p:spPr>
          <a:xfrm>
            <a:off x="9807498" y="4514584"/>
            <a:ext cx="1841877" cy="1175952"/>
          </a:xfrm>
          <a:prstGeom prst="roundRect">
            <a:avLst>
              <a:gd name="adj" fmla="val 0"/>
            </a:avLst>
          </a:prstGeom>
          <a:solidFill>
            <a:srgbClr val="FE8A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ea typeface="Wingdings"/>
              <a:cs typeface="Wingdings"/>
              <a:sym typeface="Wingdings"/>
            </a:endParaRP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Higher Suicidality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208" y="2420185"/>
            <a:ext cx="2561346" cy="1008815"/>
          </a:xfrm>
        </p:spPr>
        <p:txBody>
          <a:bodyPr>
            <a:normAutofit/>
          </a:bodyPr>
          <a:lstStyle/>
          <a:p>
            <a:r>
              <a:rPr lang="en-ZA" sz="1800" b="1" dirty="0">
                <a:solidFill>
                  <a:srgbClr val="056382"/>
                </a:solidFill>
              </a:rPr>
              <a:t>Step 1 </a:t>
            </a:r>
            <a:r>
              <a:rPr lang="en-ZA" sz="1800" dirty="0"/>
              <a:t>- Multivariable logistic regression </a:t>
            </a:r>
            <a:r>
              <a:rPr lang="en-ZA" sz="1200" dirty="0"/>
              <a:t>(outcome: suicidal ideation – binary </a:t>
            </a:r>
            <a:r>
              <a:rPr lang="en-ZA" sz="1200" i="1" dirty="0"/>
              <a:t>(1: yes; 0: no)</a:t>
            </a:r>
            <a:r>
              <a:rPr lang="en-ZA" sz="1200" dirty="0"/>
              <a:t>)</a:t>
            </a:r>
            <a:endParaRPr lang="en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18038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Analysis Approach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CC802A70-F0C1-2188-2D76-9049D702386D}"/>
              </a:ext>
            </a:extLst>
          </p:cNvPr>
          <p:cNvSpPr/>
          <p:nvPr/>
        </p:nvSpPr>
        <p:spPr>
          <a:xfrm>
            <a:off x="3304498" y="4685255"/>
            <a:ext cx="1516722" cy="1139374"/>
          </a:xfrm>
          <a:prstGeom prst="roundRect">
            <a:avLst>
              <a:gd name="adj" fmla="val 0"/>
            </a:avLst>
          </a:prstGeom>
          <a:solidFill>
            <a:srgbClr val="989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Stigma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EFEC51F0-C7B5-4427-9742-CE341836784E}"/>
              </a:ext>
            </a:extLst>
          </p:cNvPr>
          <p:cNvSpPr/>
          <p:nvPr/>
        </p:nvSpPr>
        <p:spPr>
          <a:xfrm>
            <a:off x="3293624" y="3328954"/>
            <a:ext cx="1516722" cy="1139374"/>
          </a:xfrm>
          <a:prstGeom prst="roundRect">
            <a:avLst>
              <a:gd name="adj" fmla="val 0"/>
            </a:avLst>
          </a:prstGeom>
          <a:solidFill>
            <a:srgbClr val="B377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Poor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HIV care retention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3131B2-C02B-1756-BA83-C6DBFE82613F}"/>
              </a:ext>
            </a:extLst>
          </p:cNvPr>
          <p:cNvSpPr/>
          <p:nvPr/>
        </p:nvSpPr>
        <p:spPr>
          <a:xfrm>
            <a:off x="2834413" y="7028243"/>
            <a:ext cx="194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EB5B2"/>
                </a:solidFill>
                <a:cs typeface="Arial Narrow" panose="020B0604020202020204" pitchFamily="34" charset="0"/>
              </a:rPr>
              <a:t>Poor HIV care retention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C95AB6-D24D-D98B-55A5-EA09757F7AC0}"/>
              </a:ext>
            </a:extLst>
          </p:cNvPr>
          <p:cNvSpPr/>
          <p:nvPr/>
        </p:nvSpPr>
        <p:spPr>
          <a:xfrm>
            <a:off x="5097125" y="7043465"/>
            <a:ext cx="218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89186"/>
                </a:solidFill>
                <a:cs typeface="Arial Narrow" panose="020B0604020202020204" pitchFamily="34" charset="0"/>
              </a:rPr>
              <a:t>HIV-related stigma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2C4D91-7BCB-5F78-743F-CD0B7F29C76B}"/>
              </a:ext>
            </a:extLst>
          </p:cNvPr>
          <p:cNvSpPr/>
          <p:nvPr/>
        </p:nvSpPr>
        <p:spPr>
          <a:xfrm>
            <a:off x="283902" y="7043465"/>
            <a:ext cx="23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8A0B"/>
                </a:solidFill>
                <a:cs typeface="Arial Narrow" panose="020B0604020202020204" pitchFamily="34" charset="0"/>
              </a:rPr>
              <a:t>Suicidality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B8C3DA-B02C-3DA3-A321-AC6074C9E8B3}"/>
              </a:ext>
            </a:extLst>
          </p:cNvPr>
          <p:cNvSpPr/>
          <p:nvPr/>
        </p:nvSpPr>
        <p:spPr>
          <a:xfrm>
            <a:off x="7683435" y="7043465"/>
            <a:ext cx="19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56382"/>
                </a:solidFill>
                <a:cs typeface="Arial Narrow" panose="020B0604020202020204" pitchFamily="34" charset="0"/>
              </a:rPr>
              <a:t>Poor mental health symptoms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4AB0C8-F3AD-644F-7B39-CCF940C3EE8A}"/>
              </a:ext>
            </a:extLst>
          </p:cNvPr>
          <p:cNvSpPr/>
          <p:nvPr/>
        </p:nvSpPr>
        <p:spPr>
          <a:xfrm>
            <a:off x="9912791" y="7028243"/>
            <a:ext cx="1944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B06C"/>
                </a:solidFill>
                <a:cs typeface="Arial Narrow" panose="020B0604020202020204" pitchFamily="34" charset="0"/>
              </a:rPr>
              <a:t>Social support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BCEA991-FB36-DAF7-B638-ADFEF272EB79}"/>
              </a:ext>
            </a:extLst>
          </p:cNvPr>
          <p:cNvSpPr/>
          <p:nvPr/>
        </p:nvSpPr>
        <p:spPr>
          <a:xfrm>
            <a:off x="3601496" y="1776460"/>
            <a:ext cx="7477956" cy="5304537"/>
          </a:xfrm>
          <a:prstGeom prst="arc">
            <a:avLst>
              <a:gd name="adj1" fmla="val 11941916"/>
              <a:gd name="adj2" fmla="val 0"/>
            </a:avLst>
          </a:prstGeom>
          <a:ln w="1905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CAF963B-CCCD-D7AD-CC56-4A24EBB13AB2}"/>
              </a:ext>
            </a:extLst>
          </p:cNvPr>
          <p:cNvCxnSpPr>
            <a:cxnSpLocks/>
          </p:cNvCxnSpPr>
          <p:nvPr/>
        </p:nvCxnSpPr>
        <p:spPr>
          <a:xfrm>
            <a:off x="4982980" y="5353404"/>
            <a:ext cx="4675635" cy="0"/>
          </a:xfrm>
          <a:prstGeom prst="straightConnector1">
            <a:avLst/>
          </a:prstGeom>
          <a:ln>
            <a:solidFill>
              <a:srgbClr val="989186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E4E5E-CF9F-35F2-3C57-120AEFDC4DD2}"/>
              </a:ext>
            </a:extLst>
          </p:cNvPr>
          <p:cNvGrpSpPr/>
          <p:nvPr/>
        </p:nvGrpSpPr>
        <p:grpSpPr>
          <a:xfrm>
            <a:off x="342208" y="2476479"/>
            <a:ext cx="9705370" cy="2708112"/>
            <a:chOff x="342208" y="2476479"/>
            <a:chExt cx="9705370" cy="2708112"/>
          </a:xfrm>
        </p:grpSpPr>
        <p:sp>
          <p:nvSpPr>
            <p:cNvPr id="29" name="Rounded Rectangle 23">
              <a:extLst>
                <a:ext uri="{FF2B5EF4-FFF2-40B4-BE49-F238E27FC236}">
                  <a16:creationId xmlns:a16="http://schemas.microsoft.com/office/drawing/2014/main" id="{DEF29156-D366-E942-D853-A48AB0B24171}"/>
                </a:ext>
              </a:extLst>
            </p:cNvPr>
            <p:cNvSpPr/>
            <p:nvPr/>
          </p:nvSpPr>
          <p:spPr>
            <a:xfrm>
              <a:off x="6656706" y="2476479"/>
              <a:ext cx="1758303" cy="2038105"/>
            </a:xfrm>
            <a:prstGeom prst="roundRect">
              <a:avLst>
                <a:gd name="adj" fmla="val 0"/>
              </a:avLst>
            </a:prstGeom>
            <a:solidFill>
              <a:srgbClr val="0563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ea typeface="Wingdings"/>
                <a:cs typeface="Wingdings"/>
                <a:sym typeface="Wingdings"/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Worse mental health </a:t>
              </a:r>
              <a:r>
                <a:rPr lang="en-US" sz="1200" dirty="0">
                  <a:solidFill>
                    <a:schemeClr val="bg1"/>
                  </a:solidFill>
                </a:rPr>
                <a:t>(depression,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anxiety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and trauma)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43484F-AE3B-0728-B027-8C1568E98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80" y="3617087"/>
              <a:ext cx="1538217" cy="200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51D3C4-7FFF-BF25-0E37-10B8087BA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80" y="3995640"/>
              <a:ext cx="1538217" cy="1188951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A354FF-4D5F-9B48-476B-F2757C15EAE1}"/>
                </a:ext>
              </a:extLst>
            </p:cNvPr>
            <p:cNvCxnSpPr>
              <a:cxnSpLocks/>
            </p:cNvCxnSpPr>
            <p:nvPr/>
          </p:nvCxnSpPr>
          <p:spPr>
            <a:xfrm>
              <a:off x="8528038" y="4016973"/>
              <a:ext cx="1234900" cy="668216"/>
            </a:xfrm>
            <a:prstGeom prst="straightConnector1">
              <a:avLst/>
            </a:prstGeom>
            <a:ln>
              <a:solidFill>
                <a:srgbClr val="989186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8836A2D-4258-17C1-E8FD-4E5BFF40CD97}"/>
                </a:ext>
              </a:extLst>
            </p:cNvPr>
            <p:cNvCxnSpPr>
              <a:cxnSpLocks/>
            </p:cNvCxnSpPr>
            <p:nvPr/>
          </p:nvCxnSpPr>
          <p:spPr>
            <a:xfrm>
              <a:off x="8528038" y="3609010"/>
              <a:ext cx="1519540" cy="831182"/>
            </a:xfrm>
            <a:prstGeom prst="straightConnector1">
              <a:avLst/>
            </a:prstGeom>
            <a:ln>
              <a:solidFill>
                <a:srgbClr val="05638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F13E3EC1-CA33-8106-45DF-2FB7CE364E9E}"/>
                </a:ext>
              </a:extLst>
            </p:cNvPr>
            <p:cNvSpPr txBox="1">
              <a:spLocks/>
            </p:cNvSpPr>
            <p:nvPr/>
          </p:nvSpPr>
          <p:spPr>
            <a:xfrm>
              <a:off x="342208" y="3320806"/>
              <a:ext cx="2561346" cy="100881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SzPct val="100000"/>
                <a:buFont typeface="Courier New" panose="02070309020205020404" pitchFamily="49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63" indent="-234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2788" indent="-254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36625" indent="-2143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00150" indent="-2238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ZA" sz="1800" b="1" dirty="0">
                <a:solidFill>
                  <a:srgbClr val="056382"/>
                </a:solidFill>
              </a:endParaRPr>
            </a:p>
            <a:p>
              <a:r>
                <a:rPr lang="en-ZA" sz="1800" b="1" dirty="0">
                  <a:solidFill>
                    <a:srgbClr val="056382"/>
                  </a:solidFill>
                </a:rPr>
                <a:t>Step 2 </a:t>
              </a:r>
              <a:r>
                <a:rPr lang="en-ZA" sz="1800" dirty="0"/>
                <a:t>- Mediation analysis</a:t>
              </a:r>
              <a:endParaRPr lang="en-ZA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ZA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ZA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9B5602-A225-A0F2-566A-89B195D7646F}"/>
              </a:ext>
            </a:extLst>
          </p:cNvPr>
          <p:cNvGrpSpPr/>
          <p:nvPr/>
        </p:nvGrpSpPr>
        <p:grpSpPr>
          <a:xfrm>
            <a:off x="342208" y="2383360"/>
            <a:ext cx="11307168" cy="3307176"/>
            <a:chOff x="342208" y="2383360"/>
            <a:chExt cx="11307168" cy="33071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C8205F-DAD6-EBCE-CDA2-114D1D14FC16}"/>
                </a:ext>
              </a:extLst>
            </p:cNvPr>
            <p:cNvGrpSpPr/>
            <p:nvPr/>
          </p:nvGrpSpPr>
          <p:grpSpPr>
            <a:xfrm>
              <a:off x="342208" y="2383360"/>
              <a:ext cx="9626045" cy="2970044"/>
              <a:chOff x="342208" y="2383360"/>
              <a:chExt cx="9626045" cy="297004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09B40C8-72BF-E702-8976-1BD7E2879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840" y="3503885"/>
                <a:ext cx="0" cy="1181370"/>
              </a:xfrm>
              <a:prstGeom prst="line">
                <a:avLst/>
              </a:prstGeom>
              <a:ln w="19050">
                <a:solidFill>
                  <a:srgbClr val="989186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53DD66-A3CD-E123-73F7-3084488BD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493" y="3031728"/>
                <a:ext cx="0" cy="1408464"/>
              </a:xfrm>
              <a:prstGeom prst="line">
                <a:avLst/>
              </a:prstGeom>
              <a:ln w="19050">
                <a:solidFill>
                  <a:srgbClr val="989186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331E71-F247-5250-955A-54EEFB366597}"/>
                  </a:ext>
                </a:extLst>
              </p:cNvPr>
              <p:cNvSpPr/>
              <p:nvPr/>
            </p:nvSpPr>
            <p:spPr>
              <a:xfrm>
                <a:off x="8716677" y="2383360"/>
                <a:ext cx="1251576" cy="1154012"/>
              </a:xfrm>
              <a:prstGeom prst="ellipse">
                <a:avLst/>
              </a:prstGeom>
              <a:solidFill>
                <a:srgbClr val="FFB06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Social support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FDEF331-8EF5-55E4-7A09-201E54B0E168}"/>
                  </a:ext>
                </a:extLst>
              </p:cNvPr>
              <p:cNvSpPr/>
              <p:nvPr/>
            </p:nvSpPr>
            <p:spPr>
              <a:xfrm>
                <a:off x="5030941" y="2383360"/>
                <a:ext cx="1251576" cy="1154012"/>
              </a:xfrm>
              <a:prstGeom prst="ellipse">
                <a:avLst/>
              </a:prstGeom>
              <a:solidFill>
                <a:srgbClr val="FFB06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Social support</a:t>
                </a:r>
              </a:p>
            </p:txBody>
          </p:sp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A13958E8-12F7-7D4E-9673-178293B11A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208" y="4685189"/>
                <a:ext cx="2561346" cy="66821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100000"/>
                  <a:buFont typeface="Courier New" panose="02070309020205020404" pitchFamily="49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9263" indent="-2349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2788" indent="-25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36625" indent="-214313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00150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sz="1800" b="1" dirty="0">
                    <a:solidFill>
                      <a:srgbClr val="056382"/>
                    </a:solidFill>
                  </a:rPr>
                  <a:t>Step 3 </a:t>
                </a:r>
                <a:r>
                  <a:rPr lang="en-ZA" sz="1800" dirty="0"/>
                  <a:t>- Moderated mediation analysis</a:t>
                </a:r>
                <a:endParaRPr lang="en-ZA" dirty="0"/>
              </a:p>
              <a:p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dirty="0"/>
              </a:p>
            </p:txBody>
          </p:sp>
        </p:grpSp>
        <p:sp>
          <p:nvSpPr>
            <p:cNvPr id="42" name="Rounded Rectangle 23">
              <a:extLst>
                <a:ext uri="{FF2B5EF4-FFF2-40B4-BE49-F238E27FC236}">
                  <a16:creationId xmlns:a16="http://schemas.microsoft.com/office/drawing/2014/main" id="{78EDAF1B-062A-09DC-406E-03C86807586D}"/>
                </a:ext>
              </a:extLst>
            </p:cNvPr>
            <p:cNvSpPr/>
            <p:nvPr/>
          </p:nvSpPr>
          <p:spPr>
            <a:xfrm>
              <a:off x="6644379" y="2476480"/>
              <a:ext cx="1758303" cy="2038105"/>
            </a:xfrm>
            <a:prstGeom prst="roundRect">
              <a:avLst>
                <a:gd name="adj" fmla="val 0"/>
              </a:avLst>
            </a:prstGeom>
            <a:solidFill>
              <a:srgbClr val="0563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FFFF"/>
                </a:solidFill>
                <a:ea typeface="Wingdings"/>
                <a:cs typeface="Wingdings"/>
                <a:sym typeface="Wingdings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Improve mental health </a:t>
              </a:r>
              <a:r>
                <a:rPr lang="en-US" sz="1200" dirty="0">
                  <a:solidFill>
                    <a:srgbClr val="FFFFFF"/>
                  </a:solidFill>
                </a:rPr>
                <a:t>(depression,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anxiety and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trauma)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18">
              <a:extLst>
                <a:ext uri="{FF2B5EF4-FFF2-40B4-BE49-F238E27FC236}">
                  <a16:creationId xmlns:a16="http://schemas.microsoft.com/office/drawing/2014/main" id="{24DF75F7-2BC2-DA48-DCEB-3D4EC6D9F1CD}"/>
                </a:ext>
              </a:extLst>
            </p:cNvPr>
            <p:cNvSpPr/>
            <p:nvPr/>
          </p:nvSpPr>
          <p:spPr>
            <a:xfrm>
              <a:off x="9807499" y="4514584"/>
              <a:ext cx="1841877" cy="1175952"/>
            </a:xfrm>
            <a:prstGeom prst="roundRect">
              <a:avLst>
                <a:gd name="adj" fmla="val 0"/>
              </a:avLst>
            </a:prstGeom>
            <a:solidFill>
              <a:srgbClr val="FE8A0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FFFF"/>
                </a:solidFill>
                <a:ea typeface="Wingdings"/>
                <a:cs typeface="Wingdings"/>
                <a:sym typeface="Wingdings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Less </a:t>
              </a:r>
            </a:p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Suicidality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8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8" y="2830437"/>
            <a:ext cx="3084054" cy="197490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Clr>
                <a:srgbClr val="E64149"/>
              </a:buClr>
              <a:buFont typeface="Calibri" panose="020F0502020204030204" pitchFamily="34" charset="0"/>
              <a:buNone/>
            </a:pPr>
            <a:r>
              <a:rPr lang="en-GB" dirty="0">
                <a:ea typeface="DengXian"/>
                <a:cs typeface="Poppins Light" pitchFamily="2" charset="77"/>
              </a:rPr>
              <a:t>N=715 young women living with HIV</a:t>
            </a:r>
          </a:p>
          <a:p>
            <a:pPr marL="0" indent="0">
              <a:lnSpc>
                <a:spcPct val="100000"/>
              </a:lnSpc>
              <a:buClr>
                <a:srgbClr val="E64149"/>
              </a:buClr>
              <a:buFont typeface="Calibri" panose="020F0502020204030204" pitchFamily="34" charset="0"/>
              <a:buNone/>
            </a:pPr>
            <a:r>
              <a:rPr lang="en-GB" dirty="0">
                <a:ea typeface="DengXian"/>
                <a:cs typeface="Poppins Light" pitchFamily="2" charset="77"/>
              </a:rPr>
              <a:t>Average age at time of interview: </a:t>
            </a:r>
            <a:r>
              <a:rPr lang="en-GB" b="1" dirty="0">
                <a:solidFill>
                  <a:srgbClr val="FE8A0B"/>
                </a:solidFill>
                <a:ea typeface="DengXian"/>
                <a:cs typeface="Poppins Light" pitchFamily="2" charset="77"/>
              </a:rPr>
              <a:t>18</a:t>
            </a:r>
            <a:r>
              <a:rPr lang="en-GB" dirty="0">
                <a:ea typeface="DengXian"/>
                <a:cs typeface="Poppins Light" pitchFamily="2" charset="77"/>
              </a:rPr>
              <a:t> years (mean; SD=3.1; range: 11-25)</a:t>
            </a:r>
            <a:endParaRPr lang="en-ZA" noProof="0" dirty="0">
              <a:cs typeface="Poppins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9B9778-4497-EE8A-01CB-35EE7040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27232"/>
            <a:ext cx="6547651" cy="1223964"/>
          </a:xfrm>
        </p:spPr>
        <p:txBody>
          <a:bodyPr>
            <a:normAutofit fontScale="90000"/>
          </a:bodyPr>
          <a:lstStyle/>
          <a:p>
            <a:r>
              <a:rPr lang="en-GB" sz="4900" noProof="0" dirty="0"/>
              <a:t>Analytic </a:t>
            </a:r>
            <a:r>
              <a:rPr lang="en-GB" sz="4900" dirty="0"/>
              <a:t>Sample: </a:t>
            </a:r>
            <a:br>
              <a:rPr lang="en-GB" dirty="0"/>
            </a:br>
            <a:r>
              <a:rPr lang="en-GB" sz="3100" noProof="0" dirty="0">
                <a:solidFill>
                  <a:srgbClr val="056382"/>
                </a:solidFill>
              </a:rPr>
              <a:t>Who are the young women living with HIV?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65EEEA-5A51-60CB-66D6-D3B1FE785442}"/>
              </a:ext>
            </a:extLst>
          </p:cNvPr>
          <p:cNvSpPr txBox="1">
            <a:spLocks/>
          </p:cNvSpPr>
          <p:nvPr/>
        </p:nvSpPr>
        <p:spPr>
          <a:xfrm>
            <a:off x="4607665" y="2830437"/>
            <a:ext cx="7141417" cy="26622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149"/>
              </a:buClr>
            </a:pPr>
            <a:r>
              <a:rPr lang="en-GB" sz="3200" b="1" dirty="0">
                <a:solidFill>
                  <a:srgbClr val="FE8A0B"/>
                </a:solidFill>
                <a:ea typeface="DengXian"/>
                <a:cs typeface="Poppins" pitchFamily="2" charset="77"/>
              </a:rPr>
              <a:t>23</a:t>
            </a:r>
            <a:r>
              <a:rPr lang="en-GB" b="1" baseline="30000" dirty="0">
                <a:solidFill>
                  <a:srgbClr val="FE8A0B"/>
                </a:solidFill>
                <a:ea typeface="DengXian"/>
                <a:cs typeface="Poppins" pitchFamily="2" charset="77"/>
              </a:rPr>
              <a:t>% 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ea typeface="DengXian"/>
                <a:cs typeface="Poppins Light" pitchFamily="2" charset="77"/>
              </a:rPr>
              <a:t>lived in rural areas</a:t>
            </a:r>
            <a:endParaRPr lang="en-GB" dirty="0">
              <a:ea typeface="DengXian"/>
              <a:cs typeface="Poppins Light" pitchFamily="2" charset="77"/>
            </a:endParaRPr>
          </a:p>
          <a:p>
            <a:pPr>
              <a:buClr>
                <a:srgbClr val="E64149"/>
              </a:buClr>
              <a:buFont typeface="Calibri" panose="020F0502020204030204" pitchFamily="34" charset="0"/>
              <a:buNone/>
            </a:pPr>
            <a:r>
              <a:rPr lang="en-GB" sz="3200" b="1" dirty="0">
                <a:solidFill>
                  <a:srgbClr val="FE8A0B"/>
                </a:solidFill>
                <a:ea typeface="DengXian"/>
                <a:cs typeface="Poppins" pitchFamily="2" charset="77"/>
              </a:rPr>
              <a:t>20</a:t>
            </a:r>
            <a:r>
              <a:rPr lang="en-GB" b="1" baseline="30000" dirty="0">
                <a:solidFill>
                  <a:srgbClr val="FE8A0B"/>
                </a:solidFill>
                <a:ea typeface="DengXian"/>
                <a:cs typeface="Poppins" pitchFamily="2" charset="77"/>
              </a:rPr>
              <a:t>% 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ea typeface="DengXian"/>
                <a:cs typeface="Poppins Light" pitchFamily="2" charset="77"/>
              </a:rPr>
              <a:t>lived in informal housing </a:t>
            </a:r>
          </a:p>
          <a:p>
            <a:pPr>
              <a:buClr>
                <a:srgbClr val="E64149"/>
              </a:buClr>
            </a:pPr>
            <a:r>
              <a:rPr lang="en-GB" sz="3200" b="1" dirty="0">
                <a:solidFill>
                  <a:srgbClr val="FE8A0B"/>
                </a:solidFill>
                <a:ea typeface="DengXian"/>
                <a:cs typeface="Poppins"/>
              </a:rPr>
              <a:t>76</a:t>
            </a:r>
            <a:r>
              <a:rPr lang="en-GB" b="1" baseline="30000" dirty="0">
                <a:solidFill>
                  <a:srgbClr val="FE8A0B"/>
                </a:solidFill>
                <a:ea typeface="DengXian"/>
                <a:cs typeface="Poppins"/>
              </a:rPr>
              <a:t>%</a:t>
            </a:r>
            <a:r>
              <a:rPr lang="en-GB" b="1" dirty="0">
                <a:solidFill>
                  <a:srgbClr val="FE8A0B"/>
                </a:solidFill>
                <a:ea typeface="DengXian"/>
                <a:cs typeface="Poppins"/>
              </a:rPr>
              <a:t> </a:t>
            </a:r>
            <a:r>
              <a:rPr lang="en-GB" dirty="0">
                <a:solidFill>
                  <a:srgbClr val="404040"/>
                </a:solidFill>
                <a:ea typeface="DengXian"/>
                <a:cs typeface="Poppins Light"/>
              </a:rPr>
              <a:t>had no access to all (8) basic necessities</a:t>
            </a:r>
            <a:endParaRPr lang="en-GB" dirty="0">
              <a:solidFill>
                <a:srgbClr val="404040"/>
              </a:solidFill>
              <a:ea typeface="DengXian"/>
              <a:cs typeface="Poppins Light" pitchFamily="2" charset="77"/>
            </a:endParaRPr>
          </a:p>
          <a:p>
            <a:r>
              <a:rPr lang="en-GB" sz="3200" b="1" dirty="0">
                <a:solidFill>
                  <a:srgbClr val="FE8A0B"/>
                </a:solidFill>
                <a:ea typeface="DengXian"/>
                <a:cs typeface="Poppins"/>
              </a:rPr>
              <a:t>55</a:t>
            </a:r>
            <a:r>
              <a:rPr lang="en-GB" b="1" baseline="30000" dirty="0">
                <a:solidFill>
                  <a:srgbClr val="FE8A0B"/>
                </a:solidFill>
                <a:ea typeface="DengXian"/>
                <a:cs typeface="Poppins"/>
              </a:rPr>
              <a:t>%</a:t>
            </a:r>
            <a:r>
              <a:rPr lang="en-GB" b="1" dirty="0">
                <a:solidFill>
                  <a:srgbClr val="FE8A0B"/>
                </a:solidFill>
                <a:ea typeface="DengXian"/>
                <a:cs typeface="Poppins"/>
              </a:rPr>
              <a:t> </a:t>
            </a:r>
            <a:r>
              <a:rPr lang="en-GB" dirty="0">
                <a:ea typeface="DengXian"/>
                <a:cs typeface="Poppins Light"/>
              </a:rPr>
              <a:t>acquired HIV recently </a:t>
            </a:r>
            <a:br>
              <a:rPr lang="en-GB" dirty="0">
                <a:ea typeface="DengXian"/>
                <a:cs typeface="Poppins Light"/>
              </a:rPr>
            </a:br>
            <a:r>
              <a:rPr lang="en-GB" dirty="0">
                <a:ea typeface="DengXian"/>
                <a:cs typeface="Poppins Light"/>
              </a:rPr>
              <a:t>	(sexual acquisition hypothesised)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6EA629-0619-3277-E664-D10B87BE963F}"/>
              </a:ext>
            </a:extLst>
          </p:cNvPr>
          <p:cNvCxnSpPr>
            <a:cxnSpLocks/>
          </p:cNvCxnSpPr>
          <p:nvPr/>
        </p:nvCxnSpPr>
        <p:spPr>
          <a:xfrm>
            <a:off x="4116391" y="2830437"/>
            <a:ext cx="0" cy="1974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2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2443501"/>
            <a:ext cx="11306175" cy="41036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41C79-AF95-71D2-DF68-B4841E8D18B0}"/>
              </a:ext>
            </a:extLst>
          </p:cNvPr>
          <p:cNvSpPr/>
          <p:nvPr/>
        </p:nvSpPr>
        <p:spPr>
          <a:xfrm>
            <a:off x="2765878" y="4048382"/>
            <a:ext cx="1944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EB5B2"/>
                </a:solidFill>
                <a:cs typeface="Arial Narrow" panose="020B0604020202020204" pitchFamily="34" charset="0"/>
              </a:rPr>
              <a:t>Poor HIV care retention</a:t>
            </a:r>
          </a:p>
          <a:p>
            <a:pPr algn="ctr"/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  <a:p>
            <a:pPr algn="ctr"/>
            <a:r>
              <a:rPr lang="en-Z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no past year retention in HV care with missed clinic appointments, and ART adherence over the past week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9737C-764C-9AFD-B75E-1DC7CF599387}"/>
              </a:ext>
            </a:extLst>
          </p:cNvPr>
          <p:cNvSpPr/>
          <p:nvPr/>
        </p:nvSpPr>
        <p:spPr>
          <a:xfrm>
            <a:off x="5028590" y="4063604"/>
            <a:ext cx="2182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89186"/>
                </a:solidFill>
                <a:cs typeface="Arial Narrow" panose="020B0604020202020204" pitchFamily="34" charset="0"/>
              </a:rPr>
              <a:t>HIV-related stigma</a:t>
            </a:r>
          </a:p>
          <a:p>
            <a:pPr algn="ctr"/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  <a:p>
            <a:pPr algn="ctr"/>
            <a:r>
              <a:rPr lang="en-Z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include internalised stigma (5-items), perceived stigma </a:t>
            </a:r>
            <a:br>
              <a:rPr lang="en-Z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</a:br>
            <a:r>
              <a:rPr lang="en-Z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(2-items) and enacted stigma (3-items)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E8FCFD-C11A-DDC5-1D79-2A3DA273D29A}"/>
              </a:ext>
            </a:extLst>
          </p:cNvPr>
          <p:cNvSpPr/>
          <p:nvPr/>
        </p:nvSpPr>
        <p:spPr>
          <a:xfrm>
            <a:off x="215367" y="4063604"/>
            <a:ext cx="2305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8A0B"/>
                </a:solidFill>
                <a:cs typeface="Arial Narrow" panose="020B0604020202020204" pitchFamily="34" charset="0"/>
              </a:rPr>
              <a:t>Suicidality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MINI-Kid measure 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suicidal ideation and suicide attempt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009F7-46A2-6128-45CB-77AD9C26B4DE}"/>
              </a:ext>
            </a:extLst>
          </p:cNvPr>
          <p:cNvSpPr/>
          <p:nvPr/>
        </p:nvSpPr>
        <p:spPr>
          <a:xfrm>
            <a:off x="7614900" y="4063604"/>
            <a:ext cx="19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56382"/>
                </a:solidFill>
                <a:cs typeface="Arial Narrow" panose="020B0604020202020204" pitchFamily="34" charset="0"/>
              </a:rPr>
              <a:t>Poor mental health symptoms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Any depressive, anxiety or post-traumatic symptoms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5FAFEB-C6B1-47EC-BFDA-9D4044558DA6}"/>
              </a:ext>
            </a:extLst>
          </p:cNvPr>
          <p:cNvSpPr/>
          <p:nvPr/>
        </p:nvSpPr>
        <p:spPr>
          <a:xfrm>
            <a:off x="9844256" y="4048382"/>
            <a:ext cx="194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B06C"/>
                </a:solidFill>
                <a:cs typeface="Arial Narrow" panose="020B0604020202020204" pitchFamily="34" charset="0"/>
              </a:rPr>
              <a:t>Social support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</a:rPr>
              <a:t>Consist of material and emotional support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4A08E7-9B16-4C96-2AB3-40FA6027C331}"/>
              </a:ext>
            </a:extLst>
          </p:cNvPr>
          <p:cNvSpPr/>
          <p:nvPr/>
        </p:nvSpPr>
        <p:spPr>
          <a:xfrm>
            <a:off x="597259" y="2232491"/>
            <a:ext cx="1657980" cy="165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D3341-E869-3024-8B5F-B6EAAC340078}"/>
              </a:ext>
            </a:extLst>
          </p:cNvPr>
          <p:cNvSpPr txBox="1"/>
          <p:nvPr/>
        </p:nvSpPr>
        <p:spPr>
          <a:xfrm>
            <a:off x="648122" y="2869372"/>
            <a:ext cx="151025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+mj-lt"/>
              </a:rPr>
              <a:t>7%</a:t>
            </a:r>
            <a:endParaRPr lang="e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840636-B551-F61A-B4B1-00C7DAD0CF22}"/>
              </a:ext>
            </a:extLst>
          </p:cNvPr>
          <p:cNvSpPr/>
          <p:nvPr/>
        </p:nvSpPr>
        <p:spPr>
          <a:xfrm>
            <a:off x="2936670" y="2232491"/>
            <a:ext cx="1657980" cy="1653838"/>
          </a:xfrm>
          <a:prstGeom prst="ellipse">
            <a:avLst/>
          </a:prstGeom>
          <a:solidFill>
            <a:srgbClr val="0E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43C10A-24D3-09EF-FB15-0C48D5C0774B}"/>
              </a:ext>
            </a:extLst>
          </p:cNvPr>
          <p:cNvSpPr/>
          <p:nvPr/>
        </p:nvSpPr>
        <p:spPr>
          <a:xfrm>
            <a:off x="5297794" y="2246232"/>
            <a:ext cx="1657980" cy="1653838"/>
          </a:xfrm>
          <a:prstGeom prst="ellipse">
            <a:avLst/>
          </a:prstGeom>
          <a:solidFill>
            <a:srgbClr val="989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292D99-36F6-C490-62E0-11840EE40C52}"/>
              </a:ext>
            </a:extLst>
          </p:cNvPr>
          <p:cNvSpPr/>
          <p:nvPr/>
        </p:nvSpPr>
        <p:spPr>
          <a:xfrm>
            <a:off x="7794389" y="2281448"/>
            <a:ext cx="1657980" cy="1653838"/>
          </a:xfrm>
          <a:prstGeom prst="ellipse">
            <a:avLst/>
          </a:prstGeom>
          <a:solidFill>
            <a:srgbClr val="0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056382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57C379-FE15-36B3-09D9-055ECBF73D0C}"/>
              </a:ext>
            </a:extLst>
          </p:cNvPr>
          <p:cNvSpPr/>
          <p:nvPr/>
        </p:nvSpPr>
        <p:spPr>
          <a:xfrm>
            <a:off x="10009213" y="2281448"/>
            <a:ext cx="1657980" cy="1653838"/>
          </a:xfrm>
          <a:prstGeom prst="ellipse">
            <a:avLst/>
          </a:prstGeom>
          <a:solidFill>
            <a:srgbClr val="FFB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78251-D4C0-6B6B-4793-C75A56009B1A}"/>
              </a:ext>
            </a:extLst>
          </p:cNvPr>
          <p:cNvSpPr txBox="1"/>
          <p:nvPr/>
        </p:nvSpPr>
        <p:spPr>
          <a:xfrm>
            <a:off x="5273681" y="2869372"/>
            <a:ext cx="163663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+mj-lt"/>
              </a:rPr>
              <a:t>31%</a:t>
            </a:r>
            <a:endParaRPr lang="e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534C3A-95EB-02FB-4119-C7055829E5A4}"/>
              </a:ext>
            </a:extLst>
          </p:cNvPr>
          <p:cNvSpPr txBox="1"/>
          <p:nvPr/>
        </p:nvSpPr>
        <p:spPr>
          <a:xfrm>
            <a:off x="7772319" y="2869372"/>
            <a:ext cx="163663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+mj-lt"/>
              </a:rPr>
              <a:t>33%</a:t>
            </a:r>
            <a:endParaRPr lang="e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4FA003-6A06-CEE2-E07F-14155DD9B055}"/>
              </a:ext>
            </a:extLst>
          </p:cNvPr>
          <p:cNvSpPr txBox="1"/>
          <p:nvPr/>
        </p:nvSpPr>
        <p:spPr>
          <a:xfrm>
            <a:off x="10141140" y="2869372"/>
            <a:ext cx="149346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+mj-lt"/>
              </a:rPr>
              <a:t>85%</a:t>
            </a:r>
            <a:endParaRPr lang="e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113DF9-968D-1AF2-2E2D-FA89A1C321E3}"/>
              </a:ext>
            </a:extLst>
          </p:cNvPr>
          <p:cNvSpPr txBox="1"/>
          <p:nvPr/>
        </p:nvSpPr>
        <p:spPr>
          <a:xfrm>
            <a:off x="2889260" y="2869372"/>
            <a:ext cx="163663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+mj-lt"/>
              </a:rPr>
              <a:t>33%</a:t>
            </a:r>
            <a:endParaRPr lang="e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34FD22F-0642-B0E4-AFEF-AFD4D260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310812"/>
            <a:ext cx="7177044" cy="1551194"/>
          </a:xfr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  <a:t>Prevalence of suicidality</a:t>
            </a:r>
            <a:r>
              <a:rPr lang="en-GB" sz="2800" noProof="0" dirty="0">
                <a:solidFill>
                  <a:srgbClr val="056382"/>
                </a:solidFill>
                <a:ea typeface="+mj-lt"/>
                <a:cs typeface="+mj-lt"/>
              </a:rPr>
              <a:t>, </a:t>
            </a:r>
            <a: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  <a:t>poor </a:t>
            </a:r>
            <a:b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</a:br>
            <a:r>
              <a:rPr lang="en-GB" sz="2800" noProof="0" dirty="0">
                <a:solidFill>
                  <a:srgbClr val="056382"/>
                </a:solidFill>
                <a:ea typeface="+mj-lt"/>
                <a:cs typeface="+mj-lt"/>
              </a:rPr>
              <a:t>HIV </a:t>
            </a:r>
            <a: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  <a:t>care retention</a:t>
            </a:r>
            <a:r>
              <a:rPr lang="en-GB" sz="2800" noProof="0" dirty="0">
                <a:solidFill>
                  <a:srgbClr val="056382"/>
                </a:solidFill>
                <a:ea typeface="+mj-lt"/>
                <a:cs typeface="+mj-lt"/>
              </a:rPr>
              <a:t>, </a:t>
            </a:r>
            <a: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  <a:t>stigma</a:t>
            </a:r>
            <a:r>
              <a:rPr lang="en-GB" sz="2800" noProof="0" dirty="0">
                <a:solidFill>
                  <a:srgbClr val="056382"/>
                </a:solidFill>
                <a:ea typeface="+mj-lt"/>
                <a:cs typeface="+mj-lt"/>
              </a:rPr>
              <a:t>,</a:t>
            </a:r>
            <a:r>
              <a:rPr lang="en-GB" sz="2800" dirty="0">
                <a:solidFill>
                  <a:srgbClr val="056382"/>
                </a:solidFill>
                <a:ea typeface="+mj-lt"/>
                <a:cs typeface="+mj-lt"/>
              </a:rPr>
              <a:t> mental health issues and social support </a:t>
            </a:r>
            <a:r>
              <a:rPr lang="en-GB" sz="2800" noProof="0" dirty="0">
                <a:solidFill>
                  <a:srgbClr val="056382"/>
                </a:solidFill>
                <a:ea typeface="+mj-lt"/>
                <a:cs typeface="+mj-lt"/>
              </a:rPr>
              <a:t>(N=715)</a:t>
            </a:r>
            <a:endParaRPr lang="en-US" sz="2800" dirty="0">
              <a:solidFill>
                <a:srgbClr val="056382"/>
              </a:solidFill>
              <a:ea typeface="+mj-lt"/>
              <a:cs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145F83-E77C-D055-B30E-3ABFD827585E}"/>
              </a:ext>
            </a:extLst>
          </p:cNvPr>
          <p:cNvSpPr/>
          <p:nvPr/>
        </p:nvSpPr>
        <p:spPr>
          <a:xfrm>
            <a:off x="2834413" y="7028243"/>
            <a:ext cx="194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EB5B2"/>
                </a:solidFill>
                <a:cs typeface="Arial Narrow" panose="020B0604020202020204" pitchFamily="34" charset="0"/>
              </a:rPr>
              <a:t>Poor HIV care retention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88DA77-5ECD-0267-A2C2-FD18E191E6E6}"/>
              </a:ext>
            </a:extLst>
          </p:cNvPr>
          <p:cNvSpPr/>
          <p:nvPr/>
        </p:nvSpPr>
        <p:spPr>
          <a:xfrm>
            <a:off x="5097125" y="7043465"/>
            <a:ext cx="218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89186"/>
                </a:solidFill>
                <a:cs typeface="Arial Narrow" panose="020B0604020202020204" pitchFamily="34" charset="0"/>
              </a:rPr>
              <a:t>HIV-related stigma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E244C5-5822-EA05-C66A-0A17FF24E7F1}"/>
              </a:ext>
            </a:extLst>
          </p:cNvPr>
          <p:cNvSpPr/>
          <p:nvPr/>
        </p:nvSpPr>
        <p:spPr>
          <a:xfrm>
            <a:off x="283902" y="7043465"/>
            <a:ext cx="23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8A0B"/>
                </a:solidFill>
                <a:cs typeface="Arial Narrow" panose="020B0604020202020204" pitchFamily="34" charset="0"/>
              </a:rPr>
              <a:t>Suicidality</a:t>
            </a: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4FB6FF-D8D0-3AC5-3FB3-28488A37E94E}"/>
              </a:ext>
            </a:extLst>
          </p:cNvPr>
          <p:cNvSpPr/>
          <p:nvPr/>
        </p:nvSpPr>
        <p:spPr>
          <a:xfrm>
            <a:off x="7683435" y="7043465"/>
            <a:ext cx="194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56382"/>
                </a:solidFill>
                <a:cs typeface="Arial Narrow" panose="020B0604020202020204" pitchFamily="34" charset="0"/>
              </a:rPr>
              <a:t>Poor mental health symptoms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81CA44-0152-9C16-6B57-DA403C3D77F8}"/>
              </a:ext>
            </a:extLst>
          </p:cNvPr>
          <p:cNvSpPr/>
          <p:nvPr/>
        </p:nvSpPr>
        <p:spPr>
          <a:xfrm>
            <a:off x="9912791" y="7028243"/>
            <a:ext cx="1944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B06C"/>
                </a:solidFill>
                <a:cs typeface="Arial Narrow" panose="020B0604020202020204" pitchFamily="34" charset="0"/>
              </a:rPr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26390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4A9F8-84F3-8B80-39E8-4B161BC50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240" y="2433982"/>
            <a:ext cx="3185500" cy="4103687"/>
          </a:xfrm>
        </p:spPr>
        <p:txBody>
          <a:bodyPr vert="horz" lIns="0" tIns="0" rIns="0" bIns="0" rtlCol="0" anchor="t">
            <a:normAutofit/>
          </a:bodyPr>
          <a:lstStyle/>
          <a:p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>
              <a:ea typeface="Verdan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1093E1-4DC0-A7F5-C4F6-C8B53C02D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94738"/>
              </p:ext>
            </p:extLst>
          </p:nvPr>
        </p:nvGraphicFramePr>
        <p:xfrm>
          <a:off x="4203865" y="2398871"/>
          <a:ext cx="7359375" cy="2893372"/>
        </p:xfrm>
        <a:graphic>
          <a:graphicData uri="http://schemas.openxmlformats.org/drawingml/2006/table">
            <a:tbl>
              <a:tblPr/>
              <a:tblGrid>
                <a:gridCol w="3119392">
                  <a:extLst>
                    <a:ext uri="{9D8B030D-6E8A-4147-A177-3AD203B41FA5}">
                      <a16:colId xmlns:a16="http://schemas.microsoft.com/office/drawing/2014/main" val="505785925"/>
                    </a:ext>
                  </a:extLst>
                </a:gridCol>
                <a:gridCol w="2308824">
                  <a:extLst>
                    <a:ext uri="{9D8B030D-6E8A-4147-A177-3AD203B41FA5}">
                      <a16:colId xmlns:a16="http://schemas.microsoft.com/office/drawing/2014/main" val="926039181"/>
                    </a:ext>
                  </a:extLst>
                </a:gridCol>
                <a:gridCol w="1931159">
                  <a:extLst>
                    <a:ext uri="{9D8B030D-6E8A-4147-A177-3AD203B41FA5}">
                      <a16:colId xmlns:a16="http://schemas.microsoft.com/office/drawing/2014/main" val="3055360616"/>
                    </a:ext>
                  </a:extLst>
                </a:gridCol>
              </a:tblGrid>
              <a:tr h="101836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 Medium"/>
                      </a:endParaRPr>
                    </a:p>
                  </a:txBody>
                  <a:tcPr marL="72000" marR="7200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 Medium"/>
                        </a:rPr>
                        <a:t>SUICIDALITY</a:t>
                      </a:r>
                    </a:p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 Medium"/>
                        </a:rPr>
                        <a:t>(no mediator, moderator) 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 Medium" panose="000006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3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232545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32571"/>
                  </a:ext>
                </a:extLst>
              </a:tr>
              <a:tr h="587924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Poppins Medium" panose="00000600000000000000" pitchFamily="2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 Medium"/>
                        </a:rPr>
                        <a:t>AOR (95% CI)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 Medium"/>
                        </a:rPr>
                        <a:t>p-value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94322"/>
                  </a:ext>
                </a:extLst>
              </a:tr>
              <a:tr h="5944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Poppins Medium"/>
                        </a:rPr>
                        <a:t>Poor HIV care retention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 Medium"/>
                        </a:rPr>
                        <a:t>2.33 (1.26-4.32)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Poppins Medium"/>
                        </a:rPr>
                        <a:t>0.007*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89623"/>
                  </a:ext>
                </a:extLst>
              </a:tr>
              <a:tr h="594443"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Poppins Medium"/>
                        </a:rPr>
                        <a:t> HIV-related stigma</a:t>
                      </a:r>
                      <a:endParaRPr lang="en-GB" sz="18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Poppins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Poppins Medium"/>
                        </a:rPr>
                        <a:t>3.22 (1.74-6.00)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Poppins Medium"/>
                        </a:rPr>
                        <a:t>≤0.001*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450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312409-C26E-8460-B3D3-DC2F3EDE1F9A}"/>
              </a:ext>
            </a:extLst>
          </p:cNvPr>
          <p:cNvSpPr txBox="1"/>
          <p:nvPr/>
        </p:nvSpPr>
        <p:spPr>
          <a:xfrm>
            <a:off x="4099892" y="5635447"/>
            <a:ext cx="7463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cs typeface="Poppins Light" pitchFamily="2" charset="77"/>
              </a:rPr>
              <a:t>N=687. Multivariable models adjusted for age (years), rural residence, informal housing, poverty (don’t have access to necessities) and mode of HIV acquisition (horizontally). *Results are statistically significant p=&lt;0.05.</a:t>
            </a:r>
            <a:endParaRPr lang="en-GB" sz="1000" dirty="0">
              <a:cs typeface="Poppins Ligh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E354-7FCE-47BE-BC4B-970B3E6FC08A}"/>
              </a:ext>
            </a:extLst>
          </p:cNvPr>
          <p:cNvSpPr/>
          <p:nvPr/>
        </p:nvSpPr>
        <p:spPr>
          <a:xfrm>
            <a:off x="479020" y="1681316"/>
            <a:ext cx="3047720" cy="4272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400" dirty="0"/>
              <a:t>Higher odds of suicidality among adolescents with poor HIV care retention and any HIV stigma.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CE3879-540D-C0ED-E4E2-2D304AD80CA7}"/>
              </a:ext>
            </a:extLst>
          </p:cNvPr>
          <p:cNvSpPr txBox="1">
            <a:spLocks/>
          </p:cNvSpPr>
          <p:nvPr/>
        </p:nvSpPr>
        <p:spPr>
          <a:xfrm>
            <a:off x="4116391" y="272853"/>
            <a:ext cx="7596589" cy="15650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4900" dirty="0"/>
              <a:t>Step 1: </a:t>
            </a:r>
            <a:br>
              <a:rPr lang="en-GB" dirty="0"/>
            </a:br>
            <a:r>
              <a:rPr lang="en-GB" sz="3200" dirty="0">
                <a:solidFill>
                  <a:srgbClr val="056382"/>
                </a:solidFill>
              </a:rPr>
              <a:t>Effect of poor HIV care retention and stigma on suicidality</a:t>
            </a:r>
            <a:endParaRPr lang="en-GB" sz="3100" dirty="0">
              <a:solidFill>
                <a:srgbClr val="056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12195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C927BC0A7124896BB6411343DC2B9" ma:contentTypeVersion="13" ma:contentTypeDescription="Create a new document." ma:contentTypeScope="" ma:versionID="77d77c2fd5f54a0a5ddb6d197ebaf30d">
  <xsd:schema xmlns:xsd="http://www.w3.org/2001/XMLSchema" xmlns:xs="http://www.w3.org/2001/XMLSchema" xmlns:p="http://schemas.microsoft.com/office/2006/metadata/properties" xmlns:ns3="a4579aae-d293-4aa8-953e-f4b97c74496c" xmlns:ns4="b384a50b-6eda-4a1a-b699-28fa48e26b6e" targetNamespace="http://schemas.microsoft.com/office/2006/metadata/properties" ma:root="true" ma:fieldsID="758aba8f3ffce37558ef5092257e042f" ns3:_="" ns4:_="">
    <xsd:import namespace="a4579aae-d293-4aa8-953e-f4b97c74496c"/>
    <xsd:import namespace="b384a50b-6eda-4a1a-b699-28fa48e26b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79aae-d293-4aa8-953e-f4b97c7449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4a50b-6eda-4a1a-b699-28fa48e26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schemas.microsoft.com/office/infopath/2007/PartnerControls"/>
    <ds:schemaRef ds:uri="a4579aae-d293-4aa8-953e-f4b97c74496c"/>
    <ds:schemaRef ds:uri="b384a50b-6eda-4a1a-b699-28fa48e26b6e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2E195E4-0C3E-4CE8-AB65-29883A5B1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579aae-d293-4aa8-953e-f4b97c74496c"/>
    <ds:schemaRef ds:uri="b384a50b-6eda-4a1a-b699-28fa48e26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 (1)</Template>
  <TotalTime>1362</TotalTime>
  <Words>1441</Words>
  <Application>Microsoft Office PowerPoint</Application>
  <PresentationFormat>Widescreen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Arial,Sans-Serif</vt:lpstr>
      <vt:lpstr>Verdana</vt:lpstr>
      <vt:lpstr>Courier New</vt:lpstr>
      <vt:lpstr>Arial</vt:lpstr>
      <vt:lpstr>Calibri</vt:lpstr>
      <vt:lpstr>AIDS2022</vt:lpstr>
      <vt:lpstr>AIDS2022</vt:lpstr>
      <vt:lpstr>Social support, HIV care and stigma: effects on suicidality among South African young women living with HIV</vt:lpstr>
      <vt:lpstr>Background</vt:lpstr>
      <vt:lpstr>Data Sources: Pooled datasets</vt:lpstr>
      <vt:lpstr>Research Questions</vt:lpstr>
      <vt:lpstr>Measures</vt:lpstr>
      <vt:lpstr>Analysis Approach</vt:lpstr>
      <vt:lpstr>Analytic Sample:  Who are the young women living with HIV?</vt:lpstr>
      <vt:lpstr>Prevalence of suicidality, poor  HIV care retention, stigma, mental health issues and social support (N=715)</vt:lpstr>
      <vt:lpstr>PowerPoint Presentation</vt:lpstr>
      <vt:lpstr>PowerPoint Presentation</vt:lpstr>
      <vt:lpstr>PowerPoint Presentation</vt:lpstr>
      <vt:lpstr>Summary</vt:lpstr>
      <vt:lpstr>What does this mean for practice?</vt:lpstr>
      <vt:lpstr>A big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Wylene Saal</dc:creator>
  <cp:lastModifiedBy>Wylene Saal</cp:lastModifiedBy>
  <cp:revision>165</cp:revision>
  <dcterms:created xsi:type="dcterms:W3CDTF">2022-07-01T09:17:47Z</dcterms:created>
  <dcterms:modified xsi:type="dcterms:W3CDTF">2022-07-22T13:53:28Z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0x01010023DC927BC0A7124896BB6411343DC2B9</vt:lpwstr>
  </property>
  <property fmtid="{D5CDD505-2E9C-101B-9397-08002B2CF9AE}" pid="3" name="MediaServiceImageTags">
    <vt:lpwstr/>
  </property>
</Properties>
</file>