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4"/>
  </p:sldMasterIdLst>
  <p:notesMasterIdLst>
    <p:notesMasterId r:id="rId19"/>
  </p:notesMasterIdLst>
  <p:sldIdLst>
    <p:sldId id="271" r:id="rId5"/>
    <p:sldId id="256" r:id="rId6"/>
    <p:sldId id="257" r:id="rId7"/>
    <p:sldId id="261" r:id="rId8"/>
    <p:sldId id="265" r:id="rId9"/>
    <p:sldId id="260" r:id="rId10"/>
    <p:sldId id="272" r:id="rId11"/>
    <p:sldId id="269" r:id="rId12"/>
    <p:sldId id="273" r:id="rId13"/>
    <p:sldId id="274" r:id="rId14"/>
    <p:sldId id="264" r:id="rId15"/>
    <p:sldId id="277" r:id="rId16"/>
    <p:sldId id="276" r:id="rId17"/>
    <p:sldId id="278" r:id="rId18"/>
  </p:sldIdLst>
  <p:sldSz cx="12192000" cy="6858000"/>
  <p:notesSz cx="6858000" cy="9144000"/>
  <p:embeddedFontLst>
    <p:embeddedFont>
      <p:font typeface="Verdana" panose="020B0604030504040204" pitchFamily="34" charset="0"/>
      <p:regular r:id="rId20"/>
      <p:bold r:id="rId21"/>
      <p:italic r:id="rId22"/>
      <p:boldItalic r:id="rId23"/>
    </p:embeddedFont>
    <p:embeddedFont>
      <p:font typeface="Montserrat"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684" autoAdjust="0"/>
  </p:normalViewPr>
  <p:slideViewPr>
    <p:cSldViewPr snapToGrid="0" snapToObjects="1">
      <p:cViewPr>
        <p:scale>
          <a:sx n="80" d="100"/>
          <a:sy n="80" d="100"/>
        </p:scale>
        <p:origin x="1734" y="12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server5\New%20Shared%20Files\Program\Strategic%20Info%20&amp;%20M&amp;E\Semchuk\AIDS\&#1055;&#1086;&#1089;&#1090;&#1077;&#1088;,%20&#1086;&#1088;&#1072;&#1083;\Female%20+%20KP%20Group.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erver5\New%20Shared%20Files\Program\Strategic%20Info%20&amp;%20M&amp;E\Semchuk\AIDS\&#1055;&#1086;&#1089;&#1090;&#1077;&#1088;,%20&#1086;&#1088;&#1072;&#1083;\Female%20+%20KP%20Group.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erver5\New%20Shared%20Files\Program\Strategic%20Info%20&amp;%20M&amp;E\Semchuk\AIDS\&#1055;&#1086;&#1089;&#1090;&#1077;&#1088;,%20&#1086;&#1088;&#1072;&#1083;\Female%20+%20KP%20Group.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erver5\New%20Shared%20Files\Program\Strategic%20Info%20&amp;%20M&amp;E\Semchuk\AIDS\&#1055;&#1086;&#1089;&#1090;&#1077;&#1088;,%20&#1086;&#1088;&#1072;&#1083;\Female%20+%20KP%20Group.xls"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err="1" smtClean="0"/>
              <a:t>Dissagregation</a:t>
            </a:r>
            <a:r>
              <a:rPr lang="en-US" sz="2000" b="1" baseline="0" dirty="0" smtClean="0"/>
              <a:t> of </a:t>
            </a:r>
            <a:r>
              <a:rPr lang="en-US" sz="2000" b="1" baseline="0" dirty="0" err="1" smtClean="0"/>
              <a:t>REAct</a:t>
            </a:r>
            <a:r>
              <a:rPr lang="en-US" sz="2000" b="1" baseline="0" dirty="0" smtClean="0"/>
              <a:t> Clients </a:t>
            </a:r>
          </a:p>
          <a:p>
            <a:pPr>
              <a:defRPr sz="2000" b="1"/>
            </a:pPr>
            <a:r>
              <a:rPr lang="en-US" sz="2000" b="1" baseline="0" dirty="0" smtClean="0"/>
              <a:t>(Women and Transgender Women) by key group</a:t>
            </a:r>
            <a:endParaRPr lang="ru-RU" sz="2000" b="1" dirty="0"/>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35962211260186178"/>
          <c:y val="0.17750409257990207"/>
          <c:w val="0.58441927423763806"/>
          <c:h val="0.76176723670797686"/>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Лист4!$A$17:$A$26</c:f>
              <c:strCache>
                <c:ptCount val="10"/>
                <c:pt idx="0">
                  <c:v>Homeless person</c:v>
                </c:pt>
                <c:pt idx="1">
                  <c:v>Transgender person</c:v>
                </c:pt>
                <c:pt idx="2">
                  <c:v>Prisoner/inmate</c:v>
                </c:pt>
                <c:pt idx="3">
                  <c:v>Refugee</c:v>
                </c:pt>
                <c:pt idx="4">
                  <c:v>Ex-Prisoner</c:v>
                </c:pt>
                <c:pt idx="5">
                  <c:v>Person with TB</c:v>
                </c:pt>
                <c:pt idx="6">
                  <c:v>Sex worker</c:v>
                </c:pt>
                <c:pt idx="7">
                  <c:v>OST patient</c:v>
                </c:pt>
                <c:pt idx="8">
                  <c:v>Person who inject drugs</c:v>
                </c:pt>
                <c:pt idx="9">
                  <c:v>Person living with HIV</c:v>
                </c:pt>
              </c:strCache>
            </c:strRef>
          </c:cat>
          <c:val>
            <c:numRef>
              <c:f>Лист4!$B$17:$B$26</c:f>
              <c:numCache>
                <c:formatCode>0%</c:formatCode>
                <c:ptCount val="10"/>
                <c:pt idx="0">
                  <c:v>6.0347887823926161E-3</c:v>
                </c:pt>
                <c:pt idx="1">
                  <c:v>1.2779552715654952E-2</c:v>
                </c:pt>
                <c:pt idx="2">
                  <c:v>1.5619453319133831E-2</c:v>
                </c:pt>
                <c:pt idx="3">
                  <c:v>3.5853745118920838E-2</c:v>
                </c:pt>
                <c:pt idx="4">
                  <c:v>4.1533546325878593E-2</c:v>
                </c:pt>
                <c:pt idx="5">
                  <c:v>6.9222577209797659E-2</c:v>
                </c:pt>
                <c:pt idx="6">
                  <c:v>0.10898118565850196</c:v>
                </c:pt>
                <c:pt idx="7">
                  <c:v>0.16435924742634009</c:v>
                </c:pt>
                <c:pt idx="8">
                  <c:v>0.21441249556265532</c:v>
                </c:pt>
                <c:pt idx="9">
                  <c:v>0.3255236066737664</c:v>
                </c:pt>
              </c:numCache>
            </c:numRef>
          </c:val>
          <c:extLst>
            <c:ext xmlns:c16="http://schemas.microsoft.com/office/drawing/2014/chart" uri="{C3380CC4-5D6E-409C-BE32-E72D297353CC}">
              <c16:uniqueId val="{00000000-2054-4AF7-B68D-4152E741FED8}"/>
            </c:ext>
          </c:extLst>
        </c:ser>
        <c:dLbls>
          <c:showLegendKey val="0"/>
          <c:showVal val="0"/>
          <c:showCatName val="0"/>
          <c:showSerName val="0"/>
          <c:showPercent val="0"/>
          <c:showBubbleSize val="0"/>
        </c:dLbls>
        <c:gapWidth val="182"/>
        <c:axId val="1198509560"/>
        <c:axId val="1198510544"/>
      </c:barChart>
      <c:catAx>
        <c:axId val="1198509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crossAx val="1198510544"/>
        <c:crosses val="autoZero"/>
        <c:auto val="1"/>
        <c:lblAlgn val="ctr"/>
        <c:lblOffset val="100"/>
        <c:noMultiLvlLbl val="0"/>
      </c:catAx>
      <c:valAx>
        <c:axId val="1198510544"/>
        <c:scaling>
          <c:orientation val="minMax"/>
        </c:scaling>
        <c:delete val="1"/>
        <c:axPos val="b"/>
        <c:numFmt formatCode="0%" sourceLinked="1"/>
        <c:majorTickMark val="none"/>
        <c:minorTickMark val="none"/>
        <c:tickLblPos val="nextTo"/>
        <c:crossAx val="1198509560"/>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479080711792828"/>
          <c:y val="2.6690291172544421E-2"/>
          <c:w val="0.38080121538280692"/>
          <c:h val="0.946619417654911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'Порушник серед жінок'!$A$1:$A$14</c:f>
              <c:strCache>
                <c:ptCount val="14"/>
                <c:pt idx="0">
                  <c:v>Other perpetrator</c:v>
                </c:pt>
                <c:pt idx="1">
                  <c:v>Penitentiary institution</c:v>
                </c:pt>
                <c:pt idx="2">
                  <c:v>Unknown</c:v>
                </c:pt>
                <c:pt idx="3">
                  <c:v>Private health workers</c:v>
                </c:pt>
                <c:pt idx="4">
                  <c:v>Clients of sex workers</c:v>
                </c:pt>
                <c:pt idx="5">
                  <c:v>Providers of private services </c:v>
                </c:pt>
                <c:pt idx="6">
                  <c:v>Local authority</c:v>
                </c:pt>
                <c:pt idx="7">
                  <c:v>Acquaintance \ Neighbor</c:v>
                </c:pt>
                <c:pt idx="8">
                  <c:v>Family</c:v>
                </c:pt>
                <c:pt idx="9">
                  <c:v>Social services provider </c:v>
                </c:pt>
                <c:pt idx="10">
                  <c:v>Employer</c:v>
                </c:pt>
                <c:pt idx="11">
                  <c:v>Sexual partner</c:v>
                </c:pt>
                <c:pt idx="12">
                  <c:v>Police</c:v>
                </c:pt>
                <c:pt idx="13">
                  <c:v>State health workers</c:v>
                </c:pt>
              </c:strCache>
            </c:strRef>
          </c:cat>
          <c:val>
            <c:numRef>
              <c:f>'Порушник серед жінок'!$B$1:$B$14</c:f>
              <c:numCache>
                <c:formatCode>0%</c:formatCode>
                <c:ptCount val="14"/>
                <c:pt idx="0">
                  <c:v>1.2999999999999999E-2</c:v>
                </c:pt>
                <c:pt idx="1">
                  <c:v>1.4740566037735849E-2</c:v>
                </c:pt>
                <c:pt idx="2">
                  <c:v>0.02</c:v>
                </c:pt>
                <c:pt idx="3">
                  <c:v>1.5330188679245283E-2</c:v>
                </c:pt>
                <c:pt idx="4">
                  <c:v>1.7688679245283018E-2</c:v>
                </c:pt>
                <c:pt idx="5">
                  <c:v>0.02</c:v>
                </c:pt>
                <c:pt idx="6">
                  <c:v>2.4764150943396228E-2</c:v>
                </c:pt>
                <c:pt idx="7">
                  <c:v>0.03</c:v>
                </c:pt>
                <c:pt idx="8">
                  <c:v>4.2452830188679243E-2</c:v>
                </c:pt>
                <c:pt idx="9">
                  <c:v>5.7193396226415096E-2</c:v>
                </c:pt>
                <c:pt idx="10">
                  <c:v>0.06</c:v>
                </c:pt>
                <c:pt idx="11">
                  <c:v>6.4268867924528308E-2</c:v>
                </c:pt>
                <c:pt idx="12">
                  <c:v>0.16037735849056603</c:v>
                </c:pt>
                <c:pt idx="13">
                  <c:v>0.44870283018867924</c:v>
                </c:pt>
              </c:numCache>
            </c:numRef>
          </c:val>
          <c:extLst>
            <c:ext xmlns:c16="http://schemas.microsoft.com/office/drawing/2014/chart" uri="{C3380CC4-5D6E-409C-BE32-E72D297353CC}">
              <c16:uniqueId val="{00000000-30FA-42BF-B138-2A504DECC339}"/>
            </c:ext>
          </c:extLst>
        </c:ser>
        <c:dLbls>
          <c:showLegendKey val="0"/>
          <c:showVal val="0"/>
          <c:showCatName val="0"/>
          <c:showSerName val="0"/>
          <c:showPercent val="0"/>
          <c:showBubbleSize val="0"/>
        </c:dLbls>
        <c:gapWidth val="182"/>
        <c:axId val="830344040"/>
        <c:axId val="830344368"/>
      </c:barChart>
      <c:catAx>
        <c:axId val="830344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crossAx val="830344368"/>
        <c:crosses val="autoZero"/>
        <c:auto val="1"/>
        <c:lblAlgn val="ctr"/>
        <c:lblOffset val="100"/>
        <c:noMultiLvlLbl val="0"/>
      </c:catAx>
      <c:valAx>
        <c:axId val="830344368"/>
        <c:scaling>
          <c:orientation val="minMax"/>
        </c:scaling>
        <c:delete val="1"/>
        <c:axPos val="b"/>
        <c:numFmt formatCode="0%" sourceLinked="1"/>
        <c:majorTickMark val="none"/>
        <c:minorTickMark val="none"/>
        <c:tickLblPos val="nextTo"/>
        <c:crossAx val="830344040"/>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87-4266-A2AB-4F5C416AF88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D87-4266-A2AB-4F5C416AF88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D87-4266-A2AB-4F5C416AF88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D87-4266-A2AB-4F5C416AF889}"/>
              </c:ext>
            </c:extLst>
          </c:dPt>
          <c:dLbls>
            <c:dLbl>
              <c:idx val="0"/>
              <c:layout>
                <c:manualLayout>
                  <c:x val="4.6811093502751991E-2"/>
                  <c:y val="-4.91236355683643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D87-4266-A2AB-4F5C416AF889}"/>
                </c:ext>
              </c:extLst>
            </c:dLbl>
            <c:dLbl>
              <c:idx val="1"/>
              <c:layout>
                <c:manualLayout>
                  <c:x val="-1.2320979934348159E-2"/>
                  <c:y val="-4.0633511335418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D87-4266-A2AB-4F5C416AF889}"/>
                </c:ext>
              </c:extLst>
            </c:dLbl>
            <c:dLbl>
              <c:idx val="2"/>
              <c:layout>
                <c:manualLayout>
                  <c:x val="-1.495471689762223E-2"/>
                  <c:y val="-3.317472519138335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D87-4266-A2AB-4F5C416AF889}"/>
                </c:ext>
              </c:extLst>
            </c:dLbl>
            <c:spPr>
              <a:noFill/>
              <a:ln>
                <a:solidFill>
                  <a:schemeClr val="accent1"/>
                </a:solid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'Порушник серед жінок'!$A$18:$A$21</c:f>
              <c:strCache>
                <c:ptCount val="4"/>
                <c:pt idx="0">
                  <c:v>State</c:v>
                </c:pt>
                <c:pt idx="1">
                  <c:v>Inner circle </c:v>
                </c:pt>
                <c:pt idx="2">
                  <c:v>Private individuals </c:v>
                </c:pt>
                <c:pt idx="3">
                  <c:v>Other perpetrator</c:v>
                </c:pt>
              </c:strCache>
            </c:strRef>
          </c:cat>
          <c:val>
            <c:numRef>
              <c:f>'Порушник серед жінок'!$B$18:$B$21</c:f>
              <c:numCache>
                <c:formatCode>0%</c:formatCode>
                <c:ptCount val="4"/>
                <c:pt idx="0">
                  <c:v>0.71226415094339623</c:v>
                </c:pt>
                <c:pt idx="1">
                  <c:v>0.14563679245283018</c:v>
                </c:pt>
                <c:pt idx="2">
                  <c:v>8.7853773584905662E-2</c:v>
                </c:pt>
                <c:pt idx="3">
                  <c:v>5.4245283018867926E-2</c:v>
                </c:pt>
              </c:numCache>
            </c:numRef>
          </c:val>
          <c:extLst>
            <c:ext xmlns:c16="http://schemas.microsoft.com/office/drawing/2014/chart" uri="{C3380CC4-5D6E-409C-BE32-E72D297353CC}">
              <c16:uniqueId val="{00000008-FD87-4266-A2AB-4F5C416AF889}"/>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6.5706997016827487E-2"/>
          <c:y val="1.8676670695421317E-2"/>
          <c:w val="0.93351169187725325"/>
          <c:h val="0.236786990784985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solidFill>
        <a:schemeClr val="accent1"/>
      </a:solid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96569531363658"/>
          <c:y val="3.3575330471859573E-2"/>
          <c:w val="0.44329356569791578"/>
          <c:h val="0.93284933905628087"/>
        </c:manualLayout>
      </c:layout>
      <c:barChart>
        <c:barDir val="bar"/>
        <c:grouping val="clustered"/>
        <c:varyColors val="0"/>
        <c:ser>
          <c:idx val="0"/>
          <c:order val="0"/>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Лист8!$A$5:$E$5</c:f>
              <c:strCache>
                <c:ptCount val="5"/>
                <c:pt idx="0">
                  <c:v>Breach of Privacy</c:v>
                </c:pt>
                <c:pt idx="1">
                  <c:v>Material harm</c:v>
                </c:pt>
                <c:pt idx="2">
                  <c:v>Physical abuse/harm</c:v>
                </c:pt>
                <c:pt idx="3">
                  <c:v>Emotional abuse/harm</c:v>
                </c:pt>
                <c:pt idx="4">
                  <c:v>Denial to provide assistance/services</c:v>
                </c:pt>
              </c:strCache>
            </c:strRef>
          </c:cat>
          <c:val>
            <c:numRef>
              <c:f>Лист8!$A$6:$E$6</c:f>
              <c:numCache>
                <c:formatCode>General</c:formatCode>
                <c:ptCount val="5"/>
                <c:pt idx="0">
                  <c:v>283</c:v>
                </c:pt>
                <c:pt idx="1">
                  <c:v>292</c:v>
                </c:pt>
                <c:pt idx="2">
                  <c:v>549</c:v>
                </c:pt>
                <c:pt idx="3">
                  <c:v>887</c:v>
                </c:pt>
                <c:pt idx="4">
                  <c:v>1374</c:v>
                </c:pt>
              </c:numCache>
            </c:numRef>
          </c:val>
          <c:extLst>
            <c:ext xmlns:c16="http://schemas.microsoft.com/office/drawing/2014/chart" uri="{C3380CC4-5D6E-409C-BE32-E72D297353CC}">
              <c16:uniqueId val="{00000000-9431-490C-9E5A-7B9B45C8DE24}"/>
            </c:ext>
          </c:extLst>
        </c:ser>
        <c:dLbls>
          <c:showLegendKey val="0"/>
          <c:showVal val="0"/>
          <c:showCatName val="0"/>
          <c:showSerName val="0"/>
          <c:showPercent val="0"/>
          <c:showBubbleSize val="0"/>
        </c:dLbls>
        <c:gapWidth val="150"/>
        <c:axId val="1034499472"/>
        <c:axId val="1034500128"/>
      </c:barChart>
      <c:valAx>
        <c:axId val="1034500128"/>
        <c:scaling>
          <c:orientation val="minMax"/>
        </c:scaling>
        <c:delete val="1"/>
        <c:axPos val="b"/>
        <c:numFmt formatCode="General" sourceLinked="1"/>
        <c:majorTickMark val="out"/>
        <c:minorTickMark val="none"/>
        <c:tickLblPos val="nextTo"/>
        <c:crossAx val="1034499472"/>
        <c:crosses val="autoZero"/>
        <c:crossBetween val="between"/>
      </c:valAx>
      <c:catAx>
        <c:axId val="1034499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crossAx val="1034500128"/>
        <c:crosses val="autoZero"/>
        <c:auto val="1"/>
        <c:lblAlgn val="ctr"/>
        <c:lblOffset val="100"/>
        <c:noMultiLvlLbl val="0"/>
      </c:catAx>
      <c:spPr>
        <a:noFill/>
        <a:ln>
          <a:noFill/>
        </a:ln>
        <a:effectLst/>
      </c:spPr>
    </c:plotArea>
    <c:plotVisOnly val="1"/>
    <c:dispBlanksAs val="gap"/>
    <c:showDLblsOverMax val="0"/>
  </c:chart>
  <c:spPr>
    <a:noFill/>
    <a:ln>
      <a:solidFill>
        <a:schemeClr val="accent1"/>
      </a:solid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14/07/2022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afternoon, dear participants! </a:t>
            </a:r>
          </a:p>
          <a:p>
            <a:endParaRPr lang="en-GB" dirty="0" smtClean="0"/>
          </a:p>
          <a:p>
            <a:r>
              <a:rPr lang="en-US" sz="1200" b="0" i="0" kern="1200" dirty="0" smtClean="0">
                <a:solidFill>
                  <a:schemeClr val="tx1"/>
                </a:solidFill>
                <a:effectLst/>
                <a:latin typeface="+mn-lt"/>
                <a:ea typeface="+mn-ea"/>
                <a:cs typeface="+mn-cs"/>
              </a:rPr>
              <a:t>My name is </a:t>
            </a:r>
            <a:r>
              <a:rPr lang="en-US" sz="1200" b="0" i="0" kern="1200" dirty="0" err="1" smtClean="0">
                <a:solidFill>
                  <a:schemeClr val="tx1"/>
                </a:solidFill>
                <a:effectLst/>
                <a:latin typeface="+mn-lt"/>
                <a:ea typeface="+mn-ea"/>
                <a:cs typeface="+mn-cs"/>
              </a:rPr>
              <a:t>Nadiia</a:t>
            </a:r>
            <a:r>
              <a:rPr lang="en-US" sz="1200" b="0" i="0" kern="1200" dirty="0" smtClean="0">
                <a:solidFill>
                  <a:schemeClr val="tx1"/>
                </a:solidFill>
                <a:effectLst/>
                <a:latin typeface="+mn-lt"/>
                <a:ea typeface="+mn-ea"/>
                <a:cs typeface="+mn-cs"/>
              </a:rPr>
              <a:t> Semchuk.</a:t>
            </a:r>
            <a:r>
              <a:rPr lang="en-US" sz="1200" b="0" i="0" kern="1200" baseline="0" dirty="0" smtClean="0">
                <a:solidFill>
                  <a:schemeClr val="tx1"/>
                </a:solidFill>
                <a:effectLst/>
                <a:latin typeface="+mn-lt"/>
                <a:ea typeface="+mn-ea"/>
                <a:cs typeface="+mn-cs"/>
              </a:rPr>
              <a:t> I am representing Alliance for Public Health, Ukraine.</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is a</a:t>
            </a:r>
            <a:r>
              <a:rPr lang="en-US" sz="1200" b="0" i="0" kern="1200" baseline="0" dirty="0" smtClean="0">
                <a:solidFill>
                  <a:schemeClr val="tx1"/>
                </a:solidFill>
                <a:effectLst/>
                <a:latin typeface="+mn-lt"/>
                <a:ea typeface="+mn-ea"/>
                <a:cs typeface="+mn-cs"/>
              </a:rPr>
              <a:t> great </a:t>
            </a:r>
            <a:r>
              <a:rPr lang="en-US" sz="1200" b="0" i="0" kern="1200" dirty="0" smtClean="0">
                <a:solidFill>
                  <a:schemeClr val="tx1"/>
                </a:solidFill>
                <a:effectLst/>
                <a:latin typeface="+mn-lt"/>
                <a:ea typeface="+mn-ea"/>
                <a:cs typeface="+mn-cs"/>
              </a:rPr>
              <a:t>honor to me that you are having me today here. Thank you so much for such an opportunity.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Today I will be presenting the evidence collected on human rights violations faced by women from key populations in Ukraine. </a:t>
            </a:r>
            <a:endParaRPr lang="en-GB" dirty="0"/>
          </a:p>
        </p:txBody>
      </p:sp>
      <p:sp>
        <p:nvSpPr>
          <p:cNvPr id="4" name="Slide Number Placeholder 3"/>
          <p:cNvSpPr>
            <a:spLocks noGrp="1"/>
          </p:cNvSpPr>
          <p:nvPr>
            <p:ph type="sldNum" sz="quarter" idx="5"/>
          </p:nvPr>
        </p:nvSpPr>
        <p:spPr/>
        <p:txBody>
          <a:bodyPr/>
          <a:lstStyle/>
          <a:p>
            <a:fld id="{1BE8DCDC-D13C-2549-BE6A-717E9EED41AD}" type="slidenum">
              <a:rPr lang="en-GB" smtClean="0"/>
              <a:t>2</a:t>
            </a:fld>
            <a:endParaRPr lang="en-GB"/>
          </a:p>
        </p:txBody>
      </p:sp>
    </p:spTree>
    <p:extLst>
      <p:ext uri="{BB962C8B-B14F-4D97-AF65-F5344CB8AC3E}">
        <p14:creationId xmlns:p14="http://schemas.microsoft.com/office/powerpoint/2010/main" val="4081312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 </a:t>
            </a:r>
            <a:r>
              <a:rPr lang="en-US" dirty="0" err="1" smtClean="0"/>
              <a:t>REAct</a:t>
            </a:r>
            <a:r>
              <a:rPr lang="en-US" dirty="0" smtClean="0"/>
              <a:t> Case Story from a women who </a:t>
            </a:r>
            <a:r>
              <a:rPr lang="en-US" baseline="0" dirty="0" smtClean="0"/>
              <a:t>belong to several key groups </a:t>
            </a:r>
            <a:r>
              <a:rPr lang="en-US" dirty="0" smtClean="0"/>
              <a:t>illustrating multiple vulnerability that women may and actually are facing. This is an example of </a:t>
            </a:r>
            <a:r>
              <a:rPr lang="en-US" sz="1200" b="0" i="0" kern="1200" dirty="0" smtClean="0">
                <a:solidFill>
                  <a:schemeClr val="tx1"/>
                </a:solidFill>
                <a:effectLst/>
                <a:latin typeface="+mn-lt"/>
                <a:ea typeface="+mn-ea"/>
                <a:cs typeface="+mn-cs"/>
              </a:rPr>
              <a:t>influence 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ability of women to adopt protective </a:t>
            </a:r>
            <a:r>
              <a:rPr lang="en-US" sz="1200" b="0" i="0" kern="1200" dirty="0" err="1" smtClean="0">
                <a:solidFill>
                  <a:schemeClr val="tx1"/>
                </a:solidFill>
                <a:effectLst/>
                <a:latin typeface="+mn-lt"/>
                <a:ea typeface="+mn-ea"/>
                <a:cs typeface="+mn-cs"/>
              </a:rPr>
              <a:t>behaviours</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to seek services and use them.</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Номер слайда 3"/>
          <p:cNvSpPr>
            <a:spLocks noGrp="1"/>
          </p:cNvSpPr>
          <p:nvPr>
            <p:ph type="sldNum" sz="quarter" idx="10"/>
          </p:nvPr>
        </p:nvSpPr>
        <p:spPr/>
        <p:txBody>
          <a:bodyPr/>
          <a:lstStyle/>
          <a:p>
            <a:fld id="{1BE8DCDC-D13C-2549-BE6A-717E9EED41AD}" type="slidenum">
              <a:rPr lang="en-GB" smtClean="0"/>
              <a:t>11</a:t>
            </a:fld>
            <a:endParaRPr lang="en-GB"/>
          </a:p>
        </p:txBody>
      </p:sp>
    </p:spTree>
    <p:extLst>
      <p:ext uri="{BB962C8B-B14F-4D97-AF65-F5344CB8AC3E}">
        <p14:creationId xmlns:p14="http://schemas.microsoft.com/office/powerpoint/2010/main" val="46045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en-US" sz="1200" dirty="0" smtClean="0">
                <a:solidFill>
                  <a:schemeClr val="bg1"/>
                </a:solidFill>
              </a:rPr>
              <a:t>Today is a </a:t>
            </a:r>
            <a:r>
              <a:rPr lang="en-US" sz="1200" b="1" dirty="0" smtClean="0">
                <a:solidFill>
                  <a:schemeClr val="bg1"/>
                </a:solidFill>
              </a:rPr>
              <a:t>158 day</a:t>
            </a:r>
            <a:r>
              <a:rPr lang="en-US" sz="1200" dirty="0" smtClean="0">
                <a:solidFill>
                  <a:schemeClr val="bg1"/>
                </a:solidFill>
              </a:rPr>
              <a:t> of </a:t>
            </a:r>
            <a:r>
              <a:rPr lang="en-US" sz="1200" dirty="0" err="1" smtClean="0">
                <a:solidFill>
                  <a:schemeClr val="bg1"/>
                </a:solidFill>
              </a:rPr>
              <a:t>russian</a:t>
            </a:r>
            <a:r>
              <a:rPr lang="en-US" sz="1200" dirty="0" smtClean="0">
                <a:solidFill>
                  <a:schemeClr val="bg1"/>
                </a:solidFill>
              </a:rPr>
              <a:t> aggression in Ukraine</a:t>
            </a:r>
          </a:p>
          <a:p>
            <a:pPr algn="l"/>
            <a:endParaRPr lang="en-US" sz="1200" dirty="0" smtClean="0">
              <a:solidFill>
                <a:schemeClr val="bg1"/>
              </a:solidFill>
            </a:endParaRPr>
          </a:p>
          <a:p>
            <a:r>
              <a:rPr lang="en-US" dirty="0" smtClean="0"/>
              <a:t>Russian aggression, in addition to war crimes against representatives of key communities, forced migration within Ukraine and abroad, Russia invasion has had a negative impact on ensuring the proper health,</a:t>
            </a:r>
            <a:r>
              <a:rPr lang="en-US" baseline="0" dirty="0" smtClean="0"/>
              <a:t> </a:t>
            </a:r>
            <a:r>
              <a:rPr lang="en-US" dirty="0" smtClean="0"/>
              <a:t>social,</a:t>
            </a:r>
            <a:r>
              <a:rPr lang="en-US" baseline="0" dirty="0" smtClean="0"/>
              <a:t> legal </a:t>
            </a:r>
            <a:r>
              <a:rPr lang="en-US" dirty="0" smtClean="0"/>
              <a:t>and other services, as well as and the ability to defend the</a:t>
            </a:r>
            <a:r>
              <a:rPr lang="en-US" baseline="0" dirty="0" smtClean="0"/>
              <a:t> </a:t>
            </a:r>
            <a:r>
              <a:rPr lang="en-US" dirty="0" smtClean="0"/>
              <a:t>rights of women in cases of human rights violations.</a:t>
            </a:r>
          </a:p>
          <a:p>
            <a:endParaRPr lang="en-US" dirty="0" smtClean="0"/>
          </a:p>
          <a:p>
            <a:endParaRPr lang="en-US" dirty="0" smtClean="0"/>
          </a:p>
        </p:txBody>
      </p:sp>
      <p:sp>
        <p:nvSpPr>
          <p:cNvPr id="4" name="Номер слайда 3"/>
          <p:cNvSpPr>
            <a:spLocks noGrp="1"/>
          </p:cNvSpPr>
          <p:nvPr>
            <p:ph type="sldNum" sz="quarter" idx="10"/>
          </p:nvPr>
        </p:nvSpPr>
        <p:spPr/>
        <p:txBody>
          <a:bodyPr/>
          <a:lstStyle/>
          <a:p>
            <a:fld id="{1BE8DCDC-D13C-2549-BE6A-717E9EED41AD}" type="slidenum">
              <a:rPr lang="en-GB" smtClean="0"/>
              <a:t>12</a:t>
            </a:fld>
            <a:endParaRPr lang="en-GB"/>
          </a:p>
        </p:txBody>
      </p:sp>
    </p:spTree>
    <p:extLst>
      <p:ext uri="{BB962C8B-B14F-4D97-AF65-F5344CB8AC3E}">
        <p14:creationId xmlns:p14="http://schemas.microsoft.com/office/powerpoint/2010/main" val="2168025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Having picture of the scale and types of human rights violations among women from KP groups  it is important to</a:t>
            </a:r>
            <a:r>
              <a:rPr lang="en-US" baseline="0" dirty="0" smtClean="0"/>
              <a:t> gain </a:t>
            </a:r>
            <a:r>
              <a:rPr lang="en-US" sz="1200" b="0" i="0" kern="1200" dirty="0" smtClean="0">
                <a:solidFill>
                  <a:schemeClr val="tx1"/>
                </a:solidFill>
                <a:effectLst/>
                <a:latin typeface="+mn-lt"/>
                <a:ea typeface="+mn-ea"/>
                <a:cs typeface="+mn-cs"/>
              </a:rPr>
              <a:t>a broader perspective on their needs and plan more effective responses,</a:t>
            </a:r>
            <a:r>
              <a:rPr lang="en-US" sz="1200" b="0" i="0" kern="1200" baseline="0" dirty="0" smtClean="0">
                <a:solidFill>
                  <a:schemeClr val="tx1"/>
                </a:solidFill>
                <a:effectLst/>
                <a:latin typeface="+mn-lt"/>
                <a:ea typeface="+mn-ea"/>
                <a:cs typeface="+mn-cs"/>
              </a:rPr>
              <a:t> to ensure access to HIV and other health and legal services, facilitate women empowerment and gender equality in the context of HIV,  produce evidence-informed recommendations to promote effective HIV response.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1BE8DCDC-D13C-2549-BE6A-717E9EED41AD}" type="slidenum">
              <a:rPr lang="en-GB" smtClean="0"/>
              <a:t>13</a:t>
            </a:fld>
            <a:endParaRPr lang="en-GB"/>
          </a:p>
        </p:txBody>
      </p:sp>
    </p:spTree>
    <p:extLst>
      <p:ext uri="{BB962C8B-B14F-4D97-AF65-F5344CB8AC3E}">
        <p14:creationId xmlns:p14="http://schemas.microsoft.com/office/powerpoint/2010/main" val="2353311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E8DCDC-D13C-2549-BE6A-717E9EED41AD}" type="slidenum">
              <a:rPr lang="en-GB" smtClean="0"/>
              <a:t>14</a:t>
            </a:fld>
            <a:endParaRPr lang="en-GB"/>
          </a:p>
        </p:txBody>
      </p:sp>
    </p:spTree>
    <p:extLst>
      <p:ext uri="{BB962C8B-B14F-4D97-AF65-F5344CB8AC3E}">
        <p14:creationId xmlns:p14="http://schemas.microsoft.com/office/powerpoint/2010/main" val="1450140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bg1"/>
                </a:solidFill>
                <a:effectLst/>
                <a:latin typeface="+mn-lt"/>
                <a:ea typeface="+mn-ea"/>
                <a:cs typeface="+mn-cs"/>
              </a:rPr>
              <a:t>Women remain vulnerable to HIV. Such factors as </a:t>
            </a:r>
            <a:r>
              <a:rPr lang="en-US" sz="1200" b="0" i="0" kern="1200" dirty="0" smtClean="0">
                <a:solidFill>
                  <a:schemeClr val="tx1"/>
                </a:solidFill>
                <a:effectLst/>
                <a:latin typeface="+mn-lt"/>
                <a:ea typeface="+mn-ea"/>
                <a:cs typeface="+mn-cs"/>
              </a:rPr>
              <a:t>g</a:t>
            </a:r>
            <a:r>
              <a:rPr lang="en-US" dirty="0" smtClean="0"/>
              <a:t>ender inequality, violence and discrimination, multi-layered stigma towards women, as well as denial of </a:t>
            </a:r>
            <a:r>
              <a:rPr lang="en-US" b="0" dirty="0" smtClean="0">
                <a:solidFill>
                  <a:schemeClr val="bg1"/>
                </a:solidFill>
              </a:rPr>
              <a:t>services,</a:t>
            </a:r>
            <a:r>
              <a:rPr lang="en-US" b="0" baseline="0" dirty="0" smtClean="0">
                <a:solidFill>
                  <a:schemeClr val="bg1"/>
                </a:solidFill>
              </a:rPr>
              <a:t> prevent women from accessing and actual use of HIV, harm reduction and other health and legal services. Those factors stand as significant barriers and public health issues and have a negative </a:t>
            </a:r>
            <a:r>
              <a:rPr lang="en-US" sz="1200" dirty="0" smtClean="0"/>
              <a:t>impact on HIV-related national outcomes.</a:t>
            </a:r>
            <a:endParaRPr lang="en-GB" sz="1200" noProof="0" dirty="0" smtClean="0"/>
          </a:p>
          <a:p>
            <a:endParaRPr lang="ru-RU" b="0" dirty="0">
              <a:solidFill>
                <a:schemeClr val="bg1"/>
              </a:solidFill>
            </a:endParaRPr>
          </a:p>
        </p:txBody>
      </p:sp>
      <p:sp>
        <p:nvSpPr>
          <p:cNvPr id="4" name="Номер слайда 3"/>
          <p:cNvSpPr>
            <a:spLocks noGrp="1"/>
          </p:cNvSpPr>
          <p:nvPr>
            <p:ph type="sldNum" sz="quarter" idx="10"/>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1379231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data presented today is collected using the </a:t>
            </a:r>
            <a:r>
              <a:rPr lang="en-US" dirty="0" err="1" smtClean="0"/>
              <a:t>REAct</a:t>
            </a:r>
            <a:r>
              <a:rPr lang="en-US" baseline="0" dirty="0" smtClean="0"/>
              <a:t> </a:t>
            </a:r>
            <a:r>
              <a:rPr lang="en-GB" sz="1200" baseline="0" dirty="0" smtClean="0"/>
              <a:t>(which stands for </a:t>
            </a:r>
            <a:r>
              <a:rPr lang="en-GB" sz="1200" dirty="0" smtClean="0"/>
              <a:t>Rights – Evidence – </a:t>
            </a:r>
            <a:r>
              <a:rPr lang="en-GB" sz="1200" dirty="0" err="1" smtClean="0"/>
              <a:t>ACTion</a:t>
            </a:r>
            <a:r>
              <a:rPr lang="en-GB" sz="1200" dirty="0" smtClean="0"/>
              <a:t>) </a:t>
            </a:r>
            <a:r>
              <a:rPr lang="en-US" baseline="0" dirty="0" smtClean="0"/>
              <a:t>online system </a:t>
            </a:r>
            <a:r>
              <a:rPr lang="en-US" sz="1200" dirty="0" smtClean="0">
                <a:sym typeface="Montserrat"/>
              </a:rPr>
              <a:t>that is used for monitoring and response to human rights violations </a:t>
            </a:r>
            <a:r>
              <a:rPr lang="en-US" sz="1200" dirty="0" smtClean="0"/>
              <a:t>of key populations </a:t>
            </a:r>
            <a:r>
              <a:rPr lang="en-US" sz="1200" dirty="0" smtClean="0">
                <a:sym typeface="Montserrat"/>
              </a:rPr>
              <a:t>at community level.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sym typeface="Montserrat"/>
              </a:rPr>
              <a:t>System allows to document barriers when accessing services,</a:t>
            </a:r>
            <a:r>
              <a:rPr lang="en-US" sz="1200" baseline="0" dirty="0" smtClean="0">
                <a:sym typeface="Montserrat"/>
              </a:rPr>
              <a:t> dealing with </a:t>
            </a:r>
            <a:r>
              <a:rPr lang="en-US" sz="1200" baseline="0" dirty="0" err="1" smtClean="0">
                <a:sym typeface="Montserrat"/>
              </a:rPr>
              <a:t>polce</a:t>
            </a:r>
            <a:r>
              <a:rPr lang="en-US" sz="1200" baseline="0" dirty="0" smtClean="0">
                <a:sym typeface="Montserrat"/>
              </a:rPr>
              <a:t>, respond to those barriers, analyze data and use it for </a:t>
            </a:r>
            <a:r>
              <a:rPr lang="en-US" sz="3700" dirty="0" smtClean="0"/>
              <a:t>informing programs and changing policies.</a:t>
            </a:r>
          </a:p>
          <a:p>
            <a:endParaRPr lang="en-GB" sz="1200" baseline="0" dirty="0" smtClean="0"/>
          </a:p>
          <a:p>
            <a:endParaRPr lang="en-US" baseline="0" dirty="0" smtClean="0"/>
          </a:p>
          <a:p>
            <a:r>
              <a:rPr lang="en-US" baseline="0" dirty="0" smtClean="0"/>
              <a:t>The system was </a:t>
            </a:r>
            <a:r>
              <a:rPr lang="en-US" sz="1200" dirty="0" smtClean="0"/>
              <a:t>developed by our partner Frontline AIDS (United</a:t>
            </a:r>
            <a:r>
              <a:rPr lang="en-US" sz="1200" baseline="0" dirty="0" smtClean="0"/>
              <a:t> </a:t>
            </a:r>
            <a:r>
              <a:rPr lang="en-US" sz="1200" dirty="0" smtClean="0"/>
              <a:t>Kingdom)</a:t>
            </a:r>
            <a:r>
              <a:rPr lang="en-US" sz="1200" baseline="0" dirty="0" smtClean="0"/>
              <a:t> and they are implementing the system now. However, </a:t>
            </a:r>
            <a:r>
              <a:rPr lang="en-US" sz="1200" dirty="0" smtClean="0"/>
              <a:t>Alliance for Public</a:t>
            </a:r>
            <a:r>
              <a:rPr lang="en-US" sz="1200" baseline="0" dirty="0" smtClean="0"/>
              <a:t> Health is managing now its own </a:t>
            </a:r>
            <a:r>
              <a:rPr lang="en-US" sz="1200" baseline="0" dirty="0" err="1" smtClean="0"/>
              <a:t>REAct</a:t>
            </a:r>
            <a:r>
              <a:rPr lang="en-US" sz="1200" baseline="0" dirty="0" smtClean="0"/>
              <a:t> project with a financial support of the Global Fund.</a:t>
            </a:r>
          </a:p>
          <a:p>
            <a:endParaRPr lang="en-US" sz="1200" baseline="0" dirty="0" smtClean="0"/>
          </a:p>
          <a:p>
            <a:endParaRPr lang="ru-RU" dirty="0"/>
          </a:p>
        </p:txBody>
      </p:sp>
      <p:sp>
        <p:nvSpPr>
          <p:cNvPr id="4" name="Номер слайда 3"/>
          <p:cNvSpPr>
            <a:spLocks noGrp="1"/>
          </p:cNvSpPr>
          <p:nvPr>
            <p:ph type="sldNum" sz="quarter" idx="10"/>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37202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err="1" smtClean="0"/>
              <a:t>REAct</a:t>
            </a:r>
            <a:r>
              <a:rPr lang="en-GB" sz="1200" baseline="0" dirty="0" smtClean="0"/>
              <a:t> is designed for civil society organisations to document data about human rights violations experienced by individuals within the communities they serve. They also provide and refer them to health, legal and other public services; and use the data collected to inform quality human rights-based HIV programming, as well as policy and advocacy at national, regional and global levels.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r>
              <a:rPr lang="en-GB" sz="1200" dirty="0" smtClean="0"/>
              <a:t>This illustrates the</a:t>
            </a:r>
            <a:r>
              <a:rPr lang="en-GB" sz="1200" baseline="0" dirty="0" smtClean="0"/>
              <a:t> </a:t>
            </a:r>
            <a:r>
              <a:rPr lang="en-GB" sz="1200" baseline="0" dirty="0" err="1" smtClean="0"/>
              <a:t>REAct</a:t>
            </a:r>
            <a:r>
              <a:rPr lang="en-GB" sz="1200" baseline="0" dirty="0" smtClean="0"/>
              <a:t> programme in a nutshell, from </a:t>
            </a:r>
            <a:r>
              <a:rPr lang="en-GB" sz="1200" baseline="0" dirty="0" err="1" smtClean="0"/>
              <a:t>REActor</a:t>
            </a:r>
            <a:r>
              <a:rPr lang="en-GB" sz="1200" baseline="0" dirty="0" smtClean="0"/>
              <a:t> to how the evidence can be used to inform better programming and for advocacy</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dirty="0" smtClean="0">
              <a:sym typeface="Montserrat"/>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dirty="0" smtClean="0">
              <a:sym typeface="Montserrat"/>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smtClean="0">
                <a:sym typeface="Montserrat"/>
              </a:rPr>
              <a:t>How </a:t>
            </a:r>
            <a:r>
              <a:rPr lang="en-US" sz="1200" dirty="0" err="1" smtClean="0">
                <a:sym typeface="Montserrat"/>
              </a:rPr>
              <a:t>REAct</a:t>
            </a:r>
            <a:r>
              <a:rPr lang="en-US" sz="1200" dirty="0" smtClean="0">
                <a:sym typeface="Montserrat"/>
              </a:rPr>
              <a:t> works?</a:t>
            </a:r>
          </a:p>
          <a:p>
            <a:pPr marL="342900" indent="-342900">
              <a:buFont typeface="Wingdings" panose="05000000000000000000" pitchFamily="2" charset="2"/>
              <a:buChar char="q"/>
            </a:pPr>
            <a:endParaRPr lang="uk-UA" noProof="0" dirty="0" smtClean="0"/>
          </a:p>
          <a:p>
            <a:pPr marL="342900" indent="-342900">
              <a:buFont typeface="Wingdings" panose="05000000000000000000" pitchFamily="2" charset="2"/>
              <a:buChar char="q"/>
            </a:pPr>
            <a:r>
              <a:rPr lang="en-GB" noProof="0" dirty="0" smtClean="0"/>
              <a:t>Trained staff </a:t>
            </a:r>
            <a:r>
              <a:rPr lang="en-GB" dirty="0" smtClean="0"/>
              <a:t>in NGOs at local level register a case </a:t>
            </a:r>
            <a:r>
              <a:rPr lang="en-US" dirty="0" smtClean="0"/>
              <a:t>of human rights violations</a:t>
            </a:r>
            <a:r>
              <a:rPr lang="en-GB" dirty="0" smtClean="0"/>
              <a:t> into the database (online\offline\mobile).</a:t>
            </a:r>
          </a:p>
          <a:p>
            <a:pPr marL="342900" indent="-342900">
              <a:buFont typeface="Wingdings" panose="05000000000000000000" pitchFamily="2" charset="2"/>
              <a:buChar char="q"/>
            </a:pPr>
            <a:r>
              <a:rPr lang="en-GB" dirty="0" smtClean="0"/>
              <a:t>Provide an individual response directly or by referral to other services.</a:t>
            </a:r>
          </a:p>
          <a:p>
            <a:endParaRPr lang="ru-RU" dirty="0"/>
          </a:p>
        </p:txBody>
      </p:sp>
      <p:sp>
        <p:nvSpPr>
          <p:cNvPr id="4" name="Номер слайда 3"/>
          <p:cNvSpPr>
            <a:spLocks noGrp="1"/>
          </p:cNvSpPr>
          <p:nvPr>
            <p:ph type="sldNum" sz="quarter" idx="10"/>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43054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solidFill>
                  <a:schemeClr val="tx1"/>
                </a:solidFill>
                <a:sym typeface="Montserrat"/>
              </a:rPr>
              <a:t>Here you can see deliverables of </a:t>
            </a:r>
            <a:r>
              <a:rPr lang="en-US" dirty="0" err="1" smtClean="0">
                <a:solidFill>
                  <a:schemeClr val="tx1"/>
                </a:solidFill>
                <a:sym typeface="Montserrat"/>
              </a:rPr>
              <a:t>REAct</a:t>
            </a:r>
            <a:r>
              <a:rPr lang="en-US" dirty="0" smtClean="0">
                <a:solidFill>
                  <a:schemeClr val="tx1"/>
                </a:solidFill>
                <a:sym typeface="Montserrat"/>
              </a:rPr>
              <a:t> System implementation under</a:t>
            </a:r>
            <a:r>
              <a:rPr lang="en-US" baseline="0" dirty="0" smtClean="0">
                <a:solidFill>
                  <a:schemeClr val="tx1"/>
                </a:solidFill>
                <a:sym typeface="Montserrat"/>
              </a:rPr>
              <a:t> the </a:t>
            </a:r>
            <a:r>
              <a:rPr lang="en-US" dirty="0" smtClean="0">
                <a:solidFill>
                  <a:schemeClr val="tx1"/>
                </a:solidFill>
                <a:sym typeface="Montserrat"/>
              </a:rPr>
              <a:t>Alliance for Public Health management.</a:t>
            </a:r>
          </a:p>
          <a:p>
            <a:endParaRPr lang="en-US" dirty="0" smtClean="0">
              <a:solidFill>
                <a:schemeClr val="tx1"/>
              </a:solidFill>
              <a:sym typeface="Montserrat"/>
            </a:endParaRPr>
          </a:p>
          <a:p>
            <a:r>
              <a:rPr lang="en-US" dirty="0" smtClean="0">
                <a:solidFill>
                  <a:schemeClr val="tx1"/>
                </a:solidFill>
                <a:sym typeface="Montserrat"/>
              </a:rPr>
              <a:t>Since</a:t>
            </a:r>
            <a:r>
              <a:rPr lang="en-US" baseline="0" dirty="0" smtClean="0">
                <a:solidFill>
                  <a:schemeClr val="tx1"/>
                </a:solidFill>
                <a:sym typeface="Montserrat"/>
              </a:rPr>
              <a:t> the start of the system in 2019, there were registered more then 11 000 of cases of human rights violations among key groups in 12 implementing countries.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sym typeface="Montserrat"/>
              </a:rPr>
              <a:t>More then 300 of </a:t>
            </a:r>
            <a:r>
              <a:rPr lang="en-US" baseline="0" dirty="0" err="1" smtClean="0">
                <a:solidFill>
                  <a:schemeClr val="tx1"/>
                </a:solidFill>
                <a:sym typeface="Montserrat"/>
              </a:rPr>
              <a:t>REActors</a:t>
            </a:r>
            <a:r>
              <a:rPr lang="en-US" baseline="0" dirty="0" smtClean="0">
                <a:solidFill>
                  <a:schemeClr val="tx1"/>
                </a:solidFill>
                <a:sym typeface="Montserrat"/>
              </a:rPr>
              <a:t> in more then 170 NGOs are engaged in cases registration and provision of individual response in these countries.</a:t>
            </a:r>
            <a:endParaRPr lang="ru-RU" dirty="0" smtClean="0"/>
          </a:p>
          <a:p>
            <a:endParaRPr lang="en-US" baseline="0" dirty="0" smtClean="0">
              <a:solidFill>
                <a:schemeClr val="tx1"/>
              </a:solidFill>
              <a:sym typeface="Montserrat"/>
            </a:endParaRPr>
          </a:p>
        </p:txBody>
      </p:sp>
      <p:sp>
        <p:nvSpPr>
          <p:cNvPr id="4" name="Номер слайда 3"/>
          <p:cNvSpPr>
            <a:spLocks noGrp="1"/>
          </p:cNvSpPr>
          <p:nvPr>
            <p:ph type="sldNum" sz="quarter" idx="10"/>
          </p:nvPr>
        </p:nvSpPr>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3820533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GB" sz="1200" i="0" kern="1200" dirty="0" smtClean="0">
                <a:solidFill>
                  <a:schemeClr val="tx1"/>
                </a:solidFill>
                <a:effectLst/>
                <a:latin typeface="+mn-lt"/>
                <a:ea typeface="+mn-ea"/>
                <a:cs typeface="+mn-cs"/>
              </a:rPr>
              <a:t>As of 1</a:t>
            </a:r>
            <a:r>
              <a:rPr lang="en-GB" sz="1200" i="0" kern="1200" baseline="30000" dirty="0" smtClean="0">
                <a:solidFill>
                  <a:schemeClr val="tx1"/>
                </a:solidFill>
                <a:effectLst/>
                <a:latin typeface="+mn-lt"/>
                <a:ea typeface="+mn-ea"/>
                <a:cs typeface="+mn-cs"/>
              </a:rPr>
              <a:t>st</a:t>
            </a:r>
            <a:r>
              <a:rPr lang="en-GB" sz="1200" i="0" kern="1200" dirty="0" smtClean="0">
                <a:solidFill>
                  <a:schemeClr val="tx1"/>
                </a:solidFill>
                <a:effectLst/>
                <a:latin typeface="+mn-lt"/>
                <a:ea typeface="+mn-ea"/>
                <a:cs typeface="+mn-cs"/>
              </a:rPr>
              <a:t> June 2022, the system is implemented in 17 out of 24 regions in Ukraine by 103</a:t>
            </a:r>
            <a:r>
              <a:rPr lang="en-GB" sz="1200" i="0" kern="1200" baseline="0" dirty="0" smtClean="0">
                <a:solidFill>
                  <a:schemeClr val="tx1"/>
                </a:solidFill>
                <a:effectLst/>
                <a:latin typeface="+mn-lt"/>
                <a:ea typeface="+mn-ea"/>
                <a:cs typeface="+mn-cs"/>
              </a:rPr>
              <a:t> </a:t>
            </a:r>
            <a:r>
              <a:rPr lang="en-GB" sz="1200" i="0" kern="1200" baseline="0" dirty="0" err="1" smtClean="0">
                <a:solidFill>
                  <a:schemeClr val="tx1"/>
                </a:solidFill>
                <a:effectLst/>
                <a:latin typeface="+mn-lt"/>
                <a:ea typeface="+mn-ea"/>
                <a:cs typeface="+mn-cs"/>
              </a:rPr>
              <a:t>REActors</a:t>
            </a:r>
            <a:r>
              <a:rPr lang="en-GB" sz="1200" i="0" kern="1200" baseline="0" dirty="0" smtClean="0">
                <a:solidFill>
                  <a:schemeClr val="tx1"/>
                </a:solidFill>
                <a:effectLst/>
                <a:latin typeface="+mn-lt"/>
                <a:ea typeface="+mn-ea"/>
                <a:cs typeface="+mn-cs"/>
              </a:rPr>
              <a:t> from 77 NGOs.</a:t>
            </a:r>
          </a:p>
          <a:p>
            <a:endParaRPr lang="en-GB" sz="1200" i="1" kern="1200" baseline="0" dirty="0" smtClean="0">
              <a:solidFill>
                <a:schemeClr val="tx1"/>
              </a:solidFill>
              <a:effectLst/>
              <a:latin typeface="+mn-lt"/>
              <a:ea typeface="+mn-ea"/>
              <a:cs typeface="+mn-cs"/>
            </a:endParaRPr>
          </a:p>
          <a:p>
            <a:r>
              <a:rPr lang="en-GB" sz="1200" i="0" kern="1200" baseline="0" dirty="0" smtClean="0">
                <a:solidFill>
                  <a:schemeClr val="tx1"/>
                </a:solidFill>
                <a:effectLst/>
                <a:latin typeface="+mn-lt"/>
                <a:ea typeface="+mn-ea"/>
                <a:cs typeface="+mn-cs"/>
              </a:rPr>
              <a:t>In total since the start there were registered  more then 4000 of cases, among them more then 1000 of cases were registered among women and transgender women. About 90% of all cases are fully or partially positively resolved. </a:t>
            </a:r>
          </a:p>
          <a:p>
            <a:endParaRPr lang="en-GB" sz="1200" i="0" kern="1200" baseline="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122542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majority of women,</a:t>
            </a:r>
            <a:r>
              <a:rPr lang="en-US" baseline="0" dirty="0" smtClean="0"/>
              <a:t> the </a:t>
            </a:r>
            <a:r>
              <a:rPr lang="en-US" baseline="0" dirty="0" err="1" smtClean="0"/>
              <a:t>REAct</a:t>
            </a:r>
            <a:r>
              <a:rPr lang="en-US" baseline="0" dirty="0" smtClean="0"/>
              <a:t> clients, belong to such key groups as women living with HIV, injecting drugs, receiving OST, and sex workers. </a:t>
            </a:r>
          </a:p>
          <a:p>
            <a:r>
              <a:rPr lang="en-US" baseline="0" dirty="0" smtClean="0"/>
              <a:t>It should be mentioned that this data only reflect </a:t>
            </a:r>
            <a:r>
              <a:rPr lang="en-US" dirty="0" smtClean="0"/>
              <a:t>who the data is coming from and not necessarily mean that human rights violations occurred mostly within these groups in such proportions. </a:t>
            </a:r>
            <a:endParaRPr lang="ru-RU" dirty="0"/>
          </a:p>
        </p:txBody>
      </p:sp>
      <p:sp>
        <p:nvSpPr>
          <p:cNvPr id="4" name="Номер слайда 3"/>
          <p:cNvSpPr>
            <a:spLocks noGrp="1"/>
          </p:cNvSpPr>
          <p:nvPr>
            <p:ph type="sldNum" sz="quarter" idx="10"/>
          </p:nvPr>
        </p:nvSpPr>
        <p:spPr/>
        <p:txBody>
          <a:bodyPr/>
          <a:lstStyle/>
          <a:p>
            <a:fld id="{1BE8DCDC-D13C-2549-BE6A-717E9EED41AD}" type="slidenum">
              <a:rPr lang="en-GB" smtClean="0"/>
              <a:t>8</a:t>
            </a:fld>
            <a:endParaRPr lang="en-GB"/>
          </a:p>
        </p:txBody>
      </p:sp>
    </p:spTree>
    <p:extLst>
      <p:ext uri="{BB962C8B-B14F-4D97-AF65-F5344CB8AC3E}">
        <p14:creationId xmlns:p14="http://schemas.microsoft.com/office/powerpoint/2010/main" val="826380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main perpetrator of women rights is</a:t>
            </a:r>
            <a:r>
              <a:rPr lang="en-US" sz="1200" b="0" i="0" u="none" strike="noStrike" kern="1200" baseline="0" dirty="0" smtClean="0">
                <a:solidFill>
                  <a:schemeClr val="tx1"/>
                </a:solidFill>
                <a:effectLst/>
                <a:latin typeface="+mn-lt"/>
                <a:ea typeface="+mn-ea"/>
                <a:cs typeface="+mn-cs"/>
              </a:rPr>
              <a:t> </a:t>
            </a:r>
            <a:r>
              <a:rPr lang="en-US" sz="1200" b="1" i="0" u="none" strike="noStrike" kern="1200" baseline="0" dirty="0" smtClean="0">
                <a:solidFill>
                  <a:schemeClr val="tx1"/>
                </a:solidFill>
                <a:effectLst/>
                <a:latin typeface="+mn-lt"/>
                <a:ea typeface="+mn-ea"/>
                <a:cs typeface="+mn-cs"/>
              </a:rPr>
              <a:t>state</a:t>
            </a:r>
            <a:r>
              <a:rPr lang="en-US" sz="1200" b="0" i="0" u="none" strike="noStrike" kern="1200" baseline="0" dirty="0" smtClean="0">
                <a:solidFill>
                  <a:schemeClr val="tx1"/>
                </a:solidFill>
                <a:effectLst/>
                <a:latin typeface="+mn-lt"/>
                <a:ea typeface="+mn-ea"/>
                <a:cs typeface="+mn-cs"/>
              </a:rPr>
              <a:t>, it accounts for 70% of cases. In particular the state is represented by health workers, police, social services provider, local authority and other.</a:t>
            </a:r>
          </a:p>
          <a:p>
            <a:endParaRPr lang="en-US" sz="1200" b="0" i="0" u="none" strike="noStrike" kern="1200" baseline="0" dirty="0" smtClean="0">
              <a:solidFill>
                <a:schemeClr val="tx1"/>
              </a:solidFill>
              <a:effectLst/>
              <a:latin typeface="+mn-lt"/>
              <a:ea typeface="+mn-ea"/>
              <a:cs typeface="+mn-cs"/>
            </a:endParaRPr>
          </a:p>
          <a:p>
            <a:r>
              <a:rPr lang="en-US" sz="1200" b="1" i="0" u="none" strike="noStrike" kern="1200" baseline="0" dirty="0" smtClean="0">
                <a:solidFill>
                  <a:schemeClr val="tx1"/>
                </a:solidFill>
                <a:effectLst/>
                <a:latin typeface="+mn-lt"/>
                <a:ea typeface="+mn-ea"/>
                <a:cs typeface="+mn-cs"/>
              </a:rPr>
              <a:t>Inner circle </a:t>
            </a:r>
            <a:r>
              <a:rPr lang="en-US" sz="1200" b="0" i="0" u="none" strike="noStrike" kern="1200" baseline="0" dirty="0" smtClean="0">
                <a:solidFill>
                  <a:schemeClr val="tx1"/>
                </a:solidFill>
                <a:effectLst/>
                <a:latin typeface="+mn-lt"/>
                <a:ea typeface="+mn-ea"/>
                <a:cs typeface="+mn-cs"/>
              </a:rPr>
              <a:t>of women like </a:t>
            </a:r>
            <a:r>
              <a:rPr lang="en-US" sz="1200" b="0" i="0" u="none" strike="noStrike" kern="1200" dirty="0" smtClean="0">
                <a:solidFill>
                  <a:schemeClr val="tx1"/>
                </a:solidFill>
                <a:effectLst/>
                <a:latin typeface="+mn-lt"/>
                <a:ea typeface="+mn-ea"/>
                <a:cs typeface="+mn-cs"/>
              </a:rPr>
              <a:t>sexual partner, family, neighbor account for 15% of registered cases. </a:t>
            </a:r>
          </a:p>
          <a:p>
            <a:endParaRPr lang="en-US" sz="1200" b="0"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Private</a:t>
            </a:r>
            <a:r>
              <a:rPr lang="en-US" sz="1200" b="1" i="0" u="none" strike="noStrike" kern="1200" baseline="0" dirty="0" smtClean="0">
                <a:solidFill>
                  <a:schemeClr val="tx1"/>
                </a:solidFill>
                <a:effectLst/>
                <a:latin typeface="+mn-lt"/>
                <a:ea typeface="+mn-ea"/>
                <a:cs typeface="+mn-cs"/>
              </a:rPr>
              <a:t> individuals </a:t>
            </a:r>
            <a:r>
              <a:rPr lang="en-US" sz="1200" b="0" i="0" u="none" strike="noStrike" kern="1200" baseline="0" dirty="0" smtClean="0">
                <a:solidFill>
                  <a:schemeClr val="tx1"/>
                </a:solidFill>
                <a:effectLst/>
                <a:latin typeface="+mn-lt"/>
                <a:ea typeface="+mn-ea"/>
                <a:cs typeface="+mn-cs"/>
              </a:rPr>
              <a:t>like private </a:t>
            </a:r>
            <a:r>
              <a:rPr lang="en-US" sz="1200" b="0" i="0" u="none" strike="noStrike" kern="1200" dirty="0" smtClean="0">
                <a:solidFill>
                  <a:schemeClr val="tx1"/>
                </a:solidFill>
                <a:effectLst/>
                <a:latin typeface="+mn-lt"/>
                <a:ea typeface="+mn-ea"/>
                <a:cs typeface="+mn-cs"/>
              </a:rPr>
              <a:t>health care workers, employer,</a:t>
            </a:r>
            <a:r>
              <a:rPr lang="en-US" sz="1200" b="0" i="0" u="none" strike="noStrike" kern="1200" baseline="0" dirty="0" smtClean="0">
                <a:solidFill>
                  <a:schemeClr val="tx1"/>
                </a:solidFill>
                <a:effectLst/>
                <a:latin typeface="+mn-lt"/>
                <a:ea typeface="+mn-ea"/>
                <a:cs typeface="+mn-cs"/>
              </a:rPr>
              <a:t> provider of private services account for 9% </a:t>
            </a:r>
          </a:p>
          <a:p>
            <a:r>
              <a:rPr lang="en-US" sz="1200" b="0" i="1" u="none" strike="noStrike" kern="1200" baseline="0" dirty="0" smtClean="0">
                <a:solidFill>
                  <a:schemeClr val="tx1"/>
                </a:solidFill>
                <a:effectLst/>
                <a:latin typeface="+mn-lt"/>
                <a:ea typeface="+mn-ea"/>
                <a:cs typeface="+mn-cs"/>
              </a:rPr>
              <a:t>(like </a:t>
            </a:r>
            <a:r>
              <a:rPr lang="en-US" i="1" dirty="0" smtClean="0"/>
              <a:t>stores, recreation and shopping malls, eateries, sports facilities, beauty care, hair and massage salons, swimming pools and saunas, etc.)</a:t>
            </a:r>
          </a:p>
          <a:p>
            <a:endParaRPr lang="en-US" sz="1200" b="0" i="1"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And other perpetrator for 5%. It should be mentioned that </a:t>
            </a:r>
            <a:r>
              <a:rPr lang="en-US" i="0" dirty="0" smtClean="0"/>
              <a:t>One case can contain several types of perpetrators.</a:t>
            </a:r>
            <a:endParaRPr lang="ru-RU" i="0" dirty="0" smtClean="0"/>
          </a:p>
          <a:p>
            <a:endParaRPr lang="en-US" sz="1200" b="0" i="0" u="none" strike="noStrike" kern="1200" baseline="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1BE8DCDC-D13C-2549-BE6A-717E9EED41AD}" type="slidenum">
              <a:rPr lang="en-GB" smtClean="0"/>
              <a:t>9</a:t>
            </a:fld>
            <a:endParaRPr lang="en-GB"/>
          </a:p>
        </p:txBody>
      </p:sp>
    </p:spTree>
    <p:extLst>
      <p:ext uri="{BB962C8B-B14F-4D97-AF65-F5344CB8AC3E}">
        <p14:creationId xmlns:p14="http://schemas.microsoft.com/office/powerpoint/2010/main" val="1958795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majority of cases connected with a denial to provide services or assistance because of key population status</a:t>
            </a:r>
            <a:r>
              <a:rPr lang="en-US" sz="1200" b="0" i="0" u="none" strike="noStrike" kern="1200" baseline="0" dirty="0" smtClean="0">
                <a:solidFill>
                  <a:schemeClr val="tx1"/>
                </a:solidFill>
                <a:effectLst/>
                <a:latin typeface="+mn-lt"/>
                <a:ea typeface="+mn-ea"/>
                <a:cs typeface="+mn-cs"/>
              </a:rPr>
              <a:t> of women and mostly it is about health services such as Inpatient/outpatient medical care (not related to HIV/TB), OST provision/dosage reduction.</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Other most common types of incident that women are facing are verbal abuse, domestic violence, </a:t>
            </a:r>
            <a:r>
              <a:rPr lang="en-US" sz="1200" b="0" i="0" u="none" strike="noStrike" kern="1200" baseline="0" dirty="0" smtClean="0">
                <a:solidFill>
                  <a:schemeClr val="bg1"/>
                </a:solidFill>
                <a:effectLst/>
                <a:latin typeface="+mn-lt"/>
                <a:ea typeface="+mn-ea"/>
                <a:cs typeface="+mn-cs"/>
              </a:rPr>
              <a:t>d</a:t>
            </a:r>
            <a:r>
              <a:rPr lang="en-US" sz="1200" b="0" dirty="0" smtClean="0">
                <a:solidFill>
                  <a:schemeClr val="bg1"/>
                </a:solidFill>
              </a:rPr>
              <a:t>eprivation/destruction of personal property, HIV status disclosure.</a:t>
            </a:r>
          </a:p>
          <a:p>
            <a:r>
              <a:rPr lang="en-US" sz="1200" b="0" dirty="0" smtClean="0">
                <a:solidFill>
                  <a:schemeClr val="bg1"/>
                </a:solidFill>
              </a:rPr>
              <a:t> </a:t>
            </a:r>
          </a:p>
          <a:p>
            <a:r>
              <a:rPr lang="en-US" sz="1200" b="0" dirty="0" smtClean="0">
                <a:solidFill>
                  <a:schemeClr val="bg1"/>
                </a:solidFill>
              </a:rPr>
              <a:t>As with the perpetrator once case also can contain </a:t>
            </a:r>
            <a:r>
              <a:rPr lang="en-US" i="0" dirty="0" smtClean="0"/>
              <a:t>several types of incidents.</a:t>
            </a:r>
            <a:endParaRPr lang="ru-RU" sz="1200" b="0" i="0" dirty="0" smtClean="0">
              <a:solidFill>
                <a:schemeClr val="bg1"/>
              </a:solidFill>
            </a:endParaRPr>
          </a:p>
          <a:p>
            <a:endParaRPr lang="en-US" sz="1200" b="0" i="0" u="none" strike="noStrike" kern="1200" baseline="0" dirty="0" smtClean="0">
              <a:solidFill>
                <a:schemeClr val="tx1"/>
              </a:solidFill>
              <a:effectLst/>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1BE8DCDC-D13C-2549-BE6A-717E9EED41AD}" type="slidenum">
              <a:rPr lang="en-GB" smtClean="0"/>
              <a:t>10</a:t>
            </a:fld>
            <a:endParaRPr lang="en-GB"/>
          </a:p>
        </p:txBody>
      </p:sp>
    </p:spTree>
    <p:extLst>
      <p:ext uri="{BB962C8B-B14F-4D97-AF65-F5344CB8AC3E}">
        <p14:creationId xmlns:p14="http://schemas.microsoft.com/office/powerpoint/2010/main" val="1698635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vl1pPr>
          </a:lstStyle>
          <a:p>
            <a:r>
              <a:rPr lang="ru-RU" smtClean="0"/>
              <a:t>Образец заголовка</a:t>
            </a:r>
            <a:endParaRPr lang="en-US" dirty="0"/>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mj-lt"/>
                <a:ea typeface="IAS Ribbon Sans Bold" pitchFamily="2" charset="0"/>
              </a:defRPr>
            </a:lvl1pPr>
          </a:lstStyle>
          <a:p>
            <a:pPr lvl="0"/>
            <a:r>
              <a:rPr lang="en-GB" dirty="0"/>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vl1pPr>
          </a:lstStyle>
          <a:p>
            <a:pPr lvl="0"/>
            <a:r>
              <a:rPr lang="en-GB" dirty="0"/>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a:t>
            </a:r>
          </a:p>
        </p:txBody>
      </p:sp>
    </p:spTree>
    <p:extLst>
      <p:ext uri="{BB962C8B-B14F-4D97-AF65-F5344CB8AC3E}">
        <p14:creationId xmlns:p14="http://schemas.microsoft.com/office/powerpoint/2010/main" val="2264674381"/>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p:spPr>
        <p:txBody>
          <a:bodyPr/>
          <a:lstStyle>
            <a:lvl1pPr marL="0" indent="0">
              <a:buNone/>
              <a:defRPr/>
            </a:lvl1pPr>
          </a:lstStyle>
          <a:p>
            <a:pPr lvl="0"/>
            <a:r>
              <a:rPr lang="ru-RU" smtClean="0"/>
              <a:t>Образец текста</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p:spPr>
        <p:txBody>
          <a:bodyPr/>
          <a:lstStyle>
            <a:lvl1pPr marL="0" indent="0">
              <a:buNone/>
              <a:defRPr/>
            </a:lvl1pPr>
          </a:lstStyle>
          <a:p>
            <a:pPr lvl="0"/>
            <a:r>
              <a:rPr lang="ru-RU" smtClean="0"/>
              <a:t>Образец текста</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n-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Caption</a:t>
            </a:r>
            <a:endParaRPr lang="en-US" dirty="0"/>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p:spPr>
        <p:txBody>
          <a:bodyPr anchor="b">
            <a:normAutofit/>
          </a:bodyPr>
          <a:lstStyle>
            <a:lvl1pPr marL="0" indent="0">
              <a:buNone/>
              <a:defRPr sz="1800" b="1" i="0">
                <a:solidFill>
                  <a:schemeClr val="accent1"/>
                </a:solidFill>
                <a:latin typeface="+mn-lt"/>
                <a:ea typeface="IAS Ribbon Sans Bold" pitchFamily="2" charset="0"/>
              </a:defRPr>
            </a:lvl1pPr>
          </a:lstStyle>
          <a:p>
            <a:pPr lvl="0"/>
            <a:r>
              <a:rPr lang="en-GB" dirty="0"/>
              <a:t>Caption</a:t>
            </a:r>
            <a:endParaRPr lang="en-US" dirty="0"/>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rIns="0" anchor="t"/>
          <a:lstStyle/>
          <a:p>
            <a:r>
              <a:rPr lang="ru-RU" smtClean="0"/>
              <a:t>Образец заголовка</a:t>
            </a:r>
            <a:endParaRPr lang="en-US" dirty="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66429329"/>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ru-RU" smtClean="0"/>
              <a:t>Образец текста</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ru-RU" smtClean="0"/>
              <a:t>Образец заголовка</a:t>
            </a:r>
            <a:endParaRPr lang="en-US" dirty="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ru-RU" smtClean="0"/>
              <a:t>Вставка рисунка</a:t>
            </a:r>
            <a:endParaRPr lang="en-US" dirty="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ru-RU" smtClean="0"/>
              <a:t>Образец текста</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solidFill>
            <a:schemeClr val="accent2"/>
          </a:solidFill>
        </p:spPr>
        <p:txBody>
          <a:bodyPr anchor="ctr"/>
          <a:lstStyle>
            <a:lvl1pPr marL="0" indent="0" algn="ctr">
              <a:buNone/>
              <a:defRPr/>
            </a:lvl1pPr>
          </a:lstStyle>
          <a:p>
            <a:r>
              <a:rPr lang="ru-RU" smtClean="0"/>
              <a:t>Вставка рисунка</a:t>
            </a:r>
            <a:endParaRPr lang="en-US"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rIns="0" anchor="t"/>
          <a:lstStyle/>
          <a:p>
            <a:r>
              <a:rPr lang="ru-RU" smtClean="0"/>
              <a:t>Образец заголовка</a:t>
            </a:r>
            <a:endParaRPr lang="en-US" dirty="0"/>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4"/>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02573492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4" y="441325"/>
            <a:ext cx="11306173" cy="5975350"/>
          </a:xfrm>
          <a:solidFill>
            <a:schemeClr val="accent2"/>
          </a:solidFill>
        </p:spPr>
        <p:txBody>
          <a:bodyPr anchor="ctr"/>
          <a:lstStyle>
            <a:lvl1pPr marL="0" indent="0" algn="ctr">
              <a:buNone/>
              <a:defRPr/>
            </a:lvl1pPr>
          </a:lstStyle>
          <a:p>
            <a:r>
              <a:rPr lang="ru-RU" smtClean="0"/>
              <a:t>Вставка рисунка</a:t>
            </a:r>
            <a:endParaRPr lang="en-US" dirty="0"/>
          </a:p>
        </p:txBody>
      </p:sp>
    </p:spTree>
    <p:extLst>
      <p:ext uri="{BB962C8B-B14F-4D97-AF65-F5344CB8AC3E}">
        <p14:creationId xmlns:p14="http://schemas.microsoft.com/office/powerpoint/2010/main" val="328059173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mj-lt"/>
                <a:ea typeface="IAS Ribbon Sans Regular" pitchFamily="2" charset="0"/>
              </a:defRPr>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5977731" cy="835818"/>
          </a:xfrm>
        </p:spPr>
        <p:txBody>
          <a:bodyPr>
            <a:normAutofit/>
          </a:bodyPr>
          <a:lstStyle>
            <a:lvl1pPr>
              <a:defRPr sz="2800" b="0" i="0">
                <a:solidFill>
                  <a:schemeClr val="accent2"/>
                </a:solidFill>
                <a:latin typeface="+mn-lt"/>
                <a:ea typeface="IAS Ribbon Sans Regular" pitchFamily="2" charset="0"/>
              </a:defRPr>
            </a:lvl1pPr>
          </a:lstStyle>
          <a:p>
            <a:pPr lvl="0"/>
            <a:r>
              <a:rPr lang="en-GB" dirty="0"/>
              <a:t>Quote citation</a:t>
            </a:r>
          </a:p>
        </p:txBody>
      </p:sp>
    </p:spTree>
    <p:extLst>
      <p:ext uri="{BB962C8B-B14F-4D97-AF65-F5344CB8AC3E}">
        <p14:creationId xmlns:p14="http://schemas.microsoft.com/office/powerpoint/2010/main" val="2962345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EAE0B-CB6F-F14D-B880-D913AC7C917A}"/>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992918396"/>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81886221"/>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ru-RU" smtClean="0"/>
              <a:t>Образец заголовка</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ru-RU" smtClean="0"/>
              <a:t>Образец заголовка</a:t>
            </a:r>
            <a:endParaRPr lang="en-US" dirty="0"/>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0909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patter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ru-RU" smtClean="0"/>
              <a:t>Образец заголовка</a:t>
            </a:r>
            <a:endParaRPr lang="en-US" dirty="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EEB70982-BFE8-A345-992E-7EBA17B005B7}"/>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1617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1"/>
                </a:solidFill>
                <a:latin typeface="+mn-lt"/>
                <a:ea typeface="IAS Ribbon Sans Bold" pitchFamily="2" charset="0"/>
              </a:defRPr>
            </a:lvl1pPr>
          </a:lstStyle>
          <a:p>
            <a:pPr lvl="0"/>
            <a:r>
              <a:rPr lang="en-GB" dirty="0"/>
              <a:t>Click to add subtitle</a:t>
            </a:r>
            <a:endParaRPr lang="en-US" dirty="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lvl1pPr>
              <a:defRPr>
                <a:latin typeface="+mj-lt"/>
              </a:defRPr>
            </a:lvl1pPr>
          </a:lstStyle>
          <a:p>
            <a:r>
              <a:rPr lang="ru-RU" smtClean="0"/>
              <a:t>Образец заголовка</a:t>
            </a:r>
            <a:endParaRPr lang="en-US" dirty="0"/>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76114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4116391" y="441325"/>
            <a:ext cx="7632700" cy="1223964"/>
          </a:xfrm>
          <a:prstGeom prst="rect">
            <a:avLst/>
          </a:prstGeom>
        </p:spPr>
        <p:txBody>
          <a:bodyPr lIns="0" rIns="0" anchor="t"/>
          <a:lstStyle/>
          <a:p>
            <a:r>
              <a:rPr lang="ru-RU" smtClean="0"/>
              <a:t>Образец заголовка</a:t>
            </a:r>
            <a:endParaRPr lang="en-US" dirty="0"/>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50120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solidFill>
            <a:schemeClr val="accent2"/>
          </a:solidFill>
        </p:spPr>
        <p:txBody>
          <a:bodyPr anchor="ctr"/>
          <a:lstStyle>
            <a:lvl1pPr algn="ctr">
              <a:defRPr/>
            </a:lvl1pPr>
          </a:lstStyle>
          <a:p>
            <a:r>
              <a:rPr lang="ru-RU" smtClean="0"/>
              <a:t>Вставка рисунка</a:t>
            </a:r>
            <a:endParaRPr lang="en-US" dirty="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ru-RU" smtClean="0"/>
              <a:t>Образец заголовка</a:t>
            </a:r>
            <a:endParaRPr lang="en-US" dirty="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20573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a:t>
            </a:r>
            <a:r>
              <a:rPr lang="en-GB" dirty="0" err="1"/>
              <a:t>Curabitur</a:t>
            </a:r>
            <a:r>
              <a:rPr lang="en-GB" dirty="0"/>
              <a:t> non </a:t>
            </a:r>
            <a:r>
              <a:rPr lang="en-GB" dirty="0" err="1"/>
              <a:t>nulla</a:t>
            </a:r>
            <a:r>
              <a:rPr lang="en-GB" dirty="0"/>
              <a:t> sit </a:t>
            </a:r>
            <a:r>
              <a:rPr lang="en-GB" dirty="0" err="1"/>
              <a:t>amet</a:t>
            </a:r>
            <a:r>
              <a:rPr lang="en-GB" dirty="0"/>
              <a:t> </a:t>
            </a:r>
            <a:r>
              <a:rPr lang="en-GB" dirty="0" err="1"/>
              <a:t>nisl</a:t>
            </a:r>
            <a:r>
              <a:rPr lang="en-GB" dirty="0"/>
              <a:t> tempus convallis </a:t>
            </a:r>
            <a:r>
              <a:rPr lang="en-GB" dirty="0" err="1"/>
              <a:t>quis</a:t>
            </a:r>
            <a:r>
              <a:rPr lang="en-GB" dirty="0"/>
              <a:t> ac </a:t>
            </a:r>
            <a:r>
              <a:rPr lang="en-GB" dirty="0" err="1"/>
              <a:t>lectus</a:t>
            </a:r>
            <a:r>
              <a:rPr lang="en-GB" dirty="0"/>
              <a:t>.</a:t>
            </a:r>
            <a:endParaRPr lang="en-US" dirty="0"/>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ru-RU" smtClean="0"/>
              <a:t>Образец текста</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ru-RU" smtClean="0"/>
              <a:t>Образец заголовка</a:t>
            </a:r>
            <a:endParaRPr lang="en-US"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1836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ru-RU" smtClean="0"/>
              <a:t>Образец текста</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ru-RU" smtClean="0"/>
              <a:t>Образец текста</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ru-RU" smtClean="0"/>
              <a:t>Образец заголовка</a:t>
            </a:r>
            <a:endParaRPr lang="en-US"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7" y="2097087"/>
            <a:ext cx="11306175" cy="4103688"/>
          </a:xfrm>
          <a:prstGeom prst="rect">
            <a:avLst/>
          </a:prstGeom>
        </p:spPr>
        <p:txBody>
          <a:bodyPr vert="horz" lIns="0" tIns="0" rIns="0" bIns="0" rtlCol="0">
            <a:normAutofit/>
          </a:bodyPr>
          <a:lstStyle/>
          <a:p>
            <a:pPr lvl="0"/>
            <a:r>
              <a:rPr lang="en-GB" dirty="0" err="1"/>
              <a:t>Vivamus</a:t>
            </a:r>
            <a:r>
              <a:rPr lang="en-GB" dirty="0"/>
              <a:t> </a:t>
            </a:r>
            <a:r>
              <a:rPr lang="en-GB" dirty="0" err="1"/>
              <a:t>suscipit</a:t>
            </a:r>
            <a:r>
              <a:rPr lang="en-GB" dirty="0"/>
              <a:t> </a:t>
            </a:r>
            <a:r>
              <a:rPr lang="en-GB" dirty="0" err="1"/>
              <a:t>tortor</a:t>
            </a:r>
            <a:r>
              <a:rPr lang="en-GB" dirty="0"/>
              <a:t> </a:t>
            </a:r>
            <a:r>
              <a:rPr lang="en-GB" dirty="0" err="1"/>
              <a:t>eget</a:t>
            </a:r>
            <a:r>
              <a:rPr lang="en-GB" dirty="0"/>
              <a:t> </a:t>
            </a:r>
            <a:r>
              <a:rPr lang="en-GB" dirty="0" err="1"/>
              <a:t>felis</a:t>
            </a:r>
            <a:r>
              <a:rPr lang="en-GB" dirty="0"/>
              <a:t> </a:t>
            </a:r>
            <a:r>
              <a:rPr lang="en-GB" dirty="0" err="1"/>
              <a:t>porttitor</a:t>
            </a:r>
            <a:r>
              <a:rPr lang="en-GB" dirty="0"/>
              <a:t> </a:t>
            </a:r>
            <a:r>
              <a:rPr lang="en-GB" dirty="0" err="1"/>
              <a:t>volutpat</a:t>
            </a:r>
            <a:r>
              <a:rPr lang="en-GB" dirty="0"/>
              <a:t>. </a:t>
            </a:r>
            <a:r>
              <a:rPr lang="en-GB" dirty="0" err="1"/>
              <a:t>Curabitur</a:t>
            </a:r>
            <a:r>
              <a:rPr lang="en-GB" dirty="0"/>
              <a:t> </a:t>
            </a:r>
            <a:r>
              <a:rPr lang="en-GB" dirty="0" err="1"/>
              <a:t>arcu</a:t>
            </a:r>
            <a:r>
              <a:rPr lang="en-GB" dirty="0"/>
              <a:t> </a:t>
            </a:r>
            <a:r>
              <a:rPr lang="en-GB" dirty="0" err="1"/>
              <a:t>erat</a:t>
            </a:r>
            <a:r>
              <a:rPr lang="en-GB" dirty="0"/>
              <a:t>, </a:t>
            </a:r>
            <a:r>
              <a:rPr lang="en-GB" dirty="0" err="1"/>
              <a:t>accumsan</a:t>
            </a:r>
            <a:r>
              <a:rPr lang="en-GB" dirty="0"/>
              <a:t> id </a:t>
            </a:r>
            <a:r>
              <a:rPr lang="en-GB" dirty="0" err="1"/>
              <a:t>imperdiet</a:t>
            </a:r>
            <a:r>
              <a:rPr lang="en-GB" dirty="0"/>
              <a:t> et, </a:t>
            </a:r>
            <a:r>
              <a:rPr lang="en-GB" dirty="0" err="1"/>
              <a:t>porttitor</a:t>
            </a:r>
            <a:r>
              <a:rPr lang="en-GB" dirty="0"/>
              <a:t> at sem.</a:t>
            </a:r>
          </a:p>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Vestibulum ac </a:t>
            </a:r>
            <a:r>
              <a:rPr lang="en-GB" dirty="0" err="1"/>
              <a:t>diam</a:t>
            </a:r>
            <a:r>
              <a:rPr lang="en-GB" dirty="0"/>
              <a:t> sit </a:t>
            </a:r>
            <a:r>
              <a:rPr lang="en-GB" dirty="0" err="1"/>
              <a:t>amet</a:t>
            </a:r>
            <a:r>
              <a:rPr lang="en-GB" dirty="0"/>
              <a:t> </a:t>
            </a:r>
            <a:r>
              <a:rPr lang="en-GB" dirty="0" err="1"/>
              <a:t>quam</a:t>
            </a:r>
            <a:r>
              <a:rPr lang="en-GB" dirty="0"/>
              <a:t> </a:t>
            </a:r>
            <a:r>
              <a:rPr lang="en-GB" dirty="0" err="1"/>
              <a:t>vehicula</a:t>
            </a:r>
            <a:r>
              <a:rPr lang="en-GB" dirty="0"/>
              <a:t> </a:t>
            </a:r>
            <a:r>
              <a:rPr lang="en-GB" dirty="0" err="1"/>
              <a:t>elementum</a:t>
            </a:r>
            <a:r>
              <a:rPr lang="en-GB" dirty="0"/>
              <a:t> </a:t>
            </a:r>
            <a:r>
              <a:rPr lang="en-GB" dirty="0" err="1"/>
              <a:t>sed</a:t>
            </a:r>
            <a:r>
              <a:rPr lang="en-GB" dirty="0"/>
              <a:t> sit </a:t>
            </a:r>
            <a:r>
              <a:rPr lang="en-GB" dirty="0" err="1"/>
              <a:t>amet</a:t>
            </a:r>
            <a:r>
              <a:rPr lang="en-GB" dirty="0"/>
              <a:t> </a:t>
            </a:r>
            <a:r>
              <a:rPr lang="en-GB" dirty="0" err="1"/>
              <a:t>dui.Click</a:t>
            </a:r>
            <a:r>
              <a:rPr lang="en-GB" dirty="0"/>
              <a:t> to edit Master text styles</a:t>
            </a:r>
          </a:p>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9">
            <a:extLst>
              <a:ext uri="{FF2B5EF4-FFF2-40B4-BE49-F238E27FC236}">
                <a16:creationId xmlns:a16="http://schemas.microsoft.com/office/drawing/2014/main" id="{4C1DE39C-A624-6245-8B93-DA3654240756}"/>
              </a:ext>
            </a:extLst>
          </p:cNvPr>
          <p:cNvSpPr>
            <a:spLocks noGrp="1"/>
          </p:cNvSpPr>
          <p:nvPr>
            <p:ph type="title"/>
          </p:nvPr>
        </p:nvSpPr>
        <p:spPr>
          <a:xfrm>
            <a:off x="4114800" y="441324"/>
            <a:ext cx="7632000" cy="1221875"/>
          </a:xfrm>
          <a:prstGeom prst="rect">
            <a:avLst/>
          </a:prstGeom>
        </p:spPr>
        <p:txBody>
          <a:bodyPr vert="horz" lIns="0" tIns="0" rIns="0" bIns="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258581792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77" r:id="rId4"/>
    <p:sldLayoutId id="2147483671" r:id="rId5"/>
    <p:sldLayoutId id="2147483672" r:id="rId6"/>
    <p:sldLayoutId id="2147483664" r:id="rId7"/>
    <p:sldLayoutId id="2147483667" r:id="rId8"/>
    <p:sldLayoutId id="2147483665" r:id="rId9"/>
    <p:sldLayoutId id="2147483668" r:id="rId10"/>
    <p:sldLayoutId id="2147483674" r:id="rId11"/>
    <p:sldLayoutId id="2147483675" r:id="rId12"/>
    <p:sldLayoutId id="2147483678" r:id="rId13"/>
    <p:sldLayoutId id="2147483679" r:id="rId14"/>
    <p:sldLayoutId id="2147483670" r:id="rId15"/>
    <p:sldLayoutId id="2147483676" r:id="rId16"/>
  </p:sldLayoutIdLst>
  <p:txStyles>
    <p:title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BC79-ADC6-0046-8A5F-BE970FB5E168}"/>
              </a:ext>
            </a:extLst>
          </p:cNvPr>
          <p:cNvSpPr>
            <a:spLocks noGrp="1"/>
          </p:cNvSpPr>
          <p:nvPr>
            <p:ph type="title"/>
          </p:nvPr>
        </p:nvSpPr>
        <p:spPr>
          <a:xfrm>
            <a:off x="4116390" y="441325"/>
            <a:ext cx="7877489" cy="1223964"/>
          </a:xfrm>
        </p:spPr>
        <p:txBody>
          <a:bodyPr>
            <a:normAutofit/>
          </a:bodyPr>
          <a:lstStyle/>
          <a:p>
            <a:r>
              <a:rPr lang="en-GB" sz="3600" dirty="0"/>
              <a:t>Conflict of interest disclosure</a:t>
            </a:r>
          </a:p>
        </p:txBody>
      </p:sp>
      <p:sp>
        <p:nvSpPr>
          <p:cNvPr id="7" name="Content Placeholder 2">
            <a:extLst>
              <a:ext uri="{FF2B5EF4-FFF2-40B4-BE49-F238E27FC236}">
                <a16:creationId xmlns:a16="http://schemas.microsoft.com/office/drawing/2014/main" id="{03029E44-B238-FB79-A48C-C3851799F32C}"/>
              </a:ext>
            </a:extLst>
          </p:cNvPr>
          <p:cNvSpPr txBox="1">
            <a:spLocks/>
          </p:cNvSpPr>
          <p:nvPr/>
        </p:nvSpPr>
        <p:spPr>
          <a:xfrm>
            <a:off x="4353636" y="1993852"/>
            <a:ext cx="7395454" cy="1726059"/>
          </a:xfrm>
          <a:prstGeom prst="rect">
            <a:avLst/>
          </a:prstGeom>
        </p:spPr>
        <p:txBody>
          <a:bodyPr lIns="0" tIns="0" rIns="0" bIns="0">
            <a:no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t>I have no relevant financial relationships with ineligible companies to disclose.</a:t>
            </a:r>
            <a:endParaRPr lang="en-GB" dirty="0"/>
          </a:p>
          <a:p>
            <a:endParaRPr lang="en-US" sz="1400" dirty="0"/>
          </a:p>
          <a:p>
            <a:r>
              <a:rPr lang="en-US" sz="1400" dirty="0"/>
              <a:t> </a:t>
            </a:r>
          </a:p>
        </p:txBody>
      </p:sp>
    </p:spTree>
    <p:extLst>
      <p:ext uri="{BB962C8B-B14F-4D97-AF65-F5344CB8AC3E}">
        <p14:creationId xmlns:p14="http://schemas.microsoft.com/office/powerpoint/2010/main" val="3014233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7EA72CF-9370-F347-B87B-62EFB343B06A}"/>
              </a:ext>
            </a:extLst>
          </p:cNvPr>
          <p:cNvSpPr>
            <a:spLocks noGrp="1"/>
          </p:cNvSpPr>
          <p:nvPr>
            <p:ph type="title"/>
          </p:nvPr>
        </p:nvSpPr>
        <p:spPr>
          <a:xfrm>
            <a:off x="2286000" y="94038"/>
            <a:ext cx="10696074" cy="1223964"/>
          </a:xfrm>
        </p:spPr>
        <p:txBody>
          <a:bodyPr>
            <a:normAutofit fontScale="90000"/>
          </a:bodyPr>
          <a:lstStyle/>
          <a:p>
            <a:r>
              <a:rPr lang="en-US" dirty="0" smtClean="0"/>
              <a:t>Key human rights violations and </a:t>
            </a:r>
            <a:br>
              <a:rPr lang="en-US" dirty="0" smtClean="0"/>
            </a:br>
            <a:r>
              <a:rPr lang="en-US" dirty="0" smtClean="0"/>
              <a:t>most common types of incidents</a:t>
            </a:r>
            <a:endParaRPr lang="en-GB" dirty="0"/>
          </a:p>
        </p:txBody>
      </p:sp>
      <p:sp>
        <p:nvSpPr>
          <p:cNvPr id="7" name="Прямоугольник 6"/>
          <p:cNvSpPr/>
          <p:nvPr/>
        </p:nvSpPr>
        <p:spPr>
          <a:xfrm>
            <a:off x="-150640" y="1383755"/>
            <a:ext cx="6096000" cy="369332"/>
          </a:xfrm>
          <a:prstGeom prst="rect">
            <a:avLst/>
          </a:prstGeom>
        </p:spPr>
        <p:txBody>
          <a:bodyPr>
            <a:spAutoFit/>
          </a:bodyPr>
          <a:lstStyle/>
          <a:p>
            <a:pPr algn="r"/>
            <a:r>
              <a:rPr lang="en-US" i="1" dirty="0"/>
              <a:t>One </a:t>
            </a:r>
            <a:r>
              <a:rPr lang="en-US" i="1" dirty="0" smtClean="0"/>
              <a:t>case can contain several types of incidents</a:t>
            </a:r>
            <a:endParaRPr lang="ru-RU" i="1" dirty="0"/>
          </a:p>
        </p:txBody>
      </p:sp>
      <p:sp>
        <p:nvSpPr>
          <p:cNvPr id="2" name="TextBox 1"/>
          <p:cNvSpPr txBox="1"/>
          <p:nvPr/>
        </p:nvSpPr>
        <p:spPr>
          <a:xfrm>
            <a:off x="7731511" y="1907074"/>
            <a:ext cx="4148919" cy="923330"/>
          </a:xfrm>
          <a:prstGeom prst="rect">
            <a:avLst/>
          </a:prstGeom>
          <a:noFill/>
          <a:ln>
            <a:solidFill>
              <a:schemeClr val="accent1"/>
            </a:solidFill>
          </a:ln>
        </p:spPr>
        <p:txBody>
          <a:bodyPr wrap="square" rtlCol="0">
            <a:spAutoFit/>
          </a:bodyPr>
          <a:lstStyle/>
          <a:p>
            <a:pPr marL="285750" indent="-285750">
              <a:buFont typeface="Wingdings" panose="05000000000000000000" pitchFamily="2" charset="2"/>
              <a:buChar char="§"/>
            </a:pPr>
            <a:r>
              <a:rPr lang="en-US" dirty="0"/>
              <a:t>I</a:t>
            </a:r>
            <a:r>
              <a:rPr lang="en-US" dirty="0" smtClean="0"/>
              <a:t>npatient/outpatient </a:t>
            </a:r>
            <a:r>
              <a:rPr lang="en-US" dirty="0"/>
              <a:t>medical care (not related to HIV/TB</a:t>
            </a:r>
            <a:r>
              <a:rPr lang="en-US" dirty="0" smtClean="0"/>
              <a:t>)</a:t>
            </a:r>
          </a:p>
          <a:p>
            <a:pPr marL="285750" indent="-285750">
              <a:buFont typeface="Wingdings" panose="05000000000000000000" pitchFamily="2" charset="2"/>
              <a:buChar char="§"/>
            </a:pPr>
            <a:r>
              <a:rPr lang="en-US" dirty="0" smtClean="0"/>
              <a:t>OST provision</a:t>
            </a:r>
            <a:r>
              <a:rPr lang="uk-UA" dirty="0" smtClean="0"/>
              <a:t>/</a:t>
            </a:r>
            <a:r>
              <a:rPr lang="en-US" dirty="0" smtClean="0"/>
              <a:t>dosage reduction </a:t>
            </a:r>
            <a:endParaRPr lang="ru-RU" dirty="0"/>
          </a:p>
        </p:txBody>
      </p:sp>
      <p:grpSp>
        <p:nvGrpSpPr>
          <p:cNvPr id="12" name="Группа 11"/>
          <p:cNvGrpSpPr/>
          <p:nvPr/>
        </p:nvGrpSpPr>
        <p:grpSpPr>
          <a:xfrm>
            <a:off x="8039266" y="1344246"/>
            <a:ext cx="4262726" cy="627797"/>
            <a:chOff x="7792872" y="1692322"/>
            <a:chExt cx="4442347" cy="627797"/>
          </a:xfrm>
        </p:grpSpPr>
        <p:sp>
          <p:nvSpPr>
            <p:cNvPr id="3" name="Прямоугольник 2"/>
            <p:cNvSpPr/>
            <p:nvPr/>
          </p:nvSpPr>
          <p:spPr>
            <a:xfrm>
              <a:off x="7792872" y="1692322"/>
              <a:ext cx="4121624" cy="627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7799695" y="1811938"/>
              <a:ext cx="4435524" cy="400110"/>
            </a:xfrm>
            <a:prstGeom prst="rect">
              <a:avLst/>
            </a:prstGeom>
            <a:noFill/>
          </p:spPr>
          <p:txBody>
            <a:bodyPr wrap="square" rtlCol="0">
              <a:spAutoFit/>
            </a:bodyPr>
            <a:lstStyle/>
            <a:p>
              <a:pPr algn="l"/>
              <a:r>
                <a:rPr lang="en-US" sz="2000" b="1" dirty="0" smtClean="0">
                  <a:solidFill>
                    <a:schemeClr val="bg1"/>
                  </a:solidFill>
                </a:rPr>
                <a:t>71% Health care services</a:t>
              </a:r>
              <a:endParaRPr lang="ru-RU" sz="2000" b="1" dirty="0">
                <a:solidFill>
                  <a:schemeClr val="bg1"/>
                </a:solidFill>
              </a:endParaRPr>
            </a:p>
          </p:txBody>
        </p:sp>
      </p:grpSp>
      <p:cxnSp>
        <p:nvCxnSpPr>
          <p:cNvPr id="14" name="Соединительная линия уступом 13"/>
          <p:cNvCxnSpPr/>
          <p:nvPr/>
        </p:nvCxnSpPr>
        <p:spPr>
          <a:xfrm flipV="1">
            <a:off x="7077240" y="1568422"/>
            <a:ext cx="962026" cy="807541"/>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5" name="Группа 14"/>
          <p:cNvGrpSpPr/>
          <p:nvPr/>
        </p:nvGrpSpPr>
        <p:grpSpPr>
          <a:xfrm>
            <a:off x="7083225" y="4600162"/>
            <a:ext cx="4652662" cy="707886"/>
            <a:chOff x="7792872" y="1664069"/>
            <a:chExt cx="4160232" cy="707886"/>
          </a:xfrm>
        </p:grpSpPr>
        <p:sp>
          <p:nvSpPr>
            <p:cNvPr id="16" name="Прямоугольник 15"/>
            <p:cNvSpPr/>
            <p:nvPr/>
          </p:nvSpPr>
          <p:spPr>
            <a:xfrm>
              <a:off x="7792872" y="1692322"/>
              <a:ext cx="4121624" cy="627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7838302" y="1664069"/>
              <a:ext cx="4114802" cy="707886"/>
            </a:xfrm>
            <a:prstGeom prst="rect">
              <a:avLst/>
            </a:prstGeom>
            <a:noFill/>
          </p:spPr>
          <p:txBody>
            <a:bodyPr wrap="square" rtlCol="0">
              <a:spAutoFit/>
            </a:bodyPr>
            <a:lstStyle/>
            <a:p>
              <a:r>
                <a:rPr lang="en-US" sz="2000" b="1" dirty="0" smtClean="0">
                  <a:solidFill>
                    <a:schemeClr val="bg1"/>
                  </a:solidFill>
                </a:rPr>
                <a:t>3</a:t>
              </a:r>
              <a:r>
                <a:rPr lang="uk-UA" sz="2000" b="1" dirty="0" smtClean="0">
                  <a:solidFill>
                    <a:schemeClr val="bg1"/>
                  </a:solidFill>
                </a:rPr>
                <a:t>9</a:t>
              </a:r>
              <a:r>
                <a:rPr lang="en-US" sz="2000" b="1" dirty="0">
                  <a:solidFill>
                    <a:schemeClr val="bg1"/>
                  </a:solidFill>
                </a:rPr>
                <a:t>% Deprivation/destruction </a:t>
              </a:r>
              <a:r>
                <a:rPr lang="uk-UA" sz="2000" b="1" dirty="0" smtClean="0">
                  <a:solidFill>
                    <a:schemeClr val="bg1"/>
                  </a:solidFill>
                </a:rPr>
                <a:t>        </a:t>
              </a:r>
            </a:p>
            <a:p>
              <a:r>
                <a:rPr lang="uk-UA" sz="2000" b="1" dirty="0">
                  <a:solidFill>
                    <a:schemeClr val="bg1"/>
                  </a:solidFill>
                </a:rPr>
                <a:t> </a:t>
              </a:r>
              <a:r>
                <a:rPr lang="uk-UA" sz="2000" b="1" dirty="0" smtClean="0">
                  <a:solidFill>
                    <a:schemeClr val="bg1"/>
                  </a:solidFill>
                </a:rPr>
                <a:t>        </a:t>
              </a:r>
              <a:r>
                <a:rPr lang="en-US" sz="2000" b="1" dirty="0" smtClean="0">
                  <a:solidFill>
                    <a:schemeClr val="bg1"/>
                  </a:solidFill>
                </a:rPr>
                <a:t>of </a:t>
              </a:r>
              <a:r>
                <a:rPr lang="en-US" sz="2000" b="1" dirty="0">
                  <a:solidFill>
                    <a:schemeClr val="bg1"/>
                  </a:solidFill>
                </a:rPr>
                <a:t>personal property</a:t>
              </a:r>
              <a:endParaRPr lang="ru-RU" sz="2000" b="1" dirty="0">
                <a:solidFill>
                  <a:schemeClr val="bg1"/>
                </a:solidFill>
              </a:endParaRPr>
            </a:p>
          </p:txBody>
        </p:sp>
      </p:grpSp>
      <p:grpSp>
        <p:nvGrpSpPr>
          <p:cNvPr id="24" name="Группа 23"/>
          <p:cNvGrpSpPr/>
          <p:nvPr/>
        </p:nvGrpSpPr>
        <p:grpSpPr>
          <a:xfrm>
            <a:off x="7077240" y="5426639"/>
            <a:ext cx="4184538" cy="627797"/>
            <a:chOff x="7792872" y="1692322"/>
            <a:chExt cx="4171415" cy="627797"/>
          </a:xfrm>
        </p:grpSpPr>
        <p:sp>
          <p:nvSpPr>
            <p:cNvPr id="25" name="Прямоугольник 24"/>
            <p:cNvSpPr/>
            <p:nvPr/>
          </p:nvSpPr>
          <p:spPr>
            <a:xfrm>
              <a:off x="7792872" y="1692322"/>
              <a:ext cx="4121624" cy="627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p:cNvSpPr txBox="1"/>
            <p:nvPr/>
          </p:nvSpPr>
          <p:spPr>
            <a:xfrm>
              <a:off x="7849485" y="1820481"/>
              <a:ext cx="4114802" cy="400110"/>
            </a:xfrm>
            <a:prstGeom prst="rect">
              <a:avLst/>
            </a:prstGeom>
            <a:noFill/>
          </p:spPr>
          <p:txBody>
            <a:bodyPr wrap="square" rtlCol="0">
              <a:spAutoFit/>
            </a:bodyPr>
            <a:lstStyle/>
            <a:p>
              <a:r>
                <a:rPr lang="en-US" sz="2000" b="1" dirty="0" smtClean="0">
                  <a:solidFill>
                    <a:schemeClr val="bg1"/>
                  </a:solidFill>
                </a:rPr>
                <a:t>3</a:t>
              </a:r>
              <a:r>
                <a:rPr lang="uk-UA" sz="2000" b="1" dirty="0" smtClean="0">
                  <a:solidFill>
                    <a:schemeClr val="bg1"/>
                  </a:solidFill>
                </a:rPr>
                <a:t>0</a:t>
              </a:r>
              <a:r>
                <a:rPr lang="en-US" sz="2000" b="1" dirty="0">
                  <a:solidFill>
                    <a:schemeClr val="bg1"/>
                  </a:solidFill>
                </a:rPr>
                <a:t>% HIV status disclosure</a:t>
              </a:r>
              <a:endParaRPr lang="ru-RU" sz="2000" b="1" dirty="0">
                <a:solidFill>
                  <a:schemeClr val="bg1"/>
                </a:solidFill>
              </a:endParaRPr>
            </a:p>
          </p:txBody>
        </p:sp>
      </p:grpSp>
      <p:graphicFrame>
        <p:nvGraphicFramePr>
          <p:cNvPr id="31" name="Диаграмма 30"/>
          <p:cNvGraphicFramePr>
            <a:graphicFrameLocks/>
          </p:cNvGraphicFramePr>
          <p:nvPr>
            <p:extLst>
              <p:ext uri="{D42A27DB-BD31-4B8C-83A1-F6EECF244321}">
                <p14:modId xmlns:p14="http://schemas.microsoft.com/office/powerpoint/2010/main" val="3307258754"/>
              </p:ext>
            </p:extLst>
          </p:nvPr>
        </p:nvGraphicFramePr>
        <p:xfrm>
          <a:off x="313616" y="1753087"/>
          <a:ext cx="6763624" cy="4562653"/>
        </p:xfrm>
        <a:graphic>
          <a:graphicData uri="http://schemas.openxmlformats.org/drawingml/2006/chart">
            <c:chart xmlns:c="http://schemas.openxmlformats.org/drawingml/2006/chart" xmlns:r="http://schemas.openxmlformats.org/officeDocument/2006/relationships" r:id="rId3"/>
          </a:graphicData>
        </a:graphic>
      </p:graphicFrame>
      <p:cxnSp>
        <p:nvCxnSpPr>
          <p:cNvPr id="39" name="Прямая со стрелкой 38"/>
          <p:cNvCxnSpPr/>
          <p:nvPr/>
        </p:nvCxnSpPr>
        <p:spPr>
          <a:xfrm>
            <a:off x="6296235" y="5740538"/>
            <a:ext cx="78698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6311200" y="4042273"/>
            <a:ext cx="78698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48" name="Группа 47"/>
          <p:cNvGrpSpPr/>
          <p:nvPr/>
        </p:nvGrpSpPr>
        <p:grpSpPr>
          <a:xfrm>
            <a:off x="7077240" y="2955470"/>
            <a:ext cx="2990570" cy="627797"/>
            <a:chOff x="8056832" y="2871998"/>
            <a:chExt cx="3320007" cy="627797"/>
          </a:xfrm>
        </p:grpSpPr>
        <p:sp>
          <p:nvSpPr>
            <p:cNvPr id="45" name="Прямоугольник 44"/>
            <p:cNvSpPr/>
            <p:nvPr/>
          </p:nvSpPr>
          <p:spPr>
            <a:xfrm>
              <a:off x="8056832" y="2871998"/>
              <a:ext cx="3320007" cy="627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TextBox 45"/>
            <p:cNvSpPr txBox="1"/>
            <p:nvPr/>
          </p:nvSpPr>
          <p:spPr>
            <a:xfrm>
              <a:off x="8088040" y="2973532"/>
              <a:ext cx="3153215" cy="400110"/>
            </a:xfrm>
            <a:prstGeom prst="rect">
              <a:avLst/>
            </a:prstGeom>
            <a:noFill/>
          </p:spPr>
          <p:txBody>
            <a:bodyPr wrap="square" rtlCol="0">
              <a:spAutoFit/>
            </a:bodyPr>
            <a:lstStyle/>
            <a:p>
              <a:r>
                <a:rPr lang="uk-UA" sz="2000" b="1" dirty="0" smtClean="0">
                  <a:solidFill>
                    <a:schemeClr val="bg1"/>
                  </a:solidFill>
                </a:rPr>
                <a:t>56</a:t>
              </a:r>
              <a:r>
                <a:rPr lang="en-US" sz="2000" b="1" dirty="0" smtClean="0">
                  <a:solidFill>
                    <a:schemeClr val="bg1"/>
                  </a:solidFill>
                </a:rPr>
                <a:t>% Verbal abuse</a:t>
              </a:r>
              <a:endParaRPr lang="ru-RU" sz="2000" b="1" dirty="0">
                <a:solidFill>
                  <a:schemeClr val="bg1"/>
                </a:solidFill>
              </a:endParaRPr>
            </a:p>
          </p:txBody>
        </p:sp>
      </p:grpSp>
      <p:cxnSp>
        <p:nvCxnSpPr>
          <p:cNvPr id="47" name="Прямая со стрелкой 46"/>
          <p:cNvCxnSpPr/>
          <p:nvPr/>
        </p:nvCxnSpPr>
        <p:spPr>
          <a:xfrm>
            <a:off x="6311200" y="3217607"/>
            <a:ext cx="78698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a:off x="6311200" y="4974379"/>
            <a:ext cx="78698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50" name="Группа 49"/>
          <p:cNvGrpSpPr/>
          <p:nvPr/>
        </p:nvGrpSpPr>
        <p:grpSpPr>
          <a:xfrm>
            <a:off x="7090698" y="3756877"/>
            <a:ext cx="3853776" cy="627797"/>
            <a:chOff x="7792872" y="1692322"/>
            <a:chExt cx="4137292" cy="627797"/>
          </a:xfrm>
        </p:grpSpPr>
        <p:sp>
          <p:nvSpPr>
            <p:cNvPr id="51" name="Прямоугольник 50"/>
            <p:cNvSpPr/>
            <p:nvPr/>
          </p:nvSpPr>
          <p:spPr>
            <a:xfrm>
              <a:off x="7792872" y="1692322"/>
              <a:ext cx="4121624" cy="627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TextBox 51"/>
            <p:cNvSpPr txBox="1"/>
            <p:nvPr/>
          </p:nvSpPr>
          <p:spPr>
            <a:xfrm>
              <a:off x="7815362" y="1805168"/>
              <a:ext cx="4114802" cy="400110"/>
            </a:xfrm>
            <a:prstGeom prst="rect">
              <a:avLst/>
            </a:prstGeom>
            <a:noFill/>
          </p:spPr>
          <p:txBody>
            <a:bodyPr wrap="square" rtlCol="0">
              <a:spAutoFit/>
            </a:bodyPr>
            <a:lstStyle/>
            <a:p>
              <a:r>
                <a:rPr lang="en-US" sz="2000" b="1" dirty="0" smtClean="0">
                  <a:solidFill>
                    <a:schemeClr val="bg1"/>
                  </a:solidFill>
                </a:rPr>
                <a:t>32% </a:t>
              </a:r>
              <a:r>
                <a:rPr lang="en-US" sz="2000" b="1" dirty="0">
                  <a:solidFill>
                    <a:schemeClr val="bg1"/>
                  </a:solidFill>
                </a:rPr>
                <a:t>D</a:t>
              </a:r>
              <a:r>
                <a:rPr lang="en-US" sz="2000" b="1" dirty="0" smtClean="0">
                  <a:solidFill>
                    <a:schemeClr val="bg1"/>
                  </a:solidFill>
                </a:rPr>
                <a:t>omestic </a:t>
              </a:r>
              <a:r>
                <a:rPr lang="en-US" sz="2000" b="1" dirty="0">
                  <a:solidFill>
                    <a:schemeClr val="bg1"/>
                  </a:solidFill>
                </a:rPr>
                <a:t>violence</a:t>
              </a:r>
              <a:endParaRPr lang="ru-RU" sz="2000" b="1" dirty="0">
                <a:solidFill>
                  <a:schemeClr val="bg1"/>
                </a:solidFill>
              </a:endParaRPr>
            </a:p>
          </p:txBody>
        </p:sp>
      </p:grpSp>
      <p:sp>
        <p:nvSpPr>
          <p:cNvPr id="54" name="Прямоугольник 53"/>
          <p:cNvSpPr/>
          <p:nvPr/>
        </p:nvSpPr>
        <p:spPr>
          <a:xfrm>
            <a:off x="7090388" y="6083067"/>
            <a:ext cx="2964273" cy="646331"/>
          </a:xfrm>
          <a:prstGeom prst="rect">
            <a:avLst/>
          </a:prstGeom>
          <a:ln>
            <a:solidFill>
              <a:schemeClr val="accent1"/>
            </a:solidFill>
          </a:ln>
        </p:spPr>
        <p:txBody>
          <a:bodyPr wrap="none">
            <a:spAutoFit/>
          </a:bodyPr>
          <a:lstStyle/>
          <a:p>
            <a:r>
              <a:rPr lang="en-US" i="1" dirty="0" smtClean="0"/>
              <a:t>Data as of 01.06.2022, </a:t>
            </a:r>
          </a:p>
          <a:p>
            <a:r>
              <a:rPr lang="ru-RU" i="1" dirty="0" err="1" smtClean="0"/>
              <a:t>REAct</a:t>
            </a:r>
            <a:r>
              <a:rPr lang="ru-RU" i="1" dirty="0" smtClean="0"/>
              <a:t> </a:t>
            </a:r>
            <a:r>
              <a:rPr lang="ru-RU" i="1" dirty="0" err="1"/>
              <a:t>database</a:t>
            </a:r>
            <a:endParaRPr lang="ru-RU" i="1" dirty="0"/>
          </a:p>
        </p:txBody>
      </p:sp>
    </p:spTree>
    <p:extLst>
      <p:ext uri="{BB962C8B-B14F-4D97-AF65-F5344CB8AC3E}">
        <p14:creationId xmlns:p14="http://schemas.microsoft.com/office/powerpoint/2010/main" val="2066899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8F98D-7295-E343-8A23-37562C7E37F9}"/>
              </a:ext>
            </a:extLst>
          </p:cNvPr>
          <p:cNvSpPr>
            <a:spLocks noGrp="1"/>
          </p:cNvSpPr>
          <p:nvPr>
            <p:ph type="title"/>
          </p:nvPr>
        </p:nvSpPr>
        <p:spPr>
          <a:xfrm>
            <a:off x="3621504" y="140535"/>
            <a:ext cx="7297407" cy="4609306"/>
          </a:xfrm>
        </p:spPr>
        <p:txBody>
          <a:bodyPr wrap="square">
            <a:normAutofit/>
          </a:bodyPr>
          <a:lstStyle/>
          <a:p>
            <a:r>
              <a:rPr lang="en-GB" sz="2800" dirty="0" smtClean="0"/>
              <a:t>“</a:t>
            </a:r>
            <a:r>
              <a:rPr lang="en-US" sz="2800" dirty="0"/>
              <a:t>A woman who was drugged by her husband in her youth, </a:t>
            </a:r>
            <a:r>
              <a:rPr lang="en-US" sz="2800" dirty="0" smtClean="0"/>
              <a:t>for </a:t>
            </a:r>
            <a:r>
              <a:rPr lang="en-US" sz="2800" dirty="0"/>
              <a:t>many years </a:t>
            </a:r>
            <a:r>
              <a:rPr lang="en-US" sz="2800" dirty="0" smtClean="0"/>
              <a:t>is being abused by her husband who also </a:t>
            </a:r>
            <a:r>
              <a:rPr lang="en-US" sz="2800" dirty="0"/>
              <a:t>forced her to engage in sex </a:t>
            </a:r>
            <a:r>
              <a:rPr lang="en-US" sz="2800" dirty="0" smtClean="0"/>
              <a:t>work, </a:t>
            </a:r>
            <a:r>
              <a:rPr lang="en-US" sz="2800" dirty="0"/>
              <a:t>so that he could have money for drugs. </a:t>
            </a:r>
            <a:r>
              <a:rPr lang="en-US" sz="2800" dirty="0" smtClean="0"/>
              <a:t>She sought out </a:t>
            </a:r>
            <a:r>
              <a:rPr lang="en-US" sz="2800" dirty="0"/>
              <a:t>to the police several times, where they told her that she could be arrested for drug use and </a:t>
            </a:r>
            <a:r>
              <a:rPr lang="en-US" sz="2800" dirty="0" smtClean="0"/>
              <a:t>sex work, </a:t>
            </a:r>
            <a:r>
              <a:rPr lang="en-US" sz="2800" dirty="0"/>
              <a:t>and that they could not help her because she </a:t>
            </a:r>
            <a:r>
              <a:rPr lang="en-US" sz="2800" dirty="0" smtClean="0"/>
              <a:t>knew </a:t>
            </a:r>
            <a:r>
              <a:rPr lang="en-US" sz="2800" dirty="0"/>
              <a:t>what she was </a:t>
            </a:r>
            <a:r>
              <a:rPr lang="en-US" sz="2800" dirty="0" smtClean="0"/>
              <a:t>doing”</a:t>
            </a:r>
            <a:endParaRPr lang="en-GB" sz="2800" dirty="0"/>
          </a:p>
        </p:txBody>
      </p:sp>
      <p:sp>
        <p:nvSpPr>
          <p:cNvPr id="3" name="Text Placeholder 2">
            <a:extLst>
              <a:ext uri="{FF2B5EF4-FFF2-40B4-BE49-F238E27FC236}">
                <a16:creationId xmlns:a16="http://schemas.microsoft.com/office/drawing/2014/main" id="{A45719E9-DEE5-AD41-99DD-439B9AF6D1DA}"/>
              </a:ext>
            </a:extLst>
          </p:cNvPr>
          <p:cNvSpPr>
            <a:spLocks noGrp="1"/>
          </p:cNvSpPr>
          <p:nvPr>
            <p:ph type="body" sz="quarter" idx="10"/>
          </p:nvPr>
        </p:nvSpPr>
        <p:spPr>
          <a:xfrm>
            <a:off x="3621504" y="5124324"/>
            <a:ext cx="5977731" cy="835818"/>
          </a:xfrm>
        </p:spPr>
        <p:txBody>
          <a:bodyPr/>
          <a:lstStyle/>
          <a:p>
            <a:r>
              <a:rPr lang="en-GB" dirty="0" err="1" smtClean="0">
                <a:latin typeface="+mn-lt"/>
              </a:rPr>
              <a:t>REAct</a:t>
            </a:r>
            <a:r>
              <a:rPr lang="en-GB" dirty="0" smtClean="0">
                <a:latin typeface="+mn-lt"/>
              </a:rPr>
              <a:t> Case Story</a:t>
            </a:r>
            <a:endParaRPr lang="en-GB" dirty="0">
              <a:latin typeface="+mn-lt"/>
            </a:endParaRPr>
          </a:p>
        </p:txBody>
      </p:sp>
    </p:spTree>
    <p:extLst>
      <p:ext uri="{BB962C8B-B14F-4D97-AF65-F5344CB8AC3E}">
        <p14:creationId xmlns:p14="http://schemas.microsoft.com/office/powerpoint/2010/main" val="1466621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A72CF-9370-F347-B87B-62EFB343B06A}"/>
              </a:ext>
            </a:extLst>
          </p:cNvPr>
          <p:cNvSpPr>
            <a:spLocks noGrp="1"/>
          </p:cNvSpPr>
          <p:nvPr>
            <p:ph type="title"/>
          </p:nvPr>
        </p:nvSpPr>
        <p:spPr>
          <a:xfrm>
            <a:off x="2646947" y="236788"/>
            <a:ext cx="10696074" cy="1223964"/>
          </a:xfrm>
        </p:spPr>
        <p:txBody>
          <a:bodyPr/>
          <a:lstStyle/>
          <a:p>
            <a:r>
              <a:rPr lang="en-US" dirty="0" err="1" smtClean="0"/>
              <a:t>russia</a:t>
            </a:r>
            <a:r>
              <a:rPr lang="en-US" dirty="0" smtClean="0"/>
              <a:t> invasion to Ukraine</a:t>
            </a:r>
            <a:endParaRPr lang="en-GB" dirty="0"/>
          </a:p>
        </p:txBody>
      </p:sp>
      <p:grpSp>
        <p:nvGrpSpPr>
          <p:cNvPr id="10" name="Группа 9"/>
          <p:cNvGrpSpPr/>
          <p:nvPr/>
        </p:nvGrpSpPr>
        <p:grpSpPr>
          <a:xfrm>
            <a:off x="794084" y="2382253"/>
            <a:ext cx="3489158" cy="3083453"/>
            <a:chOff x="794084" y="1756611"/>
            <a:chExt cx="3489158" cy="3083453"/>
          </a:xfrm>
        </p:grpSpPr>
        <p:sp>
          <p:nvSpPr>
            <p:cNvPr id="4" name="Прямоугольник 3"/>
            <p:cNvSpPr/>
            <p:nvPr/>
          </p:nvSpPr>
          <p:spPr>
            <a:xfrm>
              <a:off x="794084" y="1756611"/>
              <a:ext cx="3489158" cy="2363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004636" y="1762298"/>
              <a:ext cx="3068053" cy="3077766"/>
            </a:xfrm>
            <a:prstGeom prst="rect">
              <a:avLst/>
            </a:prstGeom>
          </p:spPr>
          <p:txBody>
            <a:bodyPr wrap="square">
              <a:spAutoFit/>
            </a:bodyPr>
            <a:lstStyle/>
            <a:p>
              <a:pPr algn="ctr"/>
              <a:r>
                <a:rPr lang="en-US" sz="2800" dirty="0">
                  <a:solidFill>
                    <a:schemeClr val="bg1"/>
                  </a:solidFill>
                </a:rPr>
                <a:t>Today is a </a:t>
              </a:r>
              <a:endParaRPr lang="en-US" sz="2800" dirty="0" smtClean="0">
                <a:solidFill>
                  <a:schemeClr val="bg1"/>
                </a:solidFill>
              </a:endParaRPr>
            </a:p>
            <a:p>
              <a:pPr algn="ctr"/>
              <a:r>
                <a:rPr lang="en-US" sz="2800" b="1" dirty="0" smtClean="0">
                  <a:solidFill>
                    <a:schemeClr val="bg1"/>
                  </a:solidFill>
                </a:rPr>
                <a:t>158 </a:t>
              </a:r>
              <a:r>
                <a:rPr lang="en-US" sz="2800" b="1" dirty="0">
                  <a:solidFill>
                    <a:schemeClr val="bg1"/>
                  </a:solidFill>
                </a:rPr>
                <a:t>day</a:t>
              </a:r>
              <a:r>
                <a:rPr lang="en-US" sz="2800" dirty="0">
                  <a:solidFill>
                    <a:schemeClr val="bg1"/>
                  </a:solidFill>
                </a:rPr>
                <a:t> of </a:t>
              </a:r>
              <a:r>
                <a:rPr lang="en-US" sz="2800" dirty="0" err="1">
                  <a:solidFill>
                    <a:schemeClr val="bg1"/>
                  </a:solidFill>
                </a:rPr>
                <a:t>russian</a:t>
              </a:r>
              <a:r>
                <a:rPr lang="en-US" sz="2800" dirty="0">
                  <a:solidFill>
                    <a:schemeClr val="bg1"/>
                  </a:solidFill>
                </a:rPr>
                <a:t> aggression in </a:t>
              </a:r>
              <a:r>
                <a:rPr lang="en-US" sz="2800" dirty="0" smtClean="0">
                  <a:solidFill>
                    <a:schemeClr val="bg1"/>
                  </a:solidFill>
                </a:rPr>
                <a:t>Ukraine</a:t>
              </a: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p:txBody>
        </p:sp>
      </p:grpSp>
      <p:sp>
        <p:nvSpPr>
          <p:cNvPr id="8" name="Text Placeholder 4">
            <a:extLst>
              <a:ext uri="{FF2B5EF4-FFF2-40B4-BE49-F238E27FC236}">
                <a16:creationId xmlns:a16="http://schemas.microsoft.com/office/drawing/2014/main" id="{19700112-9DA5-B142-8765-ED6A3B94F2B2}"/>
              </a:ext>
            </a:extLst>
          </p:cNvPr>
          <p:cNvSpPr txBox="1">
            <a:spLocks/>
          </p:cNvSpPr>
          <p:nvPr/>
        </p:nvSpPr>
        <p:spPr>
          <a:xfrm>
            <a:off x="4493794" y="1441620"/>
            <a:ext cx="7333247" cy="5245189"/>
          </a:xfrm>
          <a:prstGeom prst="rect">
            <a:avLst/>
          </a:prstGeom>
        </p:spPr>
        <p:txBody>
          <a:bodyPr>
            <a:norm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
            </a:pPr>
            <a:endParaRPr lang="en-GB" sz="2400" dirty="0"/>
          </a:p>
        </p:txBody>
      </p:sp>
      <p:sp>
        <p:nvSpPr>
          <p:cNvPr id="9" name="Text Placeholder 4">
            <a:extLst>
              <a:ext uri="{FF2B5EF4-FFF2-40B4-BE49-F238E27FC236}">
                <a16:creationId xmlns:a16="http://schemas.microsoft.com/office/drawing/2014/main" id="{19700112-9DA5-B142-8765-ED6A3B94F2B2}"/>
              </a:ext>
            </a:extLst>
          </p:cNvPr>
          <p:cNvSpPr txBox="1">
            <a:spLocks/>
          </p:cNvSpPr>
          <p:nvPr/>
        </p:nvSpPr>
        <p:spPr>
          <a:xfrm>
            <a:off x="4493794" y="1974203"/>
            <a:ext cx="7423736" cy="5245189"/>
          </a:xfrm>
          <a:prstGeom prst="rect">
            <a:avLst/>
          </a:prstGeom>
        </p:spPr>
        <p:txBody>
          <a:bodyPr>
            <a:norm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War crimes</a:t>
            </a:r>
          </a:p>
          <a:p>
            <a:pPr marL="342900" indent="-342900">
              <a:buFont typeface="Arial" panose="020B0604020202020204" pitchFamily="34" charset="0"/>
              <a:buChar char="•"/>
            </a:pPr>
            <a:r>
              <a:rPr lang="en-GB" sz="2400" dirty="0" smtClean="0"/>
              <a:t>Forced </a:t>
            </a:r>
            <a:r>
              <a:rPr lang="en-GB" sz="2400" dirty="0"/>
              <a:t>migration within Ukraine and </a:t>
            </a:r>
            <a:r>
              <a:rPr lang="en-GB" sz="2400" dirty="0" smtClean="0"/>
              <a:t>abroad</a:t>
            </a:r>
          </a:p>
          <a:p>
            <a:pPr marL="342900" indent="-342900">
              <a:buFont typeface="Arial" panose="020B0604020202020204" pitchFamily="34" charset="0"/>
              <a:buChar char="•"/>
            </a:pPr>
            <a:r>
              <a:rPr lang="en-GB" sz="2400" dirty="0" smtClean="0"/>
              <a:t>Increased risks </a:t>
            </a:r>
            <a:r>
              <a:rPr lang="en-GB" sz="2400" dirty="0"/>
              <a:t>of </a:t>
            </a:r>
            <a:r>
              <a:rPr lang="en-GB" sz="2400" dirty="0" smtClean="0"/>
              <a:t>sexual, physical violence</a:t>
            </a:r>
          </a:p>
          <a:p>
            <a:pPr marL="342900" indent="-342900">
              <a:buFont typeface="Arial" panose="020B0604020202020204" pitchFamily="34" charset="0"/>
              <a:buChar char="•"/>
            </a:pPr>
            <a:r>
              <a:rPr lang="en-US" sz="2400" dirty="0" smtClean="0"/>
              <a:t>Barriers in ensuring access to proper health and legal services</a:t>
            </a:r>
            <a:endParaRPr lang="en-GB" sz="2400" dirty="0" smtClean="0"/>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117635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700112-9DA5-B142-8765-ED6A3B94F2B2}"/>
              </a:ext>
            </a:extLst>
          </p:cNvPr>
          <p:cNvSpPr>
            <a:spLocks noGrp="1"/>
          </p:cNvSpPr>
          <p:nvPr>
            <p:ph type="body" sz="quarter" idx="10"/>
          </p:nvPr>
        </p:nvSpPr>
        <p:spPr>
          <a:xfrm>
            <a:off x="2719137" y="1529035"/>
            <a:ext cx="9198393" cy="5245189"/>
          </a:xfrm>
        </p:spPr>
        <p:txBody>
          <a:bodyPr>
            <a:normAutofit/>
          </a:bodyPr>
          <a:lstStyle/>
          <a:p>
            <a:r>
              <a:rPr lang="en-US" sz="2400" b="0" dirty="0">
                <a:solidFill>
                  <a:schemeClr val="tx1"/>
                </a:solidFill>
              </a:rPr>
              <a:t>Understanding of human rights violations among women from key populations enable to:</a:t>
            </a:r>
          </a:p>
          <a:p>
            <a:pPr marL="342900" indent="-342900">
              <a:buFont typeface="Wingdings" panose="05000000000000000000" pitchFamily="2" charset="2"/>
              <a:buChar char="ü"/>
            </a:pPr>
            <a:r>
              <a:rPr lang="en-US" sz="2400" b="0" dirty="0">
                <a:solidFill>
                  <a:schemeClr val="tx1"/>
                </a:solidFill>
              </a:rPr>
              <a:t>identify their actual needs in health and legal services, </a:t>
            </a:r>
          </a:p>
          <a:p>
            <a:pPr marL="342900" indent="-342900">
              <a:buFont typeface="Wingdings" panose="05000000000000000000" pitchFamily="2" charset="2"/>
              <a:buChar char="ü"/>
            </a:pPr>
            <a:r>
              <a:rPr lang="en-US" sz="2400" b="0" dirty="0">
                <a:solidFill>
                  <a:schemeClr val="tx1"/>
                </a:solidFill>
              </a:rPr>
              <a:t>ensure access to HIV-related and other health </a:t>
            </a:r>
            <a:r>
              <a:rPr lang="en-US" sz="2400" b="0" dirty="0" smtClean="0">
                <a:solidFill>
                  <a:schemeClr val="tx1"/>
                </a:solidFill>
              </a:rPr>
              <a:t>and legal services and their actual use, </a:t>
            </a:r>
            <a:endParaRPr lang="en-US" sz="2400" b="0" dirty="0">
              <a:solidFill>
                <a:schemeClr val="tx1"/>
              </a:solidFill>
            </a:endParaRPr>
          </a:p>
          <a:p>
            <a:pPr marL="342900" indent="-342900">
              <a:buFont typeface="Wingdings" panose="05000000000000000000" pitchFamily="2" charset="2"/>
              <a:buChar char="ü"/>
            </a:pPr>
            <a:r>
              <a:rPr lang="en-US" sz="2400" b="0" dirty="0">
                <a:solidFill>
                  <a:schemeClr val="tx1"/>
                </a:solidFill>
              </a:rPr>
              <a:t>facilitate women empowerment and gender equality in the context of HIV, </a:t>
            </a:r>
          </a:p>
          <a:p>
            <a:pPr marL="342900" indent="-342900">
              <a:buFont typeface="Wingdings" panose="05000000000000000000" pitchFamily="2" charset="2"/>
              <a:buChar char="ü"/>
            </a:pPr>
            <a:r>
              <a:rPr lang="en-US" sz="2400" b="0" dirty="0">
                <a:solidFill>
                  <a:schemeClr val="tx1"/>
                </a:solidFill>
              </a:rPr>
              <a:t>produce evidence-informed recommendations to promote effective HIV response.</a:t>
            </a:r>
            <a:endParaRPr lang="en-GB" sz="2400" b="0" dirty="0">
              <a:solidFill>
                <a:schemeClr val="tx1"/>
              </a:solidFill>
            </a:endParaRPr>
          </a:p>
        </p:txBody>
      </p:sp>
      <p:sp>
        <p:nvSpPr>
          <p:cNvPr id="4" name="Title 3">
            <a:extLst>
              <a:ext uri="{FF2B5EF4-FFF2-40B4-BE49-F238E27FC236}">
                <a16:creationId xmlns:a16="http://schemas.microsoft.com/office/drawing/2014/main" id="{C93E86D9-734E-CD4A-98AC-D989E4E5E744}"/>
              </a:ext>
            </a:extLst>
          </p:cNvPr>
          <p:cNvSpPr>
            <a:spLocks noGrp="1"/>
          </p:cNvSpPr>
          <p:nvPr>
            <p:ph type="title"/>
          </p:nvPr>
        </p:nvSpPr>
        <p:spPr>
          <a:xfrm>
            <a:off x="2719137" y="461545"/>
            <a:ext cx="7632700" cy="1223964"/>
          </a:xfrm>
        </p:spPr>
        <p:txBody>
          <a:bodyPr>
            <a:normAutofit/>
          </a:bodyPr>
          <a:lstStyle/>
          <a:p>
            <a:r>
              <a:rPr lang="en-US" dirty="0"/>
              <a:t>Conclusions</a:t>
            </a:r>
            <a:endParaRPr lang="en-GB" dirty="0"/>
          </a:p>
        </p:txBody>
      </p:sp>
    </p:spTree>
    <p:extLst>
      <p:ext uri="{BB962C8B-B14F-4D97-AF65-F5344CB8AC3E}">
        <p14:creationId xmlns:p14="http://schemas.microsoft.com/office/powerpoint/2010/main" val="2102851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7EA72CF-9370-F347-B87B-62EFB343B06A}"/>
              </a:ext>
            </a:extLst>
          </p:cNvPr>
          <p:cNvSpPr>
            <a:spLocks noGrp="1"/>
          </p:cNvSpPr>
          <p:nvPr>
            <p:ph type="title"/>
          </p:nvPr>
        </p:nvSpPr>
        <p:spPr>
          <a:xfrm>
            <a:off x="2165684" y="2271754"/>
            <a:ext cx="10696074" cy="1223964"/>
          </a:xfrm>
        </p:spPr>
        <p:txBody>
          <a:bodyPr>
            <a:normAutofit/>
          </a:bodyPr>
          <a:lstStyle/>
          <a:p>
            <a:r>
              <a:rPr lang="en-US" dirty="0" smtClean="0"/>
              <a:t>Thank you for attention!</a:t>
            </a:r>
            <a:endParaRPr lang="en-GB" dirty="0"/>
          </a:p>
        </p:txBody>
      </p:sp>
    </p:spTree>
    <p:extLst>
      <p:ext uri="{BB962C8B-B14F-4D97-AF65-F5344CB8AC3E}">
        <p14:creationId xmlns:p14="http://schemas.microsoft.com/office/powerpoint/2010/main" val="2855814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3FCC-9810-5A40-BD99-79D9BA351B05}"/>
              </a:ext>
            </a:extLst>
          </p:cNvPr>
          <p:cNvSpPr>
            <a:spLocks noGrp="1"/>
          </p:cNvSpPr>
          <p:nvPr>
            <p:ph type="title"/>
          </p:nvPr>
        </p:nvSpPr>
        <p:spPr>
          <a:xfrm>
            <a:off x="4116388" y="3011486"/>
            <a:ext cx="7632700" cy="4103687"/>
          </a:xfrm>
        </p:spPr>
        <p:txBody>
          <a:bodyPr>
            <a:noAutofit/>
          </a:bodyPr>
          <a:lstStyle/>
          <a:p>
            <a:r>
              <a:rPr lang="en-US" sz="3600" dirty="0"/>
              <a:t>Human rights violations faced by women from key populations in Ukraine: evidence collected through the community-based monitoring approach</a:t>
            </a:r>
            <a:endParaRPr lang="en-GB" sz="3600" noProof="0" dirty="0"/>
          </a:p>
        </p:txBody>
      </p:sp>
      <p:sp>
        <p:nvSpPr>
          <p:cNvPr id="3" name="Text Placeholder 2">
            <a:extLst>
              <a:ext uri="{FF2B5EF4-FFF2-40B4-BE49-F238E27FC236}">
                <a16:creationId xmlns:a16="http://schemas.microsoft.com/office/drawing/2014/main" id="{583E17C1-788B-8242-9BB1-6B5637005F08}"/>
              </a:ext>
            </a:extLst>
          </p:cNvPr>
          <p:cNvSpPr>
            <a:spLocks noGrp="1"/>
          </p:cNvSpPr>
          <p:nvPr>
            <p:ph type="body" sz="quarter" idx="10"/>
          </p:nvPr>
        </p:nvSpPr>
        <p:spPr>
          <a:xfrm>
            <a:off x="4116388" y="1864031"/>
            <a:ext cx="7632700" cy="433798"/>
          </a:xfrm>
        </p:spPr>
        <p:txBody>
          <a:bodyPr>
            <a:noAutofit/>
          </a:bodyPr>
          <a:lstStyle/>
          <a:p>
            <a:r>
              <a:rPr lang="en-US" sz="2000" dirty="0"/>
              <a:t>Nothing about us without us: </a:t>
            </a:r>
            <a:endParaRPr lang="en-US" sz="2000" dirty="0" smtClean="0"/>
          </a:p>
          <a:p>
            <a:r>
              <a:rPr lang="en-US" sz="2000" dirty="0" smtClean="0"/>
              <a:t>Community-led </a:t>
            </a:r>
            <a:r>
              <a:rPr lang="en-US" sz="2000" dirty="0"/>
              <a:t>responses and research </a:t>
            </a:r>
            <a:endParaRPr lang="en-GB" sz="2000" dirty="0"/>
          </a:p>
        </p:txBody>
      </p:sp>
      <p:sp>
        <p:nvSpPr>
          <p:cNvPr id="4" name="Text Placeholder 3">
            <a:extLst>
              <a:ext uri="{FF2B5EF4-FFF2-40B4-BE49-F238E27FC236}">
                <a16:creationId xmlns:a16="http://schemas.microsoft.com/office/drawing/2014/main" id="{1D540861-3520-0A4D-9A4B-9F2AF674CEDB}"/>
              </a:ext>
            </a:extLst>
          </p:cNvPr>
          <p:cNvSpPr>
            <a:spLocks noGrp="1"/>
          </p:cNvSpPr>
          <p:nvPr>
            <p:ph type="body" sz="quarter" idx="11"/>
          </p:nvPr>
        </p:nvSpPr>
        <p:spPr>
          <a:xfrm>
            <a:off x="4116388" y="1309757"/>
            <a:ext cx="7632700" cy="385199"/>
          </a:xfrm>
        </p:spPr>
        <p:txBody>
          <a:bodyPr>
            <a:noAutofit/>
          </a:bodyPr>
          <a:lstStyle/>
          <a:p>
            <a:r>
              <a:rPr lang="en-US" sz="2000" b="1" dirty="0" err="1">
                <a:solidFill>
                  <a:schemeClr val="accent1"/>
                </a:solidFill>
              </a:rPr>
              <a:t>Nadiia</a:t>
            </a:r>
            <a:r>
              <a:rPr lang="en-US" sz="2000" b="1" dirty="0">
                <a:solidFill>
                  <a:schemeClr val="accent1"/>
                </a:solidFill>
              </a:rPr>
              <a:t> Semchuk,</a:t>
            </a:r>
          </a:p>
          <a:p>
            <a:r>
              <a:rPr lang="en-US" sz="2000" dirty="0"/>
              <a:t>ICF "Alliance for Public Health", Ukraine</a:t>
            </a:r>
            <a:endParaRPr lang="en-US" sz="2000" dirty="0"/>
          </a:p>
        </p:txBody>
      </p:sp>
    </p:spTree>
    <p:extLst>
      <p:ext uri="{BB962C8B-B14F-4D97-AF65-F5344CB8AC3E}">
        <p14:creationId xmlns:p14="http://schemas.microsoft.com/office/powerpoint/2010/main" val="1860858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a:xfrm>
            <a:off x="6195342" y="1655749"/>
            <a:ext cx="5682698" cy="4377298"/>
          </a:xfrm>
        </p:spPr>
        <p:txBody>
          <a:bodyPr>
            <a:normAutofit/>
          </a:bodyPr>
          <a:lstStyle/>
          <a:p>
            <a:pPr marL="342900" indent="-342900">
              <a:buFont typeface="Wingdings" panose="05000000000000000000" pitchFamily="2" charset="2"/>
              <a:buChar char="§"/>
            </a:pPr>
            <a:r>
              <a:rPr lang="en-US" sz="2300" dirty="0"/>
              <a:t>I</a:t>
            </a:r>
            <a:r>
              <a:rPr lang="en-US" sz="2300" dirty="0" smtClean="0"/>
              <a:t>ncrease women vulnerability to HIV</a:t>
            </a:r>
          </a:p>
          <a:p>
            <a:pPr marL="342900" indent="-342900">
              <a:buFont typeface="Wingdings" panose="05000000000000000000" pitchFamily="2" charset="2"/>
              <a:buChar char="§"/>
            </a:pPr>
            <a:r>
              <a:rPr lang="en-US" sz="2300" dirty="0"/>
              <a:t>P</a:t>
            </a:r>
            <a:r>
              <a:rPr lang="en-US" sz="2300" dirty="0" smtClean="0"/>
              <a:t>revent from </a:t>
            </a:r>
            <a:r>
              <a:rPr lang="en-US" sz="2300" dirty="0"/>
              <a:t>adequate access to </a:t>
            </a:r>
            <a:r>
              <a:rPr lang="en-US" sz="2300" dirty="0" smtClean="0"/>
              <a:t>HIV, harm reduction and other health and legal services</a:t>
            </a:r>
          </a:p>
          <a:p>
            <a:pPr marL="342900" indent="-342900">
              <a:buFont typeface="Wingdings" panose="05000000000000000000" pitchFamily="2" charset="2"/>
              <a:buChar char="§"/>
            </a:pPr>
            <a:r>
              <a:rPr lang="en-US" sz="2300" dirty="0"/>
              <a:t>I</a:t>
            </a:r>
            <a:r>
              <a:rPr lang="en-US" sz="2300" dirty="0" smtClean="0"/>
              <a:t>nfluence </a:t>
            </a:r>
            <a:r>
              <a:rPr lang="en-US" sz="2300" dirty="0"/>
              <a:t>actual </a:t>
            </a:r>
            <a:r>
              <a:rPr lang="en-US" sz="2300" dirty="0" smtClean="0"/>
              <a:t>use of these services</a:t>
            </a:r>
          </a:p>
          <a:p>
            <a:pPr marL="342900" indent="-342900">
              <a:buFont typeface="Wingdings" panose="05000000000000000000" pitchFamily="2" charset="2"/>
              <a:buChar char="§"/>
            </a:pPr>
            <a:r>
              <a:rPr lang="en-US" sz="2300" dirty="0"/>
              <a:t>H</a:t>
            </a:r>
            <a:r>
              <a:rPr lang="en-US" sz="2300" dirty="0" smtClean="0"/>
              <a:t>ave </a:t>
            </a:r>
            <a:r>
              <a:rPr lang="en-US" sz="2300" dirty="0"/>
              <a:t>an overall impact on HIV-related national </a:t>
            </a:r>
            <a:r>
              <a:rPr lang="en-US" sz="2300" dirty="0" smtClean="0"/>
              <a:t>outcomes</a:t>
            </a:r>
            <a:endParaRPr lang="en-GB" sz="2300" noProof="0"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5964798" y="246724"/>
            <a:ext cx="7632700" cy="1223964"/>
          </a:xfrm>
        </p:spPr>
        <p:txBody>
          <a:bodyPr>
            <a:normAutofit/>
          </a:bodyPr>
          <a:lstStyle/>
          <a:p>
            <a:r>
              <a:rPr lang="en-US" dirty="0" smtClean="0"/>
              <a:t>Background</a:t>
            </a:r>
            <a:endParaRPr lang="en-GB" noProof="0" dirty="0"/>
          </a:p>
        </p:txBody>
      </p:sp>
      <p:grpSp>
        <p:nvGrpSpPr>
          <p:cNvPr id="7" name="Группа 6"/>
          <p:cNvGrpSpPr/>
          <p:nvPr/>
        </p:nvGrpSpPr>
        <p:grpSpPr>
          <a:xfrm>
            <a:off x="2272063" y="1403106"/>
            <a:ext cx="3248168" cy="682388"/>
            <a:chOff x="6291617" y="2988860"/>
            <a:chExt cx="3248168" cy="682388"/>
          </a:xfrm>
        </p:grpSpPr>
        <p:sp>
          <p:nvSpPr>
            <p:cNvPr id="5" name="Скругленная прямоугольная выноска 4"/>
            <p:cNvSpPr/>
            <p:nvPr/>
          </p:nvSpPr>
          <p:spPr>
            <a:xfrm>
              <a:off x="6291617" y="2988860"/>
              <a:ext cx="3111689" cy="68238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6428095" y="3099221"/>
              <a:ext cx="3111690" cy="461665"/>
            </a:xfrm>
            <a:prstGeom prst="rect">
              <a:avLst/>
            </a:prstGeom>
            <a:noFill/>
          </p:spPr>
          <p:txBody>
            <a:bodyPr wrap="square" rtlCol="0">
              <a:spAutoFit/>
            </a:bodyPr>
            <a:lstStyle/>
            <a:p>
              <a:r>
                <a:rPr lang="en-US" sz="2400" dirty="0">
                  <a:solidFill>
                    <a:schemeClr val="bg1"/>
                  </a:solidFill>
                </a:rPr>
                <a:t>Gender inequality</a:t>
              </a:r>
              <a:endParaRPr lang="ru-RU" sz="2400" dirty="0">
                <a:solidFill>
                  <a:schemeClr val="bg1"/>
                </a:solidFill>
              </a:endParaRPr>
            </a:p>
          </p:txBody>
        </p:sp>
      </p:grpSp>
      <p:grpSp>
        <p:nvGrpSpPr>
          <p:cNvPr id="8" name="Группа 7"/>
          <p:cNvGrpSpPr/>
          <p:nvPr/>
        </p:nvGrpSpPr>
        <p:grpSpPr>
          <a:xfrm>
            <a:off x="458877" y="2434160"/>
            <a:ext cx="3874082" cy="682388"/>
            <a:chOff x="6291617" y="2988860"/>
            <a:chExt cx="3874082" cy="682388"/>
          </a:xfrm>
        </p:grpSpPr>
        <p:sp>
          <p:nvSpPr>
            <p:cNvPr id="9" name="Скругленная прямоугольная выноска 8"/>
            <p:cNvSpPr/>
            <p:nvPr/>
          </p:nvSpPr>
          <p:spPr>
            <a:xfrm>
              <a:off x="6291617" y="2988860"/>
              <a:ext cx="3581801" cy="68238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6428094" y="3099221"/>
              <a:ext cx="3737605" cy="461665"/>
            </a:xfrm>
            <a:prstGeom prst="rect">
              <a:avLst/>
            </a:prstGeom>
            <a:noFill/>
          </p:spPr>
          <p:txBody>
            <a:bodyPr wrap="square" rtlCol="0">
              <a:spAutoFit/>
            </a:bodyPr>
            <a:lstStyle/>
            <a:p>
              <a:r>
                <a:rPr lang="en-US" sz="2400" dirty="0" smtClean="0">
                  <a:solidFill>
                    <a:schemeClr val="bg1"/>
                  </a:solidFill>
                </a:rPr>
                <a:t>Multi-layered </a:t>
              </a:r>
              <a:r>
                <a:rPr lang="en-US" sz="2400" dirty="0">
                  <a:solidFill>
                    <a:schemeClr val="bg1"/>
                  </a:solidFill>
                </a:rPr>
                <a:t>stigma</a:t>
              </a:r>
              <a:endParaRPr lang="ru-RU" sz="2400" dirty="0">
                <a:solidFill>
                  <a:schemeClr val="bg1"/>
                </a:solidFill>
              </a:endParaRPr>
            </a:p>
          </p:txBody>
        </p:sp>
      </p:grpSp>
      <p:grpSp>
        <p:nvGrpSpPr>
          <p:cNvPr id="12" name="Группа 11"/>
          <p:cNvGrpSpPr/>
          <p:nvPr/>
        </p:nvGrpSpPr>
        <p:grpSpPr>
          <a:xfrm>
            <a:off x="443344" y="4434883"/>
            <a:ext cx="2450058" cy="675398"/>
            <a:chOff x="6291617" y="2988860"/>
            <a:chExt cx="4206938" cy="682388"/>
          </a:xfrm>
        </p:grpSpPr>
        <p:sp>
          <p:nvSpPr>
            <p:cNvPr id="13" name="Скругленная прямоугольная выноска 12"/>
            <p:cNvSpPr/>
            <p:nvPr/>
          </p:nvSpPr>
          <p:spPr>
            <a:xfrm>
              <a:off x="6291617" y="2988860"/>
              <a:ext cx="3581801" cy="68238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6668318" y="3068689"/>
              <a:ext cx="3830237" cy="309583"/>
            </a:xfrm>
            <a:prstGeom prst="rect">
              <a:avLst/>
            </a:prstGeom>
            <a:noFill/>
          </p:spPr>
          <p:txBody>
            <a:bodyPr wrap="square" rtlCol="0">
              <a:spAutoFit/>
            </a:bodyPr>
            <a:lstStyle/>
            <a:p>
              <a:r>
                <a:rPr lang="en-US" sz="2400" dirty="0" smtClean="0">
                  <a:solidFill>
                    <a:schemeClr val="bg1"/>
                  </a:solidFill>
                </a:rPr>
                <a:t>Violence</a:t>
              </a:r>
              <a:endParaRPr lang="ru-RU" sz="2400" dirty="0">
                <a:solidFill>
                  <a:schemeClr val="bg1"/>
                </a:solidFill>
              </a:endParaRPr>
            </a:p>
          </p:txBody>
        </p:sp>
      </p:grpSp>
      <p:grpSp>
        <p:nvGrpSpPr>
          <p:cNvPr id="17" name="Группа 16"/>
          <p:cNvGrpSpPr/>
          <p:nvPr/>
        </p:nvGrpSpPr>
        <p:grpSpPr>
          <a:xfrm>
            <a:off x="2119548" y="3488600"/>
            <a:ext cx="3264204" cy="682388"/>
            <a:chOff x="1954999" y="4042367"/>
            <a:chExt cx="4416590" cy="682388"/>
          </a:xfrm>
        </p:grpSpPr>
        <p:sp>
          <p:nvSpPr>
            <p:cNvPr id="16" name="Скругленная прямоугольная выноска 15"/>
            <p:cNvSpPr/>
            <p:nvPr/>
          </p:nvSpPr>
          <p:spPr>
            <a:xfrm>
              <a:off x="1954999" y="4042367"/>
              <a:ext cx="4416590" cy="68238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2124694" y="4156063"/>
              <a:ext cx="2914580" cy="461665"/>
            </a:xfrm>
            <a:prstGeom prst="rect">
              <a:avLst/>
            </a:prstGeom>
          </p:spPr>
          <p:txBody>
            <a:bodyPr wrap="none">
              <a:spAutoFit/>
            </a:bodyPr>
            <a:lstStyle/>
            <a:p>
              <a:r>
                <a:rPr lang="en-US" sz="2400" dirty="0" smtClean="0">
                  <a:solidFill>
                    <a:schemeClr val="bg1"/>
                  </a:solidFill>
                </a:rPr>
                <a:t>Denial of services</a:t>
              </a:r>
              <a:endParaRPr lang="ru-RU" sz="2400" dirty="0">
                <a:solidFill>
                  <a:schemeClr val="bg1"/>
                </a:solidFill>
              </a:endParaRPr>
            </a:p>
          </p:txBody>
        </p:sp>
      </p:grpSp>
      <p:cxnSp>
        <p:nvCxnSpPr>
          <p:cNvPr id="19" name="Прямая соединительная линия 18"/>
          <p:cNvCxnSpPr/>
          <p:nvPr/>
        </p:nvCxnSpPr>
        <p:spPr>
          <a:xfrm>
            <a:off x="5964798" y="1255856"/>
            <a:ext cx="0" cy="4583147"/>
          </a:xfrm>
          <a:prstGeom prst="line">
            <a:avLst/>
          </a:prstGeom>
          <a:ln w="76200"/>
        </p:spPr>
        <p:style>
          <a:lnRef idx="3">
            <a:schemeClr val="accent2"/>
          </a:lnRef>
          <a:fillRef idx="0">
            <a:schemeClr val="accent2"/>
          </a:fillRef>
          <a:effectRef idx="2">
            <a:schemeClr val="accent2"/>
          </a:effectRef>
          <a:fontRef idx="minor">
            <a:schemeClr val="tx1"/>
          </a:fontRef>
        </p:style>
      </p:cxnSp>
      <p:grpSp>
        <p:nvGrpSpPr>
          <p:cNvPr id="27" name="Группа 26"/>
          <p:cNvGrpSpPr/>
          <p:nvPr/>
        </p:nvGrpSpPr>
        <p:grpSpPr>
          <a:xfrm>
            <a:off x="2705715" y="4910336"/>
            <a:ext cx="2796735" cy="682388"/>
            <a:chOff x="-3971498" y="3964554"/>
            <a:chExt cx="2796735" cy="682388"/>
          </a:xfrm>
        </p:grpSpPr>
        <p:sp>
          <p:nvSpPr>
            <p:cNvPr id="22" name="Скругленная прямоугольная выноска 21"/>
            <p:cNvSpPr/>
            <p:nvPr/>
          </p:nvSpPr>
          <p:spPr>
            <a:xfrm>
              <a:off x="-3971498" y="3964554"/>
              <a:ext cx="2796735" cy="68238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3772338" y="4046078"/>
              <a:ext cx="2398413" cy="461665"/>
            </a:xfrm>
            <a:prstGeom prst="rect">
              <a:avLst/>
            </a:prstGeom>
          </p:spPr>
          <p:txBody>
            <a:bodyPr wrap="none">
              <a:spAutoFit/>
            </a:bodyPr>
            <a:lstStyle/>
            <a:p>
              <a:r>
                <a:rPr lang="en-US" sz="2400" dirty="0" smtClean="0">
                  <a:solidFill>
                    <a:schemeClr val="bg1"/>
                  </a:solidFill>
                </a:rPr>
                <a:t>Discrimination</a:t>
              </a:r>
              <a:endParaRPr lang="ru-RU" sz="2400" dirty="0">
                <a:solidFill>
                  <a:schemeClr val="bg1"/>
                </a:solidFill>
              </a:endParaRPr>
            </a:p>
          </p:txBody>
        </p:sp>
      </p:grpSp>
      <p:sp>
        <p:nvSpPr>
          <p:cNvPr id="29" name="Content Placeholder 2">
            <a:extLst>
              <a:ext uri="{FF2B5EF4-FFF2-40B4-BE49-F238E27FC236}">
                <a16:creationId xmlns:a16="http://schemas.microsoft.com/office/drawing/2014/main" id="{03029E44-B238-FB79-A48C-C3851799F32C}"/>
              </a:ext>
            </a:extLst>
          </p:cNvPr>
          <p:cNvSpPr txBox="1">
            <a:spLocks/>
          </p:cNvSpPr>
          <p:nvPr/>
        </p:nvSpPr>
        <p:spPr>
          <a:xfrm>
            <a:off x="7518612" y="1470688"/>
            <a:ext cx="4230477" cy="2249223"/>
          </a:xfrm>
          <a:prstGeom prst="rect">
            <a:avLst/>
          </a:prstGeom>
        </p:spPr>
        <p:txBody>
          <a:bodyPr lIns="0" tIns="0" rIns="0" bIns="0">
            <a:no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p>
          <a:p>
            <a:r>
              <a:rPr lang="en-US" sz="1400" dirty="0"/>
              <a:t> </a:t>
            </a:r>
          </a:p>
        </p:txBody>
      </p:sp>
    </p:spTree>
    <p:extLst>
      <p:ext uri="{BB962C8B-B14F-4D97-AF65-F5344CB8AC3E}">
        <p14:creationId xmlns:p14="http://schemas.microsoft.com/office/powerpoint/2010/main" val="2694814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4116388" y="2097091"/>
            <a:ext cx="7782844" cy="4103687"/>
          </a:xfrm>
        </p:spPr>
        <p:txBody>
          <a:bodyPr>
            <a:normAutofit fontScale="62500" lnSpcReduction="20000"/>
          </a:bodyPr>
          <a:lstStyle/>
          <a:p>
            <a:pPr marL="342900" lvl="0" indent="-342900">
              <a:spcBef>
                <a:spcPts val="0"/>
              </a:spcBef>
              <a:buClr>
                <a:schemeClr val="dk1"/>
              </a:buClr>
              <a:buSzPts val="1800"/>
              <a:buFont typeface="Arial"/>
              <a:buChar char="•"/>
            </a:pPr>
            <a:r>
              <a:rPr lang="en-US" sz="3600" dirty="0">
                <a:sym typeface="Montserrat"/>
              </a:rPr>
              <a:t>Data is collected by </a:t>
            </a:r>
            <a:r>
              <a:rPr lang="en-US" sz="3600" b="1" i="1" dirty="0" err="1">
                <a:sym typeface="Montserrat"/>
              </a:rPr>
              <a:t>REAct</a:t>
            </a:r>
            <a:r>
              <a:rPr lang="en-US" sz="3600" dirty="0">
                <a:sym typeface="Montserrat"/>
              </a:rPr>
              <a:t> online </a:t>
            </a:r>
            <a:r>
              <a:rPr lang="en-US" sz="3600" dirty="0" smtClean="0">
                <a:sym typeface="Montserrat"/>
              </a:rPr>
              <a:t>system </a:t>
            </a:r>
            <a:r>
              <a:rPr lang="en-US" sz="3600" dirty="0">
                <a:sym typeface="Montserrat"/>
              </a:rPr>
              <a:t>that is used for monitoring and response to human rights violations </a:t>
            </a:r>
            <a:r>
              <a:rPr lang="en-US" sz="3600" dirty="0"/>
              <a:t>of key populations </a:t>
            </a:r>
            <a:r>
              <a:rPr lang="en-US" sz="3600" dirty="0">
                <a:sym typeface="Montserrat"/>
              </a:rPr>
              <a:t>at community level. </a:t>
            </a:r>
            <a:endParaRPr lang="en-US" sz="3600" dirty="0"/>
          </a:p>
          <a:p>
            <a:pPr marL="342900" lvl="0" indent="-342900">
              <a:spcBef>
                <a:spcPts val="800"/>
              </a:spcBef>
              <a:buClr>
                <a:schemeClr val="dk1"/>
              </a:buClr>
              <a:buSzPts val="1800"/>
              <a:buFont typeface="Arial"/>
              <a:buChar char="•"/>
            </a:pPr>
            <a:r>
              <a:rPr lang="en-US" sz="3700" b="1" dirty="0"/>
              <a:t>System allows to:</a:t>
            </a:r>
          </a:p>
          <a:p>
            <a:pPr marL="906463" lvl="1" indent="-457200">
              <a:spcBef>
                <a:spcPts val="800"/>
              </a:spcBef>
              <a:buClr>
                <a:schemeClr val="dk1"/>
              </a:buClr>
              <a:buSzPts val="1800"/>
              <a:buFont typeface="Wingdings" panose="05000000000000000000" pitchFamily="2" charset="2"/>
              <a:buChar char="ü"/>
            </a:pPr>
            <a:r>
              <a:rPr lang="en-US" sz="3700" b="1" dirty="0">
                <a:solidFill>
                  <a:schemeClr val="accent2"/>
                </a:solidFill>
              </a:rPr>
              <a:t>DOCUMENT</a:t>
            </a:r>
            <a:r>
              <a:rPr lang="en-US" sz="3700" dirty="0"/>
              <a:t> barriers and rights violations of key populations in their access to HIV and other health care services, dealing with </a:t>
            </a:r>
            <a:r>
              <a:rPr lang="en-US" sz="3700" dirty="0" smtClean="0"/>
              <a:t>police </a:t>
            </a:r>
            <a:endParaRPr lang="en-US" sz="3700" dirty="0"/>
          </a:p>
          <a:p>
            <a:pPr marL="906463" lvl="1" indent="-457200">
              <a:spcBef>
                <a:spcPts val="800"/>
              </a:spcBef>
              <a:buClr>
                <a:schemeClr val="dk1"/>
              </a:buClr>
              <a:buSzPts val="1800"/>
              <a:buFont typeface="Wingdings" panose="05000000000000000000" pitchFamily="2" charset="2"/>
              <a:buChar char="ü"/>
            </a:pPr>
            <a:r>
              <a:rPr lang="en-US" sz="3700" b="1" dirty="0">
                <a:solidFill>
                  <a:schemeClr val="accent2"/>
                </a:solidFill>
              </a:rPr>
              <a:t>RESPOND</a:t>
            </a:r>
            <a:r>
              <a:rPr lang="en-US" sz="3700" dirty="0"/>
              <a:t> to identified </a:t>
            </a:r>
            <a:r>
              <a:rPr lang="en-US" sz="3700" dirty="0" smtClean="0"/>
              <a:t>barriers</a:t>
            </a:r>
            <a:endParaRPr lang="en-US" sz="3700" dirty="0"/>
          </a:p>
          <a:p>
            <a:pPr marL="906463" lvl="1" indent="-457200">
              <a:spcBef>
                <a:spcPts val="800"/>
              </a:spcBef>
              <a:buClr>
                <a:schemeClr val="dk1"/>
              </a:buClr>
              <a:buSzPts val="1800"/>
              <a:buFont typeface="Wingdings" panose="05000000000000000000" pitchFamily="2" charset="2"/>
              <a:buChar char="ü"/>
            </a:pPr>
            <a:r>
              <a:rPr lang="en-US" sz="3700" b="1" dirty="0">
                <a:solidFill>
                  <a:schemeClr val="accent2"/>
                </a:solidFill>
              </a:rPr>
              <a:t>ANALYZE</a:t>
            </a:r>
            <a:r>
              <a:rPr lang="en-US" sz="3700" dirty="0"/>
              <a:t> data using built-in features of the software platform </a:t>
            </a:r>
            <a:r>
              <a:rPr lang="en-US" sz="3700" dirty="0" smtClean="0"/>
              <a:t>DHIS2</a:t>
            </a:r>
            <a:endParaRPr lang="en-US" sz="3700" dirty="0"/>
          </a:p>
          <a:p>
            <a:pPr marL="906463" lvl="1" indent="-457200">
              <a:spcBef>
                <a:spcPts val="800"/>
              </a:spcBef>
              <a:buClr>
                <a:schemeClr val="dk1"/>
              </a:buClr>
              <a:buSzPts val="1800"/>
              <a:buFont typeface="Wingdings" panose="05000000000000000000" pitchFamily="2" charset="2"/>
              <a:buChar char="ü"/>
            </a:pPr>
            <a:r>
              <a:rPr lang="en-US" sz="3700" b="1" dirty="0">
                <a:solidFill>
                  <a:schemeClr val="accent2"/>
                </a:solidFill>
              </a:rPr>
              <a:t>USE </a:t>
            </a:r>
            <a:r>
              <a:rPr lang="en-US" sz="3700" dirty="0"/>
              <a:t>data</a:t>
            </a:r>
            <a:r>
              <a:rPr lang="en-US" sz="3700" b="1" dirty="0">
                <a:solidFill>
                  <a:schemeClr val="accent2"/>
                </a:solidFill>
              </a:rPr>
              <a:t> </a:t>
            </a:r>
            <a:r>
              <a:rPr lang="en-US" sz="3700" dirty="0"/>
              <a:t>for informing programs and changing </a:t>
            </a:r>
            <a:r>
              <a:rPr lang="en-US" sz="3700" dirty="0" smtClean="0"/>
              <a:t>policies</a:t>
            </a:r>
            <a:endParaRPr lang="en-US" sz="3700" dirty="0"/>
          </a:p>
        </p:txBody>
      </p:sp>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p:txBody>
          <a:bodyPr>
            <a:normAutofit fontScale="90000"/>
          </a:bodyPr>
          <a:lstStyle/>
          <a:p>
            <a:r>
              <a:rPr lang="en-US" dirty="0">
                <a:sym typeface="Montserrat"/>
              </a:rPr>
              <a:t>Methods: </a:t>
            </a:r>
            <a:br>
              <a:rPr lang="en-US" dirty="0">
                <a:sym typeface="Montserrat"/>
              </a:rPr>
            </a:br>
            <a:r>
              <a:rPr lang="en-US" dirty="0" err="1">
                <a:sym typeface="Montserrat"/>
              </a:rPr>
              <a:t>REAct</a:t>
            </a:r>
            <a:r>
              <a:rPr lang="en-US" dirty="0">
                <a:sym typeface="Montserrat"/>
              </a:rPr>
              <a:t> System Overview</a:t>
            </a:r>
            <a:r>
              <a:rPr lang="en-GB" dirty="0"/>
              <a:t/>
            </a:r>
            <a:br>
              <a:rPr lang="en-GB" dirty="0"/>
            </a:br>
            <a:endParaRPr lang="en-GB" noProof="0" dirty="0"/>
          </a:p>
        </p:txBody>
      </p:sp>
      <p:sp>
        <p:nvSpPr>
          <p:cNvPr id="4" name="Rectangle 3">
            <a:extLst>
              <a:ext uri="{FF2B5EF4-FFF2-40B4-BE49-F238E27FC236}">
                <a16:creationId xmlns:a16="http://schemas.microsoft.com/office/drawing/2014/main" id="{63C3AA59-AF57-4542-96DD-81773C010CCB}"/>
              </a:ext>
            </a:extLst>
          </p:cNvPr>
          <p:cNvSpPr/>
          <p:nvPr/>
        </p:nvSpPr>
        <p:spPr>
          <a:xfrm>
            <a:off x="394785" y="2097088"/>
            <a:ext cx="3551571" cy="4103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r>
              <a:rPr lang="en-US" sz="2000" b="1" i="1" dirty="0" err="1"/>
              <a:t>REAct</a:t>
            </a:r>
            <a:r>
              <a:rPr lang="en-US" sz="2000" dirty="0"/>
              <a:t> (Rights – Evidence – </a:t>
            </a:r>
            <a:r>
              <a:rPr lang="en-US" sz="2000" dirty="0" err="1"/>
              <a:t>ACTions</a:t>
            </a:r>
            <a:r>
              <a:rPr lang="en-US" sz="2000" dirty="0"/>
              <a:t>) is </a:t>
            </a:r>
            <a:r>
              <a:rPr lang="en-US" sz="2000" dirty="0" smtClean="0"/>
              <a:t>a</a:t>
            </a:r>
            <a:r>
              <a:rPr lang="uk-UA" sz="2000" dirty="0" smtClean="0"/>
              <a:t> </a:t>
            </a:r>
            <a:r>
              <a:rPr lang="en-US" sz="2000" dirty="0" smtClean="0">
                <a:sym typeface="Montserrat"/>
              </a:rPr>
              <a:t>system </a:t>
            </a:r>
            <a:r>
              <a:rPr lang="en-US" sz="2000" dirty="0"/>
              <a:t>that was developed by Frontline AIDS (UK). </a:t>
            </a:r>
            <a:endParaRPr lang="uk-UA" sz="2000" dirty="0" smtClean="0"/>
          </a:p>
          <a:p>
            <a:endParaRPr lang="en-US" sz="2000" dirty="0"/>
          </a:p>
          <a:p>
            <a:r>
              <a:rPr lang="en-US" sz="2000" dirty="0" smtClean="0"/>
              <a:t>The </a:t>
            </a:r>
            <a:r>
              <a:rPr lang="en-US" sz="2000" dirty="0"/>
              <a:t>system is implemented by </a:t>
            </a:r>
          </a:p>
          <a:p>
            <a:r>
              <a:rPr lang="en-US" sz="2000" dirty="0"/>
              <a:t>ICF “Alliance for Public Health” (Ukraine) with the financial support of the Global Fund.</a:t>
            </a:r>
            <a:endParaRPr lang="en-US" sz="2000"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21" y="1413113"/>
            <a:ext cx="1934780" cy="56114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5133" y="1569753"/>
            <a:ext cx="993609" cy="408072"/>
          </a:xfrm>
          <a:prstGeom prst="rect">
            <a:avLst/>
          </a:prstGeom>
        </p:spPr>
      </p:pic>
    </p:spTree>
    <p:extLst>
      <p:ext uri="{BB962C8B-B14F-4D97-AF65-F5344CB8AC3E}">
        <p14:creationId xmlns:p14="http://schemas.microsoft.com/office/powerpoint/2010/main" val="3468738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2569" b="2569"/>
          <a:stretch>
            <a:fillRect/>
          </a:stretch>
        </p:blipFill>
        <p:spPr>
          <a:xfrm>
            <a:off x="174690" y="336884"/>
            <a:ext cx="11883526" cy="6280484"/>
          </a:xfrm>
        </p:spPr>
      </p:pic>
      <p:sp>
        <p:nvSpPr>
          <p:cNvPr id="3" name="AutoShape 2" descr="REAct-infogr-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704746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700112-9DA5-B142-8765-ED6A3B94F2B2}"/>
              </a:ext>
            </a:extLst>
          </p:cNvPr>
          <p:cNvSpPr>
            <a:spLocks noGrp="1"/>
          </p:cNvSpPr>
          <p:nvPr>
            <p:ph type="body" sz="quarter" idx="10"/>
          </p:nvPr>
        </p:nvSpPr>
        <p:spPr>
          <a:xfrm>
            <a:off x="3599030" y="1324633"/>
            <a:ext cx="7632700" cy="5245189"/>
          </a:xfrm>
        </p:spPr>
        <p:txBody>
          <a:bodyPr>
            <a:normAutofit/>
          </a:bodyPr>
          <a:lstStyle/>
          <a:p>
            <a:pPr>
              <a:spcBef>
                <a:spcPts val="800"/>
              </a:spcBef>
              <a:buClr>
                <a:schemeClr val="dk1"/>
              </a:buClr>
              <a:buSzPts val="1800"/>
            </a:pPr>
            <a:r>
              <a:rPr lang="en-US" dirty="0">
                <a:solidFill>
                  <a:schemeClr val="tx1"/>
                </a:solidFill>
                <a:sym typeface="Montserrat"/>
              </a:rPr>
              <a:t>Start Year: </a:t>
            </a:r>
            <a:r>
              <a:rPr lang="en-US" dirty="0" smtClean="0">
                <a:sym typeface="Montserrat"/>
              </a:rPr>
              <a:t>2019</a:t>
            </a:r>
            <a:endParaRPr lang="en-US" dirty="0">
              <a:sym typeface="Montserrat"/>
            </a:endParaRPr>
          </a:p>
          <a:p>
            <a:pPr>
              <a:spcBef>
                <a:spcPts val="800"/>
              </a:spcBef>
              <a:buClr>
                <a:schemeClr val="dk1"/>
              </a:buClr>
              <a:buSzPts val="1800"/>
            </a:pPr>
            <a:r>
              <a:rPr lang="en-US" dirty="0">
                <a:solidFill>
                  <a:schemeClr val="tx1"/>
                </a:solidFill>
                <a:sym typeface="Montserrat"/>
              </a:rPr>
              <a:t>NGOs: </a:t>
            </a:r>
            <a:r>
              <a:rPr lang="en-US" dirty="0" smtClean="0">
                <a:sym typeface="Montserrat"/>
              </a:rPr>
              <a:t>174</a:t>
            </a:r>
          </a:p>
          <a:p>
            <a:pPr>
              <a:spcBef>
                <a:spcPts val="800"/>
              </a:spcBef>
              <a:buClr>
                <a:schemeClr val="dk1"/>
              </a:buClr>
              <a:buSzPts val="1800"/>
            </a:pPr>
            <a:r>
              <a:rPr lang="en-US" dirty="0" err="1" smtClean="0">
                <a:solidFill>
                  <a:schemeClr val="tx1"/>
                </a:solidFill>
                <a:sym typeface="Montserrat"/>
              </a:rPr>
              <a:t>REActors</a:t>
            </a:r>
            <a:r>
              <a:rPr lang="en-US" dirty="0" smtClean="0">
                <a:solidFill>
                  <a:schemeClr val="tx1"/>
                </a:solidFill>
                <a:sym typeface="Montserrat"/>
              </a:rPr>
              <a:t> (registration and response): </a:t>
            </a:r>
            <a:r>
              <a:rPr lang="en-US" dirty="0" smtClean="0">
                <a:sym typeface="Montserrat"/>
              </a:rPr>
              <a:t>363</a:t>
            </a:r>
            <a:endParaRPr lang="en-US" dirty="0">
              <a:sym typeface="Montserrat"/>
            </a:endParaRPr>
          </a:p>
          <a:p>
            <a:pPr>
              <a:spcBef>
                <a:spcPts val="800"/>
              </a:spcBef>
              <a:buClr>
                <a:schemeClr val="dk1"/>
              </a:buClr>
              <a:buSzPts val="1800"/>
            </a:pPr>
            <a:r>
              <a:rPr lang="en-US" dirty="0" smtClean="0">
                <a:solidFill>
                  <a:schemeClr val="tx1"/>
                </a:solidFill>
                <a:sym typeface="Montserrat"/>
              </a:rPr>
              <a:t>Implementing countries:  </a:t>
            </a:r>
            <a:r>
              <a:rPr lang="en-US" dirty="0">
                <a:sym typeface="Montserrat"/>
              </a:rPr>
              <a:t>12</a:t>
            </a:r>
          </a:p>
          <a:p>
            <a:pPr>
              <a:spcBef>
                <a:spcPts val="800"/>
              </a:spcBef>
              <a:buClr>
                <a:schemeClr val="dk1"/>
              </a:buClr>
              <a:buSzPts val="1800"/>
            </a:pPr>
            <a:r>
              <a:rPr lang="en-US" dirty="0" smtClean="0">
                <a:solidFill>
                  <a:schemeClr val="tx1"/>
                </a:solidFill>
                <a:sym typeface="Montserrat"/>
              </a:rPr>
              <a:t>Cases </a:t>
            </a:r>
            <a:r>
              <a:rPr lang="en-US" dirty="0">
                <a:solidFill>
                  <a:schemeClr val="tx1"/>
                </a:solidFill>
                <a:sym typeface="Montserrat"/>
              </a:rPr>
              <a:t>of human rights violations registered: </a:t>
            </a:r>
            <a:r>
              <a:rPr lang="en-US" dirty="0" smtClean="0">
                <a:sym typeface="Montserrat"/>
              </a:rPr>
              <a:t>11, 768 </a:t>
            </a:r>
            <a:r>
              <a:rPr lang="en-US" dirty="0"/>
              <a:t/>
            </a:r>
            <a:br>
              <a:rPr lang="en-US" dirty="0"/>
            </a:br>
            <a:endParaRPr lang="en-GB" dirty="0" smtClean="0"/>
          </a:p>
        </p:txBody>
      </p:sp>
      <p:sp>
        <p:nvSpPr>
          <p:cNvPr id="4" name="Title 3">
            <a:extLst>
              <a:ext uri="{FF2B5EF4-FFF2-40B4-BE49-F238E27FC236}">
                <a16:creationId xmlns:a16="http://schemas.microsoft.com/office/drawing/2014/main" id="{C93E86D9-734E-CD4A-98AC-D989E4E5E744}"/>
              </a:ext>
            </a:extLst>
          </p:cNvPr>
          <p:cNvSpPr>
            <a:spLocks noGrp="1"/>
          </p:cNvSpPr>
          <p:nvPr>
            <p:ph type="title"/>
          </p:nvPr>
        </p:nvSpPr>
        <p:spPr>
          <a:xfrm>
            <a:off x="3502780" y="204530"/>
            <a:ext cx="7632700" cy="1223964"/>
          </a:xfrm>
        </p:spPr>
        <p:txBody>
          <a:bodyPr>
            <a:normAutofit/>
          </a:bodyPr>
          <a:lstStyle/>
          <a:p>
            <a:r>
              <a:rPr lang="en-GB" dirty="0" err="1"/>
              <a:t>REAct</a:t>
            </a:r>
            <a:r>
              <a:rPr lang="en-GB" dirty="0"/>
              <a:t> </a:t>
            </a:r>
            <a:r>
              <a:rPr lang="en-GB" dirty="0" smtClean="0"/>
              <a:t>Coverage</a:t>
            </a:r>
            <a:endParaRPr lang="en-GB" dirty="0"/>
          </a:p>
        </p:txBody>
      </p:sp>
      <p:cxnSp>
        <p:nvCxnSpPr>
          <p:cNvPr id="10" name="Прямая соединительная линия 9"/>
          <p:cNvCxnSpPr/>
          <p:nvPr/>
        </p:nvCxnSpPr>
        <p:spPr>
          <a:xfrm>
            <a:off x="3504371" y="1392398"/>
            <a:ext cx="0" cy="3331589"/>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8835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Скругленный прямоугольник 50"/>
          <p:cNvSpPr/>
          <p:nvPr/>
        </p:nvSpPr>
        <p:spPr>
          <a:xfrm>
            <a:off x="214858" y="1514171"/>
            <a:ext cx="3358521" cy="39882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 name="Рисунок 20"/>
          <p:cNvPicPr>
            <a:picLocks noChangeAspect="1"/>
          </p:cNvPicPr>
          <p:nvPr/>
        </p:nvPicPr>
        <p:blipFill rotWithShape="1">
          <a:blip r:embed="rId3">
            <a:extLst>
              <a:ext uri="{28A0092B-C50C-407E-A947-70E740481C1C}">
                <a14:useLocalDpi xmlns:a14="http://schemas.microsoft.com/office/drawing/2010/main" val="0"/>
              </a:ext>
            </a:extLst>
          </a:blip>
          <a:srcRect l="2547" r="1780" b="2971"/>
          <a:stretch/>
        </p:blipFill>
        <p:spPr>
          <a:xfrm>
            <a:off x="3585413" y="460087"/>
            <a:ext cx="8602579" cy="5988839"/>
          </a:xfrm>
          <a:prstGeom prst="rect">
            <a:avLst/>
          </a:prstGeom>
        </p:spPr>
      </p:pic>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a:xfrm>
            <a:off x="3573379" y="183398"/>
            <a:ext cx="8324262" cy="1223964"/>
          </a:xfrm>
        </p:spPr>
        <p:txBody>
          <a:bodyPr>
            <a:normAutofit/>
          </a:bodyPr>
          <a:lstStyle/>
          <a:p>
            <a:r>
              <a:rPr lang="en-US" dirty="0" err="1" smtClean="0">
                <a:sym typeface="Montserrat"/>
              </a:rPr>
              <a:t>REAct</a:t>
            </a:r>
            <a:r>
              <a:rPr lang="en-US" dirty="0" smtClean="0">
                <a:sym typeface="Montserrat"/>
              </a:rPr>
              <a:t> in Ukraine</a:t>
            </a:r>
            <a:endParaRPr lang="en-GB" noProof="0" dirty="0"/>
          </a:p>
        </p:txBody>
      </p:sp>
      <p:grpSp>
        <p:nvGrpSpPr>
          <p:cNvPr id="22" name="Группа 21"/>
          <p:cNvGrpSpPr/>
          <p:nvPr/>
        </p:nvGrpSpPr>
        <p:grpSpPr>
          <a:xfrm>
            <a:off x="8329692" y="821413"/>
            <a:ext cx="2935705" cy="1171897"/>
            <a:chOff x="733926" y="1953988"/>
            <a:chExt cx="2935705" cy="1171897"/>
          </a:xfrm>
        </p:grpSpPr>
        <p:sp>
          <p:nvSpPr>
            <p:cNvPr id="14" name="Скругленный прямоугольник 13"/>
            <p:cNvSpPr/>
            <p:nvPr/>
          </p:nvSpPr>
          <p:spPr>
            <a:xfrm>
              <a:off x="770021" y="1953988"/>
              <a:ext cx="2863516" cy="11718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830179" y="2002910"/>
              <a:ext cx="2743200" cy="1062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733926" y="2093660"/>
              <a:ext cx="2935705" cy="954107"/>
            </a:xfrm>
            <a:prstGeom prst="rect">
              <a:avLst/>
            </a:prstGeom>
            <a:noFill/>
          </p:spPr>
          <p:txBody>
            <a:bodyPr wrap="square" rtlCol="0">
              <a:spAutoFit/>
            </a:bodyPr>
            <a:lstStyle/>
            <a:p>
              <a:pPr algn="ctr"/>
              <a:r>
                <a:rPr lang="en-US" sz="3200" b="1" u="sng" dirty="0">
                  <a:solidFill>
                    <a:schemeClr val="accent1"/>
                  </a:solidFill>
                </a:rPr>
                <a:t>4,361</a:t>
              </a:r>
              <a:r>
                <a:rPr lang="en-US" sz="2400" u="sng" dirty="0">
                  <a:solidFill>
                    <a:schemeClr val="accent1"/>
                  </a:solidFill>
                </a:rPr>
                <a:t> </a:t>
              </a:r>
              <a:endParaRPr lang="en-US" sz="2400" u="sng" dirty="0" smtClean="0">
                <a:solidFill>
                  <a:schemeClr val="accent1"/>
                </a:solidFill>
              </a:endParaRPr>
            </a:p>
            <a:p>
              <a:pPr algn="ctr"/>
              <a:r>
                <a:rPr lang="en-US" sz="2400" dirty="0" smtClean="0"/>
                <a:t>Cases </a:t>
              </a:r>
              <a:r>
                <a:rPr lang="en-US" sz="2400" dirty="0"/>
                <a:t>registered</a:t>
              </a:r>
              <a:endParaRPr lang="ru-RU" sz="2400" dirty="0"/>
            </a:p>
          </p:txBody>
        </p:sp>
      </p:grpSp>
      <p:grpSp>
        <p:nvGrpSpPr>
          <p:cNvPr id="24" name="Группа 23"/>
          <p:cNvGrpSpPr/>
          <p:nvPr/>
        </p:nvGrpSpPr>
        <p:grpSpPr>
          <a:xfrm>
            <a:off x="4605248" y="1659293"/>
            <a:ext cx="2935705" cy="1171897"/>
            <a:chOff x="4020138" y="1949508"/>
            <a:chExt cx="2935705" cy="1171897"/>
          </a:xfrm>
        </p:grpSpPr>
        <p:grpSp>
          <p:nvGrpSpPr>
            <p:cNvPr id="23" name="Группа 22"/>
            <p:cNvGrpSpPr/>
            <p:nvPr/>
          </p:nvGrpSpPr>
          <p:grpSpPr>
            <a:xfrm>
              <a:off x="4056233" y="1949508"/>
              <a:ext cx="2863516" cy="1171897"/>
              <a:chOff x="4056233" y="1949508"/>
              <a:chExt cx="2863516" cy="1171897"/>
            </a:xfrm>
          </p:grpSpPr>
          <p:sp>
            <p:nvSpPr>
              <p:cNvPr id="17" name="Скругленный прямоугольник 16"/>
              <p:cNvSpPr/>
              <p:nvPr/>
            </p:nvSpPr>
            <p:spPr>
              <a:xfrm>
                <a:off x="4056233" y="1949508"/>
                <a:ext cx="2863516" cy="11718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4116391" y="1998430"/>
                <a:ext cx="2743200" cy="1062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9" name="TextBox 18"/>
            <p:cNvSpPr txBox="1"/>
            <p:nvPr/>
          </p:nvSpPr>
          <p:spPr>
            <a:xfrm>
              <a:off x="4020138" y="2089180"/>
              <a:ext cx="2935705" cy="954107"/>
            </a:xfrm>
            <a:prstGeom prst="rect">
              <a:avLst/>
            </a:prstGeom>
            <a:noFill/>
          </p:spPr>
          <p:txBody>
            <a:bodyPr wrap="square" rtlCol="0">
              <a:spAutoFit/>
            </a:bodyPr>
            <a:lstStyle/>
            <a:p>
              <a:pPr algn="ctr"/>
              <a:r>
                <a:rPr lang="en-US" sz="3200" b="1" u="sng" dirty="0" smtClean="0">
                  <a:solidFill>
                    <a:schemeClr val="accent1"/>
                  </a:solidFill>
                </a:rPr>
                <a:t>4,21</a:t>
              </a:r>
              <a:r>
                <a:rPr lang="uk-UA" sz="3200" b="1" u="sng" dirty="0" smtClean="0">
                  <a:solidFill>
                    <a:schemeClr val="accent1"/>
                  </a:solidFill>
                </a:rPr>
                <a:t>7</a:t>
              </a:r>
              <a:r>
                <a:rPr lang="en-US" sz="3200" b="1" u="sng" dirty="0" smtClean="0">
                  <a:solidFill>
                    <a:schemeClr val="accent1"/>
                  </a:solidFill>
                </a:rPr>
                <a:t> </a:t>
              </a:r>
            </a:p>
            <a:p>
              <a:pPr algn="ctr"/>
              <a:r>
                <a:rPr lang="en-US" sz="2400" dirty="0" smtClean="0"/>
                <a:t>Clients </a:t>
              </a:r>
              <a:r>
                <a:rPr lang="en-US" sz="2400" dirty="0"/>
                <a:t>applied</a:t>
              </a:r>
              <a:endParaRPr lang="ru-RU" sz="2400" dirty="0"/>
            </a:p>
          </p:txBody>
        </p:sp>
      </p:grpSp>
      <p:sp>
        <p:nvSpPr>
          <p:cNvPr id="39" name="Выгнутая влево стрелка 38"/>
          <p:cNvSpPr/>
          <p:nvPr/>
        </p:nvSpPr>
        <p:spPr>
          <a:xfrm flipH="1">
            <a:off x="11241336" y="1365495"/>
            <a:ext cx="754445" cy="236135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26" name="Группа 25"/>
          <p:cNvGrpSpPr/>
          <p:nvPr/>
        </p:nvGrpSpPr>
        <p:grpSpPr>
          <a:xfrm>
            <a:off x="4813628" y="3607560"/>
            <a:ext cx="2935705" cy="1171897"/>
            <a:chOff x="4020138" y="1949508"/>
            <a:chExt cx="2935705" cy="1171897"/>
          </a:xfrm>
        </p:grpSpPr>
        <p:grpSp>
          <p:nvGrpSpPr>
            <p:cNvPr id="27" name="Группа 26"/>
            <p:cNvGrpSpPr/>
            <p:nvPr/>
          </p:nvGrpSpPr>
          <p:grpSpPr>
            <a:xfrm>
              <a:off x="4056233" y="1949508"/>
              <a:ext cx="2863516" cy="1171897"/>
              <a:chOff x="4056233" y="1949508"/>
              <a:chExt cx="2863516" cy="1171897"/>
            </a:xfrm>
          </p:grpSpPr>
          <p:sp>
            <p:nvSpPr>
              <p:cNvPr id="29" name="Скругленный прямоугольник 28"/>
              <p:cNvSpPr/>
              <p:nvPr/>
            </p:nvSpPr>
            <p:spPr>
              <a:xfrm>
                <a:off x="4056233" y="1949508"/>
                <a:ext cx="2863516" cy="11718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кругленный прямоугольник 29"/>
              <p:cNvSpPr/>
              <p:nvPr/>
            </p:nvSpPr>
            <p:spPr>
              <a:xfrm>
                <a:off x="4116391" y="1998430"/>
                <a:ext cx="2743200" cy="1062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8" name="TextBox 27"/>
            <p:cNvSpPr txBox="1"/>
            <p:nvPr/>
          </p:nvSpPr>
          <p:spPr>
            <a:xfrm>
              <a:off x="4020138" y="2089180"/>
              <a:ext cx="2935705" cy="954107"/>
            </a:xfrm>
            <a:prstGeom prst="rect">
              <a:avLst/>
            </a:prstGeom>
            <a:noFill/>
          </p:spPr>
          <p:txBody>
            <a:bodyPr wrap="square" rtlCol="0">
              <a:spAutoFit/>
            </a:bodyPr>
            <a:lstStyle/>
            <a:p>
              <a:pPr algn="ctr"/>
              <a:r>
                <a:rPr lang="uk-UA" sz="3200" b="1" u="sng" dirty="0" smtClean="0">
                  <a:solidFill>
                    <a:schemeClr val="accent1"/>
                  </a:solidFill>
                </a:rPr>
                <a:t>1,737</a:t>
              </a:r>
              <a:r>
                <a:rPr lang="en-US" sz="3200" b="1" u="sng" dirty="0" smtClean="0">
                  <a:solidFill>
                    <a:schemeClr val="accent1"/>
                  </a:solidFill>
                </a:rPr>
                <a:t> </a:t>
              </a:r>
            </a:p>
            <a:p>
              <a:pPr algn="ctr"/>
              <a:r>
                <a:rPr lang="en-US" sz="2400" dirty="0" smtClean="0"/>
                <a:t>Women</a:t>
              </a:r>
              <a:endParaRPr lang="ru-RU" sz="2400" dirty="0"/>
            </a:p>
          </p:txBody>
        </p:sp>
      </p:grpSp>
      <p:grpSp>
        <p:nvGrpSpPr>
          <p:cNvPr id="32" name="Группа 31"/>
          <p:cNvGrpSpPr/>
          <p:nvPr/>
        </p:nvGrpSpPr>
        <p:grpSpPr>
          <a:xfrm>
            <a:off x="4819836" y="4969889"/>
            <a:ext cx="3465912" cy="1171897"/>
            <a:chOff x="4020138" y="1949508"/>
            <a:chExt cx="2935705" cy="1171897"/>
          </a:xfrm>
        </p:grpSpPr>
        <p:grpSp>
          <p:nvGrpSpPr>
            <p:cNvPr id="33" name="Группа 32"/>
            <p:cNvGrpSpPr/>
            <p:nvPr/>
          </p:nvGrpSpPr>
          <p:grpSpPr>
            <a:xfrm>
              <a:off x="4056233" y="1949508"/>
              <a:ext cx="2863516" cy="1171897"/>
              <a:chOff x="4056233" y="1949508"/>
              <a:chExt cx="2863516" cy="1171897"/>
            </a:xfrm>
          </p:grpSpPr>
          <p:sp>
            <p:nvSpPr>
              <p:cNvPr id="35" name="Скругленный прямоугольник 34"/>
              <p:cNvSpPr/>
              <p:nvPr/>
            </p:nvSpPr>
            <p:spPr>
              <a:xfrm>
                <a:off x="4056233" y="1949508"/>
                <a:ext cx="2863516" cy="11718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Скругленный прямоугольник 35"/>
              <p:cNvSpPr/>
              <p:nvPr/>
            </p:nvSpPr>
            <p:spPr>
              <a:xfrm>
                <a:off x="4116391" y="1998430"/>
                <a:ext cx="2743200" cy="1062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4" name="TextBox 33"/>
            <p:cNvSpPr txBox="1"/>
            <p:nvPr/>
          </p:nvSpPr>
          <p:spPr>
            <a:xfrm>
              <a:off x="4020138" y="2089180"/>
              <a:ext cx="2935705" cy="954107"/>
            </a:xfrm>
            <a:prstGeom prst="rect">
              <a:avLst/>
            </a:prstGeom>
            <a:noFill/>
          </p:spPr>
          <p:txBody>
            <a:bodyPr wrap="square" rtlCol="0">
              <a:spAutoFit/>
            </a:bodyPr>
            <a:lstStyle/>
            <a:p>
              <a:pPr algn="ctr"/>
              <a:r>
                <a:rPr lang="uk-UA" sz="3200" b="1" u="sng" dirty="0" smtClean="0">
                  <a:solidFill>
                    <a:schemeClr val="accent1"/>
                  </a:solidFill>
                </a:rPr>
                <a:t>3</a:t>
              </a:r>
              <a:r>
                <a:rPr lang="en-US" sz="3200" b="1" u="sng" dirty="0" smtClean="0">
                  <a:solidFill>
                    <a:schemeClr val="accent1"/>
                  </a:solidFill>
                </a:rPr>
                <a:t>5 </a:t>
              </a:r>
            </a:p>
            <a:p>
              <a:pPr algn="ctr"/>
              <a:r>
                <a:rPr lang="en-US" sz="2400" dirty="0" smtClean="0"/>
                <a:t>Transgender women</a:t>
              </a:r>
              <a:endParaRPr lang="ru-RU" sz="2400" dirty="0"/>
            </a:p>
          </p:txBody>
        </p:sp>
      </p:grpSp>
      <p:grpSp>
        <p:nvGrpSpPr>
          <p:cNvPr id="40" name="Группа 39"/>
          <p:cNvGrpSpPr/>
          <p:nvPr/>
        </p:nvGrpSpPr>
        <p:grpSpPr>
          <a:xfrm>
            <a:off x="8285748" y="2922363"/>
            <a:ext cx="2935705" cy="1171897"/>
            <a:chOff x="4020138" y="1949508"/>
            <a:chExt cx="2935705" cy="1171897"/>
          </a:xfrm>
        </p:grpSpPr>
        <p:grpSp>
          <p:nvGrpSpPr>
            <p:cNvPr id="41" name="Группа 40"/>
            <p:cNvGrpSpPr/>
            <p:nvPr/>
          </p:nvGrpSpPr>
          <p:grpSpPr>
            <a:xfrm>
              <a:off x="4056233" y="1949508"/>
              <a:ext cx="2863516" cy="1171897"/>
              <a:chOff x="4056233" y="1949508"/>
              <a:chExt cx="2863516" cy="1171897"/>
            </a:xfrm>
          </p:grpSpPr>
          <p:sp>
            <p:nvSpPr>
              <p:cNvPr id="43" name="Скругленный прямоугольник 42"/>
              <p:cNvSpPr/>
              <p:nvPr/>
            </p:nvSpPr>
            <p:spPr>
              <a:xfrm>
                <a:off x="4056233" y="1949508"/>
                <a:ext cx="2863516" cy="11718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Скругленный прямоугольник 43"/>
              <p:cNvSpPr/>
              <p:nvPr/>
            </p:nvSpPr>
            <p:spPr>
              <a:xfrm>
                <a:off x="4116391" y="1998430"/>
                <a:ext cx="2743200" cy="1062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2" name="TextBox 41"/>
            <p:cNvSpPr txBox="1"/>
            <p:nvPr/>
          </p:nvSpPr>
          <p:spPr>
            <a:xfrm>
              <a:off x="4020138" y="2089180"/>
              <a:ext cx="2935705" cy="954107"/>
            </a:xfrm>
            <a:prstGeom prst="rect">
              <a:avLst/>
            </a:prstGeom>
            <a:noFill/>
          </p:spPr>
          <p:txBody>
            <a:bodyPr wrap="square" rtlCol="0">
              <a:spAutoFit/>
            </a:bodyPr>
            <a:lstStyle/>
            <a:p>
              <a:pPr algn="ctr"/>
              <a:r>
                <a:rPr lang="uk-UA" sz="3200" b="1" u="sng" dirty="0" smtClean="0">
                  <a:solidFill>
                    <a:schemeClr val="accent1"/>
                  </a:solidFill>
                </a:rPr>
                <a:t>88%</a:t>
              </a:r>
              <a:r>
                <a:rPr lang="en-US" sz="3200" b="1" u="sng" dirty="0" smtClean="0">
                  <a:solidFill>
                    <a:schemeClr val="accent1"/>
                  </a:solidFill>
                </a:rPr>
                <a:t> </a:t>
              </a:r>
            </a:p>
            <a:p>
              <a:pPr algn="ctr"/>
              <a:r>
                <a:rPr lang="en-US" sz="2400" dirty="0" smtClean="0"/>
                <a:t>Resolved</a:t>
              </a:r>
              <a:endParaRPr lang="ru-RU" sz="2400" dirty="0"/>
            </a:p>
          </p:txBody>
        </p:sp>
      </p:grpSp>
      <p:sp>
        <p:nvSpPr>
          <p:cNvPr id="25" name="Выгнутая влево стрелка 24"/>
          <p:cNvSpPr/>
          <p:nvPr/>
        </p:nvSpPr>
        <p:spPr>
          <a:xfrm>
            <a:off x="3814041" y="2148899"/>
            <a:ext cx="861869" cy="29606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45" name="Рисунок 44"/>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0577" y="1786314"/>
            <a:ext cx="672417" cy="672417"/>
          </a:xfrm>
          <a:prstGeom prst="rect">
            <a:avLst/>
          </a:prstGeom>
        </p:spPr>
      </p:pic>
      <p:pic>
        <p:nvPicPr>
          <p:cNvPr id="46" name="Рисунок 45"/>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3559" y="3870573"/>
            <a:ext cx="761751" cy="761751"/>
          </a:xfrm>
          <a:prstGeom prst="rect">
            <a:avLst/>
          </a:prstGeom>
        </p:spPr>
      </p:pic>
      <p:sp>
        <p:nvSpPr>
          <p:cNvPr id="47" name="TextBox 46"/>
          <p:cNvSpPr txBox="1"/>
          <p:nvPr/>
        </p:nvSpPr>
        <p:spPr>
          <a:xfrm>
            <a:off x="968492" y="1798965"/>
            <a:ext cx="3255333" cy="3570208"/>
          </a:xfrm>
          <a:prstGeom prst="rect">
            <a:avLst/>
          </a:prstGeom>
          <a:noFill/>
        </p:spPr>
        <p:txBody>
          <a:bodyPr wrap="square" rtlCol="0">
            <a:spAutoFit/>
          </a:bodyPr>
          <a:lstStyle/>
          <a:p>
            <a:pPr>
              <a:spcBef>
                <a:spcPts val="800"/>
              </a:spcBef>
              <a:buClr>
                <a:schemeClr val="dk1"/>
              </a:buClr>
              <a:buSzPts val="1800"/>
            </a:pPr>
            <a:r>
              <a:rPr lang="en-US" b="1" dirty="0">
                <a:solidFill>
                  <a:schemeClr val="accent2"/>
                </a:solidFill>
                <a:sym typeface="Montserrat"/>
              </a:rPr>
              <a:t>Regions: </a:t>
            </a:r>
            <a:endParaRPr lang="uk-UA" b="1" dirty="0">
              <a:solidFill>
                <a:schemeClr val="accent2"/>
              </a:solidFill>
              <a:sym typeface="Montserrat"/>
            </a:endParaRPr>
          </a:p>
          <a:p>
            <a:pPr>
              <a:spcBef>
                <a:spcPts val="800"/>
              </a:spcBef>
              <a:buClr>
                <a:schemeClr val="dk1"/>
              </a:buClr>
              <a:buSzPts val="1800"/>
            </a:pPr>
            <a:r>
              <a:rPr lang="en-US" sz="2000" b="1" dirty="0">
                <a:sym typeface="Montserrat"/>
              </a:rPr>
              <a:t>17 out of 24</a:t>
            </a:r>
          </a:p>
          <a:p>
            <a:pPr>
              <a:spcBef>
                <a:spcPts val="800"/>
              </a:spcBef>
              <a:buClr>
                <a:schemeClr val="dk1"/>
              </a:buClr>
              <a:buSzPts val="1800"/>
            </a:pPr>
            <a:endParaRPr lang="en-US" sz="2000" b="1" dirty="0" smtClean="0">
              <a:solidFill>
                <a:schemeClr val="accent2"/>
              </a:solidFill>
              <a:sym typeface="Montserrat"/>
            </a:endParaRPr>
          </a:p>
          <a:p>
            <a:pPr>
              <a:spcBef>
                <a:spcPts val="800"/>
              </a:spcBef>
              <a:buClr>
                <a:schemeClr val="dk1"/>
              </a:buClr>
              <a:buSzPts val="1800"/>
            </a:pPr>
            <a:r>
              <a:rPr lang="en-US" sz="2000" b="1" dirty="0" smtClean="0">
                <a:solidFill>
                  <a:schemeClr val="accent2"/>
                </a:solidFill>
                <a:sym typeface="Montserrat"/>
              </a:rPr>
              <a:t>NGOs</a:t>
            </a:r>
            <a:r>
              <a:rPr lang="en-US" sz="2000" b="1" dirty="0" smtClean="0">
                <a:solidFill>
                  <a:schemeClr val="accent2"/>
                </a:solidFill>
                <a:sym typeface="Montserrat"/>
              </a:rPr>
              <a:t>: </a:t>
            </a:r>
            <a:r>
              <a:rPr lang="en-US" sz="2400" b="1" dirty="0">
                <a:sym typeface="Montserrat"/>
              </a:rPr>
              <a:t>77</a:t>
            </a:r>
          </a:p>
          <a:p>
            <a:pPr>
              <a:spcBef>
                <a:spcPts val="800"/>
              </a:spcBef>
              <a:buClr>
                <a:schemeClr val="dk1"/>
              </a:buClr>
              <a:buSzPts val="1800"/>
            </a:pPr>
            <a:endParaRPr lang="en-US" sz="2000" b="1" dirty="0">
              <a:solidFill>
                <a:schemeClr val="accent2"/>
              </a:solidFill>
              <a:sym typeface="Montserrat"/>
            </a:endParaRPr>
          </a:p>
          <a:p>
            <a:pPr>
              <a:spcBef>
                <a:spcPts val="800"/>
              </a:spcBef>
              <a:buClr>
                <a:schemeClr val="dk1"/>
              </a:buClr>
              <a:buSzPts val="1800"/>
            </a:pPr>
            <a:r>
              <a:rPr lang="en-US" sz="2000" b="1" dirty="0" err="1">
                <a:solidFill>
                  <a:schemeClr val="accent2"/>
                </a:solidFill>
                <a:sym typeface="Montserrat"/>
              </a:rPr>
              <a:t>REActors</a:t>
            </a:r>
            <a:r>
              <a:rPr lang="en-US" sz="2000" b="1" dirty="0">
                <a:solidFill>
                  <a:schemeClr val="accent2"/>
                </a:solidFill>
                <a:sym typeface="Montserrat"/>
              </a:rPr>
              <a:t> (registration and response): </a:t>
            </a:r>
            <a:r>
              <a:rPr lang="uk-UA" sz="2000" b="1" dirty="0">
                <a:solidFill>
                  <a:schemeClr val="accent2"/>
                </a:solidFill>
                <a:sym typeface="Montserrat"/>
              </a:rPr>
              <a:t> </a:t>
            </a:r>
            <a:r>
              <a:rPr lang="uk-UA" sz="2400" b="1" dirty="0" smtClean="0">
                <a:sym typeface="Montserrat"/>
              </a:rPr>
              <a:t>103</a:t>
            </a:r>
            <a:endParaRPr lang="en-US" sz="2400" b="1" dirty="0" smtClean="0">
              <a:sym typeface="Montserrat"/>
            </a:endParaRPr>
          </a:p>
          <a:p>
            <a:pPr>
              <a:spcBef>
                <a:spcPts val="800"/>
              </a:spcBef>
              <a:buClr>
                <a:schemeClr val="dk1"/>
              </a:buClr>
              <a:buSzPts val="1800"/>
            </a:pPr>
            <a:endParaRPr lang="en-US" sz="2000" b="1" dirty="0">
              <a:sym typeface="Montserrat"/>
            </a:endParaRPr>
          </a:p>
        </p:txBody>
      </p:sp>
      <p:pic>
        <p:nvPicPr>
          <p:cNvPr id="53" name="Рисунок 52"/>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8264" y="2815477"/>
            <a:ext cx="647479" cy="647479"/>
          </a:xfrm>
          <a:prstGeom prst="rect">
            <a:avLst/>
          </a:prstGeom>
        </p:spPr>
      </p:pic>
      <p:sp>
        <p:nvSpPr>
          <p:cNvPr id="54" name="Прямоугольник 53"/>
          <p:cNvSpPr/>
          <p:nvPr/>
        </p:nvSpPr>
        <p:spPr>
          <a:xfrm>
            <a:off x="363089" y="5667685"/>
            <a:ext cx="2964273" cy="646331"/>
          </a:xfrm>
          <a:prstGeom prst="rect">
            <a:avLst/>
          </a:prstGeom>
          <a:ln>
            <a:solidFill>
              <a:schemeClr val="accent1"/>
            </a:solidFill>
          </a:ln>
        </p:spPr>
        <p:txBody>
          <a:bodyPr wrap="none">
            <a:spAutoFit/>
          </a:bodyPr>
          <a:lstStyle/>
          <a:p>
            <a:r>
              <a:rPr lang="en-US" i="1" dirty="0" smtClean="0"/>
              <a:t>Data as of 01.06.2022, </a:t>
            </a:r>
          </a:p>
          <a:p>
            <a:r>
              <a:rPr lang="ru-RU" i="1" dirty="0" err="1" smtClean="0"/>
              <a:t>REAct</a:t>
            </a:r>
            <a:r>
              <a:rPr lang="ru-RU" i="1" dirty="0" smtClean="0"/>
              <a:t> </a:t>
            </a:r>
            <a:r>
              <a:rPr lang="ru-RU" i="1" dirty="0" err="1"/>
              <a:t>database</a:t>
            </a:r>
            <a:endParaRPr lang="ru-RU" i="1" dirty="0"/>
          </a:p>
        </p:txBody>
      </p:sp>
    </p:spTree>
    <p:extLst>
      <p:ext uri="{BB962C8B-B14F-4D97-AF65-F5344CB8AC3E}">
        <p14:creationId xmlns:p14="http://schemas.microsoft.com/office/powerpoint/2010/main" val="4035319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A72CF-9370-F347-B87B-62EFB343B06A}"/>
              </a:ext>
            </a:extLst>
          </p:cNvPr>
          <p:cNvSpPr>
            <a:spLocks noGrp="1"/>
          </p:cNvSpPr>
          <p:nvPr>
            <p:ph type="title"/>
          </p:nvPr>
        </p:nvSpPr>
        <p:spPr>
          <a:xfrm>
            <a:off x="2105526" y="477420"/>
            <a:ext cx="10696074" cy="1223964"/>
          </a:xfrm>
        </p:spPr>
        <p:txBody>
          <a:bodyPr/>
          <a:lstStyle/>
          <a:p>
            <a:r>
              <a:rPr lang="en-US" dirty="0"/>
              <a:t>Women</a:t>
            </a:r>
            <a:r>
              <a:rPr lang="en-GB" dirty="0"/>
              <a:t> Profile in </a:t>
            </a:r>
            <a:r>
              <a:rPr lang="en-GB" dirty="0" err="1"/>
              <a:t>REAct</a:t>
            </a:r>
            <a:r>
              <a:rPr lang="en-GB" dirty="0"/>
              <a:t> System</a:t>
            </a:r>
            <a:endParaRPr lang="en-GB" dirty="0"/>
          </a:p>
        </p:txBody>
      </p:sp>
      <p:graphicFrame>
        <p:nvGraphicFramePr>
          <p:cNvPr id="5" name="Диаграмма 4"/>
          <p:cNvGraphicFramePr>
            <a:graphicFrameLocks/>
          </p:cNvGraphicFramePr>
          <p:nvPr>
            <p:extLst>
              <p:ext uri="{D42A27DB-BD31-4B8C-83A1-F6EECF244321}">
                <p14:modId xmlns:p14="http://schemas.microsoft.com/office/powerpoint/2010/main" val="3175202484"/>
              </p:ext>
            </p:extLst>
          </p:nvPr>
        </p:nvGraphicFramePr>
        <p:xfrm>
          <a:off x="2225842" y="1215189"/>
          <a:ext cx="9432757" cy="5101390"/>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a:xfrm>
            <a:off x="8601352" y="5608693"/>
            <a:ext cx="3057247" cy="707886"/>
          </a:xfrm>
          <a:prstGeom prst="rect">
            <a:avLst/>
          </a:prstGeom>
        </p:spPr>
        <p:txBody>
          <a:bodyPr wrap="none">
            <a:spAutoFit/>
          </a:bodyPr>
          <a:lstStyle/>
          <a:p>
            <a:pPr algn="r"/>
            <a:r>
              <a:rPr lang="en-US" sz="2000" i="1" dirty="0"/>
              <a:t>One client can belong </a:t>
            </a:r>
            <a:endParaRPr lang="en-US" sz="2000" i="1" dirty="0" smtClean="0"/>
          </a:p>
          <a:p>
            <a:pPr algn="r"/>
            <a:r>
              <a:rPr lang="en-US" sz="2000" i="1" dirty="0" smtClean="0"/>
              <a:t>to </a:t>
            </a:r>
            <a:r>
              <a:rPr lang="en-US" sz="2000" i="1" dirty="0"/>
              <a:t>several KP </a:t>
            </a:r>
            <a:r>
              <a:rPr lang="en-US" sz="2000" i="1" dirty="0" smtClean="0"/>
              <a:t>groups</a:t>
            </a:r>
            <a:endParaRPr lang="ru-RU" sz="2000" i="1" dirty="0"/>
          </a:p>
        </p:txBody>
      </p:sp>
      <p:sp>
        <p:nvSpPr>
          <p:cNvPr id="7" name="Прямоугольник 6"/>
          <p:cNvSpPr/>
          <p:nvPr/>
        </p:nvSpPr>
        <p:spPr>
          <a:xfrm>
            <a:off x="9458964" y="4685363"/>
            <a:ext cx="2043227" cy="923330"/>
          </a:xfrm>
          <a:prstGeom prst="rect">
            <a:avLst/>
          </a:prstGeom>
          <a:ln>
            <a:solidFill>
              <a:schemeClr val="accent1"/>
            </a:solidFill>
          </a:ln>
        </p:spPr>
        <p:txBody>
          <a:bodyPr wrap="square">
            <a:spAutoFit/>
          </a:bodyPr>
          <a:lstStyle/>
          <a:p>
            <a:r>
              <a:rPr lang="en-US" i="1" dirty="0" smtClean="0"/>
              <a:t>Data as of 01.06.2022, </a:t>
            </a:r>
          </a:p>
          <a:p>
            <a:r>
              <a:rPr lang="ru-RU" i="1" dirty="0" err="1" smtClean="0"/>
              <a:t>REAct</a:t>
            </a:r>
            <a:r>
              <a:rPr lang="ru-RU" i="1" dirty="0" smtClean="0"/>
              <a:t> </a:t>
            </a:r>
            <a:r>
              <a:rPr lang="ru-RU" i="1" dirty="0" err="1"/>
              <a:t>database</a:t>
            </a:r>
            <a:endParaRPr lang="ru-RU" i="1" dirty="0"/>
          </a:p>
        </p:txBody>
      </p:sp>
    </p:spTree>
    <p:extLst>
      <p:ext uri="{BB962C8B-B14F-4D97-AF65-F5344CB8AC3E}">
        <p14:creationId xmlns:p14="http://schemas.microsoft.com/office/powerpoint/2010/main" val="3538000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7EA72CF-9370-F347-B87B-62EFB343B06A}"/>
              </a:ext>
            </a:extLst>
          </p:cNvPr>
          <p:cNvSpPr>
            <a:spLocks noGrp="1"/>
          </p:cNvSpPr>
          <p:nvPr>
            <p:ph type="title"/>
          </p:nvPr>
        </p:nvSpPr>
        <p:spPr>
          <a:xfrm>
            <a:off x="2731168" y="-98467"/>
            <a:ext cx="10696074" cy="1223964"/>
          </a:xfrm>
        </p:spPr>
        <p:txBody>
          <a:bodyPr/>
          <a:lstStyle/>
          <a:p>
            <a:r>
              <a:rPr lang="en-US" dirty="0" smtClean="0"/>
              <a:t>Key perpetrators</a:t>
            </a:r>
            <a:endParaRPr lang="en-GB" dirty="0"/>
          </a:p>
        </p:txBody>
      </p:sp>
      <p:graphicFrame>
        <p:nvGraphicFramePr>
          <p:cNvPr id="9" name="Диаграмма 8"/>
          <p:cNvGraphicFramePr>
            <a:graphicFrameLocks/>
          </p:cNvGraphicFramePr>
          <p:nvPr>
            <p:extLst>
              <p:ext uri="{D42A27DB-BD31-4B8C-83A1-F6EECF244321}">
                <p14:modId xmlns:p14="http://schemas.microsoft.com/office/powerpoint/2010/main" val="222723587"/>
              </p:ext>
            </p:extLst>
          </p:nvPr>
        </p:nvGraphicFramePr>
        <p:xfrm>
          <a:off x="4981074" y="1335503"/>
          <a:ext cx="7110663" cy="50897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a:graphicFrameLocks/>
          </p:cNvGraphicFramePr>
          <p:nvPr>
            <p:extLst>
              <p:ext uri="{D42A27DB-BD31-4B8C-83A1-F6EECF244321}">
                <p14:modId xmlns:p14="http://schemas.microsoft.com/office/powerpoint/2010/main" val="1602111121"/>
              </p:ext>
            </p:extLst>
          </p:nvPr>
        </p:nvGraphicFramePr>
        <p:xfrm>
          <a:off x="228600" y="1335503"/>
          <a:ext cx="4596063" cy="5065671"/>
        </p:xfrm>
        <a:graphic>
          <a:graphicData uri="http://schemas.openxmlformats.org/drawingml/2006/chart">
            <c:chart xmlns:c="http://schemas.openxmlformats.org/drawingml/2006/chart" xmlns:r="http://schemas.openxmlformats.org/officeDocument/2006/relationships" r:id="rId4"/>
          </a:graphicData>
        </a:graphic>
      </p:graphicFrame>
      <p:sp>
        <p:nvSpPr>
          <p:cNvPr id="11" name="Прямоугольник 10"/>
          <p:cNvSpPr/>
          <p:nvPr/>
        </p:nvSpPr>
        <p:spPr>
          <a:xfrm>
            <a:off x="529389" y="6055906"/>
            <a:ext cx="6096000" cy="369332"/>
          </a:xfrm>
          <a:prstGeom prst="rect">
            <a:avLst/>
          </a:prstGeom>
        </p:spPr>
        <p:txBody>
          <a:bodyPr>
            <a:spAutoFit/>
          </a:bodyPr>
          <a:lstStyle/>
          <a:p>
            <a:pPr algn="r"/>
            <a:r>
              <a:rPr lang="en-US" i="1" dirty="0"/>
              <a:t>One </a:t>
            </a:r>
            <a:r>
              <a:rPr lang="en-US" i="1" dirty="0" smtClean="0"/>
              <a:t>case can contain several types of perpetrators</a:t>
            </a:r>
            <a:endParaRPr lang="ru-RU" i="1" dirty="0"/>
          </a:p>
        </p:txBody>
      </p:sp>
      <p:sp>
        <p:nvSpPr>
          <p:cNvPr id="12" name="Прямоугольник 11"/>
          <p:cNvSpPr/>
          <p:nvPr/>
        </p:nvSpPr>
        <p:spPr>
          <a:xfrm>
            <a:off x="9127464" y="514326"/>
            <a:ext cx="2964273" cy="646331"/>
          </a:xfrm>
          <a:prstGeom prst="rect">
            <a:avLst/>
          </a:prstGeom>
          <a:ln>
            <a:solidFill>
              <a:schemeClr val="accent1"/>
            </a:solidFill>
          </a:ln>
        </p:spPr>
        <p:txBody>
          <a:bodyPr wrap="none">
            <a:spAutoFit/>
          </a:bodyPr>
          <a:lstStyle/>
          <a:p>
            <a:r>
              <a:rPr lang="en-US" i="1" dirty="0" smtClean="0"/>
              <a:t>Data as of 01.06.2022, </a:t>
            </a:r>
          </a:p>
          <a:p>
            <a:r>
              <a:rPr lang="ru-RU" i="1" dirty="0" err="1" smtClean="0"/>
              <a:t>REAct</a:t>
            </a:r>
            <a:r>
              <a:rPr lang="ru-RU" i="1" dirty="0" smtClean="0"/>
              <a:t> </a:t>
            </a:r>
            <a:r>
              <a:rPr lang="ru-RU" i="1" dirty="0" err="1"/>
              <a:t>database</a:t>
            </a:r>
            <a:endParaRPr lang="ru-RU" i="1" dirty="0"/>
          </a:p>
        </p:txBody>
      </p:sp>
    </p:spTree>
    <p:extLst>
      <p:ext uri="{BB962C8B-B14F-4D97-AF65-F5344CB8AC3E}">
        <p14:creationId xmlns:p14="http://schemas.microsoft.com/office/powerpoint/2010/main" val="3567334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AIDS2022">
  <a:themeElements>
    <a:clrScheme name="AIDS 2022 1">
      <a:dk1>
        <a:srgbClr val="000000"/>
      </a:dk1>
      <a:lt1>
        <a:srgbClr val="FFFFFF"/>
      </a:lt1>
      <a:dk2>
        <a:srgbClr val="000000"/>
      </a:dk2>
      <a:lt2>
        <a:srgbClr val="FFFFFF"/>
      </a:lt2>
      <a:accent1>
        <a:srgbClr val="076382"/>
      </a:accent1>
      <a:accent2>
        <a:srgbClr val="FF890E"/>
      </a:accent2>
      <a:accent3>
        <a:srgbClr val="08BDBA"/>
      </a:accent3>
      <a:accent4>
        <a:srgbClr val="8A3FFC"/>
      </a:accent4>
      <a:accent5>
        <a:srgbClr val="346CFF"/>
      </a:accent5>
      <a:accent6>
        <a:srgbClr val="85CFE8"/>
      </a:accent6>
      <a:hlink>
        <a:srgbClr val="FF890E"/>
      </a:hlink>
      <a:folHlink>
        <a:srgbClr val="FF890E"/>
      </a:folHlink>
    </a:clrScheme>
    <a:fontScheme name="AIDS 2022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1" id="{BC0F0990-FD9B-EF47-8C4E-2CE39BDBF648}" vid="{6AAAFDF1-C0D4-5D4B-9CA5-E1D52373A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3F911BD2518E47AC082DA3DE8BFBE5" ma:contentTypeVersion="16" ma:contentTypeDescription="Create a new document." ma:contentTypeScope="" ma:versionID="c221146bbd20a14dad517a0387e2f0b0">
  <xsd:schema xmlns:xsd="http://www.w3.org/2001/XMLSchema" xmlns:xs="http://www.w3.org/2001/XMLSchema" xmlns:p="http://schemas.microsoft.com/office/2006/metadata/properties" xmlns:ns2="8f9d799d-7b27-4542-a589-fc3f0c3bda80" xmlns:ns3="250929fa-9806-4449-af20-7947085fa170" targetNamespace="http://schemas.microsoft.com/office/2006/metadata/properties" ma:root="true" ma:fieldsID="3a31dcb722add0f2e0d6fb0d2f719c7c" ns2:_="" ns3:_="">
    <xsd:import namespace="8f9d799d-7b27-4542-a589-fc3f0c3bda80"/>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d799d-7b27-4542-a589-fc3f0c3bd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8f9d799d-7b27-4542-a589-fc3f0c3bda8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E358E3-F537-49EA-96FA-BFF5DD230B30}">
  <ds:schemaRefs>
    <ds:schemaRef ds:uri="http://schemas.microsoft.com/sharepoint/v3/contenttype/forms"/>
  </ds:schemaRefs>
</ds:datastoreItem>
</file>

<file path=customXml/itemProps2.xml><?xml version="1.0" encoding="utf-8"?>
<ds:datastoreItem xmlns:ds="http://schemas.openxmlformats.org/officeDocument/2006/customXml" ds:itemID="{F2457546-9CD2-461E-81B2-B83B0DBD0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d799d-7b27-4542-a589-fc3f0c3bda80"/>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5E06B7-DDBB-4F17-98CB-021724843583}">
  <ds:schemaRefs>
    <ds:schemaRef ds:uri="http://schemas.microsoft.com/office/2006/metadata/properties"/>
    <ds:schemaRef ds:uri="http://schemas.microsoft.com/office/infopath/2007/PartnerControls"/>
    <ds:schemaRef ds:uri="250929fa-9806-4449-af20-7947085fa170"/>
    <ds:schemaRef ds:uri="8f9d799d-7b27-4542-a589-fc3f0c3bda80"/>
  </ds:schemaRefs>
</ds:datastoreItem>
</file>

<file path=docProps/app.xml><?xml version="1.0" encoding="utf-8"?>
<Properties xmlns="http://schemas.openxmlformats.org/officeDocument/2006/extended-properties" xmlns:vt="http://schemas.openxmlformats.org/officeDocument/2006/docPropsVTypes">
  <Template>AIDS2022_Presentation Template (2)</Template>
  <TotalTime>12368</TotalTime>
  <Words>1471</Words>
  <Application>Microsoft Office PowerPoint</Application>
  <PresentationFormat>Широкоэкранный</PresentationFormat>
  <Paragraphs>166</Paragraphs>
  <Slides>14</Slides>
  <Notes>13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14</vt:i4>
      </vt:variant>
    </vt:vector>
  </HeadingPairs>
  <TitlesOfParts>
    <vt:vector size="23" baseType="lpstr">
      <vt:lpstr>Arial</vt:lpstr>
      <vt:lpstr>Wingdings</vt:lpstr>
      <vt:lpstr>IAS Ribbon Sans Regular</vt:lpstr>
      <vt:lpstr>Verdana</vt:lpstr>
      <vt:lpstr>Montserrat</vt:lpstr>
      <vt:lpstr>IAS Ribbon Sans Bold</vt:lpstr>
      <vt:lpstr>Calibri</vt:lpstr>
      <vt:lpstr>Courier New</vt:lpstr>
      <vt:lpstr>AIDS2022</vt:lpstr>
      <vt:lpstr>Conflict of interest disclosure</vt:lpstr>
      <vt:lpstr>Human rights violations faced by women from key populations in Ukraine: evidence collected through the community-based monitoring approach</vt:lpstr>
      <vt:lpstr>Background</vt:lpstr>
      <vt:lpstr>Methods:  REAct System Overview </vt:lpstr>
      <vt:lpstr>Презентация PowerPoint</vt:lpstr>
      <vt:lpstr>REAct Coverage</vt:lpstr>
      <vt:lpstr>REAct in Ukraine</vt:lpstr>
      <vt:lpstr>Women Profile in REAct System</vt:lpstr>
      <vt:lpstr>Key perpetrators</vt:lpstr>
      <vt:lpstr>Key human rights violations and  most common types of incidents</vt:lpstr>
      <vt:lpstr>“A woman who was drugged by her husband in her youth, for many years is being abused by her husband who also forced her to engage in sex work, so that he could have money for drugs. She sought out to the police several times, where they told her that she could be arrested for drug use and sex work, and that they could not help her because she knew what she was doing”</vt:lpstr>
      <vt:lpstr>russia invasion to Ukraine</vt:lpstr>
      <vt:lpstr>Conclusions</vt:lpstr>
      <vt:lpstr>Thank you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Semchuk Nadiya</dc:creator>
  <cp:lastModifiedBy>Semchuk Nadiya</cp:lastModifiedBy>
  <cp:revision>135</cp:revision>
  <dcterms:created xsi:type="dcterms:W3CDTF">2022-07-14T06:49:38Z</dcterms:created>
  <dcterms:modified xsi:type="dcterms:W3CDTF">2022-07-22T20:57:53Z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0x010100193F911BD2518E47AC082DA3DE8BFBE5</vt:lpwstr>
  </property>
</Properties>
</file>