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tags/tag4.xml" ContentType="application/vnd.openxmlformats-officedocument.presentationml.tags+xml"/>
  <Override PartName="/ppt/notesSlides/notesSlide13.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4"/>
  </p:sldMasterIdLst>
  <p:notesMasterIdLst>
    <p:notesMasterId r:id="rId21"/>
  </p:notesMasterIdLst>
  <p:sldIdLst>
    <p:sldId id="256" r:id="rId5"/>
    <p:sldId id="272" r:id="rId6"/>
    <p:sldId id="257" r:id="rId7"/>
    <p:sldId id="273" r:id="rId8"/>
    <p:sldId id="274" r:id="rId9"/>
    <p:sldId id="275" r:id="rId10"/>
    <p:sldId id="278" r:id="rId11"/>
    <p:sldId id="299" r:id="rId12"/>
    <p:sldId id="300" r:id="rId13"/>
    <p:sldId id="323" r:id="rId14"/>
    <p:sldId id="324" r:id="rId15"/>
    <p:sldId id="325" r:id="rId16"/>
    <p:sldId id="311" r:id="rId17"/>
    <p:sldId id="309" r:id="rId18"/>
    <p:sldId id="298" r:id="rId19"/>
    <p:sldId id="260" r:id="rId20"/>
  </p:sldIdLst>
  <p:sldSz cx="12192000" cy="6858000"/>
  <p:notesSz cx="9296400" cy="70104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Myriad Web Pro" panose="020B0604020202020204" charset="0"/>
      <p:regular r:id="rId28"/>
      <p:bold r:id="rId29"/>
      <p: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pin Bardales, Johanna (CDC/DDID/NCHHSTP/DHP)" initials="CBJ(" lastIdx="31" clrIdx="0">
    <p:extLst>
      <p:ext uri="{19B8F6BF-5375-455C-9EA6-DF929625EA0E}">
        <p15:presenceInfo xmlns:p15="http://schemas.microsoft.com/office/powerpoint/2012/main" userId="S::wif3@cdc.gov::1e8d1c88-42cd-4910-bf71-e996f39ad4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382"/>
    <a:srgbClr val="054257"/>
    <a:srgbClr val="62357D"/>
    <a:srgbClr val="E4CBFE"/>
    <a:srgbClr val="E4C8FE"/>
    <a:srgbClr val="62407D"/>
    <a:srgbClr val="624B7D"/>
    <a:srgbClr val="E4CFFE"/>
    <a:srgbClr val="623A7D"/>
    <a:srgbClr val="621F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66"/>
    <p:restoredTop sz="74056" autoAdjust="0"/>
  </p:normalViewPr>
  <p:slideViewPr>
    <p:cSldViewPr snapToGrid="0" snapToObjects="1">
      <p:cViewPr>
        <p:scale>
          <a:sx n="66" d="100"/>
          <a:sy n="66" d="100"/>
        </p:scale>
        <p:origin x="1500" y="3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dc.gov\project\NCHHSTP_BCSB_Data\BST_Team\Analysis\Johanna\TRANS%20HIV%20Lab\VL%20analysis\AIDS2022\PR%20forest%20plo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9CD1E0"/>
              </a:solidFill>
              <a:ln>
                <a:noFill/>
              </a:ln>
              <a:effectLst/>
            </c:spPr>
            <c:extLst>
              <c:ext xmlns:c16="http://schemas.microsoft.com/office/drawing/2014/chart" uri="{C3380CC4-5D6E-409C-BE32-E72D297353CC}">
                <c16:uniqueId val="{00000000-6C74-41DB-823B-62C4D56D5D32}"/>
              </c:ext>
            </c:extLst>
          </c:dPt>
          <c:dPt>
            <c:idx val="1"/>
            <c:invertIfNegative val="0"/>
            <c:bubble3D val="0"/>
            <c:spPr>
              <a:solidFill>
                <a:srgbClr val="FFD09F"/>
              </a:solidFill>
              <a:ln>
                <a:noFill/>
              </a:ln>
              <a:effectLst/>
            </c:spPr>
            <c:extLst>
              <c:ext xmlns:c16="http://schemas.microsoft.com/office/drawing/2014/chart" uri="{C3380CC4-5D6E-409C-BE32-E72D297353CC}">
                <c16:uniqueId val="{00000004-6C74-41DB-823B-62C4D56D5D32}"/>
              </c:ext>
            </c:extLst>
          </c:dPt>
          <c:dPt>
            <c:idx val="2"/>
            <c:invertIfNegative val="0"/>
            <c:bubble3D val="0"/>
            <c:spPr>
              <a:solidFill>
                <a:srgbClr val="9BEFE5"/>
              </a:solidFill>
              <a:ln>
                <a:noFill/>
              </a:ln>
              <a:effectLst/>
            </c:spPr>
            <c:extLst>
              <c:ext xmlns:c16="http://schemas.microsoft.com/office/drawing/2014/chart" uri="{C3380CC4-5D6E-409C-BE32-E72D297353CC}">
                <c16:uniqueId val="{00000008-6C74-41DB-823B-62C4D56D5D3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c:v>
                </c:pt>
                <c:pt idx="1">
                  <c:v>Race/ethnicity</c:v>
                </c:pt>
                <c:pt idx="2">
                  <c:v>Education</c:v>
                </c:pt>
              </c:strCache>
            </c:strRef>
          </c:cat>
          <c:val>
            <c:numRef>
              <c:f>Sheet1!$B$2:$B$4</c:f>
              <c:numCache>
                <c:formatCode>General</c:formatCode>
                <c:ptCount val="3"/>
                <c:pt idx="0">
                  <c:v>79.099999999999994</c:v>
                </c:pt>
                <c:pt idx="1">
                  <c:v>76.3</c:v>
                </c:pt>
                <c:pt idx="2">
                  <c:v>81.599999999999994</c:v>
                </c:pt>
              </c:numCache>
            </c:numRef>
          </c:val>
          <c:extLst>
            <c:ext xmlns:c16="http://schemas.microsoft.com/office/drawing/2014/chart" uri="{C3380CC4-5D6E-409C-BE32-E72D297353CC}">
              <c16:uniqueId val="{00000000-6553-AB43-B40E-650989A654A5}"/>
            </c:ext>
          </c:extLst>
        </c:ser>
        <c:ser>
          <c:idx val="1"/>
          <c:order val="1"/>
          <c:tx>
            <c:strRef>
              <c:f>Sheet1!$C$1</c:f>
              <c:strCache>
                <c:ptCount val="1"/>
                <c:pt idx="0">
                  <c:v>Column3</c:v>
                </c:pt>
              </c:strCache>
            </c:strRef>
          </c:tx>
          <c:spPr>
            <a:solidFill>
              <a:schemeClr val="accent2"/>
            </a:solidFill>
            <a:ln>
              <a:noFill/>
            </a:ln>
            <a:effectLst/>
          </c:spPr>
          <c:invertIfNegative val="0"/>
          <c:dPt>
            <c:idx val="0"/>
            <c:invertIfNegative val="0"/>
            <c:bubble3D val="0"/>
            <c:spPr>
              <a:solidFill>
                <a:srgbClr val="3BA0BB"/>
              </a:solidFill>
              <a:ln>
                <a:noFill/>
              </a:ln>
              <a:effectLst/>
            </c:spPr>
            <c:extLst>
              <c:ext xmlns:c16="http://schemas.microsoft.com/office/drawing/2014/chart" uri="{C3380CC4-5D6E-409C-BE32-E72D297353CC}">
                <c16:uniqueId val="{00000002-6C74-41DB-823B-62C4D56D5D32}"/>
              </c:ext>
            </c:extLst>
          </c:dPt>
          <c:dPt>
            <c:idx val="1"/>
            <c:invertIfNegative val="0"/>
            <c:bubble3D val="0"/>
            <c:spPr>
              <a:solidFill>
                <a:srgbClr val="FFAE5D"/>
              </a:solidFill>
              <a:ln>
                <a:noFill/>
              </a:ln>
              <a:effectLst/>
            </c:spPr>
            <c:extLst>
              <c:ext xmlns:c16="http://schemas.microsoft.com/office/drawing/2014/chart" uri="{C3380CC4-5D6E-409C-BE32-E72D297353CC}">
                <c16:uniqueId val="{00000005-6C74-41DB-823B-62C4D56D5D32}"/>
              </c:ext>
            </c:extLst>
          </c:dPt>
          <c:dPt>
            <c:idx val="2"/>
            <c:invertIfNegative val="0"/>
            <c:bubble3D val="0"/>
            <c:spPr>
              <a:solidFill>
                <a:srgbClr val="08BDBA"/>
              </a:solidFill>
              <a:ln>
                <a:noFill/>
              </a:ln>
              <a:effectLst/>
            </c:spPr>
            <c:extLst>
              <c:ext xmlns:c16="http://schemas.microsoft.com/office/drawing/2014/chart" uri="{C3380CC4-5D6E-409C-BE32-E72D297353CC}">
                <c16:uniqueId val="{00000009-6C74-41DB-823B-62C4D56D5D3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c:v>
                </c:pt>
                <c:pt idx="1">
                  <c:v>Race/ethnicity</c:v>
                </c:pt>
                <c:pt idx="2">
                  <c:v>Education</c:v>
                </c:pt>
              </c:strCache>
            </c:strRef>
          </c:cat>
          <c:val>
            <c:numRef>
              <c:f>Sheet1!$C$2:$C$4</c:f>
              <c:numCache>
                <c:formatCode>General</c:formatCode>
                <c:ptCount val="3"/>
                <c:pt idx="0">
                  <c:v>73.3</c:v>
                </c:pt>
                <c:pt idx="1">
                  <c:v>87.8</c:v>
                </c:pt>
                <c:pt idx="2">
                  <c:v>76.7</c:v>
                </c:pt>
              </c:numCache>
            </c:numRef>
          </c:val>
          <c:extLst>
            <c:ext xmlns:c16="http://schemas.microsoft.com/office/drawing/2014/chart" uri="{C3380CC4-5D6E-409C-BE32-E72D297353CC}">
              <c16:uniqueId val="{00000001-6553-AB43-B40E-650989A654A5}"/>
            </c:ext>
          </c:extLst>
        </c:ser>
        <c:ser>
          <c:idx val="2"/>
          <c:order val="2"/>
          <c:tx>
            <c:strRef>
              <c:f>Sheet1!$D$1</c:f>
              <c:strCache>
                <c:ptCount val="1"/>
                <c:pt idx="0">
                  <c:v>Column4</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6C74-41DB-823B-62C4D56D5D32}"/>
              </c:ext>
            </c:extLst>
          </c:dPt>
          <c:dPt>
            <c:idx val="1"/>
            <c:invertIfNegative val="0"/>
            <c:bubble3D val="0"/>
            <c:spPr>
              <a:solidFill>
                <a:srgbClr val="E67300"/>
              </a:solidFill>
              <a:ln>
                <a:noFill/>
              </a:ln>
              <a:effectLst/>
            </c:spPr>
            <c:extLst>
              <c:ext xmlns:c16="http://schemas.microsoft.com/office/drawing/2014/chart" uri="{C3380CC4-5D6E-409C-BE32-E72D297353CC}">
                <c16:uniqueId val="{00000006-6C74-41DB-823B-62C4D56D5D32}"/>
              </c:ext>
            </c:extLst>
          </c:dPt>
          <c:dPt>
            <c:idx val="2"/>
            <c:invertIfNegative val="0"/>
            <c:bubble3D val="0"/>
            <c:spPr>
              <a:solidFill>
                <a:srgbClr val="068693"/>
              </a:solidFill>
              <a:ln>
                <a:noFill/>
              </a:ln>
              <a:effectLst/>
            </c:spPr>
            <c:extLst>
              <c:ext xmlns:c16="http://schemas.microsoft.com/office/drawing/2014/chart" uri="{C3380CC4-5D6E-409C-BE32-E72D297353CC}">
                <c16:uniqueId val="{0000000A-6C74-41DB-823B-62C4D56D5D3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c:v>
                </c:pt>
                <c:pt idx="1">
                  <c:v>Race/ethnicity</c:v>
                </c:pt>
                <c:pt idx="2">
                  <c:v>Education</c:v>
                </c:pt>
              </c:strCache>
            </c:strRef>
          </c:cat>
          <c:val>
            <c:numRef>
              <c:f>Sheet1!$D$2:$D$4</c:f>
              <c:numCache>
                <c:formatCode>General</c:formatCode>
                <c:ptCount val="3"/>
                <c:pt idx="0">
                  <c:v>85.6</c:v>
                </c:pt>
                <c:pt idx="1">
                  <c:v>78.599999999999994</c:v>
                </c:pt>
                <c:pt idx="2">
                  <c:v>93.1</c:v>
                </c:pt>
              </c:numCache>
            </c:numRef>
          </c:val>
          <c:extLst>
            <c:ext xmlns:c16="http://schemas.microsoft.com/office/drawing/2014/chart" uri="{C3380CC4-5D6E-409C-BE32-E72D297353CC}">
              <c16:uniqueId val="{00000002-6553-AB43-B40E-650989A654A5}"/>
            </c:ext>
          </c:extLst>
        </c:ser>
        <c:ser>
          <c:idx val="3"/>
          <c:order val="3"/>
          <c:tx>
            <c:strRef>
              <c:f>Sheet1!$E$1</c:f>
              <c:strCache>
                <c:ptCount val="1"/>
                <c:pt idx="0">
                  <c:v>Column5</c:v>
                </c:pt>
              </c:strCache>
            </c:strRef>
          </c:tx>
          <c:spPr>
            <a:solidFill>
              <a:srgbClr val="D7A4FE"/>
            </a:solidFill>
            <a:ln>
              <a:noFill/>
            </a:ln>
            <a:effectLst/>
          </c:spPr>
          <c:invertIfNegative val="0"/>
          <c:dPt>
            <c:idx val="1"/>
            <c:invertIfNegative val="0"/>
            <c:bubble3D val="0"/>
            <c:spPr>
              <a:solidFill>
                <a:srgbClr val="A25100"/>
              </a:solidFill>
              <a:ln>
                <a:noFill/>
              </a:ln>
              <a:effectLst/>
            </c:spPr>
            <c:extLst>
              <c:ext xmlns:c16="http://schemas.microsoft.com/office/drawing/2014/chart" uri="{C3380CC4-5D6E-409C-BE32-E72D297353CC}">
                <c16:uniqueId val="{00000007-6C74-41DB-823B-62C4D56D5D3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c:v>
                </c:pt>
                <c:pt idx="1">
                  <c:v>Race/ethnicity</c:v>
                </c:pt>
                <c:pt idx="2">
                  <c:v>Education</c:v>
                </c:pt>
              </c:strCache>
            </c:strRef>
          </c:cat>
          <c:val>
            <c:numRef>
              <c:f>Sheet1!$E$2:$E$4</c:f>
              <c:numCache>
                <c:formatCode>General</c:formatCode>
                <c:ptCount val="3"/>
                <c:pt idx="0">
                  <c:v>0</c:v>
                </c:pt>
                <c:pt idx="1">
                  <c:v>80</c:v>
                </c:pt>
                <c:pt idx="2">
                  <c:v>0</c:v>
                </c:pt>
              </c:numCache>
            </c:numRef>
          </c:val>
          <c:extLst>
            <c:ext xmlns:c16="http://schemas.microsoft.com/office/drawing/2014/chart" uri="{C3380CC4-5D6E-409C-BE32-E72D297353CC}">
              <c16:uniqueId val="{00000004-6553-AB43-B40E-650989A654A5}"/>
            </c:ext>
          </c:extLst>
        </c:ser>
        <c:dLbls>
          <c:showLegendKey val="0"/>
          <c:showVal val="0"/>
          <c:showCatName val="0"/>
          <c:showSerName val="0"/>
          <c:showPercent val="0"/>
          <c:showBubbleSize val="0"/>
        </c:dLbls>
        <c:gapWidth val="150"/>
        <c:axId val="1185037439"/>
        <c:axId val="1185039087"/>
      </c:barChart>
      <c:catAx>
        <c:axId val="1185037439"/>
        <c:scaling>
          <c:orientation val="minMax"/>
        </c:scaling>
        <c:delete val="1"/>
        <c:axPos val="b"/>
        <c:numFmt formatCode="General" sourceLinked="1"/>
        <c:majorTickMark val="out"/>
        <c:minorTickMark val="none"/>
        <c:tickLblPos val="nextTo"/>
        <c:crossAx val="1185039087"/>
        <c:crosses val="autoZero"/>
        <c:auto val="1"/>
        <c:lblAlgn val="ctr"/>
        <c:lblOffset val="100"/>
        <c:noMultiLvlLbl val="0"/>
      </c:catAx>
      <c:valAx>
        <c:axId val="1185039087"/>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85037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9CD1E0"/>
              </a:solidFill>
              <a:ln>
                <a:noFill/>
              </a:ln>
              <a:effectLst/>
            </c:spPr>
            <c:extLst>
              <c:ext xmlns:c16="http://schemas.microsoft.com/office/drawing/2014/chart" uri="{C3380CC4-5D6E-409C-BE32-E72D297353CC}">
                <c16:uniqueId val="{00000000-F58E-4FE9-B847-7EE83BD559DD}"/>
              </c:ext>
            </c:extLst>
          </c:dPt>
          <c:dPt>
            <c:idx val="1"/>
            <c:invertIfNegative val="0"/>
            <c:bubble3D val="0"/>
            <c:spPr>
              <a:solidFill>
                <a:srgbClr val="FFAE5D"/>
              </a:solidFill>
              <a:ln>
                <a:noFill/>
              </a:ln>
              <a:effectLst/>
            </c:spPr>
            <c:extLst>
              <c:ext xmlns:c16="http://schemas.microsoft.com/office/drawing/2014/chart" uri="{C3380CC4-5D6E-409C-BE32-E72D297353CC}">
                <c16:uniqueId val="{00000004-F58E-4FE9-B847-7EE83BD559DD}"/>
              </c:ext>
            </c:extLst>
          </c:dPt>
          <c:dPt>
            <c:idx val="2"/>
            <c:invertIfNegative val="0"/>
            <c:bubble3D val="0"/>
            <c:spPr>
              <a:solidFill>
                <a:srgbClr val="9BEFE5"/>
              </a:solidFill>
              <a:ln>
                <a:noFill/>
              </a:ln>
              <a:effectLst/>
            </c:spPr>
            <c:extLst>
              <c:ext xmlns:c16="http://schemas.microsoft.com/office/drawing/2014/chart" uri="{C3380CC4-5D6E-409C-BE32-E72D297353CC}">
                <c16:uniqueId val="{00000008-F58E-4FE9-B847-7EE83BD559DD}"/>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Income</c:v>
                </c:pt>
                <c:pt idx="1">
                  <c:v>Homeless</c:v>
                </c:pt>
                <c:pt idx="2">
                  <c:v>Health insurance</c:v>
                </c:pt>
              </c:strCache>
            </c:strRef>
          </c:cat>
          <c:val>
            <c:numRef>
              <c:f>Sheet1!$B$2:$B$4</c:f>
              <c:numCache>
                <c:formatCode>General</c:formatCode>
                <c:ptCount val="3"/>
                <c:pt idx="0">
                  <c:v>78.8</c:v>
                </c:pt>
                <c:pt idx="1">
                  <c:v>76</c:v>
                </c:pt>
                <c:pt idx="2">
                  <c:v>71.099999999999994</c:v>
                </c:pt>
              </c:numCache>
            </c:numRef>
          </c:val>
          <c:extLst>
            <c:ext xmlns:c16="http://schemas.microsoft.com/office/drawing/2014/chart" uri="{C3380CC4-5D6E-409C-BE32-E72D297353CC}">
              <c16:uniqueId val="{00000000-6553-AB43-B40E-650989A654A5}"/>
            </c:ext>
          </c:extLst>
        </c:ser>
        <c:ser>
          <c:idx val="1"/>
          <c:order val="1"/>
          <c:tx>
            <c:strRef>
              <c:f>Sheet1!$C$1</c:f>
              <c:strCache>
                <c:ptCount val="1"/>
                <c:pt idx="0">
                  <c:v>Column3</c:v>
                </c:pt>
              </c:strCache>
            </c:strRef>
          </c:tx>
          <c:spPr>
            <a:solidFill>
              <a:schemeClr val="accent2"/>
            </a:solidFill>
            <a:ln>
              <a:noFill/>
            </a:ln>
            <a:effectLst/>
          </c:spPr>
          <c:invertIfNegative val="0"/>
          <c:dPt>
            <c:idx val="0"/>
            <c:invertIfNegative val="0"/>
            <c:bubble3D val="0"/>
            <c:spPr>
              <a:solidFill>
                <a:srgbClr val="3BA0BB"/>
              </a:solidFill>
              <a:ln>
                <a:noFill/>
              </a:ln>
              <a:effectLst/>
            </c:spPr>
            <c:extLst>
              <c:ext xmlns:c16="http://schemas.microsoft.com/office/drawing/2014/chart" uri="{C3380CC4-5D6E-409C-BE32-E72D297353CC}">
                <c16:uniqueId val="{00000001-F58E-4FE9-B847-7EE83BD559DD}"/>
              </c:ext>
            </c:extLst>
          </c:dPt>
          <c:dPt>
            <c:idx val="1"/>
            <c:invertIfNegative val="0"/>
            <c:bubble3D val="0"/>
            <c:spPr>
              <a:solidFill>
                <a:srgbClr val="A25100"/>
              </a:solidFill>
              <a:ln>
                <a:noFill/>
              </a:ln>
              <a:effectLst/>
            </c:spPr>
            <c:extLst>
              <c:ext xmlns:c16="http://schemas.microsoft.com/office/drawing/2014/chart" uri="{C3380CC4-5D6E-409C-BE32-E72D297353CC}">
                <c16:uniqueId val="{00000007-F58E-4FE9-B847-7EE83BD559DD}"/>
              </c:ext>
            </c:extLst>
          </c:dPt>
          <c:dPt>
            <c:idx val="2"/>
            <c:invertIfNegative val="0"/>
            <c:bubble3D val="0"/>
            <c:spPr>
              <a:solidFill>
                <a:srgbClr val="08BDBA"/>
              </a:solidFill>
              <a:ln>
                <a:noFill/>
              </a:ln>
              <a:effectLst/>
            </c:spPr>
            <c:extLst>
              <c:ext xmlns:c16="http://schemas.microsoft.com/office/drawing/2014/chart" uri="{C3380CC4-5D6E-409C-BE32-E72D297353CC}">
                <c16:uniqueId val="{00000009-F58E-4FE9-B847-7EE83BD559DD}"/>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Income</c:v>
                </c:pt>
                <c:pt idx="1">
                  <c:v>Homeless</c:v>
                </c:pt>
                <c:pt idx="2">
                  <c:v>Health insurance</c:v>
                </c:pt>
              </c:strCache>
            </c:strRef>
          </c:cat>
          <c:val>
            <c:numRef>
              <c:f>Sheet1!$C$2:$C$4</c:f>
              <c:numCache>
                <c:formatCode>General</c:formatCode>
                <c:ptCount val="3"/>
                <c:pt idx="0">
                  <c:v>86.2</c:v>
                </c:pt>
                <c:pt idx="1">
                  <c:v>84.4</c:v>
                </c:pt>
                <c:pt idx="2">
                  <c:v>81.7</c:v>
                </c:pt>
              </c:numCache>
            </c:numRef>
          </c:val>
          <c:extLst>
            <c:ext xmlns:c16="http://schemas.microsoft.com/office/drawing/2014/chart" uri="{C3380CC4-5D6E-409C-BE32-E72D297353CC}">
              <c16:uniqueId val="{00000001-6553-AB43-B40E-650989A654A5}"/>
            </c:ext>
          </c:extLst>
        </c:ser>
        <c:ser>
          <c:idx val="2"/>
          <c:order val="2"/>
          <c:tx>
            <c:strRef>
              <c:f>Sheet1!$D$1</c:f>
              <c:strCache>
                <c:ptCount val="1"/>
                <c:pt idx="0">
                  <c:v>Column4</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F58E-4FE9-B847-7EE83BD559DD}"/>
              </c:ext>
            </c:extLst>
          </c:dPt>
          <c:dPt>
            <c:idx val="2"/>
            <c:invertIfNegative val="0"/>
            <c:bubble3D val="0"/>
            <c:spPr>
              <a:solidFill>
                <a:srgbClr val="068693"/>
              </a:solidFill>
              <a:ln>
                <a:noFill/>
              </a:ln>
              <a:effectLst/>
            </c:spPr>
            <c:extLst>
              <c:ext xmlns:c16="http://schemas.microsoft.com/office/drawing/2014/chart" uri="{C3380CC4-5D6E-409C-BE32-E72D297353CC}">
                <c16:uniqueId val="{0000000A-F58E-4FE9-B847-7EE83BD559DD}"/>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Income</c:v>
                </c:pt>
                <c:pt idx="1">
                  <c:v>Homeless</c:v>
                </c:pt>
                <c:pt idx="2">
                  <c:v>Health insurance</c:v>
                </c:pt>
              </c:strCache>
            </c:strRef>
          </c:cat>
          <c:val>
            <c:numRef>
              <c:f>Sheet1!$D$2:$D$4</c:f>
              <c:numCache>
                <c:formatCode>General</c:formatCode>
                <c:ptCount val="3"/>
                <c:pt idx="0">
                  <c:v>77.400000000000006</c:v>
                </c:pt>
                <c:pt idx="1">
                  <c:v>0</c:v>
                </c:pt>
                <c:pt idx="2">
                  <c:v>81.3</c:v>
                </c:pt>
              </c:numCache>
            </c:numRef>
          </c:val>
          <c:extLst>
            <c:ext xmlns:c16="http://schemas.microsoft.com/office/drawing/2014/chart" uri="{C3380CC4-5D6E-409C-BE32-E72D297353CC}">
              <c16:uniqueId val="{00000002-6553-AB43-B40E-650989A654A5}"/>
            </c:ext>
          </c:extLst>
        </c:ser>
        <c:ser>
          <c:idx val="3"/>
          <c:order val="3"/>
          <c:tx>
            <c:strRef>
              <c:f>Sheet1!$E$1</c:f>
              <c:strCache>
                <c:ptCount val="1"/>
                <c:pt idx="0">
                  <c:v>Column5</c:v>
                </c:pt>
              </c:strCache>
            </c:strRef>
          </c:tx>
          <c:spPr>
            <a:solidFill>
              <a:srgbClr val="055D6F"/>
            </a:solidFill>
            <a:ln>
              <a:noFill/>
            </a:ln>
            <a:effectLst/>
          </c:spPr>
          <c:invertIfNegative val="0"/>
          <c:dPt>
            <c:idx val="0"/>
            <c:invertIfNegative val="0"/>
            <c:bubble3D val="0"/>
            <c:spPr>
              <a:solidFill>
                <a:srgbClr val="054257"/>
              </a:solidFill>
              <a:ln>
                <a:noFill/>
              </a:ln>
              <a:effectLst/>
            </c:spPr>
            <c:extLst>
              <c:ext xmlns:c16="http://schemas.microsoft.com/office/drawing/2014/chart" uri="{C3380CC4-5D6E-409C-BE32-E72D297353CC}">
                <c16:uniqueId val="{00000003-F58E-4FE9-B847-7EE83BD559DD}"/>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Income</c:v>
                </c:pt>
                <c:pt idx="1">
                  <c:v>Homeless</c:v>
                </c:pt>
                <c:pt idx="2">
                  <c:v>Health insurance</c:v>
                </c:pt>
              </c:strCache>
            </c:strRef>
          </c:cat>
          <c:val>
            <c:numRef>
              <c:f>Sheet1!$E$2:$E$4</c:f>
              <c:numCache>
                <c:formatCode>General</c:formatCode>
                <c:ptCount val="3"/>
                <c:pt idx="0">
                  <c:v>82.1</c:v>
                </c:pt>
                <c:pt idx="1">
                  <c:v>0</c:v>
                </c:pt>
                <c:pt idx="2">
                  <c:v>84.4</c:v>
                </c:pt>
              </c:numCache>
            </c:numRef>
          </c:val>
          <c:extLst>
            <c:ext xmlns:c16="http://schemas.microsoft.com/office/drawing/2014/chart" uri="{C3380CC4-5D6E-409C-BE32-E72D297353CC}">
              <c16:uniqueId val="{00000004-6553-AB43-B40E-650989A654A5}"/>
            </c:ext>
          </c:extLst>
        </c:ser>
        <c:dLbls>
          <c:showLegendKey val="0"/>
          <c:showVal val="0"/>
          <c:showCatName val="0"/>
          <c:showSerName val="0"/>
          <c:showPercent val="0"/>
          <c:showBubbleSize val="0"/>
        </c:dLbls>
        <c:gapWidth val="150"/>
        <c:axId val="1185037439"/>
        <c:axId val="1185039087"/>
      </c:barChart>
      <c:catAx>
        <c:axId val="1185037439"/>
        <c:scaling>
          <c:orientation val="minMax"/>
        </c:scaling>
        <c:delete val="1"/>
        <c:axPos val="b"/>
        <c:numFmt formatCode="General" sourceLinked="1"/>
        <c:majorTickMark val="out"/>
        <c:minorTickMark val="none"/>
        <c:tickLblPos val="nextTo"/>
        <c:crossAx val="1185039087"/>
        <c:crosses val="autoZero"/>
        <c:auto val="1"/>
        <c:lblAlgn val="ctr"/>
        <c:lblOffset val="100"/>
        <c:noMultiLvlLbl val="0"/>
      </c:catAx>
      <c:valAx>
        <c:axId val="1185039087"/>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85037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3BA0BB"/>
              </a:solidFill>
              <a:ln>
                <a:noFill/>
              </a:ln>
              <a:effectLst/>
            </c:spPr>
            <c:extLst>
              <c:ext xmlns:c16="http://schemas.microsoft.com/office/drawing/2014/chart" uri="{C3380CC4-5D6E-409C-BE32-E72D297353CC}">
                <c16:uniqueId val="{00000001-443A-44A0-BC27-C83C3FB43822}"/>
              </c:ext>
            </c:extLst>
          </c:dPt>
          <c:dPt>
            <c:idx val="1"/>
            <c:invertIfNegative val="0"/>
            <c:bubble3D val="0"/>
            <c:spPr>
              <a:solidFill>
                <a:srgbClr val="FFAE5D"/>
              </a:solidFill>
              <a:ln>
                <a:noFill/>
              </a:ln>
              <a:effectLst/>
            </c:spPr>
            <c:extLst>
              <c:ext xmlns:c16="http://schemas.microsoft.com/office/drawing/2014/chart" uri="{C3380CC4-5D6E-409C-BE32-E72D297353CC}">
                <c16:uniqueId val="{00000003-443A-44A0-BC27-C83C3FB43822}"/>
              </c:ext>
            </c:extLst>
          </c:dPt>
          <c:dPt>
            <c:idx val="2"/>
            <c:invertIfNegative val="0"/>
            <c:bubble3D val="0"/>
            <c:spPr>
              <a:solidFill>
                <a:srgbClr val="08BDBA"/>
              </a:solidFill>
              <a:ln>
                <a:noFill/>
              </a:ln>
              <a:effectLst/>
            </c:spPr>
            <c:extLst>
              <c:ext xmlns:c16="http://schemas.microsoft.com/office/drawing/2014/chart" uri="{C3380CC4-5D6E-409C-BE32-E72D297353CC}">
                <c16:uniqueId val="{00000005-443A-44A0-BC27-C83C3FB43822}"/>
              </c:ext>
            </c:extLst>
          </c:dPt>
          <c:dPt>
            <c:idx val="3"/>
            <c:invertIfNegative val="0"/>
            <c:bubble3D val="0"/>
            <c:spPr>
              <a:solidFill>
                <a:srgbClr val="E4C8FE"/>
              </a:solidFill>
              <a:ln>
                <a:noFill/>
              </a:ln>
              <a:effectLst/>
            </c:spPr>
            <c:extLst>
              <c:ext xmlns:c16="http://schemas.microsoft.com/office/drawing/2014/chart" uri="{C3380CC4-5D6E-409C-BE32-E72D297353CC}">
                <c16:uniqueId val="{00000007-443A-44A0-BC27-C83C3FB4382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81.5</c:v>
                </c:pt>
                <c:pt idx="1">
                  <c:v>83</c:v>
                </c:pt>
                <c:pt idx="2">
                  <c:v>81.099999999999994</c:v>
                </c:pt>
                <c:pt idx="3">
                  <c:v>65.8</c:v>
                </c:pt>
              </c:numCache>
            </c:numRef>
          </c:val>
          <c:extLst>
            <c:ext xmlns:c16="http://schemas.microsoft.com/office/drawing/2014/chart" uri="{C3380CC4-5D6E-409C-BE32-E72D297353CC}">
              <c16:uniqueId val="{00000000-6553-AB43-B40E-650989A654A5}"/>
            </c:ext>
          </c:extLst>
        </c:ser>
        <c:ser>
          <c:idx val="1"/>
          <c:order val="1"/>
          <c:tx>
            <c:strRef>
              <c:f>Sheet1!$C$1</c:f>
              <c:strCache>
                <c:ptCount val="1"/>
                <c:pt idx="0">
                  <c:v>Column3</c:v>
                </c:pt>
              </c:strCache>
            </c:strRef>
          </c:tx>
          <c:spPr>
            <a:solidFill>
              <a:schemeClr val="accent2"/>
            </a:solidFill>
            <a:ln>
              <a:noFill/>
            </a:ln>
            <a:effectLst/>
          </c:spPr>
          <c:invertIfNegative val="0"/>
          <c:dPt>
            <c:idx val="0"/>
            <c:invertIfNegative val="0"/>
            <c:bubble3D val="0"/>
            <c:spPr>
              <a:solidFill>
                <a:srgbClr val="054257"/>
              </a:solidFill>
              <a:ln>
                <a:noFill/>
              </a:ln>
              <a:effectLst/>
            </c:spPr>
            <c:extLst>
              <c:ext xmlns:c16="http://schemas.microsoft.com/office/drawing/2014/chart" uri="{C3380CC4-5D6E-409C-BE32-E72D297353CC}">
                <c16:uniqueId val="{00000002-443A-44A0-BC27-C83C3FB43822}"/>
              </c:ext>
            </c:extLst>
          </c:dPt>
          <c:dPt>
            <c:idx val="1"/>
            <c:invertIfNegative val="0"/>
            <c:bubble3D val="0"/>
            <c:spPr>
              <a:solidFill>
                <a:srgbClr val="A25100"/>
              </a:solidFill>
              <a:ln>
                <a:noFill/>
              </a:ln>
              <a:effectLst/>
            </c:spPr>
            <c:extLst>
              <c:ext xmlns:c16="http://schemas.microsoft.com/office/drawing/2014/chart" uri="{C3380CC4-5D6E-409C-BE32-E72D297353CC}">
                <c16:uniqueId val="{00000004-443A-44A0-BC27-C83C3FB43822}"/>
              </c:ext>
            </c:extLst>
          </c:dPt>
          <c:dPt>
            <c:idx val="2"/>
            <c:invertIfNegative val="0"/>
            <c:bubble3D val="0"/>
            <c:spPr>
              <a:solidFill>
                <a:srgbClr val="055D6F"/>
              </a:solidFill>
              <a:ln>
                <a:noFill/>
              </a:ln>
              <a:effectLst/>
            </c:spPr>
            <c:extLst>
              <c:ext xmlns:c16="http://schemas.microsoft.com/office/drawing/2014/chart" uri="{C3380CC4-5D6E-409C-BE32-E72D297353CC}">
                <c16:uniqueId val="{00000006-443A-44A0-BC27-C83C3FB43822}"/>
              </c:ext>
            </c:extLst>
          </c:dPt>
          <c:dPt>
            <c:idx val="3"/>
            <c:invertIfNegative val="0"/>
            <c:bubble3D val="0"/>
            <c:spPr>
              <a:solidFill>
                <a:srgbClr val="623A7D"/>
              </a:solidFill>
              <a:ln>
                <a:noFill/>
              </a:ln>
              <a:effectLst/>
            </c:spPr>
            <c:extLst>
              <c:ext xmlns:c16="http://schemas.microsoft.com/office/drawing/2014/chart" uri="{C3380CC4-5D6E-409C-BE32-E72D297353CC}">
                <c16:uniqueId val="{00000008-443A-44A0-BC27-C83C3FB43822}"/>
              </c:ext>
            </c:extLst>
          </c:dPt>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75.900000000000006</c:v>
                </c:pt>
                <c:pt idx="1">
                  <c:v>68</c:v>
                </c:pt>
                <c:pt idx="2">
                  <c:v>79.400000000000006</c:v>
                </c:pt>
                <c:pt idx="3">
                  <c:v>83.45</c:v>
                </c:pt>
              </c:numCache>
            </c:numRef>
          </c:val>
          <c:extLst>
            <c:ext xmlns:c16="http://schemas.microsoft.com/office/drawing/2014/chart" uri="{C3380CC4-5D6E-409C-BE32-E72D297353CC}">
              <c16:uniqueId val="{00000001-6553-AB43-B40E-650989A654A5}"/>
            </c:ext>
          </c:extLst>
        </c:ser>
        <c:ser>
          <c:idx val="2"/>
          <c:order val="2"/>
          <c:tx>
            <c:strRef>
              <c:f>Sheet1!$D$1</c:f>
              <c:strCache>
                <c:ptCount val="1"/>
                <c:pt idx="0">
                  <c:v>Column4</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6553-AB43-B40E-650989A654A5}"/>
            </c:ext>
          </c:extLst>
        </c:ser>
        <c:ser>
          <c:idx val="3"/>
          <c:order val="3"/>
          <c:tx>
            <c:strRef>
              <c:f>Sheet1!$E$1</c:f>
              <c:strCache>
                <c:ptCount val="1"/>
                <c:pt idx="0">
                  <c:v>Column5</c:v>
                </c:pt>
              </c:strCache>
            </c:strRef>
          </c:tx>
          <c:spPr>
            <a:solidFill>
              <a:srgbClr val="D7A4FE"/>
            </a:solidFill>
            <a:ln>
              <a:noFill/>
            </a:ln>
            <a:effectLst/>
          </c:spPr>
          <c:invertIfNegative val="0"/>
          <c:dLbls>
            <c:numFmt formatCode="#,##0" sourceLinked="0"/>
            <c:spPr>
              <a:noFill/>
              <a:ln>
                <a:noFill/>
              </a:ln>
              <a:effectLst/>
            </c:spPr>
            <c:txPr>
              <a:bodyPr rot="0" spcFirstLastPara="1" vertOverflow="ellipsis" vert="horz" wrap="square" lIns="38100" tIns="9144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4-6553-AB43-B40E-650989A654A5}"/>
            </c:ext>
          </c:extLst>
        </c:ser>
        <c:dLbls>
          <c:showLegendKey val="0"/>
          <c:showVal val="0"/>
          <c:showCatName val="0"/>
          <c:showSerName val="0"/>
          <c:showPercent val="0"/>
          <c:showBubbleSize val="0"/>
        </c:dLbls>
        <c:gapWidth val="150"/>
        <c:axId val="1185037439"/>
        <c:axId val="1185039087"/>
      </c:barChart>
      <c:catAx>
        <c:axId val="1185037439"/>
        <c:scaling>
          <c:orientation val="minMax"/>
        </c:scaling>
        <c:delete val="1"/>
        <c:axPos val="b"/>
        <c:numFmt formatCode="General" sourceLinked="1"/>
        <c:majorTickMark val="out"/>
        <c:minorTickMark val="none"/>
        <c:tickLblPos val="nextTo"/>
        <c:crossAx val="1185039087"/>
        <c:crosses val="autoZero"/>
        <c:auto val="1"/>
        <c:lblAlgn val="ctr"/>
        <c:lblOffset val="100"/>
        <c:noMultiLvlLbl val="0"/>
      </c:catAx>
      <c:valAx>
        <c:axId val="1185039087"/>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85037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a:noFill/>
            </a:ln>
            <a:effectLst/>
          </c:spPr>
          <c:invertIfNegative val="0"/>
          <c:cat>
            <c:strRef>
              <c:f>Sheet1!$A$2:$A$16</c:f>
              <c:strCache>
                <c:ptCount val="15"/>
                <c:pt idx="0">
                  <c:v>18-29 (vs. ≥40)</c:v>
                </c:pt>
                <c:pt idx="1">
                  <c:v>30-39 (vs. ≥40)</c:v>
                </c:pt>
                <c:pt idx="3">
                  <c:v>Hispanic (vs. Black)</c:v>
                </c:pt>
                <c:pt idx="4">
                  <c:v>White (vs. Black)</c:v>
                </c:pt>
                <c:pt idx="5">
                  <c:v>Other (vs. Black)</c:v>
                </c:pt>
                <c:pt idx="7">
                  <c:v>Some college (vs. ≤HS)</c:v>
                </c:pt>
                <c:pt idx="8">
                  <c:v>≥College degree (vs. ≤HS)</c:v>
                </c:pt>
                <c:pt idx="10">
                  <c:v>Recently homeless (vs. No)</c:v>
                </c:pt>
                <c:pt idx="12">
                  <c:v>No recent HIV care visit (vs. Yes)</c:v>
                </c:pt>
                <c:pt idx="14">
                  <c:v>Unmet need for healthcare (vs. No)</c:v>
                </c:pt>
              </c:strCache>
            </c:strRef>
          </c:cat>
          <c:val>
            <c:numRef>
              <c:f>Sheet1!$B$2:$B$17</c:f>
              <c:numCache>
                <c:formatCode>General</c:formatCode>
                <c:ptCount val="16"/>
                <c:pt idx="0">
                  <c:v>-5.2200000000000003E-2</c:v>
                </c:pt>
                <c:pt idx="1">
                  <c:v>-0.14449999999999999</c:v>
                </c:pt>
                <c:pt idx="3">
                  <c:v>0.113</c:v>
                </c:pt>
                <c:pt idx="4">
                  <c:v>-6.4999999999999997E-3</c:v>
                </c:pt>
                <c:pt idx="5">
                  <c:v>2.5499999999999998E-2</c:v>
                </c:pt>
                <c:pt idx="7">
                  <c:v>-6.2399999999999997E-2</c:v>
                </c:pt>
                <c:pt idx="8">
                  <c:v>0.11890000000000001</c:v>
                </c:pt>
                <c:pt idx="10">
                  <c:v>-0.11749999999999999</c:v>
                </c:pt>
                <c:pt idx="12">
                  <c:v>-0.21540000000000001</c:v>
                </c:pt>
                <c:pt idx="14">
                  <c:v>-0.25729999999999997</c:v>
                </c:pt>
              </c:numCache>
            </c:numRef>
          </c:val>
          <c:extLst>
            <c:ext xmlns:c16="http://schemas.microsoft.com/office/drawing/2014/chart" uri="{C3380CC4-5D6E-409C-BE32-E72D297353CC}">
              <c16:uniqueId val="{00000000-B8F0-448F-B665-074A5C037CF3}"/>
            </c:ext>
          </c:extLst>
        </c:ser>
        <c:dLbls>
          <c:showLegendKey val="0"/>
          <c:showVal val="0"/>
          <c:showCatName val="0"/>
          <c:showSerName val="0"/>
          <c:showPercent val="0"/>
          <c:showBubbleSize val="0"/>
        </c:dLbls>
        <c:gapWidth val="182"/>
        <c:axId val="663876224"/>
        <c:axId val="663872064"/>
        <c:extLst>
          <c:ext xmlns:c15="http://schemas.microsoft.com/office/drawing/2012/chart" uri="{02D57815-91ED-43cb-92C2-25804820EDAC}">
            <c15:filteredBarSeries>
              <c15:ser>
                <c:idx val="1"/>
                <c:order val="1"/>
                <c:spPr>
                  <a:solidFill>
                    <a:schemeClr val="accent2"/>
                  </a:solidFill>
                  <a:ln>
                    <a:noFill/>
                  </a:ln>
                  <a:effectLst/>
                </c:spPr>
                <c:invertIfNegative val="0"/>
                <c:cat>
                  <c:strRef>
                    <c:extLst>
                      <c:ext uri="{02D57815-91ED-43cb-92C2-25804820EDAC}">
                        <c15:formulaRef>
                          <c15:sqref>Sheet1!$A$2:$A$16</c15:sqref>
                        </c15:formulaRef>
                      </c:ext>
                    </c:extLst>
                    <c:strCache>
                      <c:ptCount val="15"/>
                      <c:pt idx="0">
                        <c:v>18-29 (vs. ≥40)</c:v>
                      </c:pt>
                      <c:pt idx="1">
                        <c:v>30-39 (vs. ≥40)</c:v>
                      </c:pt>
                      <c:pt idx="3">
                        <c:v>Hispanic (vs. Black)</c:v>
                      </c:pt>
                      <c:pt idx="4">
                        <c:v>White (vs. Black)</c:v>
                      </c:pt>
                      <c:pt idx="5">
                        <c:v>Other (vs. Black)</c:v>
                      </c:pt>
                      <c:pt idx="7">
                        <c:v>Some college (vs. ≤HS)</c:v>
                      </c:pt>
                      <c:pt idx="8">
                        <c:v>≥College degree (vs. ≤HS)</c:v>
                      </c:pt>
                      <c:pt idx="10">
                        <c:v>Recently homeless (vs. No)</c:v>
                      </c:pt>
                      <c:pt idx="12">
                        <c:v>No recent HIV care visit (vs. Yes)</c:v>
                      </c:pt>
                      <c:pt idx="14">
                        <c:v>Unmet need for healthcare (vs. No)</c:v>
                      </c:pt>
                    </c:strCache>
                  </c:strRef>
                </c:cat>
                <c:val>
                  <c:numRef>
                    <c:extLst>
                      <c:ext uri="{02D57815-91ED-43cb-92C2-25804820EDAC}">
                        <c15:formulaRef>
                          <c15:sqref>Sheet1!$C$2:$C$16</c15:sqref>
                        </c15:formulaRef>
                      </c:ext>
                    </c:extLst>
                    <c:numCache>
                      <c:formatCode>General</c:formatCode>
                      <c:ptCount val="15"/>
                      <c:pt idx="0">
                        <c:v>-0.1827</c:v>
                      </c:pt>
                      <c:pt idx="1">
                        <c:v>-0.2414</c:v>
                      </c:pt>
                      <c:pt idx="3">
                        <c:v>1.5100000000000001E-2</c:v>
                      </c:pt>
                      <c:pt idx="4">
                        <c:v>-0.19170000000000001</c:v>
                      </c:pt>
                      <c:pt idx="5">
                        <c:v>-0.1225</c:v>
                      </c:pt>
                      <c:pt idx="7">
                        <c:v>-0.19040000000000001</c:v>
                      </c:pt>
                      <c:pt idx="8">
                        <c:v>2.5000000000000001E-2</c:v>
                      </c:pt>
                      <c:pt idx="10">
                        <c:v>-0.19520000000000001</c:v>
                      </c:pt>
                      <c:pt idx="12">
                        <c:v>-0.33250000000000002</c:v>
                      </c:pt>
                      <c:pt idx="14">
                        <c:v>-0.39829999999999999</c:v>
                      </c:pt>
                    </c:numCache>
                  </c:numRef>
                </c:val>
                <c:extLst>
                  <c:ext xmlns:c16="http://schemas.microsoft.com/office/drawing/2014/chart" uri="{C3380CC4-5D6E-409C-BE32-E72D297353CC}">
                    <c16:uniqueId val="{00000002-B8F0-448F-B665-074A5C037CF3}"/>
                  </c:ext>
                </c:extLst>
              </c15:ser>
            </c15:filteredBarSeries>
            <c15:filteredBarSeries>
              <c15:ser>
                <c:idx val="2"/>
                <c:order val="2"/>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Sheet1!$A$2:$A$16</c15:sqref>
                        </c15:formulaRef>
                      </c:ext>
                    </c:extLst>
                    <c:strCache>
                      <c:ptCount val="15"/>
                      <c:pt idx="0">
                        <c:v>18-29 (vs. ≥40)</c:v>
                      </c:pt>
                      <c:pt idx="1">
                        <c:v>30-39 (vs. ≥40)</c:v>
                      </c:pt>
                      <c:pt idx="3">
                        <c:v>Hispanic (vs. Black)</c:v>
                      </c:pt>
                      <c:pt idx="4">
                        <c:v>White (vs. Black)</c:v>
                      </c:pt>
                      <c:pt idx="5">
                        <c:v>Other (vs. Black)</c:v>
                      </c:pt>
                      <c:pt idx="7">
                        <c:v>Some college (vs. ≤HS)</c:v>
                      </c:pt>
                      <c:pt idx="8">
                        <c:v>≥College degree (vs. ≤HS)</c:v>
                      </c:pt>
                      <c:pt idx="10">
                        <c:v>Recently homeless (vs. No)</c:v>
                      </c:pt>
                      <c:pt idx="12">
                        <c:v>No recent HIV care visit (vs. Yes)</c:v>
                      </c:pt>
                      <c:pt idx="14">
                        <c:v>Unmet need for healthcare (vs. No)</c:v>
                      </c:pt>
                    </c:strCache>
                  </c:strRef>
                </c:cat>
                <c:val>
                  <c:numRef>
                    <c:extLst xmlns:c15="http://schemas.microsoft.com/office/drawing/2012/chart">
                      <c:ext xmlns:c15="http://schemas.microsoft.com/office/drawing/2012/chart" uri="{02D57815-91ED-43cb-92C2-25804820EDAC}">
                        <c15:formulaRef>
                          <c15:sqref>Sheet1!$D$2:$D$16</c15:sqref>
                        </c15:formulaRef>
                      </c:ext>
                    </c:extLst>
                    <c:numCache>
                      <c:formatCode>General</c:formatCode>
                      <c:ptCount val="15"/>
                      <c:pt idx="0">
                        <c:v>7.8299999999999995E-2</c:v>
                      </c:pt>
                      <c:pt idx="1">
                        <c:v>-4.7600000000000003E-2</c:v>
                      </c:pt>
                      <c:pt idx="3">
                        <c:v>0.21079999999999999</c:v>
                      </c:pt>
                      <c:pt idx="4">
                        <c:v>0.17879999999999999</c:v>
                      </c:pt>
                      <c:pt idx="5">
                        <c:v>0.17349999999999999</c:v>
                      </c:pt>
                      <c:pt idx="7">
                        <c:v>6.5500000000000003E-2</c:v>
                      </c:pt>
                      <c:pt idx="8">
                        <c:v>0.2127</c:v>
                      </c:pt>
                      <c:pt idx="10">
                        <c:v>-3.9800000000000002E-2</c:v>
                      </c:pt>
                      <c:pt idx="12">
                        <c:v>-9.8400000000000001E-2</c:v>
                      </c:pt>
                      <c:pt idx="14">
                        <c:v>-0.1164</c:v>
                      </c:pt>
                    </c:numCache>
                  </c:numRef>
                </c:val>
                <c:extLst xmlns:c15="http://schemas.microsoft.com/office/drawing/2012/chart">
                  <c:ext xmlns:c16="http://schemas.microsoft.com/office/drawing/2014/chart" uri="{C3380CC4-5D6E-409C-BE32-E72D297353CC}">
                    <c16:uniqueId val="{00000003-B8F0-448F-B665-074A5C037CF3}"/>
                  </c:ext>
                </c:extLst>
              </c15:ser>
            </c15:filteredBarSeries>
          </c:ext>
        </c:extLst>
      </c:barChart>
      <c:scatterChart>
        <c:scatterStyle val="lineMarker"/>
        <c:varyColors val="0"/>
        <c:ser>
          <c:idx val="3"/>
          <c:order val="3"/>
          <c:spPr>
            <a:ln w="25400" cap="rnd">
              <a:noFill/>
              <a:round/>
            </a:ln>
            <a:effectLst/>
          </c:spPr>
          <c:marker>
            <c:symbol val="circle"/>
            <c:size val="7"/>
            <c:spPr>
              <a:solidFill>
                <a:srgbClr val="FF9900"/>
              </a:solidFill>
              <a:ln w="9525">
                <a:solidFill>
                  <a:schemeClr val="tx1"/>
                </a:solidFill>
              </a:ln>
              <a:effectLst/>
            </c:spPr>
          </c:marker>
          <c:errBars>
            <c:errDir val="x"/>
            <c:errBarType val="both"/>
            <c:errValType val="cust"/>
            <c:noEndCap val="0"/>
            <c:plus>
              <c:numRef>
                <c:f>Sheet1!$I$2:$I$17</c:f>
                <c:numCache>
                  <c:formatCode>General</c:formatCode>
                  <c:ptCount val="16"/>
                  <c:pt idx="0">
                    <c:v>0.1305</c:v>
                  </c:pt>
                  <c:pt idx="1">
                    <c:v>9.6900000000000014E-2</c:v>
                  </c:pt>
                  <c:pt idx="3">
                    <c:v>9.7900000000000001E-2</c:v>
                  </c:pt>
                  <c:pt idx="4">
                    <c:v>0.1852</c:v>
                  </c:pt>
                  <c:pt idx="5">
                    <c:v>0.14799999999999999</c:v>
                  </c:pt>
                  <c:pt idx="7">
                    <c:v>0.128</c:v>
                  </c:pt>
                  <c:pt idx="8">
                    <c:v>9.3900000000000011E-2</c:v>
                  </c:pt>
                  <c:pt idx="10">
                    <c:v>7.7700000000000019E-2</c:v>
                  </c:pt>
                  <c:pt idx="12">
                    <c:v>0.11710000000000001</c:v>
                  </c:pt>
                  <c:pt idx="14">
                    <c:v>0.14100000000000001</c:v>
                  </c:pt>
                </c:numCache>
              </c:numRef>
            </c:plus>
            <c:minus>
              <c:numRef>
                <c:f>Sheet1!$J$2:$J$17</c:f>
                <c:numCache>
                  <c:formatCode>General</c:formatCode>
                  <c:ptCount val="16"/>
                  <c:pt idx="0">
                    <c:v>0.1305</c:v>
                  </c:pt>
                  <c:pt idx="1">
                    <c:v>9.6899999999999986E-2</c:v>
                  </c:pt>
                  <c:pt idx="3">
                    <c:v>9.7799999999999984E-2</c:v>
                  </c:pt>
                  <c:pt idx="4">
                    <c:v>0.18529999999999999</c:v>
                  </c:pt>
                  <c:pt idx="5">
                    <c:v>0.14799999999999999</c:v>
                  </c:pt>
                  <c:pt idx="7">
                    <c:v>0.12790000000000001</c:v>
                  </c:pt>
                  <c:pt idx="8">
                    <c:v>9.3799999999999994E-2</c:v>
                  </c:pt>
                  <c:pt idx="10">
                    <c:v>7.7699999999999991E-2</c:v>
                  </c:pt>
                  <c:pt idx="12">
                    <c:v>0.11700000000000001</c:v>
                  </c:pt>
                  <c:pt idx="14">
                    <c:v>0.14089999999999997</c:v>
                  </c:pt>
                </c:numCache>
              </c:numRef>
            </c:minus>
            <c:spPr>
              <a:noFill/>
              <a:ln w="28575" cap="flat" cmpd="sng" algn="ctr">
                <a:solidFill>
                  <a:schemeClr val="tx1"/>
                </a:solidFill>
                <a:round/>
              </a:ln>
              <a:effectLst/>
            </c:spPr>
          </c:errBars>
          <c:xVal>
            <c:numRef>
              <c:f>Sheet1!$B$2:$B$17</c:f>
              <c:numCache>
                <c:formatCode>General</c:formatCode>
                <c:ptCount val="16"/>
                <c:pt idx="0">
                  <c:v>-5.2200000000000003E-2</c:v>
                </c:pt>
                <c:pt idx="1">
                  <c:v>-0.14449999999999999</c:v>
                </c:pt>
                <c:pt idx="3">
                  <c:v>0.113</c:v>
                </c:pt>
                <c:pt idx="4">
                  <c:v>-6.4999999999999997E-3</c:v>
                </c:pt>
                <c:pt idx="5">
                  <c:v>2.5499999999999998E-2</c:v>
                </c:pt>
                <c:pt idx="7">
                  <c:v>-6.2399999999999997E-2</c:v>
                </c:pt>
                <c:pt idx="8">
                  <c:v>0.11890000000000001</c:v>
                </c:pt>
                <c:pt idx="10">
                  <c:v>-0.11749999999999999</c:v>
                </c:pt>
                <c:pt idx="12">
                  <c:v>-0.21540000000000001</c:v>
                </c:pt>
                <c:pt idx="14">
                  <c:v>-0.25729999999999997</c:v>
                </c:pt>
              </c:numCache>
            </c:numRef>
          </c:xVal>
          <c:yVal>
            <c:numRef>
              <c:f>Sheet1!$E$2:$E$17</c:f>
              <c:numCache>
                <c:formatCode>General</c:formatCode>
                <c:ptCount val="16"/>
                <c:pt idx="0">
                  <c:v>0.6</c:v>
                </c:pt>
                <c:pt idx="1">
                  <c:v>1.9</c:v>
                </c:pt>
                <c:pt idx="3">
                  <c:v>4.4000000000000004</c:v>
                </c:pt>
                <c:pt idx="4">
                  <c:v>5.7</c:v>
                </c:pt>
                <c:pt idx="5">
                  <c:v>7</c:v>
                </c:pt>
                <c:pt idx="7">
                  <c:v>9.5</c:v>
                </c:pt>
                <c:pt idx="8">
                  <c:v>10.8</c:v>
                </c:pt>
                <c:pt idx="10">
                  <c:v>13.2</c:v>
                </c:pt>
                <c:pt idx="12">
                  <c:v>15.7</c:v>
                </c:pt>
                <c:pt idx="14">
                  <c:v>18.2</c:v>
                </c:pt>
              </c:numCache>
            </c:numRef>
          </c:yVal>
          <c:smooth val="0"/>
          <c:extLst>
            <c:ext xmlns:c16="http://schemas.microsoft.com/office/drawing/2014/chart" uri="{C3380CC4-5D6E-409C-BE32-E72D297353CC}">
              <c16:uniqueId val="{00000001-B8F0-448F-B665-074A5C037CF3}"/>
            </c:ext>
          </c:extLst>
        </c:ser>
        <c:dLbls>
          <c:showLegendKey val="0"/>
          <c:showVal val="0"/>
          <c:showCatName val="0"/>
          <c:showSerName val="0"/>
          <c:showPercent val="0"/>
          <c:showBubbleSize val="0"/>
        </c:dLbls>
        <c:axId val="665522912"/>
        <c:axId val="665528320"/>
      </c:scatterChart>
      <c:catAx>
        <c:axId val="66387622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63872064"/>
        <c:crosses val="autoZero"/>
        <c:auto val="1"/>
        <c:lblAlgn val="ctr"/>
        <c:lblOffset val="100"/>
        <c:noMultiLvlLbl val="0"/>
      </c:catAx>
      <c:valAx>
        <c:axId val="663872064"/>
        <c:scaling>
          <c:orientation val="minMax"/>
          <c:max val="0.5"/>
          <c:min val="-0.5"/>
        </c:scaling>
        <c:delete val="0"/>
        <c:axPos val="t"/>
        <c:numFmt formatCode="General" sourceLinked="1"/>
        <c:majorTickMark val="out"/>
        <c:minorTickMark val="none"/>
        <c:tickLblPos val="high"/>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663876224"/>
        <c:crosses val="autoZero"/>
        <c:crossBetween val="between"/>
      </c:valAx>
      <c:valAx>
        <c:axId val="665528320"/>
        <c:scaling>
          <c:orientation val="maxMin"/>
          <c:max val="20"/>
        </c:scaling>
        <c:delete val="1"/>
        <c:axPos val="r"/>
        <c:numFmt formatCode="General" sourceLinked="1"/>
        <c:majorTickMark val="out"/>
        <c:minorTickMark val="none"/>
        <c:tickLblPos val="nextTo"/>
        <c:crossAx val="665522912"/>
        <c:crosses val="max"/>
        <c:crossBetween val="midCat"/>
      </c:valAx>
      <c:valAx>
        <c:axId val="665522912"/>
        <c:scaling>
          <c:orientation val="minMax"/>
        </c:scaling>
        <c:delete val="1"/>
        <c:axPos val="t"/>
        <c:numFmt formatCode="General" sourceLinked="1"/>
        <c:majorTickMark val="out"/>
        <c:minorTickMark val="none"/>
        <c:tickLblPos val="nextTo"/>
        <c:crossAx val="6655283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AC4D20E5-D8F7-594B-9D91-F763D43B9AF7}" type="datetimeFigureOut">
              <a:rPr lang="en-GB" smtClean="0"/>
              <a:t>27/07/2022</a:t>
            </a:fld>
            <a:endParaRPr lang="en-GB"/>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Hello, I’m Johanna Chapin-Bardales and I will be presenting on behalf my co-authors our abstract: </a:t>
            </a:r>
            <a:r>
              <a:rPr lang="en-US" dirty="0">
                <a:latin typeface="+mj-lt"/>
              </a:rPr>
              <a:t>Characteristics associated with viral suppression among transgender women with HIV in 7 U.S. cities</a:t>
            </a:r>
            <a:endParaRPr lang="en-GB" dirty="0"/>
          </a:p>
          <a:p>
            <a:pPr defTabSz="931774">
              <a:defRPr/>
            </a:pPr>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4081312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assessed viral suppression by key characteristics. By age, we found a higher percentage of participants ages 40 and older to be virally suppressed, at 86%. </a:t>
            </a:r>
          </a:p>
          <a:p>
            <a:endParaRPr lang="en-US" dirty="0"/>
          </a:p>
          <a:p>
            <a:r>
              <a:rPr lang="en-US" dirty="0"/>
              <a:t>By race/ethnicity, a higher percentage of Hispanic/Latina participants, at 88%, were virally suppressed.</a:t>
            </a:r>
          </a:p>
          <a:p>
            <a:endParaRPr lang="en-US" dirty="0"/>
          </a:p>
          <a:p>
            <a:pPr defTabSz="931774">
              <a:defRPr/>
            </a:pPr>
            <a:r>
              <a:rPr lang="en-US" dirty="0"/>
              <a:t>By education, a much higher percentage of transgender women who had a college degree or higher were virally suppressed at 93%.</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308177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By income, we did not see a particular pattern across income groups. </a:t>
            </a:r>
          </a:p>
          <a:p>
            <a:pPr defTabSz="931774">
              <a:defRPr/>
            </a:pPr>
            <a:endParaRPr lang="en-US" dirty="0"/>
          </a:p>
          <a:p>
            <a:pPr defTabSz="931774">
              <a:defRPr/>
            </a:pPr>
            <a:r>
              <a:rPr lang="en-US" dirty="0"/>
              <a:t>We did however see that those who had been homeless in the past 12 months had a lower percentage that were virally suppressed at 76%.</a:t>
            </a:r>
          </a:p>
          <a:p>
            <a:pPr defTabSz="931774">
              <a:defRPr/>
            </a:pPr>
            <a:endParaRPr lang="en-US" dirty="0"/>
          </a:p>
          <a:p>
            <a:pPr defTabSz="931774">
              <a:defRPr/>
            </a:pPr>
            <a:r>
              <a:rPr lang="en-US" dirty="0"/>
              <a:t>By health insurance, most notably those without health insurance had a much lower percentage that were virally suppressed at 71%.</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24116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also looked important health care-related variables. </a:t>
            </a:r>
          </a:p>
          <a:p>
            <a:pPr defTabSz="931774">
              <a:defRPr/>
            </a:pPr>
            <a:endParaRPr lang="en-US" dirty="0"/>
          </a:p>
          <a:p>
            <a:pPr defTabSz="931774">
              <a:defRPr/>
            </a:pPr>
            <a:r>
              <a:rPr lang="en-US" dirty="0"/>
              <a:t>We asked whether participants had a usual source of healthcare </a:t>
            </a:r>
            <a:r>
              <a:rPr lang="en-US" dirty="0">
                <a:solidFill>
                  <a:srgbClr val="008000"/>
                </a:solidFill>
              </a:rPr>
              <a:t>when they were sick </a:t>
            </a:r>
            <a:r>
              <a:rPr lang="en-US" dirty="0"/>
              <a:t>and those that did had a slightly higher percentage that were virally suppressed than those who did not.</a:t>
            </a:r>
          </a:p>
          <a:p>
            <a:pPr defTabSz="931774">
              <a:defRPr/>
            </a:pPr>
            <a:endParaRPr lang="en-US" dirty="0"/>
          </a:p>
          <a:p>
            <a:pPr defTabSz="931774">
              <a:defRPr/>
            </a:pPr>
            <a:r>
              <a:rPr lang="en-US" dirty="0"/>
              <a:t>A much higher percentage of transgender women who had an HIV care visit in the past 6 months were virally suppressed, at 83%, compared with 68% for those who did not have a regular visit. </a:t>
            </a:r>
          </a:p>
          <a:p>
            <a:pPr defTabSz="931774">
              <a:defRPr/>
            </a:pPr>
            <a:endParaRPr lang="en-US" dirty="0"/>
          </a:p>
          <a:p>
            <a:pPr defTabSz="931774">
              <a:defRPr/>
            </a:pPr>
            <a:r>
              <a:rPr lang="en-US" dirty="0"/>
              <a:t>We asked whether participants had a healthcare provider with whom they felt comfortable discussing gender-related issues, yet we didn’t see much of a difference in viral suppression between those who did and those who did not.</a:t>
            </a:r>
          </a:p>
          <a:p>
            <a:pPr defTabSz="931774">
              <a:defRPr/>
            </a:pPr>
            <a:endParaRPr lang="en-US" dirty="0"/>
          </a:p>
          <a:p>
            <a:pPr defTabSz="931774">
              <a:defRPr/>
            </a:pPr>
            <a:r>
              <a:rPr lang="en-US" dirty="0"/>
              <a:t>And to the far right you can see that we asked participants about whether there was a time in the past 12 months when they needed medical care but didn't get it because they couldn't afford it. Those who reported having an unmet need for healthcare had a much lower percentage who were virally suppressed at 66% compared with 83% among those who did not have an unmet need. </a:t>
            </a:r>
          </a:p>
          <a:p>
            <a:pPr defTabSz="931774">
              <a:defRPr/>
            </a:pP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1769890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looked how these variables I just presented were associated with our outcome of viral suppression. And we found a few variables that had significant associations which are listed here. </a:t>
            </a:r>
          </a:p>
          <a:p>
            <a:endParaRPr lang="en-US" dirty="0"/>
          </a:p>
          <a:p>
            <a:r>
              <a:rPr lang="en-US" dirty="0"/>
              <a:t>Let me take a moment to walk you through this figure. On the left you can see the variable categories and the comparison referent groups. On the X axis is the natural log of the adjusted prevalence ratio. *Click* On this scale, the 0 represents no association. *Click* To the left means that index group was less likely to be virally suppressed than the reference group. *Click* To the right means that the index group was more likely to be virally suppressed than the reference group. For each of these associations, the orange dot represents the point estimate and the whiskers represent the lower and upper 95% confidence intervals. </a:t>
            </a:r>
          </a:p>
          <a:p>
            <a:endParaRPr lang="en-US" dirty="0"/>
          </a:p>
          <a:p>
            <a:r>
              <a:rPr lang="en-US" dirty="0"/>
              <a:t>*Click* I am also going to display to the right a table with the corresponding adjusted prevalence ratios, their confidence intervals and p-values, just in case some of you may be more comfortable with seeing this information in that format.</a:t>
            </a:r>
          </a:p>
          <a:p>
            <a:endParaRPr lang="en-US" dirty="0"/>
          </a:p>
          <a:p>
            <a:pPr defTabSz="931774">
              <a:defRPr/>
            </a:pPr>
            <a:r>
              <a:rPr lang="en-US" dirty="0"/>
              <a:t>Here are the associations we observed. We found that *Click* those who </a:t>
            </a:r>
            <a:r>
              <a:rPr lang="en-US" dirty="0">
                <a:ea typeface="Calibri" panose="020F0502020204030204" pitchFamily="34" charset="0"/>
                <a:cs typeface="Times New Roman" panose="02020603050405020304" pitchFamily="18" charset="0"/>
              </a:rPr>
              <a:t>were younger ages 30-39 compared to 40 or older were less likely to be virally suppressed. </a:t>
            </a:r>
            <a:r>
              <a:rPr lang="en-US" dirty="0"/>
              <a:t>*Click* </a:t>
            </a:r>
            <a:r>
              <a:rPr lang="en-US" dirty="0">
                <a:ea typeface="Calibri" panose="020F0502020204030204" pitchFamily="34" charset="0"/>
                <a:cs typeface="Times New Roman" panose="02020603050405020304" pitchFamily="18" charset="0"/>
              </a:rPr>
              <a:t>In addition, those who had been homeless within the past 12 months, those who did not have a recent HIV care visit, and </a:t>
            </a:r>
            <a:r>
              <a:rPr lang="en-US" dirty="0"/>
              <a:t>*Click* </a:t>
            </a:r>
            <a:r>
              <a:rPr lang="en-US" dirty="0">
                <a:ea typeface="Calibri" panose="020F0502020204030204" pitchFamily="34" charset="0"/>
                <a:cs typeface="Times New Roman" panose="02020603050405020304" pitchFamily="18" charset="0"/>
              </a:rPr>
              <a:t>those who had an unmet need for healthcare due to cost were less likely to be virally suppressed. </a:t>
            </a:r>
          </a:p>
          <a:p>
            <a:pPr defTabSz="931774">
              <a:defRPr/>
            </a:pPr>
            <a:endParaRPr lang="en-US" dirty="0">
              <a:ea typeface="Calibri" panose="020F0502020204030204" pitchFamily="34" charset="0"/>
              <a:cs typeface="Times New Roman" panose="02020603050405020304" pitchFamily="18" charset="0"/>
            </a:endParaRPr>
          </a:p>
          <a:p>
            <a:pPr defTabSz="931774">
              <a:defRPr/>
            </a:pPr>
            <a:r>
              <a:rPr lang="en-US" dirty="0"/>
              <a:t>*Click* </a:t>
            </a:r>
            <a:r>
              <a:rPr lang="en-US" dirty="0">
                <a:ea typeface="Calibri" panose="020F0502020204030204" pitchFamily="34" charset="0"/>
                <a:cs typeface="Times New Roman" panose="02020603050405020304" pitchFamily="18" charset="0"/>
              </a:rPr>
              <a:t>We also observed that those who identified as Hispanic/Latina were more likely to be virally suppressed compared with Black participants. </a:t>
            </a:r>
            <a:r>
              <a:rPr lang="en-US" dirty="0"/>
              <a:t>*Click* </a:t>
            </a:r>
            <a:r>
              <a:rPr lang="en-US" dirty="0">
                <a:ea typeface="Calibri" panose="020F0502020204030204" pitchFamily="34" charset="0"/>
                <a:cs typeface="Times New Roman" panose="02020603050405020304" pitchFamily="18" charset="0"/>
              </a:rPr>
              <a:t>Also, those who had a college degree or higher were more likely to be virally suppressed compared with those who had a high school education or less.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20702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findings in this study, our general conclusions are that social determinants of health and continuity of care matter when it comes to supporting transgender women in becoming virally suppressed.</a:t>
            </a:r>
          </a:p>
          <a:p>
            <a:endParaRPr lang="en-US" dirty="0"/>
          </a:p>
          <a:p>
            <a:r>
              <a:rPr lang="en-US" dirty="0"/>
              <a:t>*Click* </a:t>
            </a:r>
            <a:r>
              <a:rPr lang="en-US" dirty="0">
                <a:ea typeface="Calibri" panose="020F0502020204030204" pitchFamily="34" charset="0"/>
              </a:rPr>
              <a:t>About 1 in 5 transgender women with HIV in our study were not virally suppressed. </a:t>
            </a:r>
          </a:p>
          <a:p>
            <a:endParaRPr lang="en-US" dirty="0">
              <a:ea typeface="Calibri" panose="020F0502020204030204" pitchFamily="34" charset="0"/>
            </a:endParaRPr>
          </a:p>
          <a:p>
            <a:r>
              <a:rPr lang="en-US" dirty="0">
                <a:ea typeface="Calibri" panose="020F0502020204030204" pitchFamily="34" charset="0"/>
              </a:rPr>
              <a:t>Our findings suggest that programs that can *Click* provide stable housing and that can improve access to welcoming educational opportunities for transgender women may be important to increasing viral suppression. In addition, investment in programs that can assist transgender women in obtaining and attending regular HIV care visits and that can provide assistance with healthcare costs could be critical to supporting transgender women with HIV in becoming virally suppressed. </a:t>
            </a:r>
            <a:endParaRPr lang="en-US" dirty="0"/>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50806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I’d like to acknowledge my co-authors, the NHBS-Trans Workgroup, and the NHBS-Trans staff in each of the participating cities for their invaluable contributions to this study. I also want extend our deep appreciation to NHBS-Trans participants who offered their time, knowledge, and experiences to bring the needs of transgender women to the forefront of efforts to end the HIV epidemic. Lastly, we thank the Minority HIV/AIDS Fund for contributing funds towards this project.</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4026806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your time and please contact me with any questions. </a:t>
            </a:r>
          </a:p>
          <a:p>
            <a:pPr defTabSz="931774">
              <a:defRPr/>
            </a:pP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415816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Here are my disclosures and disclaimers.</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102947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GB" noProof="0" dirty="0"/>
              <a:t>Transgender women are disproportionately affected by HIV in the U.S. Yet, studies of transgender women and their experiences with HIV are limited.</a:t>
            </a:r>
          </a:p>
          <a:p>
            <a:pPr defTabSz="931774">
              <a:defRPr/>
            </a:pPr>
            <a:endParaRPr lang="en-GB" noProof="0" dirty="0"/>
          </a:p>
          <a:p>
            <a:pPr defTabSz="931774">
              <a:defRPr/>
            </a:pPr>
            <a:r>
              <a:rPr lang="en-GB" noProof="0" dirty="0"/>
              <a:t>*Click* The Treat pillar of the ending the HIV epidemic in the U.S. seeks to treat people with HIV rapidly and effectively to reach sustained viral suppression. *Click* Viral suppression, meaning having a low amount of HIV virus in one’s body, can *Click improve one’s quality of life and being virally suppressed to the point where virus is undetectable *Click* can greatly </a:t>
            </a:r>
            <a:r>
              <a:rPr lang="en-GB" dirty="0"/>
              <a:t>reduce the risk of transmission to sexual partners. In our analysis, we sought to u</a:t>
            </a:r>
            <a:r>
              <a:rPr lang="en-GB" noProof="0" dirty="0" err="1"/>
              <a:t>nderstand</a:t>
            </a:r>
            <a:r>
              <a:rPr lang="en-GB" noProof="0" dirty="0"/>
              <a:t> which transgender women with HIV may need additional support towards becoming virally suppressed in order to inform interventions for ending the HIV epidemic in the U.S. </a:t>
            </a:r>
          </a:p>
          <a:p>
            <a:pPr defTabSz="931774">
              <a:defRPr/>
            </a:pPr>
            <a:endParaRPr lang="en-GB" noProof="0" dirty="0"/>
          </a:p>
          <a:p>
            <a:pPr defTabSz="931774">
              <a:defRPr/>
            </a:pPr>
            <a:r>
              <a:rPr lang="en-GB" noProof="0" dirty="0"/>
              <a:t>In addition, because many </a:t>
            </a:r>
            <a:r>
              <a:rPr lang="en-GB" noProof="0" dirty="0" err="1"/>
              <a:t>behavioral</a:t>
            </a:r>
            <a:r>
              <a:rPr lang="en-GB" noProof="0" dirty="0"/>
              <a:t> studies rely on *Click* self-reported measures of viral suppression which are subject to recall and other biases, we sought to look at this question using biological markers of viral suppression in our analysis.  </a:t>
            </a:r>
          </a:p>
          <a:p>
            <a:pPr defTabSz="931774">
              <a:defRPr/>
            </a:pPr>
            <a:endParaRPr lang="en-GB" noProof="0"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37170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National HIV Behavioral Surveillance, or NHBS, Trans study took place in the 7 U.S. cities shown on the map to the left. NHBS-Trans began with a year of formative work with the trans communities in each of these cities and focused on hiring local staff with work or lived experience in the trans community. *Click* NHBS-Trans data collection then took place between June 2019 to February 2020. *Click* Transgender women were recruited via respondent driven sampling. This project primarily sought to assess the needs of transgender women of color, therefore recruitment began with initial seed participants who identified as Black or Hispanic/Latina. *Click* Recruited persons were considered eligible if they were at least 18 years old, were assigned male at birth or intersex, reported a gender identity of woman or transgender woman, and resided in a participating city. *Click* Participants completed a survey, HIV testing, and dried blood spot, or DBS, card.</a:t>
            </a:r>
          </a:p>
          <a:p>
            <a:pPr defTabSz="931774">
              <a:defRPr/>
            </a:pP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289288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Project areas conducted a rapid-rapid HIV testing algorithm in which all consenting participants received a rapid HIV test. And an initial reactive rapid test was confirmed with a second orthogonal rapid test or a self-reported previous positive test in the interview.</a:t>
            </a:r>
          </a:p>
          <a:p>
            <a:pPr defTabSz="931774">
              <a:defRPr/>
            </a:pPr>
            <a:endParaRPr lang="en-US" dirty="0"/>
          </a:p>
          <a:p>
            <a:pPr defTabSz="931774">
              <a:defRPr/>
            </a:pPr>
            <a:r>
              <a:rPr lang="en-US" dirty="0"/>
              <a:t>DBS were collected from HIV-positive participants and this consisted of 5 blood spots collected on filter paper. The DBS were then packaged and sent to the CDC HIV lab.</a:t>
            </a:r>
          </a:p>
          <a:p>
            <a:pPr defTabSz="931774">
              <a:defRPr/>
            </a:pPr>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352793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At CDC, we tested for HIV viral load using HIV-1 viral load kits for the Abbott </a:t>
            </a:r>
            <a:r>
              <a:rPr lang="en-US" dirty="0" err="1"/>
              <a:t>RealTime</a:t>
            </a:r>
            <a:r>
              <a:rPr lang="en-US" dirty="0"/>
              <a:t> m2000 system. A modified, laboratory-validated protocol for this testing on DBS was conducted to obtain viral load results for analysis.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3242323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outcome for this analysis was viral suppression. This was defined as having a viral load result less than 1000 copies/mL in DBS. </a:t>
            </a:r>
          </a:p>
          <a:p>
            <a:endParaRPr lang="en-US" dirty="0"/>
          </a:p>
          <a:p>
            <a:r>
              <a:rPr lang="en-US" dirty="0"/>
              <a:t>We analyzed frequencies of viral suppression both overall and by key characteristics. We also obtained adjusted prevalence ratios and their 95% confidence intervals from Poisson regression models with robust standard errors accounting for RDS recruitment chain and adjusting for city and network size.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180686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our results. </a:t>
            </a:r>
          </a:p>
          <a:p>
            <a:endParaRPr lang="en-US" dirty="0"/>
          </a:p>
          <a:p>
            <a:r>
              <a:rPr lang="en-US" dirty="0"/>
              <a:t>A total of 1,561 recruited persons were considered eligible to participate in NHBS-Trans, consented to the survey and HIV testing, and had a valid final HIV test result. *Click* Of these, 659 had a final HIV test result that was positive. *Click* This meant that about 42% of transgender women in our study were living with HIV.</a:t>
            </a:r>
          </a:p>
          <a:p>
            <a:endParaRPr lang="en-US" dirty="0"/>
          </a:p>
          <a:p>
            <a:r>
              <a:rPr lang="en-US" dirty="0"/>
              <a:t>*Click* Among these persons, 496 consented to storage of blood specimens, provided DBS with sufficient spots, and had a valid viral load test result. This was our analytic sample moving forward. *Click*</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118691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*Click* When we looked at viral suppression overall among these participants, we found that 81% were virally suppressed based on our testing.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782678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B309050-9054-D04E-9F48-6712928E9B75}"/>
              </a:ext>
            </a:extLst>
          </p:cNvPr>
          <p:cNvPicPr>
            <a:picLocks noChangeAspect="1"/>
          </p:cNvPicPr>
          <p:nvPr userDrawn="1"/>
        </p:nvPicPr>
        <p:blipFill>
          <a:blip r:embed="rId2"/>
          <a:srcRect/>
          <a:stretch/>
        </p:blipFill>
        <p:spPr>
          <a:xfrm>
            <a:off x="8261964" y="3232764"/>
            <a:ext cx="3949700" cy="3644900"/>
          </a:xfrm>
          <a:prstGeom prst="rect">
            <a:avLst/>
          </a:prstGeom>
        </p:spPr>
      </p:pic>
      <p:pic>
        <p:nvPicPr>
          <p:cNvPr id="12" name="Picture 11">
            <a:extLst>
              <a:ext uri="{FF2B5EF4-FFF2-40B4-BE49-F238E27FC236}">
                <a16:creationId xmlns:a16="http://schemas.microsoft.com/office/drawing/2014/main" id="{D52E9838-9331-2646-832C-3F14E16166B8}"/>
              </a:ext>
            </a:extLst>
          </p:cNvPr>
          <p:cNvPicPr>
            <a:picLocks noChangeAspect="1"/>
          </p:cNvPicPr>
          <p:nvPr userDrawn="1"/>
        </p:nvPicPr>
        <p:blipFill>
          <a:blip r:embed="rId3"/>
          <a:stretch>
            <a:fillRect/>
          </a:stretch>
        </p:blipFill>
        <p:spPr>
          <a:xfrm>
            <a:off x="-12527" y="-12526"/>
            <a:ext cx="5080000" cy="2540000"/>
          </a:xfrm>
          <a:prstGeom prst="rect">
            <a:avLst/>
          </a:prstGeom>
        </p:spPr>
      </p:pic>
      <p:pic>
        <p:nvPicPr>
          <p:cNvPr id="14" name="Picture 13">
            <a:extLst>
              <a:ext uri="{FF2B5EF4-FFF2-40B4-BE49-F238E27FC236}">
                <a16:creationId xmlns:a16="http://schemas.microsoft.com/office/drawing/2014/main" id="{A03CF88D-A3E6-2F46-9667-2E1662497EFF}"/>
              </a:ext>
            </a:extLst>
          </p:cNvPr>
          <p:cNvPicPr>
            <a:picLocks noChangeAspect="1"/>
          </p:cNvPicPr>
          <p:nvPr userDrawn="1"/>
        </p:nvPicPr>
        <p:blipFill>
          <a:blip r:embed="rId4"/>
          <a:srcRect/>
          <a:stretch/>
        </p:blipFill>
        <p:spPr>
          <a:xfrm>
            <a:off x="93949" y="4075223"/>
            <a:ext cx="3790063" cy="247628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7"/>
            <a:ext cx="7632700" cy="4103687"/>
          </a:xfrm>
          <a:prstGeom prst="rect">
            <a:avLst/>
          </a:prstGeom>
        </p:spPr>
        <p:txBody>
          <a:bodyPr lIns="0" tIns="0" rIns="0" bIns="0" anchor="t">
            <a:normAutofit/>
          </a:bodyPr>
          <a:lstStyle>
            <a:lvl1pPr>
              <a:defRPr sz="6000"/>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3BC16089-C6C1-484F-807A-E6437A6C68CB}"/>
              </a:ext>
            </a:extLst>
          </p:cNvPr>
          <p:cNvSpPr txBox="1"/>
          <p:nvPr userDrawn="1"/>
        </p:nvSpPr>
        <p:spPr>
          <a:xfrm>
            <a:off x="8075613" y="0"/>
            <a:ext cx="3673474"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29 July – 2 August · Montreal &amp; virtual</a:t>
            </a:r>
          </a:p>
        </p:txBody>
      </p:sp>
      <p:sp>
        <p:nvSpPr>
          <p:cNvPr id="20" name="TextBox 19">
            <a:extLst>
              <a:ext uri="{FF2B5EF4-FFF2-40B4-BE49-F238E27FC236}">
                <a16:creationId xmlns:a16="http://schemas.microsoft.com/office/drawing/2014/main" id="{24CE7B83-A267-FE4B-B22D-B04ED8CC9174}"/>
              </a:ext>
            </a:extLst>
          </p:cNvPr>
          <p:cNvSpPr txBox="1"/>
          <p:nvPr userDrawn="1"/>
        </p:nvSpPr>
        <p:spPr>
          <a:xfrm>
            <a:off x="4116389" y="-1"/>
            <a:ext cx="1763712" cy="441325"/>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aids2022.org</a:t>
            </a:r>
          </a:p>
        </p:txBody>
      </p:sp>
      <p:sp>
        <p:nvSpPr>
          <p:cNvPr id="3" name="Text Placeholder 2">
            <a:extLst>
              <a:ext uri="{FF2B5EF4-FFF2-40B4-BE49-F238E27FC236}">
                <a16:creationId xmlns:a16="http://schemas.microsoft.com/office/drawing/2014/main" id="{24B60FDB-A672-194A-8015-15EF87CA8EA2}"/>
              </a:ext>
            </a:extLst>
          </p:cNvPr>
          <p:cNvSpPr>
            <a:spLocks noGrp="1"/>
          </p:cNvSpPr>
          <p:nvPr>
            <p:ph type="body" sz="quarter" idx="10" hasCustomPrompt="1"/>
          </p:nvPr>
        </p:nvSpPr>
        <p:spPr>
          <a:xfrm>
            <a:off x="4116388" y="1231490"/>
            <a:ext cx="7632700" cy="433798"/>
          </a:xfrm>
        </p:spPr>
        <p:txBody>
          <a:bodyPr anchor="t">
            <a:normAutofit/>
          </a:bodyPr>
          <a:lstStyle>
            <a:lvl1pPr>
              <a:defRPr sz="2800" b="1" i="0">
                <a:solidFill>
                  <a:schemeClr val="accent1"/>
                </a:solidFill>
                <a:latin typeface="+mj-lt"/>
                <a:ea typeface="IAS Ribbon Sans Bold" pitchFamily="2" charset="0"/>
              </a:defRPr>
            </a:lvl1pPr>
          </a:lstStyle>
          <a:p>
            <a:pPr lvl="0"/>
            <a:r>
              <a:rPr lang="en-GB" dirty="0"/>
              <a:t>Session name</a:t>
            </a:r>
          </a:p>
        </p:txBody>
      </p:sp>
      <p:sp>
        <p:nvSpPr>
          <p:cNvPr id="5" name="Text Placeholder 4">
            <a:extLst>
              <a:ext uri="{FF2B5EF4-FFF2-40B4-BE49-F238E27FC236}">
                <a16:creationId xmlns:a16="http://schemas.microsoft.com/office/drawing/2014/main" id="{395A5847-221C-FD44-96A5-ECB756A29F6A}"/>
              </a:ext>
            </a:extLst>
          </p:cNvPr>
          <p:cNvSpPr>
            <a:spLocks noGrp="1"/>
          </p:cNvSpPr>
          <p:nvPr>
            <p:ph type="body" sz="quarter" idx="11" hasCustomPrompt="1"/>
          </p:nvPr>
        </p:nvSpPr>
        <p:spPr>
          <a:xfrm>
            <a:off x="4116388" y="765175"/>
            <a:ext cx="7632700" cy="385199"/>
          </a:xfrm>
        </p:spPr>
        <p:txBody>
          <a:bodyPr anchor="b">
            <a:normAutofit/>
          </a:bodyPr>
          <a:lstStyle>
            <a:lvl1pPr>
              <a:defRPr sz="1600"/>
            </a:lvl1pPr>
          </a:lstStyle>
          <a:p>
            <a:pPr lvl="0"/>
            <a:r>
              <a:rPr lang="en-GB" dirty="0"/>
              <a:t>Presenter name &amp; affiliation</a:t>
            </a:r>
          </a:p>
        </p:txBody>
      </p:sp>
      <p:sp>
        <p:nvSpPr>
          <p:cNvPr id="15" name="TextBox 14">
            <a:extLst>
              <a:ext uri="{FF2B5EF4-FFF2-40B4-BE49-F238E27FC236}">
                <a16:creationId xmlns:a16="http://schemas.microsoft.com/office/drawing/2014/main" id="{D6AF9883-2A5D-DB4A-BEBE-7B3D801EF74A}"/>
              </a:ext>
            </a:extLst>
          </p:cNvPr>
          <p:cNvSpPr txBox="1"/>
          <p:nvPr userDrawn="1"/>
        </p:nvSpPr>
        <p:spPr>
          <a:xfrm>
            <a:off x="6312024" y="1"/>
            <a:ext cx="1763589" cy="441324"/>
          </a:xfrm>
          <a:prstGeom prst="rect">
            <a:avLst/>
          </a:prstGeom>
          <a:noFill/>
        </p:spPr>
        <p:txBody>
          <a:bodyPr wrap="square" lIns="0" tIns="0" rIns="0" bIns="0" rtlCol="0" anchor="b">
            <a:noAutofit/>
          </a:bodyPr>
          <a:lstStyle/>
          <a:p>
            <a:r>
              <a:rPr lang="en-GB" sz="1000" kern="1200" dirty="0">
                <a:solidFill>
                  <a:schemeClr val="tx1"/>
                </a:solidFill>
                <a:effectLst/>
                <a:latin typeface="+mn-lt"/>
                <a:ea typeface="+mn-ea"/>
                <a:cs typeface="+mn-cs"/>
              </a:rPr>
              <a:t>#AIDS2022</a:t>
            </a:r>
          </a:p>
        </p:txBody>
      </p:sp>
    </p:spTree>
    <p:extLst>
      <p:ext uri="{BB962C8B-B14F-4D97-AF65-F5344CB8AC3E}">
        <p14:creationId xmlns:p14="http://schemas.microsoft.com/office/powerpoint/2010/main" val="2264674381"/>
      </p:ext>
    </p:extLst>
  </p:cSld>
  <p:clrMapOvr>
    <a:masterClrMapping/>
  </p:clrMapOvr>
  <p:extLst>
    <p:ext uri="{DCECCB84-F9BA-43D5-87BE-67443E8EF086}">
      <p15:sldGuideLst xmlns:p15="http://schemas.microsoft.com/office/powerpoint/2012/main">
        <p15:guide id="1" orient="horz" pos="4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6E968-03DB-5047-969A-43A70EB6F48D}"/>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n-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Caption</a:t>
            </a:r>
            <a:endParaRPr lang="en-US" dirty="0"/>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p:spPr>
        <p:txBody>
          <a:bodyPr anchor="b">
            <a:normAutofit/>
          </a:bodyPr>
          <a:lstStyle>
            <a:lvl1pPr marL="0" indent="0">
              <a:buNone/>
              <a:defRPr sz="1800" b="1" i="0">
                <a:solidFill>
                  <a:schemeClr val="accent1"/>
                </a:solidFill>
                <a:latin typeface="+mn-lt"/>
                <a:ea typeface="IAS Ribbon Sans Bold" pitchFamily="2" charset="0"/>
              </a:defRPr>
            </a:lvl1pPr>
          </a:lstStyle>
          <a:p>
            <a:pPr lvl="0"/>
            <a:r>
              <a:rPr lang="en-GB" dirty="0"/>
              <a:t>Caption</a:t>
            </a:r>
            <a:endParaRPr lang="en-US" dirty="0"/>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9" name="Picture 18">
            <a:extLst>
              <a:ext uri="{FF2B5EF4-FFF2-40B4-BE49-F238E27FC236}">
                <a16:creationId xmlns:a16="http://schemas.microsoft.com/office/drawing/2014/main" id="{EC38CBA2-8719-D043-A084-DE0E737BA2FB}"/>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666429329"/>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A5833C-8FCE-AB4B-A9CF-A50F7A3B684A}"/>
              </a:ext>
            </a:extLst>
          </p:cNvPr>
          <p:cNvPicPr>
            <a:picLocks noChangeAspect="1"/>
          </p:cNvPicPr>
          <p:nvPr userDrawn="1"/>
        </p:nvPicPr>
        <p:blipFill>
          <a:blip r:embed="rId2"/>
          <a:stretch>
            <a:fillRect/>
          </a:stretch>
        </p:blipFill>
        <p:spPr>
          <a:xfrm>
            <a:off x="6108527" y="520526"/>
            <a:ext cx="6096000" cy="63500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a:t>Click icon to add picture</a:t>
            </a:r>
            <a:endParaRPr lang="en-US" dirty="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2" name="Picture 11">
            <a:extLst>
              <a:ext uri="{FF2B5EF4-FFF2-40B4-BE49-F238E27FC236}">
                <a16:creationId xmlns:a16="http://schemas.microsoft.com/office/drawing/2014/main" id="{A0F847C3-14BD-324D-A46A-F58ED3D20FAB}"/>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EB1B20-2713-DB46-A908-339A2ECBE6CE}"/>
              </a:ext>
            </a:extLst>
          </p:cNvPr>
          <p:cNvPicPr>
            <a:picLocks noChangeAspect="1"/>
          </p:cNvPicPr>
          <p:nvPr userDrawn="1"/>
        </p:nvPicPr>
        <p:blipFill>
          <a:blip r:embed="rId2"/>
          <a:stretch>
            <a:fillRect/>
          </a:stretch>
        </p:blipFill>
        <p:spPr>
          <a:xfrm>
            <a:off x="-19664" y="830004"/>
            <a:ext cx="6096000" cy="6350000"/>
          </a:xfrm>
          <a:prstGeom prst="rect">
            <a:avLst/>
          </a:prstGeom>
        </p:spPr>
      </p:pic>
      <p:pic>
        <p:nvPicPr>
          <p:cNvPr id="10" name="Picture 9">
            <a:extLst>
              <a:ext uri="{FF2B5EF4-FFF2-40B4-BE49-F238E27FC236}">
                <a16:creationId xmlns:a16="http://schemas.microsoft.com/office/drawing/2014/main" id="{8D16F754-F487-1B41-808F-364ACB0AD641}"/>
              </a:ext>
            </a:extLst>
          </p:cNvPr>
          <p:cNvPicPr>
            <a:picLocks noChangeAspect="1"/>
          </p:cNvPicPr>
          <p:nvPr userDrawn="1"/>
        </p:nvPicPr>
        <p:blipFill>
          <a:blip r:embed="rId3"/>
          <a:stretch>
            <a:fillRect/>
          </a:stretch>
        </p:blipFill>
        <p:spPr>
          <a:xfrm>
            <a:off x="8782664" y="4274164"/>
            <a:ext cx="3429000" cy="2603500"/>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solidFill>
            <a:schemeClr val="accent2"/>
          </a:solidFill>
        </p:spPr>
        <p:txBody>
          <a:bodyPr anchor="ctr"/>
          <a:lstStyle>
            <a:lvl1pPr marL="0" indent="0" algn="ctr">
              <a:buNone/>
              <a:defRPr/>
            </a:lvl1pPr>
          </a:lstStyle>
          <a:p>
            <a:r>
              <a:rPr lang="en-US"/>
              <a:t>Click icon to add picture</a:t>
            </a:r>
            <a:endParaRPr lang="en-US" dirty="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pic>
        <p:nvPicPr>
          <p:cNvPr id="8" name="Picture 7">
            <a:extLst>
              <a:ext uri="{FF2B5EF4-FFF2-40B4-BE49-F238E27FC236}">
                <a16:creationId xmlns:a16="http://schemas.microsoft.com/office/drawing/2014/main" id="{CDF5D96D-48E3-0C44-90BC-172903528B1D}"/>
              </a:ext>
            </a:extLst>
          </p:cNvPr>
          <p:cNvPicPr>
            <a:picLocks noChangeAspect="1"/>
          </p:cNvPicPr>
          <p:nvPr userDrawn="1"/>
        </p:nvPicPr>
        <p:blipFill>
          <a:blip r:embed="rId4"/>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02573492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EB1B20-2713-DB46-A908-339A2ECBE6CE}"/>
              </a:ext>
            </a:extLst>
          </p:cNvPr>
          <p:cNvPicPr>
            <a:picLocks noChangeAspect="1"/>
          </p:cNvPicPr>
          <p:nvPr userDrawn="1"/>
        </p:nvPicPr>
        <p:blipFill>
          <a:blip r:embed="rId2"/>
          <a:stretch>
            <a:fillRect/>
          </a:stretch>
        </p:blipFill>
        <p:spPr>
          <a:xfrm>
            <a:off x="-19664" y="830004"/>
            <a:ext cx="6096000" cy="6350000"/>
          </a:xfrm>
          <a:prstGeom prst="rect">
            <a:avLst/>
          </a:prstGeom>
        </p:spPr>
      </p:pic>
      <p:pic>
        <p:nvPicPr>
          <p:cNvPr id="10" name="Picture 9">
            <a:extLst>
              <a:ext uri="{FF2B5EF4-FFF2-40B4-BE49-F238E27FC236}">
                <a16:creationId xmlns:a16="http://schemas.microsoft.com/office/drawing/2014/main" id="{8D16F754-F487-1B41-808F-364ACB0AD641}"/>
              </a:ext>
            </a:extLst>
          </p:cNvPr>
          <p:cNvPicPr>
            <a:picLocks noChangeAspect="1"/>
          </p:cNvPicPr>
          <p:nvPr userDrawn="1"/>
        </p:nvPicPr>
        <p:blipFill>
          <a:blip r:embed="rId3"/>
          <a:stretch>
            <a:fillRect/>
          </a:stretch>
        </p:blipFill>
        <p:spPr>
          <a:xfrm>
            <a:off x="8782664" y="4274164"/>
            <a:ext cx="3429000" cy="26035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4" y="441325"/>
            <a:ext cx="11306173" cy="5975350"/>
          </a:xfrm>
          <a:solidFill>
            <a:schemeClr val="accent2"/>
          </a:solid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28059173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97BB-34E9-7C49-B047-86820BA0845D}"/>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latin typeface="+mj-lt"/>
                <a:ea typeface="IAS Ribbon Sans Regular" pitchFamily="2" charset="0"/>
              </a:defRPr>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BEB8D95D-57D6-3B4E-A545-963A46D668F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1" name="TextBox 10">
            <a:extLst>
              <a:ext uri="{FF2B5EF4-FFF2-40B4-BE49-F238E27FC236}">
                <a16:creationId xmlns:a16="http://schemas.microsoft.com/office/drawing/2014/main" id="{4717AFB9-1E01-0C42-8541-A572CC639D40}"/>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3" name="Picture 2">
            <a:extLst>
              <a:ext uri="{FF2B5EF4-FFF2-40B4-BE49-F238E27FC236}">
                <a16:creationId xmlns:a16="http://schemas.microsoft.com/office/drawing/2014/main" id="{910BEB96-CCAD-0F4A-97FC-66037E3AB243}"/>
              </a:ext>
            </a:extLst>
          </p:cNvPr>
          <p:cNvPicPr>
            <a:picLocks noChangeAspect="1"/>
          </p:cNvPicPr>
          <p:nvPr userDrawn="1"/>
        </p:nvPicPr>
        <p:blipFill>
          <a:blip r:embed="rId3"/>
          <a:stretch>
            <a:fillRect/>
          </a:stretch>
        </p:blipFill>
        <p:spPr>
          <a:xfrm>
            <a:off x="255556" y="154944"/>
            <a:ext cx="1831216" cy="1196446"/>
          </a:xfrm>
          <a:prstGeom prst="rect">
            <a:avLst/>
          </a:prstGeom>
        </p:spPr>
      </p:pic>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5977731" cy="835818"/>
          </a:xfrm>
        </p:spPr>
        <p:txBody>
          <a:bodyPr>
            <a:normAutofit/>
          </a:bodyPr>
          <a:lstStyle>
            <a:lvl1pPr>
              <a:defRPr sz="2800" b="0" i="0">
                <a:solidFill>
                  <a:schemeClr val="accent2"/>
                </a:solidFill>
                <a:latin typeface="+mn-lt"/>
                <a:ea typeface="IAS Ribbon Sans Regular" pitchFamily="2" charset="0"/>
              </a:defRPr>
            </a:lvl1pPr>
          </a:lstStyle>
          <a:p>
            <a:pPr lvl="0"/>
            <a:r>
              <a:rPr lang="en-GB" dirty="0"/>
              <a:t>Quote citation</a:t>
            </a:r>
          </a:p>
        </p:txBody>
      </p:sp>
    </p:spTree>
    <p:extLst>
      <p:ext uri="{BB962C8B-B14F-4D97-AF65-F5344CB8AC3E}">
        <p14:creationId xmlns:p14="http://schemas.microsoft.com/office/powerpoint/2010/main" val="2962345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EAE0B-CB6F-F14D-B880-D913AC7C917A}"/>
              </a:ext>
            </a:extLst>
          </p:cNvPr>
          <p:cNvPicPr>
            <a:picLocks noChangeAspect="1"/>
          </p:cNvPicPr>
          <p:nvPr userDrawn="1"/>
        </p:nvPicPr>
        <p:blipFill>
          <a:blip r:embed="rId2"/>
          <a:srcRect/>
          <a:stretch/>
        </p:blipFill>
        <p:spPr>
          <a:xfrm>
            <a:off x="8261964" y="3232764"/>
            <a:ext cx="3949700" cy="3644900"/>
          </a:xfrm>
          <a:prstGeom prst="rect">
            <a:avLst/>
          </a:prstGeom>
        </p:spPr>
      </p:pic>
      <p:pic>
        <p:nvPicPr>
          <p:cNvPr id="5" name="Picture 4">
            <a:extLst>
              <a:ext uri="{FF2B5EF4-FFF2-40B4-BE49-F238E27FC236}">
                <a16:creationId xmlns:a16="http://schemas.microsoft.com/office/drawing/2014/main" id="{50BE0682-4E41-DA47-89AB-390E54607742}"/>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992918396"/>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no patter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F0F5F-735F-1848-9F11-EEA595550F6B}"/>
              </a:ext>
            </a:extLst>
          </p:cNvPr>
          <p:cNvPicPr>
            <a:picLocks noChangeAspect="1"/>
          </p:cNvPicPr>
          <p:nvPr userDrawn="1"/>
        </p:nvPicPr>
        <p:blipFill>
          <a:blip r:embed="rId2"/>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481886221"/>
      </p:ext>
    </p:extLst>
  </p:cSld>
  <p:clrMapOvr>
    <a:masterClrMapping/>
  </p:clrMapOvr>
  <p:extLst>
    <p:ext uri="{DCECCB84-F9BA-43D5-87BE-67443E8EF086}">
      <p15:sldGuideLst xmlns:p15="http://schemas.microsoft.com/office/powerpoint/2012/main">
        <p15:guide id="1" orient="horz" pos="1888" userDrawn="1">
          <p15:clr>
            <a:srgbClr val="FBAE40"/>
          </p15:clr>
        </p15:guide>
        <p15:guide id="2" orient="horz" pos="172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A97BB-34E9-7C49-B047-86820BA0845D}"/>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a:t>Click to edit Master title style</a:t>
            </a:r>
            <a:endParaRPr lang="en-US" dirty="0"/>
          </a:p>
        </p:txBody>
      </p:sp>
      <p:sp>
        <p:nvSpPr>
          <p:cNvPr id="9" name="TextBox 8">
            <a:extLst>
              <a:ext uri="{FF2B5EF4-FFF2-40B4-BE49-F238E27FC236}">
                <a16:creationId xmlns:a16="http://schemas.microsoft.com/office/drawing/2014/main" id="{BEB8D95D-57D6-3B4E-A545-963A46D668F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1" name="TextBox 10">
            <a:extLst>
              <a:ext uri="{FF2B5EF4-FFF2-40B4-BE49-F238E27FC236}">
                <a16:creationId xmlns:a16="http://schemas.microsoft.com/office/drawing/2014/main" id="{4717AFB9-1E01-0C42-8541-A572CC639D40}"/>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3" name="Picture 2">
            <a:extLst>
              <a:ext uri="{FF2B5EF4-FFF2-40B4-BE49-F238E27FC236}">
                <a16:creationId xmlns:a16="http://schemas.microsoft.com/office/drawing/2014/main" id="{910BEB96-CCAD-0F4A-97FC-66037E3AB243}"/>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a:p>
            <a:r>
              <a:rPr lang="en-US" dirty="0"/>
              <a:t>Proin </a:t>
            </a:r>
            <a:r>
              <a:rPr lang="en-US" dirty="0" err="1"/>
              <a:t>eget</a:t>
            </a:r>
            <a:r>
              <a:rPr lang="en-US" dirty="0"/>
              <a:t> </a:t>
            </a:r>
            <a:r>
              <a:rPr lang="en-US" dirty="0" err="1"/>
              <a:t>tortor</a:t>
            </a:r>
            <a:r>
              <a:rPr lang="en-US" dirty="0"/>
              <a:t> </a:t>
            </a:r>
            <a:r>
              <a:rPr lang="en-US" dirty="0" err="1"/>
              <a:t>risus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457200" indent="-457200">
              <a:buFont typeface="Arial" panose="020B0604020202020204" pitchFamily="34" charset="0"/>
              <a:buChar char="•"/>
            </a:pPr>
            <a:r>
              <a:rPr lang="en-US" dirty="0"/>
              <a:t>Donec </a:t>
            </a:r>
            <a:r>
              <a:rPr lang="en-US" dirty="0" err="1"/>
              <a:t>rutrum</a:t>
            </a:r>
            <a:r>
              <a:rPr lang="en-US" dirty="0"/>
              <a:t> </a:t>
            </a:r>
            <a:r>
              <a:rPr lang="en-US" dirty="0" err="1"/>
              <a:t>congue</a:t>
            </a:r>
            <a:r>
              <a:rPr lang="en-US" dirty="0"/>
              <a:t> </a:t>
            </a:r>
            <a:r>
              <a:rPr lang="en-US" dirty="0" err="1"/>
              <a:t>leo</a:t>
            </a:r>
            <a:r>
              <a:rPr lang="en-US" dirty="0"/>
              <a:t> </a:t>
            </a:r>
            <a:r>
              <a:rPr lang="en-US" dirty="0" err="1"/>
              <a:t>eget</a:t>
            </a:r>
            <a:r>
              <a:rPr lang="en-US" dirty="0"/>
              <a:t> </a:t>
            </a:r>
            <a:r>
              <a:rPr lang="en-US" dirty="0" err="1"/>
              <a:t>malesuada</a:t>
            </a:r>
            <a:r>
              <a:rPr lang="en-US" dirty="0"/>
              <a:t>.</a:t>
            </a:r>
          </a:p>
          <a:p>
            <a:pPr marL="457200" indent="-457200">
              <a:buFont typeface="Arial" panose="020B0604020202020204" pitchFamily="34" charset="0"/>
              <a:buChar char="•"/>
            </a:pPr>
            <a:r>
              <a:rPr lang="en-US" dirty="0" err="1"/>
              <a:t>Curabitur</a:t>
            </a:r>
            <a:r>
              <a:rPr lang="en-US" dirty="0"/>
              <a:t> </a:t>
            </a:r>
            <a:r>
              <a:rPr lang="en-US" dirty="0" err="1"/>
              <a:t>aliquet</a:t>
            </a:r>
            <a:r>
              <a:rPr lang="en-US" dirty="0"/>
              <a:t> </a:t>
            </a:r>
            <a:r>
              <a:rPr lang="en-US" dirty="0" err="1"/>
              <a:t>quam</a:t>
            </a:r>
            <a:r>
              <a:rPr lang="en-US" dirty="0"/>
              <a:t> id dui </a:t>
            </a:r>
            <a:r>
              <a:rPr lang="en-US" dirty="0" err="1"/>
              <a:t>posuere</a:t>
            </a:r>
            <a:r>
              <a:rPr lang="en-US" dirty="0"/>
              <a:t> </a:t>
            </a:r>
            <a:r>
              <a:rPr lang="en-US" dirty="0" err="1"/>
              <a:t>blandit</a:t>
            </a:r>
            <a:r>
              <a:rPr lang="en-US" dirty="0"/>
              <a:t>.</a:t>
            </a:r>
          </a:p>
          <a:p>
            <a:pPr marL="457200" indent="-457200">
              <a:buFont typeface="Arial" panose="020B0604020202020204" pitchFamily="34" charset="0"/>
              <a:buChar char="•"/>
            </a:pPr>
            <a:r>
              <a:rPr lang="en-US" dirty="0"/>
              <a:t>Proin </a:t>
            </a:r>
            <a:r>
              <a:rPr lang="en-US" dirty="0" err="1"/>
              <a:t>eget</a:t>
            </a:r>
            <a:r>
              <a:rPr lang="en-US" dirty="0"/>
              <a:t> </a:t>
            </a:r>
            <a:r>
              <a:rPr lang="en-US" dirty="0" err="1"/>
              <a:t>tortor</a:t>
            </a:r>
            <a:r>
              <a:rPr lang="en-US" dirty="0"/>
              <a:t> </a:t>
            </a:r>
            <a:r>
              <a:rPr lang="en-US" dirty="0" err="1"/>
              <a:t>risus</a:t>
            </a:r>
            <a:r>
              <a:rPr lang="en-US"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46624B48-6A91-EF4B-800A-445B8F13F8A1}"/>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60909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patter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a:p>
            <a:r>
              <a:rPr lang="en-US" dirty="0"/>
              <a:t>Proin </a:t>
            </a:r>
            <a:r>
              <a:rPr lang="en-US" dirty="0" err="1"/>
              <a:t>eget</a:t>
            </a:r>
            <a:r>
              <a:rPr lang="en-US" dirty="0"/>
              <a:t> </a:t>
            </a:r>
            <a:r>
              <a:rPr lang="en-US" dirty="0" err="1"/>
              <a:t>tortor</a:t>
            </a:r>
            <a:r>
              <a:rPr lang="en-US" dirty="0"/>
              <a:t> </a:t>
            </a:r>
            <a:r>
              <a:rPr lang="en-US" dirty="0" err="1"/>
              <a:t>risus</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457200" indent="-457200">
              <a:buFont typeface="Arial" panose="020B0604020202020204" pitchFamily="34" charset="0"/>
              <a:buChar char="•"/>
            </a:pPr>
            <a:r>
              <a:rPr lang="en-US" dirty="0"/>
              <a:t>Donec </a:t>
            </a:r>
            <a:r>
              <a:rPr lang="en-US" dirty="0" err="1"/>
              <a:t>rutrum</a:t>
            </a:r>
            <a:r>
              <a:rPr lang="en-US" dirty="0"/>
              <a:t> </a:t>
            </a:r>
            <a:r>
              <a:rPr lang="en-US" dirty="0" err="1"/>
              <a:t>congue</a:t>
            </a:r>
            <a:r>
              <a:rPr lang="en-US" dirty="0"/>
              <a:t> </a:t>
            </a:r>
            <a:r>
              <a:rPr lang="en-US" dirty="0" err="1"/>
              <a:t>leo</a:t>
            </a:r>
            <a:r>
              <a:rPr lang="en-US" dirty="0"/>
              <a:t> </a:t>
            </a:r>
            <a:r>
              <a:rPr lang="en-US" dirty="0" err="1"/>
              <a:t>eget</a:t>
            </a:r>
            <a:r>
              <a:rPr lang="en-US" dirty="0"/>
              <a:t> </a:t>
            </a:r>
            <a:r>
              <a:rPr lang="en-US" dirty="0" err="1"/>
              <a:t>malesuada</a:t>
            </a:r>
            <a:r>
              <a:rPr lang="en-US" dirty="0"/>
              <a:t>.</a:t>
            </a:r>
          </a:p>
          <a:p>
            <a:pPr marL="457200" indent="-457200">
              <a:buFont typeface="Arial" panose="020B0604020202020204" pitchFamily="34" charset="0"/>
              <a:buChar char="•"/>
            </a:pPr>
            <a:r>
              <a:rPr lang="en-US" dirty="0" err="1"/>
              <a:t>Curabitur</a:t>
            </a:r>
            <a:r>
              <a:rPr lang="en-US" dirty="0"/>
              <a:t> </a:t>
            </a:r>
            <a:r>
              <a:rPr lang="en-US" dirty="0" err="1"/>
              <a:t>aliquet</a:t>
            </a:r>
            <a:r>
              <a:rPr lang="en-US" dirty="0"/>
              <a:t> </a:t>
            </a:r>
            <a:r>
              <a:rPr lang="en-US" dirty="0" err="1"/>
              <a:t>quam</a:t>
            </a:r>
            <a:r>
              <a:rPr lang="en-US" dirty="0"/>
              <a:t> id dui </a:t>
            </a:r>
            <a:r>
              <a:rPr lang="en-US" dirty="0" err="1"/>
              <a:t>posuere</a:t>
            </a:r>
            <a:r>
              <a:rPr lang="en-US" dirty="0"/>
              <a:t> </a:t>
            </a:r>
            <a:r>
              <a:rPr lang="en-US" dirty="0" err="1"/>
              <a:t>blandit</a:t>
            </a:r>
            <a:r>
              <a:rPr lang="en-US" dirty="0"/>
              <a:t>.</a:t>
            </a:r>
          </a:p>
          <a:p>
            <a:pPr marL="457200" indent="-457200">
              <a:buFont typeface="Arial" panose="020B0604020202020204" pitchFamily="34" charset="0"/>
              <a:buChar char="•"/>
            </a:pPr>
            <a:r>
              <a:rPr lang="en-US" dirty="0"/>
              <a:t>Proin </a:t>
            </a:r>
            <a:r>
              <a:rPr lang="en-US" dirty="0" err="1"/>
              <a:t>eget</a:t>
            </a:r>
            <a:r>
              <a:rPr lang="en-US" dirty="0"/>
              <a:t> </a:t>
            </a:r>
            <a:r>
              <a:rPr lang="en-US" dirty="0" err="1"/>
              <a:t>tortor</a:t>
            </a:r>
            <a:r>
              <a:rPr lang="en-US" dirty="0"/>
              <a:t> </a:t>
            </a:r>
            <a:r>
              <a:rPr lang="en-US" dirty="0" err="1"/>
              <a:t>risus</a:t>
            </a:r>
            <a:r>
              <a:rPr lang="en-US"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0" name="Picture 9">
            <a:extLst>
              <a:ext uri="{FF2B5EF4-FFF2-40B4-BE49-F238E27FC236}">
                <a16:creationId xmlns:a16="http://schemas.microsoft.com/office/drawing/2014/main" id="{EEB70982-BFE8-A345-992E-7EBA17B005B7}"/>
              </a:ext>
            </a:extLst>
          </p:cNvPr>
          <p:cNvPicPr>
            <a:picLocks noChangeAspect="1"/>
          </p:cNvPicPr>
          <p:nvPr userDrawn="1"/>
        </p:nvPicPr>
        <p:blipFill>
          <a:blip r:embed="rId2"/>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41617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0CA633-E76E-7B4D-B775-FF782415CA7C}"/>
              </a:ext>
            </a:extLst>
          </p:cNvPr>
          <p:cNvPicPr>
            <a:picLocks noChangeAspect="1"/>
          </p:cNvPicPr>
          <p:nvPr userDrawn="1"/>
        </p:nvPicPr>
        <p:blipFill>
          <a:blip r:embed="rId2"/>
          <a:stretch>
            <a:fillRect/>
          </a:stretch>
        </p:blipFill>
        <p:spPr>
          <a:xfrm>
            <a:off x="-19664" y="830004"/>
            <a:ext cx="6096000" cy="6350000"/>
          </a:xfrm>
          <a:prstGeom prst="rect">
            <a:avLst/>
          </a:prstGeom>
        </p:spPr>
      </p:pic>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4116388" y="2097088"/>
            <a:ext cx="7632700" cy="4103687"/>
          </a:xfrm>
        </p:spPr>
        <p:txBody>
          <a:bodyPr>
            <a:normAutofit/>
          </a:bodyPr>
          <a:lstStyle>
            <a:lvl1pPr marL="0" indent="0">
              <a:buNone/>
              <a:defRPr sz="2800" b="1" i="0">
                <a:solidFill>
                  <a:schemeClr val="accent1"/>
                </a:solidFill>
                <a:latin typeface="+mn-lt"/>
                <a:ea typeface="IAS Ribbon Sans Bold" pitchFamily="2" charset="0"/>
              </a:defRPr>
            </a:lvl1pPr>
          </a:lstStyle>
          <a:p>
            <a:pPr lvl="0"/>
            <a:r>
              <a:rPr lang="en-GB" dirty="0"/>
              <a:t>Click to add subtitle</a:t>
            </a:r>
            <a:endParaRPr lang="en-US" dirty="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116391" y="441325"/>
            <a:ext cx="7632700" cy="1223964"/>
          </a:xfrm>
          <a:prstGeom prst="rect">
            <a:avLst/>
          </a:prstGeom>
        </p:spPr>
        <p:txBody>
          <a:bodyPr lIns="0" rIns="0" anchor="t"/>
          <a:lstStyle>
            <a:lvl1pPr>
              <a:defRPr>
                <a:latin typeface="+mj-lt"/>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46839244-55B1-A649-9A9A-7E659EE5CCA1}"/>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76114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B14E1A-9F2E-1A48-988D-E71398454E65}"/>
              </a:ext>
            </a:extLst>
          </p:cNvPr>
          <p:cNvPicPr>
            <a:picLocks noChangeAspect="1"/>
          </p:cNvPicPr>
          <p:nvPr userDrawn="1"/>
        </p:nvPicPr>
        <p:blipFill>
          <a:blip r:embed="rId2"/>
          <a:srcRect/>
          <a:stretch/>
        </p:blipFill>
        <p:spPr>
          <a:xfrm>
            <a:off x="8261964" y="3232764"/>
            <a:ext cx="3949700" cy="3644900"/>
          </a:xfrm>
          <a:prstGeom prst="rect">
            <a:avLst/>
          </a:prstGeom>
        </p:spPr>
      </p:pic>
      <p:sp>
        <p:nvSpPr>
          <p:cNvPr id="11" name="TextBox 10">
            <a:extLst>
              <a:ext uri="{FF2B5EF4-FFF2-40B4-BE49-F238E27FC236}">
                <a16:creationId xmlns:a16="http://schemas.microsoft.com/office/drawing/2014/main" id="{5894CE0F-D4BC-9C48-9E55-800480CD1884}"/>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3" name="Title 1">
            <a:extLst>
              <a:ext uri="{FF2B5EF4-FFF2-40B4-BE49-F238E27FC236}">
                <a16:creationId xmlns:a16="http://schemas.microsoft.com/office/drawing/2014/main" id="{F3215FEC-0B57-9C45-8CB3-F5D19B65BEF3}"/>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7" name="TextBox 6">
            <a:extLst>
              <a:ext uri="{FF2B5EF4-FFF2-40B4-BE49-F238E27FC236}">
                <a16:creationId xmlns:a16="http://schemas.microsoft.com/office/drawing/2014/main" id="{221FAFFD-1963-C741-90CB-66192F2B4DF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0" name="TextBox 9">
            <a:extLst>
              <a:ext uri="{FF2B5EF4-FFF2-40B4-BE49-F238E27FC236}">
                <a16:creationId xmlns:a16="http://schemas.microsoft.com/office/drawing/2014/main" id="{4275BB66-3787-5A4B-8B7A-C2ACC59202F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4" name="Picture 13">
            <a:extLst>
              <a:ext uri="{FF2B5EF4-FFF2-40B4-BE49-F238E27FC236}">
                <a16:creationId xmlns:a16="http://schemas.microsoft.com/office/drawing/2014/main" id="{BEBFCD2A-1ACA-2F4D-B612-6D7309D4B33B}"/>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50120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204DE9-AA04-C549-A2BF-A7EA2DE9D4C2}"/>
              </a:ext>
            </a:extLst>
          </p:cNvPr>
          <p:cNvPicPr>
            <a:picLocks noChangeAspect="1"/>
          </p:cNvPicPr>
          <p:nvPr userDrawn="1"/>
        </p:nvPicPr>
        <p:blipFill>
          <a:blip r:embed="rId2"/>
          <a:stretch>
            <a:fillRect/>
          </a:stretch>
        </p:blipFill>
        <p:spPr>
          <a:xfrm>
            <a:off x="6108527" y="520526"/>
            <a:ext cx="6096000" cy="63500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US" dirty="0" err="1"/>
              <a:t>Nulla</a:t>
            </a:r>
            <a:r>
              <a:rPr lang="en-US" dirty="0"/>
              <a:t> </a:t>
            </a:r>
            <a:r>
              <a:rPr lang="en-US" dirty="0" err="1"/>
              <a:t>quis</a:t>
            </a:r>
            <a:r>
              <a:rPr lang="en-US" dirty="0"/>
              <a:t> lorem </a:t>
            </a:r>
            <a:r>
              <a:rPr lang="en-US" dirty="0" err="1"/>
              <a:t>ut</a:t>
            </a:r>
            <a:r>
              <a:rPr lang="en-US" dirty="0"/>
              <a:t> libero </a:t>
            </a:r>
            <a:r>
              <a:rPr lang="en-US" dirty="0" err="1"/>
              <a:t>malesuada</a:t>
            </a:r>
            <a:r>
              <a:rPr lang="en-US" dirty="0"/>
              <a:t> </a:t>
            </a:r>
            <a:r>
              <a:rPr lang="en-US" dirty="0" err="1"/>
              <a:t>feugiat</a:t>
            </a:r>
            <a:r>
              <a:rPr lang="en-US" dirty="0"/>
              <a:t>. </a:t>
            </a:r>
            <a:r>
              <a:rPr lang="en-US" dirty="0" err="1"/>
              <a:t>Curabitur</a:t>
            </a:r>
            <a:r>
              <a:rPr lang="en-US" dirty="0"/>
              <a:t> non </a:t>
            </a:r>
            <a:r>
              <a:rPr lang="en-US" dirty="0" err="1"/>
              <a:t>nulla</a:t>
            </a:r>
            <a:r>
              <a:rPr lang="en-US" dirty="0"/>
              <a:t> sit </a:t>
            </a:r>
            <a:r>
              <a:rPr lang="en-US" dirty="0" err="1"/>
              <a:t>amet</a:t>
            </a:r>
            <a:r>
              <a:rPr lang="en-US" dirty="0"/>
              <a:t> </a:t>
            </a:r>
            <a:r>
              <a:rPr lang="en-US" dirty="0" err="1"/>
              <a:t>nisl</a:t>
            </a:r>
            <a:r>
              <a:rPr lang="en-US" dirty="0"/>
              <a:t> tempus convallis </a:t>
            </a:r>
            <a:r>
              <a:rPr lang="en-US" dirty="0" err="1"/>
              <a:t>quis</a:t>
            </a:r>
            <a:r>
              <a:rPr lang="en-US" dirty="0"/>
              <a:t> ac </a:t>
            </a:r>
            <a:r>
              <a:rPr lang="en-US" dirty="0" err="1"/>
              <a:t>lectus</a:t>
            </a:r>
            <a:r>
              <a:rPr lang="en-US" dirty="0"/>
              <a:t>.</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solidFill>
            <a:schemeClr val="accent2"/>
          </a:solidFill>
        </p:spPr>
        <p:txBody>
          <a:bodyPr anchor="ctr"/>
          <a:lstStyle>
            <a:lvl1pPr algn="ctr">
              <a:defRPr/>
            </a:lvl1pPr>
          </a:lstStyle>
          <a:p>
            <a:r>
              <a:rPr lang="en-US"/>
              <a:t>Click icon to add picture</a:t>
            </a:r>
            <a:endParaRPr lang="en-US" dirty="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rIns="0" anchor="b"/>
          <a:lstStyle/>
          <a:p>
            <a:r>
              <a:rPr lang="en-US"/>
              <a:t>Click to edit Master title style</a:t>
            </a:r>
            <a:endParaRPr lang="en-US" dirty="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7" name="Picture 16">
            <a:extLst>
              <a:ext uri="{FF2B5EF4-FFF2-40B4-BE49-F238E27FC236}">
                <a16:creationId xmlns:a16="http://schemas.microsoft.com/office/drawing/2014/main" id="{C711AE3F-CB92-6441-A3CD-212584E5A6C3}"/>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220573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3E45C9-C02C-1844-9412-AADF0DC02BDB}"/>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dirty="0" err="1"/>
              <a:t>Nulla</a:t>
            </a:r>
            <a:r>
              <a:rPr lang="en-GB" dirty="0"/>
              <a:t> </a:t>
            </a:r>
            <a:r>
              <a:rPr lang="en-GB" dirty="0" err="1"/>
              <a:t>quis</a:t>
            </a:r>
            <a:r>
              <a:rPr lang="en-GB" dirty="0"/>
              <a:t> lorem </a:t>
            </a:r>
            <a:r>
              <a:rPr lang="en-GB" dirty="0" err="1"/>
              <a:t>ut</a:t>
            </a:r>
            <a:r>
              <a:rPr lang="en-GB" dirty="0"/>
              <a:t> libero </a:t>
            </a:r>
            <a:r>
              <a:rPr lang="en-GB" dirty="0" err="1"/>
              <a:t>malesuada</a:t>
            </a:r>
            <a:r>
              <a:rPr lang="en-GB" dirty="0"/>
              <a:t> </a:t>
            </a:r>
            <a:r>
              <a:rPr lang="en-GB" dirty="0" err="1"/>
              <a:t>feugiat</a:t>
            </a:r>
            <a:r>
              <a:rPr lang="en-GB" dirty="0"/>
              <a:t>. </a:t>
            </a:r>
            <a:r>
              <a:rPr lang="en-GB" dirty="0" err="1"/>
              <a:t>Curabitur</a:t>
            </a:r>
            <a:r>
              <a:rPr lang="en-GB" dirty="0"/>
              <a:t> non </a:t>
            </a:r>
            <a:r>
              <a:rPr lang="en-GB" dirty="0" err="1"/>
              <a:t>nulla</a:t>
            </a:r>
            <a:r>
              <a:rPr lang="en-GB" dirty="0"/>
              <a:t> sit </a:t>
            </a:r>
            <a:r>
              <a:rPr lang="en-GB" dirty="0" err="1"/>
              <a:t>amet</a:t>
            </a:r>
            <a:r>
              <a:rPr lang="en-GB" dirty="0"/>
              <a:t> </a:t>
            </a:r>
            <a:r>
              <a:rPr lang="en-GB" dirty="0" err="1"/>
              <a:t>nisl</a:t>
            </a:r>
            <a:r>
              <a:rPr lang="en-GB" dirty="0"/>
              <a:t> tempus convallis </a:t>
            </a:r>
            <a:r>
              <a:rPr lang="en-GB" dirty="0" err="1"/>
              <a:t>quis</a:t>
            </a:r>
            <a:r>
              <a:rPr lang="en-GB" dirty="0"/>
              <a:t> ac </a:t>
            </a:r>
            <a:r>
              <a:rPr lang="en-GB" dirty="0" err="1"/>
              <a:t>lectus</a:t>
            </a:r>
            <a:r>
              <a:rPr lang="en-GB" dirty="0"/>
              <a:t>.</a:t>
            </a:r>
            <a:endParaRPr lang="en-US" dirty="0"/>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a:t>Click to edit Master title style</a:t>
            </a:r>
            <a:endParaRPr lang="en-US" dirty="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4" name="Picture 13">
            <a:extLst>
              <a:ext uri="{FF2B5EF4-FFF2-40B4-BE49-F238E27FC236}">
                <a16:creationId xmlns:a16="http://schemas.microsoft.com/office/drawing/2014/main" id="{A3A68540-1E39-9940-9836-DCF829D4D0AD}"/>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418368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2E31C-EEE8-E443-ACC1-EEE5AD7AEEA6}"/>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29 July – 2 August · Montreal &amp;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endParaRPr lang="en-US" dirty="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en-GB" sz="1000" kern="1200" dirty="0">
                <a:solidFill>
                  <a:schemeClr val="tx1"/>
                </a:solidFill>
                <a:effectLst/>
                <a:latin typeface="+mn-lt"/>
                <a:ea typeface="+mn-ea"/>
                <a:cs typeface="+mn-cs"/>
              </a:rPr>
              <a:t>#AIDS2022</a:t>
            </a:r>
          </a:p>
        </p:txBody>
      </p:sp>
      <p:pic>
        <p:nvPicPr>
          <p:cNvPr id="13" name="Picture 12">
            <a:extLst>
              <a:ext uri="{FF2B5EF4-FFF2-40B4-BE49-F238E27FC236}">
                <a16:creationId xmlns:a16="http://schemas.microsoft.com/office/drawing/2014/main" id="{02C49D09-C2A6-DA4E-BB2C-C8BAD7812BED}"/>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2917" y="2097087"/>
            <a:ext cx="11306175" cy="4103688"/>
          </a:xfrm>
          <a:prstGeom prst="rect">
            <a:avLst/>
          </a:prstGeom>
        </p:spPr>
        <p:txBody>
          <a:bodyPr vert="horz" lIns="0" tIns="0" rIns="0" bIns="0" rtlCol="0">
            <a:normAutofit/>
          </a:bodyPr>
          <a:lstStyle/>
          <a:p>
            <a:pPr lvl="0"/>
            <a:r>
              <a:rPr lang="en-GB" dirty="0" err="1"/>
              <a:t>Vivamus</a:t>
            </a:r>
            <a:r>
              <a:rPr lang="en-GB" dirty="0"/>
              <a:t> </a:t>
            </a:r>
            <a:r>
              <a:rPr lang="en-GB" dirty="0" err="1"/>
              <a:t>suscipit</a:t>
            </a:r>
            <a:r>
              <a:rPr lang="en-GB" dirty="0"/>
              <a:t> </a:t>
            </a:r>
            <a:r>
              <a:rPr lang="en-GB" dirty="0" err="1"/>
              <a:t>tortor</a:t>
            </a:r>
            <a:r>
              <a:rPr lang="en-GB" dirty="0"/>
              <a:t> </a:t>
            </a:r>
            <a:r>
              <a:rPr lang="en-GB" dirty="0" err="1"/>
              <a:t>eget</a:t>
            </a:r>
            <a:r>
              <a:rPr lang="en-GB" dirty="0"/>
              <a:t> </a:t>
            </a:r>
            <a:r>
              <a:rPr lang="en-GB" dirty="0" err="1"/>
              <a:t>felis</a:t>
            </a:r>
            <a:r>
              <a:rPr lang="en-GB" dirty="0"/>
              <a:t> </a:t>
            </a:r>
            <a:r>
              <a:rPr lang="en-GB" dirty="0" err="1"/>
              <a:t>porttitor</a:t>
            </a:r>
            <a:r>
              <a:rPr lang="en-GB" dirty="0"/>
              <a:t> </a:t>
            </a:r>
            <a:r>
              <a:rPr lang="en-GB" dirty="0" err="1"/>
              <a:t>volutpat</a:t>
            </a:r>
            <a:r>
              <a:rPr lang="en-GB" dirty="0"/>
              <a:t>. </a:t>
            </a:r>
            <a:r>
              <a:rPr lang="en-GB" dirty="0" err="1"/>
              <a:t>Curabitur</a:t>
            </a:r>
            <a:r>
              <a:rPr lang="en-GB" dirty="0"/>
              <a:t> </a:t>
            </a:r>
            <a:r>
              <a:rPr lang="en-GB" dirty="0" err="1"/>
              <a:t>arcu</a:t>
            </a:r>
            <a:r>
              <a:rPr lang="en-GB" dirty="0"/>
              <a:t> </a:t>
            </a:r>
            <a:r>
              <a:rPr lang="en-GB" dirty="0" err="1"/>
              <a:t>erat</a:t>
            </a:r>
            <a:r>
              <a:rPr lang="en-GB" dirty="0"/>
              <a:t>, </a:t>
            </a:r>
            <a:r>
              <a:rPr lang="en-GB" dirty="0" err="1"/>
              <a:t>accumsan</a:t>
            </a:r>
            <a:r>
              <a:rPr lang="en-GB" dirty="0"/>
              <a:t> id </a:t>
            </a:r>
            <a:r>
              <a:rPr lang="en-GB" dirty="0" err="1"/>
              <a:t>imperdiet</a:t>
            </a:r>
            <a:r>
              <a:rPr lang="en-GB" dirty="0"/>
              <a:t> et, </a:t>
            </a:r>
            <a:r>
              <a:rPr lang="en-GB" dirty="0" err="1"/>
              <a:t>porttitor</a:t>
            </a:r>
            <a:r>
              <a:rPr lang="en-GB" dirty="0"/>
              <a:t> at sem.</a:t>
            </a:r>
          </a:p>
          <a:p>
            <a:pPr lvl="0"/>
            <a:r>
              <a:rPr lang="en-GB" dirty="0" err="1"/>
              <a:t>Nulla</a:t>
            </a:r>
            <a:r>
              <a:rPr lang="en-GB" dirty="0"/>
              <a:t> </a:t>
            </a:r>
            <a:r>
              <a:rPr lang="en-GB" dirty="0" err="1"/>
              <a:t>quis</a:t>
            </a:r>
            <a:r>
              <a:rPr lang="en-GB" dirty="0"/>
              <a:t> lorem </a:t>
            </a:r>
            <a:r>
              <a:rPr lang="en-GB" dirty="0" err="1"/>
              <a:t>ut</a:t>
            </a:r>
            <a:r>
              <a:rPr lang="en-GB" dirty="0"/>
              <a:t> libero </a:t>
            </a:r>
            <a:r>
              <a:rPr lang="en-GB" dirty="0" err="1"/>
              <a:t>malesuada</a:t>
            </a:r>
            <a:r>
              <a:rPr lang="en-GB" dirty="0"/>
              <a:t> </a:t>
            </a:r>
            <a:r>
              <a:rPr lang="en-GB" dirty="0" err="1"/>
              <a:t>feugiat</a:t>
            </a:r>
            <a:r>
              <a:rPr lang="en-GB" dirty="0"/>
              <a:t>. Vestibulum ac </a:t>
            </a:r>
            <a:r>
              <a:rPr lang="en-GB" dirty="0" err="1"/>
              <a:t>diam</a:t>
            </a:r>
            <a:r>
              <a:rPr lang="en-GB" dirty="0"/>
              <a:t> sit </a:t>
            </a:r>
            <a:r>
              <a:rPr lang="en-GB" dirty="0" err="1"/>
              <a:t>amet</a:t>
            </a:r>
            <a:r>
              <a:rPr lang="en-GB" dirty="0"/>
              <a:t> </a:t>
            </a:r>
            <a:r>
              <a:rPr lang="en-GB" dirty="0" err="1"/>
              <a:t>quam</a:t>
            </a:r>
            <a:r>
              <a:rPr lang="en-GB" dirty="0"/>
              <a:t> </a:t>
            </a:r>
            <a:r>
              <a:rPr lang="en-GB" dirty="0" err="1"/>
              <a:t>vehicula</a:t>
            </a:r>
            <a:r>
              <a:rPr lang="en-GB" dirty="0"/>
              <a:t> </a:t>
            </a:r>
            <a:r>
              <a:rPr lang="en-GB" dirty="0" err="1"/>
              <a:t>elementum</a:t>
            </a:r>
            <a:r>
              <a:rPr lang="en-GB" dirty="0"/>
              <a:t> </a:t>
            </a:r>
            <a:r>
              <a:rPr lang="en-GB" dirty="0" err="1"/>
              <a:t>sed</a:t>
            </a:r>
            <a:r>
              <a:rPr lang="en-GB" dirty="0"/>
              <a:t> sit </a:t>
            </a:r>
            <a:r>
              <a:rPr lang="en-GB" dirty="0" err="1"/>
              <a:t>amet</a:t>
            </a:r>
            <a:r>
              <a:rPr lang="en-GB" dirty="0"/>
              <a:t> </a:t>
            </a:r>
            <a:r>
              <a:rPr lang="en-GB" dirty="0" err="1"/>
              <a:t>dui.Click</a:t>
            </a:r>
            <a:r>
              <a:rPr lang="en-GB" dirty="0"/>
              <a:t> to edit Master text styles</a:t>
            </a:r>
          </a:p>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Placeholder 9">
            <a:extLst>
              <a:ext uri="{FF2B5EF4-FFF2-40B4-BE49-F238E27FC236}">
                <a16:creationId xmlns:a16="http://schemas.microsoft.com/office/drawing/2014/main" id="{4C1DE39C-A624-6245-8B93-DA3654240756}"/>
              </a:ext>
            </a:extLst>
          </p:cNvPr>
          <p:cNvSpPr>
            <a:spLocks noGrp="1"/>
          </p:cNvSpPr>
          <p:nvPr>
            <p:ph type="title"/>
          </p:nvPr>
        </p:nvSpPr>
        <p:spPr>
          <a:xfrm>
            <a:off x="4114800" y="441324"/>
            <a:ext cx="7632000" cy="1221875"/>
          </a:xfrm>
          <a:prstGeom prst="rect">
            <a:avLst/>
          </a:prstGeom>
        </p:spPr>
        <p:txBody>
          <a:bodyPr vert="horz" lIns="0" tIns="0" rIns="0" bIns="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58581792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77" r:id="rId4"/>
    <p:sldLayoutId id="2147483671" r:id="rId5"/>
    <p:sldLayoutId id="2147483672" r:id="rId6"/>
    <p:sldLayoutId id="2147483664" r:id="rId7"/>
    <p:sldLayoutId id="2147483667" r:id="rId8"/>
    <p:sldLayoutId id="2147483665" r:id="rId9"/>
    <p:sldLayoutId id="2147483668" r:id="rId10"/>
    <p:sldLayoutId id="2147483674" r:id="rId11"/>
    <p:sldLayoutId id="2147483675" r:id="rId12"/>
    <p:sldLayoutId id="2147483678" r:id="rId13"/>
    <p:sldLayoutId id="2147483679" r:id="rId14"/>
    <p:sldLayoutId id="2147483670" r:id="rId15"/>
    <p:sldLayoutId id="2147483676" r:id="rId16"/>
  </p:sldLayoutIdLst>
  <p:txStyles>
    <p:titleStyle>
      <a:lvl1pPr algn="l" defTabSz="914400" rtl="0" eaLnBrk="1" latinLnBrk="0" hangingPunct="1">
        <a:lnSpc>
          <a:spcPct val="90000"/>
        </a:lnSpc>
        <a:spcBef>
          <a:spcPct val="0"/>
        </a:spcBef>
        <a:buNone/>
        <a:defRPr sz="4400" b="1" i="0" kern="1200">
          <a:solidFill>
            <a:schemeClr val="accent2"/>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4.xml"/><Relationship Id="rId7" Type="http://schemas.openxmlformats.org/officeDocument/2006/relationships/image" Target="../media/image22.sv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cdc.gov/hiv/statistics/systems/nhbs/populations-projects/trans.html" TargetMode="External"/><Relationship Id="rId5" Type="http://schemas.openxmlformats.org/officeDocument/2006/relationships/hyperlink" Target="mailto:wif3@cdc.gov" TargetMode="Externa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3FCC-9810-5A40-BD99-79D9BA351B05}"/>
              </a:ext>
            </a:extLst>
          </p:cNvPr>
          <p:cNvSpPr>
            <a:spLocks noGrp="1"/>
          </p:cNvSpPr>
          <p:nvPr>
            <p:ph type="title"/>
          </p:nvPr>
        </p:nvSpPr>
        <p:spPr>
          <a:xfrm>
            <a:off x="4187828" y="2754313"/>
            <a:ext cx="7632700" cy="4103687"/>
          </a:xfrm>
        </p:spPr>
        <p:txBody>
          <a:bodyPr>
            <a:normAutofit/>
          </a:bodyPr>
          <a:lstStyle/>
          <a:p>
            <a:pPr>
              <a:lnSpc>
                <a:spcPct val="110000"/>
              </a:lnSpc>
            </a:pPr>
            <a:r>
              <a:rPr lang="en-US" sz="3200" noProof="0" dirty="0">
                <a:latin typeface="+mj-lt"/>
              </a:rPr>
              <a:t>Characteristics associated </a:t>
            </a:r>
            <a:br>
              <a:rPr lang="en-US" sz="3200" noProof="0" dirty="0">
                <a:latin typeface="+mj-lt"/>
              </a:rPr>
            </a:br>
            <a:r>
              <a:rPr lang="en-US" sz="3200" noProof="0" dirty="0">
                <a:latin typeface="+mj-lt"/>
              </a:rPr>
              <a:t>with viral suppression among transgender women with HIV </a:t>
            </a:r>
            <a:br>
              <a:rPr lang="en-US" sz="3200" noProof="0" dirty="0">
                <a:latin typeface="+mj-lt"/>
              </a:rPr>
            </a:br>
            <a:r>
              <a:rPr lang="en-US" sz="3200" noProof="0" dirty="0">
                <a:latin typeface="+mj-lt"/>
              </a:rPr>
              <a:t>in 7 U.S. cities</a:t>
            </a:r>
            <a:endParaRPr lang="en-GB" sz="3200" noProof="0" dirty="0"/>
          </a:p>
        </p:txBody>
      </p:sp>
      <p:sp>
        <p:nvSpPr>
          <p:cNvPr id="3" name="Text Placeholder 2">
            <a:extLst>
              <a:ext uri="{FF2B5EF4-FFF2-40B4-BE49-F238E27FC236}">
                <a16:creationId xmlns:a16="http://schemas.microsoft.com/office/drawing/2014/main" id="{583E17C1-788B-8242-9BB1-6B5637005F08}"/>
              </a:ext>
            </a:extLst>
          </p:cNvPr>
          <p:cNvSpPr>
            <a:spLocks noGrp="1"/>
          </p:cNvSpPr>
          <p:nvPr>
            <p:ph type="body" sz="quarter" idx="10"/>
          </p:nvPr>
        </p:nvSpPr>
        <p:spPr>
          <a:xfrm>
            <a:off x="4187828" y="1567477"/>
            <a:ext cx="7632700" cy="433798"/>
          </a:xfrm>
        </p:spPr>
        <p:txBody>
          <a:bodyPr>
            <a:normAutofit/>
          </a:bodyPr>
          <a:lstStyle/>
          <a:p>
            <a:r>
              <a:rPr lang="en-GB" dirty="0">
                <a:latin typeface="+mj-lt"/>
              </a:rPr>
              <a:t>Optimizing the HIV care continuum</a:t>
            </a:r>
          </a:p>
        </p:txBody>
      </p:sp>
      <p:sp>
        <p:nvSpPr>
          <p:cNvPr id="4" name="Text Placeholder 3">
            <a:extLst>
              <a:ext uri="{FF2B5EF4-FFF2-40B4-BE49-F238E27FC236}">
                <a16:creationId xmlns:a16="http://schemas.microsoft.com/office/drawing/2014/main" id="{1D540861-3520-0A4D-9A4B-9F2AF674CEDB}"/>
              </a:ext>
            </a:extLst>
          </p:cNvPr>
          <p:cNvSpPr>
            <a:spLocks noGrp="1"/>
          </p:cNvSpPr>
          <p:nvPr>
            <p:ph type="body" sz="quarter" idx="11"/>
          </p:nvPr>
        </p:nvSpPr>
        <p:spPr>
          <a:xfrm>
            <a:off x="4187828" y="1086310"/>
            <a:ext cx="7927975" cy="385199"/>
          </a:xfrm>
        </p:spPr>
        <p:txBody>
          <a:bodyPr>
            <a:noAutofit/>
          </a:bodyPr>
          <a:lstStyle/>
          <a:p>
            <a:r>
              <a:rPr lang="en-GB" dirty="0"/>
              <a:t>Johanna Chapin-Bardales</a:t>
            </a:r>
            <a:br>
              <a:rPr lang="en-GB" dirty="0"/>
            </a:br>
            <a:r>
              <a:rPr lang="en-GB" dirty="0"/>
              <a:t>U.S. </a:t>
            </a:r>
            <a:r>
              <a:rPr lang="en-GB" dirty="0" err="1"/>
              <a:t>Centers</a:t>
            </a:r>
            <a:r>
              <a:rPr lang="en-GB" dirty="0"/>
              <a:t> for Disease Control and Prevention</a:t>
            </a:r>
          </a:p>
        </p:txBody>
      </p:sp>
    </p:spTree>
    <p:extLst>
      <p:ext uri="{BB962C8B-B14F-4D97-AF65-F5344CB8AC3E}">
        <p14:creationId xmlns:p14="http://schemas.microsoft.com/office/powerpoint/2010/main" val="1860858758"/>
      </p:ext>
    </p:extLst>
  </p:cSld>
  <p:clrMapOvr>
    <a:masterClrMapping/>
  </p:clrMapOvr>
  <mc:AlternateContent xmlns:mc="http://schemas.openxmlformats.org/markup-compatibility/2006" xmlns:p14="http://schemas.microsoft.com/office/powerpoint/2010/main">
    <mc:Choice Requires="p14">
      <p:transition spd="slow" p14:dur="2000" advTm="12714"/>
    </mc:Choice>
    <mc:Fallback xmlns="">
      <p:transition spd="slow" advTm="1271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9680C2-D7B6-524D-AEE4-9A52408E54C2}"/>
              </a:ext>
            </a:extLst>
          </p:cNvPr>
          <p:cNvGraphicFramePr>
            <a:graphicFrameLocks noGrp="1"/>
          </p:cNvGraphicFramePr>
          <p:nvPr>
            <p:ph sz="quarter" idx="13"/>
          </p:nvPr>
        </p:nvGraphicFramePr>
        <p:xfrm>
          <a:off x="1753950" y="2048864"/>
          <a:ext cx="10263186" cy="333216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7EA72CF-9370-F347-B87B-62EFB343B06A}"/>
              </a:ext>
            </a:extLst>
          </p:cNvPr>
          <p:cNvSpPr>
            <a:spLocks noGrp="1"/>
          </p:cNvSpPr>
          <p:nvPr>
            <p:ph type="title"/>
          </p:nvPr>
        </p:nvSpPr>
        <p:spPr>
          <a:xfrm>
            <a:off x="2157874" y="823944"/>
            <a:ext cx="9634541" cy="1223964"/>
          </a:xfrm>
        </p:spPr>
        <p:txBody>
          <a:bodyPr>
            <a:normAutofit/>
          </a:bodyPr>
          <a:lstStyle/>
          <a:p>
            <a:pPr algn="ctr"/>
            <a:r>
              <a:rPr lang="en-GB" sz="3600" dirty="0"/>
              <a:t>Percentage of participants with HIV that were virally suppressed</a:t>
            </a:r>
          </a:p>
        </p:txBody>
      </p:sp>
      <p:sp>
        <p:nvSpPr>
          <p:cNvPr id="6" name="Rectangle 5">
            <a:extLst>
              <a:ext uri="{FF2B5EF4-FFF2-40B4-BE49-F238E27FC236}">
                <a16:creationId xmlns:a16="http://schemas.microsoft.com/office/drawing/2014/main" id="{7E53D228-1746-494B-B17A-104C699DD85B}"/>
              </a:ext>
            </a:extLst>
          </p:cNvPr>
          <p:cNvSpPr/>
          <p:nvPr/>
        </p:nvSpPr>
        <p:spPr>
          <a:xfrm>
            <a:off x="13063" y="5486400"/>
            <a:ext cx="771525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TextBox 8">
            <a:extLst>
              <a:ext uri="{FF2B5EF4-FFF2-40B4-BE49-F238E27FC236}">
                <a16:creationId xmlns:a16="http://schemas.microsoft.com/office/drawing/2014/main" id="{C9362F1A-4CAC-4381-ACD6-69EC209E109D}"/>
              </a:ext>
            </a:extLst>
          </p:cNvPr>
          <p:cNvSpPr txBox="1"/>
          <p:nvPr/>
        </p:nvSpPr>
        <p:spPr>
          <a:xfrm>
            <a:off x="2915631" y="6058307"/>
            <a:ext cx="1314450" cy="646331"/>
          </a:xfrm>
          <a:prstGeom prst="rect">
            <a:avLst/>
          </a:prstGeom>
          <a:noFill/>
        </p:spPr>
        <p:txBody>
          <a:bodyPr wrap="square" rtlCol="0">
            <a:spAutoFit/>
          </a:bodyPr>
          <a:lstStyle/>
          <a:p>
            <a:pPr algn="ctr"/>
            <a:r>
              <a:rPr lang="en-US" b="1" dirty="0"/>
              <a:t>Age (years)</a:t>
            </a:r>
          </a:p>
        </p:txBody>
      </p:sp>
      <p:sp>
        <p:nvSpPr>
          <p:cNvPr id="12" name="TextBox 11">
            <a:extLst>
              <a:ext uri="{FF2B5EF4-FFF2-40B4-BE49-F238E27FC236}">
                <a16:creationId xmlns:a16="http://schemas.microsoft.com/office/drawing/2014/main" id="{B51A3CCD-6EAD-410F-BDAF-ED9C13A1A772}"/>
              </a:ext>
            </a:extLst>
          </p:cNvPr>
          <p:cNvSpPr txBox="1"/>
          <p:nvPr/>
        </p:nvSpPr>
        <p:spPr>
          <a:xfrm>
            <a:off x="5955616" y="6314813"/>
            <a:ext cx="2290525" cy="369332"/>
          </a:xfrm>
          <a:prstGeom prst="rect">
            <a:avLst/>
          </a:prstGeom>
          <a:noFill/>
        </p:spPr>
        <p:txBody>
          <a:bodyPr wrap="square" rtlCol="0">
            <a:spAutoFit/>
          </a:bodyPr>
          <a:lstStyle/>
          <a:p>
            <a:pPr algn="l"/>
            <a:r>
              <a:rPr lang="en-US" b="1" dirty="0"/>
              <a:t>Race/ethnicity</a:t>
            </a:r>
          </a:p>
        </p:txBody>
      </p:sp>
      <p:sp>
        <p:nvSpPr>
          <p:cNvPr id="13" name="TextBox 12">
            <a:extLst>
              <a:ext uri="{FF2B5EF4-FFF2-40B4-BE49-F238E27FC236}">
                <a16:creationId xmlns:a16="http://schemas.microsoft.com/office/drawing/2014/main" id="{6214193A-930F-4CD0-8B11-BB7DA3FFC601}"/>
              </a:ext>
            </a:extLst>
          </p:cNvPr>
          <p:cNvSpPr txBox="1"/>
          <p:nvPr/>
        </p:nvSpPr>
        <p:spPr>
          <a:xfrm>
            <a:off x="9228120" y="6316680"/>
            <a:ext cx="1733551" cy="369332"/>
          </a:xfrm>
          <a:prstGeom prst="rect">
            <a:avLst/>
          </a:prstGeom>
          <a:noFill/>
        </p:spPr>
        <p:txBody>
          <a:bodyPr wrap="square" rtlCol="0">
            <a:spAutoFit/>
          </a:bodyPr>
          <a:lstStyle/>
          <a:p>
            <a:pPr algn="l"/>
            <a:r>
              <a:rPr lang="en-US" b="1" dirty="0"/>
              <a:t>Education</a:t>
            </a:r>
          </a:p>
        </p:txBody>
      </p:sp>
      <p:sp>
        <p:nvSpPr>
          <p:cNvPr id="2" name="TextBox 1">
            <a:extLst>
              <a:ext uri="{FF2B5EF4-FFF2-40B4-BE49-F238E27FC236}">
                <a16:creationId xmlns:a16="http://schemas.microsoft.com/office/drawing/2014/main" id="{206BB025-EB09-4DCD-9AD2-9FBAB0A78629}"/>
              </a:ext>
            </a:extLst>
          </p:cNvPr>
          <p:cNvSpPr txBox="1"/>
          <p:nvPr/>
        </p:nvSpPr>
        <p:spPr>
          <a:xfrm rot="19137096">
            <a:off x="2402126" y="5178727"/>
            <a:ext cx="1314450" cy="307777"/>
          </a:xfrm>
          <a:prstGeom prst="rect">
            <a:avLst/>
          </a:prstGeom>
          <a:noFill/>
        </p:spPr>
        <p:txBody>
          <a:bodyPr wrap="square" rtlCol="0">
            <a:spAutoFit/>
          </a:bodyPr>
          <a:lstStyle/>
          <a:p>
            <a:pPr algn="l"/>
            <a:r>
              <a:rPr lang="en-US" sz="1400" dirty="0"/>
              <a:t>18-29</a:t>
            </a:r>
          </a:p>
        </p:txBody>
      </p:sp>
      <p:sp>
        <p:nvSpPr>
          <p:cNvPr id="10" name="TextBox 9">
            <a:extLst>
              <a:ext uri="{FF2B5EF4-FFF2-40B4-BE49-F238E27FC236}">
                <a16:creationId xmlns:a16="http://schemas.microsoft.com/office/drawing/2014/main" id="{8E7F41AA-37EB-4592-929E-9D12F4FC6104}"/>
              </a:ext>
            </a:extLst>
          </p:cNvPr>
          <p:cNvSpPr txBox="1"/>
          <p:nvPr/>
        </p:nvSpPr>
        <p:spPr>
          <a:xfrm rot="19137096">
            <a:off x="3017336" y="5160360"/>
            <a:ext cx="1314450" cy="307777"/>
          </a:xfrm>
          <a:prstGeom prst="rect">
            <a:avLst/>
          </a:prstGeom>
          <a:noFill/>
        </p:spPr>
        <p:txBody>
          <a:bodyPr wrap="square" rtlCol="0">
            <a:spAutoFit/>
          </a:bodyPr>
          <a:lstStyle/>
          <a:p>
            <a:pPr algn="l"/>
            <a:r>
              <a:rPr lang="en-US" sz="1400" dirty="0"/>
              <a:t>30-39</a:t>
            </a:r>
          </a:p>
        </p:txBody>
      </p:sp>
      <p:sp>
        <p:nvSpPr>
          <p:cNvPr id="11" name="TextBox 10">
            <a:extLst>
              <a:ext uri="{FF2B5EF4-FFF2-40B4-BE49-F238E27FC236}">
                <a16:creationId xmlns:a16="http://schemas.microsoft.com/office/drawing/2014/main" id="{05837F20-A597-4A72-8CD4-16ECD1DB1C7D}"/>
              </a:ext>
            </a:extLst>
          </p:cNvPr>
          <p:cNvSpPr txBox="1"/>
          <p:nvPr/>
        </p:nvSpPr>
        <p:spPr>
          <a:xfrm rot="19137096">
            <a:off x="3770215" y="5300747"/>
            <a:ext cx="692688" cy="307777"/>
          </a:xfrm>
          <a:prstGeom prst="rect">
            <a:avLst/>
          </a:prstGeom>
          <a:noFill/>
        </p:spPr>
        <p:txBody>
          <a:bodyPr wrap="square" rtlCol="0">
            <a:spAutoFit/>
          </a:bodyPr>
          <a:lstStyle/>
          <a:p>
            <a:pPr algn="l"/>
            <a:r>
              <a:rPr lang="en-US" sz="1400" dirty="0"/>
              <a:t>≥40</a:t>
            </a:r>
          </a:p>
        </p:txBody>
      </p:sp>
      <p:sp>
        <p:nvSpPr>
          <p:cNvPr id="15" name="TextBox 14">
            <a:extLst>
              <a:ext uri="{FF2B5EF4-FFF2-40B4-BE49-F238E27FC236}">
                <a16:creationId xmlns:a16="http://schemas.microsoft.com/office/drawing/2014/main" id="{956314A2-DE9B-4C65-9CEF-6BD6362428DE}"/>
              </a:ext>
            </a:extLst>
          </p:cNvPr>
          <p:cNvSpPr txBox="1"/>
          <p:nvPr/>
        </p:nvSpPr>
        <p:spPr>
          <a:xfrm rot="19137096">
            <a:off x="5635630" y="5160360"/>
            <a:ext cx="1314450" cy="307777"/>
          </a:xfrm>
          <a:prstGeom prst="rect">
            <a:avLst/>
          </a:prstGeom>
          <a:noFill/>
        </p:spPr>
        <p:txBody>
          <a:bodyPr wrap="square" rtlCol="0">
            <a:spAutoFit/>
          </a:bodyPr>
          <a:lstStyle/>
          <a:p>
            <a:pPr algn="l"/>
            <a:r>
              <a:rPr lang="en-US" sz="1400" dirty="0"/>
              <a:t>Black</a:t>
            </a:r>
          </a:p>
        </p:txBody>
      </p:sp>
      <p:sp>
        <p:nvSpPr>
          <p:cNvPr id="16" name="TextBox 15">
            <a:extLst>
              <a:ext uri="{FF2B5EF4-FFF2-40B4-BE49-F238E27FC236}">
                <a16:creationId xmlns:a16="http://schemas.microsoft.com/office/drawing/2014/main" id="{F8FFF0C2-BE65-45B6-8357-BBAAE3E2A2CD}"/>
              </a:ext>
            </a:extLst>
          </p:cNvPr>
          <p:cNvSpPr txBox="1"/>
          <p:nvPr/>
        </p:nvSpPr>
        <p:spPr>
          <a:xfrm rot="19137096">
            <a:off x="5766366" y="5577685"/>
            <a:ext cx="1314450" cy="307777"/>
          </a:xfrm>
          <a:prstGeom prst="rect">
            <a:avLst/>
          </a:prstGeom>
          <a:noFill/>
        </p:spPr>
        <p:txBody>
          <a:bodyPr wrap="square" rtlCol="0">
            <a:spAutoFit/>
          </a:bodyPr>
          <a:lstStyle/>
          <a:p>
            <a:pPr algn="r"/>
            <a:r>
              <a:rPr lang="en-US" sz="1400" dirty="0"/>
              <a:t>Hispanic</a:t>
            </a:r>
          </a:p>
        </p:txBody>
      </p:sp>
      <p:sp>
        <p:nvSpPr>
          <p:cNvPr id="17" name="TextBox 16">
            <a:extLst>
              <a:ext uri="{FF2B5EF4-FFF2-40B4-BE49-F238E27FC236}">
                <a16:creationId xmlns:a16="http://schemas.microsoft.com/office/drawing/2014/main" id="{B9DDE6D5-49D4-4E82-9E02-C28A0EC47900}"/>
              </a:ext>
            </a:extLst>
          </p:cNvPr>
          <p:cNvSpPr txBox="1"/>
          <p:nvPr/>
        </p:nvSpPr>
        <p:spPr>
          <a:xfrm rot="19137096">
            <a:off x="6831365" y="5160359"/>
            <a:ext cx="1314450" cy="307777"/>
          </a:xfrm>
          <a:prstGeom prst="rect">
            <a:avLst/>
          </a:prstGeom>
          <a:noFill/>
        </p:spPr>
        <p:txBody>
          <a:bodyPr wrap="square" rtlCol="0">
            <a:spAutoFit/>
          </a:bodyPr>
          <a:lstStyle/>
          <a:p>
            <a:pPr algn="l"/>
            <a:r>
              <a:rPr lang="en-US" sz="1400" dirty="0"/>
              <a:t>White</a:t>
            </a:r>
          </a:p>
        </p:txBody>
      </p:sp>
      <p:sp>
        <p:nvSpPr>
          <p:cNvPr id="18" name="TextBox 17">
            <a:extLst>
              <a:ext uri="{FF2B5EF4-FFF2-40B4-BE49-F238E27FC236}">
                <a16:creationId xmlns:a16="http://schemas.microsoft.com/office/drawing/2014/main" id="{99BA339B-179C-47A1-A906-1DFE77BA905D}"/>
              </a:ext>
            </a:extLst>
          </p:cNvPr>
          <p:cNvSpPr txBox="1"/>
          <p:nvPr/>
        </p:nvSpPr>
        <p:spPr>
          <a:xfrm rot="19137096">
            <a:off x="7431281" y="5145280"/>
            <a:ext cx="1314450" cy="307777"/>
          </a:xfrm>
          <a:prstGeom prst="rect">
            <a:avLst/>
          </a:prstGeom>
          <a:noFill/>
        </p:spPr>
        <p:txBody>
          <a:bodyPr wrap="square" rtlCol="0">
            <a:spAutoFit/>
          </a:bodyPr>
          <a:lstStyle/>
          <a:p>
            <a:pPr algn="l"/>
            <a:r>
              <a:rPr lang="en-US" sz="1400" dirty="0"/>
              <a:t>Other</a:t>
            </a:r>
          </a:p>
        </p:txBody>
      </p:sp>
      <p:sp>
        <p:nvSpPr>
          <p:cNvPr id="19" name="TextBox 18">
            <a:extLst>
              <a:ext uri="{FF2B5EF4-FFF2-40B4-BE49-F238E27FC236}">
                <a16:creationId xmlns:a16="http://schemas.microsoft.com/office/drawing/2014/main" id="{0ABB6D16-FFB2-4F6A-8F95-9143C5B8B456}"/>
              </a:ext>
            </a:extLst>
          </p:cNvPr>
          <p:cNvSpPr txBox="1"/>
          <p:nvPr/>
        </p:nvSpPr>
        <p:spPr>
          <a:xfrm rot="19137096">
            <a:off x="8305901" y="5348926"/>
            <a:ext cx="2125211" cy="307777"/>
          </a:xfrm>
          <a:prstGeom prst="rect">
            <a:avLst/>
          </a:prstGeom>
          <a:noFill/>
        </p:spPr>
        <p:txBody>
          <a:bodyPr wrap="square" rtlCol="0">
            <a:spAutoFit/>
          </a:bodyPr>
          <a:lstStyle/>
          <a:p>
            <a:pPr algn="l"/>
            <a:r>
              <a:rPr lang="en-US" sz="1400" dirty="0"/>
              <a:t>≤High school</a:t>
            </a:r>
          </a:p>
        </p:txBody>
      </p:sp>
      <p:sp>
        <p:nvSpPr>
          <p:cNvPr id="20" name="TextBox 19">
            <a:extLst>
              <a:ext uri="{FF2B5EF4-FFF2-40B4-BE49-F238E27FC236}">
                <a16:creationId xmlns:a16="http://schemas.microsoft.com/office/drawing/2014/main" id="{9A78314B-9EE3-4060-8E40-7C7217797E93}"/>
              </a:ext>
            </a:extLst>
          </p:cNvPr>
          <p:cNvSpPr txBox="1"/>
          <p:nvPr/>
        </p:nvSpPr>
        <p:spPr>
          <a:xfrm rot="19137096">
            <a:off x="8926777" y="5476614"/>
            <a:ext cx="1736330" cy="307777"/>
          </a:xfrm>
          <a:prstGeom prst="rect">
            <a:avLst/>
          </a:prstGeom>
          <a:noFill/>
        </p:spPr>
        <p:txBody>
          <a:bodyPr wrap="square" rtlCol="0">
            <a:spAutoFit/>
          </a:bodyPr>
          <a:lstStyle/>
          <a:p>
            <a:pPr algn="l"/>
            <a:r>
              <a:rPr lang="en-US" sz="1400" dirty="0"/>
              <a:t>Some college</a:t>
            </a:r>
          </a:p>
        </p:txBody>
      </p:sp>
      <p:sp>
        <p:nvSpPr>
          <p:cNvPr id="21" name="TextBox 20">
            <a:extLst>
              <a:ext uri="{FF2B5EF4-FFF2-40B4-BE49-F238E27FC236}">
                <a16:creationId xmlns:a16="http://schemas.microsoft.com/office/drawing/2014/main" id="{F0366BEC-D73B-457D-B7C9-4B61B03F7368}"/>
              </a:ext>
            </a:extLst>
          </p:cNvPr>
          <p:cNvSpPr txBox="1"/>
          <p:nvPr/>
        </p:nvSpPr>
        <p:spPr>
          <a:xfrm rot="19137096">
            <a:off x="9877737" y="5399547"/>
            <a:ext cx="1120626" cy="307777"/>
          </a:xfrm>
          <a:prstGeom prst="rect">
            <a:avLst/>
          </a:prstGeom>
          <a:noFill/>
        </p:spPr>
        <p:txBody>
          <a:bodyPr wrap="square" rtlCol="0">
            <a:spAutoFit/>
          </a:bodyPr>
          <a:lstStyle/>
          <a:p>
            <a:pPr algn="l"/>
            <a:r>
              <a:rPr lang="en-US" sz="1400" dirty="0"/>
              <a:t>≥College</a:t>
            </a:r>
          </a:p>
        </p:txBody>
      </p:sp>
      <p:cxnSp>
        <p:nvCxnSpPr>
          <p:cNvPr id="27" name="Straight Connector 26">
            <a:extLst>
              <a:ext uri="{FF2B5EF4-FFF2-40B4-BE49-F238E27FC236}">
                <a16:creationId xmlns:a16="http://schemas.microsoft.com/office/drawing/2014/main" id="{A17B241C-2BA8-4D3F-BE36-F457507ED654}"/>
              </a:ext>
            </a:extLst>
          </p:cNvPr>
          <p:cNvCxnSpPr>
            <a:cxnSpLocks/>
          </p:cNvCxnSpPr>
          <p:nvPr/>
        </p:nvCxnSpPr>
        <p:spPr>
          <a:xfrm>
            <a:off x="2264734" y="5219812"/>
            <a:ext cx="96224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7CE4E35-C243-45D4-BB3D-B749D90A9735}"/>
              </a:ext>
            </a:extLst>
          </p:cNvPr>
          <p:cNvSpPr txBox="1"/>
          <p:nvPr/>
        </p:nvSpPr>
        <p:spPr>
          <a:xfrm rot="16200000">
            <a:off x="697369" y="3561055"/>
            <a:ext cx="1628970" cy="307777"/>
          </a:xfrm>
          <a:prstGeom prst="rect">
            <a:avLst/>
          </a:prstGeom>
          <a:noFill/>
        </p:spPr>
        <p:txBody>
          <a:bodyPr wrap="square" rtlCol="0">
            <a:spAutoFit/>
          </a:bodyPr>
          <a:lstStyle/>
          <a:p>
            <a:pPr algn="l"/>
            <a:r>
              <a:rPr lang="en-US" sz="1400" dirty="0"/>
              <a:t>Percentage (%)</a:t>
            </a:r>
          </a:p>
        </p:txBody>
      </p:sp>
    </p:spTree>
    <p:extLst>
      <p:ext uri="{BB962C8B-B14F-4D97-AF65-F5344CB8AC3E}">
        <p14:creationId xmlns:p14="http://schemas.microsoft.com/office/powerpoint/2010/main" val="1838816886"/>
      </p:ext>
    </p:extLst>
  </p:cSld>
  <p:clrMapOvr>
    <a:masterClrMapping/>
  </p:clrMapOvr>
  <mc:AlternateContent xmlns:mc="http://schemas.openxmlformats.org/markup-compatibility/2006" xmlns:p14="http://schemas.microsoft.com/office/powerpoint/2010/main">
    <mc:Choice Requires="p14">
      <p:transition spd="slow" p14:dur="2000" advTm="25266"/>
    </mc:Choice>
    <mc:Fallback xmlns="">
      <p:transition spd="slow" advTm="2526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9680C2-D7B6-524D-AEE4-9A52408E54C2}"/>
              </a:ext>
            </a:extLst>
          </p:cNvPr>
          <p:cNvGraphicFramePr>
            <a:graphicFrameLocks noGrp="1"/>
          </p:cNvGraphicFramePr>
          <p:nvPr>
            <p:ph sz="quarter" idx="13"/>
          </p:nvPr>
        </p:nvGraphicFramePr>
        <p:xfrm>
          <a:off x="1753950" y="2048864"/>
          <a:ext cx="10263186" cy="333216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7EA72CF-9370-F347-B87B-62EFB343B06A}"/>
              </a:ext>
            </a:extLst>
          </p:cNvPr>
          <p:cNvSpPr>
            <a:spLocks noGrp="1"/>
          </p:cNvSpPr>
          <p:nvPr>
            <p:ph type="title"/>
          </p:nvPr>
        </p:nvSpPr>
        <p:spPr>
          <a:xfrm>
            <a:off x="2157874" y="823944"/>
            <a:ext cx="9634541" cy="1223964"/>
          </a:xfrm>
        </p:spPr>
        <p:txBody>
          <a:bodyPr>
            <a:normAutofit/>
          </a:bodyPr>
          <a:lstStyle/>
          <a:p>
            <a:pPr algn="ctr"/>
            <a:r>
              <a:rPr lang="en-GB" sz="3600" dirty="0"/>
              <a:t>Percentage of participants with HIV that were virally suppressed</a:t>
            </a:r>
          </a:p>
        </p:txBody>
      </p:sp>
      <p:sp>
        <p:nvSpPr>
          <p:cNvPr id="6" name="Rectangle 5">
            <a:extLst>
              <a:ext uri="{FF2B5EF4-FFF2-40B4-BE49-F238E27FC236}">
                <a16:creationId xmlns:a16="http://schemas.microsoft.com/office/drawing/2014/main" id="{7E53D228-1746-494B-B17A-104C699DD85B}"/>
              </a:ext>
            </a:extLst>
          </p:cNvPr>
          <p:cNvSpPr/>
          <p:nvPr/>
        </p:nvSpPr>
        <p:spPr>
          <a:xfrm>
            <a:off x="16941" y="5486400"/>
            <a:ext cx="771525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9" name="TextBox 8">
            <a:extLst>
              <a:ext uri="{FF2B5EF4-FFF2-40B4-BE49-F238E27FC236}">
                <a16:creationId xmlns:a16="http://schemas.microsoft.com/office/drawing/2014/main" id="{C9362F1A-4CAC-4381-ACD6-69EC209E109D}"/>
              </a:ext>
            </a:extLst>
          </p:cNvPr>
          <p:cNvSpPr txBox="1"/>
          <p:nvPr/>
        </p:nvSpPr>
        <p:spPr>
          <a:xfrm>
            <a:off x="2793090" y="6146609"/>
            <a:ext cx="2108159" cy="369332"/>
          </a:xfrm>
          <a:prstGeom prst="rect">
            <a:avLst/>
          </a:prstGeom>
          <a:noFill/>
        </p:spPr>
        <p:txBody>
          <a:bodyPr wrap="square" rtlCol="0">
            <a:spAutoFit/>
          </a:bodyPr>
          <a:lstStyle/>
          <a:p>
            <a:pPr algn="ctr"/>
            <a:r>
              <a:rPr lang="en-US" b="1" dirty="0"/>
              <a:t>Annual income</a:t>
            </a:r>
          </a:p>
        </p:txBody>
      </p:sp>
      <p:sp>
        <p:nvSpPr>
          <p:cNvPr id="22" name="TextBox 21">
            <a:extLst>
              <a:ext uri="{FF2B5EF4-FFF2-40B4-BE49-F238E27FC236}">
                <a16:creationId xmlns:a16="http://schemas.microsoft.com/office/drawing/2014/main" id="{35B78132-2F5D-4FC5-9F68-B3A5215A4603}"/>
              </a:ext>
            </a:extLst>
          </p:cNvPr>
          <p:cNvSpPr txBox="1"/>
          <p:nvPr/>
        </p:nvSpPr>
        <p:spPr>
          <a:xfrm rot="19137096">
            <a:off x="2751183" y="5405755"/>
            <a:ext cx="1175496" cy="307777"/>
          </a:xfrm>
          <a:prstGeom prst="rect">
            <a:avLst/>
          </a:prstGeom>
          <a:noFill/>
        </p:spPr>
        <p:txBody>
          <a:bodyPr wrap="square" rtlCol="0">
            <a:spAutoFit/>
          </a:bodyPr>
          <a:lstStyle/>
          <a:p>
            <a:pPr algn="l"/>
            <a:r>
              <a:rPr lang="en-US" sz="1400" dirty="0"/>
              <a:t>$10k-20k</a:t>
            </a:r>
          </a:p>
        </p:txBody>
      </p:sp>
      <p:sp>
        <p:nvSpPr>
          <p:cNvPr id="23" name="TextBox 22">
            <a:extLst>
              <a:ext uri="{FF2B5EF4-FFF2-40B4-BE49-F238E27FC236}">
                <a16:creationId xmlns:a16="http://schemas.microsoft.com/office/drawing/2014/main" id="{51611F9B-24C5-4182-86A9-5A51D7155A30}"/>
              </a:ext>
            </a:extLst>
          </p:cNvPr>
          <p:cNvSpPr txBox="1"/>
          <p:nvPr/>
        </p:nvSpPr>
        <p:spPr>
          <a:xfrm rot="19137096">
            <a:off x="2353450" y="5206805"/>
            <a:ext cx="1314450" cy="307777"/>
          </a:xfrm>
          <a:prstGeom prst="rect">
            <a:avLst/>
          </a:prstGeom>
          <a:noFill/>
        </p:spPr>
        <p:txBody>
          <a:bodyPr wrap="square" rtlCol="0">
            <a:spAutoFit/>
          </a:bodyPr>
          <a:lstStyle/>
          <a:p>
            <a:r>
              <a:rPr lang="en-US" sz="1400" dirty="0"/>
              <a:t>≤$10k</a:t>
            </a:r>
          </a:p>
        </p:txBody>
      </p:sp>
      <p:sp>
        <p:nvSpPr>
          <p:cNvPr id="26" name="TextBox 25">
            <a:extLst>
              <a:ext uri="{FF2B5EF4-FFF2-40B4-BE49-F238E27FC236}">
                <a16:creationId xmlns:a16="http://schemas.microsoft.com/office/drawing/2014/main" id="{F875D315-AC87-4B47-BB76-74705E73756F}"/>
              </a:ext>
            </a:extLst>
          </p:cNvPr>
          <p:cNvSpPr txBox="1"/>
          <p:nvPr/>
        </p:nvSpPr>
        <p:spPr>
          <a:xfrm rot="16200000">
            <a:off x="697369" y="3561055"/>
            <a:ext cx="1628970" cy="307777"/>
          </a:xfrm>
          <a:prstGeom prst="rect">
            <a:avLst/>
          </a:prstGeom>
          <a:noFill/>
        </p:spPr>
        <p:txBody>
          <a:bodyPr wrap="square" rtlCol="0">
            <a:spAutoFit/>
          </a:bodyPr>
          <a:lstStyle/>
          <a:p>
            <a:pPr algn="l"/>
            <a:r>
              <a:rPr lang="en-US" sz="1400" dirty="0"/>
              <a:t>Percentage (%)</a:t>
            </a:r>
          </a:p>
        </p:txBody>
      </p:sp>
      <p:sp>
        <p:nvSpPr>
          <p:cNvPr id="28" name="TextBox 27">
            <a:extLst>
              <a:ext uri="{FF2B5EF4-FFF2-40B4-BE49-F238E27FC236}">
                <a16:creationId xmlns:a16="http://schemas.microsoft.com/office/drawing/2014/main" id="{5B915D6C-8791-4923-9409-3D3F7D97007D}"/>
              </a:ext>
            </a:extLst>
          </p:cNvPr>
          <p:cNvSpPr txBox="1"/>
          <p:nvPr/>
        </p:nvSpPr>
        <p:spPr>
          <a:xfrm rot="19137096">
            <a:off x="3300660" y="5471711"/>
            <a:ext cx="1193739" cy="307777"/>
          </a:xfrm>
          <a:prstGeom prst="rect">
            <a:avLst/>
          </a:prstGeom>
          <a:noFill/>
        </p:spPr>
        <p:txBody>
          <a:bodyPr wrap="square" rtlCol="0">
            <a:spAutoFit/>
          </a:bodyPr>
          <a:lstStyle/>
          <a:p>
            <a:pPr algn="l"/>
            <a:r>
              <a:rPr lang="en-US" sz="1400" dirty="0"/>
              <a:t>$20k-$40k</a:t>
            </a:r>
          </a:p>
        </p:txBody>
      </p:sp>
      <p:sp>
        <p:nvSpPr>
          <p:cNvPr id="29" name="TextBox 28">
            <a:extLst>
              <a:ext uri="{FF2B5EF4-FFF2-40B4-BE49-F238E27FC236}">
                <a16:creationId xmlns:a16="http://schemas.microsoft.com/office/drawing/2014/main" id="{C2B11519-4EA7-4427-B7BC-0D119A52911A}"/>
              </a:ext>
            </a:extLst>
          </p:cNvPr>
          <p:cNvSpPr txBox="1"/>
          <p:nvPr/>
        </p:nvSpPr>
        <p:spPr>
          <a:xfrm rot="19137096">
            <a:off x="4183843" y="5246440"/>
            <a:ext cx="1193739" cy="307777"/>
          </a:xfrm>
          <a:prstGeom prst="rect">
            <a:avLst/>
          </a:prstGeom>
          <a:noFill/>
        </p:spPr>
        <p:txBody>
          <a:bodyPr wrap="square" rtlCol="0">
            <a:spAutoFit/>
          </a:bodyPr>
          <a:lstStyle/>
          <a:p>
            <a:pPr algn="l"/>
            <a:r>
              <a:rPr lang="en-US" sz="1400" dirty="0"/>
              <a:t>≥$40k</a:t>
            </a:r>
          </a:p>
        </p:txBody>
      </p:sp>
      <p:sp>
        <p:nvSpPr>
          <p:cNvPr id="27" name="TextBox 26">
            <a:extLst>
              <a:ext uri="{FF2B5EF4-FFF2-40B4-BE49-F238E27FC236}">
                <a16:creationId xmlns:a16="http://schemas.microsoft.com/office/drawing/2014/main" id="{0FB54DC3-B485-4D6F-B1DF-90055D3968D0}"/>
              </a:ext>
            </a:extLst>
          </p:cNvPr>
          <p:cNvSpPr txBox="1"/>
          <p:nvPr/>
        </p:nvSpPr>
        <p:spPr>
          <a:xfrm>
            <a:off x="5422579" y="6009303"/>
            <a:ext cx="2662475" cy="646331"/>
          </a:xfrm>
          <a:prstGeom prst="rect">
            <a:avLst/>
          </a:prstGeom>
          <a:noFill/>
        </p:spPr>
        <p:txBody>
          <a:bodyPr wrap="square" rtlCol="0">
            <a:spAutoFit/>
          </a:bodyPr>
          <a:lstStyle/>
          <a:p>
            <a:pPr algn="ctr"/>
            <a:r>
              <a:rPr lang="en-US" b="1" dirty="0"/>
              <a:t>Homeless</a:t>
            </a:r>
            <a:br>
              <a:rPr lang="en-US" b="1" dirty="0"/>
            </a:br>
            <a:r>
              <a:rPr lang="en-US" b="1" dirty="0"/>
              <a:t>(past 12 months)</a:t>
            </a:r>
          </a:p>
        </p:txBody>
      </p:sp>
      <p:sp>
        <p:nvSpPr>
          <p:cNvPr id="30" name="TextBox 29">
            <a:extLst>
              <a:ext uri="{FF2B5EF4-FFF2-40B4-BE49-F238E27FC236}">
                <a16:creationId xmlns:a16="http://schemas.microsoft.com/office/drawing/2014/main" id="{C4955C13-EEEC-48B7-B501-4F14ECD5C0F8}"/>
              </a:ext>
            </a:extLst>
          </p:cNvPr>
          <p:cNvSpPr txBox="1"/>
          <p:nvPr/>
        </p:nvSpPr>
        <p:spPr>
          <a:xfrm>
            <a:off x="9138489" y="6009304"/>
            <a:ext cx="2290525" cy="646331"/>
          </a:xfrm>
          <a:prstGeom prst="rect">
            <a:avLst/>
          </a:prstGeom>
          <a:noFill/>
        </p:spPr>
        <p:txBody>
          <a:bodyPr wrap="square" rtlCol="0">
            <a:spAutoFit/>
          </a:bodyPr>
          <a:lstStyle/>
          <a:p>
            <a:pPr algn="ctr"/>
            <a:r>
              <a:rPr lang="en-US" b="1" dirty="0"/>
              <a:t>Health insurance</a:t>
            </a:r>
          </a:p>
        </p:txBody>
      </p:sp>
      <p:sp>
        <p:nvSpPr>
          <p:cNvPr id="31" name="TextBox 30">
            <a:extLst>
              <a:ext uri="{FF2B5EF4-FFF2-40B4-BE49-F238E27FC236}">
                <a16:creationId xmlns:a16="http://schemas.microsoft.com/office/drawing/2014/main" id="{EFC59FDE-0040-46AD-A722-C2FF63A94E7B}"/>
              </a:ext>
            </a:extLst>
          </p:cNvPr>
          <p:cNvSpPr txBox="1"/>
          <p:nvPr/>
        </p:nvSpPr>
        <p:spPr>
          <a:xfrm rot="19137096">
            <a:off x="6489515" y="5216523"/>
            <a:ext cx="528604" cy="307777"/>
          </a:xfrm>
          <a:prstGeom prst="rect">
            <a:avLst/>
          </a:prstGeom>
          <a:noFill/>
        </p:spPr>
        <p:txBody>
          <a:bodyPr wrap="square" rtlCol="0">
            <a:spAutoFit/>
          </a:bodyPr>
          <a:lstStyle/>
          <a:p>
            <a:pPr algn="l"/>
            <a:r>
              <a:rPr lang="en-US" sz="1400" dirty="0"/>
              <a:t>No</a:t>
            </a:r>
          </a:p>
        </p:txBody>
      </p:sp>
      <p:sp>
        <p:nvSpPr>
          <p:cNvPr id="32" name="TextBox 31">
            <a:extLst>
              <a:ext uri="{FF2B5EF4-FFF2-40B4-BE49-F238E27FC236}">
                <a16:creationId xmlns:a16="http://schemas.microsoft.com/office/drawing/2014/main" id="{A2D1935E-5BA3-46F3-A20C-1D0E058A4DE6}"/>
              </a:ext>
            </a:extLst>
          </p:cNvPr>
          <p:cNvSpPr txBox="1"/>
          <p:nvPr/>
        </p:nvSpPr>
        <p:spPr>
          <a:xfrm rot="19137096">
            <a:off x="5989930" y="5271120"/>
            <a:ext cx="530160" cy="307777"/>
          </a:xfrm>
          <a:prstGeom prst="rect">
            <a:avLst/>
          </a:prstGeom>
          <a:noFill/>
        </p:spPr>
        <p:txBody>
          <a:bodyPr wrap="square" rtlCol="0">
            <a:spAutoFit/>
          </a:bodyPr>
          <a:lstStyle/>
          <a:p>
            <a:pPr algn="l"/>
            <a:r>
              <a:rPr lang="en-US" sz="1400" dirty="0"/>
              <a:t>Yes</a:t>
            </a:r>
          </a:p>
        </p:txBody>
      </p:sp>
      <p:sp>
        <p:nvSpPr>
          <p:cNvPr id="33" name="TextBox 32">
            <a:extLst>
              <a:ext uri="{FF2B5EF4-FFF2-40B4-BE49-F238E27FC236}">
                <a16:creationId xmlns:a16="http://schemas.microsoft.com/office/drawing/2014/main" id="{CE4D993C-0E1E-4A11-BE1D-D336747A4289}"/>
              </a:ext>
            </a:extLst>
          </p:cNvPr>
          <p:cNvSpPr txBox="1"/>
          <p:nvPr/>
        </p:nvSpPr>
        <p:spPr>
          <a:xfrm rot="19137096">
            <a:off x="8916047" y="5150988"/>
            <a:ext cx="1314450" cy="307777"/>
          </a:xfrm>
          <a:prstGeom prst="rect">
            <a:avLst/>
          </a:prstGeom>
          <a:noFill/>
        </p:spPr>
        <p:txBody>
          <a:bodyPr wrap="square" rtlCol="0">
            <a:spAutoFit/>
          </a:bodyPr>
          <a:lstStyle/>
          <a:p>
            <a:pPr algn="l"/>
            <a:r>
              <a:rPr lang="en-US" sz="1400" dirty="0"/>
              <a:t>None</a:t>
            </a:r>
          </a:p>
        </p:txBody>
      </p:sp>
      <p:sp>
        <p:nvSpPr>
          <p:cNvPr id="34" name="TextBox 33">
            <a:extLst>
              <a:ext uri="{FF2B5EF4-FFF2-40B4-BE49-F238E27FC236}">
                <a16:creationId xmlns:a16="http://schemas.microsoft.com/office/drawing/2014/main" id="{D8C01426-7C83-4183-B70B-7C3392678C0C}"/>
              </a:ext>
            </a:extLst>
          </p:cNvPr>
          <p:cNvSpPr txBox="1"/>
          <p:nvPr/>
        </p:nvSpPr>
        <p:spPr>
          <a:xfrm rot="19137096">
            <a:off x="8940124" y="5561253"/>
            <a:ext cx="1314450" cy="307777"/>
          </a:xfrm>
          <a:prstGeom prst="rect">
            <a:avLst/>
          </a:prstGeom>
          <a:noFill/>
        </p:spPr>
        <p:txBody>
          <a:bodyPr wrap="square" rtlCol="0">
            <a:spAutoFit/>
          </a:bodyPr>
          <a:lstStyle/>
          <a:p>
            <a:pPr algn="r"/>
            <a:r>
              <a:rPr lang="en-US" sz="1400" dirty="0"/>
              <a:t>Public</a:t>
            </a:r>
          </a:p>
        </p:txBody>
      </p:sp>
      <p:sp>
        <p:nvSpPr>
          <p:cNvPr id="35" name="TextBox 34">
            <a:extLst>
              <a:ext uri="{FF2B5EF4-FFF2-40B4-BE49-F238E27FC236}">
                <a16:creationId xmlns:a16="http://schemas.microsoft.com/office/drawing/2014/main" id="{4A83FA7A-FDEC-4865-9F12-AEC9132BF812}"/>
              </a:ext>
            </a:extLst>
          </p:cNvPr>
          <p:cNvSpPr txBox="1"/>
          <p:nvPr/>
        </p:nvSpPr>
        <p:spPr>
          <a:xfrm rot="19137096">
            <a:off x="9916629" y="5233528"/>
            <a:ext cx="1314450" cy="307777"/>
          </a:xfrm>
          <a:prstGeom prst="rect">
            <a:avLst/>
          </a:prstGeom>
          <a:noFill/>
        </p:spPr>
        <p:txBody>
          <a:bodyPr wrap="square" rtlCol="0">
            <a:spAutoFit/>
          </a:bodyPr>
          <a:lstStyle/>
          <a:p>
            <a:pPr algn="l"/>
            <a:r>
              <a:rPr lang="en-US" sz="1400" dirty="0"/>
              <a:t>Private</a:t>
            </a:r>
          </a:p>
        </p:txBody>
      </p:sp>
      <p:sp>
        <p:nvSpPr>
          <p:cNvPr id="36" name="TextBox 35">
            <a:extLst>
              <a:ext uri="{FF2B5EF4-FFF2-40B4-BE49-F238E27FC236}">
                <a16:creationId xmlns:a16="http://schemas.microsoft.com/office/drawing/2014/main" id="{F25FF79D-80F6-46B0-BAB6-E4D6CE306FA6}"/>
              </a:ext>
            </a:extLst>
          </p:cNvPr>
          <p:cNvSpPr txBox="1"/>
          <p:nvPr/>
        </p:nvSpPr>
        <p:spPr>
          <a:xfrm rot="19137096">
            <a:off x="10562817" y="5168739"/>
            <a:ext cx="1314450" cy="307777"/>
          </a:xfrm>
          <a:prstGeom prst="rect">
            <a:avLst/>
          </a:prstGeom>
          <a:noFill/>
        </p:spPr>
        <p:txBody>
          <a:bodyPr wrap="square" rtlCol="0">
            <a:spAutoFit/>
          </a:bodyPr>
          <a:lstStyle/>
          <a:p>
            <a:pPr algn="l"/>
            <a:r>
              <a:rPr lang="en-US" sz="1400" dirty="0"/>
              <a:t>Other</a:t>
            </a:r>
          </a:p>
        </p:txBody>
      </p:sp>
      <p:cxnSp>
        <p:nvCxnSpPr>
          <p:cNvPr id="24" name="Straight Connector 23">
            <a:extLst>
              <a:ext uri="{FF2B5EF4-FFF2-40B4-BE49-F238E27FC236}">
                <a16:creationId xmlns:a16="http://schemas.microsoft.com/office/drawing/2014/main" id="{87405B90-B8FB-40DE-A64B-3501B891162F}"/>
              </a:ext>
            </a:extLst>
          </p:cNvPr>
          <p:cNvCxnSpPr>
            <a:cxnSpLocks/>
          </p:cNvCxnSpPr>
          <p:nvPr/>
        </p:nvCxnSpPr>
        <p:spPr>
          <a:xfrm>
            <a:off x="2264734" y="5219812"/>
            <a:ext cx="96224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384700"/>
      </p:ext>
    </p:extLst>
  </p:cSld>
  <p:clrMapOvr>
    <a:masterClrMapping/>
  </p:clrMapOvr>
  <mc:AlternateContent xmlns:mc="http://schemas.openxmlformats.org/markup-compatibility/2006" xmlns:p14="http://schemas.microsoft.com/office/powerpoint/2010/main">
    <mc:Choice Requires="p14">
      <p:transition spd="slow" p14:dur="2000" advTm="19736"/>
    </mc:Choice>
    <mc:Fallback xmlns="">
      <p:transition spd="slow" advTm="197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9680C2-D7B6-524D-AEE4-9A52408E54C2}"/>
              </a:ext>
            </a:extLst>
          </p:cNvPr>
          <p:cNvGraphicFramePr>
            <a:graphicFrameLocks noGrp="1"/>
          </p:cNvGraphicFramePr>
          <p:nvPr>
            <p:ph sz="quarter" idx="13"/>
          </p:nvPr>
        </p:nvGraphicFramePr>
        <p:xfrm>
          <a:off x="1753950" y="2048864"/>
          <a:ext cx="10263186" cy="333216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7EA72CF-9370-F347-B87B-62EFB343B06A}"/>
              </a:ext>
            </a:extLst>
          </p:cNvPr>
          <p:cNvSpPr>
            <a:spLocks noGrp="1"/>
          </p:cNvSpPr>
          <p:nvPr>
            <p:ph type="title"/>
          </p:nvPr>
        </p:nvSpPr>
        <p:spPr>
          <a:xfrm>
            <a:off x="2157874" y="823944"/>
            <a:ext cx="9634541" cy="1223964"/>
          </a:xfrm>
        </p:spPr>
        <p:txBody>
          <a:bodyPr>
            <a:normAutofit/>
          </a:bodyPr>
          <a:lstStyle/>
          <a:p>
            <a:pPr algn="ctr"/>
            <a:r>
              <a:rPr lang="en-GB" sz="3600" dirty="0"/>
              <a:t>Percentage of participants with HIV that were virally suppressed</a:t>
            </a:r>
          </a:p>
        </p:txBody>
      </p:sp>
      <p:sp>
        <p:nvSpPr>
          <p:cNvPr id="6" name="Rectangle 5">
            <a:extLst>
              <a:ext uri="{FF2B5EF4-FFF2-40B4-BE49-F238E27FC236}">
                <a16:creationId xmlns:a16="http://schemas.microsoft.com/office/drawing/2014/main" id="{7E53D228-1746-494B-B17A-104C699DD85B}"/>
              </a:ext>
            </a:extLst>
          </p:cNvPr>
          <p:cNvSpPr/>
          <p:nvPr/>
        </p:nvSpPr>
        <p:spPr>
          <a:xfrm>
            <a:off x="14288" y="5486400"/>
            <a:ext cx="771525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7" name="TextBox 26">
            <a:extLst>
              <a:ext uri="{FF2B5EF4-FFF2-40B4-BE49-F238E27FC236}">
                <a16:creationId xmlns:a16="http://schemas.microsoft.com/office/drawing/2014/main" id="{5963ABC2-811F-4EDD-9602-42E5BFA0C8FC}"/>
              </a:ext>
            </a:extLst>
          </p:cNvPr>
          <p:cNvSpPr txBox="1"/>
          <p:nvPr/>
        </p:nvSpPr>
        <p:spPr>
          <a:xfrm>
            <a:off x="4247790" y="5959505"/>
            <a:ext cx="2290525" cy="646331"/>
          </a:xfrm>
          <a:prstGeom prst="rect">
            <a:avLst/>
          </a:prstGeom>
          <a:noFill/>
        </p:spPr>
        <p:txBody>
          <a:bodyPr wrap="square" rtlCol="0">
            <a:spAutoFit/>
          </a:bodyPr>
          <a:lstStyle/>
          <a:p>
            <a:pPr algn="ctr"/>
            <a:r>
              <a:rPr lang="en-US" b="1" dirty="0"/>
              <a:t>HIV care visit (past 6 months)</a:t>
            </a:r>
          </a:p>
        </p:txBody>
      </p:sp>
      <p:sp>
        <p:nvSpPr>
          <p:cNvPr id="30" name="TextBox 29">
            <a:extLst>
              <a:ext uri="{FF2B5EF4-FFF2-40B4-BE49-F238E27FC236}">
                <a16:creationId xmlns:a16="http://schemas.microsoft.com/office/drawing/2014/main" id="{D5CC6692-C8C8-44EC-AF72-CE6BE5FB1925}"/>
              </a:ext>
            </a:extLst>
          </p:cNvPr>
          <p:cNvSpPr txBox="1"/>
          <p:nvPr/>
        </p:nvSpPr>
        <p:spPr>
          <a:xfrm>
            <a:off x="8987765" y="5758160"/>
            <a:ext cx="3156258" cy="923330"/>
          </a:xfrm>
          <a:prstGeom prst="rect">
            <a:avLst/>
          </a:prstGeom>
          <a:noFill/>
        </p:spPr>
        <p:txBody>
          <a:bodyPr wrap="square" rtlCol="0">
            <a:spAutoFit/>
          </a:bodyPr>
          <a:lstStyle/>
          <a:p>
            <a:pPr algn="ctr"/>
            <a:r>
              <a:rPr lang="en-US" b="1" dirty="0"/>
              <a:t>Unmet need for healthcare due to cost</a:t>
            </a:r>
            <a:br>
              <a:rPr lang="en-US" b="1" dirty="0"/>
            </a:br>
            <a:r>
              <a:rPr lang="en-US" b="1" dirty="0"/>
              <a:t>(past 12 months)</a:t>
            </a:r>
          </a:p>
        </p:txBody>
      </p:sp>
      <p:sp>
        <p:nvSpPr>
          <p:cNvPr id="35" name="TextBox 34">
            <a:extLst>
              <a:ext uri="{FF2B5EF4-FFF2-40B4-BE49-F238E27FC236}">
                <a16:creationId xmlns:a16="http://schemas.microsoft.com/office/drawing/2014/main" id="{E487D2D9-1A8B-43C4-82DA-B665C92879E6}"/>
              </a:ext>
            </a:extLst>
          </p:cNvPr>
          <p:cNvSpPr txBox="1"/>
          <p:nvPr/>
        </p:nvSpPr>
        <p:spPr>
          <a:xfrm rot="19137096">
            <a:off x="5381594" y="5269012"/>
            <a:ext cx="528604" cy="307777"/>
          </a:xfrm>
          <a:prstGeom prst="rect">
            <a:avLst/>
          </a:prstGeom>
          <a:noFill/>
        </p:spPr>
        <p:txBody>
          <a:bodyPr wrap="square" rtlCol="0">
            <a:spAutoFit/>
          </a:bodyPr>
          <a:lstStyle/>
          <a:p>
            <a:pPr algn="l"/>
            <a:r>
              <a:rPr lang="en-US" sz="1400" dirty="0"/>
              <a:t>No</a:t>
            </a:r>
          </a:p>
        </p:txBody>
      </p:sp>
      <p:sp>
        <p:nvSpPr>
          <p:cNvPr id="36" name="TextBox 35">
            <a:extLst>
              <a:ext uri="{FF2B5EF4-FFF2-40B4-BE49-F238E27FC236}">
                <a16:creationId xmlns:a16="http://schemas.microsoft.com/office/drawing/2014/main" id="{9FFF4984-2089-4379-89B0-181B046FE5D9}"/>
              </a:ext>
            </a:extLst>
          </p:cNvPr>
          <p:cNvSpPr txBox="1"/>
          <p:nvPr/>
        </p:nvSpPr>
        <p:spPr>
          <a:xfrm rot="19137096">
            <a:off x="4882009" y="5323609"/>
            <a:ext cx="530160" cy="307777"/>
          </a:xfrm>
          <a:prstGeom prst="rect">
            <a:avLst/>
          </a:prstGeom>
          <a:noFill/>
        </p:spPr>
        <p:txBody>
          <a:bodyPr wrap="square" rtlCol="0">
            <a:spAutoFit/>
          </a:bodyPr>
          <a:lstStyle/>
          <a:p>
            <a:pPr algn="l"/>
            <a:r>
              <a:rPr lang="en-US" sz="1400" dirty="0"/>
              <a:t>Yes</a:t>
            </a:r>
          </a:p>
        </p:txBody>
      </p:sp>
      <p:sp>
        <p:nvSpPr>
          <p:cNvPr id="37" name="TextBox 36">
            <a:extLst>
              <a:ext uri="{FF2B5EF4-FFF2-40B4-BE49-F238E27FC236}">
                <a16:creationId xmlns:a16="http://schemas.microsoft.com/office/drawing/2014/main" id="{84A57724-2A7D-4E27-BECE-4454BEC6300D}"/>
              </a:ext>
            </a:extLst>
          </p:cNvPr>
          <p:cNvSpPr txBox="1"/>
          <p:nvPr/>
        </p:nvSpPr>
        <p:spPr>
          <a:xfrm rot="19137096">
            <a:off x="10155704" y="5253765"/>
            <a:ext cx="528604" cy="307777"/>
          </a:xfrm>
          <a:prstGeom prst="rect">
            <a:avLst/>
          </a:prstGeom>
          <a:noFill/>
        </p:spPr>
        <p:txBody>
          <a:bodyPr wrap="square" rtlCol="0">
            <a:spAutoFit/>
          </a:bodyPr>
          <a:lstStyle/>
          <a:p>
            <a:pPr algn="l"/>
            <a:r>
              <a:rPr lang="en-US" sz="1400" dirty="0"/>
              <a:t>No</a:t>
            </a:r>
          </a:p>
        </p:txBody>
      </p:sp>
      <p:sp>
        <p:nvSpPr>
          <p:cNvPr id="38" name="TextBox 37">
            <a:extLst>
              <a:ext uri="{FF2B5EF4-FFF2-40B4-BE49-F238E27FC236}">
                <a16:creationId xmlns:a16="http://schemas.microsoft.com/office/drawing/2014/main" id="{EBBF7D34-32E1-424A-A249-42B02E5368EA}"/>
              </a:ext>
            </a:extLst>
          </p:cNvPr>
          <p:cNvSpPr txBox="1"/>
          <p:nvPr/>
        </p:nvSpPr>
        <p:spPr>
          <a:xfrm rot="19137096">
            <a:off x="9656119" y="5308362"/>
            <a:ext cx="530160" cy="307777"/>
          </a:xfrm>
          <a:prstGeom prst="rect">
            <a:avLst/>
          </a:prstGeom>
          <a:noFill/>
        </p:spPr>
        <p:txBody>
          <a:bodyPr wrap="square" rtlCol="0">
            <a:spAutoFit/>
          </a:bodyPr>
          <a:lstStyle/>
          <a:p>
            <a:pPr algn="l"/>
            <a:r>
              <a:rPr lang="en-US" sz="1400" dirty="0"/>
              <a:t>Yes</a:t>
            </a:r>
          </a:p>
        </p:txBody>
      </p:sp>
      <p:sp>
        <p:nvSpPr>
          <p:cNvPr id="22" name="TextBox 21">
            <a:extLst>
              <a:ext uri="{FF2B5EF4-FFF2-40B4-BE49-F238E27FC236}">
                <a16:creationId xmlns:a16="http://schemas.microsoft.com/office/drawing/2014/main" id="{3219EEAA-72F2-4C0D-BD31-DCC29FA172C4}"/>
              </a:ext>
            </a:extLst>
          </p:cNvPr>
          <p:cNvSpPr txBox="1"/>
          <p:nvPr/>
        </p:nvSpPr>
        <p:spPr>
          <a:xfrm>
            <a:off x="1847053" y="5959505"/>
            <a:ext cx="2290525" cy="646331"/>
          </a:xfrm>
          <a:prstGeom prst="rect">
            <a:avLst/>
          </a:prstGeom>
          <a:noFill/>
        </p:spPr>
        <p:txBody>
          <a:bodyPr wrap="square" rtlCol="0">
            <a:spAutoFit/>
          </a:bodyPr>
          <a:lstStyle/>
          <a:p>
            <a:pPr algn="ctr"/>
            <a:r>
              <a:rPr lang="en-US" b="1" dirty="0"/>
              <a:t>Usual source </a:t>
            </a:r>
            <a:br>
              <a:rPr lang="en-US" b="1" dirty="0"/>
            </a:br>
            <a:r>
              <a:rPr lang="en-US" b="1" dirty="0"/>
              <a:t>of healthcare</a:t>
            </a:r>
          </a:p>
        </p:txBody>
      </p:sp>
      <p:sp>
        <p:nvSpPr>
          <p:cNvPr id="23" name="TextBox 22">
            <a:extLst>
              <a:ext uri="{FF2B5EF4-FFF2-40B4-BE49-F238E27FC236}">
                <a16:creationId xmlns:a16="http://schemas.microsoft.com/office/drawing/2014/main" id="{34FE138B-48CA-48AB-A568-AE17185DB08E}"/>
              </a:ext>
            </a:extLst>
          </p:cNvPr>
          <p:cNvSpPr txBox="1"/>
          <p:nvPr/>
        </p:nvSpPr>
        <p:spPr>
          <a:xfrm rot="19137096">
            <a:off x="2912806" y="5269012"/>
            <a:ext cx="528604" cy="307777"/>
          </a:xfrm>
          <a:prstGeom prst="rect">
            <a:avLst/>
          </a:prstGeom>
          <a:noFill/>
        </p:spPr>
        <p:txBody>
          <a:bodyPr wrap="square" rtlCol="0">
            <a:spAutoFit/>
          </a:bodyPr>
          <a:lstStyle/>
          <a:p>
            <a:pPr algn="l"/>
            <a:r>
              <a:rPr lang="en-US" sz="1400" dirty="0"/>
              <a:t>No</a:t>
            </a:r>
          </a:p>
        </p:txBody>
      </p:sp>
      <p:sp>
        <p:nvSpPr>
          <p:cNvPr id="24" name="TextBox 23">
            <a:extLst>
              <a:ext uri="{FF2B5EF4-FFF2-40B4-BE49-F238E27FC236}">
                <a16:creationId xmlns:a16="http://schemas.microsoft.com/office/drawing/2014/main" id="{4E45A4C0-6718-435D-9621-16230E484483}"/>
              </a:ext>
            </a:extLst>
          </p:cNvPr>
          <p:cNvSpPr txBox="1"/>
          <p:nvPr/>
        </p:nvSpPr>
        <p:spPr>
          <a:xfrm rot="19137096">
            <a:off x="2413221" y="5323609"/>
            <a:ext cx="530160" cy="307777"/>
          </a:xfrm>
          <a:prstGeom prst="rect">
            <a:avLst/>
          </a:prstGeom>
          <a:noFill/>
        </p:spPr>
        <p:txBody>
          <a:bodyPr wrap="square" rtlCol="0">
            <a:spAutoFit/>
          </a:bodyPr>
          <a:lstStyle/>
          <a:p>
            <a:pPr algn="l"/>
            <a:r>
              <a:rPr lang="en-US" sz="1400" dirty="0"/>
              <a:t>Yes</a:t>
            </a:r>
          </a:p>
        </p:txBody>
      </p:sp>
      <p:sp>
        <p:nvSpPr>
          <p:cNvPr id="25" name="TextBox 24">
            <a:extLst>
              <a:ext uri="{FF2B5EF4-FFF2-40B4-BE49-F238E27FC236}">
                <a16:creationId xmlns:a16="http://schemas.microsoft.com/office/drawing/2014/main" id="{C7FDB0B8-7524-4C25-AC31-56754116A742}"/>
              </a:ext>
            </a:extLst>
          </p:cNvPr>
          <p:cNvSpPr txBox="1"/>
          <p:nvPr/>
        </p:nvSpPr>
        <p:spPr>
          <a:xfrm>
            <a:off x="6612714" y="5803772"/>
            <a:ext cx="2425495" cy="923330"/>
          </a:xfrm>
          <a:prstGeom prst="rect">
            <a:avLst/>
          </a:prstGeom>
          <a:noFill/>
        </p:spPr>
        <p:txBody>
          <a:bodyPr wrap="square" rtlCol="0">
            <a:spAutoFit/>
          </a:bodyPr>
          <a:lstStyle/>
          <a:p>
            <a:pPr algn="ctr"/>
            <a:r>
              <a:rPr lang="en-US" b="1" dirty="0"/>
              <a:t>Comfort with healthcare provider</a:t>
            </a:r>
          </a:p>
        </p:txBody>
      </p:sp>
      <p:sp>
        <p:nvSpPr>
          <p:cNvPr id="28" name="TextBox 27">
            <a:extLst>
              <a:ext uri="{FF2B5EF4-FFF2-40B4-BE49-F238E27FC236}">
                <a16:creationId xmlns:a16="http://schemas.microsoft.com/office/drawing/2014/main" id="{2E1037DE-1117-4197-9BAC-CCD8850BE912}"/>
              </a:ext>
            </a:extLst>
          </p:cNvPr>
          <p:cNvSpPr txBox="1"/>
          <p:nvPr/>
        </p:nvSpPr>
        <p:spPr>
          <a:xfrm rot="19137096">
            <a:off x="7765619" y="5269012"/>
            <a:ext cx="528604" cy="307777"/>
          </a:xfrm>
          <a:prstGeom prst="rect">
            <a:avLst/>
          </a:prstGeom>
          <a:noFill/>
        </p:spPr>
        <p:txBody>
          <a:bodyPr wrap="square" rtlCol="0">
            <a:spAutoFit/>
          </a:bodyPr>
          <a:lstStyle/>
          <a:p>
            <a:pPr algn="l"/>
            <a:r>
              <a:rPr lang="en-US" sz="1400" dirty="0"/>
              <a:t>No</a:t>
            </a:r>
          </a:p>
        </p:txBody>
      </p:sp>
      <p:sp>
        <p:nvSpPr>
          <p:cNvPr id="29" name="TextBox 28">
            <a:extLst>
              <a:ext uri="{FF2B5EF4-FFF2-40B4-BE49-F238E27FC236}">
                <a16:creationId xmlns:a16="http://schemas.microsoft.com/office/drawing/2014/main" id="{330D6F5F-33C1-4FEF-8FEC-42D3DFA2D4A3}"/>
              </a:ext>
            </a:extLst>
          </p:cNvPr>
          <p:cNvSpPr txBox="1"/>
          <p:nvPr/>
        </p:nvSpPr>
        <p:spPr>
          <a:xfrm rot="19137096">
            <a:off x="7266034" y="5323609"/>
            <a:ext cx="530160" cy="307777"/>
          </a:xfrm>
          <a:prstGeom prst="rect">
            <a:avLst/>
          </a:prstGeom>
          <a:noFill/>
        </p:spPr>
        <p:txBody>
          <a:bodyPr wrap="square" rtlCol="0">
            <a:spAutoFit/>
          </a:bodyPr>
          <a:lstStyle/>
          <a:p>
            <a:pPr algn="l"/>
            <a:r>
              <a:rPr lang="en-US" sz="1400" dirty="0"/>
              <a:t>Yes</a:t>
            </a:r>
          </a:p>
        </p:txBody>
      </p:sp>
      <p:cxnSp>
        <p:nvCxnSpPr>
          <p:cNvPr id="31" name="Straight Connector 30">
            <a:extLst>
              <a:ext uri="{FF2B5EF4-FFF2-40B4-BE49-F238E27FC236}">
                <a16:creationId xmlns:a16="http://schemas.microsoft.com/office/drawing/2014/main" id="{C4CFA72F-BFC4-4D3B-AC08-6FCC0629ED52}"/>
              </a:ext>
            </a:extLst>
          </p:cNvPr>
          <p:cNvCxnSpPr>
            <a:cxnSpLocks/>
          </p:cNvCxnSpPr>
          <p:nvPr/>
        </p:nvCxnSpPr>
        <p:spPr>
          <a:xfrm>
            <a:off x="2264734" y="5219812"/>
            <a:ext cx="96224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FD7473F-35E6-4B7E-804F-1D6A2D7F4AD5}"/>
              </a:ext>
            </a:extLst>
          </p:cNvPr>
          <p:cNvSpPr txBox="1"/>
          <p:nvPr/>
        </p:nvSpPr>
        <p:spPr>
          <a:xfrm rot="16200000">
            <a:off x="697369" y="3561055"/>
            <a:ext cx="1628970" cy="307777"/>
          </a:xfrm>
          <a:prstGeom prst="rect">
            <a:avLst/>
          </a:prstGeom>
          <a:noFill/>
        </p:spPr>
        <p:txBody>
          <a:bodyPr wrap="square" rtlCol="0">
            <a:spAutoFit/>
          </a:bodyPr>
          <a:lstStyle/>
          <a:p>
            <a:pPr algn="l"/>
            <a:r>
              <a:rPr lang="en-US" sz="1400" dirty="0"/>
              <a:t>Percentage (%)</a:t>
            </a:r>
          </a:p>
        </p:txBody>
      </p:sp>
    </p:spTree>
    <p:extLst>
      <p:ext uri="{BB962C8B-B14F-4D97-AF65-F5344CB8AC3E}">
        <p14:creationId xmlns:p14="http://schemas.microsoft.com/office/powerpoint/2010/main" val="3269049651"/>
      </p:ext>
    </p:extLst>
  </p:cSld>
  <p:clrMapOvr>
    <a:masterClrMapping/>
  </p:clrMapOvr>
  <mc:AlternateContent xmlns:mc="http://schemas.openxmlformats.org/markup-compatibility/2006" xmlns:p14="http://schemas.microsoft.com/office/powerpoint/2010/main">
    <mc:Choice Requires="p14">
      <p:transition spd="slow" p14:dur="2000" advTm="55170"/>
    </mc:Choice>
    <mc:Fallback xmlns="">
      <p:transition spd="slow" advTm="551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996CF4-ED88-4B25-88B9-A697DB93EB2C}"/>
              </a:ext>
            </a:extLst>
          </p:cNvPr>
          <p:cNvSpPr/>
          <p:nvPr/>
        </p:nvSpPr>
        <p:spPr>
          <a:xfrm>
            <a:off x="5510801" y="2555042"/>
            <a:ext cx="1041503" cy="292635"/>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923BAF2-C55A-4391-AE08-467835BEBE00}"/>
              </a:ext>
            </a:extLst>
          </p:cNvPr>
          <p:cNvSpPr/>
          <p:nvPr/>
        </p:nvSpPr>
        <p:spPr>
          <a:xfrm>
            <a:off x="5685867" y="4304903"/>
            <a:ext cx="883134" cy="292635"/>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75C896E-EAAC-49B0-8C42-4C6752A9F07A}"/>
              </a:ext>
            </a:extLst>
          </p:cNvPr>
          <p:cNvSpPr/>
          <p:nvPr/>
        </p:nvSpPr>
        <p:spPr>
          <a:xfrm>
            <a:off x="5115009" y="4691235"/>
            <a:ext cx="1258897" cy="292609"/>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E6A8F24-A1E5-49A1-B912-021436DE35CB}"/>
              </a:ext>
            </a:extLst>
          </p:cNvPr>
          <p:cNvSpPr/>
          <p:nvPr/>
        </p:nvSpPr>
        <p:spPr>
          <a:xfrm>
            <a:off x="4749537" y="5079320"/>
            <a:ext cx="1508760" cy="292608"/>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3AE11A2-3206-444B-A563-257E3483ABFC}"/>
              </a:ext>
            </a:extLst>
          </p:cNvPr>
          <p:cNvSpPr/>
          <p:nvPr/>
        </p:nvSpPr>
        <p:spPr>
          <a:xfrm>
            <a:off x="6693056" y="3934924"/>
            <a:ext cx="983886" cy="292635"/>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2EA6CECA-E163-4FF4-B488-CA210D556AC3}"/>
              </a:ext>
            </a:extLst>
          </p:cNvPr>
          <p:cNvSpPr/>
          <p:nvPr/>
        </p:nvSpPr>
        <p:spPr>
          <a:xfrm>
            <a:off x="6692771" y="2943549"/>
            <a:ext cx="932688" cy="292635"/>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E775AC89-A12C-4999-8E31-148C14DCF950}"/>
              </a:ext>
            </a:extLst>
          </p:cNvPr>
          <p:cNvSpPr/>
          <p:nvPr/>
        </p:nvSpPr>
        <p:spPr>
          <a:xfrm>
            <a:off x="9591693" y="2586176"/>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6813CD35-3CC9-4E1C-9668-980F799352CA}"/>
              </a:ext>
            </a:extLst>
          </p:cNvPr>
          <p:cNvSpPr/>
          <p:nvPr/>
        </p:nvSpPr>
        <p:spPr>
          <a:xfrm>
            <a:off x="9591693" y="2942707"/>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B72F1F7-859C-4F44-864F-0C13D8860A8E}"/>
              </a:ext>
            </a:extLst>
          </p:cNvPr>
          <p:cNvSpPr/>
          <p:nvPr/>
        </p:nvSpPr>
        <p:spPr>
          <a:xfrm>
            <a:off x="9591693" y="3962658"/>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F6CEB83-D756-465F-AFB2-C26A562C3DDB}"/>
              </a:ext>
            </a:extLst>
          </p:cNvPr>
          <p:cNvSpPr/>
          <p:nvPr/>
        </p:nvSpPr>
        <p:spPr>
          <a:xfrm>
            <a:off x="9598198" y="4319191"/>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C61E8C5-4D18-46ED-A5A4-0E9A10EEB589}"/>
              </a:ext>
            </a:extLst>
          </p:cNvPr>
          <p:cNvSpPr/>
          <p:nvPr/>
        </p:nvSpPr>
        <p:spPr>
          <a:xfrm>
            <a:off x="9591693" y="4704668"/>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B40AB81-16A5-4C66-AC77-EDEF104F4D1B}"/>
              </a:ext>
            </a:extLst>
          </p:cNvPr>
          <p:cNvSpPr/>
          <p:nvPr/>
        </p:nvSpPr>
        <p:spPr>
          <a:xfrm>
            <a:off x="9591693" y="5106187"/>
            <a:ext cx="2172460" cy="265741"/>
          </a:xfrm>
          <a:prstGeom prst="rect">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7EA72CF-9370-F347-B87B-62EFB343B06A}"/>
              </a:ext>
            </a:extLst>
          </p:cNvPr>
          <p:cNvSpPr>
            <a:spLocks noGrp="1"/>
          </p:cNvSpPr>
          <p:nvPr>
            <p:ph type="title"/>
          </p:nvPr>
        </p:nvSpPr>
        <p:spPr>
          <a:xfrm>
            <a:off x="2203897" y="521704"/>
            <a:ext cx="9634541" cy="1223964"/>
          </a:xfrm>
        </p:spPr>
        <p:txBody>
          <a:bodyPr>
            <a:normAutofit fontScale="90000"/>
          </a:bodyPr>
          <a:lstStyle/>
          <a:p>
            <a:pPr algn="ctr"/>
            <a:r>
              <a:rPr lang="en-GB" sz="3600" dirty="0">
                <a:solidFill>
                  <a:schemeClr val="accent1"/>
                </a:solidFill>
              </a:rPr>
              <a:t>Characteristics significantly associated </a:t>
            </a:r>
            <a:br>
              <a:rPr lang="en-GB" sz="3600" dirty="0">
                <a:solidFill>
                  <a:schemeClr val="accent1"/>
                </a:solidFill>
              </a:rPr>
            </a:br>
            <a:r>
              <a:rPr lang="en-GB" sz="3600" dirty="0">
                <a:solidFill>
                  <a:schemeClr val="accent1"/>
                </a:solidFill>
              </a:rPr>
              <a:t>with being virally suppressed</a:t>
            </a:r>
          </a:p>
        </p:txBody>
      </p:sp>
      <p:sp>
        <p:nvSpPr>
          <p:cNvPr id="6" name="Rectangle 5">
            <a:extLst>
              <a:ext uri="{FF2B5EF4-FFF2-40B4-BE49-F238E27FC236}">
                <a16:creationId xmlns:a16="http://schemas.microsoft.com/office/drawing/2014/main" id="{7E53D228-1746-494B-B17A-104C699DD85B}"/>
              </a:ext>
            </a:extLst>
          </p:cNvPr>
          <p:cNvSpPr/>
          <p:nvPr/>
        </p:nvSpPr>
        <p:spPr>
          <a:xfrm>
            <a:off x="14288" y="5486400"/>
            <a:ext cx="771525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8" name="TextBox 27">
            <a:extLst>
              <a:ext uri="{FF2B5EF4-FFF2-40B4-BE49-F238E27FC236}">
                <a16:creationId xmlns:a16="http://schemas.microsoft.com/office/drawing/2014/main" id="{0518EAA7-BBE5-4995-842F-9DCEBF023384}"/>
              </a:ext>
            </a:extLst>
          </p:cNvPr>
          <p:cNvSpPr txBox="1"/>
          <p:nvPr/>
        </p:nvSpPr>
        <p:spPr>
          <a:xfrm>
            <a:off x="4853440" y="5841025"/>
            <a:ext cx="3971925" cy="276999"/>
          </a:xfrm>
          <a:prstGeom prst="rect">
            <a:avLst/>
          </a:prstGeom>
          <a:noFill/>
        </p:spPr>
        <p:txBody>
          <a:bodyPr wrap="square" rtlCol="0">
            <a:spAutoFit/>
          </a:bodyPr>
          <a:lstStyle/>
          <a:p>
            <a:pPr algn="l"/>
            <a:r>
              <a:rPr lang="en-US" sz="1200" b="1" dirty="0"/>
              <a:t>Natural log of adjusted prevalence ratio</a:t>
            </a:r>
            <a:r>
              <a:rPr lang="en-US" sz="1200" b="1" baseline="30000" dirty="0"/>
              <a:t>1</a:t>
            </a:r>
            <a:endParaRPr lang="en-US" sz="1200" b="1" dirty="0"/>
          </a:p>
        </p:txBody>
      </p:sp>
      <p:sp>
        <p:nvSpPr>
          <p:cNvPr id="29" name="TextBox 28">
            <a:extLst>
              <a:ext uri="{FF2B5EF4-FFF2-40B4-BE49-F238E27FC236}">
                <a16:creationId xmlns:a16="http://schemas.microsoft.com/office/drawing/2014/main" id="{DEFDEABD-B798-4752-91D5-0C23750C0DEB}"/>
              </a:ext>
            </a:extLst>
          </p:cNvPr>
          <p:cNvSpPr txBox="1"/>
          <p:nvPr/>
        </p:nvSpPr>
        <p:spPr>
          <a:xfrm>
            <a:off x="7278748" y="1937182"/>
            <a:ext cx="1601158" cy="369332"/>
          </a:xfrm>
          <a:prstGeom prst="rect">
            <a:avLst/>
          </a:prstGeom>
          <a:noFill/>
        </p:spPr>
        <p:txBody>
          <a:bodyPr wrap="square" rtlCol="0">
            <a:spAutoFit/>
          </a:bodyPr>
          <a:lstStyle/>
          <a:p>
            <a:pPr algn="l"/>
            <a:r>
              <a:rPr lang="en-US" sz="900" b="1" i="1" dirty="0"/>
              <a:t>More likely to be </a:t>
            </a:r>
            <a:br>
              <a:rPr lang="en-US" sz="900" b="1" i="1" dirty="0"/>
            </a:br>
            <a:r>
              <a:rPr lang="en-US" sz="900" b="1" i="1" dirty="0"/>
              <a:t>virally suppressed</a:t>
            </a:r>
          </a:p>
        </p:txBody>
      </p:sp>
      <p:sp>
        <p:nvSpPr>
          <p:cNvPr id="31" name="TextBox 30">
            <a:extLst>
              <a:ext uri="{FF2B5EF4-FFF2-40B4-BE49-F238E27FC236}">
                <a16:creationId xmlns:a16="http://schemas.microsoft.com/office/drawing/2014/main" id="{A5B203E9-9438-4534-8182-213B06ED62B1}"/>
              </a:ext>
            </a:extLst>
          </p:cNvPr>
          <p:cNvSpPr txBox="1"/>
          <p:nvPr/>
        </p:nvSpPr>
        <p:spPr>
          <a:xfrm>
            <a:off x="4441023" y="1937329"/>
            <a:ext cx="1601158" cy="369332"/>
          </a:xfrm>
          <a:prstGeom prst="rect">
            <a:avLst/>
          </a:prstGeom>
          <a:noFill/>
        </p:spPr>
        <p:txBody>
          <a:bodyPr wrap="square" rtlCol="0">
            <a:spAutoFit/>
          </a:bodyPr>
          <a:lstStyle/>
          <a:p>
            <a:pPr algn="r"/>
            <a:r>
              <a:rPr lang="en-US" sz="900" b="1" i="1" dirty="0"/>
              <a:t>Less likely to be </a:t>
            </a:r>
            <a:br>
              <a:rPr lang="en-US" sz="900" b="1" i="1" dirty="0"/>
            </a:br>
            <a:r>
              <a:rPr lang="en-US" sz="900" b="1" i="1" dirty="0"/>
              <a:t>virally suppressed</a:t>
            </a:r>
          </a:p>
        </p:txBody>
      </p:sp>
      <p:cxnSp>
        <p:nvCxnSpPr>
          <p:cNvPr id="40" name="Straight Arrow Connector 39">
            <a:extLst>
              <a:ext uri="{FF2B5EF4-FFF2-40B4-BE49-F238E27FC236}">
                <a16:creationId xmlns:a16="http://schemas.microsoft.com/office/drawing/2014/main" id="{F28BFD72-8189-41DB-98F1-D52F88F41C77}"/>
              </a:ext>
            </a:extLst>
          </p:cNvPr>
          <p:cNvCxnSpPr>
            <a:cxnSpLocks/>
          </p:cNvCxnSpPr>
          <p:nvPr/>
        </p:nvCxnSpPr>
        <p:spPr>
          <a:xfrm>
            <a:off x="6754004" y="2134744"/>
            <a:ext cx="365125" cy="0"/>
          </a:xfrm>
          <a:prstGeom prst="straightConnector1">
            <a:avLst/>
          </a:prstGeom>
          <a:ln w="57150" cap="sq">
            <a:gradFill>
              <a:gsLst>
                <a:gs pos="48000">
                  <a:schemeClr val="accent2">
                    <a:lumMod val="40000"/>
                    <a:lumOff val="60000"/>
                  </a:schemeClr>
                </a:gs>
                <a:gs pos="0">
                  <a:schemeClr val="bg1"/>
                </a:gs>
                <a:gs pos="74000">
                  <a:schemeClr val="accent2"/>
                </a:gs>
                <a:gs pos="100000">
                  <a:schemeClr val="accent2">
                    <a:lumMod val="50000"/>
                  </a:schemeClr>
                </a:gs>
              </a:gsLst>
              <a:lin ang="10800000" scaled="0"/>
            </a:gra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ABC4A2D-FB17-4E8A-A5F9-7B200ED4400F}"/>
              </a:ext>
            </a:extLst>
          </p:cNvPr>
          <p:cNvCxnSpPr>
            <a:cxnSpLocks/>
          </p:cNvCxnSpPr>
          <p:nvPr/>
        </p:nvCxnSpPr>
        <p:spPr>
          <a:xfrm flipH="1" flipV="1">
            <a:off x="6195849" y="2118049"/>
            <a:ext cx="346704" cy="11699"/>
          </a:xfrm>
          <a:prstGeom prst="straightConnector1">
            <a:avLst/>
          </a:prstGeom>
          <a:ln w="57150" cap="sq">
            <a:gradFill>
              <a:gsLst>
                <a:gs pos="48000">
                  <a:schemeClr val="accent2">
                    <a:lumMod val="40000"/>
                    <a:lumOff val="60000"/>
                  </a:schemeClr>
                </a:gs>
                <a:gs pos="0">
                  <a:schemeClr val="bg1"/>
                </a:gs>
                <a:gs pos="74000">
                  <a:schemeClr val="accent2"/>
                </a:gs>
                <a:gs pos="100000">
                  <a:schemeClr val="accent2">
                    <a:lumMod val="50000"/>
                  </a:schemeClr>
                </a:gs>
              </a:gsLst>
              <a:lin ang="10800000" scaled="0"/>
            </a:gradFill>
            <a:miter lim="800000"/>
            <a:tailEnd type="triangle"/>
          </a:ln>
        </p:spPr>
        <p:style>
          <a:lnRef idx="1">
            <a:schemeClr val="accent1"/>
          </a:lnRef>
          <a:fillRef idx="0">
            <a:schemeClr val="accent1"/>
          </a:fillRef>
          <a:effectRef idx="0">
            <a:schemeClr val="accent1"/>
          </a:effectRef>
          <a:fontRef idx="minor">
            <a:schemeClr val="tx1"/>
          </a:fontRef>
        </p:style>
      </p:cxnSp>
      <p:graphicFrame>
        <p:nvGraphicFramePr>
          <p:cNvPr id="42" name="Table 41">
            <a:extLst>
              <a:ext uri="{FF2B5EF4-FFF2-40B4-BE49-F238E27FC236}">
                <a16:creationId xmlns:a16="http://schemas.microsoft.com/office/drawing/2014/main" id="{1FC285CE-371F-4386-8396-F3A695912D87}"/>
              </a:ext>
            </a:extLst>
          </p:cNvPr>
          <p:cNvGraphicFramePr>
            <a:graphicFrameLocks noGrp="1"/>
          </p:cNvGraphicFramePr>
          <p:nvPr>
            <p:extLst>
              <p:ext uri="{D42A27DB-BD31-4B8C-83A1-F6EECF244321}">
                <p14:modId xmlns:p14="http://schemas.microsoft.com/office/powerpoint/2010/main" val="631943690"/>
              </p:ext>
            </p:extLst>
          </p:nvPr>
        </p:nvGraphicFramePr>
        <p:xfrm>
          <a:off x="9546457" y="1816597"/>
          <a:ext cx="2224201" cy="3672840"/>
        </p:xfrm>
        <a:graphic>
          <a:graphicData uri="http://schemas.openxmlformats.org/drawingml/2006/table">
            <a:tbl>
              <a:tblPr firstRow="1" firstCol="1" bandRow="1">
                <a:tableStyleId>{69012ECD-51FC-41F1-AA8D-1B2483CD663E}</a:tableStyleId>
              </a:tblPr>
              <a:tblGrid>
                <a:gridCol w="488793">
                  <a:extLst>
                    <a:ext uri="{9D8B030D-6E8A-4147-A177-3AD203B41FA5}">
                      <a16:colId xmlns:a16="http://schemas.microsoft.com/office/drawing/2014/main" val="3691099019"/>
                    </a:ext>
                  </a:extLst>
                </a:gridCol>
                <a:gridCol w="1009650">
                  <a:extLst>
                    <a:ext uri="{9D8B030D-6E8A-4147-A177-3AD203B41FA5}">
                      <a16:colId xmlns:a16="http://schemas.microsoft.com/office/drawing/2014/main" val="1587476207"/>
                    </a:ext>
                  </a:extLst>
                </a:gridCol>
                <a:gridCol w="725758">
                  <a:extLst>
                    <a:ext uri="{9D8B030D-6E8A-4147-A177-3AD203B41FA5}">
                      <a16:colId xmlns:a16="http://schemas.microsoft.com/office/drawing/2014/main" val="4064069613"/>
                    </a:ext>
                  </a:extLst>
                </a:gridCol>
              </a:tblGrid>
              <a:tr h="0">
                <a:tc gridSpan="3">
                  <a:txBody>
                    <a:bodyPr/>
                    <a:lstStyle/>
                    <a:p>
                      <a:pPr marL="0" marR="0" algn="ctr">
                        <a:lnSpc>
                          <a:spcPct val="100000"/>
                        </a:lnSpc>
                        <a:spcBef>
                          <a:spcPts val="0"/>
                        </a:spcBef>
                        <a:spcAft>
                          <a:spcPts val="0"/>
                        </a:spcAft>
                      </a:pPr>
                      <a:r>
                        <a:rPr lang="en-US" sz="1000" dirty="0">
                          <a:solidFill>
                            <a:schemeClr val="tx1"/>
                          </a:solidFill>
                          <a:effectLst/>
                          <a:latin typeface="+mn-lt"/>
                          <a:ea typeface="Calibri" panose="020F0502020204030204" pitchFamily="34" charset="0"/>
                          <a:cs typeface="Times New Roman" panose="02020603050405020304" pitchFamily="18" charset="0"/>
                        </a:rPr>
                        <a:t> </a:t>
                      </a:r>
                      <a:br>
                        <a:rPr lang="en-US" sz="1000" baseline="30000" dirty="0">
                          <a:solidFill>
                            <a:schemeClr val="tx1"/>
                          </a:solidFill>
                          <a:effectLst/>
                          <a:latin typeface="+mn-lt"/>
                          <a:ea typeface="Calibri" panose="020F0502020204030204" pitchFamily="34" charset="0"/>
                          <a:cs typeface="Times New Roman" panose="02020603050405020304" pitchFamily="18" charset="0"/>
                        </a:rPr>
                      </a:br>
                      <a:endParaRPr lang="en-US" sz="1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9058044"/>
                  </a:ext>
                </a:extLst>
              </a:tr>
              <a:tr h="0">
                <a:tc>
                  <a:txBody>
                    <a:bodyPr/>
                    <a:lstStyle/>
                    <a:p>
                      <a:pPr marL="0" marR="0" algn="r">
                        <a:lnSpc>
                          <a:spcPct val="100000"/>
                        </a:lnSpc>
                        <a:spcBef>
                          <a:spcPts val="0"/>
                        </a:spcBef>
                        <a:spcAft>
                          <a:spcPts val="0"/>
                        </a:spcAft>
                      </a:pPr>
                      <a:r>
                        <a:rPr lang="en-US" sz="1000" b="1" dirty="0">
                          <a:solidFill>
                            <a:schemeClr val="tx1"/>
                          </a:solidFill>
                          <a:effectLst/>
                        </a:rPr>
                        <a:t>aPR</a:t>
                      </a:r>
                      <a:r>
                        <a:rPr lang="en-US" sz="1000" b="1" baseline="30000" dirty="0">
                          <a:solidFill>
                            <a:schemeClr val="tx1"/>
                          </a:solidFill>
                          <a:effectLst/>
                        </a:rPr>
                        <a:t>1</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64135" algn="r">
                        <a:lnSpc>
                          <a:spcPct val="100000"/>
                        </a:lnSpc>
                        <a:spcBef>
                          <a:spcPts val="0"/>
                        </a:spcBef>
                        <a:spcAft>
                          <a:spcPts val="0"/>
                        </a:spcAft>
                      </a:pPr>
                      <a:r>
                        <a:rPr lang="en-US" sz="1000" b="1" dirty="0">
                          <a:solidFill>
                            <a:schemeClr val="tx1"/>
                          </a:solidFill>
                          <a:effectLst/>
                        </a:rPr>
                        <a:t>95% CI</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1" dirty="0">
                          <a:solidFill>
                            <a:schemeClr val="tx1"/>
                          </a:solidFill>
                          <a:effectLst/>
                        </a:rPr>
                        <a:t>P-value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3978896"/>
                  </a:ext>
                </a:extLst>
              </a:tr>
              <a:tr h="0">
                <a:tc>
                  <a:txBody>
                    <a:bodyPr/>
                    <a:lstStyle/>
                    <a:p>
                      <a:pPr marL="0" marR="0" algn="r">
                        <a:lnSpc>
                          <a:spcPct val="100000"/>
                        </a:lnSpc>
                        <a:spcBef>
                          <a:spcPts val="0"/>
                        </a:spcBef>
                        <a:spcAft>
                          <a:spcPts val="0"/>
                        </a:spcAft>
                      </a:pPr>
                      <a:r>
                        <a:rPr lang="en-US" sz="1000" b="0" dirty="0">
                          <a:solidFill>
                            <a:schemeClr val="tx1"/>
                          </a:solidFill>
                          <a:effectLst/>
                        </a:rPr>
                        <a:t> </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43258003"/>
                  </a:ext>
                </a:extLst>
              </a:tr>
              <a:tr h="0">
                <a:tc>
                  <a:txBody>
                    <a:bodyPr/>
                    <a:lstStyle/>
                    <a:p>
                      <a:pPr marL="0" marR="0" algn="r">
                        <a:lnSpc>
                          <a:spcPct val="100000"/>
                        </a:lnSpc>
                        <a:spcBef>
                          <a:spcPts val="0"/>
                        </a:spcBef>
                        <a:spcAft>
                          <a:spcPts val="0"/>
                        </a:spcAft>
                      </a:pPr>
                      <a:r>
                        <a:rPr lang="en-US" sz="1000" b="0" dirty="0">
                          <a:solidFill>
                            <a:schemeClr val="tx1"/>
                          </a:solidFill>
                          <a:effectLst/>
                        </a:rPr>
                        <a:t>0.95</a:t>
                      </a:r>
                    </a:p>
                    <a:p>
                      <a:pPr marL="0" marR="0" algn="r">
                        <a:lnSpc>
                          <a:spcPct val="100000"/>
                        </a:lnSpc>
                        <a:spcBef>
                          <a:spcPts val="0"/>
                        </a:spcBef>
                        <a:spcAft>
                          <a:spcPts val="0"/>
                        </a:spcAft>
                      </a:pPr>
                      <a:endParaRPr lang="en-US" sz="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(0.83, 1.08)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0.43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050111616"/>
                  </a:ext>
                </a:extLst>
              </a:tr>
              <a:tr h="0">
                <a:tc>
                  <a:txBody>
                    <a:bodyPr/>
                    <a:lstStyle/>
                    <a:p>
                      <a:pPr marL="0" marR="0" algn="r">
                        <a:lnSpc>
                          <a:spcPct val="100000"/>
                        </a:lnSpc>
                        <a:spcBef>
                          <a:spcPts val="0"/>
                        </a:spcBef>
                        <a:spcAft>
                          <a:spcPts val="0"/>
                        </a:spcAft>
                      </a:pPr>
                      <a:r>
                        <a:rPr lang="en-US" sz="1000" b="0" dirty="0">
                          <a:solidFill>
                            <a:schemeClr val="tx1"/>
                          </a:solidFill>
                          <a:effectLst/>
                        </a:rPr>
                        <a:t>0.87</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(0.79, 0.95)</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&lt;0.01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27219070"/>
                  </a:ext>
                </a:extLst>
              </a:tr>
              <a:tr h="0">
                <a:tc>
                  <a:txBody>
                    <a:bodyPr/>
                    <a:lstStyle/>
                    <a:p>
                      <a:pPr marL="0" marR="0" algn="r">
                        <a:lnSpc>
                          <a:spcPct val="100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860268452"/>
                  </a:ext>
                </a:extLst>
              </a:tr>
              <a:tr h="0">
                <a:tc>
                  <a:txBody>
                    <a:bodyPr/>
                    <a:lstStyle/>
                    <a:p>
                      <a:pPr marL="0" marR="0" algn="r">
                        <a:lnSpc>
                          <a:spcPct val="100000"/>
                        </a:lnSpc>
                        <a:spcBef>
                          <a:spcPts val="0"/>
                        </a:spcBef>
                        <a:spcAft>
                          <a:spcPts val="0"/>
                        </a:spcAft>
                      </a:pPr>
                      <a:r>
                        <a:rPr lang="en-US" sz="1000" b="0" dirty="0">
                          <a:solidFill>
                            <a:schemeClr val="tx1"/>
                          </a:solidFill>
                          <a:effectLst/>
                        </a:rPr>
                        <a:t>1.12</a:t>
                      </a:r>
                    </a:p>
                    <a:p>
                      <a:pPr marL="0" marR="0" algn="r">
                        <a:lnSpc>
                          <a:spcPct val="100000"/>
                        </a:lnSpc>
                        <a:spcBef>
                          <a:spcPts val="0"/>
                        </a:spcBef>
                        <a:spcAft>
                          <a:spcPts val="0"/>
                        </a:spcAft>
                      </a:pPr>
                      <a:endParaRPr lang="en-US" sz="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(1.02, 1.23)</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0.02</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422568355"/>
                  </a:ext>
                </a:extLst>
              </a:tr>
              <a:tr h="0">
                <a:tc>
                  <a:txBody>
                    <a:bodyPr/>
                    <a:lstStyle/>
                    <a:p>
                      <a:pPr marL="0" marR="0" algn="r">
                        <a:lnSpc>
                          <a:spcPct val="100000"/>
                        </a:lnSpc>
                        <a:spcBef>
                          <a:spcPts val="0"/>
                        </a:spcBef>
                        <a:spcAft>
                          <a:spcPts val="0"/>
                        </a:spcAft>
                      </a:pPr>
                      <a:r>
                        <a:rPr lang="en-US" sz="1000" b="0" dirty="0">
                          <a:solidFill>
                            <a:schemeClr val="tx1"/>
                          </a:solidFill>
                          <a:effectLst/>
                        </a:rPr>
                        <a:t>0.99</a:t>
                      </a:r>
                    </a:p>
                    <a:p>
                      <a:pPr marL="0" marR="0" algn="r">
                        <a:lnSpc>
                          <a:spcPct val="100000"/>
                        </a:lnSpc>
                        <a:spcBef>
                          <a:spcPts val="0"/>
                        </a:spcBef>
                        <a:spcAft>
                          <a:spcPts val="0"/>
                        </a:spcAft>
                      </a:pPr>
                      <a:endParaRPr lang="en-US" sz="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(0.83, 1.20)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0.95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23300674"/>
                  </a:ext>
                </a:extLst>
              </a:tr>
              <a:tr h="0">
                <a:tc>
                  <a:txBody>
                    <a:bodyPr/>
                    <a:lstStyle/>
                    <a:p>
                      <a:pPr marL="0" marR="0" algn="r">
                        <a:lnSpc>
                          <a:spcPct val="100000"/>
                        </a:lnSpc>
                        <a:spcBef>
                          <a:spcPts val="0"/>
                        </a:spcBef>
                        <a:spcAft>
                          <a:spcPts val="0"/>
                        </a:spcAft>
                      </a:pPr>
                      <a:r>
                        <a:rPr lang="en-US" sz="1000" b="0" dirty="0">
                          <a:solidFill>
                            <a:schemeClr val="tx1"/>
                          </a:solidFill>
                          <a:effectLst/>
                        </a:rPr>
                        <a:t>1.03</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a:solidFill>
                            <a:schemeClr val="tx1"/>
                          </a:solidFill>
                          <a:effectLst/>
                        </a:rPr>
                        <a:t>(0.88, 1.19)</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0.74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95056041"/>
                  </a:ext>
                </a:extLst>
              </a:tr>
              <a:tr h="0">
                <a:tc>
                  <a:txBody>
                    <a:bodyPr/>
                    <a:lstStyle/>
                    <a:p>
                      <a:pPr marL="0" marR="0" algn="r">
                        <a:lnSpc>
                          <a:spcPct val="100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949047135"/>
                  </a:ext>
                </a:extLst>
              </a:tr>
              <a:tr h="0">
                <a:tc>
                  <a:txBody>
                    <a:bodyPr/>
                    <a:lstStyle/>
                    <a:p>
                      <a:pPr marL="0" marR="0" algn="r">
                        <a:lnSpc>
                          <a:spcPct val="100000"/>
                        </a:lnSpc>
                        <a:spcBef>
                          <a:spcPts val="0"/>
                        </a:spcBef>
                        <a:spcAft>
                          <a:spcPts val="0"/>
                        </a:spcAft>
                      </a:pPr>
                      <a:r>
                        <a:rPr lang="en-US" sz="1000" b="0" dirty="0">
                          <a:solidFill>
                            <a:schemeClr val="tx1"/>
                          </a:solidFill>
                          <a:effectLst/>
                        </a:rPr>
                        <a:t>0.94</a:t>
                      </a:r>
                    </a:p>
                    <a:p>
                      <a:pPr marL="0" marR="0" algn="r">
                        <a:lnSpc>
                          <a:spcPct val="100000"/>
                        </a:lnSpc>
                        <a:spcBef>
                          <a:spcPts val="0"/>
                        </a:spcBef>
                        <a:spcAft>
                          <a:spcPts val="0"/>
                        </a:spcAft>
                      </a:pPr>
                      <a:endParaRPr lang="en-US" sz="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(0.83, 1.07)</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0.34</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388791551"/>
                  </a:ext>
                </a:extLst>
              </a:tr>
              <a:tr h="0">
                <a:tc>
                  <a:txBody>
                    <a:bodyPr/>
                    <a:lstStyle/>
                    <a:p>
                      <a:pPr marL="0" marR="0" algn="r">
                        <a:lnSpc>
                          <a:spcPct val="100000"/>
                        </a:lnSpc>
                        <a:spcBef>
                          <a:spcPts val="0"/>
                        </a:spcBef>
                        <a:spcAft>
                          <a:spcPts val="0"/>
                        </a:spcAft>
                      </a:pPr>
                      <a:r>
                        <a:rPr lang="en-US" sz="1000" b="0" dirty="0">
                          <a:solidFill>
                            <a:schemeClr val="tx1"/>
                          </a:solidFill>
                          <a:effectLst/>
                        </a:rPr>
                        <a:t>1.13</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(1.03, 1.24)</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0.01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268520125"/>
                  </a:ext>
                </a:extLst>
              </a:tr>
              <a:tr h="0">
                <a:tc>
                  <a:txBody>
                    <a:bodyPr/>
                    <a:lstStyle/>
                    <a:p>
                      <a:pPr marL="0" marR="0" algn="r">
                        <a:lnSpc>
                          <a:spcPct val="100000"/>
                        </a:lnSpc>
                        <a:spcBef>
                          <a:spcPts val="0"/>
                        </a:spcBef>
                        <a:spcAft>
                          <a:spcPts val="0"/>
                        </a:spcAft>
                      </a:pP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highlight>
                            <a:srgbClr val="FFFF00"/>
                          </a:highligh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61727900"/>
                  </a:ext>
                </a:extLst>
              </a:tr>
              <a:tr h="0">
                <a:tc>
                  <a:txBody>
                    <a:bodyPr/>
                    <a:lstStyle/>
                    <a:p>
                      <a:pPr marL="0" marR="0" algn="r">
                        <a:lnSpc>
                          <a:spcPct val="100000"/>
                        </a:lnSpc>
                        <a:spcBef>
                          <a:spcPts val="0"/>
                        </a:spcBef>
                        <a:spcAft>
                          <a:spcPts val="0"/>
                        </a:spcAft>
                      </a:pPr>
                      <a:r>
                        <a:rPr lang="en-US" sz="1000" b="0" dirty="0">
                          <a:solidFill>
                            <a:schemeClr val="tx1"/>
                          </a:solidFill>
                          <a:effectLst/>
                        </a:rPr>
                        <a:t>0.89</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(0.83, 0.96)</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&lt;0.01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41133399"/>
                  </a:ext>
                </a:extLst>
              </a:tr>
              <a:tr h="0">
                <a:tc>
                  <a:txBody>
                    <a:bodyPr/>
                    <a:lstStyle/>
                    <a:p>
                      <a:pPr marL="0" marR="0" algn="r">
                        <a:lnSpc>
                          <a:spcPct val="100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87451955"/>
                  </a:ext>
                </a:extLst>
              </a:tr>
              <a:tr h="0">
                <a:tc>
                  <a:txBody>
                    <a:bodyPr/>
                    <a:lstStyle/>
                    <a:p>
                      <a:pPr marL="0" marR="0" algn="r">
                        <a:lnSpc>
                          <a:spcPct val="100000"/>
                        </a:lnSpc>
                        <a:spcBef>
                          <a:spcPts val="0"/>
                        </a:spcBef>
                        <a:spcAft>
                          <a:spcPts val="0"/>
                        </a:spcAft>
                      </a:pPr>
                      <a:r>
                        <a:rPr lang="en-US" sz="1000" b="0" dirty="0">
                          <a:solidFill>
                            <a:schemeClr val="tx1"/>
                          </a:solidFill>
                          <a:effectLst/>
                        </a:rPr>
                        <a:t>0.81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(0.72, 0.91)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&lt;0.01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452697629"/>
                  </a:ext>
                </a:extLst>
              </a:tr>
              <a:tr h="0">
                <a:tc>
                  <a:txBody>
                    <a:bodyPr/>
                    <a:lstStyle/>
                    <a:p>
                      <a:pPr marL="0" marR="0" algn="r">
                        <a:lnSpc>
                          <a:spcPct val="100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34995690"/>
                  </a:ext>
                </a:extLst>
              </a:tr>
              <a:tr h="0">
                <a:tc>
                  <a:txBody>
                    <a:bodyPr/>
                    <a:lstStyle/>
                    <a:p>
                      <a:pPr marL="0" marR="0" algn="r">
                        <a:lnSpc>
                          <a:spcPct val="100000"/>
                        </a:lnSpc>
                        <a:spcBef>
                          <a:spcPts val="0"/>
                        </a:spcBef>
                        <a:spcAft>
                          <a:spcPts val="0"/>
                        </a:spcAft>
                      </a:pPr>
                      <a:r>
                        <a:rPr lang="en-US" sz="1000" b="0" dirty="0">
                          <a:solidFill>
                            <a:schemeClr val="tx1"/>
                          </a:solidFill>
                          <a:effectLst/>
                        </a:rPr>
                        <a:t>0.77</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(0.67, 0.89)</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b="0" dirty="0">
                          <a:solidFill>
                            <a:schemeClr val="tx1"/>
                          </a:solidFill>
                          <a:effectLst/>
                        </a:rPr>
                        <a:t>&lt;0.01</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063004895"/>
                  </a:ext>
                </a:extLst>
              </a:tr>
              <a:tr h="0">
                <a:tc>
                  <a:txBody>
                    <a:bodyPr/>
                    <a:lstStyle/>
                    <a:p>
                      <a:pPr marL="0" marR="0" algn="r">
                        <a:lnSpc>
                          <a:spcPct val="100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algn="r">
                        <a:lnSpc>
                          <a:spcPct val="100000"/>
                        </a:lnSpc>
                        <a:spcBef>
                          <a:spcPts val="0"/>
                        </a:spcBef>
                        <a:spcAft>
                          <a:spcPts val="0"/>
                        </a:spcAft>
                      </a:pPr>
                      <a:r>
                        <a:rPr lang="en-US" sz="10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14722952"/>
                  </a:ext>
                </a:extLst>
              </a:tr>
            </a:tbl>
          </a:graphicData>
        </a:graphic>
      </p:graphicFrame>
      <p:sp>
        <p:nvSpPr>
          <p:cNvPr id="26" name="TextBox 25">
            <a:extLst>
              <a:ext uri="{FF2B5EF4-FFF2-40B4-BE49-F238E27FC236}">
                <a16:creationId xmlns:a16="http://schemas.microsoft.com/office/drawing/2014/main" id="{2A08FFEA-F4E0-4B7B-8E80-FE514629D090}"/>
              </a:ext>
            </a:extLst>
          </p:cNvPr>
          <p:cNvSpPr txBox="1"/>
          <p:nvPr/>
        </p:nvSpPr>
        <p:spPr>
          <a:xfrm>
            <a:off x="9942417" y="6434920"/>
            <a:ext cx="2249583" cy="338554"/>
          </a:xfrm>
          <a:prstGeom prst="rect">
            <a:avLst/>
          </a:prstGeom>
          <a:noFill/>
        </p:spPr>
        <p:txBody>
          <a:bodyPr wrap="square" rtlCol="0">
            <a:spAutoFit/>
          </a:bodyPr>
          <a:lstStyle/>
          <a:p>
            <a:pPr algn="l"/>
            <a:r>
              <a:rPr lang="en-US" sz="800" baseline="30000" dirty="0"/>
              <a:t>1</a:t>
            </a:r>
            <a:r>
              <a:rPr lang="en-US" sz="800" dirty="0"/>
              <a:t>Adjusted for network size and city &amp; clustering on RDS recruitment chain</a:t>
            </a:r>
          </a:p>
        </p:txBody>
      </p:sp>
      <p:graphicFrame>
        <p:nvGraphicFramePr>
          <p:cNvPr id="24" name="Chart 23">
            <a:extLst>
              <a:ext uri="{FF2B5EF4-FFF2-40B4-BE49-F238E27FC236}">
                <a16:creationId xmlns:a16="http://schemas.microsoft.com/office/drawing/2014/main" id="{2FB607F5-61C7-42B1-9B2B-F234745DC920}"/>
              </a:ext>
            </a:extLst>
          </p:cNvPr>
          <p:cNvGraphicFramePr>
            <a:graphicFrameLocks/>
          </p:cNvGraphicFramePr>
          <p:nvPr>
            <p:extLst>
              <p:ext uri="{D42A27DB-BD31-4B8C-83A1-F6EECF244321}">
                <p14:modId xmlns:p14="http://schemas.microsoft.com/office/powerpoint/2010/main" val="2431841008"/>
              </p:ext>
            </p:extLst>
          </p:nvPr>
        </p:nvGraphicFramePr>
        <p:xfrm>
          <a:off x="1497619" y="2270448"/>
          <a:ext cx="7594645" cy="3542229"/>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Connector 24">
            <a:extLst>
              <a:ext uri="{FF2B5EF4-FFF2-40B4-BE49-F238E27FC236}">
                <a16:creationId xmlns:a16="http://schemas.microsoft.com/office/drawing/2014/main" id="{520E8A7D-8485-470F-AFBD-F78EA964F89D}"/>
              </a:ext>
            </a:extLst>
          </p:cNvPr>
          <p:cNvCxnSpPr/>
          <p:nvPr/>
        </p:nvCxnSpPr>
        <p:spPr>
          <a:xfrm>
            <a:off x="6645229" y="2360884"/>
            <a:ext cx="0" cy="3143250"/>
          </a:xfrm>
          <a:prstGeom prst="line">
            <a:avLst/>
          </a:prstGeom>
          <a:ln w="28575"/>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4220177256"/>
      </p:ext>
    </p:extLst>
  </p:cSld>
  <p:clrMapOvr>
    <a:masterClrMapping/>
  </p:clrMapOvr>
  <mc:AlternateContent xmlns:mc="http://schemas.openxmlformats.org/markup-compatibility/2006" xmlns:p14="http://schemas.microsoft.com/office/powerpoint/2010/main">
    <mc:Choice Requires="p14">
      <p:transition spd="slow" p14:dur="2000" advTm="89446"/>
    </mc:Choice>
    <mc:Fallback xmlns="">
      <p:transition spd="slow" advTm="894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right)">
                                      <p:cBhvr>
                                        <p:cTn id="12" dur="500"/>
                                        <p:tgtEl>
                                          <p:spTgt spid="41"/>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right)">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right)">
                                      <p:cBhvr>
                                        <p:cTn id="51" dur="500"/>
                                        <p:tgtEl>
                                          <p:spTgt spid="4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right)">
                                      <p:cBhvr>
                                        <p:cTn id="59" dur="5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left)">
                                      <p:cBhvr>
                                        <p:cTn id="67" dur="500"/>
                                        <p:tgtEl>
                                          <p:spTgt spid="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left)">
                                      <p:cBhvr>
                                        <p:cTn id="75" dur="500"/>
                                        <p:tgtEl>
                                          <p:spTgt spid="4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2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E0435-3068-45CD-B101-B99641282F52}"/>
              </a:ext>
            </a:extLst>
          </p:cNvPr>
          <p:cNvSpPr/>
          <p:nvPr/>
        </p:nvSpPr>
        <p:spPr>
          <a:xfrm>
            <a:off x="1041400" y="2120900"/>
            <a:ext cx="10795000" cy="473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B3FA72-7CEF-46AB-B0AB-D3AB794E14CA}"/>
              </a:ext>
            </a:extLst>
          </p:cNvPr>
          <p:cNvSpPr/>
          <p:nvPr/>
        </p:nvSpPr>
        <p:spPr>
          <a:xfrm>
            <a:off x="1454390" y="2430667"/>
            <a:ext cx="9991492" cy="4024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a:xfrm>
            <a:off x="2952750" y="441325"/>
            <a:ext cx="8796341" cy="1223964"/>
          </a:xfrm>
        </p:spPr>
        <p:txBody>
          <a:bodyPr>
            <a:normAutofit fontScale="90000"/>
          </a:bodyPr>
          <a:lstStyle/>
          <a:p>
            <a:r>
              <a:rPr lang="en-GB" sz="4400" noProof="0" dirty="0"/>
              <a:t>Social determinants of health &amp; continuity of care matter</a:t>
            </a:r>
            <a:endParaRPr lang="en-GB" noProof="0" dirty="0"/>
          </a:p>
        </p:txBody>
      </p:sp>
      <p:pic>
        <p:nvPicPr>
          <p:cNvPr id="7" name="Graphic 6" descr="Doctor female outline">
            <a:extLst>
              <a:ext uri="{FF2B5EF4-FFF2-40B4-BE49-F238E27FC236}">
                <a16:creationId xmlns:a16="http://schemas.microsoft.com/office/drawing/2014/main" id="{E3384FCE-DDD1-4DDE-BFE8-0C5275C82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23427" y="2901159"/>
            <a:ext cx="1397428" cy="1397428"/>
          </a:xfrm>
          <a:prstGeom prst="rect">
            <a:avLst/>
          </a:prstGeom>
        </p:spPr>
      </p:pic>
      <p:sp>
        <p:nvSpPr>
          <p:cNvPr id="9" name="Content Placeholder 1">
            <a:extLst>
              <a:ext uri="{FF2B5EF4-FFF2-40B4-BE49-F238E27FC236}">
                <a16:creationId xmlns:a16="http://schemas.microsoft.com/office/drawing/2014/main" id="{9B543421-1C49-4076-9B10-493A9C3BC1E9}"/>
              </a:ext>
            </a:extLst>
          </p:cNvPr>
          <p:cNvSpPr txBox="1">
            <a:spLocks/>
          </p:cNvSpPr>
          <p:nvPr/>
        </p:nvSpPr>
        <p:spPr>
          <a:xfrm>
            <a:off x="8322141" y="3250000"/>
            <a:ext cx="3247833" cy="91617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spcAft>
                <a:spcPts val="600"/>
              </a:spcAft>
            </a:pPr>
            <a:r>
              <a:rPr lang="en-GB" sz="1800" b="1" dirty="0">
                <a:solidFill>
                  <a:schemeClr val="bg1"/>
                </a:solidFill>
              </a:rPr>
              <a:t>Regular </a:t>
            </a:r>
            <a:br>
              <a:rPr lang="en-GB" sz="1800" b="1" dirty="0">
                <a:solidFill>
                  <a:schemeClr val="bg1"/>
                </a:solidFill>
              </a:rPr>
            </a:br>
            <a:r>
              <a:rPr lang="en-GB" sz="1800" b="1" dirty="0">
                <a:solidFill>
                  <a:schemeClr val="bg1"/>
                </a:solidFill>
              </a:rPr>
              <a:t>HIV care visits</a:t>
            </a:r>
          </a:p>
        </p:txBody>
      </p:sp>
      <p:sp>
        <p:nvSpPr>
          <p:cNvPr id="11" name="Content Placeholder 1">
            <a:extLst>
              <a:ext uri="{FF2B5EF4-FFF2-40B4-BE49-F238E27FC236}">
                <a16:creationId xmlns:a16="http://schemas.microsoft.com/office/drawing/2014/main" id="{020DF159-F3A8-44B6-8D39-1456D2D0FE2A}"/>
              </a:ext>
            </a:extLst>
          </p:cNvPr>
          <p:cNvSpPr txBox="1">
            <a:spLocks/>
          </p:cNvSpPr>
          <p:nvPr/>
        </p:nvSpPr>
        <p:spPr>
          <a:xfrm>
            <a:off x="7081551" y="5071458"/>
            <a:ext cx="2972769" cy="4888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bg1"/>
                </a:solidFill>
              </a:rPr>
              <a:t>Assistance with healthcare costs</a:t>
            </a:r>
          </a:p>
        </p:txBody>
      </p:sp>
      <p:pic>
        <p:nvPicPr>
          <p:cNvPr id="15" name="Graphic 14" descr="Money with solid fill">
            <a:extLst>
              <a:ext uri="{FF2B5EF4-FFF2-40B4-BE49-F238E27FC236}">
                <a16:creationId xmlns:a16="http://schemas.microsoft.com/office/drawing/2014/main" id="{152D1256-1885-4861-8BD8-9DF4928FB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7998" y="4925322"/>
            <a:ext cx="1084689" cy="1084689"/>
          </a:xfrm>
          <a:prstGeom prst="rect">
            <a:avLst/>
          </a:prstGeom>
        </p:spPr>
      </p:pic>
      <p:sp>
        <p:nvSpPr>
          <p:cNvPr id="10" name="Content Placeholder 1">
            <a:extLst>
              <a:ext uri="{FF2B5EF4-FFF2-40B4-BE49-F238E27FC236}">
                <a16:creationId xmlns:a16="http://schemas.microsoft.com/office/drawing/2014/main" id="{251E7CF2-FC66-4627-91F3-FB415CECB108}"/>
              </a:ext>
            </a:extLst>
          </p:cNvPr>
          <p:cNvSpPr txBox="1">
            <a:spLocks/>
          </p:cNvSpPr>
          <p:nvPr/>
        </p:nvSpPr>
        <p:spPr>
          <a:xfrm>
            <a:off x="5267321" y="3407746"/>
            <a:ext cx="2972769" cy="48881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bg1"/>
                </a:solidFill>
              </a:rPr>
              <a:t>Stable housing</a:t>
            </a:r>
          </a:p>
        </p:txBody>
      </p:sp>
      <p:pic>
        <p:nvPicPr>
          <p:cNvPr id="25" name="Graphic 24" descr="Home1 outline">
            <a:extLst>
              <a:ext uri="{FF2B5EF4-FFF2-40B4-BE49-F238E27FC236}">
                <a16:creationId xmlns:a16="http://schemas.microsoft.com/office/drawing/2014/main" id="{01D52126-9496-448A-8255-D3193E7B20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4552" y="2797838"/>
            <a:ext cx="1219816" cy="1219816"/>
          </a:xfrm>
          <a:prstGeom prst="rect">
            <a:avLst/>
          </a:prstGeom>
        </p:spPr>
      </p:pic>
      <p:sp>
        <p:nvSpPr>
          <p:cNvPr id="17" name="Content Placeholder 1">
            <a:extLst>
              <a:ext uri="{FF2B5EF4-FFF2-40B4-BE49-F238E27FC236}">
                <a16:creationId xmlns:a16="http://schemas.microsoft.com/office/drawing/2014/main" id="{470D6FDB-5870-43BB-84C9-11B6D93DC3C7}"/>
              </a:ext>
            </a:extLst>
          </p:cNvPr>
          <p:cNvSpPr txBox="1">
            <a:spLocks/>
          </p:cNvSpPr>
          <p:nvPr/>
        </p:nvSpPr>
        <p:spPr>
          <a:xfrm>
            <a:off x="3317423" y="4778754"/>
            <a:ext cx="2841407" cy="139742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dirty="0">
                <a:solidFill>
                  <a:schemeClr val="bg1"/>
                </a:solidFill>
              </a:rPr>
              <a:t>Access to </a:t>
            </a:r>
            <a:br>
              <a:rPr lang="en-GB" sz="1800" b="1" dirty="0">
                <a:solidFill>
                  <a:schemeClr val="bg1"/>
                </a:solidFill>
              </a:rPr>
            </a:br>
            <a:r>
              <a:rPr lang="en-GB" sz="1800" b="1" dirty="0">
                <a:solidFill>
                  <a:schemeClr val="bg1"/>
                </a:solidFill>
              </a:rPr>
              <a:t>welcoming educational opportunities</a:t>
            </a:r>
          </a:p>
        </p:txBody>
      </p:sp>
      <p:pic>
        <p:nvPicPr>
          <p:cNvPr id="14" name="Graphic 13" descr="Books outline">
            <a:extLst>
              <a:ext uri="{FF2B5EF4-FFF2-40B4-BE49-F238E27FC236}">
                <a16:creationId xmlns:a16="http://schemas.microsoft.com/office/drawing/2014/main" id="{D151DE36-1763-4F7C-B524-BBC5C7AE35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2452" y="4828110"/>
            <a:ext cx="1062216" cy="1062216"/>
          </a:xfrm>
          <a:prstGeom prst="rect">
            <a:avLst/>
          </a:prstGeom>
        </p:spPr>
      </p:pic>
      <p:grpSp>
        <p:nvGrpSpPr>
          <p:cNvPr id="26" name="Graphic 23" descr="Users">
            <a:extLst>
              <a:ext uri="{FF2B5EF4-FFF2-40B4-BE49-F238E27FC236}">
                <a16:creationId xmlns:a16="http://schemas.microsoft.com/office/drawing/2014/main" id="{6DCDAC57-00FD-47FA-89D7-0FB7BA0361D5}"/>
              </a:ext>
            </a:extLst>
          </p:cNvPr>
          <p:cNvGrpSpPr/>
          <p:nvPr/>
        </p:nvGrpSpPr>
        <p:grpSpPr>
          <a:xfrm>
            <a:off x="1810689" y="2700954"/>
            <a:ext cx="656115" cy="572545"/>
            <a:chOff x="3849888" y="3820473"/>
            <a:chExt cx="342900" cy="302029"/>
          </a:xfrm>
          <a:solidFill>
            <a:schemeClr val="bg1"/>
          </a:solidFill>
        </p:grpSpPr>
        <p:sp>
          <p:nvSpPr>
            <p:cNvPr id="27" name="Freeform: Shape 26">
              <a:extLst>
                <a:ext uri="{FF2B5EF4-FFF2-40B4-BE49-F238E27FC236}">
                  <a16:creationId xmlns:a16="http://schemas.microsoft.com/office/drawing/2014/main" id="{D7DFD81E-C9F1-4184-94E5-D1F4AEC13B60}"/>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14C3E31-4E91-486C-B5B8-79C46136060A}"/>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1EE9F8C1-0F63-4BC2-8855-28E98D5F7837}"/>
              </a:ext>
            </a:extLst>
          </p:cNvPr>
          <p:cNvGrpSpPr/>
          <p:nvPr/>
        </p:nvGrpSpPr>
        <p:grpSpPr>
          <a:xfrm>
            <a:off x="1810689" y="3445109"/>
            <a:ext cx="656115" cy="572545"/>
            <a:chOff x="5932613" y="2815905"/>
            <a:chExt cx="656115" cy="572545"/>
          </a:xfrm>
          <a:solidFill>
            <a:schemeClr val="accent1"/>
          </a:solidFill>
        </p:grpSpPr>
        <p:sp>
          <p:nvSpPr>
            <p:cNvPr id="20" name="Freeform: Shape 19">
              <a:extLst>
                <a:ext uri="{FF2B5EF4-FFF2-40B4-BE49-F238E27FC236}">
                  <a16:creationId xmlns:a16="http://schemas.microsoft.com/office/drawing/2014/main" id="{1F0D4008-C5E3-4CED-8E98-EDD7E945EE41}"/>
                </a:ext>
              </a:extLst>
            </p:cNvPr>
            <p:cNvSpPr/>
            <p:nvPr/>
          </p:nvSpPr>
          <p:spPr>
            <a:xfrm>
              <a:off x="5932613" y="3184249"/>
              <a:ext cx="656115" cy="204201"/>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19CD87-F849-4C4B-BF62-D2F034B6531D}"/>
                </a:ext>
              </a:extLst>
            </p:cNvPr>
            <p:cNvSpPr/>
            <p:nvPr/>
          </p:nvSpPr>
          <p:spPr>
            <a:xfrm>
              <a:off x="6096642" y="2815905"/>
              <a:ext cx="328057" cy="325012"/>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50" name="Group 49">
            <a:extLst>
              <a:ext uri="{FF2B5EF4-FFF2-40B4-BE49-F238E27FC236}">
                <a16:creationId xmlns:a16="http://schemas.microsoft.com/office/drawing/2014/main" id="{2CF14BD4-AA17-4FD4-BEB3-7325D59D013F}"/>
              </a:ext>
            </a:extLst>
          </p:cNvPr>
          <p:cNvGrpSpPr/>
          <p:nvPr/>
        </p:nvGrpSpPr>
        <p:grpSpPr>
          <a:xfrm>
            <a:off x="1810689" y="4206209"/>
            <a:ext cx="656115" cy="572545"/>
            <a:chOff x="5932613" y="2815905"/>
            <a:chExt cx="656115" cy="572545"/>
          </a:xfrm>
          <a:solidFill>
            <a:schemeClr val="accent1"/>
          </a:solidFill>
        </p:grpSpPr>
        <p:sp>
          <p:nvSpPr>
            <p:cNvPr id="51" name="Freeform: Shape 50">
              <a:extLst>
                <a:ext uri="{FF2B5EF4-FFF2-40B4-BE49-F238E27FC236}">
                  <a16:creationId xmlns:a16="http://schemas.microsoft.com/office/drawing/2014/main" id="{F60567AF-869E-45AF-920D-34F057F05E86}"/>
                </a:ext>
              </a:extLst>
            </p:cNvPr>
            <p:cNvSpPr/>
            <p:nvPr/>
          </p:nvSpPr>
          <p:spPr>
            <a:xfrm>
              <a:off x="5932613" y="3184249"/>
              <a:ext cx="656115" cy="204201"/>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A8F0C64-9C6D-443A-B6CF-E152242B134A}"/>
                </a:ext>
              </a:extLst>
            </p:cNvPr>
            <p:cNvSpPr/>
            <p:nvPr/>
          </p:nvSpPr>
          <p:spPr>
            <a:xfrm>
              <a:off x="6096642" y="2815905"/>
              <a:ext cx="328057" cy="325012"/>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89BD30CC-DFD8-4CCD-88B2-FE268A8E9C51}"/>
              </a:ext>
            </a:extLst>
          </p:cNvPr>
          <p:cNvGrpSpPr/>
          <p:nvPr/>
        </p:nvGrpSpPr>
        <p:grpSpPr>
          <a:xfrm>
            <a:off x="1799060" y="4943533"/>
            <a:ext cx="656115" cy="572545"/>
            <a:chOff x="5932613" y="2815905"/>
            <a:chExt cx="656115" cy="572545"/>
          </a:xfrm>
          <a:solidFill>
            <a:schemeClr val="accent1"/>
          </a:solidFill>
        </p:grpSpPr>
        <p:sp>
          <p:nvSpPr>
            <p:cNvPr id="57" name="Freeform: Shape 56">
              <a:extLst>
                <a:ext uri="{FF2B5EF4-FFF2-40B4-BE49-F238E27FC236}">
                  <a16:creationId xmlns:a16="http://schemas.microsoft.com/office/drawing/2014/main" id="{E3F8916B-DFD5-4806-BF73-55D59D127B40}"/>
                </a:ext>
              </a:extLst>
            </p:cNvPr>
            <p:cNvSpPr/>
            <p:nvPr/>
          </p:nvSpPr>
          <p:spPr>
            <a:xfrm>
              <a:off x="5932613" y="3184249"/>
              <a:ext cx="656115" cy="204201"/>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741960-C831-4599-AF11-5322AAD823B2}"/>
                </a:ext>
              </a:extLst>
            </p:cNvPr>
            <p:cNvSpPr/>
            <p:nvPr/>
          </p:nvSpPr>
          <p:spPr>
            <a:xfrm>
              <a:off x="6096642" y="2815905"/>
              <a:ext cx="328057" cy="325012"/>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59" name="Group 58">
            <a:extLst>
              <a:ext uri="{FF2B5EF4-FFF2-40B4-BE49-F238E27FC236}">
                <a16:creationId xmlns:a16="http://schemas.microsoft.com/office/drawing/2014/main" id="{54179E25-E935-4CBF-880E-8AF513858753}"/>
              </a:ext>
            </a:extLst>
          </p:cNvPr>
          <p:cNvGrpSpPr/>
          <p:nvPr/>
        </p:nvGrpSpPr>
        <p:grpSpPr>
          <a:xfrm>
            <a:off x="1793662" y="5680858"/>
            <a:ext cx="656115" cy="572545"/>
            <a:chOff x="5932613" y="2815905"/>
            <a:chExt cx="656115" cy="572545"/>
          </a:xfrm>
          <a:solidFill>
            <a:schemeClr val="accent1"/>
          </a:solidFill>
        </p:grpSpPr>
        <p:sp>
          <p:nvSpPr>
            <p:cNvPr id="60" name="Freeform: Shape 59">
              <a:extLst>
                <a:ext uri="{FF2B5EF4-FFF2-40B4-BE49-F238E27FC236}">
                  <a16:creationId xmlns:a16="http://schemas.microsoft.com/office/drawing/2014/main" id="{88E0AD89-EADA-4C81-AFC2-0C889E9619A4}"/>
                </a:ext>
              </a:extLst>
            </p:cNvPr>
            <p:cNvSpPr/>
            <p:nvPr/>
          </p:nvSpPr>
          <p:spPr>
            <a:xfrm>
              <a:off x="5932613" y="3184249"/>
              <a:ext cx="656115" cy="204201"/>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9BA53B8-101D-4E4A-8C6F-DC38F896FFEB}"/>
                </a:ext>
              </a:extLst>
            </p:cNvPr>
            <p:cNvSpPr/>
            <p:nvPr/>
          </p:nvSpPr>
          <p:spPr>
            <a:xfrm>
              <a:off x="6096642" y="2815905"/>
              <a:ext cx="328057" cy="325012"/>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66AA4F61-E024-43E6-A8C2-1186E0C27376}"/>
              </a:ext>
            </a:extLst>
          </p:cNvPr>
          <p:cNvSpPr txBox="1"/>
          <p:nvPr/>
        </p:nvSpPr>
        <p:spPr>
          <a:xfrm>
            <a:off x="2579267" y="2280687"/>
            <a:ext cx="461665" cy="3768515"/>
          </a:xfrm>
          <a:prstGeom prst="rect">
            <a:avLst/>
          </a:prstGeom>
          <a:noFill/>
        </p:spPr>
        <p:txBody>
          <a:bodyPr vert="vert" wrap="square" rtlCol="0">
            <a:spAutoFit/>
          </a:bodyPr>
          <a:lstStyle/>
          <a:p>
            <a:pPr algn="ctr"/>
            <a:r>
              <a:rPr lang="en-US" b="1" dirty="0">
                <a:solidFill>
                  <a:schemeClr val="bg1"/>
                </a:solidFill>
              </a:rPr>
              <a:t>not virally suppressed</a:t>
            </a:r>
          </a:p>
        </p:txBody>
      </p:sp>
      <p:cxnSp>
        <p:nvCxnSpPr>
          <p:cNvPr id="8" name="Straight Connector 7">
            <a:extLst>
              <a:ext uri="{FF2B5EF4-FFF2-40B4-BE49-F238E27FC236}">
                <a16:creationId xmlns:a16="http://schemas.microsoft.com/office/drawing/2014/main" id="{3509BF65-9BA7-48D4-BBFF-29DE607B9AEA}"/>
              </a:ext>
            </a:extLst>
          </p:cNvPr>
          <p:cNvCxnSpPr>
            <a:cxnSpLocks/>
          </p:cNvCxnSpPr>
          <p:nvPr/>
        </p:nvCxnSpPr>
        <p:spPr>
          <a:xfrm>
            <a:off x="3193437" y="2430667"/>
            <a:ext cx="0" cy="40249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663160"/>
      </p:ext>
    </p:extLst>
  </p:cSld>
  <p:clrMapOvr>
    <a:masterClrMapping/>
  </p:clrMapOvr>
  <mc:AlternateContent xmlns:mc="http://schemas.openxmlformats.org/markup-compatibility/2006" xmlns:p14="http://schemas.microsoft.com/office/powerpoint/2010/main">
    <mc:Choice Requires="p14">
      <p:transition spd="slow" p14:dur="2000" advTm="44532"/>
    </mc:Choice>
    <mc:Fallback xmlns="">
      <p:transition spd="slow" advTm="44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500"/>
                            </p:stCondLst>
                            <p:childTnLst>
                              <p:par>
                                <p:cTn id="35" presetID="10" presetClass="entr" presetSubtype="0" fill="hold" grpId="0" nodeType="after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5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A345F0-9EF2-442E-954D-CFD8BB6A28D1}"/>
              </a:ext>
            </a:extLst>
          </p:cNvPr>
          <p:cNvSpPr txBox="1"/>
          <p:nvPr/>
        </p:nvSpPr>
        <p:spPr>
          <a:xfrm>
            <a:off x="442914" y="441325"/>
            <a:ext cx="11306173" cy="5975350"/>
          </a:xfrm>
          <a:prstGeom prst="rect">
            <a:avLst/>
          </a:prstGeom>
          <a:solidFill>
            <a:schemeClr val="bg1"/>
          </a:solidFill>
          <a:ln w="57150">
            <a:solidFill>
              <a:schemeClr val="accent1"/>
            </a:solidFill>
          </a:ln>
        </p:spPr>
        <p:txBody>
          <a:bodyPr wrap="square" rtlCol="0">
            <a:spAutoFit/>
          </a:bodyPr>
          <a:lstStyle/>
          <a:p>
            <a:pPr algn="l"/>
            <a:endParaRPr lang="en-US" dirty="0"/>
          </a:p>
        </p:txBody>
      </p:sp>
      <p:sp>
        <p:nvSpPr>
          <p:cNvPr id="4" name="TextBox 3">
            <a:extLst>
              <a:ext uri="{FF2B5EF4-FFF2-40B4-BE49-F238E27FC236}">
                <a16:creationId xmlns:a16="http://schemas.microsoft.com/office/drawing/2014/main" id="{23027BAD-8D11-496E-8761-60773A317B39}"/>
              </a:ext>
            </a:extLst>
          </p:cNvPr>
          <p:cNvSpPr txBox="1"/>
          <p:nvPr/>
        </p:nvSpPr>
        <p:spPr>
          <a:xfrm>
            <a:off x="1059364" y="891431"/>
            <a:ext cx="4248615" cy="523220"/>
          </a:xfrm>
          <a:prstGeom prst="rect">
            <a:avLst/>
          </a:prstGeom>
          <a:noFill/>
        </p:spPr>
        <p:txBody>
          <a:bodyPr wrap="square" rtlCol="0">
            <a:spAutoFit/>
          </a:bodyPr>
          <a:lstStyle/>
          <a:p>
            <a:pPr algn="l"/>
            <a:r>
              <a:rPr lang="en-US" sz="2800" b="1" dirty="0">
                <a:solidFill>
                  <a:schemeClr val="accent1"/>
                </a:solidFill>
              </a:rPr>
              <a:t>Acknowledgements</a:t>
            </a:r>
          </a:p>
        </p:txBody>
      </p:sp>
      <p:sp>
        <p:nvSpPr>
          <p:cNvPr id="6" name="Inhaltsplatzhalter 2">
            <a:extLst>
              <a:ext uri="{FF2B5EF4-FFF2-40B4-BE49-F238E27FC236}">
                <a16:creationId xmlns:a16="http://schemas.microsoft.com/office/drawing/2014/main" id="{4FCB0DCC-4946-4EC4-A47C-577E882E997D}"/>
              </a:ext>
            </a:extLst>
          </p:cNvPr>
          <p:cNvSpPr txBox="1">
            <a:spLocks/>
          </p:cNvSpPr>
          <p:nvPr/>
        </p:nvSpPr>
        <p:spPr bwMode="gray">
          <a:xfrm>
            <a:off x="5303199" y="1864757"/>
            <a:ext cx="3676793" cy="2057493"/>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NHBS-Trans Workgroup</a:t>
            </a:r>
          </a:p>
          <a:p>
            <a:pPr marL="0" indent="0">
              <a:buNone/>
            </a:pPr>
            <a:endParaRPr lang="en-US" b="1" dirty="0">
              <a:solidFill>
                <a:schemeClr val="accent1"/>
              </a:solidFill>
            </a:endParaRPr>
          </a:p>
          <a:p>
            <a:pPr marL="0" indent="0">
              <a:buNone/>
            </a:pPr>
            <a:r>
              <a:rPr lang="en-US" b="1" dirty="0">
                <a:solidFill>
                  <a:schemeClr val="accent1"/>
                </a:solidFill>
              </a:rPr>
              <a:t>NHBS-Trans Staff</a:t>
            </a:r>
          </a:p>
          <a:p>
            <a:pPr marL="0" indent="0">
              <a:buNone/>
            </a:pPr>
            <a:endParaRPr lang="en-US" b="1" dirty="0">
              <a:solidFill>
                <a:schemeClr val="accent1"/>
              </a:solidFill>
            </a:endParaRPr>
          </a:p>
          <a:p>
            <a:pPr marL="0" indent="0">
              <a:buNone/>
            </a:pPr>
            <a:r>
              <a:rPr lang="en-US" b="1" dirty="0">
                <a:solidFill>
                  <a:schemeClr val="accent1"/>
                </a:solidFill>
              </a:rPr>
              <a:t>NHBS-Trans Participants</a:t>
            </a:r>
          </a:p>
          <a:p>
            <a:pPr marL="0" indent="0">
              <a:buNone/>
            </a:pPr>
            <a:endParaRPr lang="en-US" b="1" dirty="0">
              <a:solidFill>
                <a:schemeClr val="accent1"/>
              </a:solidFill>
            </a:endParaRPr>
          </a:p>
          <a:p>
            <a:pPr marL="0" indent="0">
              <a:buNone/>
            </a:pPr>
            <a:r>
              <a:rPr lang="en-US" b="1" dirty="0">
                <a:solidFill>
                  <a:schemeClr val="accent1"/>
                </a:solidFill>
              </a:rPr>
              <a:t>Minority HIV/AIDS Fund</a:t>
            </a:r>
            <a:endParaRPr lang="de-DE" b="1" dirty="0">
              <a:solidFill>
                <a:schemeClr val="accent1"/>
              </a:solidFill>
            </a:endParaRPr>
          </a:p>
        </p:txBody>
      </p:sp>
      <p:grpSp>
        <p:nvGrpSpPr>
          <p:cNvPr id="10" name="Group 9">
            <a:extLst>
              <a:ext uri="{FF2B5EF4-FFF2-40B4-BE49-F238E27FC236}">
                <a16:creationId xmlns:a16="http://schemas.microsoft.com/office/drawing/2014/main" id="{FD1FD386-3F9A-4CD8-BFE8-CB35215E0B72}"/>
              </a:ext>
            </a:extLst>
          </p:cNvPr>
          <p:cNvGrpSpPr/>
          <p:nvPr/>
        </p:nvGrpSpPr>
        <p:grpSpPr>
          <a:xfrm>
            <a:off x="1626406" y="1892770"/>
            <a:ext cx="3676793" cy="3671688"/>
            <a:chOff x="1172557" y="1892770"/>
            <a:chExt cx="3676793" cy="3671688"/>
          </a:xfrm>
        </p:grpSpPr>
        <p:sp>
          <p:nvSpPr>
            <p:cNvPr id="7" name="Inhaltsplatzhalter 2">
              <a:extLst>
                <a:ext uri="{FF2B5EF4-FFF2-40B4-BE49-F238E27FC236}">
                  <a16:creationId xmlns:a16="http://schemas.microsoft.com/office/drawing/2014/main" id="{66E13D0A-1350-4A1B-A9F9-B7AB727503F1}"/>
                </a:ext>
              </a:extLst>
            </p:cNvPr>
            <p:cNvSpPr txBox="1">
              <a:spLocks/>
            </p:cNvSpPr>
            <p:nvPr/>
          </p:nvSpPr>
          <p:spPr bwMode="gray">
            <a:xfrm>
              <a:off x="1172557" y="1892770"/>
              <a:ext cx="3676793" cy="311611"/>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Co-authors</a:t>
              </a:r>
              <a:endParaRPr lang="de-DE" b="1" dirty="0">
                <a:solidFill>
                  <a:schemeClr val="accent1"/>
                </a:solidFill>
              </a:endParaRPr>
            </a:p>
          </p:txBody>
        </p:sp>
        <p:sp>
          <p:nvSpPr>
            <p:cNvPr id="8" name="Titel 1">
              <a:extLst>
                <a:ext uri="{FF2B5EF4-FFF2-40B4-BE49-F238E27FC236}">
                  <a16:creationId xmlns:a16="http://schemas.microsoft.com/office/drawing/2014/main" id="{959E5C23-D902-4259-A0F7-B07F9077F017}"/>
                </a:ext>
              </a:extLst>
            </p:cNvPr>
            <p:cNvSpPr txBox="1">
              <a:spLocks/>
            </p:cNvSpPr>
            <p:nvPr/>
          </p:nvSpPr>
          <p:spPr bwMode="gray">
            <a:xfrm>
              <a:off x="1196127" y="2325703"/>
              <a:ext cx="2514598" cy="3238755"/>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sz="3000" b="0" kern="1200">
                  <a:solidFill>
                    <a:schemeClr val="tx1"/>
                  </a:solidFill>
                  <a:latin typeface="+mn-lt"/>
                  <a:ea typeface="+mj-ea"/>
                  <a:cs typeface="+mj-cs"/>
                </a:defRPr>
              </a:lvl1pPr>
            </a:lstStyle>
            <a:p>
              <a:pPr>
                <a:lnSpc>
                  <a:spcPct val="100000"/>
                </a:lnSpc>
              </a:pPr>
              <a:r>
                <a:rPr lang="en-US" sz="1700" dirty="0">
                  <a:latin typeface="Calibri" panose="020F0502020204030204" pitchFamily="34" charset="0"/>
                  <a:cs typeface="Calibri" panose="020F0502020204030204" pitchFamily="34" charset="0"/>
                </a:rPr>
                <a:t>Savannah Harris</a:t>
              </a:r>
              <a:r>
                <a:rPr lang="en-US" sz="1700" baseline="30000" dirty="0">
                  <a:latin typeface="Calibri" panose="020F0502020204030204" pitchFamily="34" charset="0"/>
                  <a:cs typeface="Calibri" panose="020F0502020204030204" pitchFamily="34" charset="0"/>
                </a:rPr>
                <a:t>1,2</a:t>
              </a: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Shamaya Whitby</a:t>
              </a:r>
              <a:r>
                <a:rPr lang="en-US" sz="1700" baseline="30000" dirty="0">
                  <a:latin typeface="Calibri" panose="020F0502020204030204" pitchFamily="34" charset="0"/>
                  <a:cs typeface="Calibri" panose="020F0502020204030204" pitchFamily="34" charset="0"/>
                </a:rPr>
                <a:t>3</a:t>
              </a:r>
              <a:endParaRPr lang="en-US" sz="17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Silvina Masciotra</a:t>
              </a:r>
              <a:r>
                <a:rPr lang="en-US" sz="1700" baseline="30000" dirty="0">
                  <a:latin typeface="Calibri" panose="020F0502020204030204" pitchFamily="34" charset="0"/>
                  <a:cs typeface="Calibri" panose="020F0502020204030204" pitchFamily="34" charset="0"/>
                </a:rPr>
                <a:t>3</a:t>
              </a:r>
              <a:endParaRPr lang="en-US" sz="17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Amanda Smith</a:t>
              </a:r>
              <a:r>
                <a:rPr lang="en-US" sz="1700" baseline="30000" dirty="0">
                  <a:latin typeface="Calibri" panose="020F0502020204030204" pitchFamily="34" charset="0"/>
                  <a:cs typeface="Calibri" panose="020F0502020204030204" pitchFamily="34" charset="0"/>
                </a:rPr>
                <a:t>3</a:t>
              </a:r>
              <a:endParaRPr lang="en-US" sz="17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Jeff Johnson</a:t>
              </a:r>
              <a:r>
                <a:rPr lang="en-US" sz="1700" baseline="30000" dirty="0">
                  <a:latin typeface="Calibri" panose="020F0502020204030204" pitchFamily="34" charset="0"/>
                  <a:cs typeface="Calibri" panose="020F0502020204030204" pitchFamily="34" charset="0"/>
                </a:rPr>
                <a:t>3</a:t>
              </a:r>
              <a:endParaRPr lang="en-US" sz="17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Kathryn Lee</a:t>
              </a:r>
              <a:r>
                <a:rPr lang="en-US" sz="1700" baseline="30000" dirty="0">
                  <a:latin typeface="Calibri" panose="020F0502020204030204" pitchFamily="34" charset="0"/>
                  <a:cs typeface="Calibri" panose="020F0502020204030204" pitchFamily="34" charset="0"/>
                </a:rPr>
                <a:t>1</a:t>
              </a:r>
              <a:endParaRPr lang="en-US" sz="17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Evelyn Olansky</a:t>
              </a:r>
              <a:r>
                <a:rPr lang="en-US" sz="1700" baseline="30000" dirty="0">
                  <a:latin typeface="Calibri" panose="020F0502020204030204" pitchFamily="34" charset="0"/>
                  <a:cs typeface="Calibri" panose="020F0502020204030204" pitchFamily="34" charset="0"/>
                </a:rPr>
                <a:t>4</a:t>
              </a:r>
            </a:p>
            <a:p>
              <a:pPr>
                <a:lnSpc>
                  <a:spcPct val="100000"/>
                </a:lnSpc>
              </a:pPr>
              <a:r>
                <a:rPr lang="en-US" sz="1700" dirty="0">
                  <a:latin typeface="Calibri" panose="020F0502020204030204" pitchFamily="34" charset="0"/>
                  <a:cs typeface="Calibri" panose="020F0502020204030204" pitchFamily="34" charset="0"/>
                </a:rPr>
                <a:t>Teresa Finlayson</a:t>
              </a:r>
              <a:r>
                <a:rPr lang="en-US" sz="1700" baseline="30000" dirty="0">
                  <a:latin typeface="Calibri" panose="020F0502020204030204" pitchFamily="34" charset="0"/>
                  <a:cs typeface="Calibri" panose="020F0502020204030204" pitchFamily="34" charset="0"/>
                </a:rPr>
                <a:t>1</a:t>
              </a:r>
              <a:r>
                <a:rPr lang="en-US" sz="1700" dirty="0">
                  <a:latin typeface="Calibri" panose="020F0502020204030204" pitchFamily="34" charset="0"/>
                  <a:cs typeface="Calibri" panose="020F0502020204030204" pitchFamily="34" charset="0"/>
                </a:rPr>
                <a:t> </a:t>
              </a:r>
              <a:endParaRPr lang="en-US" sz="1700" baseline="300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Lyssa Faucher</a:t>
              </a:r>
              <a:r>
                <a:rPr lang="en-US" sz="1700" baseline="30000" dirty="0">
                  <a:latin typeface="Calibri" panose="020F0502020204030204" pitchFamily="34" charset="0"/>
                  <a:cs typeface="Calibri" panose="020F0502020204030204" pitchFamily="34" charset="0"/>
                </a:rPr>
                <a:t>1</a:t>
              </a:r>
              <a:r>
                <a:rPr lang="en-US" sz="1700" dirty="0">
                  <a:latin typeface="Calibri" panose="020F0502020204030204" pitchFamily="34" charset="0"/>
                  <a:cs typeface="Calibri" panose="020F0502020204030204" pitchFamily="34" charset="0"/>
                </a:rPr>
                <a:t> </a:t>
              </a:r>
              <a:endParaRPr lang="en-US" sz="1700" baseline="30000" dirty="0">
                <a:latin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Cyprian Wejnert</a:t>
              </a:r>
              <a:r>
                <a:rPr lang="en-US" sz="1700" baseline="30000" dirty="0">
                  <a:latin typeface="Calibri" panose="020F0502020204030204" pitchFamily="34" charset="0"/>
                  <a:cs typeface="Calibri" panose="020F0502020204030204" pitchFamily="34" charset="0"/>
                </a:rPr>
                <a:t>1</a:t>
              </a:r>
              <a:r>
                <a:rPr lang="en-US" sz="1700" dirty="0">
                  <a:latin typeface="Calibri" panose="020F0502020204030204" pitchFamily="34" charset="0"/>
                  <a:cs typeface="Calibri" panose="020F0502020204030204" pitchFamily="34" charset="0"/>
                </a:rPr>
                <a:t> </a:t>
              </a:r>
              <a:endParaRPr lang="en-US" sz="1700" baseline="30000" dirty="0">
                <a:latin typeface="Calibri" panose="020F0502020204030204" pitchFamily="34" charset="0"/>
                <a:cs typeface="Calibri" panose="020F0502020204030204" pitchFamily="34" charset="0"/>
              </a:endParaRPr>
            </a:p>
            <a:p>
              <a:pPr>
                <a:lnSpc>
                  <a:spcPct val="100000"/>
                </a:lnSpc>
              </a:pPr>
              <a:endParaRPr lang="en-US" sz="1700" baseline="30000" dirty="0">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164FF9EC-2E28-4E00-A473-31A22F17528D}"/>
              </a:ext>
            </a:extLst>
          </p:cNvPr>
          <p:cNvSpPr/>
          <p:nvPr/>
        </p:nvSpPr>
        <p:spPr>
          <a:xfrm>
            <a:off x="1559498" y="5556709"/>
            <a:ext cx="9871460" cy="769441"/>
          </a:xfrm>
          <a:prstGeom prst="rect">
            <a:avLst/>
          </a:prstGeom>
        </p:spPr>
        <p:txBody>
          <a:bodyPr wrap="square">
            <a:spAutoFit/>
          </a:bodyPr>
          <a:lstStyle/>
          <a:p>
            <a:r>
              <a:rPr lang="en-US" sz="1100" baseline="30000" dirty="0">
                <a:latin typeface="Calibri" panose="020F0502020204030204" pitchFamily="34" charset="0"/>
                <a:ea typeface="Calibri" panose="020F0502020204030204" pitchFamily="34" charset="0"/>
                <a:cs typeface="Times New Roman" panose="02020603050405020304" pitchFamily="18" charset="0"/>
              </a:rPr>
              <a:t>1 </a:t>
            </a:r>
            <a:r>
              <a:rPr lang="en-US" sz="1100" dirty="0">
                <a:latin typeface="Calibri" panose="020F0502020204030204" pitchFamily="34" charset="0"/>
                <a:ea typeface="Calibri" panose="020F0502020204030204" pitchFamily="34" charset="0"/>
                <a:cs typeface="Times New Roman" panose="02020603050405020304" pitchFamily="18" charset="0"/>
              </a:rPr>
              <a:t>Behavioral and Clinical Surveillance Branch, Division of HIV Prevention, U.S. Centers for Disease Control and Prevention, Atlanta, GA</a:t>
            </a:r>
          </a:p>
          <a:p>
            <a:r>
              <a:rPr lang="en-US" sz="1100" baseline="30000" dirty="0">
                <a:latin typeface="Calibri" panose="020F0502020204030204" pitchFamily="34" charset="0"/>
                <a:ea typeface="Calibri" panose="020F0502020204030204" pitchFamily="34" charset="0"/>
                <a:cs typeface="Times New Roman" panose="02020603050405020304" pitchFamily="18" charset="0"/>
              </a:rPr>
              <a:t>2 </a:t>
            </a:r>
            <a:r>
              <a:rPr lang="en-US" sz="1100" dirty="0">
                <a:latin typeface="Calibri" panose="020F0502020204030204" pitchFamily="34" charset="0"/>
                <a:ea typeface="Calibri" panose="020F0502020204030204" pitchFamily="34" charset="0"/>
                <a:cs typeface="Times New Roman" panose="02020603050405020304" pitchFamily="18" charset="0"/>
              </a:rPr>
              <a:t>Oak Ridge Institute for Science and Education, Oak Ridge, TN, assigned to the Division of HIV Prevention, U.S. Centers for Disease Control and Prevention, Atlanta, GA</a:t>
            </a:r>
          </a:p>
          <a:p>
            <a:r>
              <a:rPr lang="en-US" sz="1100" baseline="30000" dirty="0">
                <a:latin typeface="Calibri" panose="020F0502020204030204" pitchFamily="34" charset="0"/>
                <a:ea typeface="Calibri" panose="020F0502020204030204" pitchFamily="34" charset="0"/>
                <a:cs typeface="Times New Roman" panose="02020603050405020304" pitchFamily="18" charset="0"/>
              </a:rPr>
              <a:t>3</a:t>
            </a:r>
            <a:r>
              <a:rPr lang="en-US" sz="1100" dirty="0">
                <a:latin typeface="Calibri" panose="020F0502020204030204" pitchFamily="34" charset="0"/>
                <a:ea typeface="Calibri" panose="020F0502020204030204" pitchFamily="34" charset="0"/>
                <a:cs typeface="Times New Roman" panose="02020603050405020304" pitchFamily="18" charset="0"/>
              </a:rPr>
              <a:t>HIV Lab Branch, Division of HIV Prevention, U.S. Centers for Disease Control and Prevention, Atlanta, GA</a:t>
            </a:r>
          </a:p>
          <a:p>
            <a:r>
              <a:rPr lang="en-US" sz="1100" baseline="30000" dirty="0">
                <a:latin typeface="Calibri" panose="020F0502020204030204" pitchFamily="34" charset="0"/>
                <a:ea typeface="Calibri" panose="020F0502020204030204" pitchFamily="34" charset="0"/>
                <a:cs typeface="Times New Roman" panose="02020603050405020304" pitchFamily="18" charset="0"/>
              </a:rPr>
              <a:t>4</a:t>
            </a:r>
            <a:r>
              <a:rPr lang="en-US" sz="1100" dirty="0">
                <a:latin typeface="Calibri" panose="020F0502020204030204" pitchFamily="34" charset="0"/>
                <a:ea typeface="Calibri" panose="020F0502020204030204" pitchFamily="34" charset="0"/>
                <a:cs typeface="Times New Roman" panose="02020603050405020304" pitchFamily="18" charset="0"/>
              </a:rPr>
              <a:t>Social and Scientific Systems, Inc., a DLH Holdings Company, Silver Spring, MD</a:t>
            </a:r>
            <a:endParaRPr lang="en-US" sz="1100" dirty="0"/>
          </a:p>
        </p:txBody>
      </p:sp>
      <p:pic>
        <p:nvPicPr>
          <p:cNvPr id="11" name="Picture 10">
            <a:extLst>
              <a:ext uri="{FF2B5EF4-FFF2-40B4-BE49-F238E27FC236}">
                <a16:creationId xmlns:a16="http://schemas.microsoft.com/office/drawing/2014/main" id="{E3956A4F-43D4-4F62-99FE-6F1D65717950}"/>
              </a:ext>
            </a:extLst>
          </p:cNvPr>
          <p:cNvPicPr>
            <a:picLocks noChangeAspect="1"/>
          </p:cNvPicPr>
          <p:nvPr/>
        </p:nvPicPr>
        <p:blipFill>
          <a:blip r:embed="rId3"/>
          <a:stretch>
            <a:fillRect/>
          </a:stretch>
        </p:blipFill>
        <p:spPr>
          <a:xfrm>
            <a:off x="8728356" y="4220222"/>
            <a:ext cx="2702602" cy="993486"/>
          </a:xfrm>
          <a:prstGeom prst="rect">
            <a:avLst/>
          </a:prstGeom>
        </p:spPr>
      </p:pic>
      <p:sp>
        <p:nvSpPr>
          <p:cNvPr id="12" name="Inhaltsplatzhalter 2">
            <a:extLst>
              <a:ext uri="{FF2B5EF4-FFF2-40B4-BE49-F238E27FC236}">
                <a16:creationId xmlns:a16="http://schemas.microsoft.com/office/drawing/2014/main" id="{9E71583E-F5F0-4973-8FB5-C3833D7BC6F8}"/>
              </a:ext>
            </a:extLst>
          </p:cNvPr>
          <p:cNvSpPr txBox="1">
            <a:spLocks/>
          </p:cNvSpPr>
          <p:nvPr/>
        </p:nvSpPr>
        <p:spPr bwMode="gray">
          <a:xfrm>
            <a:off x="5184124" y="4548665"/>
            <a:ext cx="3576236" cy="486905"/>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chemeClr val="accent1"/>
                </a:solidFill>
              </a:rPr>
              <a:t>THANK YOU!</a:t>
            </a:r>
            <a:endParaRPr lang="de-DE" sz="3000" b="1" dirty="0">
              <a:solidFill>
                <a:schemeClr val="accent1"/>
              </a:solidFill>
            </a:endParaRPr>
          </a:p>
        </p:txBody>
      </p:sp>
      <p:pic>
        <p:nvPicPr>
          <p:cNvPr id="15" name="Picture 2">
            <a:extLst>
              <a:ext uri="{FF2B5EF4-FFF2-40B4-BE49-F238E27FC236}">
                <a16:creationId xmlns:a16="http://schemas.microsoft.com/office/drawing/2014/main" id="{FBCA9DC2-A237-4AE9-ACD7-F4488AC6C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1438" y="1911107"/>
            <a:ext cx="1130789" cy="126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78977"/>
      </p:ext>
    </p:extLst>
  </p:cSld>
  <p:clrMapOvr>
    <a:masterClrMapping/>
  </p:clrMapOvr>
  <mc:AlternateContent xmlns:mc="http://schemas.openxmlformats.org/markup-compatibility/2006" xmlns:p14="http://schemas.microsoft.com/office/powerpoint/2010/main">
    <mc:Choice Requires="p14">
      <p:transition spd="slow" p14:dur="2000" advTm="30617"/>
    </mc:Choice>
    <mc:Fallback xmlns="">
      <p:transition spd="slow" advTm="306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Questions">
            <a:extLst>
              <a:ext uri="{FF2B5EF4-FFF2-40B4-BE49-F238E27FC236}">
                <a16:creationId xmlns:a16="http://schemas.microsoft.com/office/drawing/2014/main" id="{AEABB968-DE3E-488D-8349-954D5955C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6380" y="844500"/>
            <a:ext cx="2684780" cy="2684780"/>
          </a:xfrm>
          <a:prstGeom prst="rect">
            <a:avLst/>
          </a:prstGeom>
        </p:spPr>
      </p:pic>
      <p:sp>
        <p:nvSpPr>
          <p:cNvPr id="9" name="Titel 1">
            <a:extLst>
              <a:ext uri="{FF2B5EF4-FFF2-40B4-BE49-F238E27FC236}">
                <a16:creationId xmlns:a16="http://schemas.microsoft.com/office/drawing/2014/main" id="{F18B6652-63AB-46C2-BE9A-048540D99E59}"/>
              </a:ext>
            </a:extLst>
          </p:cNvPr>
          <p:cNvSpPr txBox="1">
            <a:spLocks/>
          </p:cNvSpPr>
          <p:nvPr/>
        </p:nvSpPr>
        <p:spPr bwMode="gray">
          <a:xfrm>
            <a:off x="5239917" y="1993950"/>
            <a:ext cx="7391606" cy="1547445"/>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sz="3000" b="0" kern="1200">
                <a:solidFill>
                  <a:schemeClr val="tx1"/>
                </a:solidFill>
                <a:latin typeface="+mn-lt"/>
                <a:ea typeface="+mj-ea"/>
                <a:cs typeface="+mj-cs"/>
              </a:defRPr>
            </a:lvl1pPr>
          </a:lstStyle>
          <a:p>
            <a:pPr algn="ctr">
              <a:lnSpc>
                <a:spcPct val="100000"/>
              </a:lnSpc>
              <a:spcAft>
                <a:spcPts val="1800"/>
              </a:spcAft>
            </a:pPr>
            <a:r>
              <a:rPr lang="en-US" sz="2800" b="1" dirty="0">
                <a:latin typeface="Calibri" panose="020F0502020204030204" pitchFamily="34" charset="0"/>
                <a:cs typeface="Calibri" panose="020F0502020204030204" pitchFamily="34" charset="0"/>
              </a:rPr>
              <a:t>Johanna Chapin-Bardales  (she/her)</a:t>
            </a:r>
          </a:p>
          <a:p>
            <a:pPr algn="ctr">
              <a:lnSpc>
                <a:spcPct val="100000"/>
              </a:lnSpc>
            </a:pPr>
            <a:r>
              <a:rPr lang="en-US" sz="2800" dirty="0">
                <a:solidFill>
                  <a:srgbClr val="00589A"/>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wif3@cdc.gov</a:t>
            </a:r>
            <a:r>
              <a:rPr lang="en-US" sz="2800" dirty="0">
                <a:solidFill>
                  <a:srgbClr val="00589A"/>
                </a:solidFill>
                <a:latin typeface="Calibri" panose="020F0502020204030204" pitchFamily="34" charset="0"/>
                <a:cs typeface="Calibri" panose="020F0502020204030204" pitchFamily="34" charset="0"/>
              </a:rPr>
              <a:t> </a:t>
            </a:r>
            <a:endParaRPr lang="de-DE" sz="2800" dirty="0">
              <a:solidFill>
                <a:srgbClr val="00589A"/>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20B91649-0CAB-4BA4-868B-C4141EC2CA4F}"/>
              </a:ext>
            </a:extLst>
          </p:cNvPr>
          <p:cNvGrpSpPr/>
          <p:nvPr/>
        </p:nvGrpSpPr>
        <p:grpSpPr>
          <a:xfrm>
            <a:off x="4914797" y="4018617"/>
            <a:ext cx="8996680" cy="1015663"/>
            <a:chOff x="2557677" y="3124815"/>
            <a:chExt cx="8996680" cy="1015663"/>
          </a:xfrm>
        </p:grpSpPr>
        <p:sp>
          <p:nvSpPr>
            <p:cNvPr id="14" name="TextBox 13">
              <a:extLst>
                <a:ext uri="{FF2B5EF4-FFF2-40B4-BE49-F238E27FC236}">
                  <a16:creationId xmlns:a16="http://schemas.microsoft.com/office/drawing/2014/main" id="{4C062572-528E-41FD-9CF1-D49A9BE2F1FA}"/>
                </a:ext>
              </a:extLst>
            </p:cNvPr>
            <p:cNvSpPr txBox="1"/>
            <p:nvPr/>
          </p:nvSpPr>
          <p:spPr>
            <a:xfrm>
              <a:off x="3032760" y="3494147"/>
              <a:ext cx="5887720" cy="646331"/>
            </a:xfrm>
            <a:prstGeom prst="rect">
              <a:avLst/>
            </a:prstGeom>
            <a:noFill/>
          </p:spPr>
          <p:txBody>
            <a:bodyPr wrap="square">
              <a:spAutoFit/>
            </a:bodyPr>
            <a:lstStyle/>
            <a:p>
              <a:pPr algn="ctr"/>
              <a:r>
                <a:rPr lang="en-US" dirty="0">
                  <a:hlinkClick r:id="rId6"/>
                </a:rPr>
                <a:t>https://www.cdc.gov/hiv/statistics/systems/nhbs/populations-projects/trans.html</a:t>
              </a:r>
              <a:endParaRPr lang="en-US" dirty="0"/>
            </a:p>
          </p:txBody>
        </p:sp>
        <p:sp>
          <p:nvSpPr>
            <p:cNvPr id="16" name="TextBox 15">
              <a:extLst>
                <a:ext uri="{FF2B5EF4-FFF2-40B4-BE49-F238E27FC236}">
                  <a16:creationId xmlns:a16="http://schemas.microsoft.com/office/drawing/2014/main" id="{FC6F4AA0-AA25-48A0-944A-8FC254134CC1}"/>
                </a:ext>
              </a:extLst>
            </p:cNvPr>
            <p:cNvSpPr txBox="1"/>
            <p:nvPr/>
          </p:nvSpPr>
          <p:spPr>
            <a:xfrm>
              <a:off x="2557677" y="3124815"/>
              <a:ext cx="8996680" cy="369332"/>
            </a:xfrm>
            <a:prstGeom prst="rect">
              <a:avLst/>
            </a:prstGeom>
            <a:noFill/>
          </p:spPr>
          <p:txBody>
            <a:bodyPr wrap="square">
              <a:spAutoFit/>
            </a:bodyPr>
            <a:lstStyle/>
            <a:p>
              <a:r>
                <a:rPr lang="en-US" b="1" dirty="0"/>
                <a:t>More information on NHBS-Trans can be found here:</a:t>
              </a:r>
            </a:p>
          </p:txBody>
        </p:sp>
      </p:grpSp>
    </p:spTree>
    <p:extLst>
      <p:ext uri="{BB962C8B-B14F-4D97-AF65-F5344CB8AC3E}">
        <p14:creationId xmlns:p14="http://schemas.microsoft.com/office/powerpoint/2010/main" val="1878835253"/>
      </p:ext>
    </p:extLst>
  </p:cSld>
  <p:clrMapOvr>
    <a:masterClrMapping/>
  </p:clrMapOvr>
  <mc:AlternateContent xmlns:mc="http://schemas.openxmlformats.org/markup-compatibility/2006" xmlns:p14="http://schemas.microsoft.com/office/powerpoint/2010/main">
    <mc:Choice Requires="p14">
      <p:transition spd="slow" p14:dur="2000" advTm="4947"/>
    </mc:Choice>
    <mc:Fallback xmlns="">
      <p:transition spd="slow" advTm="49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675146" y="1932747"/>
            <a:ext cx="10616968" cy="4103687"/>
          </a:xfrm>
        </p:spPr>
        <p:txBody>
          <a:bodyPr>
            <a:normAutofit/>
          </a:bodyPr>
          <a:lstStyle/>
          <a:p>
            <a:pPr marL="0" indent="0">
              <a:buNone/>
            </a:pPr>
            <a:br>
              <a:rPr lang="en-US" dirty="0"/>
            </a:br>
            <a:r>
              <a:rPr lang="en-US" dirty="0"/>
              <a:t>I have no relevant financial relationships with ineligible companies to disclose.</a:t>
            </a:r>
          </a:p>
          <a:p>
            <a:pPr marL="0" indent="0">
              <a:spcBef>
                <a:spcPts val="0"/>
              </a:spcBef>
              <a:buNone/>
            </a:pPr>
            <a:endParaRPr lang="en-US" dirty="0">
              <a:solidFill>
                <a:srgbClr val="FF0000"/>
              </a:solidFill>
            </a:endParaRPr>
          </a:p>
          <a:p>
            <a:pPr marL="0" indent="0">
              <a:spcBef>
                <a:spcPts val="0"/>
              </a:spcBef>
              <a:buNone/>
            </a:pPr>
            <a:endParaRPr lang="en-US" dirty="0">
              <a:solidFill>
                <a:srgbClr val="FF0000"/>
              </a:solidFill>
            </a:endParaRPr>
          </a:p>
          <a:p>
            <a:pPr marL="0" indent="0">
              <a:spcBef>
                <a:spcPts val="0"/>
              </a:spcBef>
              <a:buNone/>
            </a:pPr>
            <a:r>
              <a:rPr lang="en-US" dirty="0"/>
              <a:t>The findings and conclusions of this presentation are those of the authors and do not necessarily represent the official position of the Centers for Disease Control and Prevention. Use of trade names is for identification only and does not imply endorsement by the U.S. Department of Health and Human Services, the Public Health Service, or the Centers for Disease Control and Prevention.</a:t>
            </a:r>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3385226" y="708783"/>
            <a:ext cx="8363865" cy="1223964"/>
          </a:xfrm>
        </p:spPr>
        <p:txBody>
          <a:bodyPr>
            <a:normAutofit/>
          </a:bodyPr>
          <a:lstStyle/>
          <a:p>
            <a:r>
              <a:rPr lang="en-GB" noProof="0" dirty="0"/>
              <a:t>Disclosures &amp; Disclaimers</a:t>
            </a:r>
          </a:p>
        </p:txBody>
      </p:sp>
    </p:spTree>
    <p:extLst>
      <p:ext uri="{BB962C8B-B14F-4D97-AF65-F5344CB8AC3E}">
        <p14:creationId xmlns:p14="http://schemas.microsoft.com/office/powerpoint/2010/main" val="3116537965"/>
      </p:ext>
    </p:extLst>
  </p:cSld>
  <p:clrMapOvr>
    <a:masterClrMapping/>
  </p:clrMapOvr>
  <mc:AlternateContent xmlns:mc="http://schemas.openxmlformats.org/markup-compatibility/2006" xmlns:p14="http://schemas.microsoft.com/office/powerpoint/2010/main">
    <mc:Choice Requires="p14">
      <p:transition spd="slow" p14:dur="2000" advTm="3227"/>
    </mc:Choice>
    <mc:Fallback xmlns="">
      <p:transition spd="slow" advTm="322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1560285" y="677908"/>
            <a:ext cx="10685216" cy="1223964"/>
          </a:xfrm>
        </p:spPr>
        <p:txBody>
          <a:bodyPr>
            <a:normAutofit/>
          </a:bodyPr>
          <a:lstStyle/>
          <a:p>
            <a:pPr algn="ctr"/>
            <a:r>
              <a:rPr lang="en-GB" sz="3200" noProof="0" dirty="0"/>
              <a:t>Studies of transgender women and </a:t>
            </a:r>
            <a:br>
              <a:rPr lang="en-GB" sz="3200" noProof="0" dirty="0"/>
            </a:br>
            <a:r>
              <a:rPr lang="en-GB" sz="3200" noProof="0" dirty="0"/>
              <a:t>their experiences with HIV are limited</a:t>
            </a:r>
          </a:p>
        </p:txBody>
      </p:sp>
      <p:grpSp>
        <p:nvGrpSpPr>
          <p:cNvPr id="17" name="Group 16">
            <a:extLst>
              <a:ext uri="{FF2B5EF4-FFF2-40B4-BE49-F238E27FC236}">
                <a16:creationId xmlns:a16="http://schemas.microsoft.com/office/drawing/2014/main" id="{BD8E167B-4582-4FD7-A602-5700B64A4D4A}"/>
              </a:ext>
            </a:extLst>
          </p:cNvPr>
          <p:cNvGrpSpPr/>
          <p:nvPr/>
        </p:nvGrpSpPr>
        <p:grpSpPr>
          <a:xfrm>
            <a:off x="2461424" y="2260451"/>
            <a:ext cx="2573684" cy="3452812"/>
            <a:chOff x="2461424" y="2260451"/>
            <a:chExt cx="2573684" cy="3452812"/>
          </a:xfrm>
        </p:grpSpPr>
        <p:sp>
          <p:nvSpPr>
            <p:cNvPr id="60" name="Rectangle 59">
              <a:extLst>
                <a:ext uri="{FF2B5EF4-FFF2-40B4-BE49-F238E27FC236}">
                  <a16:creationId xmlns:a16="http://schemas.microsoft.com/office/drawing/2014/main" id="{97D87F66-A5D3-411C-B5D9-628C8E0735BB}"/>
                </a:ext>
              </a:extLst>
            </p:cNvPr>
            <p:cNvSpPr/>
            <p:nvPr/>
          </p:nvSpPr>
          <p:spPr>
            <a:xfrm>
              <a:off x="2461424" y="2260451"/>
              <a:ext cx="2573684" cy="3452812"/>
            </a:xfrm>
            <a:prstGeom prst="rect">
              <a:avLst/>
            </a:prstGeom>
            <a:solidFill>
              <a:srgbClr val="F5E7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clipart&#10;&#10;Description automatically generated">
              <a:extLst>
                <a:ext uri="{FF2B5EF4-FFF2-40B4-BE49-F238E27FC236}">
                  <a16:creationId xmlns:a16="http://schemas.microsoft.com/office/drawing/2014/main" id="{D1B89322-7D84-4D81-8447-B749F446B147}"/>
                </a:ext>
              </a:extLst>
            </p:cNvPr>
            <p:cNvPicPr>
              <a:picLocks noChangeAspect="1"/>
            </p:cNvPicPr>
            <p:nvPr/>
          </p:nvPicPr>
          <p:blipFill>
            <a:blip r:embed="rId4"/>
            <a:stretch>
              <a:fillRect/>
            </a:stretch>
          </p:blipFill>
          <p:spPr>
            <a:xfrm>
              <a:off x="3194818" y="2446630"/>
              <a:ext cx="1093022" cy="1093022"/>
            </a:xfrm>
            <a:prstGeom prst="rect">
              <a:avLst/>
            </a:prstGeom>
            <a:ln>
              <a:noFill/>
            </a:ln>
          </p:spPr>
        </p:pic>
        <p:sp>
          <p:nvSpPr>
            <p:cNvPr id="15" name="TextBox 14">
              <a:extLst>
                <a:ext uri="{FF2B5EF4-FFF2-40B4-BE49-F238E27FC236}">
                  <a16:creationId xmlns:a16="http://schemas.microsoft.com/office/drawing/2014/main" id="{44BD668A-5D05-44FA-8F2E-0C632C7DB397}"/>
                </a:ext>
              </a:extLst>
            </p:cNvPr>
            <p:cNvSpPr txBox="1"/>
            <p:nvPr/>
          </p:nvSpPr>
          <p:spPr>
            <a:xfrm>
              <a:off x="2602751" y="3602978"/>
              <a:ext cx="2277156" cy="1719060"/>
            </a:xfrm>
            <a:prstGeom prst="rect">
              <a:avLst/>
            </a:prstGeom>
            <a:noFill/>
            <a:ln>
              <a:noFill/>
            </a:ln>
          </p:spPr>
          <p:txBody>
            <a:bodyPr wrap="square">
              <a:spAutoFit/>
            </a:bodyPr>
            <a:lstStyle/>
            <a:p>
              <a:pPr algn="ctr">
                <a:lnSpc>
                  <a:spcPct val="120000"/>
                </a:lnSpc>
              </a:pPr>
              <a:r>
                <a:rPr lang="en-US" b="1" i="0" dirty="0">
                  <a:solidFill>
                    <a:srgbClr val="000000"/>
                  </a:solidFill>
                  <a:effectLst/>
                  <a:latin typeface="+mj-lt"/>
                </a:rPr>
                <a:t>Treat </a:t>
              </a:r>
              <a:r>
                <a:rPr lang="en-US" i="0" dirty="0">
                  <a:solidFill>
                    <a:srgbClr val="000000"/>
                  </a:solidFill>
                  <a:effectLst/>
                  <a:latin typeface="+mj-lt"/>
                </a:rPr>
                <a:t>people </a:t>
              </a:r>
              <a:br>
                <a:rPr lang="en-US" i="0" dirty="0">
                  <a:solidFill>
                    <a:srgbClr val="000000"/>
                  </a:solidFill>
                  <a:effectLst/>
                  <a:latin typeface="+mj-lt"/>
                </a:rPr>
              </a:br>
              <a:r>
                <a:rPr lang="en-US" i="0" dirty="0">
                  <a:solidFill>
                    <a:srgbClr val="000000"/>
                  </a:solidFill>
                  <a:effectLst/>
                  <a:latin typeface="+mj-lt"/>
                </a:rPr>
                <a:t>with HIV rapidly and effectively to reach sustained </a:t>
              </a:r>
              <a:br>
                <a:rPr lang="en-US" i="0" dirty="0">
                  <a:solidFill>
                    <a:srgbClr val="000000"/>
                  </a:solidFill>
                  <a:effectLst/>
                  <a:latin typeface="+mj-lt"/>
                </a:rPr>
              </a:br>
              <a:r>
                <a:rPr lang="en-US" i="0" dirty="0">
                  <a:solidFill>
                    <a:srgbClr val="000000"/>
                  </a:solidFill>
                  <a:effectLst/>
                  <a:latin typeface="+mj-lt"/>
                </a:rPr>
                <a:t>viral suppression</a:t>
              </a:r>
              <a:endParaRPr lang="en-US" dirty="0">
                <a:latin typeface="+mj-lt"/>
              </a:endParaRPr>
            </a:p>
          </p:txBody>
        </p:sp>
      </p:grpSp>
      <p:sp>
        <p:nvSpPr>
          <p:cNvPr id="18" name="Rounded Rectangle 18">
            <a:extLst>
              <a:ext uri="{FF2B5EF4-FFF2-40B4-BE49-F238E27FC236}">
                <a16:creationId xmlns:a16="http://schemas.microsoft.com/office/drawing/2014/main" id="{E53A0B0D-4492-4333-87FD-4C00CB0781BD}"/>
              </a:ext>
            </a:extLst>
          </p:cNvPr>
          <p:cNvSpPr/>
          <p:nvPr/>
        </p:nvSpPr>
        <p:spPr>
          <a:xfrm rot="5400000">
            <a:off x="8101106" y="3102941"/>
            <a:ext cx="2674398" cy="1541261"/>
          </a:xfrm>
          <a:prstGeom prst="roundRect">
            <a:avLst/>
          </a:prstGeom>
          <a:solidFill>
            <a:schemeClr val="accent3">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AF02CE68-7ABE-4704-BA2B-4E105C914654}"/>
              </a:ext>
            </a:extLst>
          </p:cNvPr>
          <p:cNvGrpSpPr/>
          <p:nvPr/>
        </p:nvGrpSpPr>
        <p:grpSpPr>
          <a:xfrm>
            <a:off x="8609603" y="1970823"/>
            <a:ext cx="1684311" cy="1634977"/>
            <a:chOff x="6438900" y="2851462"/>
            <a:chExt cx="1684311" cy="1634977"/>
          </a:xfrm>
        </p:grpSpPr>
        <p:sp>
          <p:nvSpPr>
            <p:cNvPr id="20" name="Oval 19">
              <a:extLst>
                <a:ext uri="{FF2B5EF4-FFF2-40B4-BE49-F238E27FC236}">
                  <a16:creationId xmlns:a16="http://schemas.microsoft.com/office/drawing/2014/main" id="{7144046A-A8FA-4E40-BB11-1872A520E207}"/>
                </a:ext>
              </a:extLst>
            </p:cNvPr>
            <p:cNvSpPr/>
            <p:nvPr/>
          </p:nvSpPr>
          <p:spPr>
            <a:xfrm>
              <a:off x="6438900" y="2851462"/>
              <a:ext cx="1684311" cy="1634977"/>
            </a:xfrm>
            <a:prstGeom prst="ellipse">
              <a:avLst/>
            </a:prstGeom>
            <a:solidFill>
              <a:schemeClr val="accent3">
                <a:lumMod val="20000"/>
                <a:lumOff val="8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C12FB5B7-28EB-4ABF-AE9B-CEFE2DEFE4EB}"/>
                </a:ext>
              </a:extLst>
            </p:cNvPr>
            <p:cNvGrpSpPr/>
            <p:nvPr/>
          </p:nvGrpSpPr>
          <p:grpSpPr>
            <a:xfrm>
              <a:off x="6665172" y="3157943"/>
              <a:ext cx="1231765" cy="828914"/>
              <a:chOff x="5152567" y="2821629"/>
              <a:chExt cx="1231765" cy="828914"/>
            </a:xfrm>
          </p:grpSpPr>
          <p:pic>
            <p:nvPicPr>
              <p:cNvPr id="12" name="Graphic 11" descr="User">
                <a:extLst>
                  <a:ext uri="{FF2B5EF4-FFF2-40B4-BE49-F238E27FC236}">
                    <a16:creationId xmlns:a16="http://schemas.microsoft.com/office/drawing/2014/main" id="{AE83EFD7-19E6-41D3-BD09-6480FB8E15A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875"/>
              <a:stretch/>
            </p:blipFill>
            <p:spPr>
              <a:xfrm>
                <a:off x="5152567" y="2967411"/>
                <a:ext cx="874410" cy="683132"/>
              </a:xfrm>
              <a:prstGeom prst="rect">
                <a:avLst/>
              </a:prstGeom>
            </p:spPr>
          </p:pic>
          <p:pic>
            <p:nvPicPr>
              <p:cNvPr id="13" name="Graphic 12" descr="Speech">
                <a:extLst>
                  <a:ext uri="{FF2B5EF4-FFF2-40B4-BE49-F238E27FC236}">
                    <a16:creationId xmlns:a16="http://schemas.microsoft.com/office/drawing/2014/main" id="{8D11EBF8-FBCC-4F6C-B9B4-1D86453E88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833745" y="2821629"/>
                <a:ext cx="550587" cy="550587"/>
              </a:xfrm>
              <a:prstGeom prst="rect">
                <a:avLst/>
              </a:prstGeom>
            </p:spPr>
          </p:pic>
        </p:grpSp>
      </p:grpSp>
      <p:grpSp>
        <p:nvGrpSpPr>
          <p:cNvPr id="62" name="Group 61">
            <a:extLst>
              <a:ext uri="{FF2B5EF4-FFF2-40B4-BE49-F238E27FC236}">
                <a16:creationId xmlns:a16="http://schemas.microsoft.com/office/drawing/2014/main" id="{55854112-C9FA-4149-B041-15E0E2C3E7D5}"/>
              </a:ext>
            </a:extLst>
          </p:cNvPr>
          <p:cNvGrpSpPr/>
          <p:nvPr/>
        </p:nvGrpSpPr>
        <p:grpSpPr>
          <a:xfrm>
            <a:off x="8596149" y="4047112"/>
            <a:ext cx="1684311" cy="1634977"/>
            <a:chOff x="8884500" y="2848342"/>
            <a:chExt cx="1684311" cy="1634977"/>
          </a:xfrm>
        </p:grpSpPr>
        <p:sp>
          <p:nvSpPr>
            <p:cNvPr id="59" name="Oval 58">
              <a:extLst>
                <a:ext uri="{FF2B5EF4-FFF2-40B4-BE49-F238E27FC236}">
                  <a16:creationId xmlns:a16="http://schemas.microsoft.com/office/drawing/2014/main" id="{F4DCC1F2-75E5-42B0-A703-1C597F8962DF}"/>
                </a:ext>
              </a:extLst>
            </p:cNvPr>
            <p:cNvSpPr/>
            <p:nvPr/>
          </p:nvSpPr>
          <p:spPr>
            <a:xfrm>
              <a:off x="8884500" y="2848342"/>
              <a:ext cx="1684311" cy="1634977"/>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75DE1CB6-E915-4A0A-9831-2BB73054EA26}"/>
                </a:ext>
              </a:extLst>
            </p:cNvPr>
            <p:cNvPicPr>
              <a:picLocks noChangeAspect="1"/>
            </p:cNvPicPr>
            <p:nvPr/>
          </p:nvPicPr>
          <p:blipFill>
            <a:blip r:embed="rId9">
              <a:alphaModFix/>
              <a:duotone>
                <a:schemeClr val="accent1">
                  <a:shade val="45000"/>
                  <a:satMod val="135000"/>
                </a:schemeClr>
                <a:prstClr val="white"/>
              </a:duotone>
            </a:blip>
            <a:stretch>
              <a:fillRect/>
            </a:stretch>
          </p:blipFill>
          <p:spPr>
            <a:xfrm>
              <a:off x="9202161" y="3309755"/>
              <a:ext cx="1047011" cy="726940"/>
            </a:xfrm>
            <a:prstGeom prst="rect">
              <a:avLst/>
            </a:prstGeom>
          </p:spPr>
        </p:pic>
      </p:grpSp>
      <p:sp>
        <p:nvSpPr>
          <p:cNvPr id="8" name="Rectangle 7">
            <a:extLst>
              <a:ext uri="{FF2B5EF4-FFF2-40B4-BE49-F238E27FC236}">
                <a16:creationId xmlns:a16="http://schemas.microsoft.com/office/drawing/2014/main" id="{52CE6F5E-8838-468F-B5DA-36484B1161F2}"/>
              </a:ext>
            </a:extLst>
          </p:cNvPr>
          <p:cNvSpPr/>
          <p:nvPr/>
        </p:nvSpPr>
        <p:spPr>
          <a:xfrm>
            <a:off x="4981451" y="2260451"/>
            <a:ext cx="2989684" cy="3452812"/>
          </a:xfrm>
          <a:prstGeom prst="rect">
            <a:avLst/>
          </a:prstGeom>
          <a:gradFill>
            <a:gsLst>
              <a:gs pos="0">
                <a:schemeClr val="bg1"/>
              </a:gs>
              <a:gs pos="35000">
                <a:srgbClr val="F8EFFF"/>
              </a:gs>
              <a:gs pos="100000">
                <a:srgbClr val="F5E7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0EEC6C8-2CCF-4BD8-BEC6-2604929B6C6B}"/>
              </a:ext>
            </a:extLst>
          </p:cNvPr>
          <p:cNvSpPr txBox="1"/>
          <p:nvPr/>
        </p:nvSpPr>
        <p:spPr>
          <a:xfrm>
            <a:off x="5353365" y="2748146"/>
            <a:ext cx="1796815" cy="646331"/>
          </a:xfrm>
          <a:prstGeom prst="rect">
            <a:avLst/>
          </a:prstGeom>
          <a:noFill/>
        </p:spPr>
        <p:txBody>
          <a:bodyPr wrap="square" rtlCol="0">
            <a:spAutoFit/>
          </a:bodyPr>
          <a:lstStyle/>
          <a:p>
            <a:pPr algn="ctr"/>
            <a:r>
              <a:rPr lang="en-US" i="1" dirty="0"/>
              <a:t>Improve quality of life</a:t>
            </a:r>
          </a:p>
        </p:txBody>
      </p:sp>
      <p:sp>
        <p:nvSpPr>
          <p:cNvPr id="21" name="TextBox 20">
            <a:extLst>
              <a:ext uri="{FF2B5EF4-FFF2-40B4-BE49-F238E27FC236}">
                <a16:creationId xmlns:a16="http://schemas.microsoft.com/office/drawing/2014/main" id="{D8CC7979-CC46-4248-AF4F-BC2C0E86A487}"/>
              </a:ext>
            </a:extLst>
          </p:cNvPr>
          <p:cNvSpPr txBox="1"/>
          <p:nvPr/>
        </p:nvSpPr>
        <p:spPr>
          <a:xfrm>
            <a:off x="5248664" y="4412752"/>
            <a:ext cx="2091994" cy="1200329"/>
          </a:xfrm>
          <a:prstGeom prst="rect">
            <a:avLst/>
          </a:prstGeom>
          <a:noFill/>
        </p:spPr>
        <p:txBody>
          <a:bodyPr wrap="square" rtlCol="0">
            <a:spAutoFit/>
          </a:bodyPr>
          <a:lstStyle/>
          <a:p>
            <a:pPr algn="ctr"/>
            <a:r>
              <a:rPr lang="en-US" i="1" dirty="0"/>
              <a:t>Reduce transmission to sexual partners</a:t>
            </a:r>
          </a:p>
        </p:txBody>
      </p:sp>
      <p:sp>
        <p:nvSpPr>
          <p:cNvPr id="14" name="Arrow: Chevron 13">
            <a:extLst>
              <a:ext uri="{FF2B5EF4-FFF2-40B4-BE49-F238E27FC236}">
                <a16:creationId xmlns:a16="http://schemas.microsoft.com/office/drawing/2014/main" id="{B68499A4-A7F8-4017-B422-5FB9CECBD697}"/>
              </a:ext>
            </a:extLst>
          </p:cNvPr>
          <p:cNvSpPr/>
          <p:nvPr/>
        </p:nvSpPr>
        <p:spPr>
          <a:xfrm>
            <a:off x="4507097" y="1925099"/>
            <a:ext cx="1069349" cy="4146505"/>
          </a:xfrm>
          <a:prstGeom prst="chevron">
            <a:avLst>
              <a:gd name="adj" fmla="val 77537"/>
            </a:avLst>
          </a:prstGeom>
          <a:solidFill>
            <a:schemeClr val="bg1"/>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694814211"/>
      </p:ext>
    </p:extLst>
  </p:cSld>
  <p:clrMapOvr>
    <a:masterClrMapping/>
  </p:clrMapOvr>
  <mc:AlternateContent xmlns:mc="http://schemas.openxmlformats.org/markup-compatibility/2006" xmlns:p14="http://schemas.microsoft.com/office/powerpoint/2010/main">
    <mc:Choice Requires="p14">
      <p:transition spd="slow" p14:dur="2000" advTm="58351"/>
    </mc:Choice>
    <mc:Fallback xmlns="">
      <p:transition spd="slow" advTm="58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par>
                          <p:cTn id="31" fill="hold">
                            <p:stCondLst>
                              <p:cond delay="500"/>
                            </p:stCondLst>
                            <p:childTnLst>
                              <p:par>
                                <p:cTn id="32" presetID="22" presetClass="entr" presetSubtype="1" fill="hold" grpId="0" nodeType="after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2000"/>
                                        <p:tgtEl>
                                          <p:spTgt spid="18"/>
                                        </p:tgtEl>
                                      </p:cBhvr>
                                    </p:animEffect>
                                  </p:childTnLst>
                                </p:cTn>
                              </p:par>
                              <p:par>
                                <p:cTn id="35" presetID="22" presetClass="entr" presetSubtype="1" fill="hold" nodeType="withEffect">
                                  <p:stCondLst>
                                    <p:cond delay="2000"/>
                                  </p:stCondLst>
                                  <p:childTnLst>
                                    <p:set>
                                      <p:cBhvr>
                                        <p:cTn id="36" dur="1" fill="hold">
                                          <p:stCondLst>
                                            <p:cond delay="0"/>
                                          </p:stCondLst>
                                        </p:cTn>
                                        <p:tgtEl>
                                          <p:spTgt spid="62"/>
                                        </p:tgtEl>
                                        <p:attrNameLst>
                                          <p:attrName>style.visibility</p:attrName>
                                        </p:attrNameLst>
                                      </p:cBhvr>
                                      <p:to>
                                        <p:strVal val="visible"/>
                                      </p:to>
                                    </p:set>
                                    <p:animEffect transition="in" filter="wipe(up)">
                                      <p:cBhvr>
                                        <p:cTn id="3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3" grpId="0"/>
      <p:bldP spid="21"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753F2C-5E9F-4E2C-86E6-127E5FC94EF5}"/>
              </a:ext>
            </a:extLst>
          </p:cNvPr>
          <p:cNvSpPr/>
          <p:nvPr/>
        </p:nvSpPr>
        <p:spPr>
          <a:xfrm>
            <a:off x="6588109" y="1587914"/>
            <a:ext cx="5440031" cy="4828757"/>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nhaltsplatzhalter 2">
            <a:extLst>
              <a:ext uri="{FF2B5EF4-FFF2-40B4-BE49-F238E27FC236}">
                <a16:creationId xmlns:a16="http://schemas.microsoft.com/office/drawing/2014/main" id="{48CB82D4-8AAB-40ED-8C32-968D05EDF545}"/>
              </a:ext>
            </a:extLst>
          </p:cNvPr>
          <p:cNvSpPr txBox="1">
            <a:spLocks/>
          </p:cNvSpPr>
          <p:nvPr/>
        </p:nvSpPr>
        <p:spPr bwMode="gray">
          <a:xfrm>
            <a:off x="4140581" y="478751"/>
            <a:ext cx="4434951" cy="552390"/>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accent1"/>
                </a:solidFill>
              </a:rPr>
              <a:t>NHBS-Trans</a:t>
            </a:r>
            <a:endParaRPr lang="de-DE" sz="4800" b="1" dirty="0">
              <a:solidFill>
                <a:schemeClr val="accent1"/>
              </a:solidFill>
            </a:endParaRPr>
          </a:p>
        </p:txBody>
      </p:sp>
      <p:sp>
        <p:nvSpPr>
          <p:cNvPr id="12" name="Inhaltsplatzhalter 2">
            <a:extLst>
              <a:ext uri="{FF2B5EF4-FFF2-40B4-BE49-F238E27FC236}">
                <a16:creationId xmlns:a16="http://schemas.microsoft.com/office/drawing/2014/main" id="{8F3029FB-570B-42DC-BC89-BE8A3A7B5417}"/>
              </a:ext>
            </a:extLst>
          </p:cNvPr>
          <p:cNvSpPr txBox="1">
            <a:spLocks/>
          </p:cNvSpPr>
          <p:nvPr/>
        </p:nvSpPr>
        <p:spPr bwMode="gray">
          <a:xfrm>
            <a:off x="6885435" y="1899941"/>
            <a:ext cx="5123427" cy="461666"/>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Formative work with community &amp; hiring </a:t>
            </a:r>
            <a:br>
              <a:rPr lang="en-US" sz="1700" dirty="0"/>
            </a:br>
            <a:r>
              <a:rPr lang="en-US" sz="1700" dirty="0"/>
              <a:t>local staff prior to data collection </a:t>
            </a:r>
          </a:p>
        </p:txBody>
      </p:sp>
      <p:sp>
        <p:nvSpPr>
          <p:cNvPr id="13" name="Inhaltsplatzhalter 2">
            <a:extLst>
              <a:ext uri="{FF2B5EF4-FFF2-40B4-BE49-F238E27FC236}">
                <a16:creationId xmlns:a16="http://schemas.microsoft.com/office/drawing/2014/main" id="{FC3E4D94-4BDB-46BF-97AA-49A37DF8651F}"/>
              </a:ext>
            </a:extLst>
          </p:cNvPr>
          <p:cNvSpPr txBox="1">
            <a:spLocks/>
          </p:cNvSpPr>
          <p:nvPr/>
        </p:nvSpPr>
        <p:spPr bwMode="gray">
          <a:xfrm>
            <a:off x="6875798" y="3731207"/>
            <a:ext cx="4413736" cy="1767009"/>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None/>
            </a:pPr>
            <a:r>
              <a:rPr lang="en-US" sz="1700" dirty="0"/>
              <a:t>Eligibility:</a:t>
            </a:r>
          </a:p>
          <a:p>
            <a:pPr marL="457200">
              <a:lnSpc>
                <a:spcPct val="100000"/>
              </a:lnSpc>
              <a:spcAft>
                <a:spcPts val="400"/>
              </a:spcAft>
              <a:buClr>
                <a:schemeClr val="accent2"/>
              </a:buClr>
              <a:buSzPct val="110000"/>
              <a:buFont typeface="Arial" panose="020B0604020202020204" pitchFamily="34" charset="0"/>
              <a:buChar char="•"/>
            </a:pPr>
            <a:r>
              <a:rPr lang="en-US" sz="1500" dirty="0"/>
              <a:t>18 years old or older</a:t>
            </a:r>
          </a:p>
          <a:p>
            <a:pPr marL="457200">
              <a:lnSpc>
                <a:spcPct val="100000"/>
              </a:lnSpc>
              <a:spcAft>
                <a:spcPts val="400"/>
              </a:spcAft>
              <a:buClr>
                <a:schemeClr val="accent2"/>
              </a:buClr>
              <a:buSzPct val="110000"/>
              <a:buFont typeface="Arial" panose="020B0604020202020204" pitchFamily="34" charset="0"/>
              <a:buChar char="•"/>
            </a:pPr>
            <a:r>
              <a:rPr lang="en-US" sz="1500" dirty="0"/>
              <a:t>Assigned male at birth or intersex</a:t>
            </a:r>
          </a:p>
          <a:p>
            <a:pPr marL="457200">
              <a:lnSpc>
                <a:spcPct val="100000"/>
              </a:lnSpc>
              <a:spcAft>
                <a:spcPts val="400"/>
              </a:spcAft>
              <a:buClr>
                <a:schemeClr val="accent2"/>
              </a:buClr>
              <a:buSzPct val="110000"/>
              <a:buFont typeface="Arial" panose="020B0604020202020204" pitchFamily="34" charset="0"/>
              <a:buChar char="•"/>
            </a:pPr>
            <a:r>
              <a:rPr lang="en-US" sz="1500" dirty="0"/>
              <a:t>Reported a gender identity of </a:t>
            </a:r>
            <a:br>
              <a:rPr lang="en-US" sz="1500" dirty="0"/>
            </a:br>
            <a:r>
              <a:rPr lang="en-US" sz="1500" dirty="0"/>
              <a:t>woman or transgender woman </a:t>
            </a:r>
          </a:p>
          <a:p>
            <a:pPr marL="457200">
              <a:lnSpc>
                <a:spcPct val="100000"/>
              </a:lnSpc>
              <a:spcAft>
                <a:spcPts val="400"/>
              </a:spcAft>
              <a:buClr>
                <a:schemeClr val="accent2"/>
              </a:buClr>
              <a:buSzPct val="110000"/>
              <a:buFont typeface="Arial" panose="020B0604020202020204" pitchFamily="34" charset="0"/>
              <a:buChar char="•"/>
            </a:pPr>
            <a:r>
              <a:rPr lang="en-US" sz="1500" dirty="0"/>
              <a:t>Resided in a participating city</a:t>
            </a:r>
          </a:p>
        </p:txBody>
      </p:sp>
      <p:sp>
        <p:nvSpPr>
          <p:cNvPr id="14" name="Rectangle 13">
            <a:extLst>
              <a:ext uri="{FF2B5EF4-FFF2-40B4-BE49-F238E27FC236}">
                <a16:creationId xmlns:a16="http://schemas.microsoft.com/office/drawing/2014/main" id="{D04E23F6-C4EE-4F87-9D66-9A337E2D2986}"/>
              </a:ext>
            </a:extLst>
          </p:cNvPr>
          <p:cNvSpPr/>
          <p:nvPr/>
        </p:nvSpPr>
        <p:spPr>
          <a:xfrm>
            <a:off x="6789905" y="3166597"/>
            <a:ext cx="3295261" cy="353943"/>
          </a:xfrm>
          <a:prstGeom prst="rect">
            <a:avLst/>
          </a:prstGeom>
        </p:spPr>
        <p:txBody>
          <a:bodyPr wrap="none">
            <a:spAutoFit/>
          </a:bodyPr>
          <a:lstStyle/>
          <a:p>
            <a:r>
              <a:rPr lang="en-US" sz="1700" dirty="0"/>
              <a:t>Respondent driven sampling</a:t>
            </a:r>
          </a:p>
        </p:txBody>
      </p:sp>
      <p:sp>
        <p:nvSpPr>
          <p:cNvPr id="15" name="Inhaltsplatzhalter 2">
            <a:extLst>
              <a:ext uri="{FF2B5EF4-FFF2-40B4-BE49-F238E27FC236}">
                <a16:creationId xmlns:a16="http://schemas.microsoft.com/office/drawing/2014/main" id="{46763270-68C2-4A0C-9E92-B7119CE13E1C}"/>
              </a:ext>
            </a:extLst>
          </p:cNvPr>
          <p:cNvSpPr txBox="1">
            <a:spLocks/>
          </p:cNvSpPr>
          <p:nvPr/>
        </p:nvSpPr>
        <p:spPr bwMode="gray">
          <a:xfrm>
            <a:off x="6887648" y="5612425"/>
            <a:ext cx="4647135" cy="675096"/>
          </a:xfrm>
          <a:prstGeom prst="rect">
            <a:avLst/>
          </a:prstGeom>
        </p:spPr>
        <p:txBody>
          <a:bodyPr vert="horz" lIns="0" tIns="0" rIns="0" bIns="0" rtlCol="0" anchor="t" anchorCtr="0">
            <a:noAutofit/>
          </a:bodyPr>
          <a:lstStyle>
            <a:lvl1pPr marL="182563"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7621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2pPr>
            <a:lvl3pPr marL="541338"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3pPr>
            <a:lvl4pPr marL="715963" indent="-174625"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4pPr>
            <a:lvl5pPr marL="898525" indent="-182563" algn="l" defTabSz="914400" rtl="0" eaLnBrk="1" latinLnBrk="0" hangingPunct="1">
              <a:lnSpc>
                <a:spcPct val="94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8000"/>
              </a:lnSpc>
              <a:spcAft>
                <a:spcPts val="600"/>
              </a:spcAft>
              <a:buNone/>
            </a:pPr>
            <a:r>
              <a:rPr lang="en-US" sz="1700" dirty="0"/>
              <a:t>Participants completed a survey, HIV testing, and dried blood spots (DBS)</a:t>
            </a:r>
          </a:p>
        </p:txBody>
      </p:sp>
      <p:grpSp>
        <p:nvGrpSpPr>
          <p:cNvPr id="255" name="Group 254">
            <a:extLst>
              <a:ext uri="{FF2B5EF4-FFF2-40B4-BE49-F238E27FC236}">
                <a16:creationId xmlns:a16="http://schemas.microsoft.com/office/drawing/2014/main" id="{0C17D945-3B7A-4910-9053-E669EB8F9CD3}"/>
              </a:ext>
            </a:extLst>
          </p:cNvPr>
          <p:cNvGrpSpPr/>
          <p:nvPr/>
        </p:nvGrpSpPr>
        <p:grpSpPr>
          <a:xfrm>
            <a:off x="-664190" y="1977111"/>
            <a:ext cx="7205643" cy="3238310"/>
            <a:chOff x="6211492" y="3948265"/>
            <a:chExt cx="5170621" cy="2118622"/>
          </a:xfrm>
        </p:grpSpPr>
        <p:grpSp>
          <p:nvGrpSpPr>
            <p:cNvPr id="89" name="Group 88">
              <a:extLst>
                <a:ext uri="{FF2B5EF4-FFF2-40B4-BE49-F238E27FC236}">
                  <a16:creationId xmlns:a16="http://schemas.microsoft.com/office/drawing/2014/main" id="{CA7399A8-B9EC-458A-856B-DAA482DFBD51}"/>
                </a:ext>
              </a:extLst>
            </p:cNvPr>
            <p:cNvGrpSpPr>
              <a:grpSpLocks noChangeAspect="1"/>
            </p:cNvGrpSpPr>
            <p:nvPr/>
          </p:nvGrpSpPr>
          <p:grpSpPr>
            <a:xfrm>
              <a:off x="6211492" y="3948265"/>
              <a:ext cx="5005813" cy="2118622"/>
              <a:chOff x="3397915" y="1335684"/>
              <a:chExt cx="8616294" cy="3646713"/>
            </a:xfrm>
            <a:solidFill>
              <a:srgbClr val="C8F04B"/>
            </a:solidFill>
          </p:grpSpPr>
          <p:sp>
            <p:nvSpPr>
              <p:cNvPr id="90" name="Text Box 81">
                <a:extLst>
                  <a:ext uri="{FF2B5EF4-FFF2-40B4-BE49-F238E27FC236}">
                    <a16:creationId xmlns:a16="http://schemas.microsoft.com/office/drawing/2014/main" id="{CFDB927E-E985-4007-9150-9EE564697142}"/>
                  </a:ext>
                </a:extLst>
              </p:cNvPr>
              <p:cNvSpPr txBox="1">
                <a:spLocks noChangeArrowheads="1"/>
              </p:cNvSpPr>
              <p:nvPr/>
            </p:nvSpPr>
            <p:spPr bwMode="auto">
              <a:xfrm>
                <a:off x="3397915" y="2590228"/>
                <a:ext cx="2034164" cy="589206"/>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San </a:t>
                </a:r>
                <a:b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b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Francisco</a:t>
                </a:r>
              </a:p>
            </p:txBody>
          </p:sp>
          <p:sp>
            <p:nvSpPr>
              <p:cNvPr id="91" name="Freeform 2">
                <a:extLst>
                  <a:ext uri="{FF2B5EF4-FFF2-40B4-BE49-F238E27FC236}">
                    <a16:creationId xmlns:a16="http://schemas.microsoft.com/office/drawing/2014/main" id="{820F8CEC-397B-4AF6-B745-6A6A4B8CD329}"/>
                  </a:ext>
                </a:extLst>
              </p:cNvPr>
              <p:cNvSpPr>
                <a:spLocks/>
              </p:cNvSpPr>
              <p:nvPr/>
            </p:nvSpPr>
            <p:spPr bwMode="auto">
              <a:xfrm>
                <a:off x="9311858" y="3601442"/>
                <a:ext cx="439523" cy="686343"/>
              </a:xfrm>
              <a:custGeom>
                <a:avLst/>
                <a:gdLst>
                  <a:gd name="T0" fmla="*/ 0 w 51"/>
                  <a:gd name="T1" fmla="*/ 2147483647 h 83"/>
                  <a:gd name="T2" fmla="*/ 2147483647 w 51"/>
                  <a:gd name="T3" fmla="*/ 2147483647 h 83"/>
                  <a:gd name="T4" fmla="*/ 0 w 51"/>
                  <a:gd name="T5" fmla="*/ 2147483647 h 83"/>
                  <a:gd name="T6" fmla="*/ 2147483647 w 51"/>
                  <a:gd name="T7" fmla="*/ 2147483647 h 83"/>
                  <a:gd name="T8" fmla="*/ 2147483647 w 51"/>
                  <a:gd name="T9" fmla="*/ 2147483647 h 83"/>
                  <a:gd name="T10" fmla="*/ 2147483647 w 51"/>
                  <a:gd name="T11" fmla="*/ 2147483647 h 83"/>
                  <a:gd name="T12" fmla="*/ 2147483647 w 51"/>
                  <a:gd name="T13" fmla="*/ 2147483647 h 83"/>
                  <a:gd name="T14" fmla="*/ 2147483647 w 51"/>
                  <a:gd name="T15" fmla="*/ 2147483647 h 83"/>
                  <a:gd name="T16" fmla="*/ 2147483647 w 51"/>
                  <a:gd name="T17" fmla="*/ 2147483647 h 83"/>
                  <a:gd name="T18" fmla="*/ 2147483647 w 51"/>
                  <a:gd name="T19" fmla="*/ 2147483647 h 83"/>
                  <a:gd name="T20" fmla="*/ 2147483647 w 51"/>
                  <a:gd name="T21" fmla="*/ 2147483647 h 83"/>
                  <a:gd name="T22" fmla="*/ 2147483647 w 51"/>
                  <a:gd name="T23" fmla="*/ 2147483647 h 83"/>
                  <a:gd name="T24" fmla="*/ 2147483647 w 51"/>
                  <a:gd name="T25" fmla="*/ 2147483647 h 83"/>
                  <a:gd name="T26" fmla="*/ 2147483647 w 51"/>
                  <a:gd name="T27" fmla="*/ 2147483647 h 83"/>
                  <a:gd name="T28" fmla="*/ 2147483647 w 51"/>
                  <a:gd name="T29" fmla="*/ 2147483647 h 83"/>
                  <a:gd name="T30" fmla="*/ 2147483647 w 51"/>
                  <a:gd name="T31" fmla="*/ 2147483647 h 83"/>
                  <a:gd name="T32" fmla="*/ 2147483647 w 51"/>
                  <a:gd name="T33" fmla="*/ 2147483647 h 83"/>
                  <a:gd name="T34" fmla="*/ 2147483647 w 51"/>
                  <a:gd name="T35" fmla="*/ 2147483647 h 83"/>
                  <a:gd name="T36" fmla="*/ 2147483647 w 51"/>
                  <a:gd name="T37" fmla="*/ 2147483647 h 83"/>
                  <a:gd name="T38" fmla="*/ 2147483647 w 51"/>
                  <a:gd name="T39" fmla="*/ 2147483647 h 83"/>
                  <a:gd name="T40" fmla="*/ 2147483647 w 51"/>
                  <a:gd name="T41" fmla="*/ 2147483647 h 83"/>
                  <a:gd name="T42" fmla="*/ 2147483647 w 51"/>
                  <a:gd name="T43" fmla="*/ 2147483647 h 83"/>
                  <a:gd name="T44" fmla="*/ 2147483647 w 51"/>
                  <a:gd name="T45" fmla="*/ 0 h 83"/>
                  <a:gd name="T46" fmla="*/ 0 w 51"/>
                  <a:gd name="T47" fmla="*/ 2147483647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
                  <a:gd name="T73" fmla="*/ 0 h 83"/>
                  <a:gd name="T74" fmla="*/ 51 w 51"/>
                  <a:gd name="T75" fmla="*/ 83 h 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 h="83">
                    <a:moveTo>
                      <a:pt x="0" y="3"/>
                    </a:moveTo>
                    <a:lnTo>
                      <a:pt x="1" y="4"/>
                    </a:lnTo>
                    <a:lnTo>
                      <a:pt x="0" y="56"/>
                    </a:lnTo>
                    <a:lnTo>
                      <a:pt x="3" y="81"/>
                    </a:lnTo>
                    <a:lnTo>
                      <a:pt x="6" y="81"/>
                    </a:lnTo>
                    <a:lnTo>
                      <a:pt x="8" y="74"/>
                    </a:lnTo>
                    <a:lnTo>
                      <a:pt x="9" y="76"/>
                    </a:lnTo>
                    <a:lnTo>
                      <a:pt x="9" y="80"/>
                    </a:lnTo>
                    <a:lnTo>
                      <a:pt x="12" y="81"/>
                    </a:lnTo>
                    <a:lnTo>
                      <a:pt x="8" y="83"/>
                    </a:lnTo>
                    <a:lnTo>
                      <a:pt x="16" y="81"/>
                    </a:lnTo>
                    <a:lnTo>
                      <a:pt x="17" y="79"/>
                    </a:lnTo>
                    <a:lnTo>
                      <a:pt x="16" y="77"/>
                    </a:lnTo>
                    <a:lnTo>
                      <a:pt x="17" y="75"/>
                    </a:lnTo>
                    <a:lnTo>
                      <a:pt x="13" y="72"/>
                    </a:lnTo>
                    <a:lnTo>
                      <a:pt x="13" y="69"/>
                    </a:lnTo>
                    <a:lnTo>
                      <a:pt x="51" y="66"/>
                    </a:lnTo>
                    <a:lnTo>
                      <a:pt x="47" y="53"/>
                    </a:lnTo>
                    <a:lnTo>
                      <a:pt x="48" y="48"/>
                    </a:lnTo>
                    <a:lnTo>
                      <a:pt x="49" y="45"/>
                    </a:lnTo>
                    <a:lnTo>
                      <a:pt x="48" y="41"/>
                    </a:lnTo>
                    <a:lnTo>
                      <a:pt x="45" y="35"/>
                    </a:lnTo>
                    <a:lnTo>
                      <a:pt x="35" y="0"/>
                    </a:lnTo>
                    <a:lnTo>
                      <a:pt x="0" y="3"/>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2" name="Freeform 3">
                <a:extLst>
                  <a:ext uri="{FF2B5EF4-FFF2-40B4-BE49-F238E27FC236}">
                    <a16:creationId xmlns:a16="http://schemas.microsoft.com/office/drawing/2014/main" id="{3DF5D300-90E5-4D8D-B9CC-F26FCF0F4A28}"/>
                  </a:ext>
                </a:extLst>
              </p:cNvPr>
              <p:cNvSpPr>
                <a:spLocks/>
              </p:cNvSpPr>
              <p:nvPr/>
            </p:nvSpPr>
            <p:spPr bwMode="auto">
              <a:xfrm>
                <a:off x="6109211" y="3179713"/>
                <a:ext cx="790282" cy="876534"/>
              </a:xfrm>
              <a:custGeom>
                <a:avLst/>
                <a:gdLst>
                  <a:gd name="T0" fmla="*/ 0 w 92"/>
                  <a:gd name="T1" fmla="*/ 2147483647 h 106"/>
                  <a:gd name="T2" fmla="*/ 2147483647 w 92"/>
                  <a:gd name="T3" fmla="*/ 2147483647 h 106"/>
                  <a:gd name="T4" fmla="*/ 2147483647 w 92"/>
                  <a:gd name="T5" fmla="*/ 2147483647 h 106"/>
                  <a:gd name="T6" fmla="*/ 2147483647 w 92"/>
                  <a:gd name="T7" fmla="*/ 2147483647 h 106"/>
                  <a:gd name="T8" fmla="*/ 2147483647 w 92"/>
                  <a:gd name="T9" fmla="*/ 2147483647 h 106"/>
                  <a:gd name="T10" fmla="*/ 2147483647 w 92"/>
                  <a:gd name="T11" fmla="*/ 2147483647 h 106"/>
                  <a:gd name="T12" fmla="*/ 2147483647 w 92"/>
                  <a:gd name="T13" fmla="*/ 2147483647 h 106"/>
                  <a:gd name="T14" fmla="*/ 2147483647 w 92"/>
                  <a:gd name="T15" fmla="*/ 2147483647 h 106"/>
                  <a:gd name="T16" fmla="*/ 2147483647 w 92"/>
                  <a:gd name="T17" fmla="*/ 2147483647 h 106"/>
                  <a:gd name="T18" fmla="*/ 2147483647 w 92"/>
                  <a:gd name="T19" fmla="*/ 2147483647 h 106"/>
                  <a:gd name="T20" fmla="*/ 2147483647 w 92"/>
                  <a:gd name="T21" fmla="*/ 2147483647 h 106"/>
                  <a:gd name="T22" fmla="*/ 2147483647 w 92"/>
                  <a:gd name="T23" fmla="*/ 0 h 106"/>
                  <a:gd name="T24" fmla="*/ 2147483647 w 92"/>
                  <a:gd name="T25" fmla="*/ 2147483647 h 106"/>
                  <a:gd name="T26" fmla="*/ 2147483647 w 92"/>
                  <a:gd name="T27" fmla="*/ 2147483647 h 106"/>
                  <a:gd name="T28" fmla="*/ 2147483647 w 92"/>
                  <a:gd name="T29" fmla="*/ 2147483647 h 106"/>
                  <a:gd name="T30" fmla="*/ 2147483647 w 92"/>
                  <a:gd name="T31" fmla="*/ 2147483647 h 106"/>
                  <a:gd name="T32" fmla="*/ 2147483647 w 92"/>
                  <a:gd name="T33" fmla="*/ 2147483647 h 106"/>
                  <a:gd name="T34" fmla="*/ 0 w 92"/>
                  <a:gd name="T35" fmla="*/ 2147483647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2"/>
                  <a:gd name="T55" fmla="*/ 0 h 106"/>
                  <a:gd name="T56" fmla="*/ 92 w 92"/>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2" h="106">
                    <a:moveTo>
                      <a:pt x="0" y="72"/>
                    </a:moveTo>
                    <a:lnTo>
                      <a:pt x="6" y="67"/>
                    </a:lnTo>
                    <a:lnTo>
                      <a:pt x="4" y="63"/>
                    </a:lnTo>
                    <a:lnTo>
                      <a:pt x="5" y="57"/>
                    </a:lnTo>
                    <a:lnTo>
                      <a:pt x="11" y="47"/>
                    </a:lnTo>
                    <a:lnTo>
                      <a:pt x="15" y="44"/>
                    </a:lnTo>
                    <a:lnTo>
                      <a:pt x="13" y="41"/>
                    </a:lnTo>
                    <a:lnTo>
                      <a:pt x="11" y="31"/>
                    </a:lnTo>
                    <a:lnTo>
                      <a:pt x="13" y="13"/>
                    </a:lnTo>
                    <a:lnTo>
                      <a:pt x="16" y="12"/>
                    </a:lnTo>
                    <a:lnTo>
                      <a:pt x="21" y="15"/>
                    </a:lnTo>
                    <a:lnTo>
                      <a:pt x="26" y="0"/>
                    </a:lnTo>
                    <a:lnTo>
                      <a:pt x="92" y="11"/>
                    </a:lnTo>
                    <a:lnTo>
                      <a:pt x="78" y="106"/>
                    </a:lnTo>
                    <a:lnTo>
                      <a:pt x="58" y="102"/>
                    </a:lnTo>
                    <a:lnTo>
                      <a:pt x="45" y="99"/>
                    </a:lnTo>
                    <a:lnTo>
                      <a:pt x="19" y="84"/>
                    </a:lnTo>
                    <a:lnTo>
                      <a:pt x="0" y="7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3" name="Freeform 4">
                <a:extLst>
                  <a:ext uri="{FF2B5EF4-FFF2-40B4-BE49-F238E27FC236}">
                    <a16:creationId xmlns:a16="http://schemas.microsoft.com/office/drawing/2014/main" id="{B005BE79-622D-4DBD-A352-D9886FEF67F5}"/>
                  </a:ext>
                </a:extLst>
              </p:cNvPr>
              <p:cNvSpPr>
                <a:spLocks/>
              </p:cNvSpPr>
              <p:nvPr/>
            </p:nvSpPr>
            <p:spPr bwMode="auto">
              <a:xfrm>
                <a:off x="8548779" y="3427789"/>
                <a:ext cx="584122" cy="504421"/>
              </a:xfrm>
              <a:custGeom>
                <a:avLst/>
                <a:gdLst>
                  <a:gd name="T0" fmla="*/ 0 w 68"/>
                  <a:gd name="T1" fmla="*/ 2147483647 h 61"/>
                  <a:gd name="T2" fmla="*/ 2147483647 w 68"/>
                  <a:gd name="T3" fmla="*/ 2147483647 h 61"/>
                  <a:gd name="T4" fmla="*/ 2147483647 w 68"/>
                  <a:gd name="T5" fmla="*/ 2147483647 h 61"/>
                  <a:gd name="T6" fmla="*/ 2147483647 w 68"/>
                  <a:gd name="T7" fmla="*/ 2147483647 h 61"/>
                  <a:gd name="T8" fmla="*/ 2147483647 w 68"/>
                  <a:gd name="T9" fmla="*/ 2147483647 h 61"/>
                  <a:gd name="T10" fmla="*/ 2147483647 w 68"/>
                  <a:gd name="T11" fmla="*/ 2147483647 h 61"/>
                  <a:gd name="T12" fmla="*/ 2147483647 w 68"/>
                  <a:gd name="T13" fmla="*/ 2147483647 h 61"/>
                  <a:gd name="T14" fmla="*/ 2147483647 w 68"/>
                  <a:gd name="T15" fmla="*/ 2147483647 h 61"/>
                  <a:gd name="T16" fmla="*/ 2147483647 w 68"/>
                  <a:gd name="T17" fmla="*/ 2147483647 h 61"/>
                  <a:gd name="T18" fmla="*/ 2147483647 w 68"/>
                  <a:gd name="T19" fmla="*/ 2147483647 h 61"/>
                  <a:gd name="T20" fmla="*/ 2147483647 w 68"/>
                  <a:gd name="T21" fmla="*/ 2147483647 h 61"/>
                  <a:gd name="T22" fmla="*/ 2147483647 w 68"/>
                  <a:gd name="T23" fmla="*/ 2147483647 h 61"/>
                  <a:gd name="T24" fmla="*/ 2147483647 w 68"/>
                  <a:gd name="T25" fmla="*/ 2147483647 h 61"/>
                  <a:gd name="T26" fmla="*/ 2147483647 w 68"/>
                  <a:gd name="T27" fmla="*/ 2147483647 h 61"/>
                  <a:gd name="T28" fmla="*/ 2147483647 w 68"/>
                  <a:gd name="T29" fmla="*/ 2147483647 h 61"/>
                  <a:gd name="T30" fmla="*/ 2147483647 w 68"/>
                  <a:gd name="T31" fmla="*/ 2147483647 h 61"/>
                  <a:gd name="T32" fmla="*/ 2147483647 w 68"/>
                  <a:gd name="T33" fmla="*/ 2147483647 h 61"/>
                  <a:gd name="T34" fmla="*/ 2147483647 w 68"/>
                  <a:gd name="T35" fmla="*/ 2147483647 h 61"/>
                  <a:gd name="T36" fmla="*/ 2147483647 w 68"/>
                  <a:gd name="T37" fmla="*/ 2147483647 h 61"/>
                  <a:gd name="T38" fmla="*/ 2147483647 w 68"/>
                  <a:gd name="T39" fmla="*/ 0 h 61"/>
                  <a:gd name="T40" fmla="*/ 0 w 68"/>
                  <a:gd name="T41" fmla="*/ 2147483647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61"/>
                  <a:gd name="T65" fmla="*/ 68 w 68"/>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61">
                    <a:moveTo>
                      <a:pt x="0" y="2"/>
                    </a:moveTo>
                    <a:lnTo>
                      <a:pt x="3" y="21"/>
                    </a:lnTo>
                    <a:lnTo>
                      <a:pt x="2" y="50"/>
                    </a:lnTo>
                    <a:lnTo>
                      <a:pt x="4" y="52"/>
                    </a:lnTo>
                    <a:lnTo>
                      <a:pt x="9" y="52"/>
                    </a:lnTo>
                    <a:lnTo>
                      <a:pt x="9" y="61"/>
                    </a:lnTo>
                    <a:lnTo>
                      <a:pt x="49" y="60"/>
                    </a:lnTo>
                    <a:lnTo>
                      <a:pt x="48" y="51"/>
                    </a:lnTo>
                    <a:lnTo>
                      <a:pt x="52" y="41"/>
                    </a:lnTo>
                    <a:lnTo>
                      <a:pt x="56" y="34"/>
                    </a:lnTo>
                    <a:lnTo>
                      <a:pt x="56" y="32"/>
                    </a:lnTo>
                    <a:lnTo>
                      <a:pt x="60" y="26"/>
                    </a:lnTo>
                    <a:lnTo>
                      <a:pt x="62" y="19"/>
                    </a:lnTo>
                    <a:lnTo>
                      <a:pt x="61" y="18"/>
                    </a:lnTo>
                    <a:lnTo>
                      <a:pt x="64" y="16"/>
                    </a:lnTo>
                    <a:lnTo>
                      <a:pt x="68" y="9"/>
                    </a:lnTo>
                    <a:lnTo>
                      <a:pt x="67" y="8"/>
                    </a:lnTo>
                    <a:lnTo>
                      <a:pt x="58" y="9"/>
                    </a:lnTo>
                    <a:lnTo>
                      <a:pt x="60" y="5"/>
                    </a:lnTo>
                    <a:lnTo>
                      <a:pt x="59" y="0"/>
                    </a:lnTo>
                    <a:lnTo>
                      <a:pt x="0" y="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4" name="Freeform 5">
                <a:extLst>
                  <a:ext uri="{FF2B5EF4-FFF2-40B4-BE49-F238E27FC236}">
                    <a16:creationId xmlns:a16="http://schemas.microsoft.com/office/drawing/2014/main" id="{CF10BF10-4813-4FEA-88E7-F1C15FD3CDB8}"/>
                  </a:ext>
                </a:extLst>
              </p:cNvPr>
              <p:cNvSpPr>
                <a:spLocks/>
              </p:cNvSpPr>
              <p:nvPr/>
            </p:nvSpPr>
            <p:spPr bwMode="auto">
              <a:xfrm>
                <a:off x="5326087" y="2228757"/>
                <a:ext cx="910543" cy="1504993"/>
              </a:xfrm>
              <a:custGeom>
                <a:avLst/>
                <a:gdLst>
                  <a:gd name="T0" fmla="*/ 2147483647 w 106"/>
                  <a:gd name="T1" fmla="*/ 2147483647 h 182"/>
                  <a:gd name="T2" fmla="*/ 2147483647 w 106"/>
                  <a:gd name="T3" fmla="*/ 2147483647 h 182"/>
                  <a:gd name="T4" fmla="*/ 2147483647 w 106"/>
                  <a:gd name="T5" fmla="*/ 2147483647 h 182"/>
                  <a:gd name="T6" fmla="*/ 2147483647 w 106"/>
                  <a:gd name="T7" fmla="*/ 2147483647 h 182"/>
                  <a:gd name="T8" fmla="*/ 2147483647 w 106"/>
                  <a:gd name="T9" fmla="*/ 2147483647 h 182"/>
                  <a:gd name="T10" fmla="*/ 2147483647 w 106"/>
                  <a:gd name="T11" fmla="*/ 2147483647 h 182"/>
                  <a:gd name="T12" fmla="*/ 2147483647 w 106"/>
                  <a:gd name="T13" fmla="*/ 2147483647 h 182"/>
                  <a:gd name="T14" fmla="*/ 2147483647 w 106"/>
                  <a:gd name="T15" fmla="*/ 2147483647 h 182"/>
                  <a:gd name="T16" fmla="*/ 2147483647 w 106"/>
                  <a:gd name="T17" fmla="*/ 2147483647 h 182"/>
                  <a:gd name="T18" fmla="*/ 2147483647 w 106"/>
                  <a:gd name="T19" fmla="*/ 2147483647 h 182"/>
                  <a:gd name="T20" fmla="*/ 2147483647 w 106"/>
                  <a:gd name="T21" fmla="*/ 2147483647 h 182"/>
                  <a:gd name="T22" fmla="*/ 2147483647 w 106"/>
                  <a:gd name="T23" fmla="*/ 2147483647 h 182"/>
                  <a:gd name="T24" fmla="*/ 2147483647 w 106"/>
                  <a:gd name="T25" fmla="*/ 2147483647 h 182"/>
                  <a:gd name="T26" fmla="*/ 2147483647 w 106"/>
                  <a:gd name="T27" fmla="*/ 2147483647 h 182"/>
                  <a:gd name="T28" fmla="*/ 2147483647 w 106"/>
                  <a:gd name="T29" fmla="*/ 2147483647 h 182"/>
                  <a:gd name="T30" fmla="*/ 2147483647 w 106"/>
                  <a:gd name="T31" fmla="*/ 2147483647 h 182"/>
                  <a:gd name="T32" fmla="*/ 2147483647 w 106"/>
                  <a:gd name="T33" fmla="*/ 2147483647 h 182"/>
                  <a:gd name="T34" fmla="*/ 2147483647 w 106"/>
                  <a:gd name="T35" fmla="*/ 2147483647 h 182"/>
                  <a:gd name="T36" fmla="*/ 2147483647 w 106"/>
                  <a:gd name="T37" fmla="*/ 2147483647 h 182"/>
                  <a:gd name="T38" fmla="*/ 2147483647 w 106"/>
                  <a:gd name="T39" fmla="*/ 2147483647 h 182"/>
                  <a:gd name="T40" fmla="*/ 2147483647 w 106"/>
                  <a:gd name="T41" fmla="*/ 2147483647 h 182"/>
                  <a:gd name="T42" fmla="*/ 2147483647 w 106"/>
                  <a:gd name="T43" fmla="*/ 2147483647 h 182"/>
                  <a:gd name="T44" fmla="*/ 2147483647 w 106"/>
                  <a:gd name="T45" fmla="*/ 2147483647 h 182"/>
                  <a:gd name="T46" fmla="*/ 2147483647 w 106"/>
                  <a:gd name="T47" fmla="*/ 2147483647 h 182"/>
                  <a:gd name="T48" fmla="*/ 2147483647 w 106"/>
                  <a:gd name="T49" fmla="*/ 2147483647 h 182"/>
                  <a:gd name="T50" fmla="*/ 2147483647 w 106"/>
                  <a:gd name="T51" fmla="*/ 2147483647 h 182"/>
                  <a:gd name="T52" fmla="*/ 2147483647 w 106"/>
                  <a:gd name="T53" fmla="*/ 2147483647 h 182"/>
                  <a:gd name="T54" fmla="*/ 2147483647 w 106"/>
                  <a:gd name="T55" fmla="*/ 2147483647 h 182"/>
                  <a:gd name="T56" fmla="*/ 2147483647 w 106"/>
                  <a:gd name="T57" fmla="*/ 2147483647 h 182"/>
                  <a:gd name="T58" fmla="*/ 2147483647 w 106"/>
                  <a:gd name="T59" fmla="*/ 2147483647 h 182"/>
                  <a:gd name="T60" fmla="*/ 2147483647 w 106"/>
                  <a:gd name="T61" fmla="*/ 2147483647 h 182"/>
                  <a:gd name="T62" fmla="*/ 2147483647 w 106"/>
                  <a:gd name="T63" fmla="*/ 2147483647 h 182"/>
                  <a:gd name="T64" fmla="*/ 2147483647 w 106"/>
                  <a:gd name="T65" fmla="*/ 2147483647 h 182"/>
                  <a:gd name="T66" fmla="*/ 2147483647 w 106"/>
                  <a:gd name="T67" fmla="*/ 2147483647 h 182"/>
                  <a:gd name="T68" fmla="*/ 2147483647 w 106"/>
                  <a:gd name="T69" fmla="*/ 2147483647 h 182"/>
                  <a:gd name="T70" fmla="*/ 2147483647 w 106"/>
                  <a:gd name="T71" fmla="*/ 2147483647 h 182"/>
                  <a:gd name="T72" fmla="*/ 2147483647 w 106"/>
                  <a:gd name="T73" fmla="*/ 2147483647 h 182"/>
                  <a:gd name="T74" fmla="*/ 2147483647 w 106"/>
                  <a:gd name="T75" fmla="*/ 2147483647 h 182"/>
                  <a:gd name="T76" fmla="*/ 2147483647 w 106"/>
                  <a:gd name="T77" fmla="*/ 2147483647 h 182"/>
                  <a:gd name="T78" fmla="*/ 2147483647 w 106"/>
                  <a:gd name="T79" fmla="*/ 2147483647 h 182"/>
                  <a:gd name="T80" fmla="*/ 2147483647 w 106"/>
                  <a:gd name="T81" fmla="*/ 2147483647 h 182"/>
                  <a:gd name="T82" fmla="*/ 2147483647 w 106"/>
                  <a:gd name="T83" fmla="*/ 2147483647 h 182"/>
                  <a:gd name="T84" fmla="*/ 2147483647 w 106"/>
                  <a:gd name="T85" fmla="*/ 2147483647 h 182"/>
                  <a:gd name="T86" fmla="*/ 2147483647 w 106"/>
                  <a:gd name="T87" fmla="*/ 2147483647 h 182"/>
                  <a:gd name="T88" fmla="*/ 2147483647 w 106"/>
                  <a:gd name="T89" fmla="*/ 2147483647 h 182"/>
                  <a:gd name="T90" fmla="*/ 2147483647 w 106"/>
                  <a:gd name="T91" fmla="*/ 2147483647 h 182"/>
                  <a:gd name="T92" fmla="*/ 2147483647 w 106"/>
                  <a:gd name="T93" fmla="*/ 2147483647 h 182"/>
                  <a:gd name="T94" fmla="*/ 2147483647 w 106"/>
                  <a:gd name="T95" fmla="*/ 2147483647 h 182"/>
                  <a:gd name="T96" fmla="*/ 2147483647 w 106"/>
                  <a:gd name="T97" fmla="*/ 0 h 182"/>
                  <a:gd name="T98" fmla="*/ 2147483647 w 106"/>
                  <a:gd name="T99" fmla="*/ 2147483647 h 182"/>
                  <a:gd name="T100" fmla="*/ 2147483647 w 106"/>
                  <a:gd name="T101" fmla="*/ 2147483647 h 182"/>
                  <a:gd name="T102" fmla="*/ 0 w 106"/>
                  <a:gd name="T103" fmla="*/ 2147483647 h 182"/>
                  <a:gd name="T104" fmla="*/ 2147483647 w 106"/>
                  <a:gd name="T105" fmla="*/ 2147483647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
                  <a:gd name="T160" fmla="*/ 0 h 182"/>
                  <a:gd name="T161" fmla="*/ 106 w 106"/>
                  <a:gd name="T162" fmla="*/ 182 h 1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 h="182">
                    <a:moveTo>
                      <a:pt x="3" y="33"/>
                    </a:moveTo>
                    <a:lnTo>
                      <a:pt x="4" y="37"/>
                    </a:lnTo>
                    <a:lnTo>
                      <a:pt x="1" y="51"/>
                    </a:lnTo>
                    <a:lnTo>
                      <a:pt x="3" y="55"/>
                    </a:lnTo>
                    <a:lnTo>
                      <a:pt x="11" y="74"/>
                    </a:lnTo>
                    <a:lnTo>
                      <a:pt x="12" y="74"/>
                    </a:lnTo>
                    <a:lnTo>
                      <a:pt x="13" y="70"/>
                    </a:lnTo>
                    <a:lnTo>
                      <a:pt x="14" y="69"/>
                    </a:lnTo>
                    <a:lnTo>
                      <a:pt x="15" y="70"/>
                    </a:lnTo>
                    <a:lnTo>
                      <a:pt x="13" y="72"/>
                    </a:lnTo>
                    <a:lnTo>
                      <a:pt x="14" y="74"/>
                    </a:lnTo>
                    <a:lnTo>
                      <a:pt x="16" y="82"/>
                    </a:lnTo>
                    <a:lnTo>
                      <a:pt x="15" y="81"/>
                    </a:lnTo>
                    <a:lnTo>
                      <a:pt x="12" y="78"/>
                    </a:lnTo>
                    <a:lnTo>
                      <a:pt x="13" y="75"/>
                    </a:lnTo>
                    <a:lnTo>
                      <a:pt x="11" y="75"/>
                    </a:lnTo>
                    <a:lnTo>
                      <a:pt x="9" y="79"/>
                    </a:lnTo>
                    <a:lnTo>
                      <a:pt x="10" y="86"/>
                    </a:lnTo>
                    <a:lnTo>
                      <a:pt x="12" y="89"/>
                    </a:lnTo>
                    <a:lnTo>
                      <a:pt x="16" y="92"/>
                    </a:lnTo>
                    <a:lnTo>
                      <a:pt x="14" y="96"/>
                    </a:lnTo>
                    <a:lnTo>
                      <a:pt x="12" y="97"/>
                    </a:lnTo>
                    <a:lnTo>
                      <a:pt x="12" y="101"/>
                    </a:lnTo>
                    <a:lnTo>
                      <a:pt x="17" y="112"/>
                    </a:lnTo>
                    <a:lnTo>
                      <a:pt x="21" y="119"/>
                    </a:lnTo>
                    <a:lnTo>
                      <a:pt x="21" y="123"/>
                    </a:lnTo>
                    <a:lnTo>
                      <a:pt x="23" y="125"/>
                    </a:lnTo>
                    <a:lnTo>
                      <a:pt x="22" y="128"/>
                    </a:lnTo>
                    <a:lnTo>
                      <a:pt x="20" y="134"/>
                    </a:lnTo>
                    <a:lnTo>
                      <a:pt x="22" y="137"/>
                    </a:lnTo>
                    <a:lnTo>
                      <a:pt x="35" y="141"/>
                    </a:lnTo>
                    <a:lnTo>
                      <a:pt x="40" y="148"/>
                    </a:lnTo>
                    <a:lnTo>
                      <a:pt x="47" y="151"/>
                    </a:lnTo>
                    <a:lnTo>
                      <a:pt x="47" y="155"/>
                    </a:lnTo>
                    <a:lnTo>
                      <a:pt x="51" y="156"/>
                    </a:lnTo>
                    <a:lnTo>
                      <a:pt x="56" y="164"/>
                    </a:lnTo>
                    <a:lnTo>
                      <a:pt x="59" y="170"/>
                    </a:lnTo>
                    <a:lnTo>
                      <a:pt x="59" y="180"/>
                    </a:lnTo>
                    <a:lnTo>
                      <a:pt x="97" y="182"/>
                    </a:lnTo>
                    <a:lnTo>
                      <a:pt x="95" y="178"/>
                    </a:lnTo>
                    <a:lnTo>
                      <a:pt x="96" y="172"/>
                    </a:lnTo>
                    <a:lnTo>
                      <a:pt x="102" y="162"/>
                    </a:lnTo>
                    <a:lnTo>
                      <a:pt x="106" y="159"/>
                    </a:lnTo>
                    <a:lnTo>
                      <a:pt x="104" y="156"/>
                    </a:lnTo>
                    <a:lnTo>
                      <a:pt x="102" y="146"/>
                    </a:lnTo>
                    <a:lnTo>
                      <a:pt x="52" y="70"/>
                    </a:lnTo>
                    <a:lnTo>
                      <a:pt x="48" y="63"/>
                    </a:lnTo>
                    <a:lnTo>
                      <a:pt x="61" y="14"/>
                    </a:lnTo>
                    <a:lnTo>
                      <a:pt x="10" y="0"/>
                    </a:lnTo>
                    <a:lnTo>
                      <a:pt x="9" y="3"/>
                    </a:lnTo>
                    <a:lnTo>
                      <a:pt x="9" y="9"/>
                    </a:lnTo>
                    <a:lnTo>
                      <a:pt x="0" y="24"/>
                    </a:lnTo>
                    <a:lnTo>
                      <a:pt x="3" y="33"/>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5" name="Freeform 6">
                <a:extLst>
                  <a:ext uri="{FF2B5EF4-FFF2-40B4-BE49-F238E27FC236}">
                    <a16:creationId xmlns:a16="http://schemas.microsoft.com/office/drawing/2014/main" id="{8F995EA5-159D-4223-B82A-0C32C83DDE0F}"/>
                  </a:ext>
                </a:extLst>
              </p:cNvPr>
              <p:cNvSpPr>
                <a:spLocks/>
              </p:cNvSpPr>
              <p:nvPr/>
            </p:nvSpPr>
            <p:spPr bwMode="auto">
              <a:xfrm>
                <a:off x="6899493" y="2708370"/>
                <a:ext cx="831800" cy="644997"/>
              </a:xfrm>
              <a:custGeom>
                <a:avLst/>
                <a:gdLst>
                  <a:gd name="T0" fmla="*/ 0 w 97"/>
                  <a:gd name="T1" fmla="*/ 2147483647 h 78"/>
                  <a:gd name="T2" fmla="*/ 2147483647 w 97"/>
                  <a:gd name="T3" fmla="*/ 0 h 78"/>
                  <a:gd name="T4" fmla="*/ 2147483647 w 97"/>
                  <a:gd name="T5" fmla="*/ 2147483647 h 78"/>
                  <a:gd name="T6" fmla="*/ 2147483647 w 97"/>
                  <a:gd name="T7" fmla="*/ 2147483647 h 78"/>
                  <a:gd name="T8" fmla="*/ 2147483647 w 97"/>
                  <a:gd name="T9" fmla="*/ 2147483647 h 78"/>
                  <a:gd name="T10" fmla="*/ 2147483647 w 97"/>
                  <a:gd name="T11" fmla="*/ 2147483647 h 78"/>
                  <a:gd name="T12" fmla="*/ 2147483647 w 97"/>
                  <a:gd name="T13" fmla="*/ 2147483647 h 78"/>
                  <a:gd name="T14" fmla="*/ 2147483647 w 97"/>
                  <a:gd name="T15" fmla="*/ 2147483647 h 78"/>
                  <a:gd name="T16" fmla="*/ 0 w 97"/>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78"/>
                  <a:gd name="T29" fmla="*/ 97 w 9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78">
                    <a:moveTo>
                      <a:pt x="0" y="68"/>
                    </a:moveTo>
                    <a:lnTo>
                      <a:pt x="9" y="0"/>
                    </a:lnTo>
                    <a:lnTo>
                      <a:pt x="72" y="8"/>
                    </a:lnTo>
                    <a:lnTo>
                      <a:pt x="97" y="10"/>
                    </a:lnTo>
                    <a:lnTo>
                      <a:pt x="96" y="27"/>
                    </a:lnTo>
                    <a:lnTo>
                      <a:pt x="93" y="78"/>
                    </a:lnTo>
                    <a:lnTo>
                      <a:pt x="80" y="77"/>
                    </a:lnTo>
                    <a:lnTo>
                      <a:pt x="40" y="73"/>
                    </a:lnTo>
                    <a:lnTo>
                      <a:pt x="0" y="68"/>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6" name="Freeform 8">
                <a:extLst>
                  <a:ext uri="{FF2B5EF4-FFF2-40B4-BE49-F238E27FC236}">
                    <a16:creationId xmlns:a16="http://schemas.microsoft.com/office/drawing/2014/main" id="{7C2C7127-8F5E-4AAA-A7C1-EBBAE4CF1B20}"/>
                  </a:ext>
                </a:extLst>
              </p:cNvPr>
              <p:cNvSpPr>
                <a:spLocks/>
              </p:cNvSpPr>
              <p:nvPr/>
            </p:nvSpPr>
            <p:spPr bwMode="auto">
              <a:xfrm>
                <a:off x="10617542" y="2757985"/>
                <a:ext cx="120260" cy="190191"/>
              </a:xfrm>
              <a:custGeom>
                <a:avLst/>
                <a:gdLst>
                  <a:gd name="T0" fmla="*/ 0 w 14"/>
                  <a:gd name="T1" fmla="*/ 2147483647 h 23"/>
                  <a:gd name="T2" fmla="*/ 2147483647 w 14"/>
                  <a:gd name="T3" fmla="*/ 0 h 23"/>
                  <a:gd name="T4" fmla="*/ 2147483647 w 14"/>
                  <a:gd name="T5" fmla="*/ 0 h 23"/>
                  <a:gd name="T6" fmla="*/ 2147483647 w 14"/>
                  <a:gd name="T7" fmla="*/ 2147483647 h 23"/>
                  <a:gd name="T8" fmla="*/ 2147483647 w 14"/>
                  <a:gd name="T9" fmla="*/ 2147483647 h 23"/>
                  <a:gd name="T10" fmla="*/ 2147483647 w 14"/>
                  <a:gd name="T11" fmla="*/ 2147483647 h 23"/>
                  <a:gd name="T12" fmla="*/ 2147483647 w 14"/>
                  <a:gd name="T13" fmla="*/ 2147483647 h 23"/>
                  <a:gd name="T14" fmla="*/ 2147483647 w 14"/>
                  <a:gd name="T15" fmla="*/ 2147483647 h 23"/>
                  <a:gd name="T16" fmla="*/ 2147483647 w 14"/>
                  <a:gd name="T17" fmla="*/ 2147483647 h 23"/>
                  <a:gd name="T18" fmla="*/ 2147483647 w 14"/>
                  <a:gd name="T19" fmla="*/ 2147483647 h 23"/>
                  <a:gd name="T20" fmla="*/ 2147483647 w 14"/>
                  <a:gd name="T21" fmla="*/ 2147483647 h 23"/>
                  <a:gd name="T22" fmla="*/ 2147483647 w 14"/>
                  <a:gd name="T23" fmla="*/ 2147483647 h 23"/>
                  <a:gd name="T24" fmla="*/ 2147483647 w 14"/>
                  <a:gd name="T25" fmla="*/ 2147483647 h 23"/>
                  <a:gd name="T26" fmla="*/ 2147483647 w 14"/>
                  <a:gd name="T27" fmla="*/ 2147483647 h 23"/>
                  <a:gd name="T28" fmla="*/ 2147483647 w 14"/>
                  <a:gd name="T29" fmla="*/ 2147483647 h 23"/>
                  <a:gd name="T30" fmla="*/ 2147483647 w 14"/>
                  <a:gd name="T31" fmla="*/ 2147483647 h 23"/>
                  <a:gd name="T32" fmla="*/ 2147483647 w 14"/>
                  <a:gd name="T33" fmla="*/ 2147483647 h 23"/>
                  <a:gd name="T34" fmla="*/ 2147483647 w 14"/>
                  <a:gd name="T35" fmla="*/ 2147483647 h 23"/>
                  <a:gd name="T36" fmla="*/ 2147483647 w 14"/>
                  <a:gd name="T37" fmla="*/ 2147483647 h 23"/>
                  <a:gd name="T38" fmla="*/ 0 w 14"/>
                  <a:gd name="T39" fmla="*/ 2147483647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3"/>
                  <a:gd name="T62" fmla="*/ 14 w 14"/>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3">
                    <a:moveTo>
                      <a:pt x="0" y="2"/>
                    </a:moveTo>
                    <a:lnTo>
                      <a:pt x="1" y="0"/>
                    </a:lnTo>
                    <a:lnTo>
                      <a:pt x="4" y="0"/>
                    </a:lnTo>
                    <a:lnTo>
                      <a:pt x="3" y="2"/>
                    </a:lnTo>
                    <a:lnTo>
                      <a:pt x="2" y="3"/>
                    </a:lnTo>
                    <a:lnTo>
                      <a:pt x="3" y="6"/>
                    </a:lnTo>
                    <a:lnTo>
                      <a:pt x="4" y="7"/>
                    </a:lnTo>
                    <a:lnTo>
                      <a:pt x="6" y="9"/>
                    </a:lnTo>
                    <a:lnTo>
                      <a:pt x="7" y="12"/>
                    </a:lnTo>
                    <a:lnTo>
                      <a:pt x="8" y="14"/>
                    </a:lnTo>
                    <a:lnTo>
                      <a:pt x="10" y="15"/>
                    </a:lnTo>
                    <a:lnTo>
                      <a:pt x="12" y="16"/>
                    </a:lnTo>
                    <a:lnTo>
                      <a:pt x="13" y="18"/>
                    </a:lnTo>
                    <a:lnTo>
                      <a:pt x="11" y="20"/>
                    </a:lnTo>
                    <a:lnTo>
                      <a:pt x="13" y="19"/>
                    </a:lnTo>
                    <a:lnTo>
                      <a:pt x="14" y="21"/>
                    </a:lnTo>
                    <a:lnTo>
                      <a:pt x="10" y="22"/>
                    </a:lnTo>
                    <a:lnTo>
                      <a:pt x="5" y="23"/>
                    </a:lnTo>
                    <a:lnTo>
                      <a:pt x="5" y="21"/>
                    </a:lnTo>
                    <a:lnTo>
                      <a:pt x="0" y="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7" name="Freeform 9">
                <a:extLst>
                  <a:ext uri="{FF2B5EF4-FFF2-40B4-BE49-F238E27FC236}">
                    <a16:creationId xmlns:a16="http://schemas.microsoft.com/office/drawing/2014/main" id="{BFEA6EC2-0CBF-4436-AC97-774141F72C74}"/>
                  </a:ext>
                </a:extLst>
              </p:cNvPr>
              <p:cNvSpPr>
                <a:spLocks/>
              </p:cNvSpPr>
              <p:nvPr/>
            </p:nvSpPr>
            <p:spPr bwMode="auto">
              <a:xfrm>
                <a:off x="10490123" y="2906830"/>
                <a:ext cx="17180" cy="24808"/>
              </a:xfrm>
              <a:custGeom>
                <a:avLst/>
                <a:gdLst>
                  <a:gd name="T0" fmla="*/ 0 w 2"/>
                  <a:gd name="T1" fmla="*/ 2147483647 h 3"/>
                  <a:gd name="T2" fmla="*/ 2147483647 w 2"/>
                  <a:gd name="T3" fmla="*/ 0 h 3"/>
                  <a:gd name="T4" fmla="*/ 2147483647 w 2"/>
                  <a:gd name="T5" fmla="*/ 2147483647 h 3"/>
                  <a:gd name="T6" fmla="*/ 2147483647 w 2"/>
                  <a:gd name="T7" fmla="*/ 2147483647 h 3"/>
                  <a:gd name="T8" fmla="*/ 0 w 2"/>
                  <a:gd name="T9" fmla="*/ 214748364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1"/>
                    </a:moveTo>
                    <a:lnTo>
                      <a:pt x="2" y="0"/>
                    </a:lnTo>
                    <a:lnTo>
                      <a:pt x="2" y="1"/>
                    </a:lnTo>
                    <a:lnTo>
                      <a:pt x="2" y="3"/>
                    </a:lnTo>
                    <a:lnTo>
                      <a:pt x="0" y="1"/>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8" name="Freeform 10">
                <a:extLst>
                  <a:ext uri="{FF2B5EF4-FFF2-40B4-BE49-F238E27FC236}">
                    <a16:creationId xmlns:a16="http://schemas.microsoft.com/office/drawing/2014/main" id="{EC41625C-D5CE-4B03-A0A2-74D484181BD2}"/>
                  </a:ext>
                </a:extLst>
              </p:cNvPr>
              <p:cNvSpPr>
                <a:spLocks/>
              </p:cNvSpPr>
              <p:nvPr/>
            </p:nvSpPr>
            <p:spPr bwMode="auto">
              <a:xfrm>
                <a:off x="9424960" y="4122401"/>
                <a:ext cx="1047983" cy="769035"/>
              </a:xfrm>
              <a:custGeom>
                <a:avLst/>
                <a:gdLst>
                  <a:gd name="T0" fmla="*/ 0 w 122"/>
                  <a:gd name="T1" fmla="*/ 2147483647 h 93"/>
                  <a:gd name="T2" fmla="*/ 2147483647 w 122"/>
                  <a:gd name="T3" fmla="*/ 2147483647 h 93"/>
                  <a:gd name="T4" fmla="*/ 2147483647 w 122"/>
                  <a:gd name="T5" fmla="*/ 2147483647 h 93"/>
                  <a:gd name="T6" fmla="*/ 2147483647 w 122"/>
                  <a:gd name="T7" fmla="*/ 2147483647 h 93"/>
                  <a:gd name="T8" fmla="*/ 2147483647 w 122"/>
                  <a:gd name="T9" fmla="*/ 2147483647 h 93"/>
                  <a:gd name="T10" fmla="*/ 2147483647 w 122"/>
                  <a:gd name="T11" fmla="*/ 2147483647 h 93"/>
                  <a:gd name="T12" fmla="*/ 2147483647 w 122"/>
                  <a:gd name="T13" fmla="*/ 2147483647 h 93"/>
                  <a:gd name="T14" fmla="*/ 2147483647 w 122"/>
                  <a:gd name="T15" fmla="*/ 2147483647 h 93"/>
                  <a:gd name="T16" fmla="*/ 2147483647 w 122"/>
                  <a:gd name="T17" fmla="*/ 2147483647 h 93"/>
                  <a:gd name="T18" fmla="*/ 2147483647 w 122"/>
                  <a:gd name="T19" fmla="*/ 2147483647 h 93"/>
                  <a:gd name="T20" fmla="*/ 2147483647 w 122"/>
                  <a:gd name="T21" fmla="*/ 2147483647 h 93"/>
                  <a:gd name="T22" fmla="*/ 2147483647 w 122"/>
                  <a:gd name="T23" fmla="*/ 2147483647 h 93"/>
                  <a:gd name="T24" fmla="*/ 2147483647 w 122"/>
                  <a:gd name="T25" fmla="*/ 2147483647 h 93"/>
                  <a:gd name="T26" fmla="*/ 2147483647 w 122"/>
                  <a:gd name="T27" fmla="*/ 2147483647 h 93"/>
                  <a:gd name="T28" fmla="*/ 2147483647 w 122"/>
                  <a:gd name="T29" fmla="*/ 2147483647 h 93"/>
                  <a:gd name="T30" fmla="*/ 2147483647 w 122"/>
                  <a:gd name="T31" fmla="*/ 2147483647 h 93"/>
                  <a:gd name="T32" fmla="*/ 2147483647 w 122"/>
                  <a:gd name="T33" fmla="*/ 2147483647 h 93"/>
                  <a:gd name="T34" fmla="*/ 2147483647 w 122"/>
                  <a:gd name="T35" fmla="*/ 2147483647 h 93"/>
                  <a:gd name="T36" fmla="*/ 2147483647 w 122"/>
                  <a:gd name="T37" fmla="*/ 2147483647 h 93"/>
                  <a:gd name="T38" fmla="*/ 2147483647 w 122"/>
                  <a:gd name="T39" fmla="*/ 2147483647 h 93"/>
                  <a:gd name="T40" fmla="*/ 2147483647 w 122"/>
                  <a:gd name="T41" fmla="*/ 2147483647 h 93"/>
                  <a:gd name="T42" fmla="*/ 2147483647 w 122"/>
                  <a:gd name="T43" fmla="*/ 2147483647 h 93"/>
                  <a:gd name="T44" fmla="*/ 2147483647 w 122"/>
                  <a:gd name="T45" fmla="*/ 2147483647 h 93"/>
                  <a:gd name="T46" fmla="*/ 2147483647 w 122"/>
                  <a:gd name="T47" fmla="*/ 2147483647 h 93"/>
                  <a:gd name="T48" fmla="*/ 2147483647 w 122"/>
                  <a:gd name="T49" fmla="*/ 2147483647 h 93"/>
                  <a:gd name="T50" fmla="*/ 2147483647 w 122"/>
                  <a:gd name="T51" fmla="*/ 2147483647 h 93"/>
                  <a:gd name="T52" fmla="*/ 2147483647 w 122"/>
                  <a:gd name="T53" fmla="*/ 2147483647 h 93"/>
                  <a:gd name="T54" fmla="*/ 2147483647 w 122"/>
                  <a:gd name="T55" fmla="*/ 2147483647 h 93"/>
                  <a:gd name="T56" fmla="*/ 2147483647 w 122"/>
                  <a:gd name="T57" fmla="*/ 2147483647 h 93"/>
                  <a:gd name="T58" fmla="*/ 2147483647 w 122"/>
                  <a:gd name="T59" fmla="*/ 2147483647 h 93"/>
                  <a:gd name="T60" fmla="*/ 2147483647 w 122"/>
                  <a:gd name="T61" fmla="*/ 2147483647 h 93"/>
                  <a:gd name="T62" fmla="*/ 2147483647 w 122"/>
                  <a:gd name="T63" fmla="*/ 2147483647 h 93"/>
                  <a:gd name="T64" fmla="*/ 2147483647 w 122"/>
                  <a:gd name="T65" fmla="*/ 2147483647 h 93"/>
                  <a:gd name="T66" fmla="*/ 2147483647 w 122"/>
                  <a:gd name="T67" fmla="*/ 2147483647 h 93"/>
                  <a:gd name="T68" fmla="*/ 2147483647 w 122"/>
                  <a:gd name="T69" fmla="*/ 2147483647 h 93"/>
                  <a:gd name="T70" fmla="*/ 2147483647 w 122"/>
                  <a:gd name="T71" fmla="*/ 2147483647 h 93"/>
                  <a:gd name="T72" fmla="*/ 2147483647 w 122"/>
                  <a:gd name="T73" fmla="*/ 2147483647 h 93"/>
                  <a:gd name="T74" fmla="*/ 2147483647 w 122"/>
                  <a:gd name="T75" fmla="*/ 2147483647 h 93"/>
                  <a:gd name="T76" fmla="*/ 2147483647 w 122"/>
                  <a:gd name="T77" fmla="*/ 2147483647 h 93"/>
                  <a:gd name="T78" fmla="*/ 2147483647 w 122"/>
                  <a:gd name="T79" fmla="*/ 2147483647 h 93"/>
                  <a:gd name="T80" fmla="*/ 2147483647 w 122"/>
                  <a:gd name="T81" fmla="*/ 2147483647 h 93"/>
                  <a:gd name="T82" fmla="*/ 2147483647 w 122"/>
                  <a:gd name="T83" fmla="*/ 2147483647 h 93"/>
                  <a:gd name="T84" fmla="*/ 2147483647 w 122"/>
                  <a:gd name="T85" fmla="*/ 2147483647 h 93"/>
                  <a:gd name="T86" fmla="*/ 2147483647 w 122"/>
                  <a:gd name="T87" fmla="*/ 2147483647 h 93"/>
                  <a:gd name="T88" fmla="*/ 2147483647 w 122"/>
                  <a:gd name="T89" fmla="*/ 2147483647 h 93"/>
                  <a:gd name="T90" fmla="*/ 2147483647 w 122"/>
                  <a:gd name="T91" fmla="*/ 2147483647 h 93"/>
                  <a:gd name="T92" fmla="*/ 2147483647 w 122"/>
                  <a:gd name="T93" fmla="*/ 2147483647 h 93"/>
                  <a:gd name="T94" fmla="*/ 2147483647 w 122"/>
                  <a:gd name="T95" fmla="*/ 2147483647 h 93"/>
                  <a:gd name="T96" fmla="*/ 2147483647 w 122"/>
                  <a:gd name="T97" fmla="*/ 2147483647 h 93"/>
                  <a:gd name="T98" fmla="*/ 2147483647 w 122"/>
                  <a:gd name="T99" fmla="*/ 2147483647 h 93"/>
                  <a:gd name="T100" fmla="*/ 2147483647 w 122"/>
                  <a:gd name="T101" fmla="*/ 2147483647 h 93"/>
                  <a:gd name="T102" fmla="*/ 2147483647 w 122"/>
                  <a:gd name="T103" fmla="*/ 2147483647 h 93"/>
                  <a:gd name="T104" fmla="*/ 2147483647 w 122"/>
                  <a:gd name="T105" fmla="*/ 2147483647 h 93"/>
                  <a:gd name="T106" fmla="*/ 2147483647 w 122"/>
                  <a:gd name="T107" fmla="*/ 2147483647 h 93"/>
                  <a:gd name="T108" fmla="*/ 0 w 122"/>
                  <a:gd name="T109" fmla="*/ 2147483647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2"/>
                  <a:gd name="T166" fmla="*/ 0 h 93"/>
                  <a:gd name="T167" fmla="*/ 122 w 122"/>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2" h="93">
                    <a:moveTo>
                      <a:pt x="0" y="6"/>
                    </a:moveTo>
                    <a:lnTo>
                      <a:pt x="0" y="9"/>
                    </a:lnTo>
                    <a:lnTo>
                      <a:pt x="4" y="12"/>
                    </a:lnTo>
                    <a:lnTo>
                      <a:pt x="3" y="14"/>
                    </a:lnTo>
                    <a:lnTo>
                      <a:pt x="4" y="16"/>
                    </a:lnTo>
                    <a:lnTo>
                      <a:pt x="3" y="18"/>
                    </a:lnTo>
                    <a:lnTo>
                      <a:pt x="5" y="17"/>
                    </a:lnTo>
                    <a:lnTo>
                      <a:pt x="7" y="15"/>
                    </a:lnTo>
                    <a:lnTo>
                      <a:pt x="7" y="13"/>
                    </a:lnTo>
                    <a:lnTo>
                      <a:pt x="8" y="15"/>
                    </a:lnTo>
                    <a:lnTo>
                      <a:pt x="9" y="13"/>
                    </a:lnTo>
                    <a:lnTo>
                      <a:pt x="10" y="14"/>
                    </a:lnTo>
                    <a:lnTo>
                      <a:pt x="7" y="17"/>
                    </a:lnTo>
                    <a:lnTo>
                      <a:pt x="15" y="15"/>
                    </a:lnTo>
                    <a:lnTo>
                      <a:pt x="17" y="13"/>
                    </a:lnTo>
                    <a:lnTo>
                      <a:pt x="18" y="14"/>
                    </a:lnTo>
                    <a:lnTo>
                      <a:pt x="21" y="13"/>
                    </a:lnTo>
                    <a:lnTo>
                      <a:pt x="22" y="14"/>
                    </a:lnTo>
                    <a:lnTo>
                      <a:pt x="17" y="15"/>
                    </a:lnTo>
                    <a:lnTo>
                      <a:pt x="19" y="15"/>
                    </a:lnTo>
                    <a:lnTo>
                      <a:pt x="25" y="17"/>
                    </a:lnTo>
                    <a:lnTo>
                      <a:pt x="28" y="19"/>
                    </a:lnTo>
                    <a:lnTo>
                      <a:pt x="27" y="16"/>
                    </a:lnTo>
                    <a:lnTo>
                      <a:pt x="29" y="18"/>
                    </a:lnTo>
                    <a:lnTo>
                      <a:pt x="32" y="18"/>
                    </a:lnTo>
                    <a:lnTo>
                      <a:pt x="29" y="19"/>
                    </a:lnTo>
                    <a:lnTo>
                      <a:pt x="34" y="21"/>
                    </a:lnTo>
                    <a:lnTo>
                      <a:pt x="35" y="23"/>
                    </a:lnTo>
                    <a:lnTo>
                      <a:pt x="35" y="25"/>
                    </a:lnTo>
                    <a:lnTo>
                      <a:pt x="33" y="22"/>
                    </a:lnTo>
                    <a:lnTo>
                      <a:pt x="34" y="26"/>
                    </a:lnTo>
                    <a:lnTo>
                      <a:pt x="38" y="24"/>
                    </a:lnTo>
                    <a:lnTo>
                      <a:pt x="40" y="24"/>
                    </a:lnTo>
                    <a:lnTo>
                      <a:pt x="41" y="23"/>
                    </a:lnTo>
                    <a:lnTo>
                      <a:pt x="42" y="24"/>
                    </a:lnTo>
                    <a:lnTo>
                      <a:pt x="46" y="21"/>
                    </a:lnTo>
                    <a:lnTo>
                      <a:pt x="49" y="20"/>
                    </a:lnTo>
                    <a:lnTo>
                      <a:pt x="48" y="19"/>
                    </a:lnTo>
                    <a:lnTo>
                      <a:pt x="50" y="17"/>
                    </a:lnTo>
                    <a:lnTo>
                      <a:pt x="54" y="17"/>
                    </a:lnTo>
                    <a:lnTo>
                      <a:pt x="59" y="19"/>
                    </a:lnTo>
                    <a:lnTo>
                      <a:pt x="61" y="22"/>
                    </a:lnTo>
                    <a:lnTo>
                      <a:pt x="64" y="23"/>
                    </a:lnTo>
                    <a:lnTo>
                      <a:pt x="64" y="25"/>
                    </a:lnTo>
                    <a:lnTo>
                      <a:pt x="67" y="26"/>
                    </a:lnTo>
                    <a:lnTo>
                      <a:pt x="68" y="28"/>
                    </a:lnTo>
                    <a:lnTo>
                      <a:pt x="69" y="30"/>
                    </a:lnTo>
                    <a:lnTo>
                      <a:pt x="73" y="30"/>
                    </a:lnTo>
                    <a:lnTo>
                      <a:pt x="75" y="32"/>
                    </a:lnTo>
                    <a:lnTo>
                      <a:pt x="77" y="37"/>
                    </a:lnTo>
                    <a:lnTo>
                      <a:pt x="76" y="46"/>
                    </a:lnTo>
                    <a:lnTo>
                      <a:pt x="76" y="52"/>
                    </a:lnTo>
                    <a:lnTo>
                      <a:pt x="78" y="54"/>
                    </a:lnTo>
                    <a:lnTo>
                      <a:pt x="79" y="51"/>
                    </a:lnTo>
                    <a:lnTo>
                      <a:pt x="77" y="50"/>
                    </a:lnTo>
                    <a:lnTo>
                      <a:pt x="78" y="48"/>
                    </a:lnTo>
                    <a:lnTo>
                      <a:pt x="78" y="49"/>
                    </a:lnTo>
                    <a:lnTo>
                      <a:pt x="80" y="49"/>
                    </a:lnTo>
                    <a:lnTo>
                      <a:pt x="81" y="51"/>
                    </a:lnTo>
                    <a:lnTo>
                      <a:pt x="82" y="49"/>
                    </a:lnTo>
                    <a:lnTo>
                      <a:pt x="83" y="51"/>
                    </a:lnTo>
                    <a:lnTo>
                      <a:pt x="79" y="57"/>
                    </a:lnTo>
                    <a:lnTo>
                      <a:pt x="79" y="58"/>
                    </a:lnTo>
                    <a:lnTo>
                      <a:pt x="81" y="59"/>
                    </a:lnTo>
                    <a:lnTo>
                      <a:pt x="83" y="64"/>
                    </a:lnTo>
                    <a:lnTo>
                      <a:pt x="85" y="66"/>
                    </a:lnTo>
                    <a:lnTo>
                      <a:pt x="87" y="68"/>
                    </a:lnTo>
                    <a:lnTo>
                      <a:pt x="88" y="68"/>
                    </a:lnTo>
                    <a:lnTo>
                      <a:pt x="86" y="65"/>
                    </a:lnTo>
                    <a:lnTo>
                      <a:pt x="88" y="65"/>
                    </a:lnTo>
                    <a:lnTo>
                      <a:pt x="90" y="65"/>
                    </a:lnTo>
                    <a:lnTo>
                      <a:pt x="89" y="66"/>
                    </a:lnTo>
                    <a:lnTo>
                      <a:pt x="90" y="68"/>
                    </a:lnTo>
                    <a:lnTo>
                      <a:pt x="91" y="72"/>
                    </a:lnTo>
                    <a:lnTo>
                      <a:pt x="93" y="73"/>
                    </a:lnTo>
                    <a:lnTo>
                      <a:pt x="94" y="75"/>
                    </a:lnTo>
                    <a:lnTo>
                      <a:pt x="97" y="81"/>
                    </a:lnTo>
                    <a:lnTo>
                      <a:pt x="100" y="81"/>
                    </a:lnTo>
                    <a:lnTo>
                      <a:pt x="103" y="83"/>
                    </a:lnTo>
                    <a:lnTo>
                      <a:pt x="107" y="89"/>
                    </a:lnTo>
                    <a:lnTo>
                      <a:pt x="111" y="89"/>
                    </a:lnTo>
                    <a:lnTo>
                      <a:pt x="111" y="91"/>
                    </a:lnTo>
                    <a:lnTo>
                      <a:pt x="110" y="91"/>
                    </a:lnTo>
                    <a:lnTo>
                      <a:pt x="107" y="90"/>
                    </a:lnTo>
                    <a:lnTo>
                      <a:pt x="108" y="93"/>
                    </a:lnTo>
                    <a:lnTo>
                      <a:pt x="112" y="92"/>
                    </a:lnTo>
                    <a:lnTo>
                      <a:pt x="114" y="92"/>
                    </a:lnTo>
                    <a:lnTo>
                      <a:pt x="116" y="90"/>
                    </a:lnTo>
                    <a:lnTo>
                      <a:pt x="118" y="90"/>
                    </a:lnTo>
                    <a:lnTo>
                      <a:pt x="120" y="87"/>
                    </a:lnTo>
                    <a:lnTo>
                      <a:pt x="119" y="84"/>
                    </a:lnTo>
                    <a:lnTo>
                      <a:pt x="121" y="79"/>
                    </a:lnTo>
                    <a:lnTo>
                      <a:pt x="122" y="80"/>
                    </a:lnTo>
                    <a:lnTo>
                      <a:pt x="121" y="65"/>
                    </a:lnTo>
                    <a:lnTo>
                      <a:pt x="119" y="61"/>
                    </a:lnTo>
                    <a:lnTo>
                      <a:pt x="106" y="39"/>
                    </a:lnTo>
                    <a:lnTo>
                      <a:pt x="103" y="32"/>
                    </a:lnTo>
                    <a:lnTo>
                      <a:pt x="104" y="32"/>
                    </a:lnTo>
                    <a:lnTo>
                      <a:pt x="96" y="19"/>
                    </a:lnTo>
                    <a:lnTo>
                      <a:pt x="90" y="4"/>
                    </a:lnTo>
                    <a:lnTo>
                      <a:pt x="90" y="2"/>
                    </a:lnTo>
                    <a:lnTo>
                      <a:pt x="88" y="1"/>
                    </a:lnTo>
                    <a:lnTo>
                      <a:pt x="82" y="0"/>
                    </a:lnTo>
                    <a:lnTo>
                      <a:pt x="81" y="2"/>
                    </a:lnTo>
                    <a:lnTo>
                      <a:pt x="82" y="8"/>
                    </a:lnTo>
                    <a:lnTo>
                      <a:pt x="79" y="8"/>
                    </a:lnTo>
                    <a:lnTo>
                      <a:pt x="79" y="5"/>
                    </a:lnTo>
                    <a:lnTo>
                      <a:pt x="40" y="8"/>
                    </a:lnTo>
                    <a:lnTo>
                      <a:pt x="38" y="3"/>
                    </a:lnTo>
                    <a:lnTo>
                      <a:pt x="0" y="6"/>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99" name="Freeform 11">
                <a:extLst>
                  <a:ext uri="{FF2B5EF4-FFF2-40B4-BE49-F238E27FC236}">
                    <a16:creationId xmlns:a16="http://schemas.microsoft.com/office/drawing/2014/main" id="{09FEABA7-8728-4EE1-9970-579B6AF45F5A}"/>
                  </a:ext>
                </a:extLst>
              </p:cNvPr>
              <p:cNvSpPr>
                <a:spLocks/>
              </p:cNvSpPr>
              <p:nvPr/>
            </p:nvSpPr>
            <p:spPr bwMode="auto">
              <a:xfrm>
                <a:off x="10283963" y="4949320"/>
                <a:ext cx="58698" cy="33077"/>
              </a:xfrm>
              <a:custGeom>
                <a:avLst/>
                <a:gdLst>
                  <a:gd name="T0" fmla="*/ 0 w 7"/>
                  <a:gd name="T1" fmla="*/ 2147483647 h 4"/>
                  <a:gd name="T2" fmla="*/ 2147483647 w 7"/>
                  <a:gd name="T3" fmla="*/ 2147483647 h 4"/>
                  <a:gd name="T4" fmla="*/ 2147483647 w 7"/>
                  <a:gd name="T5" fmla="*/ 2147483647 h 4"/>
                  <a:gd name="T6" fmla="*/ 2147483647 w 7"/>
                  <a:gd name="T7" fmla="*/ 0 h 4"/>
                  <a:gd name="T8" fmla="*/ 2147483647 w 7"/>
                  <a:gd name="T9" fmla="*/ 2147483647 h 4"/>
                  <a:gd name="T10" fmla="*/ 2147483647 w 7"/>
                  <a:gd name="T11" fmla="*/ 2147483647 h 4"/>
                  <a:gd name="T12" fmla="*/ 2147483647 w 7"/>
                  <a:gd name="T13" fmla="*/ 2147483647 h 4"/>
                  <a:gd name="T14" fmla="*/ 2147483647 w 7"/>
                  <a:gd name="T15" fmla="*/ 2147483647 h 4"/>
                  <a:gd name="T16" fmla="*/ 0 w 7"/>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
                  <a:gd name="T29" fmla="*/ 7 w 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
                    <a:moveTo>
                      <a:pt x="0" y="4"/>
                    </a:moveTo>
                    <a:lnTo>
                      <a:pt x="1" y="1"/>
                    </a:lnTo>
                    <a:lnTo>
                      <a:pt x="3" y="1"/>
                    </a:lnTo>
                    <a:lnTo>
                      <a:pt x="3" y="0"/>
                    </a:lnTo>
                    <a:lnTo>
                      <a:pt x="7" y="1"/>
                    </a:lnTo>
                    <a:lnTo>
                      <a:pt x="3" y="2"/>
                    </a:lnTo>
                    <a:lnTo>
                      <a:pt x="2" y="2"/>
                    </a:lnTo>
                    <a:lnTo>
                      <a:pt x="2" y="3"/>
                    </a:lnTo>
                    <a:lnTo>
                      <a:pt x="0" y="4"/>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0" name="Freeform 12">
                <a:extLst>
                  <a:ext uri="{FF2B5EF4-FFF2-40B4-BE49-F238E27FC236}">
                    <a16:creationId xmlns:a16="http://schemas.microsoft.com/office/drawing/2014/main" id="{74F4981D-1204-4C25-B080-FBDF64E97493}"/>
                  </a:ext>
                </a:extLst>
              </p:cNvPr>
              <p:cNvSpPr>
                <a:spLocks/>
              </p:cNvSpPr>
              <p:nvPr/>
            </p:nvSpPr>
            <p:spPr bwMode="auto">
              <a:xfrm>
                <a:off x="10359841" y="4924512"/>
                <a:ext cx="44382" cy="24808"/>
              </a:xfrm>
              <a:custGeom>
                <a:avLst/>
                <a:gdLst>
                  <a:gd name="T0" fmla="*/ 0 w 5"/>
                  <a:gd name="T1" fmla="*/ 2147483647 h 3"/>
                  <a:gd name="T2" fmla="*/ 2147483647 w 5"/>
                  <a:gd name="T3" fmla="*/ 2147483647 h 3"/>
                  <a:gd name="T4" fmla="*/ 2147483647 w 5"/>
                  <a:gd name="T5" fmla="*/ 0 h 3"/>
                  <a:gd name="T6" fmla="*/ 2147483647 w 5"/>
                  <a:gd name="T7" fmla="*/ 2147483647 h 3"/>
                  <a:gd name="T8" fmla="*/ 0 w 5"/>
                  <a:gd name="T9" fmla="*/ 2147483647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0" y="3"/>
                    </a:moveTo>
                    <a:lnTo>
                      <a:pt x="1" y="3"/>
                    </a:lnTo>
                    <a:lnTo>
                      <a:pt x="5" y="0"/>
                    </a:lnTo>
                    <a:lnTo>
                      <a:pt x="1" y="2"/>
                    </a:lnTo>
                    <a:lnTo>
                      <a:pt x="0" y="3"/>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1" name="Freeform 13">
                <a:extLst>
                  <a:ext uri="{FF2B5EF4-FFF2-40B4-BE49-F238E27FC236}">
                    <a16:creationId xmlns:a16="http://schemas.microsoft.com/office/drawing/2014/main" id="{89B4669F-24EA-4EDF-9F7A-737ECD35BA83}"/>
                  </a:ext>
                </a:extLst>
              </p:cNvPr>
              <p:cNvSpPr>
                <a:spLocks/>
              </p:cNvSpPr>
              <p:nvPr/>
            </p:nvSpPr>
            <p:spPr bwMode="auto">
              <a:xfrm>
                <a:off x="10438583" y="4841821"/>
                <a:ext cx="24338" cy="57884"/>
              </a:xfrm>
              <a:custGeom>
                <a:avLst/>
                <a:gdLst>
                  <a:gd name="T0" fmla="*/ 0 w 3"/>
                  <a:gd name="T1" fmla="*/ 2147483647 h 7"/>
                  <a:gd name="T2" fmla="*/ 2147483647 w 3"/>
                  <a:gd name="T3" fmla="*/ 2147483647 h 7"/>
                  <a:gd name="T4" fmla="*/ 2147483647 w 3"/>
                  <a:gd name="T5" fmla="*/ 0 h 7"/>
                  <a:gd name="T6" fmla="*/ 2147483647 w 3"/>
                  <a:gd name="T7" fmla="*/ 2147483647 h 7"/>
                  <a:gd name="T8" fmla="*/ 0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7"/>
                    </a:moveTo>
                    <a:lnTo>
                      <a:pt x="1" y="5"/>
                    </a:lnTo>
                    <a:lnTo>
                      <a:pt x="3" y="0"/>
                    </a:lnTo>
                    <a:lnTo>
                      <a:pt x="2" y="2"/>
                    </a:lnTo>
                    <a:lnTo>
                      <a:pt x="0" y="7"/>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2" name="Freeform 14">
                <a:extLst>
                  <a:ext uri="{FF2B5EF4-FFF2-40B4-BE49-F238E27FC236}">
                    <a16:creationId xmlns:a16="http://schemas.microsoft.com/office/drawing/2014/main" id="{7DAA1B48-1237-4E54-B999-01215BF2F66C}"/>
                  </a:ext>
                </a:extLst>
              </p:cNvPr>
              <p:cNvSpPr>
                <a:spLocks/>
              </p:cNvSpPr>
              <p:nvPr/>
            </p:nvSpPr>
            <p:spPr bwMode="auto">
              <a:xfrm>
                <a:off x="9613941" y="3568365"/>
                <a:ext cx="625640" cy="620189"/>
              </a:xfrm>
              <a:custGeom>
                <a:avLst/>
                <a:gdLst>
                  <a:gd name="T0" fmla="*/ 0 w 73"/>
                  <a:gd name="T1" fmla="*/ 2147483647 h 75"/>
                  <a:gd name="T2" fmla="*/ 2147483647 w 73"/>
                  <a:gd name="T3" fmla="*/ 2147483647 h 75"/>
                  <a:gd name="T4" fmla="*/ 2147483647 w 73"/>
                  <a:gd name="T5" fmla="*/ 2147483647 h 75"/>
                  <a:gd name="T6" fmla="*/ 2147483647 w 73"/>
                  <a:gd name="T7" fmla="*/ 2147483647 h 75"/>
                  <a:gd name="T8" fmla="*/ 2147483647 w 73"/>
                  <a:gd name="T9" fmla="*/ 2147483647 h 75"/>
                  <a:gd name="T10" fmla="*/ 2147483647 w 73"/>
                  <a:gd name="T11" fmla="*/ 2147483647 h 75"/>
                  <a:gd name="T12" fmla="*/ 2147483647 w 73"/>
                  <a:gd name="T13" fmla="*/ 2147483647 h 75"/>
                  <a:gd name="T14" fmla="*/ 2147483647 w 73"/>
                  <a:gd name="T15" fmla="*/ 2147483647 h 75"/>
                  <a:gd name="T16" fmla="*/ 2147483647 w 73"/>
                  <a:gd name="T17" fmla="*/ 2147483647 h 75"/>
                  <a:gd name="T18" fmla="*/ 2147483647 w 73"/>
                  <a:gd name="T19" fmla="*/ 2147483647 h 75"/>
                  <a:gd name="T20" fmla="*/ 2147483647 w 73"/>
                  <a:gd name="T21" fmla="*/ 2147483647 h 75"/>
                  <a:gd name="T22" fmla="*/ 2147483647 w 73"/>
                  <a:gd name="T23" fmla="*/ 2147483647 h 75"/>
                  <a:gd name="T24" fmla="*/ 2147483647 w 73"/>
                  <a:gd name="T25" fmla="*/ 2147483647 h 75"/>
                  <a:gd name="T26" fmla="*/ 2147483647 w 73"/>
                  <a:gd name="T27" fmla="*/ 2147483647 h 75"/>
                  <a:gd name="T28" fmla="*/ 2147483647 w 73"/>
                  <a:gd name="T29" fmla="*/ 2147483647 h 75"/>
                  <a:gd name="T30" fmla="*/ 2147483647 w 73"/>
                  <a:gd name="T31" fmla="*/ 2147483647 h 75"/>
                  <a:gd name="T32" fmla="*/ 2147483647 w 73"/>
                  <a:gd name="T33" fmla="*/ 2147483647 h 75"/>
                  <a:gd name="T34" fmla="*/ 2147483647 w 73"/>
                  <a:gd name="T35" fmla="*/ 2147483647 h 75"/>
                  <a:gd name="T36" fmla="*/ 2147483647 w 73"/>
                  <a:gd name="T37" fmla="*/ 2147483647 h 75"/>
                  <a:gd name="T38" fmla="*/ 2147483647 w 73"/>
                  <a:gd name="T39" fmla="*/ 2147483647 h 75"/>
                  <a:gd name="T40" fmla="*/ 2147483647 w 73"/>
                  <a:gd name="T41" fmla="*/ 2147483647 h 75"/>
                  <a:gd name="T42" fmla="*/ 2147483647 w 73"/>
                  <a:gd name="T43" fmla="*/ 2147483647 h 75"/>
                  <a:gd name="T44" fmla="*/ 2147483647 w 73"/>
                  <a:gd name="T45" fmla="*/ 2147483647 h 75"/>
                  <a:gd name="T46" fmla="*/ 2147483647 w 73"/>
                  <a:gd name="T47" fmla="*/ 2147483647 h 75"/>
                  <a:gd name="T48" fmla="*/ 2147483647 w 73"/>
                  <a:gd name="T49" fmla="*/ 2147483647 h 75"/>
                  <a:gd name="T50" fmla="*/ 2147483647 w 73"/>
                  <a:gd name="T51" fmla="*/ 2147483647 h 75"/>
                  <a:gd name="T52" fmla="*/ 2147483647 w 73"/>
                  <a:gd name="T53" fmla="*/ 2147483647 h 75"/>
                  <a:gd name="T54" fmla="*/ 2147483647 w 73"/>
                  <a:gd name="T55" fmla="*/ 2147483647 h 75"/>
                  <a:gd name="T56" fmla="*/ 2147483647 w 73"/>
                  <a:gd name="T57" fmla="*/ 2147483647 h 75"/>
                  <a:gd name="T58" fmla="*/ 2147483647 w 73"/>
                  <a:gd name="T59" fmla="*/ 2147483647 h 75"/>
                  <a:gd name="T60" fmla="*/ 2147483647 w 73"/>
                  <a:gd name="T61" fmla="*/ 2147483647 h 75"/>
                  <a:gd name="T62" fmla="*/ 2147483647 w 73"/>
                  <a:gd name="T63" fmla="*/ 2147483647 h 75"/>
                  <a:gd name="T64" fmla="*/ 2147483647 w 73"/>
                  <a:gd name="T65" fmla="*/ 2147483647 h 75"/>
                  <a:gd name="T66" fmla="*/ 2147483647 w 73"/>
                  <a:gd name="T67" fmla="*/ 2147483647 h 75"/>
                  <a:gd name="T68" fmla="*/ 2147483647 w 73"/>
                  <a:gd name="T69" fmla="*/ 2147483647 h 75"/>
                  <a:gd name="T70" fmla="*/ 2147483647 w 73"/>
                  <a:gd name="T71" fmla="*/ 2147483647 h 75"/>
                  <a:gd name="T72" fmla="*/ 2147483647 w 73"/>
                  <a:gd name="T73" fmla="*/ 2147483647 h 75"/>
                  <a:gd name="T74" fmla="*/ 2147483647 w 73"/>
                  <a:gd name="T75" fmla="*/ 2147483647 h 75"/>
                  <a:gd name="T76" fmla="*/ 2147483647 w 73"/>
                  <a:gd name="T77" fmla="*/ 2147483647 h 75"/>
                  <a:gd name="T78" fmla="*/ 2147483647 w 73"/>
                  <a:gd name="T79" fmla="*/ 2147483647 h 75"/>
                  <a:gd name="T80" fmla="*/ 2147483647 w 73"/>
                  <a:gd name="T81" fmla="*/ 0 h 75"/>
                  <a:gd name="T82" fmla="*/ 2147483647 w 73"/>
                  <a:gd name="T83" fmla="*/ 2147483647 h 75"/>
                  <a:gd name="T84" fmla="*/ 0 w 73"/>
                  <a:gd name="T85" fmla="*/ 2147483647 h 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3"/>
                  <a:gd name="T130" fmla="*/ 0 h 75"/>
                  <a:gd name="T131" fmla="*/ 73 w 73"/>
                  <a:gd name="T132" fmla="*/ 75 h 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3" h="75">
                    <a:moveTo>
                      <a:pt x="0" y="4"/>
                    </a:moveTo>
                    <a:lnTo>
                      <a:pt x="10" y="39"/>
                    </a:lnTo>
                    <a:lnTo>
                      <a:pt x="13" y="45"/>
                    </a:lnTo>
                    <a:lnTo>
                      <a:pt x="14" y="49"/>
                    </a:lnTo>
                    <a:lnTo>
                      <a:pt x="13" y="52"/>
                    </a:lnTo>
                    <a:lnTo>
                      <a:pt x="12" y="57"/>
                    </a:lnTo>
                    <a:lnTo>
                      <a:pt x="16" y="70"/>
                    </a:lnTo>
                    <a:lnTo>
                      <a:pt x="18" y="75"/>
                    </a:lnTo>
                    <a:lnTo>
                      <a:pt x="57" y="72"/>
                    </a:lnTo>
                    <a:lnTo>
                      <a:pt x="57" y="75"/>
                    </a:lnTo>
                    <a:lnTo>
                      <a:pt x="60" y="75"/>
                    </a:lnTo>
                    <a:lnTo>
                      <a:pt x="59" y="69"/>
                    </a:lnTo>
                    <a:lnTo>
                      <a:pt x="60" y="67"/>
                    </a:lnTo>
                    <a:lnTo>
                      <a:pt x="66" y="68"/>
                    </a:lnTo>
                    <a:lnTo>
                      <a:pt x="67" y="64"/>
                    </a:lnTo>
                    <a:lnTo>
                      <a:pt x="66" y="64"/>
                    </a:lnTo>
                    <a:lnTo>
                      <a:pt x="67" y="63"/>
                    </a:lnTo>
                    <a:lnTo>
                      <a:pt x="65" y="62"/>
                    </a:lnTo>
                    <a:lnTo>
                      <a:pt x="66" y="60"/>
                    </a:lnTo>
                    <a:lnTo>
                      <a:pt x="66" y="58"/>
                    </a:lnTo>
                    <a:lnTo>
                      <a:pt x="69" y="56"/>
                    </a:lnTo>
                    <a:lnTo>
                      <a:pt x="68" y="54"/>
                    </a:lnTo>
                    <a:lnTo>
                      <a:pt x="69" y="53"/>
                    </a:lnTo>
                    <a:lnTo>
                      <a:pt x="70" y="51"/>
                    </a:lnTo>
                    <a:lnTo>
                      <a:pt x="69" y="51"/>
                    </a:lnTo>
                    <a:lnTo>
                      <a:pt x="70" y="49"/>
                    </a:lnTo>
                    <a:lnTo>
                      <a:pt x="69" y="48"/>
                    </a:lnTo>
                    <a:lnTo>
                      <a:pt x="71" y="48"/>
                    </a:lnTo>
                    <a:lnTo>
                      <a:pt x="73" y="46"/>
                    </a:lnTo>
                    <a:lnTo>
                      <a:pt x="72" y="45"/>
                    </a:lnTo>
                    <a:lnTo>
                      <a:pt x="70" y="44"/>
                    </a:lnTo>
                    <a:lnTo>
                      <a:pt x="68" y="42"/>
                    </a:lnTo>
                    <a:lnTo>
                      <a:pt x="65" y="37"/>
                    </a:lnTo>
                    <a:lnTo>
                      <a:pt x="63" y="37"/>
                    </a:lnTo>
                    <a:lnTo>
                      <a:pt x="60" y="30"/>
                    </a:lnTo>
                    <a:lnTo>
                      <a:pt x="55" y="27"/>
                    </a:lnTo>
                    <a:lnTo>
                      <a:pt x="52" y="22"/>
                    </a:lnTo>
                    <a:lnTo>
                      <a:pt x="44" y="16"/>
                    </a:lnTo>
                    <a:lnTo>
                      <a:pt x="40" y="11"/>
                    </a:lnTo>
                    <a:lnTo>
                      <a:pt x="31" y="5"/>
                    </a:lnTo>
                    <a:lnTo>
                      <a:pt x="34" y="0"/>
                    </a:lnTo>
                    <a:lnTo>
                      <a:pt x="18" y="2"/>
                    </a:lnTo>
                    <a:lnTo>
                      <a:pt x="0" y="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3" name="Freeform 15">
                <a:extLst>
                  <a:ext uri="{FF2B5EF4-FFF2-40B4-BE49-F238E27FC236}">
                    <a16:creationId xmlns:a16="http://schemas.microsoft.com/office/drawing/2014/main" id="{901AD407-3CE8-4051-A5C4-E5774FDB9497}"/>
                  </a:ext>
                </a:extLst>
              </p:cNvPr>
              <p:cNvSpPr>
                <a:spLocks/>
              </p:cNvSpPr>
              <p:nvPr/>
            </p:nvSpPr>
            <p:spPr bwMode="auto">
              <a:xfrm>
                <a:off x="6160751" y="1476260"/>
                <a:ext cx="687202" cy="1066726"/>
              </a:xfrm>
              <a:custGeom>
                <a:avLst/>
                <a:gdLst>
                  <a:gd name="T0" fmla="*/ 0 w 80"/>
                  <a:gd name="T1" fmla="*/ 2147483647 h 129"/>
                  <a:gd name="T2" fmla="*/ 2147483647 w 80"/>
                  <a:gd name="T3" fmla="*/ 2147483647 h 129"/>
                  <a:gd name="T4" fmla="*/ 2147483647 w 80"/>
                  <a:gd name="T5" fmla="*/ 2147483647 h 129"/>
                  <a:gd name="T6" fmla="*/ 2147483647 w 80"/>
                  <a:gd name="T7" fmla="*/ 2147483647 h 129"/>
                  <a:gd name="T8" fmla="*/ 2147483647 w 80"/>
                  <a:gd name="T9" fmla="*/ 2147483647 h 129"/>
                  <a:gd name="T10" fmla="*/ 2147483647 w 80"/>
                  <a:gd name="T11" fmla="*/ 2147483647 h 129"/>
                  <a:gd name="T12" fmla="*/ 2147483647 w 80"/>
                  <a:gd name="T13" fmla="*/ 2147483647 h 129"/>
                  <a:gd name="T14" fmla="*/ 2147483647 w 80"/>
                  <a:gd name="T15" fmla="*/ 2147483647 h 129"/>
                  <a:gd name="T16" fmla="*/ 2147483647 w 80"/>
                  <a:gd name="T17" fmla="*/ 2147483647 h 129"/>
                  <a:gd name="T18" fmla="*/ 2147483647 w 80"/>
                  <a:gd name="T19" fmla="*/ 2147483647 h 129"/>
                  <a:gd name="T20" fmla="*/ 2147483647 w 80"/>
                  <a:gd name="T21" fmla="*/ 2147483647 h 129"/>
                  <a:gd name="T22" fmla="*/ 2147483647 w 80"/>
                  <a:gd name="T23" fmla="*/ 0 h 129"/>
                  <a:gd name="T24" fmla="*/ 2147483647 w 80"/>
                  <a:gd name="T25" fmla="*/ 2147483647 h 129"/>
                  <a:gd name="T26" fmla="*/ 2147483647 w 80"/>
                  <a:gd name="T27" fmla="*/ 2147483647 h 129"/>
                  <a:gd name="T28" fmla="*/ 2147483647 w 80"/>
                  <a:gd name="T29" fmla="*/ 2147483647 h 129"/>
                  <a:gd name="T30" fmla="*/ 2147483647 w 80"/>
                  <a:gd name="T31" fmla="*/ 2147483647 h 129"/>
                  <a:gd name="T32" fmla="*/ 2147483647 w 80"/>
                  <a:gd name="T33" fmla="*/ 2147483647 h 129"/>
                  <a:gd name="T34" fmla="*/ 2147483647 w 80"/>
                  <a:gd name="T35" fmla="*/ 2147483647 h 129"/>
                  <a:gd name="T36" fmla="*/ 2147483647 w 80"/>
                  <a:gd name="T37" fmla="*/ 2147483647 h 129"/>
                  <a:gd name="T38" fmla="*/ 2147483647 w 80"/>
                  <a:gd name="T39" fmla="*/ 2147483647 h 129"/>
                  <a:gd name="T40" fmla="*/ 2147483647 w 80"/>
                  <a:gd name="T41" fmla="*/ 2147483647 h 129"/>
                  <a:gd name="T42" fmla="*/ 2147483647 w 80"/>
                  <a:gd name="T43" fmla="*/ 2147483647 h 129"/>
                  <a:gd name="T44" fmla="*/ 2147483647 w 80"/>
                  <a:gd name="T45" fmla="*/ 2147483647 h 129"/>
                  <a:gd name="T46" fmla="*/ 2147483647 w 80"/>
                  <a:gd name="T47" fmla="*/ 2147483647 h 129"/>
                  <a:gd name="T48" fmla="*/ 2147483647 w 80"/>
                  <a:gd name="T49" fmla="*/ 2147483647 h 129"/>
                  <a:gd name="T50" fmla="*/ 2147483647 w 80"/>
                  <a:gd name="T51" fmla="*/ 2147483647 h 129"/>
                  <a:gd name="T52" fmla="*/ 2147483647 w 80"/>
                  <a:gd name="T53" fmla="*/ 2147483647 h 129"/>
                  <a:gd name="T54" fmla="*/ 2147483647 w 80"/>
                  <a:gd name="T55" fmla="*/ 2147483647 h 129"/>
                  <a:gd name="T56" fmla="*/ 2147483647 w 80"/>
                  <a:gd name="T57" fmla="*/ 2147483647 h 129"/>
                  <a:gd name="T58" fmla="*/ 2147483647 w 80"/>
                  <a:gd name="T59" fmla="*/ 2147483647 h 129"/>
                  <a:gd name="T60" fmla="*/ 2147483647 w 80"/>
                  <a:gd name="T61" fmla="*/ 2147483647 h 129"/>
                  <a:gd name="T62" fmla="*/ 2147483647 w 80"/>
                  <a:gd name="T63" fmla="*/ 2147483647 h 129"/>
                  <a:gd name="T64" fmla="*/ 2147483647 w 80"/>
                  <a:gd name="T65" fmla="*/ 2147483647 h 129"/>
                  <a:gd name="T66" fmla="*/ 2147483647 w 80"/>
                  <a:gd name="T67" fmla="*/ 2147483647 h 129"/>
                  <a:gd name="T68" fmla="*/ 2147483647 w 80"/>
                  <a:gd name="T69" fmla="*/ 2147483647 h 129"/>
                  <a:gd name="T70" fmla="*/ 2147483647 w 80"/>
                  <a:gd name="T71" fmla="*/ 2147483647 h 129"/>
                  <a:gd name="T72" fmla="*/ 2147483647 w 80"/>
                  <a:gd name="T73" fmla="*/ 2147483647 h 129"/>
                  <a:gd name="T74" fmla="*/ 2147483647 w 80"/>
                  <a:gd name="T75" fmla="*/ 2147483647 h 129"/>
                  <a:gd name="T76" fmla="*/ 2147483647 w 80"/>
                  <a:gd name="T77" fmla="*/ 2147483647 h 129"/>
                  <a:gd name="T78" fmla="*/ 2147483647 w 80"/>
                  <a:gd name="T79" fmla="*/ 2147483647 h 129"/>
                  <a:gd name="T80" fmla="*/ 2147483647 w 80"/>
                  <a:gd name="T81" fmla="*/ 2147483647 h 129"/>
                  <a:gd name="T82" fmla="*/ 0 w 80"/>
                  <a:gd name="T83" fmla="*/ 2147483647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129"/>
                  <a:gd name="T128" fmla="*/ 80 w 8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129">
                    <a:moveTo>
                      <a:pt x="0" y="114"/>
                    </a:moveTo>
                    <a:lnTo>
                      <a:pt x="6" y="87"/>
                    </a:lnTo>
                    <a:lnTo>
                      <a:pt x="9" y="79"/>
                    </a:lnTo>
                    <a:lnTo>
                      <a:pt x="7" y="76"/>
                    </a:lnTo>
                    <a:lnTo>
                      <a:pt x="7" y="72"/>
                    </a:lnTo>
                    <a:lnTo>
                      <a:pt x="12" y="68"/>
                    </a:lnTo>
                    <a:lnTo>
                      <a:pt x="16" y="61"/>
                    </a:lnTo>
                    <a:lnTo>
                      <a:pt x="20" y="56"/>
                    </a:lnTo>
                    <a:lnTo>
                      <a:pt x="17" y="51"/>
                    </a:lnTo>
                    <a:lnTo>
                      <a:pt x="16" y="48"/>
                    </a:lnTo>
                    <a:lnTo>
                      <a:pt x="16" y="41"/>
                    </a:lnTo>
                    <a:lnTo>
                      <a:pt x="26" y="0"/>
                    </a:lnTo>
                    <a:lnTo>
                      <a:pt x="37" y="2"/>
                    </a:lnTo>
                    <a:lnTo>
                      <a:pt x="33" y="18"/>
                    </a:lnTo>
                    <a:lnTo>
                      <a:pt x="36" y="24"/>
                    </a:lnTo>
                    <a:lnTo>
                      <a:pt x="36" y="28"/>
                    </a:lnTo>
                    <a:lnTo>
                      <a:pt x="35" y="28"/>
                    </a:lnTo>
                    <a:lnTo>
                      <a:pt x="39" y="32"/>
                    </a:lnTo>
                    <a:lnTo>
                      <a:pt x="43" y="43"/>
                    </a:lnTo>
                    <a:lnTo>
                      <a:pt x="45" y="42"/>
                    </a:lnTo>
                    <a:lnTo>
                      <a:pt x="45" y="44"/>
                    </a:lnTo>
                    <a:lnTo>
                      <a:pt x="47" y="44"/>
                    </a:lnTo>
                    <a:lnTo>
                      <a:pt x="48" y="45"/>
                    </a:lnTo>
                    <a:lnTo>
                      <a:pt x="45" y="52"/>
                    </a:lnTo>
                    <a:lnTo>
                      <a:pt x="45" y="57"/>
                    </a:lnTo>
                    <a:lnTo>
                      <a:pt x="42" y="62"/>
                    </a:lnTo>
                    <a:lnTo>
                      <a:pt x="44" y="64"/>
                    </a:lnTo>
                    <a:lnTo>
                      <a:pt x="49" y="61"/>
                    </a:lnTo>
                    <a:lnTo>
                      <a:pt x="54" y="77"/>
                    </a:lnTo>
                    <a:lnTo>
                      <a:pt x="56" y="78"/>
                    </a:lnTo>
                    <a:lnTo>
                      <a:pt x="57" y="83"/>
                    </a:lnTo>
                    <a:lnTo>
                      <a:pt x="58" y="85"/>
                    </a:lnTo>
                    <a:lnTo>
                      <a:pt x="60" y="83"/>
                    </a:lnTo>
                    <a:lnTo>
                      <a:pt x="64" y="85"/>
                    </a:lnTo>
                    <a:lnTo>
                      <a:pt x="66" y="83"/>
                    </a:lnTo>
                    <a:lnTo>
                      <a:pt x="73" y="85"/>
                    </a:lnTo>
                    <a:lnTo>
                      <a:pt x="75" y="85"/>
                    </a:lnTo>
                    <a:lnTo>
                      <a:pt x="77" y="82"/>
                    </a:lnTo>
                    <a:lnTo>
                      <a:pt x="80" y="87"/>
                    </a:lnTo>
                    <a:lnTo>
                      <a:pt x="73" y="129"/>
                    </a:lnTo>
                    <a:lnTo>
                      <a:pt x="36" y="122"/>
                    </a:lnTo>
                    <a:lnTo>
                      <a:pt x="0" y="11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4" name="Freeform 16">
                <a:extLst>
                  <a:ext uri="{FF2B5EF4-FFF2-40B4-BE49-F238E27FC236}">
                    <a16:creationId xmlns:a16="http://schemas.microsoft.com/office/drawing/2014/main" id="{C3D2A905-AED3-4A07-BA3B-8EC1A9042258}"/>
                  </a:ext>
                </a:extLst>
              </p:cNvPr>
              <p:cNvSpPr>
                <a:spLocks/>
              </p:cNvSpPr>
              <p:nvPr/>
            </p:nvSpPr>
            <p:spPr bwMode="auto">
              <a:xfrm>
                <a:off x="8882357" y="2567793"/>
                <a:ext cx="456703" cy="785573"/>
              </a:xfrm>
              <a:custGeom>
                <a:avLst/>
                <a:gdLst>
                  <a:gd name="T0" fmla="*/ 0 w 53"/>
                  <a:gd name="T1" fmla="*/ 2147483647 h 95"/>
                  <a:gd name="T2" fmla="*/ 2147483647 w 53"/>
                  <a:gd name="T3" fmla="*/ 2147483647 h 95"/>
                  <a:gd name="T4" fmla="*/ 2147483647 w 53"/>
                  <a:gd name="T5" fmla="*/ 2147483647 h 95"/>
                  <a:gd name="T6" fmla="*/ 2147483647 w 53"/>
                  <a:gd name="T7" fmla="*/ 2147483647 h 95"/>
                  <a:gd name="T8" fmla="*/ 2147483647 w 53"/>
                  <a:gd name="T9" fmla="*/ 2147483647 h 95"/>
                  <a:gd name="T10" fmla="*/ 2147483647 w 53"/>
                  <a:gd name="T11" fmla="*/ 2147483647 h 95"/>
                  <a:gd name="T12" fmla="*/ 2147483647 w 53"/>
                  <a:gd name="T13" fmla="*/ 2147483647 h 95"/>
                  <a:gd name="T14" fmla="*/ 2147483647 w 53"/>
                  <a:gd name="T15" fmla="*/ 2147483647 h 95"/>
                  <a:gd name="T16" fmla="*/ 2147483647 w 53"/>
                  <a:gd name="T17" fmla="*/ 2147483647 h 95"/>
                  <a:gd name="T18" fmla="*/ 2147483647 w 53"/>
                  <a:gd name="T19" fmla="*/ 0 h 95"/>
                  <a:gd name="T20" fmla="*/ 2147483647 w 53"/>
                  <a:gd name="T21" fmla="*/ 2147483647 h 95"/>
                  <a:gd name="T22" fmla="*/ 2147483647 w 53"/>
                  <a:gd name="T23" fmla="*/ 2147483647 h 95"/>
                  <a:gd name="T24" fmla="*/ 2147483647 w 53"/>
                  <a:gd name="T25" fmla="*/ 2147483647 h 95"/>
                  <a:gd name="T26" fmla="*/ 2147483647 w 53"/>
                  <a:gd name="T27" fmla="*/ 2147483647 h 95"/>
                  <a:gd name="T28" fmla="*/ 2147483647 w 53"/>
                  <a:gd name="T29" fmla="*/ 2147483647 h 95"/>
                  <a:gd name="T30" fmla="*/ 2147483647 w 53"/>
                  <a:gd name="T31" fmla="*/ 2147483647 h 95"/>
                  <a:gd name="T32" fmla="*/ 2147483647 w 53"/>
                  <a:gd name="T33" fmla="*/ 2147483647 h 95"/>
                  <a:gd name="T34" fmla="*/ 2147483647 w 53"/>
                  <a:gd name="T35" fmla="*/ 2147483647 h 95"/>
                  <a:gd name="T36" fmla="*/ 2147483647 w 53"/>
                  <a:gd name="T37" fmla="*/ 2147483647 h 95"/>
                  <a:gd name="T38" fmla="*/ 2147483647 w 53"/>
                  <a:gd name="T39" fmla="*/ 2147483647 h 95"/>
                  <a:gd name="T40" fmla="*/ 2147483647 w 53"/>
                  <a:gd name="T41" fmla="*/ 2147483647 h 95"/>
                  <a:gd name="T42" fmla="*/ 2147483647 w 53"/>
                  <a:gd name="T43" fmla="*/ 2147483647 h 95"/>
                  <a:gd name="T44" fmla="*/ 2147483647 w 53"/>
                  <a:gd name="T45" fmla="*/ 2147483647 h 95"/>
                  <a:gd name="T46" fmla="*/ 2147483647 w 53"/>
                  <a:gd name="T47" fmla="*/ 2147483647 h 95"/>
                  <a:gd name="T48" fmla="*/ 2147483647 w 53"/>
                  <a:gd name="T49" fmla="*/ 2147483647 h 95"/>
                  <a:gd name="T50" fmla="*/ 2147483647 w 53"/>
                  <a:gd name="T51" fmla="*/ 2147483647 h 95"/>
                  <a:gd name="T52" fmla="*/ 2147483647 w 53"/>
                  <a:gd name="T53" fmla="*/ 2147483647 h 95"/>
                  <a:gd name="T54" fmla="*/ 2147483647 w 53"/>
                  <a:gd name="T55" fmla="*/ 2147483647 h 95"/>
                  <a:gd name="T56" fmla="*/ 2147483647 w 53"/>
                  <a:gd name="T57" fmla="*/ 2147483647 h 95"/>
                  <a:gd name="T58" fmla="*/ 2147483647 w 53"/>
                  <a:gd name="T59" fmla="*/ 2147483647 h 95"/>
                  <a:gd name="T60" fmla="*/ 2147483647 w 53"/>
                  <a:gd name="T61" fmla="*/ 2147483647 h 95"/>
                  <a:gd name="T62" fmla="*/ 2147483647 w 53"/>
                  <a:gd name="T63" fmla="*/ 2147483647 h 95"/>
                  <a:gd name="T64" fmla="*/ 2147483647 w 53"/>
                  <a:gd name="T65" fmla="*/ 2147483647 h 95"/>
                  <a:gd name="T66" fmla="*/ 2147483647 w 53"/>
                  <a:gd name="T67" fmla="*/ 2147483647 h 95"/>
                  <a:gd name="T68" fmla="*/ 2147483647 w 53"/>
                  <a:gd name="T69" fmla="*/ 2147483647 h 95"/>
                  <a:gd name="T70" fmla="*/ 2147483647 w 53"/>
                  <a:gd name="T71" fmla="*/ 2147483647 h 95"/>
                  <a:gd name="T72" fmla="*/ 2147483647 w 53"/>
                  <a:gd name="T73" fmla="*/ 2147483647 h 95"/>
                  <a:gd name="T74" fmla="*/ 2147483647 w 53"/>
                  <a:gd name="T75" fmla="*/ 2147483647 h 95"/>
                  <a:gd name="T76" fmla="*/ 0 w 53"/>
                  <a:gd name="T77" fmla="*/ 2147483647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95"/>
                  <a:gd name="T119" fmla="*/ 53 w 53"/>
                  <a:gd name="T120" fmla="*/ 95 h 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95">
                    <a:moveTo>
                      <a:pt x="0" y="42"/>
                    </a:moveTo>
                    <a:lnTo>
                      <a:pt x="2" y="39"/>
                    </a:lnTo>
                    <a:lnTo>
                      <a:pt x="5" y="33"/>
                    </a:lnTo>
                    <a:lnTo>
                      <a:pt x="7" y="27"/>
                    </a:lnTo>
                    <a:lnTo>
                      <a:pt x="5" y="22"/>
                    </a:lnTo>
                    <a:lnTo>
                      <a:pt x="14" y="16"/>
                    </a:lnTo>
                    <a:lnTo>
                      <a:pt x="16" y="12"/>
                    </a:lnTo>
                    <a:lnTo>
                      <a:pt x="16" y="10"/>
                    </a:lnTo>
                    <a:lnTo>
                      <a:pt x="9" y="3"/>
                    </a:lnTo>
                    <a:lnTo>
                      <a:pt x="45" y="0"/>
                    </a:lnTo>
                    <a:lnTo>
                      <a:pt x="46" y="6"/>
                    </a:lnTo>
                    <a:lnTo>
                      <a:pt x="49" y="13"/>
                    </a:lnTo>
                    <a:lnTo>
                      <a:pt x="52" y="49"/>
                    </a:lnTo>
                    <a:lnTo>
                      <a:pt x="51" y="56"/>
                    </a:lnTo>
                    <a:lnTo>
                      <a:pt x="53" y="61"/>
                    </a:lnTo>
                    <a:lnTo>
                      <a:pt x="51" y="69"/>
                    </a:lnTo>
                    <a:lnTo>
                      <a:pt x="49" y="73"/>
                    </a:lnTo>
                    <a:lnTo>
                      <a:pt x="47" y="78"/>
                    </a:lnTo>
                    <a:lnTo>
                      <a:pt x="48" y="80"/>
                    </a:lnTo>
                    <a:lnTo>
                      <a:pt x="47" y="84"/>
                    </a:lnTo>
                    <a:lnTo>
                      <a:pt x="48" y="85"/>
                    </a:lnTo>
                    <a:lnTo>
                      <a:pt x="44" y="87"/>
                    </a:lnTo>
                    <a:lnTo>
                      <a:pt x="43" y="93"/>
                    </a:lnTo>
                    <a:lnTo>
                      <a:pt x="37" y="91"/>
                    </a:lnTo>
                    <a:lnTo>
                      <a:pt x="34" y="94"/>
                    </a:lnTo>
                    <a:lnTo>
                      <a:pt x="34" y="95"/>
                    </a:lnTo>
                    <a:lnTo>
                      <a:pt x="32" y="95"/>
                    </a:lnTo>
                    <a:lnTo>
                      <a:pt x="30" y="91"/>
                    </a:lnTo>
                    <a:lnTo>
                      <a:pt x="29" y="85"/>
                    </a:lnTo>
                    <a:lnTo>
                      <a:pt x="26" y="82"/>
                    </a:lnTo>
                    <a:lnTo>
                      <a:pt x="23" y="80"/>
                    </a:lnTo>
                    <a:lnTo>
                      <a:pt x="18" y="77"/>
                    </a:lnTo>
                    <a:lnTo>
                      <a:pt x="17" y="72"/>
                    </a:lnTo>
                    <a:lnTo>
                      <a:pt x="19" y="65"/>
                    </a:lnTo>
                    <a:lnTo>
                      <a:pt x="17" y="63"/>
                    </a:lnTo>
                    <a:lnTo>
                      <a:pt x="12" y="63"/>
                    </a:lnTo>
                    <a:lnTo>
                      <a:pt x="11" y="58"/>
                    </a:lnTo>
                    <a:lnTo>
                      <a:pt x="3" y="50"/>
                    </a:lnTo>
                    <a:lnTo>
                      <a:pt x="0" y="4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5" name="Freeform 17">
                <a:extLst>
                  <a:ext uri="{FF2B5EF4-FFF2-40B4-BE49-F238E27FC236}">
                    <a16:creationId xmlns:a16="http://schemas.microsoft.com/office/drawing/2014/main" id="{8301D8B9-1810-4BD2-9263-3327B17963AB}"/>
                  </a:ext>
                </a:extLst>
              </p:cNvPr>
              <p:cNvSpPr>
                <a:spLocks/>
              </p:cNvSpPr>
              <p:nvPr/>
            </p:nvSpPr>
            <p:spPr bwMode="auto">
              <a:xfrm>
                <a:off x="9287520" y="2642216"/>
                <a:ext cx="360781" cy="587112"/>
              </a:xfrm>
              <a:custGeom>
                <a:avLst/>
                <a:gdLst>
                  <a:gd name="T0" fmla="*/ 0 w 42"/>
                  <a:gd name="T1" fmla="*/ 2147483647 h 71"/>
                  <a:gd name="T2" fmla="*/ 2147483647 w 42"/>
                  <a:gd name="T3" fmla="*/ 2147483647 h 71"/>
                  <a:gd name="T4" fmla="*/ 2147483647 w 42"/>
                  <a:gd name="T5" fmla="*/ 2147483647 h 71"/>
                  <a:gd name="T6" fmla="*/ 2147483647 w 42"/>
                  <a:gd name="T7" fmla="*/ 2147483647 h 71"/>
                  <a:gd name="T8" fmla="*/ 2147483647 w 42"/>
                  <a:gd name="T9" fmla="*/ 2147483647 h 71"/>
                  <a:gd name="T10" fmla="*/ 2147483647 w 42"/>
                  <a:gd name="T11" fmla="*/ 2147483647 h 71"/>
                  <a:gd name="T12" fmla="*/ 2147483647 w 42"/>
                  <a:gd name="T13" fmla="*/ 2147483647 h 71"/>
                  <a:gd name="T14" fmla="*/ 2147483647 w 42"/>
                  <a:gd name="T15" fmla="*/ 2147483647 h 71"/>
                  <a:gd name="T16" fmla="*/ 2147483647 w 42"/>
                  <a:gd name="T17" fmla="*/ 2147483647 h 71"/>
                  <a:gd name="T18" fmla="*/ 2147483647 w 42"/>
                  <a:gd name="T19" fmla="*/ 2147483647 h 71"/>
                  <a:gd name="T20" fmla="*/ 2147483647 w 42"/>
                  <a:gd name="T21" fmla="*/ 2147483647 h 71"/>
                  <a:gd name="T22" fmla="*/ 2147483647 w 42"/>
                  <a:gd name="T23" fmla="*/ 2147483647 h 71"/>
                  <a:gd name="T24" fmla="*/ 2147483647 w 42"/>
                  <a:gd name="T25" fmla="*/ 2147483647 h 71"/>
                  <a:gd name="T26" fmla="*/ 2147483647 w 42"/>
                  <a:gd name="T27" fmla="*/ 2147483647 h 71"/>
                  <a:gd name="T28" fmla="*/ 2147483647 w 42"/>
                  <a:gd name="T29" fmla="*/ 2147483647 h 71"/>
                  <a:gd name="T30" fmla="*/ 2147483647 w 42"/>
                  <a:gd name="T31" fmla="*/ 2147483647 h 71"/>
                  <a:gd name="T32" fmla="*/ 2147483647 w 42"/>
                  <a:gd name="T33" fmla="*/ 2147483647 h 71"/>
                  <a:gd name="T34" fmla="*/ 2147483647 w 42"/>
                  <a:gd name="T35" fmla="*/ 2147483647 h 71"/>
                  <a:gd name="T36" fmla="*/ 2147483647 w 42"/>
                  <a:gd name="T37" fmla="*/ 0 h 71"/>
                  <a:gd name="T38" fmla="*/ 2147483647 w 42"/>
                  <a:gd name="T39" fmla="*/ 2147483647 h 71"/>
                  <a:gd name="T40" fmla="*/ 2147483647 w 42"/>
                  <a:gd name="T41" fmla="*/ 2147483647 h 71"/>
                  <a:gd name="T42" fmla="*/ 2147483647 w 42"/>
                  <a:gd name="T43" fmla="*/ 2147483647 h 71"/>
                  <a:gd name="T44" fmla="*/ 2147483647 w 42"/>
                  <a:gd name="T45" fmla="*/ 2147483647 h 71"/>
                  <a:gd name="T46" fmla="*/ 2147483647 w 42"/>
                  <a:gd name="T47" fmla="*/ 2147483647 h 71"/>
                  <a:gd name="T48" fmla="*/ 2147483647 w 42"/>
                  <a:gd name="T49" fmla="*/ 2147483647 h 71"/>
                  <a:gd name="T50" fmla="*/ 2147483647 w 42"/>
                  <a:gd name="T51" fmla="*/ 2147483647 h 71"/>
                  <a:gd name="T52" fmla="*/ 2147483647 w 42"/>
                  <a:gd name="T53" fmla="*/ 2147483647 h 71"/>
                  <a:gd name="T54" fmla="*/ 0 w 42"/>
                  <a:gd name="T55" fmla="*/ 2147483647 h 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
                  <a:gd name="T85" fmla="*/ 0 h 71"/>
                  <a:gd name="T86" fmla="*/ 42 w 42"/>
                  <a:gd name="T87" fmla="*/ 71 h 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 h="71">
                    <a:moveTo>
                      <a:pt x="0" y="69"/>
                    </a:moveTo>
                    <a:lnTo>
                      <a:pt x="1" y="71"/>
                    </a:lnTo>
                    <a:lnTo>
                      <a:pt x="2" y="69"/>
                    </a:lnTo>
                    <a:lnTo>
                      <a:pt x="9" y="68"/>
                    </a:lnTo>
                    <a:lnTo>
                      <a:pt x="10" y="69"/>
                    </a:lnTo>
                    <a:lnTo>
                      <a:pt x="17" y="67"/>
                    </a:lnTo>
                    <a:lnTo>
                      <a:pt x="19" y="69"/>
                    </a:lnTo>
                    <a:lnTo>
                      <a:pt x="21" y="64"/>
                    </a:lnTo>
                    <a:lnTo>
                      <a:pt x="23" y="62"/>
                    </a:lnTo>
                    <a:lnTo>
                      <a:pt x="28" y="65"/>
                    </a:lnTo>
                    <a:lnTo>
                      <a:pt x="29" y="62"/>
                    </a:lnTo>
                    <a:lnTo>
                      <a:pt x="34" y="56"/>
                    </a:lnTo>
                    <a:lnTo>
                      <a:pt x="35" y="52"/>
                    </a:lnTo>
                    <a:lnTo>
                      <a:pt x="37" y="53"/>
                    </a:lnTo>
                    <a:lnTo>
                      <a:pt x="42" y="49"/>
                    </a:lnTo>
                    <a:lnTo>
                      <a:pt x="40" y="46"/>
                    </a:lnTo>
                    <a:lnTo>
                      <a:pt x="41" y="45"/>
                    </a:lnTo>
                    <a:lnTo>
                      <a:pt x="36" y="1"/>
                    </a:lnTo>
                    <a:lnTo>
                      <a:pt x="36" y="0"/>
                    </a:lnTo>
                    <a:lnTo>
                      <a:pt x="11" y="3"/>
                    </a:lnTo>
                    <a:lnTo>
                      <a:pt x="6" y="5"/>
                    </a:lnTo>
                    <a:lnTo>
                      <a:pt x="2" y="4"/>
                    </a:lnTo>
                    <a:lnTo>
                      <a:pt x="5" y="40"/>
                    </a:lnTo>
                    <a:lnTo>
                      <a:pt x="4" y="47"/>
                    </a:lnTo>
                    <a:lnTo>
                      <a:pt x="6" y="52"/>
                    </a:lnTo>
                    <a:lnTo>
                      <a:pt x="4" y="60"/>
                    </a:lnTo>
                    <a:lnTo>
                      <a:pt x="2" y="64"/>
                    </a:lnTo>
                    <a:lnTo>
                      <a:pt x="0" y="6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6" name="Freeform 18">
                <a:extLst>
                  <a:ext uri="{FF2B5EF4-FFF2-40B4-BE49-F238E27FC236}">
                    <a16:creationId xmlns:a16="http://schemas.microsoft.com/office/drawing/2014/main" id="{D18BD7CB-A87D-4A8F-8E5A-CD2752CDC927}"/>
                  </a:ext>
                </a:extLst>
              </p:cNvPr>
              <p:cNvSpPr>
                <a:spLocks/>
              </p:cNvSpPr>
              <p:nvPr/>
            </p:nvSpPr>
            <p:spPr bwMode="auto">
              <a:xfrm>
                <a:off x="8332595" y="2452025"/>
                <a:ext cx="687202" cy="438267"/>
              </a:xfrm>
              <a:custGeom>
                <a:avLst/>
                <a:gdLst>
                  <a:gd name="T0" fmla="*/ 0 w 80"/>
                  <a:gd name="T1" fmla="*/ 2147483647 h 53"/>
                  <a:gd name="T2" fmla="*/ 0 w 80"/>
                  <a:gd name="T3" fmla="*/ 2147483647 h 53"/>
                  <a:gd name="T4" fmla="*/ 2147483647 w 80"/>
                  <a:gd name="T5" fmla="*/ 2147483647 h 53"/>
                  <a:gd name="T6" fmla="*/ 2147483647 w 80"/>
                  <a:gd name="T7" fmla="*/ 2147483647 h 53"/>
                  <a:gd name="T8" fmla="*/ 2147483647 w 80"/>
                  <a:gd name="T9" fmla="*/ 2147483647 h 53"/>
                  <a:gd name="T10" fmla="*/ 2147483647 w 80"/>
                  <a:gd name="T11" fmla="*/ 2147483647 h 53"/>
                  <a:gd name="T12" fmla="*/ 2147483647 w 80"/>
                  <a:gd name="T13" fmla="*/ 2147483647 h 53"/>
                  <a:gd name="T14" fmla="*/ 2147483647 w 80"/>
                  <a:gd name="T15" fmla="*/ 2147483647 h 53"/>
                  <a:gd name="T16" fmla="*/ 2147483647 w 80"/>
                  <a:gd name="T17" fmla="*/ 2147483647 h 53"/>
                  <a:gd name="T18" fmla="*/ 2147483647 w 80"/>
                  <a:gd name="T19" fmla="*/ 2147483647 h 53"/>
                  <a:gd name="T20" fmla="*/ 2147483647 w 80"/>
                  <a:gd name="T21" fmla="*/ 2147483647 h 53"/>
                  <a:gd name="T22" fmla="*/ 2147483647 w 80"/>
                  <a:gd name="T23" fmla="*/ 2147483647 h 53"/>
                  <a:gd name="T24" fmla="*/ 2147483647 w 80"/>
                  <a:gd name="T25" fmla="*/ 2147483647 h 53"/>
                  <a:gd name="T26" fmla="*/ 2147483647 w 80"/>
                  <a:gd name="T27" fmla="*/ 2147483647 h 53"/>
                  <a:gd name="T28" fmla="*/ 2147483647 w 80"/>
                  <a:gd name="T29" fmla="*/ 2147483647 h 53"/>
                  <a:gd name="T30" fmla="*/ 2147483647 w 80"/>
                  <a:gd name="T31" fmla="*/ 2147483647 h 53"/>
                  <a:gd name="T32" fmla="*/ 2147483647 w 80"/>
                  <a:gd name="T33" fmla="*/ 2147483647 h 53"/>
                  <a:gd name="T34" fmla="*/ 2147483647 w 80"/>
                  <a:gd name="T35" fmla="*/ 2147483647 h 53"/>
                  <a:gd name="T36" fmla="*/ 2147483647 w 80"/>
                  <a:gd name="T37" fmla="*/ 2147483647 h 53"/>
                  <a:gd name="T38" fmla="*/ 2147483647 w 80"/>
                  <a:gd name="T39" fmla="*/ 2147483647 h 53"/>
                  <a:gd name="T40" fmla="*/ 2147483647 w 80"/>
                  <a:gd name="T41" fmla="*/ 2147483647 h 53"/>
                  <a:gd name="T42" fmla="*/ 2147483647 w 80"/>
                  <a:gd name="T43" fmla="*/ 0 h 53"/>
                  <a:gd name="T44" fmla="*/ 2147483647 w 80"/>
                  <a:gd name="T45" fmla="*/ 2147483647 h 53"/>
                  <a:gd name="T46" fmla="*/ 0 w 80"/>
                  <a:gd name="T47" fmla="*/ 2147483647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
                  <a:gd name="T73" fmla="*/ 0 h 53"/>
                  <a:gd name="T74" fmla="*/ 80 w 80"/>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 h="53">
                    <a:moveTo>
                      <a:pt x="0" y="1"/>
                    </a:moveTo>
                    <a:lnTo>
                      <a:pt x="0" y="5"/>
                    </a:lnTo>
                    <a:lnTo>
                      <a:pt x="2" y="8"/>
                    </a:lnTo>
                    <a:lnTo>
                      <a:pt x="1" y="11"/>
                    </a:lnTo>
                    <a:lnTo>
                      <a:pt x="2" y="19"/>
                    </a:lnTo>
                    <a:lnTo>
                      <a:pt x="6" y="29"/>
                    </a:lnTo>
                    <a:lnTo>
                      <a:pt x="6" y="32"/>
                    </a:lnTo>
                    <a:lnTo>
                      <a:pt x="8" y="37"/>
                    </a:lnTo>
                    <a:lnTo>
                      <a:pt x="9" y="45"/>
                    </a:lnTo>
                    <a:lnTo>
                      <a:pt x="9" y="48"/>
                    </a:lnTo>
                    <a:lnTo>
                      <a:pt x="10" y="50"/>
                    </a:lnTo>
                    <a:lnTo>
                      <a:pt x="62" y="49"/>
                    </a:lnTo>
                    <a:lnTo>
                      <a:pt x="66" y="53"/>
                    </a:lnTo>
                    <a:lnTo>
                      <a:pt x="69" y="47"/>
                    </a:lnTo>
                    <a:lnTo>
                      <a:pt x="71" y="41"/>
                    </a:lnTo>
                    <a:lnTo>
                      <a:pt x="69" y="36"/>
                    </a:lnTo>
                    <a:lnTo>
                      <a:pt x="78" y="30"/>
                    </a:lnTo>
                    <a:lnTo>
                      <a:pt x="80" y="26"/>
                    </a:lnTo>
                    <a:lnTo>
                      <a:pt x="80" y="24"/>
                    </a:lnTo>
                    <a:lnTo>
                      <a:pt x="73" y="17"/>
                    </a:lnTo>
                    <a:lnTo>
                      <a:pt x="67" y="9"/>
                    </a:lnTo>
                    <a:lnTo>
                      <a:pt x="66" y="0"/>
                    </a:lnTo>
                    <a:lnTo>
                      <a:pt x="2" y="1"/>
                    </a:lnTo>
                    <a:lnTo>
                      <a:pt x="0" y="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7" name="Freeform 19">
                <a:extLst>
                  <a:ext uri="{FF2B5EF4-FFF2-40B4-BE49-F238E27FC236}">
                    <a16:creationId xmlns:a16="http://schemas.microsoft.com/office/drawing/2014/main" id="{DA95071D-60AE-4B9C-A562-E5F02AA9B18E}"/>
                  </a:ext>
                </a:extLst>
              </p:cNvPr>
              <p:cNvSpPr>
                <a:spLocks/>
              </p:cNvSpPr>
              <p:nvPr/>
            </p:nvSpPr>
            <p:spPr bwMode="auto">
              <a:xfrm>
                <a:off x="7696933" y="2931638"/>
                <a:ext cx="851845" cy="438267"/>
              </a:xfrm>
              <a:custGeom>
                <a:avLst/>
                <a:gdLst>
                  <a:gd name="T0" fmla="*/ 0 w 99"/>
                  <a:gd name="T1" fmla="*/ 2147483647 h 53"/>
                  <a:gd name="T2" fmla="*/ 2147483647 w 99"/>
                  <a:gd name="T3" fmla="*/ 0 h 53"/>
                  <a:gd name="T4" fmla="*/ 2147483647 w 99"/>
                  <a:gd name="T5" fmla="*/ 2147483647 h 53"/>
                  <a:gd name="T6" fmla="*/ 2147483647 w 99"/>
                  <a:gd name="T7" fmla="*/ 2147483647 h 53"/>
                  <a:gd name="T8" fmla="*/ 2147483647 w 99"/>
                  <a:gd name="T9" fmla="*/ 2147483647 h 53"/>
                  <a:gd name="T10" fmla="*/ 2147483647 w 99"/>
                  <a:gd name="T11" fmla="*/ 2147483647 h 53"/>
                  <a:gd name="T12" fmla="*/ 2147483647 w 99"/>
                  <a:gd name="T13" fmla="*/ 2147483647 h 53"/>
                  <a:gd name="T14" fmla="*/ 2147483647 w 99"/>
                  <a:gd name="T15" fmla="*/ 2147483647 h 53"/>
                  <a:gd name="T16" fmla="*/ 2147483647 w 99"/>
                  <a:gd name="T17" fmla="*/ 2147483647 h 53"/>
                  <a:gd name="T18" fmla="*/ 2147483647 w 99"/>
                  <a:gd name="T19" fmla="*/ 2147483647 h 53"/>
                  <a:gd name="T20" fmla="*/ 2147483647 w 99"/>
                  <a:gd name="T21" fmla="*/ 2147483647 h 53"/>
                  <a:gd name="T22" fmla="*/ 2147483647 w 99"/>
                  <a:gd name="T23" fmla="*/ 2147483647 h 53"/>
                  <a:gd name="T24" fmla="*/ 2147483647 w 99"/>
                  <a:gd name="T25" fmla="*/ 2147483647 h 53"/>
                  <a:gd name="T26" fmla="*/ 2147483647 w 99"/>
                  <a:gd name="T27" fmla="*/ 2147483647 h 53"/>
                  <a:gd name="T28" fmla="*/ 0 w 99"/>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53"/>
                  <a:gd name="T47" fmla="*/ 99 w 99"/>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53">
                    <a:moveTo>
                      <a:pt x="0" y="51"/>
                    </a:moveTo>
                    <a:lnTo>
                      <a:pt x="3" y="0"/>
                    </a:lnTo>
                    <a:lnTo>
                      <a:pt x="40" y="2"/>
                    </a:lnTo>
                    <a:lnTo>
                      <a:pt x="89" y="2"/>
                    </a:lnTo>
                    <a:lnTo>
                      <a:pt x="92" y="5"/>
                    </a:lnTo>
                    <a:lnTo>
                      <a:pt x="94" y="4"/>
                    </a:lnTo>
                    <a:lnTo>
                      <a:pt x="95" y="6"/>
                    </a:lnTo>
                    <a:lnTo>
                      <a:pt x="95" y="7"/>
                    </a:lnTo>
                    <a:lnTo>
                      <a:pt x="94" y="7"/>
                    </a:lnTo>
                    <a:lnTo>
                      <a:pt x="92" y="10"/>
                    </a:lnTo>
                    <a:lnTo>
                      <a:pt x="96" y="16"/>
                    </a:lnTo>
                    <a:lnTo>
                      <a:pt x="99" y="17"/>
                    </a:lnTo>
                    <a:lnTo>
                      <a:pt x="99" y="53"/>
                    </a:lnTo>
                    <a:lnTo>
                      <a:pt x="57" y="53"/>
                    </a:lnTo>
                    <a:lnTo>
                      <a:pt x="0" y="5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8" name="Freeform 20">
                <a:extLst>
                  <a:ext uri="{FF2B5EF4-FFF2-40B4-BE49-F238E27FC236}">
                    <a16:creationId xmlns:a16="http://schemas.microsoft.com/office/drawing/2014/main" id="{42836DBA-DDA2-4D38-89B2-E3F1532167EA}"/>
                  </a:ext>
                </a:extLst>
              </p:cNvPr>
              <p:cNvSpPr>
                <a:spLocks/>
              </p:cNvSpPr>
              <p:nvPr/>
            </p:nvSpPr>
            <p:spPr bwMode="auto">
              <a:xfrm>
                <a:off x="9150080" y="3014330"/>
                <a:ext cx="841822" cy="405190"/>
              </a:xfrm>
              <a:custGeom>
                <a:avLst/>
                <a:gdLst>
                  <a:gd name="T0" fmla="*/ 0 w 98"/>
                  <a:gd name="T1" fmla="*/ 2147483647 h 49"/>
                  <a:gd name="T2" fmla="*/ 2147483647 w 98"/>
                  <a:gd name="T3" fmla="*/ 2147483647 h 49"/>
                  <a:gd name="T4" fmla="*/ 2147483647 w 98"/>
                  <a:gd name="T5" fmla="*/ 2147483647 h 49"/>
                  <a:gd name="T6" fmla="*/ 2147483647 w 98"/>
                  <a:gd name="T7" fmla="*/ 2147483647 h 49"/>
                  <a:gd name="T8" fmla="*/ 2147483647 w 98"/>
                  <a:gd name="T9" fmla="*/ 2147483647 h 49"/>
                  <a:gd name="T10" fmla="*/ 2147483647 w 98"/>
                  <a:gd name="T11" fmla="*/ 2147483647 h 49"/>
                  <a:gd name="T12" fmla="*/ 2147483647 w 98"/>
                  <a:gd name="T13" fmla="*/ 2147483647 h 49"/>
                  <a:gd name="T14" fmla="*/ 2147483647 w 98"/>
                  <a:gd name="T15" fmla="*/ 2147483647 h 49"/>
                  <a:gd name="T16" fmla="*/ 2147483647 w 98"/>
                  <a:gd name="T17" fmla="*/ 2147483647 h 49"/>
                  <a:gd name="T18" fmla="*/ 2147483647 w 98"/>
                  <a:gd name="T19" fmla="*/ 2147483647 h 49"/>
                  <a:gd name="T20" fmla="*/ 2147483647 w 98"/>
                  <a:gd name="T21" fmla="*/ 2147483647 h 49"/>
                  <a:gd name="T22" fmla="*/ 2147483647 w 98"/>
                  <a:gd name="T23" fmla="*/ 2147483647 h 49"/>
                  <a:gd name="T24" fmla="*/ 2147483647 w 98"/>
                  <a:gd name="T25" fmla="*/ 2147483647 h 49"/>
                  <a:gd name="T26" fmla="*/ 2147483647 w 98"/>
                  <a:gd name="T27" fmla="*/ 2147483647 h 49"/>
                  <a:gd name="T28" fmla="*/ 2147483647 w 98"/>
                  <a:gd name="T29" fmla="*/ 2147483647 h 49"/>
                  <a:gd name="T30" fmla="*/ 2147483647 w 98"/>
                  <a:gd name="T31" fmla="*/ 2147483647 h 49"/>
                  <a:gd name="T32" fmla="*/ 2147483647 w 98"/>
                  <a:gd name="T33" fmla="*/ 2147483647 h 49"/>
                  <a:gd name="T34" fmla="*/ 2147483647 w 98"/>
                  <a:gd name="T35" fmla="*/ 2147483647 h 49"/>
                  <a:gd name="T36" fmla="*/ 2147483647 w 98"/>
                  <a:gd name="T37" fmla="*/ 2147483647 h 49"/>
                  <a:gd name="T38" fmla="*/ 2147483647 w 98"/>
                  <a:gd name="T39" fmla="*/ 2147483647 h 49"/>
                  <a:gd name="T40" fmla="*/ 2147483647 w 98"/>
                  <a:gd name="T41" fmla="*/ 2147483647 h 49"/>
                  <a:gd name="T42" fmla="*/ 2147483647 w 98"/>
                  <a:gd name="T43" fmla="*/ 2147483647 h 49"/>
                  <a:gd name="T44" fmla="*/ 2147483647 w 98"/>
                  <a:gd name="T45" fmla="*/ 2147483647 h 49"/>
                  <a:gd name="T46" fmla="*/ 2147483647 w 98"/>
                  <a:gd name="T47" fmla="*/ 2147483647 h 49"/>
                  <a:gd name="T48" fmla="*/ 2147483647 w 98"/>
                  <a:gd name="T49" fmla="*/ 2147483647 h 49"/>
                  <a:gd name="T50" fmla="*/ 2147483647 w 98"/>
                  <a:gd name="T51" fmla="*/ 2147483647 h 49"/>
                  <a:gd name="T52" fmla="*/ 2147483647 w 98"/>
                  <a:gd name="T53" fmla="*/ 0 h 49"/>
                  <a:gd name="T54" fmla="*/ 2147483647 w 98"/>
                  <a:gd name="T55" fmla="*/ 0 h 49"/>
                  <a:gd name="T56" fmla="*/ 2147483647 w 98"/>
                  <a:gd name="T57" fmla="*/ 2147483647 h 49"/>
                  <a:gd name="T58" fmla="*/ 2147483647 w 98"/>
                  <a:gd name="T59" fmla="*/ 2147483647 h 49"/>
                  <a:gd name="T60" fmla="*/ 2147483647 w 98"/>
                  <a:gd name="T61" fmla="*/ 2147483647 h 49"/>
                  <a:gd name="T62" fmla="*/ 2147483647 w 98"/>
                  <a:gd name="T63" fmla="*/ 2147483647 h 49"/>
                  <a:gd name="T64" fmla="*/ 2147483647 w 98"/>
                  <a:gd name="T65" fmla="*/ 2147483647 h 49"/>
                  <a:gd name="T66" fmla="*/ 2147483647 w 98"/>
                  <a:gd name="T67" fmla="*/ 2147483647 h 49"/>
                  <a:gd name="T68" fmla="*/ 2147483647 w 98"/>
                  <a:gd name="T69" fmla="*/ 2147483647 h 49"/>
                  <a:gd name="T70" fmla="*/ 2147483647 w 98"/>
                  <a:gd name="T71" fmla="*/ 2147483647 h 49"/>
                  <a:gd name="T72" fmla="*/ 2147483647 w 98"/>
                  <a:gd name="T73" fmla="*/ 2147483647 h 49"/>
                  <a:gd name="T74" fmla="*/ 2147483647 w 98"/>
                  <a:gd name="T75" fmla="*/ 2147483647 h 49"/>
                  <a:gd name="T76" fmla="*/ 2147483647 w 98"/>
                  <a:gd name="T77" fmla="*/ 2147483647 h 49"/>
                  <a:gd name="T78" fmla="*/ 2147483647 w 98"/>
                  <a:gd name="T79" fmla="*/ 2147483647 h 49"/>
                  <a:gd name="T80" fmla="*/ 2147483647 w 98"/>
                  <a:gd name="T81" fmla="*/ 2147483647 h 49"/>
                  <a:gd name="T82" fmla="*/ 2147483647 w 98"/>
                  <a:gd name="T83" fmla="*/ 2147483647 h 49"/>
                  <a:gd name="T84" fmla="*/ 2147483647 w 98"/>
                  <a:gd name="T85" fmla="*/ 2147483647 h 49"/>
                  <a:gd name="T86" fmla="*/ 2147483647 w 98"/>
                  <a:gd name="T87" fmla="*/ 2147483647 h 49"/>
                  <a:gd name="T88" fmla="*/ 2147483647 w 98"/>
                  <a:gd name="T89" fmla="*/ 2147483647 h 49"/>
                  <a:gd name="T90" fmla="*/ 2147483647 w 98"/>
                  <a:gd name="T91" fmla="*/ 2147483647 h 49"/>
                  <a:gd name="T92" fmla="*/ 0 w 98"/>
                  <a:gd name="T93" fmla="*/ 2147483647 h 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8"/>
                  <a:gd name="T142" fmla="*/ 0 h 49"/>
                  <a:gd name="T143" fmla="*/ 98 w 98"/>
                  <a:gd name="T144" fmla="*/ 49 h 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8" h="49">
                    <a:moveTo>
                      <a:pt x="0" y="49"/>
                    </a:moveTo>
                    <a:lnTo>
                      <a:pt x="1" y="47"/>
                    </a:lnTo>
                    <a:lnTo>
                      <a:pt x="3" y="47"/>
                    </a:lnTo>
                    <a:lnTo>
                      <a:pt x="4" y="41"/>
                    </a:lnTo>
                    <a:lnTo>
                      <a:pt x="3" y="41"/>
                    </a:lnTo>
                    <a:lnTo>
                      <a:pt x="3" y="40"/>
                    </a:lnTo>
                    <a:lnTo>
                      <a:pt x="6" y="37"/>
                    </a:lnTo>
                    <a:lnTo>
                      <a:pt x="12" y="39"/>
                    </a:lnTo>
                    <a:lnTo>
                      <a:pt x="13" y="33"/>
                    </a:lnTo>
                    <a:lnTo>
                      <a:pt x="17" y="31"/>
                    </a:lnTo>
                    <a:lnTo>
                      <a:pt x="16" y="30"/>
                    </a:lnTo>
                    <a:lnTo>
                      <a:pt x="17" y="26"/>
                    </a:lnTo>
                    <a:lnTo>
                      <a:pt x="18" y="24"/>
                    </a:lnTo>
                    <a:lnTo>
                      <a:pt x="25" y="23"/>
                    </a:lnTo>
                    <a:lnTo>
                      <a:pt x="26" y="24"/>
                    </a:lnTo>
                    <a:lnTo>
                      <a:pt x="33" y="22"/>
                    </a:lnTo>
                    <a:lnTo>
                      <a:pt x="35" y="24"/>
                    </a:lnTo>
                    <a:lnTo>
                      <a:pt x="37" y="19"/>
                    </a:lnTo>
                    <a:lnTo>
                      <a:pt x="39" y="17"/>
                    </a:lnTo>
                    <a:lnTo>
                      <a:pt x="44" y="20"/>
                    </a:lnTo>
                    <a:lnTo>
                      <a:pt x="45" y="17"/>
                    </a:lnTo>
                    <a:lnTo>
                      <a:pt x="50" y="11"/>
                    </a:lnTo>
                    <a:lnTo>
                      <a:pt x="51" y="7"/>
                    </a:lnTo>
                    <a:lnTo>
                      <a:pt x="53" y="8"/>
                    </a:lnTo>
                    <a:lnTo>
                      <a:pt x="58" y="4"/>
                    </a:lnTo>
                    <a:lnTo>
                      <a:pt x="56" y="1"/>
                    </a:lnTo>
                    <a:lnTo>
                      <a:pt x="57" y="0"/>
                    </a:lnTo>
                    <a:lnTo>
                      <a:pt x="61" y="0"/>
                    </a:lnTo>
                    <a:lnTo>
                      <a:pt x="64" y="1"/>
                    </a:lnTo>
                    <a:lnTo>
                      <a:pt x="65" y="4"/>
                    </a:lnTo>
                    <a:lnTo>
                      <a:pt x="70" y="4"/>
                    </a:lnTo>
                    <a:lnTo>
                      <a:pt x="72" y="6"/>
                    </a:lnTo>
                    <a:lnTo>
                      <a:pt x="78" y="6"/>
                    </a:lnTo>
                    <a:lnTo>
                      <a:pt x="81" y="4"/>
                    </a:lnTo>
                    <a:lnTo>
                      <a:pt x="88" y="8"/>
                    </a:lnTo>
                    <a:lnTo>
                      <a:pt x="90" y="16"/>
                    </a:lnTo>
                    <a:lnTo>
                      <a:pt x="93" y="19"/>
                    </a:lnTo>
                    <a:lnTo>
                      <a:pt x="98" y="22"/>
                    </a:lnTo>
                    <a:lnTo>
                      <a:pt x="94" y="26"/>
                    </a:lnTo>
                    <a:lnTo>
                      <a:pt x="91" y="29"/>
                    </a:lnTo>
                    <a:lnTo>
                      <a:pt x="87" y="33"/>
                    </a:lnTo>
                    <a:lnTo>
                      <a:pt x="87" y="34"/>
                    </a:lnTo>
                    <a:lnTo>
                      <a:pt x="77" y="41"/>
                    </a:lnTo>
                    <a:lnTo>
                      <a:pt x="24" y="46"/>
                    </a:lnTo>
                    <a:lnTo>
                      <a:pt x="18" y="45"/>
                    </a:lnTo>
                    <a:lnTo>
                      <a:pt x="18" y="48"/>
                    </a:lnTo>
                    <a:lnTo>
                      <a:pt x="0" y="4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09" name="Freeform 21">
                <a:extLst>
                  <a:ext uri="{FF2B5EF4-FFF2-40B4-BE49-F238E27FC236}">
                    <a16:creationId xmlns:a16="http://schemas.microsoft.com/office/drawing/2014/main" id="{E58752B0-A076-4B92-993E-FF75B3AF8DA3}"/>
                  </a:ext>
                </a:extLst>
              </p:cNvPr>
              <p:cNvSpPr>
                <a:spLocks/>
              </p:cNvSpPr>
              <p:nvPr/>
            </p:nvSpPr>
            <p:spPr bwMode="auto">
              <a:xfrm>
                <a:off x="8624656" y="3923940"/>
                <a:ext cx="645684" cy="554036"/>
              </a:xfrm>
              <a:custGeom>
                <a:avLst/>
                <a:gdLst>
                  <a:gd name="T0" fmla="*/ 2147483647 w 75"/>
                  <a:gd name="T1" fmla="*/ 2147483647 h 67"/>
                  <a:gd name="T2" fmla="*/ 2147483647 w 75"/>
                  <a:gd name="T3" fmla="*/ 2147483647 h 67"/>
                  <a:gd name="T4" fmla="*/ 2147483647 w 75"/>
                  <a:gd name="T5" fmla="*/ 2147483647 h 67"/>
                  <a:gd name="T6" fmla="*/ 2147483647 w 75"/>
                  <a:gd name="T7" fmla="*/ 2147483647 h 67"/>
                  <a:gd name="T8" fmla="*/ 2147483647 w 75"/>
                  <a:gd name="T9" fmla="*/ 2147483647 h 67"/>
                  <a:gd name="T10" fmla="*/ 2147483647 w 75"/>
                  <a:gd name="T11" fmla="*/ 2147483647 h 67"/>
                  <a:gd name="T12" fmla="*/ 2147483647 w 75"/>
                  <a:gd name="T13" fmla="*/ 2147483647 h 67"/>
                  <a:gd name="T14" fmla="*/ 2147483647 w 75"/>
                  <a:gd name="T15" fmla="*/ 2147483647 h 67"/>
                  <a:gd name="T16" fmla="*/ 2147483647 w 75"/>
                  <a:gd name="T17" fmla="*/ 2147483647 h 67"/>
                  <a:gd name="T18" fmla="*/ 2147483647 w 75"/>
                  <a:gd name="T19" fmla="*/ 2147483647 h 67"/>
                  <a:gd name="T20" fmla="*/ 2147483647 w 75"/>
                  <a:gd name="T21" fmla="*/ 2147483647 h 67"/>
                  <a:gd name="T22" fmla="*/ 2147483647 w 75"/>
                  <a:gd name="T23" fmla="*/ 2147483647 h 67"/>
                  <a:gd name="T24" fmla="*/ 2147483647 w 75"/>
                  <a:gd name="T25" fmla="*/ 2147483647 h 67"/>
                  <a:gd name="T26" fmla="*/ 2147483647 w 75"/>
                  <a:gd name="T27" fmla="*/ 2147483647 h 67"/>
                  <a:gd name="T28" fmla="*/ 2147483647 w 75"/>
                  <a:gd name="T29" fmla="*/ 2147483647 h 67"/>
                  <a:gd name="T30" fmla="*/ 2147483647 w 75"/>
                  <a:gd name="T31" fmla="*/ 2147483647 h 67"/>
                  <a:gd name="T32" fmla="*/ 2147483647 w 75"/>
                  <a:gd name="T33" fmla="*/ 2147483647 h 67"/>
                  <a:gd name="T34" fmla="*/ 2147483647 w 75"/>
                  <a:gd name="T35" fmla="*/ 2147483647 h 67"/>
                  <a:gd name="T36" fmla="*/ 2147483647 w 75"/>
                  <a:gd name="T37" fmla="*/ 2147483647 h 67"/>
                  <a:gd name="T38" fmla="*/ 2147483647 w 75"/>
                  <a:gd name="T39" fmla="*/ 2147483647 h 67"/>
                  <a:gd name="T40" fmla="*/ 2147483647 w 75"/>
                  <a:gd name="T41" fmla="*/ 2147483647 h 67"/>
                  <a:gd name="T42" fmla="*/ 2147483647 w 75"/>
                  <a:gd name="T43" fmla="*/ 2147483647 h 67"/>
                  <a:gd name="T44" fmla="*/ 2147483647 w 75"/>
                  <a:gd name="T45" fmla="*/ 2147483647 h 67"/>
                  <a:gd name="T46" fmla="*/ 2147483647 w 75"/>
                  <a:gd name="T47" fmla="*/ 2147483647 h 67"/>
                  <a:gd name="T48" fmla="*/ 2147483647 w 75"/>
                  <a:gd name="T49" fmla="*/ 2147483647 h 67"/>
                  <a:gd name="T50" fmla="*/ 2147483647 w 75"/>
                  <a:gd name="T51" fmla="*/ 2147483647 h 67"/>
                  <a:gd name="T52" fmla="*/ 2147483647 w 75"/>
                  <a:gd name="T53" fmla="*/ 2147483647 h 67"/>
                  <a:gd name="T54" fmla="*/ 2147483647 w 75"/>
                  <a:gd name="T55" fmla="*/ 2147483647 h 67"/>
                  <a:gd name="T56" fmla="*/ 2147483647 w 75"/>
                  <a:gd name="T57" fmla="*/ 2147483647 h 67"/>
                  <a:gd name="T58" fmla="*/ 2147483647 w 75"/>
                  <a:gd name="T59" fmla="*/ 2147483647 h 67"/>
                  <a:gd name="T60" fmla="*/ 2147483647 w 75"/>
                  <a:gd name="T61" fmla="*/ 2147483647 h 67"/>
                  <a:gd name="T62" fmla="*/ 2147483647 w 75"/>
                  <a:gd name="T63" fmla="*/ 2147483647 h 67"/>
                  <a:gd name="T64" fmla="*/ 2147483647 w 75"/>
                  <a:gd name="T65" fmla="*/ 2147483647 h 67"/>
                  <a:gd name="T66" fmla="*/ 2147483647 w 75"/>
                  <a:gd name="T67" fmla="*/ 2147483647 h 67"/>
                  <a:gd name="T68" fmla="*/ 2147483647 w 75"/>
                  <a:gd name="T69" fmla="*/ 2147483647 h 67"/>
                  <a:gd name="T70" fmla="*/ 2147483647 w 75"/>
                  <a:gd name="T71" fmla="*/ 2147483647 h 67"/>
                  <a:gd name="T72" fmla="*/ 2147483647 w 75"/>
                  <a:gd name="T73" fmla="*/ 2147483647 h 67"/>
                  <a:gd name="T74" fmla="*/ 2147483647 w 75"/>
                  <a:gd name="T75" fmla="*/ 2147483647 h 67"/>
                  <a:gd name="T76" fmla="*/ 2147483647 w 75"/>
                  <a:gd name="T77" fmla="*/ 2147483647 h 67"/>
                  <a:gd name="T78" fmla="*/ 2147483647 w 75"/>
                  <a:gd name="T79" fmla="*/ 2147483647 h 67"/>
                  <a:gd name="T80" fmla="*/ 2147483647 w 75"/>
                  <a:gd name="T81" fmla="*/ 2147483647 h 67"/>
                  <a:gd name="T82" fmla="*/ 2147483647 w 75"/>
                  <a:gd name="T83" fmla="*/ 2147483647 h 67"/>
                  <a:gd name="T84" fmla="*/ 2147483647 w 75"/>
                  <a:gd name="T85" fmla="*/ 2147483647 h 67"/>
                  <a:gd name="T86" fmla="*/ 2147483647 w 75"/>
                  <a:gd name="T87" fmla="*/ 2147483647 h 67"/>
                  <a:gd name="T88" fmla="*/ 2147483647 w 75"/>
                  <a:gd name="T89" fmla="*/ 2147483647 h 67"/>
                  <a:gd name="T90" fmla="*/ 2147483647 w 75"/>
                  <a:gd name="T91" fmla="*/ 0 h 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67"/>
                  <a:gd name="T140" fmla="*/ 75 w 75"/>
                  <a:gd name="T141" fmla="*/ 67 h 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67">
                    <a:moveTo>
                      <a:pt x="0" y="1"/>
                    </a:moveTo>
                    <a:lnTo>
                      <a:pt x="1" y="19"/>
                    </a:lnTo>
                    <a:lnTo>
                      <a:pt x="3" y="21"/>
                    </a:lnTo>
                    <a:lnTo>
                      <a:pt x="3" y="25"/>
                    </a:lnTo>
                    <a:lnTo>
                      <a:pt x="7" y="32"/>
                    </a:lnTo>
                    <a:lnTo>
                      <a:pt x="7" y="37"/>
                    </a:lnTo>
                    <a:lnTo>
                      <a:pt x="5" y="42"/>
                    </a:lnTo>
                    <a:lnTo>
                      <a:pt x="5" y="45"/>
                    </a:lnTo>
                    <a:lnTo>
                      <a:pt x="6" y="48"/>
                    </a:lnTo>
                    <a:lnTo>
                      <a:pt x="6" y="51"/>
                    </a:lnTo>
                    <a:lnTo>
                      <a:pt x="4" y="53"/>
                    </a:lnTo>
                    <a:lnTo>
                      <a:pt x="2" y="55"/>
                    </a:lnTo>
                    <a:lnTo>
                      <a:pt x="4" y="56"/>
                    </a:lnTo>
                    <a:lnTo>
                      <a:pt x="14" y="55"/>
                    </a:lnTo>
                    <a:lnTo>
                      <a:pt x="22" y="59"/>
                    </a:lnTo>
                    <a:lnTo>
                      <a:pt x="30" y="58"/>
                    </a:lnTo>
                    <a:lnTo>
                      <a:pt x="29" y="56"/>
                    </a:lnTo>
                    <a:lnTo>
                      <a:pt x="31" y="54"/>
                    </a:lnTo>
                    <a:lnTo>
                      <a:pt x="37" y="55"/>
                    </a:lnTo>
                    <a:lnTo>
                      <a:pt x="38" y="59"/>
                    </a:lnTo>
                    <a:lnTo>
                      <a:pt x="39" y="58"/>
                    </a:lnTo>
                    <a:lnTo>
                      <a:pt x="41" y="59"/>
                    </a:lnTo>
                    <a:lnTo>
                      <a:pt x="44" y="62"/>
                    </a:lnTo>
                    <a:lnTo>
                      <a:pt x="44" y="64"/>
                    </a:lnTo>
                    <a:lnTo>
                      <a:pt x="47" y="64"/>
                    </a:lnTo>
                    <a:lnTo>
                      <a:pt x="49" y="66"/>
                    </a:lnTo>
                    <a:lnTo>
                      <a:pt x="50" y="65"/>
                    </a:lnTo>
                    <a:lnTo>
                      <a:pt x="52" y="63"/>
                    </a:lnTo>
                    <a:lnTo>
                      <a:pt x="52" y="62"/>
                    </a:lnTo>
                    <a:lnTo>
                      <a:pt x="54" y="64"/>
                    </a:lnTo>
                    <a:lnTo>
                      <a:pt x="55" y="62"/>
                    </a:lnTo>
                    <a:lnTo>
                      <a:pt x="57" y="65"/>
                    </a:lnTo>
                    <a:lnTo>
                      <a:pt x="59" y="64"/>
                    </a:lnTo>
                    <a:lnTo>
                      <a:pt x="60" y="63"/>
                    </a:lnTo>
                    <a:lnTo>
                      <a:pt x="59" y="62"/>
                    </a:lnTo>
                    <a:lnTo>
                      <a:pt x="60" y="59"/>
                    </a:lnTo>
                    <a:lnTo>
                      <a:pt x="63" y="59"/>
                    </a:lnTo>
                    <a:lnTo>
                      <a:pt x="63" y="61"/>
                    </a:lnTo>
                    <a:lnTo>
                      <a:pt x="65" y="61"/>
                    </a:lnTo>
                    <a:lnTo>
                      <a:pt x="67" y="62"/>
                    </a:lnTo>
                    <a:lnTo>
                      <a:pt x="68" y="62"/>
                    </a:lnTo>
                    <a:lnTo>
                      <a:pt x="69" y="63"/>
                    </a:lnTo>
                    <a:lnTo>
                      <a:pt x="70" y="64"/>
                    </a:lnTo>
                    <a:lnTo>
                      <a:pt x="70" y="67"/>
                    </a:lnTo>
                    <a:lnTo>
                      <a:pt x="72" y="64"/>
                    </a:lnTo>
                    <a:lnTo>
                      <a:pt x="73" y="66"/>
                    </a:lnTo>
                    <a:lnTo>
                      <a:pt x="73" y="64"/>
                    </a:lnTo>
                    <a:lnTo>
                      <a:pt x="75" y="64"/>
                    </a:lnTo>
                    <a:lnTo>
                      <a:pt x="75" y="62"/>
                    </a:lnTo>
                    <a:lnTo>
                      <a:pt x="73" y="62"/>
                    </a:lnTo>
                    <a:lnTo>
                      <a:pt x="72" y="61"/>
                    </a:lnTo>
                    <a:lnTo>
                      <a:pt x="70" y="61"/>
                    </a:lnTo>
                    <a:lnTo>
                      <a:pt x="69" y="60"/>
                    </a:lnTo>
                    <a:lnTo>
                      <a:pt x="67" y="60"/>
                    </a:lnTo>
                    <a:lnTo>
                      <a:pt x="66" y="56"/>
                    </a:lnTo>
                    <a:lnTo>
                      <a:pt x="67" y="55"/>
                    </a:lnTo>
                    <a:lnTo>
                      <a:pt x="68" y="54"/>
                    </a:lnTo>
                    <a:lnTo>
                      <a:pt x="69" y="53"/>
                    </a:lnTo>
                    <a:lnTo>
                      <a:pt x="70" y="53"/>
                    </a:lnTo>
                    <a:lnTo>
                      <a:pt x="72" y="51"/>
                    </a:lnTo>
                    <a:lnTo>
                      <a:pt x="71" y="50"/>
                    </a:lnTo>
                    <a:lnTo>
                      <a:pt x="71" y="47"/>
                    </a:lnTo>
                    <a:lnTo>
                      <a:pt x="69" y="48"/>
                    </a:lnTo>
                    <a:lnTo>
                      <a:pt x="67" y="49"/>
                    </a:lnTo>
                    <a:lnTo>
                      <a:pt x="65" y="52"/>
                    </a:lnTo>
                    <a:lnTo>
                      <a:pt x="62" y="50"/>
                    </a:lnTo>
                    <a:lnTo>
                      <a:pt x="63" y="49"/>
                    </a:lnTo>
                    <a:lnTo>
                      <a:pt x="64" y="48"/>
                    </a:lnTo>
                    <a:lnTo>
                      <a:pt x="64" y="49"/>
                    </a:lnTo>
                    <a:lnTo>
                      <a:pt x="65" y="47"/>
                    </a:lnTo>
                    <a:lnTo>
                      <a:pt x="63" y="48"/>
                    </a:lnTo>
                    <a:lnTo>
                      <a:pt x="63" y="47"/>
                    </a:lnTo>
                    <a:lnTo>
                      <a:pt x="63" y="48"/>
                    </a:lnTo>
                    <a:lnTo>
                      <a:pt x="61" y="47"/>
                    </a:lnTo>
                    <a:lnTo>
                      <a:pt x="60" y="49"/>
                    </a:lnTo>
                    <a:lnTo>
                      <a:pt x="58" y="49"/>
                    </a:lnTo>
                    <a:lnTo>
                      <a:pt x="53" y="48"/>
                    </a:lnTo>
                    <a:lnTo>
                      <a:pt x="53" y="47"/>
                    </a:lnTo>
                    <a:lnTo>
                      <a:pt x="56" y="44"/>
                    </a:lnTo>
                    <a:lnTo>
                      <a:pt x="58" y="44"/>
                    </a:lnTo>
                    <a:lnTo>
                      <a:pt x="60" y="45"/>
                    </a:lnTo>
                    <a:lnTo>
                      <a:pt x="66" y="46"/>
                    </a:lnTo>
                    <a:lnTo>
                      <a:pt x="62" y="38"/>
                    </a:lnTo>
                    <a:lnTo>
                      <a:pt x="62" y="33"/>
                    </a:lnTo>
                    <a:lnTo>
                      <a:pt x="35" y="34"/>
                    </a:lnTo>
                    <a:lnTo>
                      <a:pt x="36" y="31"/>
                    </a:lnTo>
                    <a:lnTo>
                      <a:pt x="38" y="21"/>
                    </a:lnTo>
                    <a:lnTo>
                      <a:pt x="43" y="15"/>
                    </a:lnTo>
                    <a:lnTo>
                      <a:pt x="42" y="13"/>
                    </a:lnTo>
                    <a:lnTo>
                      <a:pt x="42" y="7"/>
                    </a:lnTo>
                    <a:lnTo>
                      <a:pt x="40" y="0"/>
                    </a:lnTo>
                    <a:lnTo>
                      <a:pt x="0" y="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0" name="Freeform 22">
                <a:extLst>
                  <a:ext uri="{FF2B5EF4-FFF2-40B4-BE49-F238E27FC236}">
                    <a16:creationId xmlns:a16="http://schemas.microsoft.com/office/drawing/2014/main" id="{19E6D21F-E60D-4041-8393-770FD587DCEE}"/>
                  </a:ext>
                </a:extLst>
              </p:cNvPr>
              <p:cNvSpPr>
                <a:spLocks/>
              </p:cNvSpPr>
              <p:nvPr/>
            </p:nvSpPr>
            <p:spPr bwMode="auto">
              <a:xfrm>
                <a:off x="10919625" y="1550683"/>
                <a:ext cx="419479" cy="644997"/>
              </a:xfrm>
              <a:custGeom>
                <a:avLst/>
                <a:gdLst>
                  <a:gd name="T0" fmla="*/ 0 w 49"/>
                  <a:gd name="T1" fmla="*/ 2147483647 h 78"/>
                  <a:gd name="T2" fmla="*/ 2147483647 w 49"/>
                  <a:gd name="T3" fmla="*/ 2147483647 h 78"/>
                  <a:gd name="T4" fmla="*/ 2147483647 w 49"/>
                  <a:gd name="T5" fmla="*/ 2147483647 h 78"/>
                  <a:gd name="T6" fmla="*/ 2147483647 w 49"/>
                  <a:gd name="T7" fmla="*/ 2147483647 h 78"/>
                  <a:gd name="T8" fmla="*/ 2147483647 w 49"/>
                  <a:gd name="T9" fmla="*/ 2147483647 h 78"/>
                  <a:gd name="T10" fmla="*/ 2147483647 w 49"/>
                  <a:gd name="T11" fmla="*/ 2147483647 h 78"/>
                  <a:gd name="T12" fmla="*/ 2147483647 w 49"/>
                  <a:gd name="T13" fmla="*/ 2147483647 h 78"/>
                  <a:gd name="T14" fmla="*/ 2147483647 w 49"/>
                  <a:gd name="T15" fmla="*/ 2147483647 h 78"/>
                  <a:gd name="T16" fmla="*/ 2147483647 w 49"/>
                  <a:gd name="T17" fmla="*/ 2147483647 h 78"/>
                  <a:gd name="T18" fmla="*/ 2147483647 w 49"/>
                  <a:gd name="T19" fmla="*/ 2147483647 h 78"/>
                  <a:gd name="T20" fmla="*/ 2147483647 w 49"/>
                  <a:gd name="T21" fmla="*/ 2147483647 h 78"/>
                  <a:gd name="T22" fmla="*/ 2147483647 w 49"/>
                  <a:gd name="T23" fmla="*/ 2147483647 h 78"/>
                  <a:gd name="T24" fmla="*/ 2147483647 w 49"/>
                  <a:gd name="T25" fmla="*/ 0 h 78"/>
                  <a:gd name="T26" fmla="*/ 2147483647 w 49"/>
                  <a:gd name="T27" fmla="*/ 2147483647 h 78"/>
                  <a:gd name="T28" fmla="*/ 2147483647 w 49"/>
                  <a:gd name="T29" fmla="*/ 2147483647 h 78"/>
                  <a:gd name="T30" fmla="*/ 2147483647 w 49"/>
                  <a:gd name="T31" fmla="*/ 2147483647 h 78"/>
                  <a:gd name="T32" fmla="*/ 2147483647 w 49"/>
                  <a:gd name="T33" fmla="*/ 2147483647 h 78"/>
                  <a:gd name="T34" fmla="*/ 2147483647 w 49"/>
                  <a:gd name="T35" fmla="*/ 2147483647 h 78"/>
                  <a:gd name="T36" fmla="*/ 2147483647 w 49"/>
                  <a:gd name="T37" fmla="*/ 2147483647 h 78"/>
                  <a:gd name="T38" fmla="*/ 2147483647 w 49"/>
                  <a:gd name="T39" fmla="*/ 2147483647 h 78"/>
                  <a:gd name="T40" fmla="*/ 2147483647 w 49"/>
                  <a:gd name="T41" fmla="*/ 2147483647 h 78"/>
                  <a:gd name="T42" fmla="*/ 2147483647 w 49"/>
                  <a:gd name="T43" fmla="*/ 2147483647 h 78"/>
                  <a:gd name="T44" fmla="*/ 2147483647 w 49"/>
                  <a:gd name="T45" fmla="*/ 2147483647 h 78"/>
                  <a:gd name="T46" fmla="*/ 2147483647 w 49"/>
                  <a:gd name="T47" fmla="*/ 2147483647 h 78"/>
                  <a:gd name="T48" fmla="*/ 2147483647 w 49"/>
                  <a:gd name="T49" fmla="*/ 2147483647 h 78"/>
                  <a:gd name="T50" fmla="*/ 2147483647 w 49"/>
                  <a:gd name="T51" fmla="*/ 2147483647 h 78"/>
                  <a:gd name="T52" fmla="*/ 2147483647 w 49"/>
                  <a:gd name="T53" fmla="*/ 2147483647 h 78"/>
                  <a:gd name="T54" fmla="*/ 2147483647 w 49"/>
                  <a:gd name="T55" fmla="*/ 2147483647 h 78"/>
                  <a:gd name="T56" fmla="*/ 2147483647 w 49"/>
                  <a:gd name="T57" fmla="*/ 2147483647 h 78"/>
                  <a:gd name="T58" fmla="*/ 2147483647 w 49"/>
                  <a:gd name="T59" fmla="*/ 2147483647 h 78"/>
                  <a:gd name="T60" fmla="*/ 2147483647 w 49"/>
                  <a:gd name="T61" fmla="*/ 2147483647 h 78"/>
                  <a:gd name="T62" fmla="*/ 2147483647 w 49"/>
                  <a:gd name="T63" fmla="*/ 2147483647 h 78"/>
                  <a:gd name="T64" fmla="*/ 2147483647 w 49"/>
                  <a:gd name="T65" fmla="*/ 2147483647 h 78"/>
                  <a:gd name="T66" fmla="*/ 2147483647 w 49"/>
                  <a:gd name="T67" fmla="*/ 2147483647 h 78"/>
                  <a:gd name="T68" fmla="*/ 2147483647 w 49"/>
                  <a:gd name="T69" fmla="*/ 2147483647 h 78"/>
                  <a:gd name="T70" fmla="*/ 2147483647 w 49"/>
                  <a:gd name="T71" fmla="*/ 2147483647 h 78"/>
                  <a:gd name="T72" fmla="*/ 2147483647 w 49"/>
                  <a:gd name="T73" fmla="*/ 2147483647 h 78"/>
                  <a:gd name="T74" fmla="*/ 2147483647 w 49"/>
                  <a:gd name="T75" fmla="*/ 2147483647 h 78"/>
                  <a:gd name="T76" fmla="*/ 2147483647 w 49"/>
                  <a:gd name="T77" fmla="*/ 2147483647 h 78"/>
                  <a:gd name="T78" fmla="*/ 2147483647 w 49"/>
                  <a:gd name="T79" fmla="*/ 2147483647 h 78"/>
                  <a:gd name="T80" fmla="*/ 2147483647 w 49"/>
                  <a:gd name="T81" fmla="*/ 2147483647 h 78"/>
                  <a:gd name="T82" fmla="*/ 2147483647 w 49"/>
                  <a:gd name="T83" fmla="*/ 2147483647 h 78"/>
                  <a:gd name="T84" fmla="*/ 2147483647 w 49"/>
                  <a:gd name="T85" fmla="*/ 2147483647 h 78"/>
                  <a:gd name="T86" fmla="*/ 2147483647 w 49"/>
                  <a:gd name="T87" fmla="*/ 2147483647 h 78"/>
                  <a:gd name="T88" fmla="*/ 2147483647 w 49"/>
                  <a:gd name="T89" fmla="*/ 2147483647 h 78"/>
                  <a:gd name="T90" fmla="*/ 2147483647 w 49"/>
                  <a:gd name="T91" fmla="*/ 2147483647 h 78"/>
                  <a:gd name="T92" fmla="*/ 2147483647 w 49"/>
                  <a:gd name="T93" fmla="*/ 2147483647 h 78"/>
                  <a:gd name="T94" fmla="*/ 2147483647 w 49"/>
                  <a:gd name="T95" fmla="*/ 2147483647 h 78"/>
                  <a:gd name="T96" fmla="*/ 2147483647 w 49"/>
                  <a:gd name="T97" fmla="*/ 2147483647 h 78"/>
                  <a:gd name="T98" fmla="*/ 2147483647 w 49"/>
                  <a:gd name="T99" fmla="*/ 2147483647 h 78"/>
                  <a:gd name="T100" fmla="*/ 2147483647 w 49"/>
                  <a:gd name="T101" fmla="*/ 2147483647 h 78"/>
                  <a:gd name="T102" fmla="*/ 2147483647 w 49"/>
                  <a:gd name="T103" fmla="*/ 2147483647 h 78"/>
                  <a:gd name="T104" fmla="*/ 2147483647 w 49"/>
                  <a:gd name="T105" fmla="*/ 2147483647 h 78"/>
                  <a:gd name="T106" fmla="*/ 2147483647 w 49"/>
                  <a:gd name="T107" fmla="*/ 2147483647 h 78"/>
                  <a:gd name="T108" fmla="*/ 2147483647 w 49"/>
                  <a:gd name="T109" fmla="*/ 2147483647 h 78"/>
                  <a:gd name="T110" fmla="*/ 2147483647 w 49"/>
                  <a:gd name="T111" fmla="*/ 2147483647 h 78"/>
                  <a:gd name="T112" fmla="*/ 2147483647 w 49"/>
                  <a:gd name="T113" fmla="*/ 2147483647 h 78"/>
                  <a:gd name="T114" fmla="*/ 2147483647 w 49"/>
                  <a:gd name="T115" fmla="*/ 2147483647 h 78"/>
                  <a:gd name="T116" fmla="*/ 2147483647 w 49"/>
                  <a:gd name="T117" fmla="*/ 2147483647 h 78"/>
                  <a:gd name="T118" fmla="*/ 0 w 49"/>
                  <a:gd name="T119" fmla="*/ 2147483647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78"/>
                  <a:gd name="T182" fmla="*/ 49 w 49"/>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78">
                    <a:moveTo>
                      <a:pt x="0" y="42"/>
                    </a:moveTo>
                    <a:lnTo>
                      <a:pt x="3" y="43"/>
                    </a:lnTo>
                    <a:lnTo>
                      <a:pt x="3" y="38"/>
                    </a:lnTo>
                    <a:lnTo>
                      <a:pt x="6" y="30"/>
                    </a:lnTo>
                    <a:lnTo>
                      <a:pt x="5" y="26"/>
                    </a:lnTo>
                    <a:lnTo>
                      <a:pt x="6" y="19"/>
                    </a:lnTo>
                    <a:lnTo>
                      <a:pt x="6" y="16"/>
                    </a:lnTo>
                    <a:lnTo>
                      <a:pt x="12" y="2"/>
                    </a:lnTo>
                    <a:lnTo>
                      <a:pt x="13" y="2"/>
                    </a:lnTo>
                    <a:lnTo>
                      <a:pt x="14" y="4"/>
                    </a:lnTo>
                    <a:lnTo>
                      <a:pt x="21" y="2"/>
                    </a:lnTo>
                    <a:lnTo>
                      <a:pt x="21" y="1"/>
                    </a:lnTo>
                    <a:lnTo>
                      <a:pt x="23" y="0"/>
                    </a:lnTo>
                    <a:lnTo>
                      <a:pt x="27" y="2"/>
                    </a:lnTo>
                    <a:lnTo>
                      <a:pt x="29" y="4"/>
                    </a:lnTo>
                    <a:lnTo>
                      <a:pt x="36" y="26"/>
                    </a:lnTo>
                    <a:lnTo>
                      <a:pt x="40" y="26"/>
                    </a:lnTo>
                    <a:lnTo>
                      <a:pt x="41" y="27"/>
                    </a:lnTo>
                    <a:lnTo>
                      <a:pt x="40" y="28"/>
                    </a:lnTo>
                    <a:lnTo>
                      <a:pt x="43" y="33"/>
                    </a:lnTo>
                    <a:lnTo>
                      <a:pt x="44" y="32"/>
                    </a:lnTo>
                    <a:lnTo>
                      <a:pt x="48" y="35"/>
                    </a:lnTo>
                    <a:lnTo>
                      <a:pt x="46" y="36"/>
                    </a:lnTo>
                    <a:lnTo>
                      <a:pt x="46" y="37"/>
                    </a:lnTo>
                    <a:lnTo>
                      <a:pt x="49" y="37"/>
                    </a:lnTo>
                    <a:lnTo>
                      <a:pt x="47" y="41"/>
                    </a:lnTo>
                    <a:lnTo>
                      <a:pt x="45" y="40"/>
                    </a:lnTo>
                    <a:lnTo>
                      <a:pt x="43" y="42"/>
                    </a:lnTo>
                    <a:lnTo>
                      <a:pt x="43" y="44"/>
                    </a:lnTo>
                    <a:lnTo>
                      <a:pt x="42" y="45"/>
                    </a:lnTo>
                    <a:lnTo>
                      <a:pt x="40" y="44"/>
                    </a:lnTo>
                    <a:lnTo>
                      <a:pt x="40" y="47"/>
                    </a:lnTo>
                    <a:lnTo>
                      <a:pt x="39" y="46"/>
                    </a:lnTo>
                    <a:lnTo>
                      <a:pt x="39" y="49"/>
                    </a:lnTo>
                    <a:lnTo>
                      <a:pt x="36" y="46"/>
                    </a:lnTo>
                    <a:lnTo>
                      <a:pt x="35" y="48"/>
                    </a:lnTo>
                    <a:lnTo>
                      <a:pt x="33" y="49"/>
                    </a:lnTo>
                    <a:lnTo>
                      <a:pt x="32" y="52"/>
                    </a:lnTo>
                    <a:lnTo>
                      <a:pt x="30" y="51"/>
                    </a:lnTo>
                    <a:lnTo>
                      <a:pt x="31" y="49"/>
                    </a:lnTo>
                    <a:lnTo>
                      <a:pt x="29" y="47"/>
                    </a:lnTo>
                    <a:lnTo>
                      <a:pt x="28" y="50"/>
                    </a:lnTo>
                    <a:lnTo>
                      <a:pt x="28" y="57"/>
                    </a:lnTo>
                    <a:lnTo>
                      <a:pt x="27" y="58"/>
                    </a:lnTo>
                    <a:lnTo>
                      <a:pt x="26" y="58"/>
                    </a:lnTo>
                    <a:lnTo>
                      <a:pt x="25" y="58"/>
                    </a:lnTo>
                    <a:lnTo>
                      <a:pt x="23" y="62"/>
                    </a:lnTo>
                    <a:lnTo>
                      <a:pt x="21" y="62"/>
                    </a:lnTo>
                    <a:lnTo>
                      <a:pt x="21" y="65"/>
                    </a:lnTo>
                    <a:lnTo>
                      <a:pt x="20" y="62"/>
                    </a:lnTo>
                    <a:lnTo>
                      <a:pt x="17" y="65"/>
                    </a:lnTo>
                    <a:lnTo>
                      <a:pt x="16" y="67"/>
                    </a:lnTo>
                    <a:lnTo>
                      <a:pt x="17" y="68"/>
                    </a:lnTo>
                    <a:lnTo>
                      <a:pt x="16" y="69"/>
                    </a:lnTo>
                    <a:lnTo>
                      <a:pt x="16" y="71"/>
                    </a:lnTo>
                    <a:lnTo>
                      <a:pt x="15" y="73"/>
                    </a:lnTo>
                    <a:lnTo>
                      <a:pt x="14" y="78"/>
                    </a:lnTo>
                    <a:lnTo>
                      <a:pt x="13" y="78"/>
                    </a:lnTo>
                    <a:lnTo>
                      <a:pt x="9" y="71"/>
                    </a:lnTo>
                    <a:lnTo>
                      <a:pt x="0" y="4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1" name="Freeform 23">
                <a:extLst>
                  <a:ext uri="{FF2B5EF4-FFF2-40B4-BE49-F238E27FC236}">
                    <a16:creationId xmlns:a16="http://schemas.microsoft.com/office/drawing/2014/main" id="{A8DCD529-0AA5-43E0-8A97-A3261B7AF3BC}"/>
                  </a:ext>
                </a:extLst>
              </p:cNvPr>
              <p:cNvSpPr>
                <a:spLocks/>
              </p:cNvSpPr>
              <p:nvPr/>
            </p:nvSpPr>
            <p:spPr bwMode="auto">
              <a:xfrm>
                <a:off x="10215243" y="2774523"/>
                <a:ext cx="522559" cy="248076"/>
              </a:xfrm>
              <a:custGeom>
                <a:avLst/>
                <a:gdLst>
                  <a:gd name="T0" fmla="*/ 2147483647 w 61"/>
                  <a:gd name="T1" fmla="*/ 2147483647 h 30"/>
                  <a:gd name="T2" fmla="*/ 2147483647 w 61"/>
                  <a:gd name="T3" fmla="*/ 2147483647 h 30"/>
                  <a:gd name="T4" fmla="*/ 2147483647 w 61"/>
                  <a:gd name="T5" fmla="*/ 2147483647 h 30"/>
                  <a:gd name="T6" fmla="*/ 2147483647 w 61"/>
                  <a:gd name="T7" fmla="*/ 2147483647 h 30"/>
                  <a:gd name="T8" fmla="*/ 2147483647 w 61"/>
                  <a:gd name="T9" fmla="*/ 2147483647 h 30"/>
                  <a:gd name="T10" fmla="*/ 2147483647 w 61"/>
                  <a:gd name="T11" fmla="*/ 2147483647 h 30"/>
                  <a:gd name="T12" fmla="*/ 2147483647 w 61"/>
                  <a:gd name="T13" fmla="*/ 2147483647 h 30"/>
                  <a:gd name="T14" fmla="*/ 2147483647 w 61"/>
                  <a:gd name="T15" fmla="*/ 2147483647 h 30"/>
                  <a:gd name="T16" fmla="*/ 2147483647 w 61"/>
                  <a:gd name="T17" fmla="*/ 2147483647 h 30"/>
                  <a:gd name="T18" fmla="*/ 2147483647 w 61"/>
                  <a:gd name="T19" fmla="*/ 2147483647 h 30"/>
                  <a:gd name="T20" fmla="*/ 2147483647 w 61"/>
                  <a:gd name="T21" fmla="*/ 2147483647 h 30"/>
                  <a:gd name="T22" fmla="*/ 2147483647 w 61"/>
                  <a:gd name="T23" fmla="*/ 2147483647 h 30"/>
                  <a:gd name="T24" fmla="*/ 2147483647 w 61"/>
                  <a:gd name="T25" fmla="*/ 2147483647 h 30"/>
                  <a:gd name="T26" fmla="*/ 2147483647 w 61"/>
                  <a:gd name="T27" fmla="*/ 2147483647 h 30"/>
                  <a:gd name="T28" fmla="*/ 2147483647 w 61"/>
                  <a:gd name="T29" fmla="*/ 2147483647 h 30"/>
                  <a:gd name="T30" fmla="*/ 2147483647 w 61"/>
                  <a:gd name="T31" fmla="*/ 2147483647 h 30"/>
                  <a:gd name="T32" fmla="*/ 2147483647 w 61"/>
                  <a:gd name="T33" fmla="*/ 2147483647 h 30"/>
                  <a:gd name="T34" fmla="*/ 2147483647 w 61"/>
                  <a:gd name="T35" fmla="*/ 2147483647 h 30"/>
                  <a:gd name="T36" fmla="*/ 2147483647 w 61"/>
                  <a:gd name="T37" fmla="*/ 2147483647 h 30"/>
                  <a:gd name="T38" fmla="*/ 2147483647 w 61"/>
                  <a:gd name="T39" fmla="*/ 2147483647 h 30"/>
                  <a:gd name="T40" fmla="*/ 2147483647 w 61"/>
                  <a:gd name="T41" fmla="*/ 2147483647 h 30"/>
                  <a:gd name="T42" fmla="*/ 2147483647 w 61"/>
                  <a:gd name="T43" fmla="*/ 2147483647 h 30"/>
                  <a:gd name="T44" fmla="*/ 2147483647 w 61"/>
                  <a:gd name="T45" fmla="*/ 2147483647 h 30"/>
                  <a:gd name="T46" fmla="*/ 2147483647 w 61"/>
                  <a:gd name="T47" fmla="*/ 2147483647 h 30"/>
                  <a:gd name="T48" fmla="*/ 2147483647 w 61"/>
                  <a:gd name="T49" fmla="*/ 2147483647 h 30"/>
                  <a:gd name="T50" fmla="*/ 2147483647 w 61"/>
                  <a:gd name="T51" fmla="*/ 2147483647 h 30"/>
                  <a:gd name="T52" fmla="*/ 2147483647 w 61"/>
                  <a:gd name="T53" fmla="*/ 2147483647 h 30"/>
                  <a:gd name="T54" fmla="*/ 2147483647 w 61"/>
                  <a:gd name="T55" fmla="*/ 2147483647 h 30"/>
                  <a:gd name="T56" fmla="*/ 2147483647 w 61"/>
                  <a:gd name="T57" fmla="*/ 2147483647 h 30"/>
                  <a:gd name="T58" fmla="*/ 2147483647 w 61"/>
                  <a:gd name="T59" fmla="*/ 2147483647 h 30"/>
                  <a:gd name="T60" fmla="*/ 2147483647 w 61"/>
                  <a:gd name="T61" fmla="*/ 2147483647 h 30"/>
                  <a:gd name="T62" fmla="*/ 2147483647 w 61"/>
                  <a:gd name="T63" fmla="*/ 2147483647 h 30"/>
                  <a:gd name="T64" fmla="*/ 2147483647 w 61"/>
                  <a:gd name="T65" fmla="*/ 2147483647 h 30"/>
                  <a:gd name="T66" fmla="*/ 2147483647 w 61"/>
                  <a:gd name="T67" fmla="*/ 2147483647 h 30"/>
                  <a:gd name="T68" fmla="*/ 2147483647 w 61"/>
                  <a:gd name="T69" fmla="*/ 2147483647 h 30"/>
                  <a:gd name="T70" fmla="*/ 2147483647 w 61"/>
                  <a:gd name="T71" fmla="*/ 0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30"/>
                  <a:gd name="T110" fmla="*/ 61 w 61"/>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30">
                    <a:moveTo>
                      <a:pt x="0" y="9"/>
                    </a:moveTo>
                    <a:lnTo>
                      <a:pt x="1" y="18"/>
                    </a:lnTo>
                    <a:lnTo>
                      <a:pt x="6" y="12"/>
                    </a:lnTo>
                    <a:lnTo>
                      <a:pt x="13" y="10"/>
                    </a:lnTo>
                    <a:lnTo>
                      <a:pt x="15" y="8"/>
                    </a:lnTo>
                    <a:lnTo>
                      <a:pt x="18" y="7"/>
                    </a:lnTo>
                    <a:lnTo>
                      <a:pt x="22" y="9"/>
                    </a:lnTo>
                    <a:lnTo>
                      <a:pt x="24" y="12"/>
                    </a:lnTo>
                    <a:lnTo>
                      <a:pt x="27" y="12"/>
                    </a:lnTo>
                    <a:lnTo>
                      <a:pt x="29" y="15"/>
                    </a:lnTo>
                    <a:lnTo>
                      <a:pt x="32" y="17"/>
                    </a:lnTo>
                    <a:lnTo>
                      <a:pt x="34" y="16"/>
                    </a:lnTo>
                    <a:lnTo>
                      <a:pt x="34" y="17"/>
                    </a:lnTo>
                    <a:lnTo>
                      <a:pt x="34" y="19"/>
                    </a:lnTo>
                    <a:lnTo>
                      <a:pt x="33" y="21"/>
                    </a:lnTo>
                    <a:lnTo>
                      <a:pt x="31" y="24"/>
                    </a:lnTo>
                    <a:lnTo>
                      <a:pt x="32" y="27"/>
                    </a:lnTo>
                    <a:lnTo>
                      <a:pt x="35" y="26"/>
                    </a:lnTo>
                    <a:lnTo>
                      <a:pt x="35" y="25"/>
                    </a:lnTo>
                    <a:lnTo>
                      <a:pt x="37" y="27"/>
                    </a:lnTo>
                    <a:lnTo>
                      <a:pt x="38" y="26"/>
                    </a:lnTo>
                    <a:lnTo>
                      <a:pt x="39" y="28"/>
                    </a:lnTo>
                    <a:lnTo>
                      <a:pt x="40" y="27"/>
                    </a:lnTo>
                    <a:lnTo>
                      <a:pt x="42" y="28"/>
                    </a:lnTo>
                    <a:lnTo>
                      <a:pt x="43" y="27"/>
                    </a:lnTo>
                    <a:lnTo>
                      <a:pt x="46" y="29"/>
                    </a:lnTo>
                    <a:lnTo>
                      <a:pt x="44" y="26"/>
                    </a:lnTo>
                    <a:lnTo>
                      <a:pt x="40" y="23"/>
                    </a:lnTo>
                    <a:lnTo>
                      <a:pt x="44" y="25"/>
                    </a:lnTo>
                    <a:lnTo>
                      <a:pt x="41" y="22"/>
                    </a:lnTo>
                    <a:lnTo>
                      <a:pt x="41" y="19"/>
                    </a:lnTo>
                    <a:lnTo>
                      <a:pt x="41" y="12"/>
                    </a:lnTo>
                    <a:lnTo>
                      <a:pt x="38" y="11"/>
                    </a:lnTo>
                    <a:lnTo>
                      <a:pt x="43" y="6"/>
                    </a:lnTo>
                    <a:lnTo>
                      <a:pt x="44" y="4"/>
                    </a:lnTo>
                    <a:lnTo>
                      <a:pt x="46" y="4"/>
                    </a:lnTo>
                    <a:lnTo>
                      <a:pt x="46" y="6"/>
                    </a:lnTo>
                    <a:lnTo>
                      <a:pt x="44" y="7"/>
                    </a:lnTo>
                    <a:lnTo>
                      <a:pt x="43" y="10"/>
                    </a:lnTo>
                    <a:lnTo>
                      <a:pt x="43" y="12"/>
                    </a:lnTo>
                    <a:lnTo>
                      <a:pt x="45" y="11"/>
                    </a:lnTo>
                    <a:lnTo>
                      <a:pt x="44" y="14"/>
                    </a:lnTo>
                    <a:lnTo>
                      <a:pt x="45" y="15"/>
                    </a:lnTo>
                    <a:lnTo>
                      <a:pt x="45" y="17"/>
                    </a:lnTo>
                    <a:lnTo>
                      <a:pt x="44" y="16"/>
                    </a:lnTo>
                    <a:lnTo>
                      <a:pt x="43" y="18"/>
                    </a:lnTo>
                    <a:lnTo>
                      <a:pt x="46" y="18"/>
                    </a:lnTo>
                    <a:lnTo>
                      <a:pt x="46" y="19"/>
                    </a:lnTo>
                    <a:lnTo>
                      <a:pt x="47" y="20"/>
                    </a:lnTo>
                    <a:lnTo>
                      <a:pt x="44" y="20"/>
                    </a:lnTo>
                    <a:lnTo>
                      <a:pt x="45" y="24"/>
                    </a:lnTo>
                    <a:lnTo>
                      <a:pt x="49" y="26"/>
                    </a:lnTo>
                    <a:lnTo>
                      <a:pt x="50" y="24"/>
                    </a:lnTo>
                    <a:lnTo>
                      <a:pt x="50" y="27"/>
                    </a:lnTo>
                    <a:lnTo>
                      <a:pt x="52" y="26"/>
                    </a:lnTo>
                    <a:lnTo>
                      <a:pt x="51" y="28"/>
                    </a:lnTo>
                    <a:lnTo>
                      <a:pt x="53" y="28"/>
                    </a:lnTo>
                    <a:lnTo>
                      <a:pt x="52" y="30"/>
                    </a:lnTo>
                    <a:lnTo>
                      <a:pt x="55" y="29"/>
                    </a:lnTo>
                    <a:lnTo>
                      <a:pt x="58" y="27"/>
                    </a:lnTo>
                    <a:lnTo>
                      <a:pt x="59" y="23"/>
                    </a:lnTo>
                    <a:lnTo>
                      <a:pt x="60" y="26"/>
                    </a:lnTo>
                    <a:lnTo>
                      <a:pt x="59" y="27"/>
                    </a:lnTo>
                    <a:lnTo>
                      <a:pt x="58" y="29"/>
                    </a:lnTo>
                    <a:lnTo>
                      <a:pt x="59" y="30"/>
                    </a:lnTo>
                    <a:lnTo>
                      <a:pt x="60" y="27"/>
                    </a:lnTo>
                    <a:lnTo>
                      <a:pt x="61" y="19"/>
                    </a:lnTo>
                    <a:lnTo>
                      <a:pt x="57" y="20"/>
                    </a:lnTo>
                    <a:lnTo>
                      <a:pt x="52" y="21"/>
                    </a:lnTo>
                    <a:lnTo>
                      <a:pt x="52" y="19"/>
                    </a:lnTo>
                    <a:lnTo>
                      <a:pt x="47" y="0"/>
                    </a:lnTo>
                    <a:lnTo>
                      <a:pt x="0" y="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2" name="Freeform 24">
                <a:extLst>
                  <a:ext uri="{FF2B5EF4-FFF2-40B4-BE49-F238E27FC236}">
                    <a16:creationId xmlns:a16="http://schemas.microsoft.com/office/drawing/2014/main" id="{887541DD-C086-43A8-92EC-98528A7F3FD5}"/>
                  </a:ext>
                </a:extLst>
              </p:cNvPr>
              <p:cNvSpPr>
                <a:spLocks/>
              </p:cNvSpPr>
              <p:nvPr/>
            </p:nvSpPr>
            <p:spPr bwMode="auto">
              <a:xfrm>
                <a:off x="10782184" y="2228757"/>
                <a:ext cx="385119" cy="190191"/>
              </a:xfrm>
              <a:custGeom>
                <a:avLst/>
                <a:gdLst>
                  <a:gd name="T0" fmla="*/ 0 w 45"/>
                  <a:gd name="T1" fmla="*/ 2147483647 h 23"/>
                  <a:gd name="T2" fmla="*/ 0 w 45"/>
                  <a:gd name="T3" fmla="*/ 2147483647 h 23"/>
                  <a:gd name="T4" fmla="*/ 2147483647 w 45"/>
                  <a:gd name="T5" fmla="*/ 2147483647 h 23"/>
                  <a:gd name="T6" fmla="*/ 2147483647 w 45"/>
                  <a:gd name="T7" fmla="*/ 2147483647 h 23"/>
                  <a:gd name="T8" fmla="*/ 2147483647 w 45"/>
                  <a:gd name="T9" fmla="*/ 2147483647 h 23"/>
                  <a:gd name="T10" fmla="*/ 2147483647 w 45"/>
                  <a:gd name="T11" fmla="*/ 2147483647 h 23"/>
                  <a:gd name="T12" fmla="*/ 2147483647 w 45"/>
                  <a:gd name="T13" fmla="*/ 2147483647 h 23"/>
                  <a:gd name="T14" fmla="*/ 2147483647 w 45"/>
                  <a:gd name="T15" fmla="*/ 2147483647 h 23"/>
                  <a:gd name="T16" fmla="*/ 2147483647 w 45"/>
                  <a:gd name="T17" fmla="*/ 2147483647 h 23"/>
                  <a:gd name="T18" fmla="*/ 2147483647 w 45"/>
                  <a:gd name="T19" fmla="*/ 2147483647 h 23"/>
                  <a:gd name="T20" fmla="*/ 2147483647 w 45"/>
                  <a:gd name="T21" fmla="*/ 2147483647 h 23"/>
                  <a:gd name="T22" fmla="*/ 2147483647 w 45"/>
                  <a:gd name="T23" fmla="*/ 2147483647 h 23"/>
                  <a:gd name="T24" fmla="*/ 2147483647 w 45"/>
                  <a:gd name="T25" fmla="*/ 2147483647 h 23"/>
                  <a:gd name="T26" fmla="*/ 2147483647 w 45"/>
                  <a:gd name="T27" fmla="*/ 2147483647 h 23"/>
                  <a:gd name="T28" fmla="*/ 2147483647 w 45"/>
                  <a:gd name="T29" fmla="*/ 2147483647 h 23"/>
                  <a:gd name="T30" fmla="*/ 2147483647 w 45"/>
                  <a:gd name="T31" fmla="*/ 2147483647 h 23"/>
                  <a:gd name="T32" fmla="*/ 2147483647 w 45"/>
                  <a:gd name="T33" fmla="*/ 2147483647 h 23"/>
                  <a:gd name="T34" fmla="*/ 2147483647 w 45"/>
                  <a:gd name="T35" fmla="*/ 2147483647 h 23"/>
                  <a:gd name="T36" fmla="*/ 2147483647 w 45"/>
                  <a:gd name="T37" fmla="*/ 2147483647 h 23"/>
                  <a:gd name="T38" fmla="*/ 2147483647 w 45"/>
                  <a:gd name="T39" fmla="*/ 2147483647 h 23"/>
                  <a:gd name="T40" fmla="*/ 2147483647 w 45"/>
                  <a:gd name="T41" fmla="*/ 2147483647 h 23"/>
                  <a:gd name="T42" fmla="*/ 2147483647 w 45"/>
                  <a:gd name="T43" fmla="*/ 2147483647 h 23"/>
                  <a:gd name="T44" fmla="*/ 2147483647 w 45"/>
                  <a:gd name="T45" fmla="*/ 2147483647 h 23"/>
                  <a:gd name="T46" fmla="*/ 2147483647 w 45"/>
                  <a:gd name="T47" fmla="*/ 2147483647 h 23"/>
                  <a:gd name="T48" fmla="*/ 2147483647 w 45"/>
                  <a:gd name="T49" fmla="*/ 2147483647 h 23"/>
                  <a:gd name="T50" fmla="*/ 2147483647 w 45"/>
                  <a:gd name="T51" fmla="*/ 2147483647 h 23"/>
                  <a:gd name="T52" fmla="*/ 2147483647 w 45"/>
                  <a:gd name="T53" fmla="*/ 2147483647 h 23"/>
                  <a:gd name="T54" fmla="*/ 2147483647 w 45"/>
                  <a:gd name="T55" fmla="*/ 2147483647 h 23"/>
                  <a:gd name="T56" fmla="*/ 2147483647 w 45"/>
                  <a:gd name="T57" fmla="*/ 2147483647 h 23"/>
                  <a:gd name="T58" fmla="*/ 2147483647 w 45"/>
                  <a:gd name="T59" fmla="*/ 2147483647 h 23"/>
                  <a:gd name="T60" fmla="*/ 2147483647 w 45"/>
                  <a:gd name="T61" fmla="*/ 2147483647 h 23"/>
                  <a:gd name="T62" fmla="*/ 2147483647 w 45"/>
                  <a:gd name="T63" fmla="*/ 2147483647 h 23"/>
                  <a:gd name="T64" fmla="*/ 2147483647 w 45"/>
                  <a:gd name="T65" fmla="*/ 2147483647 h 23"/>
                  <a:gd name="T66" fmla="*/ 2147483647 w 45"/>
                  <a:gd name="T67" fmla="*/ 2147483647 h 23"/>
                  <a:gd name="T68" fmla="*/ 2147483647 w 45"/>
                  <a:gd name="T69" fmla="*/ 2147483647 h 23"/>
                  <a:gd name="T70" fmla="*/ 2147483647 w 45"/>
                  <a:gd name="T71" fmla="*/ 2147483647 h 23"/>
                  <a:gd name="T72" fmla="*/ 2147483647 w 45"/>
                  <a:gd name="T73" fmla="*/ 2147483647 h 23"/>
                  <a:gd name="T74" fmla="*/ 2147483647 w 45"/>
                  <a:gd name="T75" fmla="*/ 2147483647 h 23"/>
                  <a:gd name="T76" fmla="*/ 2147483647 w 45"/>
                  <a:gd name="T77" fmla="*/ 2147483647 h 23"/>
                  <a:gd name="T78" fmla="*/ 2147483647 w 45"/>
                  <a:gd name="T79" fmla="*/ 2147483647 h 23"/>
                  <a:gd name="T80" fmla="*/ 2147483647 w 45"/>
                  <a:gd name="T81" fmla="*/ 2147483647 h 23"/>
                  <a:gd name="T82" fmla="*/ 2147483647 w 45"/>
                  <a:gd name="T83" fmla="*/ 2147483647 h 23"/>
                  <a:gd name="T84" fmla="*/ 2147483647 w 45"/>
                  <a:gd name="T85" fmla="*/ 2147483647 h 23"/>
                  <a:gd name="T86" fmla="*/ 2147483647 w 45"/>
                  <a:gd name="T87" fmla="*/ 2147483647 h 23"/>
                  <a:gd name="T88" fmla="*/ 2147483647 w 45"/>
                  <a:gd name="T89" fmla="*/ 0 h 23"/>
                  <a:gd name="T90" fmla="*/ 2147483647 w 45"/>
                  <a:gd name="T91" fmla="*/ 2147483647 h 23"/>
                  <a:gd name="T92" fmla="*/ 2147483647 w 45"/>
                  <a:gd name="T93" fmla="*/ 2147483647 h 23"/>
                  <a:gd name="T94" fmla="*/ 0 w 45"/>
                  <a:gd name="T95" fmla="*/ 2147483647 h 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
                  <a:gd name="T145" fmla="*/ 0 h 23"/>
                  <a:gd name="T146" fmla="*/ 45 w 45"/>
                  <a:gd name="T147" fmla="*/ 23 h 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 h="23">
                    <a:moveTo>
                      <a:pt x="0" y="9"/>
                    </a:moveTo>
                    <a:lnTo>
                      <a:pt x="0" y="21"/>
                    </a:lnTo>
                    <a:lnTo>
                      <a:pt x="21" y="17"/>
                    </a:lnTo>
                    <a:lnTo>
                      <a:pt x="25" y="16"/>
                    </a:lnTo>
                    <a:lnTo>
                      <a:pt x="26" y="16"/>
                    </a:lnTo>
                    <a:lnTo>
                      <a:pt x="28" y="19"/>
                    </a:lnTo>
                    <a:lnTo>
                      <a:pt x="30" y="20"/>
                    </a:lnTo>
                    <a:lnTo>
                      <a:pt x="32" y="22"/>
                    </a:lnTo>
                    <a:lnTo>
                      <a:pt x="33" y="23"/>
                    </a:lnTo>
                    <a:lnTo>
                      <a:pt x="34" y="21"/>
                    </a:lnTo>
                    <a:lnTo>
                      <a:pt x="35" y="20"/>
                    </a:lnTo>
                    <a:lnTo>
                      <a:pt x="35" y="18"/>
                    </a:lnTo>
                    <a:lnTo>
                      <a:pt x="36" y="18"/>
                    </a:lnTo>
                    <a:lnTo>
                      <a:pt x="37" y="21"/>
                    </a:lnTo>
                    <a:lnTo>
                      <a:pt x="39" y="20"/>
                    </a:lnTo>
                    <a:lnTo>
                      <a:pt x="40" y="19"/>
                    </a:lnTo>
                    <a:lnTo>
                      <a:pt x="42" y="17"/>
                    </a:lnTo>
                    <a:lnTo>
                      <a:pt x="44" y="17"/>
                    </a:lnTo>
                    <a:lnTo>
                      <a:pt x="45" y="18"/>
                    </a:lnTo>
                    <a:lnTo>
                      <a:pt x="45" y="15"/>
                    </a:lnTo>
                    <a:lnTo>
                      <a:pt x="43" y="11"/>
                    </a:lnTo>
                    <a:lnTo>
                      <a:pt x="41" y="10"/>
                    </a:lnTo>
                    <a:lnTo>
                      <a:pt x="40" y="11"/>
                    </a:lnTo>
                    <a:lnTo>
                      <a:pt x="41" y="11"/>
                    </a:lnTo>
                    <a:lnTo>
                      <a:pt x="42" y="12"/>
                    </a:lnTo>
                    <a:lnTo>
                      <a:pt x="43" y="13"/>
                    </a:lnTo>
                    <a:lnTo>
                      <a:pt x="44" y="14"/>
                    </a:lnTo>
                    <a:lnTo>
                      <a:pt x="43" y="15"/>
                    </a:lnTo>
                    <a:lnTo>
                      <a:pt x="39" y="17"/>
                    </a:lnTo>
                    <a:lnTo>
                      <a:pt x="37" y="16"/>
                    </a:lnTo>
                    <a:lnTo>
                      <a:pt x="37" y="14"/>
                    </a:lnTo>
                    <a:lnTo>
                      <a:pt x="35" y="14"/>
                    </a:lnTo>
                    <a:lnTo>
                      <a:pt x="35" y="13"/>
                    </a:lnTo>
                    <a:lnTo>
                      <a:pt x="33" y="10"/>
                    </a:lnTo>
                    <a:lnTo>
                      <a:pt x="31" y="9"/>
                    </a:lnTo>
                    <a:lnTo>
                      <a:pt x="31" y="10"/>
                    </a:lnTo>
                    <a:lnTo>
                      <a:pt x="29" y="10"/>
                    </a:lnTo>
                    <a:lnTo>
                      <a:pt x="29" y="9"/>
                    </a:lnTo>
                    <a:lnTo>
                      <a:pt x="29" y="7"/>
                    </a:lnTo>
                    <a:lnTo>
                      <a:pt x="31" y="6"/>
                    </a:lnTo>
                    <a:lnTo>
                      <a:pt x="30" y="5"/>
                    </a:lnTo>
                    <a:lnTo>
                      <a:pt x="32" y="4"/>
                    </a:lnTo>
                    <a:lnTo>
                      <a:pt x="30" y="2"/>
                    </a:lnTo>
                    <a:lnTo>
                      <a:pt x="29" y="0"/>
                    </a:lnTo>
                    <a:lnTo>
                      <a:pt x="25" y="3"/>
                    </a:lnTo>
                    <a:lnTo>
                      <a:pt x="10" y="7"/>
                    </a:lnTo>
                    <a:lnTo>
                      <a:pt x="0" y="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3" name="Freeform 25">
                <a:extLst>
                  <a:ext uri="{FF2B5EF4-FFF2-40B4-BE49-F238E27FC236}">
                    <a16:creationId xmlns:a16="http://schemas.microsoft.com/office/drawing/2014/main" id="{5EB2318F-0466-4D19-AD0F-D8AC03D577C5}"/>
                  </a:ext>
                </a:extLst>
              </p:cNvPr>
              <p:cNvSpPr>
                <a:spLocks/>
              </p:cNvSpPr>
              <p:nvPr/>
            </p:nvSpPr>
            <p:spPr bwMode="auto">
              <a:xfrm>
                <a:off x="11091425" y="2410679"/>
                <a:ext cx="34360" cy="24808"/>
              </a:xfrm>
              <a:custGeom>
                <a:avLst/>
                <a:gdLst>
                  <a:gd name="T0" fmla="*/ 0 w 4"/>
                  <a:gd name="T1" fmla="*/ 2147483647 h 3"/>
                  <a:gd name="T2" fmla="*/ 2147483647 w 4"/>
                  <a:gd name="T3" fmla="*/ 0 h 3"/>
                  <a:gd name="T4" fmla="*/ 2147483647 w 4"/>
                  <a:gd name="T5" fmla="*/ 2147483647 h 3"/>
                  <a:gd name="T6" fmla="*/ 0 w 4"/>
                  <a:gd name="T7" fmla="*/ 2147483647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2" y="0"/>
                    </a:lnTo>
                    <a:lnTo>
                      <a:pt x="4" y="1"/>
                    </a:lnTo>
                    <a:lnTo>
                      <a:pt x="0" y="3"/>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4" name="Freeform 26">
                <a:extLst>
                  <a:ext uri="{FF2B5EF4-FFF2-40B4-BE49-F238E27FC236}">
                    <a16:creationId xmlns:a16="http://schemas.microsoft.com/office/drawing/2014/main" id="{EC5375FF-D4FB-48F2-83EF-6478507CC7DF}"/>
                  </a:ext>
                </a:extLst>
              </p:cNvPr>
              <p:cNvSpPr>
                <a:spLocks/>
              </p:cNvSpPr>
              <p:nvPr/>
            </p:nvSpPr>
            <p:spPr bwMode="auto">
              <a:xfrm>
                <a:off x="11160145" y="2402410"/>
                <a:ext cx="24338" cy="24808"/>
              </a:xfrm>
              <a:custGeom>
                <a:avLst/>
                <a:gdLst>
                  <a:gd name="T0" fmla="*/ 0 w 3"/>
                  <a:gd name="T1" fmla="*/ 2147483647 h 3"/>
                  <a:gd name="T2" fmla="*/ 2147483647 w 3"/>
                  <a:gd name="T3" fmla="*/ 0 h 3"/>
                  <a:gd name="T4" fmla="*/ 2147483647 w 3"/>
                  <a:gd name="T5" fmla="*/ 2147483647 h 3"/>
                  <a:gd name="T6" fmla="*/ 0 w 3"/>
                  <a:gd name="T7" fmla="*/ 2147483647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0"/>
                    </a:lnTo>
                    <a:lnTo>
                      <a:pt x="3" y="2"/>
                    </a:lnTo>
                    <a:lnTo>
                      <a:pt x="0" y="3"/>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5" name="Freeform 27">
                <a:extLst>
                  <a:ext uri="{FF2B5EF4-FFF2-40B4-BE49-F238E27FC236}">
                    <a16:creationId xmlns:a16="http://schemas.microsoft.com/office/drawing/2014/main" id="{73A312BF-1C54-4182-9AA6-4AF7F0CB37F4}"/>
                  </a:ext>
                </a:extLst>
              </p:cNvPr>
              <p:cNvSpPr>
                <a:spLocks/>
              </p:cNvSpPr>
              <p:nvPr/>
            </p:nvSpPr>
            <p:spPr bwMode="auto">
              <a:xfrm>
                <a:off x="8961099" y="1881451"/>
                <a:ext cx="652842" cy="322498"/>
              </a:xfrm>
              <a:custGeom>
                <a:avLst/>
                <a:gdLst>
                  <a:gd name="T0" fmla="*/ 2147483647 w 76"/>
                  <a:gd name="T1" fmla="*/ 2147483647 h 39"/>
                  <a:gd name="T2" fmla="*/ 2147483647 w 76"/>
                  <a:gd name="T3" fmla="*/ 2147483647 h 39"/>
                  <a:gd name="T4" fmla="*/ 2147483647 w 76"/>
                  <a:gd name="T5" fmla="*/ 2147483647 h 39"/>
                  <a:gd name="T6" fmla="*/ 2147483647 w 76"/>
                  <a:gd name="T7" fmla="*/ 2147483647 h 39"/>
                  <a:gd name="T8" fmla="*/ 2147483647 w 76"/>
                  <a:gd name="T9" fmla="*/ 2147483647 h 39"/>
                  <a:gd name="T10" fmla="*/ 2147483647 w 76"/>
                  <a:gd name="T11" fmla="*/ 2147483647 h 39"/>
                  <a:gd name="T12" fmla="*/ 2147483647 w 76"/>
                  <a:gd name="T13" fmla="*/ 2147483647 h 39"/>
                  <a:gd name="T14" fmla="*/ 2147483647 w 76"/>
                  <a:gd name="T15" fmla="*/ 2147483647 h 39"/>
                  <a:gd name="T16" fmla="*/ 2147483647 w 76"/>
                  <a:gd name="T17" fmla="*/ 2147483647 h 39"/>
                  <a:gd name="T18" fmla="*/ 2147483647 w 76"/>
                  <a:gd name="T19" fmla="*/ 2147483647 h 39"/>
                  <a:gd name="T20" fmla="*/ 2147483647 w 76"/>
                  <a:gd name="T21" fmla="*/ 2147483647 h 39"/>
                  <a:gd name="T22" fmla="*/ 2147483647 w 76"/>
                  <a:gd name="T23" fmla="*/ 2147483647 h 39"/>
                  <a:gd name="T24" fmla="*/ 2147483647 w 76"/>
                  <a:gd name="T25" fmla="*/ 2147483647 h 39"/>
                  <a:gd name="T26" fmla="*/ 2147483647 w 76"/>
                  <a:gd name="T27" fmla="*/ 2147483647 h 39"/>
                  <a:gd name="T28" fmla="*/ 2147483647 w 76"/>
                  <a:gd name="T29" fmla="*/ 2147483647 h 39"/>
                  <a:gd name="T30" fmla="*/ 2147483647 w 76"/>
                  <a:gd name="T31" fmla="*/ 2147483647 h 39"/>
                  <a:gd name="T32" fmla="*/ 2147483647 w 76"/>
                  <a:gd name="T33" fmla="*/ 2147483647 h 39"/>
                  <a:gd name="T34" fmla="*/ 2147483647 w 76"/>
                  <a:gd name="T35" fmla="*/ 2147483647 h 39"/>
                  <a:gd name="T36" fmla="*/ 2147483647 w 76"/>
                  <a:gd name="T37" fmla="*/ 2147483647 h 39"/>
                  <a:gd name="T38" fmla="*/ 2147483647 w 76"/>
                  <a:gd name="T39" fmla="*/ 2147483647 h 39"/>
                  <a:gd name="T40" fmla="*/ 2147483647 w 76"/>
                  <a:gd name="T41" fmla="*/ 2147483647 h 39"/>
                  <a:gd name="T42" fmla="*/ 2147483647 w 76"/>
                  <a:gd name="T43" fmla="*/ 2147483647 h 39"/>
                  <a:gd name="T44" fmla="*/ 2147483647 w 76"/>
                  <a:gd name="T45" fmla="*/ 2147483647 h 39"/>
                  <a:gd name="T46" fmla="*/ 2147483647 w 76"/>
                  <a:gd name="T47" fmla="*/ 2147483647 h 39"/>
                  <a:gd name="T48" fmla="*/ 2147483647 w 76"/>
                  <a:gd name="T49" fmla="*/ 2147483647 h 39"/>
                  <a:gd name="T50" fmla="*/ 2147483647 w 76"/>
                  <a:gd name="T51" fmla="*/ 2147483647 h 39"/>
                  <a:gd name="T52" fmla="*/ 2147483647 w 76"/>
                  <a:gd name="T53" fmla="*/ 2147483647 h 39"/>
                  <a:gd name="T54" fmla="*/ 2147483647 w 76"/>
                  <a:gd name="T55" fmla="*/ 2147483647 h 39"/>
                  <a:gd name="T56" fmla="*/ 2147483647 w 76"/>
                  <a:gd name="T57" fmla="*/ 2147483647 h 39"/>
                  <a:gd name="T58" fmla="*/ 2147483647 w 76"/>
                  <a:gd name="T59" fmla="*/ 2147483647 h 39"/>
                  <a:gd name="T60" fmla="*/ 2147483647 w 76"/>
                  <a:gd name="T61" fmla="*/ 2147483647 h 39"/>
                  <a:gd name="T62" fmla="*/ 2147483647 w 76"/>
                  <a:gd name="T63" fmla="*/ 0 h 39"/>
                  <a:gd name="T64" fmla="*/ 2147483647 w 76"/>
                  <a:gd name="T65" fmla="*/ 2147483647 h 39"/>
                  <a:gd name="T66" fmla="*/ 2147483647 w 76"/>
                  <a:gd name="T67" fmla="*/ 2147483647 h 39"/>
                  <a:gd name="T68" fmla="*/ 2147483647 w 76"/>
                  <a:gd name="T69" fmla="*/ 2147483647 h 39"/>
                  <a:gd name="T70" fmla="*/ 2147483647 w 76"/>
                  <a:gd name="T71" fmla="*/ 2147483647 h 39"/>
                  <a:gd name="T72" fmla="*/ 2147483647 w 76"/>
                  <a:gd name="T73" fmla="*/ 2147483647 h 39"/>
                  <a:gd name="T74" fmla="*/ 0 w 76"/>
                  <a:gd name="T75" fmla="*/ 2147483647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39"/>
                  <a:gd name="T116" fmla="*/ 76 w 76"/>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39">
                    <a:moveTo>
                      <a:pt x="0" y="17"/>
                    </a:moveTo>
                    <a:lnTo>
                      <a:pt x="6" y="21"/>
                    </a:lnTo>
                    <a:lnTo>
                      <a:pt x="20" y="25"/>
                    </a:lnTo>
                    <a:lnTo>
                      <a:pt x="27" y="26"/>
                    </a:lnTo>
                    <a:lnTo>
                      <a:pt x="28" y="28"/>
                    </a:lnTo>
                    <a:lnTo>
                      <a:pt x="31" y="29"/>
                    </a:lnTo>
                    <a:lnTo>
                      <a:pt x="35" y="39"/>
                    </a:lnTo>
                    <a:lnTo>
                      <a:pt x="38" y="31"/>
                    </a:lnTo>
                    <a:lnTo>
                      <a:pt x="39" y="30"/>
                    </a:lnTo>
                    <a:lnTo>
                      <a:pt x="40" y="28"/>
                    </a:lnTo>
                    <a:lnTo>
                      <a:pt x="40" y="27"/>
                    </a:lnTo>
                    <a:lnTo>
                      <a:pt x="41" y="25"/>
                    </a:lnTo>
                    <a:lnTo>
                      <a:pt x="41" y="26"/>
                    </a:lnTo>
                    <a:lnTo>
                      <a:pt x="41" y="29"/>
                    </a:lnTo>
                    <a:lnTo>
                      <a:pt x="42" y="28"/>
                    </a:lnTo>
                    <a:lnTo>
                      <a:pt x="43" y="25"/>
                    </a:lnTo>
                    <a:lnTo>
                      <a:pt x="45" y="26"/>
                    </a:lnTo>
                    <a:lnTo>
                      <a:pt x="46" y="25"/>
                    </a:lnTo>
                    <a:lnTo>
                      <a:pt x="44" y="29"/>
                    </a:lnTo>
                    <a:lnTo>
                      <a:pt x="45" y="30"/>
                    </a:lnTo>
                    <a:lnTo>
                      <a:pt x="47" y="27"/>
                    </a:lnTo>
                    <a:lnTo>
                      <a:pt x="48" y="26"/>
                    </a:lnTo>
                    <a:lnTo>
                      <a:pt x="49" y="23"/>
                    </a:lnTo>
                    <a:lnTo>
                      <a:pt x="54" y="23"/>
                    </a:lnTo>
                    <a:lnTo>
                      <a:pt x="56" y="22"/>
                    </a:lnTo>
                    <a:lnTo>
                      <a:pt x="59" y="20"/>
                    </a:lnTo>
                    <a:lnTo>
                      <a:pt x="64" y="21"/>
                    </a:lnTo>
                    <a:lnTo>
                      <a:pt x="67" y="23"/>
                    </a:lnTo>
                    <a:lnTo>
                      <a:pt x="67" y="20"/>
                    </a:lnTo>
                    <a:lnTo>
                      <a:pt x="69" y="20"/>
                    </a:lnTo>
                    <a:lnTo>
                      <a:pt x="73" y="21"/>
                    </a:lnTo>
                    <a:lnTo>
                      <a:pt x="76" y="20"/>
                    </a:lnTo>
                    <a:lnTo>
                      <a:pt x="72" y="17"/>
                    </a:lnTo>
                    <a:lnTo>
                      <a:pt x="71" y="13"/>
                    </a:lnTo>
                    <a:lnTo>
                      <a:pt x="68" y="14"/>
                    </a:lnTo>
                    <a:lnTo>
                      <a:pt x="67" y="13"/>
                    </a:lnTo>
                    <a:lnTo>
                      <a:pt x="65" y="14"/>
                    </a:lnTo>
                    <a:lnTo>
                      <a:pt x="64" y="13"/>
                    </a:lnTo>
                    <a:lnTo>
                      <a:pt x="63" y="13"/>
                    </a:lnTo>
                    <a:lnTo>
                      <a:pt x="62" y="11"/>
                    </a:lnTo>
                    <a:lnTo>
                      <a:pt x="63" y="8"/>
                    </a:lnTo>
                    <a:lnTo>
                      <a:pt x="60" y="9"/>
                    </a:lnTo>
                    <a:lnTo>
                      <a:pt x="56" y="11"/>
                    </a:lnTo>
                    <a:lnTo>
                      <a:pt x="49" y="12"/>
                    </a:lnTo>
                    <a:lnTo>
                      <a:pt x="44" y="16"/>
                    </a:lnTo>
                    <a:lnTo>
                      <a:pt x="43" y="15"/>
                    </a:lnTo>
                    <a:lnTo>
                      <a:pt x="41" y="16"/>
                    </a:lnTo>
                    <a:lnTo>
                      <a:pt x="39" y="14"/>
                    </a:lnTo>
                    <a:lnTo>
                      <a:pt x="38" y="15"/>
                    </a:lnTo>
                    <a:lnTo>
                      <a:pt x="35" y="16"/>
                    </a:lnTo>
                    <a:lnTo>
                      <a:pt x="32" y="10"/>
                    </a:lnTo>
                    <a:lnTo>
                      <a:pt x="27" y="9"/>
                    </a:lnTo>
                    <a:lnTo>
                      <a:pt x="25" y="10"/>
                    </a:lnTo>
                    <a:lnTo>
                      <a:pt x="24" y="11"/>
                    </a:lnTo>
                    <a:lnTo>
                      <a:pt x="25" y="8"/>
                    </a:lnTo>
                    <a:lnTo>
                      <a:pt x="23" y="10"/>
                    </a:lnTo>
                    <a:lnTo>
                      <a:pt x="22" y="12"/>
                    </a:lnTo>
                    <a:lnTo>
                      <a:pt x="22" y="9"/>
                    </a:lnTo>
                    <a:lnTo>
                      <a:pt x="24" y="5"/>
                    </a:lnTo>
                    <a:lnTo>
                      <a:pt x="27" y="1"/>
                    </a:lnTo>
                    <a:lnTo>
                      <a:pt x="30" y="0"/>
                    </a:lnTo>
                    <a:lnTo>
                      <a:pt x="25" y="0"/>
                    </a:lnTo>
                    <a:lnTo>
                      <a:pt x="22" y="2"/>
                    </a:lnTo>
                    <a:lnTo>
                      <a:pt x="21" y="3"/>
                    </a:lnTo>
                    <a:lnTo>
                      <a:pt x="18" y="6"/>
                    </a:lnTo>
                    <a:lnTo>
                      <a:pt x="16" y="8"/>
                    </a:lnTo>
                    <a:lnTo>
                      <a:pt x="14" y="9"/>
                    </a:lnTo>
                    <a:lnTo>
                      <a:pt x="13" y="11"/>
                    </a:lnTo>
                    <a:lnTo>
                      <a:pt x="11" y="11"/>
                    </a:lnTo>
                    <a:lnTo>
                      <a:pt x="7" y="12"/>
                    </a:lnTo>
                    <a:lnTo>
                      <a:pt x="6" y="13"/>
                    </a:lnTo>
                    <a:lnTo>
                      <a:pt x="4" y="15"/>
                    </a:lnTo>
                    <a:lnTo>
                      <a:pt x="0" y="17"/>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6" name="Freeform 28">
                <a:extLst>
                  <a:ext uri="{FF2B5EF4-FFF2-40B4-BE49-F238E27FC236}">
                    <a16:creationId xmlns:a16="http://schemas.microsoft.com/office/drawing/2014/main" id="{3CBDB436-ABFE-46C2-B5AA-4431E03B12A7}"/>
                  </a:ext>
                </a:extLst>
              </p:cNvPr>
              <p:cNvSpPr>
                <a:spLocks/>
              </p:cNvSpPr>
              <p:nvPr/>
            </p:nvSpPr>
            <p:spPr bwMode="auto">
              <a:xfrm>
                <a:off x="9380578" y="2079911"/>
                <a:ext cx="446681" cy="587112"/>
              </a:xfrm>
              <a:custGeom>
                <a:avLst/>
                <a:gdLst>
                  <a:gd name="T0" fmla="*/ 0 w 52"/>
                  <a:gd name="T1" fmla="*/ 2147483647 h 71"/>
                  <a:gd name="T2" fmla="*/ 2147483647 w 52"/>
                  <a:gd name="T3" fmla="*/ 2147483647 h 71"/>
                  <a:gd name="T4" fmla="*/ 2147483647 w 52"/>
                  <a:gd name="T5" fmla="*/ 2147483647 h 71"/>
                  <a:gd name="T6" fmla="*/ 2147483647 w 52"/>
                  <a:gd name="T7" fmla="*/ 2147483647 h 71"/>
                  <a:gd name="T8" fmla="*/ 2147483647 w 52"/>
                  <a:gd name="T9" fmla="*/ 2147483647 h 71"/>
                  <a:gd name="T10" fmla="*/ 2147483647 w 52"/>
                  <a:gd name="T11" fmla="*/ 2147483647 h 71"/>
                  <a:gd name="T12" fmla="*/ 2147483647 w 52"/>
                  <a:gd name="T13" fmla="*/ 2147483647 h 71"/>
                  <a:gd name="T14" fmla="*/ 2147483647 w 52"/>
                  <a:gd name="T15" fmla="*/ 2147483647 h 71"/>
                  <a:gd name="T16" fmla="*/ 0 w 52"/>
                  <a:gd name="T17" fmla="*/ 2147483647 h 71"/>
                  <a:gd name="T18" fmla="*/ 2147483647 w 52"/>
                  <a:gd name="T19" fmla="*/ 2147483647 h 71"/>
                  <a:gd name="T20" fmla="*/ 2147483647 w 52"/>
                  <a:gd name="T21" fmla="*/ 2147483647 h 71"/>
                  <a:gd name="T22" fmla="*/ 2147483647 w 52"/>
                  <a:gd name="T23" fmla="*/ 2147483647 h 71"/>
                  <a:gd name="T24" fmla="*/ 2147483647 w 52"/>
                  <a:gd name="T25" fmla="*/ 2147483647 h 71"/>
                  <a:gd name="T26" fmla="*/ 2147483647 w 52"/>
                  <a:gd name="T27" fmla="*/ 2147483647 h 71"/>
                  <a:gd name="T28" fmla="*/ 2147483647 w 52"/>
                  <a:gd name="T29" fmla="*/ 2147483647 h 71"/>
                  <a:gd name="T30" fmla="*/ 2147483647 w 52"/>
                  <a:gd name="T31" fmla="*/ 2147483647 h 71"/>
                  <a:gd name="T32" fmla="*/ 2147483647 w 52"/>
                  <a:gd name="T33" fmla="*/ 2147483647 h 71"/>
                  <a:gd name="T34" fmla="*/ 2147483647 w 52"/>
                  <a:gd name="T35" fmla="*/ 2147483647 h 71"/>
                  <a:gd name="T36" fmla="*/ 2147483647 w 52"/>
                  <a:gd name="T37" fmla="*/ 2147483647 h 71"/>
                  <a:gd name="T38" fmla="*/ 2147483647 w 52"/>
                  <a:gd name="T39" fmla="*/ 2147483647 h 71"/>
                  <a:gd name="T40" fmla="*/ 2147483647 w 52"/>
                  <a:gd name="T41" fmla="*/ 2147483647 h 71"/>
                  <a:gd name="T42" fmla="*/ 2147483647 w 52"/>
                  <a:gd name="T43" fmla="*/ 2147483647 h 71"/>
                  <a:gd name="T44" fmla="*/ 2147483647 w 52"/>
                  <a:gd name="T45" fmla="*/ 2147483647 h 71"/>
                  <a:gd name="T46" fmla="*/ 2147483647 w 52"/>
                  <a:gd name="T47" fmla="*/ 2147483647 h 71"/>
                  <a:gd name="T48" fmla="*/ 2147483647 w 52"/>
                  <a:gd name="T49" fmla="*/ 0 h 71"/>
                  <a:gd name="T50" fmla="*/ 2147483647 w 52"/>
                  <a:gd name="T51" fmla="*/ 2147483647 h 71"/>
                  <a:gd name="T52" fmla="*/ 2147483647 w 52"/>
                  <a:gd name="T53" fmla="*/ 2147483647 h 71"/>
                  <a:gd name="T54" fmla="*/ 2147483647 w 52"/>
                  <a:gd name="T55" fmla="*/ 2147483647 h 71"/>
                  <a:gd name="T56" fmla="*/ 2147483647 w 52"/>
                  <a:gd name="T57" fmla="*/ 2147483647 h 71"/>
                  <a:gd name="T58" fmla="*/ 2147483647 w 52"/>
                  <a:gd name="T59" fmla="*/ 2147483647 h 71"/>
                  <a:gd name="T60" fmla="*/ 2147483647 w 52"/>
                  <a:gd name="T61" fmla="*/ 2147483647 h 71"/>
                  <a:gd name="T62" fmla="*/ 2147483647 w 52"/>
                  <a:gd name="T63" fmla="*/ 2147483647 h 71"/>
                  <a:gd name="T64" fmla="*/ 2147483647 w 52"/>
                  <a:gd name="T65" fmla="*/ 2147483647 h 71"/>
                  <a:gd name="T66" fmla="*/ 2147483647 w 52"/>
                  <a:gd name="T67" fmla="*/ 2147483647 h 71"/>
                  <a:gd name="T68" fmla="*/ 2147483647 w 52"/>
                  <a:gd name="T69" fmla="*/ 2147483647 h 71"/>
                  <a:gd name="T70" fmla="*/ 2147483647 w 52"/>
                  <a:gd name="T71" fmla="*/ 2147483647 h 71"/>
                  <a:gd name="T72" fmla="*/ 2147483647 w 52"/>
                  <a:gd name="T73" fmla="*/ 2147483647 h 71"/>
                  <a:gd name="T74" fmla="*/ 2147483647 w 52"/>
                  <a:gd name="T75" fmla="*/ 2147483647 h 71"/>
                  <a:gd name="T76" fmla="*/ 2147483647 w 52"/>
                  <a:gd name="T77" fmla="*/ 2147483647 h 71"/>
                  <a:gd name="T78" fmla="*/ 2147483647 w 52"/>
                  <a:gd name="T79" fmla="*/ 2147483647 h 71"/>
                  <a:gd name="T80" fmla="*/ 2147483647 w 52"/>
                  <a:gd name="T81" fmla="*/ 2147483647 h 71"/>
                  <a:gd name="T82" fmla="*/ 2147483647 w 52"/>
                  <a:gd name="T83" fmla="*/ 2147483647 h 71"/>
                  <a:gd name="T84" fmla="*/ 2147483647 w 52"/>
                  <a:gd name="T85" fmla="*/ 2147483647 h 71"/>
                  <a:gd name="T86" fmla="*/ 2147483647 w 52"/>
                  <a:gd name="T87" fmla="*/ 2147483647 h 71"/>
                  <a:gd name="T88" fmla="*/ 2147483647 w 52"/>
                  <a:gd name="T89" fmla="*/ 2147483647 h 71"/>
                  <a:gd name="T90" fmla="*/ 2147483647 w 52"/>
                  <a:gd name="T91" fmla="*/ 2147483647 h 71"/>
                  <a:gd name="T92" fmla="*/ 2147483647 w 52"/>
                  <a:gd name="T93" fmla="*/ 2147483647 h 71"/>
                  <a:gd name="T94" fmla="*/ 2147483647 w 52"/>
                  <a:gd name="T95" fmla="*/ 2147483647 h 71"/>
                  <a:gd name="T96" fmla="*/ 2147483647 w 52"/>
                  <a:gd name="T97" fmla="*/ 2147483647 h 71"/>
                  <a:gd name="T98" fmla="*/ 2147483647 w 52"/>
                  <a:gd name="T99" fmla="*/ 2147483647 h 71"/>
                  <a:gd name="T100" fmla="*/ 2147483647 w 52"/>
                  <a:gd name="T101" fmla="*/ 2147483647 h 71"/>
                  <a:gd name="T102" fmla="*/ 2147483647 w 52"/>
                  <a:gd name="T103" fmla="*/ 2147483647 h 71"/>
                  <a:gd name="T104" fmla="*/ 2147483647 w 52"/>
                  <a:gd name="T105" fmla="*/ 2147483647 h 71"/>
                  <a:gd name="T106" fmla="*/ 2147483647 w 52"/>
                  <a:gd name="T107" fmla="*/ 2147483647 h 71"/>
                  <a:gd name="T108" fmla="*/ 2147483647 w 52"/>
                  <a:gd name="T109" fmla="*/ 2147483647 h 71"/>
                  <a:gd name="T110" fmla="*/ 2147483647 w 52"/>
                  <a:gd name="T111" fmla="*/ 2147483647 h 71"/>
                  <a:gd name="T112" fmla="*/ 2147483647 w 52"/>
                  <a:gd name="T113" fmla="*/ 2147483647 h 71"/>
                  <a:gd name="T114" fmla="*/ 2147483647 w 52"/>
                  <a:gd name="T115" fmla="*/ 2147483647 h 71"/>
                  <a:gd name="T116" fmla="*/ 2147483647 w 52"/>
                  <a:gd name="T117" fmla="*/ 2147483647 h 71"/>
                  <a:gd name="T118" fmla="*/ 2147483647 w 52"/>
                  <a:gd name="T119" fmla="*/ 2147483647 h 71"/>
                  <a:gd name="T120" fmla="*/ 2147483647 w 52"/>
                  <a:gd name="T121" fmla="*/ 2147483647 h 71"/>
                  <a:gd name="T122" fmla="*/ 0 w 52"/>
                  <a:gd name="T123" fmla="*/ 2147483647 h 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
                  <a:gd name="T187" fmla="*/ 0 h 71"/>
                  <a:gd name="T188" fmla="*/ 52 w 52"/>
                  <a:gd name="T189" fmla="*/ 71 h 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 h="71">
                    <a:moveTo>
                      <a:pt x="0" y="71"/>
                    </a:moveTo>
                    <a:lnTo>
                      <a:pt x="5" y="62"/>
                    </a:lnTo>
                    <a:lnTo>
                      <a:pt x="6" y="59"/>
                    </a:lnTo>
                    <a:lnTo>
                      <a:pt x="6" y="53"/>
                    </a:lnTo>
                    <a:lnTo>
                      <a:pt x="5" y="47"/>
                    </a:lnTo>
                    <a:lnTo>
                      <a:pt x="2" y="42"/>
                    </a:lnTo>
                    <a:lnTo>
                      <a:pt x="1" y="38"/>
                    </a:lnTo>
                    <a:lnTo>
                      <a:pt x="1" y="36"/>
                    </a:lnTo>
                    <a:lnTo>
                      <a:pt x="0" y="32"/>
                    </a:lnTo>
                    <a:lnTo>
                      <a:pt x="2" y="30"/>
                    </a:lnTo>
                    <a:lnTo>
                      <a:pt x="3" y="23"/>
                    </a:lnTo>
                    <a:lnTo>
                      <a:pt x="3" y="21"/>
                    </a:lnTo>
                    <a:lnTo>
                      <a:pt x="5" y="19"/>
                    </a:lnTo>
                    <a:lnTo>
                      <a:pt x="4" y="17"/>
                    </a:lnTo>
                    <a:lnTo>
                      <a:pt x="7" y="15"/>
                    </a:lnTo>
                    <a:lnTo>
                      <a:pt x="10" y="11"/>
                    </a:lnTo>
                    <a:lnTo>
                      <a:pt x="10" y="18"/>
                    </a:lnTo>
                    <a:lnTo>
                      <a:pt x="12" y="17"/>
                    </a:lnTo>
                    <a:lnTo>
                      <a:pt x="12" y="11"/>
                    </a:lnTo>
                    <a:lnTo>
                      <a:pt x="15" y="8"/>
                    </a:lnTo>
                    <a:lnTo>
                      <a:pt x="17" y="7"/>
                    </a:lnTo>
                    <a:lnTo>
                      <a:pt x="15" y="6"/>
                    </a:lnTo>
                    <a:lnTo>
                      <a:pt x="14" y="4"/>
                    </a:lnTo>
                    <a:lnTo>
                      <a:pt x="16" y="1"/>
                    </a:lnTo>
                    <a:lnTo>
                      <a:pt x="18" y="0"/>
                    </a:lnTo>
                    <a:lnTo>
                      <a:pt x="24" y="2"/>
                    </a:lnTo>
                    <a:lnTo>
                      <a:pt x="26" y="4"/>
                    </a:lnTo>
                    <a:lnTo>
                      <a:pt x="33" y="6"/>
                    </a:lnTo>
                    <a:lnTo>
                      <a:pt x="35" y="8"/>
                    </a:lnTo>
                    <a:lnTo>
                      <a:pt x="37" y="11"/>
                    </a:lnTo>
                    <a:lnTo>
                      <a:pt x="35" y="10"/>
                    </a:lnTo>
                    <a:lnTo>
                      <a:pt x="35" y="12"/>
                    </a:lnTo>
                    <a:lnTo>
                      <a:pt x="37" y="15"/>
                    </a:lnTo>
                    <a:lnTo>
                      <a:pt x="38" y="20"/>
                    </a:lnTo>
                    <a:lnTo>
                      <a:pt x="38" y="23"/>
                    </a:lnTo>
                    <a:lnTo>
                      <a:pt x="35" y="26"/>
                    </a:lnTo>
                    <a:lnTo>
                      <a:pt x="35" y="28"/>
                    </a:lnTo>
                    <a:lnTo>
                      <a:pt x="32" y="29"/>
                    </a:lnTo>
                    <a:lnTo>
                      <a:pt x="32" y="31"/>
                    </a:lnTo>
                    <a:lnTo>
                      <a:pt x="32" y="34"/>
                    </a:lnTo>
                    <a:lnTo>
                      <a:pt x="35" y="36"/>
                    </a:lnTo>
                    <a:lnTo>
                      <a:pt x="38" y="33"/>
                    </a:lnTo>
                    <a:lnTo>
                      <a:pt x="39" y="29"/>
                    </a:lnTo>
                    <a:lnTo>
                      <a:pt x="43" y="27"/>
                    </a:lnTo>
                    <a:lnTo>
                      <a:pt x="46" y="28"/>
                    </a:lnTo>
                    <a:lnTo>
                      <a:pt x="48" y="32"/>
                    </a:lnTo>
                    <a:lnTo>
                      <a:pt x="50" y="41"/>
                    </a:lnTo>
                    <a:lnTo>
                      <a:pt x="52" y="44"/>
                    </a:lnTo>
                    <a:lnTo>
                      <a:pt x="51" y="46"/>
                    </a:lnTo>
                    <a:lnTo>
                      <a:pt x="51" y="49"/>
                    </a:lnTo>
                    <a:lnTo>
                      <a:pt x="50" y="51"/>
                    </a:lnTo>
                    <a:lnTo>
                      <a:pt x="49" y="49"/>
                    </a:lnTo>
                    <a:lnTo>
                      <a:pt x="48" y="50"/>
                    </a:lnTo>
                    <a:lnTo>
                      <a:pt x="48" y="54"/>
                    </a:lnTo>
                    <a:lnTo>
                      <a:pt x="47" y="55"/>
                    </a:lnTo>
                    <a:lnTo>
                      <a:pt x="45" y="56"/>
                    </a:lnTo>
                    <a:lnTo>
                      <a:pt x="45" y="61"/>
                    </a:lnTo>
                    <a:lnTo>
                      <a:pt x="43" y="63"/>
                    </a:lnTo>
                    <a:lnTo>
                      <a:pt x="42" y="66"/>
                    </a:lnTo>
                    <a:lnTo>
                      <a:pt x="25" y="69"/>
                    </a:lnTo>
                    <a:lnTo>
                      <a:pt x="25" y="68"/>
                    </a:lnTo>
                    <a:lnTo>
                      <a:pt x="0" y="7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7" name="Freeform 29">
                <a:extLst>
                  <a:ext uri="{FF2B5EF4-FFF2-40B4-BE49-F238E27FC236}">
                    <a16:creationId xmlns:a16="http://schemas.microsoft.com/office/drawing/2014/main" id="{594F01B7-D10B-42F1-ADDA-B515D84D0297}"/>
                  </a:ext>
                </a:extLst>
              </p:cNvPr>
              <p:cNvSpPr>
                <a:spLocks/>
              </p:cNvSpPr>
              <p:nvPr/>
            </p:nvSpPr>
            <p:spPr bwMode="auto">
              <a:xfrm>
                <a:off x="8281055" y="1641644"/>
                <a:ext cx="755922" cy="818650"/>
              </a:xfrm>
              <a:custGeom>
                <a:avLst/>
                <a:gdLst>
                  <a:gd name="T0" fmla="*/ 0 w 88"/>
                  <a:gd name="T1" fmla="*/ 2147483647 h 99"/>
                  <a:gd name="T2" fmla="*/ 2147483647 w 88"/>
                  <a:gd name="T3" fmla="*/ 2147483647 h 99"/>
                  <a:gd name="T4" fmla="*/ 2147483647 w 88"/>
                  <a:gd name="T5" fmla="*/ 2147483647 h 99"/>
                  <a:gd name="T6" fmla="*/ 2147483647 w 88"/>
                  <a:gd name="T7" fmla="*/ 2147483647 h 99"/>
                  <a:gd name="T8" fmla="*/ 2147483647 w 88"/>
                  <a:gd name="T9" fmla="*/ 2147483647 h 99"/>
                  <a:gd name="T10" fmla="*/ 2147483647 w 88"/>
                  <a:gd name="T11" fmla="*/ 2147483647 h 99"/>
                  <a:gd name="T12" fmla="*/ 2147483647 w 88"/>
                  <a:gd name="T13" fmla="*/ 2147483647 h 99"/>
                  <a:gd name="T14" fmla="*/ 2147483647 w 88"/>
                  <a:gd name="T15" fmla="*/ 2147483647 h 99"/>
                  <a:gd name="T16" fmla="*/ 2147483647 w 88"/>
                  <a:gd name="T17" fmla="*/ 2147483647 h 99"/>
                  <a:gd name="T18" fmla="*/ 2147483647 w 88"/>
                  <a:gd name="T19" fmla="*/ 2147483647 h 99"/>
                  <a:gd name="T20" fmla="*/ 2147483647 w 88"/>
                  <a:gd name="T21" fmla="*/ 2147483647 h 99"/>
                  <a:gd name="T22" fmla="*/ 2147483647 w 88"/>
                  <a:gd name="T23" fmla="*/ 2147483647 h 99"/>
                  <a:gd name="T24" fmla="*/ 2147483647 w 88"/>
                  <a:gd name="T25" fmla="*/ 2147483647 h 99"/>
                  <a:gd name="T26" fmla="*/ 2147483647 w 88"/>
                  <a:gd name="T27" fmla="*/ 2147483647 h 99"/>
                  <a:gd name="T28" fmla="*/ 2147483647 w 88"/>
                  <a:gd name="T29" fmla="*/ 2147483647 h 99"/>
                  <a:gd name="T30" fmla="*/ 2147483647 w 88"/>
                  <a:gd name="T31" fmla="*/ 2147483647 h 99"/>
                  <a:gd name="T32" fmla="*/ 2147483647 w 88"/>
                  <a:gd name="T33" fmla="*/ 2147483647 h 99"/>
                  <a:gd name="T34" fmla="*/ 2147483647 w 88"/>
                  <a:gd name="T35" fmla="*/ 2147483647 h 99"/>
                  <a:gd name="T36" fmla="*/ 2147483647 w 88"/>
                  <a:gd name="T37" fmla="*/ 2147483647 h 99"/>
                  <a:gd name="T38" fmla="*/ 2147483647 w 88"/>
                  <a:gd name="T39" fmla="*/ 2147483647 h 99"/>
                  <a:gd name="T40" fmla="*/ 2147483647 w 88"/>
                  <a:gd name="T41" fmla="*/ 2147483647 h 99"/>
                  <a:gd name="T42" fmla="*/ 2147483647 w 88"/>
                  <a:gd name="T43" fmla="*/ 2147483647 h 99"/>
                  <a:gd name="T44" fmla="*/ 2147483647 w 88"/>
                  <a:gd name="T45" fmla="*/ 2147483647 h 99"/>
                  <a:gd name="T46" fmla="*/ 2147483647 w 88"/>
                  <a:gd name="T47" fmla="*/ 2147483647 h 99"/>
                  <a:gd name="T48" fmla="*/ 2147483647 w 88"/>
                  <a:gd name="T49" fmla="*/ 2147483647 h 99"/>
                  <a:gd name="T50" fmla="*/ 2147483647 w 88"/>
                  <a:gd name="T51" fmla="*/ 2147483647 h 99"/>
                  <a:gd name="T52" fmla="*/ 2147483647 w 88"/>
                  <a:gd name="T53" fmla="*/ 2147483647 h 99"/>
                  <a:gd name="T54" fmla="*/ 2147483647 w 88"/>
                  <a:gd name="T55" fmla="*/ 2147483647 h 99"/>
                  <a:gd name="T56" fmla="*/ 2147483647 w 88"/>
                  <a:gd name="T57" fmla="*/ 2147483647 h 99"/>
                  <a:gd name="T58" fmla="*/ 2147483647 w 88"/>
                  <a:gd name="T59" fmla="*/ 2147483647 h 99"/>
                  <a:gd name="T60" fmla="*/ 2147483647 w 88"/>
                  <a:gd name="T61" fmla="*/ 2147483647 h 99"/>
                  <a:gd name="T62" fmla="*/ 2147483647 w 88"/>
                  <a:gd name="T63" fmla="*/ 2147483647 h 99"/>
                  <a:gd name="T64" fmla="*/ 2147483647 w 88"/>
                  <a:gd name="T65" fmla="*/ 2147483647 h 99"/>
                  <a:gd name="T66" fmla="*/ 2147483647 w 88"/>
                  <a:gd name="T67" fmla="*/ 2147483647 h 99"/>
                  <a:gd name="T68" fmla="*/ 2147483647 w 88"/>
                  <a:gd name="T69" fmla="*/ 2147483647 h 99"/>
                  <a:gd name="T70" fmla="*/ 2147483647 w 88"/>
                  <a:gd name="T71" fmla="*/ 2147483647 h 99"/>
                  <a:gd name="T72" fmla="*/ 2147483647 w 88"/>
                  <a:gd name="T73" fmla="*/ 2147483647 h 99"/>
                  <a:gd name="T74" fmla="*/ 2147483647 w 88"/>
                  <a:gd name="T75" fmla="*/ 2147483647 h 99"/>
                  <a:gd name="T76" fmla="*/ 2147483647 w 88"/>
                  <a:gd name="T77" fmla="*/ 2147483647 h 99"/>
                  <a:gd name="T78" fmla="*/ 2147483647 w 88"/>
                  <a:gd name="T79" fmla="*/ 2147483647 h 99"/>
                  <a:gd name="T80" fmla="*/ 2147483647 w 88"/>
                  <a:gd name="T81" fmla="*/ 2147483647 h 99"/>
                  <a:gd name="T82" fmla="*/ 2147483647 w 88"/>
                  <a:gd name="T83" fmla="*/ 2147483647 h 99"/>
                  <a:gd name="T84" fmla="*/ 2147483647 w 88"/>
                  <a:gd name="T85" fmla="*/ 2147483647 h 99"/>
                  <a:gd name="T86" fmla="*/ 2147483647 w 88"/>
                  <a:gd name="T87" fmla="*/ 2147483647 h 99"/>
                  <a:gd name="T88" fmla="*/ 2147483647 w 88"/>
                  <a:gd name="T89" fmla="*/ 2147483647 h 99"/>
                  <a:gd name="T90" fmla="*/ 2147483647 w 88"/>
                  <a:gd name="T91" fmla="*/ 0 h 99"/>
                  <a:gd name="T92" fmla="*/ 2147483647 w 88"/>
                  <a:gd name="T93" fmla="*/ 2147483647 h 99"/>
                  <a:gd name="T94" fmla="*/ 0 w 88"/>
                  <a:gd name="T95" fmla="*/ 2147483647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99"/>
                  <a:gd name="T146" fmla="*/ 88 w 88"/>
                  <a:gd name="T147" fmla="*/ 99 h 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99">
                    <a:moveTo>
                      <a:pt x="0" y="6"/>
                    </a:moveTo>
                    <a:lnTo>
                      <a:pt x="1" y="20"/>
                    </a:lnTo>
                    <a:lnTo>
                      <a:pt x="4" y="32"/>
                    </a:lnTo>
                    <a:lnTo>
                      <a:pt x="4" y="46"/>
                    </a:lnTo>
                    <a:lnTo>
                      <a:pt x="7" y="58"/>
                    </a:lnTo>
                    <a:lnTo>
                      <a:pt x="4" y="64"/>
                    </a:lnTo>
                    <a:lnTo>
                      <a:pt x="8" y="68"/>
                    </a:lnTo>
                    <a:lnTo>
                      <a:pt x="8" y="99"/>
                    </a:lnTo>
                    <a:lnTo>
                      <a:pt x="72" y="98"/>
                    </a:lnTo>
                    <a:lnTo>
                      <a:pt x="70" y="92"/>
                    </a:lnTo>
                    <a:lnTo>
                      <a:pt x="69" y="90"/>
                    </a:lnTo>
                    <a:lnTo>
                      <a:pt x="64" y="87"/>
                    </a:lnTo>
                    <a:lnTo>
                      <a:pt x="60" y="83"/>
                    </a:lnTo>
                    <a:lnTo>
                      <a:pt x="52" y="77"/>
                    </a:lnTo>
                    <a:lnTo>
                      <a:pt x="52" y="68"/>
                    </a:lnTo>
                    <a:lnTo>
                      <a:pt x="50" y="63"/>
                    </a:lnTo>
                    <a:lnTo>
                      <a:pt x="57" y="54"/>
                    </a:lnTo>
                    <a:lnTo>
                      <a:pt x="57" y="45"/>
                    </a:lnTo>
                    <a:lnTo>
                      <a:pt x="58" y="44"/>
                    </a:lnTo>
                    <a:lnTo>
                      <a:pt x="67" y="37"/>
                    </a:lnTo>
                    <a:lnTo>
                      <a:pt x="71" y="31"/>
                    </a:lnTo>
                    <a:lnTo>
                      <a:pt x="77" y="27"/>
                    </a:lnTo>
                    <a:lnTo>
                      <a:pt x="88" y="21"/>
                    </a:lnTo>
                    <a:lnTo>
                      <a:pt x="84" y="21"/>
                    </a:lnTo>
                    <a:lnTo>
                      <a:pt x="80" y="19"/>
                    </a:lnTo>
                    <a:lnTo>
                      <a:pt x="74" y="20"/>
                    </a:lnTo>
                    <a:lnTo>
                      <a:pt x="72" y="18"/>
                    </a:lnTo>
                    <a:lnTo>
                      <a:pt x="70" y="19"/>
                    </a:lnTo>
                    <a:lnTo>
                      <a:pt x="66" y="21"/>
                    </a:lnTo>
                    <a:lnTo>
                      <a:pt x="63" y="20"/>
                    </a:lnTo>
                    <a:lnTo>
                      <a:pt x="62" y="19"/>
                    </a:lnTo>
                    <a:lnTo>
                      <a:pt x="59" y="19"/>
                    </a:lnTo>
                    <a:lnTo>
                      <a:pt x="58" y="17"/>
                    </a:lnTo>
                    <a:lnTo>
                      <a:pt x="56" y="17"/>
                    </a:lnTo>
                    <a:lnTo>
                      <a:pt x="56" y="19"/>
                    </a:lnTo>
                    <a:lnTo>
                      <a:pt x="55" y="19"/>
                    </a:lnTo>
                    <a:lnTo>
                      <a:pt x="53" y="15"/>
                    </a:lnTo>
                    <a:lnTo>
                      <a:pt x="51" y="15"/>
                    </a:lnTo>
                    <a:lnTo>
                      <a:pt x="52" y="14"/>
                    </a:lnTo>
                    <a:lnTo>
                      <a:pt x="47" y="13"/>
                    </a:lnTo>
                    <a:lnTo>
                      <a:pt x="45" y="12"/>
                    </a:lnTo>
                    <a:lnTo>
                      <a:pt x="39" y="15"/>
                    </a:lnTo>
                    <a:lnTo>
                      <a:pt x="38" y="13"/>
                    </a:lnTo>
                    <a:lnTo>
                      <a:pt x="29" y="11"/>
                    </a:lnTo>
                    <a:lnTo>
                      <a:pt x="27" y="1"/>
                    </a:lnTo>
                    <a:lnTo>
                      <a:pt x="23" y="0"/>
                    </a:lnTo>
                    <a:lnTo>
                      <a:pt x="23" y="6"/>
                    </a:lnTo>
                    <a:lnTo>
                      <a:pt x="0" y="6"/>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endParaRPr>
              </a:p>
            </p:txBody>
          </p:sp>
          <p:sp>
            <p:nvSpPr>
              <p:cNvPr id="118" name="Freeform 30">
                <a:extLst>
                  <a:ext uri="{FF2B5EF4-FFF2-40B4-BE49-F238E27FC236}">
                    <a16:creationId xmlns:a16="http://schemas.microsoft.com/office/drawing/2014/main" id="{3925055E-AC8D-493C-8957-F9383FFCC940}"/>
                  </a:ext>
                </a:extLst>
              </p:cNvPr>
              <p:cNvSpPr>
                <a:spLocks/>
              </p:cNvSpPr>
              <p:nvPr/>
            </p:nvSpPr>
            <p:spPr bwMode="auto">
              <a:xfrm>
                <a:off x="8926739" y="3626250"/>
                <a:ext cx="412321" cy="678074"/>
              </a:xfrm>
              <a:custGeom>
                <a:avLst/>
                <a:gdLst>
                  <a:gd name="T0" fmla="*/ 0 w 48"/>
                  <a:gd name="T1" fmla="*/ 2147483647 h 82"/>
                  <a:gd name="T2" fmla="*/ 2147483647 w 48"/>
                  <a:gd name="T3" fmla="*/ 2147483647 h 82"/>
                  <a:gd name="T4" fmla="*/ 2147483647 w 48"/>
                  <a:gd name="T5" fmla="*/ 2147483647 h 82"/>
                  <a:gd name="T6" fmla="*/ 2147483647 w 48"/>
                  <a:gd name="T7" fmla="*/ 2147483647 h 82"/>
                  <a:gd name="T8" fmla="*/ 2147483647 w 48"/>
                  <a:gd name="T9" fmla="*/ 2147483647 h 82"/>
                  <a:gd name="T10" fmla="*/ 2147483647 w 48"/>
                  <a:gd name="T11" fmla="*/ 2147483647 h 82"/>
                  <a:gd name="T12" fmla="*/ 2147483647 w 48"/>
                  <a:gd name="T13" fmla="*/ 2147483647 h 82"/>
                  <a:gd name="T14" fmla="*/ 2147483647 w 48"/>
                  <a:gd name="T15" fmla="*/ 2147483647 h 82"/>
                  <a:gd name="T16" fmla="*/ 2147483647 w 48"/>
                  <a:gd name="T17" fmla="*/ 2147483647 h 82"/>
                  <a:gd name="T18" fmla="*/ 2147483647 w 48"/>
                  <a:gd name="T19" fmla="*/ 2147483647 h 82"/>
                  <a:gd name="T20" fmla="*/ 2147483647 w 48"/>
                  <a:gd name="T21" fmla="*/ 2147483647 h 82"/>
                  <a:gd name="T22" fmla="*/ 2147483647 w 48"/>
                  <a:gd name="T23" fmla="*/ 2147483647 h 82"/>
                  <a:gd name="T24" fmla="*/ 2147483647 w 48"/>
                  <a:gd name="T25" fmla="*/ 0 h 82"/>
                  <a:gd name="T26" fmla="*/ 2147483647 w 48"/>
                  <a:gd name="T27" fmla="*/ 2147483647 h 82"/>
                  <a:gd name="T28" fmla="*/ 2147483647 w 48"/>
                  <a:gd name="T29" fmla="*/ 2147483647 h 82"/>
                  <a:gd name="T30" fmla="*/ 2147483647 w 48"/>
                  <a:gd name="T31" fmla="*/ 2147483647 h 82"/>
                  <a:gd name="T32" fmla="*/ 2147483647 w 48"/>
                  <a:gd name="T33" fmla="*/ 2147483647 h 82"/>
                  <a:gd name="T34" fmla="*/ 2147483647 w 48"/>
                  <a:gd name="T35" fmla="*/ 2147483647 h 82"/>
                  <a:gd name="T36" fmla="*/ 2147483647 w 48"/>
                  <a:gd name="T37" fmla="*/ 2147483647 h 82"/>
                  <a:gd name="T38" fmla="*/ 2147483647 w 48"/>
                  <a:gd name="T39" fmla="*/ 2147483647 h 82"/>
                  <a:gd name="T40" fmla="*/ 2147483647 w 48"/>
                  <a:gd name="T41" fmla="*/ 2147483647 h 82"/>
                  <a:gd name="T42" fmla="*/ 2147483647 w 48"/>
                  <a:gd name="T43" fmla="*/ 2147483647 h 82"/>
                  <a:gd name="T44" fmla="*/ 2147483647 w 48"/>
                  <a:gd name="T45" fmla="*/ 2147483647 h 82"/>
                  <a:gd name="T46" fmla="*/ 2147483647 w 48"/>
                  <a:gd name="T47" fmla="*/ 2147483647 h 82"/>
                  <a:gd name="T48" fmla="*/ 2147483647 w 48"/>
                  <a:gd name="T49" fmla="*/ 2147483647 h 82"/>
                  <a:gd name="T50" fmla="*/ 2147483647 w 48"/>
                  <a:gd name="T51" fmla="*/ 2147483647 h 82"/>
                  <a:gd name="T52" fmla="*/ 2147483647 w 48"/>
                  <a:gd name="T53" fmla="*/ 2147483647 h 82"/>
                  <a:gd name="T54" fmla="*/ 2147483647 w 48"/>
                  <a:gd name="T55" fmla="*/ 2147483647 h 82"/>
                  <a:gd name="T56" fmla="*/ 0 w 48"/>
                  <a:gd name="T57" fmla="*/ 2147483647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82"/>
                  <a:gd name="T89" fmla="*/ 48 w 48"/>
                  <a:gd name="T90" fmla="*/ 82 h 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82">
                    <a:moveTo>
                      <a:pt x="0" y="70"/>
                    </a:moveTo>
                    <a:lnTo>
                      <a:pt x="1" y="67"/>
                    </a:lnTo>
                    <a:lnTo>
                      <a:pt x="3" y="57"/>
                    </a:lnTo>
                    <a:lnTo>
                      <a:pt x="8" y="51"/>
                    </a:lnTo>
                    <a:lnTo>
                      <a:pt x="7" y="49"/>
                    </a:lnTo>
                    <a:lnTo>
                      <a:pt x="7" y="43"/>
                    </a:lnTo>
                    <a:lnTo>
                      <a:pt x="5" y="36"/>
                    </a:lnTo>
                    <a:lnTo>
                      <a:pt x="4" y="27"/>
                    </a:lnTo>
                    <a:lnTo>
                      <a:pt x="8" y="17"/>
                    </a:lnTo>
                    <a:lnTo>
                      <a:pt x="12" y="10"/>
                    </a:lnTo>
                    <a:lnTo>
                      <a:pt x="12" y="8"/>
                    </a:lnTo>
                    <a:lnTo>
                      <a:pt x="16" y="2"/>
                    </a:lnTo>
                    <a:lnTo>
                      <a:pt x="45" y="0"/>
                    </a:lnTo>
                    <a:lnTo>
                      <a:pt x="46" y="1"/>
                    </a:lnTo>
                    <a:lnTo>
                      <a:pt x="45" y="53"/>
                    </a:lnTo>
                    <a:lnTo>
                      <a:pt x="48" y="78"/>
                    </a:lnTo>
                    <a:lnTo>
                      <a:pt x="46" y="79"/>
                    </a:lnTo>
                    <a:lnTo>
                      <a:pt x="45" y="78"/>
                    </a:lnTo>
                    <a:lnTo>
                      <a:pt x="43" y="79"/>
                    </a:lnTo>
                    <a:lnTo>
                      <a:pt x="41" y="77"/>
                    </a:lnTo>
                    <a:lnTo>
                      <a:pt x="40" y="78"/>
                    </a:lnTo>
                    <a:lnTo>
                      <a:pt x="38" y="78"/>
                    </a:lnTo>
                    <a:lnTo>
                      <a:pt x="35" y="80"/>
                    </a:lnTo>
                    <a:lnTo>
                      <a:pt x="34" y="79"/>
                    </a:lnTo>
                    <a:lnTo>
                      <a:pt x="33" y="82"/>
                    </a:lnTo>
                    <a:lnTo>
                      <a:pt x="31" y="82"/>
                    </a:lnTo>
                    <a:lnTo>
                      <a:pt x="27" y="74"/>
                    </a:lnTo>
                    <a:lnTo>
                      <a:pt x="27" y="69"/>
                    </a:lnTo>
                    <a:lnTo>
                      <a:pt x="0" y="70"/>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19" name="Freeform 31">
                <a:extLst>
                  <a:ext uri="{FF2B5EF4-FFF2-40B4-BE49-F238E27FC236}">
                    <a16:creationId xmlns:a16="http://schemas.microsoft.com/office/drawing/2014/main" id="{DF53F82D-A93C-44D3-9E90-EDE789C0D79C}"/>
                  </a:ext>
                </a:extLst>
              </p:cNvPr>
              <p:cNvSpPr>
                <a:spLocks/>
              </p:cNvSpPr>
              <p:nvPr/>
            </p:nvSpPr>
            <p:spPr bwMode="auto">
              <a:xfrm>
                <a:off x="8418495" y="2857215"/>
                <a:ext cx="765944" cy="644997"/>
              </a:xfrm>
              <a:custGeom>
                <a:avLst/>
                <a:gdLst>
                  <a:gd name="T0" fmla="*/ 0 w 89"/>
                  <a:gd name="T1" fmla="*/ 2147483647 h 78"/>
                  <a:gd name="T2" fmla="*/ 2147483647 w 89"/>
                  <a:gd name="T3" fmla="*/ 2147483647 h 78"/>
                  <a:gd name="T4" fmla="*/ 2147483647 w 89"/>
                  <a:gd name="T5" fmla="*/ 2147483647 h 78"/>
                  <a:gd name="T6" fmla="*/ 2147483647 w 89"/>
                  <a:gd name="T7" fmla="*/ 2147483647 h 78"/>
                  <a:gd name="T8" fmla="*/ 2147483647 w 89"/>
                  <a:gd name="T9" fmla="*/ 2147483647 h 78"/>
                  <a:gd name="T10" fmla="*/ 2147483647 w 89"/>
                  <a:gd name="T11" fmla="*/ 2147483647 h 78"/>
                  <a:gd name="T12" fmla="*/ 2147483647 w 89"/>
                  <a:gd name="T13" fmla="*/ 2147483647 h 78"/>
                  <a:gd name="T14" fmla="*/ 2147483647 w 89"/>
                  <a:gd name="T15" fmla="*/ 2147483647 h 78"/>
                  <a:gd name="T16" fmla="*/ 2147483647 w 89"/>
                  <a:gd name="T17" fmla="*/ 2147483647 h 78"/>
                  <a:gd name="T18" fmla="*/ 2147483647 w 89"/>
                  <a:gd name="T19" fmla="*/ 2147483647 h 78"/>
                  <a:gd name="T20" fmla="*/ 2147483647 w 89"/>
                  <a:gd name="T21" fmla="*/ 2147483647 h 78"/>
                  <a:gd name="T22" fmla="*/ 2147483647 w 89"/>
                  <a:gd name="T23" fmla="*/ 2147483647 h 78"/>
                  <a:gd name="T24" fmla="*/ 2147483647 w 89"/>
                  <a:gd name="T25" fmla="*/ 2147483647 h 78"/>
                  <a:gd name="T26" fmla="*/ 2147483647 w 89"/>
                  <a:gd name="T27" fmla="*/ 2147483647 h 78"/>
                  <a:gd name="T28" fmla="*/ 2147483647 w 89"/>
                  <a:gd name="T29" fmla="*/ 2147483647 h 78"/>
                  <a:gd name="T30" fmla="*/ 2147483647 w 89"/>
                  <a:gd name="T31" fmla="*/ 2147483647 h 78"/>
                  <a:gd name="T32" fmla="*/ 2147483647 w 89"/>
                  <a:gd name="T33" fmla="*/ 2147483647 h 78"/>
                  <a:gd name="T34" fmla="*/ 2147483647 w 89"/>
                  <a:gd name="T35" fmla="*/ 2147483647 h 78"/>
                  <a:gd name="T36" fmla="*/ 2147483647 w 89"/>
                  <a:gd name="T37" fmla="*/ 2147483647 h 78"/>
                  <a:gd name="T38" fmla="*/ 2147483647 w 89"/>
                  <a:gd name="T39" fmla="*/ 2147483647 h 78"/>
                  <a:gd name="T40" fmla="*/ 2147483647 w 89"/>
                  <a:gd name="T41" fmla="*/ 2147483647 h 78"/>
                  <a:gd name="T42" fmla="*/ 2147483647 w 89"/>
                  <a:gd name="T43" fmla="*/ 2147483647 h 78"/>
                  <a:gd name="T44" fmla="*/ 2147483647 w 89"/>
                  <a:gd name="T45" fmla="*/ 2147483647 h 78"/>
                  <a:gd name="T46" fmla="*/ 2147483647 w 89"/>
                  <a:gd name="T47" fmla="*/ 2147483647 h 78"/>
                  <a:gd name="T48" fmla="*/ 2147483647 w 89"/>
                  <a:gd name="T49" fmla="*/ 2147483647 h 78"/>
                  <a:gd name="T50" fmla="*/ 2147483647 w 89"/>
                  <a:gd name="T51" fmla="*/ 2147483647 h 78"/>
                  <a:gd name="T52" fmla="*/ 2147483647 w 89"/>
                  <a:gd name="T53" fmla="*/ 2147483647 h 78"/>
                  <a:gd name="T54" fmla="*/ 2147483647 w 89"/>
                  <a:gd name="T55" fmla="*/ 2147483647 h 78"/>
                  <a:gd name="T56" fmla="*/ 2147483647 w 89"/>
                  <a:gd name="T57" fmla="*/ 2147483647 h 78"/>
                  <a:gd name="T58" fmla="*/ 2147483647 w 89"/>
                  <a:gd name="T59" fmla="*/ 2147483647 h 78"/>
                  <a:gd name="T60" fmla="*/ 2147483647 w 89"/>
                  <a:gd name="T61" fmla="*/ 2147483647 h 78"/>
                  <a:gd name="T62" fmla="*/ 2147483647 w 89"/>
                  <a:gd name="T63" fmla="*/ 2147483647 h 78"/>
                  <a:gd name="T64" fmla="*/ 2147483647 w 89"/>
                  <a:gd name="T65" fmla="*/ 2147483647 h 78"/>
                  <a:gd name="T66" fmla="*/ 2147483647 w 89"/>
                  <a:gd name="T67" fmla="*/ 2147483647 h 78"/>
                  <a:gd name="T68" fmla="*/ 2147483647 w 89"/>
                  <a:gd name="T69" fmla="*/ 2147483647 h 78"/>
                  <a:gd name="T70" fmla="*/ 2147483647 w 89"/>
                  <a:gd name="T71" fmla="*/ 2147483647 h 78"/>
                  <a:gd name="T72" fmla="*/ 2147483647 w 89"/>
                  <a:gd name="T73" fmla="*/ 2147483647 h 78"/>
                  <a:gd name="T74" fmla="*/ 2147483647 w 89"/>
                  <a:gd name="T75" fmla="*/ 0 h 78"/>
                  <a:gd name="T76" fmla="*/ 0 w 89"/>
                  <a:gd name="T77" fmla="*/ 2147483647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78"/>
                  <a:gd name="T119" fmla="*/ 89 w 89"/>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78">
                    <a:moveTo>
                      <a:pt x="0" y="1"/>
                    </a:moveTo>
                    <a:lnTo>
                      <a:pt x="5" y="11"/>
                    </a:lnTo>
                    <a:lnTo>
                      <a:pt x="8" y="14"/>
                    </a:lnTo>
                    <a:lnTo>
                      <a:pt x="10" y="13"/>
                    </a:lnTo>
                    <a:lnTo>
                      <a:pt x="11" y="15"/>
                    </a:lnTo>
                    <a:lnTo>
                      <a:pt x="11" y="16"/>
                    </a:lnTo>
                    <a:lnTo>
                      <a:pt x="10" y="16"/>
                    </a:lnTo>
                    <a:lnTo>
                      <a:pt x="8" y="19"/>
                    </a:lnTo>
                    <a:lnTo>
                      <a:pt x="12" y="25"/>
                    </a:lnTo>
                    <a:lnTo>
                      <a:pt x="15" y="26"/>
                    </a:lnTo>
                    <a:lnTo>
                      <a:pt x="15" y="62"/>
                    </a:lnTo>
                    <a:lnTo>
                      <a:pt x="15" y="71"/>
                    </a:lnTo>
                    <a:lnTo>
                      <a:pt x="74" y="69"/>
                    </a:lnTo>
                    <a:lnTo>
                      <a:pt x="75" y="74"/>
                    </a:lnTo>
                    <a:lnTo>
                      <a:pt x="73" y="78"/>
                    </a:lnTo>
                    <a:lnTo>
                      <a:pt x="82" y="77"/>
                    </a:lnTo>
                    <a:lnTo>
                      <a:pt x="83" y="74"/>
                    </a:lnTo>
                    <a:lnTo>
                      <a:pt x="83" y="71"/>
                    </a:lnTo>
                    <a:lnTo>
                      <a:pt x="85" y="68"/>
                    </a:lnTo>
                    <a:lnTo>
                      <a:pt x="86" y="66"/>
                    </a:lnTo>
                    <a:lnTo>
                      <a:pt x="88" y="66"/>
                    </a:lnTo>
                    <a:lnTo>
                      <a:pt x="89" y="60"/>
                    </a:lnTo>
                    <a:lnTo>
                      <a:pt x="88" y="60"/>
                    </a:lnTo>
                    <a:lnTo>
                      <a:pt x="86" y="60"/>
                    </a:lnTo>
                    <a:lnTo>
                      <a:pt x="84" y="56"/>
                    </a:lnTo>
                    <a:lnTo>
                      <a:pt x="83" y="50"/>
                    </a:lnTo>
                    <a:lnTo>
                      <a:pt x="80" y="47"/>
                    </a:lnTo>
                    <a:lnTo>
                      <a:pt x="77" y="45"/>
                    </a:lnTo>
                    <a:lnTo>
                      <a:pt x="72" y="42"/>
                    </a:lnTo>
                    <a:lnTo>
                      <a:pt x="71" y="37"/>
                    </a:lnTo>
                    <a:lnTo>
                      <a:pt x="73" y="30"/>
                    </a:lnTo>
                    <a:lnTo>
                      <a:pt x="71" y="28"/>
                    </a:lnTo>
                    <a:lnTo>
                      <a:pt x="66" y="28"/>
                    </a:lnTo>
                    <a:lnTo>
                      <a:pt x="65" y="23"/>
                    </a:lnTo>
                    <a:lnTo>
                      <a:pt x="57" y="15"/>
                    </a:lnTo>
                    <a:lnTo>
                      <a:pt x="54" y="7"/>
                    </a:lnTo>
                    <a:lnTo>
                      <a:pt x="56" y="4"/>
                    </a:lnTo>
                    <a:lnTo>
                      <a:pt x="52" y="0"/>
                    </a:lnTo>
                    <a:lnTo>
                      <a:pt x="0" y="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0" name="Freeform 32">
                <a:extLst>
                  <a:ext uri="{FF2B5EF4-FFF2-40B4-BE49-F238E27FC236}">
                    <a16:creationId xmlns:a16="http://schemas.microsoft.com/office/drawing/2014/main" id="{A296737D-60D9-44FD-85AA-34B9CB3BF54E}"/>
                  </a:ext>
                </a:extLst>
              </p:cNvPr>
              <p:cNvSpPr>
                <a:spLocks/>
              </p:cNvSpPr>
              <p:nvPr/>
            </p:nvSpPr>
            <p:spPr bwMode="auto">
              <a:xfrm>
                <a:off x="6442790" y="1492799"/>
                <a:ext cx="1178265" cy="719420"/>
              </a:xfrm>
              <a:custGeom>
                <a:avLst/>
                <a:gdLst>
                  <a:gd name="T0" fmla="*/ 0 w 137"/>
                  <a:gd name="T1" fmla="*/ 2147483647 h 87"/>
                  <a:gd name="T2" fmla="*/ 2147483647 w 137"/>
                  <a:gd name="T3" fmla="*/ 2147483647 h 87"/>
                  <a:gd name="T4" fmla="*/ 2147483647 w 137"/>
                  <a:gd name="T5" fmla="*/ 2147483647 h 87"/>
                  <a:gd name="T6" fmla="*/ 2147483647 w 137"/>
                  <a:gd name="T7" fmla="*/ 2147483647 h 87"/>
                  <a:gd name="T8" fmla="*/ 2147483647 w 137"/>
                  <a:gd name="T9" fmla="*/ 2147483647 h 87"/>
                  <a:gd name="T10" fmla="*/ 2147483647 w 137"/>
                  <a:gd name="T11" fmla="*/ 2147483647 h 87"/>
                  <a:gd name="T12" fmla="*/ 2147483647 w 137"/>
                  <a:gd name="T13" fmla="*/ 2147483647 h 87"/>
                  <a:gd name="T14" fmla="*/ 2147483647 w 137"/>
                  <a:gd name="T15" fmla="*/ 2147483647 h 87"/>
                  <a:gd name="T16" fmla="*/ 2147483647 w 137"/>
                  <a:gd name="T17" fmla="*/ 2147483647 h 87"/>
                  <a:gd name="T18" fmla="*/ 2147483647 w 137"/>
                  <a:gd name="T19" fmla="*/ 2147483647 h 87"/>
                  <a:gd name="T20" fmla="*/ 2147483647 w 137"/>
                  <a:gd name="T21" fmla="*/ 2147483647 h 87"/>
                  <a:gd name="T22" fmla="*/ 2147483647 w 137"/>
                  <a:gd name="T23" fmla="*/ 2147483647 h 87"/>
                  <a:gd name="T24" fmla="*/ 2147483647 w 137"/>
                  <a:gd name="T25" fmla="*/ 2147483647 h 87"/>
                  <a:gd name="T26" fmla="*/ 2147483647 w 137"/>
                  <a:gd name="T27" fmla="*/ 2147483647 h 87"/>
                  <a:gd name="T28" fmla="*/ 2147483647 w 137"/>
                  <a:gd name="T29" fmla="*/ 2147483647 h 87"/>
                  <a:gd name="T30" fmla="*/ 2147483647 w 137"/>
                  <a:gd name="T31" fmla="*/ 2147483647 h 87"/>
                  <a:gd name="T32" fmla="*/ 2147483647 w 137"/>
                  <a:gd name="T33" fmla="*/ 2147483647 h 87"/>
                  <a:gd name="T34" fmla="*/ 2147483647 w 137"/>
                  <a:gd name="T35" fmla="*/ 2147483647 h 87"/>
                  <a:gd name="T36" fmla="*/ 2147483647 w 137"/>
                  <a:gd name="T37" fmla="*/ 2147483647 h 87"/>
                  <a:gd name="T38" fmla="*/ 2147483647 w 137"/>
                  <a:gd name="T39" fmla="*/ 2147483647 h 87"/>
                  <a:gd name="T40" fmla="*/ 2147483647 w 137"/>
                  <a:gd name="T41" fmla="*/ 2147483647 h 87"/>
                  <a:gd name="T42" fmla="*/ 2147483647 w 137"/>
                  <a:gd name="T43" fmla="*/ 2147483647 h 87"/>
                  <a:gd name="T44" fmla="*/ 2147483647 w 137"/>
                  <a:gd name="T45" fmla="*/ 2147483647 h 87"/>
                  <a:gd name="T46" fmla="*/ 2147483647 w 137"/>
                  <a:gd name="T47" fmla="*/ 2147483647 h 87"/>
                  <a:gd name="T48" fmla="*/ 2147483647 w 137"/>
                  <a:gd name="T49" fmla="*/ 2147483647 h 87"/>
                  <a:gd name="T50" fmla="*/ 2147483647 w 137"/>
                  <a:gd name="T51" fmla="*/ 2147483647 h 87"/>
                  <a:gd name="T52" fmla="*/ 2147483647 w 137"/>
                  <a:gd name="T53" fmla="*/ 2147483647 h 87"/>
                  <a:gd name="T54" fmla="*/ 2147483647 w 137"/>
                  <a:gd name="T55" fmla="*/ 2147483647 h 87"/>
                  <a:gd name="T56" fmla="*/ 2147483647 w 137"/>
                  <a:gd name="T57" fmla="*/ 2147483647 h 87"/>
                  <a:gd name="T58" fmla="*/ 2147483647 w 137"/>
                  <a:gd name="T59" fmla="*/ 2147483647 h 87"/>
                  <a:gd name="T60" fmla="*/ 2147483647 w 137"/>
                  <a:gd name="T61" fmla="*/ 2147483647 h 87"/>
                  <a:gd name="T62" fmla="*/ 2147483647 w 137"/>
                  <a:gd name="T63" fmla="*/ 2147483647 h 87"/>
                  <a:gd name="T64" fmla="*/ 2147483647 w 137"/>
                  <a:gd name="T65" fmla="*/ 2147483647 h 87"/>
                  <a:gd name="T66" fmla="*/ 2147483647 w 137"/>
                  <a:gd name="T67" fmla="*/ 0 h 87"/>
                  <a:gd name="T68" fmla="*/ 0 w 137"/>
                  <a:gd name="T69" fmla="*/ 2147483647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7"/>
                  <a:gd name="T106" fmla="*/ 0 h 87"/>
                  <a:gd name="T107" fmla="*/ 137 w 137"/>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7" h="87">
                    <a:moveTo>
                      <a:pt x="0" y="16"/>
                    </a:moveTo>
                    <a:lnTo>
                      <a:pt x="3" y="22"/>
                    </a:lnTo>
                    <a:lnTo>
                      <a:pt x="3" y="26"/>
                    </a:lnTo>
                    <a:lnTo>
                      <a:pt x="2" y="26"/>
                    </a:lnTo>
                    <a:lnTo>
                      <a:pt x="6" y="30"/>
                    </a:lnTo>
                    <a:lnTo>
                      <a:pt x="10" y="41"/>
                    </a:lnTo>
                    <a:lnTo>
                      <a:pt x="12" y="40"/>
                    </a:lnTo>
                    <a:lnTo>
                      <a:pt x="12" y="42"/>
                    </a:lnTo>
                    <a:lnTo>
                      <a:pt x="14" y="42"/>
                    </a:lnTo>
                    <a:lnTo>
                      <a:pt x="15" y="43"/>
                    </a:lnTo>
                    <a:lnTo>
                      <a:pt x="12" y="50"/>
                    </a:lnTo>
                    <a:lnTo>
                      <a:pt x="12" y="55"/>
                    </a:lnTo>
                    <a:lnTo>
                      <a:pt x="9" y="60"/>
                    </a:lnTo>
                    <a:lnTo>
                      <a:pt x="11" y="62"/>
                    </a:lnTo>
                    <a:lnTo>
                      <a:pt x="16" y="59"/>
                    </a:lnTo>
                    <a:lnTo>
                      <a:pt x="21" y="75"/>
                    </a:lnTo>
                    <a:lnTo>
                      <a:pt x="23" y="76"/>
                    </a:lnTo>
                    <a:lnTo>
                      <a:pt x="24" y="81"/>
                    </a:lnTo>
                    <a:lnTo>
                      <a:pt x="25" y="83"/>
                    </a:lnTo>
                    <a:lnTo>
                      <a:pt x="27" y="81"/>
                    </a:lnTo>
                    <a:lnTo>
                      <a:pt x="31" y="83"/>
                    </a:lnTo>
                    <a:lnTo>
                      <a:pt x="33" y="81"/>
                    </a:lnTo>
                    <a:lnTo>
                      <a:pt x="40" y="83"/>
                    </a:lnTo>
                    <a:lnTo>
                      <a:pt x="42" y="83"/>
                    </a:lnTo>
                    <a:lnTo>
                      <a:pt x="44" y="80"/>
                    </a:lnTo>
                    <a:lnTo>
                      <a:pt x="47" y="85"/>
                    </a:lnTo>
                    <a:lnTo>
                      <a:pt x="48" y="77"/>
                    </a:lnTo>
                    <a:lnTo>
                      <a:pt x="85" y="82"/>
                    </a:lnTo>
                    <a:lnTo>
                      <a:pt x="131" y="87"/>
                    </a:lnTo>
                    <a:lnTo>
                      <a:pt x="133" y="71"/>
                    </a:lnTo>
                    <a:lnTo>
                      <a:pt x="137" y="20"/>
                    </a:lnTo>
                    <a:lnTo>
                      <a:pt x="77" y="13"/>
                    </a:lnTo>
                    <a:lnTo>
                      <a:pt x="47" y="8"/>
                    </a:lnTo>
                    <a:lnTo>
                      <a:pt x="4" y="0"/>
                    </a:lnTo>
                    <a:lnTo>
                      <a:pt x="0" y="16"/>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1" name="Freeform 33">
                <a:extLst>
                  <a:ext uri="{FF2B5EF4-FFF2-40B4-BE49-F238E27FC236}">
                    <a16:creationId xmlns:a16="http://schemas.microsoft.com/office/drawing/2014/main" id="{5DFD319C-7834-4373-8937-07A0CA605595}"/>
                  </a:ext>
                </a:extLst>
              </p:cNvPr>
              <p:cNvSpPr>
                <a:spLocks/>
              </p:cNvSpPr>
              <p:nvPr/>
            </p:nvSpPr>
            <p:spPr bwMode="auto">
              <a:xfrm>
                <a:off x="7517975" y="2493371"/>
                <a:ext cx="944903" cy="454805"/>
              </a:xfrm>
              <a:custGeom>
                <a:avLst/>
                <a:gdLst>
                  <a:gd name="T0" fmla="*/ 0 w 110"/>
                  <a:gd name="T1" fmla="*/ 2147483647 h 55"/>
                  <a:gd name="T2" fmla="*/ 2147483647 w 110"/>
                  <a:gd name="T3" fmla="*/ 0 h 55"/>
                  <a:gd name="T4" fmla="*/ 2147483647 w 110"/>
                  <a:gd name="T5" fmla="*/ 2147483647 h 55"/>
                  <a:gd name="T6" fmla="*/ 2147483647 w 110"/>
                  <a:gd name="T7" fmla="*/ 2147483647 h 55"/>
                  <a:gd name="T8" fmla="*/ 2147483647 w 110"/>
                  <a:gd name="T9" fmla="*/ 2147483647 h 55"/>
                  <a:gd name="T10" fmla="*/ 2147483647 w 110"/>
                  <a:gd name="T11" fmla="*/ 2147483647 h 55"/>
                  <a:gd name="T12" fmla="*/ 2147483647 w 110"/>
                  <a:gd name="T13" fmla="*/ 2147483647 h 55"/>
                  <a:gd name="T14" fmla="*/ 2147483647 w 110"/>
                  <a:gd name="T15" fmla="*/ 2147483647 h 55"/>
                  <a:gd name="T16" fmla="*/ 2147483647 w 110"/>
                  <a:gd name="T17" fmla="*/ 2147483647 h 55"/>
                  <a:gd name="T18" fmla="*/ 2147483647 w 110"/>
                  <a:gd name="T19" fmla="*/ 2147483647 h 55"/>
                  <a:gd name="T20" fmla="*/ 2147483647 w 110"/>
                  <a:gd name="T21" fmla="*/ 2147483647 h 55"/>
                  <a:gd name="T22" fmla="*/ 2147483647 w 110"/>
                  <a:gd name="T23" fmla="*/ 2147483647 h 55"/>
                  <a:gd name="T24" fmla="*/ 2147483647 w 110"/>
                  <a:gd name="T25" fmla="*/ 2147483647 h 55"/>
                  <a:gd name="T26" fmla="*/ 2147483647 w 110"/>
                  <a:gd name="T27" fmla="*/ 2147483647 h 55"/>
                  <a:gd name="T28" fmla="*/ 2147483647 w 110"/>
                  <a:gd name="T29" fmla="*/ 2147483647 h 55"/>
                  <a:gd name="T30" fmla="*/ 2147483647 w 110"/>
                  <a:gd name="T31" fmla="*/ 2147483647 h 55"/>
                  <a:gd name="T32" fmla="*/ 2147483647 w 110"/>
                  <a:gd name="T33" fmla="*/ 2147483647 h 55"/>
                  <a:gd name="T34" fmla="*/ 2147483647 w 110"/>
                  <a:gd name="T35" fmla="*/ 2147483647 h 55"/>
                  <a:gd name="T36" fmla="*/ 2147483647 w 110"/>
                  <a:gd name="T37" fmla="*/ 2147483647 h 55"/>
                  <a:gd name="T38" fmla="*/ 0 w 110"/>
                  <a:gd name="T39" fmla="*/ 2147483647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55"/>
                  <a:gd name="T62" fmla="*/ 110 w 110"/>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55">
                    <a:moveTo>
                      <a:pt x="0" y="34"/>
                    </a:moveTo>
                    <a:lnTo>
                      <a:pt x="3" y="0"/>
                    </a:lnTo>
                    <a:lnTo>
                      <a:pt x="71" y="4"/>
                    </a:lnTo>
                    <a:lnTo>
                      <a:pt x="76" y="7"/>
                    </a:lnTo>
                    <a:lnTo>
                      <a:pt x="84" y="7"/>
                    </a:lnTo>
                    <a:lnTo>
                      <a:pt x="88" y="8"/>
                    </a:lnTo>
                    <a:lnTo>
                      <a:pt x="92" y="10"/>
                    </a:lnTo>
                    <a:lnTo>
                      <a:pt x="94" y="13"/>
                    </a:lnTo>
                    <a:lnTo>
                      <a:pt x="97" y="14"/>
                    </a:lnTo>
                    <a:lnTo>
                      <a:pt x="101" y="24"/>
                    </a:lnTo>
                    <a:lnTo>
                      <a:pt x="101" y="27"/>
                    </a:lnTo>
                    <a:lnTo>
                      <a:pt x="103" y="32"/>
                    </a:lnTo>
                    <a:lnTo>
                      <a:pt x="104" y="40"/>
                    </a:lnTo>
                    <a:lnTo>
                      <a:pt x="104" y="43"/>
                    </a:lnTo>
                    <a:lnTo>
                      <a:pt x="105" y="45"/>
                    </a:lnTo>
                    <a:lnTo>
                      <a:pt x="110" y="55"/>
                    </a:lnTo>
                    <a:lnTo>
                      <a:pt x="61" y="55"/>
                    </a:lnTo>
                    <a:lnTo>
                      <a:pt x="24" y="53"/>
                    </a:lnTo>
                    <a:lnTo>
                      <a:pt x="25" y="36"/>
                    </a:lnTo>
                    <a:lnTo>
                      <a:pt x="0" y="3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2" name="Freeform 34">
                <a:extLst>
                  <a:ext uri="{FF2B5EF4-FFF2-40B4-BE49-F238E27FC236}">
                    <a16:creationId xmlns:a16="http://schemas.microsoft.com/office/drawing/2014/main" id="{DD252D44-CE24-42A7-88B8-AE28AA0FAF80}"/>
                  </a:ext>
                </a:extLst>
              </p:cNvPr>
              <p:cNvSpPr>
                <a:spLocks/>
              </p:cNvSpPr>
              <p:nvPr/>
            </p:nvSpPr>
            <p:spPr bwMode="auto">
              <a:xfrm>
                <a:off x="5738408" y="2344525"/>
                <a:ext cx="731584" cy="1091533"/>
              </a:xfrm>
              <a:custGeom>
                <a:avLst/>
                <a:gdLst>
                  <a:gd name="T0" fmla="*/ 0 w 85"/>
                  <a:gd name="T1" fmla="*/ 2147483647 h 132"/>
                  <a:gd name="T2" fmla="*/ 2147483647 w 85"/>
                  <a:gd name="T3" fmla="*/ 2147483647 h 132"/>
                  <a:gd name="T4" fmla="*/ 2147483647 w 85"/>
                  <a:gd name="T5" fmla="*/ 2147483647 h 132"/>
                  <a:gd name="T6" fmla="*/ 2147483647 w 85"/>
                  <a:gd name="T7" fmla="*/ 2147483647 h 132"/>
                  <a:gd name="T8" fmla="*/ 2147483647 w 85"/>
                  <a:gd name="T9" fmla="*/ 2147483647 h 132"/>
                  <a:gd name="T10" fmla="*/ 2147483647 w 85"/>
                  <a:gd name="T11" fmla="*/ 2147483647 h 132"/>
                  <a:gd name="T12" fmla="*/ 2147483647 w 85"/>
                  <a:gd name="T13" fmla="*/ 2147483647 h 132"/>
                  <a:gd name="T14" fmla="*/ 2147483647 w 85"/>
                  <a:gd name="T15" fmla="*/ 2147483647 h 132"/>
                  <a:gd name="T16" fmla="*/ 2147483647 w 85"/>
                  <a:gd name="T17" fmla="*/ 2147483647 h 132"/>
                  <a:gd name="T18" fmla="*/ 2147483647 w 85"/>
                  <a:gd name="T19" fmla="*/ 0 h 132"/>
                  <a:gd name="T20" fmla="*/ 0 w 85"/>
                  <a:gd name="T21" fmla="*/ 214748364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132"/>
                  <a:gd name="T35" fmla="*/ 85 w 85"/>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132">
                    <a:moveTo>
                      <a:pt x="0" y="49"/>
                    </a:moveTo>
                    <a:lnTo>
                      <a:pt x="4" y="56"/>
                    </a:lnTo>
                    <a:lnTo>
                      <a:pt x="54" y="132"/>
                    </a:lnTo>
                    <a:lnTo>
                      <a:pt x="56" y="114"/>
                    </a:lnTo>
                    <a:lnTo>
                      <a:pt x="59" y="113"/>
                    </a:lnTo>
                    <a:lnTo>
                      <a:pt x="64" y="116"/>
                    </a:lnTo>
                    <a:lnTo>
                      <a:pt x="69" y="101"/>
                    </a:lnTo>
                    <a:lnTo>
                      <a:pt x="85" y="17"/>
                    </a:lnTo>
                    <a:lnTo>
                      <a:pt x="49" y="9"/>
                    </a:lnTo>
                    <a:lnTo>
                      <a:pt x="13" y="0"/>
                    </a:lnTo>
                    <a:lnTo>
                      <a:pt x="0" y="4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3" name="Freeform 35">
                <a:extLst>
                  <a:ext uri="{FF2B5EF4-FFF2-40B4-BE49-F238E27FC236}">
                    <a16:creationId xmlns:a16="http://schemas.microsoft.com/office/drawing/2014/main" id="{EE7550B2-68A0-40D9-8B5C-BF6051293484}"/>
                  </a:ext>
                </a:extLst>
              </p:cNvPr>
              <p:cNvSpPr>
                <a:spLocks/>
              </p:cNvSpPr>
              <p:nvPr/>
            </p:nvSpPr>
            <p:spPr bwMode="auto">
              <a:xfrm>
                <a:off x="10850904" y="1897989"/>
                <a:ext cx="188981" cy="388652"/>
              </a:xfrm>
              <a:custGeom>
                <a:avLst/>
                <a:gdLst>
                  <a:gd name="T0" fmla="*/ 0 w 22"/>
                  <a:gd name="T1" fmla="*/ 2147483647 h 47"/>
                  <a:gd name="T2" fmla="*/ 2147483647 w 22"/>
                  <a:gd name="T3" fmla="*/ 2147483647 h 47"/>
                  <a:gd name="T4" fmla="*/ 2147483647 w 22"/>
                  <a:gd name="T5" fmla="*/ 2147483647 h 47"/>
                  <a:gd name="T6" fmla="*/ 2147483647 w 22"/>
                  <a:gd name="T7" fmla="*/ 2147483647 h 47"/>
                  <a:gd name="T8" fmla="*/ 2147483647 w 22"/>
                  <a:gd name="T9" fmla="*/ 2147483647 h 47"/>
                  <a:gd name="T10" fmla="*/ 2147483647 w 22"/>
                  <a:gd name="T11" fmla="*/ 0 h 47"/>
                  <a:gd name="T12" fmla="*/ 2147483647 w 22"/>
                  <a:gd name="T13" fmla="*/ 2147483647 h 47"/>
                  <a:gd name="T14" fmla="*/ 2147483647 w 22"/>
                  <a:gd name="T15" fmla="*/ 2147483647 h 47"/>
                  <a:gd name="T16" fmla="*/ 2147483647 w 22"/>
                  <a:gd name="T17" fmla="*/ 2147483647 h 47"/>
                  <a:gd name="T18" fmla="*/ 2147483647 w 22"/>
                  <a:gd name="T19" fmla="*/ 2147483647 h 47"/>
                  <a:gd name="T20" fmla="*/ 2147483647 w 22"/>
                  <a:gd name="T21" fmla="*/ 2147483647 h 47"/>
                  <a:gd name="T22" fmla="*/ 2147483647 w 22"/>
                  <a:gd name="T23" fmla="*/ 2147483647 h 47"/>
                  <a:gd name="T24" fmla="*/ 0 w 22"/>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47"/>
                  <a:gd name="T41" fmla="*/ 22 w 22"/>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47">
                    <a:moveTo>
                      <a:pt x="0" y="32"/>
                    </a:moveTo>
                    <a:lnTo>
                      <a:pt x="1" y="22"/>
                    </a:lnTo>
                    <a:lnTo>
                      <a:pt x="4" y="17"/>
                    </a:lnTo>
                    <a:lnTo>
                      <a:pt x="4" y="6"/>
                    </a:lnTo>
                    <a:lnTo>
                      <a:pt x="4" y="3"/>
                    </a:lnTo>
                    <a:lnTo>
                      <a:pt x="8" y="0"/>
                    </a:lnTo>
                    <a:lnTo>
                      <a:pt x="17" y="29"/>
                    </a:lnTo>
                    <a:lnTo>
                      <a:pt x="21" y="36"/>
                    </a:lnTo>
                    <a:lnTo>
                      <a:pt x="22" y="37"/>
                    </a:lnTo>
                    <a:lnTo>
                      <a:pt x="21" y="40"/>
                    </a:lnTo>
                    <a:lnTo>
                      <a:pt x="17" y="43"/>
                    </a:lnTo>
                    <a:lnTo>
                      <a:pt x="2" y="47"/>
                    </a:lnTo>
                    <a:lnTo>
                      <a:pt x="0" y="3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4" name="Freeform 36">
                <a:extLst>
                  <a:ext uri="{FF2B5EF4-FFF2-40B4-BE49-F238E27FC236}">
                    <a16:creationId xmlns:a16="http://schemas.microsoft.com/office/drawing/2014/main" id="{F7D5877B-91E9-4C2D-BBDA-98D7923B3DDD}"/>
                  </a:ext>
                </a:extLst>
              </p:cNvPr>
              <p:cNvSpPr>
                <a:spLocks/>
              </p:cNvSpPr>
              <p:nvPr/>
            </p:nvSpPr>
            <p:spPr bwMode="auto">
              <a:xfrm>
                <a:off x="10644744" y="2526447"/>
                <a:ext cx="154620" cy="339037"/>
              </a:xfrm>
              <a:custGeom>
                <a:avLst/>
                <a:gdLst>
                  <a:gd name="T0" fmla="*/ 0 w 18"/>
                  <a:gd name="T1" fmla="*/ 2147483647 h 41"/>
                  <a:gd name="T2" fmla="*/ 2147483647 w 18"/>
                  <a:gd name="T3" fmla="*/ 2147483647 h 41"/>
                  <a:gd name="T4" fmla="*/ 2147483647 w 18"/>
                  <a:gd name="T5" fmla="*/ 2147483647 h 41"/>
                  <a:gd name="T6" fmla="*/ 2147483647 w 18"/>
                  <a:gd name="T7" fmla="*/ 2147483647 h 41"/>
                  <a:gd name="T8" fmla="*/ 2147483647 w 18"/>
                  <a:gd name="T9" fmla="*/ 2147483647 h 41"/>
                  <a:gd name="T10" fmla="*/ 2147483647 w 18"/>
                  <a:gd name="T11" fmla="*/ 2147483647 h 41"/>
                  <a:gd name="T12" fmla="*/ 0 w 18"/>
                  <a:gd name="T13" fmla="*/ 2147483647 h 41"/>
                  <a:gd name="T14" fmla="*/ 2147483647 w 18"/>
                  <a:gd name="T15" fmla="*/ 0 h 41"/>
                  <a:gd name="T16" fmla="*/ 2147483647 w 18"/>
                  <a:gd name="T17" fmla="*/ 2147483647 h 41"/>
                  <a:gd name="T18" fmla="*/ 2147483647 w 18"/>
                  <a:gd name="T19" fmla="*/ 2147483647 h 41"/>
                  <a:gd name="T20" fmla="*/ 2147483647 w 18"/>
                  <a:gd name="T21" fmla="*/ 2147483647 h 41"/>
                  <a:gd name="T22" fmla="*/ 2147483647 w 18"/>
                  <a:gd name="T23" fmla="*/ 2147483647 h 41"/>
                  <a:gd name="T24" fmla="*/ 2147483647 w 18"/>
                  <a:gd name="T25" fmla="*/ 2147483647 h 41"/>
                  <a:gd name="T26" fmla="*/ 2147483647 w 18"/>
                  <a:gd name="T27" fmla="*/ 2147483647 h 41"/>
                  <a:gd name="T28" fmla="*/ 2147483647 w 18"/>
                  <a:gd name="T29" fmla="*/ 2147483647 h 41"/>
                  <a:gd name="T30" fmla="*/ 2147483647 w 18"/>
                  <a:gd name="T31" fmla="*/ 2147483647 h 41"/>
                  <a:gd name="T32" fmla="*/ 2147483647 w 18"/>
                  <a:gd name="T33" fmla="*/ 2147483647 h 41"/>
                  <a:gd name="T34" fmla="*/ 2147483647 w 18"/>
                  <a:gd name="T35" fmla="*/ 2147483647 h 41"/>
                  <a:gd name="T36" fmla="*/ 2147483647 w 18"/>
                  <a:gd name="T37" fmla="*/ 2147483647 h 41"/>
                  <a:gd name="T38" fmla="*/ 2147483647 w 18"/>
                  <a:gd name="T39" fmla="*/ 2147483647 h 41"/>
                  <a:gd name="T40" fmla="*/ 2147483647 w 18"/>
                  <a:gd name="T41" fmla="*/ 2147483647 h 41"/>
                  <a:gd name="T42" fmla="*/ 2147483647 w 18"/>
                  <a:gd name="T43" fmla="*/ 2147483647 h 41"/>
                  <a:gd name="T44" fmla="*/ 2147483647 w 18"/>
                  <a:gd name="T45" fmla="*/ 2147483647 h 41"/>
                  <a:gd name="T46" fmla="*/ 2147483647 w 18"/>
                  <a:gd name="T47" fmla="*/ 2147483647 h 41"/>
                  <a:gd name="T48" fmla="*/ 2147483647 w 18"/>
                  <a:gd name="T49" fmla="*/ 2147483647 h 41"/>
                  <a:gd name="T50" fmla="*/ 2147483647 w 18"/>
                  <a:gd name="T51" fmla="*/ 2147483647 h 41"/>
                  <a:gd name="T52" fmla="*/ 2147483647 w 18"/>
                  <a:gd name="T53" fmla="*/ 2147483647 h 41"/>
                  <a:gd name="T54" fmla="*/ 2147483647 w 18"/>
                  <a:gd name="T55" fmla="*/ 2147483647 h 41"/>
                  <a:gd name="T56" fmla="*/ 2147483647 w 18"/>
                  <a:gd name="T57" fmla="*/ 2147483647 h 41"/>
                  <a:gd name="T58" fmla="*/ 2147483647 w 18"/>
                  <a:gd name="T59" fmla="*/ 2147483647 h 41"/>
                  <a:gd name="T60" fmla="*/ 2147483647 w 18"/>
                  <a:gd name="T61" fmla="*/ 2147483647 h 41"/>
                  <a:gd name="T62" fmla="*/ 2147483647 w 18"/>
                  <a:gd name="T63" fmla="*/ 2147483647 h 41"/>
                  <a:gd name="T64" fmla="*/ 2147483647 w 18"/>
                  <a:gd name="T65" fmla="*/ 2147483647 h 41"/>
                  <a:gd name="T66" fmla="*/ 2147483647 w 18"/>
                  <a:gd name="T67" fmla="*/ 2147483647 h 41"/>
                  <a:gd name="T68" fmla="*/ 2147483647 w 18"/>
                  <a:gd name="T69" fmla="*/ 2147483647 h 41"/>
                  <a:gd name="T70" fmla="*/ 2147483647 w 18"/>
                  <a:gd name="T71" fmla="*/ 2147483647 h 41"/>
                  <a:gd name="T72" fmla="*/ 2147483647 w 18"/>
                  <a:gd name="T73" fmla="*/ 2147483647 h 41"/>
                  <a:gd name="T74" fmla="*/ 0 w 18"/>
                  <a:gd name="T75" fmla="*/ 2147483647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
                  <a:gd name="T115" fmla="*/ 0 h 41"/>
                  <a:gd name="T116" fmla="*/ 18 w 18"/>
                  <a:gd name="T117" fmla="*/ 41 h 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 h="41">
                    <a:moveTo>
                      <a:pt x="0" y="30"/>
                    </a:moveTo>
                    <a:lnTo>
                      <a:pt x="1" y="28"/>
                    </a:lnTo>
                    <a:lnTo>
                      <a:pt x="4" y="26"/>
                    </a:lnTo>
                    <a:lnTo>
                      <a:pt x="6" y="22"/>
                    </a:lnTo>
                    <a:lnTo>
                      <a:pt x="8" y="20"/>
                    </a:lnTo>
                    <a:lnTo>
                      <a:pt x="1" y="14"/>
                    </a:lnTo>
                    <a:lnTo>
                      <a:pt x="0" y="8"/>
                    </a:lnTo>
                    <a:lnTo>
                      <a:pt x="4" y="0"/>
                    </a:lnTo>
                    <a:lnTo>
                      <a:pt x="15" y="4"/>
                    </a:lnTo>
                    <a:lnTo>
                      <a:pt x="16" y="5"/>
                    </a:lnTo>
                    <a:lnTo>
                      <a:pt x="14" y="10"/>
                    </a:lnTo>
                    <a:lnTo>
                      <a:pt x="13" y="11"/>
                    </a:lnTo>
                    <a:lnTo>
                      <a:pt x="13" y="13"/>
                    </a:lnTo>
                    <a:lnTo>
                      <a:pt x="14" y="14"/>
                    </a:lnTo>
                    <a:lnTo>
                      <a:pt x="15" y="14"/>
                    </a:lnTo>
                    <a:lnTo>
                      <a:pt x="16" y="14"/>
                    </a:lnTo>
                    <a:lnTo>
                      <a:pt x="16" y="13"/>
                    </a:lnTo>
                    <a:lnTo>
                      <a:pt x="17" y="13"/>
                    </a:lnTo>
                    <a:lnTo>
                      <a:pt x="18" y="16"/>
                    </a:lnTo>
                    <a:lnTo>
                      <a:pt x="18" y="25"/>
                    </a:lnTo>
                    <a:lnTo>
                      <a:pt x="18" y="22"/>
                    </a:lnTo>
                    <a:lnTo>
                      <a:pt x="17" y="20"/>
                    </a:lnTo>
                    <a:lnTo>
                      <a:pt x="17" y="21"/>
                    </a:lnTo>
                    <a:lnTo>
                      <a:pt x="17" y="23"/>
                    </a:lnTo>
                    <a:lnTo>
                      <a:pt x="17" y="25"/>
                    </a:lnTo>
                    <a:lnTo>
                      <a:pt x="17" y="27"/>
                    </a:lnTo>
                    <a:lnTo>
                      <a:pt x="16" y="29"/>
                    </a:lnTo>
                    <a:lnTo>
                      <a:pt x="15" y="29"/>
                    </a:lnTo>
                    <a:lnTo>
                      <a:pt x="15" y="31"/>
                    </a:lnTo>
                    <a:lnTo>
                      <a:pt x="14" y="34"/>
                    </a:lnTo>
                    <a:lnTo>
                      <a:pt x="11" y="41"/>
                    </a:lnTo>
                    <a:lnTo>
                      <a:pt x="10" y="41"/>
                    </a:lnTo>
                    <a:lnTo>
                      <a:pt x="10" y="38"/>
                    </a:lnTo>
                    <a:lnTo>
                      <a:pt x="10" y="37"/>
                    </a:lnTo>
                    <a:lnTo>
                      <a:pt x="7" y="37"/>
                    </a:lnTo>
                    <a:lnTo>
                      <a:pt x="2" y="35"/>
                    </a:lnTo>
                    <a:lnTo>
                      <a:pt x="1" y="34"/>
                    </a:lnTo>
                    <a:lnTo>
                      <a:pt x="0" y="30"/>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5" name="Freeform 37">
                <a:extLst>
                  <a:ext uri="{FF2B5EF4-FFF2-40B4-BE49-F238E27FC236}">
                    <a16:creationId xmlns:a16="http://schemas.microsoft.com/office/drawing/2014/main" id="{5DB01B74-D83C-4F39-9403-A7C576FA3BE9}"/>
                  </a:ext>
                </a:extLst>
              </p:cNvPr>
              <p:cNvSpPr>
                <a:spLocks/>
              </p:cNvSpPr>
              <p:nvPr/>
            </p:nvSpPr>
            <p:spPr bwMode="auto">
              <a:xfrm>
                <a:off x="6779233" y="3270674"/>
                <a:ext cx="807462" cy="793842"/>
              </a:xfrm>
              <a:custGeom>
                <a:avLst/>
                <a:gdLst>
                  <a:gd name="T0" fmla="*/ 0 w 94"/>
                  <a:gd name="T1" fmla="*/ 2147483647 h 96"/>
                  <a:gd name="T2" fmla="*/ 2147483647 w 94"/>
                  <a:gd name="T3" fmla="*/ 2147483647 h 96"/>
                  <a:gd name="T4" fmla="*/ 2147483647 w 94"/>
                  <a:gd name="T5" fmla="*/ 2147483647 h 96"/>
                  <a:gd name="T6" fmla="*/ 2147483647 w 94"/>
                  <a:gd name="T7" fmla="*/ 2147483647 h 96"/>
                  <a:gd name="T8" fmla="*/ 2147483647 w 94"/>
                  <a:gd name="T9" fmla="*/ 2147483647 h 96"/>
                  <a:gd name="T10" fmla="*/ 2147483647 w 94"/>
                  <a:gd name="T11" fmla="*/ 2147483647 h 96"/>
                  <a:gd name="T12" fmla="*/ 2147483647 w 94"/>
                  <a:gd name="T13" fmla="*/ 2147483647 h 96"/>
                  <a:gd name="T14" fmla="*/ 2147483647 w 94"/>
                  <a:gd name="T15" fmla="*/ 2147483647 h 96"/>
                  <a:gd name="T16" fmla="*/ 2147483647 w 94"/>
                  <a:gd name="T17" fmla="*/ 2147483647 h 96"/>
                  <a:gd name="T18" fmla="*/ 2147483647 w 94"/>
                  <a:gd name="T19" fmla="*/ 2147483647 h 96"/>
                  <a:gd name="T20" fmla="*/ 2147483647 w 94"/>
                  <a:gd name="T21" fmla="*/ 0 h 96"/>
                  <a:gd name="T22" fmla="*/ 0 w 94"/>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96"/>
                  <a:gd name="T38" fmla="*/ 94 w 94"/>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96">
                    <a:moveTo>
                      <a:pt x="0" y="95"/>
                    </a:moveTo>
                    <a:lnTo>
                      <a:pt x="12" y="96"/>
                    </a:lnTo>
                    <a:lnTo>
                      <a:pt x="13" y="89"/>
                    </a:lnTo>
                    <a:lnTo>
                      <a:pt x="37" y="92"/>
                    </a:lnTo>
                    <a:lnTo>
                      <a:pt x="35" y="89"/>
                    </a:lnTo>
                    <a:lnTo>
                      <a:pt x="39" y="89"/>
                    </a:lnTo>
                    <a:lnTo>
                      <a:pt x="86" y="93"/>
                    </a:lnTo>
                    <a:lnTo>
                      <a:pt x="93" y="18"/>
                    </a:lnTo>
                    <a:lnTo>
                      <a:pt x="94" y="9"/>
                    </a:lnTo>
                    <a:lnTo>
                      <a:pt x="54" y="5"/>
                    </a:lnTo>
                    <a:lnTo>
                      <a:pt x="14" y="0"/>
                    </a:lnTo>
                    <a:lnTo>
                      <a:pt x="0" y="95"/>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6" name="Freeform 38">
                <a:extLst>
                  <a:ext uri="{FF2B5EF4-FFF2-40B4-BE49-F238E27FC236}">
                    <a16:creationId xmlns:a16="http://schemas.microsoft.com/office/drawing/2014/main" id="{131FFB69-637A-4686-B916-97087DAE7878}"/>
                  </a:ext>
                </a:extLst>
              </p:cNvPr>
              <p:cNvSpPr>
                <a:spLocks/>
              </p:cNvSpPr>
              <p:nvPr/>
            </p:nvSpPr>
            <p:spPr bwMode="auto">
              <a:xfrm>
                <a:off x="10119320" y="1997219"/>
                <a:ext cx="680044" cy="587112"/>
              </a:xfrm>
              <a:custGeom>
                <a:avLst/>
                <a:gdLst>
                  <a:gd name="T0" fmla="*/ 0 w 79"/>
                  <a:gd name="T1" fmla="*/ 2147483647 h 71"/>
                  <a:gd name="T2" fmla="*/ 2147483647 w 79"/>
                  <a:gd name="T3" fmla="*/ 2147483647 h 71"/>
                  <a:gd name="T4" fmla="*/ 2147483647 w 79"/>
                  <a:gd name="T5" fmla="*/ 2147483647 h 71"/>
                  <a:gd name="T6" fmla="*/ 2147483647 w 79"/>
                  <a:gd name="T7" fmla="*/ 2147483647 h 71"/>
                  <a:gd name="T8" fmla="*/ 2147483647 w 79"/>
                  <a:gd name="T9" fmla="*/ 2147483647 h 71"/>
                  <a:gd name="T10" fmla="*/ 2147483647 w 79"/>
                  <a:gd name="T11" fmla="*/ 2147483647 h 71"/>
                  <a:gd name="T12" fmla="*/ 2147483647 w 79"/>
                  <a:gd name="T13" fmla="*/ 2147483647 h 71"/>
                  <a:gd name="T14" fmla="*/ 2147483647 w 79"/>
                  <a:gd name="T15" fmla="*/ 2147483647 h 71"/>
                  <a:gd name="T16" fmla="*/ 2147483647 w 79"/>
                  <a:gd name="T17" fmla="*/ 2147483647 h 71"/>
                  <a:gd name="T18" fmla="*/ 2147483647 w 79"/>
                  <a:gd name="T19" fmla="*/ 2147483647 h 71"/>
                  <a:gd name="T20" fmla="*/ 2147483647 w 79"/>
                  <a:gd name="T21" fmla="*/ 2147483647 h 71"/>
                  <a:gd name="T22" fmla="*/ 2147483647 w 79"/>
                  <a:gd name="T23" fmla="*/ 2147483647 h 71"/>
                  <a:gd name="T24" fmla="*/ 2147483647 w 79"/>
                  <a:gd name="T25" fmla="*/ 2147483647 h 71"/>
                  <a:gd name="T26" fmla="*/ 2147483647 w 79"/>
                  <a:gd name="T27" fmla="*/ 2147483647 h 71"/>
                  <a:gd name="T28" fmla="*/ 2147483647 w 79"/>
                  <a:gd name="T29" fmla="*/ 2147483647 h 71"/>
                  <a:gd name="T30" fmla="*/ 2147483647 w 79"/>
                  <a:gd name="T31" fmla="*/ 2147483647 h 71"/>
                  <a:gd name="T32" fmla="*/ 2147483647 w 79"/>
                  <a:gd name="T33" fmla="*/ 2147483647 h 71"/>
                  <a:gd name="T34" fmla="*/ 2147483647 w 79"/>
                  <a:gd name="T35" fmla="*/ 0 h 71"/>
                  <a:gd name="T36" fmla="*/ 2147483647 w 79"/>
                  <a:gd name="T37" fmla="*/ 2147483647 h 71"/>
                  <a:gd name="T38" fmla="*/ 2147483647 w 79"/>
                  <a:gd name="T39" fmla="*/ 2147483647 h 71"/>
                  <a:gd name="T40" fmla="*/ 2147483647 w 79"/>
                  <a:gd name="T41" fmla="*/ 2147483647 h 71"/>
                  <a:gd name="T42" fmla="*/ 2147483647 w 79"/>
                  <a:gd name="T43" fmla="*/ 2147483647 h 71"/>
                  <a:gd name="T44" fmla="*/ 2147483647 w 79"/>
                  <a:gd name="T45" fmla="*/ 2147483647 h 71"/>
                  <a:gd name="T46" fmla="*/ 2147483647 w 79"/>
                  <a:gd name="T47" fmla="*/ 2147483647 h 71"/>
                  <a:gd name="T48" fmla="*/ 2147483647 w 79"/>
                  <a:gd name="T49" fmla="*/ 2147483647 h 71"/>
                  <a:gd name="T50" fmla="*/ 2147483647 w 79"/>
                  <a:gd name="T51" fmla="*/ 2147483647 h 71"/>
                  <a:gd name="T52" fmla="*/ 2147483647 w 79"/>
                  <a:gd name="T53" fmla="*/ 2147483647 h 71"/>
                  <a:gd name="T54" fmla="*/ 2147483647 w 79"/>
                  <a:gd name="T55" fmla="*/ 2147483647 h 71"/>
                  <a:gd name="T56" fmla="*/ 2147483647 w 79"/>
                  <a:gd name="T57" fmla="*/ 2147483647 h 71"/>
                  <a:gd name="T58" fmla="*/ 2147483647 w 79"/>
                  <a:gd name="T59" fmla="*/ 2147483647 h 71"/>
                  <a:gd name="T60" fmla="*/ 2147483647 w 79"/>
                  <a:gd name="T61" fmla="*/ 2147483647 h 71"/>
                  <a:gd name="T62" fmla="*/ 2147483647 w 79"/>
                  <a:gd name="T63" fmla="*/ 2147483647 h 71"/>
                  <a:gd name="T64" fmla="*/ 2147483647 w 79"/>
                  <a:gd name="T65" fmla="*/ 2147483647 h 71"/>
                  <a:gd name="T66" fmla="*/ 2147483647 w 79"/>
                  <a:gd name="T67" fmla="*/ 2147483647 h 71"/>
                  <a:gd name="T68" fmla="*/ 2147483647 w 79"/>
                  <a:gd name="T69" fmla="*/ 2147483647 h 71"/>
                  <a:gd name="T70" fmla="*/ 2147483647 w 79"/>
                  <a:gd name="T71" fmla="*/ 2147483647 h 71"/>
                  <a:gd name="T72" fmla="*/ 2147483647 w 79"/>
                  <a:gd name="T73" fmla="*/ 2147483647 h 71"/>
                  <a:gd name="T74" fmla="*/ 2147483647 w 79"/>
                  <a:gd name="T75" fmla="*/ 2147483647 h 71"/>
                  <a:gd name="T76" fmla="*/ 2147483647 w 79"/>
                  <a:gd name="T77" fmla="*/ 2147483647 h 71"/>
                  <a:gd name="T78" fmla="*/ 2147483647 w 79"/>
                  <a:gd name="T79" fmla="*/ 2147483647 h 71"/>
                  <a:gd name="T80" fmla="*/ 2147483647 w 79"/>
                  <a:gd name="T81" fmla="*/ 2147483647 h 71"/>
                  <a:gd name="T82" fmla="*/ 2147483647 w 79"/>
                  <a:gd name="T83" fmla="*/ 2147483647 h 71"/>
                  <a:gd name="T84" fmla="*/ 2147483647 w 79"/>
                  <a:gd name="T85" fmla="*/ 2147483647 h 71"/>
                  <a:gd name="T86" fmla="*/ 2147483647 w 79"/>
                  <a:gd name="T87" fmla="*/ 2147483647 h 71"/>
                  <a:gd name="T88" fmla="*/ 2147483647 w 79"/>
                  <a:gd name="T89" fmla="*/ 2147483647 h 71"/>
                  <a:gd name="T90" fmla="*/ 2147483647 w 79"/>
                  <a:gd name="T91" fmla="*/ 2147483647 h 71"/>
                  <a:gd name="T92" fmla="*/ 2147483647 w 79"/>
                  <a:gd name="T93" fmla="*/ 2147483647 h 71"/>
                  <a:gd name="T94" fmla="*/ 2147483647 w 79"/>
                  <a:gd name="T95" fmla="*/ 2147483647 h 71"/>
                  <a:gd name="T96" fmla="*/ 2147483647 w 79"/>
                  <a:gd name="T97" fmla="*/ 2147483647 h 71"/>
                  <a:gd name="T98" fmla="*/ 2147483647 w 79"/>
                  <a:gd name="T99" fmla="*/ 2147483647 h 71"/>
                  <a:gd name="T100" fmla="*/ 2147483647 w 79"/>
                  <a:gd name="T101" fmla="*/ 2147483647 h 71"/>
                  <a:gd name="T102" fmla="*/ 2147483647 w 79"/>
                  <a:gd name="T103" fmla="*/ 2147483647 h 71"/>
                  <a:gd name="T104" fmla="*/ 0 w 79"/>
                  <a:gd name="T105" fmla="*/ 2147483647 h 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
                  <a:gd name="T160" fmla="*/ 0 h 71"/>
                  <a:gd name="T161" fmla="*/ 79 w 79"/>
                  <a:gd name="T162" fmla="*/ 71 h 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 h="71">
                    <a:moveTo>
                      <a:pt x="0" y="61"/>
                    </a:moveTo>
                    <a:lnTo>
                      <a:pt x="3" y="65"/>
                    </a:lnTo>
                    <a:lnTo>
                      <a:pt x="54" y="55"/>
                    </a:lnTo>
                    <a:lnTo>
                      <a:pt x="58" y="57"/>
                    </a:lnTo>
                    <a:lnTo>
                      <a:pt x="60" y="61"/>
                    </a:lnTo>
                    <a:lnTo>
                      <a:pt x="65" y="64"/>
                    </a:lnTo>
                    <a:lnTo>
                      <a:pt x="76" y="68"/>
                    </a:lnTo>
                    <a:lnTo>
                      <a:pt x="77" y="69"/>
                    </a:lnTo>
                    <a:lnTo>
                      <a:pt x="77" y="71"/>
                    </a:lnTo>
                    <a:lnTo>
                      <a:pt x="78" y="70"/>
                    </a:lnTo>
                    <a:lnTo>
                      <a:pt x="79" y="66"/>
                    </a:lnTo>
                    <a:lnTo>
                      <a:pt x="79" y="61"/>
                    </a:lnTo>
                    <a:lnTo>
                      <a:pt x="77" y="49"/>
                    </a:lnTo>
                    <a:lnTo>
                      <a:pt x="77" y="37"/>
                    </a:lnTo>
                    <a:lnTo>
                      <a:pt x="75" y="28"/>
                    </a:lnTo>
                    <a:lnTo>
                      <a:pt x="72" y="20"/>
                    </a:lnTo>
                    <a:lnTo>
                      <a:pt x="71" y="12"/>
                    </a:lnTo>
                    <a:lnTo>
                      <a:pt x="68" y="0"/>
                    </a:lnTo>
                    <a:lnTo>
                      <a:pt x="52" y="4"/>
                    </a:lnTo>
                    <a:lnTo>
                      <a:pt x="51" y="4"/>
                    </a:lnTo>
                    <a:lnTo>
                      <a:pt x="46" y="8"/>
                    </a:lnTo>
                    <a:lnTo>
                      <a:pt x="41" y="14"/>
                    </a:lnTo>
                    <a:lnTo>
                      <a:pt x="41" y="17"/>
                    </a:lnTo>
                    <a:lnTo>
                      <a:pt x="39" y="19"/>
                    </a:lnTo>
                    <a:lnTo>
                      <a:pt x="35" y="23"/>
                    </a:lnTo>
                    <a:lnTo>
                      <a:pt x="37" y="25"/>
                    </a:lnTo>
                    <a:lnTo>
                      <a:pt x="37" y="23"/>
                    </a:lnTo>
                    <a:lnTo>
                      <a:pt x="38" y="24"/>
                    </a:lnTo>
                    <a:lnTo>
                      <a:pt x="38" y="25"/>
                    </a:lnTo>
                    <a:lnTo>
                      <a:pt x="39" y="25"/>
                    </a:lnTo>
                    <a:lnTo>
                      <a:pt x="38" y="26"/>
                    </a:lnTo>
                    <a:lnTo>
                      <a:pt x="37" y="26"/>
                    </a:lnTo>
                    <a:lnTo>
                      <a:pt x="37" y="27"/>
                    </a:lnTo>
                    <a:lnTo>
                      <a:pt x="39" y="29"/>
                    </a:lnTo>
                    <a:lnTo>
                      <a:pt x="39" y="31"/>
                    </a:lnTo>
                    <a:lnTo>
                      <a:pt x="36" y="33"/>
                    </a:lnTo>
                    <a:lnTo>
                      <a:pt x="34" y="36"/>
                    </a:lnTo>
                    <a:lnTo>
                      <a:pt x="31" y="38"/>
                    </a:lnTo>
                    <a:lnTo>
                      <a:pt x="26" y="39"/>
                    </a:lnTo>
                    <a:lnTo>
                      <a:pt x="24" y="40"/>
                    </a:lnTo>
                    <a:lnTo>
                      <a:pt x="21" y="39"/>
                    </a:lnTo>
                    <a:lnTo>
                      <a:pt x="13" y="40"/>
                    </a:lnTo>
                    <a:lnTo>
                      <a:pt x="6" y="42"/>
                    </a:lnTo>
                    <a:lnTo>
                      <a:pt x="7" y="45"/>
                    </a:lnTo>
                    <a:lnTo>
                      <a:pt x="6" y="46"/>
                    </a:lnTo>
                    <a:lnTo>
                      <a:pt x="7" y="46"/>
                    </a:lnTo>
                    <a:lnTo>
                      <a:pt x="8" y="48"/>
                    </a:lnTo>
                    <a:lnTo>
                      <a:pt x="9" y="48"/>
                    </a:lnTo>
                    <a:lnTo>
                      <a:pt x="10" y="50"/>
                    </a:lnTo>
                    <a:lnTo>
                      <a:pt x="10" y="51"/>
                    </a:lnTo>
                    <a:lnTo>
                      <a:pt x="8" y="52"/>
                    </a:lnTo>
                    <a:lnTo>
                      <a:pt x="7" y="54"/>
                    </a:lnTo>
                    <a:lnTo>
                      <a:pt x="0" y="6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7" name="Freeform 39">
                <a:extLst>
                  <a:ext uri="{FF2B5EF4-FFF2-40B4-BE49-F238E27FC236}">
                    <a16:creationId xmlns:a16="http://schemas.microsoft.com/office/drawing/2014/main" id="{21D8064B-9115-447A-B7B0-C5CB7BFF31F3}"/>
                  </a:ext>
                </a:extLst>
              </p:cNvPr>
              <p:cNvSpPr>
                <a:spLocks/>
              </p:cNvSpPr>
              <p:nvPr/>
            </p:nvSpPr>
            <p:spPr bwMode="auto">
              <a:xfrm>
                <a:off x="10754982" y="2609139"/>
                <a:ext cx="17180" cy="24808"/>
              </a:xfrm>
              <a:custGeom>
                <a:avLst/>
                <a:gdLst>
                  <a:gd name="T0" fmla="*/ 0 w 2"/>
                  <a:gd name="T1" fmla="*/ 2147483647 h 3"/>
                  <a:gd name="T2" fmla="*/ 0 w 2"/>
                  <a:gd name="T3" fmla="*/ 2147483647 h 3"/>
                  <a:gd name="T4" fmla="*/ 2147483647 w 2"/>
                  <a:gd name="T5" fmla="*/ 0 h 3"/>
                  <a:gd name="T6" fmla="*/ 2147483647 w 2"/>
                  <a:gd name="T7" fmla="*/ 0 h 3"/>
                  <a:gd name="T8" fmla="*/ 2147483647 w 2"/>
                  <a:gd name="T9" fmla="*/ 2147483647 h 3"/>
                  <a:gd name="T10" fmla="*/ 0 w 2"/>
                  <a:gd name="T11" fmla="*/ 2147483647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3"/>
                    </a:moveTo>
                    <a:lnTo>
                      <a:pt x="0" y="1"/>
                    </a:lnTo>
                    <a:lnTo>
                      <a:pt x="1" y="0"/>
                    </a:lnTo>
                    <a:lnTo>
                      <a:pt x="2" y="0"/>
                    </a:lnTo>
                    <a:lnTo>
                      <a:pt x="1" y="3"/>
                    </a:lnTo>
                    <a:lnTo>
                      <a:pt x="0" y="3"/>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8" name="Freeform 40">
                <a:extLst>
                  <a:ext uri="{FF2B5EF4-FFF2-40B4-BE49-F238E27FC236}">
                    <a16:creationId xmlns:a16="http://schemas.microsoft.com/office/drawing/2014/main" id="{0FECE22F-50B7-4A1A-BA34-737BBF604B0D}"/>
                  </a:ext>
                </a:extLst>
              </p:cNvPr>
              <p:cNvSpPr>
                <a:spLocks/>
              </p:cNvSpPr>
              <p:nvPr/>
            </p:nvSpPr>
            <p:spPr bwMode="auto">
              <a:xfrm>
                <a:off x="10772162" y="2493371"/>
                <a:ext cx="216183" cy="124038"/>
              </a:xfrm>
              <a:custGeom>
                <a:avLst/>
                <a:gdLst>
                  <a:gd name="T0" fmla="*/ 0 w 25"/>
                  <a:gd name="T1" fmla="*/ 2147483647 h 15"/>
                  <a:gd name="T2" fmla="*/ 2147483647 w 25"/>
                  <a:gd name="T3" fmla="*/ 2147483647 h 15"/>
                  <a:gd name="T4" fmla="*/ 2147483647 w 25"/>
                  <a:gd name="T5" fmla="*/ 2147483647 h 15"/>
                  <a:gd name="T6" fmla="*/ 2147483647 w 25"/>
                  <a:gd name="T7" fmla="*/ 2147483647 h 15"/>
                  <a:gd name="T8" fmla="*/ 2147483647 w 25"/>
                  <a:gd name="T9" fmla="*/ 2147483647 h 15"/>
                  <a:gd name="T10" fmla="*/ 2147483647 w 25"/>
                  <a:gd name="T11" fmla="*/ 2147483647 h 15"/>
                  <a:gd name="T12" fmla="*/ 2147483647 w 25"/>
                  <a:gd name="T13" fmla="*/ 2147483647 h 15"/>
                  <a:gd name="T14" fmla="*/ 2147483647 w 25"/>
                  <a:gd name="T15" fmla="*/ 2147483647 h 15"/>
                  <a:gd name="T16" fmla="*/ 2147483647 w 25"/>
                  <a:gd name="T17" fmla="*/ 2147483647 h 15"/>
                  <a:gd name="T18" fmla="*/ 2147483647 w 25"/>
                  <a:gd name="T19" fmla="*/ 2147483647 h 15"/>
                  <a:gd name="T20" fmla="*/ 2147483647 w 25"/>
                  <a:gd name="T21" fmla="*/ 2147483647 h 15"/>
                  <a:gd name="T22" fmla="*/ 2147483647 w 25"/>
                  <a:gd name="T23" fmla="*/ 2147483647 h 15"/>
                  <a:gd name="T24" fmla="*/ 2147483647 w 25"/>
                  <a:gd name="T25" fmla="*/ 2147483647 h 15"/>
                  <a:gd name="T26" fmla="*/ 2147483647 w 25"/>
                  <a:gd name="T27" fmla="*/ 2147483647 h 15"/>
                  <a:gd name="T28" fmla="*/ 2147483647 w 25"/>
                  <a:gd name="T29" fmla="*/ 2147483647 h 15"/>
                  <a:gd name="T30" fmla="*/ 2147483647 w 25"/>
                  <a:gd name="T31" fmla="*/ 2147483647 h 15"/>
                  <a:gd name="T32" fmla="*/ 2147483647 w 25"/>
                  <a:gd name="T33" fmla="*/ 2147483647 h 15"/>
                  <a:gd name="T34" fmla="*/ 2147483647 w 25"/>
                  <a:gd name="T35" fmla="*/ 2147483647 h 15"/>
                  <a:gd name="T36" fmla="*/ 2147483647 w 25"/>
                  <a:gd name="T37" fmla="*/ 2147483647 h 15"/>
                  <a:gd name="T38" fmla="*/ 2147483647 w 25"/>
                  <a:gd name="T39" fmla="*/ 2147483647 h 15"/>
                  <a:gd name="T40" fmla="*/ 2147483647 w 25"/>
                  <a:gd name="T41" fmla="*/ 2147483647 h 15"/>
                  <a:gd name="T42" fmla="*/ 2147483647 w 25"/>
                  <a:gd name="T43" fmla="*/ 0 h 15"/>
                  <a:gd name="T44" fmla="*/ 2147483647 w 25"/>
                  <a:gd name="T45" fmla="*/ 0 h 15"/>
                  <a:gd name="T46" fmla="*/ 2147483647 w 25"/>
                  <a:gd name="T47" fmla="*/ 2147483647 h 15"/>
                  <a:gd name="T48" fmla="*/ 2147483647 w 25"/>
                  <a:gd name="T49" fmla="*/ 2147483647 h 15"/>
                  <a:gd name="T50" fmla="*/ 2147483647 w 25"/>
                  <a:gd name="T51" fmla="*/ 2147483647 h 15"/>
                  <a:gd name="T52" fmla="*/ 2147483647 w 25"/>
                  <a:gd name="T53" fmla="*/ 2147483647 h 15"/>
                  <a:gd name="T54" fmla="*/ 2147483647 w 25"/>
                  <a:gd name="T55" fmla="*/ 2147483647 h 15"/>
                  <a:gd name="T56" fmla="*/ 2147483647 w 25"/>
                  <a:gd name="T57" fmla="*/ 2147483647 h 15"/>
                  <a:gd name="T58" fmla="*/ 2147483647 w 25"/>
                  <a:gd name="T59" fmla="*/ 2147483647 h 15"/>
                  <a:gd name="T60" fmla="*/ 2147483647 w 25"/>
                  <a:gd name="T61" fmla="*/ 2147483647 h 15"/>
                  <a:gd name="T62" fmla="*/ 2147483647 w 25"/>
                  <a:gd name="T63" fmla="*/ 2147483647 h 15"/>
                  <a:gd name="T64" fmla="*/ 2147483647 w 25"/>
                  <a:gd name="T65" fmla="*/ 0 h 15"/>
                  <a:gd name="T66" fmla="*/ 2147483647 w 25"/>
                  <a:gd name="T67" fmla="*/ 0 h 15"/>
                  <a:gd name="T68" fmla="*/ 2147483647 w 25"/>
                  <a:gd name="T69" fmla="*/ 2147483647 h 15"/>
                  <a:gd name="T70" fmla="*/ 2147483647 w 25"/>
                  <a:gd name="T71" fmla="*/ 2147483647 h 15"/>
                  <a:gd name="T72" fmla="*/ 2147483647 w 25"/>
                  <a:gd name="T73" fmla="*/ 2147483647 h 15"/>
                  <a:gd name="T74" fmla="*/ 2147483647 w 25"/>
                  <a:gd name="T75" fmla="*/ 2147483647 h 15"/>
                  <a:gd name="T76" fmla="*/ 2147483647 w 25"/>
                  <a:gd name="T77" fmla="*/ 2147483647 h 15"/>
                  <a:gd name="T78" fmla="*/ 2147483647 w 25"/>
                  <a:gd name="T79" fmla="*/ 2147483647 h 15"/>
                  <a:gd name="T80" fmla="*/ 2147483647 w 25"/>
                  <a:gd name="T81" fmla="*/ 2147483647 h 15"/>
                  <a:gd name="T82" fmla="*/ 2147483647 w 25"/>
                  <a:gd name="T83" fmla="*/ 2147483647 h 15"/>
                  <a:gd name="T84" fmla="*/ 2147483647 w 25"/>
                  <a:gd name="T85" fmla="*/ 2147483647 h 15"/>
                  <a:gd name="T86" fmla="*/ 2147483647 w 25"/>
                  <a:gd name="T87" fmla="*/ 2147483647 h 15"/>
                  <a:gd name="T88" fmla="*/ 2147483647 w 25"/>
                  <a:gd name="T89" fmla="*/ 2147483647 h 15"/>
                  <a:gd name="T90" fmla="*/ 2147483647 w 25"/>
                  <a:gd name="T91" fmla="*/ 2147483647 h 15"/>
                  <a:gd name="T92" fmla="*/ 2147483647 w 25"/>
                  <a:gd name="T93" fmla="*/ 2147483647 h 15"/>
                  <a:gd name="T94" fmla="*/ 2147483647 w 25"/>
                  <a:gd name="T95" fmla="*/ 2147483647 h 15"/>
                  <a:gd name="T96" fmla="*/ 0 w 25"/>
                  <a:gd name="T97" fmla="*/ 2147483647 h 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
                  <a:gd name="T148" fmla="*/ 0 h 15"/>
                  <a:gd name="T149" fmla="*/ 25 w 25"/>
                  <a:gd name="T150" fmla="*/ 15 h 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 h="15">
                    <a:moveTo>
                      <a:pt x="0" y="14"/>
                    </a:moveTo>
                    <a:lnTo>
                      <a:pt x="1" y="15"/>
                    </a:lnTo>
                    <a:lnTo>
                      <a:pt x="2" y="14"/>
                    </a:lnTo>
                    <a:lnTo>
                      <a:pt x="3" y="13"/>
                    </a:lnTo>
                    <a:lnTo>
                      <a:pt x="4" y="14"/>
                    </a:lnTo>
                    <a:lnTo>
                      <a:pt x="2" y="15"/>
                    </a:lnTo>
                    <a:lnTo>
                      <a:pt x="5" y="14"/>
                    </a:lnTo>
                    <a:lnTo>
                      <a:pt x="8" y="12"/>
                    </a:lnTo>
                    <a:lnTo>
                      <a:pt x="11" y="10"/>
                    </a:lnTo>
                    <a:lnTo>
                      <a:pt x="14" y="9"/>
                    </a:lnTo>
                    <a:lnTo>
                      <a:pt x="17" y="7"/>
                    </a:lnTo>
                    <a:lnTo>
                      <a:pt x="16" y="7"/>
                    </a:lnTo>
                    <a:lnTo>
                      <a:pt x="11" y="11"/>
                    </a:lnTo>
                    <a:lnTo>
                      <a:pt x="11" y="12"/>
                    </a:lnTo>
                    <a:lnTo>
                      <a:pt x="13" y="11"/>
                    </a:lnTo>
                    <a:lnTo>
                      <a:pt x="20" y="5"/>
                    </a:lnTo>
                    <a:lnTo>
                      <a:pt x="21" y="4"/>
                    </a:lnTo>
                    <a:lnTo>
                      <a:pt x="25" y="1"/>
                    </a:lnTo>
                    <a:lnTo>
                      <a:pt x="25" y="0"/>
                    </a:lnTo>
                    <a:lnTo>
                      <a:pt x="23" y="2"/>
                    </a:lnTo>
                    <a:lnTo>
                      <a:pt x="22" y="2"/>
                    </a:lnTo>
                    <a:lnTo>
                      <a:pt x="20" y="3"/>
                    </a:lnTo>
                    <a:lnTo>
                      <a:pt x="18" y="6"/>
                    </a:lnTo>
                    <a:lnTo>
                      <a:pt x="18" y="5"/>
                    </a:lnTo>
                    <a:lnTo>
                      <a:pt x="16" y="5"/>
                    </a:lnTo>
                    <a:lnTo>
                      <a:pt x="19" y="3"/>
                    </a:lnTo>
                    <a:lnTo>
                      <a:pt x="19" y="2"/>
                    </a:lnTo>
                    <a:lnTo>
                      <a:pt x="20" y="0"/>
                    </a:lnTo>
                    <a:lnTo>
                      <a:pt x="19" y="0"/>
                    </a:lnTo>
                    <a:lnTo>
                      <a:pt x="16" y="4"/>
                    </a:lnTo>
                    <a:lnTo>
                      <a:pt x="12" y="6"/>
                    </a:lnTo>
                    <a:lnTo>
                      <a:pt x="10" y="6"/>
                    </a:lnTo>
                    <a:lnTo>
                      <a:pt x="10" y="7"/>
                    </a:lnTo>
                    <a:lnTo>
                      <a:pt x="7" y="8"/>
                    </a:lnTo>
                    <a:lnTo>
                      <a:pt x="6" y="7"/>
                    </a:lnTo>
                    <a:lnTo>
                      <a:pt x="6" y="8"/>
                    </a:lnTo>
                    <a:lnTo>
                      <a:pt x="5" y="8"/>
                    </a:lnTo>
                    <a:lnTo>
                      <a:pt x="5" y="9"/>
                    </a:lnTo>
                    <a:lnTo>
                      <a:pt x="4" y="10"/>
                    </a:lnTo>
                    <a:lnTo>
                      <a:pt x="3" y="11"/>
                    </a:lnTo>
                    <a:lnTo>
                      <a:pt x="1" y="12"/>
                    </a:lnTo>
                    <a:lnTo>
                      <a:pt x="0" y="1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29" name="Freeform 41">
                <a:extLst>
                  <a:ext uri="{FF2B5EF4-FFF2-40B4-BE49-F238E27FC236}">
                    <a16:creationId xmlns:a16="http://schemas.microsoft.com/office/drawing/2014/main" id="{1E6D3CC5-DD99-4573-976B-CE3E721D2FF2}"/>
                  </a:ext>
                </a:extLst>
              </p:cNvPr>
              <p:cNvSpPr>
                <a:spLocks/>
              </p:cNvSpPr>
              <p:nvPr/>
            </p:nvSpPr>
            <p:spPr bwMode="auto">
              <a:xfrm>
                <a:off x="9768561" y="3221059"/>
                <a:ext cx="979263" cy="421729"/>
              </a:xfrm>
              <a:custGeom>
                <a:avLst/>
                <a:gdLst>
                  <a:gd name="T0" fmla="*/ 0 w 114"/>
                  <a:gd name="T1" fmla="*/ 2147483647 h 51"/>
                  <a:gd name="T2" fmla="*/ 2147483647 w 114"/>
                  <a:gd name="T3" fmla="*/ 2147483647 h 51"/>
                  <a:gd name="T4" fmla="*/ 2147483647 w 114"/>
                  <a:gd name="T5" fmla="*/ 2147483647 h 51"/>
                  <a:gd name="T6" fmla="*/ 2147483647 w 114"/>
                  <a:gd name="T7" fmla="*/ 2147483647 h 51"/>
                  <a:gd name="T8" fmla="*/ 2147483647 w 114"/>
                  <a:gd name="T9" fmla="*/ 2147483647 h 51"/>
                  <a:gd name="T10" fmla="*/ 2147483647 w 114"/>
                  <a:gd name="T11" fmla="*/ 2147483647 h 51"/>
                  <a:gd name="T12" fmla="*/ 2147483647 w 114"/>
                  <a:gd name="T13" fmla="*/ 2147483647 h 51"/>
                  <a:gd name="T14" fmla="*/ 2147483647 w 114"/>
                  <a:gd name="T15" fmla="*/ 2147483647 h 51"/>
                  <a:gd name="T16" fmla="*/ 2147483647 w 114"/>
                  <a:gd name="T17" fmla="*/ 2147483647 h 51"/>
                  <a:gd name="T18" fmla="*/ 2147483647 w 114"/>
                  <a:gd name="T19" fmla="*/ 2147483647 h 51"/>
                  <a:gd name="T20" fmla="*/ 2147483647 w 114"/>
                  <a:gd name="T21" fmla="*/ 2147483647 h 51"/>
                  <a:gd name="T22" fmla="*/ 2147483647 w 114"/>
                  <a:gd name="T23" fmla="*/ 2147483647 h 51"/>
                  <a:gd name="T24" fmla="*/ 2147483647 w 114"/>
                  <a:gd name="T25" fmla="*/ 2147483647 h 51"/>
                  <a:gd name="T26" fmla="*/ 2147483647 w 114"/>
                  <a:gd name="T27" fmla="*/ 2147483647 h 51"/>
                  <a:gd name="T28" fmla="*/ 2147483647 w 114"/>
                  <a:gd name="T29" fmla="*/ 2147483647 h 51"/>
                  <a:gd name="T30" fmla="*/ 2147483647 w 114"/>
                  <a:gd name="T31" fmla="*/ 2147483647 h 51"/>
                  <a:gd name="T32" fmla="*/ 2147483647 w 114"/>
                  <a:gd name="T33" fmla="*/ 2147483647 h 51"/>
                  <a:gd name="T34" fmla="*/ 2147483647 w 114"/>
                  <a:gd name="T35" fmla="*/ 2147483647 h 51"/>
                  <a:gd name="T36" fmla="*/ 2147483647 w 114"/>
                  <a:gd name="T37" fmla="*/ 2147483647 h 51"/>
                  <a:gd name="T38" fmla="*/ 2147483647 w 114"/>
                  <a:gd name="T39" fmla="*/ 2147483647 h 51"/>
                  <a:gd name="T40" fmla="*/ 2147483647 w 114"/>
                  <a:gd name="T41" fmla="*/ 2147483647 h 51"/>
                  <a:gd name="T42" fmla="*/ 2147483647 w 114"/>
                  <a:gd name="T43" fmla="*/ 2147483647 h 51"/>
                  <a:gd name="T44" fmla="*/ 2147483647 w 114"/>
                  <a:gd name="T45" fmla="*/ 2147483647 h 51"/>
                  <a:gd name="T46" fmla="*/ 2147483647 w 114"/>
                  <a:gd name="T47" fmla="*/ 2147483647 h 51"/>
                  <a:gd name="T48" fmla="*/ 2147483647 w 114"/>
                  <a:gd name="T49" fmla="*/ 2147483647 h 51"/>
                  <a:gd name="T50" fmla="*/ 2147483647 w 114"/>
                  <a:gd name="T51" fmla="*/ 2147483647 h 51"/>
                  <a:gd name="T52" fmla="*/ 2147483647 w 114"/>
                  <a:gd name="T53" fmla="*/ 2147483647 h 51"/>
                  <a:gd name="T54" fmla="*/ 2147483647 w 114"/>
                  <a:gd name="T55" fmla="*/ 2147483647 h 51"/>
                  <a:gd name="T56" fmla="*/ 2147483647 w 114"/>
                  <a:gd name="T57" fmla="*/ 2147483647 h 51"/>
                  <a:gd name="T58" fmla="*/ 2147483647 w 114"/>
                  <a:gd name="T59" fmla="*/ 2147483647 h 51"/>
                  <a:gd name="T60" fmla="*/ 2147483647 w 114"/>
                  <a:gd name="T61" fmla="*/ 2147483647 h 51"/>
                  <a:gd name="T62" fmla="*/ 2147483647 w 114"/>
                  <a:gd name="T63" fmla="*/ 2147483647 h 51"/>
                  <a:gd name="T64" fmla="*/ 2147483647 w 114"/>
                  <a:gd name="T65" fmla="*/ 2147483647 h 51"/>
                  <a:gd name="T66" fmla="*/ 2147483647 w 114"/>
                  <a:gd name="T67" fmla="*/ 2147483647 h 51"/>
                  <a:gd name="T68" fmla="*/ 2147483647 w 114"/>
                  <a:gd name="T69" fmla="*/ 2147483647 h 51"/>
                  <a:gd name="T70" fmla="*/ 2147483647 w 114"/>
                  <a:gd name="T71" fmla="*/ 2147483647 h 51"/>
                  <a:gd name="T72" fmla="*/ 2147483647 w 114"/>
                  <a:gd name="T73" fmla="*/ 2147483647 h 51"/>
                  <a:gd name="T74" fmla="*/ 2147483647 w 114"/>
                  <a:gd name="T75" fmla="*/ 2147483647 h 51"/>
                  <a:gd name="T76" fmla="*/ 2147483647 w 114"/>
                  <a:gd name="T77" fmla="*/ 2147483647 h 51"/>
                  <a:gd name="T78" fmla="*/ 2147483647 w 114"/>
                  <a:gd name="T79" fmla="*/ 2147483647 h 51"/>
                  <a:gd name="T80" fmla="*/ 2147483647 w 114"/>
                  <a:gd name="T81" fmla="*/ 2147483647 h 51"/>
                  <a:gd name="T82" fmla="*/ 2147483647 w 114"/>
                  <a:gd name="T83" fmla="*/ 2147483647 h 51"/>
                  <a:gd name="T84" fmla="*/ 2147483647 w 114"/>
                  <a:gd name="T85" fmla="*/ 2147483647 h 51"/>
                  <a:gd name="T86" fmla="*/ 2147483647 w 114"/>
                  <a:gd name="T87" fmla="*/ 2147483647 h 51"/>
                  <a:gd name="T88" fmla="*/ 2147483647 w 114"/>
                  <a:gd name="T89" fmla="*/ 2147483647 h 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4"/>
                  <a:gd name="T136" fmla="*/ 0 h 51"/>
                  <a:gd name="T137" fmla="*/ 114 w 114"/>
                  <a:gd name="T138" fmla="*/ 51 h 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4" h="51">
                    <a:moveTo>
                      <a:pt x="0" y="40"/>
                    </a:moveTo>
                    <a:lnTo>
                      <a:pt x="0" y="44"/>
                    </a:lnTo>
                    <a:lnTo>
                      <a:pt x="16" y="42"/>
                    </a:lnTo>
                    <a:lnTo>
                      <a:pt x="26" y="37"/>
                    </a:lnTo>
                    <a:lnTo>
                      <a:pt x="44" y="35"/>
                    </a:lnTo>
                    <a:lnTo>
                      <a:pt x="52" y="40"/>
                    </a:lnTo>
                    <a:lnTo>
                      <a:pt x="63" y="38"/>
                    </a:lnTo>
                    <a:lnTo>
                      <a:pt x="81" y="51"/>
                    </a:lnTo>
                    <a:lnTo>
                      <a:pt x="84" y="49"/>
                    </a:lnTo>
                    <a:lnTo>
                      <a:pt x="88" y="49"/>
                    </a:lnTo>
                    <a:lnTo>
                      <a:pt x="89" y="46"/>
                    </a:lnTo>
                    <a:lnTo>
                      <a:pt x="90" y="48"/>
                    </a:lnTo>
                    <a:lnTo>
                      <a:pt x="91" y="42"/>
                    </a:lnTo>
                    <a:lnTo>
                      <a:pt x="93" y="39"/>
                    </a:lnTo>
                    <a:lnTo>
                      <a:pt x="96" y="37"/>
                    </a:lnTo>
                    <a:lnTo>
                      <a:pt x="95" y="36"/>
                    </a:lnTo>
                    <a:lnTo>
                      <a:pt x="95" y="35"/>
                    </a:lnTo>
                    <a:lnTo>
                      <a:pt x="94" y="33"/>
                    </a:lnTo>
                    <a:lnTo>
                      <a:pt x="96" y="35"/>
                    </a:lnTo>
                    <a:lnTo>
                      <a:pt x="95" y="35"/>
                    </a:lnTo>
                    <a:lnTo>
                      <a:pt x="96" y="36"/>
                    </a:lnTo>
                    <a:lnTo>
                      <a:pt x="98" y="35"/>
                    </a:lnTo>
                    <a:lnTo>
                      <a:pt x="98" y="34"/>
                    </a:lnTo>
                    <a:lnTo>
                      <a:pt x="98" y="32"/>
                    </a:lnTo>
                    <a:lnTo>
                      <a:pt x="99" y="33"/>
                    </a:lnTo>
                    <a:lnTo>
                      <a:pt x="103" y="32"/>
                    </a:lnTo>
                    <a:lnTo>
                      <a:pt x="107" y="32"/>
                    </a:lnTo>
                    <a:lnTo>
                      <a:pt x="109" y="27"/>
                    </a:lnTo>
                    <a:lnTo>
                      <a:pt x="108" y="26"/>
                    </a:lnTo>
                    <a:lnTo>
                      <a:pt x="107" y="27"/>
                    </a:lnTo>
                    <a:lnTo>
                      <a:pt x="106" y="25"/>
                    </a:lnTo>
                    <a:lnTo>
                      <a:pt x="105" y="27"/>
                    </a:lnTo>
                    <a:lnTo>
                      <a:pt x="105" y="28"/>
                    </a:lnTo>
                    <a:lnTo>
                      <a:pt x="104" y="27"/>
                    </a:lnTo>
                    <a:lnTo>
                      <a:pt x="104" y="29"/>
                    </a:lnTo>
                    <a:lnTo>
                      <a:pt x="100" y="29"/>
                    </a:lnTo>
                    <a:lnTo>
                      <a:pt x="98" y="27"/>
                    </a:lnTo>
                    <a:lnTo>
                      <a:pt x="98" y="26"/>
                    </a:lnTo>
                    <a:lnTo>
                      <a:pt x="102" y="28"/>
                    </a:lnTo>
                    <a:lnTo>
                      <a:pt x="105" y="24"/>
                    </a:lnTo>
                    <a:lnTo>
                      <a:pt x="103" y="24"/>
                    </a:lnTo>
                    <a:lnTo>
                      <a:pt x="105" y="22"/>
                    </a:lnTo>
                    <a:lnTo>
                      <a:pt x="103" y="22"/>
                    </a:lnTo>
                    <a:lnTo>
                      <a:pt x="97" y="20"/>
                    </a:lnTo>
                    <a:lnTo>
                      <a:pt x="100" y="19"/>
                    </a:lnTo>
                    <a:lnTo>
                      <a:pt x="103" y="21"/>
                    </a:lnTo>
                    <a:lnTo>
                      <a:pt x="103" y="20"/>
                    </a:lnTo>
                    <a:lnTo>
                      <a:pt x="102" y="18"/>
                    </a:lnTo>
                    <a:lnTo>
                      <a:pt x="103" y="18"/>
                    </a:lnTo>
                    <a:lnTo>
                      <a:pt x="104" y="17"/>
                    </a:lnTo>
                    <a:lnTo>
                      <a:pt x="103" y="19"/>
                    </a:lnTo>
                    <a:lnTo>
                      <a:pt x="104" y="20"/>
                    </a:lnTo>
                    <a:lnTo>
                      <a:pt x="106" y="19"/>
                    </a:lnTo>
                    <a:lnTo>
                      <a:pt x="106" y="21"/>
                    </a:lnTo>
                    <a:lnTo>
                      <a:pt x="108" y="20"/>
                    </a:lnTo>
                    <a:lnTo>
                      <a:pt x="109" y="20"/>
                    </a:lnTo>
                    <a:lnTo>
                      <a:pt x="111" y="18"/>
                    </a:lnTo>
                    <a:lnTo>
                      <a:pt x="112" y="15"/>
                    </a:lnTo>
                    <a:lnTo>
                      <a:pt x="114" y="15"/>
                    </a:lnTo>
                    <a:lnTo>
                      <a:pt x="114" y="13"/>
                    </a:lnTo>
                    <a:lnTo>
                      <a:pt x="113" y="10"/>
                    </a:lnTo>
                    <a:lnTo>
                      <a:pt x="111" y="10"/>
                    </a:lnTo>
                    <a:lnTo>
                      <a:pt x="109" y="15"/>
                    </a:lnTo>
                    <a:lnTo>
                      <a:pt x="108" y="12"/>
                    </a:lnTo>
                    <a:lnTo>
                      <a:pt x="108" y="9"/>
                    </a:lnTo>
                    <a:lnTo>
                      <a:pt x="104" y="11"/>
                    </a:lnTo>
                    <a:lnTo>
                      <a:pt x="100" y="12"/>
                    </a:lnTo>
                    <a:lnTo>
                      <a:pt x="100" y="10"/>
                    </a:lnTo>
                    <a:lnTo>
                      <a:pt x="102" y="8"/>
                    </a:lnTo>
                    <a:lnTo>
                      <a:pt x="108" y="7"/>
                    </a:lnTo>
                    <a:lnTo>
                      <a:pt x="106" y="4"/>
                    </a:lnTo>
                    <a:lnTo>
                      <a:pt x="109" y="6"/>
                    </a:lnTo>
                    <a:lnTo>
                      <a:pt x="108" y="4"/>
                    </a:lnTo>
                    <a:lnTo>
                      <a:pt x="111" y="7"/>
                    </a:lnTo>
                    <a:lnTo>
                      <a:pt x="109" y="2"/>
                    </a:lnTo>
                    <a:lnTo>
                      <a:pt x="107" y="0"/>
                    </a:lnTo>
                    <a:lnTo>
                      <a:pt x="66" y="8"/>
                    </a:lnTo>
                    <a:lnTo>
                      <a:pt x="32" y="12"/>
                    </a:lnTo>
                    <a:lnTo>
                      <a:pt x="32" y="16"/>
                    </a:lnTo>
                    <a:lnTo>
                      <a:pt x="30" y="17"/>
                    </a:lnTo>
                    <a:lnTo>
                      <a:pt x="27" y="21"/>
                    </a:lnTo>
                    <a:lnTo>
                      <a:pt x="26" y="21"/>
                    </a:lnTo>
                    <a:lnTo>
                      <a:pt x="24" y="22"/>
                    </a:lnTo>
                    <a:lnTo>
                      <a:pt x="22" y="24"/>
                    </a:lnTo>
                    <a:lnTo>
                      <a:pt x="20" y="23"/>
                    </a:lnTo>
                    <a:lnTo>
                      <a:pt x="17" y="25"/>
                    </a:lnTo>
                    <a:lnTo>
                      <a:pt x="17" y="28"/>
                    </a:lnTo>
                    <a:lnTo>
                      <a:pt x="4" y="35"/>
                    </a:lnTo>
                    <a:lnTo>
                      <a:pt x="3" y="38"/>
                    </a:lnTo>
                    <a:lnTo>
                      <a:pt x="0" y="40"/>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0" name="Freeform 42">
                <a:extLst>
                  <a:ext uri="{FF2B5EF4-FFF2-40B4-BE49-F238E27FC236}">
                    <a16:creationId xmlns:a16="http://schemas.microsoft.com/office/drawing/2014/main" id="{71E9E604-FFBC-447F-B443-CF813EEB3F7F}"/>
                  </a:ext>
                </a:extLst>
              </p:cNvPr>
              <p:cNvSpPr>
                <a:spLocks/>
              </p:cNvSpPr>
              <p:nvPr/>
            </p:nvSpPr>
            <p:spPr bwMode="auto">
              <a:xfrm>
                <a:off x="7586695" y="1658182"/>
                <a:ext cx="755922" cy="463075"/>
              </a:xfrm>
              <a:custGeom>
                <a:avLst/>
                <a:gdLst>
                  <a:gd name="T0" fmla="*/ 0 w 88"/>
                  <a:gd name="T1" fmla="*/ 2147483647 h 56"/>
                  <a:gd name="T2" fmla="*/ 2147483647 w 88"/>
                  <a:gd name="T3" fmla="*/ 0 h 56"/>
                  <a:gd name="T4" fmla="*/ 2147483647 w 88"/>
                  <a:gd name="T5" fmla="*/ 2147483647 h 56"/>
                  <a:gd name="T6" fmla="*/ 2147483647 w 88"/>
                  <a:gd name="T7" fmla="*/ 2147483647 h 56"/>
                  <a:gd name="T8" fmla="*/ 2147483647 w 88"/>
                  <a:gd name="T9" fmla="*/ 2147483647 h 56"/>
                  <a:gd name="T10" fmla="*/ 2147483647 w 88"/>
                  <a:gd name="T11" fmla="*/ 2147483647 h 56"/>
                  <a:gd name="T12" fmla="*/ 2147483647 w 88"/>
                  <a:gd name="T13" fmla="*/ 2147483647 h 56"/>
                  <a:gd name="T14" fmla="*/ 2147483647 w 88"/>
                  <a:gd name="T15" fmla="*/ 2147483647 h 56"/>
                  <a:gd name="T16" fmla="*/ 2147483647 w 88"/>
                  <a:gd name="T17" fmla="*/ 2147483647 h 56"/>
                  <a:gd name="T18" fmla="*/ 0 w 88"/>
                  <a:gd name="T19" fmla="*/ 2147483647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56"/>
                  <a:gd name="T32" fmla="*/ 88 w 88"/>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56">
                    <a:moveTo>
                      <a:pt x="0" y="51"/>
                    </a:moveTo>
                    <a:lnTo>
                      <a:pt x="4" y="0"/>
                    </a:lnTo>
                    <a:lnTo>
                      <a:pt x="48" y="3"/>
                    </a:lnTo>
                    <a:lnTo>
                      <a:pt x="81" y="4"/>
                    </a:lnTo>
                    <a:lnTo>
                      <a:pt x="82" y="18"/>
                    </a:lnTo>
                    <a:lnTo>
                      <a:pt x="85" y="30"/>
                    </a:lnTo>
                    <a:lnTo>
                      <a:pt x="85" y="44"/>
                    </a:lnTo>
                    <a:lnTo>
                      <a:pt x="88" y="56"/>
                    </a:lnTo>
                    <a:lnTo>
                      <a:pt x="41" y="54"/>
                    </a:lnTo>
                    <a:lnTo>
                      <a:pt x="0" y="5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1" name="Freeform 43">
                <a:extLst>
                  <a:ext uri="{FF2B5EF4-FFF2-40B4-BE49-F238E27FC236}">
                    <a16:creationId xmlns:a16="http://schemas.microsoft.com/office/drawing/2014/main" id="{DC0EFEC0-0E07-4088-9550-027937BE0128}"/>
                  </a:ext>
                </a:extLst>
              </p:cNvPr>
              <p:cNvSpPr>
                <a:spLocks/>
              </p:cNvSpPr>
              <p:nvPr/>
            </p:nvSpPr>
            <p:spPr bwMode="auto">
              <a:xfrm>
                <a:off x="9596761" y="2551255"/>
                <a:ext cx="481041" cy="529228"/>
              </a:xfrm>
              <a:custGeom>
                <a:avLst/>
                <a:gdLst>
                  <a:gd name="T0" fmla="*/ 0 w 56"/>
                  <a:gd name="T1" fmla="*/ 2147483647 h 64"/>
                  <a:gd name="T2" fmla="*/ 2147483647 w 56"/>
                  <a:gd name="T3" fmla="*/ 2147483647 h 64"/>
                  <a:gd name="T4" fmla="*/ 2147483647 w 56"/>
                  <a:gd name="T5" fmla="*/ 2147483647 h 64"/>
                  <a:gd name="T6" fmla="*/ 2147483647 w 56"/>
                  <a:gd name="T7" fmla="*/ 2147483647 h 64"/>
                  <a:gd name="T8" fmla="*/ 2147483647 w 56"/>
                  <a:gd name="T9" fmla="*/ 2147483647 h 64"/>
                  <a:gd name="T10" fmla="*/ 2147483647 w 56"/>
                  <a:gd name="T11" fmla="*/ 2147483647 h 64"/>
                  <a:gd name="T12" fmla="*/ 2147483647 w 56"/>
                  <a:gd name="T13" fmla="*/ 2147483647 h 64"/>
                  <a:gd name="T14" fmla="*/ 2147483647 w 56"/>
                  <a:gd name="T15" fmla="*/ 2147483647 h 64"/>
                  <a:gd name="T16" fmla="*/ 2147483647 w 56"/>
                  <a:gd name="T17" fmla="*/ 2147483647 h 64"/>
                  <a:gd name="T18" fmla="*/ 2147483647 w 56"/>
                  <a:gd name="T19" fmla="*/ 2147483647 h 64"/>
                  <a:gd name="T20" fmla="*/ 2147483647 w 56"/>
                  <a:gd name="T21" fmla="*/ 2147483647 h 64"/>
                  <a:gd name="T22" fmla="*/ 2147483647 w 56"/>
                  <a:gd name="T23" fmla="*/ 2147483647 h 64"/>
                  <a:gd name="T24" fmla="*/ 2147483647 w 56"/>
                  <a:gd name="T25" fmla="*/ 2147483647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0 h 64"/>
                  <a:gd name="T40" fmla="*/ 2147483647 w 56"/>
                  <a:gd name="T41" fmla="*/ 2147483647 h 64"/>
                  <a:gd name="T42" fmla="*/ 2147483647 w 56"/>
                  <a:gd name="T43" fmla="*/ 2147483647 h 64"/>
                  <a:gd name="T44" fmla="*/ 2147483647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2147483647 h 64"/>
                  <a:gd name="T56" fmla="*/ 2147483647 w 56"/>
                  <a:gd name="T57" fmla="*/ 2147483647 h 64"/>
                  <a:gd name="T58" fmla="*/ 2147483647 w 56"/>
                  <a:gd name="T59" fmla="*/ 2147483647 h 64"/>
                  <a:gd name="T60" fmla="*/ 2147483647 w 56"/>
                  <a:gd name="T61" fmla="*/ 2147483647 h 64"/>
                  <a:gd name="T62" fmla="*/ 2147483647 w 56"/>
                  <a:gd name="T63" fmla="*/ 2147483647 h 64"/>
                  <a:gd name="T64" fmla="*/ 2147483647 w 56"/>
                  <a:gd name="T65" fmla="*/ 2147483647 h 64"/>
                  <a:gd name="T66" fmla="*/ 2147483647 w 56"/>
                  <a:gd name="T67" fmla="*/ 2147483647 h 64"/>
                  <a:gd name="T68" fmla="*/ 2147483647 w 56"/>
                  <a:gd name="T69" fmla="*/ 2147483647 h 64"/>
                  <a:gd name="T70" fmla="*/ 2147483647 w 56"/>
                  <a:gd name="T71" fmla="*/ 2147483647 h 64"/>
                  <a:gd name="T72" fmla="*/ 2147483647 w 56"/>
                  <a:gd name="T73" fmla="*/ 2147483647 h 64"/>
                  <a:gd name="T74" fmla="*/ 0 w 56"/>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64"/>
                  <a:gd name="T116" fmla="*/ 56 w 5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64">
                    <a:moveTo>
                      <a:pt x="0" y="12"/>
                    </a:moveTo>
                    <a:lnTo>
                      <a:pt x="5" y="56"/>
                    </a:lnTo>
                    <a:lnTo>
                      <a:pt x="9" y="56"/>
                    </a:lnTo>
                    <a:lnTo>
                      <a:pt x="12" y="57"/>
                    </a:lnTo>
                    <a:lnTo>
                      <a:pt x="13" y="60"/>
                    </a:lnTo>
                    <a:lnTo>
                      <a:pt x="18" y="60"/>
                    </a:lnTo>
                    <a:lnTo>
                      <a:pt x="20" y="62"/>
                    </a:lnTo>
                    <a:lnTo>
                      <a:pt x="26" y="62"/>
                    </a:lnTo>
                    <a:lnTo>
                      <a:pt x="29" y="60"/>
                    </a:lnTo>
                    <a:lnTo>
                      <a:pt x="36" y="64"/>
                    </a:lnTo>
                    <a:lnTo>
                      <a:pt x="40" y="60"/>
                    </a:lnTo>
                    <a:lnTo>
                      <a:pt x="41" y="53"/>
                    </a:lnTo>
                    <a:lnTo>
                      <a:pt x="43" y="55"/>
                    </a:lnTo>
                    <a:lnTo>
                      <a:pt x="45" y="49"/>
                    </a:lnTo>
                    <a:lnTo>
                      <a:pt x="52" y="44"/>
                    </a:lnTo>
                    <a:lnTo>
                      <a:pt x="54" y="41"/>
                    </a:lnTo>
                    <a:lnTo>
                      <a:pt x="56" y="27"/>
                    </a:lnTo>
                    <a:lnTo>
                      <a:pt x="54" y="24"/>
                    </a:lnTo>
                    <a:lnTo>
                      <a:pt x="56" y="23"/>
                    </a:lnTo>
                    <a:lnTo>
                      <a:pt x="53" y="0"/>
                    </a:lnTo>
                    <a:lnTo>
                      <a:pt x="47" y="3"/>
                    </a:lnTo>
                    <a:lnTo>
                      <a:pt x="43" y="5"/>
                    </a:lnTo>
                    <a:lnTo>
                      <a:pt x="41" y="8"/>
                    </a:lnTo>
                    <a:lnTo>
                      <a:pt x="39" y="11"/>
                    </a:lnTo>
                    <a:lnTo>
                      <a:pt x="35" y="11"/>
                    </a:lnTo>
                    <a:lnTo>
                      <a:pt x="31" y="13"/>
                    </a:lnTo>
                    <a:lnTo>
                      <a:pt x="30" y="14"/>
                    </a:lnTo>
                    <a:lnTo>
                      <a:pt x="27" y="12"/>
                    </a:lnTo>
                    <a:lnTo>
                      <a:pt x="24" y="14"/>
                    </a:lnTo>
                    <a:lnTo>
                      <a:pt x="23" y="13"/>
                    </a:lnTo>
                    <a:lnTo>
                      <a:pt x="27" y="12"/>
                    </a:lnTo>
                    <a:lnTo>
                      <a:pt x="26" y="12"/>
                    </a:lnTo>
                    <a:lnTo>
                      <a:pt x="25" y="11"/>
                    </a:lnTo>
                    <a:lnTo>
                      <a:pt x="24" y="12"/>
                    </a:lnTo>
                    <a:lnTo>
                      <a:pt x="19" y="10"/>
                    </a:lnTo>
                    <a:lnTo>
                      <a:pt x="17" y="11"/>
                    </a:lnTo>
                    <a:lnTo>
                      <a:pt x="17" y="9"/>
                    </a:lnTo>
                    <a:lnTo>
                      <a:pt x="0" y="1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2" name="Freeform 44">
                <a:extLst>
                  <a:ext uri="{FF2B5EF4-FFF2-40B4-BE49-F238E27FC236}">
                    <a16:creationId xmlns:a16="http://schemas.microsoft.com/office/drawing/2014/main" id="{35DB2603-ACD2-47FD-81F6-DD26CF08A052}"/>
                  </a:ext>
                </a:extLst>
              </p:cNvPr>
              <p:cNvSpPr>
                <a:spLocks/>
              </p:cNvSpPr>
              <p:nvPr/>
            </p:nvSpPr>
            <p:spPr bwMode="auto">
              <a:xfrm>
                <a:off x="7576673" y="3345097"/>
                <a:ext cx="996443" cy="496151"/>
              </a:xfrm>
              <a:custGeom>
                <a:avLst/>
                <a:gdLst>
                  <a:gd name="T0" fmla="*/ 0 w 116"/>
                  <a:gd name="T1" fmla="*/ 2147483647 h 60"/>
                  <a:gd name="T2" fmla="*/ 2147483647 w 116"/>
                  <a:gd name="T3" fmla="*/ 0 h 60"/>
                  <a:gd name="T4" fmla="*/ 2147483647 w 116"/>
                  <a:gd name="T5" fmla="*/ 2147483647 h 60"/>
                  <a:gd name="T6" fmla="*/ 2147483647 w 116"/>
                  <a:gd name="T7" fmla="*/ 2147483647 h 60"/>
                  <a:gd name="T8" fmla="*/ 2147483647 w 116"/>
                  <a:gd name="T9" fmla="*/ 2147483647 h 60"/>
                  <a:gd name="T10" fmla="*/ 2147483647 w 116"/>
                  <a:gd name="T11" fmla="*/ 2147483647 h 60"/>
                  <a:gd name="T12" fmla="*/ 2147483647 w 116"/>
                  <a:gd name="T13" fmla="*/ 2147483647 h 60"/>
                  <a:gd name="T14" fmla="*/ 2147483647 w 116"/>
                  <a:gd name="T15" fmla="*/ 2147483647 h 60"/>
                  <a:gd name="T16" fmla="*/ 2147483647 w 116"/>
                  <a:gd name="T17" fmla="*/ 2147483647 h 60"/>
                  <a:gd name="T18" fmla="*/ 2147483647 w 116"/>
                  <a:gd name="T19" fmla="*/ 2147483647 h 60"/>
                  <a:gd name="T20" fmla="*/ 2147483647 w 116"/>
                  <a:gd name="T21" fmla="*/ 2147483647 h 60"/>
                  <a:gd name="T22" fmla="*/ 2147483647 w 116"/>
                  <a:gd name="T23" fmla="*/ 2147483647 h 60"/>
                  <a:gd name="T24" fmla="*/ 2147483647 w 116"/>
                  <a:gd name="T25" fmla="*/ 2147483647 h 60"/>
                  <a:gd name="T26" fmla="*/ 2147483647 w 116"/>
                  <a:gd name="T27" fmla="*/ 2147483647 h 60"/>
                  <a:gd name="T28" fmla="*/ 2147483647 w 116"/>
                  <a:gd name="T29" fmla="*/ 2147483647 h 60"/>
                  <a:gd name="T30" fmla="*/ 2147483647 w 116"/>
                  <a:gd name="T31" fmla="*/ 2147483647 h 60"/>
                  <a:gd name="T32" fmla="*/ 2147483647 w 116"/>
                  <a:gd name="T33" fmla="*/ 2147483647 h 60"/>
                  <a:gd name="T34" fmla="*/ 2147483647 w 116"/>
                  <a:gd name="T35" fmla="*/ 2147483647 h 60"/>
                  <a:gd name="T36" fmla="*/ 2147483647 w 116"/>
                  <a:gd name="T37" fmla="*/ 2147483647 h 60"/>
                  <a:gd name="T38" fmla="*/ 2147483647 w 116"/>
                  <a:gd name="T39" fmla="*/ 2147483647 h 60"/>
                  <a:gd name="T40" fmla="*/ 2147483647 w 116"/>
                  <a:gd name="T41" fmla="*/ 2147483647 h 60"/>
                  <a:gd name="T42" fmla="*/ 2147483647 w 116"/>
                  <a:gd name="T43" fmla="*/ 2147483647 h 60"/>
                  <a:gd name="T44" fmla="*/ 2147483647 w 116"/>
                  <a:gd name="T45" fmla="*/ 2147483647 h 60"/>
                  <a:gd name="T46" fmla="*/ 2147483647 w 116"/>
                  <a:gd name="T47" fmla="*/ 2147483647 h 60"/>
                  <a:gd name="T48" fmla="*/ 2147483647 w 116"/>
                  <a:gd name="T49" fmla="*/ 2147483647 h 60"/>
                  <a:gd name="T50" fmla="*/ 2147483647 w 116"/>
                  <a:gd name="T51" fmla="*/ 2147483647 h 60"/>
                  <a:gd name="T52" fmla="*/ 2147483647 w 116"/>
                  <a:gd name="T53" fmla="*/ 2147483647 h 60"/>
                  <a:gd name="T54" fmla="*/ 2147483647 w 116"/>
                  <a:gd name="T55" fmla="*/ 2147483647 h 60"/>
                  <a:gd name="T56" fmla="*/ 2147483647 w 116"/>
                  <a:gd name="T57" fmla="*/ 2147483647 h 60"/>
                  <a:gd name="T58" fmla="*/ 2147483647 w 116"/>
                  <a:gd name="T59" fmla="*/ 2147483647 h 60"/>
                  <a:gd name="T60" fmla="*/ 2147483647 w 116"/>
                  <a:gd name="T61" fmla="*/ 2147483647 h 60"/>
                  <a:gd name="T62" fmla="*/ 2147483647 w 116"/>
                  <a:gd name="T63" fmla="*/ 2147483647 h 60"/>
                  <a:gd name="T64" fmla="*/ 2147483647 w 116"/>
                  <a:gd name="T65" fmla="*/ 2147483647 h 60"/>
                  <a:gd name="T66" fmla="*/ 2147483647 w 116"/>
                  <a:gd name="T67" fmla="*/ 2147483647 h 60"/>
                  <a:gd name="T68" fmla="*/ 2147483647 w 116"/>
                  <a:gd name="T69" fmla="*/ 2147483647 h 60"/>
                  <a:gd name="T70" fmla="*/ 2147483647 w 116"/>
                  <a:gd name="T71" fmla="*/ 2147483647 h 60"/>
                  <a:gd name="T72" fmla="*/ 0 w 116"/>
                  <a:gd name="T73" fmla="*/ 2147483647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60"/>
                  <a:gd name="T113" fmla="*/ 116 w 116"/>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60">
                    <a:moveTo>
                      <a:pt x="0" y="9"/>
                    </a:moveTo>
                    <a:lnTo>
                      <a:pt x="1" y="0"/>
                    </a:lnTo>
                    <a:lnTo>
                      <a:pt x="14" y="1"/>
                    </a:lnTo>
                    <a:lnTo>
                      <a:pt x="71" y="3"/>
                    </a:lnTo>
                    <a:lnTo>
                      <a:pt x="113" y="3"/>
                    </a:lnTo>
                    <a:lnTo>
                      <a:pt x="113" y="12"/>
                    </a:lnTo>
                    <a:lnTo>
                      <a:pt x="116" y="31"/>
                    </a:lnTo>
                    <a:lnTo>
                      <a:pt x="115" y="60"/>
                    </a:lnTo>
                    <a:lnTo>
                      <a:pt x="112" y="59"/>
                    </a:lnTo>
                    <a:lnTo>
                      <a:pt x="106" y="55"/>
                    </a:lnTo>
                    <a:lnTo>
                      <a:pt x="104" y="56"/>
                    </a:lnTo>
                    <a:lnTo>
                      <a:pt x="96" y="57"/>
                    </a:lnTo>
                    <a:lnTo>
                      <a:pt x="89" y="59"/>
                    </a:lnTo>
                    <a:lnTo>
                      <a:pt x="86" y="57"/>
                    </a:lnTo>
                    <a:lnTo>
                      <a:pt x="82" y="57"/>
                    </a:lnTo>
                    <a:lnTo>
                      <a:pt x="82" y="55"/>
                    </a:lnTo>
                    <a:lnTo>
                      <a:pt x="79" y="57"/>
                    </a:lnTo>
                    <a:lnTo>
                      <a:pt x="79" y="59"/>
                    </a:lnTo>
                    <a:lnTo>
                      <a:pt x="78" y="56"/>
                    </a:lnTo>
                    <a:lnTo>
                      <a:pt x="75" y="58"/>
                    </a:lnTo>
                    <a:lnTo>
                      <a:pt x="71" y="55"/>
                    </a:lnTo>
                    <a:lnTo>
                      <a:pt x="68" y="57"/>
                    </a:lnTo>
                    <a:lnTo>
                      <a:pt x="67" y="56"/>
                    </a:lnTo>
                    <a:lnTo>
                      <a:pt x="65" y="51"/>
                    </a:lnTo>
                    <a:lnTo>
                      <a:pt x="61" y="51"/>
                    </a:lnTo>
                    <a:lnTo>
                      <a:pt x="61" y="52"/>
                    </a:lnTo>
                    <a:lnTo>
                      <a:pt x="58" y="51"/>
                    </a:lnTo>
                    <a:lnTo>
                      <a:pt x="56" y="52"/>
                    </a:lnTo>
                    <a:lnTo>
                      <a:pt x="54" y="50"/>
                    </a:lnTo>
                    <a:lnTo>
                      <a:pt x="50" y="50"/>
                    </a:lnTo>
                    <a:lnTo>
                      <a:pt x="50" y="48"/>
                    </a:lnTo>
                    <a:lnTo>
                      <a:pt x="48" y="46"/>
                    </a:lnTo>
                    <a:lnTo>
                      <a:pt x="47" y="47"/>
                    </a:lnTo>
                    <a:lnTo>
                      <a:pt x="43" y="47"/>
                    </a:lnTo>
                    <a:lnTo>
                      <a:pt x="39" y="44"/>
                    </a:lnTo>
                    <a:lnTo>
                      <a:pt x="41" y="11"/>
                    </a:lnTo>
                    <a:lnTo>
                      <a:pt x="0" y="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3" name="Freeform 45">
                <a:extLst>
                  <a:ext uri="{FF2B5EF4-FFF2-40B4-BE49-F238E27FC236}">
                    <a16:creationId xmlns:a16="http://schemas.microsoft.com/office/drawing/2014/main" id="{60237C62-13F3-45E1-AF45-91D81037AC6B}"/>
                  </a:ext>
                </a:extLst>
              </p:cNvPr>
              <p:cNvSpPr>
                <a:spLocks/>
              </p:cNvSpPr>
              <p:nvPr/>
            </p:nvSpPr>
            <p:spPr bwMode="auto">
              <a:xfrm>
                <a:off x="5411987" y="1666452"/>
                <a:ext cx="920565" cy="752496"/>
              </a:xfrm>
              <a:custGeom>
                <a:avLst/>
                <a:gdLst>
                  <a:gd name="T0" fmla="*/ 0 w 107"/>
                  <a:gd name="T1" fmla="*/ 2147483647 h 91"/>
                  <a:gd name="T2" fmla="*/ 2147483647 w 107"/>
                  <a:gd name="T3" fmla="*/ 2147483647 h 91"/>
                  <a:gd name="T4" fmla="*/ 2147483647 w 107"/>
                  <a:gd name="T5" fmla="*/ 2147483647 h 91"/>
                  <a:gd name="T6" fmla="*/ 2147483647 w 107"/>
                  <a:gd name="T7" fmla="*/ 0 h 91"/>
                  <a:gd name="T8" fmla="*/ 2147483647 w 107"/>
                  <a:gd name="T9" fmla="*/ 2147483647 h 91"/>
                  <a:gd name="T10" fmla="*/ 2147483647 w 107"/>
                  <a:gd name="T11" fmla="*/ 2147483647 h 91"/>
                  <a:gd name="T12" fmla="*/ 2147483647 w 107"/>
                  <a:gd name="T13" fmla="*/ 2147483647 h 91"/>
                  <a:gd name="T14" fmla="*/ 2147483647 w 107"/>
                  <a:gd name="T15" fmla="*/ 2147483647 h 91"/>
                  <a:gd name="T16" fmla="*/ 2147483647 w 107"/>
                  <a:gd name="T17" fmla="*/ 2147483647 h 91"/>
                  <a:gd name="T18" fmla="*/ 2147483647 w 107"/>
                  <a:gd name="T19" fmla="*/ 2147483647 h 91"/>
                  <a:gd name="T20" fmla="*/ 2147483647 w 107"/>
                  <a:gd name="T21" fmla="*/ 2147483647 h 91"/>
                  <a:gd name="T22" fmla="*/ 2147483647 w 107"/>
                  <a:gd name="T23" fmla="*/ 2147483647 h 91"/>
                  <a:gd name="T24" fmla="*/ 2147483647 w 107"/>
                  <a:gd name="T25" fmla="*/ 2147483647 h 91"/>
                  <a:gd name="T26" fmla="*/ 2147483647 w 107"/>
                  <a:gd name="T27" fmla="*/ 2147483647 h 91"/>
                  <a:gd name="T28" fmla="*/ 2147483647 w 107"/>
                  <a:gd name="T29" fmla="*/ 2147483647 h 91"/>
                  <a:gd name="T30" fmla="*/ 2147483647 w 107"/>
                  <a:gd name="T31" fmla="*/ 2147483647 h 91"/>
                  <a:gd name="T32" fmla="*/ 2147483647 w 107"/>
                  <a:gd name="T33" fmla="*/ 2147483647 h 91"/>
                  <a:gd name="T34" fmla="*/ 2147483647 w 107"/>
                  <a:gd name="T35" fmla="*/ 2147483647 h 91"/>
                  <a:gd name="T36" fmla="*/ 2147483647 w 107"/>
                  <a:gd name="T37" fmla="*/ 2147483647 h 91"/>
                  <a:gd name="T38" fmla="*/ 2147483647 w 107"/>
                  <a:gd name="T39" fmla="*/ 2147483647 h 91"/>
                  <a:gd name="T40" fmla="*/ 2147483647 w 107"/>
                  <a:gd name="T41" fmla="*/ 2147483647 h 91"/>
                  <a:gd name="T42" fmla="*/ 2147483647 w 107"/>
                  <a:gd name="T43" fmla="*/ 2147483647 h 91"/>
                  <a:gd name="T44" fmla="*/ 2147483647 w 107"/>
                  <a:gd name="T45" fmla="*/ 2147483647 h 91"/>
                  <a:gd name="T46" fmla="*/ 2147483647 w 107"/>
                  <a:gd name="T47" fmla="*/ 2147483647 h 91"/>
                  <a:gd name="T48" fmla="*/ 2147483647 w 107"/>
                  <a:gd name="T49" fmla="*/ 2147483647 h 91"/>
                  <a:gd name="T50" fmla="*/ 0 w 107"/>
                  <a:gd name="T51" fmla="*/ 2147483647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91"/>
                  <a:gd name="T80" fmla="*/ 107 w 107"/>
                  <a:gd name="T81" fmla="*/ 91 h 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91">
                    <a:moveTo>
                      <a:pt x="0" y="68"/>
                    </a:moveTo>
                    <a:lnTo>
                      <a:pt x="2" y="52"/>
                    </a:lnTo>
                    <a:lnTo>
                      <a:pt x="10" y="38"/>
                    </a:lnTo>
                    <a:lnTo>
                      <a:pt x="23" y="0"/>
                    </a:lnTo>
                    <a:lnTo>
                      <a:pt x="30" y="2"/>
                    </a:lnTo>
                    <a:lnTo>
                      <a:pt x="30" y="4"/>
                    </a:lnTo>
                    <a:lnTo>
                      <a:pt x="32" y="4"/>
                    </a:lnTo>
                    <a:lnTo>
                      <a:pt x="36" y="11"/>
                    </a:lnTo>
                    <a:lnTo>
                      <a:pt x="35" y="13"/>
                    </a:lnTo>
                    <a:lnTo>
                      <a:pt x="40" y="17"/>
                    </a:lnTo>
                    <a:lnTo>
                      <a:pt x="49" y="17"/>
                    </a:lnTo>
                    <a:lnTo>
                      <a:pt x="56" y="20"/>
                    </a:lnTo>
                    <a:lnTo>
                      <a:pt x="59" y="19"/>
                    </a:lnTo>
                    <a:lnTo>
                      <a:pt x="80" y="20"/>
                    </a:lnTo>
                    <a:lnTo>
                      <a:pt x="103" y="25"/>
                    </a:lnTo>
                    <a:lnTo>
                      <a:pt x="104" y="28"/>
                    </a:lnTo>
                    <a:lnTo>
                      <a:pt x="107" y="33"/>
                    </a:lnTo>
                    <a:lnTo>
                      <a:pt x="103" y="38"/>
                    </a:lnTo>
                    <a:lnTo>
                      <a:pt x="99" y="45"/>
                    </a:lnTo>
                    <a:lnTo>
                      <a:pt x="94" y="49"/>
                    </a:lnTo>
                    <a:lnTo>
                      <a:pt x="94" y="53"/>
                    </a:lnTo>
                    <a:lnTo>
                      <a:pt x="96" y="56"/>
                    </a:lnTo>
                    <a:lnTo>
                      <a:pt x="93" y="64"/>
                    </a:lnTo>
                    <a:lnTo>
                      <a:pt x="87" y="91"/>
                    </a:lnTo>
                    <a:lnTo>
                      <a:pt x="51" y="82"/>
                    </a:lnTo>
                    <a:lnTo>
                      <a:pt x="0" y="68"/>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4" name="Freeform 46">
                <a:extLst>
                  <a:ext uri="{FF2B5EF4-FFF2-40B4-BE49-F238E27FC236}">
                    <a16:creationId xmlns:a16="http://schemas.microsoft.com/office/drawing/2014/main" id="{E8131A7B-0334-4F28-964A-D6342908CEC8}"/>
                  </a:ext>
                </a:extLst>
              </p:cNvPr>
              <p:cNvSpPr>
                <a:spLocks/>
              </p:cNvSpPr>
              <p:nvPr/>
            </p:nvSpPr>
            <p:spPr bwMode="auto">
              <a:xfrm>
                <a:off x="10050600" y="2452025"/>
                <a:ext cx="662864" cy="413459"/>
              </a:xfrm>
              <a:custGeom>
                <a:avLst/>
                <a:gdLst>
                  <a:gd name="T0" fmla="*/ 0 w 77"/>
                  <a:gd name="T1" fmla="*/ 2147483647 h 50"/>
                  <a:gd name="T2" fmla="*/ 2147483647 w 77"/>
                  <a:gd name="T3" fmla="*/ 2147483647 h 50"/>
                  <a:gd name="T4" fmla="*/ 2147483647 w 77"/>
                  <a:gd name="T5" fmla="*/ 2147483647 h 50"/>
                  <a:gd name="T6" fmla="*/ 2147483647 w 77"/>
                  <a:gd name="T7" fmla="*/ 2147483647 h 50"/>
                  <a:gd name="T8" fmla="*/ 2147483647 w 77"/>
                  <a:gd name="T9" fmla="*/ 2147483647 h 50"/>
                  <a:gd name="T10" fmla="*/ 2147483647 w 77"/>
                  <a:gd name="T11" fmla="*/ 2147483647 h 50"/>
                  <a:gd name="T12" fmla="*/ 2147483647 w 77"/>
                  <a:gd name="T13" fmla="*/ 2147483647 h 50"/>
                  <a:gd name="T14" fmla="*/ 2147483647 w 77"/>
                  <a:gd name="T15" fmla="*/ 2147483647 h 50"/>
                  <a:gd name="T16" fmla="*/ 2147483647 w 77"/>
                  <a:gd name="T17" fmla="*/ 2147483647 h 50"/>
                  <a:gd name="T18" fmla="*/ 2147483647 w 77"/>
                  <a:gd name="T19" fmla="*/ 2147483647 h 50"/>
                  <a:gd name="T20" fmla="*/ 2147483647 w 77"/>
                  <a:gd name="T21" fmla="*/ 2147483647 h 50"/>
                  <a:gd name="T22" fmla="*/ 2147483647 w 77"/>
                  <a:gd name="T23" fmla="*/ 2147483647 h 50"/>
                  <a:gd name="T24" fmla="*/ 2147483647 w 77"/>
                  <a:gd name="T25" fmla="*/ 2147483647 h 50"/>
                  <a:gd name="T26" fmla="*/ 2147483647 w 77"/>
                  <a:gd name="T27" fmla="*/ 2147483647 h 50"/>
                  <a:gd name="T28" fmla="*/ 2147483647 w 77"/>
                  <a:gd name="T29" fmla="*/ 2147483647 h 50"/>
                  <a:gd name="T30" fmla="*/ 2147483647 w 77"/>
                  <a:gd name="T31" fmla="*/ 0 h 50"/>
                  <a:gd name="T32" fmla="*/ 2147483647 w 77"/>
                  <a:gd name="T33" fmla="*/ 2147483647 h 50"/>
                  <a:gd name="T34" fmla="*/ 2147483647 w 77"/>
                  <a:gd name="T35" fmla="*/ 2147483647 h 50"/>
                  <a:gd name="T36" fmla="*/ 0 w 77"/>
                  <a:gd name="T37" fmla="*/ 2147483647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50"/>
                  <a:gd name="T59" fmla="*/ 77 w 77"/>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50">
                    <a:moveTo>
                      <a:pt x="0" y="12"/>
                    </a:moveTo>
                    <a:lnTo>
                      <a:pt x="3" y="35"/>
                    </a:lnTo>
                    <a:lnTo>
                      <a:pt x="6" y="50"/>
                    </a:lnTo>
                    <a:lnTo>
                      <a:pt x="19" y="48"/>
                    </a:lnTo>
                    <a:lnTo>
                      <a:pt x="66" y="39"/>
                    </a:lnTo>
                    <a:lnTo>
                      <a:pt x="67" y="37"/>
                    </a:lnTo>
                    <a:lnTo>
                      <a:pt x="70" y="37"/>
                    </a:lnTo>
                    <a:lnTo>
                      <a:pt x="73" y="35"/>
                    </a:lnTo>
                    <a:lnTo>
                      <a:pt x="75" y="31"/>
                    </a:lnTo>
                    <a:lnTo>
                      <a:pt x="77" y="29"/>
                    </a:lnTo>
                    <a:lnTo>
                      <a:pt x="70" y="23"/>
                    </a:lnTo>
                    <a:lnTo>
                      <a:pt x="69" y="17"/>
                    </a:lnTo>
                    <a:lnTo>
                      <a:pt x="73" y="9"/>
                    </a:lnTo>
                    <a:lnTo>
                      <a:pt x="68" y="6"/>
                    </a:lnTo>
                    <a:lnTo>
                      <a:pt x="66" y="2"/>
                    </a:lnTo>
                    <a:lnTo>
                      <a:pt x="62" y="0"/>
                    </a:lnTo>
                    <a:lnTo>
                      <a:pt x="11" y="10"/>
                    </a:lnTo>
                    <a:lnTo>
                      <a:pt x="8" y="6"/>
                    </a:lnTo>
                    <a:lnTo>
                      <a:pt x="0" y="1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5" name="Freeform 48">
                <a:extLst>
                  <a:ext uri="{FF2B5EF4-FFF2-40B4-BE49-F238E27FC236}">
                    <a16:creationId xmlns:a16="http://schemas.microsoft.com/office/drawing/2014/main" id="{411C9A89-DA2A-4DC8-934B-B86E33F37354}"/>
                  </a:ext>
                </a:extLst>
              </p:cNvPr>
              <p:cNvSpPr>
                <a:spLocks/>
              </p:cNvSpPr>
              <p:nvPr/>
            </p:nvSpPr>
            <p:spPr bwMode="auto">
              <a:xfrm>
                <a:off x="9878800" y="3510481"/>
                <a:ext cx="584122" cy="429998"/>
              </a:xfrm>
              <a:custGeom>
                <a:avLst/>
                <a:gdLst>
                  <a:gd name="T0" fmla="*/ 0 w 68"/>
                  <a:gd name="T1" fmla="*/ 2147483647 h 52"/>
                  <a:gd name="T2" fmla="*/ 2147483647 w 68"/>
                  <a:gd name="T3" fmla="*/ 2147483647 h 52"/>
                  <a:gd name="T4" fmla="*/ 2147483647 w 68"/>
                  <a:gd name="T5" fmla="*/ 2147483647 h 52"/>
                  <a:gd name="T6" fmla="*/ 2147483647 w 68"/>
                  <a:gd name="T7" fmla="*/ 0 h 52"/>
                  <a:gd name="T8" fmla="*/ 2147483647 w 68"/>
                  <a:gd name="T9" fmla="*/ 2147483647 h 52"/>
                  <a:gd name="T10" fmla="*/ 2147483647 w 68"/>
                  <a:gd name="T11" fmla="*/ 2147483647 h 52"/>
                  <a:gd name="T12" fmla="*/ 2147483647 w 68"/>
                  <a:gd name="T13" fmla="*/ 2147483647 h 52"/>
                  <a:gd name="T14" fmla="*/ 2147483647 w 68"/>
                  <a:gd name="T15" fmla="*/ 2147483647 h 52"/>
                  <a:gd name="T16" fmla="*/ 2147483647 w 68"/>
                  <a:gd name="T17" fmla="*/ 2147483647 h 52"/>
                  <a:gd name="T18" fmla="*/ 2147483647 w 68"/>
                  <a:gd name="T19" fmla="*/ 2147483647 h 52"/>
                  <a:gd name="T20" fmla="*/ 2147483647 w 68"/>
                  <a:gd name="T21" fmla="*/ 2147483647 h 52"/>
                  <a:gd name="T22" fmla="*/ 2147483647 w 68"/>
                  <a:gd name="T23" fmla="*/ 2147483647 h 52"/>
                  <a:gd name="T24" fmla="*/ 2147483647 w 68"/>
                  <a:gd name="T25" fmla="*/ 2147483647 h 52"/>
                  <a:gd name="T26" fmla="*/ 2147483647 w 68"/>
                  <a:gd name="T27" fmla="*/ 2147483647 h 52"/>
                  <a:gd name="T28" fmla="*/ 2147483647 w 68"/>
                  <a:gd name="T29" fmla="*/ 2147483647 h 52"/>
                  <a:gd name="T30" fmla="*/ 2147483647 w 68"/>
                  <a:gd name="T31" fmla="*/ 2147483647 h 52"/>
                  <a:gd name="T32" fmla="*/ 2147483647 w 68"/>
                  <a:gd name="T33" fmla="*/ 2147483647 h 52"/>
                  <a:gd name="T34" fmla="*/ 2147483647 w 68"/>
                  <a:gd name="T35" fmla="*/ 2147483647 h 52"/>
                  <a:gd name="T36" fmla="*/ 2147483647 w 68"/>
                  <a:gd name="T37" fmla="*/ 2147483647 h 52"/>
                  <a:gd name="T38" fmla="*/ 2147483647 w 68"/>
                  <a:gd name="T39" fmla="*/ 2147483647 h 52"/>
                  <a:gd name="T40" fmla="*/ 2147483647 w 68"/>
                  <a:gd name="T41" fmla="*/ 2147483647 h 52"/>
                  <a:gd name="T42" fmla="*/ 2147483647 w 68"/>
                  <a:gd name="T43" fmla="*/ 2147483647 h 52"/>
                  <a:gd name="T44" fmla="*/ 2147483647 w 68"/>
                  <a:gd name="T45" fmla="*/ 2147483647 h 52"/>
                  <a:gd name="T46" fmla="*/ 2147483647 w 68"/>
                  <a:gd name="T47" fmla="*/ 2147483647 h 52"/>
                  <a:gd name="T48" fmla="*/ 2147483647 w 68"/>
                  <a:gd name="T49" fmla="*/ 2147483647 h 52"/>
                  <a:gd name="T50" fmla="*/ 2147483647 w 68"/>
                  <a:gd name="T51" fmla="*/ 2147483647 h 52"/>
                  <a:gd name="T52" fmla="*/ 2147483647 w 68"/>
                  <a:gd name="T53" fmla="*/ 2147483647 h 52"/>
                  <a:gd name="T54" fmla="*/ 0 w 68"/>
                  <a:gd name="T55" fmla="*/ 2147483647 h 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52"/>
                  <a:gd name="T86" fmla="*/ 68 w 68"/>
                  <a:gd name="T87" fmla="*/ 52 h 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52">
                    <a:moveTo>
                      <a:pt x="0" y="12"/>
                    </a:moveTo>
                    <a:lnTo>
                      <a:pt x="3" y="7"/>
                    </a:lnTo>
                    <a:lnTo>
                      <a:pt x="13" y="2"/>
                    </a:lnTo>
                    <a:lnTo>
                      <a:pt x="31" y="0"/>
                    </a:lnTo>
                    <a:lnTo>
                      <a:pt x="39" y="5"/>
                    </a:lnTo>
                    <a:lnTo>
                      <a:pt x="50" y="3"/>
                    </a:lnTo>
                    <a:lnTo>
                      <a:pt x="68" y="16"/>
                    </a:lnTo>
                    <a:lnTo>
                      <a:pt x="63" y="22"/>
                    </a:lnTo>
                    <a:lnTo>
                      <a:pt x="60" y="26"/>
                    </a:lnTo>
                    <a:lnTo>
                      <a:pt x="61" y="30"/>
                    </a:lnTo>
                    <a:lnTo>
                      <a:pt x="56" y="34"/>
                    </a:lnTo>
                    <a:lnTo>
                      <a:pt x="52" y="40"/>
                    </a:lnTo>
                    <a:lnTo>
                      <a:pt x="47" y="43"/>
                    </a:lnTo>
                    <a:lnTo>
                      <a:pt x="45" y="43"/>
                    </a:lnTo>
                    <a:lnTo>
                      <a:pt x="44" y="47"/>
                    </a:lnTo>
                    <a:lnTo>
                      <a:pt x="41" y="45"/>
                    </a:lnTo>
                    <a:lnTo>
                      <a:pt x="44" y="48"/>
                    </a:lnTo>
                    <a:lnTo>
                      <a:pt x="41" y="52"/>
                    </a:lnTo>
                    <a:lnTo>
                      <a:pt x="39" y="51"/>
                    </a:lnTo>
                    <a:lnTo>
                      <a:pt x="37" y="49"/>
                    </a:lnTo>
                    <a:lnTo>
                      <a:pt x="34" y="44"/>
                    </a:lnTo>
                    <a:lnTo>
                      <a:pt x="32" y="44"/>
                    </a:lnTo>
                    <a:lnTo>
                      <a:pt x="29" y="37"/>
                    </a:lnTo>
                    <a:lnTo>
                      <a:pt x="24" y="34"/>
                    </a:lnTo>
                    <a:lnTo>
                      <a:pt x="21" y="29"/>
                    </a:lnTo>
                    <a:lnTo>
                      <a:pt x="13" y="23"/>
                    </a:lnTo>
                    <a:lnTo>
                      <a:pt x="9" y="18"/>
                    </a:lnTo>
                    <a:lnTo>
                      <a:pt x="0" y="12"/>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6" name="Freeform 49">
                <a:extLst>
                  <a:ext uri="{FF2B5EF4-FFF2-40B4-BE49-F238E27FC236}">
                    <a16:creationId xmlns:a16="http://schemas.microsoft.com/office/drawing/2014/main" id="{EA080C36-EB25-458F-BED6-D1B1D43765B2}"/>
                  </a:ext>
                </a:extLst>
              </p:cNvPr>
              <p:cNvSpPr>
                <a:spLocks/>
              </p:cNvSpPr>
              <p:nvPr/>
            </p:nvSpPr>
            <p:spPr bwMode="auto">
              <a:xfrm>
                <a:off x="7542313" y="2079911"/>
                <a:ext cx="807462" cy="529228"/>
              </a:xfrm>
              <a:custGeom>
                <a:avLst/>
                <a:gdLst>
                  <a:gd name="T0" fmla="*/ 0 w 94"/>
                  <a:gd name="T1" fmla="*/ 2147483647 h 64"/>
                  <a:gd name="T2" fmla="*/ 2147483647 w 94"/>
                  <a:gd name="T3" fmla="*/ 2147483647 h 64"/>
                  <a:gd name="T4" fmla="*/ 2147483647 w 94"/>
                  <a:gd name="T5" fmla="*/ 0 h 64"/>
                  <a:gd name="T6" fmla="*/ 2147483647 w 94"/>
                  <a:gd name="T7" fmla="*/ 2147483647 h 64"/>
                  <a:gd name="T8" fmla="*/ 2147483647 w 94"/>
                  <a:gd name="T9" fmla="*/ 2147483647 h 64"/>
                  <a:gd name="T10" fmla="*/ 2147483647 w 94"/>
                  <a:gd name="T11" fmla="*/ 2147483647 h 64"/>
                  <a:gd name="T12" fmla="*/ 2147483647 w 94"/>
                  <a:gd name="T13" fmla="*/ 2147483647 h 64"/>
                  <a:gd name="T14" fmla="*/ 2147483647 w 94"/>
                  <a:gd name="T15" fmla="*/ 2147483647 h 64"/>
                  <a:gd name="T16" fmla="*/ 2147483647 w 94"/>
                  <a:gd name="T17" fmla="*/ 2147483647 h 64"/>
                  <a:gd name="T18" fmla="*/ 2147483647 w 94"/>
                  <a:gd name="T19" fmla="*/ 2147483647 h 64"/>
                  <a:gd name="T20" fmla="*/ 2147483647 w 94"/>
                  <a:gd name="T21" fmla="*/ 2147483647 h 64"/>
                  <a:gd name="T22" fmla="*/ 2147483647 w 94"/>
                  <a:gd name="T23" fmla="*/ 2147483647 h 64"/>
                  <a:gd name="T24" fmla="*/ 2147483647 w 94"/>
                  <a:gd name="T25" fmla="*/ 2147483647 h 64"/>
                  <a:gd name="T26" fmla="*/ 2147483647 w 94"/>
                  <a:gd name="T27" fmla="*/ 2147483647 h 64"/>
                  <a:gd name="T28" fmla="*/ 2147483647 w 94"/>
                  <a:gd name="T29" fmla="*/ 2147483647 h 64"/>
                  <a:gd name="T30" fmla="*/ 2147483647 w 94"/>
                  <a:gd name="T31" fmla="*/ 2147483647 h 64"/>
                  <a:gd name="T32" fmla="*/ 2147483647 w 94"/>
                  <a:gd name="T33" fmla="*/ 2147483647 h 64"/>
                  <a:gd name="T34" fmla="*/ 2147483647 w 94"/>
                  <a:gd name="T35" fmla="*/ 2147483647 h 64"/>
                  <a:gd name="T36" fmla="*/ 2147483647 w 94"/>
                  <a:gd name="T37" fmla="*/ 2147483647 h 64"/>
                  <a:gd name="T38" fmla="*/ 0 w 94"/>
                  <a:gd name="T39" fmla="*/ 2147483647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
                  <a:gd name="T61" fmla="*/ 0 h 64"/>
                  <a:gd name="T62" fmla="*/ 94 w 94"/>
                  <a:gd name="T63" fmla="*/ 64 h 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 h="64">
                    <a:moveTo>
                      <a:pt x="0" y="50"/>
                    </a:moveTo>
                    <a:lnTo>
                      <a:pt x="3" y="16"/>
                    </a:lnTo>
                    <a:lnTo>
                      <a:pt x="5" y="0"/>
                    </a:lnTo>
                    <a:lnTo>
                      <a:pt x="46" y="3"/>
                    </a:lnTo>
                    <a:lnTo>
                      <a:pt x="93" y="5"/>
                    </a:lnTo>
                    <a:lnTo>
                      <a:pt x="90" y="11"/>
                    </a:lnTo>
                    <a:lnTo>
                      <a:pt x="94" y="15"/>
                    </a:lnTo>
                    <a:lnTo>
                      <a:pt x="94" y="46"/>
                    </a:lnTo>
                    <a:lnTo>
                      <a:pt x="92" y="46"/>
                    </a:lnTo>
                    <a:lnTo>
                      <a:pt x="92" y="50"/>
                    </a:lnTo>
                    <a:lnTo>
                      <a:pt x="94" y="53"/>
                    </a:lnTo>
                    <a:lnTo>
                      <a:pt x="93" y="56"/>
                    </a:lnTo>
                    <a:lnTo>
                      <a:pt x="94" y="64"/>
                    </a:lnTo>
                    <a:lnTo>
                      <a:pt x="91" y="63"/>
                    </a:lnTo>
                    <a:lnTo>
                      <a:pt x="89" y="60"/>
                    </a:lnTo>
                    <a:lnTo>
                      <a:pt x="85" y="58"/>
                    </a:lnTo>
                    <a:lnTo>
                      <a:pt x="81" y="57"/>
                    </a:lnTo>
                    <a:lnTo>
                      <a:pt x="73" y="57"/>
                    </a:lnTo>
                    <a:lnTo>
                      <a:pt x="68" y="54"/>
                    </a:lnTo>
                    <a:lnTo>
                      <a:pt x="0" y="50"/>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7" name="Freeform 50">
                <a:extLst>
                  <a:ext uri="{FF2B5EF4-FFF2-40B4-BE49-F238E27FC236}">
                    <a16:creationId xmlns:a16="http://schemas.microsoft.com/office/drawing/2014/main" id="{DAE11E3F-54D0-467C-9893-B8D65F9F9EFD}"/>
                  </a:ext>
                </a:extLst>
              </p:cNvPr>
              <p:cNvSpPr>
                <a:spLocks/>
              </p:cNvSpPr>
              <p:nvPr/>
            </p:nvSpPr>
            <p:spPr bwMode="auto">
              <a:xfrm>
                <a:off x="9064179" y="3320290"/>
                <a:ext cx="979263" cy="322498"/>
              </a:xfrm>
              <a:custGeom>
                <a:avLst/>
                <a:gdLst>
                  <a:gd name="T0" fmla="*/ 0 w 114"/>
                  <a:gd name="T1" fmla="*/ 2147483647 h 39"/>
                  <a:gd name="T2" fmla="*/ 2147483647 w 114"/>
                  <a:gd name="T3" fmla="*/ 2147483647 h 39"/>
                  <a:gd name="T4" fmla="*/ 2147483647 w 114"/>
                  <a:gd name="T5" fmla="*/ 2147483647 h 39"/>
                  <a:gd name="T6" fmla="*/ 2147483647 w 114"/>
                  <a:gd name="T7" fmla="*/ 2147483647 h 39"/>
                  <a:gd name="T8" fmla="*/ 2147483647 w 114"/>
                  <a:gd name="T9" fmla="*/ 2147483647 h 39"/>
                  <a:gd name="T10" fmla="*/ 2147483647 w 114"/>
                  <a:gd name="T11" fmla="*/ 2147483647 h 39"/>
                  <a:gd name="T12" fmla="*/ 2147483647 w 114"/>
                  <a:gd name="T13" fmla="*/ 2147483647 h 39"/>
                  <a:gd name="T14" fmla="*/ 2147483647 w 114"/>
                  <a:gd name="T15" fmla="*/ 2147483647 h 39"/>
                  <a:gd name="T16" fmla="*/ 2147483647 w 114"/>
                  <a:gd name="T17" fmla="*/ 2147483647 h 39"/>
                  <a:gd name="T18" fmla="*/ 2147483647 w 114"/>
                  <a:gd name="T19" fmla="*/ 2147483647 h 39"/>
                  <a:gd name="T20" fmla="*/ 2147483647 w 114"/>
                  <a:gd name="T21" fmla="*/ 2147483647 h 39"/>
                  <a:gd name="T22" fmla="*/ 2147483647 w 114"/>
                  <a:gd name="T23" fmla="*/ 2147483647 h 39"/>
                  <a:gd name="T24" fmla="*/ 2147483647 w 114"/>
                  <a:gd name="T25" fmla="*/ 2147483647 h 39"/>
                  <a:gd name="T26" fmla="*/ 2147483647 w 114"/>
                  <a:gd name="T27" fmla="*/ 0 h 39"/>
                  <a:gd name="T28" fmla="*/ 2147483647 w 114"/>
                  <a:gd name="T29" fmla="*/ 2147483647 h 39"/>
                  <a:gd name="T30" fmla="*/ 2147483647 w 114"/>
                  <a:gd name="T31" fmla="*/ 2147483647 h 39"/>
                  <a:gd name="T32" fmla="*/ 2147483647 w 114"/>
                  <a:gd name="T33" fmla="*/ 2147483647 h 39"/>
                  <a:gd name="T34" fmla="*/ 2147483647 w 114"/>
                  <a:gd name="T35" fmla="*/ 2147483647 h 39"/>
                  <a:gd name="T36" fmla="*/ 2147483647 w 114"/>
                  <a:gd name="T37" fmla="*/ 2147483647 h 39"/>
                  <a:gd name="T38" fmla="*/ 2147483647 w 114"/>
                  <a:gd name="T39" fmla="*/ 2147483647 h 39"/>
                  <a:gd name="T40" fmla="*/ 2147483647 w 114"/>
                  <a:gd name="T41" fmla="*/ 2147483647 h 39"/>
                  <a:gd name="T42" fmla="*/ 2147483647 w 114"/>
                  <a:gd name="T43" fmla="*/ 2147483647 h 39"/>
                  <a:gd name="T44" fmla="*/ 2147483647 w 114"/>
                  <a:gd name="T45" fmla="*/ 2147483647 h 39"/>
                  <a:gd name="T46" fmla="*/ 2147483647 w 114"/>
                  <a:gd name="T47" fmla="*/ 2147483647 h 39"/>
                  <a:gd name="T48" fmla="*/ 2147483647 w 114"/>
                  <a:gd name="T49" fmla="*/ 2147483647 h 39"/>
                  <a:gd name="T50" fmla="*/ 2147483647 w 114"/>
                  <a:gd name="T51" fmla="*/ 2147483647 h 39"/>
                  <a:gd name="T52" fmla="*/ 2147483647 w 114"/>
                  <a:gd name="T53" fmla="*/ 2147483647 h 39"/>
                  <a:gd name="T54" fmla="*/ 2147483647 w 114"/>
                  <a:gd name="T55" fmla="*/ 2147483647 h 39"/>
                  <a:gd name="T56" fmla="*/ 2147483647 w 114"/>
                  <a:gd name="T57" fmla="*/ 2147483647 h 39"/>
                  <a:gd name="T58" fmla="*/ 0 w 114"/>
                  <a:gd name="T59" fmla="*/ 214748364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39"/>
                  <a:gd name="T92" fmla="*/ 114 w 114"/>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39">
                    <a:moveTo>
                      <a:pt x="0" y="39"/>
                    </a:moveTo>
                    <a:lnTo>
                      <a:pt x="2" y="32"/>
                    </a:lnTo>
                    <a:lnTo>
                      <a:pt x="1" y="31"/>
                    </a:lnTo>
                    <a:lnTo>
                      <a:pt x="4" y="29"/>
                    </a:lnTo>
                    <a:lnTo>
                      <a:pt x="8" y="22"/>
                    </a:lnTo>
                    <a:lnTo>
                      <a:pt x="7" y="21"/>
                    </a:lnTo>
                    <a:lnTo>
                      <a:pt x="8" y="18"/>
                    </a:lnTo>
                    <a:lnTo>
                      <a:pt x="8" y="15"/>
                    </a:lnTo>
                    <a:lnTo>
                      <a:pt x="10" y="12"/>
                    </a:lnTo>
                    <a:lnTo>
                      <a:pt x="28" y="11"/>
                    </a:lnTo>
                    <a:lnTo>
                      <a:pt x="28" y="8"/>
                    </a:lnTo>
                    <a:lnTo>
                      <a:pt x="34" y="9"/>
                    </a:lnTo>
                    <a:lnTo>
                      <a:pt x="87" y="4"/>
                    </a:lnTo>
                    <a:lnTo>
                      <a:pt x="114" y="0"/>
                    </a:lnTo>
                    <a:lnTo>
                      <a:pt x="114" y="4"/>
                    </a:lnTo>
                    <a:lnTo>
                      <a:pt x="112" y="5"/>
                    </a:lnTo>
                    <a:lnTo>
                      <a:pt x="109" y="9"/>
                    </a:lnTo>
                    <a:lnTo>
                      <a:pt x="108" y="9"/>
                    </a:lnTo>
                    <a:lnTo>
                      <a:pt x="106" y="10"/>
                    </a:lnTo>
                    <a:lnTo>
                      <a:pt x="104" y="12"/>
                    </a:lnTo>
                    <a:lnTo>
                      <a:pt x="102" y="11"/>
                    </a:lnTo>
                    <a:lnTo>
                      <a:pt x="99" y="13"/>
                    </a:lnTo>
                    <a:lnTo>
                      <a:pt x="99" y="16"/>
                    </a:lnTo>
                    <a:lnTo>
                      <a:pt x="86" y="23"/>
                    </a:lnTo>
                    <a:lnTo>
                      <a:pt x="85" y="26"/>
                    </a:lnTo>
                    <a:lnTo>
                      <a:pt x="82" y="28"/>
                    </a:lnTo>
                    <a:lnTo>
                      <a:pt x="82" y="32"/>
                    </a:lnTo>
                    <a:lnTo>
                      <a:pt x="64" y="34"/>
                    </a:lnTo>
                    <a:lnTo>
                      <a:pt x="29" y="37"/>
                    </a:lnTo>
                    <a:lnTo>
                      <a:pt x="0" y="3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8" name="Freeform 51">
                <a:extLst>
                  <a:ext uri="{FF2B5EF4-FFF2-40B4-BE49-F238E27FC236}">
                    <a16:creationId xmlns:a16="http://schemas.microsoft.com/office/drawing/2014/main" id="{D77D0078-86B9-4A49-8AF2-BBB33346014B}"/>
                  </a:ext>
                </a:extLst>
              </p:cNvPr>
              <p:cNvSpPr>
                <a:spLocks/>
              </p:cNvSpPr>
              <p:nvPr/>
            </p:nvSpPr>
            <p:spPr bwMode="auto">
              <a:xfrm>
                <a:off x="7078452" y="3419520"/>
                <a:ext cx="1607767" cy="1496723"/>
              </a:xfrm>
              <a:custGeom>
                <a:avLst/>
                <a:gdLst>
                  <a:gd name="T0" fmla="*/ 2147483647 w 187"/>
                  <a:gd name="T1" fmla="*/ 2147483647 h 181"/>
                  <a:gd name="T2" fmla="*/ 2147483647 w 187"/>
                  <a:gd name="T3" fmla="*/ 2147483647 h 181"/>
                  <a:gd name="T4" fmla="*/ 2147483647 w 187"/>
                  <a:gd name="T5" fmla="*/ 2147483647 h 181"/>
                  <a:gd name="T6" fmla="*/ 2147483647 w 187"/>
                  <a:gd name="T7" fmla="*/ 2147483647 h 181"/>
                  <a:gd name="T8" fmla="*/ 2147483647 w 187"/>
                  <a:gd name="T9" fmla="*/ 2147483647 h 181"/>
                  <a:gd name="T10" fmla="*/ 2147483647 w 187"/>
                  <a:gd name="T11" fmla="*/ 2147483647 h 181"/>
                  <a:gd name="T12" fmla="*/ 2147483647 w 187"/>
                  <a:gd name="T13" fmla="*/ 2147483647 h 181"/>
                  <a:gd name="T14" fmla="*/ 2147483647 w 187"/>
                  <a:gd name="T15" fmla="*/ 2147483647 h 181"/>
                  <a:gd name="T16" fmla="*/ 2147483647 w 187"/>
                  <a:gd name="T17" fmla="*/ 2147483647 h 181"/>
                  <a:gd name="T18" fmla="*/ 2147483647 w 187"/>
                  <a:gd name="T19" fmla="*/ 2147483647 h 181"/>
                  <a:gd name="T20" fmla="*/ 2147483647 w 187"/>
                  <a:gd name="T21" fmla="*/ 2147483647 h 181"/>
                  <a:gd name="T22" fmla="*/ 2147483647 w 187"/>
                  <a:gd name="T23" fmla="*/ 2147483647 h 181"/>
                  <a:gd name="T24" fmla="*/ 2147483647 w 187"/>
                  <a:gd name="T25" fmla="*/ 2147483647 h 181"/>
                  <a:gd name="T26" fmla="*/ 2147483647 w 187"/>
                  <a:gd name="T27" fmla="*/ 2147483647 h 181"/>
                  <a:gd name="T28" fmla="*/ 2147483647 w 187"/>
                  <a:gd name="T29" fmla="*/ 2147483647 h 181"/>
                  <a:gd name="T30" fmla="*/ 2147483647 w 187"/>
                  <a:gd name="T31" fmla="*/ 2147483647 h 181"/>
                  <a:gd name="T32" fmla="*/ 2147483647 w 187"/>
                  <a:gd name="T33" fmla="*/ 2147483647 h 181"/>
                  <a:gd name="T34" fmla="*/ 2147483647 w 187"/>
                  <a:gd name="T35" fmla="*/ 2147483647 h 181"/>
                  <a:gd name="T36" fmla="*/ 2147483647 w 187"/>
                  <a:gd name="T37" fmla="*/ 2147483647 h 181"/>
                  <a:gd name="T38" fmla="*/ 2147483647 w 187"/>
                  <a:gd name="T39" fmla="*/ 2147483647 h 181"/>
                  <a:gd name="T40" fmla="*/ 2147483647 w 187"/>
                  <a:gd name="T41" fmla="*/ 2147483647 h 181"/>
                  <a:gd name="T42" fmla="*/ 2147483647 w 187"/>
                  <a:gd name="T43" fmla="*/ 2147483647 h 181"/>
                  <a:gd name="T44" fmla="*/ 2147483647 w 187"/>
                  <a:gd name="T45" fmla="*/ 2147483647 h 181"/>
                  <a:gd name="T46" fmla="*/ 2147483647 w 187"/>
                  <a:gd name="T47" fmla="*/ 2147483647 h 181"/>
                  <a:gd name="T48" fmla="*/ 2147483647 w 187"/>
                  <a:gd name="T49" fmla="*/ 2147483647 h 181"/>
                  <a:gd name="T50" fmla="*/ 2147483647 w 187"/>
                  <a:gd name="T51" fmla="*/ 2147483647 h 181"/>
                  <a:gd name="T52" fmla="*/ 2147483647 w 187"/>
                  <a:gd name="T53" fmla="*/ 2147483647 h 181"/>
                  <a:gd name="T54" fmla="*/ 2147483647 w 187"/>
                  <a:gd name="T55" fmla="*/ 2147483647 h 181"/>
                  <a:gd name="T56" fmla="*/ 2147483647 w 187"/>
                  <a:gd name="T57" fmla="*/ 2147483647 h 181"/>
                  <a:gd name="T58" fmla="*/ 2147483647 w 187"/>
                  <a:gd name="T59" fmla="*/ 2147483647 h 181"/>
                  <a:gd name="T60" fmla="*/ 2147483647 w 187"/>
                  <a:gd name="T61" fmla="*/ 2147483647 h 181"/>
                  <a:gd name="T62" fmla="*/ 2147483647 w 187"/>
                  <a:gd name="T63" fmla="*/ 2147483647 h 181"/>
                  <a:gd name="T64" fmla="*/ 2147483647 w 187"/>
                  <a:gd name="T65" fmla="*/ 2147483647 h 181"/>
                  <a:gd name="T66" fmla="*/ 2147483647 w 187"/>
                  <a:gd name="T67" fmla="*/ 2147483647 h 181"/>
                  <a:gd name="T68" fmla="*/ 2147483647 w 187"/>
                  <a:gd name="T69" fmla="*/ 2147483647 h 181"/>
                  <a:gd name="T70" fmla="*/ 2147483647 w 187"/>
                  <a:gd name="T71" fmla="*/ 2147483647 h 181"/>
                  <a:gd name="T72" fmla="*/ 2147483647 w 187"/>
                  <a:gd name="T73" fmla="*/ 2147483647 h 181"/>
                  <a:gd name="T74" fmla="*/ 2147483647 w 187"/>
                  <a:gd name="T75" fmla="*/ 2147483647 h 181"/>
                  <a:gd name="T76" fmla="*/ 2147483647 w 187"/>
                  <a:gd name="T77" fmla="*/ 2147483647 h 181"/>
                  <a:gd name="T78" fmla="*/ 2147483647 w 187"/>
                  <a:gd name="T79" fmla="*/ 2147483647 h 181"/>
                  <a:gd name="T80" fmla="*/ 2147483647 w 187"/>
                  <a:gd name="T81" fmla="*/ 2147483647 h 181"/>
                  <a:gd name="T82" fmla="*/ 2147483647 w 187"/>
                  <a:gd name="T83" fmla="*/ 2147483647 h 181"/>
                  <a:gd name="T84" fmla="*/ 2147483647 w 187"/>
                  <a:gd name="T85" fmla="*/ 2147483647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7"/>
                  <a:gd name="T130" fmla="*/ 0 h 181"/>
                  <a:gd name="T131" fmla="*/ 187 w 187"/>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7" h="181">
                    <a:moveTo>
                      <a:pt x="2" y="74"/>
                    </a:moveTo>
                    <a:lnTo>
                      <a:pt x="0" y="71"/>
                    </a:lnTo>
                    <a:lnTo>
                      <a:pt x="4" y="71"/>
                    </a:lnTo>
                    <a:lnTo>
                      <a:pt x="51" y="75"/>
                    </a:lnTo>
                    <a:lnTo>
                      <a:pt x="58" y="0"/>
                    </a:lnTo>
                    <a:lnTo>
                      <a:pt x="99" y="2"/>
                    </a:lnTo>
                    <a:lnTo>
                      <a:pt x="97" y="35"/>
                    </a:lnTo>
                    <a:lnTo>
                      <a:pt x="101" y="38"/>
                    </a:lnTo>
                    <a:lnTo>
                      <a:pt x="105" y="38"/>
                    </a:lnTo>
                    <a:lnTo>
                      <a:pt x="106" y="37"/>
                    </a:lnTo>
                    <a:lnTo>
                      <a:pt x="108" y="39"/>
                    </a:lnTo>
                    <a:lnTo>
                      <a:pt x="108" y="41"/>
                    </a:lnTo>
                    <a:lnTo>
                      <a:pt x="112" y="41"/>
                    </a:lnTo>
                    <a:lnTo>
                      <a:pt x="114" y="43"/>
                    </a:lnTo>
                    <a:lnTo>
                      <a:pt x="116" y="42"/>
                    </a:lnTo>
                    <a:lnTo>
                      <a:pt x="119" y="43"/>
                    </a:lnTo>
                    <a:lnTo>
                      <a:pt x="119" y="42"/>
                    </a:lnTo>
                    <a:lnTo>
                      <a:pt x="123" y="42"/>
                    </a:lnTo>
                    <a:lnTo>
                      <a:pt x="125" y="47"/>
                    </a:lnTo>
                    <a:lnTo>
                      <a:pt x="126" y="48"/>
                    </a:lnTo>
                    <a:lnTo>
                      <a:pt x="129" y="46"/>
                    </a:lnTo>
                    <a:lnTo>
                      <a:pt x="133" y="49"/>
                    </a:lnTo>
                    <a:lnTo>
                      <a:pt x="136" y="47"/>
                    </a:lnTo>
                    <a:lnTo>
                      <a:pt x="137" y="50"/>
                    </a:lnTo>
                    <a:lnTo>
                      <a:pt x="137" y="48"/>
                    </a:lnTo>
                    <a:lnTo>
                      <a:pt x="140" y="46"/>
                    </a:lnTo>
                    <a:lnTo>
                      <a:pt x="140" y="48"/>
                    </a:lnTo>
                    <a:lnTo>
                      <a:pt x="144" y="48"/>
                    </a:lnTo>
                    <a:lnTo>
                      <a:pt x="147" y="50"/>
                    </a:lnTo>
                    <a:lnTo>
                      <a:pt x="154" y="48"/>
                    </a:lnTo>
                    <a:lnTo>
                      <a:pt x="162" y="47"/>
                    </a:lnTo>
                    <a:lnTo>
                      <a:pt x="164" y="46"/>
                    </a:lnTo>
                    <a:lnTo>
                      <a:pt x="170" y="50"/>
                    </a:lnTo>
                    <a:lnTo>
                      <a:pt x="173" y="51"/>
                    </a:lnTo>
                    <a:lnTo>
                      <a:pt x="175" y="53"/>
                    </a:lnTo>
                    <a:lnTo>
                      <a:pt x="180" y="53"/>
                    </a:lnTo>
                    <a:lnTo>
                      <a:pt x="180" y="62"/>
                    </a:lnTo>
                    <a:lnTo>
                      <a:pt x="181" y="80"/>
                    </a:lnTo>
                    <a:lnTo>
                      <a:pt x="183" y="82"/>
                    </a:lnTo>
                    <a:lnTo>
                      <a:pt x="183" y="86"/>
                    </a:lnTo>
                    <a:lnTo>
                      <a:pt x="187" y="93"/>
                    </a:lnTo>
                    <a:lnTo>
                      <a:pt x="187" y="98"/>
                    </a:lnTo>
                    <a:lnTo>
                      <a:pt x="185" y="103"/>
                    </a:lnTo>
                    <a:lnTo>
                      <a:pt x="185" y="106"/>
                    </a:lnTo>
                    <a:lnTo>
                      <a:pt x="186" y="109"/>
                    </a:lnTo>
                    <a:lnTo>
                      <a:pt x="186" y="112"/>
                    </a:lnTo>
                    <a:lnTo>
                      <a:pt x="184" y="114"/>
                    </a:lnTo>
                    <a:lnTo>
                      <a:pt x="182" y="116"/>
                    </a:lnTo>
                    <a:lnTo>
                      <a:pt x="184" y="117"/>
                    </a:lnTo>
                    <a:lnTo>
                      <a:pt x="176" y="120"/>
                    </a:lnTo>
                    <a:lnTo>
                      <a:pt x="170" y="123"/>
                    </a:lnTo>
                    <a:lnTo>
                      <a:pt x="174" y="121"/>
                    </a:lnTo>
                    <a:lnTo>
                      <a:pt x="170" y="121"/>
                    </a:lnTo>
                    <a:lnTo>
                      <a:pt x="171" y="116"/>
                    </a:lnTo>
                    <a:lnTo>
                      <a:pt x="168" y="119"/>
                    </a:lnTo>
                    <a:lnTo>
                      <a:pt x="166" y="118"/>
                    </a:lnTo>
                    <a:lnTo>
                      <a:pt x="166" y="121"/>
                    </a:lnTo>
                    <a:lnTo>
                      <a:pt x="168" y="121"/>
                    </a:lnTo>
                    <a:lnTo>
                      <a:pt x="168" y="124"/>
                    </a:lnTo>
                    <a:lnTo>
                      <a:pt x="166" y="126"/>
                    </a:lnTo>
                    <a:lnTo>
                      <a:pt x="164" y="126"/>
                    </a:lnTo>
                    <a:lnTo>
                      <a:pt x="164" y="130"/>
                    </a:lnTo>
                    <a:lnTo>
                      <a:pt x="146" y="140"/>
                    </a:lnTo>
                    <a:lnTo>
                      <a:pt x="147" y="139"/>
                    </a:lnTo>
                    <a:lnTo>
                      <a:pt x="155" y="134"/>
                    </a:lnTo>
                    <a:lnTo>
                      <a:pt x="148" y="137"/>
                    </a:lnTo>
                    <a:lnTo>
                      <a:pt x="149" y="134"/>
                    </a:lnTo>
                    <a:lnTo>
                      <a:pt x="147" y="136"/>
                    </a:lnTo>
                    <a:lnTo>
                      <a:pt x="145" y="135"/>
                    </a:lnTo>
                    <a:lnTo>
                      <a:pt x="145" y="137"/>
                    </a:lnTo>
                    <a:lnTo>
                      <a:pt x="142" y="135"/>
                    </a:lnTo>
                    <a:lnTo>
                      <a:pt x="142" y="137"/>
                    </a:lnTo>
                    <a:lnTo>
                      <a:pt x="145" y="139"/>
                    </a:lnTo>
                    <a:lnTo>
                      <a:pt x="142" y="141"/>
                    </a:lnTo>
                    <a:lnTo>
                      <a:pt x="140" y="138"/>
                    </a:lnTo>
                    <a:lnTo>
                      <a:pt x="139" y="145"/>
                    </a:lnTo>
                    <a:lnTo>
                      <a:pt x="137" y="143"/>
                    </a:lnTo>
                    <a:lnTo>
                      <a:pt x="134" y="144"/>
                    </a:lnTo>
                    <a:lnTo>
                      <a:pt x="133" y="146"/>
                    </a:lnTo>
                    <a:lnTo>
                      <a:pt x="135" y="149"/>
                    </a:lnTo>
                    <a:lnTo>
                      <a:pt x="129" y="149"/>
                    </a:lnTo>
                    <a:lnTo>
                      <a:pt x="131" y="150"/>
                    </a:lnTo>
                    <a:lnTo>
                      <a:pt x="131" y="153"/>
                    </a:lnTo>
                    <a:lnTo>
                      <a:pt x="132" y="152"/>
                    </a:lnTo>
                    <a:lnTo>
                      <a:pt x="131" y="154"/>
                    </a:lnTo>
                    <a:lnTo>
                      <a:pt x="129" y="159"/>
                    </a:lnTo>
                    <a:lnTo>
                      <a:pt x="129" y="156"/>
                    </a:lnTo>
                    <a:lnTo>
                      <a:pt x="127" y="158"/>
                    </a:lnTo>
                    <a:lnTo>
                      <a:pt x="125" y="155"/>
                    </a:lnTo>
                    <a:lnTo>
                      <a:pt x="125" y="159"/>
                    </a:lnTo>
                    <a:lnTo>
                      <a:pt x="130" y="159"/>
                    </a:lnTo>
                    <a:lnTo>
                      <a:pt x="128" y="164"/>
                    </a:lnTo>
                    <a:lnTo>
                      <a:pt x="129" y="173"/>
                    </a:lnTo>
                    <a:lnTo>
                      <a:pt x="134" y="181"/>
                    </a:lnTo>
                    <a:lnTo>
                      <a:pt x="128" y="181"/>
                    </a:lnTo>
                    <a:lnTo>
                      <a:pt x="123" y="179"/>
                    </a:lnTo>
                    <a:lnTo>
                      <a:pt x="119" y="179"/>
                    </a:lnTo>
                    <a:lnTo>
                      <a:pt x="112" y="175"/>
                    </a:lnTo>
                    <a:lnTo>
                      <a:pt x="104" y="172"/>
                    </a:lnTo>
                    <a:lnTo>
                      <a:pt x="104" y="170"/>
                    </a:lnTo>
                    <a:lnTo>
                      <a:pt x="102" y="165"/>
                    </a:lnTo>
                    <a:lnTo>
                      <a:pt x="99" y="162"/>
                    </a:lnTo>
                    <a:lnTo>
                      <a:pt x="100" y="159"/>
                    </a:lnTo>
                    <a:lnTo>
                      <a:pt x="98" y="157"/>
                    </a:lnTo>
                    <a:lnTo>
                      <a:pt x="98" y="153"/>
                    </a:lnTo>
                    <a:lnTo>
                      <a:pt x="94" y="149"/>
                    </a:lnTo>
                    <a:lnTo>
                      <a:pt x="89" y="142"/>
                    </a:lnTo>
                    <a:lnTo>
                      <a:pt x="81" y="124"/>
                    </a:lnTo>
                    <a:lnTo>
                      <a:pt x="75" y="119"/>
                    </a:lnTo>
                    <a:lnTo>
                      <a:pt x="73" y="115"/>
                    </a:lnTo>
                    <a:lnTo>
                      <a:pt x="68" y="114"/>
                    </a:lnTo>
                    <a:lnTo>
                      <a:pt x="63" y="114"/>
                    </a:lnTo>
                    <a:lnTo>
                      <a:pt x="59" y="112"/>
                    </a:lnTo>
                    <a:lnTo>
                      <a:pt x="58" y="114"/>
                    </a:lnTo>
                    <a:lnTo>
                      <a:pt x="54" y="114"/>
                    </a:lnTo>
                    <a:lnTo>
                      <a:pt x="50" y="122"/>
                    </a:lnTo>
                    <a:lnTo>
                      <a:pt x="47" y="126"/>
                    </a:lnTo>
                    <a:lnTo>
                      <a:pt x="44" y="126"/>
                    </a:lnTo>
                    <a:lnTo>
                      <a:pt x="37" y="120"/>
                    </a:lnTo>
                    <a:lnTo>
                      <a:pt x="34" y="120"/>
                    </a:lnTo>
                    <a:lnTo>
                      <a:pt x="27" y="113"/>
                    </a:lnTo>
                    <a:lnTo>
                      <a:pt x="25" y="108"/>
                    </a:lnTo>
                    <a:lnTo>
                      <a:pt x="25" y="103"/>
                    </a:lnTo>
                    <a:lnTo>
                      <a:pt x="22" y="96"/>
                    </a:lnTo>
                    <a:lnTo>
                      <a:pt x="16" y="91"/>
                    </a:lnTo>
                    <a:lnTo>
                      <a:pt x="8" y="82"/>
                    </a:lnTo>
                    <a:lnTo>
                      <a:pt x="6" y="80"/>
                    </a:lnTo>
                    <a:lnTo>
                      <a:pt x="4" y="75"/>
                    </a:lnTo>
                    <a:lnTo>
                      <a:pt x="2" y="7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39" name="Freeform 52">
                <a:extLst>
                  <a:ext uri="{FF2B5EF4-FFF2-40B4-BE49-F238E27FC236}">
                    <a16:creationId xmlns:a16="http://schemas.microsoft.com/office/drawing/2014/main" id="{ED54510C-AAE0-4D76-8C36-3033D0C3C22C}"/>
                  </a:ext>
                </a:extLst>
              </p:cNvPr>
              <p:cNvSpPr>
                <a:spLocks/>
              </p:cNvSpPr>
              <p:nvPr/>
            </p:nvSpPr>
            <p:spPr bwMode="auto">
              <a:xfrm>
                <a:off x="6332552" y="2485101"/>
                <a:ext cx="642820" cy="785573"/>
              </a:xfrm>
              <a:custGeom>
                <a:avLst/>
                <a:gdLst>
                  <a:gd name="T0" fmla="*/ 0 w 75"/>
                  <a:gd name="T1" fmla="*/ 2147483647 h 95"/>
                  <a:gd name="T2" fmla="*/ 2147483647 w 75"/>
                  <a:gd name="T3" fmla="*/ 0 h 95"/>
                  <a:gd name="T4" fmla="*/ 2147483647 w 75"/>
                  <a:gd name="T5" fmla="*/ 2147483647 h 95"/>
                  <a:gd name="T6" fmla="*/ 2147483647 w 75"/>
                  <a:gd name="T7" fmla="*/ 2147483647 h 95"/>
                  <a:gd name="T8" fmla="*/ 2147483647 w 75"/>
                  <a:gd name="T9" fmla="*/ 2147483647 h 95"/>
                  <a:gd name="T10" fmla="*/ 2147483647 w 75"/>
                  <a:gd name="T11" fmla="*/ 2147483647 h 95"/>
                  <a:gd name="T12" fmla="*/ 0 w 75"/>
                  <a:gd name="T13" fmla="*/ 2147483647 h 95"/>
                  <a:gd name="T14" fmla="*/ 0 60000 65536"/>
                  <a:gd name="T15" fmla="*/ 0 60000 65536"/>
                  <a:gd name="T16" fmla="*/ 0 60000 65536"/>
                  <a:gd name="T17" fmla="*/ 0 60000 65536"/>
                  <a:gd name="T18" fmla="*/ 0 60000 65536"/>
                  <a:gd name="T19" fmla="*/ 0 60000 65536"/>
                  <a:gd name="T20" fmla="*/ 0 60000 65536"/>
                  <a:gd name="T21" fmla="*/ 0 w 75"/>
                  <a:gd name="T22" fmla="*/ 0 h 95"/>
                  <a:gd name="T23" fmla="*/ 75 w 75"/>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95">
                    <a:moveTo>
                      <a:pt x="0" y="84"/>
                    </a:moveTo>
                    <a:lnTo>
                      <a:pt x="16" y="0"/>
                    </a:lnTo>
                    <a:lnTo>
                      <a:pt x="53" y="7"/>
                    </a:lnTo>
                    <a:lnTo>
                      <a:pt x="50" y="24"/>
                    </a:lnTo>
                    <a:lnTo>
                      <a:pt x="75" y="27"/>
                    </a:lnTo>
                    <a:lnTo>
                      <a:pt x="66" y="95"/>
                    </a:lnTo>
                    <a:lnTo>
                      <a:pt x="0" y="8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0" name="Freeform 53">
                <a:extLst>
                  <a:ext uri="{FF2B5EF4-FFF2-40B4-BE49-F238E27FC236}">
                    <a16:creationId xmlns:a16="http://schemas.microsoft.com/office/drawing/2014/main" id="{4F26FC45-5F71-4AFC-AFD4-50E77EE1A146}"/>
                  </a:ext>
                </a:extLst>
              </p:cNvPr>
              <p:cNvSpPr>
                <a:spLocks/>
              </p:cNvSpPr>
              <p:nvPr/>
            </p:nvSpPr>
            <p:spPr bwMode="auto">
              <a:xfrm>
                <a:off x="10703442" y="1947604"/>
                <a:ext cx="181823" cy="355575"/>
              </a:xfrm>
              <a:custGeom>
                <a:avLst/>
                <a:gdLst>
                  <a:gd name="T0" fmla="*/ 0 w 21"/>
                  <a:gd name="T1" fmla="*/ 2147483647 h 43"/>
                  <a:gd name="T2" fmla="*/ 2147483647 w 21"/>
                  <a:gd name="T3" fmla="*/ 2147483647 h 43"/>
                  <a:gd name="T4" fmla="*/ 2147483647 w 21"/>
                  <a:gd name="T5" fmla="*/ 2147483647 h 43"/>
                  <a:gd name="T6" fmla="*/ 2147483647 w 21"/>
                  <a:gd name="T7" fmla="*/ 2147483647 h 43"/>
                  <a:gd name="T8" fmla="*/ 2147483647 w 21"/>
                  <a:gd name="T9" fmla="*/ 2147483647 h 43"/>
                  <a:gd name="T10" fmla="*/ 2147483647 w 21"/>
                  <a:gd name="T11" fmla="*/ 2147483647 h 43"/>
                  <a:gd name="T12" fmla="*/ 2147483647 w 21"/>
                  <a:gd name="T13" fmla="*/ 2147483647 h 43"/>
                  <a:gd name="T14" fmla="*/ 2147483647 w 21"/>
                  <a:gd name="T15" fmla="*/ 2147483647 h 43"/>
                  <a:gd name="T16" fmla="*/ 2147483647 w 21"/>
                  <a:gd name="T17" fmla="*/ 2147483647 h 43"/>
                  <a:gd name="T18" fmla="*/ 2147483647 w 21"/>
                  <a:gd name="T19" fmla="*/ 0 h 43"/>
                  <a:gd name="T20" fmla="*/ 0 w 21"/>
                  <a:gd name="T21" fmla="*/ 2147483647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3"/>
                  <a:gd name="T35" fmla="*/ 21 w 21"/>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3">
                    <a:moveTo>
                      <a:pt x="0" y="6"/>
                    </a:moveTo>
                    <a:lnTo>
                      <a:pt x="3" y="18"/>
                    </a:lnTo>
                    <a:lnTo>
                      <a:pt x="4" y="26"/>
                    </a:lnTo>
                    <a:lnTo>
                      <a:pt x="7" y="34"/>
                    </a:lnTo>
                    <a:lnTo>
                      <a:pt x="9" y="43"/>
                    </a:lnTo>
                    <a:lnTo>
                      <a:pt x="19" y="41"/>
                    </a:lnTo>
                    <a:lnTo>
                      <a:pt x="17" y="26"/>
                    </a:lnTo>
                    <a:lnTo>
                      <a:pt x="18" y="16"/>
                    </a:lnTo>
                    <a:lnTo>
                      <a:pt x="21" y="11"/>
                    </a:lnTo>
                    <a:lnTo>
                      <a:pt x="21" y="0"/>
                    </a:lnTo>
                    <a:lnTo>
                      <a:pt x="0" y="6"/>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1" name="Freeform 54">
                <a:extLst>
                  <a:ext uri="{FF2B5EF4-FFF2-40B4-BE49-F238E27FC236}">
                    <a16:creationId xmlns:a16="http://schemas.microsoft.com/office/drawing/2014/main" id="{AF2F0F9A-6600-4C02-9F82-82F8BA394E82}"/>
                  </a:ext>
                </a:extLst>
              </p:cNvPr>
              <p:cNvSpPr>
                <a:spLocks/>
              </p:cNvSpPr>
              <p:nvPr/>
            </p:nvSpPr>
            <p:spPr bwMode="auto">
              <a:xfrm>
                <a:off x="9810079" y="2865484"/>
                <a:ext cx="893363" cy="487882"/>
              </a:xfrm>
              <a:custGeom>
                <a:avLst/>
                <a:gdLst>
                  <a:gd name="T0" fmla="*/ 2147483647 w 104"/>
                  <a:gd name="T1" fmla="*/ 2147483647 h 59"/>
                  <a:gd name="T2" fmla="*/ 2147483647 w 104"/>
                  <a:gd name="T3" fmla="*/ 2147483647 h 59"/>
                  <a:gd name="T4" fmla="*/ 2147483647 w 104"/>
                  <a:gd name="T5" fmla="*/ 2147483647 h 59"/>
                  <a:gd name="T6" fmla="*/ 2147483647 w 104"/>
                  <a:gd name="T7" fmla="*/ 2147483647 h 59"/>
                  <a:gd name="T8" fmla="*/ 2147483647 w 104"/>
                  <a:gd name="T9" fmla="*/ 2147483647 h 59"/>
                  <a:gd name="T10" fmla="*/ 2147483647 w 104"/>
                  <a:gd name="T11" fmla="*/ 2147483647 h 59"/>
                  <a:gd name="T12" fmla="*/ 2147483647 w 104"/>
                  <a:gd name="T13" fmla="*/ 2147483647 h 59"/>
                  <a:gd name="T14" fmla="*/ 2147483647 w 104"/>
                  <a:gd name="T15" fmla="*/ 2147483647 h 59"/>
                  <a:gd name="T16" fmla="*/ 2147483647 w 104"/>
                  <a:gd name="T17" fmla="*/ 2147483647 h 59"/>
                  <a:gd name="T18" fmla="*/ 2147483647 w 104"/>
                  <a:gd name="T19" fmla="*/ 2147483647 h 59"/>
                  <a:gd name="T20" fmla="*/ 2147483647 w 104"/>
                  <a:gd name="T21" fmla="*/ 2147483647 h 59"/>
                  <a:gd name="T22" fmla="*/ 2147483647 w 104"/>
                  <a:gd name="T23" fmla="*/ 2147483647 h 59"/>
                  <a:gd name="T24" fmla="*/ 2147483647 w 104"/>
                  <a:gd name="T25" fmla="*/ 2147483647 h 59"/>
                  <a:gd name="T26" fmla="*/ 2147483647 w 104"/>
                  <a:gd name="T27" fmla="*/ 2147483647 h 59"/>
                  <a:gd name="T28" fmla="*/ 2147483647 w 104"/>
                  <a:gd name="T29" fmla="*/ 2147483647 h 59"/>
                  <a:gd name="T30" fmla="*/ 2147483647 w 104"/>
                  <a:gd name="T31" fmla="*/ 2147483647 h 59"/>
                  <a:gd name="T32" fmla="*/ 2147483647 w 104"/>
                  <a:gd name="T33" fmla="*/ 2147483647 h 59"/>
                  <a:gd name="T34" fmla="*/ 2147483647 w 104"/>
                  <a:gd name="T35" fmla="*/ 2147483647 h 59"/>
                  <a:gd name="T36" fmla="*/ 2147483647 w 104"/>
                  <a:gd name="T37" fmla="*/ 2147483647 h 59"/>
                  <a:gd name="T38" fmla="*/ 2147483647 w 104"/>
                  <a:gd name="T39" fmla="*/ 2147483647 h 59"/>
                  <a:gd name="T40" fmla="*/ 2147483647 w 104"/>
                  <a:gd name="T41" fmla="*/ 2147483647 h 59"/>
                  <a:gd name="T42" fmla="*/ 2147483647 w 104"/>
                  <a:gd name="T43" fmla="*/ 2147483647 h 59"/>
                  <a:gd name="T44" fmla="*/ 2147483647 w 104"/>
                  <a:gd name="T45" fmla="*/ 2147483647 h 59"/>
                  <a:gd name="T46" fmla="*/ 2147483647 w 104"/>
                  <a:gd name="T47" fmla="*/ 2147483647 h 59"/>
                  <a:gd name="T48" fmla="*/ 2147483647 w 104"/>
                  <a:gd name="T49" fmla="*/ 2147483647 h 59"/>
                  <a:gd name="T50" fmla="*/ 2147483647 w 104"/>
                  <a:gd name="T51" fmla="*/ 2147483647 h 59"/>
                  <a:gd name="T52" fmla="*/ 2147483647 w 104"/>
                  <a:gd name="T53" fmla="*/ 2147483647 h 59"/>
                  <a:gd name="T54" fmla="*/ 2147483647 w 104"/>
                  <a:gd name="T55" fmla="*/ 2147483647 h 59"/>
                  <a:gd name="T56" fmla="*/ 2147483647 w 104"/>
                  <a:gd name="T57" fmla="*/ 2147483647 h 59"/>
                  <a:gd name="T58" fmla="*/ 2147483647 w 104"/>
                  <a:gd name="T59" fmla="*/ 2147483647 h 59"/>
                  <a:gd name="T60" fmla="*/ 2147483647 w 104"/>
                  <a:gd name="T61" fmla="*/ 2147483647 h 59"/>
                  <a:gd name="T62" fmla="*/ 2147483647 w 104"/>
                  <a:gd name="T63" fmla="*/ 2147483647 h 59"/>
                  <a:gd name="T64" fmla="*/ 2147483647 w 104"/>
                  <a:gd name="T65" fmla="*/ 2147483647 h 59"/>
                  <a:gd name="T66" fmla="*/ 2147483647 w 104"/>
                  <a:gd name="T67" fmla="*/ 2147483647 h 59"/>
                  <a:gd name="T68" fmla="*/ 2147483647 w 104"/>
                  <a:gd name="T69" fmla="*/ 2147483647 h 59"/>
                  <a:gd name="T70" fmla="*/ 2147483647 w 104"/>
                  <a:gd name="T71" fmla="*/ 2147483647 h 59"/>
                  <a:gd name="T72" fmla="*/ 2147483647 w 104"/>
                  <a:gd name="T73" fmla="*/ 2147483647 h 59"/>
                  <a:gd name="T74" fmla="*/ 2147483647 w 104"/>
                  <a:gd name="T75" fmla="*/ 2147483647 h 59"/>
                  <a:gd name="T76" fmla="*/ 2147483647 w 104"/>
                  <a:gd name="T77" fmla="*/ 2147483647 h 59"/>
                  <a:gd name="T78" fmla="*/ 0 w 104"/>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59"/>
                  <a:gd name="T122" fmla="*/ 104 w 104"/>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59">
                    <a:moveTo>
                      <a:pt x="0" y="59"/>
                    </a:moveTo>
                    <a:lnTo>
                      <a:pt x="10" y="52"/>
                    </a:lnTo>
                    <a:lnTo>
                      <a:pt x="10" y="51"/>
                    </a:lnTo>
                    <a:lnTo>
                      <a:pt x="14" y="47"/>
                    </a:lnTo>
                    <a:lnTo>
                      <a:pt x="17" y="44"/>
                    </a:lnTo>
                    <a:lnTo>
                      <a:pt x="21" y="40"/>
                    </a:lnTo>
                    <a:lnTo>
                      <a:pt x="24" y="44"/>
                    </a:lnTo>
                    <a:lnTo>
                      <a:pt x="29" y="42"/>
                    </a:lnTo>
                    <a:lnTo>
                      <a:pt x="31" y="43"/>
                    </a:lnTo>
                    <a:lnTo>
                      <a:pt x="34" y="42"/>
                    </a:lnTo>
                    <a:lnTo>
                      <a:pt x="36" y="40"/>
                    </a:lnTo>
                    <a:lnTo>
                      <a:pt x="41" y="39"/>
                    </a:lnTo>
                    <a:lnTo>
                      <a:pt x="44" y="35"/>
                    </a:lnTo>
                    <a:lnTo>
                      <a:pt x="42" y="34"/>
                    </a:lnTo>
                    <a:lnTo>
                      <a:pt x="47" y="23"/>
                    </a:lnTo>
                    <a:lnTo>
                      <a:pt x="48" y="17"/>
                    </a:lnTo>
                    <a:lnTo>
                      <a:pt x="53" y="20"/>
                    </a:lnTo>
                    <a:lnTo>
                      <a:pt x="55" y="13"/>
                    </a:lnTo>
                    <a:lnTo>
                      <a:pt x="58" y="13"/>
                    </a:lnTo>
                    <a:lnTo>
                      <a:pt x="61" y="7"/>
                    </a:lnTo>
                    <a:lnTo>
                      <a:pt x="62" y="0"/>
                    </a:lnTo>
                    <a:lnTo>
                      <a:pt x="69" y="4"/>
                    </a:lnTo>
                    <a:lnTo>
                      <a:pt x="71" y="1"/>
                    </a:lnTo>
                    <a:lnTo>
                      <a:pt x="74" y="1"/>
                    </a:lnTo>
                    <a:lnTo>
                      <a:pt x="76" y="4"/>
                    </a:lnTo>
                    <a:lnTo>
                      <a:pt x="79" y="6"/>
                    </a:lnTo>
                    <a:lnTo>
                      <a:pt x="81" y="8"/>
                    </a:lnTo>
                    <a:lnTo>
                      <a:pt x="80" y="10"/>
                    </a:lnTo>
                    <a:lnTo>
                      <a:pt x="78" y="13"/>
                    </a:lnTo>
                    <a:lnTo>
                      <a:pt x="79" y="16"/>
                    </a:lnTo>
                    <a:lnTo>
                      <a:pt x="82" y="15"/>
                    </a:lnTo>
                    <a:lnTo>
                      <a:pt x="83" y="17"/>
                    </a:lnTo>
                    <a:lnTo>
                      <a:pt x="84" y="18"/>
                    </a:lnTo>
                    <a:lnTo>
                      <a:pt x="88" y="18"/>
                    </a:lnTo>
                    <a:lnTo>
                      <a:pt x="90" y="19"/>
                    </a:lnTo>
                    <a:lnTo>
                      <a:pt x="94" y="21"/>
                    </a:lnTo>
                    <a:lnTo>
                      <a:pt x="93" y="22"/>
                    </a:lnTo>
                    <a:lnTo>
                      <a:pt x="94" y="24"/>
                    </a:lnTo>
                    <a:lnTo>
                      <a:pt x="94" y="26"/>
                    </a:lnTo>
                    <a:lnTo>
                      <a:pt x="92" y="25"/>
                    </a:lnTo>
                    <a:lnTo>
                      <a:pt x="89" y="24"/>
                    </a:lnTo>
                    <a:lnTo>
                      <a:pt x="85" y="20"/>
                    </a:lnTo>
                    <a:lnTo>
                      <a:pt x="91" y="26"/>
                    </a:lnTo>
                    <a:lnTo>
                      <a:pt x="95" y="26"/>
                    </a:lnTo>
                    <a:lnTo>
                      <a:pt x="93" y="27"/>
                    </a:lnTo>
                    <a:lnTo>
                      <a:pt x="96" y="29"/>
                    </a:lnTo>
                    <a:lnTo>
                      <a:pt x="96" y="30"/>
                    </a:lnTo>
                    <a:lnTo>
                      <a:pt x="95" y="29"/>
                    </a:lnTo>
                    <a:lnTo>
                      <a:pt x="93" y="29"/>
                    </a:lnTo>
                    <a:lnTo>
                      <a:pt x="94" y="31"/>
                    </a:lnTo>
                    <a:lnTo>
                      <a:pt x="95" y="32"/>
                    </a:lnTo>
                    <a:lnTo>
                      <a:pt x="93" y="32"/>
                    </a:lnTo>
                    <a:lnTo>
                      <a:pt x="90" y="30"/>
                    </a:lnTo>
                    <a:lnTo>
                      <a:pt x="88" y="28"/>
                    </a:lnTo>
                    <a:lnTo>
                      <a:pt x="89" y="30"/>
                    </a:lnTo>
                    <a:lnTo>
                      <a:pt x="93" y="33"/>
                    </a:lnTo>
                    <a:lnTo>
                      <a:pt x="94" y="33"/>
                    </a:lnTo>
                    <a:lnTo>
                      <a:pt x="96" y="33"/>
                    </a:lnTo>
                    <a:lnTo>
                      <a:pt x="96" y="34"/>
                    </a:lnTo>
                    <a:lnTo>
                      <a:pt x="97" y="34"/>
                    </a:lnTo>
                    <a:lnTo>
                      <a:pt x="97" y="35"/>
                    </a:lnTo>
                    <a:lnTo>
                      <a:pt x="95" y="36"/>
                    </a:lnTo>
                    <a:lnTo>
                      <a:pt x="93" y="35"/>
                    </a:lnTo>
                    <a:lnTo>
                      <a:pt x="92" y="34"/>
                    </a:lnTo>
                    <a:lnTo>
                      <a:pt x="88" y="33"/>
                    </a:lnTo>
                    <a:lnTo>
                      <a:pt x="88" y="32"/>
                    </a:lnTo>
                    <a:lnTo>
                      <a:pt x="87" y="34"/>
                    </a:lnTo>
                    <a:lnTo>
                      <a:pt x="91" y="35"/>
                    </a:lnTo>
                    <a:lnTo>
                      <a:pt x="92" y="36"/>
                    </a:lnTo>
                    <a:lnTo>
                      <a:pt x="95" y="38"/>
                    </a:lnTo>
                    <a:lnTo>
                      <a:pt x="97" y="38"/>
                    </a:lnTo>
                    <a:lnTo>
                      <a:pt x="97" y="36"/>
                    </a:lnTo>
                    <a:lnTo>
                      <a:pt x="98" y="37"/>
                    </a:lnTo>
                    <a:lnTo>
                      <a:pt x="101" y="37"/>
                    </a:lnTo>
                    <a:lnTo>
                      <a:pt x="104" y="42"/>
                    </a:lnTo>
                    <a:lnTo>
                      <a:pt x="102" y="41"/>
                    </a:lnTo>
                    <a:lnTo>
                      <a:pt x="102" y="43"/>
                    </a:lnTo>
                    <a:lnTo>
                      <a:pt x="61" y="51"/>
                    </a:lnTo>
                    <a:lnTo>
                      <a:pt x="27" y="55"/>
                    </a:lnTo>
                    <a:lnTo>
                      <a:pt x="0" y="59"/>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2" name="Freeform 55">
                <a:extLst>
                  <a:ext uri="{FF2B5EF4-FFF2-40B4-BE49-F238E27FC236}">
                    <a16:creationId xmlns:a16="http://schemas.microsoft.com/office/drawing/2014/main" id="{5CB8DE0A-A1F2-48BB-90F0-9EBCA188D66E}"/>
                  </a:ext>
                </a:extLst>
              </p:cNvPr>
              <p:cNvSpPr>
                <a:spLocks/>
              </p:cNvSpPr>
              <p:nvPr/>
            </p:nvSpPr>
            <p:spPr bwMode="auto">
              <a:xfrm>
                <a:off x="10480101" y="2901317"/>
                <a:ext cx="51540" cy="140576"/>
              </a:xfrm>
              <a:custGeom>
                <a:avLst/>
                <a:gdLst>
                  <a:gd name="T0" fmla="*/ 0 w 6"/>
                  <a:gd name="T1" fmla="*/ 2147483647 h 17"/>
                  <a:gd name="T2" fmla="*/ 0 w 6"/>
                  <a:gd name="T3" fmla="*/ 2147483647 h 17"/>
                  <a:gd name="T4" fmla="*/ 2147483647 w 6"/>
                  <a:gd name="T5" fmla="*/ 2147483647 h 17"/>
                  <a:gd name="T6" fmla="*/ 2147483647 w 6"/>
                  <a:gd name="T7" fmla="*/ 2147483647 h 17"/>
                  <a:gd name="T8" fmla="*/ 2147483647 w 6"/>
                  <a:gd name="T9" fmla="*/ 2147483647 h 17"/>
                  <a:gd name="T10" fmla="*/ 2147483647 w 6"/>
                  <a:gd name="T11" fmla="*/ 0 h 17"/>
                  <a:gd name="T12" fmla="*/ 2147483647 w 6"/>
                  <a:gd name="T13" fmla="*/ 2147483647 h 17"/>
                  <a:gd name="T14" fmla="*/ 0 w 6"/>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7"/>
                  <a:gd name="T26" fmla="*/ 6 w 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7">
                    <a:moveTo>
                      <a:pt x="0" y="10"/>
                    </a:moveTo>
                    <a:lnTo>
                      <a:pt x="0" y="15"/>
                    </a:lnTo>
                    <a:lnTo>
                      <a:pt x="2" y="17"/>
                    </a:lnTo>
                    <a:lnTo>
                      <a:pt x="3" y="11"/>
                    </a:lnTo>
                    <a:lnTo>
                      <a:pt x="5" y="8"/>
                    </a:lnTo>
                    <a:lnTo>
                      <a:pt x="6" y="0"/>
                    </a:lnTo>
                    <a:lnTo>
                      <a:pt x="3" y="2"/>
                    </a:lnTo>
                    <a:lnTo>
                      <a:pt x="0" y="10"/>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3" name="Freeform 56">
                <a:extLst>
                  <a:ext uri="{FF2B5EF4-FFF2-40B4-BE49-F238E27FC236}">
                    <a16:creationId xmlns:a16="http://schemas.microsoft.com/office/drawing/2014/main" id="{05E08200-150E-4A4B-98EC-F5DCA665DAC5}"/>
                  </a:ext>
                </a:extLst>
              </p:cNvPr>
              <p:cNvSpPr>
                <a:spLocks/>
              </p:cNvSpPr>
              <p:nvPr/>
            </p:nvSpPr>
            <p:spPr bwMode="auto">
              <a:xfrm>
                <a:off x="5618148" y="1335684"/>
                <a:ext cx="765944" cy="537497"/>
              </a:xfrm>
              <a:custGeom>
                <a:avLst/>
                <a:gdLst>
                  <a:gd name="T0" fmla="*/ 2147483647 w 89"/>
                  <a:gd name="T1" fmla="*/ 2147483647 h 65"/>
                  <a:gd name="T2" fmla="*/ 2147483647 w 89"/>
                  <a:gd name="T3" fmla="*/ 2147483647 h 65"/>
                  <a:gd name="T4" fmla="*/ 2147483647 w 89"/>
                  <a:gd name="T5" fmla="*/ 2147483647 h 65"/>
                  <a:gd name="T6" fmla="*/ 2147483647 w 89"/>
                  <a:gd name="T7" fmla="*/ 2147483647 h 65"/>
                  <a:gd name="T8" fmla="*/ 2147483647 w 89"/>
                  <a:gd name="T9" fmla="*/ 2147483647 h 65"/>
                  <a:gd name="T10" fmla="*/ 2147483647 w 89"/>
                  <a:gd name="T11" fmla="*/ 2147483647 h 65"/>
                  <a:gd name="T12" fmla="*/ 0 w 89"/>
                  <a:gd name="T13" fmla="*/ 2147483647 h 65"/>
                  <a:gd name="T14" fmla="*/ 2147483647 w 89"/>
                  <a:gd name="T15" fmla="*/ 2147483647 h 65"/>
                  <a:gd name="T16" fmla="*/ 2147483647 w 89"/>
                  <a:gd name="T17" fmla="*/ 2147483647 h 65"/>
                  <a:gd name="T18" fmla="*/ 2147483647 w 89"/>
                  <a:gd name="T19" fmla="*/ 2147483647 h 65"/>
                  <a:gd name="T20" fmla="*/ 2147483647 w 89"/>
                  <a:gd name="T21" fmla="*/ 2147483647 h 65"/>
                  <a:gd name="T22" fmla="*/ 2147483647 w 89"/>
                  <a:gd name="T23" fmla="*/ 0 h 65"/>
                  <a:gd name="T24" fmla="*/ 2147483647 w 89"/>
                  <a:gd name="T25" fmla="*/ 2147483647 h 65"/>
                  <a:gd name="T26" fmla="*/ 2147483647 w 89"/>
                  <a:gd name="T27" fmla="*/ 2147483647 h 65"/>
                  <a:gd name="T28" fmla="*/ 2147483647 w 89"/>
                  <a:gd name="T29" fmla="*/ 2147483647 h 65"/>
                  <a:gd name="T30" fmla="*/ 2147483647 w 89"/>
                  <a:gd name="T31" fmla="*/ 2147483647 h 65"/>
                  <a:gd name="T32" fmla="*/ 2147483647 w 89"/>
                  <a:gd name="T33" fmla="*/ 2147483647 h 65"/>
                  <a:gd name="T34" fmla="*/ 2147483647 w 89"/>
                  <a:gd name="T35" fmla="*/ 2147483647 h 65"/>
                  <a:gd name="T36" fmla="*/ 2147483647 w 89"/>
                  <a:gd name="T37" fmla="*/ 2147483647 h 65"/>
                  <a:gd name="T38" fmla="*/ 2147483647 w 89"/>
                  <a:gd name="T39" fmla="*/ 2147483647 h 65"/>
                  <a:gd name="T40" fmla="*/ 2147483647 w 89"/>
                  <a:gd name="T41" fmla="*/ 2147483647 h 65"/>
                  <a:gd name="T42" fmla="*/ 2147483647 w 89"/>
                  <a:gd name="T43" fmla="*/ 2147483647 h 65"/>
                  <a:gd name="T44" fmla="*/ 2147483647 w 89"/>
                  <a:gd name="T45" fmla="*/ 2147483647 h 65"/>
                  <a:gd name="T46" fmla="*/ 2147483647 w 89"/>
                  <a:gd name="T47" fmla="*/ 2147483647 h 65"/>
                  <a:gd name="T48" fmla="*/ 2147483647 w 89"/>
                  <a:gd name="T49" fmla="*/ 2147483647 h 65"/>
                  <a:gd name="T50" fmla="*/ 2147483647 w 89"/>
                  <a:gd name="T51" fmla="*/ 2147483647 h 65"/>
                  <a:gd name="T52" fmla="*/ 2147483647 w 89"/>
                  <a:gd name="T53" fmla="*/ 2147483647 h 65"/>
                  <a:gd name="T54" fmla="*/ 2147483647 w 89"/>
                  <a:gd name="T55" fmla="*/ 2147483647 h 65"/>
                  <a:gd name="T56" fmla="*/ 2147483647 w 89"/>
                  <a:gd name="T57" fmla="*/ 2147483647 h 65"/>
                  <a:gd name="T58" fmla="*/ 2147483647 w 89"/>
                  <a:gd name="T59" fmla="*/ 2147483647 h 65"/>
                  <a:gd name="T60" fmla="*/ 2147483647 w 89"/>
                  <a:gd name="T61" fmla="*/ 2147483647 h 65"/>
                  <a:gd name="T62" fmla="*/ 2147483647 w 89"/>
                  <a:gd name="T63" fmla="*/ 2147483647 h 65"/>
                  <a:gd name="T64" fmla="*/ 2147483647 w 89"/>
                  <a:gd name="T65" fmla="*/ 2147483647 h 65"/>
                  <a:gd name="T66" fmla="*/ 2147483647 w 89"/>
                  <a:gd name="T67" fmla="*/ 2147483647 h 65"/>
                  <a:gd name="T68" fmla="*/ 2147483647 w 89"/>
                  <a:gd name="T69" fmla="*/ 2147483647 h 65"/>
                  <a:gd name="T70" fmla="*/ 2147483647 w 89"/>
                  <a:gd name="T71" fmla="*/ 2147483647 h 65"/>
                  <a:gd name="T72" fmla="*/ 2147483647 w 89"/>
                  <a:gd name="T73" fmla="*/ 2147483647 h 65"/>
                  <a:gd name="T74" fmla="*/ 2147483647 w 89"/>
                  <a:gd name="T75" fmla="*/ 2147483647 h 65"/>
                  <a:gd name="T76" fmla="*/ 2147483647 w 89"/>
                  <a:gd name="T77" fmla="*/ 2147483647 h 65"/>
                  <a:gd name="T78" fmla="*/ 2147483647 w 89"/>
                  <a:gd name="T79" fmla="*/ 2147483647 h 65"/>
                  <a:gd name="T80" fmla="*/ 2147483647 w 89"/>
                  <a:gd name="T81" fmla="*/ 2147483647 h 65"/>
                  <a:gd name="T82" fmla="*/ 2147483647 w 89"/>
                  <a:gd name="T83" fmla="*/ 2147483647 h 65"/>
                  <a:gd name="T84" fmla="*/ 2147483647 w 89"/>
                  <a:gd name="T85" fmla="*/ 2147483647 h 65"/>
                  <a:gd name="T86" fmla="*/ 2147483647 w 89"/>
                  <a:gd name="T87" fmla="*/ 2147483647 h 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
                  <a:gd name="T133" fmla="*/ 0 h 65"/>
                  <a:gd name="T134" fmla="*/ 89 w 89"/>
                  <a:gd name="T135" fmla="*/ 65 h 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 h="65">
                    <a:moveTo>
                      <a:pt x="2" y="11"/>
                    </a:moveTo>
                    <a:lnTo>
                      <a:pt x="3" y="15"/>
                    </a:lnTo>
                    <a:lnTo>
                      <a:pt x="3" y="18"/>
                    </a:lnTo>
                    <a:lnTo>
                      <a:pt x="3" y="22"/>
                    </a:lnTo>
                    <a:lnTo>
                      <a:pt x="3" y="23"/>
                    </a:lnTo>
                    <a:lnTo>
                      <a:pt x="2" y="28"/>
                    </a:lnTo>
                    <a:lnTo>
                      <a:pt x="4" y="27"/>
                    </a:lnTo>
                    <a:lnTo>
                      <a:pt x="6" y="29"/>
                    </a:lnTo>
                    <a:lnTo>
                      <a:pt x="4" y="29"/>
                    </a:lnTo>
                    <a:lnTo>
                      <a:pt x="2" y="29"/>
                    </a:lnTo>
                    <a:lnTo>
                      <a:pt x="2" y="31"/>
                    </a:lnTo>
                    <a:lnTo>
                      <a:pt x="2" y="32"/>
                    </a:lnTo>
                    <a:lnTo>
                      <a:pt x="4" y="32"/>
                    </a:lnTo>
                    <a:lnTo>
                      <a:pt x="4" y="33"/>
                    </a:lnTo>
                    <a:lnTo>
                      <a:pt x="3" y="34"/>
                    </a:lnTo>
                    <a:lnTo>
                      <a:pt x="3" y="36"/>
                    </a:lnTo>
                    <a:lnTo>
                      <a:pt x="2" y="38"/>
                    </a:lnTo>
                    <a:lnTo>
                      <a:pt x="1" y="38"/>
                    </a:lnTo>
                    <a:lnTo>
                      <a:pt x="2" y="35"/>
                    </a:lnTo>
                    <a:lnTo>
                      <a:pt x="1" y="34"/>
                    </a:lnTo>
                    <a:lnTo>
                      <a:pt x="0" y="39"/>
                    </a:lnTo>
                    <a:lnTo>
                      <a:pt x="2" y="40"/>
                    </a:lnTo>
                    <a:lnTo>
                      <a:pt x="6" y="42"/>
                    </a:lnTo>
                    <a:lnTo>
                      <a:pt x="6" y="44"/>
                    </a:lnTo>
                    <a:lnTo>
                      <a:pt x="8" y="44"/>
                    </a:lnTo>
                    <a:lnTo>
                      <a:pt x="12" y="51"/>
                    </a:lnTo>
                    <a:lnTo>
                      <a:pt x="11" y="53"/>
                    </a:lnTo>
                    <a:lnTo>
                      <a:pt x="16" y="57"/>
                    </a:lnTo>
                    <a:lnTo>
                      <a:pt x="25" y="57"/>
                    </a:lnTo>
                    <a:lnTo>
                      <a:pt x="32" y="60"/>
                    </a:lnTo>
                    <a:lnTo>
                      <a:pt x="35" y="59"/>
                    </a:lnTo>
                    <a:lnTo>
                      <a:pt x="56" y="60"/>
                    </a:lnTo>
                    <a:lnTo>
                      <a:pt x="79" y="65"/>
                    </a:lnTo>
                    <a:lnTo>
                      <a:pt x="79" y="58"/>
                    </a:lnTo>
                    <a:lnTo>
                      <a:pt x="89" y="17"/>
                    </a:lnTo>
                    <a:lnTo>
                      <a:pt x="27" y="0"/>
                    </a:lnTo>
                    <a:lnTo>
                      <a:pt x="27" y="1"/>
                    </a:lnTo>
                    <a:lnTo>
                      <a:pt x="27" y="2"/>
                    </a:lnTo>
                    <a:lnTo>
                      <a:pt x="27" y="3"/>
                    </a:lnTo>
                    <a:lnTo>
                      <a:pt x="27" y="4"/>
                    </a:lnTo>
                    <a:lnTo>
                      <a:pt x="27" y="5"/>
                    </a:lnTo>
                    <a:lnTo>
                      <a:pt x="28" y="4"/>
                    </a:lnTo>
                    <a:lnTo>
                      <a:pt x="29" y="5"/>
                    </a:lnTo>
                    <a:lnTo>
                      <a:pt x="29" y="7"/>
                    </a:lnTo>
                    <a:lnTo>
                      <a:pt x="29" y="8"/>
                    </a:lnTo>
                    <a:lnTo>
                      <a:pt x="28" y="10"/>
                    </a:lnTo>
                    <a:lnTo>
                      <a:pt x="26" y="9"/>
                    </a:lnTo>
                    <a:lnTo>
                      <a:pt x="26" y="10"/>
                    </a:lnTo>
                    <a:lnTo>
                      <a:pt x="27" y="10"/>
                    </a:lnTo>
                    <a:lnTo>
                      <a:pt x="28" y="13"/>
                    </a:lnTo>
                    <a:lnTo>
                      <a:pt x="27" y="16"/>
                    </a:lnTo>
                    <a:lnTo>
                      <a:pt x="28" y="17"/>
                    </a:lnTo>
                    <a:lnTo>
                      <a:pt x="29" y="17"/>
                    </a:lnTo>
                    <a:lnTo>
                      <a:pt x="28" y="18"/>
                    </a:lnTo>
                    <a:lnTo>
                      <a:pt x="27" y="18"/>
                    </a:lnTo>
                    <a:lnTo>
                      <a:pt x="26" y="21"/>
                    </a:lnTo>
                    <a:lnTo>
                      <a:pt x="25" y="23"/>
                    </a:lnTo>
                    <a:lnTo>
                      <a:pt x="25" y="24"/>
                    </a:lnTo>
                    <a:lnTo>
                      <a:pt x="24" y="28"/>
                    </a:lnTo>
                    <a:lnTo>
                      <a:pt x="23" y="28"/>
                    </a:lnTo>
                    <a:lnTo>
                      <a:pt x="23" y="29"/>
                    </a:lnTo>
                    <a:lnTo>
                      <a:pt x="22" y="28"/>
                    </a:lnTo>
                    <a:lnTo>
                      <a:pt x="22" y="29"/>
                    </a:lnTo>
                    <a:lnTo>
                      <a:pt x="19" y="31"/>
                    </a:lnTo>
                    <a:lnTo>
                      <a:pt x="18" y="31"/>
                    </a:lnTo>
                    <a:lnTo>
                      <a:pt x="18" y="30"/>
                    </a:lnTo>
                    <a:lnTo>
                      <a:pt x="17" y="30"/>
                    </a:lnTo>
                    <a:lnTo>
                      <a:pt x="17" y="31"/>
                    </a:lnTo>
                    <a:lnTo>
                      <a:pt x="16" y="31"/>
                    </a:lnTo>
                    <a:lnTo>
                      <a:pt x="16" y="30"/>
                    </a:lnTo>
                    <a:lnTo>
                      <a:pt x="17" y="29"/>
                    </a:lnTo>
                    <a:lnTo>
                      <a:pt x="15" y="29"/>
                    </a:lnTo>
                    <a:lnTo>
                      <a:pt x="16" y="29"/>
                    </a:lnTo>
                    <a:lnTo>
                      <a:pt x="15" y="28"/>
                    </a:lnTo>
                    <a:lnTo>
                      <a:pt x="16" y="27"/>
                    </a:lnTo>
                    <a:lnTo>
                      <a:pt x="17" y="28"/>
                    </a:lnTo>
                    <a:lnTo>
                      <a:pt x="17" y="27"/>
                    </a:lnTo>
                    <a:lnTo>
                      <a:pt x="19" y="26"/>
                    </a:lnTo>
                    <a:lnTo>
                      <a:pt x="18" y="28"/>
                    </a:lnTo>
                    <a:lnTo>
                      <a:pt x="19" y="30"/>
                    </a:lnTo>
                    <a:lnTo>
                      <a:pt x="19" y="27"/>
                    </a:lnTo>
                    <a:lnTo>
                      <a:pt x="21" y="26"/>
                    </a:lnTo>
                    <a:lnTo>
                      <a:pt x="20" y="28"/>
                    </a:lnTo>
                    <a:lnTo>
                      <a:pt x="21" y="29"/>
                    </a:lnTo>
                    <a:lnTo>
                      <a:pt x="21" y="28"/>
                    </a:lnTo>
                    <a:lnTo>
                      <a:pt x="22" y="27"/>
                    </a:lnTo>
                    <a:lnTo>
                      <a:pt x="23" y="25"/>
                    </a:lnTo>
                    <a:lnTo>
                      <a:pt x="23" y="24"/>
                    </a:lnTo>
                    <a:lnTo>
                      <a:pt x="21" y="24"/>
                    </a:lnTo>
                    <a:lnTo>
                      <a:pt x="22" y="23"/>
                    </a:lnTo>
                    <a:lnTo>
                      <a:pt x="22" y="21"/>
                    </a:lnTo>
                    <a:lnTo>
                      <a:pt x="25" y="21"/>
                    </a:lnTo>
                    <a:lnTo>
                      <a:pt x="25" y="19"/>
                    </a:lnTo>
                    <a:lnTo>
                      <a:pt x="24" y="17"/>
                    </a:lnTo>
                    <a:lnTo>
                      <a:pt x="24" y="20"/>
                    </a:lnTo>
                    <a:lnTo>
                      <a:pt x="23" y="19"/>
                    </a:lnTo>
                    <a:lnTo>
                      <a:pt x="22" y="20"/>
                    </a:lnTo>
                    <a:lnTo>
                      <a:pt x="21" y="22"/>
                    </a:lnTo>
                    <a:lnTo>
                      <a:pt x="20" y="22"/>
                    </a:lnTo>
                    <a:lnTo>
                      <a:pt x="18" y="23"/>
                    </a:lnTo>
                    <a:lnTo>
                      <a:pt x="16" y="25"/>
                    </a:lnTo>
                    <a:lnTo>
                      <a:pt x="19" y="25"/>
                    </a:lnTo>
                    <a:lnTo>
                      <a:pt x="16" y="26"/>
                    </a:lnTo>
                    <a:lnTo>
                      <a:pt x="15" y="25"/>
                    </a:lnTo>
                    <a:lnTo>
                      <a:pt x="18" y="22"/>
                    </a:lnTo>
                    <a:lnTo>
                      <a:pt x="19" y="21"/>
                    </a:lnTo>
                    <a:lnTo>
                      <a:pt x="21" y="19"/>
                    </a:lnTo>
                    <a:lnTo>
                      <a:pt x="22" y="20"/>
                    </a:lnTo>
                    <a:lnTo>
                      <a:pt x="23" y="19"/>
                    </a:lnTo>
                    <a:lnTo>
                      <a:pt x="24" y="16"/>
                    </a:lnTo>
                    <a:lnTo>
                      <a:pt x="24" y="15"/>
                    </a:lnTo>
                    <a:lnTo>
                      <a:pt x="23" y="16"/>
                    </a:lnTo>
                    <a:lnTo>
                      <a:pt x="22" y="16"/>
                    </a:lnTo>
                    <a:lnTo>
                      <a:pt x="23" y="14"/>
                    </a:lnTo>
                    <a:lnTo>
                      <a:pt x="22" y="14"/>
                    </a:lnTo>
                    <a:lnTo>
                      <a:pt x="22" y="16"/>
                    </a:lnTo>
                    <a:lnTo>
                      <a:pt x="21" y="16"/>
                    </a:lnTo>
                    <a:lnTo>
                      <a:pt x="21" y="14"/>
                    </a:lnTo>
                    <a:lnTo>
                      <a:pt x="20" y="15"/>
                    </a:lnTo>
                    <a:lnTo>
                      <a:pt x="19" y="13"/>
                    </a:lnTo>
                    <a:lnTo>
                      <a:pt x="17" y="12"/>
                    </a:lnTo>
                    <a:lnTo>
                      <a:pt x="9" y="9"/>
                    </a:lnTo>
                    <a:lnTo>
                      <a:pt x="4" y="3"/>
                    </a:lnTo>
                    <a:lnTo>
                      <a:pt x="2" y="7"/>
                    </a:lnTo>
                    <a:lnTo>
                      <a:pt x="2" y="1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4" name="Freeform 57">
                <a:extLst>
                  <a:ext uri="{FF2B5EF4-FFF2-40B4-BE49-F238E27FC236}">
                    <a16:creationId xmlns:a16="http://schemas.microsoft.com/office/drawing/2014/main" id="{85348FF7-E273-4BCA-83FF-4167FA50E3EA}"/>
                  </a:ext>
                </a:extLst>
              </p:cNvPr>
              <p:cNvSpPr>
                <a:spLocks/>
              </p:cNvSpPr>
              <p:nvPr/>
            </p:nvSpPr>
            <p:spPr bwMode="auto">
              <a:xfrm>
                <a:off x="5799970" y="1368761"/>
                <a:ext cx="34360" cy="41346"/>
              </a:xfrm>
              <a:custGeom>
                <a:avLst/>
                <a:gdLst>
                  <a:gd name="T0" fmla="*/ 0 w 4"/>
                  <a:gd name="T1" fmla="*/ 2147483647 h 5"/>
                  <a:gd name="T2" fmla="*/ 2147483647 w 4"/>
                  <a:gd name="T3" fmla="*/ 0 h 5"/>
                  <a:gd name="T4" fmla="*/ 2147483647 w 4"/>
                  <a:gd name="T5" fmla="*/ 2147483647 h 5"/>
                  <a:gd name="T6" fmla="*/ 2147483647 w 4"/>
                  <a:gd name="T7" fmla="*/ 2147483647 h 5"/>
                  <a:gd name="T8" fmla="*/ 0 w 4"/>
                  <a:gd name="T9" fmla="*/ 214748364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0" y="2"/>
                    </a:moveTo>
                    <a:lnTo>
                      <a:pt x="3" y="0"/>
                    </a:lnTo>
                    <a:lnTo>
                      <a:pt x="4" y="2"/>
                    </a:lnTo>
                    <a:lnTo>
                      <a:pt x="3" y="5"/>
                    </a:lnTo>
                    <a:lnTo>
                      <a:pt x="0" y="2"/>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5" name="Freeform 58">
                <a:extLst>
                  <a:ext uri="{FF2B5EF4-FFF2-40B4-BE49-F238E27FC236}">
                    <a16:creationId xmlns:a16="http://schemas.microsoft.com/office/drawing/2014/main" id="{9C74834B-2A02-4B34-8CF6-F182EED8F2F6}"/>
                  </a:ext>
                </a:extLst>
              </p:cNvPr>
              <p:cNvSpPr>
                <a:spLocks/>
              </p:cNvSpPr>
              <p:nvPr/>
            </p:nvSpPr>
            <p:spPr bwMode="auto">
              <a:xfrm>
                <a:off x="5824308" y="1418376"/>
                <a:ext cx="27202" cy="57884"/>
              </a:xfrm>
              <a:custGeom>
                <a:avLst/>
                <a:gdLst>
                  <a:gd name="T0" fmla="*/ 0 w 3"/>
                  <a:gd name="T1" fmla="*/ 2147483647 h 7"/>
                  <a:gd name="T2" fmla="*/ 2147483647 w 3"/>
                  <a:gd name="T3" fmla="*/ 0 h 7"/>
                  <a:gd name="T4" fmla="*/ 2147483647 w 3"/>
                  <a:gd name="T5" fmla="*/ 2147483647 h 7"/>
                  <a:gd name="T6" fmla="*/ 2147483647 w 3"/>
                  <a:gd name="T7" fmla="*/ 2147483647 h 7"/>
                  <a:gd name="T8" fmla="*/ 0 w 3"/>
                  <a:gd name="T9" fmla="*/ 2147483647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0" y="2"/>
                    </a:moveTo>
                    <a:lnTo>
                      <a:pt x="1" y="0"/>
                    </a:lnTo>
                    <a:lnTo>
                      <a:pt x="3" y="1"/>
                    </a:lnTo>
                    <a:lnTo>
                      <a:pt x="2" y="7"/>
                    </a:lnTo>
                    <a:lnTo>
                      <a:pt x="0" y="2"/>
                    </a:lnTo>
                  </a:path>
                </a:pathLst>
              </a:custGeom>
              <a:grp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6" name="Freeform 59">
                <a:extLst>
                  <a:ext uri="{FF2B5EF4-FFF2-40B4-BE49-F238E27FC236}">
                    <a16:creationId xmlns:a16="http://schemas.microsoft.com/office/drawing/2014/main" id="{73C19EF0-9F73-48A5-B178-09A300F10463}"/>
                  </a:ext>
                </a:extLst>
              </p:cNvPr>
              <p:cNvSpPr>
                <a:spLocks/>
              </p:cNvSpPr>
              <p:nvPr/>
            </p:nvSpPr>
            <p:spPr bwMode="auto">
              <a:xfrm>
                <a:off x="9906002" y="2741446"/>
                <a:ext cx="515401" cy="487882"/>
              </a:xfrm>
              <a:custGeom>
                <a:avLst/>
                <a:gdLst>
                  <a:gd name="T0" fmla="*/ 0 w 60"/>
                  <a:gd name="T1" fmla="*/ 2147483647 h 59"/>
                  <a:gd name="T2" fmla="*/ 2147483647 w 60"/>
                  <a:gd name="T3" fmla="*/ 2147483647 h 59"/>
                  <a:gd name="T4" fmla="*/ 2147483647 w 60"/>
                  <a:gd name="T5" fmla="*/ 2147483647 h 59"/>
                  <a:gd name="T6" fmla="*/ 2147483647 w 60"/>
                  <a:gd name="T7" fmla="*/ 2147483647 h 59"/>
                  <a:gd name="T8" fmla="*/ 2147483647 w 60"/>
                  <a:gd name="T9" fmla="*/ 2147483647 h 59"/>
                  <a:gd name="T10" fmla="*/ 2147483647 w 60"/>
                  <a:gd name="T11" fmla="*/ 2147483647 h 59"/>
                  <a:gd name="T12" fmla="*/ 2147483647 w 60"/>
                  <a:gd name="T13" fmla="*/ 2147483647 h 59"/>
                  <a:gd name="T14" fmla="*/ 2147483647 w 60"/>
                  <a:gd name="T15" fmla="*/ 2147483647 h 59"/>
                  <a:gd name="T16" fmla="*/ 2147483647 w 60"/>
                  <a:gd name="T17" fmla="*/ 2147483647 h 59"/>
                  <a:gd name="T18" fmla="*/ 2147483647 w 60"/>
                  <a:gd name="T19" fmla="*/ 2147483647 h 59"/>
                  <a:gd name="T20" fmla="*/ 2147483647 w 60"/>
                  <a:gd name="T21" fmla="*/ 2147483647 h 59"/>
                  <a:gd name="T22" fmla="*/ 2147483647 w 60"/>
                  <a:gd name="T23" fmla="*/ 2147483647 h 59"/>
                  <a:gd name="T24" fmla="*/ 2147483647 w 60"/>
                  <a:gd name="T25" fmla="*/ 2147483647 h 59"/>
                  <a:gd name="T26" fmla="*/ 2147483647 w 60"/>
                  <a:gd name="T27" fmla="*/ 2147483647 h 59"/>
                  <a:gd name="T28" fmla="*/ 2147483647 w 60"/>
                  <a:gd name="T29" fmla="*/ 2147483647 h 59"/>
                  <a:gd name="T30" fmla="*/ 2147483647 w 60"/>
                  <a:gd name="T31" fmla="*/ 2147483647 h 59"/>
                  <a:gd name="T32" fmla="*/ 2147483647 w 60"/>
                  <a:gd name="T33" fmla="*/ 2147483647 h 59"/>
                  <a:gd name="T34" fmla="*/ 2147483647 w 60"/>
                  <a:gd name="T35" fmla="*/ 2147483647 h 59"/>
                  <a:gd name="T36" fmla="*/ 2147483647 w 60"/>
                  <a:gd name="T37" fmla="*/ 2147483647 h 59"/>
                  <a:gd name="T38" fmla="*/ 2147483647 w 60"/>
                  <a:gd name="T39" fmla="*/ 2147483647 h 59"/>
                  <a:gd name="T40" fmla="*/ 2147483647 w 60"/>
                  <a:gd name="T41" fmla="*/ 2147483647 h 59"/>
                  <a:gd name="T42" fmla="*/ 2147483647 w 60"/>
                  <a:gd name="T43" fmla="*/ 2147483647 h 59"/>
                  <a:gd name="T44" fmla="*/ 2147483647 w 60"/>
                  <a:gd name="T45" fmla="*/ 2147483647 h 59"/>
                  <a:gd name="T46" fmla="*/ 2147483647 w 60"/>
                  <a:gd name="T47" fmla="*/ 2147483647 h 59"/>
                  <a:gd name="T48" fmla="*/ 2147483647 w 60"/>
                  <a:gd name="T49" fmla="*/ 2147483647 h 59"/>
                  <a:gd name="T50" fmla="*/ 2147483647 w 60"/>
                  <a:gd name="T51" fmla="*/ 2147483647 h 59"/>
                  <a:gd name="T52" fmla="*/ 2147483647 w 60"/>
                  <a:gd name="T53" fmla="*/ 2147483647 h 59"/>
                  <a:gd name="T54" fmla="*/ 2147483647 w 60"/>
                  <a:gd name="T55" fmla="*/ 2147483647 h 59"/>
                  <a:gd name="T56" fmla="*/ 2147483647 w 60"/>
                  <a:gd name="T57" fmla="*/ 2147483647 h 59"/>
                  <a:gd name="T58" fmla="*/ 2147483647 w 60"/>
                  <a:gd name="T59" fmla="*/ 0 h 59"/>
                  <a:gd name="T60" fmla="*/ 2147483647 w 60"/>
                  <a:gd name="T61" fmla="*/ 2147483647 h 59"/>
                  <a:gd name="T62" fmla="*/ 2147483647 w 60"/>
                  <a:gd name="T63" fmla="*/ 2147483647 h 59"/>
                  <a:gd name="T64" fmla="*/ 2147483647 w 60"/>
                  <a:gd name="T65" fmla="*/ 2147483647 h 59"/>
                  <a:gd name="T66" fmla="*/ 2147483647 w 60"/>
                  <a:gd name="T67" fmla="*/ 2147483647 h 59"/>
                  <a:gd name="T68" fmla="*/ 2147483647 w 60"/>
                  <a:gd name="T69" fmla="*/ 2147483647 h 59"/>
                  <a:gd name="T70" fmla="*/ 2147483647 w 60"/>
                  <a:gd name="T71" fmla="*/ 2147483647 h 59"/>
                  <a:gd name="T72" fmla="*/ 2147483647 w 60"/>
                  <a:gd name="T73" fmla="*/ 2147483647 h 59"/>
                  <a:gd name="T74" fmla="*/ 2147483647 w 60"/>
                  <a:gd name="T75" fmla="*/ 2147483647 h 59"/>
                  <a:gd name="T76" fmla="*/ 0 w 60"/>
                  <a:gd name="T77" fmla="*/ 2147483647 h 5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
                  <a:gd name="T118" fmla="*/ 0 h 59"/>
                  <a:gd name="T119" fmla="*/ 60 w 60"/>
                  <a:gd name="T120" fmla="*/ 59 h 5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 h="59">
                    <a:moveTo>
                      <a:pt x="0" y="41"/>
                    </a:moveTo>
                    <a:lnTo>
                      <a:pt x="2" y="49"/>
                    </a:lnTo>
                    <a:lnTo>
                      <a:pt x="5" y="52"/>
                    </a:lnTo>
                    <a:lnTo>
                      <a:pt x="10" y="55"/>
                    </a:lnTo>
                    <a:lnTo>
                      <a:pt x="13" y="59"/>
                    </a:lnTo>
                    <a:lnTo>
                      <a:pt x="18" y="57"/>
                    </a:lnTo>
                    <a:lnTo>
                      <a:pt x="20" y="58"/>
                    </a:lnTo>
                    <a:lnTo>
                      <a:pt x="23" y="57"/>
                    </a:lnTo>
                    <a:lnTo>
                      <a:pt x="25" y="55"/>
                    </a:lnTo>
                    <a:lnTo>
                      <a:pt x="30" y="54"/>
                    </a:lnTo>
                    <a:lnTo>
                      <a:pt x="33" y="50"/>
                    </a:lnTo>
                    <a:lnTo>
                      <a:pt x="31" y="49"/>
                    </a:lnTo>
                    <a:lnTo>
                      <a:pt x="36" y="38"/>
                    </a:lnTo>
                    <a:lnTo>
                      <a:pt x="37" y="32"/>
                    </a:lnTo>
                    <a:lnTo>
                      <a:pt x="42" y="35"/>
                    </a:lnTo>
                    <a:lnTo>
                      <a:pt x="44" y="28"/>
                    </a:lnTo>
                    <a:lnTo>
                      <a:pt x="47" y="28"/>
                    </a:lnTo>
                    <a:lnTo>
                      <a:pt x="50" y="22"/>
                    </a:lnTo>
                    <a:lnTo>
                      <a:pt x="51" y="15"/>
                    </a:lnTo>
                    <a:lnTo>
                      <a:pt x="58" y="19"/>
                    </a:lnTo>
                    <a:lnTo>
                      <a:pt x="60" y="16"/>
                    </a:lnTo>
                    <a:lnTo>
                      <a:pt x="58" y="13"/>
                    </a:lnTo>
                    <a:lnTo>
                      <a:pt x="54" y="11"/>
                    </a:lnTo>
                    <a:lnTo>
                      <a:pt x="51" y="12"/>
                    </a:lnTo>
                    <a:lnTo>
                      <a:pt x="49" y="14"/>
                    </a:lnTo>
                    <a:lnTo>
                      <a:pt x="42" y="16"/>
                    </a:lnTo>
                    <a:lnTo>
                      <a:pt x="37" y="22"/>
                    </a:lnTo>
                    <a:lnTo>
                      <a:pt x="36" y="13"/>
                    </a:lnTo>
                    <a:lnTo>
                      <a:pt x="23" y="15"/>
                    </a:lnTo>
                    <a:lnTo>
                      <a:pt x="20" y="0"/>
                    </a:lnTo>
                    <a:lnTo>
                      <a:pt x="18" y="1"/>
                    </a:lnTo>
                    <a:lnTo>
                      <a:pt x="20" y="4"/>
                    </a:lnTo>
                    <a:lnTo>
                      <a:pt x="18" y="18"/>
                    </a:lnTo>
                    <a:lnTo>
                      <a:pt x="16" y="21"/>
                    </a:lnTo>
                    <a:lnTo>
                      <a:pt x="9" y="26"/>
                    </a:lnTo>
                    <a:lnTo>
                      <a:pt x="7" y="32"/>
                    </a:lnTo>
                    <a:lnTo>
                      <a:pt x="5" y="30"/>
                    </a:lnTo>
                    <a:lnTo>
                      <a:pt x="4" y="37"/>
                    </a:lnTo>
                    <a:lnTo>
                      <a:pt x="0" y="4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7" name="Freeform 60">
                <a:extLst>
                  <a:ext uri="{FF2B5EF4-FFF2-40B4-BE49-F238E27FC236}">
                    <a16:creationId xmlns:a16="http://schemas.microsoft.com/office/drawing/2014/main" id="{FDD9726C-BBB5-40AB-BAA9-3AC835988A2D}"/>
                  </a:ext>
                </a:extLst>
              </p:cNvPr>
              <p:cNvSpPr>
                <a:spLocks/>
              </p:cNvSpPr>
              <p:nvPr/>
            </p:nvSpPr>
            <p:spPr bwMode="auto">
              <a:xfrm>
                <a:off x="8710555" y="1972413"/>
                <a:ext cx="611324" cy="620189"/>
              </a:xfrm>
              <a:custGeom>
                <a:avLst/>
                <a:gdLst>
                  <a:gd name="T0" fmla="*/ 0 w 71"/>
                  <a:gd name="T1" fmla="*/ 2147483647 h 75"/>
                  <a:gd name="T2" fmla="*/ 2147483647 w 71"/>
                  <a:gd name="T3" fmla="*/ 2147483647 h 75"/>
                  <a:gd name="T4" fmla="*/ 2147483647 w 71"/>
                  <a:gd name="T5" fmla="*/ 2147483647 h 75"/>
                  <a:gd name="T6" fmla="*/ 2147483647 w 71"/>
                  <a:gd name="T7" fmla="*/ 2147483647 h 75"/>
                  <a:gd name="T8" fmla="*/ 2147483647 w 71"/>
                  <a:gd name="T9" fmla="*/ 2147483647 h 75"/>
                  <a:gd name="T10" fmla="*/ 2147483647 w 71"/>
                  <a:gd name="T11" fmla="*/ 2147483647 h 75"/>
                  <a:gd name="T12" fmla="*/ 2147483647 w 71"/>
                  <a:gd name="T13" fmla="*/ 2147483647 h 75"/>
                  <a:gd name="T14" fmla="*/ 2147483647 w 71"/>
                  <a:gd name="T15" fmla="*/ 2147483647 h 75"/>
                  <a:gd name="T16" fmla="*/ 2147483647 w 71"/>
                  <a:gd name="T17" fmla="*/ 2147483647 h 75"/>
                  <a:gd name="T18" fmla="*/ 2147483647 w 71"/>
                  <a:gd name="T19" fmla="*/ 2147483647 h 75"/>
                  <a:gd name="T20" fmla="*/ 2147483647 w 71"/>
                  <a:gd name="T21" fmla="*/ 2147483647 h 75"/>
                  <a:gd name="T22" fmla="*/ 2147483647 w 71"/>
                  <a:gd name="T23" fmla="*/ 2147483647 h 75"/>
                  <a:gd name="T24" fmla="*/ 2147483647 w 71"/>
                  <a:gd name="T25" fmla="*/ 2147483647 h 75"/>
                  <a:gd name="T26" fmla="*/ 2147483647 w 71"/>
                  <a:gd name="T27" fmla="*/ 2147483647 h 75"/>
                  <a:gd name="T28" fmla="*/ 2147483647 w 71"/>
                  <a:gd name="T29" fmla="*/ 2147483647 h 75"/>
                  <a:gd name="T30" fmla="*/ 2147483647 w 71"/>
                  <a:gd name="T31" fmla="*/ 2147483647 h 75"/>
                  <a:gd name="T32" fmla="*/ 2147483647 w 71"/>
                  <a:gd name="T33" fmla="*/ 2147483647 h 75"/>
                  <a:gd name="T34" fmla="*/ 2147483647 w 71"/>
                  <a:gd name="T35" fmla="*/ 2147483647 h 75"/>
                  <a:gd name="T36" fmla="*/ 2147483647 w 71"/>
                  <a:gd name="T37" fmla="*/ 2147483647 h 75"/>
                  <a:gd name="T38" fmla="*/ 2147483647 w 71"/>
                  <a:gd name="T39" fmla="*/ 2147483647 h 75"/>
                  <a:gd name="T40" fmla="*/ 2147483647 w 71"/>
                  <a:gd name="T41" fmla="*/ 2147483647 h 75"/>
                  <a:gd name="T42" fmla="*/ 2147483647 w 71"/>
                  <a:gd name="T43" fmla="*/ 2147483647 h 75"/>
                  <a:gd name="T44" fmla="*/ 2147483647 w 71"/>
                  <a:gd name="T45" fmla="*/ 2147483647 h 75"/>
                  <a:gd name="T46" fmla="*/ 2147483647 w 71"/>
                  <a:gd name="T47" fmla="*/ 2147483647 h 75"/>
                  <a:gd name="T48" fmla="*/ 2147483647 w 71"/>
                  <a:gd name="T49" fmla="*/ 2147483647 h 75"/>
                  <a:gd name="T50" fmla="*/ 2147483647 w 71"/>
                  <a:gd name="T51" fmla="*/ 2147483647 h 75"/>
                  <a:gd name="T52" fmla="*/ 2147483647 w 71"/>
                  <a:gd name="T53" fmla="*/ 2147483647 h 75"/>
                  <a:gd name="T54" fmla="*/ 2147483647 w 71"/>
                  <a:gd name="T55" fmla="*/ 2147483647 h 75"/>
                  <a:gd name="T56" fmla="*/ 2147483647 w 71"/>
                  <a:gd name="T57" fmla="*/ 2147483647 h 75"/>
                  <a:gd name="T58" fmla="*/ 2147483647 w 71"/>
                  <a:gd name="T59" fmla="*/ 2147483647 h 75"/>
                  <a:gd name="T60" fmla="*/ 2147483647 w 71"/>
                  <a:gd name="T61" fmla="*/ 2147483647 h 75"/>
                  <a:gd name="T62" fmla="*/ 2147483647 w 71"/>
                  <a:gd name="T63" fmla="*/ 2147483647 h 75"/>
                  <a:gd name="T64" fmla="*/ 2147483647 w 71"/>
                  <a:gd name="T65" fmla="*/ 2147483647 h 75"/>
                  <a:gd name="T66" fmla="*/ 2147483647 w 71"/>
                  <a:gd name="T67" fmla="*/ 2147483647 h 75"/>
                  <a:gd name="T68" fmla="*/ 2147483647 w 71"/>
                  <a:gd name="T69" fmla="*/ 2147483647 h 75"/>
                  <a:gd name="T70" fmla="*/ 2147483647 w 71"/>
                  <a:gd name="T71" fmla="*/ 2147483647 h 75"/>
                  <a:gd name="T72" fmla="*/ 2147483647 w 71"/>
                  <a:gd name="T73" fmla="*/ 2147483647 h 75"/>
                  <a:gd name="T74" fmla="*/ 2147483647 w 71"/>
                  <a:gd name="T75" fmla="*/ 2147483647 h 75"/>
                  <a:gd name="T76" fmla="*/ 2147483647 w 71"/>
                  <a:gd name="T77" fmla="*/ 2147483647 h 75"/>
                  <a:gd name="T78" fmla="*/ 2147483647 w 71"/>
                  <a:gd name="T79" fmla="*/ 2147483647 h 75"/>
                  <a:gd name="T80" fmla="*/ 2147483647 w 71"/>
                  <a:gd name="T81" fmla="*/ 0 h 75"/>
                  <a:gd name="T82" fmla="*/ 2147483647 w 71"/>
                  <a:gd name="T83" fmla="*/ 2147483647 h 75"/>
                  <a:gd name="T84" fmla="*/ 2147483647 w 71"/>
                  <a:gd name="T85" fmla="*/ 2147483647 h 75"/>
                  <a:gd name="T86" fmla="*/ 2147483647 w 71"/>
                  <a:gd name="T87" fmla="*/ 2147483647 h 75"/>
                  <a:gd name="T88" fmla="*/ 2147483647 w 71"/>
                  <a:gd name="T89" fmla="*/ 2147483647 h 75"/>
                  <a:gd name="T90" fmla="*/ 2147483647 w 71"/>
                  <a:gd name="T91" fmla="*/ 2147483647 h 75"/>
                  <a:gd name="T92" fmla="*/ 2147483647 w 71"/>
                  <a:gd name="T93" fmla="*/ 2147483647 h 75"/>
                  <a:gd name="T94" fmla="*/ 2147483647 w 71"/>
                  <a:gd name="T95" fmla="*/ 2147483647 h 75"/>
                  <a:gd name="T96" fmla="*/ 2147483647 w 71"/>
                  <a:gd name="T97" fmla="*/ 2147483647 h 75"/>
                  <a:gd name="T98" fmla="*/ 0 w 71"/>
                  <a:gd name="T99" fmla="*/ 2147483647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
                  <a:gd name="T151" fmla="*/ 0 h 75"/>
                  <a:gd name="T152" fmla="*/ 71 w 71"/>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 h="75">
                    <a:moveTo>
                      <a:pt x="0" y="23"/>
                    </a:moveTo>
                    <a:lnTo>
                      <a:pt x="2" y="28"/>
                    </a:lnTo>
                    <a:lnTo>
                      <a:pt x="2" y="37"/>
                    </a:lnTo>
                    <a:lnTo>
                      <a:pt x="10" y="43"/>
                    </a:lnTo>
                    <a:lnTo>
                      <a:pt x="14" y="47"/>
                    </a:lnTo>
                    <a:lnTo>
                      <a:pt x="19" y="50"/>
                    </a:lnTo>
                    <a:lnTo>
                      <a:pt x="20" y="52"/>
                    </a:lnTo>
                    <a:lnTo>
                      <a:pt x="22" y="58"/>
                    </a:lnTo>
                    <a:lnTo>
                      <a:pt x="23" y="67"/>
                    </a:lnTo>
                    <a:lnTo>
                      <a:pt x="29" y="75"/>
                    </a:lnTo>
                    <a:lnTo>
                      <a:pt x="65" y="72"/>
                    </a:lnTo>
                    <a:lnTo>
                      <a:pt x="63" y="61"/>
                    </a:lnTo>
                    <a:lnTo>
                      <a:pt x="64" y="49"/>
                    </a:lnTo>
                    <a:lnTo>
                      <a:pt x="66" y="43"/>
                    </a:lnTo>
                    <a:lnTo>
                      <a:pt x="66" y="39"/>
                    </a:lnTo>
                    <a:lnTo>
                      <a:pt x="70" y="28"/>
                    </a:lnTo>
                    <a:lnTo>
                      <a:pt x="71" y="25"/>
                    </a:lnTo>
                    <a:lnTo>
                      <a:pt x="70" y="24"/>
                    </a:lnTo>
                    <a:lnTo>
                      <a:pt x="68" y="27"/>
                    </a:lnTo>
                    <a:lnTo>
                      <a:pt x="66" y="32"/>
                    </a:lnTo>
                    <a:lnTo>
                      <a:pt x="63" y="33"/>
                    </a:lnTo>
                    <a:lnTo>
                      <a:pt x="62" y="36"/>
                    </a:lnTo>
                    <a:lnTo>
                      <a:pt x="59" y="38"/>
                    </a:lnTo>
                    <a:lnTo>
                      <a:pt x="60" y="35"/>
                    </a:lnTo>
                    <a:lnTo>
                      <a:pt x="61" y="31"/>
                    </a:lnTo>
                    <a:lnTo>
                      <a:pt x="63" y="30"/>
                    </a:lnTo>
                    <a:lnTo>
                      <a:pt x="64" y="28"/>
                    </a:lnTo>
                    <a:lnTo>
                      <a:pt x="60" y="18"/>
                    </a:lnTo>
                    <a:lnTo>
                      <a:pt x="57" y="17"/>
                    </a:lnTo>
                    <a:lnTo>
                      <a:pt x="56" y="15"/>
                    </a:lnTo>
                    <a:lnTo>
                      <a:pt x="49" y="14"/>
                    </a:lnTo>
                    <a:lnTo>
                      <a:pt x="35" y="10"/>
                    </a:lnTo>
                    <a:lnTo>
                      <a:pt x="29" y="6"/>
                    </a:lnTo>
                    <a:lnTo>
                      <a:pt x="25" y="4"/>
                    </a:lnTo>
                    <a:lnTo>
                      <a:pt x="23" y="6"/>
                    </a:lnTo>
                    <a:lnTo>
                      <a:pt x="23" y="5"/>
                    </a:lnTo>
                    <a:lnTo>
                      <a:pt x="24" y="4"/>
                    </a:lnTo>
                    <a:lnTo>
                      <a:pt x="24" y="3"/>
                    </a:lnTo>
                    <a:lnTo>
                      <a:pt x="24" y="2"/>
                    </a:lnTo>
                    <a:lnTo>
                      <a:pt x="24" y="1"/>
                    </a:lnTo>
                    <a:lnTo>
                      <a:pt x="23" y="0"/>
                    </a:lnTo>
                    <a:lnTo>
                      <a:pt x="15" y="3"/>
                    </a:lnTo>
                    <a:lnTo>
                      <a:pt x="12" y="5"/>
                    </a:lnTo>
                    <a:lnTo>
                      <a:pt x="11" y="5"/>
                    </a:lnTo>
                    <a:lnTo>
                      <a:pt x="9" y="4"/>
                    </a:lnTo>
                    <a:lnTo>
                      <a:pt x="9" y="5"/>
                    </a:lnTo>
                    <a:lnTo>
                      <a:pt x="8" y="4"/>
                    </a:lnTo>
                    <a:lnTo>
                      <a:pt x="7" y="5"/>
                    </a:lnTo>
                    <a:lnTo>
                      <a:pt x="7" y="14"/>
                    </a:lnTo>
                    <a:lnTo>
                      <a:pt x="0" y="23"/>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48" name="Freeform 61">
                <a:extLst>
                  <a:ext uri="{FF2B5EF4-FFF2-40B4-BE49-F238E27FC236}">
                    <a16:creationId xmlns:a16="http://schemas.microsoft.com/office/drawing/2014/main" id="{94909E1E-244B-4F6C-8FCA-C60BE3ED7002}"/>
                  </a:ext>
                </a:extLst>
              </p:cNvPr>
              <p:cNvSpPr>
                <a:spLocks/>
              </p:cNvSpPr>
              <p:nvPr/>
            </p:nvSpPr>
            <p:spPr bwMode="auto">
              <a:xfrm>
                <a:off x="6762053" y="2129526"/>
                <a:ext cx="807462" cy="644997"/>
              </a:xfrm>
              <a:custGeom>
                <a:avLst/>
                <a:gdLst>
                  <a:gd name="T0" fmla="*/ 0 w 94"/>
                  <a:gd name="T1" fmla="*/ 2147483647 h 78"/>
                  <a:gd name="T2" fmla="*/ 2147483647 w 94"/>
                  <a:gd name="T3" fmla="*/ 2147483647 h 78"/>
                  <a:gd name="T4" fmla="*/ 2147483647 w 94"/>
                  <a:gd name="T5" fmla="*/ 2147483647 h 78"/>
                  <a:gd name="T6" fmla="*/ 2147483647 w 94"/>
                  <a:gd name="T7" fmla="*/ 0 h 78"/>
                  <a:gd name="T8" fmla="*/ 2147483647 w 94"/>
                  <a:gd name="T9" fmla="*/ 2147483647 h 78"/>
                  <a:gd name="T10" fmla="*/ 2147483647 w 94"/>
                  <a:gd name="T11" fmla="*/ 2147483647 h 78"/>
                  <a:gd name="T12" fmla="*/ 2147483647 w 94"/>
                  <a:gd name="T13" fmla="*/ 2147483647 h 78"/>
                  <a:gd name="T14" fmla="*/ 2147483647 w 94"/>
                  <a:gd name="T15" fmla="*/ 2147483647 h 78"/>
                  <a:gd name="T16" fmla="*/ 2147483647 w 94"/>
                  <a:gd name="T17" fmla="*/ 2147483647 h 78"/>
                  <a:gd name="T18" fmla="*/ 0 w 94"/>
                  <a:gd name="T19" fmla="*/ 2147483647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78"/>
                  <a:gd name="T32" fmla="*/ 94 w 94"/>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78">
                    <a:moveTo>
                      <a:pt x="0" y="67"/>
                    </a:moveTo>
                    <a:lnTo>
                      <a:pt x="3" y="50"/>
                    </a:lnTo>
                    <a:lnTo>
                      <a:pt x="10" y="8"/>
                    </a:lnTo>
                    <a:lnTo>
                      <a:pt x="11" y="0"/>
                    </a:lnTo>
                    <a:lnTo>
                      <a:pt x="48" y="5"/>
                    </a:lnTo>
                    <a:lnTo>
                      <a:pt x="94" y="10"/>
                    </a:lnTo>
                    <a:lnTo>
                      <a:pt x="91" y="44"/>
                    </a:lnTo>
                    <a:lnTo>
                      <a:pt x="88" y="78"/>
                    </a:lnTo>
                    <a:lnTo>
                      <a:pt x="25" y="70"/>
                    </a:lnTo>
                    <a:lnTo>
                      <a:pt x="0" y="67"/>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52" name="Text Box 74">
                <a:extLst>
                  <a:ext uri="{FF2B5EF4-FFF2-40B4-BE49-F238E27FC236}">
                    <a16:creationId xmlns:a16="http://schemas.microsoft.com/office/drawing/2014/main" id="{8B732AA4-06B0-4802-A829-0765852FB98A}"/>
                  </a:ext>
                </a:extLst>
              </p:cNvPr>
              <p:cNvSpPr txBox="1">
                <a:spLocks noChangeArrowheads="1"/>
              </p:cNvSpPr>
              <p:nvPr/>
            </p:nvSpPr>
            <p:spPr bwMode="auto">
              <a:xfrm>
                <a:off x="10216445" y="3861843"/>
                <a:ext cx="1504689" cy="346593"/>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Atlanta</a:t>
                </a:r>
              </a:p>
            </p:txBody>
          </p:sp>
          <p:sp>
            <p:nvSpPr>
              <p:cNvPr id="153" name="Text Box 77">
                <a:extLst>
                  <a:ext uri="{FF2B5EF4-FFF2-40B4-BE49-F238E27FC236}">
                    <a16:creationId xmlns:a16="http://schemas.microsoft.com/office/drawing/2014/main" id="{E8A97069-FDC9-4E86-BC81-8C583BFB37A5}"/>
                  </a:ext>
                </a:extLst>
              </p:cNvPr>
              <p:cNvSpPr txBox="1">
                <a:spLocks noChangeArrowheads="1"/>
              </p:cNvSpPr>
              <p:nvPr/>
            </p:nvSpPr>
            <p:spPr bwMode="auto">
              <a:xfrm>
                <a:off x="8543033" y="4469706"/>
                <a:ext cx="2451925" cy="346593"/>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New Orleans</a:t>
                </a:r>
              </a:p>
            </p:txBody>
          </p:sp>
          <p:sp>
            <p:nvSpPr>
              <p:cNvPr id="154" name="Text Box 83">
                <a:extLst>
                  <a:ext uri="{FF2B5EF4-FFF2-40B4-BE49-F238E27FC236}">
                    <a16:creationId xmlns:a16="http://schemas.microsoft.com/office/drawing/2014/main" id="{CA45467C-7B99-46DB-BB15-999963DF899B}"/>
                  </a:ext>
                </a:extLst>
              </p:cNvPr>
              <p:cNvSpPr txBox="1">
                <a:spLocks noChangeArrowheads="1"/>
              </p:cNvSpPr>
              <p:nvPr/>
            </p:nvSpPr>
            <p:spPr bwMode="auto">
              <a:xfrm>
                <a:off x="4759844" y="1383269"/>
                <a:ext cx="1176832" cy="346593"/>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Seattle</a:t>
                </a:r>
              </a:p>
            </p:txBody>
          </p:sp>
          <p:sp>
            <p:nvSpPr>
              <p:cNvPr id="156" name="Text Box 93">
                <a:extLst>
                  <a:ext uri="{FF2B5EF4-FFF2-40B4-BE49-F238E27FC236}">
                    <a16:creationId xmlns:a16="http://schemas.microsoft.com/office/drawing/2014/main" id="{830CEF61-4CA8-4925-9320-26A630A81982}"/>
                  </a:ext>
                </a:extLst>
              </p:cNvPr>
              <p:cNvSpPr txBox="1">
                <a:spLocks noChangeArrowheads="1"/>
              </p:cNvSpPr>
              <p:nvPr/>
            </p:nvSpPr>
            <p:spPr bwMode="auto">
              <a:xfrm>
                <a:off x="10821727" y="2386685"/>
                <a:ext cx="1192482" cy="540683"/>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New York City</a:t>
                </a:r>
              </a:p>
            </p:txBody>
          </p:sp>
          <p:sp>
            <p:nvSpPr>
              <p:cNvPr id="157" name="Line 98">
                <a:extLst>
                  <a:ext uri="{FF2B5EF4-FFF2-40B4-BE49-F238E27FC236}">
                    <a16:creationId xmlns:a16="http://schemas.microsoft.com/office/drawing/2014/main" id="{44BEA2CF-E87E-4D63-8869-1CDD9C9A55E9}"/>
                  </a:ext>
                </a:extLst>
              </p:cNvPr>
              <p:cNvSpPr>
                <a:spLocks noChangeShapeType="1"/>
              </p:cNvSpPr>
              <p:nvPr/>
            </p:nvSpPr>
            <p:spPr bwMode="auto">
              <a:xfrm>
                <a:off x="11029863" y="2487858"/>
                <a:ext cx="0" cy="0"/>
              </a:xfrm>
              <a:prstGeom prst="line">
                <a:avLst/>
              </a:prstGeom>
              <a:grpFill/>
              <a:ln w="9525">
                <a:solidFill>
                  <a:schemeClr val="tx1"/>
                </a:solidFill>
                <a:round/>
                <a:headEnd/>
                <a:tailEnd type="triangle"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59" name="Freeform 47">
                <a:extLst>
                  <a:ext uri="{FF2B5EF4-FFF2-40B4-BE49-F238E27FC236}">
                    <a16:creationId xmlns:a16="http://schemas.microsoft.com/office/drawing/2014/main" id="{BC3FA49A-DE21-4EDD-87D5-181724A2B00B}"/>
                  </a:ext>
                </a:extLst>
              </p:cNvPr>
              <p:cNvSpPr>
                <a:spLocks/>
              </p:cNvSpPr>
              <p:nvPr/>
            </p:nvSpPr>
            <p:spPr bwMode="auto">
              <a:xfrm>
                <a:off x="10961143" y="2361064"/>
                <a:ext cx="95922" cy="107499"/>
              </a:xfrm>
              <a:custGeom>
                <a:avLst/>
                <a:gdLst>
                  <a:gd name="T0" fmla="*/ 0 w 11"/>
                  <a:gd name="T1" fmla="*/ 2147483647 h 13"/>
                  <a:gd name="T2" fmla="*/ 2147483647 w 11"/>
                  <a:gd name="T3" fmla="*/ 2147483647 h 13"/>
                  <a:gd name="T4" fmla="*/ 2147483647 w 11"/>
                  <a:gd name="T5" fmla="*/ 2147483647 h 13"/>
                  <a:gd name="T6" fmla="*/ 2147483647 w 11"/>
                  <a:gd name="T7" fmla="*/ 2147483647 h 13"/>
                  <a:gd name="T8" fmla="*/ 2147483647 w 11"/>
                  <a:gd name="T9" fmla="*/ 2147483647 h 13"/>
                  <a:gd name="T10" fmla="*/ 2147483647 w 11"/>
                  <a:gd name="T11" fmla="*/ 2147483647 h 13"/>
                  <a:gd name="T12" fmla="*/ 2147483647 w 11"/>
                  <a:gd name="T13" fmla="*/ 2147483647 h 13"/>
                  <a:gd name="T14" fmla="*/ 2147483647 w 11"/>
                  <a:gd name="T15" fmla="*/ 2147483647 h 13"/>
                  <a:gd name="T16" fmla="*/ 2147483647 w 11"/>
                  <a:gd name="T17" fmla="*/ 2147483647 h 13"/>
                  <a:gd name="T18" fmla="*/ 2147483647 w 11"/>
                  <a:gd name="T19" fmla="*/ 2147483647 h 13"/>
                  <a:gd name="T20" fmla="*/ 2147483647 w 11"/>
                  <a:gd name="T21" fmla="*/ 2147483647 h 13"/>
                  <a:gd name="T22" fmla="*/ 2147483647 w 11"/>
                  <a:gd name="T23" fmla="*/ 2147483647 h 13"/>
                  <a:gd name="T24" fmla="*/ 2147483647 w 11"/>
                  <a:gd name="T25" fmla="*/ 0 h 13"/>
                  <a:gd name="T26" fmla="*/ 2147483647 w 11"/>
                  <a:gd name="T27" fmla="*/ 0 h 13"/>
                  <a:gd name="T28" fmla="*/ 0 w 11"/>
                  <a:gd name="T29" fmla="*/ 214748364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3"/>
                  <a:gd name="T47" fmla="*/ 11 w 1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3">
                    <a:moveTo>
                      <a:pt x="0" y="1"/>
                    </a:moveTo>
                    <a:lnTo>
                      <a:pt x="3" y="12"/>
                    </a:lnTo>
                    <a:lnTo>
                      <a:pt x="3" y="13"/>
                    </a:lnTo>
                    <a:lnTo>
                      <a:pt x="7" y="10"/>
                    </a:lnTo>
                    <a:lnTo>
                      <a:pt x="6" y="7"/>
                    </a:lnTo>
                    <a:lnTo>
                      <a:pt x="7" y="5"/>
                    </a:lnTo>
                    <a:lnTo>
                      <a:pt x="8" y="6"/>
                    </a:lnTo>
                    <a:lnTo>
                      <a:pt x="8" y="9"/>
                    </a:lnTo>
                    <a:lnTo>
                      <a:pt x="9" y="9"/>
                    </a:lnTo>
                    <a:lnTo>
                      <a:pt x="11" y="6"/>
                    </a:lnTo>
                    <a:lnTo>
                      <a:pt x="9" y="4"/>
                    </a:lnTo>
                    <a:lnTo>
                      <a:pt x="7" y="3"/>
                    </a:lnTo>
                    <a:lnTo>
                      <a:pt x="5" y="0"/>
                    </a:lnTo>
                    <a:lnTo>
                      <a:pt x="4" y="0"/>
                    </a:lnTo>
                    <a:lnTo>
                      <a:pt x="0" y="1"/>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60" name="Freeform 7">
                <a:extLst>
                  <a:ext uri="{FF2B5EF4-FFF2-40B4-BE49-F238E27FC236}">
                    <a16:creationId xmlns:a16="http://schemas.microsoft.com/office/drawing/2014/main" id="{72A703CE-DCDC-45C1-83C3-35B528687BCD}"/>
                  </a:ext>
                </a:extLst>
              </p:cNvPr>
              <p:cNvSpPr>
                <a:spLocks/>
              </p:cNvSpPr>
              <p:nvPr/>
            </p:nvSpPr>
            <p:spPr bwMode="auto">
              <a:xfrm>
                <a:off x="10782184" y="2369333"/>
                <a:ext cx="206161" cy="173653"/>
              </a:xfrm>
              <a:custGeom>
                <a:avLst/>
                <a:gdLst>
                  <a:gd name="T0" fmla="*/ 0 w 24"/>
                  <a:gd name="T1" fmla="*/ 2147483647 h 21"/>
                  <a:gd name="T2" fmla="*/ 2147483647 w 24"/>
                  <a:gd name="T3" fmla="*/ 2147483647 h 21"/>
                  <a:gd name="T4" fmla="*/ 2147483647 w 24"/>
                  <a:gd name="T5" fmla="*/ 2147483647 h 21"/>
                  <a:gd name="T6" fmla="*/ 2147483647 w 24"/>
                  <a:gd name="T7" fmla="*/ 2147483647 h 21"/>
                  <a:gd name="T8" fmla="*/ 2147483647 w 24"/>
                  <a:gd name="T9" fmla="*/ 2147483647 h 21"/>
                  <a:gd name="T10" fmla="*/ 2147483647 w 24"/>
                  <a:gd name="T11" fmla="*/ 2147483647 h 21"/>
                  <a:gd name="T12" fmla="*/ 2147483647 w 24"/>
                  <a:gd name="T13" fmla="*/ 2147483647 h 21"/>
                  <a:gd name="T14" fmla="*/ 2147483647 w 24"/>
                  <a:gd name="T15" fmla="*/ 2147483647 h 21"/>
                  <a:gd name="T16" fmla="*/ 2147483647 w 24"/>
                  <a:gd name="T17" fmla="*/ 2147483647 h 21"/>
                  <a:gd name="T18" fmla="*/ 2147483647 w 24"/>
                  <a:gd name="T19" fmla="*/ 2147483647 h 21"/>
                  <a:gd name="T20" fmla="*/ 2147483647 w 24"/>
                  <a:gd name="T21" fmla="*/ 2147483647 h 21"/>
                  <a:gd name="T22" fmla="*/ 2147483647 w 24"/>
                  <a:gd name="T23" fmla="*/ 2147483647 h 21"/>
                  <a:gd name="T24" fmla="*/ 2147483647 w 24"/>
                  <a:gd name="T25" fmla="*/ 2147483647 h 21"/>
                  <a:gd name="T26" fmla="*/ 2147483647 w 24"/>
                  <a:gd name="T27" fmla="*/ 2147483647 h 21"/>
                  <a:gd name="T28" fmla="*/ 2147483647 w 24"/>
                  <a:gd name="T29" fmla="*/ 2147483647 h 21"/>
                  <a:gd name="T30" fmla="*/ 2147483647 w 24"/>
                  <a:gd name="T31" fmla="*/ 0 h 21"/>
                  <a:gd name="T32" fmla="*/ 0 w 24"/>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1"/>
                  <a:gd name="T53" fmla="*/ 24 w 2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1">
                    <a:moveTo>
                      <a:pt x="0" y="4"/>
                    </a:moveTo>
                    <a:lnTo>
                      <a:pt x="2" y="16"/>
                    </a:lnTo>
                    <a:lnTo>
                      <a:pt x="2" y="21"/>
                    </a:lnTo>
                    <a:lnTo>
                      <a:pt x="4" y="21"/>
                    </a:lnTo>
                    <a:lnTo>
                      <a:pt x="5" y="20"/>
                    </a:lnTo>
                    <a:lnTo>
                      <a:pt x="8" y="18"/>
                    </a:lnTo>
                    <a:lnTo>
                      <a:pt x="10" y="15"/>
                    </a:lnTo>
                    <a:lnTo>
                      <a:pt x="11" y="16"/>
                    </a:lnTo>
                    <a:lnTo>
                      <a:pt x="14" y="14"/>
                    </a:lnTo>
                    <a:lnTo>
                      <a:pt x="17" y="14"/>
                    </a:lnTo>
                    <a:lnTo>
                      <a:pt x="17" y="13"/>
                    </a:lnTo>
                    <a:lnTo>
                      <a:pt x="18" y="13"/>
                    </a:lnTo>
                    <a:lnTo>
                      <a:pt x="19" y="12"/>
                    </a:lnTo>
                    <a:lnTo>
                      <a:pt x="21" y="12"/>
                    </a:lnTo>
                    <a:lnTo>
                      <a:pt x="24" y="11"/>
                    </a:lnTo>
                    <a:lnTo>
                      <a:pt x="21" y="0"/>
                    </a:lnTo>
                    <a:lnTo>
                      <a:pt x="0" y="4"/>
                    </a:lnTo>
                  </a:path>
                </a:pathLst>
              </a:custGeom>
              <a:solidFill>
                <a:schemeClr val="accent2"/>
              </a:solidFill>
              <a:ln w="0">
                <a:solidFill>
                  <a:srgbClr val="242729"/>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61" name="Line 110">
                <a:extLst>
                  <a:ext uri="{FF2B5EF4-FFF2-40B4-BE49-F238E27FC236}">
                    <a16:creationId xmlns:a16="http://schemas.microsoft.com/office/drawing/2014/main" id="{FBAFA134-BC18-4053-8147-C1BA06B8799D}"/>
                  </a:ext>
                </a:extLst>
              </p:cNvPr>
              <p:cNvSpPr>
                <a:spLocks noChangeShapeType="1"/>
              </p:cNvSpPr>
              <p:nvPr/>
            </p:nvSpPr>
            <p:spPr bwMode="auto">
              <a:xfrm>
                <a:off x="10835172" y="2583385"/>
                <a:ext cx="224577" cy="10738"/>
              </a:xfrm>
              <a:prstGeom prst="line">
                <a:avLst/>
              </a:prstGeom>
              <a:solidFill>
                <a:schemeClr val="accent2"/>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sp>
            <p:nvSpPr>
              <p:cNvPr id="158" name="AutoShape 100">
                <a:extLst>
                  <a:ext uri="{FF2B5EF4-FFF2-40B4-BE49-F238E27FC236}">
                    <a16:creationId xmlns:a16="http://schemas.microsoft.com/office/drawing/2014/main" id="{2120C606-FDD0-4400-B8D3-5DFD2F76B125}"/>
                  </a:ext>
                </a:extLst>
              </p:cNvPr>
              <p:cNvSpPr>
                <a:spLocks noChangeArrowheads="1"/>
              </p:cNvSpPr>
              <p:nvPr/>
            </p:nvSpPr>
            <p:spPr bwMode="auto">
              <a:xfrm>
                <a:off x="10722596" y="2473319"/>
                <a:ext cx="185411" cy="173651"/>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5C02A0"/>
                  </a:solidFill>
                  <a:effectLst/>
                  <a:uLnTx/>
                  <a:uFillTx/>
                  <a:latin typeface="Myriad Web Pro" panose="020B0503030403020204" pitchFamily="34" charset="0"/>
                  <a:ea typeface="+mn-ea"/>
                  <a:cs typeface="+mn-cs"/>
                </a:endParaRPr>
              </a:p>
            </p:txBody>
          </p:sp>
        </p:grpSp>
        <p:sp>
          <p:nvSpPr>
            <p:cNvPr id="177" name="Line 110">
              <a:extLst>
                <a:ext uri="{FF2B5EF4-FFF2-40B4-BE49-F238E27FC236}">
                  <a16:creationId xmlns:a16="http://schemas.microsoft.com/office/drawing/2014/main" id="{8B36024F-723D-485B-BAF6-09AC55808342}"/>
                </a:ext>
              </a:extLst>
            </p:cNvPr>
            <p:cNvSpPr>
              <a:spLocks noChangeShapeType="1"/>
            </p:cNvSpPr>
            <p:nvPr/>
          </p:nvSpPr>
          <p:spPr bwMode="auto">
            <a:xfrm>
              <a:off x="10431257" y="4780954"/>
              <a:ext cx="120154" cy="107225"/>
            </a:xfrm>
            <a:prstGeom prst="line">
              <a:avLst/>
            </a:prstGeom>
            <a:solidFill>
              <a:schemeClr val="accent2"/>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78" name="Text Box 93">
              <a:extLst>
                <a:ext uri="{FF2B5EF4-FFF2-40B4-BE49-F238E27FC236}">
                  <a16:creationId xmlns:a16="http://schemas.microsoft.com/office/drawing/2014/main" id="{CB4E8F0A-35B4-40F2-9E94-97421667B621}"/>
                </a:ext>
              </a:extLst>
            </p:cNvPr>
            <p:cNvSpPr txBox="1">
              <a:spLocks noChangeArrowheads="1"/>
            </p:cNvSpPr>
            <p:nvPr/>
          </p:nvSpPr>
          <p:spPr bwMode="auto">
            <a:xfrm>
              <a:off x="10329253" y="4873766"/>
              <a:ext cx="1052860" cy="20135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Philadelphia</a:t>
              </a:r>
            </a:p>
          </p:txBody>
        </p:sp>
        <p:sp>
          <p:nvSpPr>
            <p:cNvPr id="179" name="AutoShape 100">
              <a:extLst>
                <a:ext uri="{FF2B5EF4-FFF2-40B4-BE49-F238E27FC236}">
                  <a16:creationId xmlns:a16="http://schemas.microsoft.com/office/drawing/2014/main" id="{C1AB8421-19A4-4A8E-A51D-573C8A6F860C}"/>
                </a:ext>
              </a:extLst>
            </p:cNvPr>
            <p:cNvSpPr>
              <a:spLocks noChangeArrowheads="1"/>
            </p:cNvSpPr>
            <p:nvPr/>
          </p:nvSpPr>
          <p:spPr bwMode="auto">
            <a:xfrm>
              <a:off x="9876023" y="5303031"/>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80" name="AutoShape 100">
              <a:extLst>
                <a:ext uri="{FF2B5EF4-FFF2-40B4-BE49-F238E27FC236}">
                  <a16:creationId xmlns:a16="http://schemas.microsoft.com/office/drawing/2014/main" id="{6148A80D-3E24-47B0-ABC5-02708F969EA1}"/>
                </a:ext>
              </a:extLst>
            </p:cNvPr>
            <p:cNvSpPr>
              <a:spLocks noChangeArrowheads="1"/>
            </p:cNvSpPr>
            <p:nvPr/>
          </p:nvSpPr>
          <p:spPr bwMode="auto">
            <a:xfrm>
              <a:off x="9480400" y="5638435"/>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81" name="AutoShape 100">
              <a:extLst>
                <a:ext uri="{FF2B5EF4-FFF2-40B4-BE49-F238E27FC236}">
                  <a16:creationId xmlns:a16="http://schemas.microsoft.com/office/drawing/2014/main" id="{EC74A862-701A-4869-AE28-07384F9CCDC3}"/>
                </a:ext>
              </a:extLst>
            </p:cNvPr>
            <p:cNvSpPr>
              <a:spLocks noChangeArrowheads="1"/>
            </p:cNvSpPr>
            <p:nvPr/>
          </p:nvSpPr>
          <p:spPr bwMode="auto">
            <a:xfrm>
              <a:off x="7352702" y="4791391"/>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82" name="AutoShape 100">
              <a:extLst>
                <a:ext uri="{FF2B5EF4-FFF2-40B4-BE49-F238E27FC236}">
                  <a16:creationId xmlns:a16="http://schemas.microsoft.com/office/drawing/2014/main" id="{743C9647-8E01-4644-905D-6CC37FE01354}"/>
                </a:ext>
              </a:extLst>
            </p:cNvPr>
            <p:cNvSpPr>
              <a:spLocks noChangeArrowheads="1"/>
            </p:cNvSpPr>
            <p:nvPr/>
          </p:nvSpPr>
          <p:spPr bwMode="auto">
            <a:xfrm>
              <a:off x="7556068" y="4058399"/>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83" name="AutoShape 100">
              <a:extLst>
                <a:ext uri="{FF2B5EF4-FFF2-40B4-BE49-F238E27FC236}">
                  <a16:creationId xmlns:a16="http://schemas.microsoft.com/office/drawing/2014/main" id="{E7DB62FA-432B-4FCC-BA14-29B3349F78C6}"/>
                </a:ext>
              </a:extLst>
            </p:cNvPr>
            <p:cNvSpPr>
              <a:spLocks noChangeArrowheads="1"/>
            </p:cNvSpPr>
            <p:nvPr/>
          </p:nvSpPr>
          <p:spPr bwMode="auto">
            <a:xfrm>
              <a:off x="7514779" y="5141564"/>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sp>
          <p:nvSpPr>
            <p:cNvPr id="184" name="Text Box 81">
              <a:extLst>
                <a:ext uri="{FF2B5EF4-FFF2-40B4-BE49-F238E27FC236}">
                  <a16:creationId xmlns:a16="http://schemas.microsoft.com/office/drawing/2014/main" id="{5A956B39-D820-41B1-8606-7F10EC77727B}"/>
                </a:ext>
              </a:extLst>
            </p:cNvPr>
            <p:cNvSpPr txBox="1">
              <a:spLocks noChangeArrowheads="1"/>
            </p:cNvSpPr>
            <p:nvPr/>
          </p:nvSpPr>
          <p:spPr bwMode="auto">
            <a:xfrm>
              <a:off x="6381214" y="5154758"/>
              <a:ext cx="1181789" cy="342310"/>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Los </a:t>
              </a:r>
              <a:b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br>
              <a:r>
                <a:rPr kumimoji="0" lang="en-US" sz="1400" b="1" i="0" u="none" strike="noStrike" kern="1200" cap="none" spc="0" normalizeH="0" baseline="0" noProof="0" dirty="0">
                  <a:ln>
                    <a:noFill/>
                  </a:ln>
                  <a:solidFill>
                    <a:srgbClr val="5C02A0"/>
                  </a:solidFill>
                  <a:effectLst/>
                  <a:uLnTx/>
                  <a:uFillTx/>
                  <a:latin typeface="Myriad Web Pro" panose="020B0503030403020204" pitchFamily="34" charset="0"/>
                  <a:ea typeface="+mn-ea"/>
                  <a:cs typeface="+mn-cs"/>
                </a:rPr>
                <a:t>Angeles</a:t>
              </a:r>
            </a:p>
          </p:txBody>
        </p:sp>
        <p:sp>
          <p:nvSpPr>
            <p:cNvPr id="176" name="AutoShape 100">
              <a:extLst>
                <a:ext uri="{FF2B5EF4-FFF2-40B4-BE49-F238E27FC236}">
                  <a16:creationId xmlns:a16="http://schemas.microsoft.com/office/drawing/2014/main" id="{76C6FB84-F0DF-4678-A53D-2C1BC2AF548B}"/>
                </a:ext>
              </a:extLst>
            </p:cNvPr>
            <p:cNvSpPr>
              <a:spLocks noChangeArrowheads="1"/>
            </p:cNvSpPr>
            <p:nvPr/>
          </p:nvSpPr>
          <p:spPr bwMode="auto">
            <a:xfrm>
              <a:off x="10367812" y="4712661"/>
              <a:ext cx="107718" cy="100886"/>
            </a:xfrm>
            <a:prstGeom prst="star5">
              <a:avLst/>
            </a:prstGeom>
            <a:solidFill>
              <a:srgbClr val="FFFF00"/>
            </a:solidFill>
            <a:ln w="635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Myriad Web Pro" panose="020B0503030403020204" pitchFamily="34" charset="0"/>
                <a:ea typeface="+mn-ea"/>
                <a:cs typeface="+mn-cs"/>
              </a:endParaRPr>
            </a:p>
          </p:txBody>
        </p:sp>
      </p:grpSp>
      <p:sp>
        <p:nvSpPr>
          <p:cNvPr id="149" name="TextBox 148">
            <a:extLst>
              <a:ext uri="{FF2B5EF4-FFF2-40B4-BE49-F238E27FC236}">
                <a16:creationId xmlns:a16="http://schemas.microsoft.com/office/drawing/2014/main" id="{A546F447-9686-44F5-8737-925053DD9A26}"/>
              </a:ext>
            </a:extLst>
          </p:cNvPr>
          <p:cNvSpPr txBox="1"/>
          <p:nvPr/>
        </p:nvSpPr>
        <p:spPr>
          <a:xfrm>
            <a:off x="6796114" y="2650661"/>
            <a:ext cx="5302071" cy="353943"/>
          </a:xfrm>
          <a:prstGeom prst="rect">
            <a:avLst/>
          </a:prstGeom>
          <a:noFill/>
        </p:spPr>
        <p:txBody>
          <a:bodyPr wrap="square">
            <a:spAutoFit/>
          </a:bodyPr>
          <a:lstStyle/>
          <a:p>
            <a:r>
              <a:rPr lang="en-US" sz="1700" dirty="0"/>
              <a:t>June 2019 to February 2020 data collection</a:t>
            </a:r>
          </a:p>
        </p:txBody>
      </p:sp>
      <p:pic>
        <p:nvPicPr>
          <p:cNvPr id="1026" name="Picture 2">
            <a:extLst>
              <a:ext uri="{FF2B5EF4-FFF2-40B4-BE49-F238E27FC236}">
                <a16:creationId xmlns:a16="http://schemas.microsoft.com/office/drawing/2014/main" id="{5044F55A-02CA-482D-9E86-D1CFEE944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231" y="211519"/>
            <a:ext cx="896775" cy="100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44820"/>
      </p:ext>
    </p:extLst>
  </p:cSld>
  <p:clrMapOvr>
    <a:masterClrMapping/>
  </p:clrMapOvr>
  <mc:AlternateContent xmlns:mc="http://schemas.openxmlformats.org/markup-compatibility/2006" xmlns:p14="http://schemas.microsoft.com/office/powerpoint/2010/main">
    <mc:Choice Requires="p14">
      <p:transition spd="slow" p14:dur="2000" advTm="56610"/>
    </mc:Choice>
    <mc:Fallback xmlns="">
      <p:transition spd="slow" advTm="56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500"/>
                                        <p:tgtEl>
                                          <p:spTgt spid="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A9785-5714-F747-B084-91CE0A734F24}"/>
              </a:ext>
            </a:extLst>
          </p:cNvPr>
          <p:cNvSpPr>
            <a:spLocks noGrp="1"/>
          </p:cNvSpPr>
          <p:nvPr>
            <p:ph sz="quarter" idx="14"/>
          </p:nvPr>
        </p:nvSpPr>
        <p:spPr>
          <a:xfrm>
            <a:off x="5806162" y="2224768"/>
            <a:ext cx="5921372" cy="4103687"/>
          </a:xfrm>
        </p:spPr>
        <p:txBody>
          <a:bodyPr>
            <a:normAutofit/>
          </a:bodyPr>
          <a:lstStyle/>
          <a:p>
            <a:r>
              <a:rPr lang="en-GB" b="1" dirty="0"/>
              <a:t>Rapid-rapid HIV testing algorithm</a:t>
            </a:r>
          </a:p>
          <a:p>
            <a:pPr marL="457200" indent="-228600">
              <a:buClr>
                <a:schemeClr val="accent2"/>
              </a:buClr>
              <a:buSzPct val="110000"/>
              <a:buFont typeface="Arial" panose="020B0604020202020204" pitchFamily="34" charset="0"/>
              <a:buChar char="•"/>
            </a:pPr>
            <a:r>
              <a:rPr lang="en-GB" sz="1600" dirty="0"/>
              <a:t>An initial reactive rapid HIV test result was confirmed with a second orthogonal rapid test or self-reported previous positive test</a:t>
            </a:r>
          </a:p>
          <a:p>
            <a:pPr marL="457200" indent="-228600">
              <a:buClr>
                <a:schemeClr val="accent2"/>
              </a:buClr>
              <a:buSzPct val="110000"/>
              <a:buFont typeface="Arial" panose="020B0604020202020204" pitchFamily="34" charset="0"/>
              <a:buChar char="•"/>
            </a:pPr>
            <a:endParaRPr lang="en-GB" noProof="0" dirty="0"/>
          </a:p>
          <a:p>
            <a:pPr>
              <a:spcBef>
                <a:spcPts val="0"/>
              </a:spcBef>
            </a:pPr>
            <a:r>
              <a:rPr lang="en-GB" b="1" dirty="0"/>
              <a:t>DBS collection</a:t>
            </a:r>
          </a:p>
          <a:p>
            <a:pPr marL="457200" indent="-228600">
              <a:buClr>
                <a:schemeClr val="accent2"/>
              </a:buClr>
              <a:buSzPct val="110000"/>
              <a:buFont typeface="Arial" panose="020B0604020202020204" pitchFamily="34" charset="0"/>
              <a:buChar char="•"/>
            </a:pPr>
            <a:r>
              <a:rPr lang="en-US" sz="1600" dirty="0"/>
              <a:t>DBS were collected from HIV-positive </a:t>
            </a:r>
            <a:r>
              <a:rPr lang="en-US" sz="1600" noProof="0" dirty="0"/>
              <a:t>participants </a:t>
            </a:r>
          </a:p>
          <a:p>
            <a:pPr marL="457200" indent="-228600">
              <a:buClr>
                <a:schemeClr val="accent2"/>
              </a:buClr>
              <a:buSzPct val="110000"/>
              <a:buFont typeface="Arial" panose="020B0604020202020204" pitchFamily="34" charset="0"/>
              <a:buChar char="•"/>
            </a:pPr>
            <a:r>
              <a:rPr lang="en-GB" sz="1600" noProof="0" dirty="0"/>
              <a:t>5 spots collected on filter paper</a:t>
            </a:r>
          </a:p>
        </p:txBody>
      </p:sp>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a:xfrm>
            <a:off x="5806162" y="434976"/>
            <a:ext cx="7632700" cy="1223964"/>
          </a:xfrm>
        </p:spPr>
        <p:txBody>
          <a:bodyPr/>
          <a:lstStyle/>
          <a:p>
            <a:r>
              <a:rPr lang="en-GB" noProof="0" dirty="0"/>
              <a:t>HIV testing </a:t>
            </a:r>
            <a:r>
              <a:rPr lang="en-GB" dirty="0"/>
              <a:t>&amp;</a:t>
            </a:r>
            <a:br>
              <a:rPr lang="en-GB" noProof="0" dirty="0"/>
            </a:br>
            <a:r>
              <a:rPr lang="en-GB" noProof="0" dirty="0"/>
              <a:t>DBS collection</a:t>
            </a:r>
          </a:p>
        </p:txBody>
      </p:sp>
      <p:grpSp>
        <p:nvGrpSpPr>
          <p:cNvPr id="4" name="Group 3">
            <a:extLst>
              <a:ext uri="{FF2B5EF4-FFF2-40B4-BE49-F238E27FC236}">
                <a16:creationId xmlns:a16="http://schemas.microsoft.com/office/drawing/2014/main" id="{A413366A-DDAF-42CF-8828-35368DF415AF}"/>
              </a:ext>
            </a:extLst>
          </p:cNvPr>
          <p:cNvGrpSpPr/>
          <p:nvPr/>
        </p:nvGrpSpPr>
        <p:grpSpPr>
          <a:xfrm>
            <a:off x="817106" y="1770742"/>
            <a:ext cx="4157662" cy="4775201"/>
            <a:chOff x="642938" y="1770742"/>
            <a:chExt cx="4157662" cy="4775201"/>
          </a:xfrm>
        </p:grpSpPr>
        <p:sp>
          <p:nvSpPr>
            <p:cNvPr id="6" name="Rectangle 5">
              <a:extLst>
                <a:ext uri="{FF2B5EF4-FFF2-40B4-BE49-F238E27FC236}">
                  <a16:creationId xmlns:a16="http://schemas.microsoft.com/office/drawing/2014/main" id="{9C501860-8084-4BD4-9667-56561930B5AA}"/>
                </a:ext>
              </a:extLst>
            </p:cNvPr>
            <p:cNvSpPr/>
            <p:nvPr/>
          </p:nvSpPr>
          <p:spPr>
            <a:xfrm>
              <a:off x="642938" y="1770742"/>
              <a:ext cx="4157662" cy="4775201"/>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5">
              <a:extLst>
                <a:ext uri="{FF2B5EF4-FFF2-40B4-BE49-F238E27FC236}">
                  <a16:creationId xmlns:a16="http://schemas.microsoft.com/office/drawing/2014/main" id="{88EEDF60-CA69-4149-8CBA-41279A3D91B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449" t="10350" r="27941" b="40370"/>
            <a:stretch/>
          </p:blipFill>
          <p:spPr>
            <a:xfrm>
              <a:off x="1248659" y="2116829"/>
              <a:ext cx="2922506" cy="1937652"/>
            </a:xfrm>
            <a:prstGeom prst="rect">
              <a:avLst/>
            </a:prstGeom>
          </p:spPr>
        </p:pic>
        <p:pic>
          <p:nvPicPr>
            <p:cNvPr id="10" name="Picture 9">
              <a:extLst>
                <a:ext uri="{FF2B5EF4-FFF2-40B4-BE49-F238E27FC236}">
                  <a16:creationId xmlns:a16="http://schemas.microsoft.com/office/drawing/2014/main" id="{C945A8C3-10B4-4DE3-93E3-8E461F8B46D8}"/>
                </a:ext>
              </a:extLst>
            </p:cNvPr>
            <p:cNvPicPr>
              <a:picLocks noChangeAspect="1"/>
            </p:cNvPicPr>
            <p:nvPr/>
          </p:nvPicPr>
          <p:blipFill rotWithShape="1">
            <a:blip r:embed="rId5">
              <a:extLst>
                <a:ext uri="{28A0092B-C50C-407E-A947-70E740481C1C}">
                  <a14:useLocalDpi xmlns:a14="http://schemas.microsoft.com/office/drawing/2010/main" val="0"/>
                </a:ext>
              </a:extLst>
            </a:blip>
            <a:srcRect l="20330" t="5821" r="13553" b="16248"/>
            <a:stretch/>
          </p:blipFill>
          <p:spPr>
            <a:xfrm>
              <a:off x="1248659" y="4276612"/>
              <a:ext cx="2922506" cy="1937652"/>
            </a:xfrm>
            <a:prstGeom prst="rect">
              <a:avLst/>
            </a:prstGeom>
          </p:spPr>
        </p:pic>
      </p:grpSp>
      <p:sp>
        <p:nvSpPr>
          <p:cNvPr id="5" name="Rectangle 4">
            <a:extLst>
              <a:ext uri="{FF2B5EF4-FFF2-40B4-BE49-F238E27FC236}">
                <a16:creationId xmlns:a16="http://schemas.microsoft.com/office/drawing/2014/main" id="{8B28BE8E-5ABE-4C44-9BCC-5714DB24429F}"/>
              </a:ext>
            </a:extLst>
          </p:cNvPr>
          <p:cNvSpPr/>
          <p:nvPr/>
        </p:nvSpPr>
        <p:spPr>
          <a:xfrm rot="3025712">
            <a:off x="2747927" y="3581753"/>
            <a:ext cx="129732" cy="131794"/>
          </a:xfrm>
          <a:prstGeom prst="rect">
            <a:avLst/>
          </a:prstGeom>
          <a:solidFill>
            <a:srgbClr val="D6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BBC01C-6000-458B-A468-396F7636A97B}"/>
              </a:ext>
            </a:extLst>
          </p:cNvPr>
          <p:cNvSpPr/>
          <p:nvPr/>
        </p:nvSpPr>
        <p:spPr>
          <a:xfrm rot="20613082">
            <a:off x="2876344" y="3668451"/>
            <a:ext cx="164315" cy="204787"/>
          </a:xfrm>
          <a:prstGeom prst="rect">
            <a:avLst/>
          </a:prstGeom>
          <a:solidFill>
            <a:srgbClr val="D6C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056619-286B-447C-98CA-863B62A481D3}"/>
              </a:ext>
            </a:extLst>
          </p:cNvPr>
          <p:cNvSpPr/>
          <p:nvPr/>
        </p:nvSpPr>
        <p:spPr>
          <a:xfrm rot="20613082">
            <a:off x="2930305" y="3551067"/>
            <a:ext cx="903701" cy="191993"/>
          </a:xfrm>
          <a:prstGeom prst="rect">
            <a:avLst/>
          </a:prstGeom>
          <a:solidFill>
            <a:srgbClr val="D6CDCB"/>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6E7E4ED-10C7-44D6-867A-D4BA54AFC131}"/>
              </a:ext>
            </a:extLst>
          </p:cNvPr>
          <p:cNvPicPr>
            <a:picLocks noChangeAspect="1"/>
          </p:cNvPicPr>
          <p:nvPr/>
        </p:nvPicPr>
        <p:blipFill>
          <a:blip r:embed="rId6"/>
          <a:stretch>
            <a:fillRect/>
          </a:stretch>
        </p:blipFill>
        <p:spPr>
          <a:xfrm>
            <a:off x="3806198" y="3470981"/>
            <a:ext cx="96877" cy="142466"/>
          </a:xfrm>
          <a:prstGeom prst="rect">
            <a:avLst/>
          </a:prstGeom>
        </p:spPr>
      </p:pic>
      <p:pic>
        <p:nvPicPr>
          <p:cNvPr id="20" name="Picture 19">
            <a:extLst>
              <a:ext uri="{FF2B5EF4-FFF2-40B4-BE49-F238E27FC236}">
                <a16:creationId xmlns:a16="http://schemas.microsoft.com/office/drawing/2014/main" id="{FC1E9FA5-F8D3-4DC9-814D-5E3B0D34FD56}"/>
              </a:ext>
            </a:extLst>
          </p:cNvPr>
          <p:cNvPicPr>
            <a:picLocks noChangeAspect="1"/>
          </p:cNvPicPr>
          <p:nvPr/>
        </p:nvPicPr>
        <p:blipFill>
          <a:blip r:embed="rId6"/>
          <a:stretch>
            <a:fillRect/>
          </a:stretch>
        </p:blipFill>
        <p:spPr>
          <a:xfrm rot="21097081">
            <a:off x="3709981" y="3419484"/>
            <a:ext cx="126109" cy="186091"/>
          </a:xfrm>
          <a:prstGeom prst="rect">
            <a:avLst/>
          </a:prstGeom>
        </p:spPr>
      </p:pic>
    </p:spTree>
    <p:extLst>
      <p:ext uri="{BB962C8B-B14F-4D97-AF65-F5344CB8AC3E}">
        <p14:creationId xmlns:p14="http://schemas.microsoft.com/office/powerpoint/2010/main" val="1925156350"/>
      </p:ext>
    </p:extLst>
  </p:cSld>
  <p:clrMapOvr>
    <a:masterClrMapping/>
  </p:clrMapOvr>
  <mc:AlternateContent xmlns:mc="http://schemas.openxmlformats.org/markup-compatibility/2006" xmlns:p14="http://schemas.microsoft.com/office/powerpoint/2010/main">
    <mc:Choice Requires="p14">
      <p:transition spd="slow" p14:dur="2000" advTm="26742"/>
    </mc:Choice>
    <mc:Fallback xmlns="">
      <p:transition spd="slow" advTm="2674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A9785-5714-F747-B084-91CE0A734F24}"/>
              </a:ext>
            </a:extLst>
          </p:cNvPr>
          <p:cNvSpPr>
            <a:spLocks noGrp="1"/>
          </p:cNvSpPr>
          <p:nvPr>
            <p:ph sz="quarter" idx="14"/>
          </p:nvPr>
        </p:nvSpPr>
        <p:spPr>
          <a:xfrm>
            <a:off x="5673727" y="2050600"/>
            <a:ext cx="5734501" cy="4103687"/>
          </a:xfrm>
        </p:spPr>
        <p:txBody>
          <a:bodyPr>
            <a:normAutofit/>
          </a:bodyPr>
          <a:lstStyle/>
          <a:p>
            <a:endParaRPr lang="en-GB" b="1" dirty="0"/>
          </a:p>
          <a:p>
            <a:r>
              <a:rPr lang="en-GB" b="1" dirty="0"/>
              <a:t>HIV-1 viral load kits for use on the Abbott </a:t>
            </a:r>
            <a:r>
              <a:rPr lang="en-GB" b="1" dirty="0" err="1"/>
              <a:t>RealTi</a:t>
            </a:r>
            <a:r>
              <a:rPr lang="en-GB" b="1" i="1" dirty="0" err="1"/>
              <a:t>me</a:t>
            </a:r>
            <a:r>
              <a:rPr lang="en-GB" b="1" dirty="0"/>
              <a:t> </a:t>
            </a:r>
            <a:r>
              <a:rPr lang="en-GB" b="1" i="1" dirty="0"/>
              <a:t>m</a:t>
            </a:r>
            <a:r>
              <a:rPr lang="en-GB" b="1" dirty="0"/>
              <a:t>2000 system</a:t>
            </a:r>
          </a:p>
          <a:p>
            <a:endParaRPr lang="en-GB" b="1" dirty="0"/>
          </a:p>
          <a:p>
            <a:r>
              <a:rPr lang="en-GB" b="1" dirty="0"/>
              <a:t>Modified, laboratory-validated protocol for testing on DBS</a:t>
            </a:r>
            <a:r>
              <a:rPr lang="en-GB" b="1" baseline="30000" dirty="0"/>
              <a:t>1</a:t>
            </a:r>
            <a:endParaRPr lang="en-GB" b="1" baseline="-25000" dirty="0"/>
          </a:p>
          <a:p>
            <a:pPr marL="457200" indent="-228600">
              <a:buClr>
                <a:schemeClr val="accent2"/>
              </a:buClr>
              <a:buSzPct val="110000"/>
              <a:buFont typeface="Arial" panose="020B0604020202020204" pitchFamily="34" charset="0"/>
              <a:buChar char="•"/>
            </a:pPr>
            <a:r>
              <a:rPr lang="en-US" sz="1600" dirty="0"/>
              <a:t>Limit of detection at 832 copies/mL </a:t>
            </a:r>
            <a:endParaRPr lang="en-GB" b="1" baseline="-25000" dirty="0"/>
          </a:p>
          <a:p>
            <a:endParaRPr lang="en-GB" b="1" dirty="0"/>
          </a:p>
        </p:txBody>
      </p:sp>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a:xfrm>
            <a:off x="5673728" y="434976"/>
            <a:ext cx="7632700" cy="1223964"/>
          </a:xfrm>
        </p:spPr>
        <p:txBody>
          <a:bodyPr/>
          <a:lstStyle/>
          <a:p>
            <a:r>
              <a:rPr lang="en-GB" noProof="0" dirty="0"/>
              <a:t>HIV viral load </a:t>
            </a:r>
            <a:br>
              <a:rPr lang="en-GB" noProof="0" dirty="0"/>
            </a:br>
            <a:r>
              <a:rPr lang="en-GB" noProof="0" dirty="0"/>
              <a:t>testing</a:t>
            </a:r>
          </a:p>
        </p:txBody>
      </p:sp>
      <p:sp>
        <p:nvSpPr>
          <p:cNvPr id="6" name="Rectangle 5">
            <a:extLst>
              <a:ext uri="{FF2B5EF4-FFF2-40B4-BE49-F238E27FC236}">
                <a16:creationId xmlns:a16="http://schemas.microsoft.com/office/drawing/2014/main" id="{9C501860-8084-4BD4-9667-56561930B5AA}"/>
              </a:ext>
            </a:extLst>
          </p:cNvPr>
          <p:cNvSpPr/>
          <p:nvPr/>
        </p:nvSpPr>
        <p:spPr>
          <a:xfrm>
            <a:off x="642938" y="1770742"/>
            <a:ext cx="4157662" cy="4775201"/>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EDEBDCB9-2924-45E0-85D8-0B5A602D7B97}"/>
              </a:ext>
            </a:extLst>
          </p:cNvPr>
          <p:cNvSpPr txBox="1">
            <a:spLocks/>
          </p:cNvSpPr>
          <p:nvPr/>
        </p:nvSpPr>
        <p:spPr>
          <a:xfrm>
            <a:off x="5826127" y="4659086"/>
            <a:ext cx="5734501" cy="79828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baseline="-25000" dirty="0"/>
          </a:p>
          <a:p>
            <a:endParaRPr lang="en-GB" b="1" dirty="0"/>
          </a:p>
        </p:txBody>
      </p:sp>
      <p:sp>
        <p:nvSpPr>
          <p:cNvPr id="8" name="Content Placeholder 1">
            <a:extLst>
              <a:ext uri="{FF2B5EF4-FFF2-40B4-BE49-F238E27FC236}">
                <a16:creationId xmlns:a16="http://schemas.microsoft.com/office/drawing/2014/main" id="{EB62A494-994D-4912-AA5A-94D5B2710B5C}"/>
              </a:ext>
            </a:extLst>
          </p:cNvPr>
          <p:cNvSpPr txBox="1">
            <a:spLocks/>
          </p:cNvSpPr>
          <p:nvPr/>
        </p:nvSpPr>
        <p:spPr>
          <a:xfrm>
            <a:off x="5644699" y="5991002"/>
            <a:ext cx="3760989" cy="86699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100000"/>
              <a:buFont typeface="Arial" panose="020B0604020202020204" pitchFamily="34" charset="0"/>
              <a:buNone/>
              <a:defRPr sz="2000" kern="1200">
                <a:solidFill>
                  <a:schemeClr val="tx1"/>
                </a:solidFill>
                <a:latin typeface="+mn-lt"/>
                <a:ea typeface="+mn-ea"/>
                <a:cs typeface="+mn-cs"/>
              </a:defRPr>
            </a:lvl1pPr>
            <a:lvl2pPr marL="449263" indent="-23495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2pPr>
            <a:lvl3pPr marL="712788" indent="-254000"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3pPr>
            <a:lvl4pPr marL="936625" indent="-214313"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4pPr>
            <a:lvl5pPr marL="1200150" indent="-223838" algn="l" defTabSz="914400" rtl="0" eaLnBrk="1" latinLnBrk="0" hangingPunct="1">
              <a:lnSpc>
                <a:spcPct val="100000"/>
              </a:lnSpc>
              <a:spcBef>
                <a:spcPts val="500"/>
              </a:spcBef>
              <a:buSzPct val="100000"/>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i="0" baseline="30000" dirty="0">
                <a:solidFill>
                  <a:srgbClr val="212121"/>
                </a:solidFill>
                <a:effectLst/>
                <a:latin typeface="BlinkMacSystemFont"/>
              </a:rPr>
              <a:t>1</a:t>
            </a:r>
            <a:r>
              <a:rPr lang="en-US" sz="1200" b="0" i="0" dirty="0">
                <a:solidFill>
                  <a:srgbClr val="212121"/>
                </a:solidFill>
                <a:effectLst/>
                <a:latin typeface="BlinkMacSystemFont"/>
              </a:rPr>
              <a:t>Luo W, Sullivan V, Chavez PR,  et.al. The feasibility of modified HIV and antiretroviral drug testing using self-collected dried blood spots from men who have sex with men. BMC Infect Dis. 2021 May 5;21(1):423.</a:t>
            </a:r>
            <a:endParaRPr lang="en-GB" sz="1200" b="1" baseline="-25000" dirty="0"/>
          </a:p>
          <a:p>
            <a:endParaRPr lang="en-GB" sz="1200" b="1" dirty="0"/>
          </a:p>
        </p:txBody>
      </p:sp>
      <p:pic>
        <p:nvPicPr>
          <p:cNvPr id="11" name="Picture 10" descr="A picture containing indoor&#10;&#10;Description automatically generated">
            <a:extLst>
              <a:ext uri="{FF2B5EF4-FFF2-40B4-BE49-F238E27FC236}">
                <a16:creationId xmlns:a16="http://schemas.microsoft.com/office/drawing/2014/main" id="{CAC45A9F-FE5F-4E02-909C-25A03124C622}"/>
              </a:ext>
            </a:extLst>
          </p:cNvPr>
          <p:cNvPicPr>
            <a:picLocks noChangeAspect="1"/>
          </p:cNvPicPr>
          <p:nvPr/>
        </p:nvPicPr>
        <p:blipFill>
          <a:blip r:embed="rId3"/>
          <a:stretch>
            <a:fillRect/>
          </a:stretch>
        </p:blipFill>
        <p:spPr>
          <a:xfrm>
            <a:off x="783772" y="2082010"/>
            <a:ext cx="3673928" cy="3673928"/>
          </a:xfrm>
          <a:prstGeom prst="rect">
            <a:avLst/>
          </a:prstGeom>
        </p:spPr>
      </p:pic>
      <p:sp>
        <p:nvSpPr>
          <p:cNvPr id="5" name="TextBox 4">
            <a:extLst>
              <a:ext uri="{FF2B5EF4-FFF2-40B4-BE49-F238E27FC236}">
                <a16:creationId xmlns:a16="http://schemas.microsoft.com/office/drawing/2014/main" id="{21364EA8-8ECE-41EC-AE32-303FE3545592}"/>
              </a:ext>
            </a:extLst>
          </p:cNvPr>
          <p:cNvSpPr txBox="1"/>
          <p:nvPr/>
        </p:nvSpPr>
        <p:spPr>
          <a:xfrm>
            <a:off x="2117656" y="6009474"/>
            <a:ext cx="2587942" cy="461665"/>
          </a:xfrm>
          <a:prstGeom prst="rect">
            <a:avLst/>
          </a:prstGeom>
          <a:noFill/>
        </p:spPr>
        <p:txBody>
          <a:bodyPr wrap="square" rtlCol="0">
            <a:spAutoFit/>
          </a:bodyPr>
          <a:lstStyle/>
          <a:p>
            <a:pPr algn="l"/>
            <a:r>
              <a:rPr lang="en-US" sz="800" dirty="0"/>
              <a:t>Photo: https://www.molecular.abbott/us/en/products/instrumentation/m2000-realtime-system</a:t>
            </a:r>
          </a:p>
        </p:txBody>
      </p:sp>
    </p:spTree>
    <p:extLst>
      <p:ext uri="{BB962C8B-B14F-4D97-AF65-F5344CB8AC3E}">
        <p14:creationId xmlns:p14="http://schemas.microsoft.com/office/powerpoint/2010/main" val="3102700038"/>
      </p:ext>
    </p:extLst>
  </p:cSld>
  <p:clrMapOvr>
    <a:masterClrMapping/>
  </p:clrMapOvr>
  <mc:AlternateContent xmlns:mc="http://schemas.openxmlformats.org/markup-compatibility/2006" xmlns:p14="http://schemas.microsoft.com/office/powerpoint/2010/main">
    <mc:Choice Requires="p14">
      <p:transition spd="slow" p14:dur="2000" advTm="16068"/>
    </mc:Choice>
    <mc:Fallback xmlns="">
      <p:transition spd="slow" advTm="1606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880527-7B9B-48B8-ACE0-958D741F322A}"/>
              </a:ext>
            </a:extLst>
          </p:cNvPr>
          <p:cNvSpPr/>
          <p:nvPr/>
        </p:nvSpPr>
        <p:spPr>
          <a:xfrm>
            <a:off x="13063" y="6172200"/>
            <a:ext cx="771525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2747735" y="1440317"/>
            <a:ext cx="7632700" cy="1223964"/>
          </a:xfrm>
        </p:spPr>
        <p:txBody>
          <a:bodyPr>
            <a:normAutofit/>
          </a:bodyPr>
          <a:lstStyle/>
          <a:p>
            <a:r>
              <a:rPr lang="en-GB" noProof="0" dirty="0"/>
              <a:t>Analysis</a:t>
            </a:r>
          </a:p>
        </p:txBody>
      </p:sp>
      <p:sp>
        <p:nvSpPr>
          <p:cNvPr id="9" name="TextBox 8">
            <a:extLst>
              <a:ext uri="{FF2B5EF4-FFF2-40B4-BE49-F238E27FC236}">
                <a16:creationId xmlns:a16="http://schemas.microsoft.com/office/drawing/2014/main" id="{AFC131E9-861B-455C-B0D1-E70839541CB1}"/>
              </a:ext>
            </a:extLst>
          </p:cNvPr>
          <p:cNvSpPr txBox="1"/>
          <p:nvPr/>
        </p:nvSpPr>
        <p:spPr>
          <a:xfrm>
            <a:off x="2747735" y="2382008"/>
            <a:ext cx="6110515" cy="3534301"/>
          </a:xfrm>
          <a:prstGeom prst="rect">
            <a:avLst/>
          </a:prstGeom>
          <a:noFill/>
        </p:spPr>
        <p:txBody>
          <a:bodyPr wrap="square" rtlCol="0">
            <a:spAutoFit/>
          </a:bodyPr>
          <a:lstStyle/>
          <a:p>
            <a:pPr>
              <a:spcBef>
                <a:spcPts val="1000"/>
              </a:spcBef>
            </a:pPr>
            <a:r>
              <a:rPr lang="en-GB" b="1" dirty="0"/>
              <a:t>Viral suppression</a:t>
            </a:r>
          </a:p>
          <a:p>
            <a:pPr marL="457200" indent="-228600">
              <a:spcBef>
                <a:spcPts val="1000"/>
              </a:spcBef>
              <a:buClr>
                <a:schemeClr val="accent2"/>
              </a:buClr>
              <a:buSzPct val="110000"/>
              <a:buFont typeface="Arial" panose="020B0604020202020204" pitchFamily="34" charset="0"/>
              <a:buChar char="•"/>
            </a:pPr>
            <a:r>
              <a:rPr lang="en-US" sz="1600" dirty="0"/>
              <a:t>Viral load result &lt;1000 copies/mL in DBS</a:t>
            </a:r>
          </a:p>
          <a:p>
            <a:endParaRPr lang="en-GB" noProof="0" dirty="0"/>
          </a:p>
          <a:p>
            <a:pPr>
              <a:spcBef>
                <a:spcPts val="1000"/>
              </a:spcBef>
            </a:pPr>
            <a:r>
              <a:rPr lang="en-GB" b="1" dirty="0"/>
              <a:t>Statistical approach</a:t>
            </a:r>
          </a:p>
          <a:p>
            <a:pPr marL="457200" indent="-228600">
              <a:spcBef>
                <a:spcPts val="1000"/>
              </a:spcBef>
              <a:buClr>
                <a:schemeClr val="accent2"/>
              </a:buClr>
              <a:buSzPct val="110000"/>
              <a:buFont typeface="Arial" panose="020B0604020202020204" pitchFamily="34" charset="0"/>
              <a:buChar char="•"/>
            </a:pPr>
            <a:r>
              <a:rPr lang="en-US" sz="1600" dirty="0"/>
              <a:t>Frequencies of viral suppression overall and </a:t>
            </a:r>
            <a:br>
              <a:rPr lang="en-US" sz="1600" dirty="0"/>
            </a:br>
            <a:r>
              <a:rPr lang="en-US" sz="1600" dirty="0"/>
              <a:t>by key characteristics</a:t>
            </a:r>
          </a:p>
          <a:p>
            <a:pPr marL="457200" indent="-228600">
              <a:spcBef>
                <a:spcPts val="1000"/>
              </a:spcBef>
              <a:buClr>
                <a:schemeClr val="accent2"/>
              </a:buClr>
              <a:buSzPct val="110000"/>
              <a:buFont typeface="Arial" panose="020B0604020202020204" pitchFamily="34" charset="0"/>
              <a:buChar char="•"/>
            </a:pPr>
            <a:r>
              <a:rPr lang="en-US" sz="1600" dirty="0"/>
              <a:t>Adjusted prevalence ratios (</a:t>
            </a:r>
            <a:r>
              <a:rPr lang="en-US" sz="1600" dirty="0" err="1"/>
              <a:t>aPR</a:t>
            </a:r>
            <a:r>
              <a:rPr lang="en-US" sz="1600" dirty="0"/>
              <a:t>) and 95% confidence intervals (CI)</a:t>
            </a:r>
          </a:p>
          <a:p>
            <a:pPr marL="457200" indent="-228600">
              <a:spcBef>
                <a:spcPts val="1000"/>
              </a:spcBef>
              <a:buClr>
                <a:schemeClr val="accent2"/>
              </a:buClr>
              <a:buSzPct val="110000"/>
              <a:buFont typeface="Arial" panose="020B0604020202020204" pitchFamily="34" charset="0"/>
              <a:buChar char="•"/>
            </a:pPr>
            <a:r>
              <a:rPr lang="en-US" sz="1600" dirty="0"/>
              <a:t>Poisson regression models with robust standard errors accounting for clustering by RDS recruitment chain and adjusting for city and network size</a:t>
            </a:r>
            <a:endParaRPr lang="en-US" dirty="0"/>
          </a:p>
        </p:txBody>
      </p:sp>
      <p:pic>
        <p:nvPicPr>
          <p:cNvPr id="10" name="Picture 9" descr="Large  Icon Example">
            <a:extLst>
              <a:ext uri="{FF2B5EF4-FFF2-40B4-BE49-F238E27FC236}">
                <a16:creationId xmlns:a16="http://schemas.microsoft.com/office/drawing/2014/main" id="{6B0A8552-4AE7-4C3E-A7A9-3CD87DA01AEE}"/>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287602" y="1440317"/>
            <a:ext cx="3605096" cy="3605096"/>
          </a:xfrm>
          <a:prstGeom prst="rect">
            <a:avLst/>
          </a:prstGeom>
        </p:spPr>
      </p:pic>
    </p:spTree>
    <p:extLst>
      <p:ext uri="{BB962C8B-B14F-4D97-AF65-F5344CB8AC3E}">
        <p14:creationId xmlns:p14="http://schemas.microsoft.com/office/powerpoint/2010/main" val="12830065"/>
      </p:ext>
    </p:extLst>
  </p:cSld>
  <p:clrMapOvr>
    <a:masterClrMapping/>
  </p:clrMapOvr>
  <mc:AlternateContent xmlns:mc="http://schemas.openxmlformats.org/markup-compatibility/2006" xmlns:p14="http://schemas.microsoft.com/office/powerpoint/2010/main">
    <mc:Choice Requires="p14">
      <p:transition spd="slow" p14:dur="2000" advTm="27098"/>
    </mc:Choice>
    <mc:Fallback xmlns="">
      <p:transition spd="slow" advTm="2709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D0CDD838-D593-411E-862B-98DB4DA964C0}"/>
              </a:ext>
            </a:extLst>
          </p:cNvPr>
          <p:cNvSpPr/>
          <p:nvPr/>
        </p:nvSpPr>
        <p:spPr>
          <a:xfrm>
            <a:off x="13063" y="6223000"/>
            <a:ext cx="7378337"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8" name="Rectangle 47">
            <a:extLst>
              <a:ext uri="{FF2B5EF4-FFF2-40B4-BE49-F238E27FC236}">
                <a16:creationId xmlns:a16="http://schemas.microsoft.com/office/drawing/2014/main" id="{3E806565-805E-4C45-997F-33BB94C389CE}"/>
              </a:ext>
            </a:extLst>
          </p:cNvPr>
          <p:cNvSpPr/>
          <p:nvPr/>
        </p:nvSpPr>
        <p:spPr>
          <a:xfrm>
            <a:off x="6311906" y="1666240"/>
            <a:ext cx="5437185" cy="498852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880907" y="-217225"/>
            <a:ext cx="3890966" cy="1428641"/>
          </a:xfrm>
        </p:spPr>
        <p:txBody>
          <a:bodyPr/>
          <a:lstStyle/>
          <a:p>
            <a:r>
              <a:rPr lang="en-GB" noProof="0" dirty="0"/>
              <a:t>Results</a:t>
            </a:r>
          </a:p>
        </p:txBody>
      </p:sp>
      <p:sp>
        <p:nvSpPr>
          <p:cNvPr id="10" name="TextBox 9">
            <a:extLst>
              <a:ext uri="{FF2B5EF4-FFF2-40B4-BE49-F238E27FC236}">
                <a16:creationId xmlns:a16="http://schemas.microsoft.com/office/drawing/2014/main" id="{8D4E67C0-78FB-4C70-B46E-BD9F2C436ABD}"/>
              </a:ext>
            </a:extLst>
          </p:cNvPr>
          <p:cNvSpPr txBox="1"/>
          <p:nvPr/>
        </p:nvSpPr>
        <p:spPr>
          <a:xfrm>
            <a:off x="1758499" y="2116215"/>
            <a:ext cx="5145091" cy="584775"/>
          </a:xfrm>
          <a:prstGeom prst="rect">
            <a:avLst/>
          </a:prstGeom>
          <a:noFill/>
        </p:spPr>
        <p:txBody>
          <a:bodyPr wrap="square" rtlCol="0">
            <a:spAutoFit/>
          </a:bodyPr>
          <a:lstStyle/>
          <a:p>
            <a:pPr marL="228600">
              <a:spcBef>
                <a:spcPts val="1000"/>
              </a:spcBef>
              <a:buClr>
                <a:schemeClr val="accent2"/>
              </a:buClr>
              <a:buSzPct val="110000"/>
            </a:pPr>
            <a:r>
              <a:rPr lang="en-US" sz="1600" dirty="0"/>
              <a:t>eligible, consented, and had a </a:t>
            </a:r>
            <a:br>
              <a:rPr lang="en-US" sz="1600" dirty="0"/>
            </a:br>
            <a:r>
              <a:rPr lang="en-US" sz="1600" dirty="0"/>
              <a:t>valid final HIV test result</a:t>
            </a:r>
            <a:endParaRPr lang="en-US" dirty="0"/>
          </a:p>
        </p:txBody>
      </p:sp>
      <p:sp>
        <p:nvSpPr>
          <p:cNvPr id="12" name="TextBox 11">
            <a:extLst>
              <a:ext uri="{FF2B5EF4-FFF2-40B4-BE49-F238E27FC236}">
                <a16:creationId xmlns:a16="http://schemas.microsoft.com/office/drawing/2014/main" id="{CF9A9078-64A0-455F-9939-A9500AC4FB1A}"/>
              </a:ext>
            </a:extLst>
          </p:cNvPr>
          <p:cNvSpPr txBox="1"/>
          <p:nvPr/>
        </p:nvSpPr>
        <p:spPr>
          <a:xfrm>
            <a:off x="1734705" y="4407105"/>
            <a:ext cx="5145091" cy="830997"/>
          </a:xfrm>
          <a:prstGeom prst="rect">
            <a:avLst/>
          </a:prstGeom>
          <a:noFill/>
        </p:spPr>
        <p:txBody>
          <a:bodyPr wrap="square">
            <a:spAutoFit/>
          </a:bodyPr>
          <a:lstStyle/>
          <a:p>
            <a:pPr marL="228600">
              <a:spcBef>
                <a:spcPts val="1000"/>
              </a:spcBef>
              <a:buClr>
                <a:schemeClr val="accent2"/>
              </a:buClr>
              <a:buSzPct val="110000"/>
            </a:pPr>
            <a:r>
              <a:rPr lang="en-US" sz="1600" dirty="0"/>
              <a:t>consented to blood specimen storage, provided DBS, and had valid HIV viral </a:t>
            </a:r>
            <a:br>
              <a:rPr lang="en-US" sz="1600" dirty="0"/>
            </a:br>
            <a:r>
              <a:rPr lang="en-US" sz="1600" dirty="0"/>
              <a:t>load test result</a:t>
            </a:r>
          </a:p>
        </p:txBody>
      </p:sp>
      <p:sp>
        <p:nvSpPr>
          <p:cNvPr id="13" name="Oval 12">
            <a:extLst>
              <a:ext uri="{FF2B5EF4-FFF2-40B4-BE49-F238E27FC236}">
                <a16:creationId xmlns:a16="http://schemas.microsoft.com/office/drawing/2014/main" id="{52835466-6E76-4780-8B4C-DC0D970AED20}"/>
              </a:ext>
            </a:extLst>
          </p:cNvPr>
          <p:cNvSpPr/>
          <p:nvPr/>
        </p:nvSpPr>
        <p:spPr>
          <a:xfrm>
            <a:off x="732707" y="3123267"/>
            <a:ext cx="1081091" cy="100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659</a:t>
            </a:r>
          </a:p>
        </p:txBody>
      </p:sp>
      <p:sp>
        <p:nvSpPr>
          <p:cNvPr id="128" name="TextBox 127">
            <a:extLst>
              <a:ext uri="{FF2B5EF4-FFF2-40B4-BE49-F238E27FC236}">
                <a16:creationId xmlns:a16="http://schemas.microsoft.com/office/drawing/2014/main" id="{0DF3B432-8F18-4E8D-B603-2FBB4CC24074}"/>
              </a:ext>
            </a:extLst>
          </p:cNvPr>
          <p:cNvSpPr txBox="1"/>
          <p:nvPr/>
        </p:nvSpPr>
        <p:spPr>
          <a:xfrm>
            <a:off x="6484126" y="4751164"/>
            <a:ext cx="5145091" cy="1077218"/>
          </a:xfrm>
          <a:prstGeom prst="rect">
            <a:avLst/>
          </a:prstGeom>
          <a:noFill/>
        </p:spPr>
        <p:txBody>
          <a:bodyPr wrap="square" rtlCol="0">
            <a:spAutoFit/>
          </a:bodyPr>
          <a:lstStyle/>
          <a:p>
            <a:pPr marL="228600" algn="ctr">
              <a:spcBef>
                <a:spcPts val="1000"/>
              </a:spcBef>
              <a:buClr>
                <a:schemeClr val="accent2"/>
              </a:buClr>
              <a:buSzPct val="110000"/>
            </a:pPr>
            <a:r>
              <a:rPr lang="en-US" sz="4000" b="1" dirty="0">
                <a:solidFill>
                  <a:schemeClr val="accent1"/>
                </a:solidFill>
              </a:rPr>
              <a:t>42% </a:t>
            </a:r>
            <a:br>
              <a:rPr lang="en-US" sz="4000" b="1" dirty="0">
                <a:solidFill>
                  <a:schemeClr val="accent1"/>
                </a:solidFill>
              </a:rPr>
            </a:br>
            <a:r>
              <a:rPr lang="en-US" sz="2400" b="1" dirty="0">
                <a:solidFill>
                  <a:schemeClr val="accent1"/>
                </a:solidFill>
              </a:rPr>
              <a:t>living with HIV</a:t>
            </a:r>
          </a:p>
        </p:txBody>
      </p:sp>
      <p:grpSp>
        <p:nvGrpSpPr>
          <p:cNvPr id="2" name="Group 1">
            <a:extLst>
              <a:ext uri="{FF2B5EF4-FFF2-40B4-BE49-F238E27FC236}">
                <a16:creationId xmlns:a16="http://schemas.microsoft.com/office/drawing/2014/main" id="{DD11E715-8613-4675-8CBA-D695362431F5}"/>
              </a:ext>
            </a:extLst>
          </p:cNvPr>
          <p:cNvGrpSpPr/>
          <p:nvPr/>
        </p:nvGrpSpPr>
        <p:grpSpPr>
          <a:xfrm>
            <a:off x="6903590" y="2542364"/>
            <a:ext cx="4253816" cy="584776"/>
            <a:chOff x="7097059" y="1508798"/>
            <a:chExt cx="4862699" cy="813725"/>
          </a:xfrm>
        </p:grpSpPr>
        <p:grpSp>
          <p:nvGrpSpPr>
            <p:cNvPr id="129" name="Group 128">
              <a:extLst>
                <a:ext uri="{FF2B5EF4-FFF2-40B4-BE49-F238E27FC236}">
                  <a16:creationId xmlns:a16="http://schemas.microsoft.com/office/drawing/2014/main" id="{5219DD4F-41C2-43C3-8C77-13EEE39DA5E7}"/>
                </a:ext>
              </a:extLst>
            </p:cNvPr>
            <p:cNvGrpSpPr/>
            <p:nvPr/>
          </p:nvGrpSpPr>
          <p:grpSpPr>
            <a:xfrm>
              <a:off x="7097059" y="1525817"/>
              <a:ext cx="3836912" cy="796706"/>
              <a:chOff x="540444" y="1349944"/>
              <a:chExt cx="2163355" cy="384573"/>
            </a:xfrm>
          </p:grpSpPr>
          <p:grpSp>
            <p:nvGrpSpPr>
              <p:cNvPr id="133" name="Graphic 23" descr="Users">
                <a:extLst>
                  <a:ext uri="{FF2B5EF4-FFF2-40B4-BE49-F238E27FC236}">
                    <a16:creationId xmlns:a16="http://schemas.microsoft.com/office/drawing/2014/main" id="{EEDE2A4C-3C0C-464E-B00B-5B6C4BCF9860}"/>
                  </a:ext>
                </a:extLst>
              </p:cNvPr>
              <p:cNvGrpSpPr/>
              <p:nvPr/>
            </p:nvGrpSpPr>
            <p:grpSpPr>
              <a:xfrm>
                <a:off x="2280912" y="1349944"/>
                <a:ext cx="422887" cy="384573"/>
                <a:chOff x="3849888" y="3820473"/>
                <a:chExt cx="342900" cy="302029"/>
              </a:xfrm>
              <a:solidFill>
                <a:schemeClr val="accent6">
                  <a:lumMod val="60000"/>
                  <a:lumOff val="40000"/>
                </a:schemeClr>
              </a:solidFill>
            </p:grpSpPr>
            <p:sp>
              <p:nvSpPr>
                <p:cNvPr id="143" name="Freeform: Shape 142">
                  <a:extLst>
                    <a:ext uri="{FF2B5EF4-FFF2-40B4-BE49-F238E27FC236}">
                      <a16:creationId xmlns:a16="http://schemas.microsoft.com/office/drawing/2014/main" id="{87BD01C6-84CE-48FB-B3AC-3EFDCA637ABB}"/>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chemeClr val="accent1"/>
                </a:solid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80A2A34-2F83-427E-B997-BFC502988893}"/>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chemeClr val="accent1"/>
                </a:solidFill>
                <a:ln w="9525" cap="flat">
                  <a:noFill/>
                  <a:prstDash val="solid"/>
                  <a:miter/>
                </a:ln>
              </p:spPr>
              <p:txBody>
                <a:bodyPr rtlCol="0" anchor="ctr"/>
                <a:lstStyle/>
                <a:p>
                  <a:endParaRPr lang="en-US"/>
                </a:p>
              </p:txBody>
            </p:sp>
          </p:grpSp>
          <p:grpSp>
            <p:nvGrpSpPr>
              <p:cNvPr id="134" name="Graphic 23" descr="Users">
                <a:extLst>
                  <a:ext uri="{FF2B5EF4-FFF2-40B4-BE49-F238E27FC236}">
                    <a16:creationId xmlns:a16="http://schemas.microsoft.com/office/drawing/2014/main" id="{E885D883-BE05-426F-8822-E4D0E7F63CB5}"/>
                  </a:ext>
                </a:extLst>
              </p:cNvPr>
              <p:cNvGrpSpPr/>
              <p:nvPr/>
            </p:nvGrpSpPr>
            <p:grpSpPr>
              <a:xfrm>
                <a:off x="1702545" y="1349944"/>
                <a:ext cx="422887" cy="384573"/>
                <a:chOff x="3849888" y="3820473"/>
                <a:chExt cx="342900" cy="302029"/>
              </a:xfrm>
              <a:solidFill>
                <a:schemeClr val="accent6">
                  <a:lumMod val="60000"/>
                  <a:lumOff val="40000"/>
                </a:schemeClr>
              </a:solidFill>
            </p:grpSpPr>
            <p:sp>
              <p:nvSpPr>
                <p:cNvPr id="141" name="Freeform: Shape 140">
                  <a:extLst>
                    <a:ext uri="{FF2B5EF4-FFF2-40B4-BE49-F238E27FC236}">
                      <a16:creationId xmlns:a16="http://schemas.microsoft.com/office/drawing/2014/main" id="{EB9319A6-371D-4C18-8B9D-11DFD93DCA12}"/>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chemeClr val="accent1"/>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313F4DD-7EB1-4A2C-B73B-6F2E5E8FC75E}"/>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chemeClr val="accent1"/>
                </a:solidFill>
                <a:ln w="9525" cap="flat">
                  <a:noFill/>
                  <a:prstDash val="solid"/>
                  <a:miter/>
                </a:ln>
              </p:spPr>
              <p:txBody>
                <a:bodyPr rtlCol="0" anchor="ctr"/>
                <a:lstStyle/>
                <a:p>
                  <a:endParaRPr lang="en-US"/>
                </a:p>
              </p:txBody>
            </p:sp>
          </p:grpSp>
          <p:grpSp>
            <p:nvGrpSpPr>
              <p:cNvPr id="135" name="Graphic 23" descr="Users">
                <a:extLst>
                  <a:ext uri="{FF2B5EF4-FFF2-40B4-BE49-F238E27FC236}">
                    <a16:creationId xmlns:a16="http://schemas.microsoft.com/office/drawing/2014/main" id="{4071491C-51B9-4C7F-B0B9-2EC2652FC450}"/>
                  </a:ext>
                </a:extLst>
              </p:cNvPr>
              <p:cNvGrpSpPr/>
              <p:nvPr/>
            </p:nvGrpSpPr>
            <p:grpSpPr>
              <a:xfrm>
                <a:off x="1124178" y="1349944"/>
                <a:ext cx="422887" cy="384573"/>
                <a:chOff x="3849888" y="3820473"/>
                <a:chExt cx="342900" cy="302029"/>
              </a:xfrm>
              <a:solidFill>
                <a:schemeClr val="accent6">
                  <a:lumMod val="60000"/>
                  <a:lumOff val="40000"/>
                </a:schemeClr>
              </a:solidFill>
            </p:grpSpPr>
            <p:sp>
              <p:nvSpPr>
                <p:cNvPr id="139" name="Freeform: Shape 138">
                  <a:extLst>
                    <a:ext uri="{FF2B5EF4-FFF2-40B4-BE49-F238E27FC236}">
                      <a16:creationId xmlns:a16="http://schemas.microsoft.com/office/drawing/2014/main" id="{128E5022-BA08-4400-AD48-971FCD68769B}"/>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chemeClr val="accent1"/>
                </a:solid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9D12E789-9AB0-4747-BADA-7E7C7D4AF6FB}"/>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chemeClr val="accent1"/>
                </a:solidFill>
                <a:ln w="9525" cap="flat">
                  <a:noFill/>
                  <a:prstDash val="solid"/>
                  <a:miter/>
                </a:ln>
              </p:spPr>
              <p:txBody>
                <a:bodyPr rtlCol="0" anchor="ctr"/>
                <a:lstStyle/>
                <a:p>
                  <a:endParaRPr lang="en-US"/>
                </a:p>
              </p:txBody>
            </p:sp>
          </p:grpSp>
          <p:grpSp>
            <p:nvGrpSpPr>
              <p:cNvPr id="136" name="Graphic 23" descr="Users">
                <a:extLst>
                  <a:ext uri="{FF2B5EF4-FFF2-40B4-BE49-F238E27FC236}">
                    <a16:creationId xmlns:a16="http://schemas.microsoft.com/office/drawing/2014/main" id="{88E2B0AF-AB6B-4CAC-95A6-7B5FBAFA0977}"/>
                  </a:ext>
                </a:extLst>
              </p:cNvPr>
              <p:cNvGrpSpPr/>
              <p:nvPr/>
            </p:nvGrpSpPr>
            <p:grpSpPr>
              <a:xfrm>
                <a:off x="540444" y="1349944"/>
                <a:ext cx="422887" cy="384573"/>
                <a:chOff x="3849888" y="3820473"/>
                <a:chExt cx="342900" cy="302029"/>
              </a:xfrm>
              <a:solidFill>
                <a:schemeClr val="accent6">
                  <a:lumMod val="60000"/>
                  <a:lumOff val="40000"/>
                </a:schemeClr>
              </a:solidFill>
            </p:grpSpPr>
            <p:sp>
              <p:nvSpPr>
                <p:cNvPr id="137" name="Freeform: Shape 136">
                  <a:extLst>
                    <a:ext uri="{FF2B5EF4-FFF2-40B4-BE49-F238E27FC236}">
                      <a16:creationId xmlns:a16="http://schemas.microsoft.com/office/drawing/2014/main" id="{D3CC17D9-6024-4577-9260-9EFD135DC0E5}"/>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chemeClr val="accent1"/>
                </a:solid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F2011ECA-FC56-4505-805E-4AAA2880B524}"/>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chemeClr val="accent1"/>
                </a:solidFill>
                <a:ln w="9525" cap="flat">
                  <a:noFill/>
                  <a:prstDash val="solid"/>
                  <a:miter/>
                </a:ln>
              </p:spPr>
              <p:txBody>
                <a:bodyPr rtlCol="0" anchor="ctr"/>
                <a:lstStyle/>
                <a:p>
                  <a:endParaRPr lang="en-US"/>
                </a:p>
              </p:txBody>
            </p:sp>
          </p:grpSp>
        </p:grpSp>
        <p:sp>
          <p:nvSpPr>
            <p:cNvPr id="158" name="Freeform: Shape 157">
              <a:extLst>
                <a:ext uri="{FF2B5EF4-FFF2-40B4-BE49-F238E27FC236}">
                  <a16:creationId xmlns:a16="http://schemas.microsoft.com/office/drawing/2014/main" id="{4C452A15-3AEB-4DC7-B42D-78E179F64C52}"/>
                </a:ext>
              </a:extLst>
            </p:cNvPr>
            <p:cNvSpPr/>
            <p:nvPr/>
          </p:nvSpPr>
          <p:spPr>
            <a:xfrm>
              <a:off x="11209728" y="2021355"/>
              <a:ext cx="750030" cy="284149"/>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chemeClr val="bg1"/>
            </a:soli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8BA3196-221F-41BB-8B99-3EEACADA4D4E}"/>
                </a:ext>
              </a:extLst>
            </p:cNvPr>
            <p:cNvSpPr/>
            <p:nvPr/>
          </p:nvSpPr>
          <p:spPr>
            <a:xfrm>
              <a:off x="11397236" y="1508798"/>
              <a:ext cx="375015" cy="452259"/>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chemeClr val="bg1"/>
            </a:solidFill>
            <a:ln w="9525" cap="flat">
              <a:noFill/>
              <a:prstDash val="solid"/>
              <a:miter/>
            </a:ln>
          </p:spPr>
          <p:txBody>
            <a:bodyPr rtlCol="0" anchor="ctr"/>
            <a:lstStyle/>
            <a:p>
              <a:endParaRPr lang="en-US"/>
            </a:p>
          </p:txBody>
        </p:sp>
      </p:grpSp>
      <p:grpSp>
        <p:nvGrpSpPr>
          <p:cNvPr id="160" name="Group 159">
            <a:extLst>
              <a:ext uri="{FF2B5EF4-FFF2-40B4-BE49-F238E27FC236}">
                <a16:creationId xmlns:a16="http://schemas.microsoft.com/office/drawing/2014/main" id="{79D0FD11-7A7A-4EAD-BCC5-C1523F9943A2}"/>
              </a:ext>
            </a:extLst>
          </p:cNvPr>
          <p:cNvGrpSpPr/>
          <p:nvPr/>
        </p:nvGrpSpPr>
        <p:grpSpPr>
          <a:xfrm>
            <a:off x="6903590" y="3725781"/>
            <a:ext cx="4253816" cy="584776"/>
            <a:chOff x="7097059" y="1508798"/>
            <a:chExt cx="4862699" cy="813725"/>
          </a:xfrm>
          <a:solidFill>
            <a:schemeClr val="bg1"/>
          </a:solidFill>
        </p:grpSpPr>
        <p:grpSp>
          <p:nvGrpSpPr>
            <p:cNvPr id="161" name="Group 160">
              <a:extLst>
                <a:ext uri="{FF2B5EF4-FFF2-40B4-BE49-F238E27FC236}">
                  <a16:creationId xmlns:a16="http://schemas.microsoft.com/office/drawing/2014/main" id="{5ED13BCB-26A7-4A81-935E-D10C67D30D09}"/>
                </a:ext>
              </a:extLst>
            </p:cNvPr>
            <p:cNvGrpSpPr/>
            <p:nvPr/>
          </p:nvGrpSpPr>
          <p:grpSpPr>
            <a:xfrm>
              <a:off x="7097059" y="1525817"/>
              <a:ext cx="3836912" cy="796706"/>
              <a:chOff x="540444" y="1349944"/>
              <a:chExt cx="2163355" cy="384573"/>
            </a:xfrm>
            <a:grpFill/>
          </p:grpSpPr>
          <p:grpSp>
            <p:nvGrpSpPr>
              <p:cNvPr id="164" name="Graphic 23" descr="Users">
                <a:extLst>
                  <a:ext uri="{FF2B5EF4-FFF2-40B4-BE49-F238E27FC236}">
                    <a16:creationId xmlns:a16="http://schemas.microsoft.com/office/drawing/2014/main" id="{7F02B61F-05D7-41F9-9583-B9646B41F318}"/>
                  </a:ext>
                </a:extLst>
              </p:cNvPr>
              <p:cNvGrpSpPr/>
              <p:nvPr/>
            </p:nvGrpSpPr>
            <p:grpSpPr>
              <a:xfrm>
                <a:off x="2280912" y="1349944"/>
                <a:ext cx="422887" cy="384573"/>
                <a:chOff x="3849888" y="3820473"/>
                <a:chExt cx="342900" cy="302029"/>
              </a:xfrm>
              <a:grpFill/>
            </p:grpSpPr>
            <p:sp>
              <p:nvSpPr>
                <p:cNvPr id="174" name="Freeform: Shape 173">
                  <a:extLst>
                    <a:ext uri="{FF2B5EF4-FFF2-40B4-BE49-F238E27FC236}">
                      <a16:creationId xmlns:a16="http://schemas.microsoft.com/office/drawing/2014/main" id="{0A291A3E-2DE0-4693-BFCF-EB8031106320}"/>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9F57F66-EBD7-41CB-99BB-F9B633DDAC4C}"/>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165" name="Graphic 23" descr="Users">
                <a:extLst>
                  <a:ext uri="{FF2B5EF4-FFF2-40B4-BE49-F238E27FC236}">
                    <a16:creationId xmlns:a16="http://schemas.microsoft.com/office/drawing/2014/main" id="{FBC29D96-868F-4B13-9B38-BD533D71F216}"/>
                  </a:ext>
                </a:extLst>
              </p:cNvPr>
              <p:cNvGrpSpPr/>
              <p:nvPr/>
            </p:nvGrpSpPr>
            <p:grpSpPr>
              <a:xfrm>
                <a:off x="1702545" y="1349944"/>
                <a:ext cx="422887" cy="384573"/>
                <a:chOff x="3849888" y="3820473"/>
                <a:chExt cx="342900" cy="302029"/>
              </a:xfrm>
              <a:grpFill/>
            </p:grpSpPr>
            <p:sp>
              <p:nvSpPr>
                <p:cNvPr id="172" name="Freeform: Shape 171">
                  <a:extLst>
                    <a:ext uri="{FF2B5EF4-FFF2-40B4-BE49-F238E27FC236}">
                      <a16:creationId xmlns:a16="http://schemas.microsoft.com/office/drawing/2014/main" id="{3EA20377-D3BB-419C-9348-6E9160432E39}"/>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203BF7A-27D7-4A46-B3A1-CC306BB17378}"/>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166" name="Graphic 23" descr="Users">
                <a:extLst>
                  <a:ext uri="{FF2B5EF4-FFF2-40B4-BE49-F238E27FC236}">
                    <a16:creationId xmlns:a16="http://schemas.microsoft.com/office/drawing/2014/main" id="{5A150FAA-7D69-4B4F-96A4-D13B255CD901}"/>
                  </a:ext>
                </a:extLst>
              </p:cNvPr>
              <p:cNvGrpSpPr/>
              <p:nvPr/>
            </p:nvGrpSpPr>
            <p:grpSpPr>
              <a:xfrm>
                <a:off x="1124178" y="1349944"/>
                <a:ext cx="422887" cy="384573"/>
                <a:chOff x="3849888" y="3820473"/>
                <a:chExt cx="342900" cy="302029"/>
              </a:xfrm>
              <a:grpFill/>
            </p:grpSpPr>
            <p:sp>
              <p:nvSpPr>
                <p:cNvPr id="170" name="Freeform: Shape 169">
                  <a:extLst>
                    <a:ext uri="{FF2B5EF4-FFF2-40B4-BE49-F238E27FC236}">
                      <a16:creationId xmlns:a16="http://schemas.microsoft.com/office/drawing/2014/main" id="{CCEF16E6-D389-4031-BE67-7D61C061DCC4}"/>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BC34566-860E-4FFF-844B-118CDA100F2C}"/>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nvGrpSpPr>
              <p:cNvPr id="167" name="Graphic 23" descr="Users">
                <a:extLst>
                  <a:ext uri="{FF2B5EF4-FFF2-40B4-BE49-F238E27FC236}">
                    <a16:creationId xmlns:a16="http://schemas.microsoft.com/office/drawing/2014/main" id="{05AA6055-B464-4E7E-AA45-90F0D7E04B9C}"/>
                  </a:ext>
                </a:extLst>
              </p:cNvPr>
              <p:cNvGrpSpPr/>
              <p:nvPr/>
            </p:nvGrpSpPr>
            <p:grpSpPr>
              <a:xfrm>
                <a:off x="540444" y="1349944"/>
                <a:ext cx="422887" cy="384573"/>
                <a:chOff x="3849888" y="3820473"/>
                <a:chExt cx="342900" cy="302029"/>
              </a:xfrm>
              <a:grpFill/>
            </p:grpSpPr>
            <p:sp>
              <p:nvSpPr>
                <p:cNvPr id="168" name="Freeform: Shape 167">
                  <a:extLst>
                    <a:ext uri="{FF2B5EF4-FFF2-40B4-BE49-F238E27FC236}">
                      <a16:creationId xmlns:a16="http://schemas.microsoft.com/office/drawing/2014/main" id="{26102B26-B83F-4DE3-968B-31FA0B5081D3}"/>
                    </a:ext>
                  </a:extLst>
                </p:cNvPr>
                <p:cNvSpPr/>
                <p:nvPr/>
              </p:nvSpPr>
              <p:spPr>
                <a:xfrm>
                  <a:off x="3849888" y="4014782"/>
                  <a:ext cx="342900" cy="107720"/>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38BF4ECC-0661-43F3-A7F7-17837267F621}"/>
                    </a:ext>
                  </a:extLst>
                </p:cNvPr>
                <p:cNvSpPr/>
                <p:nvPr/>
              </p:nvSpPr>
              <p:spPr>
                <a:xfrm>
                  <a:off x="3935613" y="382047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grpSp>
        <p:sp>
          <p:nvSpPr>
            <p:cNvPr id="162" name="Freeform: Shape 161">
              <a:extLst>
                <a:ext uri="{FF2B5EF4-FFF2-40B4-BE49-F238E27FC236}">
                  <a16:creationId xmlns:a16="http://schemas.microsoft.com/office/drawing/2014/main" id="{EE788199-6228-43AF-9213-6B8CC4F04016}"/>
                </a:ext>
              </a:extLst>
            </p:cNvPr>
            <p:cNvSpPr/>
            <p:nvPr/>
          </p:nvSpPr>
          <p:spPr>
            <a:xfrm>
              <a:off x="11209728" y="2021355"/>
              <a:ext cx="750030" cy="284149"/>
            </a:xfrm>
            <a:custGeom>
              <a:avLst/>
              <a:gdLst>
                <a:gd name="connsiteX0" fmla="*/ 342900 w 342900"/>
                <a:gd name="connsiteY0" fmla="*/ 171450 h 171449"/>
                <a:gd name="connsiteX1" fmla="*/ 342900 w 342900"/>
                <a:gd name="connsiteY1" fmla="*/ 85725 h 171449"/>
                <a:gd name="connsiteX2" fmla="*/ 325755 w 342900"/>
                <a:gd name="connsiteY2" fmla="*/ 51435 h 171449"/>
                <a:gd name="connsiteX3" fmla="*/ 241935 w 342900"/>
                <a:gd name="connsiteY3" fmla="*/ 11430 h 171449"/>
                <a:gd name="connsiteX4" fmla="*/ 171450 w 342900"/>
                <a:gd name="connsiteY4" fmla="*/ 0 h 171449"/>
                <a:gd name="connsiteX5" fmla="*/ 100965 w 342900"/>
                <a:gd name="connsiteY5" fmla="*/ 11430 h 171449"/>
                <a:gd name="connsiteX6" fmla="*/ 17145 w 342900"/>
                <a:gd name="connsiteY6" fmla="*/ 51435 h 171449"/>
                <a:gd name="connsiteX7" fmla="*/ 0 w 342900"/>
                <a:gd name="connsiteY7" fmla="*/ 85725 h 171449"/>
                <a:gd name="connsiteX8" fmla="*/ 0 w 342900"/>
                <a:gd name="connsiteY8" fmla="*/ 171450 h 171449"/>
                <a:gd name="connsiteX9" fmla="*/ 342900 w 342900"/>
                <a:gd name="connsiteY9" fmla="*/ 171450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900" h="171449">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C593053-564F-4433-92AF-6BFAC10B89DB}"/>
                </a:ext>
              </a:extLst>
            </p:cNvPr>
            <p:cNvSpPr/>
            <p:nvPr/>
          </p:nvSpPr>
          <p:spPr>
            <a:xfrm>
              <a:off x="11397236" y="1508798"/>
              <a:ext cx="375015" cy="452259"/>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grpFill/>
            <a:ln w="9525" cap="flat">
              <a:noFill/>
              <a:prstDash val="solid"/>
              <a:miter/>
            </a:ln>
          </p:spPr>
          <p:txBody>
            <a:bodyPr rtlCol="0" anchor="ctr"/>
            <a:lstStyle/>
            <a:p>
              <a:endParaRPr lang="en-US"/>
            </a:p>
          </p:txBody>
        </p:sp>
      </p:grpSp>
      <p:sp>
        <p:nvSpPr>
          <p:cNvPr id="177" name="TextBox 176">
            <a:extLst>
              <a:ext uri="{FF2B5EF4-FFF2-40B4-BE49-F238E27FC236}">
                <a16:creationId xmlns:a16="http://schemas.microsoft.com/office/drawing/2014/main" id="{BE8771C7-9A33-4C8D-901E-92561AA187F9}"/>
              </a:ext>
            </a:extLst>
          </p:cNvPr>
          <p:cNvSpPr txBox="1"/>
          <p:nvPr/>
        </p:nvSpPr>
        <p:spPr>
          <a:xfrm>
            <a:off x="1748993" y="3309611"/>
            <a:ext cx="4330303" cy="990015"/>
          </a:xfrm>
          <a:prstGeom prst="rect">
            <a:avLst/>
          </a:prstGeom>
          <a:noFill/>
        </p:spPr>
        <p:txBody>
          <a:bodyPr wrap="square" rtlCol="0">
            <a:spAutoFit/>
          </a:bodyPr>
          <a:lstStyle/>
          <a:p>
            <a:pPr marL="228600">
              <a:spcBef>
                <a:spcPts val="1000"/>
              </a:spcBef>
              <a:buClr>
                <a:schemeClr val="accent2"/>
              </a:buClr>
              <a:buSzPct val="110000"/>
            </a:pPr>
            <a:r>
              <a:rPr lang="en-US" sz="1600" dirty="0"/>
              <a:t>had a final HIV test result that was HIV positive</a:t>
            </a:r>
          </a:p>
          <a:p>
            <a:pPr marL="228600">
              <a:spcBef>
                <a:spcPts val="1000"/>
              </a:spcBef>
              <a:buClr>
                <a:schemeClr val="accent2"/>
              </a:buClr>
              <a:buSzPct val="110000"/>
            </a:pPr>
            <a:endParaRPr lang="en-US" dirty="0"/>
          </a:p>
        </p:txBody>
      </p:sp>
      <p:grpSp>
        <p:nvGrpSpPr>
          <p:cNvPr id="6" name="Group 5">
            <a:extLst>
              <a:ext uri="{FF2B5EF4-FFF2-40B4-BE49-F238E27FC236}">
                <a16:creationId xmlns:a16="http://schemas.microsoft.com/office/drawing/2014/main" id="{BC3E18F9-0DD9-49B2-99A1-3A2D79467A4B}"/>
              </a:ext>
            </a:extLst>
          </p:cNvPr>
          <p:cNvGrpSpPr/>
          <p:nvPr/>
        </p:nvGrpSpPr>
        <p:grpSpPr>
          <a:xfrm>
            <a:off x="732708" y="1948920"/>
            <a:ext cx="1184940" cy="1001486"/>
            <a:chOff x="655508" y="2594972"/>
            <a:chExt cx="1184940" cy="1001486"/>
          </a:xfrm>
        </p:grpSpPr>
        <p:sp>
          <p:nvSpPr>
            <p:cNvPr id="178" name="Oval 177">
              <a:extLst>
                <a:ext uri="{FF2B5EF4-FFF2-40B4-BE49-F238E27FC236}">
                  <a16:creationId xmlns:a16="http://schemas.microsoft.com/office/drawing/2014/main" id="{51516743-B7C4-476D-BD5C-F46066EE4AD7}"/>
                </a:ext>
              </a:extLst>
            </p:cNvPr>
            <p:cNvSpPr/>
            <p:nvPr/>
          </p:nvSpPr>
          <p:spPr>
            <a:xfrm>
              <a:off x="655508" y="2594972"/>
              <a:ext cx="1081091" cy="100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 name="TextBox 4">
              <a:extLst>
                <a:ext uri="{FF2B5EF4-FFF2-40B4-BE49-F238E27FC236}">
                  <a16:creationId xmlns:a16="http://schemas.microsoft.com/office/drawing/2014/main" id="{DB568799-6F5A-4B83-925C-0E38E964F792}"/>
                </a:ext>
              </a:extLst>
            </p:cNvPr>
            <p:cNvSpPr txBox="1"/>
            <p:nvPr/>
          </p:nvSpPr>
          <p:spPr>
            <a:xfrm>
              <a:off x="747268" y="2893233"/>
              <a:ext cx="1093180" cy="369332"/>
            </a:xfrm>
            <a:prstGeom prst="rect">
              <a:avLst/>
            </a:prstGeom>
            <a:noFill/>
          </p:spPr>
          <p:txBody>
            <a:bodyPr wrap="square" rtlCol="0">
              <a:spAutoFit/>
            </a:bodyPr>
            <a:lstStyle/>
            <a:p>
              <a:pPr algn="l"/>
              <a:r>
                <a:rPr lang="en-US" b="1" dirty="0">
                  <a:solidFill>
                    <a:schemeClr val="bg1"/>
                  </a:solidFill>
                </a:rPr>
                <a:t>1,561</a:t>
              </a:r>
            </a:p>
          </p:txBody>
        </p:sp>
      </p:grpSp>
      <p:sp>
        <p:nvSpPr>
          <p:cNvPr id="179" name="Oval 178">
            <a:extLst>
              <a:ext uri="{FF2B5EF4-FFF2-40B4-BE49-F238E27FC236}">
                <a16:creationId xmlns:a16="http://schemas.microsoft.com/office/drawing/2014/main" id="{DA0A75CB-BCDA-4E09-802F-6A0737F18AD6}"/>
              </a:ext>
            </a:extLst>
          </p:cNvPr>
          <p:cNvSpPr/>
          <p:nvPr/>
        </p:nvSpPr>
        <p:spPr>
          <a:xfrm>
            <a:off x="733420" y="4304833"/>
            <a:ext cx="1081091" cy="100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496</a:t>
            </a:r>
          </a:p>
        </p:txBody>
      </p:sp>
    </p:spTree>
    <p:custDataLst>
      <p:tags r:id="rId1"/>
    </p:custDataLst>
    <p:extLst>
      <p:ext uri="{BB962C8B-B14F-4D97-AF65-F5344CB8AC3E}">
        <p14:creationId xmlns:p14="http://schemas.microsoft.com/office/powerpoint/2010/main" val="2459659510"/>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7"/>
                                        </p:tgtEl>
                                        <p:attrNameLst>
                                          <p:attrName>style.visibility</p:attrName>
                                        </p:attrNameLst>
                                      </p:cBhvr>
                                      <p:to>
                                        <p:strVal val="visible"/>
                                      </p:to>
                                    </p:set>
                                    <p:animEffect transition="in" filter="fade">
                                      <p:cBhvr>
                                        <p:cTn id="15" dur="500"/>
                                        <p:tgtEl>
                                          <p:spTgt spid="1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par>
                                <p:cTn id="28" presetID="10" presetClass="entr" presetSubtype="0" fill="hold" nodeType="withEffect">
                                  <p:stCondLst>
                                    <p:cond delay="500"/>
                                  </p:stCondLst>
                                  <p:childTnLst>
                                    <p:set>
                                      <p:cBhvr>
                                        <p:cTn id="29" dur="1" fill="hold">
                                          <p:stCondLst>
                                            <p:cond delay="0"/>
                                          </p:stCondLst>
                                        </p:cTn>
                                        <p:tgtEl>
                                          <p:spTgt spid="160"/>
                                        </p:tgtEl>
                                        <p:attrNameLst>
                                          <p:attrName>style.visibility</p:attrName>
                                        </p:attrNameLst>
                                      </p:cBhvr>
                                      <p:to>
                                        <p:strVal val="visible"/>
                                      </p:to>
                                    </p:set>
                                    <p:animEffect transition="in" filter="fade">
                                      <p:cBhvr>
                                        <p:cTn id="30" dur="1000"/>
                                        <p:tgtEl>
                                          <p:spTgt spid="160"/>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1000"/>
                                        <p:tgtEl>
                                          <p:spTgt spid="1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9"/>
                                        </p:tgtEl>
                                        <p:attrNameLst>
                                          <p:attrName>style.visibility</p:attrName>
                                        </p:attrNameLst>
                                      </p:cBhvr>
                                      <p:to>
                                        <p:strVal val="visible"/>
                                      </p:to>
                                    </p:set>
                                    <p:animEffect transition="in" filter="fade">
                                      <p:cBhvr>
                                        <p:cTn id="41" dur="500"/>
                                        <p:tgtEl>
                                          <p:spTgt spid="1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60"/>
                                        </p:tgtEl>
                                      </p:cBhvr>
                                    </p:animEffect>
                                    <p:set>
                                      <p:cBhvr>
                                        <p:cTn id="49" dur="1" fill="hold">
                                          <p:stCondLst>
                                            <p:cond delay="499"/>
                                          </p:stCondLst>
                                        </p:cTn>
                                        <p:tgtEl>
                                          <p:spTgt spid="16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8"/>
                                        </p:tgtEl>
                                      </p:cBhvr>
                                    </p:animEffect>
                                    <p:set>
                                      <p:cBhvr>
                                        <p:cTn id="52" dur="1" fill="hold">
                                          <p:stCondLst>
                                            <p:cond delay="499"/>
                                          </p:stCondLst>
                                        </p:cTn>
                                        <p:tgtEl>
                                          <p:spTgt spid="12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77"/>
                                        </p:tgtEl>
                                      </p:cBhvr>
                                    </p:animEffect>
                                    <p:set>
                                      <p:cBhvr>
                                        <p:cTn id="61" dur="1" fill="hold">
                                          <p:stCondLst>
                                            <p:cond delay="499"/>
                                          </p:stCondLst>
                                        </p:cTn>
                                        <p:tgtEl>
                                          <p:spTgt spid="17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9"/>
                                        </p:tgtEl>
                                      </p:cBhvr>
                                    </p:animEffect>
                                    <p:set>
                                      <p:cBhvr>
                                        <p:cTn id="70" dur="1" fill="hold">
                                          <p:stCondLst>
                                            <p:cond delay="499"/>
                                          </p:stCondLst>
                                        </p:cTn>
                                        <p:tgtEl>
                                          <p:spTgt spid="1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0" grpId="0"/>
      <p:bldP spid="10" grpId="1"/>
      <p:bldP spid="12" grpId="0"/>
      <p:bldP spid="12" grpId="1"/>
      <p:bldP spid="13" grpId="0" animBg="1"/>
      <p:bldP spid="13" grpId="1" animBg="1"/>
      <p:bldP spid="128" grpId="0"/>
      <p:bldP spid="128" grpId="1"/>
      <p:bldP spid="177" grpId="0"/>
      <p:bldP spid="177" grpId="1"/>
      <p:bldP spid="179" grpId="0" animBg="1"/>
      <p:bldP spid="17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E028A48F-2850-4C98-85BE-C0BB31F3A2AD}"/>
              </a:ext>
            </a:extLst>
          </p:cNvPr>
          <p:cNvSpPr/>
          <p:nvPr/>
        </p:nvSpPr>
        <p:spPr>
          <a:xfrm>
            <a:off x="13063" y="6223000"/>
            <a:ext cx="7378337"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33" name="Rectangle 132">
            <a:extLst>
              <a:ext uri="{FF2B5EF4-FFF2-40B4-BE49-F238E27FC236}">
                <a16:creationId xmlns:a16="http://schemas.microsoft.com/office/drawing/2014/main" id="{D7E710A9-EC5F-4533-98D3-72C6508A1BBC}"/>
              </a:ext>
            </a:extLst>
          </p:cNvPr>
          <p:cNvSpPr/>
          <p:nvPr/>
        </p:nvSpPr>
        <p:spPr>
          <a:xfrm>
            <a:off x="6311906" y="1666240"/>
            <a:ext cx="5437185" cy="498852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FB3E720-9561-44ED-809F-EBB5B119B43B}"/>
              </a:ext>
            </a:extLst>
          </p:cNvPr>
          <p:cNvSpPr/>
          <p:nvPr/>
        </p:nvSpPr>
        <p:spPr>
          <a:xfrm>
            <a:off x="1984531" y="1666240"/>
            <a:ext cx="4327375" cy="498852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0DF3B432-8F18-4E8D-B603-2FBB4CC24074}"/>
              </a:ext>
            </a:extLst>
          </p:cNvPr>
          <p:cNvSpPr txBox="1"/>
          <p:nvPr/>
        </p:nvSpPr>
        <p:spPr>
          <a:xfrm>
            <a:off x="7006979" y="3713097"/>
            <a:ext cx="5145091" cy="1077218"/>
          </a:xfrm>
          <a:prstGeom prst="rect">
            <a:avLst/>
          </a:prstGeom>
          <a:noFill/>
        </p:spPr>
        <p:txBody>
          <a:bodyPr wrap="square" rtlCol="0">
            <a:spAutoFit/>
          </a:bodyPr>
          <a:lstStyle/>
          <a:p>
            <a:pPr marL="228600" algn="ctr">
              <a:spcBef>
                <a:spcPts val="1000"/>
              </a:spcBef>
              <a:buClr>
                <a:schemeClr val="accent2"/>
              </a:buClr>
              <a:buSzPct val="110000"/>
            </a:pPr>
            <a:r>
              <a:rPr lang="en-US" sz="4000" b="1" dirty="0">
                <a:solidFill>
                  <a:schemeClr val="accent1"/>
                </a:solidFill>
              </a:rPr>
              <a:t> 81% </a:t>
            </a:r>
            <a:br>
              <a:rPr lang="en-US" sz="4000" b="1" dirty="0">
                <a:solidFill>
                  <a:schemeClr val="accent1"/>
                </a:solidFill>
              </a:rPr>
            </a:br>
            <a:r>
              <a:rPr lang="en-US" sz="2400" b="1" dirty="0">
                <a:solidFill>
                  <a:schemeClr val="accent1"/>
                </a:solidFill>
              </a:rPr>
              <a:t>virally suppressed</a:t>
            </a:r>
          </a:p>
        </p:txBody>
      </p:sp>
      <p:grpSp>
        <p:nvGrpSpPr>
          <p:cNvPr id="127" name="Group 126">
            <a:extLst>
              <a:ext uri="{FF2B5EF4-FFF2-40B4-BE49-F238E27FC236}">
                <a16:creationId xmlns:a16="http://schemas.microsoft.com/office/drawing/2014/main" id="{CFBED974-3A74-4BAE-BA49-121CEA82E5FA}"/>
              </a:ext>
            </a:extLst>
          </p:cNvPr>
          <p:cNvGrpSpPr/>
          <p:nvPr/>
        </p:nvGrpSpPr>
        <p:grpSpPr>
          <a:xfrm>
            <a:off x="3134859" y="2220880"/>
            <a:ext cx="4105572" cy="3850307"/>
            <a:chOff x="6975286" y="1316039"/>
            <a:chExt cx="4105572" cy="3850307"/>
          </a:xfrm>
        </p:grpSpPr>
        <p:grpSp>
          <p:nvGrpSpPr>
            <p:cNvPr id="27" name="Group 26">
              <a:extLst>
                <a:ext uri="{FF2B5EF4-FFF2-40B4-BE49-F238E27FC236}">
                  <a16:creationId xmlns:a16="http://schemas.microsoft.com/office/drawing/2014/main" id="{775355D2-6843-4501-95E3-E5FF946648D7}"/>
                </a:ext>
              </a:extLst>
            </p:cNvPr>
            <p:cNvGrpSpPr/>
            <p:nvPr/>
          </p:nvGrpSpPr>
          <p:grpSpPr>
            <a:xfrm>
              <a:off x="6975286" y="1316039"/>
              <a:ext cx="4100720" cy="231368"/>
              <a:chOff x="6602128" y="1433925"/>
              <a:chExt cx="4100720" cy="231368"/>
            </a:xfrm>
          </p:grpSpPr>
          <p:sp>
            <p:nvSpPr>
              <p:cNvPr id="15" name="Oval 14">
                <a:extLst>
                  <a:ext uri="{FF2B5EF4-FFF2-40B4-BE49-F238E27FC236}">
                    <a16:creationId xmlns:a16="http://schemas.microsoft.com/office/drawing/2014/main" id="{115A1E77-9035-413B-9852-72279C6BF6B5}"/>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8" name="Oval 17">
                <a:extLst>
                  <a:ext uri="{FF2B5EF4-FFF2-40B4-BE49-F238E27FC236}">
                    <a16:creationId xmlns:a16="http://schemas.microsoft.com/office/drawing/2014/main" id="{50FF1B2F-BF2F-482C-8E0C-8552D3F54BB0}"/>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9" name="Oval 18">
                <a:extLst>
                  <a:ext uri="{FF2B5EF4-FFF2-40B4-BE49-F238E27FC236}">
                    <a16:creationId xmlns:a16="http://schemas.microsoft.com/office/drawing/2014/main" id="{1EE0D5D8-7C61-4B58-96CB-E6D25486804C}"/>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0" name="Oval 19">
                <a:extLst>
                  <a:ext uri="{FF2B5EF4-FFF2-40B4-BE49-F238E27FC236}">
                    <a16:creationId xmlns:a16="http://schemas.microsoft.com/office/drawing/2014/main" id="{BF5855B1-D866-4198-B3B8-2C7A9D4D09B8}"/>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1" name="Oval 20">
                <a:extLst>
                  <a:ext uri="{FF2B5EF4-FFF2-40B4-BE49-F238E27FC236}">
                    <a16:creationId xmlns:a16="http://schemas.microsoft.com/office/drawing/2014/main" id="{748C7ACF-399D-4DE1-BD10-D9D271B5068D}"/>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2" name="Oval 21">
                <a:extLst>
                  <a:ext uri="{FF2B5EF4-FFF2-40B4-BE49-F238E27FC236}">
                    <a16:creationId xmlns:a16="http://schemas.microsoft.com/office/drawing/2014/main" id="{0F5E72BB-7F56-4CFA-9B9D-F1204F2B639A}"/>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3" name="Oval 22">
                <a:extLst>
                  <a:ext uri="{FF2B5EF4-FFF2-40B4-BE49-F238E27FC236}">
                    <a16:creationId xmlns:a16="http://schemas.microsoft.com/office/drawing/2014/main" id="{4E19CFF0-66CA-490B-AAD7-E3D1621229BF}"/>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4" name="Oval 23">
                <a:extLst>
                  <a:ext uri="{FF2B5EF4-FFF2-40B4-BE49-F238E27FC236}">
                    <a16:creationId xmlns:a16="http://schemas.microsoft.com/office/drawing/2014/main" id="{7F56F5B9-0966-43CB-A090-733E481D2F62}"/>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5" name="Oval 24">
                <a:extLst>
                  <a:ext uri="{FF2B5EF4-FFF2-40B4-BE49-F238E27FC236}">
                    <a16:creationId xmlns:a16="http://schemas.microsoft.com/office/drawing/2014/main" id="{07ED08D5-B6B9-416B-A2B1-5108771973A3}"/>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6" name="Oval 25">
                <a:extLst>
                  <a:ext uri="{FF2B5EF4-FFF2-40B4-BE49-F238E27FC236}">
                    <a16:creationId xmlns:a16="http://schemas.microsoft.com/office/drawing/2014/main" id="{465820AF-2BC9-4DF4-AD4D-2806B11268A0}"/>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28" name="Group 27">
              <a:extLst>
                <a:ext uri="{FF2B5EF4-FFF2-40B4-BE49-F238E27FC236}">
                  <a16:creationId xmlns:a16="http://schemas.microsoft.com/office/drawing/2014/main" id="{DAE39300-BC76-4169-8600-8DC5AF2A4B9C}"/>
                </a:ext>
              </a:extLst>
            </p:cNvPr>
            <p:cNvGrpSpPr/>
            <p:nvPr/>
          </p:nvGrpSpPr>
          <p:grpSpPr>
            <a:xfrm>
              <a:off x="6980138" y="1721059"/>
              <a:ext cx="4100720" cy="231368"/>
              <a:chOff x="6602128" y="1433925"/>
              <a:chExt cx="4100720" cy="231368"/>
            </a:xfrm>
          </p:grpSpPr>
          <p:sp>
            <p:nvSpPr>
              <p:cNvPr id="29" name="Oval 28">
                <a:extLst>
                  <a:ext uri="{FF2B5EF4-FFF2-40B4-BE49-F238E27FC236}">
                    <a16:creationId xmlns:a16="http://schemas.microsoft.com/office/drawing/2014/main" id="{F6EAF6D1-609D-4F20-A9D2-E07FD54CC6F1}"/>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0" name="Oval 29">
                <a:extLst>
                  <a:ext uri="{FF2B5EF4-FFF2-40B4-BE49-F238E27FC236}">
                    <a16:creationId xmlns:a16="http://schemas.microsoft.com/office/drawing/2014/main" id="{30D095AE-03B8-4949-9FE4-17A5A64139C2}"/>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1" name="Oval 30">
                <a:extLst>
                  <a:ext uri="{FF2B5EF4-FFF2-40B4-BE49-F238E27FC236}">
                    <a16:creationId xmlns:a16="http://schemas.microsoft.com/office/drawing/2014/main" id="{5D86B490-F86B-444F-85D7-5BF8CC265296}"/>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Oval 31">
                <a:extLst>
                  <a:ext uri="{FF2B5EF4-FFF2-40B4-BE49-F238E27FC236}">
                    <a16:creationId xmlns:a16="http://schemas.microsoft.com/office/drawing/2014/main" id="{A5DB5278-B0AE-4954-B452-44B6159787B6}"/>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3" name="Oval 32">
                <a:extLst>
                  <a:ext uri="{FF2B5EF4-FFF2-40B4-BE49-F238E27FC236}">
                    <a16:creationId xmlns:a16="http://schemas.microsoft.com/office/drawing/2014/main" id="{3FB4FCC6-8865-42C2-BD2C-51187DA02DB1}"/>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4" name="Oval 33">
                <a:extLst>
                  <a:ext uri="{FF2B5EF4-FFF2-40B4-BE49-F238E27FC236}">
                    <a16:creationId xmlns:a16="http://schemas.microsoft.com/office/drawing/2014/main" id="{46AFD0AA-8D79-4B80-92D0-D15C56860814}"/>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Oval 34">
                <a:extLst>
                  <a:ext uri="{FF2B5EF4-FFF2-40B4-BE49-F238E27FC236}">
                    <a16:creationId xmlns:a16="http://schemas.microsoft.com/office/drawing/2014/main" id="{5299EB23-B76B-4EA4-B582-986AD262A810}"/>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6" name="Oval 35">
                <a:extLst>
                  <a:ext uri="{FF2B5EF4-FFF2-40B4-BE49-F238E27FC236}">
                    <a16:creationId xmlns:a16="http://schemas.microsoft.com/office/drawing/2014/main" id="{5855C810-476A-4953-8293-1C5B6BA4FA94}"/>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7" name="Oval 36">
                <a:extLst>
                  <a:ext uri="{FF2B5EF4-FFF2-40B4-BE49-F238E27FC236}">
                    <a16:creationId xmlns:a16="http://schemas.microsoft.com/office/drawing/2014/main" id="{068EFD75-2097-4F64-A0DA-D8C8520DBD55}"/>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Oval 37">
                <a:extLst>
                  <a:ext uri="{FF2B5EF4-FFF2-40B4-BE49-F238E27FC236}">
                    <a16:creationId xmlns:a16="http://schemas.microsoft.com/office/drawing/2014/main" id="{CB22E34A-43AB-4F6E-AD85-4B07314FFF7D}"/>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39" name="Group 38">
              <a:extLst>
                <a:ext uri="{FF2B5EF4-FFF2-40B4-BE49-F238E27FC236}">
                  <a16:creationId xmlns:a16="http://schemas.microsoft.com/office/drawing/2014/main" id="{6AAF329D-1653-4D0B-868E-FE9B738C52BA}"/>
                </a:ext>
              </a:extLst>
            </p:cNvPr>
            <p:cNvGrpSpPr/>
            <p:nvPr/>
          </p:nvGrpSpPr>
          <p:grpSpPr>
            <a:xfrm>
              <a:off x="6980138" y="2126079"/>
              <a:ext cx="4100720" cy="231368"/>
              <a:chOff x="6602128" y="1433925"/>
              <a:chExt cx="4100720" cy="231368"/>
            </a:xfrm>
          </p:grpSpPr>
          <p:sp>
            <p:nvSpPr>
              <p:cNvPr id="40" name="Oval 39">
                <a:extLst>
                  <a:ext uri="{FF2B5EF4-FFF2-40B4-BE49-F238E27FC236}">
                    <a16:creationId xmlns:a16="http://schemas.microsoft.com/office/drawing/2014/main" id="{E22DF838-856B-447E-AF31-C4BEDA0BFFA0}"/>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Oval 40">
                <a:extLst>
                  <a:ext uri="{FF2B5EF4-FFF2-40B4-BE49-F238E27FC236}">
                    <a16:creationId xmlns:a16="http://schemas.microsoft.com/office/drawing/2014/main" id="{528FF9E8-0F56-413F-BF56-40F32EC4ABD2}"/>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2" name="Oval 41">
                <a:extLst>
                  <a:ext uri="{FF2B5EF4-FFF2-40B4-BE49-F238E27FC236}">
                    <a16:creationId xmlns:a16="http://schemas.microsoft.com/office/drawing/2014/main" id="{EDF4C3DE-5403-40F1-9403-78F475A0001E}"/>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3" name="Oval 42">
                <a:extLst>
                  <a:ext uri="{FF2B5EF4-FFF2-40B4-BE49-F238E27FC236}">
                    <a16:creationId xmlns:a16="http://schemas.microsoft.com/office/drawing/2014/main" id="{D212E37F-D646-4C03-AC9F-F97B48747F7F}"/>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4" name="Oval 43">
                <a:extLst>
                  <a:ext uri="{FF2B5EF4-FFF2-40B4-BE49-F238E27FC236}">
                    <a16:creationId xmlns:a16="http://schemas.microsoft.com/office/drawing/2014/main" id="{201D4739-43AC-452C-B090-FD246544E31C}"/>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5" name="Oval 44">
                <a:extLst>
                  <a:ext uri="{FF2B5EF4-FFF2-40B4-BE49-F238E27FC236}">
                    <a16:creationId xmlns:a16="http://schemas.microsoft.com/office/drawing/2014/main" id="{2ED88FAD-D31C-47FF-A58B-E44A436E8327}"/>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6" name="Oval 45">
                <a:extLst>
                  <a:ext uri="{FF2B5EF4-FFF2-40B4-BE49-F238E27FC236}">
                    <a16:creationId xmlns:a16="http://schemas.microsoft.com/office/drawing/2014/main" id="{BD21851C-A694-4292-B3AF-543DA868B445}"/>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7" name="Oval 46">
                <a:extLst>
                  <a:ext uri="{FF2B5EF4-FFF2-40B4-BE49-F238E27FC236}">
                    <a16:creationId xmlns:a16="http://schemas.microsoft.com/office/drawing/2014/main" id="{F6633C87-110C-49A0-90FC-2D3579B08A90}"/>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8" name="Oval 47">
                <a:extLst>
                  <a:ext uri="{FF2B5EF4-FFF2-40B4-BE49-F238E27FC236}">
                    <a16:creationId xmlns:a16="http://schemas.microsoft.com/office/drawing/2014/main" id="{C0C4E6F4-22C0-4078-8FB3-5D9661DB22E1}"/>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9" name="Oval 48">
                <a:extLst>
                  <a:ext uri="{FF2B5EF4-FFF2-40B4-BE49-F238E27FC236}">
                    <a16:creationId xmlns:a16="http://schemas.microsoft.com/office/drawing/2014/main" id="{2CC50E8F-3622-4588-BD2E-8B3AE636DC92}"/>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50" name="Group 49">
              <a:extLst>
                <a:ext uri="{FF2B5EF4-FFF2-40B4-BE49-F238E27FC236}">
                  <a16:creationId xmlns:a16="http://schemas.microsoft.com/office/drawing/2014/main" id="{ADED0AC4-4743-4B02-995F-14D5B3B75E89}"/>
                </a:ext>
              </a:extLst>
            </p:cNvPr>
            <p:cNvGrpSpPr/>
            <p:nvPr/>
          </p:nvGrpSpPr>
          <p:grpSpPr>
            <a:xfrm>
              <a:off x="6980138" y="2530776"/>
              <a:ext cx="4100720" cy="231368"/>
              <a:chOff x="6602128" y="1433925"/>
              <a:chExt cx="4100720" cy="231368"/>
            </a:xfrm>
          </p:grpSpPr>
          <p:sp>
            <p:nvSpPr>
              <p:cNvPr id="51" name="Oval 50">
                <a:extLst>
                  <a:ext uri="{FF2B5EF4-FFF2-40B4-BE49-F238E27FC236}">
                    <a16:creationId xmlns:a16="http://schemas.microsoft.com/office/drawing/2014/main" id="{315A758F-0439-4B6E-BAD7-E865E81A9A48}"/>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2" name="Oval 51">
                <a:extLst>
                  <a:ext uri="{FF2B5EF4-FFF2-40B4-BE49-F238E27FC236}">
                    <a16:creationId xmlns:a16="http://schemas.microsoft.com/office/drawing/2014/main" id="{9AB97230-D06F-4632-AA61-848E846A2D2F}"/>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3" name="Oval 52">
                <a:extLst>
                  <a:ext uri="{FF2B5EF4-FFF2-40B4-BE49-F238E27FC236}">
                    <a16:creationId xmlns:a16="http://schemas.microsoft.com/office/drawing/2014/main" id="{EEC73CB7-CB55-47E4-B4AC-FF319FDB5016}"/>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4" name="Oval 53">
                <a:extLst>
                  <a:ext uri="{FF2B5EF4-FFF2-40B4-BE49-F238E27FC236}">
                    <a16:creationId xmlns:a16="http://schemas.microsoft.com/office/drawing/2014/main" id="{15E8FFE0-6F93-490D-9E85-36207AE96D43}"/>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5" name="Oval 54">
                <a:extLst>
                  <a:ext uri="{FF2B5EF4-FFF2-40B4-BE49-F238E27FC236}">
                    <a16:creationId xmlns:a16="http://schemas.microsoft.com/office/drawing/2014/main" id="{C287A5F4-59C0-4767-B5B5-6FD64ECD556C}"/>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6" name="Oval 55">
                <a:extLst>
                  <a:ext uri="{FF2B5EF4-FFF2-40B4-BE49-F238E27FC236}">
                    <a16:creationId xmlns:a16="http://schemas.microsoft.com/office/drawing/2014/main" id="{40AE5930-A174-4855-9041-2ADCDACA6F09}"/>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7" name="Oval 56">
                <a:extLst>
                  <a:ext uri="{FF2B5EF4-FFF2-40B4-BE49-F238E27FC236}">
                    <a16:creationId xmlns:a16="http://schemas.microsoft.com/office/drawing/2014/main" id="{608C8D0C-4C17-4EA4-9826-5BE42F3512EB}"/>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8" name="Oval 57">
                <a:extLst>
                  <a:ext uri="{FF2B5EF4-FFF2-40B4-BE49-F238E27FC236}">
                    <a16:creationId xmlns:a16="http://schemas.microsoft.com/office/drawing/2014/main" id="{69292013-EBA7-4CB4-9CC6-AC4722472A0C}"/>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59" name="Oval 58">
                <a:extLst>
                  <a:ext uri="{FF2B5EF4-FFF2-40B4-BE49-F238E27FC236}">
                    <a16:creationId xmlns:a16="http://schemas.microsoft.com/office/drawing/2014/main" id="{DF1C566A-24B2-493D-BF04-881B9230CACC}"/>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0" name="Oval 59">
                <a:extLst>
                  <a:ext uri="{FF2B5EF4-FFF2-40B4-BE49-F238E27FC236}">
                    <a16:creationId xmlns:a16="http://schemas.microsoft.com/office/drawing/2014/main" id="{4FF12495-409C-4C30-AD9E-4732012DD368}"/>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61" name="Group 60">
              <a:extLst>
                <a:ext uri="{FF2B5EF4-FFF2-40B4-BE49-F238E27FC236}">
                  <a16:creationId xmlns:a16="http://schemas.microsoft.com/office/drawing/2014/main" id="{C7217F1D-8D95-4933-A07D-32A2524031D9}"/>
                </a:ext>
              </a:extLst>
            </p:cNvPr>
            <p:cNvGrpSpPr/>
            <p:nvPr/>
          </p:nvGrpSpPr>
          <p:grpSpPr>
            <a:xfrm>
              <a:off x="6980138" y="2932045"/>
              <a:ext cx="4100720" cy="231368"/>
              <a:chOff x="6602128" y="1433925"/>
              <a:chExt cx="4100720" cy="231368"/>
            </a:xfrm>
          </p:grpSpPr>
          <p:sp>
            <p:nvSpPr>
              <p:cNvPr id="62" name="Oval 61">
                <a:extLst>
                  <a:ext uri="{FF2B5EF4-FFF2-40B4-BE49-F238E27FC236}">
                    <a16:creationId xmlns:a16="http://schemas.microsoft.com/office/drawing/2014/main" id="{0BA18A93-DAE0-46F6-B203-17D5AD3CC7B2}"/>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3" name="Oval 62">
                <a:extLst>
                  <a:ext uri="{FF2B5EF4-FFF2-40B4-BE49-F238E27FC236}">
                    <a16:creationId xmlns:a16="http://schemas.microsoft.com/office/drawing/2014/main" id="{A966739D-2E82-42A4-A290-D46D7D18F87A}"/>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4" name="Oval 63">
                <a:extLst>
                  <a:ext uri="{FF2B5EF4-FFF2-40B4-BE49-F238E27FC236}">
                    <a16:creationId xmlns:a16="http://schemas.microsoft.com/office/drawing/2014/main" id="{169EB402-280C-4300-9F99-8CABDF07C185}"/>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5" name="Oval 64">
                <a:extLst>
                  <a:ext uri="{FF2B5EF4-FFF2-40B4-BE49-F238E27FC236}">
                    <a16:creationId xmlns:a16="http://schemas.microsoft.com/office/drawing/2014/main" id="{9A80677E-A16D-400E-B39E-F3BBD58BD43E}"/>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6" name="Oval 65">
                <a:extLst>
                  <a:ext uri="{FF2B5EF4-FFF2-40B4-BE49-F238E27FC236}">
                    <a16:creationId xmlns:a16="http://schemas.microsoft.com/office/drawing/2014/main" id="{C1F3833D-AEF4-419C-B773-060A23AF5770}"/>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7" name="Oval 66">
                <a:extLst>
                  <a:ext uri="{FF2B5EF4-FFF2-40B4-BE49-F238E27FC236}">
                    <a16:creationId xmlns:a16="http://schemas.microsoft.com/office/drawing/2014/main" id="{53D9D722-61A8-499D-BE7A-BD41E882BDA9}"/>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8" name="Oval 67">
                <a:extLst>
                  <a:ext uri="{FF2B5EF4-FFF2-40B4-BE49-F238E27FC236}">
                    <a16:creationId xmlns:a16="http://schemas.microsoft.com/office/drawing/2014/main" id="{B6914CD0-4DB7-4F24-8DD8-AF79162972C4}"/>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9" name="Oval 68">
                <a:extLst>
                  <a:ext uri="{FF2B5EF4-FFF2-40B4-BE49-F238E27FC236}">
                    <a16:creationId xmlns:a16="http://schemas.microsoft.com/office/drawing/2014/main" id="{8182E5B7-E941-4454-B67B-B8D49BFACF74}"/>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0" name="Oval 69">
                <a:extLst>
                  <a:ext uri="{FF2B5EF4-FFF2-40B4-BE49-F238E27FC236}">
                    <a16:creationId xmlns:a16="http://schemas.microsoft.com/office/drawing/2014/main" id="{D0B9E4D9-6BB9-4126-9EC1-F656A711A1D9}"/>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1" name="Oval 70">
                <a:extLst>
                  <a:ext uri="{FF2B5EF4-FFF2-40B4-BE49-F238E27FC236}">
                    <a16:creationId xmlns:a16="http://schemas.microsoft.com/office/drawing/2014/main" id="{469E4C43-1B53-4045-A9DF-0713239A98B5}"/>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72" name="Group 71">
              <a:extLst>
                <a:ext uri="{FF2B5EF4-FFF2-40B4-BE49-F238E27FC236}">
                  <a16:creationId xmlns:a16="http://schemas.microsoft.com/office/drawing/2014/main" id="{45DA7114-36F8-4713-8959-D68D86A87464}"/>
                </a:ext>
              </a:extLst>
            </p:cNvPr>
            <p:cNvGrpSpPr/>
            <p:nvPr/>
          </p:nvGrpSpPr>
          <p:grpSpPr>
            <a:xfrm>
              <a:off x="6980138" y="3333314"/>
              <a:ext cx="4100720" cy="231368"/>
              <a:chOff x="6602128" y="1433925"/>
              <a:chExt cx="4100720" cy="231368"/>
            </a:xfrm>
          </p:grpSpPr>
          <p:sp>
            <p:nvSpPr>
              <p:cNvPr id="73" name="Oval 72">
                <a:extLst>
                  <a:ext uri="{FF2B5EF4-FFF2-40B4-BE49-F238E27FC236}">
                    <a16:creationId xmlns:a16="http://schemas.microsoft.com/office/drawing/2014/main" id="{82303A5C-47E4-4CDB-9B54-E4862F4A2A94}"/>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4" name="Oval 73">
                <a:extLst>
                  <a:ext uri="{FF2B5EF4-FFF2-40B4-BE49-F238E27FC236}">
                    <a16:creationId xmlns:a16="http://schemas.microsoft.com/office/drawing/2014/main" id="{A067922E-3E21-4E2D-85C0-DF978174D776}"/>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5" name="Oval 74">
                <a:extLst>
                  <a:ext uri="{FF2B5EF4-FFF2-40B4-BE49-F238E27FC236}">
                    <a16:creationId xmlns:a16="http://schemas.microsoft.com/office/drawing/2014/main" id="{8BDE44AA-4AC4-49A6-80AA-F4EC8CE88D68}"/>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6" name="Oval 75">
                <a:extLst>
                  <a:ext uri="{FF2B5EF4-FFF2-40B4-BE49-F238E27FC236}">
                    <a16:creationId xmlns:a16="http://schemas.microsoft.com/office/drawing/2014/main" id="{B768062A-D312-41B9-9CD0-67A06DE7CF7C}"/>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7" name="Oval 76">
                <a:extLst>
                  <a:ext uri="{FF2B5EF4-FFF2-40B4-BE49-F238E27FC236}">
                    <a16:creationId xmlns:a16="http://schemas.microsoft.com/office/drawing/2014/main" id="{36048F02-71C2-4805-8328-684CCE350637}"/>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8" name="Oval 77">
                <a:extLst>
                  <a:ext uri="{FF2B5EF4-FFF2-40B4-BE49-F238E27FC236}">
                    <a16:creationId xmlns:a16="http://schemas.microsoft.com/office/drawing/2014/main" id="{7FBBFFA1-6F32-48A3-9393-5D13D8F00324}"/>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79" name="Oval 78">
                <a:extLst>
                  <a:ext uri="{FF2B5EF4-FFF2-40B4-BE49-F238E27FC236}">
                    <a16:creationId xmlns:a16="http://schemas.microsoft.com/office/drawing/2014/main" id="{61127F26-AFCF-4CA8-81E0-15A44E03B759}"/>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0" name="Oval 79">
                <a:extLst>
                  <a:ext uri="{FF2B5EF4-FFF2-40B4-BE49-F238E27FC236}">
                    <a16:creationId xmlns:a16="http://schemas.microsoft.com/office/drawing/2014/main" id="{69C78558-A226-4056-AD9B-8126420C0C1B}"/>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1" name="Oval 80">
                <a:extLst>
                  <a:ext uri="{FF2B5EF4-FFF2-40B4-BE49-F238E27FC236}">
                    <a16:creationId xmlns:a16="http://schemas.microsoft.com/office/drawing/2014/main" id="{3418E134-C447-414C-955F-74748F67C78F}"/>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2" name="Oval 81">
                <a:extLst>
                  <a:ext uri="{FF2B5EF4-FFF2-40B4-BE49-F238E27FC236}">
                    <a16:creationId xmlns:a16="http://schemas.microsoft.com/office/drawing/2014/main" id="{94365309-90F4-4F60-868C-4F175234F427}"/>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83" name="Group 82">
              <a:extLst>
                <a:ext uri="{FF2B5EF4-FFF2-40B4-BE49-F238E27FC236}">
                  <a16:creationId xmlns:a16="http://schemas.microsoft.com/office/drawing/2014/main" id="{3D1DED34-B6F1-4C9D-B8EC-33B427DC369D}"/>
                </a:ext>
              </a:extLst>
            </p:cNvPr>
            <p:cNvGrpSpPr/>
            <p:nvPr/>
          </p:nvGrpSpPr>
          <p:grpSpPr>
            <a:xfrm>
              <a:off x="6980138" y="3734583"/>
              <a:ext cx="4100720" cy="231368"/>
              <a:chOff x="6602128" y="1433925"/>
              <a:chExt cx="4100720" cy="231368"/>
            </a:xfrm>
          </p:grpSpPr>
          <p:sp>
            <p:nvSpPr>
              <p:cNvPr id="84" name="Oval 83">
                <a:extLst>
                  <a:ext uri="{FF2B5EF4-FFF2-40B4-BE49-F238E27FC236}">
                    <a16:creationId xmlns:a16="http://schemas.microsoft.com/office/drawing/2014/main" id="{1A58C8CC-C7E3-4E4E-85D7-BE132D6E02FC}"/>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5" name="Oval 84">
                <a:extLst>
                  <a:ext uri="{FF2B5EF4-FFF2-40B4-BE49-F238E27FC236}">
                    <a16:creationId xmlns:a16="http://schemas.microsoft.com/office/drawing/2014/main" id="{D273EC2C-D415-4148-8313-F7B509B1BB95}"/>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6" name="Oval 85">
                <a:extLst>
                  <a:ext uri="{FF2B5EF4-FFF2-40B4-BE49-F238E27FC236}">
                    <a16:creationId xmlns:a16="http://schemas.microsoft.com/office/drawing/2014/main" id="{B6E3FF59-3D48-4C3F-B28B-0CDB7CCCB663}"/>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7" name="Oval 86">
                <a:extLst>
                  <a:ext uri="{FF2B5EF4-FFF2-40B4-BE49-F238E27FC236}">
                    <a16:creationId xmlns:a16="http://schemas.microsoft.com/office/drawing/2014/main" id="{BBB2523B-4827-40D6-930A-FE5659092B91}"/>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8" name="Oval 87">
                <a:extLst>
                  <a:ext uri="{FF2B5EF4-FFF2-40B4-BE49-F238E27FC236}">
                    <a16:creationId xmlns:a16="http://schemas.microsoft.com/office/drawing/2014/main" id="{8C8AD26F-1E57-49D8-A7B2-9BA8B31D98EE}"/>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9" name="Oval 88">
                <a:extLst>
                  <a:ext uri="{FF2B5EF4-FFF2-40B4-BE49-F238E27FC236}">
                    <a16:creationId xmlns:a16="http://schemas.microsoft.com/office/drawing/2014/main" id="{F49CB13B-3A33-4F28-8343-8E7F47189AFE}"/>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0" name="Oval 89">
                <a:extLst>
                  <a:ext uri="{FF2B5EF4-FFF2-40B4-BE49-F238E27FC236}">
                    <a16:creationId xmlns:a16="http://schemas.microsoft.com/office/drawing/2014/main" id="{59FD0621-4FED-43F6-8CE1-3F4D500BFC97}"/>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1" name="Oval 90">
                <a:extLst>
                  <a:ext uri="{FF2B5EF4-FFF2-40B4-BE49-F238E27FC236}">
                    <a16:creationId xmlns:a16="http://schemas.microsoft.com/office/drawing/2014/main" id="{9F2B7B44-E93A-40C0-828B-14FBC4D77D04}"/>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2" name="Oval 91">
                <a:extLst>
                  <a:ext uri="{FF2B5EF4-FFF2-40B4-BE49-F238E27FC236}">
                    <a16:creationId xmlns:a16="http://schemas.microsoft.com/office/drawing/2014/main" id="{34631D16-56F0-4BA1-B770-D40BA1979CC0}"/>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3" name="Oval 92">
                <a:extLst>
                  <a:ext uri="{FF2B5EF4-FFF2-40B4-BE49-F238E27FC236}">
                    <a16:creationId xmlns:a16="http://schemas.microsoft.com/office/drawing/2014/main" id="{CACCDEEB-22E2-4C6F-8097-348A55BCEB90}"/>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94" name="Group 93">
              <a:extLst>
                <a:ext uri="{FF2B5EF4-FFF2-40B4-BE49-F238E27FC236}">
                  <a16:creationId xmlns:a16="http://schemas.microsoft.com/office/drawing/2014/main" id="{4DE4AFFE-04FE-4B79-A47C-83FD54341B25}"/>
                </a:ext>
              </a:extLst>
            </p:cNvPr>
            <p:cNvGrpSpPr/>
            <p:nvPr/>
          </p:nvGrpSpPr>
          <p:grpSpPr>
            <a:xfrm>
              <a:off x="6975286" y="4135852"/>
              <a:ext cx="4100720" cy="231368"/>
              <a:chOff x="6602128" y="1433925"/>
              <a:chExt cx="4100720" cy="231368"/>
            </a:xfrm>
          </p:grpSpPr>
          <p:sp>
            <p:nvSpPr>
              <p:cNvPr id="95" name="Oval 94">
                <a:extLst>
                  <a:ext uri="{FF2B5EF4-FFF2-40B4-BE49-F238E27FC236}">
                    <a16:creationId xmlns:a16="http://schemas.microsoft.com/office/drawing/2014/main" id="{765A749D-41FC-49D3-8BDF-10BBEDC83805}"/>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6" name="Oval 95">
                <a:extLst>
                  <a:ext uri="{FF2B5EF4-FFF2-40B4-BE49-F238E27FC236}">
                    <a16:creationId xmlns:a16="http://schemas.microsoft.com/office/drawing/2014/main" id="{CB907E48-0239-43E7-AF72-119048B6A959}"/>
                  </a:ext>
                </a:extLst>
              </p:cNvPr>
              <p:cNvSpPr/>
              <p:nvPr/>
            </p:nvSpPr>
            <p:spPr>
              <a:xfrm>
                <a:off x="703393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7" name="Oval 96">
                <a:extLst>
                  <a:ext uri="{FF2B5EF4-FFF2-40B4-BE49-F238E27FC236}">
                    <a16:creationId xmlns:a16="http://schemas.microsoft.com/office/drawing/2014/main" id="{704B1BEC-6F32-4908-B0EE-D34ECB5F2CD2}"/>
                  </a:ext>
                </a:extLst>
              </p:cNvPr>
              <p:cNvSpPr/>
              <p:nvPr/>
            </p:nvSpPr>
            <p:spPr>
              <a:xfrm>
                <a:off x="74657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8" name="Oval 97">
                <a:extLst>
                  <a:ext uri="{FF2B5EF4-FFF2-40B4-BE49-F238E27FC236}">
                    <a16:creationId xmlns:a16="http://schemas.microsoft.com/office/drawing/2014/main" id="{66EC5571-0F7D-4AB5-A4FA-6116AD129A48}"/>
                  </a:ext>
                </a:extLst>
              </p:cNvPr>
              <p:cNvSpPr/>
              <p:nvPr/>
            </p:nvSpPr>
            <p:spPr>
              <a:xfrm>
                <a:off x="789755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99" name="Oval 98">
                <a:extLst>
                  <a:ext uri="{FF2B5EF4-FFF2-40B4-BE49-F238E27FC236}">
                    <a16:creationId xmlns:a16="http://schemas.microsoft.com/office/drawing/2014/main" id="{9599ECF6-8118-43D4-BCF8-893A2711A19D}"/>
                  </a:ext>
                </a:extLst>
              </p:cNvPr>
              <p:cNvSpPr/>
              <p:nvPr/>
            </p:nvSpPr>
            <p:spPr>
              <a:xfrm>
                <a:off x="8325679"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0" name="Oval 99">
                <a:extLst>
                  <a:ext uri="{FF2B5EF4-FFF2-40B4-BE49-F238E27FC236}">
                    <a16:creationId xmlns:a16="http://schemas.microsoft.com/office/drawing/2014/main" id="{01701546-47C6-4E05-ACC0-4F1CFDC34AEE}"/>
                  </a:ext>
                </a:extLst>
              </p:cNvPr>
              <p:cNvSpPr/>
              <p:nvPr/>
            </p:nvSpPr>
            <p:spPr>
              <a:xfrm>
                <a:off x="875380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1" name="Oval 100">
                <a:extLst>
                  <a:ext uri="{FF2B5EF4-FFF2-40B4-BE49-F238E27FC236}">
                    <a16:creationId xmlns:a16="http://schemas.microsoft.com/office/drawing/2014/main" id="{C3D1FDA1-8DF3-47EA-84C9-76C2E9B6B000}"/>
                  </a:ext>
                </a:extLst>
              </p:cNvPr>
              <p:cNvSpPr/>
              <p:nvPr/>
            </p:nvSpPr>
            <p:spPr>
              <a:xfrm>
                <a:off x="9186396"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2" name="Oval 101">
                <a:extLst>
                  <a:ext uri="{FF2B5EF4-FFF2-40B4-BE49-F238E27FC236}">
                    <a16:creationId xmlns:a16="http://schemas.microsoft.com/office/drawing/2014/main" id="{6A5B3640-582D-411C-8012-2DD427187213}"/>
                  </a:ext>
                </a:extLst>
              </p:cNvPr>
              <p:cNvSpPr/>
              <p:nvPr/>
            </p:nvSpPr>
            <p:spPr>
              <a:xfrm>
                <a:off x="9615680"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3" name="Oval 102">
                <a:extLst>
                  <a:ext uri="{FF2B5EF4-FFF2-40B4-BE49-F238E27FC236}">
                    <a16:creationId xmlns:a16="http://schemas.microsoft.com/office/drawing/2014/main" id="{CBEE83C3-471D-48E2-B76A-1CAA48965682}"/>
                  </a:ext>
                </a:extLst>
              </p:cNvPr>
              <p:cNvSpPr/>
              <p:nvPr/>
            </p:nvSpPr>
            <p:spPr>
              <a:xfrm>
                <a:off x="10044964"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4" name="Oval 103">
                <a:extLst>
                  <a:ext uri="{FF2B5EF4-FFF2-40B4-BE49-F238E27FC236}">
                    <a16:creationId xmlns:a16="http://schemas.microsoft.com/office/drawing/2014/main" id="{1D983592-260E-47A5-836F-25A92C68F612}"/>
                  </a:ext>
                </a:extLst>
              </p:cNvPr>
              <p:cNvSpPr/>
              <p:nvPr/>
            </p:nvSpPr>
            <p:spPr>
              <a:xfrm>
                <a:off x="1047424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05" name="Group 104">
              <a:extLst>
                <a:ext uri="{FF2B5EF4-FFF2-40B4-BE49-F238E27FC236}">
                  <a16:creationId xmlns:a16="http://schemas.microsoft.com/office/drawing/2014/main" id="{E2F4791E-4463-473E-A4A3-25768EAEEC9D}"/>
                </a:ext>
              </a:extLst>
            </p:cNvPr>
            <p:cNvGrpSpPr/>
            <p:nvPr/>
          </p:nvGrpSpPr>
          <p:grpSpPr>
            <a:xfrm>
              <a:off x="6975286" y="4535415"/>
              <a:ext cx="4100720" cy="231368"/>
              <a:chOff x="6602128" y="1433925"/>
              <a:chExt cx="4100720" cy="231368"/>
            </a:xfrm>
          </p:grpSpPr>
          <p:sp>
            <p:nvSpPr>
              <p:cNvPr id="106" name="Oval 105">
                <a:extLst>
                  <a:ext uri="{FF2B5EF4-FFF2-40B4-BE49-F238E27FC236}">
                    <a16:creationId xmlns:a16="http://schemas.microsoft.com/office/drawing/2014/main" id="{EE2950E7-4F7D-4B18-BA59-233B8527A43C}"/>
                  </a:ext>
                </a:extLst>
              </p:cNvPr>
              <p:cNvSpPr/>
              <p:nvPr/>
            </p:nvSpPr>
            <p:spPr>
              <a:xfrm>
                <a:off x="6602128" y="1433925"/>
                <a:ext cx="228600" cy="2313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7" name="Oval 106">
                <a:extLst>
                  <a:ext uri="{FF2B5EF4-FFF2-40B4-BE49-F238E27FC236}">
                    <a16:creationId xmlns:a16="http://schemas.microsoft.com/office/drawing/2014/main" id="{9455C232-5CA3-43E8-9712-A08AA00752F4}"/>
                  </a:ext>
                </a:extLst>
              </p:cNvPr>
              <p:cNvSpPr/>
              <p:nvPr/>
            </p:nvSpPr>
            <p:spPr>
              <a:xfrm>
                <a:off x="703393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8" name="Oval 107">
                <a:extLst>
                  <a:ext uri="{FF2B5EF4-FFF2-40B4-BE49-F238E27FC236}">
                    <a16:creationId xmlns:a16="http://schemas.microsoft.com/office/drawing/2014/main" id="{569E26FC-9542-4C70-B5B8-670463971871}"/>
                  </a:ext>
                </a:extLst>
              </p:cNvPr>
              <p:cNvSpPr/>
              <p:nvPr/>
            </p:nvSpPr>
            <p:spPr>
              <a:xfrm>
                <a:off x="746574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9" name="Oval 108">
                <a:extLst>
                  <a:ext uri="{FF2B5EF4-FFF2-40B4-BE49-F238E27FC236}">
                    <a16:creationId xmlns:a16="http://schemas.microsoft.com/office/drawing/2014/main" id="{92347136-3F9A-4AF1-9726-8784A9E0A242}"/>
                  </a:ext>
                </a:extLst>
              </p:cNvPr>
              <p:cNvSpPr/>
              <p:nvPr/>
            </p:nvSpPr>
            <p:spPr>
              <a:xfrm>
                <a:off x="789755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0" name="Oval 109">
                <a:extLst>
                  <a:ext uri="{FF2B5EF4-FFF2-40B4-BE49-F238E27FC236}">
                    <a16:creationId xmlns:a16="http://schemas.microsoft.com/office/drawing/2014/main" id="{8C856040-CD9F-4399-9690-0E8C46160EB7}"/>
                  </a:ext>
                </a:extLst>
              </p:cNvPr>
              <p:cNvSpPr/>
              <p:nvPr/>
            </p:nvSpPr>
            <p:spPr>
              <a:xfrm>
                <a:off x="8325679"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1" name="Oval 110">
                <a:extLst>
                  <a:ext uri="{FF2B5EF4-FFF2-40B4-BE49-F238E27FC236}">
                    <a16:creationId xmlns:a16="http://schemas.microsoft.com/office/drawing/2014/main" id="{231A2024-C059-45FC-AB87-D7583A28641F}"/>
                  </a:ext>
                </a:extLst>
              </p:cNvPr>
              <p:cNvSpPr/>
              <p:nvPr/>
            </p:nvSpPr>
            <p:spPr>
              <a:xfrm>
                <a:off x="8753800"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2" name="Oval 111">
                <a:extLst>
                  <a:ext uri="{FF2B5EF4-FFF2-40B4-BE49-F238E27FC236}">
                    <a16:creationId xmlns:a16="http://schemas.microsoft.com/office/drawing/2014/main" id="{51A250C2-62C4-402C-B60C-72BB099FE658}"/>
                  </a:ext>
                </a:extLst>
              </p:cNvPr>
              <p:cNvSpPr/>
              <p:nvPr/>
            </p:nvSpPr>
            <p:spPr>
              <a:xfrm>
                <a:off x="9186396"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3" name="Oval 112">
                <a:extLst>
                  <a:ext uri="{FF2B5EF4-FFF2-40B4-BE49-F238E27FC236}">
                    <a16:creationId xmlns:a16="http://schemas.microsoft.com/office/drawing/2014/main" id="{93F170F5-65B4-4F85-90C2-B150F5D8E707}"/>
                  </a:ext>
                </a:extLst>
              </p:cNvPr>
              <p:cNvSpPr/>
              <p:nvPr/>
            </p:nvSpPr>
            <p:spPr>
              <a:xfrm>
                <a:off x="9615680"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4" name="Oval 113">
                <a:extLst>
                  <a:ext uri="{FF2B5EF4-FFF2-40B4-BE49-F238E27FC236}">
                    <a16:creationId xmlns:a16="http://schemas.microsoft.com/office/drawing/2014/main" id="{AE2C640C-486E-4E46-9105-5D265D438D21}"/>
                  </a:ext>
                </a:extLst>
              </p:cNvPr>
              <p:cNvSpPr/>
              <p:nvPr/>
            </p:nvSpPr>
            <p:spPr>
              <a:xfrm>
                <a:off x="10044964"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5" name="Oval 114">
                <a:extLst>
                  <a:ext uri="{FF2B5EF4-FFF2-40B4-BE49-F238E27FC236}">
                    <a16:creationId xmlns:a16="http://schemas.microsoft.com/office/drawing/2014/main" id="{13DAED63-4275-4081-982C-5954DFFCE9C6}"/>
                  </a:ext>
                </a:extLst>
              </p:cNvPr>
              <p:cNvSpPr/>
              <p:nvPr/>
            </p:nvSpPr>
            <p:spPr>
              <a:xfrm>
                <a:off x="1047424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nvGrpSpPr>
            <p:cNvPr id="116" name="Group 115">
              <a:extLst>
                <a:ext uri="{FF2B5EF4-FFF2-40B4-BE49-F238E27FC236}">
                  <a16:creationId xmlns:a16="http://schemas.microsoft.com/office/drawing/2014/main" id="{CD30FFD5-82E1-48D0-AEFD-C7264478C8DA}"/>
                </a:ext>
              </a:extLst>
            </p:cNvPr>
            <p:cNvGrpSpPr/>
            <p:nvPr/>
          </p:nvGrpSpPr>
          <p:grpSpPr>
            <a:xfrm>
              <a:off x="6975286" y="4934978"/>
              <a:ext cx="4100720" cy="231368"/>
              <a:chOff x="6602128" y="1433925"/>
              <a:chExt cx="4100720" cy="231368"/>
            </a:xfrm>
          </p:grpSpPr>
          <p:sp>
            <p:nvSpPr>
              <p:cNvPr id="117" name="Oval 116">
                <a:extLst>
                  <a:ext uri="{FF2B5EF4-FFF2-40B4-BE49-F238E27FC236}">
                    <a16:creationId xmlns:a16="http://schemas.microsoft.com/office/drawing/2014/main" id="{663B0748-44A5-4696-A74B-9761B1C72A06}"/>
                  </a:ext>
                </a:extLst>
              </p:cNvPr>
              <p:cNvSpPr/>
              <p:nvPr/>
            </p:nvSpPr>
            <p:spPr>
              <a:xfrm>
                <a:off x="660212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8" name="Oval 117">
                <a:extLst>
                  <a:ext uri="{FF2B5EF4-FFF2-40B4-BE49-F238E27FC236}">
                    <a16:creationId xmlns:a16="http://schemas.microsoft.com/office/drawing/2014/main" id="{1F59683B-146D-47BA-9D1D-DE2728372D1B}"/>
                  </a:ext>
                </a:extLst>
              </p:cNvPr>
              <p:cNvSpPr/>
              <p:nvPr/>
            </p:nvSpPr>
            <p:spPr>
              <a:xfrm>
                <a:off x="703393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9" name="Oval 118">
                <a:extLst>
                  <a:ext uri="{FF2B5EF4-FFF2-40B4-BE49-F238E27FC236}">
                    <a16:creationId xmlns:a16="http://schemas.microsoft.com/office/drawing/2014/main" id="{638ADBDD-5676-49F1-B423-D93B26B04987}"/>
                  </a:ext>
                </a:extLst>
              </p:cNvPr>
              <p:cNvSpPr/>
              <p:nvPr/>
            </p:nvSpPr>
            <p:spPr>
              <a:xfrm>
                <a:off x="746574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0" name="Oval 119">
                <a:extLst>
                  <a:ext uri="{FF2B5EF4-FFF2-40B4-BE49-F238E27FC236}">
                    <a16:creationId xmlns:a16="http://schemas.microsoft.com/office/drawing/2014/main" id="{B49AABCF-F7AC-488D-B073-83C19DB65F0E}"/>
                  </a:ext>
                </a:extLst>
              </p:cNvPr>
              <p:cNvSpPr/>
              <p:nvPr/>
            </p:nvSpPr>
            <p:spPr>
              <a:xfrm>
                <a:off x="789755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1" name="Oval 120">
                <a:extLst>
                  <a:ext uri="{FF2B5EF4-FFF2-40B4-BE49-F238E27FC236}">
                    <a16:creationId xmlns:a16="http://schemas.microsoft.com/office/drawing/2014/main" id="{C19F6C19-C47D-481A-859B-8E6AC7EBE836}"/>
                  </a:ext>
                </a:extLst>
              </p:cNvPr>
              <p:cNvSpPr/>
              <p:nvPr/>
            </p:nvSpPr>
            <p:spPr>
              <a:xfrm>
                <a:off x="8325679"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2" name="Oval 121">
                <a:extLst>
                  <a:ext uri="{FF2B5EF4-FFF2-40B4-BE49-F238E27FC236}">
                    <a16:creationId xmlns:a16="http://schemas.microsoft.com/office/drawing/2014/main" id="{D04D463F-E031-4A13-AD9D-AAFF87694AE2}"/>
                  </a:ext>
                </a:extLst>
              </p:cNvPr>
              <p:cNvSpPr/>
              <p:nvPr/>
            </p:nvSpPr>
            <p:spPr>
              <a:xfrm>
                <a:off x="8753800"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3" name="Oval 122">
                <a:extLst>
                  <a:ext uri="{FF2B5EF4-FFF2-40B4-BE49-F238E27FC236}">
                    <a16:creationId xmlns:a16="http://schemas.microsoft.com/office/drawing/2014/main" id="{AF84E65B-0DE5-4A27-8467-9D823E0B4041}"/>
                  </a:ext>
                </a:extLst>
              </p:cNvPr>
              <p:cNvSpPr/>
              <p:nvPr/>
            </p:nvSpPr>
            <p:spPr>
              <a:xfrm>
                <a:off x="9186396"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4" name="Oval 123">
                <a:extLst>
                  <a:ext uri="{FF2B5EF4-FFF2-40B4-BE49-F238E27FC236}">
                    <a16:creationId xmlns:a16="http://schemas.microsoft.com/office/drawing/2014/main" id="{78F08220-63CA-44E4-817C-3C91D93766D7}"/>
                  </a:ext>
                </a:extLst>
              </p:cNvPr>
              <p:cNvSpPr/>
              <p:nvPr/>
            </p:nvSpPr>
            <p:spPr>
              <a:xfrm>
                <a:off x="9615680"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5" name="Oval 124">
                <a:extLst>
                  <a:ext uri="{FF2B5EF4-FFF2-40B4-BE49-F238E27FC236}">
                    <a16:creationId xmlns:a16="http://schemas.microsoft.com/office/drawing/2014/main" id="{2BEDDC0B-F314-43A7-A006-79BB97B242DC}"/>
                  </a:ext>
                </a:extLst>
              </p:cNvPr>
              <p:cNvSpPr/>
              <p:nvPr/>
            </p:nvSpPr>
            <p:spPr>
              <a:xfrm>
                <a:off x="10044964"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6" name="Oval 125">
                <a:extLst>
                  <a:ext uri="{FF2B5EF4-FFF2-40B4-BE49-F238E27FC236}">
                    <a16:creationId xmlns:a16="http://schemas.microsoft.com/office/drawing/2014/main" id="{E12F9C02-4CB9-4972-8100-66BD3749893B}"/>
                  </a:ext>
                </a:extLst>
              </p:cNvPr>
              <p:cNvSpPr/>
              <p:nvPr/>
            </p:nvSpPr>
            <p:spPr>
              <a:xfrm>
                <a:off x="10474248" y="1433925"/>
                <a:ext cx="228600" cy="231368"/>
              </a:xfrm>
              <a:prstGeom prst="ellipse">
                <a:avLst/>
              </a:prstGeom>
              <a:solidFill>
                <a:schemeClr val="bg1"/>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grpSp>
      <p:sp>
        <p:nvSpPr>
          <p:cNvPr id="131" name="Rectangle 130">
            <a:extLst>
              <a:ext uri="{FF2B5EF4-FFF2-40B4-BE49-F238E27FC236}">
                <a16:creationId xmlns:a16="http://schemas.microsoft.com/office/drawing/2014/main" id="{CCE5BE44-684B-4FE5-A250-4B60815CABCD}"/>
              </a:ext>
            </a:extLst>
          </p:cNvPr>
          <p:cNvSpPr/>
          <p:nvPr/>
        </p:nvSpPr>
        <p:spPr>
          <a:xfrm>
            <a:off x="0" y="5486400"/>
            <a:ext cx="198453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9" name="Title 3">
            <a:extLst>
              <a:ext uri="{FF2B5EF4-FFF2-40B4-BE49-F238E27FC236}">
                <a16:creationId xmlns:a16="http://schemas.microsoft.com/office/drawing/2014/main" id="{4E4D3350-9912-4DD0-AC25-81C416988FA2}"/>
              </a:ext>
            </a:extLst>
          </p:cNvPr>
          <p:cNvSpPr txBox="1">
            <a:spLocks/>
          </p:cNvSpPr>
          <p:nvPr/>
        </p:nvSpPr>
        <p:spPr>
          <a:xfrm>
            <a:off x="4880907" y="-217225"/>
            <a:ext cx="3890966" cy="142864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b="1" i="0" kern="1200">
                <a:solidFill>
                  <a:schemeClr val="accent2"/>
                </a:solidFill>
                <a:latin typeface="+mj-lt"/>
                <a:ea typeface="Verdana" panose="020B0604030504040204" pitchFamily="34" charset="0"/>
                <a:cs typeface="Verdana" panose="020B0604030504040204" pitchFamily="34" charset="0"/>
              </a:defRPr>
            </a:lvl1pPr>
          </a:lstStyle>
          <a:p>
            <a:r>
              <a:rPr lang="en-GB"/>
              <a:t>Results</a:t>
            </a:r>
            <a:endParaRPr lang="en-GB" dirty="0"/>
          </a:p>
        </p:txBody>
      </p:sp>
    </p:spTree>
    <p:extLst>
      <p:ext uri="{BB962C8B-B14F-4D97-AF65-F5344CB8AC3E}">
        <p14:creationId xmlns:p14="http://schemas.microsoft.com/office/powerpoint/2010/main" val="662577138"/>
      </p:ext>
    </p:extLst>
  </p:cSld>
  <p:clrMapOvr>
    <a:masterClrMapping/>
  </p:clrMapOvr>
  <mc:AlternateContent xmlns:mc="http://schemas.openxmlformats.org/markup-compatibility/2006" xmlns:p14="http://schemas.microsoft.com/office/powerpoint/2010/main">
    <mc:Choice Requires="p14">
      <p:transition spd="slow" p14:dur="2000" advTm="7987"/>
    </mc:Choice>
    <mc:Fallback xmlns="">
      <p:transition spd="slow" advTm="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2000"/>
                                        <p:tgtEl>
                                          <p:spTgt spid="128"/>
                                        </p:tgtEl>
                                      </p:cBhvr>
                                    </p:animEffect>
                                  </p:childTnLst>
                                </p:cTn>
                              </p:par>
                              <p:par>
                                <p:cTn id="12" presetID="10" presetClass="entr" presetSubtype="0" fill="hold" nodeType="withEffect">
                                  <p:stCondLst>
                                    <p:cond delay="1000"/>
                                  </p:stCondLst>
                                  <p:childTnLst>
                                    <p:set>
                                      <p:cBhvr>
                                        <p:cTn id="13" dur="1" fill="hold">
                                          <p:stCondLst>
                                            <p:cond delay="0"/>
                                          </p:stCondLst>
                                        </p:cTn>
                                        <p:tgtEl>
                                          <p:spTgt spid="127"/>
                                        </p:tgtEl>
                                        <p:attrNameLst>
                                          <p:attrName>style.visibility</p:attrName>
                                        </p:attrNameLst>
                                      </p:cBhvr>
                                      <p:to>
                                        <p:strVal val="visible"/>
                                      </p:to>
                                    </p:set>
                                    <p:animEffect transition="in" filter="fade">
                                      <p:cBhvr>
                                        <p:cTn id="14" dur="2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9|0.9|5.4|17.6"/>
</p:tagLst>
</file>

<file path=ppt/tags/tag2.xml><?xml version="1.0" encoding="utf-8"?>
<p:tagLst xmlns:a="http://schemas.openxmlformats.org/drawingml/2006/main" xmlns:r="http://schemas.openxmlformats.org/officeDocument/2006/relationships" xmlns:p="http://schemas.openxmlformats.org/presentationml/2006/main">
  <p:tag name="TIMING" val="|9.8|12|3.2|14.1|12.2"/>
</p:tagLst>
</file>

<file path=ppt/tags/tag3.xml><?xml version="1.0" encoding="utf-8"?>
<p:tagLst xmlns:a="http://schemas.openxmlformats.org/drawingml/2006/main" xmlns:r="http://schemas.openxmlformats.org/officeDocument/2006/relationships" xmlns:p="http://schemas.openxmlformats.org/presentationml/2006/main">
  <p:tag name="TIMING" val="|3.7|8.7|4.9|6.5|11.4"/>
</p:tagLst>
</file>

<file path=ppt/tags/tag4.xml><?xml version="1.0" encoding="utf-8"?>
<p:tagLst xmlns:a="http://schemas.openxmlformats.org/drawingml/2006/main" xmlns:r="http://schemas.openxmlformats.org/officeDocument/2006/relationships" xmlns:p="http://schemas.openxmlformats.org/presentationml/2006/main">
  <p:tag name="TIMING" val="|21.7|2.4|4.5|13.2|14.2|8.5|1.9|1.8|8.1|6.4"/>
</p:tagLst>
</file>

<file path=ppt/tags/tag5.xml><?xml version="1.0" encoding="utf-8"?>
<p:tagLst xmlns:a="http://schemas.openxmlformats.org/drawingml/2006/main" xmlns:r="http://schemas.openxmlformats.org/officeDocument/2006/relationships" xmlns:p="http://schemas.openxmlformats.org/presentationml/2006/main">
  <p:tag name="TIMING" val="|13.7|6.4|11.8"/>
</p:tagLst>
</file>

<file path=ppt/theme/theme1.xml><?xml version="1.0" encoding="utf-8"?>
<a:theme xmlns:a="http://schemas.openxmlformats.org/drawingml/2006/main" name="AIDS2022">
  <a:themeElements>
    <a:clrScheme name="AIDS 2022 1">
      <a:dk1>
        <a:srgbClr val="000000"/>
      </a:dk1>
      <a:lt1>
        <a:srgbClr val="FFFFFF"/>
      </a:lt1>
      <a:dk2>
        <a:srgbClr val="000000"/>
      </a:dk2>
      <a:lt2>
        <a:srgbClr val="FFFFFF"/>
      </a:lt2>
      <a:accent1>
        <a:srgbClr val="076382"/>
      </a:accent1>
      <a:accent2>
        <a:srgbClr val="FF890E"/>
      </a:accent2>
      <a:accent3>
        <a:srgbClr val="08BDBA"/>
      </a:accent3>
      <a:accent4>
        <a:srgbClr val="8A3FFC"/>
      </a:accent4>
      <a:accent5>
        <a:srgbClr val="346CFF"/>
      </a:accent5>
      <a:accent6>
        <a:srgbClr val="85CFE8"/>
      </a:accent6>
      <a:hlink>
        <a:srgbClr val="FF890E"/>
      </a:hlink>
      <a:folHlink>
        <a:srgbClr val="FF890E"/>
      </a:folHlink>
    </a:clrScheme>
    <a:fontScheme name="AIDS 2022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1" id="{BC0F0990-FD9B-EF47-8C4E-2CE39BDBF648}" vid="{6AAAFDF1-C0D4-5D4B-9CA5-E1D52373A8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3F911BD2518E47AC082DA3DE8BFBE5" ma:contentTypeVersion="16" ma:contentTypeDescription="Create a new document." ma:contentTypeScope="" ma:versionID="c221146bbd20a14dad517a0387e2f0b0">
  <xsd:schema xmlns:xsd="http://www.w3.org/2001/XMLSchema" xmlns:xs="http://www.w3.org/2001/XMLSchema" xmlns:p="http://schemas.microsoft.com/office/2006/metadata/properties" xmlns:ns2="8f9d799d-7b27-4542-a589-fc3f0c3bda80" xmlns:ns3="250929fa-9806-4449-af20-7947085fa170" targetNamespace="http://schemas.microsoft.com/office/2006/metadata/properties" ma:root="true" ma:fieldsID="3a31dcb722add0f2e0d6fb0d2f719c7c" ns2:_="" ns3:_="">
    <xsd:import namespace="8f9d799d-7b27-4542-a589-fc3f0c3bda80"/>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d799d-7b27-4542-a589-fc3f0c3bd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8f9d799d-7b27-4542-a589-fc3f0c3bda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457546-9CD2-461E-81B2-B83B0DBD0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d799d-7b27-4542-a589-fc3f0c3bda80"/>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E358E3-F537-49EA-96FA-BFF5DD230B30}">
  <ds:schemaRefs>
    <ds:schemaRef ds:uri="http://schemas.microsoft.com/sharepoint/v3/contenttype/forms"/>
  </ds:schemaRefs>
</ds:datastoreItem>
</file>

<file path=customXml/itemProps3.xml><?xml version="1.0" encoding="utf-8"?>
<ds:datastoreItem xmlns:ds="http://schemas.openxmlformats.org/officeDocument/2006/customXml" ds:itemID="{6E5E06B7-DDBB-4F17-98CB-021724843583}">
  <ds:schemaRefs>
    <ds:schemaRef ds:uri="http://schemas.microsoft.com/office/2006/metadata/properties"/>
    <ds:schemaRef ds:uri="http://schemas.microsoft.com/office/2006/documentManagement/types"/>
    <ds:schemaRef ds:uri="http://purl.org/dc/terms/"/>
    <ds:schemaRef ds:uri="http://www.w3.org/XML/1998/namespace"/>
    <ds:schemaRef ds:uri="250929fa-9806-4449-af20-7947085fa170"/>
    <ds:schemaRef ds:uri="http://schemas.openxmlformats.org/package/2006/metadata/core-properties"/>
    <ds:schemaRef ds:uri="http://purl.org/dc/elements/1.1/"/>
    <ds:schemaRef ds:uri="http://purl.org/dc/dcmitype/"/>
    <ds:schemaRef ds:uri="http://schemas.microsoft.com/office/infopath/2007/PartnerControls"/>
    <ds:schemaRef ds:uri="8f9d799d-7b27-4542-a589-fc3f0c3bda80"/>
  </ds:schemaRefs>
</ds:datastoreItem>
</file>

<file path=docProps/app.xml><?xml version="1.0" encoding="utf-8"?>
<Properties xmlns="http://schemas.openxmlformats.org/officeDocument/2006/extended-properties" xmlns:vt="http://schemas.openxmlformats.org/officeDocument/2006/docPropsVTypes">
  <Template>AIDS2022_Presentation Template</Template>
  <TotalTime>8765</TotalTime>
  <Words>2621</Words>
  <Application>Microsoft Office PowerPoint</Application>
  <PresentationFormat>Widescreen</PresentationFormat>
  <Paragraphs>263</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BlinkMacSystemFont</vt:lpstr>
      <vt:lpstr>Calibri Light</vt:lpstr>
      <vt:lpstr>Courier New</vt:lpstr>
      <vt:lpstr>Calibri</vt:lpstr>
      <vt:lpstr>Verdana</vt:lpstr>
      <vt:lpstr>Myriad Web Pro</vt:lpstr>
      <vt:lpstr>Arial</vt:lpstr>
      <vt:lpstr>AIDS2022</vt:lpstr>
      <vt:lpstr>Characteristics associated  with viral suppression among transgender women with HIV  in 7 U.S. cities</vt:lpstr>
      <vt:lpstr>Disclosures &amp; Disclaimers</vt:lpstr>
      <vt:lpstr>Studies of transgender women and  their experiences with HIV are limited</vt:lpstr>
      <vt:lpstr>PowerPoint Presentation</vt:lpstr>
      <vt:lpstr>HIV testing &amp; DBS collection</vt:lpstr>
      <vt:lpstr>HIV viral load  testing</vt:lpstr>
      <vt:lpstr>Analysis</vt:lpstr>
      <vt:lpstr>Results</vt:lpstr>
      <vt:lpstr>PowerPoint Presentation</vt:lpstr>
      <vt:lpstr>Percentage of participants with HIV that were virally suppressed</vt:lpstr>
      <vt:lpstr>Percentage of participants with HIV that were virally suppressed</vt:lpstr>
      <vt:lpstr>Percentage of participants with HIV that were virally suppressed</vt:lpstr>
      <vt:lpstr>Characteristics significantly associated  with being virally suppressed</vt:lpstr>
      <vt:lpstr>Social determinants of health &amp; continuity of care matter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Chapin Bardales, Johanna (CDC/DDID/NCHHSTP/DHP)</dc:creator>
  <cp:lastModifiedBy>Chapin Bardales, Johanna (CDC/DDID/NCHHSTP/DHP)</cp:lastModifiedBy>
  <cp:revision>166</cp:revision>
  <cp:lastPrinted>2022-07-27T23:12:05Z</cp:lastPrinted>
  <dcterms:created xsi:type="dcterms:W3CDTF">2022-07-07T14:04:17Z</dcterms:created>
  <dcterms:modified xsi:type="dcterms:W3CDTF">2022-07-27T23:20:56Z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0x010100193F911BD2518E47AC082DA3DE8BFBE5</vt:lpwstr>
  </property>
  <property fmtid="{D5CDD505-2E9C-101B-9397-08002B2CF9AE}" pid="3" name="MSIP_Label_7b94a7b8-f06c-4dfe-bdcc-9b548fd58c31_Enabled">
    <vt:lpwstr>true</vt:lpwstr>
  </property>
  <property fmtid="{D5CDD505-2E9C-101B-9397-08002B2CF9AE}" pid="4" name="MSIP_Label_7b94a7b8-f06c-4dfe-bdcc-9b548fd58c31_SetDate">
    <vt:lpwstr>2022-07-07T18:27:35Z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31cc9879-d257-4252-bcdc-e6a15129ea46</vt:lpwstr>
  </property>
  <property fmtid="{D5CDD505-2E9C-101B-9397-08002B2CF9AE}" pid="9" name="MSIP_Label_7b94a7b8-f06c-4dfe-bdcc-9b548fd58c31_ContentBits">
    <vt:lpwstr>0</vt:lpwstr>
  </property>
</Properties>
</file>