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86" r:id="rId3"/>
    <p:sldId id="273" r:id="rId4"/>
    <p:sldId id="282" r:id="rId5"/>
    <p:sldId id="277" r:id="rId6"/>
    <p:sldId id="281" r:id="rId7"/>
    <p:sldId id="284" r:id="rId8"/>
    <p:sldId id="278" r:id="rId9"/>
    <p:sldId id="287" r:id="rId10"/>
    <p:sldId id="28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evara Srimanus" initials="PS" lastIdx="4" clrIdx="0">
    <p:extLst>
      <p:ext uri="{19B8F6BF-5375-455C-9EA6-DF929625EA0E}">
        <p15:presenceInfo xmlns:p15="http://schemas.microsoft.com/office/powerpoint/2012/main" userId="S-1-5-21-4141344078-341286798-3309166749-1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A6"/>
    <a:srgbClr val="FF7F0B"/>
    <a:srgbClr val="ADADAD"/>
    <a:srgbClr val="6651ED"/>
    <a:srgbClr val="367CD0"/>
    <a:srgbClr val="EAF2F3"/>
    <a:srgbClr val="E1AE3B"/>
    <a:srgbClr val="DCA03F"/>
    <a:srgbClr val="C73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72" autoAdjust="0"/>
    <p:restoredTop sz="89504" autoAdjust="0"/>
  </p:normalViewPr>
  <p:slideViewPr>
    <p:cSldViewPr snapToGrid="0">
      <p:cViewPr varScale="1">
        <p:scale>
          <a:sx n="77" d="100"/>
          <a:sy n="77" d="100"/>
        </p:scale>
        <p:origin x="3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A3E34-FFD4-4376-863E-40FB563BA4AD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8EF74-F491-4395-A76E-DED902EC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if you want to mention the abstract number as the reference.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8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information, please put your e-mail address ka.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4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2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25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conclusion is that the gain-framed counseling messages were developed in consultation with transgender staff and nurses based on their direct experience in providing PrEP to transgender clients.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7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5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0E8A-EA0B-4991-9CA8-1D83A04A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21" y="1776714"/>
            <a:ext cx="6037208" cy="2806860"/>
          </a:xfrm>
        </p:spPr>
        <p:txBody>
          <a:bodyPr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E83AE-5ACF-4750-9F59-A58D74B46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399" y="4363961"/>
            <a:ext cx="3866910" cy="116598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8B8C3-80A1-4695-A98F-C06B1C8B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70A92-A15F-4564-A643-187C25FC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BFA7D-B6F7-43C2-B39F-E43C1C68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0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90A2-1B65-45A3-BCA3-B0F16926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393DA-49B0-4EA5-ABB8-574BB7F98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1C558-240D-46B8-AACA-109013CB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C4D50-FEEF-4BC3-BEB4-D5979C06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18EC6-6F1A-47F7-A8E5-D5EB1874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2105A-3FAB-4AC1-BE28-8228A2F9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610D-F6EE-4485-94DA-FA178EB3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846BE-0F64-40C0-A952-B7F041494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02FD5-9E9C-4FE5-B8D6-D8655AF2C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22090-BE14-4516-910C-D05D8C03C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DC2C1-E9CF-4BD3-9B57-D79A384D7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F710F-8505-4E2F-8B3A-5430D8FF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9CDD2-EB77-4897-B6C8-F222DCF9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E014C-2210-4E1E-8D08-A30BE01A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B74D7-B531-4F39-BAE9-63FFAB5C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C5BF7-069F-4AF5-8F86-412E415A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7F204-B7CC-4CFC-B630-6315737E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7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D933-0962-4790-A0EF-519BC3C4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4D943-96A1-4980-945D-EF6D30C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4CB69-3EDC-4BA3-9209-F64183F8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A8B1F-D90B-49A6-B47C-211D725F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0A136-1F27-4C3E-940D-9BC50F85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6017D-D6E2-4500-B49C-1AEE4BD9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82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CFCA-ACEC-4E37-B00F-23D2430C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AE245-AD19-4984-8397-760DC1E32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662B6-A8B1-45C7-8295-352D6A3A9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DC9E9-9E41-4F6E-B5E0-C0880961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6F1D7-91ED-4EC8-804D-03BED755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0E1C5-E65B-4452-A812-E3733014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2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049E-F684-4225-901E-E56E340C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46FDC-5B25-4A65-BFC8-021DDD19F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2E68F-E5DD-4835-90E7-6EDB3783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97082-29F0-4B0F-9D97-A0C6ACAE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7CFBB-FC38-40C3-A513-1E040AC3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AA350-76CB-4B05-B8BA-50604F872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ED7D2-E14E-48BF-B7A5-8B7207022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58C6C-2AB1-4994-B883-F4AC3E5C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407B9-7C82-402E-8EE7-80F143CE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EB0AA-53DC-4383-ADEC-9BE5798B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0E8A-EA0B-4991-9CA8-1D83A04A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285" y="2100805"/>
            <a:ext cx="6140738" cy="2563792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E83AE-5ACF-4750-9F59-A58D74B46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1314" y="5056544"/>
            <a:ext cx="4473248" cy="116598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8B8C3-80A1-4695-A98F-C06B1C8B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70A92-A15F-4564-A643-187C25FC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BFA7D-B6F7-43C2-B39F-E43C1C68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14FE1-082F-4826-85C2-59C23D74C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55" y="573942"/>
            <a:ext cx="1095450" cy="566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085CF4-4208-4ED1-BFBF-1827705BD9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2619" y="612534"/>
            <a:ext cx="1793002" cy="554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1135F6-BCFE-495A-9349-E089A0369D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1" y="496431"/>
            <a:ext cx="1019671" cy="6442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EA037F-BCE7-4A31-8A6C-D4A2ACF1D6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48" y="573942"/>
            <a:ext cx="895979" cy="5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5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A020-076D-4472-8141-BC4B9948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56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7142-1E93-4C45-91A6-E5F417B02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3584A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FF7F0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EB71-4CEA-43B6-AA4A-FE0BC6E5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B8E5-99C3-4297-AFD5-B727EDBC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626A-13D0-4EE4-A34B-DABF86BC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A020-076D-4472-8141-BC4B9948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56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7142-1E93-4C45-91A6-E5F417B02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3584A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FF7F0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EB71-4CEA-43B6-AA4A-FE0BC6E5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B8E5-99C3-4297-AFD5-B727EDBC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626A-13D0-4EE4-A34B-DABF86BC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A020-076D-4472-8141-BC4B9948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6"/>
            <a:ext cx="4015619" cy="287578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7142-1E93-4C45-91A6-E5F417B0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28" y="662819"/>
            <a:ext cx="5838371" cy="551414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7F0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584A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EB71-4CEA-43B6-AA4A-FE0BC6E5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B8E5-99C3-4297-AFD5-B727EDBC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626A-13D0-4EE4-A34B-DABF86BC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5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A020-076D-4472-8141-BC4B9948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6"/>
            <a:ext cx="4015619" cy="287578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7142-1E93-4C45-91A6-E5F417B0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28" y="662819"/>
            <a:ext cx="5838371" cy="551414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7F0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584A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EB71-4CEA-43B6-AA4A-FE0BC6E5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B8E5-99C3-4297-AFD5-B727EDBC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626A-13D0-4EE4-A34B-DABF86BC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C396B-2705-40A0-84AF-643EA987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BCF54-888C-4DB0-81DA-AE191E0A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981AD-1E4A-46A1-9B36-35D0B672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4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5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A7D88-B2E2-4643-BC75-413E19CA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A97D0-54F9-4D8D-9100-38CB8EF81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B333-1340-4484-90F7-CFDF7CCCA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F3072-D4A3-480B-A971-A82657E77CF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BB829-2835-4B12-813A-7533CED47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ACFD9-AD35-4EA4-8392-805981C28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0" r:id="rId5"/>
    <p:sldLayoutId id="2147483664" r:id="rId6"/>
    <p:sldLayoutId id="2147483655" r:id="rId7"/>
    <p:sldLayoutId id="2147483662" r:id="rId8"/>
    <p:sldLayoutId id="2147483665" r:id="rId9"/>
    <p:sldLayoutId id="2147483652" r:id="rId10"/>
    <p:sldLayoutId id="2147483653" r:id="rId11"/>
    <p:sldLayoutId id="2147483654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B308-4FA0-492D-BEDE-6F272268E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of gain-framed pre-exposure prophylaxis counseling increased uptake among transgender women at the Tangerine Clinic, Bangkok, Thailand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20ECB-C901-49FD-B957-700348A55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Peevara Srimanus</a:t>
            </a:r>
          </a:p>
          <a:p>
            <a:r>
              <a:rPr lang="en-US" dirty="0"/>
              <a:t>Institute of HIV Research and Innovation (IHRI)</a:t>
            </a:r>
          </a:p>
        </p:txBody>
      </p:sp>
    </p:spTree>
    <p:extLst>
      <p:ext uri="{BB962C8B-B14F-4D97-AF65-F5344CB8AC3E}">
        <p14:creationId xmlns:p14="http://schemas.microsoft.com/office/powerpoint/2010/main" val="116259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7FD3-FDC8-480E-A617-CFE542D7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0160-6F4A-4DA2-813F-86E0D80FD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Phat Parkpien, Rena Janamnuaysook, Kritima Samitpol, Artsanee Chancham, Jiratchaya Kongkapan, Tidarat Amatsombat, Jeeranuch Rueannak, Pintusorn Getwongsa, </a:t>
            </a:r>
            <a:r>
              <a:rPr lang="en-US" sz="2200" dirty="0" err="1"/>
              <a:t>Waranya</a:t>
            </a:r>
            <a:r>
              <a:rPr lang="en-US" sz="2200" dirty="0"/>
              <a:t> </a:t>
            </a:r>
            <a:r>
              <a:rPr lang="en-US" sz="2200" dirty="0" err="1"/>
              <a:t>Tasomboon</a:t>
            </a:r>
            <a:r>
              <a:rPr lang="en-US" sz="2200" dirty="0"/>
              <a:t>, Mawin Bucha, Matthew Avery, Stephen Mills, </a:t>
            </a:r>
            <a:r>
              <a:rPr lang="en-US" sz="2200" dirty="0" err="1"/>
              <a:t>Praphan</a:t>
            </a:r>
            <a:r>
              <a:rPr lang="en-US" sz="2200" dirty="0"/>
              <a:t> Phanuphak, Nittaya Phanuphak, </a:t>
            </a:r>
            <a:r>
              <a:rPr lang="en-US" sz="2200" dirty="0" err="1"/>
              <a:t>Reshmie</a:t>
            </a:r>
            <a:r>
              <a:rPr lang="en-US" sz="2200" dirty="0"/>
              <a:t> Ramautarsing</a:t>
            </a:r>
          </a:p>
          <a:p>
            <a:r>
              <a:rPr lang="en-US" sz="2200" dirty="0"/>
              <a:t>Tangerine Clinic clients</a:t>
            </a:r>
          </a:p>
          <a:p>
            <a:r>
              <a:rPr lang="en-US" sz="2200" dirty="0"/>
              <a:t>Institute of HIV Research and Innovation (IHRI), Bangkok, Thailand</a:t>
            </a:r>
          </a:p>
          <a:p>
            <a:r>
              <a:rPr lang="en-US" sz="2200" dirty="0"/>
              <a:t>FHI 360, Bangkok, Thailand </a:t>
            </a:r>
          </a:p>
          <a:p>
            <a:r>
              <a:rPr lang="en-US" sz="2200" dirty="0"/>
              <a:t>USAID Regional Development Mission Asia, Bangkok, Thailand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938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12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B083C-08B9-4EAA-A580-AB74FB4D46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63524" y="2386526"/>
            <a:ext cx="8652075" cy="3601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no relevant financial relationships with ineligible companies to disclose.</a:t>
            </a:r>
          </a:p>
        </p:txBody>
      </p:sp>
    </p:spTree>
    <p:extLst>
      <p:ext uri="{BB962C8B-B14F-4D97-AF65-F5344CB8AC3E}">
        <p14:creationId xmlns:p14="http://schemas.microsoft.com/office/powerpoint/2010/main" val="258618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86EB-9D61-43D9-9015-42EFE1AD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991A-A59A-432A-8540-95076A0C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Transgender women continue to be disproportionally affected by HIV in Thailand. </a:t>
            </a:r>
          </a:p>
          <a:p>
            <a:r>
              <a:rPr lang="en-US" sz="2000" dirty="0"/>
              <a:t>Tangerine Clinic, as the first transgender-led clinic in Asia, experienced a low </a:t>
            </a:r>
            <a:r>
              <a:rPr lang="en-US" sz="2000" dirty="0" err="1"/>
              <a:t>PrEP</a:t>
            </a:r>
            <a:r>
              <a:rPr lang="en-US" sz="2000" dirty="0"/>
              <a:t> uptake among transgender women clients in the past 5 years on implementation. </a:t>
            </a:r>
          </a:p>
          <a:p>
            <a:r>
              <a:rPr lang="en-US" sz="2000" dirty="0"/>
              <a:t>Despite its efficacy and availability, </a:t>
            </a:r>
            <a:r>
              <a:rPr lang="en-US" sz="2000" dirty="0" err="1"/>
              <a:t>PrEP</a:t>
            </a:r>
            <a:r>
              <a:rPr lang="en-US" sz="2000" dirty="0"/>
              <a:t> remains underutilized by transgender women due to several barriers, including stigma related to sexual behaviors and to taking </a:t>
            </a:r>
            <a:r>
              <a:rPr lang="en-US" sz="2000" dirty="0" err="1"/>
              <a:t>PrEP.</a:t>
            </a:r>
            <a:r>
              <a:rPr lang="en-US" sz="2000" dirty="0"/>
              <a:t> </a:t>
            </a:r>
          </a:p>
          <a:p>
            <a:r>
              <a:rPr lang="en-US" sz="2000" dirty="0"/>
              <a:t>Loss-framed counseling, in which risk behavior is emphasized, further exacerbates </a:t>
            </a:r>
            <a:r>
              <a:rPr lang="en-US" sz="2000" dirty="0" err="1"/>
              <a:t>PrEP</a:t>
            </a:r>
            <a:r>
              <a:rPr lang="en-US" sz="2000" dirty="0"/>
              <a:t> stigma and can impede </a:t>
            </a:r>
            <a:r>
              <a:rPr lang="en-US" sz="2000" dirty="0" err="1"/>
              <a:t>PrEP</a:t>
            </a:r>
            <a:r>
              <a:rPr lang="en-US" sz="2000" dirty="0"/>
              <a:t> uptake.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877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28A5-772B-4017-8521-59EE2665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EA63-C0CD-4E9A-87A9-591004F9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36421"/>
            <a:ext cx="3284219" cy="434054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In June 2020, Tangerine Clinic developed a practical guide and introduced gain-framed </a:t>
            </a:r>
            <a:r>
              <a:rPr lang="en-US" sz="2000" dirty="0" err="1"/>
              <a:t>PrEP</a:t>
            </a:r>
            <a:r>
              <a:rPr lang="en-US" sz="2000" dirty="0"/>
              <a:t> counseling to encourage clients to focus on protection and healthy behavior, and ultimately increase </a:t>
            </a:r>
            <a:r>
              <a:rPr lang="en-US" sz="2000" dirty="0" err="1"/>
              <a:t>PrEP</a:t>
            </a:r>
            <a:r>
              <a:rPr lang="en-US" sz="2000" dirty="0"/>
              <a:t> uptake. </a:t>
            </a:r>
          </a:p>
          <a:p>
            <a:r>
              <a:rPr lang="en-US" sz="2000" dirty="0"/>
              <a:t>Here, we assessed </a:t>
            </a:r>
            <a:r>
              <a:rPr lang="en-US" sz="2000" dirty="0" err="1"/>
              <a:t>PrEP</a:t>
            </a:r>
            <a:r>
              <a:rPr lang="en-US" sz="2000" dirty="0"/>
              <a:t> uptake before and after implementation of gain-framed </a:t>
            </a:r>
            <a:r>
              <a:rPr lang="en-US" sz="2000" dirty="0" err="1"/>
              <a:t>PrEP</a:t>
            </a:r>
            <a:r>
              <a:rPr lang="en-US" sz="2000" dirty="0"/>
              <a:t> counseling.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2046C-EEF8-4CC3-BEDC-286EB4D2D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63" y="1486676"/>
            <a:ext cx="7849937" cy="44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D4DDE4-A9C0-44D8-A946-0D04BFAD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AC16F3-2567-4842-B35E-3731974A4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analyzed data from transgender women visiting Tangerine Clinic from June 2020 through July 2021, including demographic and sexual behavioral characteristics from self-administered questionnaire. </a:t>
            </a:r>
          </a:p>
          <a:p>
            <a:r>
              <a:rPr lang="en-US" sz="2000" dirty="0"/>
              <a:t>Data related to HIV and sexually transmitted infections, including syphilis, gonorrhea and chlamydia were retrieved from clinic database.</a:t>
            </a:r>
          </a:p>
          <a:p>
            <a:r>
              <a:rPr lang="en-US" sz="2000" dirty="0"/>
              <a:t>Although not the focus of counseling messages, HIV risk was determined by asking about self-perceived HIV risk and through self-reported behavioral risk factors. </a:t>
            </a:r>
          </a:p>
          <a:p>
            <a:r>
              <a:rPr lang="en-US" sz="2000" dirty="0" err="1"/>
              <a:t>PrEP</a:t>
            </a:r>
            <a:r>
              <a:rPr lang="en-US" sz="2000" dirty="0"/>
              <a:t> uptake during this period was also compared to the uptake before the implementation of gain-framed </a:t>
            </a:r>
            <a:r>
              <a:rPr lang="en-US" sz="2000" dirty="0" err="1"/>
              <a:t>PrEP</a:t>
            </a:r>
            <a:r>
              <a:rPr lang="en-US" sz="2000" dirty="0"/>
              <a:t> counseling (Period: June 2019–May 2020).</a:t>
            </a:r>
          </a:p>
        </p:txBody>
      </p:sp>
    </p:spTree>
    <p:extLst>
      <p:ext uri="{BB962C8B-B14F-4D97-AF65-F5344CB8AC3E}">
        <p14:creationId xmlns:p14="http://schemas.microsoft.com/office/powerpoint/2010/main" val="287377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2A5BA0-B436-452F-8A06-79507494E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-59106"/>
            <a:ext cx="6786961" cy="6837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3DD42D-2E1F-4BB3-9875-589A18E3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672B8-5BB3-4F0A-A892-5E6DF0841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1100" cy="4351338"/>
          </a:xfrm>
        </p:spPr>
        <p:txBody>
          <a:bodyPr>
            <a:normAutofit fontScale="92500"/>
          </a:bodyPr>
          <a:lstStyle/>
          <a:p>
            <a:r>
              <a:rPr lang="en-US" sz="2200" b="1" dirty="0"/>
              <a:t>1,149</a:t>
            </a:r>
            <a:r>
              <a:rPr lang="en-US" sz="2200" dirty="0"/>
              <a:t> transgender women not on </a:t>
            </a:r>
            <a:r>
              <a:rPr lang="en-US" sz="2200" dirty="0" err="1"/>
              <a:t>PrEP</a:t>
            </a:r>
            <a:r>
              <a:rPr lang="en-US" sz="2200" dirty="0"/>
              <a:t> visited Tangerine, median age was </a:t>
            </a:r>
            <a:r>
              <a:rPr lang="en-US" sz="2200" b="1" dirty="0"/>
              <a:t>26</a:t>
            </a:r>
            <a:r>
              <a:rPr lang="en-US" sz="2200" dirty="0"/>
              <a:t> years</a:t>
            </a:r>
          </a:p>
          <a:p>
            <a:r>
              <a:rPr lang="en-US" sz="2200" b="1" dirty="0"/>
              <a:t>398</a:t>
            </a:r>
            <a:r>
              <a:rPr lang="en-US" sz="2200" dirty="0"/>
              <a:t> (35%) accepted PrEP after gain-framed counseling (80% were new initiations, and 20% restarted PrEP after previous discontinuation)</a:t>
            </a:r>
          </a:p>
          <a:p>
            <a:r>
              <a:rPr lang="en-US" sz="2200" b="1" dirty="0"/>
              <a:t>106</a:t>
            </a:r>
            <a:r>
              <a:rPr lang="en-US" sz="2200" dirty="0"/>
              <a:t> (27%) did not perceive themselves to be at risk for HIV </a:t>
            </a:r>
          </a:p>
          <a:p>
            <a:r>
              <a:rPr lang="en-US" sz="2200" b="1" dirty="0"/>
              <a:t>41</a:t>
            </a:r>
            <a:r>
              <a:rPr lang="en-US" sz="2200" dirty="0"/>
              <a:t> (39% reported risk behaviors and </a:t>
            </a:r>
            <a:r>
              <a:rPr lang="en-US" sz="2200" b="1" i="1" dirty="0"/>
              <a:t>26</a:t>
            </a:r>
            <a:r>
              <a:rPr lang="en-US" sz="2200" dirty="0"/>
              <a:t> (25%) were diagnosed with an STI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271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EB77-32BF-4AB1-8619-63B9C068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2299-96D9-4C4E-BBC1-52D1E1E01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001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Before the implementation, </a:t>
            </a:r>
            <a:r>
              <a:rPr lang="en-US" sz="2000" dirty="0" err="1"/>
              <a:t>PrEP</a:t>
            </a:r>
            <a:r>
              <a:rPr lang="en-US" sz="2000" dirty="0"/>
              <a:t> uptake was 13.5%, with transgender women having no self-perceived risk accounting for 8.1% of initiations.</a:t>
            </a:r>
          </a:p>
          <a:p>
            <a:r>
              <a:rPr lang="en-US" sz="2000" dirty="0"/>
              <a:t>After the implementation, the overall </a:t>
            </a:r>
            <a:r>
              <a:rPr lang="en-US" sz="2000" dirty="0" err="1"/>
              <a:t>PrEP</a:t>
            </a:r>
            <a:r>
              <a:rPr lang="en-US" sz="2000" dirty="0"/>
              <a:t> uptake increased to 147% and a 715% increase among transgender women without self-perceived HIV risk.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A9C8A-E9B9-4402-A913-FD1F15796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65" y="1500261"/>
            <a:ext cx="6190647" cy="48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0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B940DD-61FC-41EE-8AB4-EAAD119A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40BAC-084C-4F0E-B600-39CFA5FDA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Gain-framed messages were developed based on the lessons learned at the Tangerine Clinic and other key population-led health clinics in Thailand.</a:t>
            </a:r>
          </a:p>
          <a:p>
            <a:r>
              <a:rPr lang="en-US" sz="2000" dirty="0"/>
              <a:t>Replacing traditional risk-based counseling with empowering messages emphasizing on health improved overall </a:t>
            </a:r>
            <a:r>
              <a:rPr lang="en-US" sz="2000" dirty="0" err="1"/>
              <a:t>PrEP</a:t>
            </a:r>
            <a:r>
              <a:rPr lang="en-US" sz="2000" dirty="0"/>
              <a:t>, notably among transgender women without self-perceived risk. </a:t>
            </a:r>
          </a:p>
          <a:p>
            <a:r>
              <a:rPr lang="en-US" sz="2000" dirty="0"/>
              <a:t>To maximize </a:t>
            </a:r>
            <a:r>
              <a:rPr lang="en-US" sz="2000" dirty="0" err="1"/>
              <a:t>PrEP</a:t>
            </a:r>
            <a:r>
              <a:rPr lang="en-US" sz="2000" dirty="0"/>
              <a:t> use and its impact on the HIV epidemic, gain-framed messages could be one of the message intervention use in combination with </a:t>
            </a:r>
            <a:r>
              <a:rPr lang="en-US" sz="2000" dirty="0" err="1"/>
              <a:t>PrEP</a:t>
            </a:r>
            <a:r>
              <a:rPr lang="en-US" sz="2000" dirty="0"/>
              <a:t> counseling.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61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98ED3-D897-4183-A307-529CE414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30" y="1661180"/>
            <a:ext cx="2092363" cy="1396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5D18C5-17A3-4AB9-B066-F322E0BFD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230" y="4615717"/>
            <a:ext cx="2096842" cy="1475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DB8B7-F5B9-4E54-9DF4-8F0F25BD4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473" y="3099227"/>
            <a:ext cx="2074572" cy="1475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08EE34-8072-48A8-8439-9CFC8FB78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87" y="989674"/>
            <a:ext cx="4329889" cy="5868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86E3-BC9F-4D68-9BE8-6F0E26B9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EECA-B1C3-4D7F-A027-A5DA71B4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52" y="2022438"/>
            <a:ext cx="4807771" cy="4030812"/>
          </a:xfrm>
        </p:spPr>
        <p:txBody>
          <a:bodyPr>
            <a:normAutofit/>
          </a:bodyPr>
          <a:lstStyle/>
          <a:p>
            <a:r>
              <a:rPr lang="en-US" sz="2200" i="1" dirty="0"/>
              <a:t>Practical Guide to Gain Framing Messages in </a:t>
            </a:r>
            <a:r>
              <a:rPr lang="en-US" sz="2200" i="1" dirty="0" err="1"/>
              <a:t>PrEP</a:t>
            </a:r>
            <a:r>
              <a:rPr lang="en-US" sz="2200" i="1" dirty="0"/>
              <a:t> Counseling for Men Who Have Sex with Men and Transgender Women</a:t>
            </a:r>
          </a:p>
          <a:p>
            <a:r>
              <a:rPr lang="en-US" sz="2200" dirty="0"/>
              <a:t>Provide examples of gain-framed messages that correspond to the client’s readiness to adopt </a:t>
            </a:r>
            <a:r>
              <a:rPr lang="en-US" sz="2200" dirty="0" err="1"/>
              <a:t>PrEP</a:t>
            </a:r>
            <a:r>
              <a:rPr lang="en-US" sz="2200" dirty="0"/>
              <a:t> as a prevention strategy.</a:t>
            </a:r>
          </a:p>
        </p:txBody>
      </p:sp>
    </p:spTree>
    <p:extLst>
      <p:ext uri="{BB962C8B-B14F-4D97-AF65-F5344CB8AC3E}">
        <p14:creationId xmlns:p14="http://schemas.microsoft.com/office/powerpoint/2010/main" val="194669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651</Words>
  <Application>Microsoft Office PowerPoint</Application>
  <PresentationFormat>Widescreen</PresentationFormat>
  <Paragraphs>52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Introduction of gain-framed pre-exposure prophylaxis counseling increased uptake among transgender women at the Tangerine Clinic, Bangkok, Thailand</vt:lpstr>
      <vt:lpstr>PowerPoint Presentation</vt:lpstr>
      <vt:lpstr>Background</vt:lpstr>
      <vt:lpstr>Background</vt:lpstr>
      <vt:lpstr>Methods</vt:lpstr>
      <vt:lpstr>Results</vt:lpstr>
      <vt:lpstr>Results</vt:lpstr>
      <vt:lpstr>Conclusion</vt:lpstr>
      <vt:lpstr>Practical Guide</vt:lpstr>
      <vt:lpstr>Acknowledgement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Krittaporn Termvanich</dc:creator>
  <cp:lastModifiedBy>Peevara Srimanus</cp:lastModifiedBy>
  <cp:revision>63</cp:revision>
  <dcterms:created xsi:type="dcterms:W3CDTF">2022-05-17T15:03:37Z</dcterms:created>
  <dcterms:modified xsi:type="dcterms:W3CDTF">2022-07-15T15:00:46Z</dcterms:modified>
</cp:coreProperties>
</file>