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1"/>
  </p:notesMasterIdLst>
  <p:sldIdLst>
    <p:sldId id="256" r:id="rId5"/>
    <p:sldId id="257" r:id="rId6"/>
    <p:sldId id="329" r:id="rId7"/>
    <p:sldId id="368" r:id="rId8"/>
    <p:sldId id="330" r:id="rId9"/>
    <p:sldId id="357" r:id="rId10"/>
    <p:sldId id="353" r:id="rId11"/>
    <p:sldId id="355" r:id="rId12"/>
    <p:sldId id="358" r:id="rId13"/>
    <p:sldId id="367" r:id="rId14"/>
    <p:sldId id="360" r:id="rId15"/>
    <p:sldId id="364" r:id="rId16"/>
    <p:sldId id="365" r:id="rId17"/>
    <p:sldId id="366" r:id="rId18"/>
    <p:sldId id="361" r:id="rId19"/>
    <p:sldId id="339"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9C8"/>
    <a:srgbClr val="FFD2A2"/>
    <a:srgbClr val="CA6700"/>
    <a:srgbClr val="000000"/>
    <a:srgbClr val="076382"/>
    <a:srgbClr val="BED7E0"/>
    <a:srgbClr val="165B74"/>
    <a:srgbClr val="D0F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0"/>
    <p:restoredTop sz="84607"/>
  </p:normalViewPr>
  <p:slideViewPr>
    <p:cSldViewPr snapToGrid="0" snapToObjects="1">
      <p:cViewPr varScale="1">
        <p:scale>
          <a:sx n="127" d="100"/>
          <a:sy n="127" d="100"/>
        </p:scale>
        <p:origin x="124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067F6-72A1-4C94-92E8-23D8B682943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51326FC-A025-4DC1-B95D-038DE8D91433}">
      <dgm:prSet custT="1"/>
      <dgm:spPr/>
      <dgm:t>
        <a:bodyPr/>
        <a:lstStyle/>
        <a:p>
          <a:pPr>
            <a:lnSpc>
              <a:spcPct val="100000"/>
            </a:lnSpc>
            <a:defRPr cap="all"/>
          </a:pPr>
          <a:r>
            <a:rPr lang="en-US" sz="1400" dirty="0"/>
            <a:t>Partner-based interventions</a:t>
          </a:r>
        </a:p>
      </dgm:t>
    </dgm:pt>
    <dgm:pt modelId="{D9E1830A-8C2F-4B5D-AA46-B0F616156BD8}" type="parTrans" cxnId="{9C8C50C2-C2AC-490D-B85A-CF2E7ADDBB1C}">
      <dgm:prSet/>
      <dgm:spPr/>
      <dgm:t>
        <a:bodyPr/>
        <a:lstStyle/>
        <a:p>
          <a:endParaRPr lang="en-US" sz="1400"/>
        </a:p>
      </dgm:t>
    </dgm:pt>
    <dgm:pt modelId="{5113FC24-D826-4BD8-8E16-892C68F83321}" type="sibTrans" cxnId="{9C8C50C2-C2AC-490D-B85A-CF2E7ADDBB1C}">
      <dgm:prSet/>
      <dgm:spPr/>
      <dgm:t>
        <a:bodyPr/>
        <a:lstStyle/>
        <a:p>
          <a:endParaRPr lang="en-US" sz="1400"/>
        </a:p>
      </dgm:t>
    </dgm:pt>
    <dgm:pt modelId="{EAD83CAD-348A-4FBC-95E1-5B27193D72D2}">
      <dgm:prSet custT="1"/>
      <dgm:spPr/>
      <dgm:t>
        <a:bodyPr/>
        <a:lstStyle/>
        <a:p>
          <a:pPr>
            <a:lnSpc>
              <a:spcPct val="100000"/>
            </a:lnSpc>
            <a:defRPr cap="all"/>
          </a:pPr>
          <a:r>
            <a:rPr lang="en-US" sz="1400" dirty="0"/>
            <a:t>HIV and STI testing with linkage to Care</a:t>
          </a:r>
        </a:p>
      </dgm:t>
    </dgm:pt>
    <dgm:pt modelId="{E02BD79B-5F26-4977-BE7A-8A0D628D4E97}" type="parTrans" cxnId="{D66B99AB-6954-430E-B9D0-1624425F73A5}">
      <dgm:prSet/>
      <dgm:spPr/>
      <dgm:t>
        <a:bodyPr/>
        <a:lstStyle/>
        <a:p>
          <a:endParaRPr lang="en-US" sz="1400"/>
        </a:p>
      </dgm:t>
    </dgm:pt>
    <dgm:pt modelId="{CC7CBE52-6772-4653-B4D2-F184A1412DA6}" type="sibTrans" cxnId="{D66B99AB-6954-430E-B9D0-1624425F73A5}">
      <dgm:prSet/>
      <dgm:spPr/>
      <dgm:t>
        <a:bodyPr/>
        <a:lstStyle/>
        <a:p>
          <a:endParaRPr lang="en-US" sz="1400"/>
        </a:p>
      </dgm:t>
    </dgm:pt>
    <dgm:pt modelId="{440F53B3-CBFA-484E-BFF8-B1D6F99537AE}">
      <dgm:prSet custT="1"/>
      <dgm:spPr/>
      <dgm:t>
        <a:bodyPr/>
        <a:lstStyle/>
        <a:p>
          <a:pPr>
            <a:lnSpc>
              <a:spcPct val="100000"/>
            </a:lnSpc>
            <a:defRPr cap="all"/>
          </a:pPr>
          <a:r>
            <a:rPr lang="en-US" sz="1400" dirty="0"/>
            <a:t>Support to reduce structural vulnerabilities</a:t>
          </a:r>
        </a:p>
      </dgm:t>
    </dgm:pt>
    <dgm:pt modelId="{93B73F44-B106-4738-991B-2291B0CA6914}" type="parTrans" cxnId="{6FBE196A-0626-411D-B99E-B9FCB33931EB}">
      <dgm:prSet/>
      <dgm:spPr/>
      <dgm:t>
        <a:bodyPr/>
        <a:lstStyle/>
        <a:p>
          <a:endParaRPr lang="en-US" sz="1400"/>
        </a:p>
      </dgm:t>
    </dgm:pt>
    <dgm:pt modelId="{5671C934-CB3E-4FF5-8E14-1A56F1EA937E}" type="sibTrans" cxnId="{6FBE196A-0626-411D-B99E-B9FCB33931EB}">
      <dgm:prSet/>
      <dgm:spPr/>
      <dgm:t>
        <a:bodyPr/>
        <a:lstStyle/>
        <a:p>
          <a:endParaRPr lang="en-US" sz="1400"/>
        </a:p>
      </dgm:t>
    </dgm:pt>
    <dgm:pt modelId="{DC3F2B5A-060F-4545-880E-A5EFA77DADF2}">
      <dgm:prSet custT="1"/>
      <dgm:spPr/>
      <dgm:t>
        <a:bodyPr/>
        <a:lstStyle/>
        <a:p>
          <a:pPr>
            <a:lnSpc>
              <a:spcPct val="100000"/>
            </a:lnSpc>
            <a:defRPr cap="all"/>
          </a:pPr>
          <a:r>
            <a:rPr lang="en-US" sz="1400" dirty="0"/>
            <a:t>Co-located services</a:t>
          </a:r>
        </a:p>
      </dgm:t>
    </dgm:pt>
    <dgm:pt modelId="{18E36971-B929-43A0-9C0F-5003A0D9C9AC}" type="parTrans" cxnId="{BEF04E97-8871-44B6-807E-88D192F71C69}">
      <dgm:prSet/>
      <dgm:spPr/>
      <dgm:t>
        <a:bodyPr/>
        <a:lstStyle/>
        <a:p>
          <a:endParaRPr lang="en-US" sz="1400"/>
        </a:p>
      </dgm:t>
    </dgm:pt>
    <dgm:pt modelId="{DB694F5B-AEE0-43B1-A53B-95C4CBAB6274}" type="sibTrans" cxnId="{BEF04E97-8871-44B6-807E-88D192F71C69}">
      <dgm:prSet/>
      <dgm:spPr/>
      <dgm:t>
        <a:bodyPr/>
        <a:lstStyle/>
        <a:p>
          <a:endParaRPr lang="en-US" sz="1400"/>
        </a:p>
      </dgm:t>
    </dgm:pt>
    <dgm:pt modelId="{DEC8660C-11EB-47A2-B582-7848C172DC28}" type="pres">
      <dgm:prSet presAssocID="{C28067F6-72A1-4C94-92E8-23D8B682943F}" presName="root" presStyleCnt="0">
        <dgm:presLayoutVars>
          <dgm:dir/>
          <dgm:resizeHandles val="exact"/>
        </dgm:presLayoutVars>
      </dgm:prSet>
      <dgm:spPr/>
    </dgm:pt>
    <dgm:pt modelId="{AB35C44E-93A2-44AB-83A1-DFF3ED863F81}" type="pres">
      <dgm:prSet presAssocID="{D51326FC-A025-4DC1-B95D-038DE8D91433}" presName="compNode" presStyleCnt="0"/>
      <dgm:spPr/>
    </dgm:pt>
    <dgm:pt modelId="{2F2BA460-C716-4749-A3FA-F38223E685B8}" type="pres">
      <dgm:prSet presAssocID="{D51326FC-A025-4DC1-B95D-038DE8D91433}" presName="iconBgRect" presStyleLbl="bgShp" presStyleIdx="0" presStyleCnt="4"/>
      <dgm:spPr/>
    </dgm:pt>
    <dgm:pt modelId="{16C4EF8D-C567-4CE3-81F2-CC3B36EB6FF1}" type="pres">
      <dgm:prSet presAssocID="{D51326FC-A025-4DC1-B95D-038DE8D91433}" presName="iconRect" presStyleLbl="node1" presStyleIdx="0" presStyleCnt="4" custLinFactNeighborX="-7251" custLinFactNeighborY="-384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laroid Pictures outline"/>
        </a:ext>
      </dgm:extLst>
    </dgm:pt>
    <dgm:pt modelId="{C3EF8723-2D09-4F65-BC7C-90614D208AD1}" type="pres">
      <dgm:prSet presAssocID="{D51326FC-A025-4DC1-B95D-038DE8D91433}" presName="spaceRect" presStyleCnt="0"/>
      <dgm:spPr/>
    </dgm:pt>
    <dgm:pt modelId="{8F24CEC4-C265-4C9B-9D02-A2A730BA28C3}" type="pres">
      <dgm:prSet presAssocID="{D51326FC-A025-4DC1-B95D-038DE8D91433}" presName="textRect" presStyleLbl="revTx" presStyleIdx="0" presStyleCnt="4">
        <dgm:presLayoutVars>
          <dgm:chMax val="1"/>
          <dgm:chPref val="1"/>
        </dgm:presLayoutVars>
      </dgm:prSet>
      <dgm:spPr/>
    </dgm:pt>
    <dgm:pt modelId="{14DCA13A-5242-4010-A4DE-56E3A0087BEC}" type="pres">
      <dgm:prSet presAssocID="{5113FC24-D826-4BD8-8E16-892C68F83321}" presName="sibTrans" presStyleCnt="0"/>
      <dgm:spPr/>
    </dgm:pt>
    <dgm:pt modelId="{892180FC-F4E2-4E6F-B99C-239B0C87FAC9}" type="pres">
      <dgm:prSet presAssocID="{EAD83CAD-348A-4FBC-95E1-5B27193D72D2}" presName="compNode" presStyleCnt="0"/>
      <dgm:spPr/>
    </dgm:pt>
    <dgm:pt modelId="{978E6062-569D-49F8-99D0-4C533D9BDE92}" type="pres">
      <dgm:prSet presAssocID="{EAD83CAD-348A-4FBC-95E1-5B27193D72D2}" presName="iconBgRect" presStyleLbl="bgShp" presStyleIdx="1" presStyleCnt="4"/>
      <dgm:spPr/>
    </dgm:pt>
    <dgm:pt modelId="{2977A507-7F26-4C7F-AF1B-9FC5253F96B4}" type="pres">
      <dgm:prSet presAssocID="{EAD83CAD-348A-4FBC-95E1-5B27193D72D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dhesive Bandage outline"/>
        </a:ext>
      </dgm:extLst>
    </dgm:pt>
    <dgm:pt modelId="{684CF202-B26F-4069-B73A-5A8F279A12F9}" type="pres">
      <dgm:prSet presAssocID="{EAD83CAD-348A-4FBC-95E1-5B27193D72D2}" presName="spaceRect" presStyleCnt="0"/>
      <dgm:spPr/>
    </dgm:pt>
    <dgm:pt modelId="{DE775B7A-33E5-4541-89A4-4A06B4C1E29A}" type="pres">
      <dgm:prSet presAssocID="{EAD83CAD-348A-4FBC-95E1-5B27193D72D2}" presName="textRect" presStyleLbl="revTx" presStyleIdx="1" presStyleCnt="4">
        <dgm:presLayoutVars>
          <dgm:chMax val="1"/>
          <dgm:chPref val="1"/>
        </dgm:presLayoutVars>
      </dgm:prSet>
      <dgm:spPr/>
    </dgm:pt>
    <dgm:pt modelId="{0BF8987D-4F31-49BA-BB4E-A08196A3EC25}" type="pres">
      <dgm:prSet presAssocID="{CC7CBE52-6772-4653-B4D2-F184A1412DA6}" presName="sibTrans" presStyleCnt="0"/>
      <dgm:spPr/>
    </dgm:pt>
    <dgm:pt modelId="{1C549018-BAAE-4265-BF38-E7F29D147BA8}" type="pres">
      <dgm:prSet presAssocID="{440F53B3-CBFA-484E-BFF8-B1D6F99537AE}" presName="compNode" presStyleCnt="0"/>
      <dgm:spPr/>
    </dgm:pt>
    <dgm:pt modelId="{AD378148-8528-459D-82BE-92213978F75C}" type="pres">
      <dgm:prSet presAssocID="{440F53B3-CBFA-484E-BFF8-B1D6F99537AE}" presName="iconBgRect" presStyleLbl="bgShp" presStyleIdx="2" presStyleCnt="4"/>
      <dgm:spPr/>
    </dgm:pt>
    <dgm:pt modelId="{801567BE-75AA-49E5-88CB-D57F0C3BF642}" type="pres">
      <dgm:prSet presAssocID="{440F53B3-CBFA-484E-BFF8-B1D6F99537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521B038B-ADB6-47CC-AA7B-63FF433E5431}" type="pres">
      <dgm:prSet presAssocID="{440F53B3-CBFA-484E-BFF8-B1D6F99537AE}" presName="spaceRect" presStyleCnt="0"/>
      <dgm:spPr/>
    </dgm:pt>
    <dgm:pt modelId="{28EFF04A-6403-4B3F-B128-7BB5D9E47F0B}" type="pres">
      <dgm:prSet presAssocID="{440F53B3-CBFA-484E-BFF8-B1D6F99537AE}" presName="textRect" presStyleLbl="revTx" presStyleIdx="2" presStyleCnt="4">
        <dgm:presLayoutVars>
          <dgm:chMax val="1"/>
          <dgm:chPref val="1"/>
        </dgm:presLayoutVars>
      </dgm:prSet>
      <dgm:spPr/>
    </dgm:pt>
    <dgm:pt modelId="{9F2A2D7A-F880-4EEC-ADB1-18381830829B}" type="pres">
      <dgm:prSet presAssocID="{5671C934-CB3E-4FF5-8E14-1A56F1EA937E}" presName="sibTrans" presStyleCnt="0"/>
      <dgm:spPr/>
    </dgm:pt>
    <dgm:pt modelId="{447157C7-8F38-4D3D-9366-BAAFFF0DFB6F}" type="pres">
      <dgm:prSet presAssocID="{DC3F2B5A-060F-4545-880E-A5EFA77DADF2}" presName="compNode" presStyleCnt="0"/>
      <dgm:spPr/>
    </dgm:pt>
    <dgm:pt modelId="{C47D8EF1-B428-49F3-8050-FBA2010A5521}" type="pres">
      <dgm:prSet presAssocID="{DC3F2B5A-060F-4545-880E-A5EFA77DADF2}" presName="iconBgRect" presStyleLbl="bgShp" presStyleIdx="3" presStyleCnt="4"/>
      <dgm:spPr/>
    </dgm:pt>
    <dgm:pt modelId="{A382360F-82B7-4BD1-A825-A7596CAF3153}" type="pres">
      <dgm:prSet presAssocID="{DC3F2B5A-060F-4545-880E-A5EFA77DAD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tor male with solid fill"/>
        </a:ext>
      </dgm:extLst>
    </dgm:pt>
    <dgm:pt modelId="{0F9F0ABD-EB27-48BC-89E0-0722E6B3972F}" type="pres">
      <dgm:prSet presAssocID="{DC3F2B5A-060F-4545-880E-A5EFA77DADF2}" presName="spaceRect" presStyleCnt="0"/>
      <dgm:spPr/>
    </dgm:pt>
    <dgm:pt modelId="{982531C9-4E79-4B38-BAAA-54C4C5953249}" type="pres">
      <dgm:prSet presAssocID="{DC3F2B5A-060F-4545-880E-A5EFA77DADF2}" presName="textRect" presStyleLbl="revTx" presStyleIdx="3" presStyleCnt="4">
        <dgm:presLayoutVars>
          <dgm:chMax val="1"/>
          <dgm:chPref val="1"/>
        </dgm:presLayoutVars>
      </dgm:prSet>
      <dgm:spPr/>
    </dgm:pt>
  </dgm:ptLst>
  <dgm:cxnLst>
    <dgm:cxn modelId="{48F2AA37-A404-45C9-9CA3-B7D4809FFBAA}" type="presOf" srcId="{D51326FC-A025-4DC1-B95D-038DE8D91433}" destId="{8F24CEC4-C265-4C9B-9D02-A2A730BA28C3}" srcOrd="0" destOrd="0" presId="urn:microsoft.com/office/officeart/2018/5/layout/IconCircleLabelList"/>
    <dgm:cxn modelId="{59CBCD56-751E-4D11-8C3B-9AB6810837CC}" type="presOf" srcId="{C28067F6-72A1-4C94-92E8-23D8B682943F}" destId="{DEC8660C-11EB-47A2-B582-7848C172DC28}" srcOrd="0" destOrd="0" presId="urn:microsoft.com/office/officeart/2018/5/layout/IconCircleLabelList"/>
    <dgm:cxn modelId="{D8D54D5C-EC79-43CE-B1B0-805B9DB705D8}" type="presOf" srcId="{EAD83CAD-348A-4FBC-95E1-5B27193D72D2}" destId="{DE775B7A-33E5-4541-89A4-4A06B4C1E29A}" srcOrd="0" destOrd="0" presId="urn:microsoft.com/office/officeart/2018/5/layout/IconCircleLabelList"/>
    <dgm:cxn modelId="{6FBE196A-0626-411D-B99E-B9FCB33931EB}" srcId="{C28067F6-72A1-4C94-92E8-23D8B682943F}" destId="{440F53B3-CBFA-484E-BFF8-B1D6F99537AE}" srcOrd="2" destOrd="0" parTransId="{93B73F44-B106-4738-991B-2291B0CA6914}" sibTransId="{5671C934-CB3E-4FF5-8E14-1A56F1EA937E}"/>
    <dgm:cxn modelId="{45CDC191-1385-4FEA-9351-5EFA9F29CAAF}" type="presOf" srcId="{DC3F2B5A-060F-4545-880E-A5EFA77DADF2}" destId="{982531C9-4E79-4B38-BAAA-54C4C5953249}" srcOrd="0" destOrd="0" presId="urn:microsoft.com/office/officeart/2018/5/layout/IconCircleLabelList"/>
    <dgm:cxn modelId="{BEF04E97-8871-44B6-807E-88D192F71C69}" srcId="{C28067F6-72A1-4C94-92E8-23D8B682943F}" destId="{DC3F2B5A-060F-4545-880E-A5EFA77DADF2}" srcOrd="3" destOrd="0" parTransId="{18E36971-B929-43A0-9C0F-5003A0D9C9AC}" sibTransId="{DB694F5B-AEE0-43B1-A53B-95C4CBAB6274}"/>
    <dgm:cxn modelId="{1D6845A6-D4D0-4D90-9E82-B741C2760369}" type="presOf" srcId="{440F53B3-CBFA-484E-BFF8-B1D6F99537AE}" destId="{28EFF04A-6403-4B3F-B128-7BB5D9E47F0B}" srcOrd="0" destOrd="0" presId="urn:microsoft.com/office/officeart/2018/5/layout/IconCircleLabelList"/>
    <dgm:cxn modelId="{D66B99AB-6954-430E-B9D0-1624425F73A5}" srcId="{C28067F6-72A1-4C94-92E8-23D8B682943F}" destId="{EAD83CAD-348A-4FBC-95E1-5B27193D72D2}" srcOrd="1" destOrd="0" parTransId="{E02BD79B-5F26-4977-BE7A-8A0D628D4E97}" sibTransId="{CC7CBE52-6772-4653-B4D2-F184A1412DA6}"/>
    <dgm:cxn modelId="{9C8C50C2-C2AC-490D-B85A-CF2E7ADDBB1C}" srcId="{C28067F6-72A1-4C94-92E8-23D8B682943F}" destId="{D51326FC-A025-4DC1-B95D-038DE8D91433}" srcOrd="0" destOrd="0" parTransId="{D9E1830A-8C2F-4B5D-AA46-B0F616156BD8}" sibTransId="{5113FC24-D826-4BD8-8E16-892C68F83321}"/>
    <dgm:cxn modelId="{FBA9A15C-3023-4843-B96B-BF8ED68E74F4}" type="presParOf" srcId="{DEC8660C-11EB-47A2-B582-7848C172DC28}" destId="{AB35C44E-93A2-44AB-83A1-DFF3ED863F81}" srcOrd="0" destOrd="0" presId="urn:microsoft.com/office/officeart/2018/5/layout/IconCircleLabelList"/>
    <dgm:cxn modelId="{009AC60A-99E2-4C5F-9273-6872C57B3327}" type="presParOf" srcId="{AB35C44E-93A2-44AB-83A1-DFF3ED863F81}" destId="{2F2BA460-C716-4749-A3FA-F38223E685B8}" srcOrd="0" destOrd="0" presId="urn:microsoft.com/office/officeart/2018/5/layout/IconCircleLabelList"/>
    <dgm:cxn modelId="{945555F3-15FC-4DDE-A07D-CE46E07A801A}" type="presParOf" srcId="{AB35C44E-93A2-44AB-83A1-DFF3ED863F81}" destId="{16C4EF8D-C567-4CE3-81F2-CC3B36EB6FF1}" srcOrd="1" destOrd="0" presId="urn:microsoft.com/office/officeart/2018/5/layout/IconCircleLabelList"/>
    <dgm:cxn modelId="{811BD0C8-4DA2-47FB-8A75-C4A1B0D38AC7}" type="presParOf" srcId="{AB35C44E-93A2-44AB-83A1-DFF3ED863F81}" destId="{C3EF8723-2D09-4F65-BC7C-90614D208AD1}" srcOrd="2" destOrd="0" presId="urn:microsoft.com/office/officeart/2018/5/layout/IconCircleLabelList"/>
    <dgm:cxn modelId="{76D33118-A95F-46EF-A548-61779D832243}" type="presParOf" srcId="{AB35C44E-93A2-44AB-83A1-DFF3ED863F81}" destId="{8F24CEC4-C265-4C9B-9D02-A2A730BA28C3}" srcOrd="3" destOrd="0" presId="urn:microsoft.com/office/officeart/2018/5/layout/IconCircleLabelList"/>
    <dgm:cxn modelId="{C86F533F-DDCE-4E09-B691-67A7F8A9BD2C}" type="presParOf" srcId="{DEC8660C-11EB-47A2-B582-7848C172DC28}" destId="{14DCA13A-5242-4010-A4DE-56E3A0087BEC}" srcOrd="1" destOrd="0" presId="urn:microsoft.com/office/officeart/2018/5/layout/IconCircleLabelList"/>
    <dgm:cxn modelId="{6D27C866-CBE8-41D9-A23D-0A3CBB5BF74D}" type="presParOf" srcId="{DEC8660C-11EB-47A2-B582-7848C172DC28}" destId="{892180FC-F4E2-4E6F-B99C-239B0C87FAC9}" srcOrd="2" destOrd="0" presId="urn:microsoft.com/office/officeart/2018/5/layout/IconCircleLabelList"/>
    <dgm:cxn modelId="{3DCEAC55-7749-4F2E-9B00-FAB8B9D3167B}" type="presParOf" srcId="{892180FC-F4E2-4E6F-B99C-239B0C87FAC9}" destId="{978E6062-569D-49F8-99D0-4C533D9BDE92}" srcOrd="0" destOrd="0" presId="urn:microsoft.com/office/officeart/2018/5/layout/IconCircleLabelList"/>
    <dgm:cxn modelId="{88FFFDB7-3DBD-40FB-8D97-DCA32DBAEEA6}" type="presParOf" srcId="{892180FC-F4E2-4E6F-B99C-239B0C87FAC9}" destId="{2977A507-7F26-4C7F-AF1B-9FC5253F96B4}" srcOrd="1" destOrd="0" presId="urn:microsoft.com/office/officeart/2018/5/layout/IconCircleLabelList"/>
    <dgm:cxn modelId="{B691B457-DCBE-4307-8C63-E86B756E9CD6}" type="presParOf" srcId="{892180FC-F4E2-4E6F-B99C-239B0C87FAC9}" destId="{684CF202-B26F-4069-B73A-5A8F279A12F9}" srcOrd="2" destOrd="0" presId="urn:microsoft.com/office/officeart/2018/5/layout/IconCircleLabelList"/>
    <dgm:cxn modelId="{FFE6D552-76F9-468D-B80F-364095564308}" type="presParOf" srcId="{892180FC-F4E2-4E6F-B99C-239B0C87FAC9}" destId="{DE775B7A-33E5-4541-89A4-4A06B4C1E29A}" srcOrd="3" destOrd="0" presId="urn:microsoft.com/office/officeart/2018/5/layout/IconCircleLabelList"/>
    <dgm:cxn modelId="{2D744D9D-810C-4EB3-A199-6C7A256EA713}" type="presParOf" srcId="{DEC8660C-11EB-47A2-B582-7848C172DC28}" destId="{0BF8987D-4F31-49BA-BB4E-A08196A3EC25}" srcOrd="3" destOrd="0" presId="urn:microsoft.com/office/officeart/2018/5/layout/IconCircleLabelList"/>
    <dgm:cxn modelId="{A7AECC38-F9EE-4850-B994-43D35C91C78D}" type="presParOf" srcId="{DEC8660C-11EB-47A2-B582-7848C172DC28}" destId="{1C549018-BAAE-4265-BF38-E7F29D147BA8}" srcOrd="4" destOrd="0" presId="urn:microsoft.com/office/officeart/2018/5/layout/IconCircleLabelList"/>
    <dgm:cxn modelId="{6F698CC3-E73C-4DCF-9865-3DA37CC02694}" type="presParOf" srcId="{1C549018-BAAE-4265-BF38-E7F29D147BA8}" destId="{AD378148-8528-459D-82BE-92213978F75C}" srcOrd="0" destOrd="0" presId="urn:microsoft.com/office/officeart/2018/5/layout/IconCircleLabelList"/>
    <dgm:cxn modelId="{287F1990-494E-4A70-8CC5-D08EC89F6070}" type="presParOf" srcId="{1C549018-BAAE-4265-BF38-E7F29D147BA8}" destId="{801567BE-75AA-49E5-88CB-D57F0C3BF642}" srcOrd="1" destOrd="0" presId="urn:microsoft.com/office/officeart/2018/5/layout/IconCircleLabelList"/>
    <dgm:cxn modelId="{9CB729EE-A171-4FAC-9235-9F51B486FD4A}" type="presParOf" srcId="{1C549018-BAAE-4265-BF38-E7F29D147BA8}" destId="{521B038B-ADB6-47CC-AA7B-63FF433E5431}" srcOrd="2" destOrd="0" presId="urn:microsoft.com/office/officeart/2018/5/layout/IconCircleLabelList"/>
    <dgm:cxn modelId="{CEBDB7C5-E97D-4E4E-81FD-29E6CDEBC435}" type="presParOf" srcId="{1C549018-BAAE-4265-BF38-E7F29D147BA8}" destId="{28EFF04A-6403-4B3F-B128-7BB5D9E47F0B}" srcOrd="3" destOrd="0" presId="urn:microsoft.com/office/officeart/2018/5/layout/IconCircleLabelList"/>
    <dgm:cxn modelId="{A9B27D40-D67D-47BE-89DA-081ADFCF6AA6}" type="presParOf" srcId="{DEC8660C-11EB-47A2-B582-7848C172DC28}" destId="{9F2A2D7A-F880-4EEC-ADB1-18381830829B}" srcOrd="5" destOrd="0" presId="urn:microsoft.com/office/officeart/2018/5/layout/IconCircleLabelList"/>
    <dgm:cxn modelId="{6E566FB2-460B-401A-8D08-097AECEF7AA2}" type="presParOf" srcId="{DEC8660C-11EB-47A2-B582-7848C172DC28}" destId="{447157C7-8F38-4D3D-9366-BAAFFF0DFB6F}" srcOrd="6" destOrd="0" presId="urn:microsoft.com/office/officeart/2018/5/layout/IconCircleLabelList"/>
    <dgm:cxn modelId="{2428872C-E4C6-4ADE-9E7C-3A0DD6340219}" type="presParOf" srcId="{447157C7-8F38-4D3D-9366-BAAFFF0DFB6F}" destId="{C47D8EF1-B428-49F3-8050-FBA2010A5521}" srcOrd="0" destOrd="0" presId="urn:microsoft.com/office/officeart/2018/5/layout/IconCircleLabelList"/>
    <dgm:cxn modelId="{D66A0BDC-605F-463E-84F5-6AFCBADCA007}" type="presParOf" srcId="{447157C7-8F38-4D3D-9366-BAAFFF0DFB6F}" destId="{A382360F-82B7-4BD1-A825-A7596CAF3153}" srcOrd="1" destOrd="0" presId="urn:microsoft.com/office/officeart/2018/5/layout/IconCircleLabelList"/>
    <dgm:cxn modelId="{C7392681-EBDB-49A5-95ED-869BEE76B3F6}" type="presParOf" srcId="{447157C7-8F38-4D3D-9366-BAAFFF0DFB6F}" destId="{0F9F0ABD-EB27-48BC-89E0-0722E6B3972F}" srcOrd="2" destOrd="0" presId="urn:microsoft.com/office/officeart/2018/5/layout/IconCircleLabelList"/>
    <dgm:cxn modelId="{F2971931-E545-4BB0-AC91-898693917A61}" type="presParOf" srcId="{447157C7-8F38-4D3D-9366-BAAFFF0DFB6F}" destId="{982531C9-4E79-4B38-BAAA-54C4C595324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A460-C716-4749-A3FA-F38223E685B8}">
      <dsp:nvSpPr>
        <dsp:cNvPr id="0" name=""/>
        <dsp:cNvSpPr/>
      </dsp:nvSpPr>
      <dsp:spPr>
        <a:xfrm>
          <a:off x="1052616" y="40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4EF8D-C567-4CE3-81F2-CC3B36EB6FF1}">
      <dsp:nvSpPr>
        <dsp:cNvPr id="0" name=""/>
        <dsp:cNvSpPr/>
      </dsp:nvSpPr>
      <dsp:spPr>
        <a:xfrm>
          <a:off x="1240935" y="249978"/>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4CEC4-C265-4C9B-9D02-A2A730BA28C3}">
      <dsp:nvSpPr>
        <dsp:cNvPr id="0" name=""/>
        <dsp:cNvSpPr/>
      </dsp:nvSpPr>
      <dsp:spPr>
        <a:xfrm>
          <a:off x="701616" y="1480195"/>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Partner-based interventions</a:t>
          </a:r>
        </a:p>
      </dsp:txBody>
      <dsp:txXfrm>
        <a:off x="701616" y="1480195"/>
        <a:ext cx="1800000" cy="877500"/>
      </dsp:txXfrm>
    </dsp:sp>
    <dsp:sp modelId="{978E6062-569D-49F8-99D0-4C533D9BDE92}">
      <dsp:nvSpPr>
        <dsp:cNvPr id="0" name=""/>
        <dsp:cNvSpPr/>
      </dsp:nvSpPr>
      <dsp:spPr>
        <a:xfrm>
          <a:off x="3167617" y="401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7A507-7F26-4C7F-AF1B-9FC5253F96B4}">
      <dsp:nvSpPr>
        <dsp:cNvPr id="0" name=""/>
        <dsp:cNvSpPr/>
      </dsp:nvSpPr>
      <dsp:spPr>
        <a:xfrm>
          <a:off x="3401617" y="274195"/>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775B7A-33E5-4541-89A4-4A06B4C1E29A}">
      <dsp:nvSpPr>
        <dsp:cNvPr id="0" name=""/>
        <dsp:cNvSpPr/>
      </dsp:nvSpPr>
      <dsp:spPr>
        <a:xfrm>
          <a:off x="2816617" y="1480195"/>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HIV and STI testing with linkage to Care</a:t>
          </a:r>
        </a:p>
      </dsp:txBody>
      <dsp:txXfrm>
        <a:off x="2816617" y="1480195"/>
        <a:ext cx="1800000" cy="877500"/>
      </dsp:txXfrm>
    </dsp:sp>
    <dsp:sp modelId="{AD378148-8528-459D-82BE-92213978F75C}">
      <dsp:nvSpPr>
        <dsp:cNvPr id="0" name=""/>
        <dsp:cNvSpPr/>
      </dsp:nvSpPr>
      <dsp:spPr>
        <a:xfrm>
          <a:off x="1052616" y="28076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567BE-75AA-49E5-88CB-D57F0C3BF642}">
      <dsp:nvSpPr>
        <dsp:cNvPr id="0" name=""/>
        <dsp:cNvSpPr/>
      </dsp:nvSpPr>
      <dsp:spPr>
        <a:xfrm>
          <a:off x="1286616" y="304169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FF04A-6403-4B3F-B128-7BB5D9E47F0B}">
      <dsp:nvSpPr>
        <dsp:cNvPr id="0" name=""/>
        <dsp:cNvSpPr/>
      </dsp:nvSpPr>
      <dsp:spPr>
        <a:xfrm>
          <a:off x="701616" y="4247695"/>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Support to reduce structural vulnerabilities</a:t>
          </a:r>
        </a:p>
      </dsp:txBody>
      <dsp:txXfrm>
        <a:off x="701616" y="4247695"/>
        <a:ext cx="1800000" cy="877500"/>
      </dsp:txXfrm>
    </dsp:sp>
    <dsp:sp modelId="{C47D8EF1-B428-49F3-8050-FBA2010A5521}">
      <dsp:nvSpPr>
        <dsp:cNvPr id="0" name=""/>
        <dsp:cNvSpPr/>
      </dsp:nvSpPr>
      <dsp:spPr>
        <a:xfrm>
          <a:off x="3167617" y="280769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2360F-82B7-4BD1-A825-A7596CAF3153}">
      <dsp:nvSpPr>
        <dsp:cNvPr id="0" name=""/>
        <dsp:cNvSpPr/>
      </dsp:nvSpPr>
      <dsp:spPr>
        <a:xfrm>
          <a:off x="3401617" y="304169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531C9-4E79-4B38-BAAA-54C4C5953249}">
      <dsp:nvSpPr>
        <dsp:cNvPr id="0" name=""/>
        <dsp:cNvSpPr/>
      </dsp:nvSpPr>
      <dsp:spPr>
        <a:xfrm>
          <a:off x="2816617" y="4247695"/>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Co-located services</a:t>
          </a:r>
        </a:p>
      </dsp:txBody>
      <dsp:txXfrm>
        <a:off x="2816617" y="4247695"/>
        <a:ext cx="1800000" cy="877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20/07/2022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indicators were associated with both HIV and death. </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01327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in the digital mode were less likely to experience both while people in the mid-Atlantic and Southern were more likely to experience both incident HIV and death.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1646299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cocaine and methamphetamine use predicted incident HIV while any stimulant use was associated with increased risk of premature death. </a:t>
            </a:r>
          </a:p>
          <a:p>
            <a:r>
              <a:rPr lang="en-US" dirty="0"/>
              <a:t>And laboratory-confirmed STI was associated with both outcomes among site-based participants.</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390173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Reported genders of sexual partners were diverse; however, all incident infections and  deaths occurred among participants who reported casual or regular partnerships that included cisgender men.</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372630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participants who sought gender transition related care in the past 12 months appeared to have a lower risk of incident HIV and death.</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2616564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findings, in particular shared predictors of incident HIV and death, highlight opportunities for multilevel interventions that address social and structural contexts and other health concerns alongside HIV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t>
            </a:r>
            <a:r>
              <a:rPr lang="en-US" b="0" dirty="0">
                <a:solidFill>
                  <a:schemeClr val="tx2"/>
                </a:solidFill>
              </a:rPr>
              <a:t>as HIV research and interventions are increasingly delivered online it is critical to continue community engagement, outreach and provide in-person support.  </a:t>
            </a:r>
            <a:r>
              <a:rPr lang="en-US" dirty="0">
                <a:solidFill>
                  <a:schemeClr val="tx2"/>
                </a:solidFill>
              </a:rPr>
              <a:t>This is important for both mitigating bias in research, but also ensuring equity in research as well as the interventions and programs that follow. </a:t>
            </a:r>
            <a:endParaRPr lang="en-US" b="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366643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will close by acknowledging all of the people who make this study possible, particularly the participants and study staff across the region. </a:t>
            </a:r>
          </a:p>
        </p:txBody>
      </p:sp>
      <p:sp>
        <p:nvSpPr>
          <p:cNvPr id="4" name="Slide Number Placeholder 3"/>
          <p:cNvSpPr>
            <a:spLocks noGrp="1"/>
          </p:cNvSpPr>
          <p:nvPr>
            <p:ph type="sldNum" sz="quarter" idx="5"/>
          </p:nvPr>
        </p:nvSpPr>
        <p:spPr/>
        <p:txBody>
          <a:bodyPr/>
          <a:lstStyle/>
          <a:p>
            <a:fld id="{6937C1A5-7547-41F0-99A7-0DBAC1B7CD7F}" type="slidenum">
              <a:rPr lang="en-US" smtClean="0"/>
              <a:t>16</a:t>
            </a:fld>
            <a:endParaRPr lang="en-US"/>
          </a:p>
        </p:txBody>
      </p:sp>
    </p:spTree>
    <p:extLst>
      <p:ext uri="{BB962C8B-B14F-4D97-AF65-F5344CB8AC3E}">
        <p14:creationId xmlns:p14="http://schemas.microsoft.com/office/powerpoint/2010/main" val="428094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study was designed in response to the disproportionate burden of HIV among transgender women in the US, particularly among people of </a:t>
            </a:r>
            <a:r>
              <a:rPr lang="en-GB" dirty="0" err="1"/>
              <a:t>color</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Transgender women are recognized as a priority population in the National HIV strategy and have historically contributed extensively to HIV research and trials, yet there has been little prospective </a:t>
            </a:r>
            <a:r>
              <a:rPr lang="en-GB" dirty="0" err="1"/>
              <a:t>resarch</a:t>
            </a:r>
            <a:r>
              <a:rPr lang="en-GB" dirty="0"/>
              <a:t> designed to assess the unique HIV risks and inform prevention strategies for transgender women. National HIV surveillance reports only recently reported HIV estimates for transgender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Methodologically, prospective cohorts provide important opportunities to understand risks for HIV infection, as well as monitor effects of public health policy and interventions over time. Increasingly digital methods are used in HIV research, including cohorts, in an effort to mitigate challenges, costs and biases associated with facility-based cohorts. As these methods are emerging there is less known about the trade-offs of digitally-enhanced 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Given this, we aimed to </a:t>
            </a:r>
            <a:r>
              <a:rPr lang="en-US" dirty="0"/>
              <a:t>develop a multi-site, digitally enhanced cohort focused exclusively on understanding HIV risks and informing prevention strategies for transgender women in the U.S.</a:t>
            </a:r>
            <a:endParaRPr lang="en-GB"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93939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Informed by extensive formative research, we established a mixed-mode, multi-site cohort of  transgender women in eastern and southern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two modes included first, a technology-enhanced site-based mode that enrolled participants in six cities. In this mode, participants enrolled and completed in-person assessments annually with all other visits optional as in-person or remote. The second mode was exclusively digital. Participants could enroll in 72 cities and complete all assessments remotely.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Adults identifying along the trans feminine spectrum, who were not living with HIV, spoke in English or Spanish languages and provided consent were enrolled and followed for &gt;=24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completed surveys, oral fluid HIV testing with referrals for confirmatory testing and medical record reviews.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initially aimed to assess HIV incidence, but after the passing of several participants over the course of follow-up, we felt that we could not evaluate HIV risks without equally considering trauma and premature death experienced within the community.</a:t>
            </a:r>
          </a:p>
        </p:txBody>
      </p:sp>
      <p:sp>
        <p:nvSpPr>
          <p:cNvPr id="4" name="Slide Number Placeholder 3"/>
          <p:cNvSpPr>
            <a:spLocks noGrp="1"/>
          </p:cNvSpPr>
          <p:nvPr>
            <p:ph type="sldNum" sz="quarter" idx="5"/>
          </p:nvPr>
        </p:nvSpPr>
        <p:spPr/>
        <p:txBody>
          <a:bodyPr/>
          <a:lstStyle/>
          <a:p>
            <a:fld id="{00A733DB-3A8D-4D23-AF0E-BB1C4E275B5D}" type="slidenum">
              <a:rPr lang="en-US" smtClean="0"/>
              <a:t>3</a:t>
            </a:fld>
            <a:endParaRPr lang="en-US"/>
          </a:p>
        </p:txBody>
      </p:sp>
    </p:spTree>
    <p:extLst>
      <p:ext uri="{BB962C8B-B14F-4D97-AF65-F5344CB8AC3E}">
        <p14:creationId xmlns:p14="http://schemas.microsoft.com/office/powerpoint/2010/main" val="54727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Enrollment in the site-based mode launched in March 2018 and January 2019 for the digital mode and continued to August 2020. </a:t>
            </a:r>
          </a:p>
          <a:p>
            <a:r>
              <a:rPr lang="en-US" dirty="0"/>
              <a:t>At the 24-month visit, 59% of eligible participants consented to extend participation (at the time of this analysis, 14 had not yet entered their 24-month visit window). </a:t>
            </a:r>
          </a:p>
          <a:p>
            <a:r>
              <a:rPr lang="en-US" dirty="0"/>
              <a:t>As of May 2022, the cohort participants contributed an accumulated total of 2,730 person-years (</a:t>
            </a:r>
            <a:r>
              <a:rPr lang="en-US" dirty="0" err="1"/>
              <a:t>py</a:t>
            </a:r>
            <a:r>
              <a:rPr lang="en-US" dirty="0"/>
              <a:t>) in the analytic dataset with 83%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0A733DB-3A8D-4D23-AF0E-BB1C4E275B5D}" type="slidenum">
              <a:rPr lang="en-US" smtClean="0"/>
              <a:t>4</a:t>
            </a:fld>
            <a:endParaRPr lang="en-US"/>
          </a:p>
        </p:txBody>
      </p:sp>
    </p:spTree>
    <p:extLst>
      <p:ext uri="{BB962C8B-B14F-4D97-AF65-F5344CB8AC3E}">
        <p14:creationId xmlns:p14="http://schemas.microsoft.com/office/powerpoint/2010/main" val="128731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displays baseline characteristics of cohort participants and stratified by mode. </a:t>
            </a:r>
          </a:p>
          <a:p>
            <a:r>
              <a:rPr lang="en-US" dirty="0"/>
              <a:t>The study population was relatively racially and ethnically diverse and well-distributed across eastern and southern US but different across mode.</a:t>
            </a:r>
          </a:p>
          <a:p>
            <a:r>
              <a:rPr lang="en-US" b="1" dirty="0"/>
              <a:t>CLICK</a:t>
            </a:r>
          </a:p>
          <a:p>
            <a:r>
              <a:rPr lang="en-US" dirty="0"/>
              <a:t>Site-based participants were slightly older and more likely to be Black, Hispanic, or other people of color.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Despite high levels of education – 72% had some college or higher- unemployment was also high at about 41%  and only half had incomes above the federal poverty level. These were different across modes, in which online participants had less financial and educational vulnerabilities.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Across the board, 10% reported no health insurance, while site-based participants were more likely to have public insurance and digital participants more frequently had private insurance.</a:t>
            </a:r>
          </a:p>
        </p:txBody>
      </p:sp>
      <p:sp>
        <p:nvSpPr>
          <p:cNvPr id="4" name="Slide Number Placeholder 3"/>
          <p:cNvSpPr>
            <a:spLocks noGrp="1"/>
          </p:cNvSpPr>
          <p:nvPr>
            <p:ph type="sldNum" sz="quarter" idx="5"/>
          </p:nvPr>
        </p:nvSpPr>
        <p:spPr/>
        <p:txBody>
          <a:bodyPr/>
          <a:lstStyle/>
          <a:p>
            <a:fld id="{7CAECCD8-2E5E-4E4C-94C5-17660CE577CC}" type="slidenum">
              <a:rPr lang="en-US" smtClean="0"/>
              <a:t>5</a:t>
            </a:fld>
            <a:endParaRPr lang="en-US"/>
          </a:p>
        </p:txBody>
      </p:sp>
    </p:spTree>
    <p:extLst>
      <p:ext uri="{BB962C8B-B14F-4D97-AF65-F5344CB8AC3E}">
        <p14:creationId xmlns:p14="http://schemas.microsoft.com/office/powerpoint/2010/main" val="347766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displays HIV incidence rates overall and by subgroup and the figure displays cumulative incidence densities by race and ethnicity.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Across 2,730 </a:t>
            </a:r>
            <a:r>
              <a:rPr lang="en-US" dirty="0" err="1"/>
              <a:t>py</a:t>
            </a:r>
            <a:r>
              <a:rPr lang="en-US" dirty="0"/>
              <a:t> accrued, 15 seroconversions were confirmed giving an overall HIV incidence of 5.5 per 1,000 </a:t>
            </a:r>
            <a:r>
              <a:rPr lang="en-US" dirty="0" err="1"/>
              <a:t>py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HIV incidence was significantly higher among Black participants compared to white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HIV incidence was also higher among participants who were PrEP indicated at baseline. Notably, </a:t>
            </a:r>
            <a:r>
              <a:rPr lang="en-US" sz="1800" dirty="0">
                <a:effectLst/>
                <a:latin typeface="Calibri" panose="020F0502020204030204" pitchFamily="34" charset="0"/>
                <a:ea typeface="Calibri" panose="020F0502020204030204" pitchFamily="34" charset="0"/>
              </a:rPr>
              <a:t>Of the 15 participants who seroconverted over follow-up, 7 were PrEP-naïve at time of seroconversion, 7 were former PrEP users, and 1 participant declined to answer questions on PrEP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We observed qualitative differences across other categories, with elevated rates among site-based participants, Latinx participants, people residing in the mid-Atlantic or South, and youth, though the confidence intervals overlapped.</a:t>
            </a:r>
          </a:p>
        </p:txBody>
      </p:sp>
      <p:sp>
        <p:nvSpPr>
          <p:cNvPr id="4" name="Slide Number Placeholder 3"/>
          <p:cNvSpPr>
            <a:spLocks noGrp="1"/>
          </p:cNvSpPr>
          <p:nvPr>
            <p:ph type="sldNum" sz="quarter" idx="5"/>
          </p:nvPr>
        </p:nvSpPr>
        <p:spPr/>
        <p:txBody>
          <a:bodyPr/>
          <a:lstStyle/>
          <a:p>
            <a:fld id="{7CAECCD8-2E5E-4E4C-94C5-17660CE577CC}" type="slidenum">
              <a:rPr lang="en-US" smtClean="0"/>
              <a:t>6</a:t>
            </a:fld>
            <a:endParaRPr lang="en-US"/>
          </a:p>
        </p:txBody>
      </p:sp>
    </p:spTree>
    <p:extLst>
      <p:ext uri="{BB962C8B-B14F-4D97-AF65-F5344CB8AC3E}">
        <p14:creationId xmlns:p14="http://schemas.microsoft.com/office/powerpoint/2010/main" val="230122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Nine participants were confirmed to have passed away during the course of the study. Deaths were ascertained by community report, clinical reports, and obituaries during follow-up. </a:t>
            </a:r>
          </a:p>
          <a:p>
            <a:r>
              <a:rPr lang="en-US" sz="1800" dirty="0">
                <a:effectLst/>
                <a:latin typeface="Calibri" panose="020F0502020204030204" pitchFamily="34" charset="0"/>
                <a:ea typeface="Calibri" panose="020F0502020204030204" pitchFamily="34" charset="0"/>
              </a:rPr>
              <a:t>Causes of death were attributed to homicide (n=1), suicide (n=1), overdose (n=2), cardiac arrest (n=1), other health concern (n=1) and unknown causes (n=3). </a:t>
            </a:r>
          </a:p>
          <a:p>
            <a:r>
              <a:rPr lang="en-US" sz="1800" dirty="0">
                <a:effectLst/>
                <a:latin typeface="Calibri" panose="020F0502020204030204" pitchFamily="34" charset="0"/>
                <a:ea typeface="Calibri" panose="020F0502020204030204" pitchFamily="34" charset="0"/>
              </a:rPr>
              <a:t>The mortality rate overall was 3.3/1000py </a:t>
            </a:r>
            <a:endParaRPr lang="en-US" sz="1800" dirty="0">
              <a:solidFill>
                <a:srgbClr val="FF0000"/>
              </a:solidFill>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Rates were qualitatively higher among site-based participants, people of color, and those residing in the mid-Atlantic or South</a:t>
            </a:r>
            <a:endParaRPr lang="en-US" dirty="0"/>
          </a:p>
        </p:txBody>
      </p:sp>
      <p:sp>
        <p:nvSpPr>
          <p:cNvPr id="4" name="Slide Number Placeholder 3"/>
          <p:cNvSpPr>
            <a:spLocks noGrp="1"/>
          </p:cNvSpPr>
          <p:nvPr>
            <p:ph type="sldNum" sz="quarter" idx="5"/>
          </p:nvPr>
        </p:nvSpPr>
        <p:spPr/>
        <p:txBody>
          <a:bodyPr/>
          <a:lstStyle/>
          <a:p>
            <a:fld id="{7CAECCD8-2E5E-4E4C-94C5-17660CE577CC}" type="slidenum">
              <a:rPr lang="en-US" smtClean="0"/>
              <a:t>7</a:t>
            </a:fld>
            <a:endParaRPr lang="en-US"/>
          </a:p>
        </p:txBody>
      </p:sp>
    </p:spTree>
    <p:extLst>
      <p:ext uri="{BB962C8B-B14F-4D97-AF65-F5344CB8AC3E}">
        <p14:creationId xmlns:p14="http://schemas.microsoft.com/office/powerpoint/2010/main" val="94965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tables display baseline predictors and associated risk ratios of incident HIV or premature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On the left, consistent with the last slide and other reports, Black participants experienced a higher odds of HIV seroconversion.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Also consistent with other reports are associations between STI infection and PrEP indication with incident HIV.</a:t>
            </a:r>
          </a:p>
          <a:p>
            <a:r>
              <a:rPr lang="en-US" dirty="0"/>
              <a:t>Notably, participants who reported that their partner was using PrEP at baseline had a greater risk of incident HIV. This could suggest that the partner discontinued PrEP, they were different partners, or may reflect findings from other studies that have shown discrepancies in partner sexual agreements.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Participants who had a personal healthcare provider had 60% lower risk of seroconversion.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Finally, there is a clear association between phone and internet access and HIV seroconversion.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314594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the right displays baseline predictors of death over the course of follow-up.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Latinx participants had a 7-fold increased risk of death during follow-up.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multiple associations between structural vulnerabilities and risk environments with premature death, including recent homelessness, arrest, and lifetime engagement in sex work. Whereas, being employed at baseline, whether full-time or part-time, appears to be protective. </a:t>
            </a:r>
          </a:p>
          <a:p>
            <a:r>
              <a:rPr lang="en-US" dirty="0"/>
              <a:t>All deaths occurred among participants who were uninsured or had public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r>
              <a:rPr lang="en-US" dirty="0"/>
              <a:t>Finally, stigma-associated barriers to care appeared to be inversely associated with premature death. This may reflect increased engagement in healthcare.</a:t>
            </a: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3547788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C919-CF8A-874B-BB43-2FD9D3005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52C32-3336-584A-B6C1-0CAB209695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63D2E-C887-9147-B7E3-FE4986E20189}"/>
              </a:ext>
            </a:extLst>
          </p:cNvPr>
          <p:cNvSpPr>
            <a:spLocks noGrp="1"/>
          </p:cNvSpPr>
          <p:nvPr>
            <p:ph type="dt" sz="half" idx="10"/>
          </p:nvPr>
        </p:nvSpPr>
        <p:spPr/>
        <p:txBody>
          <a:bodyPr/>
          <a:lstStyle/>
          <a:p>
            <a:fld id="{0DAF61AA-5A98-4049-A93E-477E5505141A}" type="datetimeFigureOut">
              <a:rPr lang="en-US" smtClean="0"/>
              <a:t>7/20/22</a:t>
            </a:fld>
            <a:endParaRPr lang="en-US"/>
          </a:p>
        </p:txBody>
      </p:sp>
      <p:sp>
        <p:nvSpPr>
          <p:cNvPr id="5" name="Footer Placeholder 4">
            <a:extLst>
              <a:ext uri="{FF2B5EF4-FFF2-40B4-BE49-F238E27FC236}">
                <a16:creationId xmlns:a16="http://schemas.microsoft.com/office/drawing/2014/main" id="{44EF867F-D0EA-5145-80B6-9D0E9C93C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C1960-776F-7C49-BF43-98CBBC8C312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93123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65D0-EE39-B04F-800C-CE7C9C55A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CB686-F93F-054E-9DCF-3727D9E60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BF152E-0207-2443-9F1D-B1C063DEB9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D8C913-5C79-5A4B-9A61-4A71F1C90001}"/>
              </a:ext>
            </a:extLst>
          </p:cNvPr>
          <p:cNvSpPr>
            <a:spLocks noGrp="1"/>
          </p:cNvSpPr>
          <p:nvPr>
            <p:ph type="dt" sz="half" idx="10"/>
          </p:nvPr>
        </p:nvSpPr>
        <p:spPr/>
        <p:txBody>
          <a:bodyPr/>
          <a:lstStyle/>
          <a:p>
            <a:fld id="{0DAF61AA-5A98-4049-A93E-477E5505141A}" type="datetimeFigureOut">
              <a:rPr lang="en-US" smtClean="0"/>
              <a:t>7/20/22</a:t>
            </a:fld>
            <a:endParaRPr lang="en-US"/>
          </a:p>
        </p:txBody>
      </p:sp>
      <p:sp>
        <p:nvSpPr>
          <p:cNvPr id="6" name="Footer Placeholder 5">
            <a:extLst>
              <a:ext uri="{FF2B5EF4-FFF2-40B4-BE49-F238E27FC236}">
                <a16:creationId xmlns:a16="http://schemas.microsoft.com/office/drawing/2014/main" id="{D82C7652-93B0-334E-9BCF-6B69C48AE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8850-9B2F-DD4E-9F7E-2FD7DBCC1C2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266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 id="2147483680" r:id="rId17"/>
    <p:sldLayoutId id="2147483681" r:id="rId18"/>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116387" y="1631584"/>
            <a:ext cx="7632700" cy="4103687"/>
          </a:xfrm>
        </p:spPr>
        <p:txBody>
          <a:bodyPr>
            <a:normAutofit/>
          </a:bodyPr>
          <a:lstStyle/>
          <a:p>
            <a:r>
              <a:rPr lang="en-US" sz="4400" b="0" dirty="0"/>
              <a:t>High HIV incidence and mortality in a multi-site cohort of transgender women in the eastern and southern United States</a:t>
            </a:r>
            <a:endParaRPr lang="en-GB" sz="44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116387" y="1114326"/>
            <a:ext cx="7632700" cy="433798"/>
          </a:xfrm>
        </p:spPr>
        <p:txBody>
          <a:bodyPr anchor="ctr">
            <a:normAutofit fontScale="55000" lnSpcReduction="20000"/>
          </a:bodyPr>
          <a:lstStyle/>
          <a:p>
            <a:r>
              <a:rPr lang="en-GB" dirty="0"/>
              <a:t>Enlightenment through estimation: New insights in HIV epidemiology</a:t>
            </a:r>
            <a:endParaRPr lang="en-GB" dirty="0">
              <a:latin typeface="+mj-lt"/>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116387" y="4754004"/>
            <a:ext cx="7632700" cy="385199"/>
          </a:xfrm>
        </p:spPr>
        <p:txBody>
          <a:bodyPr>
            <a:normAutofit/>
          </a:bodyPr>
          <a:lstStyle/>
          <a:p>
            <a:r>
              <a:rPr lang="en-GB" dirty="0"/>
              <a:t>Andrea L. Wirtz, Johns Hopkins University</a:t>
            </a:r>
          </a:p>
        </p:txBody>
      </p:sp>
      <p:sp>
        <p:nvSpPr>
          <p:cNvPr id="6" name="TextBox 5">
            <a:extLst>
              <a:ext uri="{FF2B5EF4-FFF2-40B4-BE49-F238E27FC236}">
                <a16:creationId xmlns:a16="http://schemas.microsoft.com/office/drawing/2014/main" id="{2D6034A0-CD92-7A40-76C2-5899A63843F5}"/>
              </a:ext>
            </a:extLst>
          </p:cNvPr>
          <p:cNvSpPr txBox="1"/>
          <p:nvPr/>
        </p:nvSpPr>
        <p:spPr>
          <a:xfrm>
            <a:off x="4003497" y="5139203"/>
            <a:ext cx="6278897" cy="1477328"/>
          </a:xfrm>
          <a:prstGeom prst="rect">
            <a:avLst/>
          </a:prstGeom>
          <a:noFill/>
        </p:spPr>
        <p:txBody>
          <a:bodyPr wrap="square">
            <a:spAutoFit/>
          </a:bodyPr>
          <a:lstStyle/>
          <a:p>
            <a:pPr marL="11113"/>
            <a:r>
              <a:rPr lang="en-US" sz="1800" i="1" dirty="0">
                <a:effectLst/>
                <a:latin typeface="Calibri" panose="020F0502020204030204" pitchFamily="34" charset="0"/>
                <a:ea typeface="Calibri" panose="020F0502020204030204" pitchFamily="34" charset="0"/>
              </a:rPr>
              <a:t>On behalf of the LITE </a:t>
            </a:r>
            <a:r>
              <a:rPr lang="en-US" i="1" dirty="0">
                <a:latin typeface="Calibri" panose="020F0502020204030204" pitchFamily="34" charset="0"/>
                <a:ea typeface="Calibri" panose="020F0502020204030204" pitchFamily="34" charset="0"/>
              </a:rPr>
              <a:t>Study Team</a:t>
            </a:r>
            <a:r>
              <a:rPr lang="en-US" dirty="0">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Elizabeth </a:t>
            </a:r>
            <a:r>
              <a:rPr lang="en-US" sz="1800" dirty="0" err="1">
                <a:effectLst/>
                <a:latin typeface="Calibri" panose="020F0502020204030204" pitchFamily="34" charset="0"/>
                <a:ea typeface="Calibri" panose="020F0502020204030204" pitchFamily="34" charset="0"/>
              </a:rPr>
              <a:t>Humes</a:t>
            </a:r>
            <a:r>
              <a:rPr lang="en-US" sz="1800" dirty="0">
                <a:effectLst/>
                <a:latin typeface="Calibri" panose="020F0502020204030204" pitchFamily="34" charset="0"/>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Keri N </a:t>
            </a:r>
            <a:r>
              <a:rPr lang="en-US" sz="1800" dirty="0" err="1">
                <a:effectLst/>
                <a:latin typeface="Calibri" panose="020F0502020204030204" pitchFamily="34" charset="0"/>
                <a:ea typeface="Calibri" panose="020F0502020204030204" pitchFamily="34" charset="0"/>
              </a:rPr>
              <a:t>Althoff</a:t>
            </a:r>
            <a:r>
              <a:rPr lang="en-US" sz="1800" dirty="0">
                <a:effectLst/>
                <a:latin typeface="Calibri" panose="020F0502020204030204" pitchFamily="34" charset="0"/>
                <a:ea typeface="Calibri" panose="020F0502020204030204" pitchFamily="34" charset="0"/>
              </a:rPr>
              <a:t>, Tonia </a:t>
            </a:r>
            <a:r>
              <a:rPr lang="en-US" sz="1800" dirty="0" err="1">
                <a:effectLst/>
                <a:latin typeface="Calibri" panose="020F0502020204030204" pitchFamily="34" charset="0"/>
                <a:ea typeface="Calibri" panose="020F0502020204030204" pitchFamily="34" charset="0"/>
              </a:rPr>
              <a:t>Poteat</a:t>
            </a:r>
            <a:r>
              <a:rPr lang="en-US" sz="1800" dirty="0">
                <a:effectLst/>
                <a:latin typeface="Calibri" panose="020F0502020204030204" pitchFamily="34" charset="0"/>
                <a:ea typeface="Calibri" panose="020F0502020204030204" pitchFamily="34" charset="0"/>
              </a:rPr>
              <a:t>, Asa Radix, Kenneth Mayer,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Jason S Schneider, J Sonya Haw, Andrew J </a:t>
            </a:r>
            <a:r>
              <a:rPr lang="en-US" sz="1800" dirty="0" err="1">
                <a:effectLst/>
                <a:latin typeface="Calibri" panose="020F0502020204030204" pitchFamily="34" charset="0"/>
                <a:ea typeface="Calibri" panose="020F0502020204030204" pitchFamily="34" charset="0"/>
              </a:rPr>
              <a:t>Wawrzyniak</a:t>
            </a:r>
            <a:r>
              <a:rPr lang="en-US" sz="1800" dirty="0">
                <a:effectLst/>
                <a:latin typeface="Calibri" panose="020F0502020204030204" pitchFamily="34" charset="0"/>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Allan E Rodriguez, Chris </a:t>
            </a:r>
            <a:r>
              <a:rPr lang="en-US" sz="1800" dirty="0" err="1">
                <a:effectLst/>
                <a:latin typeface="Calibri" panose="020F0502020204030204" pitchFamily="34" charset="0"/>
                <a:ea typeface="Calibri" panose="020F0502020204030204" pitchFamily="34" charset="0"/>
              </a:rPr>
              <a:t>Beyrer</a:t>
            </a:r>
            <a:r>
              <a:rPr lang="en-US" sz="1800" dirty="0">
                <a:effectLst/>
                <a:latin typeface="Calibri" panose="020F0502020204030204" pitchFamily="34" charset="0"/>
                <a:ea typeface="Calibri" panose="020F0502020204030204" pitchFamily="34" charset="0"/>
              </a:rPr>
              <a:t>, Dee Adams, Meg Stevenson,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Erin Cooney, James Case, Oliver </a:t>
            </a:r>
            <a:r>
              <a:rPr lang="en-US" sz="1800" dirty="0" err="1">
                <a:effectLst/>
                <a:latin typeface="Calibri" panose="020F0502020204030204" pitchFamily="34" charset="0"/>
                <a:ea typeface="Calibri" panose="020F0502020204030204" pitchFamily="34" charset="0"/>
              </a:rPr>
              <a:t>Laeyendecker</a:t>
            </a:r>
            <a:r>
              <a:rPr lang="en-US" sz="1800" dirty="0">
                <a:effectLst/>
                <a:latin typeface="Calibri" panose="020F0502020204030204" pitchFamily="34" charset="0"/>
                <a:ea typeface="Calibri" panose="020F0502020204030204" pitchFamily="34" charset="0"/>
              </a:rPr>
              <a:t>, Sari L Reisner</a:t>
            </a:r>
            <a:r>
              <a:rPr lang="en-US" dirty="0">
                <a:effectLst/>
              </a:rPr>
              <a:t> </a:t>
            </a:r>
            <a:endParaRPr lang="en-US" dirty="0"/>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02CE180-B542-46A0-95D0-6B7251119AF3}"/>
              </a:ext>
            </a:extLst>
          </p:cNvPr>
          <p:cNvGraphicFramePr>
            <a:graphicFrameLocks noGrp="1"/>
          </p:cNvGraphicFramePr>
          <p:nvPr>
            <p:ph sz="quarter" idx="13"/>
            <p:extLst>
              <p:ext uri="{D42A27DB-BD31-4B8C-83A1-F6EECF244321}">
                <p14:modId xmlns:p14="http://schemas.microsoft.com/office/powerpoint/2010/main" val="77778245"/>
              </p:ext>
            </p:extLst>
          </p:nvPr>
        </p:nvGraphicFramePr>
        <p:xfrm>
          <a:off x="289561" y="1190893"/>
          <a:ext cx="11612879" cy="5541427"/>
        </p:xfrm>
        <a:graphic>
          <a:graphicData uri="http://schemas.openxmlformats.org/drawingml/2006/table">
            <a:tbl>
              <a:tblPr>
                <a:tableStyleId>{69012ECD-51FC-41F1-AA8D-1B2483CD663E}</a:tableStyleId>
              </a:tblPr>
              <a:tblGrid>
                <a:gridCol w="1795223">
                  <a:extLst>
                    <a:ext uri="{9D8B030D-6E8A-4147-A177-3AD203B41FA5}">
                      <a16:colId xmlns:a16="http://schemas.microsoft.com/office/drawing/2014/main" val="4146848255"/>
                    </a:ext>
                  </a:extLst>
                </a:gridCol>
                <a:gridCol w="1042027">
                  <a:extLst>
                    <a:ext uri="{9D8B030D-6E8A-4147-A177-3AD203B41FA5}">
                      <a16:colId xmlns:a16="http://schemas.microsoft.com/office/drawing/2014/main" val="1358767159"/>
                    </a:ext>
                  </a:extLst>
                </a:gridCol>
                <a:gridCol w="1104801">
                  <a:extLst>
                    <a:ext uri="{9D8B030D-6E8A-4147-A177-3AD203B41FA5}">
                      <a16:colId xmlns:a16="http://schemas.microsoft.com/office/drawing/2014/main" val="2703515067"/>
                    </a:ext>
                  </a:extLst>
                </a:gridCol>
                <a:gridCol w="1004365">
                  <a:extLst>
                    <a:ext uri="{9D8B030D-6E8A-4147-A177-3AD203B41FA5}">
                      <a16:colId xmlns:a16="http://schemas.microsoft.com/office/drawing/2014/main" val="1015468553"/>
                    </a:ext>
                  </a:extLst>
                </a:gridCol>
                <a:gridCol w="790936">
                  <a:extLst>
                    <a:ext uri="{9D8B030D-6E8A-4147-A177-3AD203B41FA5}">
                      <a16:colId xmlns:a16="http://schemas.microsoft.com/office/drawing/2014/main" val="2619761049"/>
                    </a:ext>
                  </a:extLst>
                </a:gridCol>
                <a:gridCol w="1382641">
                  <a:extLst>
                    <a:ext uri="{9D8B030D-6E8A-4147-A177-3AD203B41FA5}">
                      <a16:colId xmlns:a16="http://schemas.microsoft.com/office/drawing/2014/main" val="3235895061"/>
                    </a:ext>
                  </a:extLst>
                </a:gridCol>
                <a:gridCol w="1248661">
                  <a:extLst>
                    <a:ext uri="{9D8B030D-6E8A-4147-A177-3AD203B41FA5}">
                      <a16:colId xmlns:a16="http://schemas.microsoft.com/office/drawing/2014/main" val="864324244"/>
                    </a:ext>
                  </a:extLst>
                </a:gridCol>
                <a:gridCol w="988638">
                  <a:extLst>
                    <a:ext uri="{9D8B030D-6E8A-4147-A177-3AD203B41FA5}">
                      <a16:colId xmlns:a16="http://schemas.microsoft.com/office/drawing/2014/main" val="1889044747"/>
                    </a:ext>
                  </a:extLst>
                </a:gridCol>
                <a:gridCol w="815927">
                  <a:extLst>
                    <a:ext uri="{9D8B030D-6E8A-4147-A177-3AD203B41FA5}">
                      <a16:colId xmlns:a16="http://schemas.microsoft.com/office/drawing/2014/main" val="2298346969"/>
                    </a:ext>
                  </a:extLst>
                </a:gridCol>
                <a:gridCol w="1439660">
                  <a:extLst>
                    <a:ext uri="{9D8B030D-6E8A-4147-A177-3AD203B41FA5}">
                      <a16:colId xmlns:a16="http://schemas.microsoft.com/office/drawing/2014/main" val="1672344629"/>
                    </a:ext>
                  </a:extLst>
                </a:gridCol>
              </a:tblGrid>
              <a:tr h="189609">
                <a:tc gridSpan="2">
                  <a:txBody>
                    <a:bodyPr/>
                    <a:lstStyle/>
                    <a:p>
                      <a:pPr algn="l" fontAlgn="ctr"/>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gridSpan="4">
                  <a:txBody>
                    <a:bodyPr/>
                    <a:lstStyle/>
                    <a:p>
                      <a:pPr algn="ctr" fontAlgn="ctr"/>
                      <a:r>
                        <a:rPr lang="en-US" sz="1200" b="1" u="none" strike="noStrike">
                          <a:solidFill>
                            <a:schemeClr val="bg1"/>
                          </a:solidFill>
                          <a:effectLst/>
                        </a:rPr>
                        <a:t>HIV incidence</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u="none" strike="noStrike">
                          <a:solidFill>
                            <a:schemeClr val="bg1"/>
                          </a:solidFill>
                          <a:effectLst/>
                        </a:rPr>
                        <a:t>Mortality</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78131"/>
                  </a:ext>
                </a:extLst>
              </a:tr>
              <a:tr h="555352">
                <a:tc>
                  <a:txBody>
                    <a:bodyPr/>
                    <a:lstStyle/>
                    <a:p>
                      <a:pPr algn="l" fontAlgn="ctr"/>
                      <a:r>
                        <a:rPr lang="en-US" sz="1200" b="1" u="none" strike="noStrike" dirty="0">
                          <a:solidFill>
                            <a:schemeClr val="bg1"/>
                          </a:solidFill>
                          <a:effectLst/>
                        </a:rPr>
                        <a:t>Characteristic</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Overall </a:t>
                      </a:r>
                      <a:br>
                        <a:rPr lang="en-US" sz="1200" b="1" u="none" strike="noStrike" dirty="0">
                          <a:solidFill>
                            <a:schemeClr val="bg1"/>
                          </a:solidFill>
                          <a:effectLst/>
                        </a:rPr>
                      </a:br>
                      <a:r>
                        <a:rPr lang="en-US" sz="1200" b="1" u="none" strike="noStrike" dirty="0">
                          <a:solidFill>
                            <a:schemeClr val="bg1"/>
                          </a:solidFill>
                          <a:effectLst/>
                        </a:rPr>
                        <a:t>N = 1,312</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No HIV </a:t>
                      </a:r>
                      <a:br>
                        <a:rPr lang="en-US" sz="1200" b="1" u="none" strike="noStrike" dirty="0">
                          <a:solidFill>
                            <a:schemeClr val="bg1"/>
                          </a:solidFill>
                          <a:effectLst/>
                        </a:rPr>
                      </a:br>
                      <a:r>
                        <a:rPr lang="en-US" sz="1200" b="1" u="none" strike="noStrike" dirty="0">
                          <a:solidFill>
                            <a:schemeClr val="bg1"/>
                          </a:solidFill>
                          <a:effectLst/>
                        </a:rPr>
                        <a:t>N = 1,297</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Incident HIV </a:t>
                      </a:r>
                      <a:br>
                        <a:rPr lang="en-US" sz="1200" b="1" u="none" strike="noStrike" dirty="0">
                          <a:solidFill>
                            <a:schemeClr val="bg1"/>
                          </a:solidFill>
                          <a:effectLst/>
                        </a:rPr>
                      </a:br>
                      <a:r>
                        <a:rPr lang="en-US" sz="1200" b="1" u="none" strike="noStrike" dirty="0">
                          <a:solidFill>
                            <a:schemeClr val="bg1"/>
                          </a:solidFill>
                          <a:effectLst/>
                        </a:rPr>
                        <a:t>N = 15</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Alive </a:t>
                      </a:r>
                      <a:br>
                        <a:rPr lang="en-US" sz="1200" b="1" u="none" strike="noStrike" dirty="0">
                          <a:solidFill>
                            <a:schemeClr val="bg1"/>
                          </a:solidFill>
                          <a:effectLst/>
                        </a:rPr>
                      </a:br>
                      <a:r>
                        <a:rPr lang="en-US" sz="1200" b="1" u="none" strike="noStrike" dirty="0">
                          <a:solidFill>
                            <a:schemeClr val="bg1"/>
                          </a:solidFill>
                          <a:effectLst/>
                        </a:rPr>
                        <a:t>N = 1,303</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Deceased </a:t>
                      </a:r>
                      <a:br>
                        <a:rPr lang="en-US" sz="1200" b="1" u="none" strike="noStrike" dirty="0">
                          <a:solidFill>
                            <a:schemeClr val="bg1"/>
                          </a:solidFill>
                          <a:effectLst/>
                        </a:rPr>
                      </a:br>
                      <a:r>
                        <a:rPr lang="en-US" sz="1200" b="1" u="none" strike="noStrike" dirty="0">
                          <a:solidFill>
                            <a:schemeClr val="bg1"/>
                          </a:solidFill>
                          <a:effectLst/>
                        </a:rPr>
                        <a:t>N = 9</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extLst>
                  <a:ext uri="{0D108BD9-81ED-4DB2-BD59-A6C34878D82A}">
                    <a16:rowId xmlns:a16="http://schemas.microsoft.com/office/drawing/2014/main" val="1196973206"/>
                  </a:ext>
                </a:extLst>
              </a:tr>
              <a:tr h="436462">
                <a:tc>
                  <a:txBody>
                    <a:bodyPr/>
                    <a:lstStyle/>
                    <a:p>
                      <a:pPr algn="l" fontAlgn="ctr"/>
                      <a:r>
                        <a:rPr lang="en-US" sz="1200" b="1" u="none" strike="noStrike" dirty="0">
                          <a:solidFill>
                            <a:srgbClr val="000000"/>
                          </a:solidFill>
                          <a:effectLst/>
                        </a:rPr>
                        <a:t>Digital mode </a:t>
                      </a:r>
                      <a:br>
                        <a:rPr lang="en-US" sz="1200" b="1" u="none" strike="noStrike" dirty="0">
                          <a:solidFill>
                            <a:srgbClr val="000000"/>
                          </a:solidFill>
                          <a:effectLst/>
                        </a:rPr>
                      </a:br>
                      <a:r>
                        <a:rPr lang="en-US" sz="1200" u="none" strike="noStrike" dirty="0">
                          <a:solidFill>
                            <a:srgbClr val="000000"/>
                          </a:solidFill>
                          <a:effectLst/>
                        </a:rPr>
                        <a:t>(ref: site-based)</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578 (44%)</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576 (44%)</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2 (13%)</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0.016</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0.2 (0.0-0.7)</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577 (44%)</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1 (11%)</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0.086</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0.2 (0.0-0.9 )</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465912"/>
                  </a:ext>
                </a:extLst>
              </a:tr>
              <a:tr h="189609">
                <a:tc>
                  <a:txBody>
                    <a:bodyPr/>
                    <a:lstStyle/>
                    <a:p>
                      <a:pPr algn="l" fontAlgn="ctr"/>
                      <a:r>
                        <a:rPr lang="en-US" sz="1200" b="1" u="none" strike="noStrike" dirty="0">
                          <a:solidFill>
                            <a:srgbClr val="000000"/>
                          </a:solidFill>
                          <a:effectLst/>
                        </a:rPr>
                        <a:t>Region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0.075</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0.002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34547272"/>
                  </a:ext>
                </a:extLst>
              </a:tr>
              <a:tr h="204699">
                <a:tc>
                  <a:txBody>
                    <a:bodyPr/>
                    <a:lstStyle/>
                    <a:p>
                      <a:pPr algn="l" fontAlgn="ctr"/>
                      <a:r>
                        <a:rPr lang="en-US" sz="1200" u="none" strike="noStrike" dirty="0">
                          <a:solidFill>
                            <a:srgbClr val="000000"/>
                          </a:solidFill>
                          <a:effectLst/>
                        </a:rPr>
                        <a:t>North</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655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651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4 (27%)</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Ref</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655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 (0%)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algn="ctr" fontAlgn="ctr"/>
                      <a:r>
                        <a:rPr lang="en-US" sz="1200" u="none" strike="noStrike" dirty="0">
                          <a:solidFill>
                            <a:srgbClr val="000000"/>
                          </a:solidFill>
                          <a:effectLst/>
                        </a:rPr>
                        <a:t>Not calculated; all occurred in mid-Atlantic &amp; South </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4354969"/>
                  </a:ext>
                </a:extLst>
              </a:tr>
              <a:tr h="218231">
                <a:tc>
                  <a:txBody>
                    <a:bodyPr/>
                    <a:lstStyle/>
                    <a:p>
                      <a:pPr algn="l" fontAlgn="ctr"/>
                      <a:r>
                        <a:rPr lang="en-US" sz="1200" u="none" strike="noStrike" dirty="0">
                          <a:solidFill>
                            <a:srgbClr val="000000"/>
                          </a:solidFill>
                          <a:effectLst/>
                        </a:rPr>
                        <a:t>Mid-Atlantic</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301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298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 (20%)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1.6 (0.3-7.5)</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298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 (33%)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873267"/>
                  </a:ext>
                </a:extLst>
              </a:tr>
              <a:tr h="204699">
                <a:tc>
                  <a:txBody>
                    <a:bodyPr/>
                    <a:lstStyle/>
                    <a:p>
                      <a:pPr algn="l" fontAlgn="ctr"/>
                      <a:r>
                        <a:rPr lang="en-US" sz="1200" u="none" strike="noStrike">
                          <a:solidFill>
                            <a:srgbClr val="000000"/>
                          </a:solidFill>
                          <a:effectLst/>
                        </a:rPr>
                        <a:t>South</a:t>
                      </a:r>
                      <a:endParaRPr lang="en-US" sz="1200" b="0" i="0" u="none" strike="noStrike">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356 (27%)</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348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8 (53%)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3.7 (1.2-14.1)</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350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6 (67%)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7109601"/>
                  </a:ext>
                </a:extLst>
              </a:tr>
              <a:tr h="218231">
                <a:tc>
                  <a:txBody>
                    <a:bodyPr/>
                    <a:lstStyle/>
                    <a:p>
                      <a:pPr algn="l" fontAlgn="ctr"/>
                      <a:r>
                        <a:rPr lang="en-US" sz="1200" b="1" u="none" strike="noStrike" dirty="0">
                          <a:solidFill>
                            <a:srgbClr val="000000"/>
                          </a:solidFill>
                          <a:effectLst/>
                        </a:rPr>
                        <a:t>Cocaine use </a:t>
                      </a:r>
                      <a:r>
                        <a:rPr lang="en-US" sz="1200" u="none" strike="noStrike" dirty="0">
                          <a:solidFill>
                            <a:srgbClr val="000000"/>
                          </a:solidFill>
                          <a:effectLst/>
                        </a:rPr>
                        <a:t>(ref: no)</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136 (11%)</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132 (10%)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4 (29%)</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0.051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3.5 (0.9-10.6)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134 (10%)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2 (22%)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0.200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0326183"/>
                  </a:ext>
                </a:extLst>
              </a:tr>
              <a:tr h="372481">
                <a:tc>
                  <a:txBody>
                    <a:bodyPr/>
                    <a:lstStyle/>
                    <a:p>
                      <a:pPr algn="l" fontAlgn="ctr"/>
                      <a:r>
                        <a:rPr lang="en-US" sz="1200" b="1" u="none" strike="noStrike" dirty="0">
                          <a:solidFill>
                            <a:srgbClr val="000000"/>
                          </a:solidFill>
                          <a:effectLst/>
                        </a:rPr>
                        <a:t>Methamphetamine use </a:t>
                      </a:r>
                      <a:r>
                        <a:rPr lang="en-US" sz="1200" u="none" strike="noStrike" dirty="0">
                          <a:solidFill>
                            <a:srgbClr val="000000"/>
                          </a:solidFill>
                          <a:effectLst/>
                        </a:rPr>
                        <a:t>(ref: no)</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73 (6%)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70 (5%)</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 (21%)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0.040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4.7 (1.1-15.5)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72 (6%)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1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0.400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8617989"/>
                  </a:ext>
                </a:extLst>
              </a:tr>
              <a:tr h="402126">
                <a:tc>
                  <a:txBody>
                    <a:bodyPr/>
                    <a:lstStyle/>
                    <a:p>
                      <a:pPr algn="l" fontAlgn="ctr"/>
                      <a:r>
                        <a:rPr lang="en-US" sz="1200" b="1" u="none" strike="noStrike" dirty="0">
                          <a:solidFill>
                            <a:srgbClr val="000000"/>
                          </a:solidFill>
                          <a:effectLst/>
                        </a:rPr>
                        <a:t>Any stimulant use</a:t>
                      </a:r>
                      <a:r>
                        <a:rPr lang="en-US" sz="1200" u="none" strike="noStrike" dirty="0">
                          <a:solidFill>
                            <a:srgbClr val="000000"/>
                          </a:solidFill>
                          <a:effectLst/>
                        </a:rPr>
                        <a:t> (ref: none)</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211 (16%)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207 (16%)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4 (29%)</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0.300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207 (16%)</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4 (44%)</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0.044</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4.2 (1.0-15.9)</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3587472"/>
                  </a:ext>
                </a:extLst>
              </a:tr>
              <a:tr h="555352">
                <a:tc>
                  <a:txBody>
                    <a:bodyPr/>
                    <a:lstStyle/>
                    <a:p>
                      <a:pPr algn="l" fontAlgn="ctr"/>
                      <a:r>
                        <a:rPr lang="en-US" sz="1200" b="1" u="none" strike="noStrike" dirty="0">
                          <a:solidFill>
                            <a:srgbClr val="000000"/>
                          </a:solidFill>
                          <a:effectLst/>
                        </a:rPr>
                        <a:t>Laboratory confirmed STI </a:t>
                      </a:r>
                      <a:br>
                        <a:rPr lang="en-US" sz="1200" b="1" u="none" strike="noStrike" dirty="0">
                          <a:solidFill>
                            <a:srgbClr val="000000"/>
                          </a:solidFill>
                          <a:effectLst/>
                        </a:rPr>
                      </a:br>
                      <a:r>
                        <a:rPr lang="en-US" sz="1200" u="none" strike="noStrike" dirty="0">
                          <a:solidFill>
                            <a:srgbClr val="000000"/>
                          </a:solidFill>
                          <a:effectLst/>
                        </a:rPr>
                        <a:t>(site-based only)</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80 (11%)</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75 (11%)</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5 (38%)</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0.009</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5.3 (1.6-16.3)</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76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4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0.007</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8.4 (2.0-36.2)</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0410610"/>
                  </a:ext>
                </a:extLst>
              </a:tr>
              <a:tr h="335093">
                <a:tc gridSpan="4">
                  <a:txBody>
                    <a:bodyPr/>
                    <a:lstStyle/>
                    <a:p>
                      <a:pPr algn="l" fontAlgn="ctr"/>
                      <a:r>
                        <a:rPr lang="en-US" sz="1200" b="1" u="none" strike="noStrike" dirty="0">
                          <a:solidFill>
                            <a:srgbClr val="000000"/>
                          </a:solidFill>
                          <a:effectLst/>
                        </a:rPr>
                        <a:t>Gender(s) of casual &amp;/or regular partners (</a:t>
                      </a:r>
                      <a:r>
                        <a:rPr lang="en-US" sz="1200" u="none" strike="noStrike" dirty="0">
                          <a:solidFill>
                            <a:srgbClr val="000000"/>
                          </a:solidFill>
                          <a:effectLst/>
                        </a:rPr>
                        <a:t>past 3 </a:t>
                      </a:r>
                      <a:r>
                        <a:rPr lang="en-US" sz="1200" u="none" strike="noStrike" dirty="0" err="1">
                          <a:solidFill>
                            <a:srgbClr val="000000"/>
                          </a:solidFill>
                          <a:effectLst/>
                        </a:rPr>
                        <a:t>mo</a:t>
                      </a:r>
                      <a:r>
                        <a:rPr lang="en-US" sz="1200" u="none" strike="noStrike" dirty="0">
                          <a:solidFill>
                            <a:srgbClr val="000000"/>
                          </a:solidFill>
                          <a:effectLst/>
                        </a:rPr>
                        <a:t>)</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0.037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520568"/>
                  </a:ext>
                </a:extLst>
              </a:tr>
              <a:tr h="218231">
                <a:tc>
                  <a:txBody>
                    <a:bodyPr/>
                    <a:lstStyle/>
                    <a:p>
                      <a:pPr algn="l" fontAlgn="ctr"/>
                      <a:r>
                        <a:rPr lang="en-US" sz="1200" u="none" strike="noStrike">
                          <a:solidFill>
                            <a:srgbClr val="000000"/>
                          </a:solidFill>
                          <a:effectLst/>
                        </a:rPr>
                        <a:t>Cis man only</a:t>
                      </a:r>
                      <a:endParaRPr lang="en-US" sz="1200" b="0" i="0" u="none" strike="noStrike">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364 (42%)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356 (42%)</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8 (73%)</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Not calculated; all occurred among participants with partners that included cis men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rgbClr val="000000"/>
                          </a:solidFill>
                          <a:effectLst/>
                        </a:rPr>
                        <a:t>359 (42%)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5 (100%)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rgbClr val="000000"/>
                          </a:solidFill>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Not calculated; all occurred among participants with partners that included cis men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36207425"/>
                  </a:ext>
                </a:extLst>
              </a:tr>
              <a:tr h="500839">
                <a:tc>
                  <a:txBody>
                    <a:bodyPr/>
                    <a:lstStyle/>
                    <a:p>
                      <a:pPr algn="l" fontAlgn="ctr"/>
                      <a:r>
                        <a:rPr lang="en-US" sz="1200" u="none" strike="noStrike" dirty="0">
                          <a:solidFill>
                            <a:srgbClr val="000000"/>
                          </a:solidFill>
                          <a:effectLst/>
                        </a:rPr>
                        <a:t>Cis woman or trans people only</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0 (0%)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0 (0%)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49123633"/>
                  </a:ext>
                </a:extLst>
              </a:tr>
              <a:tr h="384897">
                <a:tc>
                  <a:txBody>
                    <a:bodyPr/>
                    <a:lstStyle/>
                    <a:p>
                      <a:pPr algn="l" fontAlgn="ctr"/>
                      <a:r>
                        <a:rPr lang="en-US" sz="1200" u="none" strike="noStrike" dirty="0">
                          <a:solidFill>
                            <a:srgbClr val="000000"/>
                          </a:solidFill>
                          <a:effectLst/>
                        </a:rPr>
                        <a:t>Multiple genders</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rgbClr val="000000"/>
                          </a:solidFill>
                          <a:effectLst/>
                        </a:rPr>
                        <a:t>244 (28%)</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241 (28%)</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rgbClr val="000000"/>
                          </a:solidFill>
                          <a:effectLst/>
                        </a:rPr>
                        <a:t>3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algn="ctr" fontAlgn="ctr"/>
                      <a:r>
                        <a:rPr lang="en-US" sz="1200" u="none" strike="noStrike" dirty="0">
                          <a:solidFill>
                            <a:srgbClr val="000000"/>
                          </a:solidFill>
                          <a:effectLst/>
                        </a:rPr>
                        <a:t>244 (28%)</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0 (0%)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rgbClr val="000000"/>
                          </a:solidFill>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656300861"/>
                  </a:ext>
                </a:extLst>
              </a:tr>
              <a:tr h="555352">
                <a:tc>
                  <a:txBody>
                    <a:bodyPr/>
                    <a:lstStyle/>
                    <a:p>
                      <a:pPr marL="0" indent="0" algn="l" fontAlgn="ctr"/>
                      <a:r>
                        <a:rPr lang="en-US" sz="1200" b="1" i="0" u="none" strike="noStrike" dirty="0">
                          <a:solidFill>
                            <a:srgbClr val="000000"/>
                          </a:solidFill>
                          <a:effectLst/>
                          <a:latin typeface="+mj-lt"/>
                        </a:rPr>
                        <a:t>Sought gender-transition related care </a:t>
                      </a:r>
                      <a:r>
                        <a:rPr lang="en-US" sz="1200" b="0" i="0" u="none" strike="noStrike" dirty="0">
                          <a:solidFill>
                            <a:srgbClr val="000000"/>
                          </a:solidFill>
                          <a:effectLst/>
                          <a:latin typeface="+mj-lt"/>
                        </a:rPr>
                        <a:t>(past 12 </a:t>
                      </a:r>
                      <a:r>
                        <a:rPr lang="en-US" sz="1200" b="0" i="0" u="none" strike="noStrike" dirty="0" err="1">
                          <a:solidFill>
                            <a:srgbClr val="000000"/>
                          </a:solidFill>
                          <a:effectLst/>
                          <a:latin typeface="+mj-lt"/>
                        </a:rPr>
                        <a:t>mo</a:t>
                      </a:r>
                      <a:r>
                        <a:rPr lang="en-US" sz="1200" b="0" i="0" u="none" strike="noStrike" dirty="0">
                          <a:solidFill>
                            <a:srgbClr val="000000"/>
                          </a:solidFill>
                          <a:effectLst/>
                          <a:latin typeface="+mj-lt"/>
                        </a:rPr>
                        <a:t>)</a:t>
                      </a:r>
                    </a:p>
                  </a:txBody>
                  <a:tcPr marL="121291"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1,082 (83%)</a:t>
                      </a:r>
                      <a:endParaRPr lang="en-US" sz="12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1,072 (84%)</a:t>
                      </a:r>
                      <a:endParaRPr lang="en-US" sz="12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 (67%)</a:t>
                      </a:r>
                      <a:endParaRPr lang="en-US" sz="120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0.087</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0.4 (0.1, 1.3)</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1,078 (84%)</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4 (50%)</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0.030</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0.2 (0.1-0.8)</a:t>
                      </a:r>
                      <a:endParaRPr lang="en-US" sz="1200" b="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1079070"/>
                  </a:ext>
                </a:extLst>
              </a:tr>
            </a:tbl>
          </a:graphicData>
        </a:graphic>
      </p:graphicFrame>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p:txBody>
          <a:bodyPr/>
          <a:lstStyle/>
          <a:p>
            <a:r>
              <a:rPr lang="en-US" dirty="0">
                <a:solidFill>
                  <a:schemeClr val="accent1"/>
                </a:solidFill>
              </a:rPr>
              <a:t>Shared Predictors</a:t>
            </a:r>
          </a:p>
        </p:txBody>
      </p:sp>
    </p:spTree>
    <p:extLst>
      <p:ext uri="{BB962C8B-B14F-4D97-AF65-F5344CB8AC3E}">
        <p14:creationId xmlns:p14="http://schemas.microsoft.com/office/powerpoint/2010/main" val="375616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02CE180-B542-46A0-95D0-6B7251119AF3}"/>
              </a:ext>
            </a:extLst>
          </p:cNvPr>
          <p:cNvGraphicFramePr>
            <a:graphicFrameLocks noGrp="1"/>
          </p:cNvGraphicFramePr>
          <p:nvPr>
            <p:ph sz="quarter" idx="13"/>
            <p:extLst>
              <p:ext uri="{D42A27DB-BD31-4B8C-83A1-F6EECF244321}">
                <p14:modId xmlns:p14="http://schemas.microsoft.com/office/powerpoint/2010/main" val="121165626"/>
              </p:ext>
            </p:extLst>
          </p:nvPr>
        </p:nvGraphicFramePr>
        <p:xfrm>
          <a:off x="289561" y="1190893"/>
          <a:ext cx="11612879" cy="5541427"/>
        </p:xfrm>
        <a:graphic>
          <a:graphicData uri="http://schemas.openxmlformats.org/drawingml/2006/table">
            <a:tbl>
              <a:tblPr>
                <a:tableStyleId>{69012ECD-51FC-41F1-AA8D-1B2483CD663E}</a:tableStyleId>
              </a:tblPr>
              <a:tblGrid>
                <a:gridCol w="1795223">
                  <a:extLst>
                    <a:ext uri="{9D8B030D-6E8A-4147-A177-3AD203B41FA5}">
                      <a16:colId xmlns:a16="http://schemas.microsoft.com/office/drawing/2014/main" val="4146848255"/>
                    </a:ext>
                  </a:extLst>
                </a:gridCol>
                <a:gridCol w="1042027">
                  <a:extLst>
                    <a:ext uri="{9D8B030D-6E8A-4147-A177-3AD203B41FA5}">
                      <a16:colId xmlns:a16="http://schemas.microsoft.com/office/drawing/2014/main" val="1358767159"/>
                    </a:ext>
                  </a:extLst>
                </a:gridCol>
                <a:gridCol w="1104801">
                  <a:extLst>
                    <a:ext uri="{9D8B030D-6E8A-4147-A177-3AD203B41FA5}">
                      <a16:colId xmlns:a16="http://schemas.microsoft.com/office/drawing/2014/main" val="2703515067"/>
                    </a:ext>
                  </a:extLst>
                </a:gridCol>
                <a:gridCol w="1004365">
                  <a:extLst>
                    <a:ext uri="{9D8B030D-6E8A-4147-A177-3AD203B41FA5}">
                      <a16:colId xmlns:a16="http://schemas.microsoft.com/office/drawing/2014/main" val="1015468553"/>
                    </a:ext>
                  </a:extLst>
                </a:gridCol>
                <a:gridCol w="790936">
                  <a:extLst>
                    <a:ext uri="{9D8B030D-6E8A-4147-A177-3AD203B41FA5}">
                      <a16:colId xmlns:a16="http://schemas.microsoft.com/office/drawing/2014/main" val="2619761049"/>
                    </a:ext>
                  </a:extLst>
                </a:gridCol>
                <a:gridCol w="1382641">
                  <a:extLst>
                    <a:ext uri="{9D8B030D-6E8A-4147-A177-3AD203B41FA5}">
                      <a16:colId xmlns:a16="http://schemas.microsoft.com/office/drawing/2014/main" val="3235895061"/>
                    </a:ext>
                  </a:extLst>
                </a:gridCol>
                <a:gridCol w="1248661">
                  <a:extLst>
                    <a:ext uri="{9D8B030D-6E8A-4147-A177-3AD203B41FA5}">
                      <a16:colId xmlns:a16="http://schemas.microsoft.com/office/drawing/2014/main" val="864324244"/>
                    </a:ext>
                  </a:extLst>
                </a:gridCol>
                <a:gridCol w="988638">
                  <a:extLst>
                    <a:ext uri="{9D8B030D-6E8A-4147-A177-3AD203B41FA5}">
                      <a16:colId xmlns:a16="http://schemas.microsoft.com/office/drawing/2014/main" val="1889044747"/>
                    </a:ext>
                  </a:extLst>
                </a:gridCol>
                <a:gridCol w="815927">
                  <a:extLst>
                    <a:ext uri="{9D8B030D-6E8A-4147-A177-3AD203B41FA5}">
                      <a16:colId xmlns:a16="http://schemas.microsoft.com/office/drawing/2014/main" val="2298346969"/>
                    </a:ext>
                  </a:extLst>
                </a:gridCol>
                <a:gridCol w="1439660">
                  <a:extLst>
                    <a:ext uri="{9D8B030D-6E8A-4147-A177-3AD203B41FA5}">
                      <a16:colId xmlns:a16="http://schemas.microsoft.com/office/drawing/2014/main" val="1672344629"/>
                    </a:ext>
                  </a:extLst>
                </a:gridCol>
              </a:tblGrid>
              <a:tr h="189609">
                <a:tc gridSpan="2">
                  <a:txBody>
                    <a:bodyPr/>
                    <a:lstStyle/>
                    <a:p>
                      <a:pPr algn="l" fontAlgn="ctr"/>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gridSpan="4">
                  <a:txBody>
                    <a:bodyPr/>
                    <a:lstStyle/>
                    <a:p>
                      <a:pPr algn="ctr" fontAlgn="ctr"/>
                      <a:r>
                        <a:rPr lang="en-US" sz="1200" b="1" u="none" strike="noStrike" dirty="0">
                          <a:solidFill>
                            <a:schemeClr val="bg1"/>
                          </a:solidFill>
                          <a:effectLst/>
                        </a:rPr>
                        <a:t>HIV incidence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u="none" strike="noStrike">
                          <a:solidFill>
                            <a:schemeClr val="bg1"/>
                          </a:solidFill>
                          <a:effectLst/>
                        </a:rPr>
                        <a:t>Mortality</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78131"/>
                  </a:ext>
                </a:extLst>
              </a:tr>
              <a:tr h="555352">
                <a:tc>
                  <a:txBody>
                    <a:bodyPr/>
                    <a:lstStyle/>
                    <a:p>
                      <a:pPr algn="l" fontAlgn="ctr"/>
                      <a:r>
                        <a:rPr lang="en-US" sz="1200" b="1" u="none" strike="noStrike" dirty="0">
                          <a:solidFill>
                            <a:schemeClr val="bg1"/>
                          </a:solidFill>
                          <a:effectLst/>
                        </a:rPr>
                        <a:t>Characteristic</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Overall </a:t>
                      </a:r>
                      <a:br>
                        <a:rPr lang="en-US" sz="1200" b="1" u="none" strike="noStrike" dirty="0">
                          <a:solidFill>
                            <a:schemeClr val="bg1"/>
                          </a:solidFill>
                          <a:effectLst/>
                        </a:rPr>
                      </a:br>
                      <a:r>
                        <a:rPr lang="en-US" sz="1200" b="1" u="none" strike="noStrike" dirty="0">
                          <a:solidFill>
                            <a:schemeClr val="bg1"/>
                          </a:solidFill>
                          <a:effectLst/>
                        </a:rPr>
                        <a:t>N = 1,312</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No HIV </a:t>
                      </a:r>
                      <a:br>
                        <a:rPr lang="en-US" sz="1200" b="1" u="none" strike="noStrike" dirty="0">
                          <a:solidFill>
                            <a:schemeClr val="bg1"/>
                          </a:solidFill>
                          <a:effectLst/>
                        </a:rPr>
                      </a:br>
                      <a:r>
                        <a:rPr lang="en-US" sz="1200" b="1" u="none" strike="noStrike" dirty="0">
                          <a:solidFill>
                            <a:schemeClr val="bg1"/>
                          </a:solidFill>
                          <a:effectLst/>
                        </a:rPr>
                        <a:t>N = 1,297</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Incident HIV </a:t>
                      </a:r>
                      <a:br>
                        <a:rPr lang="en-US" sz="1200" b="1" u="none" strike="noStrike" dirty="0">
                          <a:solidFill>
                            <a:schemeClr val="bg1"/>
                          </a:solidFill>
                          <a:effectLst/>
                        </a:rPr>
                      </a:br>
                      <a:r>
                        <a:rPr lang="en-US" sz="1200" b="1" u="none" strike="noStrike" dirty="0">
                          <a:solidFill>
                            <a:schemeClr val="bg1"/>
                          </a:solidFill>
                          <a:effectLst/>
                        </a:rPr>
                        <a:t>N = 15</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Alive </a:t>
                      </a:r>
                      <a:br>
                        <a:rPr lang="en-US" sz="1200" b="1" u="none" strike="noStrike" dirty="0">
                          <a:solidFill>
                            <a:schemeClr val="bg1"/>
                          </a:solidFill>
                          <a:effectLst/>
                        </a:rPr>
                      </a:br>
                      <a:r>
                        <a:rPr lang="en-US" sz="1200" b="1" u="none" strike="noStrike" dirty="0">
                          <a:solidFill>
                            <a:schemeClr val="bg1"/>
                          </a:solidFill>
                          <a:effectLst/>
                        </a:rPr>
                        <a:t>N = 1,303</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Deceased </a:t>
                      </a:r>
                      <a:br>
                        <a:rPr lang="en-US" sz="1200" b="1" u="none" strike="noStrike" dirty="0">
                          <a:solidFill>
                            <a:schemeClr val="bg1"/>
                          </a:solidFill>
                          <a:effectLst/>
                        </a:rPr>
                      </a:br>
                      <a:r>
                        <a:rPr lang="en-US" sz="1200" b="1" u="none" strike="noStrike" dirty="0">
                          <a:solidFill>
                            <a:schemeClr val="bg1"/>
                          </a:solidFill>
                          <a:effectLst/>
                        </a:rPr>
                        <a:t>N = 9</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extLst>
                  <a:ext uri="{0D108BD9-81ED-4DB2-BD59-A6C34878D82A}">
                    <a16:rowId xmlns:a16="http://schemas.microsoft.com/office/drawing/2014/main" val="1196973206"/>
                  </a:ext>
                </a:extLst>
              </a:tr>
              <a:tr h="436462">
                <a:tc>
                  <a:txBody>
                    <a:bodyPr/>
                    <a:lstStyle/>
                    <a:p>
                      <a:pPr algn="l" fontAlgn="ctr"/>
                      <a:r>
                        <a:rPr lang="en-US" sz="1200" b="1" u="none" strike="noStrike" dirty="0">
                          <a:effectLst/>
                        </a:rPr>
                        <a:t>Digital mode </a:t>
                      </a:r>
                      <a:br>
                        <a:rPr lang="en-US" sz="1200" b="1" u="none" strike="noStrike" dirty="0">
                          <a:effectLst/>
                        </a:rPr>
                      </a:br>
                      <a:r>
                        <a:rPr lang="en-US" sz="1200" u="none" strike="noStrike" dirty="0">
                          <a:effectLst/>
                        </a:rPr>
                        <a:t>(ref: site-based)</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578 (44%)</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576 (44%)</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 (13%)</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0.016</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0.2 (0.0-0.7)</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577 (44%)</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1 (11%)</a:t>
                      </a:r>
                      <a:endParaRPr lang="en-US" sz="1200" b="0" i="0" u="none" strike="noStrike">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0.086</a:t>
                      </a:r>
                      <a:endParaRPr lang="en-US" sz="1200" b="0"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0.2 (0.0-0.9 )</a:t>
                      </a:r>
                      <a:endParaRPr lang="en-US" sz="1200" b="1" i="0" u="none" strike="noStrike" dirty="0">
                        <a:solidFill>
                          <a:srgbClr val="000000"/>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465912"/>
                  </a:ext>
                </a:extLst>
              </a:tr>
              <a:tr h="189609">
                <a:tc>
                  <a:txBody>
                    <a:bodyPr/>
                    <a:lstStyle/>
                    <a:p>
                      <a:pPr algn="l" fontAlgn="ctr"/>
                      <a:r>
                        <a:rPr lang="en-US" sz="1200" b="1" u="none" strike="noStrike" dirty="0">
                          <a:effectLst/>
                        </a:rPr>
                        <a:t>Region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0.075</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0.002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34547272"/>
                  </a:ext>
                </a:extLst>
              </a:tr>
              <a:tr h="204699">
                <a:tc>
                  <a:txBody>
                    <a:bodyPr/>
                    <a:lstStyle/>
                    <a:p>
                      <a:pPr algn="l" fontAlgn="ctr"/>
                      <a:r>
                        <a:rPr lang="en-US" sz="1200" u="none" strike="noStrike" dirty="0">
                          <a:effectLst/>
                        </a:rPr>
                        <a:t>North</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655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651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4 (27%)</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Ref</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655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 (0%)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algn="ctr" fontAlgn="ctr"/>
                      <a:r>
                        <a:rPr lang="en-US" sz="1200" u="none" strike="noStrike" dirty="0">
                          <a:solidFill>
                            <a:schemeClr val="accent1"/>
                          </a:solidFill>
                          <a:effectLst/>
                        </a:rPr>
                        <a:t>Not calculated; all occurred in mid-Atlantic &amp; South </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4354969"/>
                  </a:ext>
                </a:extLst>
              </a:tr>
              <a:tr h="218231">
                <a:tc>
                  <a:txBody>
                    <a:bodyPr/>
                    <a:lstStyle/>
                    <a:p>
                      <a:pPr algn="l" fontAlgn="ctr"/>
                      <a:r>
                        <a:rPr lang="en-US" sz="1200" u="none" strike="noStrike" dirty="0">
                          <a:effectLst/>
                        </a:rPr>
                        <a:t>Mid-Atlantic</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301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298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 (20%)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1.6 (0.3-7.5)</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298 (23%)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 (33%)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873267"/>
                  </a:ext>
                </a:extLst>
              </a:tr>
              <a:tr h="204699">
                <a:tc>
                  <a:txBody>
                    <a:bodyPr/>
                    <a:lstStyle/>
                    <a:p>
                      <a:pPr algn="l" fontAlgn="ctr"/>
                      <a:r>
                        <a:rPr lang="en-US" sz="1200" u="none" strike="noStrike" dirty="0">
                          <a:effectLst/>
                        </a:rPr>
                        <a:t>South</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356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348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8 (53%)</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3.7 (1.2-14.1)</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350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6 (67%)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7109601"/>
                  </a:ext>
                </a:extLst>
              </a:tr>
              <a:tr h="218231">
                <a:tc>
                  <a:txBody>
                    <a:bodyPr/>
                    <a:lstStyle/>
                    <a:p>
                      <a:pPr algn="l" fontAlgn="ctr"/>
                      <a:r>
                        <a:rPr lang="en-US" sz="1200" b="1" u="none" strike="noStrike" dirty="0">
                          <a:solidFill>
                            <a:schemeClr val="bg1">
                              <a:lumMod val="65000"/>
                            </a:schemeClr>
                          </a:solidFill>
                          <a:effectLst/>
                        </a:rPr>
                        <a:t>Cocaine use </a:t>
                      </a:r>
                      <a:r>
                        <a:rPr lang="en-US" sz="1200" u="none" strike="noStrike" dirty="0">
                          <a:solidFill>
                            <a:schemeClr val="bg1">
                              <a:lumMod val="65000"/>
                            </a:schemeClr>
                          </a:solidFill>
                          <a:effectLst/>
                        </a:rPr>
                        <a:t>(ref: no)</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136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132 (10%)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(29%)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0.051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3.5 (0.9-10.6)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134 (10%)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(22%)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0326183"/>
                  </a:ext>
                </a:extLst>
              </a:tr>
              <a:tr h="372481">
                <a:tc>
                  <a:txBody>
                    <a:bodyPr/>
                    <a:lstStyle/>
                    <a:p>
                      <a:pPr algn="l" fontAlgn="ctr"/>
                      <a:r>
                        <a:rPr lang="en-US" sz="1200" b="1" u="none" strike="noStrike" dirty="0">
                          <a:solidFill>
                            <a:schemeClr val="bg1">
                              <a:lumMod val="65000"/>
                            </a:schemeClr>
                          </a:solidFill>
                          <a:effectLst/>
                        </a:rPr>
                        <a:t>Methamphetamine use </a:t>
                      </a:r>
                      <a:r>
                        <a:rPr lang="en-US" sz="1200" u="none" strike="noStrike" dirty="0">
                          <a:solidFill>
                            <a:schemeClr val="bg1">
                              <a:lumMod val="65000"/>
                            </a:schemeClr>
                          </a:solidFill>
                          <a:effectLst/>
                        </a:rPr>
                        <a:t>(ref: no)</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73 (6%)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70 (5%)</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(21%)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0.040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4.7 (1.1-15.5)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72 (6%)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0.400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8617989"/>
                  </a:ext>
                </a:extLst>
              </a:tr>
              <a:tr h="402126">
                <a:tc>
                  <a:txBody>
                    <a:bodyPr/>
                    <a:lstStyle/>
                    <a:p>
                      <a:pPr algn="l" fontAlgn="ctr"/>
                      <a:r>
                        <a:rPr lang="en-US" sz="1200" b="1" u="none" strike="noStrike" dirty="0">
                          <a:solidFill>
                            <a:schemeClr val="bg1">
                              <a:lumMod val="65000"/>
                            </a:schemeClr>
                          </a:solidFill>
                          <a:effectLst/>
                        </a:rPr>
                        <a:t>Any stimulant use</a:t>
                      </a:r>
                      <a:r>
                        <a:rPr lang="en-US" sz="1200" u="none" strike="noStrike" dirty="0">
                          <a:solidFill>
                            <a:schemeClr val="bg1">
                              <a:lumMod val="65000"/>
                            </a:schemeClr>
                          </a:solidFill>
                          <a:effectLst/>
                        </a:rPr>
                        <a:t> (ref: none)</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211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207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(29%)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0.300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207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4.2 (1.0-15.9)</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3587472"/>
                  </a:ext>
                </a:extLst>
              </a:tr>
              <a:tr h="555352">
                <a:tc>
                  <a:txBody>
                    <a:bodyPr/>
                    <a:lstStyle/>
                    <a:p>
                      <a:pPr algn="l" fontAlgn="ctr"/>
                      <a:r>
                        <a:rPr lang="en-US" sz="1200" b="1" u="none" strike="noStrike" dirty="0">
                          <a:solidFill>
                            <a:schemeClr val="bg1">
                              <a:lumMod val="65000"/>
                            </a:schemeClr>
                          </a:solidFill>
                          <a:effectLst/>
                        </a:rPr>
                        <a:t>Laboratory confirmed STI </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(site-based only)</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80 (11%)</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75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(38%)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0.009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5.3 (1.6-16.3)</a:t>
                      </a:r>
                      <a:endParaRPr lang="en-US" sz="1200" b="1"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76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0.007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8.4 (2.0-36.2)</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0410610"/>
                  </a:ext>
                </a:extLst>
              </a:tr>
              <a:tr h="335093">
                <a:tc gridSpan="4">
                  <a:txBody>
                    <a:bodyPr/>
                    <a:lstStyle/>
                    <a:p>
                      <a:pPr algn="l" fontAlgn="ctr"/>
                      <a:r>
                        <a:rPr lang="en-US" sz="1200" b="1" u="none" strike="noStrike" dirty="0">
                          <a:solidFill>
                            <a:schemeClr val="bg1">
                              <a:lumMod val="65000"/>
                            </a:schemeClr>
                          </a:solidFill>
                          <a:effectLst/>
                        </a:rPr>
                        <a:t>Gender(s) of casual &amp;/or regular partners (</a:t>
                      </a:r>
                      <a:r>
                        <a:rPr lang="en-US" sz="1200" u="none" strike="noStrike" dirty="0">
                          <a:solidFill>
                            <a:schemeClr val="bg1">
                              <a:lumMod val="65000"/>
                            </a:schemeClr>
                          </a:solidFill>
                          <a:effectLst/>
                        </a:rPr>
                        <a:t>past 3 </a:t>
                      </a:r>
                      <a:r>
                        <a:rPr lang="en-US" sz="1200" u="none" strike="noStrike" dirty="0" err="1">
                          <a:solidFill>
                            <a:schemeClr val="bg1">
                              <a:lumMod val="65000"/>
                            </a:schemeClr>
                          </a:solidFill>
                          <a:effectLst/>
                        </a:rPr>
                        <a:t>mo</a:t>
                      </a:r>
                      <a:r>
                        <a:rPr lang="en-US" sz="1200" u="none" strike="noStrike" dirty="0">
                          <a:solidFill>
                            <a:schemeClr val="bg1">
                              <a:lumMod val="65000"/>
                            </a:schemeClr>
                          </a:solidFill>
                          <a:effectLst/>
                        </a:rPr>
                        <a:t>)</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0.037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520568"/>
                  </a:ext>
                </a:extLst>
              </a:tr>
              <a:tr h="218231">
                <a:tc>
                  <a:txBody>
                    <a:bodyPr/>
                    <a:lstStyle/>
                    <a:p>
                      <a:pPr algn="l" fontAlgn="ctr"/>
                      <a:r>
                        <a:rPr lang="en-US" sz="1200" u="none" strike="noStrike">
                          <a:solidFill>
                            <a:schemeClr val="bg1">
                              <a:lumMod val="65000"/>
                            </a:schemeClr>
                          </a:solidFill>
                          <a:effectLst/>
                        </a:rPr>
                        <a:t>Cis man only</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364 (42%)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356 (42%)</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 (73%)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359 (42%)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(100%)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36207425"/>
                  </a:ext>
                </a:extLst>
              </a:tr>
              <a:tr h="500839">
                <a:tc>
                  <a:txBody>
                    <a:bodyPr/>
                    <a:lstStyle/>
                    <a:p>
                      <a:pPr algn="l" fontAlgn="ctr"/>
                      <a:r>
                        <a:rPr lang="en-US" sz="1200" u="none" strike="noStrike" dirty="0">
                          <a:solidFill>
                            <a:schemeClr val="bg1">
                              <a:lumMod val="65000"/>
                            </a:schemeClr>
                          </a:solidFill>
                          <a:effectLst/>
                        </a:rPr>
                        <a:t>Cis woman or trans people only</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49123633"/>
                  </a:ext>
                </a:extLst>
              </a:tr>
              <a:tr h="384897">
                <a:tc>
                  <a:txBody>
                    <a:bodyPr/>
                    <a:lstStyle/>
                    <a:p>
                      <a:pPr algn="l" fontAlgn="ctr"/>
                      <a:r>
                        <a:rPr lang="en-US" sz="1200" u="none" strike="noStrike" dirty="0">
                          <a:solidFill>
                            <a:schemeClr val="bg1">
                              <a:lumMod val="65000"/>
                            </a:schemeClr>
                          </a:solidFill>
                          <a:effectLst/>
                        </a:rPr>
                        <a:t>Multiple genders</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244 (28%)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241 (28%)</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3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algn="ctr" fontAlgn="ctr"/>
                      <a:r>
                        <a:rPr lang="en-US" sz="1200" u="none" strike="noStrike" dirty="0">
                          <a:solidFill>
                            <a:schemeClr val="bg1">
                              <a:lumMod val="65000"/>
                            </a:schemeClr>
                          </a:solidFill>
                          <a:effectLst/>
                        </a:rPr>
                        <a:t>244 (28%)</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656300861"/>
                  </a:ext>
                </a:extLst>
              </a:tr>
              <a:tr h="555352">
                <a:tc>
                  <a:txBody>
                    <a:bodyPr/>
                    <a:lstStyle/>
                    <a:p>
                      <a:pPr marL="0" indent="0" algn="l" fontAlgn="ctr"/>
                      <a:r>
                        <a:rPr lang="en-US" sz="1200" b="1" i="0" u="none" strike="noStrike" dirty="0">
                          <a:solidFill>
                            <a:schemeClr val="bg1">
                              <a:lumMod val="65000"/>
                            </a:schemeClr>
                          </a:solidFill>
                          <a:effectLst/>
                          <a:latin typeface="+mj-lt"/>
                        </a:rPr>
                        <a:t>Sought gender-transition related care </a:t>
                      </a:r>
                      <a:r>
                        <a:rPr lang="en-US" sz="1200" b="0" i="0" u="none" strike="noStrike" dirty="0">
                          <a:solidFill>
                            <a:schemeClr val="bg1">
                              <a:lumMod val="65000"/>
                            </a:schemeClr>
                          </a:solidFill>
                          <a:effectLst/>
                          <a:latin typeface="+mj-lt"/>
                        </a:rPr>
                        <a:t>(past 12 </a:t>
                      </a:r>
                      <a:r>
                        <a:rPr lang="en-US" sz="1200" b="0" i="0" u="none" strike="noStrike" dirty="0" err="1">
                          <a:solidFill>
                            <a:schemeClr val="bg1">
                              <a:lumMod val="65000"/>
                            </a:schemeClr>
                          </a:solidFill>
                          <a:effectLst/>
                          <a:latin typeface="+mj-lt"/>
                        </a:rPr>
                        <a:t>mo</a:t>
                      </a:r>
                      <a:r>
                        <a:rPr lang="en-US" sz="1200" b="0" i="0" u="none" strike="noStrike" dirty="0">
                          <a:solidFill>
                            <a:schemeClr val="bg1">
                              <a:lumMod val="65000"/>
                            </a:schemeClr>
                          </a:solidFill>
                          <a:effectLst/>
                          <a:latin typeface="+mj-lt"/>
                        </a:rPr>
                        <a:t>)</a:t>
                      </a:r>
                    </a:p>
                  </a:txBody>
                  <a:tcPr marL="121291"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1,082 (83%)</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1,072 (84%)</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 (67%)</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0.087</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0.4 (0.1, 1.3)</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1,078 (84%)</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4 (50%)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0.030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0.2 (0.1-0.8)</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1079070"/>
                  </a:ext>
                </a:extLst>
              </a:tr>
            </a:tbl>
          </a:graphicData>
        </a:graphic>
      </p:graphicFrame>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p:txBody>
          <a:bodyPr/>
          <a:lstStyle/>
          <a:p>
            <a:r>
              <a:rPr lang="en-US" dirty="0">
                <a:solidFill>
                  <a:schemeClr val="accent1"/>
                </a:solidFill>
              </a:rPr>
              <a:t>Shared Predictors</a:t>
            </a:r>
          </a:p>
        </p:txBody>
      </p:sp>
      <p:sp>
        <p:nvSpPr>
          <p:cNvPr id="17" name="Rectangle 16">
            <a:extLst>
              <a:ext uri="{FF2B5EF4-FFF2-40B4-BE49-F238E27FC236}">
                <a16:creationId xmlns:a16="http://schemas.microsoft.com/office/drawing/2014/main" id="{75D9418D-EE3E-42CE-A3F9-9B021C28A572}"/>
              </a:ext>
            </a:extLst>
          </p:cNvPr>
          <p:cNvSpPr/>
          <p:nvPr/>
        </p:nvSpPr>
        <p:spPr>
          <a:xfrm>
            <a:off x="289560" y="1926769"/>
            <a:ext cx="11612878" cy="1280160"/>
          </a:xfrm>
          <a:prstGeom prst="rect">
            <a:avLst/>
          </a:prstGeom>
          <a:solidFill>
            <a:srgbClr val="CA67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03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02CE180-B542-46A0-95D0-6B7251119AF3}"/>
              </a:ext>
            </a:extLst>
          </p:cNvPr>
          <p:cNvGraphicFramePr>
            <a:graphicFrameLocks noGrp="1"/>
          </p:cNvGraphicFramePr>
          <p:nvPr>
            <p:ph sz="quarter" idx="13"/>
            <p:extLst>
              <p:ext uri="{D42A27DB-BD31-4B8C-83A1-F6EECF244321}">
                <p14:modId xmlns:p14="http://schemas.microsoft.com/office/powerpoint/2010/main" val="3841623296"/>
              </p:ext>
            </p:extLst>
          </p:nvPr>
        </p:nvGraphicFramePr>
        <p:xfrm>
          <a:off x="289561" y="1190893"/>
          <a:ext cx="11612879" cy="5541427"/>
        </p:xfrm>
        <a:graphic>
          <a:graphicData uri="http://schemas.openxmlformats.org/drawingml/2006/table">
            <a:tbl>
              <a:tblPr>
                <a:tableStyleId>{69012ECD-51FC-41F1-AA8D-1B2483CD663E}</a:tableStyleId>
              </a:tblPr>
              <a:tblGrid>
                <a:gridCol w="1795223">
                  <a:extLst>
                    <a:ext uri="{9D8B030D-6E8A-4147-A177-3AD203B41FA5}">
                      <a16:colId xmlns:a16="http://schemas.microsoft.com/office/drawing/2014/main" val="4146848255"/>
                    </a:ext>
                  </a:extLst>
                </a:gridCol>
                <a:gridCol w="1042027">
                  <a:extLst>
                    <a:ext uri="{9D8B030D-6E8A-4147-A177-3AD203B41FA5}">
                      <a16:colId xmlns:a16="http://schemas.microsoft.com/office/drawing/2014/main" val="1358767159"/>
                    </a:ext>
                  </a:extLst>
                </a:gridCol>
                <a:gridCol w="1104801">
                  <a:extLst>
                    <a:ext uri="{9D8B030D-6E8A-4147-A177-3AD203B41FA5}">
                      <a16:colId xmlns:a16="http://schemas.microsoft.com/office/drawing/2014/main" val="2703515067"/>
                    </a:ext>
                  </a:extLst>
                </a:gridCol>
                <a:gridCol w="1004365">
                  <a:extLst>
                    <a:ext uri="{9D8B030D-6E8A-4147-A177-3AD203B41FA5}">
                      <a16:colId xmlns:a16="http://schemas.microsoft.com/office/drawing/2014/main" val="1015468553"/>
                    </a:ext>
                  </a:extLst>
                </a:gridCol>
                <a:gridCol w="790936">
                  <a:extLst>
                    <a:ext uri="{9D8B030D-6E8A-4147-A177-3AD203B41FA5}">
                      <a16:colId xmlns:a16="http://schemas.microsoft.com/office/drawing/2014/main" val="2619761049"/>
                    </a:ext>
                  </a:extLst>
                </a:gridCol>
                <a:gridCol w="1382641">
                  <a:extLst>
                    <a:ext uri="{9D8B030D-6E8A-4147-A177-3AD203B41FA5}">
                      <a16:colId xmlns:a16="http://schemas.microsoft.com/office/drawing/2014/main" val="3235895061"/>
                    </a:ext>
                  </a:extLst>
                </a:gridCol>
                <a:gridCol w="1248661">
                  <a:extLst>
                    <a:ext uri="{9D8B030D-6E8A-4147-A177-3AD203B41FA5}">
                      <a16:colId xmlns:a16="http://schemas.microsoft.com/office/drawing/2014/main" val="864324244"/>
                    </a:ext>
                  </a:extLst>
                </a:gridCol>
                <a:gridCol w="988638">
                  <a:extLst>
                    <a:ext uri="{9D8B030D-6E8A-4147-A177-3AD203B41FA5}">
                      <a16:colId xmlns:a16="http://schemas.microsoft.com/office/drawing/2014/main" val="1889044747"/>
                    </a:ext>
                  </a:extLst>
                </a:gridCol>
                <a:gridCol w="815927">
                  <a:extLst>
                    <a:ext uri="{9D8B030D-6E8A-4147-A177-3AD203B41FA5}">
                      <a16:colId xmlns:a16="http://schemas.microsoft.com/office/drawing/2014/main" val="2298346969"/>
                    </a:ext>
                  </a:extLst>
                </a:gridCol>
                <a:gridCol w="1439660">
                  <a:extLst>
                    <a:ext uri="{9D8B030D-6E8A-4147-A177-3AD203B41FA5}">
                      <a16:colId xmlns:a16="http://schemas.microsoft.com/office/drawing/2014/main" val="1672344629"/>
                    </a:ext>
                  </a:extLst>
                </a:gridCol>
              </a:tblGrid>
              <a:tr h="189609">
                <a:tc gridSpan="2">
                  <a:txBody>
                    <a:bodyPr/>
                    <a:lstStyle/>
                    <a:p>
                      <a:pPr algn="l" fontAlgn="ctr"/>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gridSpan="4">
                  <a:txBody>
                    <a:bodyPr/>
                    <a:lstStyle/>
                    <a:p>
                      <a:pPr algn="ctr" fontAlgn="ctr"/>
                      <a:r>
                        <a:rPr lang="en-US" sz="1200" b="1" u="none" strike="noStrike">
                          <a:solidFill>
                            <a:schemeClr val="bg1"/>
                          </a:solidFill>
                          <a:effectLst/>
                        </a:rPr>
                        <a:t>HIV incidence</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u="none" strike="noStrike">
                          <a:solidFill>
                            <a:schemeClr val="bg1"/>
                          </a:solidFill>
                          <a:effectLst/>
                        </a:rPr>
                        <a:t>Mortality</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78131"/>
                  </a:ext>
                </a:extLst>
              </a:tr>
              <a:tr h="555352">
                <a:tc>
                  <a:txBody>
                    <a:bodyPr/>
                    <a:lstStyle/>
                    <a:p>
                      <a:pPr algn="l" fontAlgn="ctr"/>
                      <a:r>
                        <a:rPr lang="en-US" sz="1200" b="1" u="none" strike="noStrike" dirty="0">
                          <a:solidFill>
                            <a:schemeClr val="bg1"/>
                          </a:solidFill>
                          <a:effectLst/>
                        </a:rPr>
                        <a:t>Characteristic</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Overall </a:t>
                      </a:r>
                      <a:br>
                        <a:rPr lang="en-US" sz="1200" b="1" u="none" strike="noStrike" dirty="0">
                          <a:solidFill>
                            <a:schemeClr val="bg1"/>
                          </a:solidFill>
                          <a:effectLst/>
                        </a:rPr>
                      </a:br>
                      <a:r>
                        <a:rPr lang="en-US" sz="1200" b="1" u="none" strike="noStrike" dirty="0">
                          <a:solidFill>
                            <a:schemeClr val="bg1"/>
                          </a:solidFill>
                          <a:effectLst/>
                        </a:rPr>
                        <a:t>N = 1,312</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No HIV </a:t>
                      </a:r>
                      <a:br>
                        <a:rPr lang="en-US" sz="1200" b="1" u="none" strike="noStrike" dirty="0">
                          <a:solidFill>
                            <a:schemeClr val="bg1"/>
                          </a:solidFill>
                          <a:effectLst/>
                        </a:rPr>
                      </a:br>
                      <a:r>
                        <a:rPr lang="en-US" sz="1200" b="1" u="none" strike="noStrike" dirty="0">
                          <a:solidFill>
                            <a:schemeClr val="bg1"/>
                          </a:solidFill>
                          <a:effectLst/>
                        </a:rPr>
                        <a:t>N = 1,297</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Incident HIV </a:t>
                      </a:r>
                      <a:br>
                        <a:rPr lang="en-US" sz="1200" b="1" u="none" strike="noStrike" dirty="0">
                          <a:solidFill>
                            <a:schemeClr val="bg1"/>
                          </a:solidFill>
                          <a:effectLst/>
                        </a:rPr>
                      </a:br>
                      <a:r>
                        <a:rPr lang="en-US" sz="1200" b="1" u="none" strike="noStrike" dirty="0">
                          <a:solidFill>
                            <a:schemeClr val="bg1"/>
                          </a:solidFill>
                          <a:effectLst/>
                        </a:rPr>
                        <a:t>N = 15</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Alive </a:t>
                      </a:r>
                      <a:br>
                        <a:rPr lang="en-US" sz="1200" b="1" u="none" strike="noStrike" dirty="0">
                          <a:solidFill>
                            <a:schemeClr val="bg1"/>
                          </a:solidFill>
                          <a:effectLst/>
                        </a:rPr>
                      </a:br>
                      <a:r>
                        <a:rPr lang="en-US" sz="1200" b="1" u="none" strike="noStrike" dirty="0">
                          <a:solidFill>
                            <a:schemeClr val="bg1"/>
                          </a:solidFill>
                          <a:effectLst/>
                        </a:rPr>
                        <a:t>N = 1,303</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Deceased </a:t>
                      </a:r>
                      <a:br>
                        <a:rPr lang="en-US" sz="1200" b="1" u="none" strike="noStrike" dirty="0">
                          <a:solidFill>
                            <a:schemeClr val="bg1"/>
                          </a:solidFill>
                          <a:effectLst/>
                        </a:rPr>
                      </a:br>
                      <a:r>
                        <a:rPr lang="en-US" sz="1200" b="1" u="none" strike="noStrike" dirty="0">
                          <a:solidFill>
                            <a:schemeClr val="bg1"/>
                          </a:solidFill>
                          <a:effectLst/>
                        </a:rPr>
                        <a:t>N = 9</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extLst>
                  <a:ext uri="{0D108BD9-81ED-4DB2-BD59-A6C34878D82A}">
                    <a16:rowId xmlns:a16="http://schemas.microsoft.com/office/drawing/2014/main" val="1196973206"/>
                  </a:ext>
                </a:extLst>
              </a:tr>
              <a:tr h="436462">
                <a:tc>
                  <a:txBody>
                    <a:bodyPr/>
                    <a:lstStyle/>
                    <a:p>
                      <a:pPr algn="l" fontAlgn="ctr"/>
                      <a:r>
                        <a:rPr lang="en-US" sz="1200" b="1" u="none" strike="noStrike" dirty="0">
                          <a:solidFill>
                            <a:schemeClr val="bg1">
                              <a:lumMod val="65000"/>
                            </a:schemeClr>
                          </a:solidFill>
                          <a:effectLst/>
                        </a:rPr>
                        <a:t>Digital mode</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(ref: site-based)</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578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576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(13%)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(0.0-0.7)</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577 (44%)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0.086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(0.0-0.9 )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465912"/>
                  </a:ext>
                </a:extLst>
              </a:tr>
              <a:tr h="189609">
                <a:tc>
                  <a:txBody>
                    <a:bodyPr/>
                    <a:lstStyle/>
                    <a:p>
                      <a:pPr algn="l" fontAlgn="ctr"/>
                      <a:r>
                        <a:rPr lang="en-US" sz="1200" b="1" u="none" strike="noStrike" dirty="0">
                          <a:solidFill>
                            <a:schemeClr val="bg1">
                              <a:lumMod val="65000"/>
                            </a:schemeClr>
                          </a:solidFill>
                          <a:effectLst/>
                        </a:rPr>
                        <a:t>Region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0.075</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0.002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34547272"/>
                  </a:ext>
                </a:extLst>
              </a:tr>
              <a:tr h="204699">
                <a:tc>
                  <a:txBody>
                    <a:bodyPr/>
                    <a:lstStyle/>
                    <a:p>
                      <a:pPr algn="l" fontAlgn="ctr"/>
                      <a:r>
                        <a:rPr lang="en-US" sz="1200" u="none" strike="noStrike" dirty="0">
                          <a:solidFill>
                            <a:schemeClr val="bg1">
                              <a:lumMod val="65000"/>
                            </a:schemeClr>
                          </a:solidFill>
                          <a:effectLst/>
                        </a:rPr>
                        <a:t>North</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655 (50%)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651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Ref</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655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algn="ctr" fontAlgn="ctr"/>
                      <a:r>
                        <a:rPr lang="en-US" sz="1200" u="none" strike="noStrike" dirty="0">
                          <a:solidFill>
                            <a:schemeClr val="bg1">
                              <a:lumMod val="65000"/>
                            </a:schemeClr>
                          </a:solidFill>
                          <a:effectLst/>
                        </a:rPr>
                        <a:t>Not calculated; all occurred in mid-Atlantic &amp; South </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4354969"/>
                  </a:ext>
                </a:extLst>
              </a:tr>
              <a:tr h="218231">
                <a:tc>
                  <a:txBody>
                    <a:bodyPr/>
                    <a:lstStyle/>
                    <a:p>
                      <a:pPr algn="l" fontAlgn="ctr"/>
                      <a:r>
                        <a:rPr lang="en-US" sz="1200" u="none" strike="noStrike" dirty="0">
                          <a:solidFill>
                            <a:schemeClr val="bg1">
                              <a:lumMod val="65000"/>
                            </a:schemeClr>
                          </a:solidFill>
                          <a:effectLst/>
                        </a:rPr>
                        <a:t>Mid-Atlantic</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301 (23%)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298 (23%)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 (20%)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1.6 (0.3-7.5)</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298 (23%)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(33%)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873267"/>
                  </a:ext>
                </a:extLst>
              </a:tr>
              <a:tr h="204699">
                <a:tc>
                  <a:txBody>
                    <a:bodyPr/>
                    <a:lstStyle/>
                    <a:p>
                      <a:pPr algn="l" fontAlgn="ctr"/>
                      <a:r>
                        <a:rPr lang="en-US" sz="1200" u="none" strike="noStrike" dirty="0">
                          <a:solidFill>
                            <a:schemeClr val="bg1">
                              <a:lumMod val="65000"/>
                            </a:schemeClr>
                          </a:solidFill>
                          <a:effectLst/>
                        </a:rPr>
                        <a:t>South</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356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348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8 (53%)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3.7 (1.2-14.1)</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350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6 (67%)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7109601"/>
                  </a:ext>
                </a:extLst>
              </a:tr>
              <a:tr h="218231">
                <a:tc>
                  <a:txBody>
                    <a:bodyPr/>
                    <a:lstStyle/>
                    <a:p>
                      <a:pPr algn="l" fontAlgn="ctr"/>
                      <a:r>
                        <a:rPr lang="en-US" sz="1200" b="1" u="none" strike="noStrike" dirty="0">
                          <a:effectLst/>
                        </a:rPr>
                        <a:t>Cocaine use </a:t>
                      </a:r>
                      <a:r>
                        <a:rPr lang="en-US" sz="1200" u="none" strike="noStrike" dirty="0">
                          <a:effectLst/>
                        </a:rPr>
                        <a:t>(ref: no)</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136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132 (10%)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4 (29%)</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0.051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 3.5 (0.9-10.6)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134 (10%)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 (22%)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0.200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0326183"/>
                  </a:ext>
                </a:extLst>
              </a:tr>
              <a:tr h="372481">
                <a:tc>
                  <a:txBody>
                    <a:bodyPr/>
                    <a:lstStyle/>
                    <a:p>
                      <a:pPr algn="l" fontAlgn="ctr"/>
                      <a:r>
                        <a:rPr lang="en-US" sz="1200" b="1" u="none" strike="noStrike" dirty="0">
                          <a:effectLst/>
                        </a:rPr>
                        <a:t>Methamphetamine use </a:t>
                      </a:r>
                      <a:r>
                        <a:rPr lang="en-US" sz="1200" u="none" strike="noStrike" dirty="0">
                          <a:effectLst/>
                        </a:rPr>
                        <a:t>(ref: no)</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73 (6%)</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70 (5%)</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 (21%)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0.040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rgbClr val="000000"/>
                          </a:solidFill>
                          <a:effectLst/>
                        </a:rPr>
                        <a:t>4.7 (1.1-15.5)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72 (6%)</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1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0.400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8617989"/>
                  </a:ext>
                </a:extLst>
              </a:tr>
              <a:tr h="402126">
                <a:tc>
                  <a:txBody>
                    <a:bodyPr/>
                    <a:lstStyle/>
                    <a:p>
                      <a:pPr algn="l" fontAlgn="ctr"/>
                      <a:r>
                        <a:rPr lang="en-US" sz="1200" b="1" u="none" strike="noStrike" dirty="0">
                          <a:effectLst/>
                        </a:rPr>
                        <a:t>Any stimulant use</a:t>
                      </a:r>
                      <a:r>
                        <a:rPr lang="en-US" sz="1200" u="none" strike="noStrike" dirty="0">
                          <a:effectLst/>
                        </a:rPr>
                        <a:t> (ref: none)</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211 (16%)</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207 (16%)</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4 (29%)</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0.300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207 (16%)</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4 (44%)</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0.044</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4.2 (1.0-15.9)</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3587472"/>
                  </a:ext>
                </a:extLst>
              </a:tr>
              <a:tr h="555352">
                <a:tc>
                  <a:txBody>
                    <a:bodyPr/>
                    <a:lstStyle/>
                    <a:p>
                      <a:pPr algn="l" fontAlgn="ctr"/>
                      <a:r>
                        <a:rPr lang="en-US" sz="1200" b="1" u="none" strike="noStrike" dirty="0">
                          <a:effectLst/>
                        </a:rPr>
                        <a:t>Laboratory confirmed STI </a:t>
                      </a:r>
                      <a:br>
                        <a:rPr lang="en-US" sz="1200" b="1" u="none" strike="noStrike" dirty="0">
                          <a:effectLst/>
                        </a:rPr>
                      </a:br>
                      <a:r>
                        <a:rPr lang="en-US" sz="1200" u="none" strike="noStrike" dirty="0">
                          <a:effectLst/>
                        </a:rPr>
                        <a:t>(site-based only)</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80 (11%)</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75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5 (38%)</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0.009</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5.3 (1.6-16.3)</a:t>
                      </a:r>
                      <a:endParaRPr lang="en-US" sz="1200" b="1"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76 (11%)</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4 (50%)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0.007</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8.4 (2.0-36.2)</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0410610"/>
                  </a:ext>
                </a:extLst>
              </a:tr>
              <a:tr h="335093">
                <a:tc gridSpan="4">
                  <a:txBody>
                    <a:bodyPr/>
                    <a:lstStyle/>
                    <a:p>
                      <a:pPr algn="l" fontAlgn="ctr"/>
                      <a:r>
                        <a:rPr lang="en-US" sz="1200" b="1" u="none" strike="noStrike" dirty="0">
                          <a:solidFill>
                            <a:schemeClr val="bg1">
                              <a:lumMod val="65000"/>
                            </a:schemeClr>
                          </a:solidFill>
                          <a:effectLst/>
                        </a:rPr>
                        <a:t>Gender(s) of casual &amp;/or regular partners (</a:t>
                      </a:r>
                      <a:r>
                        <a:rPr lang="en-US" sz="1200" u="none" strike="noStrike" dirty="0">
                          <a:solidFill>
                            <a:schemeClr val="bg1">
                              <a:lumMod val="65000"/>
                            </a:schemeClr>
                          </a:solidFill>
                          <a:effectLst/>
                        </a:rPr>
                        <a:t>past 3 </a:t>
                      </a:r>
                      <a:r>
                        <a:rPr lang="en-US" sz="1200" u="none" strike="noStrike" dirty="0" err="1">
                          <a:solidFill>
                            <a:schemeClr val="bg1">
                              <a:lumMod val="65000"/>
                            </a:schemeClr>
                          </a:solidFill>
                          <a:effectLst/>
                        </a:rPr>
                        <a:t>mo</a:t>
                      </a:r>
                      <a:r>
                        <a:rPr lang="en-US" sz="1200" u="none" strike="noStrike" dirty="0">
                          <a:solidFill>
                            <a:schemeClr val="bg1">
                              <a:lumMod val="65000"/>
                            </a:schemeClr>
                          </a:solidFill>
                          <a:effectLst/>
                        </a:rPr>
                        <a:t>)</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0.037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520568"/>
                  </a:ext>
                </a:extLst>
              </a:tr>
              <a:tr h="218231">
                <a:tc>
                  <a:txBody>
                    <a:bodyPr/>
                    <a:lstStyle/>
                    <a:p>
                      <a:pPr algn="l" fontAlgn="ctr"/>
                      <a:r>
                        <a:rPr lang="en-US" sz="1200" u="none" strike="noStrike" dirty="0">
                          <a:solidFill>
                            <a:schemeClr val="bg1">
                              <a:lumMod val="65000"/>
                            </a:schemeClr>
                          </a:solidFill>
                          <a:effectLst/>
                        </a:rPr>
                        <a:t>Cis man only</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364 (42%)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356 (42%)</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 (73%)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359 (42%)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(100%)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36207425"/>
                  </a:ext>
                </a:extLst>
              </a:tr>
              <a:tr h="500839">
                <a:tc>
                  <a:txBody>
                    <a:bodyPr/>
                    <a:lstStyle/>
                    <a:p>
                      <a:pPr algn="l" fontAlgn="ctr"/>
                      <a:r>
                        <a:rPr lang="en-US" sz="1200" u="none" strike="noStrike" dirty="0">
                          <a:solidFill>
                            <a:schemeClr val="bg1">
                              <a:lumMod val="65000"/>
                            </a:schemeClr>
                          </a:solidFill>
                          <a:effectLst/>
                        </a:rPr>
                        <a:t>Cis woman or trans people only</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49123633"/>
                  </a:ext>
                </a:extLst>
              </a:tr>
              <a:tr h="384897">
                <a:tc>
                  <a:txBody>
                    <a:bodyPr/>
                    <a:lstStyle/>
                    <a:p>
                      <a:pPr algn="l" fontAlgn="ctr"/>
                      <a:r>
                        <a:rPr lang="en-US" sz="1200" u="none" strike="noStrike" dirty="0">
                          <a:solidFill>
                            <a:schemeClr val="bg1">
                              <a:lumMod val="65000"/>
                            </a:schemeClr>
                          </a:solidFill>
                          <a:effectLst/>
                        </a:rPr>
                        <a:t>Multiple genders</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244 (28%)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241 (28%)</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3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algn="ctr" fontAlgn="ctr"/>
                      <a:r>
                        <a:rPr lang="en-US" sz="1200" u="none" strike="noStrike">
                          <a:solidFill>
                            <a:schemeClr val="bg1">
                              <a:lumMod val="65000"/>
                            </a:schemeClr>
                          </a:solidFill>
                          <a:effectLst/>
                        </a:rPr>
                        <a:t>244 (28%)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656300861"/>
                  </a:ext>
                </a:extLst>
              </a:tr>
              <a:tr h="555352">
                <a:tc>
                  <a:txBody>
                    <a:bodyPr/>
                    <a:lstStyle/>
                    <a:p>
                      <a:pPr marL="0" indent="0" algn="l" fontAlgn="ctr"/>
                      <a:r>
                        <a:rPr lang="en-US" sz="1200" b="1" i="0" u="none" strike="noStrike" dirty="0">
                          <a:solidFill>
                            <a:schemeClr val="bg1">
                              <a:lumMod val="65000"/>
                            </a:schemeClr>
                          </a:solidFill>
                          <a:effectLst/>
                          <a:latin typeface="+mj-lt"/>
                        </a:rPr>
                        <a:t>Sought gender-transition related care </a:t>
                      </a:r>
                      <a:r>
                        <a:rPr lang="en-US" sz="1200" b="0" i="0" u="none" strike="noStrike" dirty="0">
                          <a:solidFill>
                            <a:schemeClr val="bg1">
                              <a:lumMod val="65000"/>
                            </a:schemeClr>
                          </a:solidFill>
                          <a:effectLst/>
                          <a:latin typeface="+mj-lt"/>
                        </a:rPr>
                        <a:t>(past 12 </a:t>
                      </a:r>
                      <a:r>
                        <a:rPr lang="en-US" sz="1200" b="0" i="0" u="none" strike="noStrike" dirty="0" err="1">
                          <a:solidFill>
                            <a:schemeClr val="bg1">
                              <a:lumMod val="65000"/>
                            </a:schemeClr>
                          </a:solidFill>
                          <a:effectLst/>
                          <a:latin typeface="+mj-lt"/>
                        </a:rPr>
                        <a:t>mo</a:t>
                      </a:r>
                      <a:r>
                        <a:rPr lang="en-US" sz="1200" b="0" i="0" u="none" strike="noStrike" dirty="0">
                          <a:solidFill>
                            <a:schemeClr val="bg1">
                              <a:lumMod val="65000"/>
                            </a:schemeClr>
                          </a:solidFill>
                          <a:effectLst/>
                          <a:latin typeface="+mj-lt"/>
                        </a:rPr>
                        <a:t>)</a:t>
                      </a:r>
                    </a:p>
                  </a:txBody>
                  <a:tcPr marL="121291"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1,082 (83%)</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1,072 (84%)</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 (67%)</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0.087</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0.4 (0.1, 1.3)</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1,078 (84%)</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4 (50%)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0.030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0.2 (0.1-0.8)</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1079070"/>
                  </a:ext>
                </a:extLst>
              </a:tr>
            </a:tbl>
          </a:graphicData>
        </a:graphic>
      </p:graphicFrame>
      <p:sp>
        <p:nvSpPr>
          <p:cNvPr id="17" name="Rectangle 16">
            <a:extLst>
              <a:ext uri="{FF2B5EF4-FFF2-40B4-BE49-F238E27FC236}">
                <a16:creationId xmlns:a16="http://schemas.microsoft.com/office/drawing/2014/main" id="{75D9418D-EE3E-42CE-A3F9-9B021C28A572}"/>
              </a:ext>
            </a:extLst>
          </p:cNvPr>
          <p:cNvSpPr/>
          <p:nvPr/>
        </p:nvSpPr>
        <p:spPr>
          <a:xfrm>
            <a:off x="289561" y="3167741"/>
            <a:ext cx="11612878" cy="1578430"/>
          </a:xfrm>
          <a:prstGeom prst="rect">
            <a:avLst/>
          </a:prstGeom>
          <a:solidFill>
            <a:srgbClr val="CA67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p:txBody>
          <a:bodyPr/>
          <a:lstStyle/>
          <a:p>
            <a:r>
              <a:rPr lang="en-US" dirty="0">
                <a:solidFill>
                  <a:schemeClr val="accent1"/>
                </a:solidFill>
              </a:rPr>
              <a:t>Shared Predictors</a:t>
            </a:r>
          </a:p>
        </p:txBody>
      </p:sp>
    </p:spTree>
    <p:extLst>
      <p:ext uri="{BB962C8B-B14F-4D97-AF65-F5344CB8AC3E}">
        <p14:creationId xmlns:p14="http://schemas.microsoft.com/office/powerpoint/2010/main" val="98141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02CE180-B542-46A0-95D0-6B7251119AF3}"/>
              </a:ext>
            </a:extLst>
          </p:cNvPr>
          <p:cNvGraphicFramePr>
            <a:graphicFrameLocks noGrp="1"/>
          </p:cNvGraphicFramePr>
          <p:nvPr>
            <p:ph sz="quarter" idx="13"/>
            <p:extLst>
              <p:ext uri="{D42A27DB-BD31-4B8C-83A1-F6EECF244321}">
                <p14:modId xmlns:p14="http://schemas.microsoft.com/office/powerpoint/2010/main" val="1420063366"/>
              </p:ext>
            </p:extLst>
          </p:nvPr>
        </p:nvGraphicFramePr>
        <p:xfrm>
          <a:off x="289561" y="1190893"/>
          <a:ext cx="11612879" cy="5541427"/>
        </p:xfrm>
        <a:graphic>
          <a:graphicData uri="http://schemas.openxmlformats.org/drawingml/2006/table">
            <a:tbl>
              <a:tblPr>
                <a:tableStyleId>{69012ECD-51FC-41F1-AA8D-1B2483CD663E}</a:tableStyleId>
              </a:tblPr>
              <a:tblGrid>
                <a:gridCol w="1795223">
                  <a:extLst>
                    <a:ext uri="{9D8B030D-6E8A-4147-A177-3AD203B41FA5}">
                      <a16:colId xmlns:a16="http://schemas.microsoft.com/office/drawing/2014/main" val="4146848255"/>
                    </a:ext>
                  </a:extLst>
                </a:gridCol>
                <a:gridCol w="1042027">
                  <a:extLst>
                    <a:ext uri="{9D8B030D-6E8A-4147-A177-3AD203B41FA5}">
                      <a16:colId xmlns:a16="http://schemas.microsoft.com/office/drawing/2014/main" val="1358767159"/>
                    </a:ext>
                  </a:extLst>
                </a:gridCol>
                <a:gridCol w="1104801">
                  <a:extLst>
                    <a:ext uri="{9D8B030D-6E8A-4147-A177-3AD203B41FA5}">
                      <a16:colId xmlns:a16="http://schemas.microsoft.com/office/drawing/2014/main" val="2703515067"/>
                    </a:ext>
                  </a:extLst>
                </a:gridCol>
                <a:gridCol w="1004365">
                  <a:extLst>
                    <a:ext uri="{9D8B030D-6E8A-4147-A177-3AD203B41FA5}">
                      <a16:colId xmlns:a16="http://schemas.microsoft.com/office/drawing/2014/main" val="1015468553"/>
                    </a:ext>
                  </a:extLst>
                </a:gridCol>
                <a:gridCol w="790936">
                  <a:extLst>
                    <a:ext uri="{9D8B030D-6E8A-4147-A177-3AD203B41FA5}">
                      <a16:colId xmlns:a16="http://schemas.microsoft.com/office/drawing/2014/main" val="2619761049"/>
                    </a:ext>
                  </a:extLst>
                </a:gridCol>
                <a:gridCol w="1382641">
                  <a:extLst>
                    <a:ext uri="{9D8B030D-6E8A-4147-A177-3AD203B41FA5}">
                      <a16:colId xmlns:a16="http://schemas.microsoft.com/office/drawing/2014/main" val="3235895061"/>
                    </a:ext>
                  </a:extLst>
                </a:gridCol>
                <a:gridCol w="1248661">
                  <a:extLst>
                    <a:ext uri="{9D8B030D-6E8A-4147-A177-3AD203B41FA5}">
                      <a16:colId xmlns:a16="http://schemas.microsoft.com/office/drawing/2014/main" val="864324244"/>
                    </a:ext>
                  </a:extLst>
                </a:gridCol>
                <a:gridCol w="988638">
                  <a:extLst>
                    <a:ext uri="{9D8B030D-6E8A-4147-A177-3AD203B41FA5}">
                      <a16:colId xmlns:a16="http://schemas.microsoft.com/office/drawing/2014/main" val="1889044747"/>
                    </a:ext>
                  </a:extLst>
                </a:gridCol>
                <a:gridCol w="815927">
                  <a:extLst>
                    <a:ext uri="{9D8B030D-6E8A-4147-A177-3AD203B41FA5}">
                      <a16:colId xmlns:a16="http://schemas.microsoft.com/office/drawing/2014/main" val="2298346969"/>
                    </a:ext>
                  </a:extLst>
                </a:gridCol>
                <a:gridCol w="1439660">
                  <a:extLst>
                    <a:ext uri="{9D8B030D-6E8A-4147-A177-3AD203B41FA5}">
                      <a16:colId xmlns:a16="http://schemas.microsoft.com/office/drawing/2014/main" val="1672344629"/>
                    </a:ext>
                  </a:extLst>
                </a:gridCol>
              </a:tblGrid>
              <a:tr h="189609">
                <a:tc gridSpan="2">
                  <a:txBody>
                    <a:bodyPr/>
                    <a:lstStyle/>
                    <a:p>
                      <a:pPr algn="l" fontAlgn="ctr"/>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gridSpan="4">
                  <a:txBody>
                    <a:bodyPr/>
                    <a:lstStyle/>
                    <a:p>
                      <a:pPr algn="ctr" fontAlgn="ctr"/>
                      <a:r>
                        <a:rPr lang="en-US" sz="1200" b="1" u="none" strike="noStrike">
                          <a:solidFill>
                            <a:schemeClr val="bg1"/>
                          </a:solidFill>
                          <a:effectLst/>
                        </a:rPr>
                        <a:t>HIV incidence</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u="none" strike="noStrike">
                          <a:solidFill>
                            <a:schemeClr val="bg1"/>
                          </a:solidFill>
                          <a:effectLst/>
                        </a:rPr>
                        <a:t>Mortality</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78131"/>
                  </a:ext>
                </a:extLst>
              </a:tr>
              <a:tr h="555352">
                <a:tc>
                  <a:txBody>
                    <a:bodyPr/>
                    <a:lstStyle/>
                    <a:p>
                      <a:pPr algn="l" fontAlgn="ctr"/>
                      <a:r>
                        <a:rPr lang="en-US" sz="1200" b="1" u="none" strike="noStrike" dirty="0">
                          <a:solidFill>
                            <a:schemeClr val="bg1"/>
                          </a:solidFill>
                          <a:effectLst/>
                        </a:rPr>
                        <a:t>Characteristic</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Overall </a:t>
                      </a:r>
                      <a:br>
                        <a:rPr lang="en-US" sz="1200" b="1" u="none" strike="noStrike" dirty="0">
                          <a:solidFill>
                            <a:schemeClr val="bg1"/>
                          </a:solidFill>
                          <a:effectLst/>
                        </a:rPr>
                      </a:br>
                      <a:r>
                        <a:rPr lang="en-US" sz="1200" b="1" u="none" strike="noStrike" dirty="0">
                          <a:solidFill>
                            <a:schemeClr val="bg1"/>
                          </a:solidFill>
                          <a:effectLst/>
                        </a:rPr>
                        <a:t>N = 1,312</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No HIV </a:t>
                      </a:r>
                      <a:br>
                        <a:rPr lang="en-US" sz="1200" b="1" u="none" strike="noStrike" dirty="0">
                          <a:solidFill>
                            <a:schemeClr val="bg1"/>
                          </a:solidFill>
                          <a:effectLst/>
                        </a:rPr>
                      </a:br>
                      <a:r>
                        <a:rPr lang="en-US" sz="1200" b="1" u="none" strike="noStrike" dirty="0">
                          <a:solidFill>
                            <a:schemeClr val="bg1"/>
                          </a:solidFill>
                          <a:effectLst/>
                        </a:rPr>
                        <a:t>N = 1,297</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Incident HIV </a:t>
                      </a:r>
                      <a:br>
                        <a:rPr lang="en-US" sz="1200" b="1" u="none" strike="noStrike" dirty="0">
                          <a:solidFill>
                            <a:schemeClr val="bg1"/>
                          </a:solidFill>
                          <a:effectLst/>
                        </a:rPr>
                      </a:br>
                      <a:r>
                        <a:rPr lang="en-US" sz="1200" b="1" u="none" strike="noStrike" dirty="0">
                          <a:solidFill>
                            <a:schemeClr val="bg1"/>
                          </a:solidFill>
                          <a:effectLst/>
                        </a:rPr>
                        <a:t>N = 15</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Alive </a:t>
                      </a:r>
                      <a:br>
                        <a:rPr lang="en-US" sz="1200" b="1" u="none" strike="noStrike" dirty="0">
                          <a:solidFill>
                            <a:schemeClr val="bg1"/>
                          </a:solidFill>
                          <a:effectLst/>
                        </a:rPr>
                      </a:br>
                      <a:r>
                        <a:rPr lang="en-US" sz="1200" b="1" u="none" strike="noStrike" dirty="0">
                          <a:solidFill>
                            <a:schemeClr val="bg1"/>
                          </a:solidFill>
                          <a:effectLst/>
                        </a:rPr>
                        <a:t>N = 1,303</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Deceased </a:t>
                      </a:r>
                      <a:br>
                        <a:rPr lang="en-US" sz="1200" b="1" u="none" strike="noStrike" dirty="0">
                          <a:solidFill>
                            <a:schemeClr val="bg1"/>
                          </a:solidFill>
                          <a:effectLst/>
                        </a:rPr>
                      </a:br>
                      <a:r>
                        <a:rPr lang="en-US" sz="1200" b="1" u="none" strike="noStrike" dirty="0">
                          <a:solidFill>
                            <a:schemeClr val="bg1"/>
                          </a:solidFill>
                          <a:effectLst/>
                        </a:rPr>
                        <a:t>N = 9</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extLst>
                  <a:ext uri="{0D108BD9-81ED-4DB2-BD59-A6C34878D82A}">
                    <a16:rowId xmlns:a16="http://schemas.microsoft.com/office/drawing/2014/main" val="1196973206"/>
                  </a:ext>
                </a:extLst>
              </a:tr>
              <a:tr h="436462">
                <a:tc>
                  <a:txBody>
                    <a:bodyPr/>
                    <a:lstStyle/>
                    <a:p>
                      <a:pPr algn="l" fontAlgn="ctr"/>
                      <a:r>
                        <a:rPr lang="en-US" sz="1200" b="1" u="none" strike="noStrike" dirty="0">
                          <a:solidFill>
                            <a:schemeClr val="bg1">
                              <a:lumMod val="65000"/>
                            </a:schemeClr>
                          </a:solidFill>
                          <a:effectLst/>
                        </a:rPr>
                        <a:t>Digital mode</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(ref: site-based)</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578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576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(13%)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(0.0-0.7)</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577 (44%)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0.086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(0.0-0.9 )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465912"/>
                  </a:ext>
                </a:extLst>
              </a:tr>
              <a:tr h="189609">
                <a:tc>
                  <a:txBody>
                    <a:bodyPr/>
                    <a:lstStyle/>
                    <a:p>
                      <a:pPr algn="l" fontAlgn="ctr"/>
                      <a:r>
                        <a:rPr lang="en-US" sz="1200" b="1" u="none" strike="noStrike" dirty="0">
                          <a:solidFill>
                            <a:schemeClr val="bg1">
                              <a:lumMod val="65000"/>
                            </a:schemeClr>
                          </a:solidFill>
                          <a:effectLst/>
                        </a:rPr>
                        <a:t>Region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0.075</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0.002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34547272"/>
                  </a:ext>
                </a:extLst>
              </a:tr>
              <a:tr h="204699">
                <a:tc>
                  <a:txBody>
                    <a:bodyPr/>
                    <a:lstStyle/>
                    <a:p>
                      <a:pPr algn="l" fontAlgn="ctr"/>
                      <a:r>
                        <a:rPr lang="en-US" sz="1200" u="none" strike="noStrike" dirty="0">
                          <a:solidFill>
                            <a:schemeClr val="bg1">
                              <a:lumMod val="65000"/>
                            </a:schemeClr>
                          </a:solidFill>
                          <a:effectLst/>
                        </a:rPr>
                        <a:t>North</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655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651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Ref</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655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algn="ctr" fontAlgn="ctr"/>
                      <a:r>
                        <a:rPr lang="en-US" sz="1200" u="none" strike="noStrike" dirty="0">
                          <a:solidFill>
                            <a:schemeClr val="bg1">
                              <a:lumMod val="65000"/>
                            </a:schemeClr>
                          </a:solidFill>
                          <a:effectLst/>
                        </a:rPr>
                        <a:t>Not calculated; all occurred in mid-Atlantic &amp; South </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4354969"/>
                  </a:ext>
                </a:extLst>
              </a:tr>
              <a:tr h="218231">
                <a:tc>
                  <a:txBody>
                    <a:bodyPr/>
                    <a:lstStyle/>
                    <a:p>
                      <a:pPr algn="l" fontAlgn="ctr"/>
                      <a:r>
                        <a:rPr lang="en-US" sz="1200" u="none" strike="noStrike">
                          <a:solidFill>
                            <a:schemeClr val="bg1">
                              <a:lumMod val="65000"/>
                            </a:schemeClr>
                          </a:solidFill>
                          <a:effectLst/>
                        </a:rPr>
                        <a:t>Mid-Atlantic</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301 (23%)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298 (23%)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(20%)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1.6 (0.3-7.5)</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298 (23%)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(33%)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873267"/>
                  </a:ext>
                </a:extLst>
              </a:tr>
              <a:tr h="204699">
                <a:tc>
                  <a:txBody>
                    <a:bodyPr/>
                    <a:lstStyle/>
                    <a:p>
                      <a:pPr algn="l" fontAlgn="ctr"/>
                      <a:r>
                        <a:rPr lang="en-US" sz="1200" u="none" strike="noStrike">
                          <a:solidFill>
                            <a:schemeClr val="bg1">
                              <a:lumMod val="65000"/>
                            </a:schemeClr>
                          </a:solidFill>
                          <a:effectLst/>
                        </a:rPr>
                        <a:t>South</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356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348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8 (53%)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3.7 (1.2-14.1)</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350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 (67%)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7109601"/>
                  </a:ext>
                </a:extLst>
              </a:tr>
              <a:tr h="218231">
                <a:tc>
                  <a:txBody>
                    <a:bodyPr/>
                    <a:lstStyle/>
                    <a:p>
                      <a:pPr algn="l" fontAlgn="ctr"/>
                      <a:r>
                        <a:rPr lang="en-US" sz="1200" b="1" u="none" strike="noStrike" dirty="0">
                          <a:solidFill>
                            <a:schemeClr val="bg1">
                              <a:lumMod val="65000"/>
                            </a:schemeClr>
                          </a:solidFill>
                          <a:effectLst/>
                        </a:rPr>
                        <a:t>Cocaine use </a:t>
                      </a:r>
                      <a:r>
                        <a:rPr lang="en-US" sz="1200" u="none" strike="noStrike" dirty="0">
                          <a:solidFill>
                            <a:schemeClr val="bg1">
                              <a:lumMod val="65000"/>
                            </a:schemeClr>
                          </a:solidFill>
                          <a:effectLst/>
                        </a:rPr>
                        <a:t>(ref: no)</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136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132 (10%)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(29%)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0.051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3.5 (0.9-10.6)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134 (10%)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(22%)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0326183"/>
                  </a:ext>
                </a:extLst>
              </a:tr>
              <a:tr h="372481">
                <a:tc>
                  <a:txBody>
                    <a:bodyPr/>
                    <a:lstStyle/>
                    <a:p>
                      <a:pPr algn="l" fontAlgn="ctr"/>
                      <a:r>
                        <a:rPr lang="en-US" sz="1200" b="1" u="none" strike="noStrike" dirty="0">
                          <a:solidFill>
                            <a:schemeClr val="bg1">
                              <a:lumMod val="65000"/>
                            </a:schemeClr>
                          </a:solidFill>
                          <a:effectLst/>
                        </a:rPr>
                        <a:t>Methamphetamine use </a:t>
                      </a:r>
                      <a:r>
                        <a:rPr lang="en-US" sz="1200" u="none" strike="noStrike" dirty="0">
                          <a:solidFill>
                            <a:schemeClr val="bg1">
                              <a:lumMod val="65000"/>
                            </a:schemeClr>
                          </a:solidFill>
                          <a:effectLst/>
                        </a:rPr>
                        <a:t>(ref: no)</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73 (6%)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70 (5%)</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 (21%)</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0.040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4.7 (1.1-15.5)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72 (6%)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0.400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8617989"/>
                  </a:ext>
                </a:extLst>
              </a:tr>
              <a:tr h="402126">
                <a:tc>
                  <a:txBody>
                    <a:bodyPr/>
                    <a:lstStyle/>
                    <a:p>
                      <a:pPr algn="l" fontAlgn="ctr"/>
                      <a:r>
                        <a:rPr lang="en-US" sz="1200" b="1" u="none" strike="noStrike" dirty="0">
                          <a:solidFill>
                            <a:schemeClr val="bg1">
                              <a:lumMod val="65000"/>
                            </a:schemeClr>
                          </a:solidFill>
                          <a:effectLst/>
                        </a:rPr>
                        <a:t>Any stimulant use</a:t>
                      </a:r>
                      <a:r>
                        <a:rPr lang="en-US" sz="1200" u="none" strike="noStrike" dirty="0">
                          <a:solidFill>
                            <a:schemeClr val="bg1">
                              <a:lumMod val="65000"/>
                            </a:schemeClr>
                          </a:solidFill>
                          <a:effectLst/>
                        </a:rPr>
                        <a:t> (ref: none)</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211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207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(29%)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0.300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207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4.2 (1.0-15.9)</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3587472"/>
                  </a:ext>
                </a:extLst>
              </a:tr>
              <a:tr h="555352">
                <a:tc>
                  <a:txBody>
                    <a:bodyPr/>
                    <a:lstStyle/>
                    <a:p>
                      <a:pPr algn="l" fontAlgn="ctr"/>
                      <a:r>
                        <a:rPr lang="en-US" sz="1200" b="1" u="none" strike="noStrike" dirty="0">
                          <a:solidFill>
                            <a:schemeClr val="bg1">
                              <a:lumMod val="65000"/>
                            </a:schemeClr>
                          </a:solidFill>
                          <a:effectLst/>
                        </a:rPr>
                        <a:t>Laboratory confirmed STI </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(site-based only)</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80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75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(38%)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0.009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5.3 (1.6-16.3)</a:t>
                      </a:r>
                      <a:endParaRPr lang="en-US" sz="1200" b="1"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76 (11%)</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(50%)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0.007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8.4 (2.0-36.2)</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0410610"/>
                  </a:ext>
                </a:extLst>
              </a:tr>
              <a:tr h="335093">
                <a:tc gridSpan="4">
                  <a:txBody>
                    <a:bodyPr/>
                    <a:lstStyle/>
                    <a:p>
                      <a:pPr algn="l" fontAlgn="ctr"/>
                      <a:r>
                        <a:rPr lang="en-US" sz="1200" b="1" u="none" strike="noStrike" dirty="0">
                          <a:effectLst/>
                        </a:rPr>
                        <a:t>Gender(s) of casual &amp;/or regular partners (</a:t>
                      </a:r>
                      <a:r>
                        <a:rPr lang="en-US" sz="1200" u="none" strike="noStrike" dirty="0">
                          <a:effectLst/>
                        </a:rPr>
                        <a:t>past 3 </a:t>
                      </a:r>
                      <a:r>
                        <a:rPr lang="en-US" sz="1200" u="none" strike="noStrike" dirty="0" err="1">
                          <a:effectLst/>
                        </a:rPr>
                        <a:t>mo</a:t>
                      </a:r>
                      <a:r>
                        <a:rPr lang="en-US" sz="1200" u="none" strike="noStrike" dirty="0">
                          <a:effectLst/>
                        </a:rPr>
                        <a:t>)</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0.037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520568"/>
                  </a:ext>
                </a:extLst>
              </a:tr>
              <a:tr h="218231">
                <a:tc>
                  <a:txBody>
                    <a:bodyPr/>
                    <a:lstStyle/>
                    <a:p>
                      <a:pPr algn="l" fontAlgn="ctr"/>
                      <a:r>
                        <a:rPr lang="en-US" sz="1200" u="none" strike="noStrike">
                          <a:effectLst/>
                        </a:rPr>
                        <a:t>Cis man only</a:t>
                      </a:r>
                      <a:endParaRPr lang="en-US" sz="1200" b="0" i="0" u="none" strike="noStrike">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364 (42%)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356 (42%)</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effectLst/>
                        </a:rPr>
                        <a:t>8 (73%)</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accent1"/>
                          </a:solidFill>
                          <a:effectLst/>
                        </a:rPr>
                        <a:t>Not calculated; all occurred among participants with partners that included cis men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effectLst/>
                        </a:rPr>
                        <a:t>359 (42%)</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5 (100%)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accent1"/>
                          </a:solidFill>
                          <a:effectLst/>
                        </a:rPr>
                        <a:t>Not calculated; all occurred among participants with partners that included cis men</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36207425"/>
                  </a:ext>
                </a:extLst>
              </a:tr>
              <a:tr h="500839">
                <a:tc>
                  <a:txBody>
                    <a:bodyPr/>
                    <a:lstStyle/>
                    <a:p>
                      <a:pPr algn="l" fontAlgn="ctr"/>
                      <a:r>
                        <a:rPr lang="en-US" sz="1200" u="none" strike="noStrike" dirty="0">
                          <a:effectLst/>
                        </a:rPr>
                        <a:t>Cis woman or trans people only</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0 (0%)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259 (30%)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0 (0%)</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49123633"/>
                  </a:ext>
                </a:extLst>
              </a:tr>
              <a:tr h="384897">
                <a:tc>
                  <a:txBody>
                    <a:bodyPr/>
                    <a:lstStyle/>
                    <a:p>
                      <a:pPr algn="l" fontAlgn="ctr"/>
                      <a:r>
                        <a:rPr lang="en-US" sz="1200" u="none" strike="noStrike" dirty="0">
                          <a:effectLst/>
                        </a:rPr>
                        <a:t>Multiple genders</a:t>
                      </a:r>
                      <a:endParaRPr lang="en-US" sz="1200" b="0" i="0" u="none" strike="noStrike" dirty="0">
                        <a:solidFill>
                          <a:srgbClr val="000000"/>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effectLst/>
                        </a:rPr>
                        <a:t>244 (28%)</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241 (28%)</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effectLst/>
                        </a:rPr>
                        <a:t>3 (27%)</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algn="ctr" fontAlgn="ctr"/>
                      <a:r>
                        <a:rPr lang="en-US" sz="1200" u="none" strike="noStrike">
                          <a:effectLst/>
                        </a:rPr>
                        <a:t>244 (28%)</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effectLst/>
                        </a:rPr>
                        <a:t>0 (0%)</a:t>
                      </a:r>
                      <a:endParaRPr lang="en-US" sz="1200" b="0" i="0" u="none" strike="noStrike">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656300861"/>
                  </a:ext>
                </a:extLst>
              </a:tr>
              <a:tr h="555352">
                <a:tc>
                  <a:txBody>
                    <a:bodyPr/>
                    <a:lstStyle/>
                    <a:p>
                      <a:pPr marL="0" lvl="0" indent="0" algn="l" fontAlgn="ctr">
                        <a:tabLst/>
                      </a:pPr>
                      <a:r>
                        <a:rPr lang="en-US" sz="1200" b="1" i="0" u="none" strike="noStrike" dirty="0">
                          <a:solidFill>
                            <a:schemeClr val="bg1">
                              <a:lumMod val="65000"/>
                            </a:schemeClr>
                          </a:solidFill>
                          <a:effectLst/>
                          <a:latin typeface="+mj-lt"/>
                        </a:rPr>
                        <a:t>Sought gender-transition related care </a:t>
                      </a:r>
                      <a:r>
                        <a:rPr lang="en-US" sz="1200" b="0" i="0" u="none" strike="noStrike" dirty="0">
                          <a:solidFill>
                            <a:schemeClr val="bg1">
                              <a:lumMod val="65000"/>
                            </a:schemeClr>
                          </a:solidFill>
                          <a:effectLst/>
                          <a:latin typeface="+mj-lt"/>
                        </a:rPr>
                        <a:t>(past 12 </a:t>
                      </a:r>
                      <a:r>
                        <a:rPr lang="en-US" sz="1200" b="0" i="0" u="none" strike="noStrike" dirty="0" err="1">
                          <a:solidFill>
                            <a:schemeClr val="bg1">
                              <a:lumMod val="65000"/>
                            </a:schemeClr>
                          </a:solidFill>
                          <a:effectLst/>
                          <a:latin typeface="+mj-lt"/>
                        </a:rPr>
                        <a:t>mo</a:t>
                      </a:r>
                      <a:r>
                        <a:rPr lang="en-US" sz="1200" b="0" i="0" u="none" strike="noStrike" dirty="0">
                          <a:solidFill>
                            <a:schemeClr val="bg1">
                              <a:lumMod val="65000"/>
                            </a:schemeClr>
                          </a:solidFill>
                          <a:effectLst/>
                          <a:latin typeface="+mj-lt"/>
                        </a:rPr>
                        <a:t>)</a:t>
                      </a:r>
                    </a:p>
                  </a:txBody>
                  <a:tcPr marL="121291"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1,082 (83%)</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1,072 (84%)</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chemeClr val="bg1">
                              <a:lumMod val="65000"/>
                            </a:schemeClr>
                          </a:solidFill>
                          <a:effectLst/>
                          <a:latin typeface="+mj-lt"/>
                          <a:ea typeface="Arial" panose="020B0604020202020204" pitchFamily="34" charset="0"/>
                          <a:cs typeface="Calibri" panose="020F0502020204030204" pitchFamily="34" charset="0"/>
                        </a:rPr>
                        <a:t>10 (67%)</a:t>
                      </a:r>
                      <a:endParaRPr lang="en-US" sz="120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0.087</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0.4 (0.1, 1.3)</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1,078 (84%)</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4 (50%)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0.030</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chemeClr val="bg1">
                              <a:lumMod val="65000"/>
                            </a:schemeClr>
                          </a:solidFill>
                          <a:effectLst/>
                          <a:latin typeface="+mj-lt"/>
                          <a:ea typeface="Arial" panose="020B0604020202020204" pitchFamily="34" charset="0"/>
                          <a:cs typeface="Calibri" panose="020F0502020204030204" pitchFamily="34" charset="0"/>
                        </a:rPr>
                        <a:t>0.2 (0.1-0.8)</a:t>
                      </a:r>
                      <a:endParaRPr lang="en-US" sz="1200" b="0" dirty="0">
                        <a:solidFill>
                          <a:schemeClr val="bg1">
                            <a:lumMod val="65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1079070"/>
                  </a:ext>
                </a:extLst>
              </a:tr>
            </a:tbl>
          </a:graphicData>
        </a:graphic>
      </p:graphicFrame>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p:txBody>
          <a:bodyPr/>
          <a:lstStyle/>
          <a:p>
            <a:r>
              <a:rPr lang="en-US" dirty="0">
                <a:solidFill>
                  <a:schemeClr val="accent1"/>
                </a:solidFill>
              </a:rPr>
              <a:t>Shared Predictors</a:t>
            </a:r>
          </a:p>
        </p:txBody>
      </p:sp>
      <p:sp>
        <p:nvSpPr>
          <p:cNvPr id="17" name="Rectangle 16">
            <a:extLst>
              <a:ext uri="{FF2B5EF4-FFF2-40B4-BE49-F238E27FC236}">
                <a16:creationId xmlns:a16="http://schemas.microsoft.com/office/drawing/2014/main" id="{75D9418D-EE3E-42CE-A3F9-9B021C28A572}"/>
              </a:ext>
            </a:extLst>
          </p:cNvPr>
          <p:cNvSpPr/>
          <p:nvPr/>
        </p:nvSpPr>
        <p:spPr>
          <a:xfrm>
            <a:off x="289560" y="4735284"/>
            <a:ext cx="11612878" cy="1436916"/>
          </a:xfrm>
          <a:prstGeom prst="rect">
            <a:avLst/>
          </a:prstGeom>
          <a:solidFill>
            <a:srgbClr val="CA67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15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02CE180-B542-46A0-95D0-6B7251119AF3}"/>
              </a:ext>
            </a:extLst>
          </p:cNvPr>
          <p:cNvGraphicFramePr>
            <a:graphicFrameLocks noGrp="1"/>
          </p:cNvGraphicFramePr>
          <p:nvPr>
            <p:ph sz="quarter" idx="13"/>
            <p:extLst>
              <p:ext uri="{D42A27DB-BD31-4B8C-83A1-F6EECF244321}">
                <p14:modId xmlns:p14="http://schemas.microsoft.com/office/powerpoint/2010/main" val="2121831472"/>
              </p:ext>
            </p:extLst>
          </p:nvPr>
        </p:nvGraphicFramePr>
        <p:xfrm>
          <a:off x="289561" y="1190893"/>
          <a:ext cx="11612879" cy="5541427"/>
        </p:xfrm>
        <a:graphic>
          <a:graphicData uri="http://schemas.openxmlformats.org/drawingml/2006/table">
            <a:tbl>
              <a:tblPr>
                <a:tableStyleId>{69012ECD-51FC-41F1-AA8D-1B2483CD663E}</a:tableStyleId>
              </a:tblPr>
              <a:tblGrid>
                <a:gridCol w="1795223">
                  <a:extLst>
                    <a:ext uri="{9D8B030D-6E8A-4147-A177-3AD203B41FA5}">
                      <a16:colId xmlns:a16="http://schemas.microsoft.com/office/drawing/2014/main" val="4146848255"/>
                    </a:ext>
                  </a:extLst>
                </a:gridCol>
                <a:gridCol w="1042027">
                  <a:extLst>
                    <a:ext uri="{9D8B030D-6E8A-4147-A177-3AD203B41FA5}">
                      <a16:colId xmlns:a16="http://schemas.microsoft.com/office/drawing/2014/main" val="1358767159"/>
                    </a:ext>
                  </a:extLst>
                </a:gridCol>
                <a:gridCol w="1104801">
                  <a:extLst>
                    <a:ext uri="{9D8B030D-6E8A-4147-A177-3AD203B41FA5}">
                      <a16:colId xmlns:a16="http://schemas.microsoft.com/office/drawing/2014/main" val="2703515067"/>
                    </a:ext>
                  </a:extLst>
                </a:gridCol>
                <a:gridCol w="1004365">
                  <a:extLst>
                    <a:ext uri="{9D8B030D-6E8A-4147-A177-3AD203B41FA5}">
                      <a16:colId xmlns:a16="http://schemas.microsoft.com/office/drawing/2014/main" val="1015468553"/>
                    </a:ext>
                  </a:extLst>
                </a:gridCol>
                <a:gridCol w="790936">
                  <a:extLst>
                    <a:ext uri="{9D8B030D-6E8A-4147-A177-3AD203B41FA5}">
                      <a16:colId xmlns:a16="http://schemas.microsoft.com/office/drawing/2014/main" val="2619761049"/>
                    </a:ext>
                  </a:extLst>
                </a:gridCol>
                <a:gridCol w="1382641">
                  <a:extLst>
                    <a:ext uri="{9D8B030D-6E8A-4147-A177-3AD203B41FA5}">
                      <a16:colId xmlns:a16="http://schemas.microsoft.com/office/drawing/2014/main" val="3235895061"/>
                    </a:ext>
                  </a:extLst>
                </a:gridCol>
                <a:gridCol w="1248661">
                  <a:extLst>
                    <a:ext uri="{9D8B030D-6E8A-4147-A177-3AD203B41FA5}">
                      <a16:colId xmlns:a16="http://schemas.microsoft.com/office/drawing/2014/main" val="864324244"/>
                    </a:ext>
                  </a:extLst>
                </a:gridCol>
                <a:gridCol w="988638">
                  <a:extLst>
                    <a:ext uri="{9D8B030D-6E8A-4147-A177-3AD203B41FA5}">
                      <a16:colId xmlns:a16="http://schemas.microsoft.com/office/drawing/2014/main" val="1889044747"/>
                    </a:ext>
                  </a:extLst>
                </a:gridCol>
                <a:gridCol w="815927">
                  <a:extLst>
                    <a:ext uri="{9D8B030D-6E8A-4147-A177-3AD203B41FA5}">
                      <a16:colId xmlns:a16="http://schemas.microsoft.com/office/drawing/2014/main" val="2298346969"/>
                    </a:ext>
                  </a:extLst>
                </a:gridCol>
                <a:gridCol w="1439660">
                  <a:extLst>
                    <a:ext uri="{9D8B030D-6E8A-4147-A177-3AD203B41FA5}">
                      <a16:colId xmlns:a16="http://schemas.microsoft.com/office/drawing/2014/main" val="1672344629"/>
                    </a:ext>
                  </a:extLst>
                </a:gridCol>
              </a:tblGrid>
              <a:tr h="189609">
                <a:tc gridSpan="2">
                  <a:txBody>
                    <a:bodyPr/>
                    <a:lstStyle/>
                    <a:p>
                      <a:pPr algn="l" fontAlgn="ctr"/>
                      <a:r>
                        <a:rPr lang="en-US" sz="1200" b="1" u="none" strike="noStrike" dirty="0">
                          <a:solidFill>
                            <a:schemeClr val="bg1"/>
                          </a:solidFill>
                          <a:effectLst/>
                        </a:rPr>
                        <a:t> </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gridSpan="4">
                  <a:txBody>
                    <a:bodyPr/>
                    <a:lstStyle/>
                    <a:p>
                      <a:pPr algn="ctr" fontAlgn="ctr"/>
                      <a:r>
                        <a:rPr lang="en-US" sz="1200" b="1" u="none" strike="noStrike">
                          <a:solidFill>
                            <a:schemeClr val="bg1"/>
                          </a:solidFill>
                          <a:effectLst/>
                        </a:rPr>
                        <a:t>HIV incidence</a:t>
                      </a:r>
                      <a:endParaRPr lang="en-US" sz="1200" b="1" i="0" u="none" strike="noStrike">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1" u="none" strike="noStrike" dirty="0">
                          <a:solidFill>
                            <a:schemeClr val="bg1"/>
                          </a:solidFill>
                          <a:effectLst/>
                        </a:rPr>
                        <a:t>Mortality</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78131"/>
                  </a:ext>
                </a:extLst>
              </a:tr>
              <a:tr h="555352">
                <a:tc>
                  <a:txBody>
                    <a:bodyPr/>
                    <a:lstStyle/>
                    <a:p>
                      <a:pPr algn="l" fontAlgn="ctr"/>
                      <a:r>
                        <a:rPr lang="en-US" sz="1200" b="1" u="none" strike="noStrike" dirty="0">
                          <a:solidFill>
                            <a:schemeClr val="bg1"/>
                          </a:solidFill>
                          <a:effectLst/>
                        </a:rPr>
                        <a:t>Characteristic</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Overall </a:t>
                      </a:r>
                      <a:br>
                        <a:rPr lang="en-US" sz="1200" b="1" u="none" strike="noStrike" dirty="0">
                          <a:solidFill>
                            <a:schemeClr val="bg1"/>
                          </a:solidFill>
                          <a:effectLst/>
                        </a:rPr>
                      </a:br>
                      <a:r>
                        <a:rPr lang="en-US" sz="1200" b="1" u="none" strike="noStrike" dirty="0">
                          <a:solidFill>
                            <a:schemeClr val="bg1"/>
                          </a:solidFill>
                          <a:effectLst/>
                        </a:rPr>
                        <a:t>N = 1,312</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No HIV </a:t>
                      </a:r>
                      <a:br>
                        <a:rPr lang="en-US" sz="1200" b="1" u="none" strike="noStrike" dirty="0">
                          <a:solidFill>
                            <a:schemeClr val="bg1"/>
                          </a:solidFill>
                          <a:effectLst/>
                        </a:rPr>
                      </a:br>
                      <a:r>
                        <a:rPr lang="en-US" sz="1200" b="1" u="none" strike="noStrike" dirty="0">
                          <a:solidFill>
                            <a:schemeClr val="bg1"/>
                          </a:solidFill>
                          <a:effectLst/>
                        </a:rPr>
                        <a:t>N = 1,297</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Incident HIV </a:t>
                      </a:r>
                      <a:br>
                        <a:rPr lang="en-US" sz="1200" b="1" u="none" strike="noStrike" dirty="0">
                          <a:solidFill>
                            <a:schemeClr val="bg1"/>
                          </a:solidFill>
                          <a:effectLst/>
                        </a:rPr>
                      </a:br>
                      <a:r>
                        <a:rPr lang="en-US" sz="1200" b="1" u="none" strike="noStrike" dirty="0">
                          <a:solidFill>
                            <a:schemeClr val="bg1"/>
                          </a:solidFill>
                          <a:effectLst/>
                        </a:rPr>
                        <a:t>N = 15</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Alive </a:t>
                      </a:r>
                      <a:br>
                        <a:rPr lang="en-US" sz="1200" b="1" u="none" strike="noStrike" dirty="0">
                          <a:solidFill>
                            <a:schemeClr val="bg1"/>
                          </a:solidFill>
                          <a:effectLst/>
                        </a:rPr>
                      </a:br>
                      <a:r>
                        <a:rPr lang="en-US" sz="1200" b="1" u="none" strike="noStrike" dirty="0">
                          <a:solidFill>
                            <a:schemeClr val="bg1"/>
                          </a:solidFill>
                          <a:effectLst/>
                        </a:rPr>
                        <a:t>N = 1,303</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Deceased </a:t>
                      </a:r>
                      <a:br>
                        <a:rPr lang="en-US" sz="1200" b="1" u="none" strike="noStrike" dirty="0">
                          <a:solidFill>
                            <a:schemeClr val="bg1"/>
                          </a:solidFill>
                          <a:effectLst/>
                        </a:rPr>
                      </a:br>
                      <a:r>
                        <a:rPr lang="en-US" sz="1200" b="1" u="none" strike="noStrike" dirty="0">
                          <a:solidFill>
                            <a:schemeClr val="bg1"/>
                          </a:solidFill>
                          <a:effectLst/>
                        </a:rPr>
                        <a:t>N = 9</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p-value</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tc>
                  <a:txBody>
                    <a:bodyPr/>
                    <a:lstStyle/>
                    <a:p>
                      <a:pPr algn="ctr" fontAlgn="ctr"/>
                      <a:r>
                        <a:rPr lang="en-US" sz="1200" b="1" u="none" strike="noStrike" dirty="0">
                          <a:solidFill>
                            <a:schemeClr val="bg1"/>
                          </a:solidFill>
                          <a:effectLst/>
                        </a:rPr>
                        <a:t>RR (95%CI)</a:t>
                      </a:r>
                      <a:endParaRPr lang="en-US" sz="1200" b="1" i="0" u="none" strike="noStrike" dirty="0">
                        <a:solidFill>
                          <a:schemeClr val="bg1"/>
                        </a:solidFill>
                        <a:effectLst/>
                        <a:latin typeface="Calibri" panose="020F0502020204030204" pitchFamily="34" charset="0"/>
                      </a:endParaRPr>
                    </a:p>
                  </a:txBody>
                  <a:tcPr marL="6738" marR="6738" marT="6738" marB="0" anchor="ctr">
                    <a:solidFill>
                      <a:srgbClr val="076382"/>
                    </a:solidFill>
                  </a:tcPr>
                </a:tc>
                <a:extLst>
                  <a:ext uri="{0D108BD9-81ED-4DB2-BD59-A6C34878D82A}">
                    <a16:rowId xmlns:a16="http://schemas.microsoft.com/office/drawing/2014/main" val="1196973206"/>
                  </a:ext>
                </a:extLst>
              </a:tr>
              <a:tr h="436462">
                <a:tc>
                  <a:txBody>
                    <a:bodyPr/>
                    <a:lstStyle/>
                    <a:p>
                      <a:pPr algn="l" fontAlgn="ctr"/>
                      <a:r>
                        <a:rPr lang="en-US" sz="1200" b="1" u="none" strike="noStrike" dirty="0">
                          <a:solidFill>
                            <a:schemeClr val="bg1">
                              <a:lumMod val="65000"/>
                            </a:schemeClr>
                          </a:solidFill>
                          <a:effectLst/>
                        </a:rPr>
                        <a:t>Digital mode</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(ref: site-based)</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578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576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(13%)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(0.0-0.7)</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577 (44%)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0.086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 (0.0-0.9 )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465912"/>
                  </a:ext>
                </a:extLst>
              </a:tr>
              <a:tr h="189609">
                <a:tc>
                  <a:txBody>
                    <a:bodyPr/>
                    <a:lstStyle/>
                    <a:p>
                      <a:pPr algn="l" fontAlgn="ctr"/>
                      <a:r>
                        <a:rPr lang="en-US" sz="1200" b="1" u="none" strike="noStrike" dirty="0">
                          <a:solidFill>
                            <a:schemeClr val="bg1">
                              <a:lumMod val="65000"/>
                            </a:schemeClr>
                          </a:solidFill>
                          <a:effectLst/>
                        </a:rPr>
                        <a:t>Region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0.075</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0.002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34547272"/>
                  </a:ext>
                </a:extLst>
              </a:tr>
              <a:tr h="204699">
                <a:tc>
                  <a:txBody>
                    <a:bodyPr/>
                    <a:lstStyle/>
                    <a:p>
                      <a:pPr algn="l" fontAlgn="ctr"/>
                      <a:r>
                        <a:rPr lang="en-US" sz="1200" u="none" strike="noStrike" dirty="0">
                          <a:solidFill>
                            <a:schemeClr val="bg1">
                              <a:lumMod val="65000"/>
                            </a:schemeClr>
                          </a:solidFill>
                          <a:effectLst/>
                        </a:rPr>
                        <a:t>North</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655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651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Ref</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655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algn="ctr" fontAlgn="ctr"/>
                      <a:r>
                        <a:rPr lang="en-US" sz="1200" u="none" strike="noStrike" dirty="0">
                          <a:solidFill>
                            <a:schemeClr val="bg1">
                              <a:lumMod val="65000"/>
                            </a:schemeClr>
                          </a:solidFill>
                          <a:effectLst/>
                        </a:rPr>
                        <a:t>Not calculated; all occurred in mid-Atlantic &amp; South </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84354969"/>
                  </a:ext>
                </a:extLst>
              </a:tr>
              <a:tr h="218231">
                <a:tc>
                  <a:txBody>
                    <a:bodyPr/>
                    <a:lstStyle/>
                    <a:p>
                      <a:pPr algn="l" fontAlgn="ctr"/>
                      <a:r>
                        <a:rPr lang="en-US" sz="1200" u="none" strike="noStrike">
                          <a:solidFill>
                            <a:schemeClr val="bg1">
                              <a:lumMod val="65000"/>
                            </a:schemeClr>
                          </a:solidFill>
                          <a:effectLst/>
                        </a:rPr>
                        <a:t>Mid-Atlantic</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301 (23%)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298 (23%)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(20%)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1.6 (0.3-7.5)</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298 (23%)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(33%)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873267"/>
                  </a:ext>
                </a:extLst>
              </a:tr>
              <a:tr h="204699">
                <a:tc>
                  <a:txBody>
                    <a:bodyPr/>
                    <a:lstStyle/>
                    <a:p>
                      <a:pPr algn="l" fontAlgn="ctr"/>
                      <a:r>
                        <a:rPr lang="en-US" sz="1200" u="none" strike="noStrike">
                          <a:solidFill>
                            <a:schemeClr val="bg1">
                              <a:lumMod val="65000"/>
                            </a:schemeClr>
                          </a:solidFill>
                          <a:effectLst/>
                        </a:rPr>
                        <a:t>South</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356 (27%)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348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8 (53%)</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3.7 (1.2-14.1)</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350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6 (67%)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7109601"/>
                  </a:ext>
                </a:extLst>
              </a:tr>
              <a:tr h="218231">
                <a:tc>
                  <a:txBody>
                    <a:bodyPr/>
                    <a:lstStyle/>
                    <a:p>
                      <a:pPr algn="l" fontAlgn="ctr"/>
                      <a:r>
                        <a:rPr lang="en-US" sz="1200" b="1" u="none" strike="noStrike" dirty="0">
                          <a:solidFill>
                            <a:schemeClr val="bg1">
                              <a:lumMod val="65000"/>
                            </a:schemeClr>
                          </a:solidFill>
                          <a:effectLst/>
                        </a:rPr>
                        <a:t>Cocaine use </a:t>
                      </a:r>
                      <a:r>
                        <a:rPr lang="en-US" sz="1200" u="none" strike="noStrike" dirty="0">
                          <a:solidFill>
                            <a:schemeClr val="bg1">
                              <a:lumMod val="65000"/>
                            </a:schemeClr>
                          </a:solidFill>
                          <a:effectLst/>
                        </a:rPr>
                        <a:t>(ref: no)</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136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132 (10%)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(29%)</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0.051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3.5 (0.9-10.6)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134 (10%)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 (22%)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0.200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0326183"/>
                  </a:ext>
                </a:extLst>
              </a:tr>
              <a:tr h="372481">
                <a:tc>
                  <a:txBody>
                    <a:bodyPr/>
                    <a:lstStyle/>
                    <a:p>
                      <a:pPr algn="l" fontAlgn="ctr"/>
                      <a:r>
                        <a:rPr lang="en-US" sz="1200" b="1" u="none" strike="noStrike" dirty="0">
                          <a:solidFill>
                            <a:schemeClr val="bg1">
                              <a:lumMod val="65000"/>
                            </a:schemeClr>
                          </a:solidFill>
                          <a:effectLst/>
                        </a:rPr>
                        <a:t>Methamphetamine use </a:t>
                      </a:r>
                      <a:r>
                        <a:rPr lang="en-US" sz="1200" u="none" strike="noStrike" dirty="0">
                          <a:solidFill>
                            <a:schemeClr val="bg1">
                              <a:lumMod val="65000"/>
                            </a:schemeClr>
                          </a:solidFill>
                          <a:effectLst/>
                        </a:rPr>
                        <a:t>(ref: no)</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73 (6%)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70 (5%)</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 (21%)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0.040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4.7 (1.1-15.5)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72 (6%)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1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0.400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8617989"/>
                  </a:ext>
                </a:extLst>
              </a:tr>
              <a:tr h="402126">
                <a:tc>
                  <a:txBody>
                    <a:bodyPr/>
                    <a:lstStyle/>
                    <a:p>
                      <a:pPr algn="l" fontAlgn="ctr"/>
                      <a:r>
                        <a:rPr lang="en-US" sz="1200" b="1" u="none" strike="noStrike" dirty="0">
                          <a:solidFill>
                            <a:schemeClr val="bg1">
                              <a:lumMod val="65000"/>
                            </a:schemeClr>
                          </a:solidFill>
                          <a:effectLst/>
                        </a:rPr>
                        <a:t>Any stimulant use</a:t>
                      </a:r>
                      <a:r>
                        <a:rPr lang="en-US" sz="1200" u="none" strike="noStrike" dirty="0">
                          <a:solidFill>
                            <a:schemeClr val="bg1">
                              <a:lumMod val="65000"/>
                            </a:schemeClr>
                          </a:solidFill>
                          <a:effectLst/>
                        </a:rPr>
                        <a:t> (ref: none)</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211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207 (16%)</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(29%)</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0.300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207 (16%)</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 (44%)</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0.044</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4.2 (1.0-15.9)</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23587472"/>
                  </a:ext>
                </a:extLst>
              </a:tr>
              <a:tr h="555352">
                <a:tc>
                  <a:txBody>
                    <a:bodyPr/>
                    <a:lstStyle/>
                    <a:p>
                      <a:pPr algn="l" fontAlgn="ctr"/>
                      <a:r>
                        <a:rPr lang="en-US" sz="1200" b="1" u="none" strike="noStrike" dirty="0">
                          <a:solidFill>
                            <a:schemeClr val="bg1">
                              <a:lumMod val="65000"/>
                            </a:schemeClr>
                          </a:solidFill>
                          <a:effectLst/>
                        </a:rPr>
                        <a:t>Laboratory confirmed STI </a:t>
                      </a:r>
                      <a:br>
                        <a:rPr lang="en-US" sz="1200" b="1" u="none" strike="noStrike" dirty="0">
                          <a:solidFill>
                            <a:schemeClr val="bg1">
                              <a:lumMod val="65000"/>
                            </a:schemeClr>
                          </a:solidFill>
                          <a:effectLst/>
                        </a:rPr>
                      </a:br>
                      <a:r>
                        <a:rPr lang="en-US" sz="1200" u="none" strike="noStrike" dirty="0">
                          <a:solidFill>
                            <a:schemeClr val="bg1">
                              <a:lumMod val="65000"/>
                            </a:schemeClr>
                          </a:solidFill>
                          <a:effectLst/>
                        </a:rPr>
                        <a:t>(site-based only)</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80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75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(38%)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0.009</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5.3 (1.6-16.3)</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76 (11%)</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4 (50%)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0.007</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8.4 (2.0-36.2)</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30410610"/>
                  </a:ext>
                </a:extLst>
              </a:tr>
              <a:tr h="335093">
                <a:tc gridSpan="4">
                  <a:txBody>
                    <a:bodyPr/>
                    <a:lstStyle/>
                    <a:p>
                      <a:pPr algn="l" fontAlgn="ctr"/>
                      <a:r>
                        <a:rPr lang="en-US" sz="1200" b="1" u="none" strike="noStrike" dirty="0">
                          <a:solidFill>
                            <a:schemeClr val="bg1">
                              <a:lumMod val="65000"/>
                            </a:schemeClr>
                          </a:solidFill>
                          <a:effectLst/>
                        </a:rPr>
                        <a:t>Gender(s) of casual &amp;/or regular partners (</a:t>
                      </a:r>
                      <a:r>
                        <a:rPr lang="en-US" sz="1200" u="none" strike="noStrike" dirty="0">
                          <a:solidFill>
                            <a:schemeClr val="bg1">
                              <a:lumMod val="65000"/>
                            </a:schemeClr>
                          </a:solidFill>
                          <a:effectLst/>
                        </a:rPr>
                        <a:t>past 3 </a:t>
                      </a:r>
                      <a:r>
                        <a:rPr lang="en-US" sz="1200" u="none" strike="noStrike" dirty="0" err="1">
                          <a:solidFill>
                            <a:schemeClr val="bg1">
                              <a:lumMod val="65000"/>
                            </a:schemeClr>
                          </a:solidFill>
                          <a:effectLst/>
                        </a:rPr>
                        <a:t>mo</a:t>
                      </a:r>
                      <a:r>
                        <a:rPr lang="en-US" sz="1200" u="none" strike="noStrike" dirty="0">
                          <a:solidFill>
                            <a:schemeClr val="bg1">
                              <a:lumMod val="65000"/>
                            </a:schemeClr>
                          </a:solidFill>
                          <a:effectLst/>
                        </a:rPr>
                        <a:t>)</a:t>
                      </a: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0.037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23520568"/>
                  </a:ext>
                </a:extLst>
              </a:tr>
              <a:tr h="218231">
                <a:tc>
                  <a:txBody>
                    <a:bodyPr/>
                    <a:lstStyle/>
                    <a:p>
                      <a:pPr algn="l" fontAlgn="ctr"/>
                      <a:r>
                        <a:rPr lang="en-US" sz="1200" u="none" strike="noStrike">
                          <a:solidFill>
                            <a:schemeClr val="bg1">
                              <a:lumMod val="65000"/>
                            </a:schemeClr>
                          </a:solidFill>
                          <a:effectLst/>
                        </a:rPr>
                        <a:t>Cis man only</a:t>
                      </a:r>
                      <a:endParaRPr lang="en-US" sz="1200" b="0" i="0" u="none" strike="noStrike">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364 (42%)</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356 (42%)</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dirty="0">
                          <a:solidFill>
                            <a:schemeClr val="bg1">
                              <a:lumMod val="65000"/>
                            </a:schemeClr>
                          </a:solidFill>
                          <a:effectLst/>
                        </a:rPr>
                        <a:t>8 (73%)</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359 (42%)</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5 (100%)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lumMod val="65000"/>
                            </a:schemeClr>
                          </a:solidFill>
                          <a:effectLst/>
                        </a:rPr>
                        <a:t>Not calculated; all occurred among participants with partners that included cis men</a:t>
                      </a:r>
                      <a:endParaRPr lang="en-US" sz="1200" b="1"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36207425"/>
                  </a:ext>
                </a:extLst>
              </a:tr>
              <a:tr h="500839">
                <a:tc>
                  <a:txBody>
                    <a:bodyPr/>
                    <a:lstStyle/>
                    <a:p>
                      <a:pPr algn="l" fontAlgn="ctr"/>
                      <a:r>
                        <a:rPr lang="en-US" sz="1200" u="none" strike="noStrike" dirty="0">
                          <a:solidFill>
                            <a:schemeClr val="bg1">
                              <a:lumMod val="65000"/>
                            </a:schemeClr>
                          </a:solidFill>
                          <a:effectLst/>
                        </a:rPr>
                        <a:t>Cis woman or trans people only</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259 (30%)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0 (0%)</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149123633"/>
                  </a:ext>
                </a:extLst>
              </a:tr>
              <a:tr h="384897">
                <a:tc>
                  <a:txBody>
                    <a:bodyPr/>
                    <a:lstStyle/>
                    <a:p>
                      <a:pPr algn="l" fontAlgn="ctr"/>
                      <a:r>
                        <a:rPr lang="en-US" sz="1200" u="none" strike="noStrike" dirty="0">
                          <a:solidFill>
                            <a:schemeClr val="bg1">
                              <a:lumMod val="65000"/>
                            </a:schemeClr>
                          </a:solidFill>
                          <a:effectLst/>
                        </a:rPr>
                        <a:t>Multiple genders</a:t>
                      </a:r>
                      <a:endParaRPr lang="en-US" sz="1200" b="0" i="0" u="none" strike="noStrike" dirty="0">
                        <a:solidFill>
                          <a:schemeClr val="bg1">
                            <a:lumMod val="65000"/>
                          </a:schemeClr>
                        </a:solidFill>
                        <a:effectLst/>
                        <a:latin typeface="Calibri" panose="020F0502020204030204" pitchFamily="34" charset="0"/>
                      </a:endParaRPr>
                    </a:p>
                  </a:txBody>
                  <a:tcPr marL="121291"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244 (28%)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241 (28%)</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3 (27%)</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 </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algn="ctr" fontAlgn="ctr"/>
                      <a:r>
                        <a:rPr lang="en-US" sz="1200" u="none" strike="noStrike">
                          <a:solidFill>
                            <a:schemeClr val="bg1">
                              <a:lumMod val="65000"/>
                            </a:schemeClr>
                          </a:solidFill>
                          <a:effectLst/>
                        </a:rPr>
                        <a:t>244 (28%)</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a:solidFill>
                            <a:schemeClr val="bg1">
                              <a:lumMod val="65000"/>
                            </a:schemeClr>
                          </a:solidFill>
                          <a:effectLst/>
                        </a:rPr>
                        <a:t>0 (0%)</a:t>
                      </a:r>
                      <a:endParaRPr lang="en-US" sz="1200" b="0" i="0" u="none" strike="noStrike">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200" u="none" strike="noStrike" dirty="0">
                          <a:solidFill>
                            <a:schemeClr val="bg1">
                              <a:lumMod val="65000"/>
                            </a:schemeClr>
                          </a:solidFill>
                          <a:effectLst/>
                        </a:rPr>
                        <a:t> </a:t>
                      </a:r>
                      <a:endParaRPr lang="en-US" sz="1200" b="0" i="0" u="none" strike="noStrike" dirty="0">
                        <a:solidFill>
                          <a:schemeClr val="bg1">
                            <a:lumMod val="65000"/>
                          </a:schemeClr>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vMerge="1">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738" marR="6738" marT="6738" marB="0"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2656300861"/>
                  </a:ext>
                </a:extLst>
              </a:tr>
              <a:tr h="555352">
                <a:tc>
                  <a:txBody>
                    <a:bodyPr/>
                    <a:lstStyle/>
                    <a:p>
                      <a:pPr marL="0" lvl="0" indent="0" algn="l" fontAlgn="ctr">
                        <a:tabLst/>
                      </a:pPr>
                      <a:r>
                        <a:rPr lang="en-US" sz="1200" b="1" i="0" u="none" strike="noStrike" dirty="0">
                          <a:solidFill>
                            <a:srgbClr val="000000"/>
                          </a:solidFill>
                          <a:effectLst/>
                          <a:latin typeface="+mj-lt"/>
                        </a:rPr>
                        <a:t>Sought gender-transition related care </a:t>
                      </a:r>
                      <a:r>
                        <a:rPr lang="en-US" sz="1200" b="0" i="0" u="none" strike="noStrike" dirty="0">
                          <a:solidFill>
                            <a:srgbClr val="000000"/>
                          </a:solidFill>
                          <a:effectLst/>
                          <a:latin typeface="+mj-lt"/>
                        </a:rPr>
                        <a:t>(past 12 </a:t>
                      </a:r>
                      <a:r>
                        <a:rPr lang="en-US" sz="1200" b="0" i="0" u="none" strike="noStrike" dirty="0" err="1">
                          <a:solidFill>
                            <a:srgbClr val="000000"/>
                          </a:solidFill>
                          <a:effectLst/>
                          <a:latin typeface="+mj-lt"/>
                        </a:rPr>
                        <a:t>mo</a:t>
                      </a:r>
                      <a:r>
                        <a:rPr lang="en-US" sz="1200" b="0" i="0" u="none" strike="noStrike" dirty="0">
                          <a:solidFill>
                            <a:srgbClr val="000000"/>
                          </a:solidFill>
                          <a:effectLst/>
                          <a:latin typeface="+mj-lt"/>
                        </a:rPr>
                        <a:t>)</a:t>
                      </a:r>
                    </a:p>
                  </a:txBody>
                  <a:tcPr marL="121291" marR="6738" marT="6738"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1,082 (83%)</a:t>
                      </a:r>
                      <a:endParaRPr lang="en-US" sz="120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1,072 (84%)</a:t>
                      </a:r>
                      <a:endParaRPr lang="en-US" sz="120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dirty="0">
                          <a:solidFill>
                            <a:srgbClr val="000000"/>
                          </a:solidFill>
                          <a:effectLst/>
                          <a:latin typeface="+mj-lt"/>
                          <a:ea typeface="Arial" panose="020B0604020202020204" pitchFamily="34" charset="0"/>
                          <a:cs typeface="Calibri" panose="020F0502020204030204" pitchFamily="34" charset="0"/>
                        </a:rPr>
                        <a:t>10 (67%)</a:t>
                      </a:r>
                      <a:endParaRPr lang="en-US" sz="120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0.087</a:t>
                      </a:r>
                      <a:endParaRPr lang="en-US" sz="1200" b="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0.4 (0.1, 1.3)</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1,078 (84%)</a:t>
                      </a:r>
                      <a:endParaRPr lang="en-US" sz="1200" b="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4 (50%)</a:t>
                      </a:r>
                      <a:endParaRPr lang="en-US" sz="1200" b="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0.030</a:t>
                      </a:r>
                      <a:endParaRPr lang="en-US" sz="1200" b="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accent1"/>
                      </a:solidFill>
                      <a:prstDash val="solid"/>
                      <a:round/>
                      <a:headEnd type="none" w="med" len="med"/>
                      <a:tailEnd type="none" w="med" len="med"/>
                    </a:lnT>
                    <a:solidFill>
                      <a:schemeClr val="bg1"/>
                    </a:solidFill>
                  </a:tcPr>
                </a:tc>
                <a:tc>
                  <a:txBody>
                    <a:bodyPr/>
                    <a:lstStyle/>
                    <a:p>
                      <a:pPr marL="63500" marR="63500" algn="ctr">
                        <a:spcBef>
                          <a:spcPts val="0"/>
                        </a:spcBef>
                        <a:spcAft>
                          <a:spcPts val="0"/>
                        </a:spcAft>
                      </a:pPr>
                      <a:r>
                        <a:rPr lang="en-US" sz="1200" b="0" dirty="0">
                          <a:solidFill>
                            <a:srgbClr val="000000"/>
                          </a:solidFill>
                          <a:effectLst/>
                          <a:latin typeface="+mj-lt"/>
                          <a:ea typeface="Arial" panose="020B0604020202020204" pitchFamily="34" charset="0"/>
                          <a:cs typeface="Calibri" panose="020F0502020204030204" pitchFamily="34" charset="0"/>
                        </a:rPr>
                        <a:t>0.2 (0.1-0.8)</a:t>
                      </a:r>
                      <a:endParaRPr lang="en-US" sz="12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981079070"/>
                  </a:ext>
                </a:extLst>
              </a:tr>
            </a:tbl>
          </a:graphicData>
        </a:graphic>
      </p:graphicFrame>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p:txBody>
          <a:bodyPr/>
          <a:lstStyle/>
          <a:p>
            <a:r>
              <a:rPr lang="en-US" dirty="0">
                <a:solidFill>
                  <a:schemeClr val="accent1"/>
                </a:solidFill>
              </a:rPr>
              <a:t>Shared Predictors</a:t>
            </a:r>
          </a:p>
        </p:txBody>
      </p:sp>
      <p:sp>
        <p:nvSpPr>
          <p:cNvPr id="17" name="Rectangle 16">
            <a:extLst>
              <a:ext uri="{FF2B5EF4-FFF2-40B4-BE49-F238E27FC236}">
                <a16:creationId xmlns:a16="http://schemas.microsoft.com/office/drawing/2014/main" id="{75D9418D-EE3E-42CE-A3F9-9B021C28A572}"/>
              </a:ext>
            </a:extLst>
          </p:cNvPr>
          <p:cNvSpPr/>
          <p:nvPr/>
        </p:nvSpPr>
        <p:spPr>
          <a:xfrm>
            <a:off x="289560" y="6172200"/>
            <a:ext cx="11612878" cy="560120"/>
          </a:xfrm>
          <a:prstGeom prst="rect">
            <a:avLst/>
          </a:prstGeom>
          <a:solidFill>
            <a:srgbClr val="CA67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99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6C67EFF-1C88-0131-3C6B-7B38BE700FC3}"/>
              </a:ext>
            </a:extLst>
          </p:cNvPr>
          <p:cNvSpPr>
            <a:spLocks noGrp="1"/>
          </p:cNvSpPr>
          <p:nvPr>
            <p:ph type="title"/>
          </p:nvPr>
        </p:nvSpPr>
        <p:spPr>
          <a:xfrm>
            <a:off x="4116391" y="441325"/>
            <a:ext cx="7632700" cy="1223964"/>
          </a:xfrm>
        </p:spPr>
        <p:txBody>
          <a:bodyPr/>
          <a:lstStyle/>
          <a:p>
            <a:r>
              <a:rPr lang="en-US" dirty="0">
                <a:solidFill>
                  <a:schemeClr val="accent1"/>
                </a:solidFill>
              </a:rPr>
              <a:t>Conclusions</a:t>
            </a:r>
          </a:p>
        </p:txBody>
      </p:sp>
      <p:graphicFrame>
        <p:nvGraphicFramePr>
          <p:cNvPr id="5" name="Text Placeholder 1">
            <a:extLst>
              <a:ext uri="{FF2B5EF4-FFF2-40B4-BE49-F238E27FC236}">
                <a16:creationId xmlns:a16="http://schemas.microsoft.com/office/drawing/2014/main" id="{97A50E94-B583-D839-D3C2-CBDFC429EF96}"/>
              </a:ext>
            </a:extLst>
          </p:cNvPr>
          <p:cNvGraphicFramePr/>
          <p:nvPr>
            <p:extLst>
              <p:ext uri="{D42A27DB-BD31-4B8C-83A1-F6EECF244321}">
                <p14:modId xmlns:p14="http://schemas.microsoft.com/office/powerpoint/2010/main" val="638596090"/>
              </p:ext>
            </p:extLst>
          </p:nvPr>
        </p:nvGraphicFramePr>
        <p:xfrm>
          <a:off x="6096000" y="1251284"/>
          <a:ext cx="5318234" cy="516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B1E2E1-0422-40B7-AD76-779923221DA7}"/>
              </a:ext>
            </a:extLst>
          </p:cNvPr>
          <p:cNvSpPr txBox="1"/>
          <p:nvPr/>
        </p:nvSpPr>
        <p:spPr>
          <a:xfrm>
            <a:off x="288758" y="2374737"/>
            <a:ext cx="5201021" cy="1282787"/>
          </a:xfrm>
          <a:prstGeom prst="rect">
            <a:avLst/>
          </a:prstGeom>
          <a:noFill/>
        </p:spPr>
        <p:txBody>
          <a:bodyPr wrap="square">
            <a:spAutoFit/>
          </a:bodyPr>
          <a:lstStyle/>
          <a:p>
            <a:pPr>
              <a:lnSpc>
                <a:spcPct val="150000"/>
              </a:lnSpc>
              <a:spcAft>
                <a:spcPts val="600"/>
              </a:spcAft>
            </a:pPr>
            <a:r>
              <a:rPr lang="en-US" b="0" dirty="0">
                <a:solidFill>
                  <a:schemeClr val="tx2"/>
                </a:solidFill>
              </a:rPr>
              <a:t>Multilevel interventions that address social and structural contexts, other health concerns, alongside HIV prevention</a:t>
            </a:r>
          </a:p>
        </p:txBody>
      </p:sp>
      <p:sp>
        <p:nvSpPr>
          <p:cNvPr id="6" name="Left Brace 5">
            <a:extLst>
              <a:ext uri="{FF2B5EF4-FFF2-40B4-BE49-F238E27FC236}">
                <a16:creationId xmlns:a16="http://schemas.microsoft.com/office/drawing/2014/main" id="{25D5C338-3DB0-4B84-A6B5-35ED6C1D4D8B}"/>
              </a:ext>
            </a:extLst>
          </p:cNvPr>
          <p:cNvSpPr/>
          <p:nvPr/>
        </p:nvSpPr>
        <p:spPr>
          <a:xfrm>
            <a:off x="5570613" y="1503947"/>
            <a:ext cx="685808" cy="4499811"/>
          </a:xfrm>
          <a:prstGeom prst="leftBrace">
            <a:avLst>
              <a:gd name="adj1" fmla="val 4166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38E230B-89A9-4769-B1D9-18C382C915C1}"/>
              </a:ext>
            </a:extLst>
          </p:cNvPr>
          <p:cNvSpPr txBox="1"/>
          <p:nvPr/>
        </p:nvSpPr>
        <p:spPr>
          <a:xfrm>
            <a:off x="288758" y="3906545"/>
            <a:ext cx="5101389" cy="1698285"/>
          </a:xfrm>
          <a:prstGeom prst="rect">
            <a:avLst/>
          </a:prstGeom>
          <a:noFill/>
        </p:spPr>
        <p:txBody>
          <a:bodyPr wrap="square">
            <a:spAutoFit/>
          </a:bodyPr>
          <a:lstStyle/>
          <a:p>
            <a:pPr>
              <a:lnSpc>
                <a:spcPct val="150000"/>
              </a:lnSpc>
              <a:spcAft>
                <a:spcPts val="600"/>
              </a:spcAft>
            </a:pPr>
            <a:r>
              <a:rPr lang="en-US" b="0" dirty="0">
                <a:solidFill>
                  <a:schemeClr val="tx2"/>
                </a:solidFill>
              </a:rPr>
              <a:t>Community and location-based efforts </a:t>
            </a:r>
            <a:r>
              <a:rPr lang="en-US" dirty="0">
                <a:solidFill>
                  <a:schemeClr val="tx2"/>
                </a:solidFill>
              </a:rPr>
              <a:t>should be maintained </a:t>
            </a:r>
            <a:r>
              <a:rPr lang="en-US" b="0" dirty="0">
                <a:solidFill>
                  <a:schemeClr val="tx2"/>
                </a:solidFill>
              </a:rPr>
              <a:t>as HIV research and interventions are increasingly digitally-delivered</a:t>
            </a:r>
          </a:p>
        </p:txBody>
      </p:sp>
      <p:sp>
        <p:nvSpPr>
          <p:cNvPr id="3" name="TextBox 2">
            <a:extLst>
              <a:ext uri="{FF2B5EF4-FFF2-40B4-BE49-F238E27FC236}">
                <a16:creationId xmlns:a16="http://schemas.microsoft.com/office/drawing/2014/main" id="{FFD005D7-5E84-45D2-AF32-A2FECBC5145C}"/>
              </a:ext>
            </a:extLst>
          </p:cNvPr>
          <p:cNvSpPr txBox="1"/>
          <p:nvPr/>
        </p:nvSpPr>
        <p:spPr>
          <a:xfrm>
            <a:off x="6096000" y="6416675"/>
            <a:ext cx="998483" cy="441325"/>
          </a:xfrm>
          <a:prstGeom prst="rect">
            <a:avLst/>
          </a:prstGeom>
          <a:solidFill>
            <a:schemeClr val="bg1"/>
          </a:solidFill>
        </p:spPr>
        <p:txBody>
          <a:bodyPr wrap="square" rtlCol="0">
            <a:spAutoFit/>
          </a:bodyPr>
          <a:lstStyle/>
          <a:p>
            <a:pPr algn="l"/>
            <a:endParaRPr lang="en-US" dirty="0"/>
          </a:p>
        </p:txBody>
      </p:sp>
    </p:spTree>
    <p:extLst>
      <p:ext uri="{BB962C8B-B14F-4D97-AF65-F5344CB8AC3E}">
        <p14:creationId xmlns:p14="http://schemas.microsoft.com/office/powerpoint/2010/main" val="427021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910"/>
          <a:stretch/>
        </p:blipFill>
        <p:spPr>
          <a:xfrm>
            <a:off x="-88150" y="-201445"/>
            <a:ext cx="12300119" cy="7059445"/>
          </a:xfrm>
          <a:prstGeom prst="rect">
            <a:avLst/>
          </a:prstGeom>
        </p:spPr>
      </p:pic>
      <p:sp>
        <p:nvSpPr>
          <p:cNvPr id="4" name="Title 3"/>
          <p:cNvSpPr>
            <a:spLocks noGrp="1"/>
          </p:cNvSpPr>
          <p:nvPr>
            <p:ph type="title"/>
          </p:nvPr>
        </p:nvSpPr>
        <p:spPr>
          <a:xfrm>
            <a:off x="507861" y="-201445"/>
            <a:ext cx="13036955" cy="1137684"/>
          </a:xfrm>
        </p:spPr>
        <p:txBody>
          <a:bodyPr>
            <a:normAutofit/>
          </a:bodyPr>
          <a:lstStyle/>
          <a:p>
            <a:r>
              <a:rPr lang="en-US" sz="4000" b="1" dirty="0">
                <a:solidFill>
                  <a:schemeClr val="bg1"/>
                </a:solidFill>
              </a:rPr>
              <a:t>Acknowledgements:</a:t>
            </a:r>
          </a:p>
        </p:txBody>
      </p:sp>
      <p:sp>
        <p:nvSpPr>
          <p:cNvPr id="8" name="Rectangle 7"/>
          <p:cNvSpPr/>
          <p:nvPr/>
        </p:nvSpPr>
        <p:spPr>
          <a:xfrm>
            <a:off x="7605494" y="198120"/>
            <a:ext cx="4542263" cy="338554"/>
          </a:xfrm>
          <a:prstGeom prst="rect">
            <a:avLst/>
          </a:prstGeom>
        </p:spPr>
        <p:txBody>
          <a:bodyPr wrap="square">
            <a:spAutoFit/>
          </a:bodyPr>
          <a:lstStyle/>
          <a:p>
            <a:pPr algn="r"/>
            <a:r>
              <a:rPr lang="en-US" sz="1600" dirty="0">
                <a:solidFill>
                  <a:schemeClr val="bg1"/>
                </a:solidFill>
                <a:ea typeface="Calibri" panose="020F0502020204030204" pitchFamily="34" charset="0"/>
              </a:rPr>
              <a:t>Photo Credit: LITE Atlanta Community Photo Shoot</a:t>
            </a:r>
            <a:endParaRPr lang="en-US" sz="1600" dirty="0">
              <a:solidFill>
                <a:schemeClr val="bg1"/>
              </a:solidFill>
            </a:endParaRPr>
          </a:p>
        </p:txBody>
      </p:sp>
      <p:grpSp>
        <p:nvGrpSpPr>
          <p:cNvPr id="6" name="Group 5">
            <a:extLst>
              <a:ext uri="{FF2B5EF4-FFF2-40B4-BE49-F238E27FC236}">
                <a16:creationId xmlns:a16="http://schemas.microsoft.com/office/drawing/2014/main" id="{DCA7E36E-203D-A06E-A262-A903E3F623DF}"/>
              </a:ext>
            </a:extLst>
          </p:cNvPr>
          <p:cNvGrpSpPr/>
          <p:nvPr/>
        </p:nvGrpSpPr>
        <p:grpSpPr>
          <a:xfrm>
            <a:off x="-12879" y="2795012"/>
            <a:ext cx="12160636" cy="7988276"/>
            <a:chOff x="-12879" y="2795012"/>
            <a:chExt cx="12160636" cy="7988276"/>
          </a:xfrm>
        </p:grpSpPr>
        <p:sp>
          <p:nvSpPr>
            <p:cNvPr id="5" name="Text Placeholder 2"/>
            <p:cNvSpPr txBox="1">
              <a:spLocks/>
            </p:cNvSpPr>
            <p:nvPr/>
          </p:nvSpPr>
          <p:spPr>
            <a:xfrm>
              <a:off x="-8823" y="3720514"/>
              <a:ext cx="12156580" cy="3252400"/>
            </a:xfrm>
            <a:prstGeom prst="rect">
              <a:avLst/>
            </a:prstGeom>
            <a:solidFill>
              <a:srgbClr val="FFFFFF">
                <a:alpha val="54902"/>
              </a:srgbClr>
            </a:solidFill>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5925" indent="-177800" algn="ctr">
                <a:lnSpc>
                  <a:spcPct val="100000"/>
                </a:lnSpc>
                <a:spcBef>
                  <a:spcPts val="0"/>
                </a:spcBef>
                <a:buNone/>
                <a:defRPr/>
              </a:pPr>
              <a:endParaRPr lang="en-US" sz="1600" dirty="0">
                <a:solidFill>
                  <a:prstClr val="black"/>
                </a:solidFill>
              </a:endParaRPr>
            </a:p>
          </p:txBody>
        </p:sp>
        <p:sp>
          <p:nvSpPr>
            <p:cNvPr id="3" name="Rectangle 2"/>
            <p:cNvSpPr/>
            <p:nvPr/>
          </p:nvSpPr>
          <p:spPr>
            <a:xfrm>
              <a:off x="-12879" y="2795012"/>
              <a:ext cx="12156580" cy="923330"/>
            </a:xfrm>
            <a:prstGeom prst="rect">
              <a:avLst/>
            </a:prstGeom>
            <a:solidFill>
              <a:srgbClr val="FFFFFF">
                <a:alpha val="54902"/>
              </a:srgbClr>
            </a:solidFill>
          </p:spPr>
          <p:txBody>
            <a:bodyPr wrap="square" anchor="ctr">
              <a:spAutoFit/>
            </a:bodyPr>
            <a:lstStyle/>
            <a:p>
              <a:pPr algn="ctr"/>
              <a:r>
                <a:rPr lang="en-US" dirty="0">
                  <a:solidFill>
                    <a:schemeClr val="accent1"/>
                  </a:solidFill>
                </a:rPr>
                <a:t>We express gratitude to the many participants of this research without whom this research would not be possible. We also want to thank all study staff who contributed to actualize this study and connect with study participants in meaningful ways.</a:t>
              </a:r>
            </a:p>
          </p:txBody>
        </p:sp>
        <p:sp>
          <p:nvSpPr>
            <p:cNvPr id="7" name="TextBox 6">
              <a:extLst>
                <a:ext uri="{FF2B5EF4-FFF2-40B4-BE49-F238E27FC236}">
                  <a16:creationId xmlns:a16="http://schemas.microsoft.com/office/drawing/2014/main" id="{0086AA17-5113-9D4E-8FF4-8B9A79B5A257}"/>
                </a:ext>
              </a:extLst>
            </p:cNvPr>
            <p:cNvSpPr txBox="1"/>
            <p:nvPr/>
          </p:nvSpPr>
          <p:spPr>
            <a:xfrm>
              <a:off x="507860" y="3744053"/>
              <a:ext cx="11389499" cy="7039235"/>
            </a:xfrm>
            <a:prstGeom prst="rect">
              <a:avLst/>
            </a:prstGeom>
            <a:noFill/>
          </p:spPr>
          <p:txBody>
            <a:bodyPr wrap="square" numCol="3" rtlCol="0">
              <a:spAutoFit/>
            </a:bodyPr>
            <a:lstStyle/>
            <a:p>
              <a:pPr marL="12700" lvl="0">
                <a:spcAft>
                  <a:spcPts val="300"/>
                </a:spcAft>
                <a:defRPr/>
              </a:pPr>
              <a:r>
                <a:rPr lang="en-US" sz="1400" b="1" dirty="0">
                  <a:solidFill>
                    <a:prstClr val="black"/>
                  </a:solidFill>
                </a:rPr>
                <a:t>Brigham Women’s Hospital </a:t>
              </a:r>
            </a:p>
            <a:p>
              <a:pPr marL="12700" lvl="0">
                <a:spcAft>
                  <a:spcPts val="300"/>
                </a:spcAft>
                <a:defRPr/>
              </a:pPr>
              <a:r>
                <a:rPr lang="en-US" sz="1400" dirty="0">
                  <a:solidFill>
                    <a:prstClr val="black"/>
                  </a:solidFill>
                </a:rPr>
                <a:t>Sari Reisner (joint PI)</a:t>
              </a:r>
            </a:p>
            <a:p>
              <a:pPr marL="12700" lvl="0">
                <a:spcAft>
                  <a:spcPts val="300"/>
                </a:spcAft>
                <a:defRPr/>
              </a:pPr>
              <a:r>
                <a:rPr kumimoji="0" lang="en-US" sz="1400" b="1" i="0" u="none" strike="noStrike" kern="1200" cap="none" spc="0" normalizeH="0" baseline="0" noProof="0" dirty="0">
                  <a:ln>
                    <a:noFill/>
                  </a:ln>
                  <a:solidFill>
                    <a:prstClr val="black"/>
                  </a:solidFill>
                  <a:effectLst/>
                  <a:uLnTx/>
                  <a:uFillTx/>
                  <a:ea typeface="+mn-ea"/>
                  <a:cs typeface="+mn-cs"/>
                </a:rPr>
                <a:t>Johns Hopkins University:</a:t>
              </a:r>
            </a:p>
            <a:p>
              <a:pPr marL="12700" marR="0" lvl="0" algn="l" defTabSz="914400" rtl="0" eaLnBrk="1" fontAlgn="auto" latinLnBrk="0" hangingPunct="1">
                <a:lnSpc>
                  <a:spcPct val="100000"/>
                </a:lnSpc>
                <a:spcAft>
                  <a:spcPts val="300"/>
                </a:spcAft>
                <a:buClrTx/>
                <a:buSzTx/>
                <a:buFontTx/>
                <a:buNone/>
                <a:defRPr/>
              </a:pPr>
              <a:r>
                <a:rPr kumimoji="0" lang="en-US" sz="1400" b="0" i="0" u="none" strike="noStrike" kern="1200" cap="none" spc="0" normalizeH="0" baseline="0" noProof="0" dirty="0">
                  <a:ln>
                    <a:noFill/>
                  </a:ln>
                  <a:solidFill>
                    <a:prstClr val="black"/>
                  </a:solidFill>
                  <a:effectLst/>
                  <a:uLnTx/>
                  <a:uFillTx/>
                  <a:ea typeface="+mn-ea"/>
                  <a:cs typeface="+mn-cs"/>
                </a:rPr>
                <a:t>Dee Adams </a:t>
              </a:r>
            </a:p>
            <a:p>
              <a:pPr marL="12700" marR="0" lvl="0" algn="l" defTabSz="914400" rtl="0" eaLnBrk="1" fontAlgn="auto" latinLnBrk="0" hangingPunct="1">
                <a:lnSpc>
                  <a:spcPct val="100000"/>
                </a:lnSpc>
                <a:spcAft>
                  <a:spcPts val="300"/>
                </a:spcAft>
                <a:buClrTx/>
                <a:buSzTx/>
                <a:buFontTx/>
                <a:buNone/>
                <a:defRPr/>
              </a:pPr>
              <a:r>
                <a:rPr kumimoji="0" lang="en-US" sz="1400" b="0" i="0" u="none" strike="noStrike" kern="1200" cap="none" spc="0" normalizeH="0" baseline="0" noProof="0" dirty="0">
                  <a:ln>
                    <a:noFill/>
                  </a:ln>
                  <a:solidFill>
                    <a:prstClr val="black"/>
                  </a:solidFill>
                  <a:effectLst/>
                  <a:uLnTx/>
                  <a:uFillTx/>
                  <a:ea typeface="+mn-ea"/>
                  <a:cs typeface="+mn-cs"/>
                </a:rPr>
                <a:t>Keri Althoff</a:t>
              </a:r>
            </a:p>
            <a:p>
              <a:pPr marL="12700">
                <a:spcAft>
                  <a:spcPts val="300"/>
                </a:spcAft>
                <a:defRPr/>
              </a:pPr>
              <a:r>
                <a:rPr lang="en-US" sz="1400" dirty="0">
                  <a:solidFill>
                    <a:prstClr val="black"/>
                  </a:solidFill>
                </a:rPr>
                <a:t>Chris Beyrer</a:t>
              </a:r>
            </a:p>
            <a:p>
              <a:pPr marL="12700">
                <a:spcAft>
                  <a:spcPts val="300"/>
                </a:spcAft>
                <a:defRPr/>
              </a:pPr>
              <a:r>
                <a:rPr lang="en-US" sz="1400" dirty="0">
                  <a:solidFill>
                    <a:prstClr val="black"/>
                  </a:solidFill>
                </a:rPr>
                <a:t>James Case</a:t>
              </a:r>
            </a:p>
            <a:p>
              <a:pPr marL="12700">
                <a:spcAft>
                  <a:spcPts val="300"/>
                </a:spcAft>
                <a:defRPr/>
              </a:pPr>
              <a:r>
                <a:rPr lang="en-US" sz="1400" dirty="0">
                  <a:solidFill>
                    <a:prstClr val="black"/>
                  </a:solidFill>
                </a:rPr>
                <a:t>Erin Cooney</a:t>
              </a:r>
            </a:p>
            <a:p>
              <a:pPr lvl="0">
                <a:spcAft>
                  <a:spcPts val="300"/>
                </a:spcAft>
                <a:defRPr/>
              </a:pPr>
              <a:r>
                <a:rPr lang="en-US" sz="1400" dirty="0">
                  <a:solidFill>
                    <a:prstClr val="black"/>
                  </a:solidFill>
                </a:rPr>
                <a:t>Charlotte Gaydos</a:t>
              </a:r>
            </a:p>
            <a:p>
              <a:pPr marL="12700">
                <a:spcAft>
                  <a:spcPts val="300"/>
                </a:spcAft>
                <a:defRPr/>
              </a:pPr>
              <a:r>
                <a:rPr lang="en-US" sz="1400" dirty="0">
                  <a:solidFill>
                    <a:prstClr val="black"/>
                  </a:solidFill>
                </a:rPr>
                <a:t>Oliver </a:t>
              </a:r>
              <a:r>
                <a:rPr lang="en-US" sz="1400" dirty="0" err="1">
                  <a:solidFill>
                    <a:prstClr val="black"/>
                  </a:solidFill>
                </a:rPr>
                <a:t>Laeyendecker</a:t>
              </a:r>
              <a:endParaRPr lang="en-US" sz="1400" dirty="0">
                <a:solidFill>
                  <a:prstClr val="black"/>
                </a:solidFill>
              </a:endParaRPr>
            </a:p>
            <a:p>
              <a:pPr marL="12700">
                <a:spcAft>
                  <a:spcPts val="300"/>
                </a:spcAft>
                <a:defRPr/>
              </a:pPr>
              <a:r>
                <a:rPr lang="en-US" sz="1400" dirty="0">
                  <a:solidFill>
                    <a:prstClr val="black"/>
                  </a:solidFill>
                </a:rPr>
                <a:t>Meg Stevenson </a:t>
              </a: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endParaRPr lang="en-US" sz="1400" b="1" dirty="0">
                <a:solidFill>
                  <a:prstClr val="black"/>
                </a:solidFill>
              </a:endParaRPr>
            </a:p>
            <a:p>
              <a:pPr marL="12700" lvl="0">
                <a:spcAft>
                  <a:spcPts val="300"/>
                </a:spcAft>
                <a:defRPr/>
              </a:pPr>
              <a:br>
                <a:rPr lang="en-US" sz="1400" b="1" dirty="0">
                  <a:solidFill>
                    <a:prstClr val="black"/>
                  </a:solidFill>
                </a:rPr>
              </a:br>
              <a:br>
                <a:rPr lang="en-US" sz="1400" b="1" dirty="0">
                  <a:solidFill>
                    <a:prstClr val="black"/>
                  </a:solidFill>
                </a:rPr>
              </a:br>
              <a:br>
                <a:rPr lang="en-US" sz="1400" b="1" dirty="0">
                  <a:solidFill>
                    <a:prstClr val="black"/>
                  </a:solidFill>
                </a:rPr>
              </a:br>
              <a:r>
                <a:rPr lang="en-US" sz="1400" b="1" dirty="0">
                  <a:solidFill>
                    <a:prstClr val="black"/>
                  </a:solidFill>
                </a:rPr>
                <a:t>Callen-Lorde Community </a:t>
              </a:r>
              <a:br>
                <a:rPr lang="en-US" sz="1400" b="1" dirty="0">
                  <a:solidFill>
                    <a:prstClr val="black"/>
                  </a:solidFill>
                </a:rPr>
              </a:br>
              <a:r>
                <a:rPr lang="en-US" sz="1400" b="1" dirty="0">
                  <a:solidFill>
                    <a:prstClr val="black"/>
                  </a:solidFill>
                </a:rPr>
                <a:t>Health Center </a:t>
              </a:r>
            </a:p>
            <a:p>
              <a:pPr marL="12700" lvl="0">
                <a:spcAft>
                  <a:spcPts val="300"/>
                </a:spcAft>
                <a:defRPr/>
              </a:pPr>
              <a:r>
                <a:rPr lang="en-US" sz="1400" dirty="0">
                  <a:solidFill>
                    <a:prstClr val="black"/>
                  </a:solidFill>
                </a:rPr>
                <a:t>Asa Radix</a:t>
              </a:r>
            </a:p>
            <a:p>
              <a:pPr marL="12700" lvl="0">
                <a:spcAft>
                  <a:spcPts val="300"/>
                </a:spcAft>
                <a:defRPr/>
              </a:pPr>
              <a:r>
                <a:rPr lang="en-US" sz="1400" b="1" dirty="0">
                  <a:solidFill>
                    <a:prstClr val="black"/>
                  </a:solidFill>
                </a:rPr>
                <a:t>Fenway Health</a:t>
              </a:r>
            </a:p>
            <a:p>
              <a:pPr marL="12700" lvl="0">
                <a:spcAft>
                  <a:spcPts val="300"/>
                </a:spcAft>
                <a:defRPr/>
              </a:pPr>
              <a:r>
                <a:rPr lang="en-US" sz="1400" dirty="0">
                  <a:solidFill>
                    <a:prstClr val="black"/>
                  </a:solidFill>
                </a:rPr>
                <a:t>Ken Mayer</a:t>
              </a:r>
            </a:p>
            <a:p>
              <a:pPr marL="12700" lvl="0">
                <a:spcAft>
                  <a:spcPts val="300"/>
                </a:spcAft>
                <a:defRPr/>
              </a:pPr>
              <a:r>
                <a:rPr lang="en-US" sz="1400" b="1" dirty="0">
                  <a:solidFill>
                    <a:prstClr val="black"/>
                  </a:solidFill>
                </a:rPr>
                <a:t>Emory Univ. /Grady Hospital</a:t>
              </a:r>
            </a:p>
            <a:p>
              <a:pPr marL="12700" lvl="0">
                <a:spcAft>
                  <a:spcPts val="300"/>
                </a:spcAft>
                <a:defRPr/>
              </a:pPr>
              <a:r>
                <a:rPr lang="en-US" sz="1400" dirty="0">
                  <a:solidFill>
                    <a:prstClr val="black"/>
                  </a:solidFill>
                </a:rPr>
                <a:t>Jason Schneider </a:t>
              </a:r>
            </a:p>
            <a:p>
              <a:pPr marL="12700" lvl="0">
                <a:spcAft>
                  <a:spcPts val="300"/>
                </a:spcAft>
                <a:defRPr/>
              </a:pPr>
              <a:r>
                <a:rPr lang="en-US" sz="1400" dirty="0">
                  <a:solidFill>
                    <a:prstClr val="black"/>
                  </a:solidFill>
                </a:rPr>
                <a:t>Sonya Haw</a:t>
              </a:r>
            </a:p>
            <a:p>
              <a:pPr marL="12700" lvl="0">
                <a:spcAft>
                  <a:spcPts val="300"/>
                </a:spcAft>
                <a:defRPr/>
              </a:pPr>
              <a:r>
                <a:rPr lang="en-US" sz="1400" b="1" dirty="0">
                  <a:solidFill>
                    <a:prstClr val="black"/>
                  </a:solidFill>
                </a:rPr>
                <a:t>University of North Carolina</a:t>
              </a:r>
            </a:p>
            <a:p>
              <a:pPr marL="12700" lvl="0">
                <a:spcAft>
                  <a:spcPts val="300"/>
                </a:spcAft>
                <a:defRPr/>
              </a:pPr>
              <a:r>
                <a:rPr lang="en-US" sz="1400" dirty="0">
                  <a:solidFill>
                    <a:prstClr val="black"/>
                  </a:solidFill>
                </a:rPr>
                <a:t>Tonia </a:t>
              </a:r>
              <a:r>
                <a:rPr lang="en-US" sz="1400" dirty="0" err="1">
                  <a:solidFill>
                    <a:prstClr val="black"/>
                  </a:solidFill>
                </a:rPr>
                <a:t>Poteat</a:t>
              </a:r>
              <a:endParaRPr lang="en-US" sz="1400" dirty="0">
                <a:solidFill>
                  <a:prstClr val="black"/>
                </a:solidFill>
              </a:endParaRPr>
            </a:p>
            <a:p>
              <a:pPr marL="12700" lvl="0">
                <a:spcAft>
                  <a:spcPts val="300"/>
                </a:spcAft>
                <a:defRPr/>
              </a:pPr>
              <a:r>
                <a:rPr lang="en-US" sz="1400" b="1" dirty="0">
                  <a:solidFill>
                    <a:prstClr val="black"/>
                  </a:solidFill>
                </a:rPr>
                <a:t>Whitman Walker Institute</a:t>
              </a:r>
            </a:p>
            <a:p>
              <a:pPr lvl="0">
                <a:spcAft>
                  <a:spcPts val="300"/>
                </a:spcAft>
                <a:defRPr/>
              </a:pPr>
              <a:r>
                <a:rPr lang="en-US" sz="1400" dirty="0">
                  <a:solidFill>
                    <a:prstClr val="black"/>
                  </a:solidFill>
                </a:rPr>
                <a:t>Christopher Cannon</a:t>
              </a:r>
            </a:p>
            <a:p>
              <a:pPr lvl="0">
                <a:spcAft>
                  <a:spcPts val="300"/>
                </a:spcAft>
                <a:defRPr/>
              </a:pPr>
              <a:endParaRPr lang="en-US" sz="1400"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endParaRPr lang="en-US" sz="1400" b="1" dirty="0">
                <a:solidFill>
                  <a:prstClr val="black"/>
                </a:solidFill>
              </a:endParaRPr>
            </a:p>
            <a:p>
              <a:pPr lvl="0">
                <a:spcAft>
                  <a:spcPts val="300"/>
                </a:spcAft>
                <a:defRPr/>
              </a:pPr>
              <a:r>
                <a:rPr lang="en-US" sz="1400" b="1" dirty="0">
                  <a:solidFill>
                    <a:prstClr val="black"/>
                  </a:solidFill>
                </a:rPr>
                <a:t>University of Miami</a:t>
              </a:r>
            </a:p>
            <a:p>
              <a:pPr lvl="0">
                <a:spcAft>
                  <a:spcPts val="300"/>
                </a:spcAft>
                <a:defRPr/>
              </a:pPr>
              <a:r>
                <a:rPr lang="en-US" sz="1400" dirty="0">
                  <a:solidFill>
                    <a:prstClr val="black"/>
                  </a:solidFill>
                </a:rPr>
                <a:t>Allan Rodriguez</a:t>
              </a:r>
            </a:p>
            <a:p>
              <a:pPr lvl="0">
                <a:spcAft>
                  <a:spcPts val="300"/>
                </a:spcAft>
                <a:defRPr/>
              </a:pPr>
              <a:r>
                <a:rPr lang="en-US" sz="1400" dirty="0">
                  <a:solidFill>
                    <a:prstClr val="black"/>
                  </a:solidFill>
                </a:rPr>
                <a:t>Andrew </a:t>
              </a:r>
              <a:r>
                <a:rPr lang="en-US" sz="1400" dirty="0" err="1">
                  <a:solidFill>
                    <a:prstClr val="black"/>
                  </a:solidFill>
                </a:rPr>
                <a:t>Wawrzyniak</a:t>
              </a:r>
              <a:endParaRPr lang="en-US" sz="1400" dirty="0">
                <a:solidFill>
                  <a:prstClr val="black"/>
                </a:solidFill>
              </a:endParaRPr>
            </a:p>
            <a:p>
              <a:pPr>
                <a:spcBef>
                  <a:spcPts val="300"/>
                </a:spcBef>
                <a:spcAft>
                  <a:spcPts val="400"/>
                </a:spcAft>
                <a:defRPr/>
              </a:pPr>
              <a:r>
                <a:rPr lang="en-US" sz="1400" b="1" dirty="0">
                  <a:solidFill>
                    <a:prstClr val="black"/>
                  </a:solidFill>
                </a:rPr>
                <a:t>LITE Community Advisory Board</a:t>
              </a:r>
            </a:p>
            <a:p>
              <a:pPr lvl="0">
                <a:spcAft>
                  <a:spcPts val="300"/>
                </a:spcAft>
                <a:defRPr/>
              </a:pPr>
              <a:r>
                <a:rPr lang="en-US" sz="1400" b="1" dirty="0">
                  <a:solidFill>
                    <a:prstClr val="black"/>
                  </a:solidFill>
                </a:rPr>
                <a:t>Centers for AIDS Research</a:t>
              </a:r>
              <a:r>
                <a:rPr lang="en-US" sz="1400" dirty="0">
                  <a:solidFill>
                    <a:prstClr val="black"/>
                  </a:solidFill>
                </a:rPr>
                <a:t> at </a:t>
              </a:r>
              <a:br>
                <a:rPr lang="en-US" sz="1400" dirty="0">
                  <a:solidFill>
                    <a:prstClr val="black"/>
                  </a:solidFill>
                </a:rPr>
              </a:br>
              <a:r>
                <a:rPr lang="en-US" sz="1400" dirty="0">
                  <a:solidFill>
                    <a:prstClr val="black"/>
                  </a:solidFill>
                </a:rPr>
                <a:t>Johns Hopkins, Harvard, DC CFAR, </a:t>
              </a:r>
              <a:br>
                <a:rPr lang="en-US" sz="1400" dirty="0">
                  <a:solidFill>
                    <a:prstClr val="black"/>
                  </a:solidFill>
                </a:rPr>
              </a:br>
              <a:r>
                <a:rPr lang="en-US" sz="1400" dirty="0">
                  <a:solidFill>
                    <a:prstClr val="black"/>
                  </a:solidFill>
                </a:rPr>
                <a:t>Univ. of Miami, and Emory </a:t>
              </a:r>
              <a:endParaRPr lang="en-US" sz="1400" b="1" dirty="0">
                <a:solidFill>
                  <a:prstClr val="black"/>
                </a:solidFill>
              </a:endParaRPr>
            </a:p>
            <a:p>
              <a:pPr>
                <a:spcAft>
                  <a:spcPts val="300"/>
                </a:spcAft>
                <a:defRPr/>
              </a:pPr>
              <a:r>
                <a:rPr lang="en-US" sz="1400" b="1" dirty="0">
                  <a:solidFill>
                    <a:prstClr val="black"/>
                  </a:solidFill>
                </a:rPr>
                <a:t>National Institutes of Health</a:t>
              </a:r>
              <a:r>
                <a:rPr lang="en-US" sz="1400" dirty="0">
                  <a:solidFill>
                    <a:prstClr val="black"/>
                  </a:solidFill>
                </a:rPr>
                <a:t>:  </a:t>
              </a:r>
              <a:br>
                <a:rPr lang="en-US" sz="1400" dirty="0">
                  <a:solidFill>
                    <a:prstClr val="black"/>
                  </a:solidFill>
                </a:rPr>
              </a:br>
              <a:r>
                <a:rPr lang="en-US" sz="1400" dirty="0">
                  <a:solidFill>
                    <a:prstClr val="black"/>
                  </a:solidFill>
                </a:rPr>
                <a:t>Joint support by NIAID, NICHD, NIMH award #</a:t>
              </a:r>
              <a:r>
                <a:rPr lang="en-US" sz="1400" i="1" dirty="0">
                  <a:solidFill>
                    <a:prstClr val="black"/>
                  </a:solidFill>
                </a:rPr>
                <a:t>UG3/UH3AI133669</a:t>
              </a:r>
            </a:p>
            <a:p>
              <a:pPr>
                <a:spcAft>
                  <a:spcPts val="300"/>
                </a:spcAft>
                <a:defRPr/>
              </a:pPr>
              <a:r>
                <a:rPr lang="en-US" sz="1400" dirty="0">
                  <a:solidFill>
                    <a:prstClr val="black"/>
                  </a:solidFill>
                </a:rPr>
                <a:t>Lori </a:t>
              </a:r>
              <a:r>
                <a:rPr lang="en-US" sz="1400" dirty="0" err="1">
                  <a:solidFill>
                    <a:prstClr val="black"/>
                  </a:solidFill>
                </a:rPr>
                <a:t>Zimand</a:t>
              </a:r>
              <a:r>
                <a:rPr lang="en-US" sz="1400" dirty="0">
                  <a:solidFill>
                    <a:prstClr val="black"/>
                  </a:solidFill>
                </a:rPr>
                <a:t>, Gerald Sharp</a:t>
              </a:r>
            </a:p>
            <a:p>
              <a:pPr>
                <a:spcAft>
                  <a:spcPts val="300"/>
                </a:spcAft>
                <a:defRPr/>
              </a:pPr>
              <a:r>
                <a:rPr lang="en-US" sz="1400" dirty="0">
                  <a:solidFill>
                    <a:prstClr val="black"/>
                  </a:solidFill>
                </a:rPr>
                <a:t>Sonia Lee, Michael Stirratt</a:t>
              </a:r>
            </a:p>
          </p:txBody>
        </p:sp>
      </p:grpSp>
    </p:spTree>
    <p:extLst>
      <p:ext uri="{BB962C8B-B14F-4D97-AF65-F5344CB8AC3E}">
        <p14:creationId xmlns:p14="http://schemas.microsoft.com/office/powerpoint/2010/main" val="79655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457907" y="1678747"/>
            <a:ext cx="5189131" cy="4535489"/>
          </a:xfrm>
        </p:spPr>
        <p:txBody>
          <a:bodyPr>
            <a:normAutofit/>
          </a:bodyPr>
          <a:lstStyle/>
          <a:p>
            <a:pPr marL="342900" indent="-342900">
              <a:buFont typeface="Arial" panose="020B0604020202020204" pitchFamily="34" charset="0"/>
              <a:buChar char="•"/>
            </a:pPr>
            <a:r>
              <a:rPr lang="en-GB" dirty="0"/>
              <a:t>High burden of HIV in the U.S., particularly among Black and Latinx transgender women</a:t>
            </a:r>
          </a:p>
          <a:p>
            <a:pPr marL="342900" indent="-342900">
              <a:buFont typeface="Arial" panose="020B0604020202020204" pitchFamily="34" charset="0"/>
              <a:buChar char="•"/>
            </a:pPr>
            <a:r>
              <a:rPr lang="en-GB" noProof="0" dirty="0"/>
              <a:t>Historical contribution in HIV research and trials</a:t>
            </a:r>
          </a:p>
          <a:p>
            <a:pPr marL="342900" indent="-342900">
              <a:buFont typeface="Arial" panose="020B0604020202020204" pitchFamily="34" charset="0"/>
              <a:buChar char="•"/>
            </a:pPr>
            <a:r>
              <a:rPr lang="en-GB" dirty="0"/>
              <a:t>Little prospective research </a:t>
            </a:r>
            <a:r>
              <a:rPr lang="en-GB" noProof="0" dirty="0"/>
              <a:t>designed for transgender </a:t>
            </a:r>
            <a:r>
              <a:rPr lang="en-GB" dirty="0"/>
              <a:t>women in the US </a:t>
            </a:r>
            <a:endParaRPr lang="en-GB" noProof="0" dirty="0"/>
          </a:p>
          <a:p>
            <a:pPr marL="342900" indent="-342900">
              <a:buFont typeface="Arial" panose="020B0604020202020204" pitchFamily="34" charset="0"/>
              <a:buChar char="•"/>
            </a:pPr>
            <a:r>
              <a:rPr lang="en-GB" dirty="0"/>
              <a:t>Emerging digital methods in HIV research</a:t>
            </a:r>
          </a:p>
          <a:p>
            <a:pPr marL="342900" indent="-342900">
              <a:buFont typeface="Arial" panose="020B0604020202020204" pitchFamily="34" charset="0"/>
              <a:buChar char="•"/>
            </a:pP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solidFill>
                  <a:schemeClr val="accent1"/>
                </a:solidFill>
              </a:rPr>
              <a:t>Background</a:t>
            </a:r>
          </a:p>
        </p:txBody>
      </p:sp>
      <p:pic>
        <p:nvPicPr>
          <p:cNvPr id="7" name="Picture 6" descr="Text, letter&#10;&#10;Description automatically generated">
            <a:extLst>
              <a:ext uri="{FF2B5EF4-FFF2-40B4-BE49-F238E27FC236}">
                <a16:creationId xmlns:a16="http://schemas.microsoft.com/office/drawing/2014/main" id="{AEC81631-2198-06A9-ACD2-67D74B0A1D25}"/>
              </a:ext>
            </a:extLst>
          </p:cNvPr>
          <p:cNvPicPr>
            <a:picLocks noChangeAspect="1"/>
          </p:cNvPicPr>
          <p:nvPr/>
        </p:nvPicPr>
        <p:blipFill>
          <a:blip r:embed="rId3"/>
          <a:stretch>
            <a:fillRect/>
          </a:stretch>
        </p:blipFill>
        <p:spPr>
          <a:xfrm>
            <a:off x="8106513" y="837409"/>
            <a:ext cx="3789209" cy="4103688"/>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F52D944-8659-C79B-2A0C-3051B1AFE26B}"/>
              </a:ext>
            </a:extLst>
          </p:cNvPr>
          <p:cNvPicPr>
            <a:picLocks noChangeAspect="1"/>
          </p:cNvPicPr>
          <p:nvPr/>
        </p:nvPicPr>
        <p:blipFill>
          <a:blip r:embed="rId4"/>
          <a:stretch>
            <a:fillRect/>
          </a:stretch>
        </p:blipFill>
        <p:spPr>
          <a:xfrm>
            <a:off x="5862086" y="2097091"/>
            <a:ext cx="3539482" cy="4535489"/>
          </a:xfrm>
          <a:prstGeom prst="rect">
            <a:avLst/>
          </a:prstGeom>
        </p:spPr>
      </p:pic>
      <p:sp>
        <p:nvSpPr>
          <p:cNvPr id="4" name="TextBox 3">
            <a:extLst>
              <a:ext uri="{FF2B5EF4-FFF2-40B4-BE49-F238E27FC236}">
                <a16:creationId xmlns:a16="http://schemas.microsoft.com/office/drawing/2014/main" id="{AB3BB13B-8053-C9BA-0C32-DA114C2999D5}"/>
              </a:ext>
            </a:extLst>
          </p:cNvPr>
          <p:cNvSpPr txBox="1"/>
          <p:nvPr/>
        </p:nvSpPr>
        <p:spPr>
          <a:xfrm>
            <a:off x="300403" y="4941097"/>
            <a:ext cx="5189131" cy="1200329"/>
          </a:xfrm>
          <a:prstGeom prst="rect">
            <a:avLst/>
          </a:prstGeom>
          <a:noFill/>
        </p:spPr>
        <p:txBody>
          <a:bodyPr wrap="square" rtlCol="0">
            <a:spAutoFit/>
          </a:bodyPr>
          <a:lstStyle/>
          <a:p>
            <a:pPr algn="l"/>
            <a:r>
              <a:rPr lang="en-US" b="1" i="1" dirty="0">
                <a:solidFill>
                  <a:schemeClr val="accent1"/>
                </a:solidFill>
              </a:rPr>
              <a:t>Objective</a:t>
            </a:r>
            <a:r>
              <a:rPr lang="en-US" dirty="0"/>
              <a:t>: Develop a multi-site, digitally enhanced cohort focused exclusively on understanding HIV risks among transgender women in the U.S.</a:t>
            </a:r>
          </a:p>
        </p:txBody>
      </p:sp>
    </p:spTree>
    <p:extLst>
      <p:ext uri="{BB962C8B-B14F-4D97-AF65-F5344CB8AC3E}">
        <p14:creationId xmlns:p14="http://schemas.microsoft.com/office/powerpoint/2010/main" val="26948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88" y="264267"/>
            <a:ext cx="6451110" cy="1255469"/>
          </a:xfrm>
        </p:spPr>
        <p:txBody>
          <a:bodyPr>
            <a:normAutofit/>
          </a:bodyPr>
          <a:lstStyle/>
          <a:p>
            <a:r>
              <a:rPr lang="en-US" b="1" dirty="0">
                <a:solidFill>
                  <a:schemeClr val="accent1"/>
                </a:solidFill>
              </a:rPr>
              <a:t>Methods</a:t>
            </a:r>
          </a:p>
        </p:txBody>
      </p:sp>
      <p:sp>
        <p:nvSpPr>
          <p:cNvPr id="3" name="Content Placeholder 2"/>
          <p:cNvSpPr>
            <a:spLocks noGrp="1"/>
          </p:cNvSpPr>
          <p:nvPr>
            <p:ph idx="1"/>
          </p:nvPr>
        </p:nvSpPr>
        <p:spPr>
          <a:xfrm>
            <a:off x="683288" y="1533591"/>
            <a:ext cx="8831414" cy="4277816"/>
          </a:xfrm>
        </p:spPr>
        <p:txBody>
          <a:bodyPr anchor="t">
            <a:noAutofit/>
          </a:bodyPr>
          <a:lstStyle/>
          <a:p>
            <a:pPr>
              <a:lnSpc>
                <a:spcPct val="100000"/>
              </a:lnSpc>
            </a:pPr>
            <a:r>
              <a:rPr lang="en-US" sz="1400" b="1" u="sng" dirty="0">
                <a:solidFill>
                  <a:schemeClr val="tx2"/>
                </a:solidFill>
              </a:rPr>
              <a:t>Enrollment</a:t>
            </a:r>
            <a:r>
              <a:rPr lang="en-US" sz="1400" dirty="0">
                <a:solidFill>
                  <a:schemeClr val="tx2"/>
                </a:solidFill>
              </a:rPr>
              <a:t>: </a:t>
            </a:r>
          </a:p>
          <a:p>
            <a:pPr marL="285750" indent="-285750">
              <a:lnSpc>
                <a:spcPct val="100000"/>
              </a:lnSpc>
              <a:buFont typeface="Arial" panose="020B0604020202020204" pitchFamily="34" charset="0"/>
              <a:buChar char="•"/>
            </a:pPr>
            <a:r>
              <a:rPr lang="en-US" sz="1400" dirty="0">
                <a:solidFill>
                  <a:schemeClr val="tx2"/>
                </a:solidFill>
              </a:rPr>
              <a:t>Aimed to enroll 1,100 transgender women not living with HIV</a:t>
            </a:r>
          </a:p>
          <a:p>
            <a:pPr>
              <a:lnSpc>
                <a:spcPct val="100000"/>
              </a:lnSpc>
            </a:pPr>
            <a:r>
              <a:rPr lang="en-US" sz="1400" b="1" u="sng" dirty="0">
                <a:solidFill>
                  <a:schemeClr val="tx2"/>
                </a:solidFill>
              </a:rPr>
              <a:t>Mixed mode cohort</a:t>
            </a:r>
            <a:r>
              <a:rPr lang="en-US" sz="1400" dirty="0">
                <a:solidFill>
                  <a:schemeClr val="tx2"/>
                </a:solidFill>
              </a:rPr>
              <a:t>:</a:t>
            </a:r>
          </a:p>
          <a:p>
            <a:pPr>
              <a:lnSpc>
                <a:spcPct val="100000"/>
              </a:lnSpc>
            </a:pPr>
            <a:r>
              <a:rPr lang="en-US" sz="1400" i="1" dirty="0">
                <a:solidFill>
                  <a:schemeClr val="tx2"/>
                </a:solidFill>
              </a:rPr>
              <a:t>Technology-enhanced site-based mode</a:t>
            </a:r>
            <a:r>
              <a:rPr lang="en-US" sz="1400" dirty="0">
                <a:solidFill>
                  <a:schemeClr val="tx2"/>
                </a:solidFill>
              </a:rPr>
              <a:t>: 6 cities in eastern and southern U.S.</a:t>
            </a:r>
          </a:p>
          <a:p>
            <a:pPr>
              <a:lnSpc>
                <a:spcPct val="100000"/>
              </a:lnSpc>
            </a:pPr>
            <a:r>
              <a:rPr lang="en-US" sz="1400" i="1" dirty="0">
                <a:solidFill>
                  <a:schemeClr val="tx2"/>
                </a:solidFill>
              </a:rPr>
              <a:t>Digital mode</a:t>
            </a:r>
            <a:r>
              <a:rPr lang="en-US" sz="1400" dirty="0">
                <a:solidFill>
                  <a:schemeClr val="tx2"/>
                </a:solidFill>
              </a:rPr>
              <a:t>: 72 eastern and southern US cities</a:t>
            </a:r>
          </a:p>
          <a:p>
            <a:pPr>
              <a:lnSpc>
                <a:spcPct val="100000"/>
              </a:lnSpc>
            </a:pPr>
            <a:r>
              <a:rPr lang="en-US" sz="1400" b="1" u="sng" dirty="0">
                <a:solidFill>
                  <a:schemeClr val="tx2"/>
                </a:solidFill>
              </a:rPr>
              <a:t>Study assessments</a:t>
            </a:r>
            <a:r>
              <a:rPr lang="en-US" sz="1400" dirty="0">
                <a:solidFill>
                  <a:schemeClr val="tx2"/>
                </a:solidFill>
              </a:rPr>
              <a:t>: </a:t>
            </a:r>
          </a:p>
          <a:p>
            <a:pPr marL="342900" indent="-342900">
              <a:lnSpc>
                <a:spcPct val="100000"/>
              </a:lnSpc>
              <a:buFont typeface="Arial" panose="020B0604020202020204" pitchFamily="34" charset="0"/>
              <a:buChar char="•"/>
            </a:pPr>
            <a:r>
              <a:rPr lang="en-US" sz="1400" dirty="0">
                <a:solidFill>
                  <a:schemeClr val="tx2"/>
                </a:solidFill>
              </a:rPr>
              <a:t>Survey + oral fluid HIV testing every 3 or 6 months</a:t>
            </a:r>
          </a:p>
          <a:p>
            <a:pPr marL="342900" indent="-342900">
              <a:lnSpc>
                <a:spcPct val="100000"/>
              </a:lnSpc>
              <a:buFont typeface="Arial" panose="020B0604020202020204" pitchFamily="34" charset="0"/>
              <a:buChar char="•"/>
            </a:pPr>
            <a:r>
              <a:rPr lang="en-US" sz="1400" dirty="0">
                <a:solidFill>
                  <a:schemeClr val="tx2"/>
                </a:solidFill>
              </a:rPr>
              <a:t>STI testing every 12 months (site-based only)</a:t>
            </a:r>
          </a:p>
          <a:p>
            <a:pPr marL="342900" indent="-342900">
              <a:buFont typeface="Arial" panose="020B0604020202020204" pitchFamily="34" charset="0"/>
              <a:buChar char="•"/>
            </a:pPr>
            <a:r>
              <a:rPr lang="en-US" sz="1400" dirty="0">
                <a:solidFill>
                  <a:schemeClr val="tx2"/>
                </a:solidFill>
              </a:rPr>
              <a:t>Referrals for confirmatory testing and other services</a:t>
            </a:r>
          </a:p>
          <a:p>
            <a:pPr marL="342900" indent="-342900">
              <a:buFont typeface="Arial" panose="020B0604020202020204" pitchFamily="34" charset="0"/>
              <a:buChar char="•"/>
            </a:pPr>
            <a:r>
              <a:rPr lang="en-US" sz="1400" dirty="0">
                <a:solidFill>
                  <a:schemeClr val="tx2"/>
                </a:solidFill>
              </a:rPr>
              <a:t>24 months of follow-up with option to extend participation</a:t>
            </a:r>
          </a:p>
          <a:p>
            <a:pPr marL="342900" indent="-342900">
              <a:lnSpc>
                <a:spcPct val="100000"/>
              </a:lnSpc>
              <a:buFont typeface="Arial" panose="020B0604020202020204" pitchFamily="34" charset="0"/>
              <a:buChar char="•"/>
            </a:pPr>
            <a:r>
              <a:rPr lang="en-US" sz="1400" dirty="0">
                <a:solidFill>
                  <a:schemeClr val="tx2"/>
                </a:solidFill>
              </a:rPr>
              <a:t>Extensive retention activities</a:t>
            </a:r>
          </a:p>
          <a:p>
            <a:pPr>
              <a:lnSpc>
                <a:spcPct val="100000"/>
              </a:lnSpc>
            </a:pPr>
            <a:r>
              <a:rPr lang="en-US" sz="1400" b="1" u="sng" dirty="0">
                <a:solidFill>
                  <a:schemeClr val="tx2"/>
                </a:solidFill>
              </a:rPr>
              <a:t>Analyses: </a:t>
            </a:r>
          </a:p>
          <a:p>
            <a:pPr marL="342900" indent="-342900">
              <a:lnSpc>
                <a:spcPct val="100000"/>
              </a:lnSpc>
              <a:buFont typeface="Arial" panose="020B0604020202020204" pitchFamily="34" charset="0"/>
              <a:buChar char="•"/>
            </a:pPr>
            <a:r>
              <a:rPr lang="en-US" sz="1400" dirty="0">
                <a:solidFill>
                  <a:schemeClr val="tx2"/>
                </a:solidFill>
              </a:rPr>
              <a:t>Planned: HIV incidence and risks</a:t>
            </a:r>
          </a:p>
          <a:p>
            <a:pPr marL="342900" indent="-342900">
              <a:lnSpc>
                <a:spcPct val="100000"/>
              </a:lnSpc>
              <a:buFont typeface="Arial" panose="020B0604020202020204" pitchFamily="34" charset="0"/>
              <a:buChar char="•"/>
            </a:pPr>
            <a:r>
              <a:rPr lang="en-US" sz="1400" dirty="0">
                <a:solidFill>
                  <a:schemeClr val="tx2"/>
                </a:solidFill>
              </a:rPr>
              <a:t>Analysis of mortality rates conducted after observing deaths</a:t>
            </a:r>
          </a:p>
        </p:txBody>
      </p:sp>
      <p:sp>
        <p:nvSpPr>
          <p:cNvPr id="4" name="TextBox 3">
            <a:extLst>
              <a:ext uri="{FF2B5EF4-FFF2-40B4-BE49-F238E27FC236}">
                <a16:creationId xmlns:a16="http://schemas.microsoft.com/office/drawing/2014/main" id="{E738AA7B-65E9-6A41-BA12-97FC4B90EAF9}"/>
              </a:ext>
            </a:extLst>
          </p:cNvPr>
          <p:cNvSpPr txBox="1"/>
          <p:nvPr/>
        </p:nvSpPr>
        <p:spPr>
          <a:xfrm>
            <a:off x="2724081" y="6533842"/>
            <a:ext cx="9467919" cy="276999"/>
          </a:xfrm>
          <a:prstGeom prst="rect">
            <a:avLst/>
          </a:prstGeom>
          <a:noFill/>
        </p:spPr>
        <p:txBody>
          <a:bodyPr wrap="square" rtlCol="0">
            <a:spAutoFit/>
          </a:bodyPr>
          <a:lstStyle/>
          <a:p>
            <a:pPr algn="r"/>
            <a:r>
              <a:rPr lang="en-US" sz="1200" dirty="0"/>
              <a:t>Wirtz et al. </a:t>
            </a:r>
            <a:r>
              <a:rPr lang="en-US" sz="1200" i="1" dirty="0"/>
              <a:t>JMIR 2019</a:t>
            </a:r>
            <a:r>
              <a:rPr lang="en-US" sz="1200" dirty="0"/>
              <a:t>; Reisner et al. </a:t>
            </a:r>
            <a:r>
              <a:rPr lang="en-US" sz="1200" i="1" dirty="0"/>
              <a:t>BMJ Open </a:t>
            </a:r>
            <a:r>
              <a:rPr lang="en-US" sz="1200" dirty="0"/>
              <a:t>2020</a:t>
            </a:r>
            <a:r>
              <a:rPr lang="en-US" sz="1200" i="1" dirty="0"/>
              <a:t>; </a:t>
            </a:r>
            <a:r>
              <a:rPr lang="en-US" sz="1200" dirty="0"/>
              <a:t>Wirtz et al. </a:t>
            </a:r>
            <a:r>
              <a:rPr lang="en-US" sz="1200" i="1" dirty="0"/>
              <a:t>JMIR Res </a:t>
            </a:r>
            <a:r>
              <a:rPr lang="en-US" sz="1200" i="1" dirty="0" err="1"/>
              <a:t>Prot</a:t>
            </a:r>
            <a:r>
              <a:rPr lang="en-US" sz="1200" i="1" dirty="0"/>
              <a:t> 2020; </a:t>
            </a:r>
            <a:r>
              <a:rPr lang="en-US" sz="1200" dirty="0"/>
              <a:t>Akinola et al. </a:t>
            </a:r>
            <a:r>
              <a:rPr lang="en-US" sz="1200" i="1" dirty="0"/>
              <a:t>AIDS Care 2021 </a:t>
            </a:r>
            <a:endParaRPr lang="en-US" sz="1200" dirty="0"/>
          </a:p>
        </p:txBody>
      </p:sp>
      <p:pic>
        <p:nvPicPr>
          <p:cNvPr id="5" name="Picture 4" descr="Graphical user interface, application&#10;&#10;Description automatically generated">
            <a:extLst>
              <a:ext uri="{FF2B5EF4-FFF2-40B4-BE49-F238E27FC236}">
                <a16:creationId xmlns:a16="http://schemas.microsoft.com/office/drawing/2014/main" id="{98394BB8-BF9F-58BA-745F-ABADE038E11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19710"/>
          <a:stretch/>
        </p:blipFill>
        <p:spPr>
          <a:xfrm>
            <a:off x="8615220" y="811156"/>
            <a:ext cx="3163182" cy="4507992"/>
          </a:xfrm>
          <a:prstGeom prst="rect">
            <a:avLst/>
          </a:prstGeom>
        </p:spPr>
      </p:pic>
      <p:sp>
        <p:nvSpPr>
          <p:cNvPr id="7" name="TextBox 6">
            <a:extLst>
              <a:ext uri="{FF2B5EF4-FFF2-40B4-BE49-F238E27FC236}">
                <a16:creationId xmlns:a16="http://schemas.microsoft.com/office/drawing/2014/main" id="{BCCACBA6-5224-3B51-8E81-B162B6AC23A8}"/>
              </a:ext>
            </a:extLst>
          </p:cNvPr>
          <p:cNvSpPr txBox="1"/>
          <p:nvPr/>
        </p:nvSpPr>
        <p:spPr>
          <a:xfrm>
            <a:off x="7780882" y="5319148"/>
            <a:ext cx="4019919" cy="261610"/>
          </a:xfrm>
          <a:prstGeom prst="rect">
            <a:avLst/>
          </a:prstGeom>
          <a:noFill/>
        </p:spPr>
        <p:txBody>
          <a:bodyPr wrap="square" rtlCol="0">
            <a:spAutoFit/>
          </a:bodyPr>
          <a:lstStyle/>
          <a:p>
            <a:pPr algn="r"/>
            <a:r>
              <a:rPr lang="en-US" sz="1100" i="1" dirty="0">
                <a:solidFill>
                  <a:schemeClr val="tx2"/>
                </a:solidFill>
              </a:rPr>
              <a:t>Participant app displaying 3mo assessment activities</a:t>
            </a:r>
          </a:p>
        </p:txBody>
      </p:sp>
    </p:spTree>
    <p:extLst>
      <p:ext uri="{BB962C8B-B14F-4D97-AF65-F5344CB8AC3E}">
        <p14:creationId xmlns:p14="http://schemas.microsoft.com/office/powerpoint/2010/main" val="24777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de2" descr="LITE zip codes at baseline among cohort">
            <a:extLst>
              <a:ext uri="{FF2B5EF4-FFF2-40B4-BE49-F238E27FC236}">
                <a16:creationId xmlns:a16="http://schemas.microsoft.com/office/drawing/2014/main" id="{416FF874-86BA-CB16-9B35-892D9A5D02F7}"/>
              </a:ext>
            </a:extLst>
          </p:cNvPr>
          <p:cNvPicPr>
            <a:picLocks noChangeAspect="1"/>
          </p:cNvPicPr>
          <p:nvPr/>
        </p:nvPicPr>
        <p:blipFill rotWithShape="1">
          <a:blip r:embed="rId3">
            <a:alphaModFix amt="91000"/>
            <a:extLst>
              <a:ext uri="{28A0092B-C50C-407E-A947-70E740481C1C}">
                <a14:useLocalDpi xmlns:a14="http://schemas.microsoft.com/office/drawing/2010/main" val="0"/>
              </a:ext>
            </a:extLst>
          </a:blip>
          <a:srcRect t="12073" r="21337" b="22776"/>
          <a:stretch/>
        </p:blipFill>
        <p:spPr>
          <a:xfrm>
            <a:off x="-248991" y="-323699"/>
            <a:ext cx="12440991" cy="7791718"/>
          </a:xfrm>
          <a:prstGeom prst="rect">
            <a:avLst/>
          </a:prstGeom>
        </p:spPr>
      </p:pic>
      <p:sp>
        <p:nvSpPr>
          <p:cNvPr id="2" name="Title 1"/>
          <p:cNvSpPr>
            <a:spLocks noGrp="1"/>
          </p:cNvSpPr>
          <p:nvPr>
            <p:ph type="title"/>
          </p:nvPr>
        </p:nvSpPr>
        <p:spPr>
          <a:xfrm>
            <a:off x="413598" y="513559"/>
            <a:ext cx="8174348" cy="1255469"/>
          </a:xfrm>
        </p:spPr>
        <p:txBody>
          <a:bodyPr>
            <a:normAutofit/>
          </a:bodyPr>
          <a:lstStyle/>
          <a:p>
            <a:r>
              <a:rPr lang="en-US" b="1" dirty="0">
                <a:solidFill>
                  <a:schemeClr val="accent1"/>
                </a:solidFill>
              </a:rPr>
              <a:t>Enrollment and Retention</a:t>
            </a:r>
          </a:p>
        </p:txBody>
      </p:sp>
      <p:sp>
        <p:nvSpPr>
          <p:cNvPr id="8" name="Content Placeholder 2">
            <a:extLst>
              <a:ext uri="{FF2B5EF4-FFF2-40B4-BE49-F238E27FC236}">
                <a16:creationId xmlns:a16="http://schemas.microsoft.com/office/drawing/2014/main" id="{B054E5C3-C572-1B05-2AA1-023E48D09ECD}"/>
              </a:ext>
            </a:extLst>
          </p:cNvPr>
          <p:cNvSpPr txBox="1">
            <a:spLocks/>
          </p:cNvSpPr>
          <p:nvPr/>
        </p:nvSpPr>
        <p:spPr>
          <a:xfrm>
            <a:off x="760297" y="1666157"/>
            <a:ext cx="10671406" cy="4103687"/>
          </a:xfrm>
          <a:prstGeom prst="rect">
            <a:avLst/>
          </a:prstGeom>
        </p:spPr>
        <p:txBody>
          <a:bodyPr anchor="ctr">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Enrollment opened:</a:t>
            </a:r>
          </a:p>
          <a:p>
            <a:pPr marL="792163" lvl="1" indent="-342900"/>
            <a:r>
              <a:rPr lang="en-US"/>
              <a:t>March 2018 in the site-based mode</a:t>
            </a:r>
          </a:p>
          <a:p>
            <a:pPr marL="792163" lvl="1" indent="-342900"/>
            <a:r>
              <a:rPr lang="en-US"/>
              <a:t>January 2019 in the digital mode</a:t>
            </a:r>
          </a:p>
          <a:p>
            <a:pPr marL="792163" lvl="1" indent="-342900"/>
            <a:r>
              <a:rPr lang="en-US"/>
              <a:t>Closed August 2020</a:t>
            </a:r>
          </a:p>
          <a:p>
            <a:pPr marL="342900" indent="-342900">
              <a:buFont typeface="Arial" panose="020B0604020202020204" pitchFamily="34" charset="0"/>
              <a:buChar char="•"/>
            </a:pPr>
            <a:r>
              <a:rPr lang="en-US"/>
              <a:t>N=1,312 enrolled </a:t>
            </a:r>
          </a:p>
          <a:p>
            <a:pPr marL="792163" lvl="1" indent="-342900"/>
            <a:r>
              <a:rPr lang="en-US"/>
              <a:t>Site-based: n=734</a:t>
            </a:r>
          </a:p>
          <a:p>
            <a:pPr marL="792163" lvl="1" indent="-342900"/>
            <a:r>
              <a:rPr lang="en-US"/>
              <a:t>Digital mode: n=578</a:t>
            </a:r>
          </a:p>
          <a:p>
            <a:pPr marL="792163" lvl="1" indent="-342900"/>
            <a:r>
              <a:rPr lang="en-US"/>
              <a:t>16 participants transferred sites or modes </a:t>
            </a:r>
          </a:p>
          <a:p>
            <a:pPr marL="342900" indent="-342900">
              <a:buFont typeface="Arial" panose="020B0604020202020204" pitchFamily="34" charset="0"/>
              <a:buChar char="•"/>
            </a:pPr>
            <a:r>
              <a:rPr lang="en-US"/>
              <a:t>83% retention</a:t>
            </a:r>
          </a:p>
          <a:p>
            <a:pPr marL="342900" indent="-342900">
              <a:buFont typeface="Arial" panose="020B0604020202020204" pitchFamily="34" charset="0"/>
              <a:buChar char="•"/>
            </a:pPr>
            <a:r>
              <a:rPr lang="en-US"/>
              <a:t>2,730 person-years accumulated</a:t>
            </a:r>
            <a:endParaRPr lang="en-US" dirty="0"/>
          </a:p>
        </p:txBody>
      </p:sp>
      <p:sp>
        <p:nvSpPr>
          <p:cNvPr id="9" name="TextBox 8">
            <a:extLst>
              <a:ext uri="{FF2B5EF4-FFF2-40B4-BE49-F238E27FC236}">
                <a16:creationId xmlns:a16="http://schemas.microsoft.com/office/drawing/2014/main" id="{8A7FC54A-5044-322C-AE4E-06AA6B1D8514}"/>
              </a:ext>
            </a:extLst>
          </p:cNvPr>
          <p:cNvSpPr txBox="1"/>
          <p:nvPr/>
        </p:nvSpPr>
        <p:spPr>
          <a:xfrm>
            <a:off x="175048" y="6364805"/>
            <a:ext cx="11592911" cy="461665"/>
          </a:xfrm>
          <a:prstGeom prst="rect">
            <a:avLst/>
          </a:prstGeom>
          <a:solidFill>
            <a:schemeClr val="bg1"/>
          </a:solidFill>
        </p:spPr>
        <p:txBody>
          <a:bodyPr wrap="square" rtlCol="0">
            <a:spAutoFit/>
          </a:bodyPr>
          <a:lstStyle/>
          <a:p>
            <a:pPr algn="r"/>
            <a:r>
              <a:rPr lang="en-US" sz="1200" dirty="0"/>
              <a:t>Map displays number of participants enrolled across eastern and southern US; node size represents number of participants by zip code; </a:t>
            </a:r>
            <a:br>
              <a:rPr lang="en-US" sz="1200" dirty="0"/>
            </a:br>
            <a:r>
              <a:rPr lang="en-US" sz="1200" dirty="0"/>
              <a:t>cities included in the site-based mode are Boston, New York, Baltimore, Washington DC, Atlanta, and Miami</a:t>
            </a:r>
          </a:p>
        </p:txBody>
      </p:sp>
    </p:spTree>
    <p:extLst>
      <p:ext uri="{BB962C8B-B14F-4D97-AF65-F5344CB8AC3E}">
        <p14:creationId xmlns:p14="http://schemas.microsoft.com/office/powerpoint/2010/main" val="9622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riends looking at a a digital device">
            <a:extLst>
              <a:ext uri="{FF2B5EF4-FFF2-40B4-BE49-F238E27FC236}">
                <a16:creationId xmlns:a16="http://schemas.microsoft.com/office/drawing/2014/main" id="{0606B648-751F-CD4F-9DD1-AC73964DFA5B}"/>
              </a:ext>
            </a:extLst>
          </p:cNvPr>
          <p:cNvPicPr>
            <a:picLocks noGrp="1" noChangeAspect="1"/>
          </p:cNvPicPr>
          <p:nvPr>
            <p:ph idx="1"/>
          </p:nvPr>
        </p:nvPicPr>
        <p:blipFill>
          <a:blip r:embed="rId3">
            <a:alphaModFix amt="35000"/>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0" y="0"/>
            <a:ext cx="12893375" cy="6858000"/>
          </a:xfrm>
        </p:spPr>
      </p:pic>
      <p:sp>
        <p:nvSpPr>
          <p:cNvPr id="2" name="Title 1">
            <a:extLst>
              <a:ext uri="{FF2B5EF4-FFF2-40B4-BE49-F238E27FC236}">
                <a16:creationId xmlns:a16="http://schemas.microsoft.com/office/drawing/2014/main" id="{DA7A5FD5-6ABD-B34E-8C35-1C3932615C02}"/>
              </a:ext>
            </a:extLst>
          </p:cNvPr>
          <p:cNvSpPr>
            <a:spLocks noGrp="1"/>
          </p:cNvSpPr>
          <p:nvPr>
            <p:ph type="title"/>
          </p:nvPr>
        </p:nvSpPr>
        <p:spPr>
          <a:xfrm>
            <a:off x="838200" y="243378"/>
            <a:ext cx="10515600" cy="1325563"/>
          </a:xfrm>
        </p:spPr>
        <p:txBody>
          <a:bodyPr/>
          <a:lstStyle/>
          <a:p>
            <a:r>
              <a:rPr lang="en-US" dirty="0">
                <a:solidFill>
                  <a:schemeClr val="accent1"/>
                </a:solidFill>
              </a:rPr>
              <a:t>Participant characteristics</a:t>
            </a:r>
          </a:p>
        </p:txBody>
      </p:sp>
      <p:graphicFrame>
        <p:nvGraphicFramePr>
          <p:cNvPr id="4" name="Table 3">
            <a:extLst>
              <a:ext uri="{FF2B5EF4-FFF2-40B4-BE49-F238E27FC236}">
                <a16:creationId xmlns:a16="http://schemas.microsoft.com/office/drawing/2014/main" id="{1232ABBA-B455-8ACB-26FE-A2074299AC94}"/>
              </a:ext>
            </a:extLst>
          </p:cNvPr>
          <p:cNvGraphicFramePr>
            <a:graphicFrameLocks noGrp="1"/>
          </p:cNvGraphicFramePr>
          <p:nvPr>
            <p:extLst>
              <p:ext uri="{D42A27DB-BD31-4B8C-83A1-F6EECF244321}">
                <p14:modId xmlns:p14="http://schemas.microsoft.com/office/powerpoint/2010/main" val="2116004229"/>
              </p:ext>
            </p:extLst>
          </p:nvPr>
        </p:nvGraphicFramePr>
        <p:xfrm>
          <a:off x="838200" y="1493982"/>
          <a:ext cx="10391077" cy="5120640"/>
        </p:xfrm>
        <a:graphic>
          <a:graphicData uri="http://schemas.openxmlformats.org/drawingml/2006/table">
            <a:tbl>
              <a:tblPr firstRow="1" bandRow="1">
                <a:tableStyleId>{69012ECD-51FC-41F1-AA8D-1B2483CD663E}</a:tableStyleId>
              </a:tblPr>
              <a:tblGrid>
                <a:gridCol w="3695294">
                  <a:extLst>
                    <a:ext uri="{9D8B030D-6E8A-4147-A177-3AD203B41FA5}">
                      <a16:colId xmlns:a16="http://schemas.microsoft.com/office/drawing/2014/main" val="3175611230"/>
                    </a:ext>
                  </a:extLst>
                </a:gridCol>
                <a:gridCol w="2213756">
                  <a:extLst>
                    <a:ext uri="{9D8B030D-6E8A-4147-A177-3AD203B41FA5}">
                      <a16:colId xmlns:a16="http://schemas.microsoft.com/office/drawing/2014/main" val="2891010575"/>
                    </a:ext>
                  </a:extLst>
                </a:gridCol>
                <a:gridCol w="1883457">
                  <a:extLst>
                    <a:ext uri="{9D8B030D-6E8A-4147-A177-3AD203B41FA5}">
                      <a16:colId xmlns:a16="http://schemas.microsoft.com/office/drawing/2014/main" val="2646407600"/>
                    </a:ext>
                  </a:extLst>
                </a:gridCol>
                <a:gridCol w="1744494">
                  <a:extLst>
                    <a:ext uri="{9D8B030D-6E8A-4147-A177-3AD203B41FA5}">
                      <a16:colId xmlns:a16="http://schemas.microsoft.com/office/drawing/2014/main" val="4201638213"/>
                    </a:ext>
                  </a:extLst>
                </a:gridCol>
                <a:gridCol w="854076">
                  <a:extLst>
                    <a:ext uri="{9D8B030D-6E8A-4147-A177-3AD203B41FA5}">
                      <a16:colId xmlns:a16="http://schemas.microsoft.com/office/drawing/2014/main" val="3058568938"/>
                    </a:ext>
                  </a:extLst>
                </a:gridCol>
              </a:tblGrid>
              <a:tr h="210445">
                <a:tc>
                  <a:txBody>
                    <a:bodyPr/>
                    <a:lstStyle/>
                    <a:p>
                      <a:pPr marL="0" marR="0">
                        <a:spcBef>
                          <a:spcPts val="0"/>
                        </a:spcBef>
                        <a:spcAft>
                          <a:spcPts val="0"/>
                        </a:spcAft>
                      </a:pPr>
                      <a:r>
                        <a:rPr lang="en-US" sz="1400">
                          <a:effectLst/>
                        </a:rPr>
                        <a:t>Characteristic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Site-based mode</a:t>
                      </a:r>
                    </a:p>
                    <a:p>
                      <a:pPr marL="0" marR="0" algn="ctr">
                        <a:spcBef>
                          <a:spcPts val="0"/>
                        </a:spcBef>
                        <a:spcAft>
                          <a:spcPts val="0"/>
                        </a:spcAft>
                      </a:pPr>
                      <a:r>
                        <a:rPr lang="en-US" sz="1400" dirty="0">
                          <a:effectLst/>
                        </a:rPr>
                        <a:t>N = 734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Digital mode</a:t>
                      </a:r>
                    </a:p>
                    <a:p>
                      <a:pPr marL="0" marR="0" algn="ctr">
                        <a:spcBef>
                          <a:spcPts val="0"/>
                        </a:spcBef>
                        <a:spcAft>
                          <a:spcPts val="0"/>
                        </a:spcAft>
                      </a:pPr>
                      <a:r>
                        <a:rPr lang="en-US" sz="1400" dirty="0">
                          <a:effectLst/>
                        </a:rPr>
                        <a:t>N = 578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Overall cohort</a:t>
                      </a:r>
                    </a:p>
                    <a:p>
                      <a:pPr marL="0" marR="0" algn="ctr">
                        <a:spcBef>
                          <a:spcPts val="0"/>
                        </a:spcBef>
                        <a:spcAft>
                          <a:spcPts val="0"/>
                        </a:spcAft>
                      </a:pPr>
                      <a:r>
                        <a:rPr lang="en-US" sz="1400" dirty="0">
                          <a:effectLst/>
                        </a:rPr>
                        <a:t>N = 1,312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p-value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66304219"/>
                  </a:ext>
                </a:extLst>
              </a:tr>
              <a:tr h="105223">
                <a:tc>
                  <a:txBody>
                    <a:bodyPr/>
                    <a:lstStyle/>
                    <a:p>
                      <a:pPr marL="0" marR="0">
                        <a:spcBef>
                          <a:spcPts val="0"/>
                        </a:spcBef>
                        <a:spcAft>
                          <a:spcPts val="0"/>
                        </a:spcAft>
                      </a:pPr>
                      <a:r>
                        <a:rPr lang="en-US" sz="1400" b="1" dirty="0">
                          <a:effectLst/>
                        </a:rPr>
                        <a:t>Median age, years </a:t>
                      </a:r>
                      <a:r>
                        <a:rPr lang="en-US" sz="1400" dirty="0">
                          <a:effectLst/>
                        </a:rPr>
                        <a:t>[IQR]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29 (24, 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27 (22, 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28 (23, 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&lt;0.001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87688153"/>
                  </a:ext>
                </a:extLst>
              </a:tr>
              <a:tr h="105223">
                <a:tc>
                  <a:txBody>
                    <a:bodyPr/>
                    <a:lstStyle/>
                    <a:p>
                      <a:pPr marL="0" marR="0">
                        <a:spcBef>
                          <a:spcPts val="0"/>
                        </a:spcBef>
                        <a:spcAft>
                          <a:spcPts val="0"/>
                        </a:spcAft>
                      </a:pPr>
                      <a:r>
                        <a:rPr lang="en-US" sz="1400" b="1" dirty="0">
                          <a:effectLst/>
                        </a:rPr>
                        <a:t>Race and ethnic identity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0718527"/>
                  </a:ext>
                </a:extLst>
              </a:tr>
              <a:tr h="105223">
                <a:tc>
                  <a:txBody>
                    <a:bodyPr/>
                    <a:lstStyle/>
                    <a:p>
                      <a:pPr marL="0" marR="0">
                        <a:spcBef>
                          <a:spcPts val="0"/>
                        </a:spcBef>
                        <a:spcAft>
                          <a:spcPts val="0"/>
                        </a:spcAft>
                      </a:pPr>
                      <a:r>
                        <a:rPr lang="en-US" sz="1400" dirty="0">
                          <a:effectLst/>
                        </a:rPr>
                        <a:t>Non-Hispanic White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266 (36%)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431 (75%)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697 (53%)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6634933"/>
                  </a:ext>
                </a:extLst>
              </a:tr>
              <a:tr h="105223">
                <a:tc>
                  <a:txBody>
                    <a:bodyPr/>
                    <a:lstStyle/>
                    <a:p>
                      <a:pPr marL="0" marR="0">
                        <a:spcBef>
                          <a:spcPts val="0"/>
                        </a:spcBef>
                        <a:spcAft>
                          <a:spcPts val="0"/>
                        </a:spcAft>
                      </a:pPr>
                      <a:r>
                        <a:rPr lang="en-US" sz="1400">
                          <a:effectLst/>
                        </a:rPr>
                        <a:t>Non-Hispanic 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147 (20%)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26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173 (13%)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9229002"/>
                  </a:ext>
                </a:extLst>
              </a:tr>
              <a:tr h="105223">
                <a:tc>
                  <a:txBody>
                    <a:bodyPr/>
                    <a:lstStyle/>
                    <a:p>
                      <a:pPr marL="0" marR="0">
                        <a:spcBef>
                          <a:spcPts val="0"/>
                        </a:spcBef>
                        <a:spcAft>
                          <a:spcPts val="0"/>
                        </a:spcAft>
                      </a:pPr>
                      <a:r>
                        <a:rPr lang="en-US" sz="1400">
                          <a:effectLst/>
                        </a:rPr>
                        <a:t>Hispanic 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67 (9%)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19 (3%)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86 (7%)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2812983"/>
                  </a:ext>
                </a:extLst>
              </a:tr>
              <a:tr h="105223">
                <a:tc>
                  <a:txBody>
                    <a:bodyPr/>
                    <a:lstStyle/>
                    <a:p>
                      <a:pPr marL="0" marR="0">
                        <a:spcBef>
                          <a:spcPts val="0"/>
                        </a:spcBef>
                        <a:spcAft>
                          <a:spcPts val="0"/>
                        </a:spcAft>
                      </a:pPr>
                      <a:r>
                        <a:rPr lang="en-US" sz="1400">
                          <a:effectLst/>
                        </a:rPr>
                        <a:t>Hispanic 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23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0 (0%)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23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0423090"/>
                  </a:ext>
                </a:extLst>
              </a:tr>
              <a:tr h="105223">
                <a:tc>
                  <a:txBody>
                    <a:bodyPr/>
                    <a:lstStyle/>
                    <a:p>
                      <a:pPr marL="0" marR="0">
                        <a:spcBef>
                          <a:spcPts val="0"/>
                        </a:spcBef>
                        <a:spcAft>
                          <a:spcPts val="0"/>
                        </a:spcAft>
                      </a:pPr>
                      <a:r>
                        <a:rPr lang="en-US" sz="1400" dirty="0">
                          <a:effectLst/>
                        </a:rPr>
                        <a:t>Non-Hispanic multi-racial or other 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110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73 (13%)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183 (14%)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5339516"/>
                  </a:ext>
                </a:extLst>
              </a:tr>
              <a:tr h="105223">
                <a:tc>
                  <a:txBody>
                    <a:bodyPr/>
                    <a:lstStyle/>
                    <a:p>
                      <a:pPr marL="0" marR="0">
                        <a:spcBef>
                          <a:spcPts val="0"/>
                        </a:spcBef>
                        <a:spcAft>
                          <a:spcPts val="0"/>
                        </a:spcAft>
                      </a:pPr>
                      <a:r>
                        <a:rPr lang="en-US" sz="1400" dirty="0">
                          <a:effectLst/>
                        </a:rPr>
                        <a:t>Hispanic multi-racial or other 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111 (15%)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22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133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7503999"/>
                  </a:ext>
                </a:extLst>
              </a:tr>
              <a:tr h="105223">
                <a:tc>
                  <a:txBody>
                    <a:bodyPr/>
                    <a:lstStyle/>
                    <a:p>
                      <a:pPr marL="0" marR="0">
                        <a:spcBef>
                          <a:spcPts val="0"/>
                        </a:spcBef>
                        <a:spcAft>
                          <a:spcPts val="0"/>
                        </a:spcAft>
                      </a:pPr>
                      <a:r>
                        <a:rPr lang="en-US" sz="1400" b="1" dirty="0">
                          <a:effectLst/>
                        </a:rPr>
                        <a:t>Born in the U.S. </a:t>
                      </a:r>
                      <a:r>
                        <a:rPr lang="en-US" sz="1400" dirty="0">
                          <a:effectLst/>
                        </a:rPr>
                        <a:t>(ref: 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596 (82%)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553 (96%)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1,149 (88%)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73819648"/>
                  </a:ext>
                </a:extLst>
              </a:tr>
              <a:tr h="105223">
                <a:tc>
                  <a:txBody>
                    <a:bodyPr/>
                    <a:lstStyle/>
                    <a:p>
                      <a:pPr marL="0" marR="0">
                        <a:spcBef>
                          <a:spcPts val="0"/>
                        </a:spcBef>
                        <a:spcAft>
                          <a:spcPts val="0"/>
                        </a:spcAft>
                      </a:pPr>
                      <a:r>
                        <a:rPr lang="en-US" sz="1400" b="1" dirty="0">
                          <a:effectLst/>
                        </a:rPr>
                        <a:t>Education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2631424"/>
                  </a:ext>
                </a:extLst>
              </a:tr>
              <a:tr h="105223">
                <a:tc>
                  <a:txBody>
                    <a:bodyPr/>
                    <a:lstStyle/>
                    <a:p>
                      <a:pPr marL="0" marR="0">
                        <a:spcBef>
                          <a:spcPts val="0"/>
                        </a:spcBef>
                        <a:spcAft>
                          <a:spcPts val="0"/>
                        </a:spcAft>
                      </a:pPr>
                      <a:r>
                        <a:rPr lang="en-US" sz="1400" dirty="0">
                          <a:effectLst/>
                        </a:rPr>
                        <a:t>High school diploma/GED or less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259 (36%)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103 (18%)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362 (28%)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9951382"/>
                  </a:ext>
                </a:extLst>
              </a:tr>
              <a:tr h="105223">
                <a:tc>
                  <a:txBody>
                    <a:bodyPr/>
                    <a:lstStyle/>
                    <a:p>
                      <a:pPr marL="0" marR="0">
                        <a:spcBef>
                          <a:spcPts val="0"/>
                        </a:spcBef>
                        <a:spcAft>
                          <a:spcPts val="0"/>
                        </a:spcAft>
                      </a:pPr>
                      <a:r>
                        <a:rPr lang="en-US" sz="1400">
                          <a:effectLst/>
                        </a:rPr>
                        <a:t>Some college or higher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468 (64%)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470 (82%)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938 (72%)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1455363"/>
                  </a:ext>
                </a:extLst>
              </a:tr>
              <a:tr h="105223">
                <a:tc>
                  <a:txBody>
                    <a:bodyPr/>
                    <a:lstStyle/>
                    <a:p>
                      <a:pPr marL="0" marR="0">
                        <a:spcBef>
                          <a:spcPts val="0"/>
                        </a:spcBef>
                        <a:spcAft>
                          <a:spcPts val="0"/>
                        </a:spcAft>
                      </a:pPr>
                      <a:r>
                        <a:rPr lang="en-US" sz="1400" b="1" dirty="0">
                          <a:effectLst/>
                        </a:rPr>
                        <a:t>Current employment status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9559755"/>
                  </a:ext>
                </a:extLst>
              </a:tr>
              <a:tr h="105223">
                <a:tc>
                  <a:txBody>
                    <a:bodyPr/>
                    <a:lstStyle/>
                    <a:p>
                      <a:pPr marL="0" marR="0">
                        <a:spcBef>
                          <a:spcPts val="0"/>
                        </a:spcBef>
                        <a:spcAft>
                          <a:spcPts val="0"/>
                        </a:spcAft>
                      </a:pPr>
                      <a:r>
                        <a:rPr lang="en-US" sz="1400">
                          <a:effectLst/>
                        </a:rPr>
                        <a:t>Unemployed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330 (46%)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193 (35%)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523 (41%)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56712639"/>
                  </a:ext>
                </a:extLst>
              </a:tr>
              <a:tr h="105223">
                <a:tc>
                  <a:txBody>
                    <a:bodyPr/>
                    <a:lstStyle/>
                    <a:p>
                      <a:pPr marL="0" marR="0">
                        <a:spcBef>
                          <a:spcPts val="0"/>
                        </a:spcBef>
                        <a:spcAft>
                          <a:spcPts val="0"/>
                        </a:spcAft>
                      </a:pPr>
                      <a:r>
                        <a:rPr lang="en-US" sz="1400">
                          <a:effectLst/>
                        </a:rPr>
                        <a:t>Employed full-time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223 (31%)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246 (44%)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469 (37%)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35822"/>
                  </a:ext>
                </a:extLst>
              </a:tr>
              <a:tr h="105223">
                <a:tc>
                  <a:txBody>
                    <a:bodyPr/>
                    <a:lstStyle/>
                    <a:p>
                      <a:pPr marL="0" marR="0">
                        <a:spcBef>
                          <a:spcPts val="0"/>
                        </a:spcBef>
                        <a:spcAft>
                          <a:spcPts val="0"/>
                        </a:spcAft>
                      </a:pPr>
                      <a:r>
                        <a:rPr lang="en-US" sz="1400">
                          <a:effectLst/>
                        </a:rPr>
                        <a:t>Employed part-time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164 (23%)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117 (21%)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281 (22%)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7786879"/>
                  </a:ext>
                </a:extLst>
              </a:tr>
              <a:tr h="105223">
                <a:tc>
                  <a:txBody>
                    <a:bodyPr/>
                    <a:lstStyle/>
                    <a:p>
                      <a:pPr marL="0" marR="0">
                        <a:spcBef>
                          <a:spcPts val="0"/>
                        </a:spcBef>
                        <a:spcAft>
                          <a:spcPts val="0"/>
                        </a:spcAft>
                      </a:pPr>
                      <a:r>
                        <a:rPr lang="en-US" sz="1400" b="1" dirty="0">
                          <a:effectLst/>
                        </a:rPr>
                        <a:t>Income above the federal poverty level </a:t>
                      </a:r>
                      <a:r>
                        <a:rPr lang="en-US" sz="1400" dirty="0">
                          <a:effectLst/>
                        </a:rPr>
                        <a:t>(ref: below FPL)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332 (45%)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366 (63%)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698 (53%)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rPr>
                        <a:t> &lt;0.001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8380986"/>
                  </a:ext>
                </a:extLst>
              </a:tr>
              <a:tr h="105223">
                <a:tc>
                  <a:txBody>
                    <a:bodyPr/>
                    <a:lstStyle/>
                    <a:p>
                      <a:pPr marL="0" marR="0">
                        <a:spcBef>
                          <a:spcPts val="0"/>
                        </a:spcBef>
                        <a:spcAft>
                          <a:spcPts val="0"/>
                        </a:spcAft>
                      </a:pPr>
                      <a:r>
                        <a:rPr lang="en-US" sz="1400" b="1" dirty="0">
                          <a:effectLst/>
                        </a:rPr>
                        <a:t>Health insurance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&lt;0.001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5942648"/>
                  </a:ext>
                </a:extLst>
              </a:tr>
              <a:tr h="105223">
                <a:tc>
                  <a:txBody>
                    <a:bodyPr/>
                    <a:lstStyle/>
                    <a:p>
                      <a:pPr marL="0" marR="0">
                        <a:spcBef>
                          <a:spcPts val="0"/>
                        </a:spcBef>
                        <a:spcAft>
                          <a:spcPts val="0"/>
                        </a:spcAft>
                      </a:pPr>
                      <a:r>
                        <a:rPr lang="en-US" sz="1400">
                          <a:effectLst/>
                        </a:rPr>
                        <a:t>Uninsured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71 (10%)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54 (10%)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125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5034080"/>
                  </a:ext>
                </a:extLst>
              </a:tr>
              <a:tr h="105223">
                <a:tc>
                  <a:txBody>
                    <a:bodyPr/>
                    <a:lstStyle/>
                    <a:p>
                      <a:pPr marL="0" marR="0">
                        <a:spcBef>
                          <a:spcPts val="0"/>
                        </a:spcBef>
                        <a:spcAft>
                          <a:spcPts val="0"/>
                        </a:spcAft>
                      </a:pPr>
                      <a:r>
                        <a:rPr lang="en-US" sz="1400">
                          <a:effectLst/>
                        </a:rPr>
                        <a:t>Public insurance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353 (52%)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147 (27%)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500 (41%)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07335411"/>
                  </a:ext>
                </a:extLst>
              </a:tr>
              <a:tr h="105223">
                <a:tc>
                  <a:txBody>
                    <a:bodyPr/>
                    <a:lstStyle/>
                    <a:p>
                      <a:pPr marL="0" marR="0">
                        <a:spcBef>
                          <a:spcPts val="0"/>
                        </a:spcBef>
                        <a:spcAft>
                          <a:spcPts val="0"/>
                        </a:spcAft>
                      </a:pPr>
                      <a:r>
                        <a:rPr lang="en-US" sz="1400">
                          <a:effectLst/>
                        </a:rPr>
                        <a:t>Private insurance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258 (38%)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348 (63%)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a:effectLst/>
                        </a:rPr>
                        <a:t>606 (49%)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30799913"/>
                  </a:ext>
                </a:extLst>
              </a:tr>
            </a:tbl>
          </a:graphicData>
        </a:graphic>
      </p:graphicFrame>
      <p:sp>
        <p:nvSpPr>
          <p:cNvPr id="3" name="Right Arrow 2">
            <a:extLst>
              <a:ext uri="{FF2B5EF4-FFF2-40B4-BE49-F238E27FC236}">
                <a16:creationId xmlns:a16="http://schemas.microsoft.com/office/drawing/2014/main" id="{08305DC4-FE70-4F89-2946-798143516EEE}"/>
              </a:ext>
            </a:extLst>
          </p:cNvPr>
          <p:cNvSpPr/>
          <p:nvPr/>
        </p:nvSpPr>
        <p:spPr>
          <a:xfrm>
            <a:off x="90435" y="2733152"/>
            <a:ext cx="643095" cy="572756"/>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5CA0494B-BCF0-9611-068D-43B2F66A0A0F}"/>
              </a:ext>
            </a:extLst>
          </p:cNvPr>
          <p:cNvSpPr/>
          <p:nvPr/>
        </p:nvSpPr>
        <p:spPr>
          <a:xfrm>
            <a:off x="90434" y="4583723"/>
            <a:ext cx="643095" cy="572756"/>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BFD31FCB-9346-C98B-273D-EC960A02C0E7}"/>
              </a:ext>
            </a:extLst>
          </p:cNvPr>
          <p:cNvSpPr/>
          <p:nvPr/>
        </p:nvSpPr>
        <p:spPr>
          <a:xfrm>
            <a:off x="90433" y="5991330"/>
            <a:ext cx="643095" cy="572756"/>
          </a:xfrm>
          <a:prstGeom prst="rightArrow">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9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27CDCDE-7D7E-436C-95CB-102E720E2BDD}"/>
              </a:ext>
            </a:extLst>
          </p:cNvPr>
          <p:cNvSpPr txBox="1"/>
          <p:nvPr/>
        </p:nvSpPr>
        <p:spPr>
          <a:xfrm>
            <a:off x="5040382" y="6396335"/>
            <a:ext cx="7167384" cy="461665"/>
          </a:xfrm>
          <a:prstGeom prst="rect">
            <a:avLst/>
          </a:prstGeom>
          <a:solidFill>
            <a:schemeClr val="bg1"/>
          </a:solidFill>
        </p:spPr>
        <p:txBody>
          <a:bodyPr wrap="square">
            <a:spAutoFit/>
          </a:bodyPr>
          <a:lstStyle/>
          <a:p>
            <a:pPr algn="r"/>
            <a:r>
              <a:rPr lang="en-US" sz="1200" dirty="0"/>
              <a:t>2,730 </a:t>
            </a:r>
            <a:r>
              <a:rPr lang="en-US" sz="1200" dirty="0" err="1"/>
              <a:t>py</a:t>
            </a:r>
            <a:r>
              <a:rPr lang="en-US" sz="1200" dirty="0"/>
              <a:t> accrued; </a:t>
            </a:r>
            <a:br>
              <a:rPr lang="en-US" sz="1200" dirty="0"/>
            </a:br>
            <a:r>
              <a:rPr lang="en-US" sz="1200" dirty="0"/>
              <a:t>*Race and ethnicity may overlap for participants with multi-racial and ethnic identities </a:t>
            </a:r>
          </a:p>
        </p:txBody>
      </p:sp>
      <p:sp>
        <p:nvSpPr>
          <p:cNvPr id="2" name="Title 1">
            <a:extLst>
              <a:ext uri="{FF2B5EF4-FFF2-40B4-BE49-F238E27FC236}">
                <a16:creationId xmlns:a16="http://schemas.microsoft.com/office/drawing/2014/main" id="{A081C212-7FD8-6145-B7AC-FD1451C85FE2}"/>
              </a:ext>
            </a:extLst>
          </p:cNvPr>
          <p:cNvSpPr>
            <a:spLocks noGrp="1"/>
          </p:cNvSpPr>
          <p:nvPr>
            <p:ph type="title" idx="4294967295"/>
          </p:nvPr>
        </p:nvSpPr>
        <p:spPr>
          <a:xfrm>
            <a:off x="4559300" y="441325"/>
            <a:ext cx="7632700" cy="1223963"/>
          </a:xfrm>
        </p:spPr>
        <p:txBody>
          <a:bodyPr vert="horz" lIns="91440" tIns="45720" rIns="91440" bIns="45720" rtlCol="0" anchor="t">
            <a:normAutofit/>
          </a:bodyPr>
          <a:lstStyle/>
          <a:p>
            <a:r>
              <a:rPr lang="en-US" dirty="0">
                <a:solidFill>
                  <a:schemeClr val="accent1"/>
                </a:solidFill>
              </a:rPr>
              <a:t>HIV Incidence Rates</a:t>
            </a:r>
          </a:p>
        </p:txBody>
      </p:sp>
      <p:pic>
        <p:nvPicPr>
          <p:cNvPr id="8" name="Content Placeholder 7" descr="Chart, box and whisker chart&#10;&#10;Description automatically generated">
            <a:extLst>
              <a:ext uri="{FF2B5EF4-FFF2-40B4-BE49-F238E27FC236}">
                <a16:creationId xmlns:a16="http://schemas.microsoft.com/office/drawing/2014/main" id="{D54427A6-6FB8-9ABA-87E4-B1A156AB6528}"/>
              </a:ext>
            </a:extLst>
          </p:cNvPr>
          <p:cNvPicPr>
            <a:picLocks noGrp="1" noChangeAspect="1"/>
          </p:cNvPicPr>
          <p:nvPr>
            <p:ph sz="quarter" idx="4294967295"/>
          </p:nvPr>
        </p:nvPicPr>
        <p:blipFill rotWithShape="1">
          <a:blip r:embed="rId3"/>
          <a:srcRect t="6133" r="50057"/>
          <a:stretch/>
        </p:blipFill>
        <p:spPr>
          <a:xfrm>
            <a:off x="6442473" y="1935311"/>
            <a:ext cx="5505017" cy="4191000"/>
          </a:xfrm>
          <a:noFill/>
        </p:spPr>
      </p:pic>
      <p:graphicFrame>
        <p:nvGraphicFramePr>
          <p:cNvPr id="6" name="Table 5">
            <a:extLst>
              <a:ext uri="{FF2B5EF4-FFF2-40B4-BE49-F238E27FC236}">
                <a16:creationId xmlns:a16="http://schemas.microsoft.com/office/drawing/2014/main" id="{EC5E5887-E8BF-4879-B7D3-1DD474662B96}"/>
              </a:ext>
            </a:extLst>
          </p:cNvPr>
          <p:cNvGraphicFramePr>
            <a:graphicFrameLocks noGrp="1"/>
          </p:cNvGraphicFramePr>
          <p:nvPr>
            <p:extLst>
              <p:ext uri="{D42A27DB-BD31-4B8C-83A1-F6EECF244321}">
                <p14:modId xmlns:p14="http://schemas.microsoft.com/office/powerpoint/2010/main" val="767000831"/>
              </p:ext>
            </p:extLst>
          </p:nvPr>
        </p:nvGraphicFramePr>
        <p:xfrm>
          <a:off x="464298" y="1600605"/>
          <a:ext cx="5112537" cy="4651060"/>
        </p:xfrm>
        <a:graphic>
          <a:graphicData uri="http://schemas.openxmlformats.org/drawingml/2006/table">
            <a:tbl>
              <a:tblPr firstRow="1" firstCol="1" bandRow="1">
                <a:tableStyleId>{69012ECD-51FC-41F1-AA8D-1B2483CD663E}</a:tableStyleId>
              </a:tblPr>
              <a:tblGrid>
                <a:gridCol w="2409761">
                  <a:extLst>
                    <a:ext uri="{9D8B030D-6E8A-4147-A177-3AD203B41FA5}">
                      <a16:colId xmlns:a16="http://schemas.microsoft.com/office/drawing/2014/main" val="3370528198"/>
                    </a:ext>
                  </a:extLst>
                </a:gridCol>
                <a:gridCol w="2702776">
                  <a:extLst>
                    <a:ext uri="{9D8B030D-6E8A-4147-A177-3AD203B41FA5}">
                      <a16:colId xmlns:a16="http://schemas.microsoft.com/office/drawing/2014/main" val="2044443323"/>
                    </a:ext>
                  </a:extLst>
                </a:gridCol>
              </a:tblGrid>
              <a:tr h="229206">
                <a:tc rowSpan="2">
                  <a:txBody>
                    <a:bodyPr/>
                    <a:lstStyle/>
                    <a:p>
                      <a:pPr marL="0" marR="0" algn="l">
                        <a:spcBef>
                          <a:spcPts val="0"/>
                        </a:spcBef>
                        <a:spcAft>
                          <a:spcPts val="0"/>
                        </a:spcAft>
                      </a:pPr>
                      <a:r>
                        <a:rPr lang="en-US" sz="1400" dirty="0">
                          <a:effectLst/>
                        </a:rPr>
                        <a:t> Group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tc>
                <a:tc>
                  <a:txBody>
                    <a:bodyPr/>
                    <a:lstStyle/>
                    <a:p>
                      <a:pPr marL="0" marR="0" algn="ctr">
                        <a:spcBef>
                          <a:spcPts val="0"/>
                        </a:spcBef>
                        <a:spcAft>
                          <a:spcPts val="0"/>
                        </a:spcAft>
                      </a:pPr>
                      <a:r>
                        <a:rPr lang="en-US" sz="1400" dirty="0">
                          <a:effectLst/>
                        </a:rPr>
                        <a:t>Incident HIV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tc>
                <a:extLst>
                  <a:ext uri="{0D108BD9-81ED-4DB2-BD59-A6C34878D82A}">
                    <a16:rowId xmlns:a16="http://schemas.microsoft.com/office/drawing/2014/main" val="204220701"/>
                  </a:ext>
                </a:extLst>
              </a:tr>
              <a:tr h="242594">
                <a:tc vMerge="1">
                  <a:txBody>
                    <a:bodyPr/>
                    <a:lstStyle/>
                    <a:p>
                      <a:pPr marL="0" marR="0" algn="l">
                        <a:spcBef>
                          <a:spcPts val="0"/>
                        </a:spcBef>
                        <a:spcAft>
                          <a:spcPts val="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accent1"/>
                    </a:solidFill>
                  </a:tcPr>
                </a:tc>
                <a:tc>
                  <a:txBody>
                    <a:bodyPr/>
                    <a:lstStyle/>
                    <a:p>
                      <a:pPr marL="0" marR="0" algn="ctr">
                        <a:spcBef>
                          <a:spcPts val="0"/>
                        </a:spcBef>
                        <a:spcAft>
                          <a:spcPts val="0"/>
                        </a:spcAft>
                      </a:pPr>
                      <a:r>
                        <a:rPr lang="en-US" sz="1400" dirty="0">
                          <a:solidFill>
                            <a:schemeClr val="bg1"/>
                          </a:solidFill>
                          <a:effectLst/>
                          <a:latin typeface="+mn-lt"/>
                          <a:ea typeface="Calibri" panose="020F0502020204030204" pitchFamily="34" charset="0"/>
                          <a:cs typeface="Times New Roman" panose="02020603050405020304" pitchFamily="18" charset="0"/>
                        </a:rPr>
                        <a:t>Rate per 1,000 </a:t>
                      </a:r>
                      <a:r>
                        <a:rPr lang="en-US" sz="1400" dirty="0" err="1">
                          <a:solidFill>
                            <a:schemeClr val="bg1"/>
                          </a:solidFill>
                          <a:effectLst/>
                          <a:latin typeface="+mn-lt"/>
                          <a:ea typeface="Calibri" panose="020F0502020204030204" pitchFamily="34" charset="0"/>
                          <a:cs typeface="Times New Roman" panose="02020603050405020304" pitchFamily="18" charset="0"/>
                        </a:rPr>
                        <a:t>py</a:t>
                      </a:r>
                      <a:r>
                        <a:rPr lang="en-US" sz="1400" dirty="0">
                          <a:solidFill>
                            <a:schemeClr val="bg1"/>
                          </a:solidFill>
                          <a:effectLst/>
                          <a:latin typeface="+mn-lt"/>
                          <a:ea typeface="Calibri" panose="020F0502020204030204" pitchFamily="34" charset="0"/>
                          <a:cs typeface="Times New Roman" panose="02020603050405020304" pitchFamily="18" charset="0"/>
                        </a:rPr>
                        <a:t> (95%CI)</a:t>
                      </a:r>
                    </a:p>
                  </a:txBody>
                  <a:tcPr marL="78381" marR="78381" marT="0" marB="0" anchor="ctr">
                    <a:solidFill>
                      <a:schemeClr val="accent1"/>
                    </a:solidFill>
                  </a:tcPr>
                </a:tc>
                <a:extLst>
                  <a:ext uri="{0D108BD9-81ED-4DB2-BD59-A6C34878D82A}">
                    <a16:rowId xmlns:a16="http://schemas.microsoft.com/office/drawing/2014/main" val="3539041755"/>
                  </a:ext>
                </a:extLst>
              </a:tr>
              <a:tr h="229206">
                <a:tc>
                  <a:txBody>
                    <a:bodyPr/>
                    <a:lstStyle/>
                    <a:p>
                      <a:pPr marL="0" marR="0" algn="l">
                        <a:spcBef>
                          <a:spcPts val="0"/>
                        </a:spcBef>
                        <a:spcAft>
                          <a:spcPts val="0"/>
                        </a:spcAft>
                      </a:pPr>
                      <a:r>
                        <a:rPr lang="en-US" sz="1400" dirty="0">
                          <a:effectLst/>
                        </a:rPr>
                        <a:t>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rgbClr val="8EB9C8"/>
                    </a:solidFill>
                  </a:tcPr>
                </a:tc>
                <a:tc>
                  <a:txBody>
                    <a:bodyPr/>
                    <a:lstStyle/>
                    <a:p>
                      <a:pPr marL="0" marR="0" algn="ctr">
                        <a:spcBef>
                          <a:spcPts val="0"/>
                        </a:spcBef>
                        <a:spcAft>
                          <a:spcPts val="0"/>
                        </a:spcAft>
                      </a:pPr>
                      <a:r>
                        <a:rPr lang="en-US" sz="1400" dirty="0">
                          <a:effectLst/>
                        </a:rPr>
                        <a:t>5.5 (2.7-8.3)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rgbClr val="8EB9C8"/>
                    </a:solidFill>
                  </a:tcPr>
                </a:tc>
                <a:extLst>
                  <a:ext uri="{0D108BD9-81ED-4DB2-BD59-A6C34878D82A}">
                    <a16:rowId xmlns:a16="http://schemas.microsoft.com/office/drawing/2014/main" val="1420831416"/>
                  </a:ext>
                </a:extLst>
              </a:tr>
              <a:tr h="229206">
                <a:tc>
                  <a:txBody>
                    <a:bodyPr/>
                    <a:lstStyle/>
                    <a:p>
                      <a:pPr marL="0" marR="0" algn="l">
                        <a:spcBef>
                          <a:spcPts val="0"/>
                        </a:spcBef>
                        <a:spcAft>
                          <a:spcPts val="0"/>
                        </a:spcAft>
                      </a:pPr>
                      <a:r>
                        <a:rPr lang="en-US" sz="1400" dirty="0">
                          <a:effectLst/>
                        </a:rPr>
                        <a:t>Cohort mode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2651865335"/>
                  </a:ext>
                </a:extLst>
              </a:tr>
              <a:tr h="229206">
                <a:tc>
                  <a:txBody>
                    <a:bodyPr/>
                    <a:lstStyle/>
                    <a:p>
                      <a:pPr marL="0" marR="0" algn="l">
                        <a:spcBef>
                          <a:spcPts val="0"/>
                        </a:spcBef>
                        <a:spcAft>
                          <a:spcPts val="0"/>
                        </a:spcAft>
                      </a:pPr>
                      <a:r>
                        <a:rPr lang="en-US" sz="1400" b="0" dirty="0">
                          <a:effectLst/>
                        </a:rPr>
                        <a:t>Digital</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1.6 (0.2-5.8)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73810585"/>
                  </a:ext>
                </a:extLst>
              </a:tr>
              <a:tr h="229206">
                <a:tc>
                  <a:txBody>
                    <a:bodyPr/>
                    <a:lstStyle/>
                    <a:p>
                      <a:pPr marL="0" marR="0" algn="l">
                        <a:spcBef>
                          <a:spcPts val="0"/>
                        </a:spcBef>
                        <a:spcAft>
                          <a:spcPts val="0"/>
                        </a:spcAft>
                      </a:pPr>
                      <a:r>
                        <a:rPr lang="en-US" sz="1400" b="0" dirty="0">
                          <a:effectLst/>
                        </a:rPr>
                        <a:t>Site-based</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a:effectLst/>
                        </a:rPr>
                        <a:t>8.7 (4.0-13.5)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958730198"/>
                  </a:ext>
                </a:extLst>
              </a:tr>
              <a:tr h="242594">
                <a:tc>
                  <a:txBody>
                    <a:bodyPr/>
                    <a:lstStyle/>
                    <a:p>
                      <a:pPr marL="0" marR="0" algn="l">
                        <a:spcBef>
                          <a:spcPts val="0"/>
                        </a:spcBef>
                        <a:spcAft>
                          <a:spcPts val="0"/>
                        </a:spcAft>
                      </a:pPr>
                      <a:r>
                        <a:rPr lang="en-US" sz="1400" dirty="0">
                          <a:effectLst/>
                        </a:rPr>
                        <a:t>Race &amp; Ethnicity</a:t>
                      </a:r>
                      <a:r>
                        <a:rPr lang="en-US" sz="1400" baseline="300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algn="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1074991968"/>
                  </a:ext>
                </a:extLst>
              </a:tr>
              <a:tr h="229206">
                <a:tc>
                  <a:txBody>
                    <a:bodyPr/>
                    <a:lstStyle/>
                    <a:p>
                      <a:pPr marL="0" marR="0" algn="l">
                        <a:spcBef>
                          <a:spcPts val="0"/>
                        </a:spcBef>
                        <a:spcAft>
                          <a:spcPts val="0"/>
                        </a:spcAft>
                      </a:pPr>
                      <a:r>
                        <a:rPr lang="en-US" sz="1400" b="0" dirty="0">
                          <a:effectLst/>
                        </a:rPr>
                        <a:t>White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a:effectLst/>
                        </a:rPr>
                        <a:t>1.6 (0.3-4.7)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833822072"/>
                  </a:ext>
                </a:extLst>
              </a:tr>
              <a:tr h="229206">
                <a:tc>
                  <a:txBody>
                    <a:bodyPr/>
                    <a:lstStyle/>
                    <a:p>
                      <a:pPr marL="0" marR="0" algn="l">
                        <a:spcBef>
                          <a:spcPts val="0"/>
                        </a:spcBef>
                        <a:spcAft>
                          <a:spcPts val="0"/>
                        </a:spcAft>
                      </a:pPr>
                      <a:r>
                        <a:rPr lang="en-US" sz="1400" b="0" dirty="0">
                          <a:effectLst/>
                        </a:rPr>
                        <a:t>Black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a:effectLst/>
                        </a:rPr>
                        <a:t>19.3 (8.4-30.2)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0127948"/>
                  </a:ext>
                </a:extLst>
              </a:tr>
              <a:tr h="229206">
                <a:tc>
                  <a:txBody>
                    <a:bodyPr/>
                    <a:lstStyle/>
                    <a:p>
                      <a:pPr marL="0" marR="0" algn="l">
                        <a:spcBef>
                          <a:spcPts val="0"/>
                        </a:spcBef>
                        <a:spcAft>
                          <a:spcPts val="0"/>
                        </a:spcAft>
                      </a:pPr>
                      <a:r>
                        <a:rPr lang="en-US" sz="1400" b="0" dirty="0">
                          <a:effectLst/>
                        </a:rPr>
                        <a:t>Hispanic/Latinx ethnicity</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9.9 (3.2-23.1)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29457161"/>
                  </a:ext>
                </a:extLst>
              </a:tr>
              <a:tr h="242594">
                <a:tc>
                  <a:txBody>
                    <a:bodyPr/>
                    <a:lstStyle/>
                    <a:p>
                      <a:pPr marL="0" marR="0" algn="l">
                        <a:spcBef>
                          <a:spcPts val="0"/>
                        </a:spcBef>
                        <a:spcAft>
                          <a:spcPts val="0"/>
                        </a:spcAft>
                      </a:pPr>
                      <a:r>
                        <a:rPr lang="en-US" sz="1400" dirty="0">
                          <a:effectLst/>
                        </a:rPr>
                        <a:t>Geographic 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algn="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1276324371"/>
                  </a:ext>
                </a:extLst>
              </a:tr>
              <a:tr h="229206">
                <a:tc>
                  <a:txBody>
                    <a:bodyPr/>
                    <a:lstStyle/>
                    <a:p>
                      <a:pPr marL="0" marR="0" algn="l">
                        <a:spcBef>
                          <a:spcPts val="0"/>
                        </a:spcBef>
                        <a:spcAft>
                          <a:spcPts val="0"/>
                        </a:spcAft>
                      </a:pPr>
                      <a:r>
                        <a:rPr lang="en-US" sz="1400" b="0" dirty="0">
                          <a:effectLst/>
                        </a:rPr>
                        <a:t>North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a:effectLst/>
                        </a:rPr>
                        <a:t>3.0 (0.8-7.7)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86713844"/>
                  </a:ext>
                </a:extLst>
              </a:tr>
              <a:tr h="229206">
                <a:tc>
                  <a:txBody>
                    <a:bodyPr/>
                    <a:lstStyle/>
                    <a:p>
                      <a:pPr marL="0" marR="0" algn="l">
                        <a:spcBef>
                          <a:spcPts val="0"/>
                        </a:spcBef>
                        <a:spcAft>
                          <a:spcPts val="0"/>
                        </a:spcAft>
                      </a:pPr>
                      <a:r>
                        <a:rPr lang="en-US" sz="1400" b="0" dirty="0">
                          <a:effectLst/>
                        </a:rPr>
                        <a:t>Mid-Atlantic</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4.8 (1.0-14.1)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80546737"/>
                  </a:ext>
                </a:extLst>
              </a:tr>
              <a:tr h="229206">
                <a:tc>
                  <a:txBody>
                    <a:bodyPr/>
                    <a:lstStyle/>
                    <a:p>
                      <a:pPr marL="0" marR="0" algn="l">
                        <a:spcBef>
                          <a:spcPts val="0"/>
                        </a:spcBef>
                        <a:spcAft>
                          <a:spcPts val="0"/>
                        </a:spcAft>
                      </a:pPr>
                      <a:r>
                        <a:rPr lang="en-US" sz="1400" b="0" dirty="0">
                          <a:effectLst/>
                        </a:rPr>
                        <a:t>South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10.3 (4.5-20.3)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3259455400"/>
                  </a:ext>
                </a:extLst>
              </a:tr>
              <a:tr h="242594">
                <a:tc>
                  <a:txBody>
                    <a:bodyPr/>
                    <a:lstStyle/>
                    <a:p>
                      <a:pPr marL="0" marR="0" algn="l">
                        <a:spcBef>
                          <a:spcPts val="0"/>
                        </a:spcBef>
                        <a:spcAft>
                          <a:spcPts val="0"/>
                        </a:spcAft>
                      </a:pPr>
                      <a:r>
                        <a:rPr lang="en-US" sz="1400">
                          <a:effectLst/>
                        </a:rPr>
                        <a:t>Age category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algn="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1590605571"/>
                  </a:ext>
                </a:extLst>
              </a:tr>
              <a:tr h="229206">
                <a:tc>
                  <a:txBody>
                    <a:bodyPr/>
                    <a:lstStyle/>
                    <a:p>
                      <a:pPr marL="0" marR="0" algn="l">
                        <a:spcBef>
                          <a:spcPts val="0"/>
                        </a:spcBef>
                        <a:spcAft>
                          <a:spcPts val="0"/>
                        </a:spcAft>
                      </a:pPr>
                      <a:r>
                        <a:rPr lang="en-US" sz="1400" b="0" dirty="0">
                          <a:effectLst/>
                        </a:rPr>
                        <a:t>18-24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8.5 (3.4-17.5)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1472593243"/>
                  </a:ext>
                </a:extLst>
              </a:tr>
              <a:tr h="229206">
                <a:tc>
                  <a:txBody>
                    <a:bodyPr/>
                    <a:lstStyle/>
                    <a:p>
                      <a:pPr marL="0" marR="0" algn="l">
                        <a:spcBef>
                          <a:spcPts val="0"/>
                        </a:spcBef>
                        <a:spcAft>
                          <a:spcPts val="0"/>
                        </a:spcAft>
                      </a:pPr>
                      <a:r>
                        <a:rPr lang="en-US" sz="1400" b="0" dirty="0">
                          <a:effectLst/>
                        </a:rPr>
                        <a:t>&gt;=25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a:effectLst/>
                        </a:rPr>
                        <a:t>4.2 (1.8-8.3)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2545419506"/>
                  </a:ext>
                </a:extLst>
              </a:tr>
              <a:tr h="242594">
                <a:tc gridSpan="2">
                  <a:txBody>
                    <a:bodyPr/>
                    <a:lstStyle/>
                    <a:p>
                      <a:pPr marL="0" marR="0" algn="l">
                        <a:spcBef>
                          <a:spcPts val="0"/>
                        </a:spcBef>
                        <a:spcAft>
                          <a:spcPts val="0"/>
                        </a:spcAft>
                      </a:pPr>
                      <a:r>
                        <a:rPr lang="en-US" sz="1400" dirty="0">
                          <a:effectLst/>
                        </a:rPr>
                        <a:t>PrEP indicated at baseline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hMerge="1">
                  <a:txBody>
                    <a:bodyPr/>
                    <a:lstStyle/>
                    <a:p>
                      <a:pPr algn="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876115650"/>
                  </a:ext>
                </a:extLst>
              </a:tr>
              <a:tr h="229206">
                <a:tc>
                  <a:txBody>
                    <a:bodyPr/>
                    <a:lstStyle/>
                    <a:p>
                      <a:pPr marL="0" marR="0" algn="l">
                        <a:spcBef>
                          <a:spcPts val="0"/>
                        </a:spcBef>
                        <a:spcAft>
                          <a:spcPts val="0"/>
                        </a:spcAft>
                      </a:pPr>
                      <a:r>
                        <a:rPr lang="en-US" sz="1400" b="0" dirty="0">
                          <a:effectLst/>
                        </a:rPr>
                        <a:t>No</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0.7 (0.0-3.8)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4234033214"/>
                  </a:ext>
                </a:extLst>
              </a:tr>
              <a:tr h="229206">
                <a:tc>
                  <a:txBody>
                    <a:bodyPr/>
                    <a:lstStyle/>
                    <a:p>
                      <a:pPr marL="0" marR="0" algn="l">
                        <a:spcBef>
                          <a:spcPts val="0"/>
                        </a:spcBef>
                        <a:spcAft>
                          <a:spcPts val="0"/>
                        </a:spcAft>
                      </a:pPr>
                      <a:r>
                        <a:rPr lang="en-US" sz="1400" b="0" dirty="0">
                          <a:effectLst/>
                        </a:rPr>
                        <a:t>Yes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tc>
                  <a:txBody>
                    <a:bodyPr/>
                    <a:lstStyle/>
                    <a:p>
                      <a:pPr marL="0" marR="0" algn="ctr">
                        <a:spcBef>
                          <a:spcPts val="0"/>
                        </a:spcBef>
                        <a:spcAft>
                          <a:spcPts val="0"/>
                        </a:spcAft>
                      </a:pPr>
                      <a:r>
                        <a:rPr lang="en-US" sz="1400" dirty="0">
                          <a:effectLst/>
                        </a:rPr>
                        <a:t>11.2 (5.3-17.0)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8381" marR="78381" marT="0" marB="0" anchor="ctr">
                    <a:solidFill>
                      <a:schemeClr val="bg1"/>
                    </a:solidFill>
                  </a:tcPr>
                </a:tc>
                <a:extLst>
                  <a:ext uri="{0D108BD9-81ED-4DB2-BD59-A6C34878D82A}">
                    <a16:rowId xmlns:a16="http://schemas.microsoft.com/office/drawing/2014/main" val="2724602237"/>
                  </a:ext>
                </a:extLst>
              </a:tr>
            </a:tbl>
          </a:graphicData>
        </a:graphic>
      </p:graphicFrame>
      <p:sp>
        <p:nvSpPr>
          <p:cNvPr id="7" name="TextBox 6">
            <a:extLst>
              <a:ext uri="{FF2B5EF4-FFF2-40B4-BE49-F238E27FC236}">
                <a16:creationId xmlns:a16="http://schemas.microsoft.com/office/drawing/2014/main" id="{E6012D3D-C3F2-42D0-8EDA-5E2F45DDF7FA}"/>
              </a:ext>
            </a:extLst>
          </p:cNvPr>
          <p:cNvSpPr txBox="1"/>
          <p:nvPr/>
        </p:nvSpPr>
        <p:spPr>
          <a:xfrm>
            <a:off x="6442473" y="1600605"/>
            <a:ext cx="5285229" cy="307777"/>
          </a:xfrm>
          <a:prstGeom prst="rect">
            <a:avLst/>
          </a:prstGeom>
          <a:noFill/>
        </p:spPr>
        <p:txBody>
          <a:bodyPr wrap="square" rtlCol="0">
            <a:spAutoFit/>
          </a:bodyPr>
          <a:lstStyle/>
          <a:p>
            <a:pPr algn="r"/>
            <a:r>
              <a:rPr lang="en-US" sz="1400" dirty="0"/>
              <a:t>Cumulative incidence densities of HIV seroconversion</a:t>
            </a:r>
          </a:p>
        </p:txBody>
      </p:sp>
      <p:sp>
        <p:nvSpPr>
          <p:cNvPr id="3" name="Rectangle 2">
            <a:extLst>
              <a:ext uri="{FF2B5EF4-FFF2-40B4-BE49-F238E27FC236}">
                <a16:creationId xmlns:a16="http://schemas.microsoft.com/office/drawing/2014/main" id="{F8F6E001-C981-E8A0-E535-EB350B0F2049}"/>
              </a:ext>
            </a:extLst>
          </p:cNvPr>
          <p:cNvSpPr/>
          <p:nvPr/>
        </p:nvSpPr>
        <p:spPr>
          <a:xfrm>
            <a:off x="464298" y="2994409"/>
            <a:ext cx="5112537" cy="914400"/>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5861A32-7C49-28F9-122E-6D9422061506}"/>
              </a:ext>
            </a:extLst>
          </p:cNvPr>
          <p:cNvSpPr/>
          <p:nvPr/>
        </p:nvSpPr>
        <p:spPr>
          <a:xfrm>
            <a:off x="464297" y="5546689"/>
            <a:ext cx="5112537" cy="714633"/>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4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0C73-FFD8-BD42-9AE8-5949D6F20BF8}"/>
              </a:ext>
            </a:extLst>
          </p:cNvPr>
          <p:cNvSpPr>
            <a:spLocks noGrp="1"/>
          </p:cNvSpPr>
          <p:nvPr>
            <p:ph type="title" idx="4294967295"/>
          </p:nvPr>
        </p:nvSpPr>
        <p:spPr>
          <a:xfrm>
            <a:off x="3954462" y="-23018"/>
            <a:ext cx="4283075" cy="1200150"/>
          </a:xfrm>
        </p:spPr>
        <p:txBody>
          <a:bodyPr vert="horz" lIns="91440" tIns="45720" rIns="91440" bIns="45720" rtlCol="0" anchor="b">
            <a:normAutofit/>
          </a:bodyPr>
          <a:lstStyle/>
          <a:p>
            <a:r>
              <a:rPr lang="en-US" sz="3600" kern="1200" dirty="0">
                <a:solidFill>
                  <a:schemeClr val="accent1"/>
                </a:solidFill>
                <a:latin typeface="+mj-lt"/>
                <a:ea typeface="+mj-ea"/>
                <a:cs typeface="+mj-cs"/>
              </a:rPr>
              <a:t>Mortality</a:t>
            </a:r>
          </a:p>
        </p:txBody>
      </p:sp>
      <p:pic>
        <p:nvPicPr>
          <p:cNvPr id="9" name="Content Placeholder 8" descr="Chart, box and whisker chart&#10;&#10;Description automatically generated">
            <a:extLst>
              <a:ext uri="{FF2B5EF4-FFF2-40B4-BE49-F238E27FC236}">
                <a16:creationId xmlns:a16="http://schemas.microsoft.com/office/drawing/2014/main" id="{80BAABB7-B82F-5038-FE8C-0385A2572C4F}"/>
              </a:ext>
            </a:extLst>
          </p:cNvPr>
          <p:cNvPicPr>
            <a:picLocks noGrp="1" noChangeAspect="1"/>
          </p:cNvPicPr>
          <p:nvPr>
            <p:ph sz="half" idx="4294967295"/>
          </p:nvPr>
        </p:nvPicPr>
        <p:blipFill rotWithShape="1">
          <a:blip r:embed="rId3"/>
          <a:srcRect l="50000" t="6001"/>
          <a:stretch/>
        </p:blipFill>
        <p:spPr>
          <a:xfrm>
            <a:off x="351693" y="1970690"/>
            <a:ext cx="6142038" cy="4688625"/>
          </a:xfrm>
        </p:spPr>
      </p:pic>
      <p:graphicFrame>
        <p:nvGraphicFramePr>
          <p:cNvPr id="3" name="Table 2">
            <a:extLst>
              <a:ext uri="{FF2B5EF4-FFF2-40B4-BE49-F238E27FC236}">
                <a16:creationId xmlns:a16="http://schemas.microsoft.com/office/drawing/2014/main" id="{439D13B2-D02A-44C5-AA51-4E9877461ECF}"/>
              </a:ext>
            </a:extLst>
          </p:cNvPr>
          <p:cNvGraphicFramePr>
            <a:graphicFrameLocks noGrp="1"/>
          </p:cNvGraphicFramePr>
          <p:nvPr>
            <p:extLst>
              <p:ext uri="{D42A27DB-BD31-4B8C-83A1-F6EECF244321}">
                <p14:modId xmlns:p14="http://schemas.microsoft.com/office/powerpoint/2010/main" val="617091985"/>
              </p:ext>
            </p:extLst>
          </p:nvPr>
        </p:nvGraphicFramePr>
        <p:xfrm>
          <a:off x="6978408" y="642552"/>
          <a:ext cx="5013434" cy="5378394"/>
        </p:xfrm>
        <a:graphic>
          <a:graphicData uri="http://schemas.openxmlformats.org/drawingml/2006/table">
            <a:tbl>
              <a:tblPr firstRow="1" firstCol="1" bandRow="1">
                <a:tableStyleId>{69012ECD-51FC-41F1-AA8D-1B2483CD663E}</a:tableStyleId>
              </a:tblPr>
              <a:tblGrid>
                <a:gridCol w="2765188">
                  <a:extLst>
                    <a:ext uri="{9D8B030D-6E8A-4147-A177-3AD203B41FA5}">
                      <a16:colId xmlns:a16="http://schemas.microsoft.com/office/drawing/2014/main" val="4132954982"/>
                    </a:ext>
                  </a:extLst>
                </a:gridCol>
                <a:gridCol w="2248246">
                  <a:extLst>
                    <a:ext uri="{9D8B030D-6E8A-4147-A177-3AD203B41FA5}">
                      <a16:colId xmlns:a16="http://schemas.microsoft.com/office/drawing/2014/main" val="33258165"/>
                    </a:ext>
                  </a:extLst>
                </a:gridCol>
              </a:tblGrid>
              <a:tr h="91440">
                <a:tc>
                  <a:txBody>
                    <a:bodyPr/>
                    <a:lstStyle/>
                    <a:p>
                      <a:pPr marL="0" marR="0" algn="l">
                        <a:lnSpc>
                          <a:spcPct val="150000"/>
                        </a:lnSpc>
                        <a:spcBef>
                          <a:spcPts val="0"/>
                        </a:spcBef>
                        <a:spcAft>
                          <a:spcPts val="0"/>
                        </a:spcAft>
                      </a:pPr>
                      <a:r>
                        <a:rPr lang="en-US" sz="1600">
                          <a:effectLst/>
                        </a:rPr>
                        <a:t> Group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a:solidFill>
                            <a:schemeClr val="bg1"/>
                          </a:solidFill>
                          <a:effectLst/>
                          <a:latin typeface="+mn-lt"/>
                          <a:ea typeface="Calibri" panose="020F0502020204030204" pitchFamily="34" charset="0"/>
                          <a:cs typeface="Times New Roman" panose="02020603050405020304" pitchFamily="18" charset="0"/>
                        </a:rPr>
                        <a:t>Rate per 1,000 </a:t>
                      </a:r>
                      <a:r>
                        <a:rPr lang="en-US" sz="1600" dirty="0" err="1">
                          <a:solidFill>
                            <a:schemeClr val="bg1"/>
                          </a:solidFill>
                          <a:effectLst/>
                          <a:latin typeface="+mn-lt"/>
                          <a:ea typeface="Calibri" panose="020F0502020204030204" pitchFamily="34" charset="0"/>
                          <a:cs typeface="Times New Roman" panose="02020603050405020304" pitchFamily="18" charset="0"/>
                        </a:rPr>
                        <a:t>py</a:t>
                      </a:r>
                      <a:r>
                        <a:rPr lang="en-US" sz="1600" dirty="0">
                          <a:solidFill>
                            <a:schemeClr val="bg1"/>
                          </a:solidFill>
                          <a:effectLst/>
                          <a:latin typeface="+mn-lt"/>
                          <a:ea typeface="Calibri" panose="020F0502020204030204" pitchFamily="34" charset="0"/>
                          <a:cs typeface="Times New Roman" panose="02020603050405020304" pitchFamily="18" charset="0"/>
                        </a:rPr>
                        <a:t> (95%CI)</a:t>
                      </a:r>
                    </a:p>
                  </a:txBody>
                  <a:tcPr marL="68580" marR="68580" marT="0" marB="0" anchor="ctr"/>
                </a:tc>
                <a:extLst>
                  <a:ext uri="{0D108BD9-81ED-4DB2-BD59-A6C34878D82A}">
                    <a16:rowId xmlns:a16="http://schemas.microsoft.com/office/drawing/2014/main" val="2568675824"/>
                  </a:ext>
                </a:extLst>
              </a:tr>
              <a:tr h="91440">
                <a:tc>
                  <a:txBody>
                    <a:bodyPr/>
                    <a:lstStyle/>
                    <a:p>
                      <a:pPr marL="0" marR="0" algn="l">
                        <a:lnSpc>
                          <a:spcPct val="150000"/>
                        </a:lnSpc>
                        <a:spcBef>
                          <a:spcPts val="0"/>
                        </a:spcBef>
                        <a:spcAft>
                          <a:spcPts val="0"/>
                        </a:spcAft>
                      </a:pPr>
                      <a:r>
                        <a:rPr lang="en-US" sz="1600">
                          <a:effectLst/>
                        </a:rPr>
                        <a:t>All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B9C8"/>
                    </a:solidFill>
                  </a:tcPr>
                </a:tc>
                <a:tc>
                  <a:txBody>
                    <a:bodyPr/>
                    <a:lstStyle/>
                    <a:p>
                      <a:pPr marL="0" marR="0" algn="ctr">
                        <a:lnSpc>
                          <a:spcPct val="150000"/>
                        </a:lnSpc>
                        <a:spcBef>
                          <a:spcPts val="0"/>
                        </a:spcBef>
                        <a:spcAft>
                          <a:spcPts val="0"/>
                        </a:spcAft>
                      </a:pPr>
                      <a:r>
                        <a:rPr lang="en-US" sz="1600" dirty="0">
                          <a:effectLst/>
                        </a:rPr>
                        <a:t>3.3 (1.5-6.3)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8EB9C8"/>
                    </a:solidFill>
                  </a:tcPr>
                </a:tc>
                <a:extLst>
                  <a:ext uri="{0D108BD9-81ED-4DB2-BD59-A6C34878D82A}">
                    <a16:rowId xmlns:a16="http://schemas.microsoft.com/office/drawing/2014/main" val="3707651579"/>
                  </a:ext>
                </a:extLst>
              </a:tr>
              <a:tr h="91440">
                <a:tc>
                  <a:txBody>
                    <a:bodyPr/>
                    <a:lstStyle/>
                    <a:p>
                      <a:pPr marL="0" marR="0" algn="l">
                        <a:lnSpc>
                          <a:spcPct val="150000"/>
                        </a:lnSpc>
                        <a:spcBef>
                          <a:spcPts val="0"/>
                        </a:spcBef>
                        <a:spcAft>
                          <a:spcPts val="0"/>
                        </a:spcAft>
                      </a:pPr>
                      <a:r>
                        <a:rPr lang="en-US" sz="1600">
                          <a:effectLst/>
                        </a:rPr>
                        <a:t>Cohort mode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47791"/>
                  </a:ext>
                </a:extLst>
              </a:tr>
              <a:tr h="91440">
                <a:tc>
                  <a:txBody>
                    <a:bodyPr/>
                    <a:lstStyle/>
                    <a:p>
                      <a:pPr marL="0" marR="0" algn="l">
                        <a:lnSpc>
                          <a:spcPct val="150000"/>
                        </a:lnSpc>
                        <a:spcBef>
                          <a:spcPts val="0"/>
                        </a:spcBef>
                        <a:spcAft>
                          <a:spcPts val="0"/>
                        </a:spcAft>
                      </a:pPr>
                      <a:r>
                        <a:rPr lang="en-US" sz="1600" b="0" dirty="0">
                          <a:effectLst/>
                        </a:rPr>
                        <a:t>Digital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0.8 (0.0-4.5)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1425424"/>
                  </a:ext>
                </a:extLst>
              </a:tr>
              <a:tr h="91440">
                <a:tc>
                  <a:txBody>
                    <a:bodyPr/>
                    <a:lstStyle/>
                    <a:p>
                      <a:pPr marL="0" marR="0" algn="l">
                        <a:lnSpc>
                          <a:spcPct val="150000"/>
                        </a:lnSpc>
                        <a:spcBef>
                          <a:spcPts val="0"/>
                        </a:spcBef>
                        <a:spcAft>
                          <a:spcPts val="0"/>
                        </a:spcAft>
                      </a:pPr>
                      <a:r>
                        <a:rPr lang="en-US" sz="1600" b="0" dirty="0">
                          <a:effectLst/>
                        </a:rPr>
                        <a:t>Site-based</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5.4 (2.3-10.6)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9277141"/>
                  </a:ext>
                </a:extLst>
              </a:tr>
              <a:tr h="91440">
                <a:tc>
                  <a:txBody>
                    <a:bodyPr/>
                    <a:lstStyle/>
                    <a:p>
                      <a:pPr marL="0" marR="0" algn="l">
                        <a:lnSpc>
                          <a:spcPct val="150000"/>
                        </a:lnSpc>
                        <a:spcBef>
                          <a:spcPts val="0"/>
                        </a:spcBef>
                        <a:spcAft>
                          <a:spcPts val="0"/>
                        </a:spcAft>
                      </a:pPr>
                      <a:r>
                        <a:rPr lang="en-US" sz="1600" dirty="0">
                          <a:effectLst/>
                        </a:rPr>
                        <a:t>Race &amp; 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8696747"/>
                  </a:ext>
                </a:extLst>
              </a:tr>
              <a:tr h="91440">
                <a:tc>
                  <a:txBody>
                    <a:bodyPr/>
                    <a:lstStyle/>
                    <a:p>
                      <a:pPr marL="0" marR="0" algn="l">
                        <a:lnSpc>
                          <a:spcPct val="150000"/>
                        </a:lnSpc>
                        <a:spcBef>
                          <a:spcPts val="0"/>
                        </a:spcBef>
                        <a:spcAft>
                          <a:spcPts val="0"/>
                        </a:spcAft>
                      </a:pPr>
                      <a:r>
                        <a:rPr lang="en-US" sz="1600" b="0" dirty="0">
                          <a:effectLst/>
                        </a:rPr>
                        <a:t>White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3.2 (1.2-7.0)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85252"/>
                  </a:ext>
                </a:extLst>
              </a:tr>
              <a:tr h="91440">
                <a:tc>
                  <a:txBody>
                    <a:bodyPr/>
                    <a:lstStyle/>
                    <a:p>
                      <a:pPr marL="0" marR="0" algn="l">
                        <a:lnSpc>
                          <a:spcPct val="150000"/>
                        </a:lnSpc>
                        <a:spcBef>
                          <a:spcPts val="0"/>
                        </a:spcBef>
                        <a:spcAft>
                          <a:spcPts val="0"/>
                        </a:spcAft>
                      </a:pPr>
                      <a:r>
                        <a:rPr lang="en-US" sz="1600" b="0" dirty="0">
                          <a:effectLst/>
                        </a:rPr>
                        <a:t>Black</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4.8 (1.0-14.1)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968414"/>
                  </a:ext>
                </a:extLst>
              </a:tr>
              <a:tr h="91440">
                <a:tc>
                  <a:txBody>
                    <a:bodyPr/>
                    <a:lstStyle/>
                    <a:p>
                      <a:pPr marL="0" marR="0" algn="l">
                        <a:lnSpc>
                          <a:spcPct val="150000"/>
                        </a:lnSpc>
                        <a:spcBef>
                          <a:spcPts val="0"/>
                        </a:spcBef>
                        <a:spcAft>
                          <a:spcPts val="0"/>
                        </a:spcAft>
                      </a:pPr>
                      <a:r>
                        <a:rPr lang="en-US" sz="1600" b="0" dirty="0">
                          <a:effectLst/>
                        </a:rPr>
                        <a:t>Hispanic/Latinx ethnicity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9.9 (3.2-23.1)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4479407"/>
                  </a:ext>
                </a:extLst>
              </a:tr>
              <a:tr h="91440">
                <a:tc>
                  <a:txBody>
                    <a:bodyPr/>
                    <a:lstStyle/>
                    <a:p>
                      <a:pPr marL="0" marR="0" algn="l">
                        <a:lnSpc>
                          <a:spcPct val="150000"/>
                        </a:lnSpc>
                        <a:spcBef>
                          <a:spcPts val="0"/>
                        </a:spcBef>
                        <a:spcAft>
                          <a:spcPts val="0"/>
                        </a:spcAft>
                      </a:pPr>
                      <a:r>
                        <a:rPr lang="en-US" sz="1600">
                          <a:effectLst/>
                        </a:rPr>
                        <a:t>Geographic region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3851"/>
                  </a:ext>
                </a:extLst>
              </a:tr>
              <a:tr h="91440">
                <a:tc>
                  <a:txBody>
                    <a:bodyPr/>
                    <a:lstStyle/>
                    <a:p>
                      <a:pPr marL="0" marR="0" algn="l">
                        <a:lnSpc>
                          <a:spcPct val="150000"/>
                        </a:lnSpc>
                        <a:spcBef>
                          <a:spcPts val="0"/>
                        </a:spcBef>
                        <a:spcAft>
                          <a:spcPts val="0"/>
                        </a:spcAft>
                      </a:pPr>
                      <a:r>
                        <a:rPr lang="en-US" sz="1600" b="0" dirty="0">
                          <a:effectLst/>
                        </a:rPr>
                        <a:t>North</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0.0 (0.0-2.8)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0265332"/>
                  </a:ext>
                </a:extLst>
              </a:tr>
              <a:tr h="91440">
                <a:tc>
                  <a:txBody>
                    <a:bodyPr/>
                    <a:lstStyle/>
                    <a:p>
                      <a:pPr marL="0" marR="0" algn="l">
                        <a:lnSpc>
                          <a:spcPct val="150000"/>
                        </a:lnSpc>
                        <a:spcBef>
                          <a:spcPts val="0"/>
                        </a:spcBef>
                        <a:spcAft>
                          <a:spcPts val="0"/>
                        </a:spcAft>
                      </a:pPr>
                      <a:r>
                        <a:rPr lang="en-US" sz="1600" b="0" dirty="0">
                          <a:effectLst/>
                        </a:rPr>
                        <a:t>Mid-Atlantic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4.8 (1.0-14.1)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7532030"/>
                  </a:ext>
                </a:extLst>
              </a:tr>
              <a:tr h="91440">
                <a:tc>
                  <a:txBody>
                    <a:bodyPr/>
                    <a:lstStyle/>
                    <a:p>
                      <a:pPr marL="0" marR="0" algn="l">
                        <a:lnSpc>
                          <a:spcPct val="150000"/>
                        </a:lnSpc>
                        <a:spcBef>
                          <a:spcPts val="0"/>
                        </a:spcBef>
                        <a:spcAft>
                          <a:spcPts val="0"/>
                        </a:spcAft>
                      </a:pPr>
                      <a:r>
                        <a:rPr lang="en-US" sz="1600" b="0" dirty="0">
                          <a:effectLst/>
                        </a:rPr>
                        <a:t>South</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7.7 (2.8-16.8)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773986"/>
                  </a:ext>
                </a:extLst>
              </a:tr>
              <a:tr h="91440">
                <a:tc>
                  <a:txBody>
                    <a:bodyPr/>
                    <a:lstStyle/>
                    <a:p>
                      <a:pPr marL="0" marR="0" algn="l">
                        <a:lnSpc>
                          <a:spcPct val="150000"/>
                        </a:lnSpc>
                        <a:spcBef>
                          <a:spcPts val="0"/>
                        </a:spcBef>
                        <a:spcAft>
                          <a:spcPts val="0"/>
                        </a:spcAft>
                      </a:pPr>
                      <a:r>
                        <a:rPr lang="en-US" sz="1600">
                          <a:effectLst/>
                        </a:rPr>
                        <a:t>Age category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50000"/>
                        </a:lnSpc>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0523649"/>
                  </a:ext>
                </a:extLst>
              </a:tr>
              <a:tr h="91440">
                <a:tc>
                  <a:txBody>
                    <a:bodyPr/>
                    <a:lstStyle/>
                    <a:p>
                      <a:pPr marL="0" marR="0" algn="l">
                        <a:lnSpc>
                          <a:spcPct val="150000"/>
                        </a:lnSpc>
                        <a:spcBef>
                          <a:spcPts val="0"/>
                        </a:spcBef>
                        <a:spcAft>
                          <a:spcPts val="0"/>
                        </a:spcAft>
                      </a:pPr>
                      <a:r>
                        <a:rPr lang="en-US" sz="1600" b="0" dirty="0">
                          <a:effectLst/>
                        </a:rPr>
                        <a:t>18-24</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rPr>
                        <a:t>3.6 (0.8-10.6)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7019800"/>
                  </a:ext>
                </a:extLst>
              </a:tr>
              <a:tr h="91440">
                <a:tc>
                  <a:txBody>
                    <a:bodyPr/>
                    <a:lstStyle/>
                    <a:p>
                      <a:pPr marL="0" marR="0" algn="l">
                        <a:lnSpc>
                          <a:spcPct val="150000"/>
                        </a:lnSpc>
                        <a:spcBef>
                          <a:spcPts val="0"/>
                        </a:spcBef>
                        <a:spcAft>
                          <a:spcPts val="0"/>
                        </a:spcAft>
                      </a:pPr>
                      <a:r>
                        <a:rPr lang="en-US" sz="1600" b="0" dirty="0">
                          <a:effectLst/>
                        </a:rPr>
                        <a:t>&gt;=25</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rPr>
                        <a:t>3.2 (1.2-6.9)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388206"/>
                  </a:ext>
                </a:extLst>
              </a:tr>
            </a:tbl>
          </a:graphicData>
        </a:graphic>
      </p:graphicFrame>
      <p:sp>
        <p:nvSpPr>
          <p:cNvPr id="6" name="TextBox 5">
            <a:extLst>
              <a:ext uri="{FF2B5EF4-FFF2-40B4-BE49-F238E27FC236}">
                <a16:creationId xmlns:a16="http://schemas.microsoft.com/office/drawing/2014/main" id="{CFB96700-69AA-479B-8219-B61DD5505F30}"/>
              </a:ext>
            </a:extLst>
          </p:cNvPr>
          <p:cNvSpPr txBox="1"/>
          <p:nvPr/>
        </p:nvSpPr>
        <p:spPr>
          <a:xfrm>
            <a:off x="1157244" y="1585594"/>
            <a:ext cx="5285229" cy="307777"/>
          </a:xfrm>
          <a:prstGeom prst="rect">
            <a:avLst/>
          </a:prstGeom>
          <a:noFill/>
        </p:spPr>
        <p:txBody>
          <a:bodyPr wrap="square" rtlCol="0">
            <a:spAutoFit/>
          </a:bodyPr>
          <a:lstStyle/>
          <a:p>
            <a:pPr algn="r"/>
            <a:r>
              <a:rPr lang="en-US" sz="1400" dirty="0"/>
              <a:t>Cumulative incidence densities of participant death</a:t>
            </a:r>
          </a:p>
        </p:txBody>
      </p:sp>
      <p:sp>
        <p:nvSpPr>
          <p:cNvPr id="4" name="TextBox 3">
            <a:extLst>
              <a:ext uri="{FF2B5EF4-FFF2-40B4-BE49-F238E27FC236}">
                <a16:creationId xmlns:a16="http://schemas.microsoft.com/office/drawing/2014/main" id="{FF14061B-9EF4-49E9-91D0-1D063C2A6069}"/>
              </a:ext>
            </a:extLst>
          </p:cNvPr>
          <p:cNvSpPr txBox="1"/>
          <p:nvPr/>
        </p:nvSpPr>
        <p:spPr>
          <a:xfrm>
            <a:off x="5040382" y="6396335"/>
            <a:ext cx="7167384" cy="461665"/>
          </a:xfrm>
          <a:prstGeom prst="rect">
            <a:avLst/>
          </a:prstGeom>
          <a:noFill/>
        </p:spPr>
        <p:txBody>
          <a:bodyPr wrap="square">
            <a:spAutoFit/>
          </a:bodyPr>
          <a:lstStyle/>
          <a:p>
            <a:pPr algn="r"/>
            <a:r>
              <a:rPr lang="en-US" sz="1200" dirty="0"/>
              <a:t>2,730 </a:t>
            </a:r>
            <a:r>
              <a:rPr lang="en-US" sz="1200" dirty="0" err="1"/>
              <a:t>py</a:t>
            </a:r>
            <a:r>
              <a:rPr lang="en-US" sz="1200" dirty="0"/>
              <a:t> accrued; </a:t>
            </a:r>
            <a:br>
              <a:rPr lang="en-US" sz="1200" dirty="0"/>
            </a:br>
            <a:r>
              <a:rPr lang="en-US" sz="1200" dirty="0"/>
              <a:t>*Race and ethnicity may overlap for participants with multi-racial and ethnic identities </a:t>
            </a:r>
          </a:p>
        </p:txBody>
      </p:sp>
    </p:spTree>
    <p:extLst>
      <p:ext uri="{BB962C8B-B14F-4D97-AF65-F5344CB8AC3E}">
        <p14:creationId xmlns:p14="http://schemas.microsoft.com/office/powerpoint/2010/main" val="2098246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5B4B7E5-1954-4056-A249-DF333D1F1B2E}"/>
              </a:ext>
            </a:extLst>
          </p:cNvPr>
          <p:cNvGraphicFramePr>
            <a:graphicFrameLocks noGrp="1"/>
          </p:cNvGraphicFramePr>
          <p:nvPr>
            <p:ph sz="quarter" idx="13"/>
            <p:extLst>
              <p:ext uri="{D42A27DB-BD31-4B8C-83A1-F6EECF244321}">
                <p14:modId xmlns:p14="http://schemas.microsoft.com/office/powerpoint/2010/main" val="2643598167"/>
              </p:ext>
            </p:extLst>
          </p:nvPr>
        </p:nvGraphicFramePr>
        <p:xfrm>
          <a:off x="173420" y="2097088"/>
          <a:ext cx="5922580" cy="4077836"/>
        </p:xfrm>
        <a:graphic>
          <a:graphicData uri="http://schemas.openxmlformats.org/drawingml/2006/table">
            <a:tbl>
              <a:tblPr>
                <a:tableStyleId>{69012ECD-51FC-41F1-AA8D-1B2483CD663E}</a:tableStyleId>
              </a:tblPr>
              <a:tblGrid>
                <a:gridCol w="2010382">
                  <a:extLst>
                    <a:ext uri="{9D8B030D-6E8A-4147-A177-3AD203B41FA5}">
                      <a16:colId xmlns:a16="http://schemas.microsoft.com/office/drawing/2014/main" val="4293142604"/>
                    </a:ext>
                  </a:extLst>
                </a:gridCol>
                <a:gridCol w="1247887">
                  <a:extLst>
                    <a:ext uri="{9D8B030D-6E8A-4147-A177-3AD203B41FA5}">
                      <a16:colId xmlns:a16="http://schemas.microsoft.com/office/drawing/2014/main" val="3837450803"/>
                    </a:ext>
                  </a:extLst>
                </a:gridCol>
                <a:gridCol w="1075765">
                  <a:extLst>
                    <a:ext uri="{9D8B030D-6E8A-4147-A177-3AD203B41FA5}">
                      <a16:colId xmlns:a16="http://schemas.microsoft.com/office/drawing/2014/main" val="534226349"/>
                    </a:ext>
                  </a:extLst>
                </a:gridCol>
                <a:gridCol w="1588546">
                  <a:extLst>
                    <a:ext uri="{9D8B030D-6E8A-4147-A177-3AD203B41FA5}">
                      <a16:colId xmlns:a16="http://schemas.microsoft.com/office/drawing/2014/main" val="743221311"/>
                    </a:ext>
                  </a:extLst>
                </a:gridCol>
              </a:tblGrid>
              <a:tr h="772232">
                <a:tc>
                  <a:txBody>
                    <a:bodyPr/>
                    <a:lstStyle/>
                    <a:p>
                      <a:pPr algn="l" fontAlgn="ctr">
                        <a:spcBef>
                          <a:spcPts val="400"/>
                        </a:spcBef>
                        <a:spcAft>
                          <a:spcPts val="400"/>
                        </a:spcAft>
                      </a:pPr>
                      <a:r>
                        <a:rPr lang="en-US" sz="1300" b="1" u="none" strike="noStrike" dirty="0">
                          <a:solidFill>
                            <a:schemeClr val="bg1"/>
                          </a:solidFill>
                          <a:effectLst/>
                        </a:rPr>
                        <a:t>Characteristic</a:t>
                      </a:r>
                      <a:endParaRPr lang="en-US" sz="1300" b="1" i="0" u="none" strike="noStrike" dirty="0">
                        <a:solidFill>
                          <a:schemeClr val="bg1"/>
                        </a:solidFill>
                        <a:effectLst/>
                        <a:latin typeface="Calibri" panose="020F0502020204030204" pitchFamily="34" charset="0"/>
                      </a:endParaRPr>
                    </a:p>
                  </a:txBody>
                  <a:tcPr marL="7573" marR="7573" marT="7573" marB="0" anchor="ctr">
                    <a:lnL w="6350" cap="flat" cmpd="sng" algn="ctr">
                      <a:noFill/>
                      <a:prstDash val="solid"/>
                      <a:miter lim="800000"/>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400"/>
                        </a:spcBef>
                        <a:spcAft>
                          <a:spcPts val="400"/>
                        </a:spcAft>
                        <a:buClrTx/>
                        <a:buSzTx/>
                        <a:buFontTx/>
                        <a:buNone/>
                        <a:tabLst/>
                        <a:defRPr/>
                      </a:pPr>
                      <a:r>
                        <a:rPr lang="en-US" sz="1400" b="1" u="none" strike="noStrike" dirty="0">
                          <a:solidFill>
                            <a:schemeClr val="bg1"/>
                          </a:solidFill>
                          <a:effectLst/>
                        </a:rPr>
                        <a:t>No  HIV </a:t>
                      </a:r>
                      <a:br>
                        <a:rPr lang="en-US" sz="1400" b="1" u="none" strike="noStrike" dirty="0">
                          <a:solidFill>
                            <a:schemeClr val="bg1"/>
                          </a:solidFill>
                          <a:effectLst/>
                        </a:rPr>
                      </a:br>
                      <a:r>
                        <a:rPr lang="en-US" sz="1400" b="1" u="none" strike="noStrike" dirty="0">
                          <a:solidFill>
                            <a:schemeClr val="bg1"/>
                          </a:solidFill>
                          <a:effectLst/>
                        </a:rPr>
                        <a:t>N = 1,297</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400"/>
                        </a:spcBef>
                        <a:spcAft>
                          <a:spcPts val="400"/>
                        </a:spcAft>
                        <a:buClrTx/>
                        <a:buSzTx/>
                        <a:buFontTx/>
                        <a:buNone/>
                        <a:tabLst/>
                        <a:defRPr/>
                      </a:pPr>
                      <a:r>
                        <a:rPr lang="en-US" sz="1400" b="1" u="none" strike="noStrike" dirty="0">
                          <a:solidFill>
                            <a:schemeClr val="bg1"/>
                          </a:solidFill>
                          <a:effectLst/>
                        </a:rPr>
                        <a:t>Incident HIV </a:t>
                      </a:r>
                      <a:br>
                        <a:rPr lang="en-US" sz="1400" b="1" u="none" strike="noStrike" dirty="0">
                          <a:solidFill>
                            <a:schemeClr val="bg1"/>
                          </a:solidFill>
                          <a:effectLst/>
                        </a:rPr>
                      </a:br>
                      <a:r>
                        <a:rPr lang="en-US" sz="1400" b="1" u="none" strike="noStrike" dirty="0">
                          <a:solidFill>
                            <a:schemeClr val="bg1"/>
                          </a:solidFill>
                          <a:effectLst/>
                        </a:rPr>
                        <a:t>N = 15</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spcBef>
                          <a:spcPts val="400"/>
                        </a:spcBef>
                        <a:spcAft>
                          <a:spcPts val="400"/>
                        </a:spcAft>
                      </a:pPr>
                      <a:r>
                        <a:rPr lang="en-US" sz="1400" b="1" u="none" strike="noStrike" dirty="0">
                          <a:solidFill>
                            <a:schemeClr val="bg1"/>
                          </a:solidFill>
                          <a:effectLst/>
                        </a:rPr>
                        <a:t>RR (95%CI)</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w="6350" cap="flat" cmpd="sng" algn="ctr">
                      <a:noFill/>
                      <a:prstDash val="solid"/>
                      <a:miter lim="800000"/>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12000525"/>
                  </a:ext>
                </a:extLst>
              </a:tr>
              <a:tr h="511846">
                <a:tc>
                  <a:txBody>
                    <a:bodyPr/>
                    <a:lstStyle/>
                    <a:p>
                      <a:pPr algn="l" fontAlgn="ctr">
                        <a:spcBef>
                          <a:spcPts val="400"/>
                        </a:spcBef>
                        <a:spcAft>
                          <a:spcPts val="400"/>
                        </a:spcAft>
                      </a:pPr>
                      <a:r>
                        <a:rPr lang="en-US" sz="1400" u="none" strike="noStrike" dirty="0">
                          <a:effectLst/>
                        </a:rPr>
                        <a:t>Black or African American race</a:t>
                      </a:r>
                      <a:endParaRPr lang="en-US" sz="1400" b="0" i="0" u="none" strike="noStrike" dirty="0">
                        <a:solidFill>
                          <a:srgbClr val="000000"/>
                        </a:solidFill>
                        <a:effectLst/>
                        <a:latin typeface="Calibri" panose="020F0502020204030204" pitchFamily="34" charset="0"/>
                      </a:endParaRPr>
                    </a:p>
                  </a:txBody>
                  <a:tcPr marL="68161"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273 (21%)</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12 (80%)</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14.8 (4.7-65.4)</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137765"/>
                  </a:ext>
                </a:extLst>
              </a:tr>
              <a:tr h="511846">
                <a:tc>
                  <a:txBody>
                    <a:bodyPr/>
                    <a:lstStyle/>
                    <a:p>
                      <a:pPr algn="l" fontAlgn="ctr">
                        <a:spcBef>
                          <a:spcPts val="400"/>
                        </a:spcBef>
                        <a:spcAft>
                          <a:spcPts val="400"/>
                        </a:spcAft>
                      </a:pPr>
                      <a:r>
                        <a:rPr lang="en-US" sz="1400" u="none" strike="noStrike" dirty="0">
                          <a:effectLst/>
                        </a:rPr>
                        <a:t>Phone disconnected (n=983)</a:t>
                      </a:r>
                      <a:endParaRPr lang="en-US" sz="1400" b="1"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133 (14%)</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4 (50%)</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6.3 (1.5-27.1)</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535281"/>
                  </a:ext>
                </a:extLst>
              </a:tr>
              <a:tr h="511846">
                <a:tc>
                  <a:txBody>
                    <a:bodyPr/>
                    <a:lstStyle/>
                    <a:p>
                      <a:pPr algn="l" fontAlgn="ctr">
                        <a:spcBef>
                          <a:spcPts val="400"/>
                        </a:spcBef>
                        <a:spcAft>
                          <a:spcPts val="400"/>
                        </a:spcAft>
                      </a:pPr>
                      <a:r>
                        <a:rPr lang="en-US" sz="1400" u="none" strike="noStrike" dirty="0">
                          <a:effectLst/>
                        </a:rPr>
                        <a:t>Internet connection at home (n=983)</a:t>
                      </a:r>
                      <a:endParaRPr lang="en-US" sz="1400" b="1"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effectLst/>
                        </a:rPr>
                        <a:t>919 (94%)</a:t>
                      </a:r>
                      <a:endParaRPr lang="en-US" sz="1400" b="0" i="0" u="none" strike="noStrike">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5 (62%)</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0.1 (0.0-0.5)</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465076"/>
                  </a:ext>
                </a:extLst>
              </a:tr>
              <a:tr h="407774">
                <a:tc>
                  <a:txBody>
                    <a:bodyPr/>
                    <a:lstStyle/>
                    <a:p>
                      <a:pPr algn="l" fontAlgn="ctr">
                        <a:spcBef>
                          <a:spcPts val="400"/>
                        </a:spcBef>
                        <a:spcAft>
                          <a:spcPts val="400"/>
                        </a:spcAft>
                      </a:pPr>
                      <a:r>
                        <a:rPr lang="en-US" sz="1400" u="none" strike="noStrike" dirty="0">
                          <a:effectLst/>
                        </a:rPr>
                        <a:t>Self-reported STI </a:t>
                      </a:r>
                      <a:endParaRPr lang="en-US" sz="1400" b="0"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effectLst/>
                        </a:rPr>
                        <a:t>258 (20%)</a:t>
                      </a:r>
                      <a:endParaRPr lang="en-US" sz="1400" b="0" i="0" u="none" strike="noStrike">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effectLst/>
                        </a:rPr>
                        <a:t>6 (43%)</a:t>
                      </a:r>
                      <a:endParaRPr lang="en-US" sz="1400" b="0" i="0" u="none" strike="noStrike">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3.0 (1.0-8.6)</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525077"/>
                  </a:ext>
                </a:extLst>
              </a:tr>
              <a:tr h="452704">
                <a:tc>
                  <a:txBody>
                    <a:bodyPr/>
                    <a:lstStyle/>
                    <a:p>
                      <a:pPr algn="l" fontAlgn="ctr">
                        <a:spcBef>
                          <a:spcPts val="400"/>
                        </a:spcBef>
                        <a:spcAft>
                          <a:spcPts val="400"/>
                        </a:spcAft>
                      </a:pPr>
                      <a:r>
                        <a:rPr lang="en-US" sz="1400" u="none" strike="noStrike" dirty="0">
                          <a:effectLst/>
                        </a:rPr>
                        <a:t>Indicated for PrEP*</a:t>
                      </a:r>
                      <a:endParaRPr lang="en-US" sz="1400" b="0"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effectLst/>
                        </a:rPr>
                        <a:t>605 (47%)</a:t>
                      </a:r>
                      <a:endParaRPr lang="en-US" sz="1400" b="0" i="0" u="none" strike="noStrike">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14 (93%)</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16.0 (3.2-291.0)</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8381109"/>
                  </a:ext>
                </a:extLst>
              </a:tr>
              <a:tr h="360948">
                <a:tc>
                  <a:txBody>
                    <a:bodyPr/>
                    <a:lstStyle/>
                    <a:p>
                      <a:pPr algn="l" fontAlgn="ctr">
                        <a:spcBef>
                          <a:spcPts val="400"/>
                        </a:spcBef>
                        <a:spcAft>
                          <a:spcPts val="400"/>
                        </a:spcAft>
                      </a:pPr>
                      <a:r>
                        <a:rPr lang="en-US" sz="1400" u="none" strike="noStrike" dirty="0">
                          <a:effectLst/>
                        </a:rPr>
                        <a:t>Partner </a:t>
                      </a:r>
                      <a:r>
                        <a:rPr lang="en-US" sz="1400" u="none" strike="noStrike" dirty="0" err="1">
                          <a:effectLst/>
                        </a:rPr>
                        <a:t>PrEP</a:t>
                      </a:r>
                      <a:r>
                        <a:rPr lang="en-US" sz="1400" u="none" strike="noStrike" dirty="0">
                          <a:effectLst/>
                        </a:rPr>
                        <a:t> use</a:t>
                      </a:r>
                      <a:endParaRPr lang="en-US" sz="1400" b="0"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188 (15%)</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effectLst/>
                        </a:rPr>
                        <a:t>5 (36%)</a:t>
                      </a:r>
                      <a:endParaRPr lang="en-US" sz="1400" b="0" i="0" u="none" strike="noStrike">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3.1 (1.0-9.2)</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370178"/>
                  </a:ext>
                </a:extLst>
              </a:tr>
              <a:tr h="548640">
                <a:tc>
                  <a:txBody>
                    <a:bodyPr/>
                    <a:lstStyle/>
                    <a:p>
                      <a:pPr algn="l" fontAlgn="ctr">
                        <a:spcBef>
                          <a:spcPts val="400"/>
                        </a:spcBef>
                        <a:spcAft>
                          <a:spcPts val="400"/>
                        </a:spcAft>
                      </a:pPr>
                      <a:r>
                        <a:rPr lang="en-US" sz="1400" u="none" strike="noStrike" dirty="0">
                          <a:effectLst/>
                        </a:rPr>
                        <a:t>Has a personal doctor/provider</a:t>
                      </a:r>
                      <a:endParaRPr lang="en-US" sz="1400" b="0" i="0" u="none" strike="noStrike" dirty="0">
                        <a:solidFill>
                          <a:srgbClr val="000000"/>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912 (71%)</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7 (47%)</a:t>
                      </a:r>
                      <a:endParaRPr lang="en-US" sz="1400" b="0" i="0" u="none" strike="noStrike" dirty="0">
                        <a:solidFill>
                          <a:srgbClr val="000000"/>
                        </a:solidFill>
                        <a:effectLst/>
                        <a:latin typeface="Calibri" panose="020F0502020204030204" pitchFamily="34" charset="0"/>
                      </a:endParaRPr>
                    </a:p>
                  </a:txBody>
                  <a:tcPr marL="7573" marR="7573" marT="7573"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effectLst/>
                        </a:rPr>
                        <a:t>0.4 (0.1-1.0)</a:t>
                      </a:r>
                      <a:endParaRPr lang="en-US" sz="1400" b="1" i="0" u="none" strike="noStrike" dirty="0">
                        <a:solidFill>
                          <a:srgbClr val="000000"/>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2215888"/>
                  </a:ext>
                </a:extLst>
              </a:tr>
            </a:tbl>
          </a:graphicData>
        </a:graphic>
      </p:graphicFrame>
      <p:sp>
        <p:nvSpPr>
          <p:cNvPr id="7" name="Text Placeholder 6">
            <a:extLst>
              <a:ext uri="{FF2B5EF4-FFF2-40B4-BE49-F238E27FC236}">
                <a16:creationId xmlns:a16="http://schemas.microsoft.com/office/drawing/2014/main" id="{33E73520-7CD6-444D-A985-0FE60EB42452}"/>
              </a:ext>
            </a:extLst>
          </p:cNvPr>
          <p:cNvSpPr>
            <a:spLocks noGrp="1"/>
          </p:cNvSpPr>
          <p:nvPr>
            <p:ph type="body" sz="quarter" idx="15"/>
          </p:nvPr>
        </p:nvSpPr>
        <p:spPr>
          <a:xfrm>
            <a:off x="442908" y="1318876"/>
            <a:ext cx="5437187" cy="647700"/>
          </a:xfrm>
        </p:spPr>
        <p:txBody>
          <a:bodyPr/>
          <a:lstStyle/>
          <a:p>
            <a:r>
              <a:rPr lang="en-US" dirty="0"/>
              <a:t>Incident HIV</a:t>
            </a:r>
          </a:p>
        </p:txBody>
      </p:sp>
      <p:sp>
        <p:nvSpPr>
          <p:cNvPr id="8" name="Text Placeholder 7">
            <a:extLst>
              <a:ext uri="{FF2B5EF4-FFF2-40B4-BE49-F238E27FC236}">
                <a16:creationId xmlns:a16="http://schemas.microsoft.com/office/drawing/2014/main" id="{5046AD53-BEC2-4C01-AB3E-F7A94EAC8B09}"/>
              </a:ext>
            </a:extLst>
          </p:cNvPr>
          <p:cNvSpPr>
            <a:spLocks noGrp="1"/>
          </p:cNvSpPr>
          <p:nvPr>
            <p:ph type="body" sz="quarter" idx="16"/>
          </p:nvPr>
        </p:nvSpPr>
        <p:spPr>
          <a:xfrm>
            <a:off x="6311903" y="1364221"/>
            <a:ext cx="5437188" cy="647700"/>
          </a:xfrm>
        </p:spPr>
        <p:txBody>
          <a:bodyPr/>
          <a:lstStyle/>
          <a:p>
            <a:r>
              <a:rPr lang="en-US" dirty="0">
                <a:solidFill>
                  <a:srgbClr val="BED7E0"/>
                </a:solidFill>
              </a:rPr>
              <a:t>Premature Death</a:t>
            </a:r>
          </a:p>
        </p:txBody>
      </p:sp>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a:xfrm>
            <a:off x="2753958" y="441325"/>
            <a:ext cx="8995133" cy="1223964"/>
          </a:xfrm>
        </p:spPr>
        <p:txBody>
          <a:bodyPr/>
          <a:lstStyle/>
          <a:p>
            <a:r>
              <a:rPr lang="en-US" dirty="0">
                <a:solidFill>
                  <a:schemeClr val="accent1"/>
                </a:solidFill>
              </a:rPr>
              <a:t>Baseline Predictors</a:t>
            </a:r>
          </a:p>
        </p:txBody>
      </p:sp>
      <p:graphicFrame>
        <p:nvGraphicFramePr>
          <p:cNvPr id="12" name="Table 11">
            <a:extLst>
              <a:ext uri="{FF2B5EF4-FFF2-40B4-BE49-F238E27FC236}">
                <a16:creationId xmlns:a16="http://schemas.microsoft.com/office/drawing/2014/main" id="{C4B15C68-8C70-40DC-8252-57C441D17585}"/>
              </a:ext>
            </a:extLst>
          </p:cNvPr>
          <p:cNvGraphicFramePr>
            <a:graphicFrameLocks noGrp="1"/>
          </p:cNvGraphicFramePr>
          <p:nvPr>
            <p:extLst>
              <p:ext uri="{D42A27DB-BD31-4B8C-83A1-F6EECF244321}">
                <p14:modId xmlns:p14="http://schemas.microsoft.com/office/powerpoint/2010/main" val="169802227"/>
              </p:ext>
            </p:extLst>
          </p:nvPr>
        </p:nvGraphicFramePr>
        <p:xfrm>
          <a:off x="6311902" y="2097088"/>
          <a:ext cx="5575297" cy="4064681"/>
        </p:xfrm>
        <a:graphic>
          <a:graphicData uri="http://schemas.openxmlformats.org/drawingml/2006/table">
            <a:tbl>
              <a:tblPr>
                <a:tableStyleId>{69012ECD-51FC-41F1-AA8D-1B2483CD663E}</a:tableStyleId>
              </a:tblPr>
              <a:tblGrid>
                <a:gridCol w="1893635">
                  <a:extLst>
                    <a:ext uri="{9D8B030D-6E8A-4147-A177-3AD203B41FA5}">
                      <a16:colId xmlns:a16="http://schemas.microsoft.com/office/drawing/2014/main" val="2590556373"/>
                    </a:ext>
                  </a:extLst>
                </a:gridCol>
                <a:gridCol w="1082842">
                  <a:extLst>
                    <a:ext uri="{9D8B030D-6E8A-4147-A177-3AD203B41FA5}">
                      <a16:colId xmlns:a16="http://schemas.microsoft.com/office/drawing/2014/main" val="3968239750"/>
                    </a:ext>
                  </a:extLst>
                </a:gridCol>
                <a:gridCol w="1106905">
                  <a:extLst>
                    <a:ext uri="{9D8B030D-6E8A-4147-A177-3AD203B41FA5}">
                      <a16:colId xmlns:a16="http://schemas.microsoft.com/office/drawing/2014/main" val="4094713677"/>
                    </a:ext>
                  </a:extLst>
                </a:gridCol>
                <a:gridCol w="1491915">
                  <a:extLst>
                    <a:ext uri="{9D8B030D-6E8A-4147-A177-3AD203B41FA5}">
                      <a16:colId xmlns:a16="http://schemas.microsoft.com/office/drawing/2014/main" val="3192803138"/>
                    </a:ext>
                  </a:extLst>
                </a:gridCol>
              </a:tblGrid>
              <a:tr h="777240">
                <a:tc>
                  <a:txBody>
                    <a:bodyPr/>
                    <a:lstStyle/>
                    <a:p>
                      <a:pPr algn="l" fontAlgn="ctr"/>
                      <a:r>
                        <a:rPr lang="en-US" sz="1400" b="1" u="none" strike="noStrike" dirty="0">
                          <a:solidFill>
                            <a:schemeClr val="bg1"/>
                          </a:solidFill>
                          <a:effectLst/>
                        </a:rPr>
                        <a:t>Characteristic</a:t>
                      </a:r>
                      <a:endParaRPr lang="en-US" sz="1400" b="1" i="0" u="none" strike="noStrike" dirty="0">
                        <a:solidFill>
                          <a:schemeClr val="bg1"/>
                        </a:solidFill>
                        <a:effectLst/>
                        <a:latin typeface="Calibri" panose="020F0502020204030204" pitchFamily="34" charset="0"/>
                      </a:endParaRPr>
                    </a:p>
                  </a:txBody>
                  <a:tcPr marL="9499" marR="9499" marT="9499" marB="0" anchor="ctr">
                    <a:lnL w="6350" cap="flat" cmpd="sng" algn="ctr">
                      <a:noFill/>
                      <a:prstDash val="solid"/>
                      <a:miter lim="800000"/>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165B74">
                        <a:alpha val="14118"/>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Alive </a:t>
                      </a:r>
                      <a:br>
                        <a:rPr lang="en-US" sz="1400" b="1" u="none" strike="noStrike" dirty="0">
                          <a:solidFill>
                            <a:schemeClr val="bg1"/>
                          </a:solidFill>
                          <a:effectLst/>
                        </a:rPr>
                      </a:br>
                      <a:r>
                        <a:rPr lang="en-US" sz="1400" b="1" u="none" strike="noStrike" dirty="0">
                          <a:solidFill>
                            <a:schemeClr val="bg1"/>
                          </a:solidFill>
                          <a:effectLst/>
                        </a:rPr>
                        <a:t>N = 1,303</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165B74">
                        <a:alpha val="14118"/>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Deceased N = 9</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165B74">
                        <a:alpha val="14118"/>
                      </a:srgbClr>
                    </a:solidFill>
                  </a:tcPr>
                </a:tc>
                <a:tc>
                  <a:txBody>
                    <a:bodyPr/>
                    <a:lstStyle/>
                    <a:p>
                      <a:pPr algn="ctr" fontAlgn="ctr"/>
                      <a:r>
                        <a:rPr lang="en-US" sz="1400" b="1" u="none" strike="noStrike" dirty="0">
                          <a:solidFill>
                            <a:schemeClr val="bg1"/>
                          </a:solidFill>
                          <a:effectLst/>
                        </a:rPr>
                        <a:t>RR (95%CI)</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w="6350" cap="flat" cmpd="sng" algn="ctr">
                      <a:noFill/>
                      <a:prstDash val="solid"/>
                      <a:miter lim="800000"/>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165B74">
                        <a:alpha val="14118"/>
                      </a:srgbClr>
                    </a:solidFill>
                  </a:tcPr>
                </a:tc>
                <a:extLst>
                  <a:ext uri="{0D108BD9-81ED-4DB2-BD59-A6C34878D82A}">
                    <a16:rowId xmlns:a16="http://schemas.microsoft.com/office/drawing/2014/main" val="4091594917"/>
                  </a:ext>
                </a:extLst>
              </a:tr>
              <a:tr h="278907">
                <a:tc>
                  <a:txBody>
                    <a:bodyPr/>
                    <a:lstStyle/>
                    <a:p>
                      <a:pPr algn="l" fontAlgn="ctr"/>
                      <a:r>
                        <a:rPr lang="en-US" sz="1400" u="none" strike="noStrike" dirty="0">
                          <a:solidFill>
                            <a:schemeClr val="bg1">
                              <a:lumMod val="85000"/>
                            </a:schemeClr>
                          </a:solidFill>
                          <a:effectLst/>
                        </a:rPr>
                        <a:t>Hispanic / Latinx</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237 (18%)</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5 (62%)</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7.4 (1.8, 36.4)</a:t>
                      </a:r>
                      <a:endParaRPr lang="en-US" sz="1400" b="1" i="0" u="none" strike="noStrike">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486957"/>
                  </a:ext>
                </a:extLst>
              </a:tr>
              <a:tr h="812944">
                <a:tc>
                  <a:txBody>
                    <a:bodyPr/>
                    <a:lstStyle/>
                    <a:p>
                      <a:pPr algn="l" fontAlgn="ctr"/>
                      <a:r>
                        <a:rPr lang="en-US" sz="1400" u="none" strike="noStrike" dirty="0">
                          <a:solidFill>
                            <a:schemeClr val="bg1">
                              <a:lumMod val="85000"/>
                            </a:schemeClr>
                          </a:solidFill>
                          <a:effectLst/>
                        </a:rPr>
                        <a:t>Currently employed full or part-time (ref: unemployed)</a:t>
                      </a:r>
                      <a:endParaRPr lang="en-US" sz="1400" b="1"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749 (59%)</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1 (11%)</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0.1 (0.0, 0.5)</a:t>
                      </a:r>
                      <a:endParaRPr lang="en-US" sz="1400" b="1"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8305014"/>
                  </a:ext>
                </a:extLst>
              </a:tr>
              <a:tr h="278907">
                <a:tc>
                  <a:txBody>
                    <a:bodyPr/>
                    <a:lstStyle/>
                    <a:p>
                      <a:pPr algn="l" fontAlgn="ctr"/>
                      <a:r>
                        <a:rPr lang="en-US" sz="1400" u="none" strike="noStrike" dirty="0">
                          <a:solidFill>
                            <a:schemeClr val="bg1">
                              <a:lumMod val="85000"/>
                            </a:schemeClr>
                          </a:solidFill>
                          <a:effectLst/>
                        </a:rPr>
                        <a:t>Homeless last 6 </a:t>
                      </a:r>
                      <a:r>
                        <a:rPr lang="en-US" sz="1400" u="none" strike="noStrike" dirty="0" err="1">
                          <a:solidFill>
                            <a:schemeClr val="bg1">
                              <a:lumMod val="85000"/>
                            </a:schemeClr>
                          </a:solidFill>
                          <a:effectLst/>
                        </a:rPr>
                        <a:t>mo</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134 (10%)</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3 (33%)</a:t>
                      </a:r>
                      <a:endParaRPr lang="en-US" sz="1400" b="0" i="0" u="none" strike="noStrike">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4.3 (0.9-16.4)</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6792214"/>
                  </a:ext>
                </a:extLst>
              </a:tr>
              <a:tr h="278907">
                <a:tc>
                  <a:txBody>
                    <a:bodyPr/>
                    <a:lstStyle/>
                    <a:p>
                      <a:pPr algn="l" fontAlgn="ctr"/>
                      <a:r>
                        <a:rPr lang="en-US" sz="1400" u="none" strike="noStrike" dirty="0">
                          <a:solidFill>
                            <a:schemeClr val="bg1">
                              <a:lumMod val="85000"/>
                            </a:schemeClr>
                          </a:solidFill>
                          <a:effectLst/>
                        </a:rPr>
                        <a:t>Arrested last 12 </a:t>
                      </a:r>
                      <a:r>
                        <a:rPr lang="en-US" sz="1400" u="none" strike="noStrike" dirty="0" err="1">
                          <a:solidFill>
                            <a:schemeClr val="bg1">
                              <a:lumMod val="85000"/>
                            </a:schemeClr>
                          </a:solidFill>
                          <a:effectLst/>
                        </a:rPr>
                        <a:t>mo</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60 (5%)</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3 (33%)</a:t>
                      </a:r>
                      <a:endParaRPr lang="en-US" sz="1400" b="0" i="0" u="none" strike="noStrike">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10.1 (2.1-39.3)</a:t>
                      </a:r>
                      <a:endParaRPr lang="en-US" sz="1400" b="1"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0722359"/>
                  </a:ext>
                </a:extLst>
              </a:tr>
              <a:tr h="278907">
                <a:tc>
                  <a:txBody>
                    <a:bodyPr/>
                    <a:lstStyle/>
                    <a:p>
                      <a:pPr algn="l" fontAlgn="ctr"/>
                      <a:r>
                        <a:rPr lang="en-US" sz="1400" u="none" strike="noStrike" dirty="0">
                          <a:solidFill>
                            <a:schemeClr val="bg1">
                              <a:lumMod val="85000"/>
                            </a:schemeClr>
                          </a:solidFill>
                          <a:effectLst/>
                        </a:rPr>
                        <a:t>Lifetime sex work</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486 (38%)</a:t>
                      </a:r>
                      <a:endParaRPr lang="en-US" sz="1400" b="0" i="0" u="none" strike="noStrike">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6 (67%)</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3.3 (0.9-15.7)</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860615"/>
                  </a:ext>
                </a:extLst>
              </a:tr>
              <a:tr h="812944">
                <a:tc>
                  <a:txBody>
                    <a:bodyPr/>
                    <a:lstStyle/>
                    <a:p>
                      <a:pPr algn="l" fontAlgn="ctr"/>
                      <a:r>
                        <a:rPr lang="en-US" sz="1400" u="none" strike="noStrike" dirty="0">
                          <a:solidFill>
                            <a:schemeClr val="bg1">
                              <a:lumMod val="85000"/>
                            </a:schemeClr>
                          </a:solidFill>
                          <a:effectLst/>
                        </a:rPr>
                        <a:t>Uninsured or public insurance (ref: private)</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616 (50%)</a:t>
                      </a:r>
                      <a:endParaRPr lang="en-US" sz="1400" b="0" i="0" u="none" strike="noStrike">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9 (100%)</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All</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22939"/>
                  </a:ext>
                </a:extLst>
              </a:tr>
              <a:tr h="545925">
                <a:tc>
                  <a:txBody>
                    <a:bodyPr/>
                    <a:lstStyle/>
                    <a:p>
                      <a:pPr algn="l" fontAlgn="ctr"/>
                      <a:r>
                        <a:rPr lang="en-US" sz="1400" u="none" strike="noStrike" dirty="0">
                          <a:solidFill>
                            <a:schemeClr val="bg1">
                              <a:lumMod val="85000"/>
                            </a:schemeClr>
                          </a:solidFill>
                          <a:effectLst/>
                        </a:rPr>
                        <a:t>Stigma-related barriers to care</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solidFill>
                            <a:schemeClr val="bg1">
                              <a:lumMod val="85000"/>
                            </a:schemeClr>
                          </a:solidFill>
                          <a:effectLst/>
                        </a:rPr>
                        <a:t>731 (56%)</a:t>
                      </a:r>
                      <a:endParaRPr lang="en-US" sz="1400" b="0" i="0" u="none" strike="noStrike">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2 (22%)</a:t>
                      </a:r>
                      <a:endParaRPr lang="en-US" sz="1400" b="0" i="0" u="none" strike="noStrike" dirty="0">
                        <a:solidFill>
                          <a:schemeClr val="bg1">
                            <a:lumMod val="85000"/>
                          </a:schemeClr>
                        </a:solidFill>
                        <a:effectLst/>
                        <a:latin typeface="Calibri" panose="020F0502020204030204" pitchFamily="34" charset="0"/>
                      </a:endParaRPr>
                    </a:p>
                  </a:txBody>
                  <a:tcPr marL="9499" marR="9499" marT="9499" marB="0" anchor="ctr">
                    <a:lnL>
                      <a:noFill/>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solidFill>
                            <a:schemeClr val="bg1">
                              <a:lumMod val="85000"/>
                            </a:schemeClr>
                          </a:solidFill>
                          <a:effectLst/>
                        </a:rPr>
                        <a:t>0.2 (0.0-0.9)</a:t>
                      </a:r>
                      <a:endParaRPr lang="en-US" sz="1400" b="1" i="0" u="none" strike="noStrike" dirty="0">
                        <a:solidFill>
                          <a:schemeClr val="bg1">
                            <a:lumMod val="85000"/>
                          </a:schemeClr>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832073"/>
                  </a:ext>
                </a:extLst>
              </a:tr>
            </a:tbl>
          </a:graphicData>
        </a:graphic>
      </p:graphicFrame>
      <p:sp>
        <p:nvSpPr>
          <p:cNvPr id="13" name="TextBox 12">
            <a:extLst>
              <a:ext uri="{FF2B5EF4-FFF2-40B4-BE49-F238E27FC236}">
                <a16:creationId xmlns:a16="http://schemas.microsoft.com/office/drawing/2014/main" id="{111167F2-82DC-4A68-9DD7-58EE178727C0}"/>
              </a:ext>
            </a:extLst>
          </p:cNvPr>
          <p:cNvSpPr txBox="1"/>
          <p:nvPr/>
        </p:nvSpPr>
        <p:spPr>
          <a:xfrm>
            <a:off x="173420" y="6376737"/>
            <a:ext cx="9221789" cy="461665"/>
          </a:xfrm>
          <a:prstGeom prst="rect">
            <a:avLst/>
          </a:prstGeom>
          <a:solidFill>
            <a:schemeClr val="bg1"/>
          </a:solidFill>
        </p:spPr>
        <p:txBody>
          <a:bodyPr wrap="square" rtlCol="0">
            <a:spAutoFit/>
          </a:bodyPr>
          <a:lstStyle/>
          <a:p>
            <a:pPr algn="l"/>
            <a:r>
              <a:rPr lang="en-US" sz="1200" dirty="0"/>
              <a:t>* Unadjusted RRs calculated for variables significant at p&lt;0.10; Phone and internet connection added later; </a:t>
            </a:r>
            <a:br>
              <a:rPr lang="en-US" sz="1200" dirty="0"/>
            </a:br>
            <a:r>
              <a:rPr lang="en-US" sz="1200" dirty="0"/>
              <a:t>PrEP indication based on CDC criteria that have been adapted for transgender women –</a:t>
            </a:r>
            <a:r>
              <a:rPr lang="en-US" sz="1200" i="1" dirty="0"/>
              <a:t>Malone et al. JAIDS 2021</a:t>
            </a:r>
            <a:endParaRPr lang="en-US" sz="1200" dirty="0"/>
          </a:p>
        </p:txBody>
      </p:sp>
      <p:sp>
        <p:nvSpPr>
          <p:cNvPr id="5" name="Rectangle 4">
            <a:extLst>
              <a:ext uri="{FF2B5EF4-FFF2-40B4-BE49-F238E27FC236}">
                <a16:creationId xmlns:a16="http://schemas.microsoft.com/office/drawing/2014/main" id="{5FB579CB-9D91-64AE-58C7-77E5D325A34F}"/>
              </a:ext>
            </a:extLst>
          </p:cNvPr>
          <p:cNvSpPr/>
          <p:nvPr/>
        </p:nvSpPr>
        <p:spPr>
          <a:xfrm>
            <a:off x="173420" y="2894367"/>
            <a:ext cx="5922580" cy="457200"/>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C12197F-4ECD-D4FB-3024-E291133ECD5F}"/>
              </a:ext>
            </a:extLst>
          </p:cNvPr>
          <p:cNvSpPr/>
          <p:nvPr/>
        </p:nvSpPr>
        <p:spPr>
          <a:xfrm>
            <a:off x="173420" y="4406951"/>
            <a:ext cx="5922580" cy="1220125"/>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3C49F2-BD9A-484F-411C-C1D7C8A83CA5}"/>
              </a:ext>
            </a:extLst>
          </p:cNvPr>
          <p:cNvSpPr/>
          <p:nvPr/>
        </p:nvSpPr>
        <p:spPr>
          <a:xfrm>
            <a:off x="173420" y="5672399"/>
            <a:ext cx="5922580" cy="489369"/>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852975-9C82-955D-F6E7-45ACDD11811A}"/>
              </a:ext>
            </a:extLst>
          </p:cNvPr>
          <p:cNvSpPr/>
          <p:nvPr/>
        </p:nvSpPr>
        <p:spPr>
          <a:xfrm>
            <a:off x="173420" y="3396890"/>
            <a:ext cx="5922580" cy="964738"/>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86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5B4B7E5-1954-4056-A249-DF333D1F1B2E}"/>
              </a:ext>
            </a:extLst>
          </p:cNvPr>
          <p:cNvGraphicFramePr>
            <a:graphicFrameLocks noGrp="1"/>
          </p:cNvGraphicFramePr>
          <p:nvPr>
            <p:ph sz="quarter" idx="13"/>
            <p:extLst>
              <p:ext uri="{D42A27DB-BD31-4B8C-83A1-F6EECF244321}">
                <p14:modId xmlns:p14="http://schemas.microsoft.com/office/powerpoint/2010/main" val="3349146127"/>
              </p:ext>
            </p:extLst>
          </p:nvPr>
        </p:nvGraphicFramePr>
        <p:xfrm>
          <a:off x="173420" y="2097088"/>
          <a:ext cx="5922580" cy="3774681"/>
        </p:xfrm>
        <a:graphic>
          <a:graphicData uri="http://schemas.openxmlformats.org/drawingml/2006/table">
            <a:tbl>
              <a:tblPr>
                <a:tableStyleId>{69012ECD-51FC-41F1-AA8D-1B2483CD663E}</a:tableStyleId>
              </a:tblPr>
              <a:tblGrid>
                <a:gridCol w="2010382">
                  <a:extLst>
                    <a:ext uri="{9D8B030D-6E8A-4147-A177-3AD203B41FA5}">
                      <a16:colId xmlns:a16="http://schemas.microsoft.com/office/drawing/2014/main" val="4293142604"/>
                    </a:ext>
                  </a:extLst>
                </a:gridCol>
                <a:gridCol w="1247887">
                  <a:extLst>
                    <a:ext uri="{9D8B030D-6E8A-4147-A177-3AD203B41FA5}">
                      <a16:colId xmlns:a16="http://schemas.microsoft.com/office/drawing/2014/main" val="3837450803"/>
                    </a:ext>
                  </a:extLst>
                </a:gridCol>
                <a:gridCol w="1075765">
                  <a:extLst>
                    <a:ext uri="{9D8B030D-6E8A-4147-A177-3AD203B41FA5}">
                      <a16:colId xmlns:a16="http://schemas.microsoft.com/office/drawing/2014/main" val="534226349"/>
                    </a:ext>
                  </a:extLst>
                </a:gridCol>
                <a:gridCol w="1588546">
                  <a:extLst>
                    <a:ext uri="{9D8B030D-6E8A-4147-A177-3AD203B41FA5}">
                      <a16:colId xmlns:a16="http://schemas.microsoft.com/office/drawing/2014/main" val="743221311"/>
                    </a:ext>
                  </a:extLst>
                </a:gridCol>
              </a:tblGrid>
              <a:tr h="772232">
                <a:tc>
                  <a:txBody>
                    <a:bodyPr/>
                    <a:lstStyle/>
                    <a:p>
                      <a:pPr algn="l" fontAlgn="ctr">
                        <a:spcBef>
                          <a:spcPts val="400"/>
                        </a:spcBef>
                        <a:spcAft>
                          <a:spcPts val="400"/>
                        </a:spcAft>
                      </a:pPr>
                      <a:r>
                        <a:rPr lang="en-US" sz="1300" b="1" u="none" strike="noStrike" dirty="0">
                          <a:solidFill>
                            <a:schemeClr val="bg1"/>
                          </a:solidFill>
                          <a:effectLst/>
                        </a:rPr>
                        <a:t>Characteristic</a:t>
                      </a:r>
                      <a:endParaRPr lang="en-US" sz="1300" b="1" i="0" u="none" strike="noStrike" dirty="0">
                        <a:solidFill>
                          <a:schemeClr val="bg1"/>
                        </a:solidFill>
                        <a:effectLst/>
                        <a:latin typeface="Calibri" panose="020F0502020204030204" pitchFamily="34" charset="0"/>
                      </a:endParaRPr>
                    </a:p>
                  </a:txBody>
                  <a:tcPr marL="7573" marR="7573" marT="7573" marB="0" anchor="ctr">
                    <a:lnL w="6350" cap="flat" cmpd="sng" algn="ctr">
                      <a:noFill/>
                      <a:prstDash val="solid"/>
                      <a:miter lim="800000"/>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076382">
                        <a:alpha val="5882"/>
                      </a:srgbClr>
                    </a:solidFill>
                  </a:tcPr>
                </a:tc>
                <a:tc>
                  <a:txBody>
                    <a:bodyPr/>
                    <a:lstStyle/>
                    <a:p>
                      <a:pPr marL="0" marR="0" lvl="0" indent="0" algn="ctr" defTabSz="914400" rtl="0" eaLnBrk="1" fontAlgn="ctr" latinLnBrk="0" hangingPunct="1">
                        <a:lnSpc>
                          <a:spcPct val="100000"/>
                        </a:lnSpc>
                        <a:spcBef>
                          <a:spcPts val="400"/>
                        </a:spcBef>
                        <a:spcAft>
                          <a:spcPts val="400"/>
                        </a:spcAft>
                        <a:buClrTx/>
                        <a:buSzTx/>
                        <a:buFontTx/>
                        <a:buNone/>
                        <a:tabLst/>
                        <a:defRPr/>
                      </a:pPr>
                      <a:r>
                        <a:rPr lang="en-US" sz="1400" b="1" u="none" strike="noStrike" dirty="0">
                          <a:solidFill>
                            <a:schemeClr val="bg1"/>
                          </a:solidFill>
                          <a:effectLst/>
                        </a:rPr>
                        <a:t>No  HIV </a:t>
                      </a:r>
                      <a:br>
                        <a:rPr lang="en-US" sz="1400" b="1" u="none" strike="noStrike" dirty="0">
                          <a:solidFill>
                            <a:schemeClr val="bg1"/>
                          </a:solidFill>
                          <a:effectLst/>
                        </a:rPr>
                      </a:br>
                      <a:r>
                        <a:rPr lang="en-US" sz="1400" b="1" u="none" strike="noStrike" dirty="0">
                          <a:solidFill>
                            <a:schemeClr val="bg1"/>
                          </a:solidFill>
                          <a:effectLst/>
                        </a:rPr>
                        <a:t>N = 1,297</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076382">
                        <a:alpha val="5882"/>
                      </a:srgbClr>
                    </a:solidFill>
                  </a:tcPr>
                </a:tc>
                <a:tc>
                  <a:txBody>
                    <a:bodyPr/>
                    <a:lstStyle/>
                    <a:p>
                      <a:pPr marL="0" marR="0" lvl="0" indent="0" algn="ctr" defTabSz="914400" rtl="0" eaLnBrk="1" fontAlgn="ctr" latinLnBrk="0" hangingPunct="1">
                        <a:lnSpc>
                          <a:spcPct val="100000"/>
                        </a:lnSpc>
                        <a:spcBef>
                          <a:spcPts val="400"/>
                        </a:spcBef>
                        <a:spcAft>
                          <a:spcPts val="400"/>
                        </a:spcAft>
                        <a:buClrTx/>
                        <a:buSzTx/>
                        <a:buFontTx/>
                        <a:buNone/>
                        <a:tabLst/>
                        <a:defRPr/>
                      </a:pPr>
                      <a:r>
                        <a:rPr lang="en-US" sz="1400" b="1" u="none" strike="noStrike" dirty="0">
                          <a:solidFill>
                            <a:schemeClr val="bg1"/>
                          </a:solidFill>
                          <a:effectLst/>
                        </a:rPr>
                        <a:t>Incident HIV </a:t>
                      </a:r>
                      <a:br>
                        <a:rPr lang="en-US" sz="1400" b="1" u="none" strike="noStrike" dirty="0">
                          <a:solidFill>
                            <a:schemeClr val="bg1"/>
                          </a:solidFill>
                          <a:effectLst/>
                        </a:rPr>
                      </a:br>
                      <a:r>
                        <a:rPr lang="en-US" sz="1400" b="1" u="none" strike="noStrike" dirty="0">
                          <a:solidFill>
                            <a:schemeClr val="bg1"/>
                          </a:solidFill>
                          <a:effectLst/>
                        </a:rPr>
                        <a:t>N = 15</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a:noFill/>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076382">
                        <a:alpha val="5882"/>
                      </a:srgbClr>
                    </a:solidFill>
                  </a:tcPr>
                </a:tc>
                <a:tc>
                  <a:txBody>
                    <a:bodyPr/>
                    <a:lstStyle/>
                    <a:p>
                      <a:pPr algn="ctr" fontAlgn="ctr">
                        <a:spcBef>
                          <a:spcPts val="400"/>
                        </a:spcBef>
                        <a:spcAft>
                          <a:spcPts val="400"/>
                        </a:spcAft>
                      </a:pPr>
                      <a:r>
                        <a:rPr lang="en-US" sz="1400" b="1" u="none" strike="noStrike" dirty="0">
                          <a:solidFill>
                            <a:schemeClr val="bg1"/>
                          </a:solidFill>
                          <a:effectLst/>
                        </a:rPr>
                        <a:t>RR (95%CI)</a:t>
                      </a:r>
                      <a:endParaRPr lang="en-US" sz="1400" b="1" i="0" u="none" strike="noStrike" dirty="0">
                        <a:solidFill>
                          <a:schemeClr val="bg1"/>
                        </a:solidFill>
                        <a:effectLst/>
                        <a:latin typeface="Calibri" panose="020F0502020204030204" pitchFamily="34" charset="0"/>
                      </a:endParaRPr>
                    </a:p>
                  </a:txBody>
                  <a:tcPr marL="7573" marR="7573" marT="7573" marB="0" anchor="ctr">
                    <a:lnL>
                      <a:noFill/>
                    </a:lnL>
                    <a:lnR w="6350" cap="flat" cmpd="sng" algn="ctr">
                      <a:noFill/>
                      <a:prstDash val="solid"/>
                      <a:miter lim="800000"/>
                    </a:lnR>
                    <a:lnT w="6350" cap="flat" cmpd="sng" algn="ctr">
                      <a:noFill/>
                      <a:prstDash val="solid"/>
                      <a:miter lim="800000"/>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rgbClr val="076382">
                        <a:alpha val="5882"/>
                      </a:srgbClr>
                    </a:solidFill>
                  </a:tcPr>
                </a:tc>
                <a:extLst>
                  <a:ext uri="{0D108BD9-81ED-4DB2-BD59-A6C34878D82A}">
                    <a16:rowId xmlns:a16="http://schemas.microsoft.com/office/drawing/2014/main" val="3312000525"/>
                  </a:ext>
                </a:extLst>
              </a:tr>
              <a:tr h="511846">
                <a:tc>
                  <a:txBody>
                    <a:bodyPr/>
                    <a:lstStyle/>
                    <a:p>
                      <a:pPr algn="l" fontAlgn="ctr">
                        <a:spcBef>
                          <a:spcPts val="400"/>
                        </a:spcBef>
                        <a:spcAft>
                          <a:spcPts val="400"/>
                        </a:spcAft>
                      </a:pPr>
                      <a:r>
                        <a:rPr lang="en-US" sz="1400" u="none" strike="noStrike" dirty="0">
                          <a:solidFill>
                            <a:schemeClr val="bg1">
                              <a:lumMod val="85000"/>
                            </a:schemeClr>
                          </a:solidFill>
                          <a:effectLst/>
                        </a:rPr>
                        <a:t>Black or African American race</a:t>
                      </a:r>
                      <a:endParaRPr lang="en-US" sz="1400" b="0" i="0" u="none" strike="noStrike" dirty="0">
                        <a:solidFill>
                          <a:schemeClr val="bg1">
                            <a:lumMod val="85000"/>
                          </a:schemeClr>
                        </a:solidFill>
                        <a:effectLst/>
                        <a:latin typeface="Calibri" panose="020F0502020204030204" pitchFamily="34" charset="0"/>
                      </a:endParaRPr>
                    </a:p>
                  </a:txBody>
                  <a:tcPr marL="68161"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273 (21%)</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12 (80%)</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14.8 (4.7-65.4)</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2137765"/>
                  </a:ext>
                </a:extLst>
              </a:tr>
              <a:tr h="511846">
                <a:tc>
                  <a:txBody>
                    <a:bodyPr/>
                    <a:lstStyle/>
                    <a:p>
                      <a:pPr algn="l" fontAlgn="ctr">
                        <a:spcBef>
                          <a:spcPts val="400"/>
                        </a:spcBef>
                        <a:spcAft>
                          <a:spcPts val="400"/>
                        </a:spcAft>
                      </a:pPr>
                      <a:r>
                        <a:rPr lang="en-US" sz="1400" u="none" strike="noStrike" dirty="0">
                          <a:solidFill>
                            <a:schemeClr val="bg1">
                              <a:lumMod val="85000"/>
                            </a:schemeClr>
                          </a:solidFill>
                          <a:effectLst/>
                        </a:rPr>
                        <a:t>Phone disconnected (n=983)</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133 (14%)</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4 (50%)</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6.3 (1.5-27.1)</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2535281"/>
                  </a:ext>
                </a:extLst>
              </a:tr>
              <a:tr h="511846">
                <a:tc>
                  <a:txBody>
                    <a:bodyPr/>
                    <a:lstStyle/>
                    <a:p>
                      <a:pPr algn="l" fontAlgn="ctr">
                        <a:spcBef>
                          <a:spcPts val="400"/>
                        </a:spcBef>
                        <a:spcAft>
                          <a:spcPts val="400"/>
                        </a:spcAft>
                      </a:pPr>
                      <a:r>
                        <a:rPr lang="en-US" sz="1400" u="none" strike="noStrike" dirty="0">
                          <a:solidFill>
                            <a:schemeClr val="bg1">
                              <a:lumMod val="85000"/>
                            </a:schemeClr>
                          </a:solidFill>
                          <a:effectLst/>
                        </a:rPr>
                        <a:t>Internet connection at home (n=983)</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919 (94%)</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5 (62%)</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0.1 (0.0-0.5)</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465076"/>
                  </a:ext>
                </a:extLst>
              </a:tr>
              <a:tr h="260386">
                <a:tc>
                  <a:txBody>
                    <a:bodyPr/>
                    <a:lstStyle/>
                    <a:p>
                      <a:pPr algn="l" fontAlgn="ctr">
                        <a:spcBef>
                          <a:spcPts val="400"/>
                        </a:spcBef>
                        <a:spcAft>
                          <a:spcPts val="400"/>
                        </a:spcAft>
                      </a:pPr>
                      <a:r>
                        <a:rPr lang="en-US" sz="1400" u="none" strike="noStrike" dirty="0">
                          <a:solidFill>
                            <a:schemeClr val="bg1">
                              <a:lumMod val="85000"/>
                            </a:schemeClr>
                          </a:solidFill>
                          <a:effectLst/>
                        </a:rPr>
                        <a:t>Self-reported STI </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258 (20%)</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6 (43%)</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3.0 (1.0-8.6)</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985358"/>
                  </a:ext>
                </a:extLst>
              </a:tr>
              <a:tr h="511846">
                <a:tc>
                  <a:txBody>
                    <a:bodyPr/>
                    <a:lstStyle/>
                    <a:p>
                      <a:pPr algn="l" fontAlgn="ctr">
                        <a:spcBef>
                          <a:spcPts val="400"/>
                        </a:spcBef>
                        <a:spcAft>
                          <a:spcPts val="400"/>
                        </a:spcAft>
                      </a:pPr>
                      <a:r>
                        <a:rPr lang="en-US" sz="1400" u="none" strike="noStrike" dirty="0">
                          <a:solidFill>
                            <a:schemeClr val="bg1">
                              <a:lumMod val="85000"/>
                            </a:schemeClr>
                          </a:solidFill>
                          <a:effectLst/>
                        </a:rPr>
                        <a:t>Indicated for PrEP*</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605 (47%)</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14 (93%)</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16.0 (3.2-291.0)</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418617"/>
                  </a:ext>
                </a:extLst>
              </a:tr>
              <a:tr h="260386">
                <a:tc>
                  <a:txBody>
                    <a:bodyPr/>
                    <a:lstStyle/>
                    <a:p>
                      <a:pPr algn="l" fontAlgn="ctr">
                        <a:spcBef>
                          <a:spcPts val="400"/>
                        </a:spcBef>
                        <a:spcAft>
                          <a:spcPts val="400"/>
                        </a:spcAft>
                      </a:pPr>
                      <a:r>
                        <a:rPr lang="en-US" sz="1400" u="none" strike="noStrike" dirty="0">
                          <a:solidFill>
                            <a:schemeClr val="bg1">
                              <a:lumMod val="85000"/>
                            </a:schemeClr>
                          </a:solidFill>
                          <a:effectLst/>
                        </a:rPr>
                        <a:t>Partner </a:t>
                      </a:r>
                      <a:r>
                        <a:rPr lang="en-US" sz="1400" u="none" strike="noStrike" dirty="0" err="1">
                          <a:solidFill>
                            <a:schemeClr val="bg1">
                              <a:lumMod val="85000"/>
                            </a:schemeClr>
                          </a:solidFill>
                          <a:effectLst/>
                        </a:rPr>
                        <a:t>PrEP</a:t>
                      </a:r>
                      <a:r>
                        <a:rPr lang="en-US" sz="1400" u="none" strike="noStrike" dirty="0">
                          <a:solidFill>
                            <a:schemeClr val="bg1">
                              <a:lumMod val="85000"/>
                            </a:schemeClr>
                          </a:solidFill>
                          <a:effectLst/>
                        </a:rPr>
                        <a:t> use</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188 (15%)</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5 (36%)</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3.1 (1.0-9.2)</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12700" cap="flat" cmpd="sng" algn="ctr">
                      <a:solidFill>
                        <a:srgbClr val="BED7E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479556"/>
                  </a:ext>
                </a:extLst>
              </a:tr>
              <a:tr h="260386">
                <a:tc>
                  <a:txBody>
                    <a:bodyPr/>
                    <a:lstStyle/>
                    <a:p>
                      <a:pPr algn="l" fontAlgn="ctr">
                        <a:spcBef>
                          <a:spcPts val="400"/>
                        </a:spcBef>
                        <a:spcAft>
                          <a:spcPts val="400"/>
                        </a:spcAft>
                      </a:pPr>
                      <a:r>
                        <a:rPr lang="en-US" sz="1400" u="none" strike="noStrike" dirty="0">
                          <a:solidFill>
                            <a:schemeClr val="bg1">
                              <a:lumMod val="85000"/>
                            </a:schemeClr>
                          </a:solidFill>
                          <a:effectLst/>
                        </a:rPr>
                        <a:t>Has a personal doctor/provider</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w="6350" cap="flat" cmpd="sng" algn="ctr">
                      <a:noFill/>
                      <a:prstDash val="solid"/>
                      <a:miter lim="800000"/>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a:solidFill>
                            <a:schemeClr val="bg1">
                              <a:lumMod val="85000"/>
                            </a:schemeClr>
                          </a:solidFill>
                          <a:effectLst/>
                        </a:rPr>
                        <a:t>912 (71%)</a:t>
                      </a:r>
                      <a:endParaRPr lang="en-US" sz="1400" b="0" i="0" u="none" strike="noStrike">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7 (47%)</a:t>
                      </a:r>
                      <a:endParaRPr lang="en-US" sz="1400" b="0" i="0" u="none" strike="noStrike" dirty="0">
                        <a:solidFill>
                          <a:schemeClr val="bg1">
                            <a:lumMod val="85000"/>
                          </a:schemeClr>
                        </a:solidFill>
                        <a:effectLst/>
                        <a:latin typeface="Calibri" panose="020F0502020204030204" pitchFamily="34" charset="0"/>
                      </a:endParaRPr>
                    </a:p>
                  </a:txBody>
                  <a:tcPr marL="7573" marR="7573" marT="7573" marB="0" anchor="ctr">
                    <a:lnL>
                      <a:noFill/>
                    </a:lnL>
                    <a:lnR>
                      <a:noFill/>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spcBef>
                          <a:spcPts val="400"/>
                        </a:spcBef>
                        <a:spcAft>
                          <a:spcPts val="400"/>
                        </a:spcAft>
                      </a:pPr>
                      <a:r>
                        <a:rPr lang="en-US" sz="1400" u="none" strike="noStrike" dirty="0">
                          <a:solidFill>
                            <a:schemeClr val="bg1">
                              <a:lumMod val="85000"/>
                            </a:schemeClr>
                          </a:solidFill>
                          <a:effectLst/>
                        </a:rPr>
                        <a:t>0.4 (0.1-1.0)</a:t>
                      </a:r>
                      <a:endParaRPr lang="en-US" sz="1400" b="1" i="0" u="none" strike="noStrike" dirty="0">
                        <a:solidFill>
                          <a:schemeClr val="bg1">
                            <a:lumMod val="85000"/>
                          </a:schemeClr>
                        </a:solidFill>
                        <a:effectLst/>
                        <a:latin typeface="Calibri" panose="020F0502020204030204" pitchFamily="34" charset="0"/>
                      </a:endParaRPr>
                    </a:p>
                  </a:txBody>
                  <a:tcPr marL="7573" marR="7573" marT="7573" marB="0" anchor="ctr">
                    <a:lnL>
                      <a:noFill/>
                    </a:lnL>
                    <a:lnR w="6350" cap="flat" cmpd="sng" algn="ctr">
                      <a:noFill/>
                      <a:prstDash val="solid"/>
                      <a:miter lim="800000"/>
                    </a:lnR>
                    <a:lnT w="12700" cap="flat" cmpd="sng" algn="ctr">
                      <a:solidFill>
                        <a:srgbClr val="BED7E0"/>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287924"/>
                  </a:ext>
                </a:extLst>
              </a:tr>
            </a:tbl>
          </a:graphicData>
        </a:graphic>
      </p:graphicFrame>
      <p:sp>
        <p:nvSpPr>
          <p:cNvPr id="7" name="Text Placeholder 6">
            <a:extLst>
              <a:ext uri="{FF2B5EF4-FFF2-40B4-BE49-F238E27FC236}">
                <a16:creationId xmlns:a16="http://schemas.microsoft.com/office/drawing/2014/main" id="{33E73520-7CD6-444D-A985-0FE60EB42452}"/>
              </a:ext>
            </a:extLst>
          </p:cNvPr>
          <p:cNvSpPr>
            <a:spLocks noGrp="1"/>
          </p:cNvSpPr>
          <p:nvPr>
            <p:ph type="body" sz="quarter" idx="15"/>
          </p:nvPr>
        </p:nvSpPr>
        <p:spPr>
          <a:xfrm>
            <a:off x="442908" y="1318876"/>
            <a:ext cx="5437187" cy="647700"/>
          </a:xfrm>
        </p:spPr>
        <p:txBody>
          <a:bodyPr/>
          <a:lstStyle/>
          <a:p>
            <a:r>
              <a:rPr lang="en-US" dirty="0">
                <a:solidFill>
                  <a:schemeClr val="bg1">
                    <a:lumMod val="85000"/>
                  </a:schemeClr>
                </a:solidFill>
              </a:rPr>
              <a:t>Incident HIV</a:t>
            </a:r>
          </a:p>
        </p:txBody>
      </p:sp>
      <p:sp>
        <p:nvSpPr>
          <p:cNvPr id="8" name="Text Placeholder 7">
            <a:extLst>
              <a:ext uri="{FF2B5EF4-FFF2-40B4-BE49-F238E27FC236}">
                <a16:creationId xmlns:a16="http://schemas.microsoft.com/office/drawing/2014/main" id="{5046AD53-BEC2-4C01-AB3E-F7A94EAC8B09}"/>
              </a:ext>
            </a:extLst>
          </p:cNvPr>
          <p:cNvSpPr>
            <a:spLocks noGrp="1"/>
          </p:cNvSpPr>
          <p:nvPr>
            <p:ph type="body" sz="quarter" idx="16"/>
          </p:nvPr>
        </p:nvSpPr>
        <p:spPr>
          <a:xfrm>
            <a:off x="6311903" y="1364221"/>
            <a:ext cx="5437188" cy="647700"/>
          </a:xfrm>
        </p:spPr>
        <p:txBody>
          <a:bodyPr/>
          <a:lstStyle/>
          <a:p>
            <a:r>
              <a:rPr lang="en-US" dirty="0"/>
              <a:t>Premature Death</a:t>
            </a:r>
          </a:p>
        </p:txBody>
      </p:sp>
      <p:sp>
        <p:nvSpPr>
          <p:cNvPr id="2" name="Title 1">
            <a:extLst>
              <a:ext uri="{FF2B5EF4-FFF2-40B4-BE49-F238E27FC236}">
                <a16:creationId xmlns:a16="http://schemas.microsoft.com/office/drawing/2014/main" id="{50CEE6E6-30A4-0F4C-19FF-E9FB1F8E3764}"/>
              </a:ext>
            </a:extLst>
          </p:cNvPr>
          <p:cNvSpPr>
            <a:spLocks noGrp="1"/>
          </p:cNvSpPr>
          <p:nvPr>
            <p:ph type="title"/>
          </p:nvPr>
        </p:nvSpPr>
        <p:spPr>
          <a:xfrm>
            <a:off x="2753958" y="441325"/>
            <a:ext cx="8995133" cy="1223964"/>
          </a:xfrm>
        </p:spPr>
        <p:txBody>
          <a:bodyPr/>
          <a:lstStyle/>
          <a:p>
            <a:r>
              <a:rPr lang="en-US" dirty="0">
                <a:solidFill>
                  <a:schemeClr val="accent1"/>
                </a:solidFill>
              </a:rPr>
              <a:t>Baseline Predictors</a:t>
            </a:r>
          </a:p>
        </p:txBody>
      </p:sp>
      <p:graphicFrame>
        <p:nvGraphicFramePr>
          <p:cNvPr id="12" name="Table 11">
            <a:extLst>
              <a:ext uri="{FF2B5EF4-FFF2-40B4-BE49-F238E27FC236}">
                <a16:creationId xmlns:a16="http://schemas.microsoft.com/office/drawing/2014/main" id="{C4B15C68-8C70-40DC-8252-57C441D17585}"/>
              </a:ext>
            </a:extLst>
          </p:cNvPr>
          <p:cNvGraphicFramePr>
            <a:graphicFrameLocks noGrp="1"/>
          </p:cNvGraphicFramePr>
          <p:nvPr>
            <p:extLst>
              <p:ext uri="{D42A27DB-BD31-4B8C-83A1-F6EECF244321}">
                <p14:modId xmlns:p14="http://schemas.microsoft.com/office/powerpoint/2010/main" val="742074889"/>
              </p:ext>
            </p:extLst>
          </p:nvPr>
        </p:nvGraphicFramePr>
        <p:xfrm>
          <a:off x="6311902" y="2097088"/>
          <a:ext cx="5575297" cy="3945285"/>
        </p:xfrm>
        <a:graphic>
          <a:graphicData uri="http://schemas.openxmlformats.org/drawingml/2006/table">
            <a:tbl>
              <a:tblPr>
                <a:tableStyleId>{69012ECD-51FC-41F1-AA8D-1B2483CD663E}</a:tableStyleId>
              </a:tblPr>
              <a:tblGrid>
                <a:gridCol w="1893635">
                  <a:extLst>
                    <a:ext uri="{9D8B030D-6E8A-4147-A177-3AD203B41FA5}">
                      <a16:colId xmlns:a16="http://schemas.microsoft.com/office/drawing/2014/main" val="2590556373"/>
                    </a:ext>
                  </a:extLst>
                </a:gridCol>
                <a:gridCol w="1082842">
                  <a:extLst>
                    <a:ext uri="{9D8B030D-6E8A-4147-A177-3AD203B41FA5}">
                      <a16:colId xmlns:a16="http://schemas.microsoft.com/office/drawing/2014/main" val="3968239750"/>
                    </a:ext>
                  </a:extLst>
                </a:gridCol>
                <a:gridCol w="1106905">
                  <a:extLst>
                    <a:ext uri="{9D8B030D-6E8A-4147-A177-3AD203B41FA5}">
                      <a16:colId xmlns:a16="http://schemas.microsoft.com/office/drawing/2014/main" val="4094713677"/>
                    </a:ext>
                  </a:extLst>
                </a:gridCol>
                <a:gridCol w="1491915">
                  <a:extLst>
                    <a:ext uri="{9D8B030D-6E8A-4147-A177-3AD203B41FA5}">
                      <a16:colId xmlns:a16="http://schemas.microsoft.com/office/drawing/2014/main" val="3192803138"/>
                    </a:ext>
                  </a:extLst>
                </a:gridCol>
              </a:tblGrid>
              <a:tr h="777240">
                <a:tc>
                  <a:txBody>
                    <a:bodyPr/>
                    <a:lstStyle/>
                    <a:p>
                      <a:pPr algn="l" fontAlgn="ctr"/>
                      <a:r>
                        <a:rPr lang="en-US" sz="1400" b="1" u="none" strike="noStrike" dirty="0">
                          <a:solidFill>
                            <a:schemeClr val="bg1"/>
                          </a:solidFill>
                          <a:effectLst/>
                        </a:rPr>
                        <a:t>Characteristic</a:t>
                      </a:r>
                      <a:endParaRPr lang="en-US" sz="1400" b="1" i="0" u="none" strike="noStrike" dirty="0">
                        <a:solidFill>
                          <a:schemeClr val="bg1"/>
                        </a:solidFill>
                        <a:effectLst/>
                        <a:latin typeface="Calibri" panose="020F0502020204030204" pitchFamily="34" charset="0"/>
                      </a:endParaRPr>
                    </a:p>
                  </a:txBody>
                  <a:tcPr marL="9499" marR="9499" marT="9499" marB="0" anchor="ctr">
                    <a:lnL w="6350" cap="flat" cmpd="sng" algn="ctr">
                      <a:noFill/>
                      <a:prstDash val="solid"/>
                      <a:miter lim="800000"/>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Alive </a:t>
                      </a:r>
                      <a:br>
                        <a:rPr lang="en-US" sz="1400" b="1" u="none" strike="noStrike" dirty="0">
                          <a:solidFill>
                            <a:schemeClr val="bg1"/>
                          </a:solidFill>
                          <a:effectLst/>
                        </a:rPr>
                      </a:br>
                      <a:r>
                        <a:rPr lang="en-US" sz="1400" b="1" u="none" strike="noStrike" dirty="0">
                          <a:solidFill>
                            <a:schemeClr val="bg1"/>
                          </a:solidFill>
                          <a:effectLst/>
                        </a:rPr>
                        <a:t>N = 1,303</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solidFill>
                            <a:schemeClr val="bg1"/>
                          </a:solidFill>
                          <a:effectLst/>
                        </a:rPr>
                        <a:t>Deceased N = 9</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400" b="1" u="none" strike="noStrike" dirty="0">
                          <a:solidFill>
                            <a:schemeClr val="bg1"/>
                          </a:solidFill>
                          <a:effectLst/>
                        </a:rPr>
                        <a:t>RR (95%CI)</a:t>
                      </a:r>
                      <a:endParaRPr lang="en-US" sz="1400" b="1" i="0" u="none" strike="noStrike" dirty="0">
                        <a:solidFill>
                          <a:schemeClr val="bg1"/>
                        </a:solidFill>
                        <a:effectLst/>
                        <a:latin typeface="Calibri" panose="020F0502020204030204" pitchFamily="34" charset="0"/>
                      </a:endParaRPr>
                    </a:p>
                  </a:txBody>
                  <a:tcPr marL="9499" marR="9499" marT="9499" marB="0" anchor="ctr">
                    <a:lnL>
                      <a:noFill/>
                    </a:lnL>
                    <a:lnR w="6350" cap="flat" cmpd="sng" algn="ctr">
                      <a:noFill/>
                      <a:prstDash val="solid"/>
                      <a:miter lim="800000"/>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91594917"/>
                  </a:ext>
                </a:extLst>
              </a:tr>
              <a:tr h="278907">
                <a:tc>
                  <a:txBody>
                    <a:bodyPr/>
                    <a:lstStyle/>
                    <a:p>
                      <a:pPr algn="l" fontAlgn="ctr"/>
                      <a:r>
                        <a:rPr lang="en-US" sz="1400" u="none" strike="noStrike" dirty="0">
                          <a:effectLst/>
                        </a:rPr>
                        <a:t>Hispanic / Latinx</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237 (18%)</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5 (62%)</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7.4 (1.8, 36.4)</a:t>
                      </a:r>
                      <a:endParaRPr lang="en-US" sz="1400" b="1" i="0" u="none" strike="noStrike">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3486957"/>
                  </a:ext>
                </a:extLst>
              </a:tr>
              <a:tr h="745525">
                <a:tc>
                  <a:txBody>
                    <a:bodyPr/>
                    <a:lstStyle/>
                    <a:p>
                      <a:pPr algn="l" fontAlgn="ctr"/>
                      <a:r>
                        <a:rPr lang="en-US" sz="1400" u="none" strike="noStrike" dirty="0">
                          <a:effectLst/>
                        </a:rPr>
                        <a:t>Currently employed full or part-time (ref: unemployed)</a:t>
                      </a:r>
                      <a:endParaRPr lang="en-US" sz="1400" b="1"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749 (59%)</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1 (11%)</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0.1 (0.0, 0.5)</a:t>
                      </a:r>
                      <a:endParaRPr lang="en-US" sz="1400" b="1"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8305014"/>
                  </a:ext>
                </a:extLst>
              </a:tr>
              <a:tr h="278907">
                <a:tc>
                  <a:txBody>
                    <a:bodyPr/>
                    <a:lstStyle/>
                    <a:p>
                      <a:pPr algn="l" fontAlgn="ctr"/>
                      <a:r>
                        <a:rPr lang="en-US" sz="1400" u="none" strike="noStrike" dirty="0">
                          <a:effectLst/>
                        </a:rPr>
                        <a:t>Homeless last 6 </a:t>
                      </a:r>
                      <a:r>
                        <a:rPr lang="en-US" sz="1400" u="none" strike="noStrike" dirty="0" err="1">
                          <a:effectLst/>
                        </a:rPr>
                        <a:t>mo</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134 (10%)</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3 (33%)</a:t>
                      </a:r>
                      <a:endParaRPr lang="en-US" sz="1400" b="0" i="0" u="none" strike="noStrike">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4.3 (0.9-16.4)</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6792214"/>
                  </a:ext>
                </a:extLst>
              </a:tr>
              <a:tr h="278907">
                <a:tc>
                  <a:txBody>
                    <a:bodyPr/>
                    <a:lstStyle/>
                    <a:p>
                      <a:pPr algn="l" fontAlgn="ctr"/>
                      <a:r>
                        <a:rPr lang="en-US" sz="1400" u="none" strike="noStrike" dirty="0">
                          <a:effectLst/>
                        </a:rPr>
                        <a:t>Arrested last 12 </a:t>
                      </a:r>
                      <a:r>
                        <a:rPr lang="en-US" sz="1400" u="none" strike="noStrike" dirty="0" err="1">
                          <a:effectLst/>
                        </a:rPr>
                        <a:t>mo</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60 (5%)</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3 (33%)</a:t>
                      </a:r>
                      <a:endParaRPr lang="en-US" sz="1400" b="0" i="0" u="none" strike="noStrike">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10.1 (2.1-39.3)</a:t>
                      </a:r>
                      <a:endParaRPr lang="en-US" sz="1400" b="1"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0722359"/>
                  </a:ext>
                </a:extLst>
              </a:tr>
              <a:tr h="278907">
                <a:tc>
                  <a:txBody>
                    <a:bodyPr/>
                    <a:lstStyle/>
                    <a:p>
                      <a:pPr algn="l" fontAlgn="ctr"/>
                      <a:r>
                        <a:rPr lang="en-US" sz="1400" u="none" strike="noStrike" dirty="0">
                          <a:effectLst/>
                        </a:rPr>
                        <a:t>Lifetime sex work</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486 (38%)</a:t>
                      </a:r>
                      <a:endParaRPr lang="en-US" sz="1400" b="0" i="0" u="none" strike="noStrike">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6 (67%)</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3.3 (0.9-15.7)</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860615"/>
                  </a:ext>
                </a:extLst>
              </a:tr>
              <a:tr h="760967">
                <a:tc>
                  <a:txBody>
                    <a:bodyPr/>
                    <a:lstStyle/>
                    <a:p>
                      <a:pPr algn="l" fontAlgn="ctr"/>
                      <a:r>
                        <a:rPr lang="en-US" sz="1400" u="none" strike="noStrike" dirty="0">
                          <a:effectLst/>
                        </a:rPr>
                        <a:t>Uninsured or public insurance </a:t>
                      </a:r>
                      <a:br>
                        <a:rPr lang="en-US" sz="1400" u="none" strike="noStrike" dirty="0">
                          <a:effectLst/>
                        </a:rPr>
                      </a:br>
                      <a:r>
                        <a:rPr lang="en-US" sz="1400" u="none" strike="noStrike" dirty="0">
                          <a:effectLst/>
                        </a:rPr>
                        <a:t>(ref: private)</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616 (50%)</a:t>
                      </a:r>
                      <a:endParaRPr lang="en-US" sz="1400" b="0" i="0" u="none" strike="noStrike">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9 (100%)</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All</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122939"/>
                  </a:ext>
                </a:extLst>
              </a:tr>
              <a:tr h="545925">
                <a:tc>
                  <a:txBody>
                    <a:bodyPr/>
                    <a:lstStyle/>
                    <a:p>
                      <a:pPr algn="l" fontAlgn="ctr"/>
                      <a:r>
                        <a:rPr lang="en-US" sz="1400" u="none" strike="noStrike" dirty="0">
                          <a:effectLst/>
                        </a:rPr>
                        <a:t>Stigma-related barriers to care</a:t>
                      </a:r>
                      <a:endParaRPr lang="en-US" sz="1400" b="0" i="0" u="none" strike="noStrike" dirty="0">
                        <a:solidFill>
                          <a:srgbClr val="000000"/>
                        </a:solidFill>
                        <a:effectLst/>
                        <a:latin typeface="Calibri" panose="020F0502020204030204" pitchFamily="34" charset="0"/>
                      </a:endParaRPr>
                    </a:p>
                  </a:txBody>
                  <a:tcPr marL="9499" marR="9499" marT="9499" marB="0" anchor="ctr">
                    <a:lnL w="6350" cap="flat" cmpd="sng" algn="ctr">
                      <a:noFill/>
                      <a:prstDash val="solid"/>
                      <a:miter lim="800000"/>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rPr>
                        <a:t>731 (56%)</a:t>
                      </a:r>
                      <a:endParaRPr lang="en-US" sz="1400" b="0" i="0" u="none" strike="noStrike">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2 (22%)</a:t>
                      </a:r>
                      <a:endParaRPr lang="en-US" sz="1400" b="0" i="0" u="none" strike="noStrike" dirty="0">
                        <a:solidFill>
                          <a:srgbClr val="000000"/>
                        </a:solidFill>
                        <a:effectLst/>
                        <a:latin typeface="Calibri" panose="020F0502020204030204" pitchFamily="34" charset="0"/>
                      </a:endParaRPr>
                    </a:p>
                  </a:txBody>
                  <a:tcPr marL="9499" marR="9499" marT="9499" marB="0" anchor="ctr">
                    <a:lnL>
                      <a:noFill/>
                    </a:lnL>
                    <a:lnR>
                      <a:noFill/>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dirty="0">
                          <a:effectLst/>
                        </a:rPr>
                        <a:t>0.2 (0.0-0.9)</a:t>
                      </a:r>
                      <a:endParaRPr lang="en-US" sz="1400" b="1" i="0" u="none" strike="noStrike" dirty="0">
                        <a:solidFill>
                          <a:srgbClr val="000000"/>
                        </a:solidFill>
                        <a:effectLst/>
                        <a:latin typeface="Calibri" panose="020F0502020204030204" pitchFamily="34" charset="0"/>
                      </a:endParaRPr>
                    </a:p>
                  </a:txBody>
                  <a:tcPr marL="9499" marR="9499" marT="9499" marB="0" anchor="ctr">
                    <a:lnL>
                      <a:noFill/>
                    </a:lnL>
                    <a:lnR w="6350" cap="flat" cmpd="sng" algn="ctr">
                      <a:noFill/>
                      <a:prstDash val="solid"/>
                      <a:miter lim="800000"/>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832073"/>
                  </a:ext>
                </a:extLst>
              </a:tr>
            </a:tbl>
          </a:graphicData>
        </a:graphic>
      </p:graphicFrame>
      <p:sp>
        <p:nvSpPr>
          <p:cNvPr id="13" name="TextBox 12">
            <a:extLst>
              <a:ext uri="{FF2B5EF4-FFF2-40B4-BE49-F238E27FC236}">
                <a16:creationId xmlns:a16="http://schemas.microsoft.com/office/drawing/2014/main" id="{111167F2-82DC-4A68-9DD7-58EE178727C0}"/>
              </a:ext>
            </a:extLst>
          </p:cNvPr>
          <p:cNvSpPr txBox="1"/>
          <p:nvPr/>
        </p:nvSpPr>
        <p:spPr>
          <a:xfrm>
            <a:off x="173420" y="6376737"/>
            <a:ext cx="9139022" cy="461665"/>
          </a:xfrm>
          <a:prstGeom prst="rect">
            <a:avLst/>
          </a:prstGeom>
          <a:solidFill>
            <a:schemeClr val="bg1"/>
          </a:solidFill>
        </p:spPr>
        <p:txBody>
          <a:bodyPr wrap="square" rtlCol="0">
            <a:spAutoFit/>
          </a:bodyPr>
          <a:lstStyle/>
          <a:p>
            <a:pPr algn="l"/>
            <a:r>
              <a:rPr lang="en-US" sz="1200" dirty="0"/>
              <a:t>*Unadjusted RRs calculated for variables significant at p&lt;0.10; Phone and internet connection added later; PrEP indication based on CDC criteria that have been adapted for transgender women – see </a:t>
            </a:r>
            <a:r>
              <a:rPr lang="en-US" sz="1200" i="1" dirty="0"/>
              <a:t>Malone et al. JAIDS 2021</a:t>
            </a:r>
            <a:r>
              <a:rPr lang="en-US" sz="1200" dirty="0"/>
              <a:t>.</a:t>
            </a:r>
          </a:p>
        </p:txBody>
      </p:sp>
      <p:sp>
        <p:nvSpPr>
          <p:cNvPr id="5" name="Rectangle 4">
            <a:extLst>
              <a:ext uri="{FF2B5EF4-FFF2-40B4-BE49-F238E27FC236}">
                <a16:creationId xmlns:a16="http://schemas.microsoft.com/office/drawing/2014/main" id="{D7C3383D-6782-EC71-7B35-68C5E40C4445}"/>
              </a:ext>
            </a:extLst>
          </p:cNvPr>
          <p:cNvSpPr/>
          <p:nvPr/>
        </p:nvSpPr>
        <p:spPr>
          <a:xfrm>
            <a:off x="6311902" y="2864222"/>
            <a:ext cx="5575297" cy="280912"/>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46F769-A13B-ACDC-3C45-183A60EF6A88}"/>
              </a:ext>
            </a:extLst>
          </p:cNvPr>
          <p:cNvSpPr/>
          <p:nvPr/>
        </p:nvSpPr>
        <p:spPr>
          <a:xfrm>
            <a:off x="6311901" y="3198585"/>
            <a:ext cx="5575297" cy="2295193"/>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DAC42F-3EB6-EBD5-6D2E-CE32A7743903}"/>
              </a:ext>
            </a:extLst>
          </p:cNvPr>
          <p:cNvSpPr/>
          <p:nvPr/>
        </p:nvSpPr>
        <p:spPr>
          <a:xfrm>
            <a:off x="6311900" y="5578944"/>
            <a:ext cx="5575297" cy="419801"/>
          </a:xfrm>
          <a:prstGeom prst="rect">
            <a:avLst/>
          </a:prstGeom>
          <a:solidFill>
            <a:srgbClr val="FFD2A2">
              <a:alpha val="27059"/>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Lst>
  </p:timing>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6E5E06B7-DDBB-4F17-98CB-021724843583}">
  <ds:schemaRefs>
    <ds:schemaRef ds:uri="http://schemas.microsoft.com/office/2006/metadata/properties"/>
    <ds:schemaRef ds:uri="http://schemas.microsoft.com/office/infopath/2007/PartnerControls"/>
    <ds:schemaRef ds:uri="250929fa-9806-4449-af20-7947085fa170"/>
    <ds:schemaRef ds:uri="8f9d799d-7b27-4542-a589-fc3f0c3bda80"/>
  </ds:schemaRefs>
</ds:datastoreItem>
</file>

<file path=customXml/itemProps3.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AIDS2022</Template>
  <TotalTime>2816</TotalTime>
  <Words>5622</Words>
  <Application>Microsoft Macintosh PowerPoint</Application>
  <PresentationFormat>Widescreen</PresentationFormat>
  <Paragraphs>1224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Verdana</vt:lpstr>
      <vt:lpstr>Courier New</vt:lpstr>
      <vt:lpstr>AIDS2022</vt:lpstr>
      <vt:lpstr>High HIV incidence and mortality in a multi-site cohort of transgender women in the eastern and southern United States</vt:lpstr>
      <vt:lpstr>Background</vt:lpstr>
      <vt:lpstr>Methods</vt:lpstr>
      <vt:lpstr>Enrollment and Retention</vt:lpstr>
      <vt:lpstr>Participant characteristics</vt:lpstr>
      <vt:lpstr>HIV Incidence Rates</vt:lpstr>
      <vt:lpstr>Mortality</vt:lpstr>
      <vt:lpstr>Baseline Predictors</vt:lpstr>
      <vt:lpstr>Baseline Predictors</vt:lpstr>
      <vt:lpstr>Shared Predictors</vt:lpstr>
      <vt:lpstr>Shared Predictors</vt:lpstr>
      <vt:lpstr>Shared Predictors</vt:lpstr>
      <vt:lpstr>Shared Predictors</vt:lpstr>
      <vt:lpstr>Shared Predictors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andrea wirtz</dc:creator>
  <cp:lastModifiedBy>andrea wirtz</cp:lastModifiedBy>
  <cp:revision>35</cp:revision>
  <dcterms:created xsi:type="dcterms:W3CDTF">2022-07-06T00:33:08Z</dcterms:created>
  <dcterms:modified xsi:type="dcterms:W3CDTF">2022-07-20T14:04:51Z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