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21"/>
  </p:notesMasterIdLst>
  <p:handoutMasterIdLst>
    <p:handoutMasterId r:id="rId22"/>
  </p:handoutMasterIdLst>
  <p:sldIdLst>
    <p:sldId id="257" r:id="rId5"/>
    <p:sldId id="318" r:id="rId6"/>
    <p:sldId id="320" r:id="rId7"/>
    <p:sldId id="296" r:id="rId8"/>
    <p:sldId id="313" r:id="rId9"/>
    <p:sldId id="314" r:id="rId10"/>
    <p:sldId id="306" r:id="rId11"/>
    <p:sldId id="310" r:id="rId12"/>
    <p:sldId id="311" r:id="rId13"/>
    <p:sldId id="312" r:id="rId14"/>
    <p:sldId id="305" r:id="rId15"/>
    <p:sldId id="308" r:id="rId16"/>
    <p:sldId id="309" r:id="rId17"/>
    <p:sldId id="303" r:id="rId18"/>
    <p:sldId id="304" r:id="rId19"/>
    <p:sldId id="298" r:id="rId20"/>
  </p:sldIdLst>
  <p:sldSz cx="9144000" cy="5143500" type="screen16x9"/>
  <p:notesSz cx="7315200" cy="96012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Myriad Web Pro" panose="020B0604020202020204" charset="0"/>
      <p:regular r:id="rId28"/>
      <p:bold r:id="rId29"/>
      <p: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Hladik" initials="WH" lastIdx="13" clrIdx="0">
    <p:extLst>
      <p:ext uri="{19B8F6BF-5375-455C-9EA6-DF929625EA0E}">
        <p15:presenceInfo xmlns:p15="http://schemas.microsoft.com/office/powerpoint/2012/main" userId="Wolfgang Hladik" providerId="None"/>
      </p:ext>
    </p:extLst>
  </p:cmAuthor>
  <p:cmAuthor id="2" name="Rolle, Italia (CDC/DDPHSIS/CGH/DGHT)" initials="RI(" lastIdx="20" clrIdx="1">
    <p:extLst>
      <p:ext uri="{19B8F6BF-5375-455C-9EA6-DF929625EA0E}">
        <p15:presenceInfo xmlns:p15="http://schemas.microsoft.com/office/powerpoint/2012/main" userId="S::itr2@cdc.gov::4398ff60-c562-4f83-9245-0b2a83d890b7" providerId="AD"/>
      </p:ext>
    </p:extLst>
  </p:cmAuthor>
  <p:cmAuthor id="3" name="Truong, Ha Thanh (CDC/DDPHSIS/CGH/DGHT)" initials="THT(" lastIdx="42" clrIdx="2">
    <p:extLst>
      <p:ext uri="{19B8F6BF-5375-455C-9EA6-DF929625EA0E}">
        <p15:presenceInfo xmlns:p15="http://schemas.microsoft.com/office/powerpoint/2012/main" userId="S::ygt9@cdc.gov::6efc2f19-9cbc-49c6-b7fc-77b911cb4d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FFFFF3"/>
    <a:srgbClr val="532E63"/>
    <a:srgbClr val="B379ED"/>
    <a:srgbClr val="9966FF"/>
    <a:srgbClr val="6666FF"/>
    <a:srgbClr val="C285FF"/>
    <a:srgbClr val="080808"/>
    <a:srgbClr val="FFFFC1"/>
    <a:srgbClr val="CC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51FF0-120B-4FD5-BD7C-2C32F2483EF1}" v="60" dt="2022-07-14T22:14:00.672"/>
    <p1510:client id="{F7133DC5-AEAD-4098-B8BC-9BE0EC7171CB}" v="25" dt="2022-07-14T11:55:32.3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59798" autoAdjust="0"/>
  </p:normalViewPr>
  <p:slideViewPr>
    <p:cSldViewPr snapToGrid="0">
      <p:cViewPr>
        <p:scale>
          <a:sx n="49" d="100"/>
          <a:sy n="49" d="100"/>
        </p:scale>
        <p:origin x="2052" y="44"/>
      </p:cViewPr>
      <p:guideLst>
        <p:guide orient="horz" pos="1620"/>
        <p:guide pos="2880"/>
      </p:guideLst>
    </p:cSldViewPr>
  </p:slideViewPr>
  <p:outlineViewPr>
    <p:cViewPr>
      <p:scale>
        <a:sx n="33" d="100"/>
        <a:sy n="33" d="100"/>
      </p:scale>
      <p:origin x="0" y="-134312"/>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D73DC-CE80-47C3-9650-D9A862E0B25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E4536F5-E81F-4708-9349-72360B87DB6B}">
      <dgm:prSet phldrT="[Text]" custT="1"/>
      <dgm:spPr>
        <a:solidFill>
          <a:schemeClr val="accent5">
            <a:lumMod val="50000"/>
          </a:schemeClr>
        </a:solidFill>
        <a:ln>
          <a:solidFill>
            <a:schemeClr val="accent5">
              <a:lumMod val="50000"/>
            </a:schemeClr>
          </a:solidFill>
        </a:ln>
      </dgm:spPr>
      <dgm:t>
        <a:bodyPr/>
        <a:lstStyle/>
        <a:p>
          <a:r>
            <a:rPr lang="en-US" sz="1500" b="0" dirty="0">
              <a:solidFill>
                <a:schemeClr val="tx2"/>
              </a:solidFill>
              <a:latin typeface="Calibri" panose="020F0502020204030204" pitchFamily="34" charset="0"/>
              <a:cs typeface="Calibri" panose="020F0502020204030204" pitchFamily="34" charset="0"/>
            </a:rPr>
            <a:t>Newly diagnosed PLHIV</a:t>
          </a:r>
        </a:p>
      </dgm:t>
    </dgm:pt>
    <dgm:pt modelId="{7BA5B487-3C68-4E7A-A8F9-3BCFD60D91BE}" type="parTrans" cxnId="{8A9EEE5C-7B08-4025-9C89-B4C6E69CC38B}">
      <dgm:prSet/>
      <dgm:spPr/>
      <dgm:t>
        <a:bodyPr/>
        <a:lstStyle/>
        <a:p>
          <a:endParaRPr lang="en-US" sz="1200">
            <a:solidFill>
              <a:schemeClr val="tx2"/>
            </a:solidFill>
          </a:endParaRPr>
        </a:p>
      </dgm:t>
    </dgm:pt>
    <dgm:pt modelId="{F6D18E6A-24F3-466D-ADDF-AAC568EE3B60}" type="sibTrans" cxnId="{8A9EEE5C-7B08-4025-9C89-B4C6E69CC38B}">
      <dgm:prSet/>
      <dgm:spPr/>
      <dgm:t>
        <a:bodyPr/>
        <a:lstStyle/>
        <a:p>
          <a:endParaRPr lang="en-US" sz="1200">
            <a:solidFill>
              <a:schemeClr val="tx2"/>
            </a:solidFill>
          </a:endParaRPr>
        </a:p>
      </dgm:t>
    </dgm:pt>
    <dgm:pt modelId="{E1EA55DD-BCF3-4E66-9671-EB66FD478BF6}">
      <dgm:prSet phldrT="[Text]" custT="1"/>
      <dgm:spPr>
        <a:solidFill>
          <a:schemeClr val="accent5">
            <a:lumMod val="75000"/>
          </a:schemeClr>
        </a:solidFill>
        <a:ln>
          <a:solidFill>
            <a:schemeClr val="tx2"/>
          </a:solidFill>
        </a:ln>
      </dgm:spPr>
      <dgm:t>
        <a:bodyPr/>
        <a:lstStyle/>
        <a:p>
          <a:r>
            <a:rPr lang="en-US" sz="1500" dirty="0">
              <a:solidFill>
                <a:schemeClr val="tx2"/>
              </a:solidFill>
              <a:latin typeface="+mj-lt"/>
              <a:cs typeface="Calibri" panose="020F0502020204030204" pitchFamily="34" charset="0"/>
            </a:rPr>
            <a:t>Persons who test RTRI-recent </a:t>
          </a:r>
        </a:p>
      </dgm:t>
    </dgm:pt>
    <dgm:pt modelId="{32DC2CD6-82DA-400C-9B3D-58B40E2921EF}" type="parTrans" cxnId="{1C261055-1D26-4EE1-9F7A-1ACEC2A5075C}">
      <dgm:prSet/>
      <dgm:spPr/>
      <dgm:t>
        <a:bodyPr/>
        <a:lstStyle/>
        <a:p>
          <a:endParaRPr lang="en-US" sz="1200">
            <a:solidFill>
              <a:schemeClr val="tx2"/>
            </a:solidFill>
          </a:endParaRPr>
        </a:p>
      </dgm:t>
    </dgm:pt>
    <dgm:pt modelId="{C63449DC-7356-413F-A1AA-F004823AA0DF}" type="sibTrans" cxnId="{1C261055-1D26-4EE1-9F7A-1ACEC2A5075C}">
      <dgm:prSet/>
      <dgm:spPr/>
      <dgm:t>
        <a:bodyPr/>
        <a:lstStyle/>
        <a:p>
          <a:endParaRPr lang="en-US" sz="1200">
            <a:solidFill>
              <a:schemeClr val="tx2"/>
            </a:solidFill>
          </a:endParaRPr>
        </a:p>
      </dgm:t>
    </dgm:pt>
    <dgm:pt modelId="{28AEC1AB-2200-4FBA-8D51-39CFDE712B72}">
      <dgm:prSet phldrT="[Text]" custT="1"/>
      <dgm:spPr>
        <a:solidFill>
          <a:schemeClr val="accent5">
            <a:lumMod val="60000"/>
            <a:lumOff val="40000"/>
          </a:schemeClr>
        </a:solidFill>
        <a:ln>
          <a:solidFill>
            <a:schemeClr val="tx2"/>
          </a:solidFill>
        </a:ln>
      </dgm:spPr>
      <dgm:t>
        <a:bodyPr/>
        <a:lstStyle/>
        <a:p>
          <a:r>
            <a:rPr lang="en-US" sz="1500" dirty="0">
              <a:solidFill>
                <a:schemeClr val="tx2"/>
              </a:solidFill>
            </a:rPr>
            <a:t>Persons who test RITA-recent</a:t>
          </a:r>
        </a:p>
      </dgm:t>
    </dgm:pt>
    <dgm:pt modelId="{15B6E373-39CB-4164-9701-775CFFA49E1A}" type="parTrans" cxnId="{04063423-4B1A-4A37-9B0A-EBE756D0B6E9}">
      <dgm:prSet/>
      <dgm:spPr/>
      <dgm:t>
        <a:bodyPr/>
        <a:lstStyle/>
        <a:p>
          <a:endParaRPr lang="en-US" sz="1200">
            <a:solidFill>
              <a:schemeClr val="tx2"/>
            </a:solidFill>
          </a:endParaRPr>
        </a:p>
      </dgm:t>
    </dgm:pt>
    <dgm:pt modelId="{0BBC95FD-7508-4E4D-B2C4-25ED1ABCCF74}" type="sibTrans" cxnId="{04063423-4B1A-4A37-9B0A-EBE756D0B6E9}">
      <dgm:prSet/>
      <dgm:spPr/>
      <dgm:t>
        <a:bodyPr/>
        <a:lstStyle/>
        <a:p>
          <a:endParaRPr lang="en-US" sz="1200">
            <a:solidFill>
              <a:schemeClr val="tx2"/>
            </a:solidFill>
          </a:endParaRPr>
        </a:p>
      </dgm:t>
    </dgm:pt>
    <dgm:pt modelId="{DE9CDC26-DFC5-42AE-94BF-5515285603BB}" type="pres">
      <dgm:prSet presAssocID="{A16D73DC-CE80-47C3-9650-D9A862E0B255}" presName="Name0" presStyleCnt="0">
        <dgm:presLayoutVars>
          <dgm:chMax val="7"/>
          <dgm:resizeHandles val="exact"/>
        </dgm:presLayoutVars>
      </dgm:prSet>
      <dgm:spPr/>
    </dgm:pt>
    <dgm:pt modelId="{FE8772E4-8720-4125-AA3C-BDDF2D40D74F}" type="pres">
      <dgm:prSet presAssocID="{A16D73DC-CE80-47C3-9650-D9A862E0B255}" presName="comp1" presStyleCnt="0"/>
      <dgm:spPr/>
    </dgm:pt>
    <dgm:pt modelId="{BC4886D9-D4BF-4FFC-8C7F-61CA10F041E7}" type="pres">
      <dgm:prSet presAssocID="{A16D73DC-CE80-47C3-9650-D9A862E0B255}" presName="circle1" presStyleLbl="node1" presStyleIdx="0" presStyleCnt="3" custLinFactNeighborX="500" custLinFactNeighborY="373"/>
      <dgm:spPr/>
    </dgm:pt>
    <dgm:pt modelId="{32FA510E-D288-4BB0-A2B0-1FDB3A5AD50B}" type="pres">
      <dgm:prSet presAssocID="{A16D73DC-CE80-47C3-9650-D9A862E0B255}" presName="c1text" presStyleLbl="node1" presStyleIdx="0" presStyleCnt="3">
        <dgm:presLayoutVars>
          <dgm:bulletEnabled val="1"/>
        </dgm:presLayoutVars>
      </dgm:prSet>
      <dgm:spPr/>
    </dgm:pt>
    <dgm:pt modelId="{EF9FC4B9-FE66-40C5-8934-7149E61FBC22}" type="pres">
      <dgm:prSet presAssocID="{A16D73DC-CE80-47C3-9650-D9A862E0B255}" presName="comp2" presStyleCnt="0"/>
      <dgm:spPr/>
    </dgm:pt>
    <dgm:pt modelId="{6B603A56-501B-43D1-8A74-AAF2D6507CFF}" type="pres">
      <dgm:prSet presAssocID="{A16D73DC-CE80-47C3-9650-D9A862E0B255}" presName="circle2" presStyleLbl="node1" presStyleIdx="1" presStyleCnt="3"/>
      <dgm:spPr/>
    </dgm:pt>
    <dgm:pt modelId="{5D417A91-09DC-4169-9463-442B8DE92B73}" type="pres">
      <dgm:prSet presAssocID="{A16D73DC-CE80-47C3-9650-D9A862E0B255}" presName="c2text" presStyleLbl="node1" presStyleIdx="1" presStyleCnt="3">
        <dgm:presLayoutVars>
          <dgm:bulletEnabled val="1"/>
        </dgm:presLayoutVars>
      </dgm:prSet>
      <dgm:spPr/>
    </dgm:pt>
    <dgm:pt modelId="{87124D3F-FB6D-4748-85E0-AEB1D619D1C5}" type="pres">
      <dgm:prSet presAssocID="{A16D73DC-CE80-47C3-9650-D9A862E0B255}" presName="comp3" presStyleCnt="0"/>
      <dgm:spPr/>
    </dgm:pt>
    <dgm:pt modelId="{BB4AEA70-B366-4981-9E52-39D539DA9F75}" type="pres">
      <dgm:prSet presAssocID="{A16D73DC-CE80-47C3-9650-D9A862E0B255}" presName="circle3" presStyleLbl="node1" presStyleIdx="2" presStyleCnt="3" custLinFactNeighborX="-1678" custLinFactNeighborY="-1660"/>
      <dgm:spPr/>
    </dgm:pt>
    <dgm:pt modelId="{2700C05B-E673-4E09-A232-29622C356B08}" type="pres">
      <dgm:prSet presAssocID="{A16D73DC-CE80-47C3-9650-D9A862E0B255}" presName="c3text" presStyleLbl="node1" presStyleIdx="2" presStyleCnt="3">
        <dgm:presLayoutVars>
          <dgm:bulletEnabled val="1"/>
        </dgm:presLayoutVars>
      </dgm:prSet>
      <dgm:spPr/>
    </dgm:pt>
  </dgm:ptLst>
  <dgm:cxnLst>
    <dgm:cxn modelId="{3099A411-1EEC-4A0B-8417-AA73BB21FD51}" type="presOf" srcId="{28AEC1AB-2200-4FBA-8D51-39CFDE712B72}" destId="{2700C05B-E673-4E09-A232-29622C356B08}" srcOrd="1" destOrd="0" presId="urn:microsoft.com/office/officeart/2005/8/layout/venn2"/>
    <dgm:cxn modelId="{709CCF1E-04C8-4E1C-ABB5-4E851E091FEE}" type="presOf" srcId="{EE4536F5-E81F-4708-9349-72360B87DB6B}" destId="{BC4886D9-D4BF-4FFC-8C7F-61CA10F041E7}" srcOrd="0" destOrd="0" presId="urn:microsoft.com/office/officeart/2005/8/layout/venn2"/>
    <dgm:cxn modelId="{04063423-4B1A-4A37-9B0A-EBE756D0B6E9}" srcId="{A16D73DC-CE80-47C3-9650-D9A862E0B255}" destId="{28AEC1AB-2200-4FBA-8D51-39CFDE712B72}" srcOrd="2" destOrd="0" parTransId="{15B6E373-39CB-4164-9701-775CFFA49E1A}" sibTransId="{0BBC95FD-7508-4E4D-B2C4-25ED1ABCCF74}"/>
    <dgm:cxn modelId="{772E065B-0B13-4A7B-B0B6-40C9B561DC46}" type="presOf" srcId="{A16D73DC-CE80-47C3-9650-D9A862E0B255}" destId="{DE9CDC26-DFC5-42AE-94BF-5515285603BB}" srcOrd="0" destOrd="0" presId="urn:microsoft.com/office/officeart/2005/8/layout/venn2"/>
    <dgm:cxn modelId="{8A9EEE5C-7B08-4025-9C89-B4C6E69CC38B}" srcId="{A16D73DC-CE80-47C3-9650-D9A862E0B255}" destId="{EE4536F5-E81F-4708-9349-72360B87DB6B}" srcOrd="0" destOrd="0" parTransId="{7BA5B487-3C68-4E7A-A8F9-3BCFD60D91BE}" sibTransId="{F6D18E6A-24F3-466D-ADDF-AAC568EE3B60}"/>
    <dgm:cxn modelId="{C86CDB5D-9F40-4E11-B1AE-66B036217A36}" type="presOf" srcId="{28AEC1AB-2200-4FBA-8D51-39CFDE712B72}" destId="{BB4AEA70-B366-4981-9E52-39D539DA9F75}" srcOrd="0" destOrd="0" presId="urn:microsoft.com/office/officeart/2005/8/layout/venn2"/>
    <dgm:cxn modelId="{1C261055-1D26-4EE1-9F7A-1ACEC2A5075C}" srcId="{A16D73DC-CE80-47C3-9650-D9A862E0B255}" destId="{E1EA55DD-BCF3-4E66-9671-EB66FD478BF6}" srcOrd="1" destOrd="0" parTransId="{32DC2CD6-82DA-400C-9B3D-58B40E2921EF}" sibTransId="{C63449DC-7356-413F-A1AA-F004823AA0DF}"/>
    <dgm:cxn modelId="{FA4F9985-205F-48C7-BAD0-74F43F6F1054}" type="presOf" srcId="{E1EA55DD-BCF3-4E66-9671-EB66FD478BF6}" destId="{6B603A56-501B-43D1-8A74-AAF2D6507CFF}" srcOrd="0" destOrd="0" presId="urn:microsoft.com/office/officeart/2005/8/layout/venn2"/>
    <dgm:cxn modelId="{8C96D1A1-B877-4E0F-B193-D5E1278CA331}" type="presOf" srcId="{EE4536F5-E81F-4708-9349-72360B87DB6B}" destId="{32FA510E-D288-4BB0-A2B0-1FDB3A5AD50B}" srcOrd="1" destOrd="0" presId="urn:microsoft.com/office/officeart/2005/8/layout/venn2"/>
    <dgm:cxn modelId="{A68BC4F2-DC16-44E5-B334-07913F334062}" type="presOf" srcId="{E1EA55DD-BCF3-4E66-9671-EB66FD478BF6}" destId="{5D417A91-09DC-4169-9463-442B8DE92B73}" srcOrd="1" destOrd="0" presId="urn:microsoft.com/office/officeart/2005/8/layout/venn2"/>
    <dgm:cxn modelId="{5B86D6DF-6E91-4022-AF4B-5B89BAD50436}" type="presParOf" srcId="{DE9CDC26-DFC5-42AE-94BF-5515285603BB}" destId="{FE8772E4-8720-4125-AA3C-BDDF2D40D74F}" srcOrd="0" destOrd="0" presId="urn:microsoft.com/office/officeart/2005/8/layout/venn2"/>
    <dgm:cxn modelId="{7AE6E500-B2B0-4681-8C13-E33DCE1F52DA}" type="presParOf" srcId="{FE8772E4-8720-4125-AA3C-BDDF2D40D74F}" destId="{BC4886D9-D4BF-4FFC-8C7F-61CA10F041E7}" srcOrd="0" destOrd="0" presId="urn:microsoft.com/office/officeart/2005/8/layout/venn2"/>
    <dgm:cxn modelId="{3ACE96F3-D1BA-4B0F-876B-183AFE43DF80}" type="presParOf" srcId="{FE8772E4-8720-4125-AA3C-BDDF2D40D74F}" destId="{32FA510E-D288-4BB0-A2B0-1FDB3A5AD50B}" srcOrd="1" destOrd="0" presId="urn:microsoft.com/office/officeart/2005/8/layout/venn2"/>
    <dgm:cxn modelId="{014675B0-CE7F-429B-8992-E2D29235F834}" type="presParOf" srcId="{DE9CDC26-DFC5-42AE-94BF-5515285603BB}" destId="{EF9FC4B9-FE66-40C5-8934-7149E61FBC22}" srcOrd="1" destOrd="0" presId="urn:microsoft.com/office/officeart/2005/8/layout/venn2"/>
    <dgm:cxn modelId="{3EC617A5-99A1-4AEA-AED3-151AE03C8F68}" type="presParOf" srcId="{EF9FC4B9-FE66-40C5-8934-7149E61FBC22}" destId="{6B603A56-501B-43D1-8A74-AAF2D6507CFF}" srcOrd="0" destOrd="0" presId="urn:microsoft.com/office/officeart/2005/8/layout/venn2"/>
    <dgm:cxn modelId="{330CB3B1-D382-4CD8-8292-29B755E9C2CE}" type="presParOf" srcId="{EF9FC4B9-FE66-40C5-8934-7149E61FBC22}" destId="{5D417A91-09DC-4169-9463-442B8DE92B73}" srcOrd="1" destOrd="0" presId="urn:microsoft.com/office/officeart/2005/8/layout/venn2"/>
    <dgm:cxn modelId="{8F1C15CB-CB8D-4674-B3F3-D0EFB3BA071E}" type="presParOf" srcId="{DE9CDC26-DFC5-42AE-94BF-5515285603BB}" destId="{87124D3F-FB6D-4748-85E0-AEB1D619D1C5}" srcOrd="2" destOrd="0" presId="urn:microsoft.com/office/officeart/2005/8/layout/venn2"/>
    <dgm:cxn modelId="{54AD1063-E81A-480B-B1FC-58502605E905}" type="presParOf" srcId="{87124D3F-FB6D-4748-85E0-AEB1D619D1C5}" destId="{BB4AEA70-B366-4981-9E52-39D539DA9F75}" srcOrd="0" destOrd="0" presId="urn:microsoft.com/office/officeart/2005/8/layout/venn2"/>
    <dgm:cxn modelId="{D8A61B33-1F64-42C9-BFD3-CFD6E72ADA2C}" type="presParOf" srcId="{87124D3F-FB6D-4748-85E0-AEB1D619D1C5}" destId="{2700C05B-E673-4E09-A232-29622C356B08}" srcOrd="1" destOrd="0" presId="urn:microsoft.com/office/officeart/2005/8/layout/venn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886D9-D4BF-4FFC-8C7F-61CA10F041E7}">
      <dsp:nvSpPr>
        <dsp:cNvPr id="0" name=""/>
        <dsp:cNvSpPr/>
      </dsp:nvSpPr>
      <dsp:spPr>
        <a:xfrm>
          <a:off x="721881" y="0"/>
          <a:ext cx="3371191" cy="3371191"/>
        </a:xfrm>
        <a:prstGeom prst="ellipse">
          <a:avLst/>
        </a:prstGeom>
        <a:solidFill>
          <a:schemeClr val="accent5">
            <a:lumMod val="5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2"/>
              </a:solidFill>
              <a:latin typeface="Calibri" panose="020F0502020204030204" pitchFamily="34" charset="0"/>
              <a:cs typeface="Calibri" panose="020F0502020204030204" pitchFamily="34" charset="0"/>
            </a:rPr>
            <a:t>Newly diagnosed PLHIV</a:t>
          </a:r>
        </a:p>
      </dsp:txBody>
      <dsp:txXfrm>
        <a:off x="1818361" y="168559"/>
        <a:ext cx="1178231" cy="505678"/>
      </dsp:txXfrm>
    </dsp:sp>
    <dsp:sp modelId="{6B603A56-501B-43D1-8A74-AAF2D6507CFF}">
      <dsp:nvSpPr>
        <dsp:cNvPr id="0" name=""/>
        <dsp:cNvSpPr/>
      </dsp:nvSpPr>
      <dsp:spPr>
        <a:xfrm>
          <a:off x="1126424" y="842797"/>
          <a:ext cx="2528393" cy="2528393"/>
        </a:xfrm>
        <a:prstGeom prst="ellipse">
          <a:avLst/>
        </a:prstGeom>
        <a:solidFill>
          <a:schemeClr val="accent5">
            <a:lumMod val="75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2"/>
              </a:solidFill>
              <a:latin typeface="+mj-lt"/>
              <a:cs typeface="Calibri" panose="020F0502020204030204" pitchFamily="34" charset="0"/>
            </a:rPr>
            <a:t>Persons who test RTRI-recent </a:t>
          </a:r>
        </a:p>
      </dsp:txBody>
      <dsp:txXfrm>
        <a:off x="1801505" y="1000822"/>
        <a:ext cx="1178231" cy="474073"/>
      </dsp:txXfrm>
    </dsp:sp>
    <dsp:sp modelId="{BB4AEA70-B366-4981-9E52-39D539DA9F75}">
      <dsp:nvSpPr>
        <dsp:cNvPr id="0" name=""/>
        <dsp:cNvSpPr/>
      </dsp:nvSpPr>
      <dsp:spPr>
        <a:xfrm>
          <a:off x="1519539" y="1657614"/>
          <a:ext cx="1685595" cy="1685595"/>
        </a:xfrm>
        <a:prstGeom prst="ellipse">
          <a:avLst/>
        </a:prstGeom>
        <a:solidFill>
          <a:schemeClr val="accent5">
            <a:lumMod val="60000"/>
            <a:lumOff val="4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2"/>
              </a:solidFill>
            </a:rPr>
            <a:t>Persons who test RITA-recent</a:t>
          </a:r>
        </a:p>
      </dsp:txBody>
      <dsp:txXfrm>
        <a:off x="1766389" y="2079013"/>
        <a:ext cx="1191896" cy="84279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7/14/2022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7/14/2022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a:t>Thank </a:t>
            </a:r>
            <a:r>
              <a:rPr lang="en-US" dirty="0"/>
              <a:t>you for attending my talk. </a:t>
            </a:r>
          </a:p>
          <a:p>
            <a:pPr marL="171450" indent="-171450">
              <a:buFont typeface="Arial" panose="020B0604020202020204" pitchFamily="34" charset="0"/>
              <a:buChar char="•"/>
            </a:pPr>
            <a:r>
              <a:rPr lang="en-US" dirty="0"/>
              <a:t>Today, I will provide an update on countries implementing recent infection surveillance as a tool to monitor the epidemic.</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This heat map shows RITA testing coverage.</a:t>
            </a:r>
          </a:p>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As shown on the bottom row, coverage decreased from 70% to 59%.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Looking at the column on the right, 4 countries experienced increases in coverage.</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134074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Total RTRI coverage for the 13 countries increased during the reporting period.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RTRI coverage briefly decreased April 1–June 30, 2020, possibly due to PEPFAR guidance to temporarily pause recent infection testing in March 2020, disruptions in HIV testing, and COVID-19 mitigation efforts.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RITA coverage decreased for 4 countries. These decreases may be due to a larger increase in number of sites providing RTRI testing compared to those providing RITA testing, challenges in implementing and reporting viral load testing for RITA, and COVID-19 mitigation activities.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470096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285750" marR="0" indent="-285750">
              <a:lnSpc>
                <a:spcPct val="150000"/>
              </a:lnSpc>
              <a:spcBef>
                <a:spcPts val="0"/>
              </a:spcBef>
              <a:spcAft>
                <a:spcPts val="1000"/>
              </a:spcAft>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This analysis has two main limitations.</a:t>
            </a:r>
          </a:p>
          <a:p>
            <a:pPr marL="285750" marR="0" indent="-285750">
              <a:spcBef>
                <a:spcPts val="0"/>
              </a:spcBef>
              <a:spcAft>
                <a:spcPts val="200"/>
              </a:spcAft>
              <a:buFont typeface="Arial" panose="020B0604020202020204" pitchFamily="34" charset="0"/>
              <a:buChar char="•"/>
            </a:pPr>
            <a:r>
              <a:rPr lang="en-GB" sz="1800" dirty="0">
                <a:effectLst/>
                <a:ea typeface="Times New Roman" panose="02020603050405020304" pitchFamily="18" charset="0"/>
                <a:cs typeface="Calibri" panose="020F0502020204030204" pitchFamily="34" charset="0"/>
              </a:rPr>
              <a:t>Some RTRI and RITA data were excluded due to reporting errors resulting in quarterly coverage greater than 100%. </a:t>
            </a:r>
          </a:p>
          <a:p>
            <a:pPr marL="285750" marR="0" indent="-285750">
              <a:spcBef>
                <a:spcPts val="0"/>
              </a:spcBef>
              <a:spcAft>
                <a:spcPts val="200"/>
              </a:spcAft>
              <a:buFont typeface="Arial" panose="020B0604020202020204" pitchFamily="34" charset="0"/>
              <a:buChar char="•"/>
            </a:pPr>
            <a:r>
              <a:rPr lang="en-GB" sz="1800" dirty="0">
                <a:ea typeface="Times New Roman" panose="02020603050405020304" pitchFamily="18" charset="0"/>
                <a:cs typeface="Calibri" panose="020F0502020204030204" pitchFamily="34" charset="0"/>
              </a:rPr>
              <a:t>The RTRI and RITA testing coverage presented are estimates because </a:t>
            </a:r>
            <a:r>
              <a:rPr lang="en-GB" sz="3600" dirty="0">
                <a:ea typeface="Times New Roman" panose="02020603050405020304" pitchFamily="18" charset="0"/>
                <a:cs typeface="Calibri" panose="020F0502020204030204" pitchFamily="34" charset="0"/>
              </a:rPr>
              <a:t>site-level data are </a:t>
            </a:r>
            <a:r>
              <a:rPr lang="en-GB" sz="1800" dirty="0">
                <a:ea typeface="Times New Roman" panose="02020603050405020304" pitchFamily="18" charset="0"/>
                <a:cs typeface="Calibri" panose="020F0502020204030204" pitchFamily="34" charset="0"/>
              </a:rPr>
              <a:t>aggregate</a:t>
            </a:r>
            <a:r>
              <a:rPr lang="en-GB" sz="3600" dirty="0">
                <a:ea typeface="Times New Roman" panose="02020603050405020304" pitchFamily="18" charset="0"/>
                <a:cs typeface="Calibri" panose="020F0502020204030204" pitchFamily="34" charset="0"/>
              </a:rPr>
              <a:t> and</a:t>
            </a:r>
            <a:r>
              <a:rPr lang="en-GB" sz="1800" dirty="0">
                <a:ea typeface="Times New Roman" panose="02020603050405020304" pitchFamily="18" charset="0"/>
                <a:cs typeface="Calibri" panose="020F0502020204030204" pitchFamily="34" charset="0"/>
              </a:rPr>
              <a:t> non-deduplicated.</a:t>
            </a:r>
          </a:p>
          <a:p>
            <a:pPr marL="285750" marR="0" indent="-285750">
              <a:spcBef>
                <a:spcPts val="0"/>
              </a:spcBef>
              <a:spcAft>
                <a:spcPts val="200"/>
              </a:spcAft>
              <a:buFont typeface="Arial" panose="020B0604020202020204" pitchFamily="34" charset="0"/>
              <a:buChar char="•"/>
            </a:pPr>
            <a:endParaRPr lang="en-GB" sz="1800" dirty="0">
              <a:ea typeface="Times New Roman" panose="02020603050405020304" pitchFamily="18" charset="0"/>
              <a:cs typeface="Calibri" panose="020F0502020204030204" pitchFamily="34" charset="0"/>
            </a:endParaRPr>
          </a:p>
          <a:p>
            <a:pPr marL="0" marR="0" indent="0">
              <a:spcBef>
                <a:spcPts val="0"/>
              </a:spcBef>
              <a:spcAft>
                <a:spcPts val="200"/>
              </a:spcAft>
              <a:buFont typeface="Arial" panose="020B0604020202020204" pitchFamily="34" charset="0"/>
              <a:buNone/>
            </a:pPr>
            <a:r>
              <a:rPr lang="en-GB" sz="1800" b="1" dirty="0">
                <a:ea typeface="Times New Roman" panose="02020603050405020304" pitchFamily="18" charset="0"/>
                <a:cs typeface="Calibri" panose="020F0502020204030204" pitchFamily="34" charset="0"/>
              </a:rPr>
              <a:t>*Extra notes: </a:t>
            </a:r>
            <a:r>
              <a:rPr lang="en-GB" sz="1800" dirty="0">
                <a:ea typeface="Times New Roman" panose="02020603050405020304" pitchFamily="18" charset="0"/>
                <a:cs typeface="Calibri" panose="020F0502020204030204" pitchFamily="34" charset="0"/>
              </a:rPr>
              <a:t>RTRI or RITA quarterly coverage percentages can be greater than 100% if: </a:t>
            </a:r>
          </a:p>
          <a:p>
            <a:pPr marL="285750" marR="0" indent="-285750">
              <a:spcBef>
                <a:spcPts val="0"/>
              </a:spcBef>
              <a:spcAft>
                <a:spcPts val="200"/>
              </a:spcAft>
              <a:buFont typeface="Arial" panose="020B0604020202020204" pitchFamily="34" charset="0"/>
              <a:buChar char="•"/>
            </a:pPr>
            <a:r>
              <a:rPr lang="en-GB" sz="1800" dirty="0">
                <a:ea typeface="Times New Roman" panose="02020603050405020304" pitchFamily="18" charset="0"/>
                <a:cs typeface="Calibri" panose="020F0502020204030204" pitchFamily="34" charset="0"/>
              </a:rPr>
              <a:t>1) # of sites/people with RTRI results is greater than the # of sites/people with new HIV+ diagnoses</a:t>
            </a:r>
          </a:p>
          <a:p>
            <a:pPr marL="742950" marR="0" lvl="1" indent="-2857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en-GB" sz="1800" dirty="0">
                <a:ea typeface="Times New Roman" panose="02020603050405020304" pitchFamily="18" charset="0"/>
                <a:cs typeface="Calibri" panose="020F0502020204030204" pitchFamily="34" charset="0"/>
              </a:rPr>
              <a:t>RTRI results can be greater than HIV+ results because RTRIs should be done at all HTS sites, whether PEPFAR-supported or not. The denominator for RTRI coverage includes results from only PEPFAR-supported sites. </a:t>
            </a:r>
          </a:p>
          <a:p>
            <a:pPr marL="742950" marR="0" lvl="1" indent="-28575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en-GB" sz="1800" dirty="0">
                <a:ea typeface="Times New Roman" panose="02020603050405020304" pitchFamily="18" charset="0"/>
                <a:cs typeface="Calibri" panose="020F0502020204030204" pitchFamily="34" charset="0"/>
              </a:rPr>
              <a:t>This resulted in: c</a:t>
            </a:r>
            <a:r>
              <a:rPr lang="en-GB" sz="1800" dirty="0">
                <a:effectLst/>
                <a:ea typeface="Times New Roman" panose="02020603050405020304" pitchFamily="18" charset="0"/>
                <a:cs typeface="Calibri" panose="020F0502020204030204" pitchFamily="34" charset="0"/>
              </a:rPr>
              <a:t>ountries </a:t>
            </a:r>
            <a:r>
              <a:rPr lang="en-GB" sz="1800" dirty="0">
                <a:ea typeface="Times New Roman" panose="02020603050405020304" pitchFamily="18" charset="0"/>
                <a:cs typeface="Calibri" panose="020F0502020204030204" pitchFamily="34" charset="0"/>
              </a:rPr>
              <a:t>excluded</a:t>
            </a:r>
            <a:r>
              <a:rPr lang="en-GB" sz="1800" dirty="0">
                <a:effectLst/>
                <a:ea typeface="Times New Roman" panose="02020603050405020304" pitchFamily="18" charset="0"/>
                <a:cs typeface="Calibri" panose="020F0502020204030204" pitchFamily="34" charset="0"/>
              </a:rPr>
              <a:t> from RTRI and RITA analysis </a:t>
            </a:r>
            <a:r>
              <a:rPr lang="en-GB" sz="1800" dirty="0">
                <a:ea typeface="Times New Roman" panose="02020603050405020304" pitchFamily="18" charset="0"/>
                <a:cs typeface="Calibri" panose="020F0502020204030204" pitchFamily="34" charset="0"/>
              </a:rPr>
              <a:t>Quarters of data excluded from RITA testing coverage heat map</a:t>
            </a:r>
            <a:r>
              <a:rPr lang="en-GB" sz="1800" dirty="0">
                <a:effectLst/>
                <a:ea typeface="Times New Roman" panose="02020603050405020304" pitchFamily="18" charset="0"/>
                <a:cs typeface="Calibri" panose="020F0502020204030204" pitchFamily="34" charset="0"/>
              </a:rPr>
              <a:t>.</a:t>
            </a:r>
            <a:endParaRPr lang="en-GB" sz="1800" dirty="0">
              <a:ea typeface="Times New Roman" panose="02020603050405020304" pitchFamily="18" charset="0"/>
              <a:cs typeface="Calibri" panose="020F0502020204030204" pitchFamily="34" charset="0"/>
            </a:endParaRPr>
          </a:p>
          <a:p>
            <a:pPr marL="285750" marR="0" indent="-285750">
              <a:spcBef>
                <a:spcPts val="0"/>
              </a:spcBef>
              <a:spcAft>
                <a:spcPts val="200"/>
              </a:spcAft>
              <a:buFont typeface="Arial" panose="020B0604020202020204" pitchFamily="34" charset="0"/>
              <a:buChar char="•"/>
            </a:pPr>
            <a:r>
              <a:rPr lang="en-GB" sz="1800" dirty="0">
                <a:ea typeface="Times New Roman" panose="02020603050405020304" pitchFamily="18" charset="0"/>
                <a:cs typeface="Calibri" panose="020F0502020204030204" pitchFamily="34" charset="0"/>
              </a:rPr>
              <a:t>2) # of sites/people with RITA results is greater than the # sites/people with RTRI-recent results. </a:t>
            </a:r>
          </a:p>
          <a:p>
            <a:pPr marL="742950" marR="0" lvl="1" indent="-285750">
              <a:spcBef>
                <a:spcPts val="0"/>
              </a:spcBef>
              <a:spcAft>
                <a:spcPts val="200"/>
              </a:spcAft>
              <a:buFont typeface="Arial" panose="020B0604020202020204" pitchFamily="34" charset="0"/>
              <a:buChar char="•"/>
            </a:pPr>
            <a:r>
              <a:rPr lang="en-GB" sz="1800" dirty="0">
                <a:ea typeface="Times New Roman" panose="02020603050405020304" pitchFamily="18" charset="0"/>
                <a:cs typeface="Calibri" panose="020F0502020204030204" pitchFamily="34" charset="0"/>
              </a:rPr>
              <a:t>RITA results can be greater than the RTRI-recent results because VL testing for RITA aims to be reported in the same quarter of the RTRI-recent result. However, there are delays in VL testing and reporting for RITA leading results to be reported in the following or later quarters. This can cause the number of RITA results to be greater than RTRI-recent results. </a:t>
            </a:r>
          </a:p>
          <a:p>
            <a:pPr marL="285750" indent="-285750">
              <a:spcBef>
                <a:spcPts val="0"/>
              </a:spcBef>
              <a:spcAft>
                <a:spcPts val="200"/>
              </a:spcAft>
              <a:buFont typeface="Arial" panose="020B0604020202020204" pitchFamily="34" charset="0"/>
              <a:buChar char="•"/>
            </a:pPr>
            <a:endParaRPr lang="en-GB" sz="1800" dirty="0">
              <a:ea typeface="Times New Roman" panose="02020603050405020304" pitchFamily="18" charset="0"/>
              <a:cs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08409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ea typeface="Calibri" panose="020F0502020204030204" pitchFamily="34" charset="0"/>
                <a:cs typeface="Calibri" panose="020F0502020204030204" pitchFamily="34" charset="0"/>
              </a:rPr>
              <a:t>In conclusion, countries implementing recent infection surveillance increased RTRI coverage during the reporting period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effectLst/>
                <a:ea typeface="Calibri" panose="020F0502020204030204" pitchFamily="34" charset="0"/>
                <a:cs typeface="Calibri" panose="020F0502020204030204" pitchFamily="34" charset="0"/>
              </a:rPr>
              <a:t>Continued support for </a:t>
            </a:r>
            <a:r>
              <a:rPr lang="en-US" sz="1200" b="0" dirty="0">
                <a:ea typeface="Calibri" panose="020F0502020204030204" pitchFamily="34" charset="0"/>
                <a:cs typeface="Calibri" panose="020F0502020204030204" pitchFamily="34" charset="0"/>
              </a:rPr>
              <a:t>viral load</a:t>
            </a:r>
            <a:r>
              <a:rPr lang="en-US" sz="1200" b="0" dirty="0">
                <a:effectLst/>
                <a:ea typeface="Calibri" panose="020F0502020204030204" pitchFamily="34" charset="0"/>
                <a:cs typeface="Calibri" panose="020F0502020204030204" pitchFamily="34" charset="0"/>
              </a:rPr>
              <a:t> testing, an important component of recent infection surveillance, can help countries improve RITA coverage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134569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 like to acknowledge the groups who have contributed to recent infection surveillance, including the National Ministries of Health and in-country PEPFAR teams, local staff, and implementing partners, and others listed on this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149740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co-authors listed on this slide.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779306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63106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I will give a brief overview of recent infection surveillance.</a:t>
            </a:r>
          </a:p>
          <a:p>
            <a:pPr marL="171450" indent="-171450">
              <a:buFont typeface="Arial" panose="020B0604020202020204" pitchFamily="34" charset="0"/>
              <a:buChar char="•"/>
            </a:pPr>
            <a:r>
              <a:rPr lang="en-US" b="0" dirty="0"/>
              <a:t>As shown in the figure on the left, p</a:t>
            </a:r>
            <a:r>
              <a:rPr lang="en-US" dirty="0"/>
              <a:t>eople newly diagnosed with HIV are eligible for the rapid test for recent infection, known as the RTRI. Individuals who test RTRI-recent should receive VL testing as part of the recent infection testing algorithm, known as RITA, to improve the accuracy of the test. If a person testing RTRI-recent has a viral load greater than or equal to 1000, they are considered RITA-recent. </a:t>
            </a:r>
          </a:p>
          <a:p>
            <a:pPr marL="171450" indent="-171450">
              <a:buFont typeface="Arial" panose="020B0604020202020204" pitchFamily="34" charset="0"/>
              <a:buChar char="•"/>
            </a:pPr>
            <a:r>
              <a:rPr lang="en-US" dirty="0"/>
              <a:t>Recent infection surveillance provides demographic, geospatial, and temporal data to describe trends among people classified as RTRI-recent and RITA-recent.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data can be triangulated with other HIV program and surveillance data to strengthen HIV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*Extra notes</a:t>
            </a:r>
            <a:r>
              <a:rPr lang="en-US" dirty="0"/>
              <a:t>: VL testing is recommended for RITA because </a:t>
            </a:r>
            <a:r>
              <a:rPr lang="en-GB" sz="1800" dirty="0">
                <a:effectLst/>
                <a:latin typeface="Times New Roman" panose="02020603050405020304" pitchFamily="18" charset="0"/>
              </a:rPr>
              <a:t>p</a:t>
            </a:r>
            <a:r>
              <a:rPr lang="en-GB" sz="1800" dirty="0">
                <a:effectLst/>
                <a:latin typeface="Times New Roman" panose="02020603050405020304" pitchFamily="18" charset="0"/>
                <a:ea typeface="Times New Roman" panose="02020603050405020304" pitchFamily="18" charset="0"/>
              </a:rPr>
              <a:t>reviously diagnosed PLHIV on ART and elite controllers, PLHIV who have maintained suppressed viral load levels, may test falsely recent with an RTRI. The RTRI is based on antibody binding strength, and a recent result occurs when there’s low antibody binding. </a:t>
            </a:r>
            <a:r>
              <a:rPr lang="en-GB" sz="1200" dirty="0">
                <a:effectLst/>
                <a:latin typeface="Times New Roman" panose="02020603050405020304" pitchFamily="18" charset="0"/>
                <a:ea typeface="Times New Roman" panose="02020603050405020304" pitchFamily="18" charset="0"/>
              </a:rPr>
              <a:t>Although these groups have been previously diagnosed with HIV, because they have low VL levels/weak antibody binding, they can test falsely RTRI-recent.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87575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The objective of our analysis is to describe global progress implementing recent infection surveillance in PEPFAR-supported countries.</a:t>
            </a:r>
          </a:p>
          <a:p>
            <a:pPr marL="0" indent="0">
              <a:buFont typeface="Arial" panose="020B0604020202020204" pitchFamily="34" charset="0"/>
              <a:buNone/>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44134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We conducted a descriptive analysis using site-level, quarterly aggregate PEPFAR monitoring and evaluation data for HIV positive test results, and RTRI and RITA results.</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The reporting period is October 1, 2019–June 30, 2021, which is made of 7 quarters, and we included people aged 15 years and older.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imes New Roman" panose="02020603050405020304" pitchFamily="18" charset="0"/>
              </a:rPr>
              <a:t>For the RTRI analysis, we included </a:t>
            </a:r>
            <a:r>
              <a:rPr lang="en-GB" sz="1200" dirty="0">
                <a:solidFill>
                  <a:srgbClr val="000000"/>
                </a:solidFill>
                <a:effectLst/>
                <a:latin typeface="Times New Roman" panose="02020603050405020304" pitchFamily="18" charset="0"/>
                <a:ea typeface="Times New Roman" panose="02020603050405020304" pitchFamily="18" charset="0"/>
              </a:rPr>
              <a:t>countries that reported at least 4/7 quarters of RTRI data during the reporting period.</a:t>
            </a:r>
          </a:p>
          <a:p>
            <a:pPr marL="285750" indent="-285750">
              <a:buFont typeface="Arial" panose="020B0604020202020204" pitchFamily="34" charset="0"/>
              <a:buChar char="•"/>
            </a:pPr>
            <a:r>
              <a:rPr lang="en-GB" sz="1200" dirty="0">
                <a:solidFill>
                  <a:srgbClr val="000000"/>
                </a:solidFill>
                <a:effectLst/>
                <a:latin typeface="Times New Roman" panose="02020603050405020304" pitchFamily="18" charset="0"/>
                <a:ea typeface="Times New Roman" panose="02020603050405020304" pitchFamily="18" charset="0"/>
              </a:rPr>
              <a:t>For the subset of countries that reported RITA results, we included countries that reported at least 4/7 quarters of RITA data.</a:t>
            </a:r>
          </a:p>
          <a:p>
            <a:pPr marL="0" indent="0">
              <a:buFont typeface="Arial" panose="020B0604020202020204" pitchFamily="34" charset="0"/>
              <a:buNone/>
            </a:pPr>
            <a:endParaRPr lang="en-GB" sz="12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Our outcomes were: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RTRI site coverage, seen in light blue, is the % of sites reporting at least 1 HIV-positive test result that also reported at least 1 RTRI result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RTRI testing coverage, seen in dark blue, is the % of people who had an HIV-positive test result for which RTRI results are reported, too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RITA site coverage, seen in light purple, is the % of sites reporting at least 1 RTRI-recent result that also reported at least 1 RITA result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RITA testing coverage, seen in dark purple, is the % of people who had an RTRI-recent result for which RITA results are reported, too</a:t>
            </a:r>
            <a:endParaRPr lang="en-GB" sz="1600" dirty="0">
              <a:solidFill>
                <a:srgbClr val="08080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80808"/>
                </a:solidFill>
                <a:latin typeface="Calibri" panose="020F0502020204030204" pitchFamily="34" charset="0"/>
                <a:ea typeface="Times New Roman" panose="02020603050405020304" pitchFamily="18" charset="0"/>
                <a:cs typeface="Calibri" panose="020F0502020204030204" pitchFamily="34" charset="0"/>
              </a:rPr>
              <a:t>Some caveats include that PEPFAR site-level data are reported in aggregate. People may test at and be reported by multiple sites. </a:t>
            </a:r>
            <a:r>
              <a:rPr lang="en-GB" sz="3200" dirty="0">
                <a:solidFill>
                  <a:srgbClr val="080808"/>
                </a:solidFill>
                <a:latin typeface="Calibri" panose="020F0502020204030204" pitchFamily="34" charset="0"/>
                <a:ea typeface="Times New Roman" panose="02020603050405020304" pitchFamily="18" charset="0"/>
                <a:cs typeface="Calibri" panose="020F0502020204030204" pitchFamily="34" charset="0"/>
              </a:rPr>
              <a:t>This</a:t>
            </a:r>
            <a:r>
              <a:rPr lang="en-GB" sz="32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 may result in a lower estimate of coverage.</a:t>
            </a:r>
            <a:r>
              <a:rPr lang="en-US" sz="3200" dirty="0">
                <a:solidFill>
                  <a:srgbClr val="080808"/>
                </a:solidFill>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200" dirty="0">
              <a:solidFill>
                <a:srgbClr val="080808"/>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*Extra notes: </a:t>
            </a:r>
            <a:r>
              <a:rPr lang="en-US" sz="3200"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With aggregate data, a person could contribute two or more times to the denominator (HTS_POS) but only once in numerator (as expected) because they could test HIV+ multiple times but wouldn’t test with the RTRI multiple times. So, the denominator will be inflated. First time they get an RTRI, their result can be recent, but they are unlikely to be recent if RTRI tested again. Mainly applies to RTRI testing coverage. </a:t>
            </a:r>
            <a:r>
              <a:rPr lang="en-US" sz="3200" b="1"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Because data is aggregate, if a person test at multiple sites/times, they will be included in the denominator multiple times. </a:t>
            </a:r>
            <a:endParaRPr lang="en-GB"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189253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dirty="0"/>
              <a:t>This flow chart shows countries included in the RTRI and RITA analyses.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dirty="0"/>
              <a:t>On the left, of the 55 PEPFAR-supported countries, 22 reported RTRI data. We excluded 9 that did not report at least 4/7 quarters of RTRI data, leaving 13 countries for the RTRI analysis, as shown in the first blue box with the countries listed above.</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dirty="0"/>
              <a:t>Two countries did not report RITA results, leaving 11 countries with RITA data. 4 had less than 4/7 quarters of RITA data, leaving 7 countries for the RITA analysis, as shown in the second blue box.</a:t>
            </a:r>
          </a:p>
          <a:p>
            <a:pPr marL="171450" marR="0" lvl="0" indent="-171450">
              <a:lnSpc>
                <a:spcPct val="107000"/>
              </a:lnSpc>
              <a:spcBef>
                <a:spcPts val="0"/>
              </a:spcBef>
              <a:spcAft>
                <a:spcPts val="800"/>
              </a:spcAft>
              <a:buFont typeface="Arial" panose="020B0604020202020204" pitchFamily="34" charset="0"/>
              <a:buChar char="•"/>
              <a:tabLst>
                <a:tab pos="457200" algn="l"/>
              </a:tabLst>
            </a:pPr>
            <a:endParaRPr lang="en-US" dirty="0"/>
          </a:p>
          <a:p>
            <a:pPr marL="0" marR="0" lvl="0" indent="0">
              <a:lnSpc>
                <a:spcPct val="107000"/>
              </a:lnSpc>
              <a:spcBef>
                <a:spcPts val="0"/>
              </a:spcBef>
              <a:spcAft>
                <a:spcPts val="800"/>
              </a:spcAft>
              <a:buFont typeface="Arial" panose="020B0604020202020204" pitchFamily="34" charset="0"/>
              <a:buNone/>
              <a:tabLst>
                <a:tab pos="457200" algn="l"/>
              </a:tabLst>
            </a:pPr>
            <a:r>
              <a:rPr lang="en-US" b="1" dirty="0"/>
              <a:t>*Extra notes: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dirty="0"/>
              <a:t>There are 55 PEPFAR countries broken down into 30+ operating units. That means, 40% (22/55) of PEPFAR countries are reporting MER recency data.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dirty="0"/>
              <a:t>Cambodia doesn’t report quarterly MER data (reports every 6 months) and so wasn’t included.</a:t>
            </a:r>
          </a:p>
          <a:p>
            <a:pPr marL="171450" marR="0" lvl="0" indent="-171450" algn="l" defTabSz="914400" rtl="0" eaLnBrk="1" fontAlgn="base" latinLnBrk="0" hangingPunct="1">
              <a:lnSpc>
                <a:spcPct val="107000"/>
              </a:lnSpc>
              <a:spcBef>
                <a:spcPts val="0"/>
              </a:spcBef>
              <a:spcAft>
                <a:spcPts val="800"/>
              </a:spcAft>
              <a:buClrTx/>
              <a:buSzTx/>
              <a:buFont typeface="Arial" panose="020B0604020202020204" pitchFamily="34" charset="0"/>
              <a:buChar char="•"/>
              <a:tabLst>
                <a:tab pos="457200" algn="l"/>
              </a:tabLst>
              <a:defRPr/>
            </a:pPr>
            <a:r>
              <a:rPr lang="en-US" dirty="0"/>
              <a:t>The 2 countries with no RITA data during this time period were Ethiopia and Zimbabwe, both were not doing VL for RITA. However, for COP22, they are starting to implement VL for RITA. </a:t>
            </a:r>
            <a:r>
              <a:rPr lang="en-US" sz="1800" dirty="0">
                <a:effectLst/>
                <a:latin typeface="Calibri" panose="020F0502020204030204" pitchFamily="34" charset="0"/>
                <a:ea typeface="Calibri" panose="020F0502020204030204" pitchFamily="34" charset="0"/>
              </a:rPr>
              <a:t>Ethiopia has a separate protocol where they are implementing VL testing for RITA in a limited number of facilities. Although Zimbabwe has a robust CS system, they will implement RITA in COP22 </a:t>
            </a:r>
            <a:r>
              <a:rPr lang="en-US" sz="1800" dirty="0">
                <a:effectLst/>
                <a:highlight>
                  <a:srgbClr val="FFFF00"/>
                </a:highlight>
                <a:latin typeface="Calibri" panose="020F0502020204030204" pitchFamily="34" charset="0"/>
                <a:ea typeface="Calibri" panose="020F0502020204030204" pitchFamily="34" charset="0"/>
              </a:rPr>
              <a:t>because not everyone on ART has been included in the case surveillance system as of COP21 and potential COP22</a:t>
            </a:r>
            <a:r>
              <a:rPr lang="en-US" sz="1800" dirty="0">
                <a:effectLst/>
                <a:latin typeface="Calibri" panose="020F0502020204030204" pitchFamily="34" charset="0"/>
                <a:ea typeface="Calibri" panose="020F0502020204030204" pitchFamily="34" charset="0"/>
              </a:rPr>
              <a:t>. </a:t>
            </a:r>
          </a:p>
          <a:p>
            <a:pPr marL="171450" marR="0" lvl="0" indent="-171450">
              <a:lnSpc>
                <a:spcPct val="107000"/>
              </a:lnSpc>
              <a:spcBef>
                <a:spcPts val="0"/>
              </a:spcBef>
              <a:spcAft>
                <a:spcPts val="800"/>
              </a:spcAft>
              <a:buFont typeface="Arial" panose="020B0604020202020204" pitchFamily="34" charset="0"/>
              <a:buChar char="•"/>
              <a:tabLst>
                <a:tab pos="457200" algn="l"/>
              </a:tabLst>
            </a:pPr>
            <a:endParaRPr lang="en-US" dirty="0"/>
          </a:p>
          <a:p>
            <a:pPr marL="171450" marR="0" lvl="0" indent="-171450">
              <a:lnSpc>
                <a:spcPct val="107000"/>
              </a:lnSpc>
              <a:spcBef>
                <a:spcPts val="0"/>
              </a:spcBef>
              <a:spcAft>
                <a:spcPts val="800"/>
              </a:spcAft>
              <a:buFont typeface="Arial" panose="020B0604020202020204" pitchFamily="34" charset="0"/>
              <a:buChar char="•"/>
              <a:tabLst>
                <a:tab pos="457200" algn="l"/>
              </a:tabLst>
            </a:pPr>
            <a:endParaRPr lang="en-US" dirty="0"/>
          </a:p>
          <a:p>
            <a:pPr marL="0" marR="0" lvl="0" indent="0">
              <a:lnSpc>
                <a:spcPct val="107000"/>
              </a:lnSpc>
              <a:spcBef>
                <a:spcPts val="0"/>
              </a:spcBef>
              <a:spcAft>
                <a:spcPts val="800"/>
              </a:spcAft>
              <a:buFont typeface="Arial" panose="020B0604020202020204" pitchFamily="34" charset="0"/>
              <a:buNone/>
              <a:tabLst>
                <a:tab pos="457200" algn="l"/>
              </a:tabLst>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392850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Here we show PEPFAR quarterly trends by country using heat maps. </a:t>
            </a:r>
            <a:endParaRPr lang="en-US" sz="12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This heat map shows RTRI site coverage as a percentage where countries are listed on the left and quarters are listed at the top. Red represents higher coverage than the yellow. </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As seen along the bottom row, total coverage increased from 10% to 22% during the reporting period. </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During April 1–June 30, 2020, early in the COVID-19 pandemic, coverage decreased from 12% to 10% and then increased with every quarter.</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Along the right column, the greatest increase in coverage was seen in Eswatini at 47%, followed by Vietnam.</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Coverage declined in Guatemala because the number of sites reporting HIV positive results increased while the number of sites reporting RTRI results decreased. RTRI testing was limited to a few sites, with no initial plan to scale-up to all sites.</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175509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This heat map shows RTRI testing coverage.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As seen on the bottom row, total coverage increased from 9% to 18%</a:t>
            </a:r>
            <a:r>
              <a:rPr lang="en-US" sz="1800" dirty="0"/>
              <a:t> </a:t>
            </a:r>
            <a:r>
              <a:rPr lang="en-US" sz="1200" dirty="0">
                <a:effectLst/>
                <a:latin typeface="Arial" panose="020B0604020202020204" pitchFamily="34" charset="0"/>
                <a:ea typeface="Calibri" panose="020F0502020204030204" pitchFamily="34" charset="0"/>
              </a:rPr>
              <a:t>during the reporting period.</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During April 1–June 30, 2020, at the start of the pandemic, coverage decreased from 10% to 3%</a:t>
            </a:r>
            <a:r>
              <a:rPr lang="en-US" sz="1200" b="0" i="0" u="none" strike="noStrike" dirty="0">
                <a:solidFill>
                  <a:srgbClr val="000000"/>
                </a:solidFill>
                <a:effectLst/>
                <a:latin typeface="Arial" panose="020B0604020202020204" pitchFamily="34" charset="0"/>
              </a:rPr>
              <a:t> and then increased in the later quarters. </a:t>
            </a:r>
            <a:endParaRPr lang="en-US" sz="120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As seen on the right column, the greatest increase in coverage was in Eswatini at 52%, followed by Vietnam and Rwanda.</a:t>
            </a:r>
          </a:p>
          <a:p>
            <a:pPr marL="0" indent="0">
              <a:buFont typeface="Arial" panose="020B0604020202020204" pitchFamily="34" charset="0"/>
              <a:buNone/>
            </a:pPr>
            <a:endParaRPr lang="en-US" sz="1200" dirty="0">
              <a:effectLst/>
              <a:latin typeface="Arial" panose="020B0604020202020204" pitchFamily="34" charset="0"/>
              <a:ea typeface="Calibri" panose="020F0502020204030204" pitchFamily="34" charset="0"/>
            </a:endParaRPr>
          </a:p>
          <a:p>
            <a:pPr marL="0" indent="0">
              <a:buFont typeface="Arial" panose="020B0604020202020204" pitchFamily="34" charset="0"/>
              <a:buNone/>
            </a:pPr>
            <a:endParaRPr lang="en-US"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386657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This heat map shows RITA site coverage.</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Looking at the bottom row, although total coverage decreased from 71% to 48% during the reporting period, the number of sites reporting RITA results increased from 88 to 276 and sites reporting RTRI-recent results increased from 124 to 574. </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Looking at the column on the right, 4 countries had increases in coverage</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rPr>
              <a:t>Coverage declined in Nigeria because the increase in number of sites reporting RTRI-recent results outpaced the increase in number of sites reporting RITA results. Extra time required for VL testing and data management may account for part of the decline.</a:t>
            </a:r>
          </a:p>
          <a:p>
            <a:pPr marL="285750" indent="-285750">
              <a:buFont typeface="Arial" panose="020B0604020202020204" pitchFamily="34" charset="0"/>
              <a:buChar char="•"/>
            </a:pPr>
            <a:r>
              <a:rPr lang="en-US" sz="1200" dirty="0">
                <a:effectLst/>
                <a:latin typeface="Arial" panose="020B0604020202020204" pitchFamily="34" charset="0"/>
                <a:ea typeface="Calibri" panose="020F0502020204030204" pitchFamily="34" charset="0"/>
              </a:rPr>
              <a:t>RITA site coverage in Uganda was low because VL testing for RITA was implemented on a limited scale, with no initial aim to scale-up to all sites.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23459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GH">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0C4ED3C-7187-4BA5-A6EC-9052F916A671}"/>
              </a:ext>
            </a:extLst>
          </p:cNvPr>
          <p:cNvPicPr>
            <a:picLocks noChangeAspect="1"/>
          </p:cNvPicPr>
          <p:nvPr userDrawn="1"/>
        </p:nvPicPr>
        <p:blipFill>
          <a:blip r:embed="rId2">
            <a:alphaModFix amt="63000"/>
            <a:extLst>
              <a:ext uri="{96DAC541-7B7A-43D3-8B79-37D633B846F1}">
                <asvg:svgBlip xmlns:asvg="http://schemas.microsoft.com/office/drawing/2016/SVG/main" r:embed="rId3"/>
              </a:ext>
            </a:extLst>
          </a:blip>
          <a:stretch>
            <a:fillRect/>
          </a:stretch>
        </p:blipFill>
        <p:spPr>
          <a:xfrm>
            <a:off x="927135" y="573302"/>
            <a:ext cx="7289730" cy="3996895"/>
          </a:xfrm>
          <a:prstGeom prst="rect">
            <a:avLst/>
          </a:prstGeom>
        </p:spPr>
      </p:pic>
      <p:sp>
        <p:nvSpPr>
          <p:cNvPr id="7" name="Title 1"/>
          <p:cNvSpPr>
            <a:spLocks noGrp="1"/>
          </p:cNvSpPr>
          <p:nvPr>
            <p:ph type="title"/>
          </p:nvPr>
        </p:nvSpPr>
        <p:spPr>
          <a:xfrm>
            <a:off x="457200" y="1659631"/>
            <a:ext cx="8229600" cy="554172"/>
          </a:xfrm>
          <a:prstGeom prst="rect">
            <a:avLst/>
          </a:prstGeom>
        </p:spPr>
        <p:txBody>
          <a:bodyPr/>
          <a:lstStyle>
            <a:lvl1pPr algn="l">
              <a:lnSpc>
                <a:spcPts val="3000"/>
              </a:lnSpc>
              <a:defRPr sz="3600" b="1" baseline="0">
                <a:solidFill>
                  <a:srgbClr val="532E63"/>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303952"/>
            <a:ext cx="6400800" cy="342900"/>
          </a:xfrm>
          <a:prstGeom prst="rect">
            <a:avLst/>
          </a:prstGeom>
        </p:spPr>
        <p:txBody>
          <a:bodyPr/>
          <a:lstStyle>
            <a:lvl1pPr marL="0" indent="0" algn="l">
              <a:buNone/>
              <a:defRPr sz="2000" b="1" baseline="0">
                <a:solidFill>
                  <a:srgbClr val="532E63"/>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532E63"/>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28378001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ata Slide (for content heavy tables and charts)">
    <p:spTree>
      <p:nvGrpSpPr>
        <p:cNvPr id="1" name=""/>
        <p:cNvGrpSpPr/>
        <p:nvPr/>
      </p:nvGrpSpPr>
      <p:grpSpPr>
        <a:xfrm>
          <a:off x="0" y="0"/>
          <a:ext cx="0" cy="0"/>
          <a:chOff x="0" y="0"/>
          <a:chExt cx="0" cy="0"/>
        </a:xfrm>
      </p:grpSpPr>
      <p:sp>
        <p:nvSpPr>
          <p:cNvPr id="6" name="Text Placeholder 7"/>
          <p:cNvSpPr>
            <a:spLocks noGrp="1"/>
          </p:cNvSpPr>
          <p:nvPr>
            <p:ph type="body" sz="quarter" idx="10"/>
          </p:nvPr>
        </p:nvSpPr>
        <p:spPr>
          <a:xfrm>
            <a:off x="457200" y="1158875"/>
            <a:ext cx="8229600" cy="3341688"/>
          </a:xfrm>
          <a:prstGeom prst="rect">
            <a:avLst/>
          </a:prstGeom>
        </p:spPr>
        <p:txBody>
          <a:bodyPr/>
          <a:lstStyle>
            <a:lvl1pPr marL="0" indent="0">
              <a:buClr>
                <a:srgbClr val="A59988"/>
              </a:buClr>
              <a:buFontTx/>
              <a:buNone/>
              <a:defRPr sz="2400">
                <a:solidFill>
                  <a:srgbClr val="532E63"/>
                </a:solidFill>
              </a:defRPr>
            </a:lvl1pPr>
            <a:lvl2pPr marL="341313" indent="-166688">
              <a:buClr>
                <a:srgbClr val="532E63"/>
              </a:buClr>
              <a:buFont typeface="Arial" panose="020B0604020202020204" pitchFamily="34" charset="0"/>
              <a:buChar char="•"/>
              <a:defRPr sz="2000">
                <a:solidFill>
                  <a:srgbClr val="532E63"/>
                </a:solidFill>
              </a:defRPr>
            </a:lvl2pPr>
            <a:lvl3pPr marL="684213" indent="-222250">
              <a:buClr>
                <a:srgbClr val="532E63"/>
              </a:buClr>
              <a:buSzPct val="100000"/>
              <a:buFont typeface="Calibri" panose="020F0502020204030204" pitchFamily="34" charset="0"/>
              <a:buChar char="−"/>
              <a:defRPr sz="2000">
                <a:solidFill>
                  <a:srgbClr val="532E63"/>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Title 1">
            <a:extLst>
              <a:ext uri="{FF2B5EF4-FFF2-40B4-BE49-F238E27FC236}">
                <a16:creationId xmlns:a16="http://schemas.microsoft.com/office/drawing/2014/main" id="{A1AB6E8C-9E08-481D-8E9D-861720077ED8}"/>
              </a:ext>
            </a:extLst>
          </p:cNvPr>
          <p:cNvSpPr>
            <a:spLocks noGrp="1"/>
          </p:cNvSpPr>
          <p:nvPr>
            <p:ph type="title"/>
          </p:nvPr>
        </p:nvSpPr>
        <p:spPr>
          <a:xfrm>
            <a:off x="457200" y="294197"/>
            <a:ext cx="8229600" cy="644057"/>
          </a:xfrm>
          <a:prstGeom prst="rect">
            <a:avLst/>
          </a:prstGeom>
        </p:spPr>
        <p:txBody>
          <a:bodyPr anchor="b" anchorCtr="0"/>
          <a:lstStyle>
            <a:lvl1pPr algn="l">
              <a:lnSpc>
                <a:spcPts val="3000"/>
              </a:lnSpc>
              <a:defRPr sz="2800" b="1" baseline="0">
                <a:solidFill>
                  <a:srgbClr val="532E63"/>
                </a:solidFill>
                <a:effectLst/>
                <a:latin typeface="Calibri" pitchFamily="34" charset="0"/>
              </a:defRPr>
            </a:lvl1pPr>
          </a:lstStyle>
          <a:p>
            <a:endParaRPr lang="en-US" dirty="0"/>
          </a:p>
        </p:txBody>
      </p:sp>
    </p:spTree>
    <p:extLst>
      <p:ext uri="{BB962C8B-B14F-4D97-AF65-F5344CB8AC3E}">
        <p14:creationId xmlns:p14="http://schemas.microsoft.com/office/powerpoint/2010/main" val="31530128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94197"/>
            <a:ext cx="8229600" cy="644057"/>
          </a:xfrm>
          <a:prstGeom prst="rect">
            <a:avLst/>
          </a:prstGeom>
        </p:spPr>
        <p:txBody>
          <a:bodyPr anchor="b" anchorCtr="0"/>
          <a:lstStyle>
            <a:lvl1pPr algn="l">
              <a:lnSpc>
                <a:spcPts val="3000"/>
              </a:lnSpc>
              <a:defRPr sz="2800" b="1" baseline="0">
                <a:solidFill>
                  <a:srgbClr val="532E63"/>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862391"/>
              </a:buClr>
              <a:buSzPct val="70000"/>
              <a:buFont typeface="Arial" panose="020B0604020202020204" pitchFamily="34" charset="0"/>
              <a:buChar char="•"/>
              <a:defRPr sz="2400" b="1" baseline="0">
                <a:solidFill>
                  <a:srgbClr val="000000"/>
                </a:solidFill>
                <a:latin typeface="Calibri" pitchFamily="34" charset="0"/>
              </a:defRPr>
            </a:lvl1pPr>
            <a:lvl2pPr marL="800100" indent="-342900">
              <a:buClr>
                <a:srgbClr val="00853F"/>
              </a:buClr>
              <a:buSzPct val="100000"/>
              <a:buFont typeface="Arial" panose="020B0604020202020204" pitchFamily="34" charset="0"/>
              <a:buChar char="•"/>
              <a:defRPr sz="2000">
                <a:solidFill>
                  <a:schemeClr val="accent4">
                    <a:lumMod val="75000"/>
                  </a:schemeClr>
                </a:solidFill>
              </a:defRPr>
            </a:lvl2pPr>
            <a:lvl3pPr marL="1200150" indent="-285750">
              <a:buClr>
                <a:srgbClr val="A59988"/>
              </a:buClr>
              <a:buSzPct val="100000"/>
              <a:buFont typeface="Wingdings" panose="05000000000000000000" pitchFamily="2" charset="2"/>
              <a:buChar char="§"/>
              <a:defRPr sz="1800">
                <a:solidFill>
                  <a:schemeClr val="accent4">
                    <a:lumMod val="75000"/>
                  </a:schemeClr>
                </a:solidFill>
              </a:defRPr>
            </a:lvl3pPr>
            <a:lvl4pPr marL="1600200" indent="-228600">
              <a:buClr>
                <a:srgbClr val="00853F"/>
              </a:buClr>
              <a:buSzPct val="70000"/>
              <a:buFont typeface="Wingdings" panose="05000000000000000000" pitchFamily="2" charset="2"/>
              <a:buChar char="§"/>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2"/>
            <a:endParaRPr lang="en-US" dirty="0"/>
          </a:p>
          <a:p>
            <a:pPr lvl="1"/>
            <a:endParaRPr lang="en-US" dirty="0"/>
          </a:p>
          <a:p>
            <a:pPr lvl="2"/>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Ref idx="1001">
        <a:schemeClr val="bg2"/>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CD3E3B9-EAA2-4F7F-88FA-A2A3392A2A05}"/>
              </a:ext>
            </a:extLst>
          </p:cNvPr>
          <p:cNvPicPr>
            <a:picLocks noChangeAspect="1"/>
          </p:cNvPicPr>
          <p:nvPr userDrawn="1"/>
        </p:nvPicPr>
        <p:blipFill>
          <a:blip r:embed="rId2">
            <a:alphaModFix amt="63000"/>
            <a:extLst>
              <a:ext uri="{96DAC541-7B7A-43D3-8B79-37D633B846F1}">
                <asvg:svgBlip xmlns:asvg="http://schemas.microsoft.com/office/drawing/2016/SVG/main" r:embed="rId3"/>
              </a:ext>
            </a:extLst>
          </a:blip>
          <a:stretch>
            <a:fillRect/>
          </a:stretch>
        </p:blipFill>
        <p:spPr>
          <a:xfrm>
            <a:off x="927135" y="573302"/>
            <a:ext cx="7289730" cy="3996895"/>
          </a:xfrm>
          <a:prstGeom prst="rect">
            <a:avLst/>
          </a:prstGeom>
        </p:spPr>
      </p:pic>
      <p:sp>
        <p:nvSpPr>
          <p:cNvPr id="6" name="Title 1">
            <a:extLst>
              <a:ext uri="{FF2B5EF4-FFF2-40B4-BE49-F238E27FC236}">
                <a16:creationId xmlns:a16="http://schemas.microsoft.com/office/drawing/2014/main" id="{CF38433C-9896-4E8A-8315-8923C3218FC6}"/>
              </a:ext>
            </a:extLst>
          </p:cNvPr>
          <p:cNvSpPr>
            <a:spLocks noGrp="1"/>
          </p:cNvSpPr>
          <p:nvPr>
            <p:ph type="title"/>
          </p:nvPr>
        </p:nvSpPr>
        <p:spPr>
          <a:xfrm>
            <a:off x="457200" y="3297600"/>
            <a:ext cx="8229600" cy="554172"/>
          </a:xfrm>
          <a:prstGeom prst="rect">
            <a:avLst/>
          </a:prstGeom>
        </p:spPr>
        <p:txBody>
          <a:bodyPr/>
          <a:lstStyle>
            <a:lvl1pPr algn="l">
              <a:lnSpc>
                <a:spcPts val="3000"/>
              </a:lnSpc>
              <a:defRPr sz="3200" b="1" baseline="0">
                <a:solidFill>
                  <a:srgbClr val="532E63"/>
                </a:solidFill>
                <a:effectLst/>
                <a:latin typeface="Calibri" pitchFamily="34" charset="0"/>
              </a:defRPr>
            </a:lvl1pPr>
          </a:lstStyle>
          <a:p>
            <a:endParaRPr lang="en-US" dirty="0"/>
          </a:p>
        </p:txBody>
      </p:sp>
      <p:sp>
        <p:nvSpPr>
          <p:cNvPr id="7" name="Subtitle 2">
            <a:extLst>
              <a:ext uri="{FF2B5EF4-FFF2-40B4-BE49-F238E27FC236}">
                <a16:creationId xmlns:a16="http://schemas.microsoft.com/office/drawing/2014/main" id="{FABF0070-809F-4C03-BABE-7B841DE601B7}"/>
              </a:ext>
            </a:extLst>
          </p:cNvPr>
          <p:cNvSpPr>
            <a:spLocks noGrp="1"/>
          </p:cNvSpPr>
          <p:nvPr>
            <p:ph type="subTitle" idx="1"/>
          </p:nvPr>
        </p:nvSpPr>
        <p:spPr>
          <a:xfrm>
            <a:off x="457200" y="3941921"/>
            <a:ext cx="6400800" cy="342900"/>
          </a:xfrm>
          <a:prstGeom prst="rect">
            <a:avLst/>
          </a:prstGeom>
        </p:spPr>
        <p:txBody>
          <a:bodyPr/>
          <a:lstStyle>
            <a:lvl1pPr marL="0" indent="0" algn="l">
              <a:buNone/>
              <a:defRPr sz="2000" b="1" baseline="0">
                <a:solidFill>
                  <a:srgbClr val="532E63"/>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430679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532E63"/>
                </a:solidFill>
                <a:latin typeface="Calibri" panose="020F0502020204030204" pitchFamily="34" charset="0"/>
              </a:rPr>
              <a:t>For more information, contact CDC</a:t>
            </a:r>
            <a:br>
              <a:rPr lang="en-US" sz="1200" dirty="0">
                <a:solidFill>
                  <a:srgbClr val="532E63"/>
                </a:solidFill>
                <a:latin typeface="Calibri" panose="020F0502020204030204" pitchFamily="34" charset="0"/>
              </a:rPr>
            </a:br>
            <a:r>
              <a:rPr lang="en-US" sz="1200" dirty="0">
                <a:solidFill>
                  <a:srgbClr val="532E63"/>
                </a:solidFill>
                <a:latin typeface="Calibri" panose="020F0502020204030204" pitchFamily="34" charset="0"/>
              </a:rPr>
              <a:t>1-800-CDC-INFO (232-4636)</a:t>
            </a:r>
            <a:br>
              <a:rPr lang="en-US" sz="1200" dirty="0">
                <a:solidFill>
                  <a:srgbClr val="532E63"/>
                </a:solidFill>
                <a:latin typeface="Calibri" panose="020F0502020204030204" pitchFamily="34" charset="0"/>
              </a:rPr>
            </a:br>
            <a:r>
              <a:rPr lang="en-US" sz="1200" dirty="0">
                <a:solidFill>
                  <a:srgbClr val="532E63"/>
                </a:solidFill>
                <a:latin typeface="Calibri" panose="020F0502020204030204" pitchFamily="34" charset="0"/>
              </a:rPr>
              <a:t>TTY:  1-888-232-6348    www.cdc.gov</a:t>
            </a:r>
            <a:br>
              <a:rPr lang="en-US" sz="1200" dirty="0">
                <a:solidFill>
                  <a:srgbClr val="532E63"/>
                </a:solidFill>
                <a:latin typeface="Calibri" panose="020F0502020204030204" pitchFamily="34" charset="0"/>
              </a:rPr>
            </a:br>
            <a:br>
              <a:rPr lang="en-US" sz="1200" dirty="0">
                <a:solidFill>
                  <a:srgbClr val="532E63"/>
                </a:solidFill>
                <a:latin typeface="Calibri" panose="020F0502020204030204" pitchFamily="34" charset="0"/>
              </a:rPr>
            </a:br>
            <a:br>
              <a:rPr lang="en-US" sz="1200" dirty="0">
                <a:solidFill>
                  <a:srgbClr val="532E63"/>
                </a:solidFill>
                <a:latin typeface="Calibri" panose="020F0502020204030204" pitchFamily="34" charset="0"/>
              </a:rPr>
            </a:br>
            <a:r>
              <a:rPr lang="en-US" sz="1200" dirty="0">
                <a:solidFill>
                  <a:srgbClr val="532E63"/>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5" name="Text Placeholder 8">
            <a:extLst>
              <a:ext uri="{FF2B5EF4-FFF2-40B4-BE49-F238E27FC236}">
                <a16:creationId xmlns:a16="http://schemas.microsoft.com/office/drawing/2014/main" id="{00F9AEDB-3F3B-42DB-849A-E6FD5F11CDAE}"/>
              </a:ext>
            </a:extLst>
          </p:cNvPr>
          <p:cNvSpPr>
            <a:spLocks noGrp="1"/>
          </p:cNvSpPr>
          <p:nvPr>
            <p:ph type="body" sz="quarter" idx="10"/>
          </p:nvPr>
        </p:nvSpPr>
        <p:spPr>
          <a:xfrm>
            <a:off x="246488" y="741100"/>
            <a:ext cx="6400800" cy="971550"/>
          </a:xfrm>
          <a:prstGeom prst="rect">
            <a:avLst/>
          </a:prstGeom>
        </p:spPr>
        <p:txBody>
          <a:bodyPr/>
          <a:lstStyle>
            <a:lvl1pPr marL="0" indent="0" algn="l">
              <a:lnSpc>
                <a:spcPts val="2000"/>
              </a:lnSpc>
              <a:buNone/>
              <a:defRPr sz="1800" baseline="0">
                <a:solidFill>
                  <a:srgbClr val="532E63"/>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122ED7A-454E-4283-9473-B9EC5B928E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1601" y="-7814"/>
            <a:ext cx="9360746" cy="512015"/>
          </a:xfrm>
          <a:prstGeom prst="rect">
            <a:avLst/>
          </a:prstGeom>
        </p:spPr>
      </p:pic>
      <p:pic>
        <p:nvPicPr>
          <p:cNvPr id="4" name="Picture 3">
            <a:extLst>
              <a:ext uri="{FF2B5EF4-FFF2-40B4-BE49-F238E27FC236}">
                <a16:creationId xmlns:a16="http://schemas.microsoft.com/office/drawing/2014/main" id="{0DB0AD94-74B1-498A-B35C-FAC0FCA1B49C}"/>
              </a:ext>
            </a:extLst>
          </p:cNvPr>
          <p:cNvPicPr>
            <a:picLocks noChangeAspect="1"/>
          </p:cNvPicPr>
          <p:nvPr userDrawn="1"/>
        </p:nvPicPr>
        <p:blipFill>
          <a:blip r:embed="rId9"/>
          <a:stretch>
            <a:fillRect/>
          </a:stretch>
        </p:blipFill>
        <p:spPr>
          <a:xfrm>
            <a:off x="8221508" y="4573141"/>
            <a:ext cx="781244" cy="442350"/>
          </a:xfrm>
          <a:prstGeom prst="rect">
            <a:avLst/>
          </a:prstGeom>
        </p:spPr>
      </p:pic>
      <p:pic>
        <p:nvPicPr>
          <p:cNvPr id="5" name="Picture 4" descr="Logo&#10;&#10;Description automatically generated">
            <a:extLst>
              <a:ext uri="{FF2B5EF4-FFF2-40B4-BE49-F238E27FC236}">
                <a16:creationId xmlns:a16="http://schemas.microsoft.com/office/drawing/2014/main" id="{1A58C49C-D064-43CF-8F92-64F353C537EC}"/>
              </a:ext>
            </a:extLst>
          </p:cNvPr>
          <p:cNvPicPr>
            <a:picLocks noChangeAspect="1"/>
          </p:cNvPicPr>
          <p:nvPr userDrawn="1"/>
        </p:nvPicPr>
        <p:blipFill>
          <a:blip r:embed="rId10"/>
          <a:stretch>
            <a:fillRect/>
          </a:stretch>
        </p:blipFill>
        <p:spPr>
          <a:xfrm>
            <a:off x="6715592" y="4573141"/>
            <a:ext cx="1222315" cy="442350"/>
          </a:xfrm>
          <a:prstGeom prst="rect">
            <a:avLst/>
          </a:prstGeom>
        </p:spPr>
      </p:pic>
      <p:sp>
        <p:nvSpPr>
          <p:cNvPr id="6" name="TextBox 5">
            <a:extLst>
              <a:ext uri="{FF2B5EF4-FFF2-40B4-BE49-F238E27FC236}">
                <a16:creationId xmlns:a16="http://schemas.microsoft.com/office/drawing/2014/main" id="{991EC8B9-7BCF-44E8-8BED-DAD92BB24DC4}"/>
              </a:ext>
            </a:extLst>
          </p:cNvPr>
          <p:cNvSpPr txBox="1"/>
          <p:nvPr userDrawn="1"/>
        </p:nvSpPr>
        <p:spPr>
          <a:xfrm>
            <a:off x="106628" y="4844476"/>
            <a:ext cx="2585297" cy="276999"/>
          </a:xfrm>
          <a:prstGeom prst="rect">
            <a:avLst/>
          </a:prstGeom>
          <a:noFill/>
        </p:spPr>
        <p:txBody>
          <a:bodyPr wrap="square" rtlCol="0" anchor="ctr">
            <a:spAutoFit/>
          </a:bodyPr>
          <a:lstStyle/>
          <a:p>
            <a:pPr algn="l"/>
            <a:r>
              <a:rPr lang="en-US" sz="1800" b="0" i="0" u="none" strike="noStrike" baseline="30000" dirty="0">
                <a:solidFill>
                  <a:srgbClr val="592C5F"/>
                </a:solidFill>
                <a:latin typeface="+mj-lt"/>
              </a:rPr>
              <a:t>International AIDS Conference 2022</a:t>
            </a:r>
          </a:p>
        </p:txBody>
      </p:sp>
      <p:sp>
        <p:nvSpPr>
          <p:cNvPr id="7" name="Text Placeholder 8">
            <a:extLst>
              <a:ext uri="{FF2B5EF4-FFF2-40B4-BE49-F238E27FC236}">
                <a16:creationId xmlns:a16="http://schemas.microsoft.com/office/drawing/2014/main" id="{1FD1285F-C1F1-4FB9-8FC2-ADDB2B7CF1D0}"/>
              </a:ext>
            </a:extLst>
          </p:cNvPr>
          <p:cNvSpPr txBox="1">
            <a:spLocks/>
          </p:cNvSpPr>
          <p:nvPr userDrawn="1"/>
        </p:nvSpPr>
        <p:spPr>
          <a:xfrm>
            <a:off x="4301405" y="191529"/>
            <a:ext cx="4828373" cy="184485"/>
          </a:xfrm>
          <a:prstGeom prst="rect">
            <a:avLst/>
          </a:prstGeom>
        </p:spPr>
        <p:txBody>
          <a:bodyPr/>
          <a:lstStyle>
            <a:lvl1pPr marL="0" indent="0" algn="l" defTabSz="836023"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52" indent="-107955" algn="l" defTabSz="836023"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39" indent="-119069" algn="l" defTabSz="836023" rtl="0" eaLnBrk="1" latinLnBrk="0" hangingPunct="1">
              <a:spcBef>
                <a:spcPct val="20000"/>
              </a:spcBef>
              <a:buFont typeface="Calibri" panose="020F0502020204030204" pitchFamily="34" charset="0"/>
              <a:buChar char="»"/>
              <a:tabLst>
                <a:tab pos="1028751" algn="l"/>
              </a:tabLst>
              <a:defRPr sz="1200" kern="1200">
                <a:solidFill>
                  <a:schemeClr val="tx1"/>
                </a:solidFill>
                <a:latin typeface="+mn-lt"/>
                <a:ea typeface="+mn-ea"/>
                <a:cs typeface="+mn-cs"/>
              </a:defRPr>
            </a:lvl3pPr>
            <a:lvl4pPr marL="682659" indent="-109543" algn="l" defTabSz="836023"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904" indent="-122244" algn="l" defTabSz="836023"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9063"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7075"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5087"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3098" indent="-209006" algn="l" defTabSz="836023"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r>
              <a:rPr lang="en-US" sz="2000" b="1" baseline="30000" dirty="0">
                <a:solidFill>
                  <a:schemeClr val="bg2"/>
                </a:solidFill>
                <a:latin typeface="Calibri" panose="020F0502020204030204" pitchFamily="34" charset="0"/>
                <a:cs typeface="Calibri" panose="020F0502020204030204" pitchFamily="34" charset="0"/>
              </a:rPr>
              <a:t>Division of Global HIV and Tuberculosis </a:t>
            </a:r>
            <a:r>
              <a:rPr lang="en-US" sz="2000" b="0" baseline="30000" dirty="0">
                <a:solidFill>
                  <a:schemeClr val="bg2"/>
                </a:solidFill>
                <a:latin typeface="Calibri" panose="020F0502020204030204" pitchFamily="34" charset="0"/>
                <a:cs typeface="Calibri" panose="020F0502020204030204" pitchFamily="34" charset="0"/>
              </a:rPr>
              <a:t>| Center for Global Health</a:t>
            </a:r>
          </a:p>
        </p:txBody>
      </p:sp>
      <p:sp>
        <p:nvSpPr>
          <p:cNvPr id="2" name="Rectangle 1">
            <a:extLst>
              <a:ext uri="{FF2B5EF4-FFF2-40B4-BE49-F238E27FC236}">
                <a16:creationId xmlns:a16="http://schemas.microsoft.com/office/drawing/2014/main" id="{47FBD168-7864-4B07-B313-9B84DA8ADD86}"/>
              </a:ext>
            </a:extLst>
          </p:cNvPr>
          <p:cNvSpPr/>
          <p:nvPr userDrawn="1"/>
        </p:nvSpPr>
        <p:spPr>
          <a:xfrm>
            <a:off x="0" y="5070980"/>
            <a:ext cx="9144000" cy="80471"/>
          </a:xfrm>
          <a:prstGeom prst="rect">
            <a:avLst/>
          </a:prstGeom>
          <a:solidFill>
            <a:srgbClr val="592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32E63"/>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532E63"/>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532E63"/>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532E63"/>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diagramQuickStyle" Target="../diagrams/quickStyle1.xml"/><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1.svg"/><Relationship Id="rId5" Type="http://schemas.openxmlformats.org/officeDocument/2006/relationships/diagramData" Target="../diagrams/data1.xml"/><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9.svg"/><Relationship Id="rId9" Type="http://schemas.microsoft.com/office/2007/relationships/diagramDrawing" Target="../diagrams/drawing1.xml"/><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102678"/>
            <a:ext cx="8229600" cy="554172"/>
          </a:xfrm>
          <a:prstGeom prst="rect">
            <a:avLst/>
          </a:prstGeom>
        </p:spPr>
        <p:txBody>
          <a:bodyPr/>
          <a:lstStyle/>
          <a:p>
            <a:r>
              <a:rPr lang="en-US" altLang="en-US" dirty="0"/>
              <a:t>Progress in Scaling Up HIV Recent Infection Surveillance in 13 Countries: </a:t>
            </a:r>
            <a:r>
              <a:rPr lang="en-US" b="1" dirty="0">
                <a:effectLst/>
                <a:latin typeface="Arial" panose="020B0604020202020204" pitchFamily="34" charset="0"/>
                <a:ea typeface="Calibri" panose="020F0502020204030204" pitchFamily="34" charset="0"/>
                <a:cs typeface="Times New Roman" panose="02020603050405020304" pitchFamily="18" charset="0"/>
              </a:rPr>
              <a:t>October 1, 2019</a:t>
            </a:r>
            <a:r>
              <a:rPr lang="en-US" dirty="0">
                <a:effectLst/>
                <a:latin typeface="Arial" panose="020B0604020202020204" pitchFamily="34" charset="0"/>
                <a:ea typeface="Calibri" panose="020F0502020204030204" pitchFamily="34" charset="0"/>
                <a:cs typeface="Times New Roman" panose="02020603050405020304" pitchFamily="18" charset="0"/>
              </a:rPr>
              <a:t>–</a:t>
            </a:r>
            <a:r>
              <a:rPr lang="en-US" b="1" dirty="0">
                <a:effectLst/>
                <a:latin typeface="Arial" panose="020B0604020202020204" pitchFamily="34" charset="0"/>
                <a:ea typeface="Calibri" panose="020F0502020204030204" pitchFamily="34" charset="0"/>
                <a:cs typeface="Times New Roman" panose="02020603050405020304" pitchFamily="18" charset="0"/>
              </a:rPr>
              <a:t>June 30, 2021</a:t>
            </a:r>
            <a:endParaRPr lang="en-US" altLang="en-US" dirty="0"/>
          </a:p>
        </p:txBody>
      </p:sp>
      <p:sp>
        <p:nvSpPr>
          <p:cNvPr id="2" name="Subtitle 1"/>
          <p:cNvSpPr>
            <a:spLocks noGrp="1"/>
          </p:cNvSpPr>
          <p:nvPr>
            <p:ph type="subTitle" idx="1"/>
          </p:nvPr>
        </p:nvSpPr>
        <p:spPr>
          <a:xfrm>
            <a:off x="457200" y="2571750"/>
            <a:ext cx="6400800" cy="844059"/>
          </a:xfrm>
        </p:spPr>
        <p:txBody>
          <a:bodyPr/>
          <a:lstStyle/>
          <a:p>
            <a:r>
              <a:rPr lang="en-US" dirty="0"/>
              <a:t>Ha Truong, MPH</a:t>
            </a:r>
          </a:p>
          <a:p>
            <a:r>
              <a:rPr lang="en-US" dirty="0"/>
              <a:t>PHI-CDC Surveillance Fellow</a:t>
            </a:r>
          </a:p>
          <a:p>
            <a:r>
              <a:rPr lang="en-US" dirty="0"/>
              <a:t>Centers for Disease Control and Prevention</a:t>
            </a:r>
          </a:p>
          <a:p>
            <a:endParaRPr lang="en-US" dirty="0"/>
          </a:p>
          <a:p>
            <a:endParaRPr lang="en-US" dirty="0"/>
          </a:p>
        </p:txBody>
      </p:sp>
      <p:sp>
        <p:nvSpPr>
          <p:cNvPr id="6" name="Text Placeholder 5"/>
          <p:cNvSpPr>
            <a:spLocks noGrp="1"/>
          </p:cNvSpPr>
          <p:nvPr>
            <p:ph type="body" sz="quarter" idx="10"/>
          </p:nvPr>
        </p:nvSpPr>
        <p:spPr>
          <a:xfrm>
            <a:off x="457200" y="3815540"/>
            <a:ext cx="6400800" cy="844059"/>
          </a:xfrm>
        </p:spPr>
        <p:txBody>
          <a:bodyPr/>
          <a:lstStyle/>
          <a:p>
            <a:pPr marL="0" indent="0"/>
            <a:r>
              <a:rPr lang="en-US" dirty="0"/>
              <a:t>AIDS 2022, the 24</a:t>
            </a:r>
            <a:r>
              <a:rPr lang="en-US" baseline="30000" dirty="0"/>
              <a:t>th</a:t>
            </a:r>
            <a:r>
              <a:rPr lang="en-US" dirty="0"/>
              <a:t> International AIDS Conference</a:t>
            </a:r>
          </a:p>
          <a:p>
            <a:r>
              <a:rPr lang="en-US" dirty="0"/>
              <a:t>July 29, 2022</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advTm="12109">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41565" y="517091"/>
            <a:ext cx="9287223" cy="857250"/>
          </a:xfrm>
          <a:prstGeom prst="rect">
            <a:avLst/>
          </a:prstGeom>
        </p:spPr>
        <p:txBody>
          <a:bodyPr/>
          <a:lstStyle/>
          <a:p>
            <a:r>
              <a:rPr lang="en-US" sz="2600" b="0" dirty="0"/>
              <a:t>Heat map of </a:t>
            </a:r>
            <a:r>
              <a:rPr lang="en-US" sz="2600" dirty="0"/>
              <a:t>RITA testing coverage </a:t>
            </a:r>
            <a:r>
              <a:rPr lang="en-US" sz="2600" b="0" dirty="0"/>
              <a:t>by country: </a:t>
            </a:r>
            <a:br>
              <a:rPr lang="en-US" sz="2600" b="0" dirty="0"/>
            </a:br>
            <a:r>
              <a:rPr lang="en-US" sz="2600" b="0" dirty="0"/>
              <a:t>7 PEPFAR-supported countries; October 1, 2019–June 30, 2021 </a:t>
            </a:r>
            <a:endParaRPr lang="en-US" sz="2600" dirty="0"/>
          </a:p>
        </p:txBody>
      </p:sp>
      <p:pic>
        <p:nvPicPr>
          <p:cNvPr id="5" name="Picture 4">
            <a:extLst>
              <a:ext uri="{FF2B5EF4-FFF2-40B4-BE49-F238E27FC236}">
                <a16:creationId xmlns:a16="http://schemas.microsoft.com/office/drawing/2014/main" id="{D6444B39-5553-4612-ACFF-AEEB0AE16220}"/>
              </a:ext>
            </a:extLst>
          </p:cNvPr>
          <p:cNvPicPr>
            <a:picLocks noChangeAspect="1"/>
          </p:cNvPicPr>
          <p:nvPr/>
        </p:nvPicPr>
        <p:blipFill>
          <a:blip r:embed="rId3"/>
          <a:stretch>
            <a:fillRect/>
          </a:stretch>
        </p:blipFill>
        <p:spPr>
          <a:xfrm>
            <a:off x="5045823" y="4560658"/>
            <a:ext cx="1512916" cy="413035"/>
          </a:xfrm>
          <a:prstGeom prst="rect">
            <a:avLst/>
          </a:prstGeom>
        </p:spPr>
      </p:pic>
      <p:sp>
        <p:nvSpPr>
          <p:cNvPr id="10" name="TextBox 9">
            <a:extLst>
              <a:ext uri="{FF2B5EF4-FFF2-40B4-BE49-F238E27FC236}">
                <a16:creationId xmlns:a16="http://schemas.microsoft.com/office/drawing/2014/main" id="{7E7E0434-33BB-471E-B346-6024B4FEE90B}"/>
              </a:ext>
            </a:extLst>
          </p:cNvPr>
          <p:cNvSpPr txBox="1"/>
          <p:nvPr/>
        </p:nvSpPr>
        <p:spPr>
          <a:xfrm>
            <a:off x="114471" y="4507636"/>
            <a:ext cx="5860910" cy="276999"/>
          </a:xfrm>
          <a:prstGeom prst="rect">
            <a:avLst/>
          </a:prstGeom>
          <a:noFill/>
        </p:spPr>
        <p:txBody>
          <a:bodyPr wrap="square" rtlCol="0">
            <a:spAutoFit/>
          </a:bodyPr>
          <a:lstStyle/>
          <a:p>
            <a:r>
              <a:rPr lang="en-US" sz="1200" dirty="0">
                <a:solidFill>
                  <a:schemeClr val="accent4">
                    <a:lumMod val="75000"/>
                  </a:schemeClr>
                </a:solidFill>
                <a:latin typeface="Calibri" panose="020F0502020204030204" pitchFamily="34" charset="0"/>
                <a:cs typeface="Calibri" panose="020F0502020204030204" pitchFamily="34" charset="0"/>
              </a:rPr>
              <a:t>RTRI: rapid test for recent infection, RITA: recent infection testing algorithm </a:t>
            </a:r>
          </a:p>
        </p:txBody>
      </p:sp>
      <p:sp>
        <p:nvSpPr>
          <p:cNvPr id="12" name="TextBox 11">
            <a:extLst>
              <a:ext uri="{FF2B5EF4-FFF2-40B4-BE49-F238E27FC236}">
                <a16:creationId xmlns:a16="http://schemas.microsoft.com/office/drawing/2014/main" id="{3B62AC93-296F-4412-8283-611C4026B463}"/>
              </a:ext>
            </a:extLst>
          </p:cNvPr>
          <p:cNvSpPr txBox="1"/>
          <p:nvPr/>
        </p:nvSpPr>
        <p:spPr>
          <a:xfrm>
            <a:off x="80355" y="3685521"/>
            <a:ext cx="6201662" cy="307777"/>
          </a:xfrm>
          <a:prstGeom prst="rect">
            <a:avLst/>
          </a:prstGeom>
          <a:noFill/>
        </p:spPr>
        <p:txBody>
          <a:bodyPr wrap="square">
            <a:spAutoFit/>
          </a:bodyPr>
          <a:lstStyle/>
          <a:p>
            <a:r>
              <a:rPr lang="en-US" sz="1400" dirty="0">
                <a:solidFill>
                  <a:srgbClr val="080808"/>
                </a:solidFill>
                <a:latin typeface="Calibri" panose="020F0502020204030204" pitchFamily="34" charset="0"/>
                <a:cs typeface="Calibri" panose="020F0502020204030204" pitchFamily="34" charset="0"/>
              </a:rPr>
              <a:t>*Quarterly coverage % removed because % was above 100%</a:t>
            </a:r>
          </a:p>
        </p:txBody>
      </p:sp>
      <p:pic>
        <p:nvPicPr>
          <p:cNvPr id="2" name="Picture 1">
            <a:extLst>
              <a:ext uri="{FF2B5EF4-FFF2-40B4-BE49-F238E27FC236}">
                <a16:creationId xmlns:a16="http://schemas.microsoft.com/office/drawing/2014/main" id="{5A04E394-2B82-48CB-AEFE-320E34C91479}"/>
              </a:ext>
            </a:extLst>
          </p:cNvPr>
          <p:cNvPicPr>
            <a:picLocks noChangeAspect="1"/>
          </p:cNvPicPr>
          <p:nvPr/>
        </p:nvPicPr>
        <p:blipFill>
          <a:blip r:embed="rId4"/>
          <a:stretch>
            <a:fillRect/>
          </a:stretch>
        </p:blipFill>
        <p:spPr>
          <a:xfrm>
            <a:off x="94281" y="1605445"/>
            <a:ext cx="8961120" cy="2013183"/>
          </a:xfrm>
          <a:prstGeom prst="rect">
            <a:avLst/>
          </a:prstGeom>
        </p:spPr>
      </p:pic>
    </p:spTree>
    <p:extLst>
      <p:ext uri="{BB962C8B-B14F-4D97-AF65-F5344CB8AC3E}">
        <p14:creationId xmlns:p14="http://schemas.microsoft.com/office/powerpoint/2010/main" val="3049167684"/>
      </p:ext>
    </p:extLst>
  </p:cSld>
  <p:clrMapOvr>
    <a:masterClrMapping/>
  </p:clrMapOvr>
  <p:transition advTm="14240">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88131" y="263525"/>
            <a:ext cx="8229600" cy="857250"/>
          </a:xfrm>
          <a:prstGeom prst="rect">
            <a:avLst/>
          </a:prstGeom>
        </p:spPr>
        <p:txBody>
          <a:bodyPr/>
          <a:lstStyle/>
          <a:p>
            <a:r>
              <a:rPr lang="en-US" dirty="0"/>
              <a:t>Discussion</a:t>
            </a:r>
          </a:p>
        </p:txBody>
      </p:sp>
      <p:sp>
        <p:nvSpPr>
          <p:cNvPr id="3" name="Content Placeholder 2"/>
          <p:cNvSpPr>
            <a:spLocks noGrp="1"/>
          </p:cNvSpPr>
          <p:nvPr>
            <p:ph type="body" sz="quarter" idx="10"/>
          </p:nvPr>
        </p:nvSpPr>
        <p:spPr>
          <a:xfrm>
            <a:off x="288131" y="1223962"/>
            <a:ext cx="8617744" cy="3341688"/>
          </a:xfrm>
        </p:spPr>
        <p:txBody>
          <a:bodyPr/>
          <a:lstStyle/>
          <a:p>
            <a:pPr marL="342900" indent="-342900">
              <a:spcBef>
                <a:spcPts val="0"/>
              </a:spcBef>
              <a:spcAft>
                <a:spcPts val="400"/>
              </a:spcAft>
              <a:buFont typeface="Arial" panose="020B0604020202020204" pitchFamily="34" charset="0"/>
              <a:buChar char="•"/>
            </a:pPr>
            <a:r>
              <a:rPr lang="en-US" sz="2000" b="0" dirty="0">
                <a:effectLst/>
                <a:ea typeface="Calibri" panose="020F0502020204030204" pitchFamily="34" charset="0"/>
              </a:rPr>
              <a:t>RTRI site and testing coverage increased </a:t>
            </a:r>
            <a:r>
              <a:rPr lang="en-US" sz="2000" dirty="0">
                <a:ea typeface="Calibri" panose="020F0502020204030204" pitchFamily="34" charset="0"/>
              </a:rPr>
              <a:t>overall</a:t>
            </a:r>
            <a:r>
              <a:rPr lang="en-US" sz="2000" b="0" dirty="0">
                <a:effectLst/>
                <a:ea typeface="Calibri" panose="020F0502020204030204" pitchFamily="34" charset="0"/>
              </a:rPr>
              <a:t> </a:t>
            </a:r>
          </a:p>
          <a:p>
            <a:pPr marL="342900" indent="-342900">
              <a:spcBef>
                <a:spcPts val="0"/>
              </a:spcBef>
              <a:spcAft>
                <a:spcPts val="400"/>
              </a:spcAft>
              <a:buFont typeface="Arial" panose="020B0604020202020204" pitchFamily="34" charset="0"/>
              <a:buChar char="•"/>
            </a:pPr>
            <a:r>
              <a:rPr lang="en-US" sz="2000" b="0" dirty="0">
                <a:effectLst/>
                <a:ea typeface="Calibri" panose="020F0502020204030204" pitchFamily="34" charset="0"/>
              </a:rPr>
              <a:t>RTRI coverage decreased briefly April 1–June 30, 2020, possibly </a:t>
            </a:r>
            <a:r>
              <a:rPr lang="en-US" sz="2000" b="0" dirty="0">
                <a:ea typeface="Calibri" panose="020F0502020204030204" pitchFamily="34" charset="0"/>
              </a:rPr>
              <a:t>due </a:t>
            </a:r>
            <a:r>
              <a:rPr lang="en-US" sz="2000" b="0" dirty="0">
                <a:effectLst/>
                <a:ea typeface="Calibri" panose="020F0502020204030204" pitchFamily="34" charset="0"/>
              </a:rPr>
              <a:t>to:</a:t>
            </a:r>
          </a:p>
          <a:p>
            <a:pPr lvl="2">
              <a:spcBef>
                <a:spcPts val="0"/>
              </a:spcBef>
              <a:spcAft>
                <a:spcPts val="400"/>
              </a:spcAft>
              <a:buFont typeface="Arial" panose="020B0604020202020204" pitchFamily="34" charset="0"/>
              <a:buChar char="•"/>
            </a:pPr>
            <a:r>
              <a:rPr lang="en-US" sz="1800" b="0" dirty="0">
                <a:effectLst/>
                <a:ea typeface="Calibri" panose="020F0502020204030204" pitchFamily="34" charset="0"/>
              </a:rPr>
              <a:t>PEPFAR guidance to temporarily pause recent infection testing </a:t>
            </a:r>
            <a:r>
              <a:rPr lang="en-US" sz="1800" dirty="0">
                <a:ea typeface="Calibri" panose="020F0502020204030204" pitchFamily="34" charset="0"/>
              </a:rPr>
              <a:t>in</a:t>
            </a:r>
            <a:r>
              <a:rPr lang="en-US" sz="1800" b="0" dirty="0">
                <a:effectLst/>
                <a:ea typeface="Calibri" panose="020F0502020204030204" pitchFamily="34" charset="0"/>
              </a:rPr>
              <a:t> March 2020</a:t>
            </a:r>
          </a:p>
          <a:p>
            <a:pPr lvl="2">
              <a:spcBef>
                <a:spcPts val="0"/>
              </a:spcBef>
              <a:spcAft>
                <a:spcPts val="400"/>
              </a:spcAft>
              <a:buFont typeface="Arial" panose="020B0604020202020204" pitchFamily="34" charset="0"/>
              <a:buChar char="•"/>
            </a:pPr>
            <a:r>
              <a:rPr lang="en-US" sz="1800" dirty="0">
                <a:ea typeface="Calibri" panose="020F0502020204030204" pitchFamily="34" charset="0"/>
              </a:rPr>
              <a:t>D</a:t>
            </a:r>
            <a:r>
              <a:rPr lang="en-US" sz="1800" b="0" dirty="0">
                <a:effectLst/>
                <a:ea typeface="Calibri" panose="020F0502020204030204" pitchFamily="34" charset="0"/>
              </a:rPr>
              <a:t>isruptions in HIV testing</a:t>
            </a:r>
          </a:p>
          <a:p>
            <a:pPr lvl="2">
              <a:spcBef>
                <a:spcPts val="0"/>
              </a:spcBef>
              <a:spcAft>
                <a:spcPts val="400"/>
              </a:spcAft>
              <a:buFont typeface="Arial" panose="020B0604020202020204" pitchFamily="34" charset="0"/>
              <a:buChar char="•"/>
            </a:pPr>
            <a:r>
              <a:rPr lang="en-US" sz="1800" dirty="0">
                <a:ea typeface="Calibri" panose="020F0502020204030204" pitchFamily="34" charset="0"/>
              </a:rPr>
              <a:t>C</a:t>
            </a:r>
            <a:r>
              <a:rPr lang="en-US" sz="1800" b="0" dirty="0">
                <a:effectLst/>
                <a:ea typeface="Calibri" panose="020F0502020204030204" pitchFamily="34" charset="0"/>
              </a:rPr>
              <a:t>OVID-19 mitigation </a:t>
            </a:r>
            <a:r>
              <a:rPr lang="en-US" sz="1800" dirty="0">
                <a:ea typeface="Calibri" panose="020F0502020204030204" pitchFamily="34" charset="0"/>
              </a:rPr>
              <a:t>efforts</a:t>
            </a:r>
            <a:endParaRPr lang="en-US" sz="1800" b="0" dirty="0">
              <a:effectLst/>
              <a:ea typeface="Calibri" panose="020F0502020204030204" pitchFamily="34" charset="0"/>
            </a:endParaRPr>
          </a:p>
          <a:p>
            <a:pPr marL="342900" indent="-342900">
              <a:spcBef>
                <a:spcPts val="0"/>
              </a:spcBef>
              <a:spcAft>
                <a:spcPts val="400"/>
              </a:spcAft>
              <a:buFont typeface="Arial" panose="020B0604020202020204" pitchFamily="34" charset="0"/>
              <a:buChar char="•"/>
            </a:pPr>
            <a:r>
              <a:rPr lang="en-US" sz="2000" b="0" dirty="0">
                <a:effectLst/>
                <a:ea typeface="Calibri" panose="020F0502020204030204" pitchFamily="34" charset="0"/>
              </a:rPr>
              <a:t>RITA coverage decreased for 4 countries, possibly due to:</a:t>
            </a:r>
          </a:p>
          <a:p>
            <a:pPr lvl="2">
              <a:spcBef>
                <a:spcPts val="0"/>
              </a:spcBef>
              <a:spcAft>
                <a:spcPts val="400"/>
              </a:spcAft>
              <a:buFont typeface="Arial" panose="020B0604020202020204" pitchFamily="34" charset="0"/>
              <a:buChar char="•"/>
            </a:pPr>
            <a:r>
              <a:rPr lang="en-US" sz="1800" dirty="0">
                <a:ea typeface="Calibri" panose="020F0502020204030204" pitchFamily="34" charset="0"/>
              </a:rPr>
              <a:t>Larger increase in number of sites providing RTRI testing compared to RITA testing</a:t>
            </a:r>
          </a:p>
          <a:p>
            <a:pPr lvl="2">
              <a:spcBef>
                <a:spcPts val="0"/>
              </a:spcBef>
              <a:spcAft>
                <a:spcPts val="400"/>
              </a:spcAft>
              <a:buFont typeface="Arial" panose="020B0604020202020204" pitchFamily="34" charset="0"/>
              <a:buChar char="•"/>
            </a:pPr>
            <a:r>
              <a:rPr lang="en-US" sz="1800" b="0" dirty="0">
                <a:effectLst/>
                <a:ea typeface="Calibri" panose="020F0502020204030204" pitchFamily="34" charset="0"/>
              </a:rPr>
              <a:t>Challenges </a:t>
            </a:r>
            <a:r>
              <a:rPr lang="en-US" sz="1800" dirty="0">
                <a:ea typeface="Calibri" panose="020F0502020204030204" pitchFamily="34" charset="0"/>
              </a:rPr>
              <a:t>in </a:t>
            </a:r>
            <a:r>
              <a:rPr lang="en-US" sz="1800" b="0" dirty="0">
                <a:effectLst/>
                <a:ea typeface="Calibri" panose="020F0502020204030204" pitchFamily="34" charset="0"/>
              </a:rPr>
              <a:t>implementing and reporting viral load testing for RITA</a:t>
            </a:r>
          </a:p>
          <a:p>
            <a:pPr lvl="2">
              <a:spcBef>
                <a:spcPts val="0"/>
              </a:spcBef>
              <a:spcAft>
                <a:spcPts val="400"/>
              </a:spcAft>
              <a:buFont typeface="Arial" panose="020B0604020202020204" pitchFamily="34" charset="0"/>
              <a:buChar char="•"/>
            </a:pPr>
            <a:r>
              <a:rPr lang="en-US" sz="1800" b="0" dirty="0">
                <a:effectLst/>
                <a:ea typeface="Calibri" panose="020F0502020204030204" pitchFamily="34" charset="0"/>
              </a:rPr>
              <a:t>COVID-19 mitigation activities</a:t>
            </a:r>
          </a:p>
          <a:p>
            <a:pPr marL="461963" lvl="2" indent="0">
              <a:spcBef>
                <a:spcPts val="0"/>
              </a:spcBef>
              <a:spcAft>
                <a:spcPts val="400"/>
              </a:spcAft>
              <a:buNone/>
            </a:pPr>
            <a:endParaRPr lang="en-US" b="0" dirty="0">
              <a:effectLst/>
              <a:ea typeface="Calibri" panose="020F0502020204030204" pitchFamily="34" charset="0"/>
            </a:endParaRPr>
          </a:p>
          <a:p>
            <a:pPr lvl="2">
              <a:spcBef>
                <a:spcPts val="400"/>
              </a:spcBef>
              <a:buFont typeface="Arial" panose="020B0604020202020204" pitchFamily="34" charset="0"/>
              <a:buChar char="•"/>
            </a:pPr>
            <a:endParaRPr lang="en-US" dirty="0">
              <a:ea typeface="Calibri" panose="020F0502020204030204" pitchFamily="34" charset="0"/>
            </a:endParaRPr>
          </a:p>
          <a:p>
            <a:pPr marL="461963" lvl="2" indent="0">
              <a:spcBef>
                <a:spcPts val="400"/>
              </a:spcBef>
              <a:buNone/>
            </a:pPr>
            <a:endParaRPr lang="en-US" b="0" dirty="0">
              <a:effectLst/>
              <a:ea typeface="Calibri" panose="020F0502020204030204" pitchFamily="34" charset="0"/>
            </a:endParaRPr>
          </a:p>
        </p:txBody>
      </p:sp>
    </p:spTree>
    <p:extLst>
      <p:ext uri="{BB962C8B-B14F-4D97-AF65-F5344CB8AC3E}">
        <p14:creationId xmlns:p14="http://schemas.microsoft.com/office/powerpoint/2010/main" val="3946808450"/>
      </p:ext>
    </p:extLst>
  </p:cSld>
  <p:clrMapOvr>
    <a:masterClrMapping/>
  </p:clrMapOvr>
  <p:transition advTm="4011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88131" y="263525"/>
            <a:ext cx="8229600" cy="857250"/>
          </a:xfrm>
          <a:prstGeom prst="rect">
            <a:avLst/>
          </a:prstGeom>
        </p:spPr>
        <p:txBody>
          <a:bodyPr/>
          <a:lstStyle/>
          <a:p>
            <a:r>
              <a:rPr lang="en-US" dirty="0"/>
              <a:t>Limitations</a:t>
            </a:r>
          </a:p>
        </p:txBody>
      </p:sp>
      <p:sp>
        <p:nvSpPr>
          <p:cNvPr id="3" name="Content Placeholder 2"/>
          <p:cNvSpPr>
            <a:spLocks noGrp="1"/>
          </p:cNvSpPr>
          <p:nvPr>
            <p:ph type="body" sz="quarter" idx="10"/>
          </p:nvPr>
        </p:nvSpPr>
        <p:spPr>
          <a:xfrm>
            <a:off x="288131" y="1243212"/>
            <a:ext cx="8617744" cy="3341688"/>
          </a:xfrm>
        </p:spPr>
        <p:txBody>
          <a:bodyPr/>
          <a:lstStyle/>
          <a:p>
            <a:pPr marL="457200" marR="0" indent="-457200">
              <a:spcBef>
                <a:spcPts val="0"/>
              </a:spcBef>
              <a:spcAft>
                <a:spcPts val="400"/>
              </a:spcAft>
              <a:buFont typeface="Arial" panose="020B0604020202020204" pitchFamily="34" charset="0"/>
              <a:buChar char="•"/>
            </a:pPr>
            <a:r>
              <a:rPr lang="en-GB" sz="2600" dirty="0">
                <a:ea typeface="Times New Roman" panose="02020603050405020304" pitchFamily="18" charset="0"/>
                <a:cs typeface="Calibri" panose="020F0502020204030204" pitchFamily="34" charset="0"/>
              </a:rPr>
              <a:t>Some R</a:t>
            </a:r>
            <a:r>
              <a:rPr lang="en-GB" sz="2600" dirty="0">
                <a:effectLst/>
                <a:ea typeface="Times New Roman" panose="02020603050405020304" pitchFamily="18" charset="0"/>
                <a:cs typeface="Calibri" panose="020F0502020204030204" pitchFamily="34" charset="0"/>
              </a:rPr>
              <a:t>TRI and RITA data were excluded due to reporting errors resulting in quarterly coverage (%) ≥ 100%</a:t>
            </a:r>
          </a:p>
          <a:p>
            <a:pPr marL="457200" indent="-457200">
              <a:spcBef>
                <a:spcPts val="0"/>
              </a:spcBef>
              <a:spcAft>
                <a:spcPts val="200"/>
              </a:spcAft>
              <a:buFont typeface="Arial" panose="020B0604020202020204" pitchFamily="34" charset="0"/>
              <a:buChar char="•"/>
            </a:pPr>
            <a:r>
              <a:rPr lang="en-GB" sz="2600" dirty="0">
                <a:ea typeface="Times New Roman" panose="02020603050405020304" pitchFamily="18" charset="0"/>
                <a:cs typeface="Calibri" panose="020F0502020204030204" pitchFamily="34" charset="0"/>
              </a:rPr>
              <a:t>The RTRI and RITA testing coverage presented are estimates because site-level data are aggregate and non-deduplicated</a:t>
            </a:r>
          </a:p>
        </p:txBody>
      </p:sp>
    </p:spTree>
    <p:extLst>
      <p:ext uri="{BB962C8B-B14F-4D97-AF65-F5344CB8AC3E}">
        <p14:creationId xmlns:p14="http://schemas.microsoft.com/office/powerpoint/2010/main" val="3107329223"/>
      </p:ext>
    </p:extLst>
  </p:cSld>
  <p:clrMapOvr>
    <a:masterClrMapping/>
  </p:clrMapOvr>
  <p:transition advTm="20328">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88131" y="263525"/>
            <a:ext cx="8229600" cy="857250"/>
          </a:xfrm>
          <a:prstGeom prst="rect">
            <a:avLst/>
          </a:prstGeom>
        </p:spPr>
        <p:txBody>
          <a:bodyPr/>
          <a:lstStyle/>
          <a:p>
            <a:r>
              <a:rPr lang="en-US" dirty="0"/>
              <a:t>Conclusions</a:t>
            </a:r>
          </a:p>
        </p:txBody>
      </p:sp>
      <p:sp>
        <p:nvSpPr>
          <p:cNvPr id="3" name="Content Placeholder 2"/>
          <p:cNvSpPr>
            <a:spLocks noGrp="1"/>
          </p:cNvSpPr>
          <p:nvPr>
            <p:ph type="body" sz="quarter" idx="10"/>
          </p:nvPr>
        </p:nvSpPr>
        <p:spPr>
          <a:xfrm>
            <a:off x="288131" y="1223962"/>
            <a:ext cx="8617744" cy="3341688"/>
          </a:xfrm>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2600" dirty="0">
                <a:ea typeface="Calibri" panose="020F0502020204030204" pitchFamily="34" charset="0"/>
                <a:cs typeface="Calibri" panose="020F0502020204030204" pitchFamily="34" charset="0"/>
              </a:rPr>
              <a:t>C</a:t>
            </a:r>
            <a:r>
              <a:rPr lang="en-US" sz="2600" dirty="0">
                <a:effectLst/>
                <a:ea typeface="Calibri" panose="020F0502020204030204" pitchFamily="34" charset="0"/>
                <a:cs typeface="Calibri" panose="020F0502020204030204" pitchFamily="34" charset="0"/>
              </a:rPr>
              <a:t>ountries implementing recent infection surveillance increased RTRI coverage during the reporting period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2600" dirty="0">
                <a:ea typeface="Calibri" panose="020F0502020204030204" pitchFamily="34" charset="0"/>
                <a:cs typeface="Calibri" panose="020F0502020204030204" pitchFamily="34" charset="0"/>
              </a:rPr>
              <a:t>Continued</a:t>
            </a:r>
            <a:r>
              <a:rPr lang="en-US" sz="2600" b="0" dirty="0">
                <a:effectLst/>
                <a:ea typeface="Calibri" panose="020F0502020204030204" pitchFamily="34" charset="0"/>
                <a:cs typeface="Calibri" panose="020F0502020204030204" pitchFamily="34" charset="0"/>
              </a:rPr>
              <a:t> support for viral load testing, an important component of recent infection surveillance, can help countries improve RITA coverage</a:t>
            </a:r>
          </a:p>
        </p:txBody>
      </p:sp>
    </p:spTree>
    <p:extLst>
      <p:ext uri="{BB962C8B-B14F-4D97-AF65-F5344CB8AC3E}">
        <p14:creationId xmlns:p14="http://schemas.microsoft.com/office/powerpoint/2010/main" val="3326219824"/>
      </p:ext>
    </p:extLst>
  </p:cSld>
  <p:clrMapOvr>
    <a:masterClrMapping/>
  </p:clrMapOvr>
  <p:transition advTm="18032">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857250"/>
          </a:xfrm>
          <a:prstGeom prst="rect">
            <a:avLst/>
          </a:prstGeom>
        </p:spPr>
        <p:txBody>
          <a:bodyPr/>
          <a:lstStyle/>
          <a:p>
            <a:r>
              <a:rPr lang="en-US" dirty="0"/>
              <a:t>Acknowledgements</a:t>
            </a:r>
          </a:p>
        </p:txBody>
      </p:sp>
      <p:sp>
        <p:nvSpPr>
          <p:cNvPr id="3" name="Content Placeholder 2"/>
          <p:cNvSpPr>
            <a:spLocks noGrp="1"/>
          </p:cNvSpPr>
          <p:nvPr>
            <p:ph type="body" sz="quarter" idx="10"/>
          </p:nvPr>
        </p:nvSpPr>
        <p:spPr>
          <a:xfrm>
            <a:off x="457199" y="1158875"/>
            <a:ext cx="8229600" cy="3341688"/>
          </a:xfrm>
        </p:spPr>
        <p:txBody>
          <a:bodyPr/>
          <a:lstStyle/>
          <a:p>
            <a:pPr marL="285750" indent="-285750">
              <a:buFont typeface="Arial" panose="020B0604020202020204" pitchFamily="34" charset="0"/>
              <a:buChar char="•"/>
            </a:pPr>
            <a:r>
              <a:rPr lang="en-US" sz="2000" dirty="0"/>
              <a:t>National Ministries of Health</a:t>
            </a:r>
          </a:p>
          <a:p>
            <a:pPr marL="285750" indent="-285750">
              <a:buFont typeface="Arial" panose="020B0604020202020204" pitchFamily="34" charset="0"/>
              <a:buChar char="•"/>
            </a:pPr>
            <a:r>
              <a:rPr lang="en-US" sz="2000" dirty="0"/>
              <a:t>In-country PEPFAR teams, local staff, and implementing partners</a:t>
            </a:r>
          </a:p>
          <a:p>
            <a:pPr marL="285750" indent="-285750">
              <a:buFont typeface="Arial" panose="020B0604020202020204" pitchFamily="34" charset="0"/>
              <a:buChar char="•"/>
            </a:pPr>
            <a:r>
              <a:rPr lang="en-US" sz="2000" dirty="0"/>
              <a:t>Tracking with Recency Assays to Control the Epidemic (TRACE) implementing partners</a:t>
            </a:r>
          </a:p>
          <a:p>
            <a:pPr marL="285750" indent="-285750">
              <a:buFont typeface="Arial" panose="020B0604020202020204" pitchFamily="34" charset="0"/>
              <a:buChar char="•"/>
            </a:pPr>
            <a:r>
              <a:rPr lang="en-US" sz="2000" dirty="0"/>
              <a:t>PEPFAR Interagency</a:t>
            </a:r>
          </a:p>
          <a:p>
            <a:pPr marL="627063" lvl="1" indent="-285750"/>
            <a:r>
              <a:rPr lang="en-US" sz="1600" dirty="0"/>
              <a:t>Department of Defense</a:t>
            </a:r>
          </a:p>
          <a:p>
            <a:pPr marL="627063" lvl="1" indent="-285750"/>
            <a:r>
              <a:rPr lang="en-US" sz="1600" dirty="0"/>
              <a:t>Department of State</a:t>
            </a:r>
          </a:p>
          <a:p>
            <a:pPr marL="627063" lvl="1" indent="-285750"/>
            <a:r>
              <a:rPr lang="en-US" sz="1600" dirty="0"/>
              <a:t>US Agency for International Development</a:t>
            </a:r>
          </a:p>
          <a:p>
            <a:pPr marL="285750" indent="-285750">
              <a:buFont typeface="Arial" panose="020B0604020202020204" pitchFamily="34" charset="0"/>
              <a:buChar char="•"/>
            </a:pPr>
            <a:r>
              <a:rPr lang="en-US" sz="2000" dirty="0"/>
              <a:t>CDC country offices and headquarters</a:t>
            </a:r>
          </a:p>
          <a:p>
            <a:endParaRPr lang="en-US" sz="2000" dirty="0"/>
          </a:p>
          <a:p>
            <a:pPr marL="285750" indent="-285750">
              <a:buFont typeface="Arial" panose="020B0604020202020204" pitchFamily="34" charset="0"/>
              <a:buChar char="•"/>
            </a:pPr>
            <a:endParaRPr lang="en-US" sz="2000" dirty="0"/>
          </a:p>
          <a:p>
            <a:pPr marL="342900" indent="-342900">
              <a:buClr>
                <a:srgbClr val="532E63"/>
              </a:buClr>
              <a:buFont typeface="Arial" panose="020B0604020202020204" pitchFamily="34" charset="0"/>
              <a:buChar char="•"/>
            </a:pPr>
            <a:endParaRPr lang="en-US" sz="2000" dirty="0"/>
          </a:p>
        </p:txBody>
      </p:sp>
    </p:spTree>
    <p:extLst>
      <p:ext uri="{BB962C8B-B14F-4D97-AF65-F5344CB8AC3E}">
        <p14:creationId xmlns:p14="http://schemas.microsoft.com/office/powerpoint/2010/main" val="569727988"/>
      </p:ext>
    </p:extLst>
  </p:cSld>
  <p:clrMapOvr>
    <a:masterClrMapping/>
  </p:clrMapOvr>
  <p:transition advTm="14154">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05979"/>
            <a:ext cx="8229600" cy="857250"/>
          </a:xfrm>
          <a:prstGeom prst="rect">
            <a:avLst/>
          </a:prstGeom>
        </p:spPr>
        <p:txBody>
          <a:bodyPr/>
          <a:lstStyle/>
          <a:p>
            <a:r>
              <a:rPr lang="en-US" dirty="0"/>
              <a:t>Acknowledgements continued</a:t>
            </a:r>
          </a:p>
        </p:txBody>
      </p:sp>
      <p:sp>
        <p:nvSpPr>
          <p:cNvPr id="3" name="Content Placeholder 2"/>
          <p:cNvSpPr>
            <a:spLocks noGrp="1"/>
          </p:cNvSpPr>
          <p:nvPr>
            <p:ph type="body" sz="quarter" idx="10"/>
          </p:nvPr>
        </p:nvSpPr>
        <p:spPr>
          <a:xfrm>
            <a:off x="457200" y="1205080"/>
            <a:ext cx="3743325" cy="3341688"/>
          </a:xfrm>
        </p:spPr>
        <p:txBody>
          <a:bodyPr/>
          <a:lstStyle/>
          <a:p>
            <a:r>
              <a:rPr lang="en-US" sz="1500" dirty="0">
                <a:effectLst/>
                <a:ea typeface="Calibri" panose="020F0502020204030204" pitchFamily="34" charset="0"/>
                <a:cs typeface="Calibri" panose="020F0502020204030204" pitchFamily="34" charset="0"/>
              </a:rPr>
              <a:t>Ha T. Truong</a:t>
            </a:r>
            <a:r>
              <a:rPr lang="en-US" sz="1500" baseline="30000" dirty="0">
                <a:effectLst/>
                <a:ea typeface="Calibri" panose="020F0502020204030204" pitchFamily="34" charset="0"/>
                <a:cs typeface="Calibri" panose="020F0502020204030204" pitchFamily="34" charset="0"/>
              </a:rPr>
              <a:t>1,2</a:t>
            </a:r>
            <a:r>
              <a:rPr lang="en-US" sz="1500" dirty="0">
                <a:effectLst/>
                <a:ea typeface="Calibri" panose="020F0502020204030204" pitchFamily="34" charset="0"/>
                <a:cs typeface="Calibri" panose="020F0502020204030204" pitchFamily="34" charset="0"/>
              </a:rPr>
              <a:t>, Melissa M. Arons</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Mary E. Schmitz</a:t>
            </a:r>
            <a:r>
              <a:rPr lang="en-US" sz="1500" baseline="30000" dirty="0">
                <a:effectLst/>
                <a:ea typeface="Calibri" panose="020F0502020204030204" pitchFamily="34" charset="0"/>
                <a:cs typeface="Calibri" panose="020F0502020204030204" pitchFamily="34" charset="0"/>
              </a:rPr>
              <a:t>3,4</a:t>
            </a:r>
            <a:r>
              <a:rPr lang="en-US" sz="1500" dirty="0">
                <a:effectLst/>
                <a:ea typeface="Calibri" panose="020F0502020204030204" pitchFamily="34" charset="0"/>
                <a:cs typeface="Calibri" panose="020F0502020204030204" pitchFamily="34" charset="0"/>
              </a:rPr>
              <a:t>, </a:t>
            </a:r>
            <a:r>
              <a:rPr lang="en-US" sz="1500" dirty="0">
                <a:effectLst/>
                <a:ea typeface="Times New Roman" panose="02020603050405020304" pitchFamily="18" charset="0"/>
                <a:cs typeface="Calibri" panose="020F0502020204030204" pitchFamily="34" charset="0"/>
              </a:rPr>
              <a:t>Munyaradzi Pasipamire</a:t>
            </a:r>
            <a:r>
              <a:rPr lang="en-US" sz="1500" baseline="30000" dirty="0">
                <a:effectLst/>
                <a:ea typeface="Times New Roman" panose="02020603050405020304" pitchFamily="18" charset="0"/>
                <a:cs typeface="Calibri" panose="020F0502020204030204" pitchFamily="34" charset="0"/>
              </a:rPr>
              <a:t>5</a:t>
            </a:r>
            <a:r>
              <a:rPr lang="en-US" sz="1500" dirty="0">
                <a:effectLst/>
                <a:ea typeface="Times New Roman" panose="02020603050405020304" pitchFamily="18" charset="0"/>
                <a:cs typeface="Calibri" panose="020F0502020204030204" pitchFamily="34" charset="0"/>
              </a:rPr>
              <a:t>, Ashenafi Haile</a:t>
            </a:r>
            <a:r>
              <a:rPr lang="en-US" sz="1500" baseline="30000" dirty="0">
                <a:effectLst/>
                <a:ea typeface="Times New Roman" panose="02020603050405020304" pitchFamily="18" charset="0"/>
                <a:cs typeface="Calibri" panose="020F0502020204030204" pitchFamily="34" charset="0"/>
              </a:rPr>
              <a:t>6</a:t>
            </a:r>
            <a:r>
              <a:rPr lang="en-US" sz="1500" dirty="0">
                <a:effectLst/>
                <a:ea typeface="Times New Roman" panose="02020603050405020304" pitchFamily="18" charset="0"/>
                <a:cs typeface="Calibri" panose="020F0502020204030204" pitchFamily="34" charset="0"/>
              </a:rPr>
              <a:t>, </a:t>
            </a:r>
            <a:r>
              <a:rPr lang="en-US" sz="1500" dirty="0">
                <a:effectLst/>
                <a:ea typeface="Calibri" panose="020F0502020204030204" pitchFamily="34" charset="0"/>
                <a:cs typeface="Calibri" panose="020F0502020204030204" pitchFamily="34" charset="0"/>
              </a:rPr>
              <a:t>Yared Tedla</a:t>
            </a:r>
            <a:r>
              <a:rPr lang="en-US" sz="1500" baseline="30000" dirty="0">
                <a:effectLst/>
                <a:ea typeface="Calibri" panose="020F0502020204030204" pitchFamily="34" charset="0"/>
                <a:cs typeface="Calibri" panose="020F0502020204030204" pitchFamily="34" charset="0"/>
              </a:rPr>
              <a:t>6</a:t>
            </a:r>
            <a:r>
              <a:rPr lang="en-US" sz="1500" dirty="0">
                <a:effectLst/>
                <a:ea typeface="Calibri" panose="020F0502020204030204" pitchFamily="34" charset="0"/>
                <a:cs typeface="Calibri" panose="020F0502020204030204" pitchFamily="34" charset="0"/>
              </a:rPr>
              <a:t>, Getinet Abera</a:t>
            </a:r>
            <a:r>
              <a:rPr lang="en-US" sz="1500" baseline="30000" dirty="0">
                <a:effectLst/>
                <a:ea typeface="Calibri" panose="020F0502020204030204" pitchFamily="34" charset="0"/>
                <a:cs typeface="Calibri" panose="020F0502020204030204" pitchFamily="34" charset="0"/>
              </a:rPr>
              <a:t>6</a:t>
            </a:r>
            <a:r>
              <a:rPr lang="en-US" sz="1500" dirty="0">
                <a:effectLst/>
                <a:ea typeface="Calibri" panose="020F0502020204030204" pitchFamily="34" charset="0"/>
                <a:cs typeface="Calibri" panose="020F0502020204030204" pitchFamily="34" charset="0"/>
              </a:rPr>
              <a:t>, Nasim Farach</a:t>
            </a:r>
            <a:r>
              <a:rPr lang="en-US" sz="1500" baseline="30000" dirty="0">
                <a:effectLst/>
                <a:ea typeface="Calibri" panose="020F0502020204030204" pitchFamily="34" charset="0"/>
                <a:cs typeface="Calibri" panose="020F0502020204030204" pitchFamily="34" charset="0"/>
              </a:rPr>
              <a:t>7</a:t>
            </a:r>
            <a:r>
              <a:rPr lang="en-US" sz="1500" dirty="0">
                <a:effectLst/>
                <a:ea typeface="Calibri" panose="020F0502020204030204" pitchFamily="34" charset="0"/>
                <a:cs typeface="Calibri" panose="020F0502020204030204" pitchFamily="34" charset="0"/>
              </a:rPr>
              <a:t>, Cristine Gutierrez</a:t>
            </a:r>
            <a:r>
              <a:rPr lang="en-US" sz="1500" baseline="30000" dirty="0">
                <a:effectLst/>
                <a:ea typeface="Calibri" panose="020F0502020204030204" pitchFamily="34" charset="0"/>
                <a:cs typeface="Calibri" panose="020F0502020204030204" pitchFamily="34" charset="0"/>
              </a:rPr>
              <a:t>7</a:t>
            </a:r>
            <a:r>
              <a:rPr lang="en-US" sz="1500" dirty="0">
                <a:effectLst/>
                <a:ea typeface="Calibri" panose="020F0502020204030204" pitchFamily="34" charset="0"/>
                <a:cs typeface="Calibri" panose="020F0502020204030204" pitchFamily="34" charset="0"/>
              </a:rPr>
              <a:t>, Nellie Wadonda-Kabondo</a:t>
            </a:r>
            <a:r>
              <a:rPr lang="en-US" sz="1500" baseline="30000" dirty="0">
                <a:effectLst/>
                <a:ea typeface="Calibri" panose="020F0502020204030204" pitchFamily="34" charset="0"/>
                <a:cs typeface="Calibri" panose="020F0502020204030204" pitchFamily="34" charset="0"/>
              </a:rPr>
              <a:t>8</a:t>
            </a:r>
            <a:r>
              <a:rPr lang="en-US" sz="1500" dirty="0">
                <a:effectLst/>
                <a:ea typeface="Calibri" panose="020F0502020204030204" pitchFamily="34" charset="0"/>
                <a:cs typeface="Calibri" panose="020F0502020204030204" pitchFamily="34" charset="0"/>
              </a:rPr>
              <a:t>, Danielle Payne</a:t>
            </a:r>
            <a:r>
              <a:rPr lang="en-US" sz="1500" baseline="30000" dirty="0">
                <a:effectLst/>
                <a:ea typeface="Calibri" panose="020F0502020204030204" pitchFamily="34" charset="0"/>
                <a:cs typeface="Calibri" panose="020F0502020204030204" pitchFamily="34" charset="0"/>
              </a:rPr>
              <a:t>8</a:t>
            </a:r>
            <a:r>
              <a:rPr lang="en-US" sz="1500" dirty="0">
                <a:effectLst/>
                <a:ea typeface="Calibri" panose="020F0502020204030204" pitchFamily="34" charset="0"/>
                <a:cs typeface="Calibri" panose="020F0502020204030204" pitchFamily="34" charset="0"/>
              </a:rPr>
              <a:t>, Anita Beukes</a:t>
            </a:r>
            <a:r>
              <a:rPr lang="en-US" sz="1500" baseline="30000" dirty="0">
                <a:effectLst/>
                <a:ea typeface="Calibri" panose="020F0502020204030204" pitchFamily="34" charset="0"/>
                <a:cs typeface="Calibri" panose="020F0502020204030204" pitchFamily="34" charset="0"/>
              </a:rPr>
              <a:t>9</a:t>
            </a:r>
            <a:r>
              <a:rPr lang="en-US" sz="1500" dirty="0">
                <a:effectLst/>
                <a:ea typeface="Calibri" panose="020F0502020204030204" pitchFamily="34" charset="0"/>
                <a:cs typeface="Calibri" panose="020F0502020204030204" pitchFamily="34" charset="0"/>
              </a:rPr>
              <a:t>, Ismelda Pietersen</a:t>
            </a:r>
            <a:r>
              <a:rPr lang="en-US" sz="1500" baseline="30000" dirty="0">
                <a:effectLst/>
                <a:ea typeface="Calibri" panose="020F0502020204030204" pitchFamily="34" charset="0"/>
                <a:cs typeface="Calibri" panose="020F0502020204030204" pitchFamily="34" charset="0"/>
              </a:rPr>
              <a:t>9</a:t>
            </a:r>
            <a:r>
              <a:rPr lang="en-US" sz="1500" dirty="0">
                <a:effectLst/>
                <a:ea typeface="Calibri" panose="020F0502020204030204" pitchFamily="34" charset="0"/>
                <a:cs typeface="Calibri" panose="020F0502020204030204" pitchFamily="34" charset="0"/>
              </a:rPr>
              <a:t>, Matthias Alagi</a:t>
            </a:r>
            <a:r>
              <a:rPr lang="en-US" sz="1500" baseline="30000" dirty="0">
                <a:effectLst/>
                <a:ea typeface="Calibri" panose="020F0502020204030204" pitchFamily="34" charset="0"/>
                <a:cs typeface="Calibri" panose="020F0502020204030204" pitchFamily="34" charset="0"/>
              </a:rPr>
              <a:t>10</a:t>
            </a:r>
            <a:r>
              <a:rPr lang="en-US" sz="1500" dirty="0">
                <a:effectLst/>
                <a:ea typeface="Calibri" panose="020F0502020204030204" pitchFamily="34" charset="0"/>
                <a:cs typeface="Calibri" panose="020F0502020204030204" pitchFamily="34" charset="0"/>
              </a:rPr>
              <a:t>, Gbenga Asalou</a:t>
            </a:r>
            <a:r>
              <a:rPr lang="en-US" sz="1500" baseline="30000" dirty="0">
                <a:effectLst/>
                <a:ea typeface="Calibri" panose="020F0502020204030204" pitchFamily="34" charset="0"/>
                <a:cs typeface="Calibri" panose="020F0502020204030204" pitchFamily="34" charset="0"/>
              </a:rPr>
              <a:t>10</a:t>
            </a:r>
            <a:r>
              <a:rPr lang="en-US" sz="1500" dirty="0">
                <a:effectLst/>
                <a:ea typeface="Calibri" panose="020F0502020204030204" pitchFamily="34" charset="0"/>
                <a:cs typeface="Calibri" panose="020F0502020204030204" pitchFamily="34" charset="0"/>
              </a:rPr>
              <a:t>, Ida Kankindi</a:t>
            </a:r>
            <a:r>
              <a:rPr lang="en-US" sz="1500" baseline="30000" dirty="0">
                <a:effectLst/>
                <a:ea typeface="Calibri" panose="020F0502020204030204" pitchFamily="34" charset="0"/>
                <a:cs typeface="Calibri" panose="020F0502020204030204" pitchFamily="34" charset="0"/>
              </a:rPr>
              <a:t>11</a:t>
            </a:r>
            <a:r>
              <a:rPr lang="en-US" sz="1500" dirty="0">
                <a:effectLst/>
                <a:ea typeface="Calibri" panose="020F0502020204030204" pitchFamily="34" charset="0"/>
                <a:cs typeface="Calibri" panose="020F0502020204030204" pitchFamily="34" charset="0"/>
              </a:rPr>
              <a:t>, Samuel S. Malamba</a:t>
            </a:r>
            <a:r>
              <a:rPr lang="en-US" sz="1500" baseline="30000" dirty="0">
                <a:effectLst/>
                <a:ea typeface="Calibri" panose="020F0502020204030204" pitchFamily="34" charset="0"/>
                <a:cs typeface="Calibri" panose="020F0502020204030204" pitchFamily="34" charset="0"/>
              </a:rPr>
              <a:t>11</a:t>
            </a:r>
            <a:r>
              <a:rPr lang="en-US" sz="1500" dirty="0">
                <a:effectLst/>
                <a:ea typeface="Calibri" panose="020F0502020204030204" pitchFamily="34" charset="0"/>
                <a:cs typeface="Calibri" panose="020F0502020204030204" pitchFamily="34" charset="0"/>
              </a:rPr>
              <a:t>, Chonticha Kittinunvorakoon</a:t>
            </a:r>
            <a:r>
              <a:rPr lang="en-US" sz="1500" baseline="30000" dirty="0">
                <a:effectLst/>
                <a:ea typeface="Calibri" panose="020F0502020204030204" pitchFamily="34" charset="0"/>
                <a:cs typeface="Calibri" panose="020F0502020204030204" pitchFamily="34" charset="0"/>
              </a:rPr>
              <a:t>12</a:t>
            </a:r>
            <a:r>
              <a:rPr lang="en-US" sz="1500" dirty="0">
                <a:effectLst/>
                <a:ea typeface="Calibri" panose="020F0502020204030204" pitchFamily="34" charset="0"/>
                <a:cs typeface="Calibri" panose="020F0502020204030204" pitchFamily="34" charset="0"/>
              </a:rPr>
              <a:t>, Anthony Mubiru</a:t>
            </a:r>
            <a:r>
              <a:rPr lang="en-US" sz="1500" baseline="30000" dirty="0">
                <a:effectLst/>
                <a:ea typeface="Calibri" panose="020F0502020204030204" pitchFamily="34" charset="0"/>
                <a:cs typeface="Calibri" panose="020F0502020204030204" pitchFamily="34" charset="0"/>
              </a:rPr>
              <a:t>13</a:t>
            </a:r>
            <a:r>
              <a:rPr lang="en-US" sz="1500" dirty="0">
                <a:effectLst/>
                <a:ea typeface="Calibri" panose="020F0502020204030204" pitchFamily="34" charset="0"/>
                <a:cs typeface="Calibri" panose="020F0502020204030204" pitchFamily="34" charset="0"/>
              </a:rPr>
              <a:t>, Bui Thi Thu Hien</a:t>
            </a:r>
            <a:r>
              <a:rPr lang="en-US" sz="1500" baseline="30000" dirty="0">
                <a:effectLst/>
                <a:ea typeface="Calibri" panose="020F0502020204030204" pitchFamily="34" charset="0"/>
                <a:cs typeface="Calibri" panose="020F0502020204030204" pitchFamily="34" charset="0"/>
              </a:rPr>
              <a:t>14</a:t>
            </a:r>
            <a:r>
              <a:rPr lang="en-US" sz="1500" dirty="0">
                <a:effectLst/>
                <a:ea typeface="Calibri" panose="020F0502020204030204" pitchFamily="34" charset="0"/>
                <a:cs typeface="Calibri" panose="020F0502020204030204" pitchFamily="34" charset="0"/>
              </a:rPr>
              <a:t>, Quoc C. Nguyen</a:t>
            </a:r>
            <a:r>
              <a:rPr lang="en-US" sz="1500" baseline="30000" dirty="0">
                <a:effectLst/>
                <a:ea typeface="Calibri" panose="020F0502020204030204" pitchFamily="34" charset="0"/>
                <a:cs typeface="Calibri" panose="020F0502020204030204" pitchFamily="34" charset="0"/>
              </a:rPr>
              <a:t>14</a:t>
            </a:r>
            <a:r>
              <a:rPr lang="en-US" sz="1500" dirty="0">
                <a:effectLst/>
                <a:ea typeface="Calibri" panose="020F0502020204030204" pitchFamily="34" charset="0"/>
                <a:cs typeface="Calibri" panose="020F0502020204030204" pitchFamily="34" charset="0"/>
              </a:rPr>
              <a:t>, Peter Minchella</a:t>
            </a:r>
            <a:r>
              <a:rPr lang="en-US" sz="1500" baseline="30000" dirty="0">
                <a:effectLst/>
                <a:ea typeface="Calibri" panose="020F0502020204030204" pitchFamily="34" charset="0"/>
                <a:cs typeface="Calibri" panose="020F0502020204030204" pitchFamily="34" charset="0"/>
              </a:rPr>
              <a:t>15</a:t>
            </a:r>
            <a:r>
              <a:rPr lang="en-US" sz="1500" dirty="0">
                <a:effectLst/>
                <a:ea typeface="Calibri" panose="020F0502020204030204" pitchFamily="34" charset="0"/>
                <a:cs typeface="Calibri" panose="020F0502020204030204" pitchFamily="34" charset="0"/>
              </a:rPr>
              <a:t>, Elizabeth Gonese</a:t>
            </a:r>
            <a:r>
              <a:rPr lang="en-US" sz="1500" baseline="30000" dirty="0">
                <a:effectLst/>
                <a:ea typeface="Calibri" panose="020F0502020204030204" pitchFamily="34" charset="0"/>
                <a:cs typeface="Calibri" panose="020F0502020204030204" pitchFamily="34" charset="0"/>
              </a:rPr>
              <a:t>16</a:t>
            </a:r>
            <a:r>
              <a:rPr lang="en-US" sz="1500" dirty="0">
                <a:effectLst/>
                <a:ea typeface="Calibri" panose="020F0502020204030204" pitchFamily="34" charset="0"/>
                <a:cs typeface="Calibri" panose="020F0502020204030204" pitchFamily="34" charset="0"/>
              </a:rPr>
              <a:t>, Stephanie Behel</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Ernest L. Yufenyuy</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Shazad Ahmed</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Nicole Zender</a:t>
            </a:r>
            <a:r>
              <a:rPr lang="en-US" sz="1500" baseline="30000" dirty="0">
                <a:effectLst/>
                <a:ea typeface="Calibri" panose="020F0502020204030204" pitchFamily="34" charset="0"/>
                <a:cs typeface="Calibri" panose="020F0502020204030204" pitchFamily="34" charset="0"/>
              </a:rPr>
              <a:t>17</a:t>
            </a:r>
            <a:r>
              <a:rPr lang="en-US" sz="1500" dirty="0">
                <a:effectLst/>
                <a:ea typeface="Calibri" panose="020F0502020204030204" pitchFamily="34" charset="0"/>
                <a:cs typeface="Calibri" panose="020F0502020204030204" pitchFamily="34" charset="0"/>
              </a:rPr>
              <a:t>, Helen Dale</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Parviez Hosseini</a:t>
            </a:r>
            <a:r>
              <a:rPr lang="en-US" sz="1500" baseline="30000" dirty="0">
                <a:effectLst/>
                <a:ea typeface="Calibri" panose="020F0502020204030204" pitchFamily="34" charset="0"/>
                <a:cs typeface="Calibri" panose="020F0502020204030204" pitchFamily="34" charset="0"/>
              </a:rPr>
              <a:t>17</a:t>
            </a:r>
            <a:r>
              <a:rPr lang="en-US" sz="1500" dirty="0">
                <a:effectLst/>
                <a:ea typeface="Calibri" panose="020F0502020204030204" pitchFamily="34" charset="0"/>
                <a:cs typeface="Calibri" panose="020F0502020204030204" pitchFamily="34" charset="0"/>
              </a:rPr>
              <a:t>, Ornella L. Nzoutchoum</a:t>
            </a:r>
            <a:r>
              <a:rPr lang="en-US" sz="1500" baseline="30000" dirty="0">
                <a:effectLst/>
                <a:ea typeface="Calibri" panose="020F0502020204030204" pitchFamily="34" charset="0"/>
                <a:cs typeface="Calibri" panose="020F0502020204030204" pitchFamily="34" charset="0"/>
              </a:rPr>
              <a:t>3,4</a:t>
            </a:r>
            <a:r>
              <a:rPr lang="en-US" sz="1500" dirty="0">
                <a:effectLst/>
                <a:ea typeface="Calibri" panose="020F0502020204030204" pitchFamily="34" charset="0"/>
                <a:cs typeface="Calibri" panose="020F0502020204030204" pitchFamily="34" charset="0"/>
              </a:rPr>
              <a:t>, Elizabeth R. Sharp</a:t>
            </a:r>
            <a:r>
              <a:rPr lang="en-US" sz="1500" baseline="30000" dirty="0">
                <a:effectLst/>
                <a:ea typeface="Calibri" panose="020F0502020204030204" pitchFamily="34" charset="0"/>
                <a:cs typeface="Calibri" panose="020F0502020204030204" pitchFamily="34" charset="0"/>
              </a:rPr>
              <a:t>3,4</a:t>
            </a:r>
            <a:r>
              <a:rPr lang="en-US" sz="1500" dirty="0">
                <a:effectLst/>
                <a:ea typeface="Calibri" panose="020F0502020204030204" pitchFamily="34" charset="0"/>
                <a:cs typeface="Calibri" panose="020F0502020204030204" pitchFamily="34" charset="0"/>
              </a:rPr>
              <a:t>, Bharat Parekh</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Michael Martin</a:t>
            </a:r>
            <a:r>
              <a:rPr lang="en-US" sz="1500" baseline="30000" dirty="0">
                <a:effectLst/>
                <a:ea typeface="Calibri" panose="020F0502020204030204" pitchFamily="34" charset="0"/>
                <a:cs typeface="Calibri" panose="020F0502020204030204" pitchFamily="34" charset="0"/>
              </a:rPr>
              <a:t>1</a:t>
            </a:r>
            <a:r>
              <a:rPr lang="en-US" sz="1500" dirty="0">
                <a:effectLst/>
                <a:ea typeface="Calibri" panose="020F0502020204030204" pitchFamily="34" charset="0"/>
                <a:cs typeface="Calibri" panose="020F0502020204030204" pitchFamily="34" charset="0"/>
              </a:rPr>
              <a:t>, Monita R. Patel</a:t>
            </a:r>
            <a:r>
              <a:rPr lang="en-US" sz="1500" baseline="30000" dirty="0">
                <a:effectLst/>
                <a:ea typeface="Calibri" panose="020F0502020204030204" pitchFamily="34" charset="0"/>
                <a:cs typeface="Calibri" panose="020F0502020204030204" pitchFamily="34" charset="0"/>
              </a:rPr>
              <a:t>1</a:t>
            </a:r>
            <a:endParaRPr lang="en-US" sz="1500" dirty="0">
              <a:effectLst/>
              <a:ea typeface="Calibri" panose="020F0502020204030204" pitchFamily="34" charset="0"/>
              <a:cs typeface="Calibri" panose="020F0502020204030204" pitchFamily="34" charset="0"/>
            </a:endParaRPr>
          </a:p>
          <a:p>
            <a:endParaRPr lang="en-US" sz="1500" dirty="0">
              <a:cs typeface="Calibri" panose="020F0502020204030204" pitchFamily="34" charset="0"/>
            </a:endParaRPr>
          </a:p>
          <a:p>
            <a:pPr marL="285750" indent="-285750">
              <a:buFont typeface="Arial" panose="020B0604020202020204" pitchFamily="34" charset="0"/>
              <a:buChar char="•"/>
            </a:pPr>
            <a:endParaRPr lang="en-US" sz="1500" dirty="0">
              <a:cs typeface="Calibri" panose="020F0502020204030204" pitchFamily="34" charset="0"/>
            </a:endParaRPr>
          </a:p>
          <a:p>
            <a:pPr marL="342900" indent="-342900">
              <a:buClr>
                <a:srgbClr val="532E63"/>
              </a:buClr>
              <a:buFont typeface="Arial" panose="020B0604020202020204" pitchFamily="34" charset="0"/>
              <a:buChar char="•"/>
            </a:pPr>
            <a:endParaRPr lang="en-US" sz="1500" dirty="0">
              <a:cs typeface="Calibri" panose="020F0502020204030204" pitchFamily="34" charset="0"/>
            </a:endParaRPr>
          </a:p>
        </p:txBody>
      </p:sp>
      <p:sp>
        <p:nvSpPr>
          <p:cNvPr id="5" name="TextBox 4">
            <a:extLst>
              <a:ext uri="{FF2B5EF4-FFF2-40B4-BE49-F238E27FC236}">
                <a16:creationId xmlns:a16="http://schemas.microsoft.com/office/drawing/2014/main" id="{150B7A72-EFBA-4CD5-A1C0-8216C8EFE0F1}"/>
              </a:ext>
            </a:extLst>
          </p:cNvPr>
          <p:cNvSpPr txBox="1"/>
          <p:nvPr/>
        </p:nvSpPr>
        <p:spPr>
          <a:xfrm>
            <a:off x="4324350" y="1205080"/>
            <a:ext cx="4362450" cy="3477875"/>
          </a:xfrm>
          <a:prstGeom prst="rect">
            <a:avLst/>
          </a:prstGeom>
          <a:noFill/>
        </p:spPr>
        <p:txBody>
          <a:bodyPr wrap="square">
            <a:spAutoFit/>
          </a:bodyPr>
          <a:lstStyle/>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Division of Global HIV and Tuberculosis, Centers for Disease Control and Prevention, Atlanta, Georgia, USA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2</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Public Health Institute/Centers for Disease Control, Global Health Fellowship Program, Atlanta, Georgia, USA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3</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U.S. Military HIV Research Program, Walter Reed Army Institute of Research, Silver Spring, Maryland, USA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4</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Henry M. Jackson Foundation for the Advancement of Military Medicine, Bethesda, Maryland, USA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5</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Kingdom of Eswatini</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6</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Ethiopia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7</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Central America Region</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8</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Malawi</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9</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Namibia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10</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Nigeria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11</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Rwanda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12</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Thailand</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13</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Uganda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14</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Vietnam</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15</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Zambia</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16</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Centers for Disease Control and Prevention, Zimbabwe</a:t>
            </a:r>
          </a:p>
          <a:p>
            <a:pPr marL="0" marR="0">
              <a:spcBef>
                <a:spcPts val="0"/>
              </a:spcBef>
              <a:spcAft>
                <a:spcPts val="0"/>
              </a:spcAft>
            </a:pPr>
            <a:r>
              <a:rPr lang="en-US" sz="1000" baseline="30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17</a:t>
            </a:r>
            <a:r>
              <a:rPr lang="en-US" sz="1000" dirty="0">
                <a:solidFill>
                  <a:srgbClr val="532E63"/>
                </a:solidFill>
                <a:effectLst/>
                <a:latin typeface="Calibri" panose="020F0502020204030204" pitchFamily="34" charset="0"/>
                <a:ea typeface="Calibri" panose="020F0502020204030204" pitchFamily="34" charset="0"/>
                <a:cs typeface="Calibri" panose="020F0502020204030204" pitchFamily="34" charset="0"/>
              </a:rPr>
              <a:t>Office of the U.S. Global AIDS Coordinator and Health Diplomacy (OGAC), U.S. Department of State, Washington, D.C., USA</a:t>
            </a:r>
          </a:p>
        </p:txBody>
      </p:sp>
    </p:spTree>
    <p:extLst>
      <p:ext uri="{BB962C8B-B14F-4D97-AF65-F5344CB8AC3E}">
        <p14:creationId xmlns:p14="http://schemas.microsoft.com/office/powerpoint/2010/main" val="329301643"/>
      </p:ext>
    </p:extLst>
  </p:cSld>
  <p:clrMapOvr>
    <a:masterClrMapping/>
  </p:clrMapOvr>
  <p:transition advTm="3862">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7A960E-5350-48D3-A80F-18AF16EEB62A}"/>
              </a:ext>
            </a:extLst>
          </p:cNvPr>
          <p:cNvSpPr txBox="1"/>
          <p:nvPr/>
        </p:nvSpPr>
        <p:spPr>
          <a:xfrm>
            <a:off x="5621151" y="2683665"/>
            <a:ext cx="1133610" cy="769441"/>
          </a:xfrm>
          <a:prstGeom prst="rect">
            <a:avLst/>
          </a:prstGeom>
          <a:noFill/>
        </p:spPr>
        <p:txBody>
          <a:bodyPr wrap="square" rtlCol="0">
            <a:spAutoFit/>
          </a:bodyPr>
          <a:lstStyle/>
          <a:p>
            <a:r>
              <a:rPr lang="en-US" sz="1100" dirty="0">
                <a:solidFill>
                  <a:srgbClr val="532E63"/>
                </a:solidFill>
              </a:rPr>
              <a:t>SCAN HERE </a:t>
            </a:r>
            <a:br>
              <a:rPr lang="en-US" sz="1100" dirty="0">
                <a:solidFill>
                  <a:srgbClr val="532E63"/>
                </a:solidFill>
              </a:rPr>
            </a:br>
            <a:r>
              <a:rPr lang="en-US" sz="1100" dirty="0">
                <a:solidFill>
                  <a:srgbClr val="532E63"/>
                </a:solidFill>
              </a:rPr>
              <a:t>FOR MORE INFORMATION</a:t>
            </a:r>
          </a:p>
          <a:p>
            <a:r>
              <a:rPr lang="en-US" sz="1100" dirty="0">
                <a:solidFill>
                  <a:srgbClr val="532E63"/>
                </a:solidFill>
              </a:rPr>
              <a:t>ABOUT DGHT</a:t>
            </a:r>
          </a:p>
        </p:txBody>
      </p:sp>
      <p:pic>
        <p:nvPicPr>
          <p:cNvPr id="3" name="Picture 4" descr="QR Code Preview">
            <a:extLst>
              <a:ext uri="{FF2B5EF4-FFF2-40B4-BE49-F238E27FC236}">
                <a16:creationId xmlns:a16="http://schemas.microsoft.com/office/drawing/2014/main" id="{420B8542-6D6C-44FB-B7FD-06D441353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191" y="2656906"/>
            <a:ext cx="822960" cy="822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DB76E8-B51E-4F16-A389-370D75E4B7C3}"/>
              </a:ext>
            </a:extLst>
          </p:cNvPr>
          <p:cNvSpPr txBox="1"/>
          <p:nvPr/>
        </p:nvSpPr>
        <p:spPr>
          <a:xfrm>
            <a:off x="145973" y="4131580"/>
            <a:ext cx="6641839" cy="646331"/>
          </a:xfrm>
          <a:prstGeom prst="rect">
            <a:avLst/>
          </a:prstGeom>
          <a:noFill/>
        </p:spPr>
        <p:txBody>
          <a:bodyPr wrap="square">
            <a:spAutoFit/>
          </a:bodyPr>
          <a:lstStyle/>
          <a:p>
            <a:r>
              <a:rPr lang="en-US" sz="1200" dirty="0">
                <a:solidFill>
                  <a:srgbClr val="532E63"/>
                </a:solidFill>
                <a:latin typeface="Calibri" panose="020F0502020204030204" pitchFamily="34" charset="0"/>
                <a:cs typeface="Calibri" panose="020F0502020204030204" pitchFamily="34" charset="0"/>
              </a:rPr>
              <a:t>The views expressed are those of the authors and should not be construed to represent the positions of the U.S. Army, the U.S. Department of Defense, or the Henry M. Jackson Foundation for the Advancement of Military Medicine</a:t>
            </a:r>
          </a:p>
        </p:txBody>
      </p:sp>
    </p:spTree>
    <p:extLst>
      <p:ext uri="{BB962C8B-B14F-4D97-AF65-F5344CB8AC3E}">
        <p14:creationId xmlns:p14="http://schemas.microsoft.com/office/powerpoint/2010/main" val="3278872889"/>
      </p:ext>
    </p:extLst>
  </p:cSld>
  <p:clrMapOvr>
    <a:masterClrMapping/>
  </p:clrMapOvr>
  <p:transition advTm="3099">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63D5777B-8AEC-42F7-8742-6E7F1783752F}"/>
              </a:ext>
            </a:extLst>
          </p:cNvPr>
          <p:cNvSpPr/>
          <p:nvPr/>
        </p:nvSpPr>
        <p:spPr>
          <a:xfrm>
            <a:off x="328554" y="960490"/>
            <a:ext cx="8743600" cy="746540"/>
          </a:xfrm>
          <a:prstGeom prst="rightArrow">
            <a:avLst/>
          </a:prstGeom>
          <a:solidFill>
            <a:srgbClr val="CC0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Recent infection surveillance</a:t>
            </a:r>
            <a:endParaRPr lang="en-US" dirty="0">
              <a:solidFill>
                <a:schemeClr val="tx2"/>
              </a:solidFill>
            </a:endParaRPr>
          </a:p>
        </p:txBody>
      </p:sp>
      <p:sp>
        <p:nvSpPr>
          <p:cNvPr id="16" name="Title 15"/>
          <p:cNvSpPr>
            <a:spLocks noGrp="1"/>
          </p:cNvSpPr>
          <p:nvPr>
            <p:ph type="title"/>
          </p:nvPr>
        </p:nvSpPr>
        <p:spPr>
          <a:xfrm>
            <a:off x="228600" y="213410"/>
            <a:ext cx="8686800" cy="857250"/>
          </a:xfrm>
          <a:prstGeom prst="rect">
            <a:avLst/>
          </a:prstGeom>
        </p:spPr>
        <p:txBody>
          <a:bodyPr/>
          <a:lstStyle/>
          <a:p>
            <a:r>
              <a:rPr lang="en-US" dirty="0"/>
              <a:t>Introduction: Recent infection surveillance</a:t>
            </a:r>
            <a:endParaRPr lang="en-US" strike="sngStrike" dirty="0"/>
          </a:p>
        </p:txBody>
      </p:sp>
      <p:pic>
        <p:nvPicPr>
          <p:cNvPr id="19" name="Graphic 18" descr="Research with solid fill">
            <a:extLst>
              <a:ext uri="{FF2B5EF4-FFF2-40B4-BE49-F238E27FC236}">
                <a16:creationId xmlns:a16="http://schemas.microsoft.com/office/drawing/2014/main" id="{F8391BB4-4266-494C-B255-6FAD1CCEB4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623175" y="1856474"/>
            <a:ext cx="1110438" cy="1110438"/>
          </a:xfrm>
          <a:prstGeom prst="rect">
            <a:avLst/>
          </a:prstGeom>
        </p:spPr>
      </p:pic>
      <p:graphicFrame>
        <p:nvGraphicFramePr>
          <p:cNvPr id="62" name="Diagram 61">
            <a:extLst>
              <a:ext uri="{FF2B5EF4-FFF2-40B4-BE49-F238E27FC236}">
                <a16:creationId xmlns:a16="http://schemas.microsoft.com/office/drawing/2014/main" id="{21351B96-185C-4DFF-B13A-B88CB7042967}"/>
              </a:ext>
            </a:extLst>
          </p:cNvPr>
          <p:cNvGraphicFramePr/>
          <p:nvPr>
            <p:extLst>
              <p:ext uri="{D42A27DB-BD31-4B8C-83A1-F6EECF244321}">
                <p14:modId xmlns:p14="http://schemas.microsoft.com/office/powerpoint/2010/main" val="2534065898"/>
              </p:ext>
            </p:extLst>
          </p:nvPr>
        </p:nvGraphicFramePr>
        <p:xfrm>
          <a:off x="-409685" y="1297062"/>
          <a:ext cx="4781243" cy="33711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4" name="Rectangle: Rounded Corners 43">
            <a:extLst>
              <a:ext uri="{FF2B5EF4-FFF2-40B4-BE49-F238E27FC236}">
                <a16:creationId xmlns:a16="http://schemas.microsoft.com/office/drawing/2014/main" id="{A649FD0E-716E-4E93-ADB0-8F6343D11F01}"/>
              </a:ext>
            </a:extLst>
          </p:cNvPr>
          <p:cNvSpPr/>
          <p:nvPr/>
        </p:nvSpPr>
        <p:spPr>
          <a:xfrm>
            <a:off x="7043041" y="1596780"/>
            <a:ext cx="1548853" cy="2859313"/>
          </a:xfrm>
          <a:prstGeom prst="roundRect">
            <a:avLst/>
          </a:prstGeom>
          <a:solidFill>
            <a:srgbClr val="FFC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F3BE3074-6AEB-4FDE-86E6-1FFC56306647}"/>
              </a:ext>
            </a:extLst>
          </p:cNvPr>
          <p:cNvSpPr txBox="1"/>
          <p:nvPr/>
        </p:nvSpPr>
        <p:spPr>
          <a:xfrm>
            <a:off x="7152276" y="1621495"/>
            <a:ext cx="1344954" cy="646331"/>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Data </a:t>
            </a:r>
          </a:p>
          <a:p>
            <a:pPr algn="ctr"/>
            <a:r>
              <a:rPr lang="en-US" b="1" dirty="0">
                <a:solidFill>
                  <a:srgbClr val="000000"/>
                </a:solidFill>
                <a:latin typeface="Calibri" panose="020F0502020204030204" pitchFamily="34" charset="0"/>
              </a:rPr>
              <a:t>to action</a:t>
            </a:r>
          </a:p>
        </p:txBody>
      </p:sp>
      <p:pic>
        <p:nvPicPr>
          <p:cNvPr id="64" name="Graphic 63" descr="Business Growth with solid fill">
            <a:extLst>
              <a:ext uri="{FF2B5EF4-FFF2-40B4-BE49-F238E27FC236}">
                <a16:creationId xmlns:a16="http://schemas.microsoft.com/office/drawing/2014/main" id="{94CFD70F-6153-4E31-9896-D39113723B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04182" y="2300131"/>
            <a:ext cx="780379" cy="687940"/>
          </a:xfrm>
          <a:prstGeom prst="rect">
            <a:avLst/>
          </a:prstGeom>
        </p:spPr>
      </p:pic>
      <p:pic>
        <p:nvPicPr>
          <p:cNvPr id="66" name="Graphic 65" descr="Connections with solid fill">
            <a:extLst>
              <a:ext uri="{FF2B5EF4-FFF2-40B4-BE49-F238E27FC236}">
                <a16:creationId xmlns:a16="http://schemas.microsoft.com/office/drawing/2014/main" id="{7537910C-105E-461D-9997-54D0A69C95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417758" y="3648189"/>
            <a:ext cx="866803" cy="764126"/>
          </a:xfrm>
          <a:prstGeom prst="rect">
            <a:avLst/>
          </a:prstGeom>
        </p:spPr>
      </p:pic>
      <p:sp>
        <p:nvSpPr>
          <p:cNvPr id="67" name="TextBox 66">
            <a:extLst>
              <a:ext uri="{FF2B5EF4-FFF2-40B4-BE49-F238E27FC236}">
                <a16:creationId xmlns:a16="http://schemas.microsoft.com/office/drawing/2014/main" id="{C61B52C8-842E-498B-BABD-FB3B98F8D04F}"/>
              </a:ext>
            </a:extLst>
          </p:cNvPr>
          <p:cNvSpPr txBox="1"/>
          <p:nvPr/>
        </p:nvSpPr>
        <p:spPr>
          <a:xfrm>
            <a:off x="7066151" y="2989260"/>
            <a:ext cx="1526189" cy="569770"/>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Program strengthening</a:t>
            </a:r>
          </a:p>
        </p:txBody>
      </p:sp>
      <p:grpSp>
        <p:nvGrpSpPr>
          <p:cNvPr id="73" name="Group 72">
            <a:extLst>
              <a:ext uri="{FF2B5EF4-FFF2-40B4-BE49-F238E27FC236}">
                <a16:creationId xmlns:a16="http://schemas.microsoft.com/office/drawing/2014/main" id="{DDDAEB76-FF82-4A54-9EAE-DC890FD22263}"/>
              </a:ext>
            </a:extLst>
          </p:cNvPr>
          <p:cNvGrpSpPr/>
          <p:nvPr/>
        </p:nvGrpSpPr>
        <p:grpSpPr>
          <a:xfrm>
            <a:off x="5402307" y="1588011"/>
            <a:ext cx="1506202" cy="2885985"/>
            <a:chOff x="5440546" y="1080125"/>
            <a:chExt cx="1506202" cy="3277770"/>
          </a:xfrm>
        </p:grpSpPr>
        <p:sp>
          <p:nvSpPr>
            <p:cNvPr id="42" name="Rectangle: Rounded Corners 41">
              <a:extLst>
                <a:ext uri="{FF2B5EF4-FFF2-40B4-BE49-F238E27FC236}">
                  <a16:creationId xmlns:a16="http://schemas.microsoft.com/office/drawing/2014/main" id="{C0007EE8-4B51-4147-8868-2703E9DC90CE}"/>
                </a:ext>
              </a:extLst>
            </p:cNvPr>
            <p:cNvSpPr/>
            <p:nvPr/>
          </p:nvSpPr>
          <p:spPr>
            <a:xfrm>
              <a:off x="5451048" y="1080125"/>
              <a:ext cx="1472574" cy="3277770"/>
            </a:xfrm>
            <a:prstGeom prst="round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898380C-2129-4187-AAD7-7D8BDBBF2214}"/>
                </a:ext>
              </a:extLst>
            </p:cNvPr>
            <p:cNvSpPr txBox="1"/>
            <p:nvPr/>
          </p:nvSpPr>
          <p:spPr>
            <a:xfrm flipH="1">
              <a:off x="5440546" y="2659680"/>
              <a:ext cx="1506202" cy="1677882"/>
            </a:xfrm>
            <a:prstGeom prst="rect">
              <a:avLst/>
            </a:prstGeom>
            <a:noFill/>
          </p:spPr>
          <p:txBody>
            <a:bodyPr wrap="square" rtlCol="0">
              <a:spAutoFit/>
            </a:bodyPr>
            <a:lstStyle/>
            <a:p>
              <a:pPr algn="ctr"/>
              <a:r>
                <a:rPr lang="en-US" b="1" dirty="0">
                  <a:solidFill>
                    <a:srgbClr val="000000"/>
                  </a:solidFill>
                  <a:latin typeface="Calibri" panose="020F0502020204030204" pitchFamily="34" charset="0"/>
                  <a:cs typeface="Calibri" panose="020F0502020204030204" pitchFamily="34" charset="0"/>
                </a:rPr>
                <a:t>Describe trends among persons classified as recent</a:t>
              </a:r>
              <a:endParaRPr lang="en-US" dirty="0">
                <a:latin typeface="Calibri" panose="020F0502020204030204" pitchFamily="34" charset="0"/>
                <a:cs typeface="Calibri" panose="020F0502020204030204" pitchFamily="34" charset="0"/>
              </a:endParaRPr>
            </a:p>
          </p:txBody>
        </p:sp>
        <p:pic>
          <p:nvPicPr>
            <p:cNvPr id="71" name="Graphic 70" descr="Research with solid fill">
              <a:extLst>
                <a:ext uri="{FF2B5EF4-FFF2-40B4-BE49-F238E27FC236}">
                  <a16:creationId xmlns:a16="http://schemas.microsoft.com/office/drawing/2014/main" id="{9E6514B8-E5DC-4443-8749-D26E28988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88353" y="1834838"/>
              <a:ext cx="789743" cy="789743"/>
            </a:xfrm>
            <a:prstGeom prst="rect">
              <a:avLst/>
            </a:prstGeom>
          </p:spPr>
        </p:pic>
        <p:sp>
          <p:nvSpPr>
            <p:cNvPr id="72" name="TextBox 71">
              <a:extLst>
                <a:ext uri="{FF2B5EF4-FFF2-40B4-BE49-F238E27FC236}">
                  <a16:creationId xmlns:a16="http://schemas.microsoft.com/office/drawing/2014/main" id="{9F9903DE-07F9-4436-9BB7-005CBA2E7809}"/>
                </a:ext>
              </a:extLst>
            </p:cNvPr>
            <p:cNvSpPr txBox="1"/>
            <p:nvPr/>
          </p:nvSpPr>
          <p:spPr>
            <a:xfrm>
              <a:off x="5512273" y="1120456"/>
              <a:ext cx="1373850" cy="646330"/>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Data analysis</a:t>
              </a:r>
            </a:p>
          </p:txBody>
        </p:sp>
      </p:grpSp>
      <p:sp>
        <p:nvSpPr>
          <p:cNvPr id="39" name="Rectangle: Rounded Corners 38">
            <a:extLst>
              <a:ext uri="{FF2B5EF4-FFF2-40B4-BE49-F238E27FC236}">
                <a16:creationId xmlns:a16="http://schemas.microsoft.com/office/drawing/2014/main" id="{D1096D75-FC05-407F-B7DC-CEA3293E72FF}"/>
              </a:ext>
            </a:extLst>
          </p:cNvPr>
          <p:cNvSpPr/>
          <p:nvPr/>
        </p:nvSpPr>
        <p:spPr>
          <a:xfrm>
            <a:off x="3810651" y="1630233"/>
            <a:ext cx="1472574" cy="2885986"/>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80808"/>
              </a:solidFill>
              <a:latin typeface="Calibri" panose="020F0502020204030204" pitchFamily="34" charset="0"/>
              <a:cs typeface="Calibri" panose="020F0502020204030204" pitchFamily="34" charset="0"/>
            </a:endParaRPr>
          </a:p>
        </p:txBody>
      </p:sp>
      <p:pic>
        <p:nvPicPr>
          <p:cNvPr id="15" name="Graphic 14" descr="Group of men with solid fill">
            <a:extLst>
              <a:ext uri="{FF2B5EF4-FFF2-40B4-BE49-F238E27FC236}">
                <a16:creationId xmlns:a16="http://schemas.microsoft.com/office/drawing/2014/main" id="{FFBFB53F-E701-417E-A8EC-9D569C21C6D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32072" y="2371691"/>
            <a:ext cx="656670" cy="596455"/>
          </a:xfrm>
          <a:prstGeom prst="rect">
            <a:avLst/>
          </a:prstGeom>
        </p:spPr>
      </p:pic>
      <p:pic>
        <p:nvPicPr>
          <p:cNvPr id="21" name="Graphic 20" descr="Map with pin with solid fill">
            <a:extLst>
              <a:ext uri="{FF2B5EF4-FFF2-40B4-BE49-F238E27FC236}">
                <a16:creationId xmlns:a16="http://schemas.microsoft.com/office/drawing/2014/main" id="{8FE440A9-B535-4194-A7BE-802C33E2C44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216242" y="3041176"/>
            <a:ext cx="741305" cy="673327"/>
          </a:xfrm>
          <a:prstGeom prst="rect">
            <a:avLst/>
          </a:prstGeom>
        </p:spPr>
      </p:pic>
      <p:pic>
        <p:nvPicPr>
          <p:cNvPr id="25" name="Graphic 24" descr="Clock with solid fill">
            <a:extLst>
              <a:ext uri="{FF2B5EF4-FFF2-40B4-BE49-F238E27FC236}">
                <a16:creationId xmlns:a16="http://schemas.microsoft.com/office/drawing/2014/main" id="{3D5EC921-DAF2-4A74-8367-EF15E4B00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64936" y="3790043"/>
            <a:ext cx="656670" cy="596455"/>
          </a:xfrm>
          <a:prstGeom prst="rect">
            <a:avLst/>
          </a:prstGeom>
        </p:spPr>
      </p:pic>
      <p:sp>
        <p:nvSpPr>
          <p:cNvPr id="74" name="TextBox 73">
            <a:extLst>
              <a:ext uri="{FF2B5EF4-FFF2-40B4-BE49-F238E27FC236}">
                <a16:creationId xmlns:a16="http://schemas.microsoft.com/office/drawing/2014/main" id="{647E5480-EE08-44B9-983A-EDB6AC9C16D9}"/>
              </a:ext>
            </a:extLst>
          </p:cNvPr>
          <p:cNvSpPr txBox="1"/>
          <p:nvPr/>
        </p:nvSpPr>
        <p:spPr>
          <a:xfrm>
            <a:off x="3853885" y="1671186"/>
            <a:ext cx="1349388" cy="595492"/>
          </a:xfrm>
          <a:prstGeom prst="rect">
            <a:avLst/>
          </a:prstGeom>
          <a:noFill/>
        </p:spPr>
        <p:txBody>
          <a:bodyPr wrap="square" rtlCol="0">
            <a:spAutoFit/>
          </a:bodyPr>
          <a:lstStyle/>
          <a:p>
            <a:pPr algn="ctr"/>
            <a:r>
              <a:rPr lang="en-US" b="1" dirty="0">
                <a:solidFill>
                  <a:srgbClr val="000000"/>
                </a:solidFill>
                <a:latin typeface="Calibri" panose="020F0502020204030204" pitchFamily="34" charset="0"/>
              </a:rPr>
              <a:t>Data collected</a:t>
            </a:r>
          </a:p>
        </p:txBody>
      </p:sp>
      <p:sp>
        <p:nvSpPr>
          <p:cNvPr id="76" name="TextBox 75">
            <a:extLst>
              <a:ext uri="{FF2B5EF4-FFF2-40B4-BE49-F238E27FC236}">
                <a16:creationId xmlns:a16="http://schemas.microsoft.com/office/drawing/2014/main" id="{D512C768-C290-4DD8-89A4-B3ED47F10546}"/>
              </a:ext>
            </a:extLst>
          </p:cNvPr>
          <p:cNvSpPr txBox="1"/>
          <p:nvPr/>
        </p:nvSpPr>
        <p:spPr>
          <a:xfrm>
            <a:off x="3106981" y="4618733"/>
            <a:ext cx="3570405" cy="461314"/>
          </a:xfrm>
          <a:prstGeom prst="rect">
            <a:avLst/>
          </a:prstGeom>
          <a:noFill/>
        </p:spPr>
        <p:txBody>
          <a:bodyPr wrap="square" rtlCol="0">
            <a:spAutoFit/>
          </a:bodyPr>
          <a:lstStyle/>
          <a:p>
            <a:r>
              <a:rPr lang="en-US" sz="1200" dirty="0">
                <a:solidFill>
                  <a:schemeClr val="accent4">
                    <a:lumMod val="75000"/>
                  </a:schemeClr>
                </a:solidFill>
                <a:latin typeface="Calibri" panose="020F0502020204030204" pitchFamily="34" charset="0"/>
              </a:rPr>
              <a:t>RTRI: rapid test for recent infection</a:t>
            </a:r>
          </a:p>
          <a:p>
            <a:r>
              <a:rPr lang="en-US" sz="1200" dirty="0">
                <a:solidFill>
                  <a:schemeClr val="accent4">
                    <a:lumMod val="75000"/>
                  </a:schemeClr>
                </a:solidFill>
                <a:latin typeface="Calibri" panose="020F0502020204030204" pitchFamily="34" charset="0"/>
              </a:rPr>
              <a:t>RITA: recent infection testing algorithm</a:t>
            </a:r>
          </a:p>
        </p:txBody>
      </p:sp>
    </p:spTree>
    <p:extLst>
      <p:ext uri="{BB962C8B-B14F-4D97-AF65-F5344CB8AC3E}">
        <p14:creationId xmlns:p14="http://schemas.microsoft.com/office/powerpoint/2010/main" val="1750454481"/>
      </p:ext>
    </p:extLst>
  </p:cSld>
  <p:clrMapOvr>
    <a:masterClrMapping/>
  </p:clrMapOvr>
  <p:transition advTm="48811">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1CFB4EE-46E6-44AE-AB68-535530436BF7}"/>
              </a:ext>
            </a:extLst>
          </p:cNvPr>
          <p:cNvSpPr txBox="1"/>
          <p:nvPr/>
        </p:nvSpPr>
        <p:spPr>
          <a:xfrm>
            <a:off x="1305425" y="1879252"/>
            <a:ext cx="6533149" cy="138499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800" b="1" dirty="0">
                <a:solidFill>
                  <a:srgbClr val="532E63"/>
                </a:solidFill>
                <a:latin typeface="Calibri" panose="020F0502020204030204" pitchFamily="34" charset="0"/>
                <a:cs typeface="Calibri" panose="020F0502020204030204" pitchFamily="34" charset="0"/>
              </a:rPr>
              <a:t>To describe global progress in implementing recent infection surveillance in PEPFAR-supported countries</a:t>
            </a:r>
          </a:p>
        </p:txBody>
      </p:sp>
      <p:sp>
        <p:nvSpPr>
          <p:cNvPr id="14" name="TextBox 13">
            <a:extLst>
              <a:ext uri="{FF2B5EF4-FFF2-40B4-BE49-F238E27FC236}">
                <a16:creationId xmlns:a16="http://schemas.microsoft.com/office/drawing/2014/main" id="{8250B75B-6F58-416D-B898-7217B6CC394B}"/>
              </a:ext>
            </a:extLst>
          </p:cNvPr>
          <p:cNvSpPr txBox="1"/>
          <p:nvPr/>
        </p:nvSpPr>
        <p:spPr>
          <a:xfrm>
            <a:off x="342900" y="662357"/>
            <a:ext cx="4682690" cy="523220"/>
          </a:xfrm>
          <a:prstGeom prst="rect">
            <a:avLst/>
          </a:prstGeom>
          <a:noFill/>
        </p:spPr>
        <p:txBody>
          <a:bodyPr wrap="square">
            <a:spAutoFit/>
          </a:bodyPr>
          <a:lstStyle/>
          <a:p>
            <a:r>
              <a:rPr lang="en-US" sz="2800" b="1" dirty="0">
                <a:solidFill>
                  <a:srgbClr val="532E63"/>
                </a:solidFill>
                <a:latin typeface="Calibri" panose="020F0502020204030204" pitchFamily="34" charset="0"/>
                <a:cs typeface="Calibri" panose="020F0502020204030204" pitchFamily="34" charset="0"/>
              </a:rPr>
              <a:t>Objective:</a:t>
            </a:r>
          </a:p>
        </p:txBody>
      </p:sp>
      <p:sp>
        <p:nvSpPr>
          <p:cNvPr id="2" name="TextBox 1">
            <a:extLst>
              <a:ext uri="{FF2B5EF4-FFF2-40B4-BE49-F238E27FC236}">
                <a16:creationId xmlns:a16="http://schemas.microsoft.com/office/drawing/2014/main" id="{70720687-7DF1-436C-85AB-3DB09B0D0580}"/>
              </a:ext>
            </a:extLst>
          </p:cNvPr>
          <p:cNvSpPr txBox="1"/>
          <p:nvPr/>
        </p:nvSpPr>
        <p:spPr>
          <a:xfrm>
            <a:off x="108332" y="4481143"/>
            <a:ext cx="4189801" cy="307777"/>
          </a:xfrm>
          <a:prstGeom prst="rect">
            <a:avLst/>
          </a:prstGeom>
          <a:noFill/>
        </p:spPr>
        <p:txBody>
          <a:bodyPr wrap="none" rtlCol="0">
            <a:spAutoFit/>
          </a:bodyPr>
          <a:lstStyle/>
          <a:p>
            <a:r>
              <a:rPr lang="en-US" sz="1400" dirty="0">
                <a:solidFill>
                  <a:schemeClr val="accent4">
                    <a:lumMod val="75000"/>
                  </a:schemeClr>
                </a:solidFill>
                <a:latin typeface="Calibri" panose="020F0502020204030204" pitchFamily="34" charset="0"/>
              </a:rPr>
              <a:t>PEPFAR: U.S. President’s Emergency Plan for AIDS Relief</a:t>
            </a:r>
          </a:p>
        </p:txBody>
      </p:sp>
    </p:spTree>
    <p:extLst>
      <p:ext uri="{BB962C8B-B14F-4D97-AF65-F5344CB8AC3E}">
        <p14:creationId xmlns:p14="http://schemas.microsoft.com/office/powerpoint/2010/main" val="3929602335"/>
      </p:ext>
    </p:extLst>
  </p:cSld>
  <p:clrMapOvr>
    <a:masterClrMapping/>
  </p:clrMapOvr>
  <p:transition advTm="8817">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00025" y="301625"/>
            <a:ext cx="8743950" cy="857250"/>
          </a:xfrm>
          <a:prstGeom prst="rect">
            <a:avLst/>
          </a:prstGeom>
        </p:spPr>
        <p:txBody>
          <a:bodyPr/>
          <a:lstStyle/>
          <a:p>
            <a:r>
              <a:rPr lang="en-US" dirty="0"/>
              <a:t>Methods: Data and inclusion criteria</a:t>
            </a:r>
          </a:p>
        </p:txBody>
      </p:sp>
      <p:sp>
        <p:nvSpPr>
          <p:cNvPr id="5" name="Text Placeholder 4">
            <a:extLst>
              <a:ext uri="{FF2B5EF4-FFF2-40B4-BE49-F238E27FC236}">
                <a16:creationId xmlns:a16="http://schemas.microsoft.com/office/drawing/2014/main" id="{3325CF9D-4D69-43CB-80EB-33050EF7099A}"/>
              </a:ext>
            </a:extLst>
          </p:cNvPr>
          <p:cNvSpPr>
            <a:spLocks noGrp="1"/>
          </p:cNvSpPr>
          <p:nvPr>
            <p:ph type="body" sz="quarter" idx="10"/>
          </p:nvPr>
        </p:nvSpPr>
        <p:spPr>
          <a:xfrm>
            <a:off x="200025" y="1209735"/>
            <a:ext cx="8591550" cy="3341688"/>
          </a:xfrm>
        </p:spPr>
        <p:txBody>
          <a:bodyPr/>
          <a:lstStyle/>
          <a:p>
            <a:pPr lvl="1">
              <a:spcBef>
                <a:spcPts val="200"/>
              </a:spcBef>
              <a:spcAft>
                <a:spcPts val="200"/>
              </a:spcAft>
            </a:pPr>
            <a:r>
              <a:rPr lang="en-US" sz="2200" b="1" dirty="0"/>
              <a:t>Data: </a:t>
            </a:r>
          </a:p>
          <a:p>
            <a:pPr lvl="2">
              <a:spcBef>
                <a:spcPts val="200"/>
              </a:spcBef>
              <a:spcAft>
                <a:spcPts val="200"/>
              </a:spcAft>
            </a:pPr>
            <a:r>
              <a:rPr lang="en-US" b="1" dirty="0"/>
              <a:t>Source: </a:t>
            </a:r>
            <a:r>
              <a:rPr lang="en-US" dirty="0"/>
              <a:t>Site-level, quarterly aggregate PEPFAR monitoring and evaluation data for HIV positive test results, and RTRI and RITA results </a:t>
            </a:r>
          </a:p>
          <a:p>
            <a:pPr lvl="2">
              <a:spcBef>
                <a:spcPts val="200"/>
              </a:spcBef>
              <a:spcAft>
                <a:spcPts val="200"/>
              </a:spcAft>
            </a:pPr>
            <a:r>
              <a:rPr lang="en-US" b="1" dirty="0"/>
              <a:t>Reporting period: </a:t>
            </a:r>
            <a:r>
              <a:rPr lang="en-US" dirty="0">
                <a:effectLst/>
                <a:ea typeface="Calibri" panose="020F0502020204030204" pitchFamily="34" charset="0"/>
              </a:rPr>
              <a:t>October 1, 2019–June 30, 2021 (7 quarters)</a:t>
            </a:r>
            <a:endParaRPr lang="en-US" b="1" dirty="0"/>
          </a:p>
          <a:p>
            <a:pPr lvl="2">
              <a:spcBef>
                <a:spcPts val="200"/>
              </a:spcBef>
              <a:spcAft>
                <a:spcPts val="200"/>
              </a:spcAft>
            </a:pPr>
            <a:r>
              <a:rPr lang="en-US" b="1" dirty="0"/>
              <a:t>Site: </a:t>
            </a:r>
            <a:r>
              <a:rPr lang="en-US" dirty="0"/>
              <a:t>health facility or community site offering HIV testing services</a:t>
            </a:r>
          </a:p>
          <a:p>
            <a:pPr lvl="2">
              <a:spcBef>
                <a:spcPts val="200"/>
              </a:spcBef>
              <a:spcAft>
                <a:spcPts val="200"/>
              </a:spcAft>
            </a:pPr>
            <a:r>
              <a:rPr lang="en-US" b="1" dirty="0"/>
              <a:t>Age: </a:t>
            </a:r>
            <a:r>
              <a:rPr lang="en-US" dirty="0"/>
              <a:t>persons ≥15 years </a:t>
            </a:r>
          </a:p>
          <a:p>
            <a:pPr lvl="1">
              <a:spcBef>
                <a:spcPts val="200"/>
              </a:spcBef>
              <a:spcAft>
                <a:spcPts val="200"/>
              </a:spcAft>
            </a:pPr>
            <a:r>
              <a:rPr lang="en-US" sz="2200" b="1" dirty="0"/>
              <a:t>Inclusion criteria: </a:t>
            </a:r>
          </a:p>
          <a:p>
            <a:pPr lvl="2">
              <a:spcBef>
                <a:spcPts val="200"/>
              </a:spcBef>
              <a:spcAft>
                <a:spcPts val="200"/>
              </a:spcAft>
            </a:pPr>
            <a:r>
              <a:rPr lang="en-US" b="1" dirty="0"/>
              <a:t>RTRI analysis: </a:t>
            </a:r>
            <a:r>
              <a:rPr lang="en-US" dirty="0">
                <a:solidFill>
                  <a:srgbClr val="532E63"/>
                </a:solidFill>
              </a:rPr>
              <a:t>Countries reported at least 4/7 quarters of RTRI data  </a:t>
            </a:r>
          </a:p>
          <a:p>
            <a:pPr lvl="2">
              <a:spcBef>
                <a:spcPts val="200"/>
              </a:spcBef>
              <a:spcAft>
                <a:spcPts val="200"/>
              </a:spcAft>
            </a:pPr>
            <a:r>
              <a:rPr lang="en-US" b="1" dirty="0"/>
              <a:t>RITA analysis: </a:t>
            </a:r>
            <a:r>
              <a:rPr lang="en-US" dirty="0">
                <a:solidFill>
                  <a:srgbClr val="532E63"/>
                </a:solidFill>
              </a:rPr>
              <a:t>Countries reported at least 4/7 quarters of RITA data</a:t>
            </a:r>
            <a:endParaRPr lang="en-US" b="1" dirty="0">
              <a:solidFill>
                <a:srgbClr val="532E63"/>
              </a:solidFill>
            </a:endParaRPr>
          </a:p>
          <a:p>
            <a:pPr>
              <a:spcBef>
                <a:spcPts val="300"/>
              </a:spcBef>
              <a:spcAft>
                <a:spcPts val="300"/>
              </a:spcAft>
            </a:pPr>
            <a:endParaRPr lang="en-US" sz="2200" dirty="0"/>
          </a:p>
        </p:txBody>
      </p:sp>
      <p:sp>
        <p:nvSpPr>
          <p:cNvPr id="6" name="TextBox 5">
            <a:extLst>
              <a:ext uri="{FF2B5EF4-FFF2-40B4-BE49-F238E27FC236}">
                <a16:creationId xmlns:a16="http://schemas.microsoft.com/office/drawing/2014/main" id="{F5654F0E-D4A5-417F-BC64-7F037F46475F}"/>
              </a:ext>
            </a:extLst>
          </p:cNvPr>
          <p:cNvSpPr txBox="1"/>
          <p:nvPr/>
        </p:nvSpPr>
        <p:spPr>
          <a:xfrm>
            <a:off x="123825" y="4469452"/>
            <a:ext cx="8743949" cy="307777"/>
          </a:xfrm>
          <a:prstGeom prst="rect">
            <a:avLst/>
          </a:prstGeom>
          <a:noFill/>
        </p:spPr>
        <p:txBody>
          <a:bodyPr wrap="square" rtlCol="0">
            <a:spAutoFit/>
          </a:bodyPr>
          <a:lstStyle/>
          <a:p>
            <a:r>
              <a:rPr lang="en-US" sz="1400" dirty="0">
                <a:solidFill>
                  <a:schemeClr val="accent4">
                    <a:lumMod val="75000"/>
                  </a:schemeClr>
                </a:solidFill>
                <a:latin typeface="Calibri" panose="020F0502020204030204" pitchFamily="34" charset="0"/>
              </a:rPr>
              <a:t>RTRI: rapid test for recent infection, RITA: recent infection testing algorithm </a:t>
            </a:r>
          </a:p>
        </p:txBody>
      </p:sp>
    </p:spTree>
    <p:extLst>
      <p:ext uri="{BB962C8B-B14F-4D97-AF65-F5344CB8AC3E}">
        <p14:creationId xmlns:p14="http://schemas.microsoft.com/office/powerpoint/2010/main" val="1515776713"/>
      </p:ext>
    </p:extLst>
  </p:cSld>
  <p:clrMapOvr>
    <a:masterClrMapping/>
  </p:clrMapOvr>
  <p:transition advTm="41921">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162786" y="309711"/>
            <a:ext cx="8743950" cy="857250"/>
          </a:xfrm>
          <a:prstGeom prst="rect">
            <a:avLst/>
          </a:prstGeom>
        </p:spPr>
        <p:txBody>
          <a:bodyPr/>
          <a:lstStyle/>
          <a:p>
            <a:r>
              <a:rPr lang="en-US" dirty="0">
                <a:cs typeface="Calibri" panose="020F0502020204030204" pitchFamily="34" charset="0"/>
              </a:rPr>
              <a:t>Outcomes:</a:t>
            </a:r>
          </a:p>
        </p:txBody>
      </p:sp>
      <p:sp>
        <p:nvSpPr>
          <p:cNvPr id="6" name="TextBox 5">
            <a:extLst>
              <a:ext uri="{FF2B5EF4-FFF2-40B4-BE49-F238E27FC236}">
                <a16:creationId xmlns:a16="http://schemas.microsoft.com/office/drawing/2014/main" id="{F5654F0E-D4A5-417F-BC64-7F037F46475F}"/>
              </a:ext>
            </a:extLst>
          </p:cNvPr>
          <p:cNvSpPr txBox="1"/>
          <p:nvPr/>
        </p:nvSpPr>
        <p:spPr>
          <a:xfrm>
            <a:off x="5844208" y="603988"/>
            <a:ext cx="3411110" cy="523220"/>
          </a:xfrm>
          <a:prstGeom prst="rect">
            <a:avLst/>
          </a:prstGeom>
          <a:noFill/>
        </p:spPr>
        <p:txBody>
          <a:bodyPr wrap="square" rtlCol="0">
            <a:spAutoFit/>
          </a:bodyPr>
          <a:lstStyle/>
          <a:p>
            <a:r>
              <a:rPr lang="en-US" sz="1400" dirty="0">
                <a:solidFill>
                  <a:schemeClr val="accent4">
                    <a:lumMod val="75000"/>
                  </a:schemeClr>
                </a:solidFill>
                <a:latin typeface="Calibri" panose="020F0502020204030204" pitchFamily="34" charset="0"/>
                <a:cs typeface="Calibri" panose="020F0502020204030204" pitchFamily="34" charset="0"/>
              </a:rPr>
              <a:t>RTRI: rapid test for recent infection</a:t>
            </a:r>
          </a:p>
          <a:p>
            <a:r>
              <a:rPr lang="en-US" sz="1400" dirty="0">
                <a:solidFill>
                  <a:schemeClr val="accent4">
                    <a:lumMod val="75000"/>
                  </a:schemeClr>
                </a:solidFill>
                <a:latin typeface="Calibri" panose="020F0502020204030204" pitchFamily="34" charset="0"/>
                <a:cs typeface="Calibri" panose="020F0502020204030204" pitchFamily="34" charset="0"/>
              </a:rPr>
              <a:t>RITA: recent infection testing algorithm </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21BFB6A7-4DF5-47AB-BA5C-1C919EA08670}"/>
                  </a:ext>
                </a:extLst>
              </p:cNvPr>
              <p:cNvSpPr/>
              <p:nvPr/>
            </p:nvSpPr>
            <p:spPr>
              <a:xfrm>
                <a:off x="713511" y="2668667"/>
                <a:ext cx="3290168" cy="1243584"/>
              </a:xfrm>
              <a:prstGeom prst="roundRect">
                <a:avLst/>
              </a:prstGeom>
              <a:solidFill>
                <a:schemeClr val="accent5">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2000" b="1" i="0" smtClean="0">
                          <a:solidFill>
                            <a:schemeClr val="tx2"/>
                          </a:solidFill>
                          <a:latin typeface="Calibri" panose="020F0502020204030204" pitchFamily="34" charset="0"/>
                          <a:cs typeface="Calibri" panose="020F0502020204030204" pitchFamily="34" charset="0"/>
                        </a:rPr>
                        <m:t>RTRI</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testing</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coverage</m:t>
                      </m:r>
                      <m:r>
                        <m:rPr>
                          <m:nor/>
                        </m:rPr>
                        <a:rPr lang="en-US" sz="2000" b="1" i="0" smtClean="0">
                          <a:solidFill>
                            <a:schemeClr val="tx2"/>
                          </a:solidFill>
                          <a:latin typeface="Calibri" panose="020F0502020204030204" pitchFamily="34" charset="0"/>
                          <a:cs typeface="Calibri" panose="020F0502020204030204" pitchFamily="34" charset="0"/>
                        </a:rPr>
                        <m:t> </m:t>
                      </m:r>
                      <m:d>
                        <m:dPr>
                          <m:ctrlPr>
                            <a:rPr lang="en-US" sz="2000" b="1" i="1" smtClean="0">
                              <a:solidFill>
                                <a:schemeClr val="tx2"/>
                              </a:solidFill>
                              <a:latin typeface="Cambria Math" panose="02040503050406030204" pitchFamily="18" charset="0"/>
                              <a:cs typeface="Calibri" panose="020F0502020204030204" pitchFamily="34" charset="0"/>
                            </a:rPr>
                          </m:ctrlPr>
                        </m:dPr>
                        <m:e>
                          <m:r>
                            <m:rPr>
                              <m:nor/>
                            </m:rPr>
                            <a:rPr lang="en-US" sz="2000" b="1" i="0" smtClean="0">
                              <a:solidFill>
                                <a:schemeClr val="tx2"/>
                              </a:solidFill>
                              <a:latin typeface="Calibri" panose="020F0502020204030204" pitchFamily="34" charset="0"/>
                              <a:cs typeface="Calibri" panose="020F0502020204030204" pitchFamily="34" charset="0"/>
                            </a:rPr>
                            <m:t>%</m:t>
                          </m:r>
                        </m:e>
                      </m:d>
                      <m:r>
                        <a:rPr lang="en-US" sz="2000" b="1" i="0" smtClean="0">
                          <a:solidFill>
                            <a:schemeClr val="tx2"/>
                          </a:solidFill>
                          <a:latin typeface="Cambria Math" panose="02040503050406030204" pitchFamily="18" charset="0"/>
                          <a:cs typeface="Calibri" panose="020F0502020204030204" pitchFamily="34" charset="0"/>
                        </a:rPr>
                        <m:t>:</m:t>
                      </m:r>
                    </m:oMath>
                  </m:oMathPara>
                </a14:m>
                <a:endParaRPr lang="en-US" sz="2000" b="1" dirty="0">
                  <a:solidFill>
                    <a:schemeClr val="tx2"/>
                  </a:solidFill>
                  <a:latin typeface="Calibri" panose="020F0502020204030204" pitchFamily="34" charset="0"/>
                  <a:cs typeface="Calibri" panose="020F0502020204030204" pitchFamily="34" charset="0"/>
                </a:endParaRPr>
              </a:p>
              <a:p>
                <a:pPr algn="ctr"/>
                <a:endParaRPr lang="en-US" sz="400" dirty="0">
                  <a:solidFill>
                    <a:schemeClr val="tx2"/>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center"/>
                    </m:oMathParaPr>
                    <m:oMath xmlns:m="http://schemas.openxmlformats.org/officeDocument/2006/math">
                      <m:f>
                        <m:fPr>
                          <m:ctrlPr>
                            <a:rPr lang="en-US" sz="2000" i="1" smtClean="0">
                              <a:solidFill>
                                <a:schemeClr val="tx2"/>
                              </a:solidFill>
                              <a:latin typeface="Cambria Math" panose="02040503050406030204" pitchFamily="18" charset="0"/>
                              <a:cs typeface="Calibri" panose="020F0502020204030204" pitchFamily="34" charset="0"/>
                            </a:rPr>
                          </m:ctrlPr>
                        </m:fPr>
                        <m:num>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persons</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RTRI</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num>
                        <m:den>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persons</m:t>
                          </m:r>
                          <m:r>
                            <m:rPr>
                              <m:nor/>
                            </m:rPr>
                            <a:rPr lang="en-US" sz="2000" b="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HIV</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den>
                      </m:f>
                    </m:oMath>
                  </m:oMathPara>
                </a14:m>
                <a:endParaRPr lang="en-US" sz="2000" dirty="0">
                  <a:solidFill>
                    <a:schemeClr val="tx2"/>
                  </a:solidFill>
                  <a:latin typeface="Calibri" panose="020F0502020204030204" pitchFamily="34" charset="0"/>
                  <a:cs typeface="Calibri" panose="020F0502020204030204" pitchFamily="34" charset="0"/>
                </a:endParaRPr>
              </a:p>
            </p:txBody>
          </p:sp>
        </mc:Choice>
        <mc:Fallback xmlns="">
          <p:sp>
            <p:nvSpPr>
              <p:cNvPr id="10" name="Rectangle: Rounded Corners 9">
                <a:extLst>
                  <a:ext uri="{FF2B5EF4-FFF2-40B4-BE49-F238E27FC236}">
                    <a16:creationId xmlns:a16="http://schemas.microsoft.com/office/drawing/2014/main" id="{21BFB6A7-4DF5-47AB-BA5C-1C919EA08670}"/>
                  </a:ext>
                </a:extLst>
              </p:cNvPr>
              <p:cNvSpPr>
                <a:spLocks noRot="1" noChangeAspect="1" noMove="1" noResize="1" noEditPoints="1" noAdjustHandles="1" noChangeArrowheads="1" noChangeShapeType="1" noTextEdit="1"/>
              </p:cNvSpPr>
              <p:nvPr/>
            </p:nvSpPr>
            <p:spPr>
              <a:xfrm>
                <a:off x="713511" y="2668667"/>
                <a:ext cx="3290168" cy="1243584"/>
              </a:xfrm>
              <a:prstGeom prst="round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92907739-E8F4-4C44-AA9B-ABE61237B814}"/>
                  </a:ext>
                </a:extLst>
              </p:cNvPr>
              <p:cNvSpPr/>
              <p:nvPr/>
            </p:nvSpPr>
            <p:spPr>
              <a:xfrm>
                <a:off x="819283" y="1231249"/>
                <a:ext cx="3184396" cy="1240147"/>
              </a:xfrm>
              <a:prstGeom prst="roundRect">
                <a:avLst/>
              </a:prstGeom>
              <a:solidFill>
                <a:schemeClr val="tx1">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US" sz="2000" b="1" i="0" smtClean="0">
                          <a:solidFill>
                            <a:schemeClr val="tx2"/>
                          </a:solidFill>
                          <a:latin typeface="Calibri" panose="020F0502020204030204" pitchFamily="34" charset="0"/>
                          <a:cs typeface="Calibri" panose="020F0502020204030204" pitchFamily="34" charset="0"/>
                        </a:rPr>
                        <m:t>RTRI</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site</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coverage</m:t>
                      </m:r>
                      <m:r>
                        <m:rPr>
                          <m:nor/>
                        </m:rPr>
                        <a:rPr lang="en-US" sz="2000" b="1" i="0" smtClean="0">
                          <a:solidFill>
                            <a:schemeClr val="tx2"/>
                          </a:solidFill>
                          <a:latin typeface="Calibri" panose="020F0502020204030204" pitchFamily="34" charset="0"/>
                          <a:cs typeface="Calibri" panose="020F0502020204030204" pitchFamily="34" charset="0"/>
                        </a:rPr>
                        <m:t> </m:t>
                      </m:r>
                      <m:d>
                        <m:dPr>
                          <m:ctrlPr>
                            <a:rPr lang="en-US" sz="2000" b="1" i="1" smtClean="0">
                              <a:solidFill>
                                <a:schemeClr val="tx2"/>
                              </a:solidFill>
                              <a:latin typeface="Cambria Math" panose="02040503050406030204" pitchFamily="18" charset="0"/>
                              <a:cs typeface="Calibri" panose="020F0502020204030204" pitchFamily="34" charset="0"/>
                            </a:rPr>
                          </m:ctrlPr>
                        </m:dPr>
                        <m:e>
                          <m:r>
                            <m:rPr>
                              <m:nor/>
                            </m:rPr>
                            <a:rPr lang="en-US" sz="2000" b="1" i="0" smtClean="0">
                              <a:solidFill>
                                <a:schemeClr val="tx2"/>
                              </a:solidFill>
                              <a:latin typeface="Calibri" panose="020F0502020204030204" pitchFamily="34" charset="0"/>
                              <a:cs typeface="Calibri" panose="020F0502020204030204" pitchFamily="34" charset="0"/>
                            </a:rPr>
                            <m:t>%</m:t>
                          </m:r>
                        </m:e>
                      </m:d>
                      <m:r>
                        <a:rPr lang="en-US" sz="2000" b="1" i="0" smtClean="0">
                          <a:solidFill>
                            <a:schemeClr val="tx2"/>
                          </a:solidFill>
                          <a:latin typeface="Cambria Math" panose="02040503050406030204" pitchFamily="18" charset="0"/>
                          <a:cs typeface="Calibri" panose="020F0502020204030204" pitchFamily="34" charset="0"/>
                        </a:rPr>
                        <m:t>:</m:t>
                      </m:r>
                    </m:oMath>
                  </m:oMathPara>
                </a14:m>
                <a:endParaRPr lang="en-US" sz="2000" b="1" dirty="0">
                  <a:solidFill>
                    <a:schemeClr val="tx2"/>
                  </a:solidFill>
                  <a:latin typeface="Calibri" panose="020F0502020204030204" pitchFamily="34" charset="0"/>
                  <a:cs typeface="Calibri" panose="020F0502020204030204" pitchFamily="34" charset="0"/>
                </a:endParaRPr>
              </a:p>
              <a:p>
                <a:pPr algn="ctr"/>
                <a:endParaRPr lang="en-US" sz="400" dirty="0">
                  <a:solidFill>
                    <a:schemeClr val="tx2"/>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center"/>
                    </m:oMathParaPr>
                    <m:oMath xmlns:m="http://schemas.openxmlformats.org/officeDocument/2006/math">
                      <m:f>
                        <m:fPr>
                          <m:ctrlPr>
                            <a:rPr lang="en-US" sz="2000" i="1" smtClean="0">
                              <a:solidFill>
                                <a:schemeClr val="tx2"/>
                              </a:solidFill>
                              <a:latin typeface="Cambria Math" panose="02040503050406030204" pitchFamily="18" charset="0"/>
                              <a:cs typeface="Calibri" panose="020F0502020204030204" pitchFamily="34" charset="0"/>
                            </a:rPr>
                          </m:ctrlPr>
                        </m:fPr>
                        <m:num>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sites</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RTRI</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num>
                        <m:den>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sites</m:t>
                          </m:r>
                          <m:r>
                            <m:rPr>
                              <m:nor/>
                            </m:rPr>
                            <a:rPr lang="en-US" sz="2000" b="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HIV</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den>
                      </m:f>
                    </m:oMath>
                  </m:oMathPara>
                </a14:m>
                <a:endParaRPr lang="en-US" sz="2000" dirty="0">
                  <a:solidFill>
                    <a:schemeClr val="tx2"/>
                  </a:solidFill>
                  <a:latin typeface="Calibri" panose="020F0502020204030204" pitchFamily="34" charset="0"/>
                  <a:cs typeface="Calibri" panose="020F0502020204030204" pitchFamily="34" charset="0"/>
                </a:endParaRPr>
              </a:p>
            </p:txBody>
          </p:sp>
        </mc:Choice>
        <mc:Fallback xmlns="">
          <p:sp>
            <p:nvSpPr>
              <p:cNvPr id="13" name="Rectangle: Rounded Corners 12">
                <a:extLst>
                  <a:ext uri="{FF2B5EF4-FFF2-40B4-BE49-F238E27FC236}">
                    <a16:creationId xmlns:a16="http://schemas.microsoft.com/office/drawing/2014/main" id="{92907739-E8F4-4C44-AA9B-ABE61237B814}"/>
                  </a:ext>
                </a:extLst>
              </p:cNvPr>
              <p:cNvSpPr>
                <a:spLocks noRot="1" noChangeAspect="1" noMove="1" noResize="1" noEditPoints="1" noAdjustHandles="1" noChangeArrowheads="1" noChangeShapeType="1" noTextEdit="1"/>
              </p:cNvSpPr>
              <p:nvPr/>
            </p:nvSpPr>
            <p:spPr>
              <a:xfrm>
                <a:off x="819283" y="1231249"/>
                <a:ext cx="3184396" cy="1240147"/>
              </a:xfrm>
              <a:prstGeom prst="round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6BF655B9-BE67-4814-B185-77E31D764CC1}"/>
                  </a:ext>
                </a:extLst>
              </p:cNvPr>
              <p:cNvSpPr/>
              <p:nvPr/>
            </p:nvSpPr>
            <p:spPr>
              <a:xfrm>
                <a:off x="4431297" y="1227812"/>
                <a:ext cx="4114800" cy="1243584"/>
              </a:xfrm>
              <a:prstGeom prst="roundRect">
                <a:avLst/>
              </a:prstGeom>
              <a:solidFill>
                <a:srgbClr val="B379ED"/>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2000" b="1" i="0" smtClean="0">
                          <a:solidFill>
                            <a:schemeClr val="tx2"/>
                          </a:solidFill>
                          <a:latin typeface="Calibri" panose="020F0502020204030204" pitchFamily="34" charset="0"/>
                          <a:cs typeface="Calibri" panose="020F0502020204030204" pitchFamily="34" charset="0"/>
                        </a:rPr>
                        <m:t>RITA</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site</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coverage</m:t>
                      </m:r>
                      <m:r>
                        <m:rPr>
                          <m:nor/>
                        </m:rPr>
                        <a:rPr lang="en-US" sz="2000" b="1" i="0" smtClean="0">
                          <a:solidFill>
                            <a:schemeClr val="tx2"/>
                          </a:solidFill>
                          <a:latin typeface="Calibri" panose="020F0502020204030204" pitchFamily="34" charset="0"/>
                          <a:cs typeface="Calibri" panose="020F0502020204030204" pitchFamily="34" charset="0"/>
                        </a:rPr>
                        <m:t> </m:t>
                      </m:r>
                      <m:d>
                        <m:dPr>
                          <m:ctrlPr>
                            <a:rPr lang="en-US" sz="2000" b="1" i="1" smtClean="0">
                              <a:solidFill>
                                <a:schemeClr val="tx2"/>
                              </a:solidFill>
                              <a:latin typeface="Cambria Math" panose="02040503050406030204" pitchFamily="18" charset="0"/>
                              <a:cs typeface="Calibri" panose="020F0502020204030204" pitchFamily="34" charset="0"/>
                            </a:rPr>
                          </m:ctrlPr>
                        </m:dPr>
                        <m:e>
                          <m:r>
                            <m:rPr>
                              <m:nor/>
                            </m:rPr>
                            <a:rPr lang="en-US" sz="2000" b="1" i="0" smtClean="0">
                              <a:solidFill>
                                <a:schemeClr val="tx2"/>
                              </a:solidFill>
                              <a:latin typeface="Calibri" panose="020F0502020204030204" pitchFamily="34" charset="0"/>
                              <a:cs typeface="Calibri" panose="020F0502020204030204" pitchFamily="34" charset="0"/>
                            </a:rPr>
                            <m:t>%</m:t>
                          </m:r>
                        </m:e>
                      </m:d>
                      <m:r>
                        <a:rPr lang="en-US" sz="2000" b="1" i="0" smtClean="0">
                          <a:solidFill>
                            <a:schemeClr val="tx2"/>
                          </a:solidFill>
                          <a:latin typeface="Cambria Math" panose="02040503050406030204" pitchFamily="18" charset="0"/>
                          <a:cs typeface="Calibri" panose="020F0502020204030204" pitchFamily="34" charset="0"/>
                        </a:rPr>
                        <m:t>:</m:t>
                      </m:r>
                    </m:oMath>
                  </m:oMathPara>
                </a14:m>
                <a:endParaRPr lang="en-US" sz="2000" b="1" dirty="0">
                  <a:solidFill>
                    <a:schemeClr val="tx2"/>
                  </a:solidFill>
                  <a:latin typeface="Calibri" panose="020F0502020204030204" pitchFamily="34" charset="0"/>
                  <a:cs typeface="Calibri" panose="020F0502020204030204" pitchFamily="34" charset="0"/>
                </a:endParaRPr>
              </a:p>
              <a:p>
                <a:pPr algn="ctr"/>
                <a:endParaRPr lang="en-US" sz="400" dirty="0">
                  <a:solidFill>
                    <a:schemeClr val="tx2"/>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center"/>
                    </m:oMathParaPr>
                    <m:oMath xmlns:m="http://schemas.openxmlformats.org/officeDocument/2006/math">
                      <m:f>
                        <m:fPr>
                          <m:ctrlPr>
                            <a:rPr lang="en-US" sz="2000" i="1" smtClean="0">
                              <a:solidFill>
                                <a:schemeClr val="tx2"/>
                              </a:solidFill>
                              <a:latin typeface="Cambria Math" panose="02040503050406030204" pitchFamily="18" charset="0"/>
                              <a:cs typeface="Calibri" panose="020F0502020204030204" pitchFamily="34" charset="0"/>
                            </a:rPr>
                          </m:ctrlPr>
                        </m:fPr>
                        <m:num>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sites</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RITA</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num>
                        <m:den>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sites</m:t>
                          </m:r>
                          <m:r>
                            <m:rPr>
                              <m:nor/>
                            </m:rPr>
                            <a:rPr lang="en-US" sz="2000" b="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RTRI</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recent</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den>
                      </m:f>
                    </m:oMath>
                  </m:oMathPara>
                </a14:m>
                <a:endParaRPr lang="en-US" sz="2000" dirty="0">
                  <a:solidFill>
                    <a:schemeClr val="tx2"/>
                  </a:solidFill>
                  <a:latin typeface="Calibri" panose="020F0502020204030204" pitchFamily="34" charset="0"/>
                  <a:cs typeface="Calibri" panose="020F0502020204030204" pitchFamily="34" charset="0"/>
                </a:endParaRPr>
              </a:p>
            </p:txBody>
          </p:sp>
        </mc:Choice>
        <mc:Fallback xmlns="">
          <p:sp>
            <p:nvSpPr>
              <p:cNvPr id="14" name="Rectangle: Rounded Corners 13">
                <a:extLst>
                  <a:ext uri="{FF2B5EF4-FFF2-40B4-BE49-F238E27FC236}">
                    <a16:creationId xmlns:a16="http://schemas.microsoft.com/office/drawing/2014/main" id="{6BF655B9-BE67-4814-B185-77E31D764CC1}"/>
                  </a:ext>
                </a:extLst>
              </p:cNvPr>
              <p:cNvSpPr>
                <a:spLocks noRot="1" noChangeAspect="1" noMove="1" noResize="1" noEditPoints="1" noAdjustHandles="1" noChangeArrowheads="1" noChangeShapeType="1" noTextEdit="1"/>
              </p:cNvSpPr>
              <p:nvPr/>
            </p:nvSpPr>
            <p:spPr>
              <a:xfrm>
                <a:off x="4431297" y="1227812"/>
                <a:ext cx="4114800" cy="1243584"/>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2C920DDD-9D42-4219-A132-432AD6A73D32}"/>
                  </a:ext>
                </a:extLst>
              </p:cNvPr>
              <p:cNvSpPr/>
              <p:nvPr/>
            </p:nvSpPr>
            <p:spPr>
              <a:xfrm>
                <a:off x="4431297" y="2672105"/>
                <a:ext cx="4114800" cy="1240148"/>
              </a:xfrm>
              <a:prstGeom prst="roundRect">
                <a:avLst/>
              </a:prstGeom>
              <a:solidFill>
                <a:srgbClr val="532E6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2000" b="1" i="0" smtClean="0">
                          <a:solidFill>
                            <a:schemeClr val="tx2"/>
                          </a:solidFill>
                          <a:latin typeface="Calibri" panose="020F0502020204030204" pitchFamily="34" charset="0"/>
                          <a:cs typeface="Calibri" panose="020F0502020204030204" pitchFamily="34" charset="0"/>
                        </a:rPr>
                        <m:t>RITA</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testing</m:t>
                      </m:r>
                      <m:r>
                        <m:rPr>
                          <m:nor/>
                        </m:rPr>
                        <a:rPr lang="en-US" sz="2000" b="1" i="0" smtClean="0">
                          <a:solidFill>
                            <a:schemeClr val="tx2"/>
                          </a:solidFill>
                          <a:latin typeface="Calibri" panose="020F0502020204030204" pitchFamily="34" charset="0"/>
                          <a:cs typeface="Calibri" panose="020F0502020204030204" pitchFamily="34" charset="0"/>
                        </a:rPr>
                        <m:t> </m:t>
                      </m:r>
                      <m:r>
                        <m:rPr>
                          <m:nor/>
                        </m:rPr>
                        <a:rPr lang="en-US" sz="2000" b="1" i="0" smtClean="0">
                          <a:solidFill>
                            <a:schemeClr val="tx2"/>
                          </a:solidFill>
                          <a:latin typeface="Calibri" panose="020F0502020204030204" pitchFamily="34" charset="0"/>
                          <a:cs typeface="Calibri" panose="020F0502020204030204" pitchFamily="34" charset="0"/>
                        </a:rPr>
                        <m:t>coverage</m:t>
                      </m:r>
                      <m:r>
                        <m:rPr>
                          <m:nor/>
                        </m:rPr>
                        <a:rPr lang="en-US" sz="2000" b="1" i="0" smtClean="0">
                          <a:solidFill>
                            <a:schemeClr val="tx2"/>
                          </a:solidFill>
                          <a:latin typeface="Calibri" panose="020F0502020204030204" pitchFamily="34" charset="0"/>
                          <a:cs typeface="Calibri" panose="020F0502020204030204" pitchFamily="34" charset="0"/>
                        </a:rPr>
                        <m:t> </m:t>
                      </m:r>
                      <m:d>
                        <m:dPr>
                          <m:ctrlPr>
                            <a:rPr lang="en-US" sz="2000" b="1" i="1" smtClean="0">
                              <a:solidFill>
                                <a:schemeClr val="tx2"/>
                              </a:solidFill>
                              <a:latin typeface="Cambria Math" panose="02040503050406030204" pitchFamily="18" charset="0"/>
                              <a:cs typeface="Calibri" panose="020F0502020204030204" pitchFamily="34" charset="0"/>
                            </a:rPr>
                          </m:ctrlPr>
                        </m:dPr>
                        <m:e>
                          <m:r>
                            <m:rPr>
                              <m:nor/>
                            </m:rPr>
                            <a:rPr lang="en-US" sz="2000" b="1" i="0" smtClean="0">
                              <a:solidFill>
                                <a:schemeClr val="tx2"/>
                              </a:solidFill>
                              <a:latin typeface="Calibri" panose="020F0502020204030204" pitchFamily="34" charset="0"/>
                              <a:cs typeface="Calibri" panose="020F0502020204030204" pitchFamily="34" charset="0"/>
                            </a:rPr>
                            <m:t>%</m:t>
                          </m:r>
                        </m:e>
                      </m:d>
                      <m:r>
                        <a:rPr lang="en-US" sz="2000" b="1" i="0" smtClean="0">
                          <a:solidFill>
                            <a:schemeClr val="tx2"/>
                          </a:solidFill>
                          <a:latin typeface="Cambria Math" panose="02040503050406030204" pitchFamily="18" charset="0"/>
                          <a:cs typeface="Calibri" panose="020F0502020204030204" pitchFamily="34" charset="0"/>
                        </a:rPr>
                        <m:t>:</m:t>
                      </m:r>
                    </m:oMath>
                  </m:oMathPara>
                </a14:m>
                <a:endParaRPr lang="en-US" sz="2000" b="1" dirty="0">
                  <a:solidFill>
                    <a:schemeClr val="tx2"/>
                  </a:solidFill>
                  <a:latin typeface="Calibri" panose="020F0502020204030204" pitchFamily="34" charset="0"/>
                  <a:cs typeface="Calibri" panose="020F0502020204030204" pitchFamily="34" charset="0"/>
                </a:endParaRPr>
              </a:p>
              <a:p>
                <a:pPr algn="ctr"/>
                <a:endParaRPr lang="en-US" sz="400" dirty="0">
                  <a:solidFill>
                    <a:schemeClr val="tx2"/>
                  </a:solidFill>
                  <a:latin typeface="Calibri" panose="020F0502020204030204" pitchFamily="34" charset="0"/>
                  <a:cs typeface="Calibri" panose="020F0502020204030204" pitchFamily="34" charset="0"/>
                </a:endParaRPr>
              </a:p>
              <a:p>
                <a:pPr algn="ctr"/>
                <a14:m>
                  <m:oMathPara xmlns:m="http://schemas.openxmlformats.org/officeDocument/2006/math">
                    <m:oMathParaPr>
                      <m:jc m:val="center"/>
                    </m:oMathParaPr>
                    <m:oMath xmlns:m="http://schemas.openxmlformats.org/officeDocument/2006/math">
                      <m:f>
                        <m:fPr>
                          <m:ctrlPr>
                            <a:rPr lang="en-US" sz="2000" i="1" smtClean="0">
                              <a:solidFill>
                                <a:schemeClr val="tx2"/>
                              </a:solidFill>
                              <a:latin typeface="Cambria Math" panose="02040503050406030204" pitchFamily="18" charset="0"/>
                              <a:cs typeface="Calibri" panose="020F0502020204030204" pitchFamily="34" charset="0"/>
                            </a:rPr>
                          </m:ctrlPr>
                        </m:fPr>
                        <m:num>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persons</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RITA</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num>
                        <m:den>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persons</m:t>
                          </m:r>
                          <m:r>
                            <m:rPr>
                              <m:nor/>
                            </m:rPr>
                            <a:rPr lang="en-US" sz="2000" b="0" i="0" smtClean="0">
                              <a:solidFill>
                                <a:schemeClr val="tx2"/>
                              </a:solidFill>
                              <a:latin typeface="Calibri" panose="020F0502020204030204" pitchFamily="34" charset="0"/>
                              <a:cs typeface="Calibri" panose="020F0502020204030204" pitchFamily="34" charset="0"/>
                            </a:rPr>
                            <m:t> </m:t>
                          </m:r>
                          <m:r>
                            <m:rPr>
                              <m:nor/>
                            </m:rPr>
                            <a:rPr lang="en-US" sz="2000" b="0" i="0" smtClean="0">
                              <a:solidFill>
                                <a:schemeClr val="tx2"/>
                              </a:solidFill>
                              <a:latin typeface="Calibri" panose="020F0502020204030204" pitchFamily="34" charset="0"/>
                              <a:cs typeface="Calibri" panose="020F0502020204030204" pitchFamily="34" charset="0"/>
                            </a:rPr>
                            <m:t>with</m:t>
                          </m:r>
                          <m:r>
                            <m:rPr>
                              <m:nor/>
                            </m:rPr>
                            <a:rPr lang="en-US" sz="2000" i="0" smtClean="0">
                              <a:solidFill>
                                <a:schemeClr val="tx2"/>
                              </a:solidFill>
                              <a:latin typeface="Calibri" panose="020F0502020204030204" pitchFamily="34"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≥1</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RTRI</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m:t>
                          </m:r>
                          <m:r>
                            <m:rPr>
                              <m:nor/>
                            </m:rPr>
                            <a:rPr lang="en-US" sz="2000" b="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recent</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 </m:t>
                          </m:r>
                          <m:r>
                            <m:rPr>
                              <m:nor/>
                            </m:rPr>
                            <a:rPr lang="en-US" sz="2000" i="0" smtClean="0">
                              <a:solidFill>
                                <a:schemeClr val="tx2"/>
                              </a:solidFill>
                              <a:latin typeface="Calibri" panose="020F0502020204030204" pitchFamily="34" charset="0"/>
                              <a:ea typeface="Cambria Math" panose="02040503050406030204" pitchFamily="18" charset="0"/>
                              <a:cs typeface="Calibri" panose="020F0502020204030204" pitchFamily="34" charset="0"/>
                            </a:rPr>
                            <m:t>result</m:t>
                          </m:r>
                        </m:den>
                      </m:f>
                    </m:oMath>
                  </m:oMathPara>
                </a14:m>
                <a:endParaRPr lang="en-US" sz="2000" dirty="0">
                  <a:solidFill>
                    <a:schemeClr val="tx2"/>
                  </a:solidFill>
                  <a:latin typeface="Calibri" panose="020F0502020204030204" pitchFamily="34" charset="0"/>
                  <a:cs typeface="Calibri" panose="020F0502020204030204" pitchFamily="34" charset="0"/>
                </a:endParaRPr>
              </a:p>
            </p:txBody>
          </p:sp>
        </mc:Choice>
        <mc:Fallback xmlns="">
          <p:sp>
            <p:nvSpPr>
              <p:cNvPr id="15" name="Rectangle: Rounded Corners 14">
                <a:extLst>
                  <a:ext uri="{FF2B5EF4-FFF2-40B4-BE49-F238E27FC236}">
                    <a16:creationId xmlns:a16="http://schemas.microsoft.com/office/drawing/2014/main" id="{2C920DDD-9D42-4219-A132-432AD6A73D32}"/>
                  </a:ext>
                </a:extLst>
              </p:cNvPr>
              <p:cNvSpPr>
                <a:spLocks noRot="1" noChangeAspect="1" noMove="1" noResize="1" noEditPoints="1" noAdjustHandles="1" noChangeArrowheads="1" noChangeShapeType="1" noTextEdit="1"/>
              </p:cNvSpPr>
              <p:nvPr/>
            </p:nvSpPr>
            <p:spPr>
              <a:xfrm>
                <a:off x="4431297" y="2672105"/>
                <a:ext cx="4114800" cy="1240148"/>
              </a:xfrm>
              <a:prstGeom prst="roundRect">
                <a:avLst/>
              </a:prstGeom>
              <a:blipFill>
                <a:blip r:embed="rId8"/>
                <a:stretch>
                  <a:fillRect/>
                </a:stretch>
              </a:blipFill>
              <a:ln>
                <a:noFill/>
              </a:ln>
            </p:spPr>
            <p:txBody>
              <a:bodyPr/>
              <a:lstStyle/>
              <a:p>
                <a:r>
                  <a:rPr lang="en-US">
                    <a:noFill/>
                  </a:rPr>
                  <a:t> </a:t>
                </a:r>
              </a:p>
            </p:txBody>
          </p:sp>
        </mc:Fallback>
      </mc:AlternateContent>
      <p:sp>
        <p:nvSpPr>
          <p:cNvPr id="2" name="TextBox 1">
            <a:extLst>
              <a:ext uri="{FF2B5EF4-FFF2-40B4-BE49-F238E27FC236}">
                <a16:creationId xmlns:a16="http://schemas.microsoft.com/office/drawing/2014/main" id="{EDBD1553-84AA-482A-886D-5B4DDC460343}"/>
              </a:ext>
            </a:extLst>
          </p:cNvPr>
          <p:cNvSpPr txBox="1"/>
          <p:nvPr/>
        </p:nvSpPr>
        <p:spPr>
          <a:xfrm>
            <a:off x="347232" y="3992309"/>
            <a:ext cx="8449536" cy="646331"/>
          </a:xfrm>
          <a:prstGeom prst="rect">
            <a:avLst/>
          </a:prstGeom>
          <a:noFill/>
        </p:spPr>
        <p:txBody>
          <a:bodyPr wrap="square" rtlCol="0">
            <a:spAutoFit/>
          </a:bodyPr>
          <a:lstStyle/>
          <a:p>
            <a:r>
              <a:rPr lang="en-GB" dirty="0">
                <a:solidFill>
                  <a:srgbClr val="080808"/>
                </a:solidFill>
                <a:latin typeface="Calibri" panose="020F0502020204030204" pitchFamily="34" charset="0"/>
                <a:ea typeface="Times New Roman" panose="02020603050405020304" pitchFamily="18" charset="0"/>
                <a:cs typeface="Calibri" panose="020F0502020204030204" pitchFamily="34" charset="0"/>
              </a:rPr>
              <a:t>Caveats: </a:t>
            </a:r>
            <a:r>
              <a:rPr lang="en-US" dirty="0">
                <a:solidFill>
                  <a:srgbClr val="080808"/>
                </a:solidFill>
                <a:latin typeface="Calibri" panose="020F0502020204030204" pitchFamily="34" charset="0"/>
                <a:ea typeface="Times New Roman" panose="02020603050405020304" pitchFamily="18" charset="0"/>
                <a:cs typeface="Calibri" panose="020F0502020204030204" pitchFamily="34" charset="0"/>
              </a:rPr>
              <a:t>PEPFAR site-level data are reported in aggregate. Persons may test at and be reported by multiple sites. </a:t>
            </a:r>
            <a:r>
              <a:rPr lang="en-GB" dirty="0">
                <a:solidFill>
                  <a:srgbClr val="080808"/>
                </a:solidFill>
                <a:latin typeface="Calibri" panose="020F0502020204030204" pitchFamily="34" charset="0"/>
                <a:ea typeface="Times New Roman" panose="02020603050405020304" pitchFamily="18" charset="0"/>
                <a:cs typeface="Calibri" panose="020F0502020204030204" pitchFamily="34" charset="0"/>
              </a:rPr>
              <a:t>This</a:t>
            </a:r>
            <a:r>
              <a:rPr lang="en-GB" dirty="0">
                <a:solidFill>
                  <a:srgbClr val="080808"/>
                </a:solidFill>
                <a:effectLst/>
                <a:latin typeface="Calibri" panose="020F0502020204030204" pitchFamily="34" charset="0"/>
                <a:ea typeface="Times New Roman" panose="02020603050405020304" pitchFamily="18" charset="0"/>
                <a:cs typeface="Calibri" panose="020F0502020204030204" pitchFamily="34" charset="0"/>
              </a:rPr>
              <a:t> may result in a lower estimate of coverage.</a:t>
            </a:r>
            <a:r>
              <a:rPr lang="en-US" dirty="0">
                <a:solidFill>
                  <a:srgbClr val="080808"/>
                </a:solidFill>
                <a:latin typeface="Calibri" panose="020F0502020204030204" pitchFamily="34" charset="0"/>
                <a:ea typeface="Times New Roman" panose="02020603050405020304" pitchFamily="18" charset="0"/>
                <a:cs typeface="Calibri" panose="020F0502020204030204" pitchFamily="34" charset="0"/>
              </a:rPr>
              <a:t> </a:t>
            </a:r>
            <a:endParaRPr lang="en-US" dirty="0">
              <a:solidFill>
                <a:srgbClr val="08080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236894"/>
      </p:ext>
    </p:extLst>
  </p:cSld>
  <p:clrMapOvr>
    <a:masterClrMapping/>
  </p:clrMapOvr>
  <p:transition advTm="54397">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Arrow: Right 19">
            <a:extLst>
              <a:ext uri="{FF2B5EF4-FFF2-40B4-BE49-F238E27FC236}">
                <a16:creationId xmlns:a16="http://schemas.microsoft.com/office/drawing/2014/main" id="{FD812729-ED59-42D7-BCCD-3BFA0F84CF91}"/>
              </a:ext>
            </a:extLst>
          </p:cNvPr>
          <p:cNvSpPr/>
          <p:nvPr/>
        </p:nvSpPr>
        <p:spPr>
          <a:xfrm>
            <a:off x="905259" y="2396447"/>
            <a:ext cx="1888903" cy="94703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nvPr>
        </p:nvSpPr>
        <p:spPr>
          <a:xfrm>
            <a:off x="266754" y="251567"/>
            <a:ext cx="8229600" cy="857250"/>
          </a:xfrm>
          <a:prstGeom prst="rect">
            <a:avLst/>
          </a:prstGeom>
        </p:spPr>
        <p:txBody>
          <a:bodyPr/>
          <a:lstStyle/>
          <a:p>
            <a:r>
              <a:rPr lang="en-US" dirty="0"/>
              <a:t>Results: Recency analysis flowchart</a:t>
            </a:r>
          </a:p>
        </p:txBody>
      </p:sp>
      <p:sp>
        <p:nvSpPr>
          <p:cNvPr id="5" name="TextBox 4">
            <a:extLst>
              <a:ext uri="{FF2B5EF4-FFF2-40B4-BE49-F238E27FC236}">
                <a16:creationId xmlns:a16="http://schemas.microsoft.com/office/drawing/2014/main" id="{7AC1DBB5-D79A-4D23-B7BE-F1E529254C0F}"/>
              </a:ext>
            </a:extLst>
          </p:cNvPr>
          <p:cNvSpPr txBox="1"/>
          <p:nvPr/>
        </p:nvSpPr>
        <p:spPr>
          <a:xfrm>
            <a:off x="6266896" y="633921"/>
            <a:ext cx="3134675" cy="461665"/>
          </a:xfrm>
          <a:prstGeom prst="rect">
            <a:avLst/>
          </a:prstGeom>
          <a:noFill/>
        </p:spPr>
        <p:txBody>
          <a:bodyPr wrap="square" rtlCol="0">
            <a:spAutoFit/>
          </a:bodyPr>
          <a:lstStyle/>
          <a:p>
            <a:r>
              <a:rPr lang="en-US" sz="1200" dirty="0">
                <a:solidFill>
                  <a:schemeClr val="accent4">
                    <a:lumMod val="75000"/>
                  </a:schemeClr>
                </a:solidFill>
                <a:latin typeface="Calibri" panose="020F0502020204030204" pitchFamily="34" charset="0"/>
                <a:cs typeface="Calibri" panose="020F0502020204030204" pitchFamily="34" charset="0"/>
              </a:rPr>
              <a:t>RTRI: rapid test for recent infection </a:t>
            </a:r>
          </a:p>
          <a:p>
            <a:r>
              <a:rPr lang="en-US" sz="1200" dirty="0">
                <a:solidFill>
                  <a:schemeClr val="accent4">
                    <a:lumMod val="75000"/>
                  </a:schemeClr>
                </a:solidFill>
                <a:latin typeface="Calibri" panose="020F0502020204030204" pitchFamily="34" charset="0"/>
                <a:cs typeface="Calibri" panose="020F0502020204030204" pitchFamily="34" charset="0"/>
              </a:rPr>
              <a:t>RITA: recent infection testing algorithm </a:t>
            </a:r>
          </a:p>
        </p:txBody>
      </p:sp>
      <p:sp>
        <p:nvSpPr>
          <p:cNvPr id="10" name="Arrow: Right 9">
            <a:extLst>
              <a:ext uri="{FF2B5EF4-FFF2-40B4-BE49-F238E27FC236}">
                <a16:creationId xmlns:a16="http://schemas.microsoft.com/office/drawing/2014/main" id="{C82F905A-CEF2-46D2-942C-025149A36C94}"/>
              </a:ext>
            </a:extLst>
          </p:cNvPr>
          <p:cNvSpPr/>
          <p:nvPr/>
        </p:nvSpPr>
        <p:spPr>
          <a:xfrm>
            <a:off x="3819471" y="2394755"/>
            <a:ext cx="3483375" cy="947035"/>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DC8107-0CF8-4E2B-B2C7-A79D0F388F94}"/>
              </a:ext>
            </a:extLst>
          </p:cNvPr>
          <p:cNvSpPr/>
          <p:nvPr/>
        </p:nvSpPr>
        <p:spPr>
          <a:xfrm>
            <a:off x="397794" y="2305308"/>
            <a:ext cx="1262719" cy="113283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alibri" panose="020F0502020204030204" pitchFamily="34" charset="0"/>
                <a:cs typeface="Calibri" panose="020F0502020204030204" pitchFamily="34" charset="0"/>
              </a:rPr>
              <a:t>N=22 countries with RTRI data</a:t>
            </a:r>
          </a:p>
        </p:txBody>
      </p:sp>
      <p:sp>
        <p:nvSpPr>
          <p:cNvPr id="14" name="Rectangle: Rounded Corners 13">
            <a:extLst>
              <a:ext uri="{FF2B5EF4-FFF2-40B4-BE49-F238E27FC236}">
                <a16:creationId xmlns:a16="http://schemas.microsoft.com/office/drawing/2014/main" id="{1D4DAD5D-FEDA-40A5-AC74-54AA009DBC6A}"/>
              </a:ext>
            </a:extLst>
          </p:cNvPr>
          <p:cNvSpPr/>
          <p:nvPr/>
        </p:nvSpPr>
        <p:spPr>
          <a:xfrm>
            <a:off x="2791792" y="2228169"/>
            <a:ext cx="1679607" cy="1357763"/>
          </a:xfrm>
          <a:prstGeom prst="round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alibri" panose="020F0502020204030204" pitchFamily="34" charset="0"/>
                <a:cs typeface="Calibri" panose="020F0502020204030204" pitchFamily="34" charset="0"/>
              </a:rPr>
              <a:t>N=13 countries with ≥ 4/7 quarters of RTRI data</a:t>
            </a:r>
          </a:p>
        </p:txBody>
      </p:sp>
      <p:sp>
        <p:nvSpPr>
          <p:cNvPr id="15" name="Rectangle: Rounded Corners 14">
            <a:extLst>
              <a:ext uri="{FF2B5EF4-FFF2-40B4-BE49-F238E27FC236}">
                <a16:creationId xmlns:a16="http://schemas.microsoft.com/office/drawing/2014/main" id="{AAD6A188-746D-4B17-AA51-F536C66947F6}"/>
              </a:ext>
            </a:extLst>
          </p:cNvPr>
          <p:cNvSpPr/>
          <p:nvPr/>
        </p:nvSpPr>
        <p:spPr>
          <a:xfrm>
            <a:off x="5070952" y="2323503"/>
            <a:ext cx="1206588" cy="118538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alibri" panose="020F0502020204030204" pitchFamily="34" charset="0"/>
                <a:cs typeface="Calibri" panose="020F0502020204030204" pitchFamily="34" charset="0"/>
              </a:rPr>
              <a:t>N=11  countries with RITA data</a:t>
            </a:r>
          </a:p>
        </p:txBody>
      </p:sp>
      <p:sp>
        <p:nvSpPr>
          <p:cNvPr id="17" name="Rectangle: Rounded Corners 16">
            <a:extLst>
              <a:ext uri="{FF2B5EF4-FFF2-40B4-BE49-F238E27FC236}">
                <a16:creationId xmlns:a16="http://schemas.microsoft.com/office/drawing/2014/main" id="{EB7A1425-A75B-4141-82A8-28AD02890E5E}"/>
              </a:ext>
            </a:extLst>
          </p:cNvPr>
          <p:cNvSpPr/>
          <p:nvPr/>
        </p:nvSpPr>
        <p:spPr>
          <a:xfrm>
            <a:off x="7302849" y="2252758"/>
            <a:ext cx="1430258" cy="1357763"/>
          </a:xfrm>
          <a:prstGeom prst="round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Calibri" panose="020F0502020204030204" pitchFamily="34" charset="0"/>
                <a:cs typeface="Calibri" panose="020F0502020204030204" pitchFamily="34" charset="0"/>
              </a:rPr>
              <a:t>N=7 countries with ≥ 4/7 of RITA data</a:t>
            </a:r>
          </a:p>
        </p:txBody>
      </p:sp>
      <p:cxnSp>
        <p:nvCxnSpPr>
          <p:cNvPr id="25" name="Straight Arrow Connector 24">
            <a:extLst>
              <a:ext uri="{FF2B5EF4-FFF2-40B4-BE49-F238E27FC236}">
                <a16:creationId xmlns:a16="http://schemas.microsoft.com/office/drawing/2014/main" id="{B618D246-4F08-4883-A02B-E83E0BC49A9B}"/>
              </a:ext>
            </a:extLst>
          </p:cNvPr>
          <p:cNvCxnSpPr>
            <a:cxnSpLocks/>
          </p:cNvCxnSpPr>
          <p:nvPr/>
        </p:nvCxnSpPr>
        <p:spPr>
          <a:xfrm>
            <a:off x="6565079" y="2911749"/>
            <a:ext cx="0" cy="827772"/>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32879D-9AA8-42B5-ADAA-1CF8601C8939}"/>
              </a:ext>
            </a:extLst>
          </p:cNvPr>
          <p:cNvCxnSpPr>
            <a:cxnSpLocks/>
          </p:cNvCxnSpPr>
          <p:nvPr/>
        </p:nvCxnSpPr>
        <p:spPr>
          <a:xfrm>
            <a:off x="4827017" y="2894161"/>
            <a:ext cx="0" cy="827772"/>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3DE0D6-2CC6-42BC-88BE-C43A5FDC1F01}"/>
              </a:ext>
            </a:extLst>
          </p:cNvPr>
          <p:cNvSpPr txBox="1"/>
          <p:nvPr/>
        </p:nvSpPr>
        <p:spPr>
          <a:xfrm>
            <a:off x="1117281" y="3730256"/>
            <a:ext cx="1852088" cy="830997"/>
          </a:xfrm>
          <a:prstGeom prst="rect">
            <a:avLst/>
          </a:prstGeom>
          <a:solidFill>
            <a:schemeClr val="bg2">
              <a:lumMod val="95000"/>
            </a:schemeClr>
          </a:solidFill>
        </p:spPr>
        <p:txBody>
          <a:bodyPr wrap="square" rtlCol="0">
            <a:spAutoFit/>
          </a:bodyPr>
          <a:lstStyle/>
          <a:p>
            <a:pPr algn="ctr"/>
            <a:r>
              <a:rPr lang="en-US" sz="1600" dirty="0">
                <a:solidFill>
                  <a:srgbClr val="080808"/>
                </a:solidFill>
                <a:latin typeface="Calibri" panose="020F0502020204030204" pitchFamily="34" charset="0"/>
                <a:cs typeface="Calibri" panose="020F0502020204030204" pitchFamily="34" charset="0"/>
              </a:rPr>
              <a:t>n=9 countries with &lt; 4/7 quarters of RTRI data excluded</a:t>
            </a:r>
          </a:p>
        </p:txBody>
      </p:sp>
      <p:sp>
        <p:nvSpPr>
          <p:cNvPr id="30" name="TextBox 29">
            <a:extLst>
              <a:ext uri="{FF2B5EF4-FFF2-40B4-BE49-F238E27FC236}">
                <a16:creationId xmlns:a16="http://schemas.microsoft.com/office/drawing/2014/main" id="{05495956-2B74-402A-8460-28E0B2965F18}"/>
              </a:ext>
            </a:extLst>
          </p:cNvPr>
          <p:cNvSpPr txBox="1"/>
          <p:nvPr/>
        </p:nvSpPr>
        <p:spPr>
          <a:xfrm>
            <a:off x="4055514" y="3745840"/>
            <a:ext cx="1389193" cy="830997"/>
          </a:xfrm>
          <a:prstGeom prst="rect">
            <a:avLst/>
          </a:prstGeom>
          <a:solidFill>
            <a:schemeClr val="bg2">
              <a:lumMod val="95000"/>
            </a:schemeClr>
          </a:solidFill>
        </p:spPr>
        <p:txBody>
          <a:bodyPr wrap="square">
            <a:spAutoFit/>
          </a:bodyPr>
          <a:lstStyle/>
          <a:p>
            <a:pPr lvl="0" algn="ctr"/>
            <a:r>
              <a:rPr lang="en-US" sz="1600" dirty="0">
                <a:solidFill>
                  <a:srgbClr val="080808"/>
                </a:solidFill>
                <a:latin typeface="Calibri" panose="020F0502020204030204" pitchFamily="34" charset="0"/>
                <a:cs typeface="Calibri" panose="020F0502020204030204" pitchFamily="34" charset="0"/>
              </a:rPr>
              <a:t>n=2 countries with no RITA data excluded</a:t>
            </a:r>
          </a:p>
        </p:txBody>
      </p:sp>
      <p:sp>
        <p:nvSpPr>
          <p:cNvPr id="32" name="TextBox 31">
            <a:extLst>
              <a:ext uri="{FF2B5EF4-FFF2-40B4-BE49-F238E27FC236}">
                <a16:creationId xmlns:a16="http://schemas.microsoft.com/office/drawing/2014/main" id="{769732D3-7407-4D0A-9B3D-12346324A976}"/>
              </a:ext>
            </a:extLst>
          </p:cNvPr>
          <p:cNvSpPr txBox="1"/>
          <p:nvPr/>
        </p:nvSpPr>
        <p:spPr>
          <a:xfrm>
            <a:off x="5771652" y="3744511"/>
            <a:ext cx="1943527" cy="830997"/>
          </a:xfrm>
          <a:prstGeom prst="rect">
            <a:avLst/>
          </a:prstGeom>
          <a:solidFill>
            <a:schemeClr val="bg2">
              <a:lumMod val="95000"/>
            </a:schemeClr>
          </a:solidFill>
        </p:spPr>
        <p:txBody>
          <a:bodyPr wrap="square">
            <a:spAutoFit/>
          </a:bodyPr>
          <a:lstStyle/>
          <a:p>
            <a:pPr algn="ctr"/>
            <a:r>
              <a:rPr lang="en-US" sz="1600" dirty="0">
                <a:solidFill>
                  <a:srgbClr val="080808"/>
                </a:solidFill>
                <a:latin typeface="Calibri" panose="020F0502020204030204" pitchFamily="34" charset="0"/>
                <a:cs typeface="Calibri" panose="020F0502020204030204" pitchFamily="34" charset="0"/>
              </a:rPr>
              <a:t>n= 4 countries with </a:t>
            </a:r>
          </a:p>
          <a:p>
            <a:pPr algn="ctr"/>
            <a:r>
              <a:rPr lang="en-US" sz="1600" dirty="0">
                <a:solidFill>
                  <a:srgbClr val="080808"/>
                </a:solidFill>
                <a:latin typeface="Calibri" panose="020F0502020204030204" pitchFamily="34" charset="0"/>
                <a:cs typeface="Calibri" panose="020F0502020204030204" pitchFamily="34" charset="0"/>
              </a:rPr>
              <a:t>&lt; 4/7 quarters of RITA data excluded</a:t>
            </a:r>
          </a:p>
        </p:txBody>
      </p:sp>
      <p:cxnSp>
        <p:nvCxnSpPr>
          <p:cNvPr id="36" name="Straight Arrow Connector 35">
            <a:extLst>
              <a:ext uri="{FF2B5EF4-FFF2-40B4-BE49-F238E27FC236}">
                <a16:creationId xmlns:a16="http://schemas.microsoft.com/office/drawing/2014/main" id="{52B95521-CBD7-4933-800E-9CFD7C0A1113}"/>
              </a:ext>
            </a:extLst>
          </p:cNvPr>
          <p:cNvCxnSpPr>
            <a:cxnSpLocks/>
          </p:cNvCxnSpPr>
          <p:nvPr/>
        </p:nvCxnSpPr>
        <p:spPr>
          <a:xfrm>
            <a:off x="1981327" y="2907051"/>
            <a:ext cx="0" cy="827772"/>
          </a:xfrm>
          <a:prstGeom prst="straightConnector1">
            <a:avLst/>
          </a:prstGeom>
          <a:ln w="76200">
            <a:solidFill>
              <a:schemeClr val="accent5">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9AEC726-6E25-4258-A81A-E7FCBB4AE6E3}"/>
              </a:ext>
            </a:extLst>
          </p:cNvPr>
          <p:cNvSpPr txBox="1"/>
          <p:nvPr/>
        </p:nvSpPr>
        <p:spPr>
          <a:xfrm>
            <a:off x="1829457" y="1382454"/>
            <a:ext cx="3718745" cy="738664"/>
          </a:xfrm>
          <a:prstGeom prst="rect">
            <a:avLst/>
          </a:prstGeom>
          <a:solidFill>
            <a:srgbClr val="FFFFDD"/>
          </a:solidFill>
        </p:spPr>
        <p:txBody>
          <a:bodyPr wrap="square">
            <a:spAutoFit/>
          </a:bodyPr>
          <a:lstStyle/>
          <a:p>
            <a:pPr algn="ctr"/>
            <a:r>
              <a:rPr lang="en-US" sz="14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Eswatini, Ethiopia, Guatemala, Malawi, Namibia, Nicaragua, Nigeria, Rwanda, Thailand, Uganda, Vietnam, Zambia, Zimbabwe</a:t>
            </a:r>
            <a:endParaRPr lang="en-US" sz="1400" b="1" dirty="0">
              <a:solidFill>
                <a:schemeClr val="accent5">
                  <a:lumMod val="75000"/>
                </a:schemeClr>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D2BCF15E-0354-46FC-BAD0-6DE495231955}"/>
              </a:ext>
            </a:extLst>
          </p:cNvPr>
          <p:cNvSpPr txBox="1"/>
          <p:nvPr/>
        </p:nvSpPr>
        <p:spPr>
          <a:xfrm>
            <a:off x="6863776" y="1382454"/>
            <a:ext cx="2095500" cy="738664"/>
          </a:xfrm>
          <a:prstGeom prst="rect">
            <a:avLst/>
          </a:prstGeom>
          <a:solidFill>
            <a:srgbClr val="FFFFDD"/>
          </a:solidFill>
        </p:spPr>
        <p:txBody>
          <a:bodyPr wrap="square">
            <a:spAutoFit/>
          </a:bodyPr>
          <a:lstStyle/>
          <a:p>
            <a:pPr algn="ctr"/>
            <a:r>
              <a:rPr lang="en-US" sz="1400" b="1" dirty="0">
                <a:solidFill>
                  <a:schemeClr val="accent5">
                    <a:lumMod val="75000"/>
                  </a:schemeClr>
                </a:solidFill>
                <a:latin typeface="Calibri" panose="020F0502020204030204" pitchFamily="34" charset="0"/>
                <a:cs typeface="Calibri" panose="020F0502020204030204" pitchFamily="34" charset="0"/>
              </a:rPr>
              <a:t>Eswatini, Nigeria, Rwanda, Thailand, Uganda, Vietnam, Zambia </a:t>
            </a:r>
          </a:p>
        </p:txBody>
      </p:sp>
    </p:spTree>
    <p:extLst>
      <p:ext uri="{BB962C8B-B14F-4D97-AF65-F5344CB8AC3E}">
        <p14:creationId xmlns:p14="http://schemas.microsoft.com/office/powerpoint/2010/main" val="3514302478"/>
      </p:ext>
    </p:extLst>
  </p:cSld>
  <p:clrMapOvr>
    <a:masterClrMapping/>
  </p:clrMapOvr>
  <p:transition advTm="39813">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87824" y="173210"/>
            <a:ext cx="8889921" cy="1174720"/>
          </a:xfrm>
          <a:prstGeom prst="rect">
            <a:avLst/>
          </a:prstGeom>
        </p:spPr>
        <p:txBody>
          <a:bodyPr/>
          <a:lstStyle/>
          <a:p>
            <a:r>
              <a:rPr lang="en-US" sz="2600" b="0" dirty="0"/>
              <a:t>Heat map of </a:t>
            </a:r>
            <a:r>
              <a:rPr lang="en-US" sz="2600" dirty="0"/>
              <a:t>RTRI site coverage </a:t>
            </a:r>
            <a:r>
              <a:rPr lang="en-US" sz="2600" b="0" dirty="0"/>
              <a:t>by country:</a:t>
            </a:r>
            <a:br>
              <a:rPr lang="en-US" sz="2600" b="0" dirty="0"/>
            </a:br>
            <a:r>
              <a:rPr lang="en-US" sz="2600" b="0" dirty="0"/>
              <a:t>13 PEPFAR-supported countries; October 1, 2019–June 30, 2021 </a:t>
            </a:r>
          </a:p>
        </p:txBody>
      </p:sp>
      <p:pic>
        <p:nvPicPr>
          <p:cNvPr id="9" name="Picture 8">
            <a:extLst>
              <a:ext uri="{FF2B5EF4-FFF2-40B4-BE49-F238E27FC236}">
                <a16:creationId xmlns:a16="http://schemas.microsoft.com/office/drawing/2014/main" id="{FFDC771A-312B-4208-91A1-2846FFBE744B}"/>
              </a:ext>
            </a:extLst>
          </p:cNvPr>
          <p:cNvPicPr>
            <a:picLocks noChangeAspect="1"/>
          </p:cNvPicPr>
          <p:nvPr/>
        </p:nvPicPr>
        <p:blipFill>
          <a:blip r:embed="rId3"/>
          <a:stretch>
            <a:fillRect/>
          </a:stretch>
        </p:blipFill>
        <p:spPr>
          <a:xfrm>
            <a:off x="4967704" y="4577218"/>
            <a:ext cx="1678290" cy="461665"/>
          </a:xfrm>
          <a:prstGeom prst="rect">
            <a:avLst/>
          </a:prstGeom>
        </p:spPr>
      </p:pic>
      <p:sp>
        <p:nvSpPr>
          <p:cNvPr id="13" name="TextBox 12">
            <a:extLst>
              <a:ext uri="{FF2B5EF4-FFF2-40B4-BE49-F238E27FC236}">
                <a16:creationId xmlns:a16="http://schemas.microsoft.com/office/drawing/2014/main" id="{E0888DCF-1FFD-4D54-B5D5-75AF37EE98A4}"/>
              </a:ext>
            </a:extLst>
          </p:cNvPr>
          <p:cNvSpPr txBox="1"/>
          <p:nvPr/>
        </p:nvSpPr>
        <p:spPr>
          <a:xfrm>
            <a:off x="104451" y="4565049"/>
            <a:ext cx="4908122" cy="276999"/>
          </a:xfrm>
          <a:prstGeom prst="rect">
            <a:avLst/>
          </a:prstGeom>
          <a:noFill/>
        </p:spPr>
        <p:txBody>
          <a:bodyPr wrap="square" rtlCol="0">
            <a:spAutoFit/>
          </a:bodyPr>
          <a:lstStyle/>
          <a:p>
            <a:r>
              <a:rPr lang="en-US" sz="1200" dirty="0">
                <a:solidFill>
                  <a:schemeClr val="accent4">
                    <a:lumMod val="75000"/>
                  </a:schemeClr>
                </a:solidFill>
                <a:latin typeface="Calibri" panose="020F0502020204030204" pitchFamily="34" charset="0"/>
                <a:cs typeface="Calibri" panose="020F0502020204030204" pitchFamily="34" charset="0"/>
              </a:rPr>
              <a:t>RTRI: rapid test for recent infection, RITA: recent infection testing algorithm </a:t>
            </a:r>
          </a:p>
        </p:txBody>
      </p:sp>
      <p:pic>
        <p:nvPicPr>
          <p:cNvPr id="2" name="Picture 1">
            <a:extLst>
              <a:ext uri="{FF2B5EF4-FFF2-40B4-BE49-F238E27FC236}">
                <a16:creationId xmlns:a16="http://schemas.microsoft.com/office/drawing/2014/main" id="{FB709C1B-DA05-47AC-9C59-9B3DCB73C1D8}"/>
              </a:ext>
            </a:extLst>
          </p:cNvPr>
          <p:cNvPicPr>
            <a:picLocks noChangeAspect="1"/>
          </p:cNvPicPr>
          <p:nvPr/>
        </p:nvPicPr>
        <p:blipFill>
          <a:blip r:embed="rId4"/>
          <a:stretch>
            <a:fillRect/>
          </a:stretch>
        </p:blipFill>
        <p:spPr>
          <a:xfrm>
            <a:off x="83125" y="1343323"/>
            <a:ext cx="8961120" cy="3193043"/>
          </a:xfrm>
          <a:prstGeom prst="rect">
            <a:avLst/>
          </a:prstGeom>
        </p:spPr>
      </p:pic>
    </p:spTree>
    <p:extLst>
      <p:ext uri="{BB962C8B-B14F-4D97-AF65-F5344CB8AC3E}">
        <p14:creationId xmlns:p14="http://schemas.microsoft.com/office/powerpoint/2010/main" val="3738416550"/>
      </p:ext>
    </p:extLst>
  </p:cSld>
  <p:clrMapOvr>
    <a:masterClrMapping/>
  </p:clrMapOvr>
  <p:transition advTm="57324">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9938" y="627764"/>
            <a:ext cx="9134062" cy="857250"/>
          </a:xfrm>
          <a:prstGeom prst="rect">
            <a:avLst/>
          </a:prstGeom>
        </p:spPr>
        <p:txBody>
          <a:bodyPr/>
          <a:lstStyle/>
          <a:p>
            <a:r>
              <a:rPr lang="en-US" sz="2600" b="0" dirty="0"/>
              <a:t>Heat map of </a:t>
            </a:r>
            <a:r>
              <a:rPr lang="en-US" sz="2600" dirty="0"/>
              <a:t>RTRI testing coverage </a:t>
            </a:r>
            <a:r>
              <a:rPr lang="en-US" sz="2600" b="0" dirty="0"/>
              <a:t>by country: </a:t>
            </a:r>
            <a:br>
              <a:rPr lang="en-US" sz="2600" b="0" dirty="0"/>
            </a:br>
            <a:r>
              <a:rPr lang="en-US" sz="2600" b="0" dirty="0"/>
              <a:t>13 PEPFAR-supported countries; October 1, 2019–June 30, 2021 </a:t>
            </a:r>
          </a:p>
        </p:txBody>
      </p:sp>
      <p:pic>
        <p:nvPicPr>
          <p:cNvPr id="8" name="Picture 7">
            <a:extLst>
              <a:ext uri="{FF2B5EF4-FFF2-40B4-BE49-F238E27FC236}">
                <a16:creationId xmlns:a16="http://schemas.microsoft.com/office/drawing/2014/main" id="{B7F9C626-8FD7-4C26-BC49-2EFC86C7A68C}"/>
              </a:ext>
            </a:extLst>
          </p:cNvPr>
          <p:cNvPicPr>
            <a:picLocks noChangeAspect="1"/>
          </p:cNvPicPr>
          <p:nvPr/>
        </p:nvPicPr>
        <p:blipFill>
          <a:blip r:embed="rId3"/>
          <a:stretch>
            <a:fillRect/>
          </a:stretch>
        </p:blipFill>
        <p:spPr>
          <a:xfrm>
            <a:off x="5028489" y="4575109"/>
            <a:ext cx="1582671" cy="435362"/>
          </a:xfrm>
          <a:prstGeom prst="rect">
            <a:avLst/>
          </a:prstGeom>
        </p:spPr>
      </p:pic>
      <p:sp>
        <p:nvSpPr>
          <p:cNvPr id="9" name="TextBox 8">
            <a:extLst>
              <a:ext uri="{FF2B5EF4-FFF2-40B4-BE49-F238E27FC236}">
                <a16:creationId xmlns:a16="http://schemas.microsoft.com/office/drawing/2014/main" id="{4D37C58E-CB35-4BF5-85EF-F7FB86334884}"/>
              </a:ext>
            </a:extLst>
          </p:cNvPr>
          <p:cNvSpPr txBox="1"/>
          <p:nvPr/>
        </p:nvSpPr>
        <p:spPr>
          <a:xfrm>
            <a:off x="97209" y="4540730"/>
            <a:ext cx="4840550" cy="276999"/>
          </a:xfrm>
          <a:prstGeom prst="rect">
            <a:avLst/>
          </a:prstGeom>
          <a:noFill/>
        </p:spPr>
        <p:txBody>
          <a:bodyPr wrap="square" rtlCol="0">
            <a:spAutoFit/>
          </a:bodyPr>
          <a:lstStyle/>
          <a:p>
            <a:r>
              <a:rPr lang="en-US" sz="1200" dirty="0">
                <a:solidFill>
                  <a:schemeClr val="accent4">
                    <a:lumMod val="75000"/>
                  </a:schemeClr>
                </a:solidFill>
                <a:latin typeface="Calibri" panose="020F0502020204030204" pitchFamily="34" charset="0"/>
                <a:cs typeface="Calibri" panose="020F0502020204030204" pitchFamily="34" charset="0"/>
              </a:rPr>
              <a:t>RTRI: rapid test for recent infection, RITA: recent infection testing algorithm </a:t>
            </a:r>
          </a:p>
        </p:txBody>
      </p:sp>
      <p:pic>
        <p:nvPicPr>
          <p:cNvPr id="3" name="Picture 2">
            <a:extLst>
              <a:ext uri="{FF2B5EF4-FFF2-40B4-BE49-F238E27FC236}">
                <a16:creationId xmlns:a16="http://schemas.microsoft.com/office/drawing/2014/main" id="{E69B5235-FFE8-405E-8854-7647C73B5435}"/>
              </a:ext>
            </a:extLst>
          </p:cNvPr>
          <p:cNvPicPr>
            <a:picLocks noChangeAspect="1"/>
          </p:cNvPicPr>
          <p:nvPr/>
        </p:nvPicPr>
        <p:blipFill>
          <a:blip r:embed="rId4"/>
          <a:stretch>
            <a:fillRect/>
          </a:stretch>
        </p:blipFill>
        <p:spPr>
          <a:xfrm>
            <a:off x="83130" y="1510045"/>
            <a:ext cx="8961120" cy="2596896"/>
          </a:xfrm>
          <a:prstGeom prst="rect">
            <a:avLst/>
          </a:prstGeom>
        </p:spPr>
      </p:pic>
    </p:spTree>
    <p:extLst>
      <p:ext uri="{BB962C8B-B14F-4D97-AF65-F5344CB8AC3E}">
        <p14:creationId xmlns:p14="http://schemas.microsoft.com/office/powerpoint/2010/main" val="424234641"/>
      </p:ext>
    </p:extLst>
  </p:cSld>
  <p:clrMapOvr>
    <a:masterClrMapping/>
  </p:clrMapOvr>
  <p:transition advTm="30938">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124688" y="533630"/>
            <a:ext cx="8961119" cy="857250"/>
          </a:xfrm>
          <a:prstGeom prst="rect">
            <a:avLst/>
          </a:prstGeom>
        </p:spPr>
        <p:txBody>
          <a:bodyPr/>
          <a:lstStyle/>
          <a:p>
            <a:r>
              <a:rPr lang="en-US" sz="2600" b="0" dirty="0"/>
              <a:t>Heat map of </a:t>
            </a:r>
            <a:r>
              <a:rPr lang="en-US" sz="2600" dirty="0"/>
              <a:t>RITA site coverage </a:t>
            </a:r>
            <a:r>
              <a:rPr lang="en-US" sz="2600" b="0" dirty="0"/>
              <a:t>by country:</a:t>
            </a:r>
            <a:br>
              <a:rPr lang="en-US" sz="2600" b="0" dirty="0"/>
            </a:br>
            <a:r>
              <a:rPr lang="en-US" sz="2600" b="0" dirty="0"/>
              <a:t>7 PEPFAR-supported countries; October 1, 2019–June 30, 2021 </a:t>
            </a:r>
            <a:endParaRPr lang="en-US" sz="2600" dirty="0"/>
          </a:p>
        </p:txBody>
      </p:sp>
      <p:pic>
        <p:nvPicPr>
          <p:cNvPr id="6" name="Picture 5">
            <a:extLst>
              <a:ext uri="{FF2B5EF4-FFF2-40B4-BE49-F238E27FC236}">
                <a16:creationId xmlns:a16="http://schemas.microsoft.com/office/drawing/2014/main" id="{3593E332-4432-495F-9E84-C6FC5430EBF2}"/>
              </a:ext>
            </a:extLst>
          </p:cNvPr>
          <p:cNvPicPr>
            <a:picLocks noChangeAspect="1"/>
          </p:cNvPicPr>
          <p:nvPr/>
        </p:nvPicPr>
        <p:blipFill>
          <a:blip r:embed="rId3"/>
          <a:stretch>
            <a:fillRect/>
          </a:stretch>
        </p:blipFill>
        <p:spPr>
          <a:xfrm>
            <a:off x="5012095" y="4530436"/>
            <a:ext cx="1588210" cy="433591"/>
          </a:xfrm>
          <a:prstGeom prst="rect">
            <a:avLst/>
          </a:prstGeom>
        </p:spPr>
      </p:pic>
      <p:sp>
        <p:nvSpPr>
          <p:cNvPr id="9" name="TextBox 8">
            <a:extLst>
              <a:ext uri="{FF2B5EF4-FFF2-40B4-BE49-F238E27FC236}">
                <a16:creationId xmlns:a16="http://schemas.microsoft.com/office/drawing/2014/main" id="{7F20A1FA-6485-4010-A673-88FD2AC13689}"/>
              </a:ext>
            </a:extLst>
          </p:cNvPr>
          <p:cNvSpPr txBox="1"/>
          <p:nvPr/>
        </p:nvSpPr>
        <p:spPr>
          <a:xfrm>
            <a:off x="116378" y="4503575"/>
            <a:ext cx="5860910" cy="276999"/>
          </a:xfrm>
          <a:prstGeom prst="rect">
            <a:avLst/>
          </a:prstGeom>
          <a:noFill/>
        </p:spPr>
        <p:txBody>
          <a:bodyPr wrap="square" rtlCol="0">
            <a:spAutoFit/>
          </a:bodyPr>
          <a:lstStyle/>
          <a:p>
            <a:r>
              <a:rPr lang="en-US" sz="1200" dirty="0">
                <a:solidFill>
                  <a:schemeClr val="accent4">
                    <a:lumMod val="75000"/>
                  </a:schemeClr>
                </a:solidFill>
                <a:latin typeface="Calibri" panose="020F0502020204030204" pitchFamily="34" charset="0"/>
                <a:cs typeface="Calibri" panose="020F0502020204030204" pitchFamily="34" charset="0"/>
              </a:rPr>
              <a:t>RTRI: rapid test for recent infection, RITA: recent infection testing algorithm </a:t>
            </a:r>
          </a:p>
        </p:txBody>
      </p:sp>
      <p:sp>
        <p:nvSpPr>
          <p:cNvPr id="12" name="TextBox 11">
            <a:extLst>
              <a:ext uri="{FF2B5EF4-FFF2-40B4-BE49-F238E27FC236}">
                <a16:creationId xmlns:a16="http://schemas.microsoft.com/office/drawing/2014/main" id="{909F7B1D-053A-48F7-95E3-EAC5F5E96B07}"/>
              </a:ext>
            </a:extLst>
          </p:cNvPr>
          <p:cNvSpPr txBox="1"/>
          <p:nvPr/>
        </p:nvSpPr>
        <p:spPr>
          <a:xfrm>
            <a:off x="91440" y="3643199"/>
            <a:ext cx="6201662" cy="307777"/>
          </a:xfrm>
          <a:prstGeom prst="rect">
            <a:avLst/>
          </a:prstGeom>
          <a:noFill/>
        </p:spPr>
        <p:txBody>
          <a:bodyPr wrap="square">
            <a:spAutoFit/>
          </a:bodyPr>
          <a:lstStyle/>
          <a:p>
            <a:r>
              <a:rPr lang="en-US" sz="1400" dirty="0">
                <a:solidFill>
                  <a:srgbClr val="080808"/>
                </a:solidFill>
                <a:latin typeface="Calibri" panose="020F0502020204030204" pitchFamily="34" charset="0"/>
                <a:cs typeface="Calibri" panose="020F0502020204030204" pitchFamily="34" charset="0"/>
              </a:rPr>
              <a:t>*Quarterly coverage % removed because % was above 100%</a:t>
            </a:r>
          </a:p>
        </p:txBody>
      </p:sp>
      <p:pic>
        <p:nvPicPr>
          <p:cNvPr id="2" name="Picture 1">
            <a:extLst>
              <a:ext uri="{FF2B5EF4-FFF2-40B4-BE49-F238E27FC236}">
                <a16:creationId xmlns:a16="http://schemas.microsoft.com/office/drawing/2014/main" id="{FCAD9E4C-9304-45B1-B86D-15E108D1323B}"/>
              </a:ext>
            </a:extLst>
          </p:cNvPr>
          <p:cNvPicPr>
            <a:picLocks noChangeAspect="1"/>
          </p:cNvPicPr>
          <p:nvPr/>
        </p:nvPicPr>
        <p:blipFill>
          <a:blip r:embed="rId4"/>
          <a:stretch>
            <a:fillRect/>
          </a:stretch>
        </p:blipFill>
        <p:spPr>
          <a:xfrm>
            <a:off x="69275" y="1578461"/>
            <a:ext cx="8961120" cy="1986577"/>
          </a:xfrm>
          <a:prstGeom prst="rect">
            <a:avLst/>
          </a:prstGeom>
        </p:spPr>
      </p:pic>
    </p:spTree>
    <p:extLst>
      <p:ext uri="{BB962C8B-B14F-4D97-AF65-F5344CB8AC3E}">
        <p14:creationId xmlns:p14="http://schemas.microsoft.com/office/powerpoint/2010/main" val="114834129"/>
      </p:ext>
    </p:extLst>
  </p:cSld>
  <p:clrMapOvr>
    <a:masterClrMapping/>
  </p:clrMapOvr>
  <p:transition advTm="56133">
    <p:fade/>
  </p:transition>
</p:sld>
</file>

<file path=ppt/theme/theme1.xml><?xml version="1.0" encoding="utf-8"?>
<a:theme xmlns:a="http://schemas.openxmlformats.org/drawingml/2006/main" name="NCEH_ATSDR_combined">
  <a:themeElements>
    <a:clrScheme name="Custom 6">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F98A66322E1B40B873E13DE0E84FC5" ma:contentTypeVersion="2" ma:contentTypeDescription="Create a new document." ma:contentTypeScope="" ma:versionID="74ef51e95f9fc26abdfa665bc9f594f4">
  <xsd:schema xmlns:xsd="http://www.w3.org/2001/XMLSchema" xmlns:xs="http://www.w3.org/2001/XMLSchema" xmlns:p="http://schemas.microsoft.com/office/2006/metadata/properties" xmlns:ns2="9d3e1911-ea21-42f7-9ba8-ca9f1ce7b04f" targetNamespace="http://schemas.microsoft.com/office/2006/metadata/properties" ma:root="true" ma:fieldsID="6864ed788e217ce70b623ad1ccd56b1f" ns2:_="">
    <xsd:import namespace="9d3e1911-ea21-42f7-9ba8-ca9f1ce7b04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e1911-ea21-42f7-9ba8-ca9f1ce7b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F71CEA-A674-4E7B-BF3F-3F83A2789CB3}">
  <ds:schemaRefs>
    <ds:schemaRef ds:uri="http://schemas.microsoft.com/sharepoint/v3/contenttype/forms"/>
  </ds:schemaRefs>
</ds:datastoreItem>
</file>

<file path=customXml/itemProps2.xml><?xml version="1.0" encoding="utf-8"?>
<ds:datastoreItem xmlns:ds="http://schemas.openxmlformats.org/officeDocument/2006/customXml" ds:itemID="{D26EEB1F-0AB9-4677-8DCC-A95D3E1E7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e1911-ea21-42f7-9ba8-ca9f1ce7b0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FC6A95-6395-4799-A803-F92937A9F58E}">
  <ds:schemaRefs>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 ds:uri="9d3e1911-ea21-42f7-9ba8-ca9f1ce7b04f"/>
    <ds:schemaRef ds:uri="http://schemas.microsoft.com/office/2006/metadata/properties"/>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11903</TotalTime>
  <Words>2891</Words>
  <Application>Microsoft Office PowerPoint</Application>
  <PresentationFormat>On-screen Show (16:9)</PresentationFormat>
  <Paragraphs>203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Courier New</vt:lpstr>
      <vt:lpstr>Myriad Web Pro</vt:lpstr>
      <vt:lpstr>Wingdings</vt:lpstr>
      <vt:lpstr>Arial</vt:lpstr>
      <vt:lpstr>Times New Roman</vt:lpstr>
      <vt:lpstr>Cambria Math</vt:lpstr>
      <vt:lpstr>NCEH_ATSDR_combined</vt:lpstr>
      <vt:lpstr>Progress in Scaling Up HIV Recent Infection Surveillance in 13 Countries: October 1, 2019–June 30, 2021</vt:lpstr>
      <vt:lpstr>Introduction: Recent infection surveillance</vt:lpstr>
      <vt:lpstr>PowerPoint Presentation</vt:lpstr>
      <vt:lpstr>Methods: Data and inclusion criteria</vt:lpstr>
      <vt:lpstr>Outcomes:</vt:lpstr>
      <vt:lpstr>Results: Recency analysis flowchart</vt:lpstr>
      <vt:lpstr>Heat map of RTRI site coverage by country: 13 PEPFAR-supported countries; October 1, 2019–June 30, 2021 </vt:lpstr>
      <vt:lpstr>Heat map of RTRI testing coverage by country:  13 PEPFAR-supported countries; October 1, 2019–June 30, 2021 </vt:lpstr>
      <vt:lpstr>Heat map of RITA site coverage by country: 7 PEPFAR-supported countries; October 1, 2019–June 30, 2021 </vt:lpstr>
      <vt:lpstr>Heat map of RITA testing coverage by country:  7 PEPFAR-supported countries; October 1, 2019–June 30, 2021 </vt:lpstr>
      <vt:lpstr>Discussion</vt:lpstr>
      <vt:lpstr>Limitations</vt:lpstr>
      <vt:lpstr>Conclusions</vt:lpstr>
      <vt:lpstr>Acknowledgements</vt:lpstr>
      <vt:lpstr>Acknowledgements continued</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Truong, Ha Thanh (CDC/DDPHSIS/CGH/DGHT)</cp:lastModifiedBy>
  <cp:revision>217</cp:revision>
  <dcterms:created xsi:type="dcterms:W3CDTF">2011-03-17T17:43:16Z</dcterms:created>
  <dcterms:modified xsi:type="dcterms:W3CDTF">2022-07-14T22:15:08Z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0x010100CBF98A66322E1B40B873E13DE0E84FC5</vt:lpwstr>
  </property>
  <property fmtid="{D5CDD505-2E9C-101B-9397-08002B2CF9AE}" pid="4" name="MSIP_Label_7b94a7b8-f06c-4dfe-bdcc-9b548fd58c31_Enabled">
    <vt:lpwstr>true</vt:lpwstr>
  </property>
  <property fmtid="{D5CDD505-2E9C-101B-9397-08002B2CF9AE}" pid="5" name="MSIP_Label_7b94a7b8-f06c-4dfe-bdcc-9b548fd58c31_SetDate">
    <vt:lpwstr>2022-03-31T13:04:33Z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f59cb29b-8ca7-4a8f-b6d7-ef945e02babd</vt:lpwstr>
  </property>
  <property fmtid="{D5CDD505-2E9C-101B-9397-08002B2CF9AE}" pid="10" name="MSIP_Label_7b94a7b8-f06c-4dfe-bdcc-9b548fd58c31_ContentBits">
    <vt:lpwstr>0</vt:lpwstr>
  </property>
</Properties>
</file>