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hp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17" r:id="rId2"/>
    <p:sldId id="311" r:id="rId3"/>
    <p:sldId id="690" r:id="rId4"/>
    <p:sldId id="568" r:id="rId5"/>
    <p:sldId id="716" r:id="rId6"/>
    <p:sldId id="718" r:id="rId7"/>
    <p:sldId id="719" r:id="rId8"/>
    <p:sldId id="720" r:id="rId9"/>
    <p:sldId id="728" r:id="rId10"/>
    <p:sldId id="729" r:id="rId11"/>
    <p:sldId id="730" r:id="rId12"/>
    <p:sldId id="731" r:id="rId13"/>
    <p:sldId id="732" r:id="rId14"/>
    <p:sldId id="726" r:id="rId15"/>
    <p:sldId id="72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622"/>
    <a:srgbClr val="FBFBFB"/>
    <a:srgbClr val="1F2B37"/>
    <a:srgbClr val="FBAE03"/>
    <a:srgbClr val="FBFAFA"/>
    <a:srgbClr val="E6E6E6"/>
    <a:srgbClr val="46607A"/>
    <a:srgbClr val="324558"/>
    <a:srgbClr val="26344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3" autoAdjust="0"/>
    <p:restoredTop sz="95244" autoAdjust="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A631-95A6-4DD4-9F62-767AF97AFEB6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2F797-D1F9-47D0-A9E5-038FFCF1C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B2A2-1BF4-4774-811D-2736BA1C0016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093E-AEC6-4F77-A0D2-510F4389EF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71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4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3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8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3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075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7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760-50A2-4532-B929-5D2EDB62B302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607"/>
          <a:stretch>
            <a:fillRect/>
          </a:stretch>
        </p:blipFill>
        <p:spPr>
          <a:xfrm>
            <a:off x="0" y="-1773382"/>
            <a:ext cx="12192000" cy="863138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33DC-AAD3-4457-A667-8EA98C08C707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084111"/>
            <a:ext cx="12192000" cy="2689778"/>
          </a:xfrm>
          <a:prstGeom prst="rect">
            <a:avLst/>
          </a:prstGeom>
          <a:solidFill>
            <a:srgbClr val="0446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83D-BC83-4DDF-80DD-BB896BE15348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EB76-B906-4614-843D-D3EF7EA367AC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83-D2E8-427F-B824-D06DB94CE7D7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B8AD-7F6C-44DE-B05B-7B877E31F411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C31D-6E7D-4232-96DE-02C80138F58C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635-79FB-4902-91F3-305ADAAA6814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F0F-3784-4C25-B4D4-C8C7D264F900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C84C-C266-4FE2-8A5D-7AE7A36992B8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AE55-1828-4013-A0A4-401907FECEEF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044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044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" y="6661300"/>
            <a:ext cx="12192000" cy="209376"/>
            <a:chOff x="1" y="6661300"/>
            <a:chExt cx="12192000" cy="209376"/>
          </a:xfrm>
          <a:solidFill>
            <a:srgbClr val="044622"/>
          </a:solidFill>
        </p:grpSpPr>
        <p:sp>
          <p:nvSpPr>
            <p:cNvPr id="17" name="矩形 16"/>
            <p:cNvSpPr/>
            <p:nvPr/>
          </p:nvSpPr>
          <p:spPr>
            <a:xfrm>
              <a:off x="1" y="6661300"/>
              <a:ext cx="12192000" cy="2093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>
              <a:off x="12009022" y="6695086"/>
              <a:ext cx="128033" cy="141803"/>
            </a:xfrm>
            <a:prstGeom prst="chevron">
              <a:avLst/>
            </a:pr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箭头: V 形 18"/>
            <p:cNvSpPr/>
            <p:nvPr/>
          </p:nvSpPr>
          <p:spPr>
            <a:xfrm rot="10800000">
              <a:off x="37157" y="6695085"/>
              <a:ext cx="128033" cy="141803"/>
            </a:xfrm>
            <a:prstGeom prst="chevron">
              <a:avLst/>
            </a:pr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02" y="-195220"/>
            <a:ext cx="2205597" cy="1008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11577738" y="621361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333317-43AC-4D86-9E29-B7BCE71A1BF8}" type="slidenum">
              <a:rPr lang="zh-CN" altLang="en-US" smtClean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4" b="44142"/>
          <a:stretch>
            <a:fillRect/>
          </a:stretch>
        </p:blipFill>
        <p:spPr>
          <a:xfrm>
            <a:off x="-17296" y="-436880"/>
            <a:ext cx="12209296" cy="31366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701D-C39D-4BD9-B549-6756CACD4FB0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h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9F3F1DB-5CAC-42F9-6797-609D09B3B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7"/>
            <a:ext cx="2687216" cy="165475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588530"/>
            <a:ext cx="12192000" cy="269470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0178868" y="125912"/>
            <a:ext cx="1831707" cy="2016000"/>
            <a:chOff x="4705865" y="-1"/>
            <a:chExt cx="2780268" cy="3063729"/>
          </a:xfrm>
        </p:grpSpPr>
        <p:grpSp>
          <p:nvGrpSpPr>
            <p:cNvPr id="2" name="组合 1"/>
            <p:cNvGrpSpPr/>
            <p:nvPr/>
          </p:nvGrpSpPr>
          <p:grpSpPr>
            <a:xfrm>
              <a:off x="4705865" y="-1"/>
              <a:ext cx="2780268" cy="3063729"/>
              <a:chOff x="4705865" y="-1"/>
              <a:chExt cx="2780268" cy="3063729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4705865" y="-1"/>
                <a:ext cx="2780268" cy="3063729"/>
              </a:xfrm>
              <a:custGeom>
                <a:avLst/>
                <a:gdLst>
                  <a:gd name="connsiteX0" fmla="*/ 0 w 2780268"/>
                  <a:gd name="connsiteY0" fmla="*/ 0 h 3063728"/>
                  <a:gd name="connsiteX1" fmla="*/ 2780268 w 2780268"/>
                  <a:gd name="connsiteY1" fmla="*/ 0 h 3063728"/>
                  <a:gd name="connsiteX2" fmla="*/ 2780268 w 2780268"/>
                  <a:gd name="connsiteY2" fmla="*/ 1673594 h 3063728"/>
                  <a:gd name="connsiteX3" fmla="*/ 1390134 w 2780268"/>
                  <a:gd name="connsiteY3" fmla="*/ 3063728 h 3063728"/>
                  <a:gd name="connsiteX4" fmla="*/ 0 w 2780268"/>
                  <a:gd name="connsiteY4" fmla="*/ 1673594 h 306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0268" h="3063728">
                    <a:moveTo>
                      <a:pt x="0" y="0"/>
                    </a:moveTo>
                    <a:lnTo>
                      <a:pt x="2780268" y="0"/>
                    </a:lnTo>
                    <a:lnTo>
                      <a:pt x="2780268" y="1673594"/>
                    </a:lnTo>
                    <a:cubicBezTo>
                      <a:pt x="2780268" y="2441344"/>
                      <a:pt x="2157884" y="3063728"/>
                      <a:pt x="1390134" y="3063728"/>
                    </a:cubicBezTo>
                    <a:cubicBezTo>
                      <a:pt x="622384" y="3063728"/>
                      <a:pt x="0" y="2441344"/>
                      <a:pt x="0" y="1673594"/>
                    </a:cubicBezTo>
                    <a:close/>
                  </a:path>
                </a:pathLst>
              </a:custGeom>
              <a:solidFill>
                <a:srgbClr val="0149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875891" y="408799"/>
                <a:ext cx="2439190" cy="2439192"/>
                <a:chOff x="5007734" y="902247"/>
                <a:chExt cx="2543685" cy="254368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5007734" y="902247"/>
                  <a:ext cx="2543685" cy="25436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139700" dist="38100" dir="5400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 rot="10800000">
                  <a:off x="5160137" y="1054647"/>
                  <a:ext cx="2213120" cy="22131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innerShdw blurRad="88900">
                    <a:prstClr val="black">
                      <a:alpha val="1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939" y="650634"/>
              <a:ext cx="1936392" cy="1930811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0" y="-8823"/>
            <a:ext cx="12192000" cy="269470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C442C1-9953-AE93-B5B9-9230203ACBA5}"/>
              </a:ext>
            </a:extLst>
          </p:cNvPr>
          <p:cNvSpPr txBox="1"/>
          <p:nvPr/>
        </p:nvSpPr>
        <p:spPr>
          <a:xfrm>
            <a:off x="879403" y="2828835"/>
            <a:ext cx="10433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1" dirty="0">
                <a:latin typeface="Calibri" panose="020F0502020204030204" pitchFamily="34" charset="0"/>
                <a:cs typeface="Calibri" panose="020F0502020204030204" pitchFamily="34" charset="0"/>
              </a:rPr>
              <a:t>I have no relevant financial relationships with ineligible companies to disclose.</a:t>
            </a:r>
            <a:endParaRPr lang="en-GB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4A9D2BF-A519-8C1E-B576-5E13E69D81E8}"/>
              </a:ext>
            </a:extLst>
          </p:cNvPr>
          <p:cNvSpPr txBox="1"/>
          <p:nvPr/>
        </p:nvSpPr>
        <p:spPr>
          <a:xfrm>
            <a:off x="5469558" y="5092655"/>
            <a:ext cx="63157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Presenter: </a:t>
            </a:r>
            <a:r>
              <a:rPr lang="en-GB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Xinsheng</a:t>
            </a:r>
            <a:r>
              <a:rPr lang="en-GB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Wu</a:t>
            </a:r>
          </a:p>
          <a:p>
            <a:r>
              <a:rPr lang="en-US" altLang="zh-CN" sz="20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 of Public Health (Shenzhen), Sun </a:t>
            </a:r>
            <a:r>
              <a:rPr lang="en-US" altLang="zh-CN" sz="20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Yat-sen</a:t>
            </a:r>
            <a:r>
              <a:rPr lang="en-US" altLang="zh-CN" sz="20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University, Shenzhen, China</a:t>
            </a:r>
            <a:endParaRPr lang="en-GB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5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D07790C-7196-A980-6FF0-347DA9529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35482"/>
              </p:ext>
            </p:extLst>
          </p:nvPr>
        </p:nvGraphicFramePr>
        <p:xfrm>
          <a:off x="3917747" y="3548294"/>
          <a:ext cx="8097375" cy="1302831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619475">
                  <a:extLst>
                    <a:ext uri="{9D8B030D-6E8A-4147-A177-3AD203B41FA5}">
                      <a16:colId xmlns:a16="http://schemas.microsoft.com/office/drawing/2014/main" val="173614288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771203138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113238843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87800195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320990418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NPIs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study end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before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after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0204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Gonorrhea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9137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0.695(0.558-0.866)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0.943(0.729-1.220)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1.004(1.001-1.008)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1.018(1.005-1.030)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375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Deaths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6.574(1.280-33.779)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0.480(0.029-7.991)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1.015(0.982-1.049)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0.905(0.793-1.033)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338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Case-fatality ratios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9.677(1.764-53.088)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0.398(0.018-8.891)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1.012(0.977-1.048)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0.880(0.766-1.012)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5619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BA43CF3-6A1E-F0F7-0B36-02A37651409B}"/>
              </a:ext>
            </a:extLst>
          </p:cNvPr>
          <p:cNvSpPr txBox="1"/>
          <p:nvPr/>
        </p:nvSpPr>
        <p:spPr>
          <a:xfrm>
            <a:off x="3852667" y="3025074"/>
            <a:ext cx="80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5 Poisson segmented regression models of the impact of COVID-19 NPIs on gonorrhea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09D563-98A1-60DF-04C0-364FCF6A51DA}"/>
              </a:ext>
            </a:extLst>
          </p:cNvPr>
          <p:cNvSpPr txBox="1"/>
          <p:nvPr/>
        </p:nvSpPr>
        <p:spPr>
          <a:xfrm>
            <a:off x="5103260" y="68699"/>
            <a:ext cx="1985477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Gonorrhea</a:t>
            </a:r>
            <a:endParaRPr lang="en-US" altLang="zh-CN" sz="2400" b="1" noProof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3689FD5-2068-FBBC-4A39-E0DFBD1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EFDAF9-CACA-9D7C-1F9C-219BE7322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57" y="779775"/>
            <a:ext cx="3545631" cy="60782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B3000C-CE98-2643-72BB-5F47BFBC669A}"/>
              </a:ext>
            </a:extLst>
          </p:cNvPr>
          <p:cNvSpPr txBox="1"/>
          <p:nvPr/>
        </p:nvSpPr>
        <p:spPr>
          <a:xfrm>
            <a:off x="3852666" y="846391"/>
            <a:ext cx="74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Figure 4 Monthly numbers, trends and fitted Poisson segmented regression models for gonorrhea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59F7B83-5E86-6CFD-676E-3CDB3DD19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66" y="1497546"/>
            <a:ext cx="5375310" cy="67358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5430ECD-D3C3-1CA4-AEEC-26CE1902E765}"/>
              </a:ext>
            </a:extLst>
          </p:cNvPr>
          <p:cNvSpPr txBox="1"/>
          <p:nvPr/>
        </p:nvSpPr>
        <p:spPr>
          <a:xfrm>
            <a:off x="4038675" y="4950486"/>
            <a:ext cx="7911368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  In the Poisson model, there was a 30.5% (0.695, 0.558-0.866) decline in gonorrhea cases, a 557.4% (6.574, 1.280-33.779) increase in gonorrhea deaths and an 867.7% (9.677, 1.764-53.088) increase in gonorrhea case-fatality ratios in January 2020.</a:t>
            </a:r>
            <a:endParaRPr lang="zh-CN" altLang="en-US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1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D07790C-7196-A980-6FF0-347DA9529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09214"/>
              </p:ext>
            </p:extLst>
          </p:nvPr>
        </p:nvGraphicFramePr>
        <p:xfrm>
          <a:off x="3917747" y="3545674"/>
          <a:ext cx="8097375" cy="1302831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619475">
                  <a:extLst>
                    <a:ext uri="{9D8B030D-6E8A-4147-A177-3AD203B41FA5}">
                      <a16:colId xmlns:a16="http://schemas.microsoft.com/office/drawing/2014/main" val="173614288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771203138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113238843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87800195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320990418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NPIs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study end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before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after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0204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Syphilis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9137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0.850(0.770-0.938)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0.811(0.749-0.879)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1.005(1.005-1.006)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1.003(0.997-1.010)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375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Deaths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2.444(1.432-4.171)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0.708(0.383-1.310)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0.996(0.989-1.002)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0.943(0.909-0.979)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338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Case-fatality ratios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3.173(1.877-5.365)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0.810(0.442-1.484)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0.990(0.984-0.996)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0.933(0.897-0.971)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5619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BA43CF3-6A1E-F0F7-0B36-02A37651409B}"/>
              </a:ext>
            </a:extLst>
          </p:cNvPr>
          <p:cNvSpPr txBox="1"/>
          <p:nvPr/>
        </p:nvSpPr>
        <p:spPr>
          <a:xfrm>
            <a:off x="3852667" y="3022454"/>
            <a:ext cx="80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6 Poisson segmented regression models of the impact of COVID-19 NPIs on syphilis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09D563-98A1-60DF-04C0-364FCF6A51DA}"/>
              </a:ext>
            </a:extLst>
          </p:cNvPr>
          <p:cNvSpPr txBox="1"/>
          <p:nvPr/>
        </p:nvSpPr>
        <p:spPr>
          <a:xfrm>
            <a:off x="5288257" y="68699"/>
            <a:ext cx="166143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Syphilis</a:t>
            </a:r>
            <a:endParaRPr lang="en-US" altLang="zh-CN" sz="2400" b="1" noProof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3689FD5-2068-FBBC-4A39-E0DFBD1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EFDAF9-CACA-9D7C-1F9C-219BE7322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57" y="779775"/>
            <a:ext cx="3545630" cy="60782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B3000C-CE98-2643-72BB-5F47BFBC669A}"/>
              </a:ext>
            </a:extLst>
          </p:cNvPr>
          <p:cNvSpPr txBox="1"/>
          <p:nvPr/>
        </p:nvSpPr>
        <p:spPr>
          <a:xfrm>
            <a:off x="3852666" y="846391"/>
            <a:ext cx="74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Figure 5 Monthly numbers, trends and fitted Poisson segmented regression models for syphilis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F5C5B8F-9A58-4988-8604-3B27EB0D1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66" y="1497546"/>
            <a:ext cx="5375310" cy="6735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7C254CC-5744-8D18-17C7-869696AE390E}"/>
              </a:ext>
            </a:extLst>
          </p:cNvPr>
          <p:cNvSpPr txBox="1"/>
          <p:nvPr/>
        </p:nvSpPr>
        <p:spPr>
          <a:xfrm>
            <a:off x="4038675" y="4950486"/>
            <a:ext cx="7911368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  In the Poisson model, there was a 15.0% (0.850, 0.770-0.938) decline in syphilis cases, a 144.4% (2.444, 1.432-4.171) increase in syphilis deaths and a 217.3% (3.173, 1.877-5.365) increase in syphilis case-fatality ratios in January 2020.</a:t>
            </a:r>
            <a:endParaRPr lang="zh-CN" altLang="en-US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8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D07790C-7196-A980-6FF0-347DA9529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75619"/>
              </p:ext>
            </p:extLst>
          </p:nvPr>
        </p:nvGraphicFramePr>
        <p:xfrm>
          <a:off x="3917747" y="3545673"/>
          <a:ext cx="8097375" cy="1302831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619475">
                  <a:extLst>
                    <a:ext uri="{9D8B030D-6E8A-4147-A177-3AD203B41FA5}">
                      <a16:colId xmlns:a16="http://schemas.microsoft.com/office/drawing/2014/main" val="173614288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771203138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113238843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87800195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320990418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NPIs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study end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before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after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0204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1" dirty="0">
                          <a:latin typeface="Calibri" panose="020F0502020204030204" pitchFamily="34" charset="0"/>
                          <a:ea typeface="黑体" panose="02010609060101010101" pitchFamily="49" charset="-122"/>
                          <a:cs typeface="Calibri" panose="020F0502020204030204" pitchFamily="34" charset="0"/>
                        </a:rPr>
                        <a:t>Hepatitis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9137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0.828(0.733-0.935)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0.965(0.906-1.027)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1.003(1.003-1.004)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1.010(1.002-1.017)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375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Deaths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1.051(0.860-1.284)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0.708(0.595-0.843)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1.006(1.003-1.009)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0.989(0.978-0.999)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338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Case-fatality ratios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1.312(0.997-1.726)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0.709(0.556-0.902)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1.003(1.000-1.006)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0.976(0.958-0.995)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5619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BA43CF3-6A1E-F0F7-0B36-02A37651409B}"/>
              </a:ext>
            </a:extLst>
          </p:cNvPr>
          <p:cNvSpPr txBox="1"/>
          <p:nvPr/>
        </p:nvSpPr>
        <p:spPr>
          <a:xfrm>
            <a:off x="3852667" y="3022453"/>
            <a:ext cx="80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7 Poisson segmented regression models of the impact of COVID-19 NPIs on hepatitis B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09D563-98A1-60DF-04C0-364FCF6A51DA}"/>
              </a:ext>
            </a:extLst>
          </p:cNvPr>
          <p:cNvSpPr txBox="1"/>
          <p:nvPr/>
        </p:nvSpPr>
        <p:spPr>
          <a:xfrm>
            <a:off x="5115184" y="75038"/>
            <a:ext cx="1961629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Hepatitis B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3689FD5-2068-FBBC-4A39-E0DFBD1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EFDAF9-CACA-9D7C-1F9C-219BE7322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57" y="779776"/>
            <a:ext cx="3545630" cy="60782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B3000C-CE98-2643-72BB-5F47BFBC669A}"/>
              </a:ext>
            </a:extLst>
          </p:cNvPr>
          <p:cNvSpPr txBox="1"/>
          <p:nvPr/>
        </p:nvSpPr>
        <p:spPr>
          <a:xfrm>
            <a:off x="3852666" y="846391"/>
            <a:ext cx="74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Figure 6 Monthly numbers, trends and fitted Poisson segmented regression models for hepatitis B</a:t>
            </a:r>
          </a:p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B71E917-57BB-B904-A4C1-79669CB99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66" y="1497546"/>
            <a:ext cx="5375310" cy="6735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5E87782-1B06-E584-8B22-AE18E26A7852}"/>
              </a:ext>
            </a:extLst>
          </p:cNvPr>
          <p:cNvSpPr txBox="1"/>
          <p:nvPr/>
        </p:nvSpPr>
        <p:spPr>
          <a:xfrm>
            <a:off x="4038675" y="4950486"/>
            <a:ext cx="7911368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  In the Poisson model, there was a 17.2% (0.828, 0.733-0.935) decline in hepatitis B cases in January 2020.</a:t>
            </a:r>
            <a:endParaRPr lang="zh-CN" altLang="en-US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9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D07790C-7196-A980-6FF0-347DA9529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77261"/>
              </p:ext>
            </p:extLst>
          </p:nvPr>
        </p:nvGraphicFramePr>
        <p:xfrm>
          <a:off x="3917747" y="3578330"/>
          <a:ext cx="8097375" cy="1302831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619475">
                  <a:extLst>
                    <a:ext uri="{9D8B030D-6E8A-4147-A177-3AD203B41FA5}">
                      <a16:colId xmlns:a16="http://schemas.microsoft.com/office/drawing/2014/main" val="173614288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771203138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113238843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2878001954"/>
                    </a:ext>
                  </a:extLst>
                </a:gridCol>
                <a:gridCol w="1619475">
                  <a:extLst>
                    <a:ext uri="{9D8B030D-6E8A-4147-A177-3AD203B41FA5}">
                      <a16:colId xmlns:a16="http://schemas.microsoft.com/office/drawing/2014/main" val="320990418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NPIs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study end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before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after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0204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1" dirty="0">
                          <a:latin typeface="Calibri" panose="020F0502020204030204" pitchFamily="34" charset="0"/>
                          <a:ea typeface="黑体" panose="02010609060101010101" pitchFamily="49" charset="-122"/>
                          <a:cs typeface="Calibri" panose="020F0502020204030204" pitchFamily="34" charset="0"/>
                        </a:rPr>
                        <a:t>Hepatitis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9137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0.808(0.700-0.934)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0.944(0.868-1.025)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1.003(1.002-1.003)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1.009(1.001-1.018)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375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Deaths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1.020(0.796-1.307)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0.921(0.669-1.266)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1.000(0.994-1.006)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0.995(0.981-1.009)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338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Case-fatality ratios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1.394(1.080-1.800)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0.906(0.653-1.258)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0.997(0.991-1.004)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0.979(0.966-0.992)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5619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BA43CF3-6A1E-F0F7-0B36-02A37651409B}"/>
              </a:ext>
            </a:extLst>
          </p:cNvPr>
          <p:cNvSpPr txBox="1"/>
          <p:nvPr/>
        </p:nvSpPr>
        <p:spPr>
          <a:xfrm>
            <a:off x="3852667" y="3055110"/>
            <a:ext cx="80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8 Poisson segmented regression models of the impact of COVID-19 NPIs on hepatitis C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09D563-98A1-60DF-04C0-364FCF6A51DA}"/>
              </a:ext>
            </a:extLst>
          </p:cNvPr>
          <p:cNvSpPr txBox="1"/>
          <p:nvPr/>
        </p:nvSpPr>
        <p:spPr>
          <a:xfrm>
            <a:off x="5115184" y="75038"/>
            <a:ext cx="1961629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Hepatitis C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3689FD5-2068-FBBC-4A39-E0DFBD1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EFDAF9-CACA-9D7C-1F9C-219BE7322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57" y="779776"/>
            <a:ext cx="3545629" cy="60782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B3000C-CE98-2643-72BB-5F47BFBC669A}"/>
              </a:ext>
            </a:extLst>
          </p:cNvPr>
          <p:cNvSpPr txBox="1"/>
          <p:nvPr/>
        </p:nvSpPr>
        <p:spPr>
          <a:xfrm>
            <a:off x="3852666" y="846391"/>
            <a:ext cx="74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Figure 7 Monthly numbers, trends and fitted Poisson segmented regression models for hepatitis C</a:t>
            </a:r>
          </a:p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1749745-E108-7DE4-A92E-A8BDAB79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66" y="1497546"/>
            <a:ext cx="5375310" cy="6735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37204B9-9FF6-FD33-BD17-15F8C3B145A3}"/>
              </a:ext>
            </a:extLst>
          </p:cNvPr>
          <p:cNvSpPr txBox="1"/>
          <p:nvPr/>
        </p:nvSpPr>
        <p:spPr>
          <a:xfrm>
            <a:off x="4038675" y="4950486"/>
            <a:ext cx="7911368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  In the Poisson model, there was a 19.2% (0.808, 0.700-0.934) decline in hepatitis C cases and a 39.4% (1.394, 1.080-1.800) increase in hepatitis C deaths in January 2020.</a:t>
            </a:r>
            <a:endParaRPr lang="zh-CN" altLang="en-US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2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Conclusions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741CBA-D065-66DA-75CE-F2FACF49FEE5}"/>
              </a:ext>
            </a:extLst>
          </p:cNvPr>
          <p:cNvSpPr txBox="1">
            <a:spLocks/>
          </p:cNvSpPr>
          <p:nvPr/>
        </p:nvSpPr>
        <p:spPr>
          <a:xfrm>
            <a:off x="442917" y="1369727"/>
            <a:ext cx="11306175" cy="20592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NPIs may have contributed to </a:t>
            </a:r>
            <a:r>
              <a:rPr lang="en-US" b="1" dirty="0">
                <a:solidFill>
                  <a:srgbClr val="0446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reported cases of AIDS, gonorrhea, syphilis, hepatitis B, and hepatitis 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 marL="342900" indent="-342900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reported deaths or case-fatality ratios of gonorrhea, syphilis and hepatitis C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China.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long-term observations are needed to investigate the trend of STDs and BBVs over time.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26544E0-865F-D98C-01CD-30E4DED1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Acknowledgement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27E13B-393C-0020-3AF5-D46516117566}"/>
              </a:ext>
            </a:extLst>
          </p:cNvPr>
          <p:cNvSpPr txBox="1"/>
          <p:nvPr/>
        </p:nvSpPr>
        <p:spPr>
          <a:xfrm>
            <a:off x="2924686" y="2944941"/>
            <a:ext cx="5127632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Prof. </a:t>
            </a:r>
            <a:r>
              <a:rPr lang="en-US" altLang="zh-CN" sz="2400" kern="100" dirty="0" err="1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Huachun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Zou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Email: </a:t>
            </a:r>
            <a:r>
              <a:rPr lang="en-US" altLang="zh-CN" sz="2400" kern="1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zouhuachun@mail.sysu.edu.cn</a:t>
            </a:r>
            <a:endParaRPr lang="en-US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100" dirty="0"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100" dirty="0"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Prof. </a:t>
            </a:r>
            <a:r>
              <a:rPr lang="en-US" altLang="zh-CN" sz="2400" kern="100" dirty="0" err="1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Chongguang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Yang</a:t>
            </a: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Email: yangchg9@mail.sysu.edu.cn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BFDF0F-AFF3-27E8-65FA-098E049B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9" y="4301651"/>
            <a:ext cx="1451546" cy="19353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8D2868-EC1C-1AA9-8279-B4A86F43A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9" y="2090764"/>
            <a:ext cx="1451546" cy="193539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9AA1EC9-13BF-8B1F-15E2-AD5BB2135E7F}"/>
              </a:ext>
            </a:extLst>
          </p:cNvPr>
          <p:cNvSpPr txBox="1"/>
          <p:nvPr/>
        </p:nvSpPr>
        <p:spPr>
          <a:xfrm>
            <a:off x="546849" y="1182530"/>
            <a:ext cx="6284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Correspondence to: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CC6F61D-23D1-3127-00DA-68ADE3ECD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9F3F1DB-5CAC-42F9-6797-609D09B3B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7"/>
            <a:ext cx="2687216" cy="165475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588530"/>
            <a:ext cx="12192000" cy="269470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90812" y="2120311"/>
            <a:ext cx="11010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impact of COVID-19 non-pharmaceutical interventions on cases and deaths of AIDS, gonorrhea, syphilis, hepatitis B, and hepatitis C in China: an interrupted time series analysis</a:t>
            </a:r>
            <a:endParaRPr lang="zh-CN" altLang="en-US" sz="32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3512" y="4167863"/>
            <a:ext cx="10384971" cy="219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6070" algn="ctr">
              <a:lnSpc>
                <a:spcPct val="150000"/>
              </a:lnSpc>
            </a:pPr>
            <a:r>
              <a:rPr lang="en-US" altLang="zh-CN" sz="2000" b="1" kern="100" dirty="0" err="1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Xinsheng</a:t>
            </a:r>
            <a:r>
              <a:rPr lang="en-US" altLang="zh-CN" sz="2000" b="1" kern="1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 Wu</a:t>
            </a:r>
            <a:r>
              <a:rPr lang="en-US" altLang="zh-CN" sz="2000" b="1" kern="100" baseline="300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1#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, 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Xinyi Zhou 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1#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Yuanyi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Chen 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1#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Ke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Zhai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Ruoyao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Sun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Ganfeng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Luo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Yi-Fan Lin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Yuwei Li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Chongguang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Yang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*</a:t>
            </a:r>
            <a:r>
              <a:rPr lang="zh-CN" altLang="zh-CN" sz="2000" kern="100" baseline="30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and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Huachun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 Zou</a:t>
            </a: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1,2*</a:t>
            </a:r>
          </a:p>
          <a:p>
            <a:pPr indent="306070" algn="just">
              <a:lnSpc>
                <a:spcPct val="150000"/>
              </a:lnSpc>
            </a:pPr>
            <a:endParaRPr lang="en-US" altLang="zh-CN" sz="2000" kern="100" baseline="30000" dirty="0">
              <a:effectLst/>
              <a:latin typeface="Calibri" panose="020F0502020204030204" pitchFamily="34" charset="0"/>
              <a:ea typeface="Times New Roman Uni" panose="02020603050405020304" pitchFamily="18" charset="-122"/>
              <a:cs typeface="Calibri" panose="020F0502020204030204" pitchFamily="34" charset="0"/>
            </a:endParaRPr>
          </a:p>
          <a:p>
            <a:pPr indent="306070" algn="just">
              <a:lnSpc>
                <a:spcPct val="150000"/>
              </a:lnSpc>
            </a:pP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1 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School of Public Health (Shenzhen), Sun </a:t>
            </a:r>
            <a:r>
              <a:rPr lang="en-US" altLang="zh-CN" sz="2000" kern="100" dirty="0" err="1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Yat-sen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 University, Shenzhen, PR China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306070" algn="just">
              <a:lnSpc>
                <a:spcPct val="150000"/>
              </a:lnSpc>
            </a:pPr>
            <a:r>
              <a:rPr lang="en-US" altLang="zh-CN" sz="2000" kern="100" baseline="300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2 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Times New Roman Uni" panose="02020603050405020304" pitchFamily="18" charset="-122"/>
                <a:cs typeface="Calibri" panose="020F0502020204030204" pitchFamily="34" charset="0"/>
              </a:rPr>
              <a:t>Kirby Institute, University of New South Wales, Sydney, Australia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0178868" y="125912"/>
            <a:ext cx="1831707" cy="2016000"/>
            <a:chOff x="4705865" y="-1"/>
            <a:chExt cx="2780268" cy="3063729"/>
          </a:xfrm>
        </p:grpSpPr>
        <p:grpSp>
          <p:nvGrpSpPr>
            <p:cNvPr id="2" name="组合 1"/>
            <p:cNvGrpSpPr/>
            <p:nvPr/>
          </p:nvGrpSpPr>
          <p:grpSpPr>
            <a:xfrm>
              <a:off x="4705865" y="-1"/>
              <a:ext cx="2780268" cy="3063729"/>
              <a:chOff x="4705865" y="-1"/>
              <a:chExt cx="2780268" cy="3063729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4705865" y="-1"/>
                <a:ext cx="2780268" cy="3063729"/>
              </a:xfrm>
              <a:custGeom>
                <a:avLst/>
                <a:gdLst>
                  <a:gd name="connsiteX0" fmla="*/ 0 w 2780268"/>
                  <a:gd name="connsiteY0" fmla="*/ 0 h 3063728"/>
                  <a:gd name="connsiteX1" fmla="*/ 2780268 w 2780268"/>
                  <a:gd name="connsiteY1" fmla="*/ 0 h 3063728"/>
                  <a:gd name="connsiteX2" fmla="*/ 2780268 w 2780268"/>
                  <a:gd name="connsiteY2" fmla="*/ 1673594 h 3063728"/>
                  <a:gd name="connsiteX3" fmla="*/ 1390134 w 2780268"/>
                  <a:gd name="connsiteY3" fmla="*/ 3063728 h 3063728"/>
                  <a:gd name="connsiteX4" fmla="*/ 0 w 2780268"/>
                  <a:gd name="connsiteY4" fmla="*/ 1673594 h 306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0268" h="3063728">
                    <a:moveTo>
                      <a:pt x="0" y="0"/>
                    </a:moveTo>
                    <a:lnTo>
                      <a:pt x="2780268" y="0"/>
                    </a:lnTo>
                    <a:lnTo>
                      <a:pt x="2780268" y="1673594"/>
                    </a:lnTo>
                    <a:cubicBezTo>
                      <a:pt x="2780268" y="2441344"/>
                      <a:pt x="2157884" y="3063728"/>
                      <a:pt x="1390134" y="3063728"/>
                    </a:cubicBezTo>
                    <a:cubicBezTo>
                      <a:pt x="622384" y="3063728"/>
                      <a:pt x="0" y="2441344"/>
                      <a:pt x="0" y="1673594"/>
                    </a:cubicBezTo>
                    <a:close/>
                  </a:path>
                </a:pathLst>
              </a:custGeom>
              <a:solidFill>
                <a:srgbClr val="0149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875891" y="408799"/>
                <a:ext cx="2439190" cy="2439192"/>
                <a:chOff x="5007734" y="902247"/>
                <a:chExt cx="2543685" cy="254368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5007734" y="902247"/>
                  <a:ext cx="2543685" cy="25436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139700" dist="38100" dir="5400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 rot="10800000">
                  <a:off x="5160137" y="1054647"/>
                  <a:ext cx="2213120" cy="22131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innerShdw blurRad="88900">
                    <a:prstClr val="black">
                      <a:alpha val="1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939" y="650634"/>
              <a:ext cx="1936392" cy="1930811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0" y="-8823"/>
            <a:ext cx="12192000" cy="269470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0115550" y="6121393"/>
            <a:ext cx="2743200" cy="365125"/>
          </a:xfrm>
        </p:spPr>
        <p:txBody>
          <a:bodyPr/>
          <a:lstStyle/>
          <a:p>
            <a:r>
              <a:rPr lang="en-US" altLang="zh-CN" sz="2000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2022/07</a:t>
            </a:r>
            <a:endParaRPr lang="zh-CN" altLang="en-US" sz="2000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D9CCB2-2E82-7185-027C-A6628345D683}"/>
              </a:ext>
            </a:extLst>
          </p:cNvPr>
          <p:cNvSpPr txBox="1"/>
          <p:nvPr/>
        </p:nvSpPr>
        <p:spPr>
          <a:xfrm>
            <a:off x="2088109" y="711511"/>
            <a:ext cx="8117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Colliding epidemics: AIDS, NCDs, TB, STIs, COVID-19 and others</a:t>
            </a:r>
            <a:endParaRPr lang="en-GB" altLang="zh-CN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898DEB-6231-7B47-2B2E-AB8211AFC7D6}"/>
              </a:ext>
            </a:extLst>
          </p:cNvPr>
          <p:cNvSpPr/>
          <p:nvPr/>
        </p:nvSpPr>
        <p:spPr>
          <a:xfrm>
            <a:off x="1104902" y="1654812"/>
            <a:ext cx="1740535" cy="4015105"/>
          </a:xfrm>
          <a:prstGeom prst="rect">
            <a:avLst/>
          </a:prstGeom>
          <a:noFill/>
          <a:ln w="25400">
            <a:solidFill>
              <a:srgbClr val="30623F"/>
            </a:solidFill>
          </a:ln>
          <a:effectLst>
            <a:outerShdw blurRad="482600" dist="127000" dir="5460000" sx="99000" sy="9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38081E-BA61-B35B-A227-C7D7335BEAE1}"/>
              </a:ext>
            </a:extLst>
          </p:cNvPr>
          <p:cNvSpPr/>
          <p:nvPr/>
        </p:nvSpPr>
        <p:spPr>
          <a:xfrm>
            <a:off x="1571584" y="2894496"/>
            <a:ext cx="2976350" cy="1425596"/>
          </a:xfrm>
          <a:prstGeom prst="rect">
            <a:avLst/>
          </a:prstGeom>
          <a:solidFill>
            <a:srgbClr val="30623F"/>
          </a:solidFill>
          <a:ln>
            <a:noFill/>
          </a:ln>
          <a:effectLst>
            <a:outerShdw blurRad="482600" dist="127000" dir="5460000" sx="99000" sy="9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Contents</a:t>
            </a:r>
            <a:endParaRPr lang="zh-CN" altLang="en-US" sz="48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E0AD838-4952-7AC2-E17F-7414CB0C5B17}"/>
              </a:ext>
            </a:extLst>
          </p:cNvPr>
          <p:cNvGrpSpPr/>
          <p:nvPr/>
        </p:nvGrpSpPr>
        <p:grpSpPr>
          <a:xfrm>
            <a:off x="5343435" y="1855029"/>
            <a:ext cx="4481831" cy="2479059"/>
            <a:chOff x="6287938" y="1817969"/>
            <a:chExt cx="4481662" cy="250791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7102BEA-BC43-BE55-308A-7A3A93657C9A}"/>
                </a:ext>
              </a:extLst>
            </p:cNvPr>
            <p:cNvGrpSpPr/>
            <p:nvPr/>
          </p:nvGrpSpPr>
          <p:grpSpPr>
            <a:xfrm>
              <a:off x="6287938" y="1817969"/>
              <a:ext cx="4481662" cy="591582"/>
              <a:chOff x="6287938" y="1817969"/>
              <a:chExt cx="4481662" cy="59158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C1F49C4-D60E-8492-D0A2-81C210A54EBB}"/>
                  </a:ext>
                </a:extLst>
              </p:cNvPr>
              <p:cNvSpPr txBox="1"/>
              <p:nvPr/>
            </p:nvSpPr>
            <p:spPr>
              <a:xfrm>
                <a:off x="7194901" y="1817969"/>
                <a:ext cx="3574699" cy="591582"/>
              </a:xfrm>
              <a:prstGeom prst="rect">
                <a:avLst/>
              </a:prstGeom>
              <a:solidFill>
                <a:srgbClr val="30623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</a:rPr>
                  <a:t>Background</a:t>
                </a: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CAE9873D-0D7E-F3B1-B193-AB806AA7FE60}"/>
                  </a:ext>
                </a:extLst>
              </p:cNvPr>
              <p:cNvSpPr/>
              <p:nvPr/>
            </p:nvSpPr>
            <p:spPr>
              <a:xfrm>
                <a:off x="6287938" y="1948562"/>
                <a:ext cx="385147" cy="385147"/>
              </a:xfrm>
              <a:prstGeom prst="ellipse">
                <a:avLst/>
              </a:prstGeom>
              <a:solidFill>
                <a:srgbClr val="306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24B42D4-9037-A477-A99B-C31D880950BA}"/>
                </a:ext>
              </a:extLst>
            </p:cNvPr>
            <p:cNvGrpSpPr/>
            <p:nvPr/>
          </p:nvGrpSpPr>
          <p:grpSpPr>
            <a:xfrm>
              <a:off x="6287938" y="2776136"/>
              <a:ext cx="4481662" cy="591582"/>
              <a:chOff x="6287938" y="1817969"/>
              <a:chExt cx="4481662" cy="591582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3E6460A-7249-B1BF-599F-F24E54A5F6F7}"/>
                  </a:ext>
                </a:extLst>
              </p:cNvPr>
              <p:cNvSpPr txBox="1"/>
              <p:nvPr/>
            </p:nvSpPr>
            <p:spPr>
              <a:xfrm>
                <a:off x="7194901" y="1817969"/>
                <a:ext cx="3574699" cy="591582"/>
              </a:xfrm>
              <a:prstGeom prst="rect">
                <a:avLst/>
              </a:prstGeom>
              <a:solidFill>
                <a:srgbClr val="30623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sym typeface="+mn-ea"/>
                  </a:rPr>
                  <a:t>Methods</a:t>
                </a: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AC38664-1E63-5C35-9F75-85489ACA73C2}"/>
                  </a:ext>
                </a:extLst>
              </p:cNvPr>
              <p:cNvSpPr/>
              <p:nvPr/>
            </p:nvSpPr>
            <p:spPr>
              <a:xfrm>
                <a:off x="6287938" y="1948562"/>
                <a:ext cx="385147" cy="385147"/>
              </a:xfrm>
              <a:prstGeom prst="ellipse">
                <a:avLst/>
              </a:prstGeom>
              <a:solidFill>
                <a:srgbClr val="306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EE1D387-8413-AB2A-91CC-9D5FBE9AF643}"/>
                </a:ext>
              </a:extLst>
            </p:cNvPr>
            <p:cNvGrpSpPr/>
            <p:nvPr/>
          </p:nvGrpSpPr>
          <p:grpSpPr>
            <a:xfrm>
              <a:off x="6287938" y="3734303"/>
              <a:ext cx="4481662" cy="591582"/>
              <a:chOff x="6287938" y="1817969"/>
              <a:chExt cx="4481662" cy="591582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3E4F9D-DDB0-D86B-7C7E-28C5D983E8CF}"/>
                  </a:ext>
                </a:extLst>
              </p:cNvPr>
              <p:cNvSpPr txBox="1"/>
              <p:nvPr/>
            </p:nvSpPr>
            <p:spPr>
              <a:xfrm>
                <a:off x="7194901" y="1817969"/>
                <a:ext cx="3574699" cy="591582"/>
              </a:xfrm>
              <a:prstGeom prst="rect">
                <a:avLst/>
              </a:prstGeom>
              <a:solidFill>
                <a:srgbClr val="30623F"/>
              </a:solidFill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sym typeface="+mn-ea"/>
                  </a:rPr>
                  <a:t>Results</a:t>
                </a: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652DC87B-49A8-C492-B429-54C6123DBA86}"/>
                  </a:ext>
                </a:extLst>
              </p:cNvPr>
              <p:cNvSpPr/>
              <p:nvPr/>
            </p:nvSpPr>
            <p:spPr>
              <a:xfrm>
                <a:off x="6287938" y="1948562"/>
                <a:ext cx="385147" cy="385147"/>
              </a:xfrm>
              <a:prstGeom prst="ellipse">
                <a:avLst/>
              </a:prstGeom>
              <a:solidFill>
                <a:srgbClr val="306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8B47224E-9E68-153B-603A-BB48B011D4B9}"/>
              </a:ext>
            </a:extLst>
          </p:cNvPr>
          <p:cNvSpPr/>
          <p:nvPr/>
        </p:nvSpPr>
        <p:spPr>
          <a:xfrm>
            <a:off x="5343435" y="4825545"/>
            <a:ext cx="385162" cy="380715"/>
          </a:xfrm>
          <a:prstGeom prst="ellipse">
            <a:avLst/>
          </a:prstGeom>
          <a:solidFill>
            <a:srgbClr val="306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4B5A406-8CB5-A6C6-DF00-E1D635279F6A}"/>
              </a:ext>
            </a:extLst>
          </p:cNvPr>
          <p:cNvSpPr txBox="1"/>
          <p:nvPr/>
        </p:nvSpPr>
        <p:spPr>
          <a:xfrm>
            <a:off x="6250432" y="4723514"/>
            <a:ext cx="3574834" cy="584775"/>
          </a:xfrm>
          <a:prstGeom prst="rect">
            <a:avLst/>
          </a:prstGeom>
          <a:solidFill>
            <a:srgbClr val="30623F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sym typeface="+mn-ea"/>
              </a:rPr>
              <a:t>Conclusions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549196-76DD-6982-D0EF-9E8F84AF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91AA50-6347-9D37-2B69-97707F6FE5A7}"/>
              </a:ext>
            </a:extLst>
          </p:cNvPr>
          <p:cNvSpPr txBox="1"/>
          <p:nvPr/>
        </p:nvSpPr>
        <p:spPr>
          <a:xfrm>
            <a:off x="523874" y="3611925"/>
            <a:ext cx="339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Figure 1 Wuhan lockdown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5CB9D0-FF71-0A4E-6BB3-CBDA51ECD875}"/>
              </a:ext>
            </a:extLst>
          </p:cNvPr>
          <p:cNvSpPr txBox="1"/>
          <p:nvPr/>
        </p:nvSpPr>
        <p:spPr>
          <a:xfrm>
            <a:off x="3915938" y="855979"/>
            <a:ext cx="8003032" cy="335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China implemented nationwide </a:t>
            </a:r>
            <a:r>
              <a:rPr lang="en-US" altLang="zh-CN" sz="2400" b="1" noProof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non-pharmaceutical interventions (NPIs)</a:t>
            </a:r>
            <a:r>
              <a:rPr lang="en-US" altLang="zh-CN" sz="2400" b="1" noProof="0" dirty="0">
                <a:solidFill>
                  <a:srgbClr val="0446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to contain COVID-19 at the early stage.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We aimed to elucidate the impact of </a:t>
            </a:r>
            <a:r>
              <a:rPr lang="en-US" altLang="zh-CN" sz="2400" b="1" noProof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NPIs </a:t>
            </a:r>
            <a:r>
              <a:rPr lang="en-US" altLang="zh-CN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on the cases, deaths, and case-fatality ratios of </a:t>
            </a:r>
            <a:r>
              <a:rPr lang="en-US" altLang="zh-CN" sz="2400" b="1" noProof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sexually transmitted diseases (STDs) and diseases caused by blood-borne viruses (BBVs)</a:t>
            </a:r>
            <a:r>
              <a:rPr lang="en-US" altLang="zh-CN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in China.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Background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F5492E-3E11-63D0-6558-8A15C4E32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0" y="1106756"/>
            <a:ext cx="3312367" cy="24842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9CCC14E-C9C8-40EA-B543-A62C9E71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731" y="4131163"/>
            <a:ext cx="3861757" cy="2510802"/>
          </a:xfrm>
          <a:prstGeom prst="rect">
            <a:avLst/>
          </a:prstGeom>
        </p:spPr>
      </p:pic>
      <p:sp>
        <p:nvSpPr>
          <p:cNvPr id="14" name="左大括号 13">
            <a:extLst>
              <a:ext uri="{FF2B5EF4-FFF2-40B4-BE49-F238E27FC236}">
                <a16:creationId xmlns:a16="http://schemas.microsoft.com/office/drawing/2014/main" id="{AE9A672B-8E08-EE22-08B2-0DB408B5B453}"/>
              </a:ext>
            </a:extLst>
          </p:cNvPr>
          <p:cNvSpPr/>
          <p:nvPr/>
        </p:nvSpPr>
        <p:spPr>
          <a:xfrm>
            <a:off x="969087" y="4131163"/>
            <a:ext cx="406230" cy="226684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DD3E44A-238E-45D0-4D2F-206E99E92525}"/>
              </a:ext>
            </a:extLst>
          </p:cNvPr>
          <p:cNvSpPr txBox="1">
            <a:spLocks/>
          </p:cNvSpPr>
          <p:nvPr/>
        </p:nvSpPr>
        <p:spPr>
          <a:xfrm>
            <a:off x="1375317" y="4131163"/>
            <a:ext cx="2049018" cy="22451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City lockdowns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Traffic restrictions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 distancing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School closures…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67325BE-7C48-2C55-368B-D9FAFEE79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Methods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9D80F4-0FBF-E68B-CE3B-99F3C3C5D9C5}"/>
              </a:ext>
            </a:extLst>
          </p:cNvPr>
          <p:cNvSpPr txBox="1"/>
          <p:nvPr/>
        </p:nvSpPr>
        <p:spPr>
          <a:xfrm>
            <a:off x="546849" y="824302"/>
            <a:ext cx="2597567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Study design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2BFF5E4-20C1-114C-87B8-763FB6E53462}"/>
              </a:ext>
            </a:extLst>
          </p:cNvPr>
          <p:cNvCxnSpPr>
            <a:cxnSpLocks/>
            <a:stCxn id="27" idx="2"/>
            <a:endCxn id="17" idx="0"/>
          </p:cNvCxnSpPr>
          <p:nvPr/>
        </p:nvCxnSpPr>
        <p:spPr>
          <a:xfrm>
            <a:off x="6041480" y="3735643"/>
            <a:ext cx="0" cy="14645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C6C03A6-3D41-158E-502B-5137569D14F4}"/>
              </a:ext>
            </a:extLst>
          </p:cNvPr>
          <p:cNvSpPr txBox="1"/>
          <p:nvPr/>
        </p:nvSpPr>
        <p:spPr>
          <a:xfrm>
            <a:off x="5332917" y="5200218"/>
            <a:ext cx="1417126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Syphilis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A765B2-F749-641A-B223-0B1F3DEB784D}"/>
              </a:ext>
            </a:extLst>
          </p:cNvPr>
          <p:cNvSpPr txBox="1"/>
          <p:nvPr/>
        </p:nvSpPr>
        <p:spPr>
          <a:xfrm>
            <a:off x="1125678" y="5200217"/>
            <a:ext cx="1417126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AIDS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95C6F7B-BDF4-63B6-30E7-71C7BC26A275}"/>
              </a:ext>
            </a:extLst>
          </p:cNvPr>
          <p:cNvSpPr txBox="1"/>
          <p:nvPr/>
        </p:nvSpPr>
        <p:spPr>
          <a:xfrm>
            <a:off x="9496017" y="5200217"/>
            <a:ext cx="1461264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Hepatitis C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28BE491-22A5-64E7-DAD5-29C89CA5B3A1}"/>
              </a:ext>
            </a:extLst>
          </p:cNvPr>
          <p:cNvSpPr txBox="1"/>
          <p:nvPr/>
        </p:nvSpPr>
        <p:spPr>
          <a:xfrm>
            <a:off x="7370328" y="5200217"/>
            <a:ext cx="1461265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Hepatitis B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21323E-5EB3-12A0-2971-932AA1ABAD37}"/>
              </a:ext>
            </a:extLst>
          </p:cNvPr>
          <p:cNvSpPr txBox="1"/>
          <p:nvPr/>
        </p:nvSpPr>
        <p:spPr>
          <a:xfrm>
            <a:off x="3251367" y="5200217"/>
            <a:ext cx="1417126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Gonorrhea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C1404AAB-1AA0-4AB7-90CB-04222DF61F40}"/>
              </a:ext>
            </a:extLst>
          </p:cNvPr>
          <p:cNvCxnSpPr>
            <a:cxnSpLocks/>
            <a:stCxn id="27" idx="2"/>
            <a:endCxn id="18" idx="0"/>
          </p:cNvCxnSpPr>
          <p:nvPr/>
        </p:nvCxnSpPr>
        <p:spPr>
          <a:xfrm rot="5400000">
            <a:off x="3205574" y="2364311"/>
            <a:ext cx="1464574" cy="420723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12623252-2384-805F-BC45-C358864A7F5D}"/>
              </a:ext>
            </a:extLst>
          </p:cNvPr>
          <p:cNvCxnSpPr>
            <a:cxnSpLocks/>
            <a:stCxn id="27" idx="2"/>
            <a:endCxn id="21" idx="0"/>
          </p:cNvCxnSpPr>
          <p:nvPr/>
        </p:nvCxnSpPr>
        <p:spPr>
          <a:xfrm rot="5400000">
            <a:off x="4268418" y="3427155"/>
            <a:ext cx="1464574" cy="20815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506633E9-E0FA-C6F4-46BC-0B4899C98C83}"/>
              </a:ext>
            </a:extLst>
          </p:cNvPr>
          <p:cNvCxnSpPr>
            <a:cxnSpLocks/>
            <a:stCxn id="27" idx="2"/>
            <a:endCxn id="19" idx="0"/>
          </p:cNvCxnSpPr>
          <p:nvPr/>
        </p:nvCxnSpPr>
        <p:spPr>
          <a:xfrm rot="16200000" flipH="1">
            <a:off x="7401777" y="2375345"/>
            <a:ext cx="1464574" cy="418516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38DC14AE-EAA7-4A85-9F3A-1F596906D216}"/>
              </a:ext>
            </a:extLst>
          </p:cNvPr>
          <p:cNvCxnSpPr>
            <a:cxnSpLocks/>
            <a:stCxn id="27" idx="2"/>
            <a:endCxn id="20" idx="0"/>
          </p:cNvCxnSpPr>
          <p:nvPr/>
        </p:nvCxnSpPr>
        <p:spPr>
          <a:xfrm rot="16200000" flipH="1">
            <a:off x="6338933" y="3438189"/>
            <a:ext cx="1464574" cy="20594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032F6D4-219A-A993-B781-03C69C13AB14}"/>
              </a:ext>
            </a:extLst>
          </p:cNvPr>
          <p:cNvSpPr txBox="1"/>
          <p:nvPr/>
        </p:nvSpPr>
        <p:spPr>
          <a:xfrm>
            <a:off x="4549228" y="1527775"/>
            <a:ext cx="2984504" cy="707886"/>
          </a:xfrm>
          <a:prstGeom prst="rect">
            <a:avLst/>
          </a:prstGeom>
          <a:solidFill>
            <a:srgbClr val="0446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Health Commission of China</a:t>
            </a:r>
            <a:endParaRPr lang="zh-CN" altLang="zh-CN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969B41-E2AC-513D-CEFE-E0C6205F3482}"/>
              </a:ext>
            </a:extLst>
          </p:cNvPr>
          <p:cNvSpPr txBox="1"/>
          <p:nvPr/>
        </p:nvSpPr>
        <p:spPr>
          <a:xfrm>
            <a:off x="4549228" y="3027757"/>
            <a:ext cx="2984504" cy="707886"/>
          </a:xfrm>
          <a:prstGeom prst="rect">
            <a:avLst/>
          </a:prstGeom>
          <a:solidFill>
            <a:srgbClr val="0446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Notifiable disease reporting database</a:t>
            </a:r>
            <a:endParaRPr lang="zh-CN" altLang="zh-CN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350AA4C-2A33-9E53-7E7D-7F286B1AA6BC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>
            <a:off x="6041480" y="2235661"/>
            <a:ext cx="0" cy="792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8211ECFA-0270-21F4-04A2-16C36DE380E1}"/>
              </a:ext>
            </a:extLst>
          </p:cNvPr>
          <p:cNvSpPr txBox="1"/>
          <p:nvPr/>
        </p:nvSpPr>
        <p:spPr>
          <a:xfrm>
            <a:off x="6041478" y="3809626"/>
            <a:ext cx="5168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noProof="0" dirty="0">
                <a:latin typeface="Calibri" panose="020F0502020204030204" pitchFamily="34" charset="0"/>
                <a:cs typeface="Calibri" panose="020F0502020204030204" pitchFamily="34" charset="0"/>
              </a:rPr>
              <a:t>Monthly cases and deaths data from </a:t>
            </a:r>
            <a:r>
              <a:rPr lang="en-US" altLang="zh-CN" b="1" noProof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2015 to  December 2021</a:t>
            </a:r>
            <a:endParaRPr lang="zh-CN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E7859C1-EAA6-BA2D-B39E-53DF386F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Methods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9D80F4-0FBF-E68B-CE3B-99F3C3C5D9C5}"/>
              </a:ext>
            </a:extLst>
          </p:cNvPr>
          <p:cNvSpPr txBox="1"/>
          <p:nvPr/>
        </p:nvSpPr>
        <p:spPr>
          <a:xfrm>
            <a:off x="546849" y="824302"/>
            <a:ext cx="298450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Statistical analysis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70EF8B4-E20E-0912-05B8-00C38DB20BBB}"/>
              </a:ext>
            </a:extLst>
          </p:cNvPr>
          <p:cNvSpPr txBox="1"/>
          <p:nvPr/>
        </p:nvSpPr>
        <p:spPr>
          <a:xfrm>
            <a:off x="1389118" y="3686122"/>
            <a:ext cx="1744814" cy="400110"/>
          </a:xfrm>
          <a:prstGeom prst="rect">
            <a:avLst/>
          </a:prstGeom>
          <a:solidFill>
            <a:srgbClr val="0446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STDs and BBVs</a:t>
            </a:r>
            <a:endParaRPr lang="zh-CN" altLang="zh-CN" sz="2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E2294FD-90F6-8FF9-7A81-5395C8B89891}"/>
              </a:ext>
            </a:extLst>
          </p:cNvPr>
          <p:cNvSpPr txBox="1"/>
          <p:nvPr/>
        </p:nvSpPr>
        <p:spPr>
          <a:xfrm>
            <a:off x="3885838" y="2066385"/>
            <a:ext cx="2085471" cy="707886"/>
          </a:xfrm>
          <a:prstGeom prst="rect">
            <a:avLst/>
          </a:prstGeom>
          <a:solidFill>
            <a:srgbClr val="0446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Descriptive statistics </a:t>
            </a:r>
            <a:endParaRPr lang="zh-CN" altLang="zh-CN" sz="2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B8F24CF-BF89-FC22-D2E6-E673C6B7EBB6}"/>
              </a:ext>
            </a:extLst>
          </p:cNvPr>
          <p:cNvSpPr txBox="1"/>
          <p:nvPr/>
        </p:nvSpPr>
        <p:spPr>
          <a:xfrm>
            <a:off x="6903072" y="1158444"/>
            <a:ext cx="104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Case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8FBB1C6-9F86-5281-9B91-069EB63697AA}"/>
              </a:ext>
            </a:extLst>
          </p:cNvPr>
          <p:cNvSpPr txBox="1"/>
          <p:nvPr/>
        </p:nvSpPr>
        <p:spPr>
          <a:xfrm>
            <a:off x="6903072" y="1866330"/>
            <a:ext cx="104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Death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F6B851A-9B51-9094-4213-F01121F8F61F}"/>
              </a:ext>
            </a:extLst>
          </p:cNvPr>
          <p:cNvSpPr txBox="1"/>
          <p:nvPr/>
        </p:nvSpPr>
        <p:spPr>
          <a:xfrm>
            <a:off x="6903072" y="2574216"/>
            <a:ext cx="1335859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noProof="0" dirty="0"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3CA0021-3354-AAEA-8796-26385371E8AF}"/>
              </a:ext>
            </a:extLst>
          </p:cNvPr>
          <p:cNvSpPr txBox="1"/>
          <p:nvPr/>
        </p:nvSpPr>
        <p:spPr>
          <a:xfrm>
            <a:off x="6903071" y="3282102"/>
            <a:ext cx="2035655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noProof="0" dirty="0">
                <a:latin typeface="Calibri" panose="020F0502020204030204" pitchFamily="34" charset="0"/>
                <a:cs typeface="Calibri" panose="020F0502020204030204" pitchFamily="34" charset="0"/>
              </a:rPr>
              <a:t>Case-fatality ratios 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9CC42BD-5896-9C46-0E64-3AB98D5AF39A}"/>
              </a:ext>
            </a:extLst>
          </p:cNvPr>
          <p:cNvSpPr txBox="1"/>
          <p:nvPr/>
        </p:nvSpPr>
        <p:spPr>
          <a:xfrm>
            <a:off x="3576420" y="5045008"/>
            <a:ext cx="2704309" cy="707886"/>
          </a:xfrm>
          <a:prstGeom prst="rect">
            <a:avLst/>
          </a:prstGeom>
          <a:solidFill>
            <a:srgbClr val="0446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Poisson segmented regression models </a:t>
            </a:r>
            <a:endParaRPr lang="zh-CN" altLang="zh-CN" sz="2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5224973-F67B-3B69-12FD-F772B6032269}"/>
              </a:ext>
            </a:extLst>
          </p:cNvPr>
          <p:cNvSpPr txBox="1"/>
          <p:nvPr/>
        </p:nvSpPr>
        <p:spPr>
          <a:xfrm>
            <a:off x="6903073" y="4483649"/>
            <a:ext cx="3210746" cy="615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noProof="0" dirty="0">
                <a:latin typeface="Calibri" panose="020F0502020204030204" pitchFamily="34" charset="0"/>
                <a:cs typeface="Calibri" panose="020F0502020204030204" pitchFamily="34" charset="0"/>
              </a:rPr>
              <a:t>Immediate impact of NPIs</a:t>
            </a:r>
            <a:r>
              <a:rPr lang="en-US" altLang="zh-CN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zh-CN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(January 2020) 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左大括号 37">
            <a:extLst>
              <a:ext uri="{FF2B5EF4-FFF2-40B4-BE49-F238E27FC236}">
                <a16:creationId xmlns:a16="http://schemas.microsoft.com/office/drawing/2014/main" id="{66D578B4-728E-2FE7-8023-91C6EACFC562}"/>
              </a:ext>
            </a:extLst>
          </p:cNvPr>
          <p:cNvSpPr/>
          <p:nvPr/>
        </p:nvSpPr>
        <p:spPr>
          <a:xfrm>
            <a:off x="3209771" y="1963344"/>
            <a:ext cx="290812" cy="381956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B3EFCAFE-1F68-1364-CE70-78FEA639245D}"/>
              </a:ext>
            </a:extLst>
          </p:cNvPr>
          <p:cNvSpPr/>
          <p:nvPr/>
        </p:nvSpPr>
        <p:spPr>
          <a:xfrm>
            <a:off x="6505687" y="1052328"/>
            <a:ext cx="290812" cy="2736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0D0E2D5-350F-5D2E-2A5E-DD9C470F5035}"/>
              </a:ext>
            </a:extLst>
          </p:cNvPr>
          <p:cNvSpPr txBox="1"/>
          <p:nvPr/>
        </p:nvSpPr>
        <p:spPr>
          <a:xfrm>
            <a:off x="6903072" y="5658527"/>
            <a:ext cx="3349292" cy="615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noProof="0" dirty="0">
                <a:latin typeface="Calibri" panose="020F0502020204030204" pitchFamily="34" charset="0"/>
                <a:cs typeface="Calibri" panose="020F0502020204030204" pitchFamily="34" charset="0"/>
              </a:rPr>
              <a:t>Long-term impacts of NPIs</a:t>
            </a:r>
          </a:p>
          <a:p>
            <a:pPr algn="ctr"/>
            <a:r>
              <a:rPr lang="en-US" altLang="zh-CN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 (December  2021) 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1" name="左大括号 40">
            <a:extLst>
              <a:ext uri="{FF2B5EF4-FFF2-40B4-BE49-F238E27FC236}">
                <a16:creationId xmlns:a16="http://schemas.microsoft.com/office/drawing/2014/main" id="{BF402C54-030F-E064-11EA-39A9D548595A}"/>
              </a:ext>
            </a:extLst>
          </p:cNvPr>
          <p:cNvSpPr/>
          <p:nvPr/>
        </p:nvSpPr>
        <p:spPr>
          <a:xfrm>
            <a:off x="6512681" y="4444951"/>
            <a:ext cx="290812" cy="1908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7D2D129-AD95-CB3D-1A29-D412E03F5FAB}"/>
                  </a:ext>
                </a:extLst>
              </p:cNvPr>
              <p:cNvSpPr txBox="1"/>
              <p:nvPr/>
            </p:nvSpPr>
            <p:spPr>
              <a:xfrm>
                <a:off x="8617152" y="2520323"/>
                <a:ext cx="2681953" cy="472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𝑎𝑠𝑒𝑠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𝑃𝑜𝑝𝑢𝑙𝑎𝑡𝑖𝑜𝑛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</m:t>
                    </m:r>
                  </m:oMath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7D2D129-AD95-CB3D-1A29-D412E03F5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152" y="2520323"/>
                <a:ext cx="2681953" cy="472630"/>
              </a:xfrm>
              <a:prstGeom prst="rect">
                <a:avLst/>
              </a:prstGeom>
              <a:blipFill>
                <a:blip r:embed="rId2"/>
                <a:stretch>
                  <a:fillRect l="-3182" r="-909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CC67694-1A88-BB12-3520-040E3F957DCB}"/>
                  </a:ext>
                </a:extLst>
              </p:cNvPr>
              <p:cNvSpPr txBox="1"/>
              <p:nvPr/>
            </p:nvSpPr>
            <p:spPr>
              <a:xfrm>
                <a:off x="9313952" y="3207723"/>
                <a:ext cx="1599733" cy="443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𝐷𝑒𝑎𝑡h𝑠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𝐶𝑎𝑠𝑒𝑠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</m:t>
                    </m:r>
                  </m:oMath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CC67694-1A88-BB12-3520-040E3F957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52" y="3207723"/>
                <a:ext cx="1599733" cy="443711"/>
              </a:xfrm>
              <a:prstGeom prst="rect">
                <a:avLst/>
              </a:prstGeom>
              <a:blipFill>
                <a:blip r:embed="rId3"/>
                <a:stretch>
                  <a:fillRect l="-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图片 43">
            <a:extLst>
              <a:ext uri="{FF2B5EF4-FFF2-40B4-BE49-F238E27FC236}">
                <a16:creationId xmlns:a16="http://schemas.microsoft.com/office/drawing/2014/main" id="{76AF484F-830D-DC18-EE80-5D03A73A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7CCAAC39-6846-E436-6B42-658BE4CE6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56641"/>
              </p:ext>
            </p:extLst>
          </p:nvPr>
        </p:nvGraphicFramePr>
        <p:xfrm>
          <a:off x="1455304" y="1401212"/>
          <a:ext cx="9281391" cy="215608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48213">
                  <a:extLst>
                    <a:ext uri="{9D8B030D-6E8A-4147-A177-3AD203B41FA5}">
                      <a16:colId xmlns:a16="http://schemas.microsoft.com/office/drawing/2014/main" val="3510015786"/>
                    </a:ext>
                  </a:extLst>
                </a:gridCol>
                <a:gridCol w="2458010">
                  <a:extLst>
                    <a:ext uri="{9D8B030D-6E8A-4147-A177-3AD203B41FA5}">
                      <a16:colId xmlns:a16="http://schemas.microsoft.com/office/drawing/2014/main" val="102840075"/>
                    </a:ext>
                  </a:extLst>
                </a:gridCol>
                <a:gridCol w="2872509">
                  <a:extLst>
                    <a:ext uri="{9D8B030D-6E8A-4147-A177-3AD203B41FA5}">
                      <a16:colId xmlns:a16="http://schemas.microsoft.com/office/drawing/2014/main" val="3419658109"/>
                    </a:ext>
                  </a:extLst>
                </a:gridCol>
                <a:gridCol w="2802659">
                  <a:extLst>
                    <a:ext uri="{9D8B030D-6E8A-4147-A177-3AD203B41FA5}">
                      <a16:colId xmlns:a16="http://schemas.microsoft.com/office/drawing/2014/main" val="241589954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Cases (n)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Incidence before NPIs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(per 100 000)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Incidence after NPIs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(per 100 000)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642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14800330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149.11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151.41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8617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428715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4.31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4.40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462115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Gonorrhea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846935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8.65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8.38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115172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Syphilis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3612684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36.15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37.56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3397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Hepatitis B</a:t>
                      </a:r>
                      <a:endParaRPr lang="zh-CN" alt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8219292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82.72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84.29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9063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Hepatitis C</a:t>
                      </a:r>
                      <a:endParaRPr lang="zh-CN" alt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1692704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17.27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16.78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470010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1075E211-B166-1448-F773-D022264B9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60078"/>
              </p:ext>
            </p:extLst>
          </p:nvPr>
        </p:nvGraphicFramePr>
        <p:xfrm>
          <a:off x="1455304" y="4314176"/>
          <a:ext cx="9281392" cy="215608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232478">
                  <a:extLst>
                    <a:ext uri="{9D8B030D-6E8A-4147-A177-3AD203B41FA5}">
                      <a16:colId xmlns:a16="http://schemas.microsoft.com/office/drawing/2014/main" val="2921617640"/>
                    </a:ext>
                  </a:extLst>
                </a:gridCol>
                <a:gridCol w="2611330">
                  <a:extLst>
                    <a:ext uri="{9D8B030D-6E8A-4147-A177-3AD203B41FA5}">
                      <a16:colId xmlns:a16="http://schemas.microsoft.com/office/drawing/2014/main" val="3111393847"/>
                    </a:ext>
                  </a:extLst>
                </a:gridCol>
                <a:gridCol w="2718792">
                  <a:extLst>
                    <a:ext uri="{9D8B030D-6E8A-4147-A177-3AD203B41FA5}">
                      <a16:colId xmlns:a16="http://schemas.microsoft.com/office/drawing/2014/main" val="688864420"/>
                    </a:ext>
                  </a:extLst>
                </a:gridCol>
                <a:gridCol w="2718792">
                  <a:extLst>
                    <a:ext uri="{9D8B030D-6E8A-4147-A177-3AD203B41FA5}">
                      <a16:colId xmlns:a16="http://schemas.microsoft.com/office/drawing/2014/main" val="238757010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 (n)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Case-fatality ratios before NPIs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(per 1000)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Case-fatality ratios after NPIs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(per 1000)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381095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  <a:endParaRPr lang="en-US" sz="140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127030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8.21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9.50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8205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AIDS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122508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273.44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315.96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2245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Gonorrhea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15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0.01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0.04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6991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Syphilis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516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0.14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0.15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56557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B</a:t>
                      </a:r>
                      <a:endParaRPr lang="zh-CN" alt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3168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0.38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0.40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53353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C</a:t>
                      </a:r>
                      <a:endParaRPr lang="zh-CN" alt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823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0.49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0.48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960792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B0953C9F-B798-6FE1-C8D5-AABC8E182B1A}"/>
              </a:ext>
            </a:extLst>
          </p:cNvPr>
          <p:cNvSpPr txBox="1"/>
          <p:nvPr/>
        </p:nvSpPr>
        <p:spPr>
          <a:xfrm>
            <a:off x="1809262" y="799984"/>
            <a:ext cx="857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1 Cases and incidence rates for AIDS, gonorrhea, syphilis, hepatitis B, and hepatitis C in China from January 2015 to December 2021</a:t>
            </a:r>
            <a:endParaRPr lang="zh-CN" altLang="en-US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0535017-D48A-7ED8-4E87-05725072974E}"/>
              </a:ext>
            </a:extLst>
          </p:cNvPr>
          <p:cNvSpPr txBox="1"/>
          <p:nvPr/>
        </p:nvSpPr>
        <p:spPr>
          <a:xfrm>
            <a:off x="1832237" y="3729401"/>
            <a:ext cx="857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2 Deaths and case-fatality ratios for AIDS, gonorrhea, syphilis, hepatitis B, and hepatitis C in China from January 2015 to December 2021</a:t>
            </a:r>
            <a:endParaRPr lang="zh-CN" altLang="en-US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E388363-523A-7B4D-CB49-CB6D8A46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D07790C-7196-A980-6FF0-347DA9529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26802"/>
              </p:ext>
            </p:extLst>
          </p:nvPr>
        </p:nvGraphicFramePr>
        <p:xfrm>
          <a:off x="4038675" y="3551001"/>
          <a:ext cx="7767780" cy="1302831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553556">
                  <a:extLst>
                    <a:ext uri="{9D8B030D-6E8A-4147-A177-3AD203B41FA5}">
                      <a16:colId xmlns:a16="http://schemas.microsoft.com/office/drawing/2014/main" val="1736142884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2771203138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2113238843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2878001954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320990418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NPIs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study end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before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after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0204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9137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0.822(0.729-0.926)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0.913(0.854-0.976)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1.004(1.003-1.004)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1.008(1.001-1.016)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375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Deaths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0.767(0.658-0.894)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0.739(0.638-0.856)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1.011(1.009-1.013)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1.009(1.000-1.019)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338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Case-fatality ratios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0.946(0.822-1.089)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0.804(0.686-0.943)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1.007(1.006-1.009)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1.000(0.991-1.010)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5619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BA43CF3-6A1E-F0F7-0B36-02A37651409B}"/>
              </a:ext>
            </a:extLst>
          </p:cNvPr>
          <p:cNvSpPr txBox="1"/>
          <p:nvPr/>
        </p:nvSpPr>
        <p:spPr>
          <a:xfrm>
            <a:off x="3852667" y="3017127"/>
            <a:ext cx="80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3 Poisson segmented regression models of the impact of COVID-19 NPIs on overall STDs and BBVs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09D563-98A1-60DF-04C0-364FCF6A51DA}"/>
              </a:ext>
            </a:extLst>
          </p:cNvPr>
          <p:cNvSpPr txBox="1"/>
          <p:nvPr/>
        </p:nvSpPr>
        <p:spPr>
          <a:xfrm>
            <a:off x="5021812" y="126745"/>
            <a:ext cx="214837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O</a:t>
            </a:r>
            <a:r>
              <a:rPr lang="en-US" altLang="zh-CN" sz="2400" b="1" noProof="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verall</a:t>
            </a:r>
            <a:r>
              <a:rPr lang="en-US" altLang="zh-CN" sz="2400" b="1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STDs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3689FD5-2068-FBBC-4A39-E0DFBD1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EFDAF9-CACA-9D7C-1F9C-219BE7322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" y="779774"/>
            <a:ext cx="3545632" cy="60782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B3000C-CE98-2643-72BB-5F47BFBC669A}"/>
              </a:ext>
            </a:extLst>
          </p:cNvPr>
          <p:cNvSpPr txBox="1"/>
          <p:nvPr/>
        </p:nvSpPr>
        <p:spPr>
          <a:xfrm>
            <a:off x="3852666" y="846391"/>
            <a:ext cx="74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Figure 2 Monthly numbers, trends and fitted Poisson segmented regression models for overall STDs and BBVs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000139-D123-554A-8B76-B9F4DA6C5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66" y="1497546"/>
            <a:ext cx="5375310" cy="6735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6BB8DA8-41EB-1981-1FE5-E5688C758E74}"/>
              </a:ext>
            </a:extLst>
          </p:cNvPr>
          <p:cNvSpPr txBox="1"/>
          <p:nvPr/>
        </p:nvSpPr>
        <p:spPr>
          <a:xfrm>
            <a:off x="4038675" y="4950486"/>
            <a:ext cx="7911368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  In the Poisson model, there was a 17.8% (IRR 0.822, 95% CI 0.729-0.926) decline in overall cases and a 23.3% (0.767, 0.658-0.894) decline in overall deaths in January 2020.</a:t>
            </a:r>
            <a:endParaRPr lang="zh-CN" altLang="en-US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2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874" y="176667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0446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BA3A84-946E-02C2-6F17-7BFB273A004D}"/>
              </a:ext>
            </a:extLst>
          </p:cNvPr>
          <p:cNvSpPr txBox="1">
            <a:spLocks noChangeArrowheads="1"/>
          </p:cNvSpPr>
          <p:nvPr/>
        </p:nvSpPr>
        <p:spPr>
          <a:xfrm>
            <a:off x="546849" y="216035"/>
            <a:ext cx="5572125" cy="796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446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Results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D07790C-7196-A980-6FF0-347DA9529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63119"/>
              </p:ext>
            </p:extLst>
          </p:nvPr>
        </p:nvGraphicFramePr>
        <p:xfrm>
          <a:off x="4038675" y="3551001"/>
          <a:ext cx="7767780" cy="1302831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553556">
                  <a:extLst>
                    <a:ext uri="{9D8B030D-6E8A-4147-A177-3AD203B41FA5}">
                      <a16:colId xmlns:a16="http://schemas.microsoft.com/office/drawing/2014/main" val="1736142884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2771203138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2113238843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2878001954"/>
                    </a:ext>
                  </a:extLst>
                </a:gridCol>
                <a:gridCol w="1553556">
                  <a:extLst>
                    <a:ext uri="{9D8B030D-6E8A-4147-A177-3AD203B41FA5}">
                      <a16:colId xmlns:a16="http://schemas.microsoft.com/office/drawing/2014/main" val="320990418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NPIs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at study end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before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after NPIs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0204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9137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0.784(0.646-0.951)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0.702(0.582-0.847)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1.008(1.007-1.009)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1.003(0.989-1.017)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375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Deaths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0.755(0.639-0.893)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0.738(0.634-0.859)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1.011(1.009-1.013)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1.010(1.000-1.021)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338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Case-fatality ratios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1.004(0.899-1.123)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1.074(0.924-1.248)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1.003(1.002-1.004)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1.006(0.996-1.016)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5619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BA43CF3-6A1E-F0F7-0B36-02A37651409B}"/>
              </a:ext>
            </a:extLst>
          </p:cNvPr>
          <p:cNvSpPr txBox="1"/>
          <p:nvPr/>
        </p:nvSpPr>
        <p:spPr>
          <a:xfrm>
            <a:off x="3852667" y="3017127"/>
            <a:ext cx="809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Table 4 Poisson segmented regression models of the impact of COVID-19 NPIs on AIDS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09D563-98A1-60DF-04C0-364FCF6A51DA}"/>
              </a:ext>
            </a:extLst>
          </p:cNvPr>
          <p:cNvSpPr txBox="1"/>
          <p:nvPr/>
        </p:nvSpPr>
        <p:spPr>
          <a:xfrm>
            <a:off x="5656294" y="121691"/>
            <a:ext cx="1120137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AIDS</a:t>
            </a:r>
            <a:endParaRPr lang="en-US" altLang="zh-CN" sz="2400" b="1" noProof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3689FD5-2068-FBBC-4A39-E0DFBD14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38" y="0"/>
            <a:ext cx="1166724" cy="7184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EFDAF9-CACA-9D7C-1F9C-219BE7322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57" y="779774"/>
            <a:ext cx="3545631" cy="60782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B3000C-CE98-2643-72BB-5F47BFBC669A}"/>
              </a:ext>
            </a:extLst>
          </p:cNvPr>
          <p:cNvSpPr txBox="1"/>
          <p:nvPr/>
        </p:nvSpPr>
        <p:spPr>
          <a:xfrm>
            <a:off x="3852666" y="846391"/>
            <a:ext cx="74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Figure 3 Monthly numbers, trends and fitted Poisson segmented regression models for AIDS in China from January 2015 to December 2021</a:t>
            </a:r>
            <a:endParaRPr lang="zh-CN" altLang="en-US" sz="1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C54CE02-C6BB-D98F-9E5A-6C04CF2AF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66" y="1497546"/>
            <a:ext cx="5375310" cy="67358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82DD323-B37B-6E10-73C9-F861FCF8FA69}"/>
              </a:ext>
            </a:extLst>
          </p:cNvPr>
          <p:cNvSpPr txBox="1"/>
          <p:nvPr/>
        </p:nvSpPr>
        <p:spPr>
          <a:xfrm>
            <a:off x="4038675" y="4950486"/>
            <a:ext cx="7911368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   In the Poisson model, there was a 21.6% (0.784, 0.646-0.951) decline in AIDS cases and a 24.5% (0.755, 0.639-0.893) decline in AIDS deaths in January 2020.</a:t>
            </a:r>
            <a:endParaRPr lang="zh-CN" altLang="en-US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5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9417</TotalTime>
  <Words>1337</Words>
  <Application>Microsoft Office PowerPoint</Application>
  <PresentationFormat>宽屏</PresentationFormat>
  <Paragraphs>282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Cambria Math</vt:lpstr>
      <vt:lpstr>Courier New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yun814</dc:creator>
  <cp:lastModifiedBy>昕晟 吴</cp:lastModifiedBy>
  <cp:revision>979</cp:revision>
  <dcterms:created xsi:type="dcterms:W3CDTF">2017-04-10T09:26:00Z</dcterms:created>
  <dcterms:modified xsi:type="dcterms:W3CDTF">2022-07-14T01:52:05Z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16422DAE58834DF1A50F975E34A2886C</vt:lpwstr>
  </property>
</Properties>
</file>