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4329" r:id="rId4"/>
  </p:sldMasterIdLst>
  <p:notesMasterIdLst>
    <p:notesMasterId r:id="rId20"/>
  </p:notesMasterIdLst>
  <p:sldIdLst>
    <p:sldId id="266" r:id="rId5"/>
    <p:sldId id="271" r:id="rId6"/>
    <p:sldId id="256" r:id="rId7"/>
    <p:sldId id="275" r:id="rId8"/>
    <p:sldId id="257" r:id="rId9"/>
    <p:sldId id="276" r:id="rId10"/>
    <p:sldId id="277" r:id="rId11"/>
    <p:sldId id="260" r:id="rId12"/>
    <p:sldId id="272" r:id="rId13"/>
    <p:sldId id="273" r:id="rId14"/>
    <p:sldId id="274" r:id="rId15"/>
    <p:sldId id="258" r:id="rId16"/>
    <p:sldId id="259" r:id="rId17"/>
    <p:sldId id="278" r:id="rId18"/>
    <p:sldId id="264"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Poppins" pitchFamily="2" charset="77"/>
      <p:regular r:id="rId29"/>
      <p:bold r:id="rId30"/>
      <p:italic r:id="rId31"/>
      <p:boldItalic r:id="rId32"/>
    </p:embeddedFont>
    <p:embeddedFont>
      <p:font typeface="Wingdings 3" pitchFamily="2" charset="2"/>
      <p:regular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20"/>
    <p:restoredTop sz="96327"/>
  </p:normalViewPr>
  <p:slideViewPr>
    <p:cSldViewPr snapToGrid="0" snapToObjects="1">
      <p:cViewPr varScale="1">
        <p:scale>
          <a:sx n="101" d="100"/>
          <a:sy n="101" d="100"/>
        </p:scale>
        <p:origin x="208" y="3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21/07/2022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4081312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8737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5555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11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54548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6811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7/21/22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1649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7/21/22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4596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6770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1539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3E45C9-C02C-1844-9412-AADF0DC02BDB}"/>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a:t>
            </a:r>
            <a:r>
              <a:rPr lang="en-GB" dirty="0" err="1"/>
              <a:t>Curabitur</a:t>
            </a:r>
            <a:r>
              <a:rPr lang="en-GB" dirty="0"/>
              <a:t> non </a:t>
            </a:r>
            <a:r>
              <a:rPr lang="en-GB" dirty="0" err="1"/>
              <a:t>nulla</a:t>
            </a:r>
            <a:r>
              <a:rPr lang="en-GB" dirty="0"/>
              <a:t> sit </a:t>
            </a:r>
            <a:r>
              <a:rPr lang="en-GB" dirty="0" err="1"/>
              <a:t>amet</a:t>
            </a:r>
            <a:r>
              <a:rPr lang="en-GB" dirty="0"/>
              <a:t> </a:t>
            </a:r>
            <a:r>
              <a:rPr lang="en-GB" dirty="0" err="1"/>
              <a:t>nisl</a:t>
            </a:r>
            <a:r>
              <a:rPr lang="en-GB" dirty="0"/>
              <a:t> tempus convallis </a:t>
            </a:r>
            <a:r>
              <a:rPr lang="en-GB" dirty="0" err="1"/>
              <a:t>quis</a:t>
            </a:r>
            <a:r>
              <a:rPr lang="en-GB" dirty="0"/>
              <a:t> ac </a:t>
            </a:r>
            <a:r>
              <a:rPr lang="en-GB" dirty="0" err="1"/>
              <a:t>lectus</a:t>
            </a:r>
            <a:r>
              <a:rPr lang="en-GB" dirty="0"/>
              <a:t>.</a:t>
            </a:r>
            <a:endParaRPr lang="en-US" dirty="0"/>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en-GB"/>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en-GB"/>
              <a:t>Click to edit Master title style</a:t>
            </a:r>
            <a:endParaRPr lang="en-US" dirty="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A3A68540-1E39-9940-9836-DCF829D4D0A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561234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E6E968-03DB-5047-969A-43A70EB6F48D}"/>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p:spPr>
        <p:txBody>
          <a:bodyPr/>
          <a:lstStyle>
            <a:lvl1pPr marL="0" indent="0">
              <a:buNone/>
              <a:defRPr/>
            </a:lvl1pPr>
          </a:lstStyle>
          <a:p>
            <a:pPr lvl="0"/>
            <a:r>
              <a:rPr lang="en-GB"/>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p:spPr>
        <p:txBody>
          <a:bodyPr/>
          <a:lstStyle>
            <a:lvl1pPr marL="0" indent="0">
              <a:buNone/>
              <a:defRPr/>
            </a:lvl1pPr>
          </a:lstStyle>
          <a:p>
            <a:pPr lvl="0"/>
            <a:r>
              <a:rPr lang="en-GB"/>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n-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Caption</a:t>
            </a:r>
            <a:endParaRPr lang="en-US" dirty="0"/>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p:spPr>
        <p:txBody>
          <a:bodyPr anchor="b">
            <a:normAutofit/>
          </a:bodyPr>
          <a:lstStyle>
            <a:lvl1pPr marL="0" indent="0">
              <a:buNone/>
              <a:defRPr sz="1800" b="1" i="0">
                <a:solidFill>
                  <a:schemeClr val="accent1"/>
                </a:solidFill>
                <a:latin typeface="+mn-lt"/>
                <a:ea typeface="IAS Ribbon Sans Bold" pitchFamily="2" charset="0"/>
              </a:defRPr>
            </a:lvl1pPr>
          </a:lstStyle>
          <a:p>
            <a:pPr lvl="0"/>
            <a:r>
              <a:rPr lang="en-GB" dirty="0"/>
              <a:t>Caption</a:t>
            </a:r>
            <a:endParaRPr lang="en-US" dirty="0"/>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rIns="0" anchor="t"/>
          <a:lstStyle/>
          <a:p>
            <a:r>
              <a:rPr lang="en-GB"/>
              <a:t>Click to edit Master title style</a:t>
            </a:r>
            <a:endParaRPr lang="en-US" dirty="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9" name="Picture 18">
            <a:extLst>
              <a:ext uri="{FF2B5EF4-FFF2-40B4-BE49-F238E27FC236}">
                <a16:creationId xmlns:a16="http://schemas.microsoft.com/office/drawing/2014/main" id="{EC38CBA2-8719-D043-A084-DE0E737BA2F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609217954"/>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7/21/22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7178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mage and Conten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A5833C-8FCE-AB4B-A9CF-A50F7A3B684A}"/>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GB"/>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en-GB"/>
              <a:t>Click to edit Master title style</a:t>
            </a:r>
            <a:endParaRPr lang="en-US" dirty="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GB"/>
              <a:t>Click icon to add picture</a:t>
            </a:r>
            <a:endParaRPr lang="en-US" dirty="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2" name="Picture 11">
            <a:extLst>
              <a:ext uri="{FF2B5EF4-FFF2-40B4-BE49-F238E27FC236}">
                <a16:creationId xmlns:a16="http://schemas.microsoft.com/office/drawing/2014/main" id="{A0F847C3-14BD-324D-A46A-F58ED3D20FA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09974640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559227-C79C-8C45-BA3F-1033686FC84F}"/>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GB"/>
              <a:t>Click to edit Master title style</a:t>
            </a:r>
            <a:endParaRPr lang="en-US" dirty="0"/>
          </a:p>
        </p:txBody>
      </p:sp>
      <p:sp>
        <p:nvSpPr>
          <p:cNvPr id="9" name="TextBox 8">
            <a:extLst>
              <a:ext uri="{FF2B5EF4-FFF2-40B4-BE49-F238E27FC236}">
                <a16:creationId xmlns:a16="http://schemas.microsoft.com/office/drawing/2014/main" id="{EE2431B0-0DEE-274A-8AA7-F4388EFA23F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46624B48-6A91-EF4B-800A-445B8F13F8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505938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309050-9054-D04E-9F48-6712928E9B75}"/>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12" name="Picture 11">
            <a:extLst>
              <a:ext uri="{FF2B5EF4-FFF2-40B4-BE49-F238E27FC236}">
                <a16:creationId xmlns:a16="http://schemas.microsoft.com/office/drawing/2014/main" id="{D52E9838-9331-2646-832C-3F14E16166B8}"/>
              </a:ext>
            </a:extLst>
          </p:cNvPr>
          <p:cNvPicPr>
            <a:picLocks noChangeAspect="1"/>
          </p:cNvPicPr>
          <p:nvPr userDrawn="1"/>
        </p:nvPicPr>
        <p:blipFill>
          <a:blip r:embed="rId3"/>
          <a:stretch>
            <a:fillRect/>
          </a:stretch>
        </p:blipFill>
        <p:spPr>
          <a:xfrm>
            <a:off x="-12527" y="-12526"/>
            <a:ext cx="5080000" cy="2540000"/>
          </a:xfrm>
          <a:prstGeom prst="rect">
            <a:avLst/>
          </a:prstGeom>
        </p:spPr>
      </p:pic>
      <p:pic>
        <p:nvPicPr>
          <p:cNvPr id="14" name="Picture 13">
            <a:extLst>
              <a:ext uri="{FF2B5EF4-FFF2-40B4-BE49-F238E27FC236}">
                <a16:creationId xmlns:a16="http://schemas.microsoft.com/office/drawing/2014/main" id="{A03CF88D-A3E6-2F46-9667-2E1662497EFF}"/>
              </a:ext>
            </a:extLst>
          </p:cNvPr>
          <p:cNvPicPr>
            <a:picLocks noChangeAspect="1"/>
          </p:cNvPicPr>
          <p:nvPr userDrawn="1"/>
        </p:nvPicPr>
        <p:blipFill>
          <a:blip r:embed="rId4"/>
          <a:srcRect/>
          <a:stretch/>
        </p:blipFill>
        <p:spPr>
          <a:xfrm>
            <a:off x="93949" y="4075223"/>
            <a:ext cx="3790063" cy="247628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7"/>
            <a:ext cx="7632700" cy="4103687"/>
          </a:xfrm>
          <a:prstGeom prst="rect">
            <a:avLst/>
          </a:prstGeom>
        </p:spPr>
        <p:txBody>
          <a:bodyPr lIns="0" tIns="0" rIns="0" bIns="0" anchor="t">
            <a:normAutofit/>
          </a:bodyPr>
          <a:lstStyle>
            <a:lvl1pPr>
              <a:defRPr sz="6000"/>
            </a:lvl1pPr>
          </a:lstStyle>
          <a:p>
            <a:r>
              <a:rPr lang="en-GB"/>
              <a:t>Click to edit Master title style</a:t>
            </a:r>
            <a:endParaRPr lang="en-US" dirty="0"/>
          </a:p>
        </p:txBody>
      </p:sp>
      <p:sp>
        <p:nvSpPr>
          <p:cNvPr id="19" name="TextBox 18">
            <a:extLst>
              <a:ext uri="{FF2B5EF4-FFF2-40B4-BE49-F238E27FC236}">
                <a16:creationId xmlns:a16="http://schemas.microsoft.com/office/drawing/2014/main" id="{3BC16089-C6C1-484F-807A-E6437A6C68CB}"/>
              </a:ext>
            </a:extLst>
          </p:cNvPr>
          <p:cNvSpPr txBox="1"/>
          <p:nvPr userDrawn="1"/>
        </p:nvSpPr>
        <p:spPr>
          <a:xfrm>
            <a:off x="8075613" y="0"/>
            <a:ext cx="3673474"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29 July – 2 August · Montreal &amp; virtual</a:t>
            </a:r>
          </a:p>
        </p:txBody>
      </p:sp>
      <p:sp>
        <p:nvSpPr>
          <p:cNvPr id="20" name="TextBox 19">
            <a:extLst>
              <a:ext uri="{FF2B5EF4-FFF2-40B4-BE49-F238E27FC236}">
                <a16:creationId xmlns:a16="http://schemas.microsoft.com/office/drawing/2014/main" id="{24CE7B83-A267-FE4B-B22D-B04ED8CC9174}"/>
              </a:ext>
            </a:extLst>
          </p:cNvPr>
          <p:cNvSpPr txBox="1"/>
          <p:nvPr userDrawn="1"/>
        </p:nvSpPr>
        <p:spPr>
          <a:xfrm>
            <a:off x="4116389" y="-1"/>
            <a:ext cx="1763712"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aids2022.org</a:t>
            </a:r>
          </a:p>
        </p:txBody>
      </p:sp>
      <p:sp>
        <p:nvSpPr>
          <p:cNvPr id="3" name="Text Placeholder 2">
            <a:extLst>
              <a:ext uri="{FF2B5EF4-FFF2-40B4-BE49-F238E27FC236}">
                <a16:creationId xmlns:a16="http://schemas.microsoft.com/office/drawing/2014/main" id="{24B60FDB-A672-194A-8015-15EF87CA8EA2}"/>
              </a:ext>
            </a:extLst>
          </p:cNvPr>
          <p:cNvSpPr>
            <a:spLocks noGrp="1"/>
          </p:cNvSpPr>
          <p:nvPr>
            <p:ph type="body" sz="quarter" idx="10" hasCustomPrompt="1"/>
          </p:nvPr>
        </p:nvSpPr>
        <p:spPr>
          <a:xfrm>
            <a:off x="4116388" y="1231490"/>
            <a:ext cx="7632700" cy="433798"/>
          </a:xfrm>
        </p:spPr>
        <p:txBody>
          <a:bodyPr anchor="t">
            <a:normAutofit/>
          </a:bodyPr>
          <a:lstStyle>
            <a:lvl1pPr>
              <a:defRPr sz="2800" b="1" i="0">
                <a:solidFill>
                  <a:schemeClr val="accent1"/>
                </a:solidFill>
                <a:latin typeface="+mj-lt"/>
                <a:ea typeface="IAS Ribbon Sans Bold" pitchFamily="2" charset="0"/>
              </a:defRPr>
            </a:lvl1pPr>
          </a:lstStyle>
          <a:p>
            <a:pPr lvl="0"/>
            <a:r>
              <a:rPr lang="en-GB" dirty="0"/>
              <a:t>Session name</a:t>
            </a:r>
          </a:p>
        </p:txBody>
      </p:sp>
      <p:sp>
        <p:nvSpPr>
          <p:cNvPr id="5" name="Text Placeholder 4">
            <a:extLst>
              <a:ext uri="{FF2B5EF4-FFF2-40B4-BE49-F238E27FC236}">
                <a16:creationId xmlns:a16="http://schemas.microsoft.com/office/drawing/2014/main" id="{395A5847-221C-FD44-96A5-ECB756A29F6A}"/>
              </a:ext>
            </a:extLst>
          </p:cNvPr>
          <p:cNvSpPr>
            <a:spLocks noGrp="1"/>
          </p:cNvSpPr>
          <p:nvPr>
            <p:ph type="body" sz="quarter" idx="11" hasCustomPrompt="1"/>
          </p:nvPr>
        </p:nvSpPr>
        <p:spPr>
          <a:xfrm>
            <a:off x="4116388" y="765175"/>
            <a:ext cx="7632700" cy="385199"/>
          </a:xfrm>
        </p:spPr>
        <p:txBody>
          <a:bodyPr anchor="b">
            <a:normAutofit/>
          </a:bodyPr>
          <a:lstStyle>
            <a:lvl1pPr>
              <a:defRPr sz="1600"/>
            </a:lvl1pPr>
          </a:lstStyle>
          <a:p>
            <a:pPr lvl="0"/>
            <a:r>
              <a:rPr lang="en-GB" dirty="0"/>
              <a:t>Presenter name &amp; affiliation</a:t>
            </a:r>
          </a:p>
        </p:txBody>
      </p:sp>
      <p:sp>
        <p:nvSpPr>
          <p:cNvPr id="15" name="TextBox 14">
            <a:extLst>
              <a:ext uri="{FF2B5EF4-FFF2-40B4-BE49-F238E27FC236}">
                <a16:creationId xmlns:a16="http://schemas.microsoft.com/office/drawing/2014/main" id="{D6AF9883-2A5D-DB4A-BEBE-7B3D801EF74A}"/>
              </a:ext>
            </a:extLst>
          </p:cNvPr>
          <p:cNvSpPr txBox="1"/>
          <p:nvPr userDrawn="1"/>
        </p:nvSpPr>
        <p:spPr>
          <a:xfrm>
            <a:off x="6312024" y="1"/>
            <a:ext cx="1763589" cy="441324"/>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a:t>
            </a:r>
          </a:p>
        </p:txBody>
      </p:sp>
    </p:spTree>
    <p:extLst>
      <p:ext uri="{BB962C8B-B14F-4D97-AF65-F5344CB8AC3E}">
        <p14:creationId xmlns:p14="http://schemas.microsoft.com/office/powerpoint/2010/main" val="2907493402"/>
      </p:ext>
    </p:extLst>
  </p:cSld>
  <p:clrMapOvr>
    <a:masterClrMapping/>
  </p:clrMapOvr>
  <p:extLst>
    <p:ext uri="{DCECCB84-F9BA-43D5-87BE-67443E8EF086}">
      <p15:sldGuideLst xmlns:p15="http://schemas.microsoft.com/office/powerpoint/2012/main">
        <p15:guide id="1" orient="horz" pos="48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22E31C-EEE8-E443-ACC1-EEE5AD7AEEA6}"/>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GB"/>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GB"/>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en-GB"/>
              <a:t>Click to edit Master title style</a:t>
            </a:r>
            <a:endParaRPr lang="en-US" dirty="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3" name="Picture 12">
            <a:extLst>
              <a:ext uri="{FF2B5EF4-FFF2-40B4-BE49-F238E27FC236}">
                <a16:creationId xmlns:a16="http://schemas.microsoft.com/office/drawing/2014/main" id="{02C49D09-C2A6-DA4E-BB2C-C8BAD7812BE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27461854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mage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GB"/>
              <a:t>Click to edit Master text styles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solidFill>
            <a:schemeClr val="accent2"/>
          </a:solidFill>
        </p:spPr>
        <p:txBody>
          <a:bodyPr anchor="ctr"/>
          <a:lstStyle>
            <a:lvl1pPr marL="0" indent="0" algn="ctr">
              <a:buNone/>
              <a:defRPr/>
            </a:lvl1pPr>
          </a:lstStyle>
          <a:p>
            <a:r>
              <a:rPr lang="en-GB"/>
              <a:t>Click icon to add picture</a:t>
            </a:r>
            <a:endParaRPr lang="en-US" dirty="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rIns="0" anchor="t"/>
          <a:lstStyle/>
          <a:p>
            <a:r>
              <a:rPr lang="en-GB"/>
              <a:t>Click to edit Master title style</a:t>
            </a:r>
            <a:endParaRPr lang="en-US" dirty="0"/>
          </a:p>
        </p:txBody>
      </p:sp>
      <p:pic>
        <p:nvPicPr>
          <p:cNvPr id="8" name="Picture 7">
            <a:extLst>
              <a:ext uri="{FF2B5EF4-FFF2-40B4-BE49-F238E27FC236}">
                <a16:creationId xmlns:a16="http://schemas.microsoft.com/office/drawing/2014/main" id="{CDF5D96D-48E3-0C44-90BC-172903528B1D}"/>
              </a:ext>
            </a:extLst>
          </p:cNvPr>
          <p:cNvPicPr>
            <a:picLocks noChangeAspect="1"/>
          </p:cNvPicPr>
          <p:nvPr userDrawn="1"/>
        </p:nvPicPr>
        <p:blipFill>
          <a:blip r:embed="rId4"/>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04721274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ull slide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latin typeface="+mj-lt"/>
                <a:ea typeface="IAS Ribbon Sans Regular" pitchFamily="2" charset="0"/>
              </a:defRPr>
            </a:lvl1pPr>
          </a:lstStyle>
          <a:p>
            <a:r>
              <a:rPr lang="en-GB" dirty="0"/>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5977731" cy="835818"/>
          </a:xfrm>
        </p:spPr>
        <p:txBody>
          <a:bodyPr>
            <a:normAutofit/>
          </a:bodyPr>
          <a:lstStyle>
            <a:lvl1pPr>
              <a:defRPr sz="2800" b="0" i="0">
                <a:solidFill>
                  <a:schemeClr val="accent2"/>
                </a:solidFill>
                <a:latin typeface="+mn-lt"/>
                <a:ea typeface="IAS Ribbon Sans Regular" pitchFamily="2" charset="0"/>
              </a:defRPr>
            </a:lvl1pPr>
          </a:lstStyle>
          <a:p>
            <a:pPr lvl="0"/>
            <a:r>
              <a:rPr lang="en-GB" dirty="0"/>
              <a:t>Quote citation</a:t>
            </a:r>
          </a:p>
        </p:txBody>
      </p:sp>
    </p:spTree>
    <p:extLst>
      <p:ext uri="{BB962C8B-B14F-4D97-AF65-F5344CB8AC3E}">
        <p14:creationId xmlns:p14="http://schemas.microsoft.com/office/powerpoint/2010/main" val="270078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GB"/>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0CA633-E76E-7B4D-B775-FF782415CA7C}"/>
              </a:ext>
            </a:extLst>
          </p:cNvPr>
          <p:cNvPicPr>
            <a:picLocks noChangeAspect="1"/>
          </p:cNvPicPr>
          <p:nvPr userDrawn="1"/>
        </p:nvPicPr>
        <p:blipFill>
          <a:blip r:embed="rId2"/>
          <a:stretch>
            <a:fillRect/>
          </a:stretch>
        </p:blipFill>
        <p:spPr>
          <a:xfrm>
            <a:off x="-19664" y="830004"/>
            <a:ext cx="6096000" cy="6350000"/>
          </a:xfrm>
          <a:prstGeom prst="rect">
            <a:avLst/>
          </a:prstGeom>
        </p:spPr>
      </p:pic>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1"/>
                </a:solidFill>
                <a:latin typeface="+mn-lt"/>
                <a:ea typeface="IAS Ribbon Sans Bold" pitchFamily="2" charset="0"/>
              </a:defRPr>
            </a:lvl1pPr>
          </a:lstStyle>
          <a:p>
            <a:pPr lvl="0"/>
            <a:r>
              <a:rPr lang="en-GB" dirty="0"/>
              <a:t>Click to add subtitle</a:t>
            </a:r>
            <a:endParaRPr lang="en-US" dirty="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lvl1pPr>
              <a:defRPr>
                <a:latin typeface="+mj-lt"/>
              </a:defRPr>
            </a:lvl1pPr>
          </a:lstStyle>
          <a:p>
            <a:r>
              <a:rPr lang="en-GB"/>
              <a:t>Click to edit Master title style</a:t>
            </a:r>
            <a:endParaRPr lang="en-US" dirty="0"/>
          </a:p>
        </p:txBody>
      </p:sp>
      <p:pic>
        <p:nvPicPr>
          <p:cNvPr id="6" name="Picture 5">
            <a:extLst>
              <a:ext uri="{FF2B5EF4-FFF2-40B4-BE49-F238E27FC236}">
                <a16:creationId xmlns:a16="http://schemas.microsoft.com/office/drawing/2014/main" id="{46839244-55B1-A649-9A9A-7E659EE5CC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761144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B14E1A-9F2E-1A48-988D-E71398454E65}"/>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1" name="TextBox 10">
            <a:extLst>
              <a:ext uri="{FF2B5EF4-FFF2-40B4-BE49-F238E27FC236}">
                <a16:creationId xmlns:a16="http://schemas.microsoft.com/office/drawing/2014/main" id="{5894CE0F-D4BC-9C48-9E55-800480CD1884}"/>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3" name="Title 1">
            <a:extLst>
              <a:ext uri="{FF2B5EF4-FFF2-40B4-BE49-F238E27FC236}">
                <a16:creationId xmlns:a16="http://schemas.microsoft.com/office/drawing/2014/main" id="{F3215FEC-0B57-9C45-8CB3-F5D19B65BEF3}"/>
              </a:ext>
            </a:extLst>
          </p:cNvPr>
          <p:cNvSpPr>
            <a:spLocks noGrp="1"/>
          </p:cNvSpPr>
          <p:nvPr>
            <p:ph type="title"/>
          </p:nvPr>
        </p:nvSpPr>
        <p:spPr>
          <a:xfrm>
            <a:off x="4116391" y="441325"/>
            <a:ext cx="7632700" cy="1223964"/>
          </a:xfrm>
          <a:prstGeom prst="rect">
            <a:avLst/>
          </a:prstGeom>
        </p:spPr>
        <p:txBody>
          <a:bodyPr lIns="0" rIns="0" anchor="t"/>
          <a:lstStyle/>
          <a:p>
            <a:r>
              <a:rPr lang="en-GB"/>
              <a:t>Click to edit Master title style</a:t>
            </a:r>
            <a:endParaRPr lang="en-US" dirty="0"/>
          </a:p>
        </p:txBody>
      </p:sp>
      <p:sp>
        <p:nvSpPr>
          <p:cNvPr id="7" name="TextBox 6">
            <a:extLst>
              <a:ext uri="{FF2B5EF4-FFF2-40B4-BE49-F238E27FC236}">
                <a16:creationId xmlns:a16="http://schemas.microsoft.com/office/drawing/2014/main" id="{221FAFFD-1963-C741-90CB-66192F2B4DF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0" name="TextBox 9">
            <a:extLst>
              <a:ext uri="{FF2B5EF4-FFF2-40B4-BE49-F238E27FC236}">
                <a16:creationId xmlns:a16="http://schemas.microsoft.com/office/drawing/2014/main" id="{4275BB66-3787-5A4B-8B7A-C2ACC59202F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BEBFCD2A-1ACA-2F4D-B612-6D7309D4B33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5012098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204DE9-AA04-C549-A2BF-A7EA2DE9D4C2}"/>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441328"/>
            <a:ext cx="5437188" cy="5975351"/>
          </a:xfrm>
          <a:solidFill>
            <a:schemeClr val="accent2"/>
          </a:solidFill>
        </p:spPr>
        <p:txBody>
          <a:bodyPr anchor="ctr"/>
          <a:lstStyle>
            <a:lvl1pPr algn="ctr">
              <a:defRPr/>
            </a:lvl1pPr>
          </a:lstStyle>
          <a:p>
            <a:r>
              <a:rPr lang="en-GB"/>
              <a:t>Click icon to add picture</a:t>
            </a:r>
            <a:endParaRPr lang="en-US" dirty="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lstStyle/>
          <a:p>
            <a:r>
              <a:rPr lang="en-GB"/>
              <a:t>Click to edit Master title style</a:t>
            </a:r>
            <a:endParaRPr lang="en-US" dirty="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7" name="Picture 16">
            <a:extLst>
              <a:ext uri="{FF2B5EF4-FFF2-40B4-BE49-F238E27FC236}">
                <a16:creationId xmlns:a16="http://schemas.microsoft.com/office/drawing/2014/main" id="{C711AE3F-CB92-6441-A3CD-212584E5A6C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205739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5473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EAE0B-CB6F-F14D-B880-D913AC7C917A}"/>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5" name="Picture 4">
            <a:extLst>
              <a:ext uri="{FF2B5EF4-FFF2-40B4-BE49-F238E27FC236}">
                <a16:creationId xmlns:a16="http://schemas.microsoft.com/office/drawing/2014/main" id="{50BE0682-4E41-DA47-89AB-390E54607742}"/>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992918396"/>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no patter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F0F5F-735F-1848-9F11-EEA595550F6B}"/>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81886221"/>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4879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7916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7/21/22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pic>
        <p:nvPicPr>
          <p:cNvPr id="3" name="Picture 2">
            <a:extLst>
              <a:ext uri="{FF2B5EF4-FFF2-40B4-BE49-F238E27FC236}">
                <a16:creationId xmlns:a16="http://schemas.microsoft.com/office/drawing/2014/main" id="{FA5B0234-B407-1D46-0D69-D65C49CBF0CA}"/>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4" name="TextBox 3">
            <a:extLst>
              <a:ext uri="{FF2B5EF4-FFF2-40B4-BE49-F238E27FC236}">
                <a16:creationId xmlns:a16="http://schemas.microsoft.com/office/drawing/2014/main" id="{D1D89885-C51E-3422-E237-CCA9CBA3925E}"/>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8" name="TextBox 7">
            <a:extLst>
              <a:ext uri="{FF2B5EF4-FFF2-40B4-BE49-F238E27FC236}">
                <a16:creationId xmlns:a16="http://schemas.microsoft.com/office/drawing/2014/main" id="{E6B959A5-BCA6-CE46-A8EA-DB971496CEF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9" name="TextBox 8">
            <a:extLst>
              <a:ext uri="{FF2B5EF4-FFF2-40B4-BE49-F238E27FC236}">
                <a16:creationId xmlns:a16="http://schemas.microsoft.com/office/drawing/2014/main" id="{1B264549-14B0-E1E0-C2AA-7C2698447206}"/>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53A472D2-C9D1-74F4-DAFF-694E4F29A7C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20319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7/21/22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pic>
        <p:nvPicPr>
          <p:cNvPr id="2" name="Picture 1">
            <a:extLst>
              <a:ext uri="{FF2B5EF4-FFF2-40B4-BE49-F238E27FC236}">
                <a16:creationId xmlns:a16="http://schemas.microsoft.com/office/drawing/2014/main" id="{0D9DA3AA-F3B8-C619-1C82-1EAD689B6CF8}"/>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3" name="Picture 2">
            <a:extLst>
              <a:ext uri="{FF2B5EF4-FFF2-40B4-BE49-F238E27FC236}">
                <a16:creationId xmlns:a16="http://schemas.microsoft.com/office/drawing/2014/main" id="{6C4975A9-6E93-737D-4F29-BA5D4C461B54}"/>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082318740"/>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7/21/22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1020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7/21/22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28628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4.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3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3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3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7/21/22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6965257"/>
      </p:ext>
    </p:extLst>
  </p:cSld>
  <p:clrMap bg1="dk1" tx1="lt1" bg2="dk2" tx2="lt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 id="2147484341" r:id="rId12"/>
    <p:sldLayoutId id="2147484342" r:id="rId13"/>
    <p:sldLayoutId id="2147484343" r:id="rId14"/>
    <p:sldLayoutId id="2147484344" r:id="rId15"/>
    <p:sldLayoutId id="2147484345" r:id="rId16"/>
    <p:sldLayoutId id="2147484346" r:id="rId17"/>
    <p:sldLayoutId id="2147484347" r:id="rId18"/>
    <p:sldLayoutId id="2147484348" r:id="rId19"/>
    <p:sldLayoutId id="2147484349" r:id="rId20"/>
    <p:sldLayoutId id="2147484350" r:id="rId21"/>
    <p:sldLayoutId id="2147484351" r:id="rId22"/>
    <p:sldLayoutId id="2147484352" r:id="rId23"/>
    <p:sldLayoutId id="2147484353" r:id="rId24"/>
    <p:sldLayoutId id="2147484354" r:id="rId25"/>
    <p:sldLayoutId id="2147483673" r:id="rId26"/>
    <p:sldLayoutId id="2147483671" r:id="rId27"/>
    <p:sldLayoutId id="2147483672" r:id="rId28"/>
    <p:sldLayoutId id="2147483664" r:id="rId29"/>
    <p:sldLayoutId id="2147483670" r:id="rId30"/>
    <p:sldLayoutId id="2147483676" r:id="rId3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2593" userDrawn="1">
          <p15:clr>
            <a:srgbClr val="F26B43"/>
          </p15:clr>
        </p15:guide>
        <p15:guide id="3" pos="2865" userDrawn="1">
          <p15:clr>
            <a:srgbClr val="F26B43"/>
          </p15:clr>
        </p15:guide>
        <p15:guide id="4" pos="3704" userDrawn="1">
          <p15:clr>
            <a:srgbClr val="F26B43"/>
          </p15:clr>
        </p15:guide>
        <p15:guide id="5" pos="3976" userDrawn="1">
          <p15:clr>
            <a:srgbClr val="F26B43"/>
          </p15:clr>
        </p15:guide>
        <p15:guide id="6" pos="4815" userDrawn="1">
          <p15:clr>
            <a:srgbClr val="F26B43"/>
          </p15:clr>
        </p15:guide>
        <p15:guide id="7" pos="5087" userDrawn="1">
          <p15:clr>
            <a:srgbClr val="F26B43"/>
          </p15:clr>
        </p15:guide>
        <p15:guide id="8" pos="7401" userDrawn="1">
          <p15:clr>
            <a:srgbClr val="F26B43"/>
          </p15:clr>
        </p15:guide>
        <p15:guide id="9" orient="horz" pos="278" userDrawn="1">
          <p15:clr>
            <a:srgbClr val="F26B43"/>
          </p15:clr>
        </p15:guide>
        <p15:guide id="10" orient="horz" pos="1049" userDrawn="1">
          <p15:clr>
            <a:srgbClr val="F26B43"/>
          </p15:clr>
        </p15:guide>
        <p15:guide id="11" orient="horz" pos="1321" userDrawn="1">
          <p15:clr>
            <a:srgbClr val="F26B43"/>
          </p15:clr>
        </p15:guide>
        <p15:guide id="12" orient="horz" pos="3906" userDrawn="1">
          <p15:clr>
            <a:srgbClr val="F26B43"/>
          </p15:clr>
        </p15:guide>
        <p15:guide id="13" orient="horz" pos="4178" userDrawn="1">
          <p15:clr>
            <a:srgbClr val="F26B43"/>
          </p15:clr>
        </p15:guide>
        <p15:guide id="14"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hyperlink" Target="https://www.unfpa.org/featured-publication/international-technical-and-programmatic-guidance-out-school-comprehensive"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ippf.org/resource/imap-statement-comprehensive-sexuality-education-adolescents-protracted-humanitarian" TargetMode="Externa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25BBC79-ADC6-0046-8A5F-BE970FB5E168}"/>
              </a:ext>
            </a:extLst>
          </p:cNvPr>
          <p:cNvSpPr>
            <a:spLocks noGrp="1"/>
          </p:cNvSpPr>
          <p:nvPr>
            <p:ph type="title"/>
          </p:nvPr>
        </p:nvSpPr>
        <p:spPr>
          <a:xfrm>
            <a:off x="5224006" y="629266"/>
            <a:ext cx="4985469" cy="1469878"/>
          </a:xfrm>
        </p:spPr>
        <p:txBody>
          <a:bodyPr vert="horz" lIns="91440" tIns="45720" rIns="91440" bIns="45720" rtlCol="0" anchor="t">
            <a:normAutofit/>
          </a:bodyPr>
          <a:lstStyle/>
          <a:p>
            <a:pPr>
              <a:lnSpc>
                <a:spcPct val="90000"/>
              </a:lnSpc>
            </a:pPr>
            <a:r>
              <a:rPr lang="en-US" sz="2000" b="0" i="0" kern="1200" dirty="0">
                <a:solidFill>
                  <a:schemeClr val="tx2"/>
                </a:solidFill>
                <a:latin typeface="+mj-lt"/>
                <a:ea typeface="+mj-ea"/>
                <a:cs typeface="+mj-cs"/>
              </a:rPr>
              <a:t>Making programs WOKE! Integrating Young People’s Access to Sexual and Reproductive Health and HIV Services </a:t>
            </a:r>
            <a:br>
              <a:rPr lang="en-US" sz="2000" b="0" i="0" kern="1200" dirty="0">
                <a:solidFill>
                  <a:schemeClr val="tx2"/>
                </a:solidFill>
                <a:latin typeface="+mj-lt"/>
                <a:ea typeface="+mj-ea"/>
                <a:cs typeface="+mj-cs"/>
              </a:rPr>
            </a:br>
            <a:endParaRPr lang="en-US" sz="2000" b="0" i="0" kern="1200" dirty="0">
              <a:solidFill>
                <a:schemeClr val="tx2"/>
              </a:solidFill>
              <a:latin typeface="+mj-lt"/>
              <a:ea typeface="+mj-ea"/>
              <a:cs typeface="+mj-cs"/>
            </a:endParaRPr>
          </a:p>
        </p:txBody>
      </p:sp>
      <p:sp>
        <p:nvSpPr>
          <p:cNvPr id="6" name="TextBox 5">
            <a:extLst>
              <a:ext uri="{FF2B5EF4-FFF2-40B4-BE49-F238E27FC236}">
                <a16:creationId xmlns:a16="http://schemas.microsoft.com/office/drawing/2014/main" id="{88641357-075E-0046-8A1C-FC75200C5575}"/>
              </a:ext>
            </a:extLst>
          </p:cNvPr>
          <p:cNvSpPr txBox="1"/>
          <p:nvPr/>
        </p:nvSpPr>
        <p:spPr>
          <a:xfrm>
            <a:off x="5224006" y="2337683"/>
            <a:ext cx="6331079" cy="3689334"/>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cap="small" dirty="0">
                <a:effectLst>
                  <a:glow rad="38100">
                    <a:schemeClr val="bg1">
                      <a:lumMod val="50000"/>
                      <a:lumOff val="50000"/>
                      <a:alpha val="20000"/>
                    </a:schemeClr>
                  </a:glow>
                  <a:outerShdw blurRad="44450" dist="12700" dir="13860000" algn="tl" rotWithShape="0">
                    <a:srgbClr val="000000">
                      <a:alpha val="20000"/>
                    </a:srgbClr>
                  </a:outerShdw>
                </a:effectLst>
                <a:latin typeface="+mj-lt"/>
                <a:ea typeface="+mj-ea"/>
                <a:cs typeface="+mj-cs"/>
              </a:rPr>
              <a:t>Anita Nyanjong – Global Lead, Youth </a:t>
            </a:r>
          </a:p>
          <a:p>
            <a:pPr>
              <a:spcBef>
                <a:spcPts val="1000"/>
              </a:spcBef>
              <a:buClr>
                <a:schemeClr val="bg2">
                  <a:lumMod val="40000"/>
                  <a:lumOff val="60000"/>
                </a:schemeClr>
              </a:buClr>
              <a:buSzPct val="80000"/>
              <a:buFont typeface="Wingdings 3" charset="2"/>
              <a:buChar char=""/>
            </a:pPr>
            <a:endParaRPr lang="en-US" cap="small" dirty="0">
              <a:effectLst>
                <a:glow rad="38100">
                  <a:schemeClr val="bg1">
                    <a:lumMod val="50000"/>
                    <a:lumOff val="50000"/>
                    <a:alpha val="20000"/>
                  </a:schemeClr>
                </a:glow>
                <a:outerShdw blurRad="44450" dist="12700" dir="13860000" algn="tl" rotWithShape="0">
                  <a:srgbClr val="000000">
                    <a:alpha val="20000"/>
                  </a:srgbClr>
                </a:outerShdw>
              </a:effectLst>
              <a:latin typeface="+mj-lt"/>
              <a:ea typeface="+mj-ea"/>
              <a:cs typeface="+mj-cs"/>
            </a:endParaRPr>
          </a:p>
          <a:p>
            <a:pPr>
              <a:spcBef>
                <a:spcPts val="1000"/>
              </a:spcBef>
              <a:buClr>
                <a:schemeClr val="bg2">
                  <a:lumMod val="40000"/>
                  <a:lumOff val="60000"/>
                </a:schemeClr>
              </a:buClr>
              <a:buSzPct val="80000"/>
              <a:buFont typeface="Wingdings 3" charset="2"/>
              <a:buChar char=""/>
            </a:pPr>
            <a:r>
              <a:rPr lang="en-US" cap="small" dirty="0">
                <a:effectLst>
                  <a:glow rad="38100">
                    <a:schemeClr val="bg1">
                      <a:lumMod val="50000"/>
                      <a:lumOff val="50000"/>
                      <a:alpha val="20000"/>
                    </a:schemeClr>
                  </a:glow>
                  <a:outerShdw blurRad="44450" dist="12700" dir="13860000" algn="tl" rotWithShape="0">
                    <a:srgbClr val="000000">
                      <a:alpha val="20000"/>
                    </a:srgbClr>
                  </a:outerShdw>
                </a:effectLst>
                <a:latin typeface="+mj-lt"/>
                <a:ea typeface="+mj-ea"/>
                <a:cs typeface="+mj-cs"/>
              </a:rPr>
              <a:t> and,  Swetha Sridhar – Technical Advisor, Adolescent and SRHR for Young People  </a:t>
            </a:r>
          </a:p>
        </p:txBody>
      </p:sp>
      <p:sp>
        <p:nvSpPr>
          <p:cNvPr id="7" name="TextBox 6">
            <a:extLst>
              <a:ext uri="{FF2B5EF4-FFF2-40B4-BE49-F238E27FC236}">
                <a16:creationId xmlns:a16="http://schemas.microsoft.com/office/drawing/2014/main" id="{2EF49299-14FC-4808-9AF8-81B32AD9F856}"/>
              </a:ext>
            </a:extLst>
          </p:cNvPr>
          <p:cNvSpPr txBox="1"/>
          <p:nvPr/>
        </p:nvSpPr>
        <p:spPr>
          <a:xfrm>
            <a:off x="8216900" y="3111500"/>
            <a:ext cx="184731" cy="369332"/>
          </a:xfrm>
          <a:prstGeom prst="rect">
            <a:avLst/>
          </a:prstGeom>
          <a:noFill/>
        </p:spPr>
        <p:txBody>
          <a:bodyPr wrap="none" rtlCol="0">
            <a:spAutoFit/>
          </a:bodyPr>
          <a:lstStyle/>
          <a:p>
            <a:pPr algn="l"/>
            <a:endParaRPr lang="en-KE" dirty="0"/>
          </a:p>
        </p:txBody>
      </p:sp>
      <p:graphicFrame>
        <p:nvGraphicFramePr>
          <p:cNvPr id="3" name="Table 2">
            <a:extLst>
              <a:ext uri="{FF2B5EF4-FFF2-40B4-BE49-F238E27FC236}">
                <a16:creationId xmlns:a16="http://schemas.microsoft.com/office/drawing/2014/main" id="{4CC2B414-9817-9648-9985-51C140EC0C7C}"/>
              </a:ext>
            </a:extLst>
          </p:cNvPr>
          <p:cNvGraphicFramePr>
            <a:graphicFrameLocks noGrp="1"/>
          </p:cNvGraphicFramePr>
          <p:nvPr>
            <p:extLst>
              <p:ext uri="{D42A27DB-BD31-4B8C-83A1-F6EECF244321}">
                <p14:modId xmlns:p14="http://schemas.microsoft.com/office/powerpoint/2010/main" val="1801159225"/>
              </p:ext>
            </p:extLst>
          </p:nvPr>
        </p:nvGraphicFramePr>
        <p:xfrm>
          <a:off x="636914" y="1184518"/>
          <a:ext cx="4261089" cy="4842499"/>
        </p:xfrm>
        <a:graphic>
          <a:graphicData uri="http://schemas.openxmlformats.org/drawingml/2006/table">
            <a:tbl>
              <a:tblPr firstRow="1" bandRow="1">
                <a:solidFill>
                  <a:srgbClr val="404040"/>
                </a:solidFill>
                <a:tableStyleId>{9D7B26C5-4107-4FEC-AEDC-1716B250A1EF}</a:tableStyleId>
              </a:tblPr>
              <a:tblGrid>
                <a:gridCol w="4261089">
                  <a:extLst>
                    <a:ext uri="{9D8B030D-6E8A-4147-A177-3AD203B41FA5}">
                      <a16:colId xmlns:a16="http://schemas.microsoft.com/office/drawing/2014/main" val="943908093"/>
                    </a:ext>
                  </a:extLst>
                </a:gridCol>
              </a:tblGrid>
              <a:tr h="3484127">
                <a:tc>
                  <a:txBody>
                    <a:bodyPr/>
                    <a:lstStyle/>
                    <a:p>
                      <a:r>
                        <a:rPr lang="en-IN" sz="1400" b="1" kern="1200" cap="none" spc="0" dirty="0">
                          <a:solidFill>
                            <a:schemeClr val="bg1"/>
                          </a:solidFill>
                          <a:effectLst/>
                        </a:rPr>
                        <a:t>Session Objectives:</a:t>
                      </a:r>
                    </a:p>
                    <a:p>
                      <a:r>
                        <a:rPr lang="en-IN" sz="1400" b="0" kern="1200" cap="none" spc="0" dirty="0">
                          <a:solidFill>
                            <a:schemeClr val="bg1"/>
                          </a:solidFill>
                          <a:effectLst/>
                        </a:rPr>
                        <a:t> </a:t>
                      </a:r>
                      <a:endParaRPr lang="en-KE" sz="1400" b="0" kern="1200" cap="none" spc="0" dirty="0">
                        <a:solidFill>
                          <a:schemeClr val="bg1"/>
                        </a:solidFill>
                        <a:effectLst/>
                      </a:endParaRPr>
                    </a:p>
                    <a:p>
                      <a:pPr marL="285750" lvl="0" indent="-285750">
                        <a:buFont typeface="Arial" panose="020B0604020202020204" pitchFamily="34" charset="0"/>
                        <a:buChar char="•"/>
                      </a:pPr>
                      <a:r>
                        <a:rPr lang="en-IN" sz="1400" b="1" kern="1200" cap="none" spc="0" dirty="0">
                          <a:solidFill>
                            <a:schemeClr val="bg1"/>
                          </a:solidFill>
                          <a:effectLst/>
                        </a:rPr>
                        <a:t>To discuss strategies for access to SRHR and HIV services for young people.</a:t>
                      </a:r>
                    </a:p>
                    <a:p>
                      <a:pPr marL="285750" lvl="0" indent="-285750">
                        <a:buFont typeface="Arial" panose="020B0604020202020204" pitchFamily="34" charset="0"/>
                        <a:buChar char="•"/>
                      </a:pPr>
                      <a:endParaRPr lang="en-KE" sz="1400" b="1" kern="1200" cap="none" spc="0" dirty="0">
                        <a:solidFill>
                          <a:schemeClr val="bg1"/>
                        </a:solidFill>
                        <a:effectLst/>
                      </a:endParaRPr>
                    </a:p>
                    <a:p>
                      <a:pPr marL="285750" lvl="0" indent="-285750">
                        <a:buFont typeface="Arial" panose="020B0604020202020204" pitchFamily="34" charset="0"/>
                        <a:buChar char="•"/>
                      </a:pPr>
                      <a:r>
                        <a:rPr lang="en-IN" sz="1400" b="1" kern="1200" cap="none" spc="0" dirty="0">
                          <a:solidFill>
                            <a:schemeClr val="bg1"/>
                          </a:solidFill>
                          <a:effectLst/>
                        </a:rPr>
                        <a:t>To share case stories as an experience for increasing the retention of young people living with HIV in SRH-HIV care.</a:t>
                      </a:r>
                    </a:p>
                    <a:p>
                      <a:pPr marL="285750" lvl="0" indent="-285750">
                        <a:buFont typeface="Arial" panose="020B0604020202020204" pitchFamily="34" charset="0"/>
                        <a:buChar char="•"/>
                      </a:pPr>
                      <a:endParaRPr lang="en-KE" sz="1400" b="1" kern="1200" cap="none" spc="0" dirty="0">
                        <a:solidFill>
                          <a:schemeClr val="bg1"/>
                        </a:solidFill>
                        <a:effectLst/>
                      </a:endParaRPr>
                    </a:p>
                    <a:p>
                      <a:pPr marL="285750" lvl="0" indent="-285750">
                        <a:buFont typeface="Arial" panose="020B0604020202020204" pitchFamily="34" charset="0"/>
                        <a:buChar char="•"/>
                      </a:pPr>
                      <a:r>
                        <a:rPr lang="en-IN" sz="1400" b="1" kern="1200" cap="none" spc="0" dirty="0">
                          <a:solidFill>
                            <a:schemeClr val="bg1"/>
                          </a:solidFill>
                          <a:effectLst/>
                        </a:rPr>
                        <a:t>Strategies to design comprehensive sexuality education programs for young people living with HIV, to equip them with the knowledge, skills, and efficacy to make informed decisions about their sexuality and lifestyle. </a:t>
                      </a:r>
                      <a:endParaRPr lang="en-KE" sz="1400" b="1" kern="1200" cap="none" spc="0" dirty="0">
                        <a:solidFill>
                          <a:schemeClr val="bg1"/>
                        </a:solidFill>
                        <a:effectLst/>
                      </a:endParaRPr>
                    </a:p>
                    <a:p>
                      <a:r>
                        <a:rPr lang="en-IN" sz="1400" b="0" kern="1200" cap="none" spc="0" dirty="0">
                          <a:solidFill>
                            <a:schemeClr val="bg1"/>
                          </a:solidFill>
                          <a:effectLst/>
                        </a:rPr>
                        <a:t> </a:t>
                      </a:r>
                      <a:endParaRPr lang="en-KE" sz="1400" b="0" kern="1200" cap="none" spc="0" dirty="0">
                        <a:solidFill>
                          <a:schemeClr val="bg1"/>
                        </a:solidFill>
                        <a:effectLst/>
                      </a:endParaRPr>
                    </a:p>
                    <a:p>
                      <a:pPr algn="l" defTabSz="914400" rtl="0" eaLnBrk="1" latinLnBrk="0" hangingPunct="1">
                        <a:lnSpc>
                          <a:spcPct val="90000"/>
                        </a:lnSpc>
                        <a:spcBef>
                          <a:spcPct val="0"/>
                        </a:spcBef>
                        <a:buNone/>
                      </a:pPr>
                      <a:endParaRPr lang="en-GB" sz="1400" b="0" kern="1200" cap="none" spc="0" dirty="0">
                        <a:solidFill>
                          <a:schemeClr val="bg1"/>
                        </a:solidFill>
                        <a:latin typeface="+mj-lt"/>
                        <a:ea typeface="+mj-ea"/>
                        <a:cs typeface="+mj-cs"/>
                      </a:endParaRPr>
                    </a:p>
                  </a:txBody>
                  <a:tcPr marL="90826" marR="75334" marT="79848" marB="69865" anchor="ctr">
                    <a:lnL w="12700" cmpd="sng">
                      <a:noFill/>
                    </a:lnL>
                    <a:lnR w="12700" cmpd="sng">
                      <a:noFill/>
                      <a:prstDash val="solid"/>
                    </a:lnR>
                    <a:lnT w="12700" cap="flat" cmpd="sng" algn="ctr">
                      <a:solidFill>
                        <a:schemeClr val="bg1">
                          <a:lumMod val="75000"/>
                        </a:schemeClr>
                      </a:solidFill>
                      <a:prstDash val="solid"/>
                    </a:lnT>
                    <a:lnB w="12700" cmpd="sng">
                      <a:noFill/>
                      <a:prstDash val="solid"/>
                    </a:lnB>
                    <a:solidFill>
                      <a:schemeClr val="accent2"/>
                    </a:solidFill>
                  </a:tcPr>
                </a:tc>
                <a:extLst>
                  <a:ext uri="{0D108BD9-81ED-4DB2-BD59-A6C34878D82A}">
                    <a16:rowId xmlns:a16="http://schemas.microsoft.com/office/drawing/2014/main" val="3308297431"/>
                  </a:ext>
                </a:extLst>
              </a:tr>
              <a:tr h="362334">
                <a:tc>
                  <a:txBody>
                    <a:bodyPr/>
                    <a:lstStyle/>
                    <a:p>
                      <a:pPr algn="l"/>
                      <a:endParaRPr lang="en-US" sz="1000" kern="1200" cap="none" spc="0">
                        <a:solidFill>
                          <a:schemeClr val="bg1"/>
                        </a:solidFill>
                        <a:effectLst/>
                        <a:latin typeface="+mn-lt"/>
                        <a:ea typeface="+mn-ea"/>
                        <a:cs typeface="+mn-cs"/>
                      </a:endParaRPr>
                    </a:p>
                  </a:txBody>
                  <a:tcPr marL="90826" marR="75334" marT="79848" marB="69865">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530848083"/>
                  </a:ext>
                </a:extLst>
              </a:tr>
              <a:tr h="362334">
                <a:tc>
                  <a:txBody>
                    <a:bodyPr/>
                    <a:lstStyle/>
                    <a:p>
                      <a:pPr marL="0" indent="0" algn="l">
                        <a:buFont typeface="Arial" panose="020B0604020202020204" pitchFamily="34" charset="0"/>
                        <a:buNone/>
                      </a:pPr>
                      <a:endParaRPr lang="en-GB" sz="1000" cap="none" spc="0">
                        <a:solidFill>
                          <a:schemeClr val="bg1"/>
                        </a:solidFill>
                      </a:endParaRPr>
                    </a:p>
                  </a:txBody>
                  <a:tcPr marL="90826" marR="75334" marT="79848" marB="69865">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381768733"/>
                  </a:ext>
                </a:extLst>
              </a:tr>
              <a:tr h="362334">
                <a:tc>
                  <a:txBody>
                    <a:bodyPr/>
                    <a:lstStyle/>
                    <a:p>
                      <a:pPr algn="l"/>
                      <a:endParaRPr lang="en-GB" sz="1000" cap="none" spc="0" dirty="0">
                        <a:solidFill>
                          <a:schemeClr val="bg1"/>
                        </a:solidFill>
                      </a:endParaRPr>
                    </a:p>
                  </a:txBody>
                  <a:tcPr marL="90826" marR="75334" marT="79848" marB="69865">
                    <a:lnL w="12700" cmpd="sng">
                      <a:noFill/>
                      <a:prstDash val="solid"/>
                    </a:lnL>
                    <a:lnR w="12700" cmpd="sng">
                      <a:noFill/>
                      <a:prstDash val="solid"/>
                    </a:lnR>
                    <a:lnT w="12700" cmpd="sng">
                      <a:noFill/>
                      <a:prstDash val="solid"/>
                    </a:lnT>
                    <a:lnB w="12700" cmpd="sng">
                      <a:noFill/>
                      <a:prstDash val="solid"/>
                    </a:lnB>
                    <a:solidFill>
                      <a:srgbClr val="404040"/>
                    </a:solidFill>
                  </a:tcPr>
                </a:tc>
                <a:extLst>
                  <a:ext uri="{0D108BD9-81ED-4DB2-BD59-A6C34878D82A}">
                    <a16:rowId xmlns:a16="http://schemas.microsoft.com/office/drawing/2014/main" val="3268419451"/>
                  </a:ext>
                </a:extLst>
              </a:tr>
            </a:tbl>
          </a:graphicData>
        </a:graphic>
      </p:graphicFrame>
    </p:spTree>
    <p:extLst>
      <p:ext uri="{BB962C8B-B14F-4D97-AF65-F5344CB8AC3E}">
        <p14:creationId xmlns:p14="http://schemas.microsoft.com/office/powerpoint/2010/main" val="3794080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4F6A04B4-9E54-CA87-6793-DA36EEFCB406}"/>
              </a:ext>
            </a:extLst>
          </p:cNvPr>
          <p:cNvSpPr>
            <a:spLocks noGrp="1"/>
          </p:cNvSpPr>
          <p:nvPr>
            <p:ph sz="quarter" idx="13"/>
          </p:nvPr>
        </p:nvSpPr>
        <p:spPr>
          <a:xfrm>
            <a:off x="596900" y="2097089"/>
            <a:ext cx="6326187" cy="4103686"/>
          </a:xfrm>
        </p:spPr>
        <p:txBody>
          <a:bodyPr/>
          <a:lstStyle/>
          <a:p>
            <a:r>
              <a:rPr lang="en-GB" sz="2000" b="1" i="0" u="none" strike="noStrike" dirty="0">
                <a:solidFill>
                  <a:schemeClr val="tx1">
                    <a:lumMod val="95000"/>
                  </a:schemeClr>
                </a:solidFill>
                <a:effectLst/>
              </a:rPr>
              <a:t>Youth-led Social Accountability, a Tool to strengthen SRHR/HIV Service </a:t>
            </a:r>
            <a:r>
              <a:rPr lang="en-GB" b="1" dirty="0">
                <a:solidFill>
                  <a:schemeClr val="tx1">
                    <a:lumMod val="95000"/>
                  </a:schemeClr>
                </a:solidFill>
              </a:rPr>
              <a:t>I</a:t>
            </a:r>
            <a:r>
              <a:rPr lang="en-GB" sz="2000" b="1" i="0" u="none" strike="noStrike" dirty="0">
                <a:solidFill>
                  <a:schemeClr val="tx1">
                    <a:lumMod val="95000"/>
                  </a:schemeClr>
                </a:solidFill>
                <a:effectLst/>
              </a:rPr>
              <a:t>ntegration. A case of 6 public health facilities in Iganga and </a:t>
            </a:r>
            <a:r>
              <a:rPr lang="en-GB" sz="2000" b="1" i="0" u="none" strike="noStrike" dirty="0" err="1">
                <a:solidFill>
                  <a:schemeClr val="tx1">
                    <a:lumMod val="95000"/>
                  </a:schemeClr>
                </a:solidFill>
                <a:effectLst/>
              </a:rPr>
              <a:t>Bugiri</a:t>
            </a:r>
            <a:r>
              <a:rPr lang="en-GB" sz="2000" b="1" i="0" u="none" strike="noStrike" dirty="0">
                <a:solidFill>
                  <a:schemeClr val="tx1">
                    <a:lumMod val="95000"/>
                  </a:schemeClr>
                </a:solidFill>
                <a:effectLst/>
              </a:rPr>
              <a:t>-Eastern Uganda by Reproductive Health Uganda</a:t>
            </a:r>
            <a:endParaRPr lang="en-US" dirty="0">
              <a:solidFill>
                <a:schemeClr val="tx1">
                  <a:lumMod val="95000"/>
                </a:schemeClr>
              </a:solidFill>
            </a:endParaRPr>
          </a:p>
        </p:txBody>
      </p:sp>
      <p:pic>
        <p:nvPicPr>
          <p:cNvPr id="6" name="Picture Placeholder 5" descr="A person standing with the arms crossed&#10;&#10;Description automatically generated with low confidence">
            <a:extLst>
              <a:ext uri="{FF2B5EF4-FFF2-40B4-BE49-F238E27FC236}">
                <a16:creationId xmlns:a16="http://schemas.microsoft.com/office/drawing/2014/main" id="{4119EABA-7F13-AB20-2CE1-EF8070C3B2AC}"/>
              </a:ext>
            </a:extLst>
          </p:cNvPr>
          <p:cNvPicPr>
            <a:picLocks noGrp="1" noChangeAspect="1"/>
          </p:cNvPicPr>
          <p:nvPr>
            <p:ph sz="quarter" idx="14"/>
          </p:nvPr>
        </p:nvPicPr>
        <p:blipFill rotWithShape="1">
          <a:blip r:embed="rId2"/>
          <a:stretch/>
        </p:blipFill>
        <p:spPr>
          <a:xfrm>
            <a:off x="7399336" y="2097089"/>
            <a:ext cx="4194528" cy="3769200"/>
          </a:xfrm>
          <a:noFill/>
        </p:spPr>
      </p:pic>
      <p:sp>
        <p:nvSpPr>
          <p:cNvPr id="4" name="Title 3">
            <a:extLst>
              <a:ext uri="{FF2B5EF4-FFF2-40B4-BE49-F238E27FC236}">
                <a16:creationId xmlns:a16="http://schemas.microsoft.com/office/drawing/2014/main" id="{53B4D2C5-BDE7-92AD-2C73-5F73F6A05C01}"/>
              </a:ext>
            </a:extLst>
          </p:cNvPr>
          <p:cNvSpPr>
            <a:spLocks noGrp="1"/>
          </p:cNvSpPr>
          <p:nvPr>
            <p:ph type="title"/>
          </p:nvPr>
        </p:nvSpPr>
        <p:spPr>
          <a:xfrm>
            <a:off x="3187700" y="441325"/>
            <a:ext cx="8561391" cy="1223964"/>
          </a:xfrm>
        </p:spPr>
        <p:txBody>
          <a:bodyPr anchor="t">
            <a:noAutofit/>
          </a:bodyPr>
          <a:lstStyle/>
          <a:p>
            <a:pPr algn="just"/>
            <a:r>
              <a:rPr lang="en-KE" sz="4000" b="1"/>
              <a:t>Uganda</a:t>
            </a:r>
            <a:endParaRPr lang="en-KE" sz="4000" b="1" dirty="0"/>
          </a:p>
        </p:txBody>
      </p:sp>
    </p:spTree>
    <p:extLst>
      <p:ext uri="{BB962C8B-B14F-4D97-AF65-F5344CB8AC3E}">
        <p14:creationId xmlns:p14="http://schemas.microsoft.com/office/powerpoint/2010/main" val="123452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C676586D-B978-0E14-CCDA-18B7B220C44A}"/>
              </a:ext>
            </a:extLst>
          </p:cNvPr>
          <p:cNvSpPr>
            <a:spLocks noGrp="1"/>
          </p:cNvSpPr>
          <p:nvPr>
            <p:ph sz="quarter" idx="13"/>
          </p:nvPr>
        </p:nvSpPr>
        <p:spPr>
          <a:xfrm>
            <a:off x="1141413" y="2666999"/>
            <a:ext cx="6930871" cy="3124201"/>
          </a:xfrm>
        </p:spPr>
        <p:txBody>
          <a:bodyPr vert="horz" lIns="91440" tIns="45720" rIns="91440" bIns="45720" rtlCol="0" anchor="ctr">
            <a:normAutofit/>
          </a:bodyPr>
          <a:lstStyle/>
          <a:p>
            <a:pPr marL="342900" indent="-342900">
              <a:buFont typeface="Arial"/>
              <a:buChar char="•"/>
            </a:pPr>
            <a:r>
              <a:rPr lang="en-US" b="1" i="0" u="none" strike="noStrike" dirty="0"/>
              <a:t>Optimizing Sexual and reproductive Health </a:t>
            </a:r>
            <a:r>
              <a:rPr lang="en-US" b="1" dirty="0"/>
              <a:t>S</a:t>
            </a:r>
            <a:r>
              <a:rPr lang="en-US" b="1" i="0" u="none" strike="noStrike" dirty="0"/>
              <a:t>ervices for Effective HIV Outcomes: Experiences from </a:t>
            </a:r>
            <a:r>
              <a:rPr lang="en-US" b="1" dirty="0"/>
              <a:t>the </a:t>
            </a:r>
            <a:r>
              <a:rPr lang="en-US" b="1" i="0" u="none" strike="noStrike" dirty="0"/>
              <a:t>Family Planning Association of India </a:t>
            </a:r>
            <a:endParaRPr lang="en-US" b="1" dirty="0"/>
          </a:p>
        </p:txBody>
      </p:sp>
      <p:sp>
        <p:nvSpPr>
          <p:cNvPr id="4" name="Title 3">
            <a:extLst>
              <a:ext uri="{FF2B5EF4-FFF2-40B4-BE49-F238E27FC236}">
                <a16:creationId xmlns:a16="http://schemas.microsoft.com/office/drawing/2014/main" id="{23F493BF-A2D7-47B5-AFD1-9F75CA0CD078}"/>
              </a:ext>
            </a:extLst>
          </p:cNvPr>
          <p:cNvSpPr>
            <a:spLocks noGrp="1"/>
          </p:cNvSpPr>
          <p:nvPr>
            <p:ph type="title"/>
          </p:nvPr>
        </p:nvSpPr>
        <p:spPr>
          <a:xfrm>
            <a:off x="1141413" y="609600"/>
            <a:ext cx="6842381" cy="1905000"/>
          </a:xfrm>
        </p:spPr>
        <p:txBody>
          <a:bodyPr vert="horz" lIns="91440" tIns="45720" rIns="91440" bIns="45720" rtlCol="0" anchor="ctr">
            <a:normAutofit/>
          </a:bodyPr>
          <a:lstStyle/>
          <a:p>
            <a:r>
              <a:rPr lang="en-US"/>
              <a:t>India </a:t>
            </a:r>
          </a:p>
        </p:txBody>
      </p:sp>
      <p:pic>
        <p:nvPicPr>
          <p:cNvPr id="6" name="Picture Placeholder 5" descr="A picture containing person&#10;&#10;Description automatically generated">
            <a:extLst>
              <a:ext uri="{FF2B5EF4-FFF2-40B4-BE49-F238E27FC236}">
                <a16:creationId xmlns:a16="http://schemas.microsoft.com/office/drawing/2014/main" id="{B6019BFF-EEBE-597C-6EFD-BD7AB2785A9E}"/>
              </a:ext>
            </a:extLst>
          </p:cNvPr>
          <p:cNvPicPr>
            <a:picLocks noGrp="1" noChangeAspect="1"/>
          </p:cNvPicPr>
          <p:nvPr>
            <p:ph type="pic" sz="quarter" idx="14"/>
          </p:nvPr>
        </p:nvPicPr>
        <p:blipFill rotWithShape="1">
          <a:blip r:embed="rId3"/>
          <a:srcRect l="23126" r="28454" b="-2"/>
          <a:stretch/>
        </p:blipFill>
        <p:spPr>
          <a:xfrm>
            <a:off x="8546182" y="0"/>
            <a:ext cx="3645818" cy="6858000"/>
          </a:xfrm>
          <a:prstGeom prst="rect">
            <a:avLst/>
          </a:prstGeom>
          <a:noFill/>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2541339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512588-AD71-A541-8C67-D48304F18673}"/>
              </a:ext>
            </a:extLst>
          </p:cNvPr>
          <p:cNvSpPr>
            <a:spLocks noGrp="1"/>
          </p:cNvSpPr>
          <p:nvPr>
            <p:ph sz="quarter" idx="13"/>
          </p:nvPr>
        </p:nvSpPr>
        <p:spPr>
          <a:xfrm>
            <a:off x="787400" y="2097089"/>
            <a:ext cx="5092700" cy="4103686"/>
          </a:xfrm>
        </p:spPr>
        <p:txBody>
          <a:bodyPr>
            <a:normAutofit fontScale="85000" lnSpcReduction="20000"/>
          </a:bodyPr>
          <a:lstStyle/>
          <a:p>
            <a:r>
              <a:rPr lang="en-GB" b="1" noProof="0" dirty="0"/>
              <a:t>Group Discussions:</a:t>
            </a:r>
          </a:p>
          <a:p>
            <a:endParaRPr lang="en-GB" dirty="0"/>
          </a:p>
          <a:p>
            <a:pPr marL="285750" indent="-285750" algn="just">
              <a:buFont typeface="Arial" panose="020B0604020202020204" pitchFamily="34" charset="0"/>
              <a:buChar char="•"/>
            </a:pPr>
            <a:r>
              <a:rPr lang="en-GB" sz="2200" dirty="0">
                <a:latin typeface="Calibri" panose="020F0502020204030204" pitchFamily="34" charset="0"/>
                <a:ea typeface="Calibri" panose="020F0502020204030204" pitchFamily="34" charset="0"/>
              </a:rPr>
              <a:t>What </a:t>
            </a:r>
            <a:r>
              <a:rPr lang="en-IN" sz="2200" dirty="0">
                <a:latin typeface="Calibri" panose="020F0502020204030204" pitchFamily="34" charset="0"/>
                <a:ea typeface="Calibri" panose="020F0502020204030204" pitchFamily="34" charset="0"/>
              </a:rPr>
              <a:t>s</a:t>
            </a:r>
            <a:r>
              <a:rPr lang="en-IN" sz="2200" dirty="0">
                <a:effectLst/>
                <a:latin typeface="Calibri" panose="020F0502020204030204" pitchFamily="34" charset="0"/>
                <a:ea typeface="Calibri" panose="020F0502020204030204" pitchFamily="34" charset="0"/>
              </a:rPr>
              <a:t>trategies do you use in  designing comprehensive sexuality education programs for young people living with HIV, </a:t>
            </a:r>
          </a:p>
          <a:p>
            <a:pPr marL="285750" indent="-285750" algn="just">
              <a:buFont typeface="Arial" panose="020B0604020202020204" pitchFamily="34" charset="0"/>
              <a:buChar char="•"/>
            </a:pPr>
            <a:endParaRPr lang="en-IN" sz="2200" dirty="0">
              <a:latin typeface="Calibri" panose="020F0502020204030204" pitchFamily="34" charset="0"/>
              <a:ea typeface="Calibri" panose="020F0502020204030204" pitchFamily="34" charset="0"/>
            </a:endParaRPr>
          </a:p>
          <a:p>
            <a:pPr marL="285750" indent="-285750" algn="just">
              <a:buFont typeface="Arial" panose="020B0604020202020204" pitchFamily="34" charset="0"/>
              <a:buChar char="•"/>
            </a:pPr>
            <a:r>
              <a:rPr lang="en-IN" sz="2200" dirty="0">
                <a:effectLst/>
                <a:latin typeface="Calibri" panose="020F0502020204030204" pitchFamily="34" charset="0"/>
                <a:ea typeface="Calibri" panose="020F0502020204030204" pitchFamily="34" charset="0"/>
              </a:rPr>
              <a:t>How effective are the strategies in  equipping  young people  with the knowledge, skills, and efficacy to make informed decisions about their sexuality and lifestyle. </a:t>
            </a:r>
          </a:p>
          <a:p>
            <a:endParaRPr lang="en-KE" sz="1800" dirty="0">
              <a:effectLst/>
              <a:latin typeface="Calibri" panose="020F0502020204030204" pitchFamily="34" charset="0"/>
              <a:ea typeface="Calibri" panose="020F0502020204030204" pitchFamily="34" charset="0"/>
            </a:endParaRPr>
          </a:p>
          <a:p>
            <a:endParaRPr lang="en-GB" noProof="0" dirty="0"/>
          </a:p>
          <a:p>
            <a:r>
              <a:rPr lang="en-GB" noProof="0" dirty="0"/>
              <a:t> </a:t>
            </a:r>
          </a:p>
        </p:txBody>
      </p:sp>
      <p:pic>
        <p:nvPicPr>
          <p:cNvPr id="6" name="Picture Placeholder 5" descr="A group of women sitting on a couch&#10;&#10;Description automatically generated with medium confidence">
            <a:extLst>
              <a:ext uri="{FF2B5EF4-FFF2-40B4-BE49-F238E27FC236}">
                <a16:creationId xmlns:a16="http://schemas.microsoft.com/office/drawing/2014/main" id="{9594BD27-6569-A300-8635-2C0BF02322E5}"/>
              </a:ext>
            </a:extLst>
          </p:cNvPr>
          <p:cNvPicPr>
            <a:picLocks noGrp="1" noChangeAspect="1"/>
          </p:cNvPicPr>
          <p:nvPr>
            <p:ph sz="quarter" idx="14"/>
          </p:nvPr>
        </p:nvPicPr>
        <p:blipFill rotWithShape="1">
          <a:blip r:embed="rId2"/>
          <a:stretch/>
        </p:blipFill>
        <p:spPr>
          <a:xfrm>
            <a:off x="6311902" y="2351152"/>
            <a:ext cx="5182818" cy="3427348"/>
          </a:xfrm>
          <a:noFill/>
        </p:spPr>
      </p:pic>
      <p:sp>
        <p:nvSpPr>
          <p:cNvPr id="4" name="Title 3">
            <a:extLst>
              <a:ext uri="{FF2B5EF4-FFF2-40B4-BE49-F238E27FC236}">
                <a16:creationId xmlns:a16="http://schemas.microsoft.com/office/drawing/2014/main" id="{4A6D1EF3-464C-2441-9B81-0D92458A9140}"/>
              </a:ext>
            </a:extLst>
          </p:cNvPr>
          <p:cNvSpPr>
            <a:spLocks noGrp="1"/>
          </p:cNvSpPr>
          <p:nvPr>
            <p:ph type="title"/>
          </p:nvPr>
        </p:nvSpPr>
        <p:spPr>
          <a:xfrm>
            <a:off x="2184400" y="441325"/>
            <a:ext cx="9564691" cy="1223964"/>
          </a:xfrm>
        </p:spPr>
        <p:txBody>
          <a:bodyPr anchor="t">
            <a:normAutofit/>
          </a:bodyPr>
          <a:lstStyle/>
          <a:p>
            <a:r>
              <a:rPr lang="en-GB" sz="3700" noProof="0" dirty="0"/>
              <a:t>Strategies for  </a:t>
            </a:r>
            <a:r>
              <a:rPr lang="en-GB" sz="3700" dirty="0"/>
              <a:t>D</a:t>
            </a:r>
            <a:r>
              <a:rPr lang="en-GB" sz="3700" noProof="0" dirty="0" err="1"/>
              <a:t>esigning</a:t>
            </a:r>
            <a:r>
              <a:rPr lang="en-GB" sz="3700" noProof="0" dirty="0"/>
              <a:t> CSE Programmes for YPLWHIV</a:t>
            </a:r>
          </a:p>
        </p:txBody>
      </p:sp>
    </p:spTree>
    <p:extLst>
      <p:ext uri="{BB962C8B-B14F-4D97-AF65-F5344CB8AC3E}">
        <p14:creationId xmlns:p14="http://schemas.microsoft.com/office/powerpoint/2010/main" val="2033570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4A9785-5714-F747-B084-91CE0A734F24}"/>
              </a:ext>
            </a:extLst>
          </p:cNvPr>
          <p:cNvSpPr>
            <a:spLocks noGrp="1"/>
          </p:cNvSpPr>
          <p:nvPr>
            <p:ph sz="quarter" idx="14"/>
          </p:nvPr>
        </p:nvSpPr>
        <p:spPr>
          <a:xfrm>
            <a:off x="810001" y="5594110"/>
            <a:ext cx="10572000" cy="434974"/>
          </a:xfrm>
        </p:spPr>
        <p:txBody>
          <a:bodyPr vert="horz" lIns="91440" tIns="45720" rIns="91440" bIns="45720" rtlCol="0" anchor="t">
            <a:normAutofit/>
          </a:bodyPr>
          <a:lstStyle/>
          <a:p>
            <a:r>
              <a:rPr lang="en-US" noProof="0"/>
              <a:t>The outcome of group discussions and questions after presentations </a:t>
            </a:r>
          </a:p>
        </p:txBody>
      </p:sp>
      <p:pic>
        <p:nvPicPr>
          <p:cNvPr id="8" name="Picture Placeholder 7">
            <a:extLst>
              <a:ext uri="{FF2B5EF4-FFF2-40B4-BE49-F238E27FC236}">
                <a16:creationId xmlns:a16="http://schemas.microsoft.com/office/drawing/2014/main" id="{2A181480-C064-59AF-4375-E044A0A79653}"/>
              </a:ext>
            </a:extLst>
          </p:cNvPr>
          <p:cNvPicPr>
            <a:picLocks noGrp="1" noChangeAspect="1"/>
          </p:cNvPicPr>
          <p:nvPr>
            <p:ph type="pic" sz="quarter" idx="15"/>
          </p:nvPr>
        </p:nvPicPr>
        <p:blipFill rotWithShape="1">
          <a:blip r:embed="rId2"/>
          <a:srcRect t="23021" b="23020"/>
          <a:stretch/>
        </p:blipFill>
        <p:spPr>
          <a:xfrm>
            <a:off x="1150011" y="891628"/>
            <a:ext cx="8204586" cy="2945712"/>
          </a:xfrm>
          <a:prstGeom prst="rect">
            <a:avLst/>
          </a:prstGeom>
        </p:spPr>
      </p:pic>
      <p:sp>
        <p:nvSpPr>
          <p:cNvPr id="3" name="Title 2">
            <a:extLst>
              <a:ext uri="{FF2B5EF4-FFF2-40B4-BE49-F238E27FC236}">
                <a16:creationId xmlns:a16="http://schemas.microsoft.com/office/drawing/2014/main" id="{E02C8569-D4EF-EE4A-9FD3-DBFF555C0B90}"/>
              </a:ext>
            </a:extLst>
          </p:cNvPr>
          <p:cNvSpPr>
            <a:spLocks noGrp="1"/>
          </p:cNvSpPr>
          <p:nvPr>
            <p:ph type="title"/>
          </p:nvPr>
        </p:nvSpPr>
        <p:spPr>
          <a:xfrm>
            <a:off x="810001" y="4817533"/>
            <a:ext cx="10572000" cy="779529"/>
          </a:xfrm>
        </p:spPr>
        <p:txBody>
          <a:bodyPr vert="horz" lIns="91440" tIns="45720" rIns="91440" bIns="45720" rtlCol="0" anchor="b">
            <a:normAutofit/>
          </a:bodyPr>
          <a:lstStyle/>
          <a:p>
            <a:r>
              <a:rPr lang="en-US" noProof="0"/>
              <a:t>Group Presentations </a:t>
            </a:r>
          </a:p>
        </p:txBody>
      </p:sp>
    </p:spTree>
    <p:extLst>
      <p:ext uri="{BB962C8B-B14F-4D97-AF65-F5344CB8AC3E}">
        <p14:creationId xmlns:p14="http://schemas.microsoft.com/office/powerpoint/2010/main" val="296995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DAF69-DCEC-E613-593D-DAB647E0E515}"/>
              </a:ext>
            </a:extLst>
          </p:cNvPr>
          <p:cNvSpPr>
            <a:spLocks noGrp="1"/>
          </p:cNvSpPr>
          <p:nvPr>
            <p:ph type="ctrTitle"/>
          </p:nvPr>
        </p:nvSpPr>
        <p:spPr>
          <a:xfrm>
            <a:off x="442913" y="635000"/>
            <a:ext cx="9537701" cy="861421"/>
          </a:xfrm>
        </p:spPr>
        <p:txBody>
          <a:bodyPr/>
          <a:lstStyle/>
          <a:p>
            <a:r>
              <a:rPr lang="en-KE" sz="2400" b="1" dirty="0"/>
              <a:t> References </a:t>
            </a:r>
          </a:p>
        </p:txBody>
      </p:sp>
      <p:sp>
        <p:nvSpPr>
          <p:cNvPr id="3" name="Subtitle 2">
            <a:extLst>
              <a:ext uri="{FF2B5EF4-FFF2-40B4-BE49-F238E27FC236}">
                <a16:creationId xmlns:a16="http://schemas.microsoft.com/office/drawing/2014/main" id="{6C756F47-503F-B773-E2B7-5F60EE2FC993}"/>
              </a:ext>
            </a:extLst>
          </p:cNvPr>
          <p:cNvSpPr>
            <a:spLocks noGrp="1"/>
          </p:cNvSpPr>
          <p:nvPr>
            <p:ph type="subTitle" idx="1"/>
          </p:nvPr>
        </p:nvSpPr>
        <p:spPr>
          <a:xfrm>
            <a:off x="1156493" y="1943100"/>
            <a:ext cx="9447213" cy="3733800"/>
          </a:xfrm>
        </p:spPr>
        <p:txBody>
          <a:bodyPr/>
          <a:lstStyle/>
          <a:p>
            <a:pPr marL="342900" indent="-342900">
              <a:buFont typeface="Arial" panose="020B0604020202020204" pitchFamily="34" charset="0"/>
              <a:buChar char="•"/>
            </a:pPr>
            <a:r>
              <a:rPr lang="en-GB" cap="none" dirty="0">
                <a:hlinkClick r:id="rId2"/>
              </a:rPr>
              <a:t>https://www.unfpa.org/featured-publication/international-technical-and-programmatic-guidance-out-school-comprehensive</a:t>
            </a:r>
            <a:r>
              <a:rPr lang="en-GB" cap="none" dirty="0"/>
              <a:t> </a:t>
            </a:r>
          </a:p>
          <a:p>
            <a:pPr marL="342900" indent="-342900">
              <a:buFont typeface="Arial" panose="020B0604020202020204" pitchFamily="34" charset="0"/>
              <a:buChar char="•"/>
            </a:pPr>
            <a:r>
              <a:rPr lang="en-GB" cap="none" dirty="0"/>
              <a:t>Choice for Youth and Sexuality Research – Integrated Youth –friendly SRHR and HIV Services</a:t>
            </a:r>
          </a:p>
          <a:p>
            <a:pPr marL="342900" indent="-342900">
              <a:buFont typeface="Arial" panose="020B0604020202020204" pitchFamily="34" charset="0"/>
              <a:buChar char="•"/>
            </a:pPr>
            <a:r>
              <a:rPr lang="en-KE" cap="none" dirty="0"/>
              <a:t> </a:t>
            </a:r>
          </a:p>
        </p:txBody>
      </p:sp>
    </p:spTree>
    <p:extLst>
      <p:ext uri="{BB962C8B-B14F-4D97-AF65-F5344CB8AC3E}">
        <p14:creationId xmlns:p14="http://schemas.microsoft.com/office/powerpoint/2010/main" val="2016838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E34FA10D-5116-47B4-A70E-7764352513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lumMod val="9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B2718AAE-52B9-4DD9-9D83-A9C975C9D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302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id="{49FF39B1-9689-44AE-A803-7B90A059DC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76484" cy="6858001"/>
          </a:xfrm>
          <a:custGeom>
            <a:avLst/>
            <a:gdLst>
              <a:gd name="connsiteX0" fmla="*/ 7031769 w 8376484"/>
              <a:gd name="connsiteY0" fmla="*/ 0 h 6858001"/>
              <a:gd name="connsiteX1" fmla="*/ 8375307 w 8376484"/>
              <a:gd name="connsiteY1" fmla="*/ 0 h 6858001"/>
              <a:gd name="connsiteX2" fmla="*/ 8350262 w 8376484"/>
              <a:gd name="connsiteY2" fmla="*/ 155677 h 6858001"/>
              <a:gd name="connsiteX3" fmla="*/ 8326393 w 8376484"/>
              <a:gd name="connsiteY3" fmla="*/ 310668 h 6858001"/>
              <a:gd name="connsiteX4" fmla="*/ 8303029 w 8376484"/>
              <a:gd name="connsiteY4" fmla="*/ 466344 h 6858001"/>
              <a:gd name="connsiteX5" fmla="*/ 8283026 w 8376484"/>
              <a:gd name="connsiteY5" fmla="*/ 622707 h 6858001"/>
              <a:gd name="connsiteX6" fmla="*/ 8262855 w 8376484"/>
              <a:gd name="connsiteY6" fmla="*/ 778383 h 6858001"/>
              <a:gd name="connsiteX7" fmla="*/ 8244029 w 8376484"/>
              <a:gd name="connsiteY7" fmla="*/ 934746 h 6858001"/>
              <a:gd name="connsiteX8" fmla="*/ 8227893 w 8376484"/>
              <a:gd name="connsiteY8" fmla="*/ 1089051 h 6858001"/>
              <a:gd name="connsiteX9" fmla="*/ 8212597 w 8376484"/>
              <a:gd name="connsiteY9" fmla="*/ 1245413 h 6858001"/>
              <a:gd name="connsiteX10" fmla="*/ 8198645 w 8376484"/>
              <a:gd name="connsiteY10" fmla="*/ 1401090 h 6858001"/>
              <a:gd name="connsiteX11" fmla="*/ 8186543 w 8376484"/>
              <a:gd name="connsiteY11" fmla="*/ 1554023 h 6858001"/>
              <a:gd name="connsiteX12" fmla="*/ 8174440 w 8376484"/>
              <a:gd name="connsiteY12" fmla="*/ 1709014 h 6858001"/>
              <a:gd name="connsiteX13" fmla="*/ 8164355 w 8376484"/>
              <a:gd name="connsiteY13" fmla="*/ 1861947 h 6858001"/>
              <a:gd name="connsiteX14" fmla="*/ 8156455 w 8376484"/>
              <a:gd name="connsiteY14" fmla="*/ 2014881 h 6858001"/>
              <a:gd name="connsiteX15" fmla="*/ 8148218 w 8376484"/>
              <a:gd name="connsiteY15" fmla="*/ 2167128 h 6858001"/>
              <a:gd name="connsiteX16" fmla="*/ 8141327 w 8376484"/>
              <a:gd name="connsiteY16" fmla="*/ 2318004 h 6858001"/>
              <a:gd name="connsiteX17" fmla="*/ 8136452 w 8376484"/>
              <a:gd name="connsiteY17" fmla="*/ 2467509 h 6858001"/>
              <a:gd name="connsiteX18" fmla="*/ 8132250 w 8376484"/>
              <a:gd name="connsiteY18" fmla="*/ 2617013 h 6858001"/>
              <a:gd name="connsiteX19" fmla="*/ 8128216 w 8376484"/>
              <a:gd name="connsiteY19" fmla="*/ 2765146 h 6858001"/>
              <a:gd name="connsiteX20" fmla="*/ 8126367 w 8376484"/>
              <a:gd name="connsiteY20" fmla="*/ 2911221 h 6858001"/>
              <a:gd name="connsiteX21" fmla="*/ 8124350 w 8376484"/>
              <a:gd name="connsiteY21" fmla="*/ 3057297 h 6858001"/>
              <a:gd name="connsiteX22" fmla="*/ 8123341 w 8376484"/>
              <a:gd name="connsiteY22" fmla="*/ 3201315 h 6858001"/>
              <a:gd name="connsiteX23" fmla="*/ 8124350 w 8376484"/>
              <a:gd name="connsiteY23" fmla="*/ 3343961 h 6858001"/>
              <a:gd name="connsiteX24" fmla="*/ 8124350 w 8376484"/>
              <a:gd name="connsiteY24" fmla="*/ 3485236 h 6858001"/>
              <a:gd name="connsiteX25" fmla="*/ 8126367 w 8376484"/>
              <a:gd name="connsiteY25" fmla="*/ 3625139 h 6858001"/>
              <a:gd name="connsiteX26" fmla="*/ 8129392 w 8376484"/>
              <a:gd name="connsiteY26" fmla="*/ 3762299 h 6858001"/>
              <a:gd name="connsiteX27" fmla="*/ 8132250 w 8376484"/>
              <a:gd name="connsiteY27" fmla="*/ 3898087 h 6858001"/>
              <a:gd name="connsiteX28" fmla="*/ 8135444 w 8376484"/>
              <a:gd name="connsiteY28" fmla="*/ 4031133 h 6858001"/>
              <a:gd name="connsiteX29" fmla="*/ 8140318 w 8376484"/>
              <a:gd name="connsiteY29" fmla="*/ 4163492 h 6858001"/>
              <a:gd name="connsiteX30" fmla="*/ 8145529 w 8376484"/>
              <a:gd name="connsiteY30" fmla="*/ 4293793 h 6858001"/>
              <a:gd name="connsiteX31" fmla="*/ 8150235 w 8376484"/>
              <a:gd name="connsiteY31" fmla="*/ 4421352 h 6858001"/>
              <a:gd name="connsiteX32" fmla="*/ 8163515 w 8376484"/>
              <a:gd name="connsiteY32" fmla="*/ 4670298 h 6858001"/>
              <a:gd name="connsiteX33" fmla="*/ 8177634 w 8376484"/>
              <a:gd name="connsiteY33" fmla="*/ 4908956 h 6858001"/>
              <a:gd name="connsiteX34" fmla="*/ 8192426 w 8376484"/>
              <a:gd name="connsiteY34" fmla="*/ 5138013 h 6858001"/>
              <a:gd name="connsiteX35" fmla="*/ 8208731 w 8376484"/>
              <a:gd name="connsiteY35" fmla="*/ 5354726 h 6858001"/>
              <a:gd name="connsiteX36" fmla="*/ 8225708 w 8376484"/>
              <a:gd name="connsiteY36" fmla="*/ 5561838 h 6858001"/>
              <a:gd name="connsiteX37" fmla="*/ 8244029 w 8376484"/>
              <a:gd name="connsiteY37" fmla="*/ 5753862 h 6858001"/>
              <a:gd name="connsiteX38" fmla="*/ 8262015 w 8376484"/>
              <a:gd name="connsiteY38" fmla="*/ 5934227 h 6858001"/>
              <a:gd name="connsiteX39" fmla="*/ 8280000 w 8376484"/>
              <a:gd name="connsiteY39" fmla="*/ 6100191 h 6858001"/>
              <a:gd name="connsiteX40" fmla="*/ 8296977 w 8376484"/>
              <a:gd name="connsiteY40" fmla="*/ 6252438 h 6858001"/>
              <a:gd name="connsiteX41" fmla="*/ 8313114 w 8376484"/>
              <a:gd name="connsiteY41" fmla="*/ 6387541 h 6858001"/>
              <a:gd name="connsiteX42" fmla="*/ 8328410 w 8376484"/>
              <a:gd name="connsiteY42" fmla="*/ 6509613 h 6858001"/>
              <a:gd name="connsiteX43" fmla="*/ 8341185 w 8376484"/>
              <a:gd name="connsiteY43" fmla="*/ 6612483 h 6858001"/>
              <a:gd name="connsiteX44" fmla="*/ 8353287 w 8376484"/>
              <a:gd name="connsiteY44" fmla="*/ 6698894 h 6858001"/>
              <a:gd name="connsiteX45" fmla="*/ 8370601 w 8376484"/>
              <a:gd name="connsiteY45" fmla="*/ 6817538 h 6858001"/>
              <a:gd name="connsiteX46" fmla="*/ 8376484 w 8376484"/>
              <a:gd name="connsiteY46" fmla="*/ 6858000 h 6858001"/>
              <a:gd name="connsiteX47" fmla="*/ 7471130 w 8376484"/>
              <a:gd name="connsiteY47" fmla="*/ 6858000 h 6858001"/>
              <a:gd name="connsiteX48" fmla="*/ 7471130 w 8376484"/>
              <a:gd name="connsiteY48" fmla="*/ 6858001 h 6858001"/>
              <a:gd name="connsiteX49" fmla="*/ 1380566 w 8376484"/>
              <a:gd name="connsiteY49" fmla="*/ 6858001 h 6858001"/>
              <a:gd name="connsiteX50" fmla="*/ 1380566 w 8376484"/>
              <a:gd name="connsiteY50" fmla="*/ 6858000 h 6858001"/>
              <a:gd name="connsiteX51" fmla="*/ 0 w 8376484"/>
              <a:gd name="connsiteY51" fmla="*/ 6858000 h 6858001"/>
              <a:gd name="connsiteX52" fmla="*/ 0 w 8376484"/>
              <a:gd name="connsiteY52" fmla="*/ 0 h 6858001"/>
              <a:gd name="connsiteX53" fmla="*/ 1917290 w 8376484"/>
              <a:gd name="connsiteY53" fmla="*/ 0 h 6858001"/>
              <a:gd name="connsiteX54" fmla="*/ 1917290 w 8376484"/>
              <a:gd name="connsiteY54" fmla="*/ 1 h 6858001"/>
              <a:gd name="connsiteX55" fmla="*/ 7031769 w 8376484"/>
              <a:gd name="connsiteY5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376484" h="6858001">
                <a:moveTo>
                  <a:pt x="7031769" y="0"/>
                </a:moveTo>
                <a:lnTo>
                  <a:pt x="8375307" y="0"/>
                </a:lnTo>
                <a:lnTo>
                  <a:pt x="8350262" y="155677"/>
                </a:lnTo>
                <a:lnTo>
                  <a:pt x="8326393" y="310668"/>
                </a:lnTo>
                <a:lnTo>
                  <a:pt x="8303029" y="466344"/>
                </a:lnTo>
                <a:lnTo>
                  <a:pt x="8283026" y="622707"/>
                </a:lnTo>
                <a:lnTo>
                  <a:pt x="8262855" y="778383"/>
                </a:lnTo>
                <a:lnTo>
                  <a:pt x="8244029" y="934746"/>
                </a:lnTo>
                <a:lnTo>
                  <a:pt x="8227893" y="1089051"/>
                </a:lnTo>
                <a:lnTo>
                  <a:pt x="8212597" y="1245413"/>
                </a:lnTo>
                <a:lnTo>
                  <a:pt x="8198645" y="1401090"/>
                </a:lnTo>
                <a:lnTo>
                  <a:pt x="8186543" y="1554023"/>
                </a:lnTo>
                <a:lnTo>
                  <a:pt x="8174440" y="1709014"/>
                </a:lnTo>
                <a:lnTo>
                  <a:pt x="8164355" y="1861947"/>
                </a:lnTo>
                <a:lnTo>
                  <a:pt x="8156455" y="2014881"/>
                </a:lnTo>
                <a:lnTo>
                  <a:pt x="8148218" y="2167128"/>
                </a:lnTo>
                <a:lnTo>
                  <a:pt x="8141327" y="2318004"/>
                </a:lnTo>
                <a:lnTo>
                  <a:pt x="8136452" y="2467509"/>
                </a:lnTo>
                <a:lnTo>
                  <a:pt x="8132250" y="2617013"/>
                </a:lnTo>
                <a:lnTo>
                  <a:pt x="8128216" y="2765146"/>
                </a:lnTo>
                <a:lnTo>
                  <a:pt x="8126367" y="2911221"/>
                </a:lnTo>
                <a:lnTo>
                  <a:pt x="8124350" y="3057297"/>
                </a:lnTo>
                <a:lnTo>
                  <a:pt x="8123341" y="3201315"/>
                </a:lnTo>
                <a:lnTo>
                  <a:pt x="8124350" y="3343961"/>
                </a:lnTo>
                <a:lnTo>
                  <a:pt x="8124350" y="3485236"/>
                </a:lnTo>
                <a:lnTo>
                  <a:pt x="8126367" y="3625139"/>
                </a:lnTo>
                <a:lnTo>
                  <a:pt x="8129392" y="3762299"/>
                </a:lnTo>
                <a:lnTo>
                  <a:pt x="8132250" y="3898087"/>
                </a:lnTo>
                <a:lnTo>
                  <a:pt x="8135444" y="4031133"/>
                </a:lnTo>
                <a:lnTo>
                  <a:pt x="8140318" y="4163492"/>
                </a:lnTo>
                <a:lnTo>
                  <a:pt x="8145529" y="4293793"/>
                </a:lnTo>
                <a:lnTo>
                  <a:pt x="8150235" y="4421352"/>
                </a:lnTo>
                <a:lnTo>
                  <a:pt x="8163515" y="4670298"/>
                </a:lnTo>
                <a:lnTo>
                  <a:pt x="8177634" y="4908956"/>
                </a:lnTo>
                <a:lnTo>
                  <a:pt x="8192426" y="5138013"/>
                </a:lnTo>
                <a:lnTo>
                  <a:pt x="8208731" y="5354726"/>
                </a:lnTo>
                <a:lnTo>
                  <a:pt x="8225708" y="5561838"/>
                </a:lnTo>
                <a:lnTo>
                  <a:pt x="8244029" y="5753862"/>
                </a:lnTo>
                <a:lnTo>
                  <a:pt x="8262015" y="5934227"/>
                </a:lnTo>
                <a:lnTo>
                  <a:pt x="8280000" y="6100191"/>
                </a:lnTo>
                <a:lnTo>
                  <a:pt x="8296977" y="6252438"/>
                </a:lnTo>
                <a:lnTo>
                  <a:pt x="8313114" y="6387541"/>
                </a:lnTo>
                <a:lnTo>
                  <a:pt x="8328410" y="6509613"/>
                </a:lnTo>
                <a:lnTo>
                  <a:pt x="8341185" y="6612483"/>
                </a:lnTo>
                <a:lnTo>
                  <a:pt x="8353287" y="6698894"/>
                </a:lnTo>
                <a:lnTo>
                  <a:pt x="8370601" y="6817538"/>
                </a:lnTo>
                <a:lnTo>
                  <a:pt x="8376484" y="6858000"/>
                </a:lnTo>
                <a:lnTo>
                  <a:pt x="7471130" y="6858000"/>
                </a:lnTo>
                <a:lnTo>
                  <a:pt x="7471130" y="6858001"/>
                </a:lnTo>
                <a:lnTo>
                  <a:pt x="1380566" y="6858001"/>
                </a:lnTo>
                <a:lnTo>
                  <a:pt x="1380566" y="6858000"/>
                </a:lnTo>
                <a:lnTo>
                  <a:pt x="0" y="6858000"/>
                </a:lnTo>
                <a:lnTo>
                  <a:pt x="0" y="0"/>
                </a:lnTo>
                <a:lnTo>
                  <a:pt x="1917290" y="0"/>
                </a:lnTo>
                <a:lnTo>
                  <a:pt x="1917290" y="1"/>
                </a:lnTo>
                <a:lnTo>
                  <a:pt x="7031769" y="1"/>
                </a:lnTo>
                <a:close/>
              </a:path>
            </a:pathLst>
          </a:custGeom>
          <a:ln>
            <a:noFill/>
          </a:ln>
        </p:spPr>
        <p:txBody>
          <a:bodyPr rtlCol="0" anchor="ctr"/>
          <a:lstStyle/>
          <a:p>
            <a:pPr algn="ctr"/>
            <a:endParaRPr lang="en-US"/>
          </a:p>
        </p:txBody>
      </p:sp>
      <p:sp>
        <p:nvSpPr>
          <p:cNvPr id="26" name="Rectangle 25">
            <a:extLst>
              <a:ext uri="{FF2B5EF4-FFF2-40B4-BE49-F238E27FC236}">
                <a16:creationId xmlns:a16="http://schemas.microsoft.com/office/drawing/2014/main" id="{6C74A888-48BE-4604-BB14-E6C5E9D0F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688F98D-7295-E343-8A23-37562C7E37F9}"/>
              </a:ext>
            </a:extLst>
          </p:cNvPr>
          <p:cNvSpPr>
            <a:spLocks noGrp="1"/>
          </p:cNvSpPr>
          <p:nvPr>
            <p:ph type="title"/>
          </p:nvPr>
        </p:nvSpPr>
        <p:spPr>
          <a:xfrm>
            <a:off x="983231" y="938953"/>
            <a:ext cx="6630143" cy="4980094"/>
          </a:xfrm>
        </p:spPr>
        <p:txBody>
          <a:bodyPr vert="horz" lIns="91440" tIns="45720" rIns="91440" bIns="45720" rtlCol="0" anchor="ctr">
            <a:normAutofit/>
          </a:bodyPr>
          <a:lstStyle/>
          <a:p>
            <a:pPr algn="r"/>
            <a:r>
              <a:rPr lang="en-US" sz="7200" b="0" i="0" kern="1200" dirty="0">
                <a:solidFill>
                  <a:schemeClr val="tx2"/>
                </a:solidFill>
                <a:latin typeface="+mj-lt"/>
                <a:ea typeface="+mj-ea"/>
                <a:cs typeface="+mj-cs"/>
              </a:rPr>
              <a:t>Thank you for your attendance </a:t>
            </a:r>
          </a:p>
        </p:txBody>
      </p:sp>
      <p:sp>
        <p:nvSpPr>
          <p:cNvPr id="3" name="Text Placeholder 2">
            <a:extLst>
              <a:ext uri="{FF2B5EF4-FFF2-40B4-BE49-F238E27FC236}">
                <a16:creationId xmlns:a16="http://schemas.microsoft.com/office/drawing/2014/main" id="{A45719E9-DEE5-AD41-99DD-439B9AF6D1DA}"/>
              </a:ext>
            </a:extLst>
          </p:cNvPr>
          <p:cNvSpPr>
            <a:spLocks noGrp="1"/>
          </p:cNvSpPr>
          <p:nvPr>
            <p:ph type="body" sz="quarter" idx="10"/>
          </p:nvPr>
        </p:nvSpPr>
        <p:spPr>
          <a:xfrm>
            <a:off x="8589682" y="1317171"/>
            <a:ext cx="2872975" cy="4223658"/>
          </a:xfrm>
        </p:spPr>
        <p:txBody>
          <a:bodyPr vert="horz" lIns="91440" tIns="45720" rIns="91440" bIns="45720" rtlCol="0" anchor="ctr">
            <a:normAutofit/>
          </a:bodyPr>
          <a:lstStyle/>
          <a:p>
            <a:pPr marL="0" indent="0">
              <a:buNone/>
            </a:pPr>
            <a:endParaRPr lang="en-US" sz="2000" b="0" i="0" kern="1200" cap="all" dirty="0">
              <a:solidFill>
                <a:schemeClr val="bg2"/>
              </a:solidFill>
              <a:latin typeface="+mj-lt"/>
              <a:ea typeface="+mj-ea"/>
              <a:cs typeface="+mj-cs"/>
            </a:endParaRPr>
          </a:p>
        </p:txBody>
      </p:sp>
    </p:spTree>
    <p:extLst>
      <p:ext uri="{BB962C8B-B14F-4D97-AF65-F5344CB8AC3E}">
        <p14:creationId xmlns:p14="http://schemas.microsoft.com/office/powerpoint/2010/main" val="146662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3029E44-B238-FB79-A48C-C3851799F32C}"/>
              </a:ext>
            </a:extLst>
          </p:cNvPr>
          <p:cNvSpPr txBox="1">
            <a:spLocks/>
          </p:cNvSpPr>
          <p:nvPr/>
        </p:nvSpPr>
        <p:spPr>
          <a:xfrm>
            <a:off x="442913" y="2142807"/>
            <a:ext cx="5437187" cy="4057968"/>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lnSpc>
                <a:spcPct val="90000"/>
              </a:lnSpc>
              <a:buFont typeface="Arial" panose="020B0604020202020204" pitchFamily="34" charset="0"/>
              <a:buChar char="•"/>
            </a:pPr>
            <a:r>
              <a:rPr lang="en-GB" sz="1400" b="1" kern="1200" dirty="0">
                <a:effectLst/>
                <a:latin typeface="+mn-lt"/>
                <a:ea typeface="+mn-ea"/>
                <a:cs typeface="+mn-cs"/>
              </a:rPr>
              <a:t>Differences in the delivery of comprehensive sexuality education by gender, ethnicity, and the setting of instruction, leave many adolescents without critical information. </a:t>
            </a:r>
          </a:p>
          <a:p>
            <a:pPr marL="171450" indent="-171450" algn="just">
              <a:lnSpc>
                <a:spcPct val="90000"/>
              </a:lnSpc>
              <a:buFont typeface="Arial" panose="020B0604020202020204" pitchFamily="34" charset="0"/>
              <a:buChar char="•"/>
            </a:pPr>
            <a:r>
              <a:rPr lang="en-GB" sz="1400" b="1" kern="1200" dirty="0">
                <a:effectLst/>
                <a:latin typeface="+mn-lt"/>
                <a:ea typeface="+mn-ea"/>
                <a:cs typeface="+mn-cs"/>
              </a:rPr>
              <a:t>Living with HIV and the stigma associated with it multiply the problems faced by young people. </a:t>
            </a:r>
          </a:p>
          <a:p>
            <a:pPr marL="171450" indent="-171450" algn="just">
              <a:lnSpc>
                <a:spcPct val="90000"/>
              </a:lnSpc>
              <a:buFont typeface="Arial" panose="020B0604020202020204" pitchFamily="34" charset="0"/>
              <a:buChar char="•"/>
            </a:pPr>
            <a:r>
              <a:rPr lang="en-GB" sz="1400" b="1" kern="1200" dirty="0">
                <a:effectLst/>
                <a:latin typeface="+mn-lt"/>
                <a:ea typeface="+mn-ea"/>
                <a:cs typeface="+mn-cs"/>
              </a:rPr>
              <a:t>Antiretroviral Therapy (ART) programme has improved the health condition of young people living with HIV (YPLHIV) by averting AIDS-related health deterioration, young people’s ‘growing-up’ concerns (sexual &amp; reproductive health and rights) remain largely unaddressed. </a:t>
            </a:r>
          </a:p>
          <a:p>
            <a:pPr marL="171450" indent="-171450" algn="just">
              <a:lnSpc>
                <a:spcPct val="90000"/>
              </a:lnSpc>
              <a:buFont typeface="Arial" panose="020B0604020202020204" pitchFamily="34" charset="0"/>
              <a:buChar char="•"/>
            </a:pPr>
            <a:r>
              <a:rPr lang="en-GB" sz="1400" b="1" kern="1200" dirty="0">
                <a:effectLst/>
                <a:latin typeface="+mn-lt"/>
                <a:ea typeface="+mn-ea"/>
                <a:cs typeface="+mn-cs"/>
              </a:rPr>
              <a:t>YPLHIV in low- and middle-income countries are entering young adulthood in significant numbers. Yet much HIV-related research on and service delivery for these young people has focused on clinical outcomes and healthcare management, with little to no emphasis on their sexual and reproductive. </a:t>
            </a:r>
            <a:endParaRPr lang="en-GB" sz="1400" b="1" kern="1200" dirty="0">
              <a:latin typeface="+mn-lt"/>
              <a:ea typeface="+mn-ea"/>
              <a:cs typeface="+mn-cs"/>
            </a:endParaRPr>
          </a:p>
          <a:p>
            <a:pPr>
              <a:lnSpc>
                <a:spcPct val="90000"/>
              </a:lnSpc>
            </a:pPr>
            <a:r>
              <a:rPr lang="en-GB" sz="1100" kern="1200" dirty="0">
                <a:latin typeface="+mn-lt"/>
                <a:ea typeface="+mn-ea"/>
                <a:cs typeface="+mn-cs"/>
              </a:rPr>
              <a:t> </a:t>
            </a:r>
          </a:p>
        </p:txBody>
      </p:sp>
      <p:pic>
        <p:nvPicPr>
          <p:cNvPr id="16" name="Content Placeholder 15" descr="A group of children posing for a photo&#10;&#10;Description automatically generated with medium confidence">
            <a:extLst>
              <a:ext uri="{FF2B5EF4-FFF2-40B4-BE49-F238E27FC236}">
                <a16:creationId xmlns:a16="http://schemas.microsoft.com/office/drawing/2014/main" id="{D0E2382E-B5D7-7AE1-FCEB-D9E0D84890B8}"/>
              </a:ext>
            </a:extLst>
          </p:cNvPr>
          <p:cNvPicPr>
            <a:picLocks noGrp="1" noChangeAspect="1"/>
          </p:cNvPicPr>
          <p:nvPr>
            <p:ph sz="quarter" idx="13"/>
          </p:nvPr>
        </p:nvPicPr>
        <p:blipFill rotWithShape="1">
          <a:blip r:embed="rId2"/>
          <a:srcRect l="7790" r="4050" b="1"/>
          <a:stretch/>
        </p:blipFill>
        <p:spPr>
          <a:xfrm>
            <a:off x="6311903" y="2097091"/>
            <a:ext cx="5437188" cy="4103687"/>
          </a:xfrm>
          <a:noFill/>
        </p:spPr>
      </p:pic>
      <p:sp>
        <p:nvSpPr>
          <p:cNvPr id="21" name="Text Placeholder 3">
            <a:extLst>
              <a:ext uri="{FF2B5EF4-FFF2-40B4-BE49-F238E27FC236}">
                <a16:creationId xmlns:a16="http://schemas.microsoft.com/office/drawing/2014/main" id="{CFA73467-6812-DA04-3376-BD7DCAFF1190}"/>
              </a:ext>
            </a:extLst>
          </p:cNvPr>
          <p:cNvSpPr>
            <a:spLocks noGrp="1"/>
          </p:cNvSpPr>
          <p:nvPr>
            <p:ph type="body" sz="quarter" idx="15"/>
          </p:nvPr>
        </p:nvSpPr>
        <p:spPr>
          <a:xfrm>
            <a:off x="442909" y="2097088"/>
            <a:ext cx="5437191" cy="45719"/>
          </a:xfrm>
        </p:spPr>
        <p:txBody>
          <a:bodyPr>
            <a:normAutofit fontScale="25000" lnSpcReduction="20000"/>
          </a:bodyPr>
          <a:lstStyle/>
          <a:p>
            <a:endParaRPr lang="en-US" dirty="0"/>
          </a:p>
        </p:txBody>
      </p:sp>
      <p:sp>
        <p:nvSpPr>
          <p:cNvPr id="23" name="Text Placeholder 4">
            <a:extLst>
              <a:ext uri="{FF2B5EF4-FFF2-40B4-BE49-F238E27FC236}">
                <a16:creationId xmlns:a16="http://schemas.microsoft.com/office/drawing/2014/main" id="{949D54D9-88E5-879D-F456-5AF571B1C5BF}"/>
              </a:ext>
            </a:extLst>
          </p:cNvPr>
          <p:cNvSpPr>
            <a:spLocks noGrp="1"/>
          </p:cNvSpPr>
          <p:nvPr>
            <p:ph type="body" sz="quarter" idx="16"/>
          </p:nvPr>
        </p:nvSpPr>
        <p:spPr/>
        <p:txBody>
          <a:bodyPr/>
          <a:lstStyle/>
          <a:p>
            <a:endParaRPr lang="en-US"/>
          </a:p>
        </p:txBody>
      </p:sp>
      <p:sp>
        <p:nvSpPr>
          <p:cNvPr id="2" name="Title 1">
            <a:extLst>
              <a:ext uri="{FF2B5EF4-FFF2-40B4-BE49-F238E27FC236}">
                <a16:creationId xmlns:a16="http://schemas.microsoft.com/office/drawing/2014/main" id="{F25BBC79-ADC6-0046-8A5F-BE970FB5E168}"/>
              </a:ext>
            </a:extLst>
          </p:cNvPr>
          <p:cNvSpPr>
            <a:spLocks noGrp="1"/>
          </p:cNvSpPr>
          <p:nvPr>
            <p:ph type="title"/>
          </p:nvPr>
        </p:nvSpPr>
        <p:spPr/>
        <p:txBody>
          <a:bodyPr vert="horz" lIns="0" tIns="0" rIns="0" bIns="0" rtlCol="0" anchor="t">
            <a:normAutofit/>
          </a:bodyPr>
          <a:lstStyle/>
          <a:p>
            <a:r>
              <a:rPr lang="en-GB"/>
              <a:t>Background </a:t>
            </a:r>
            <a:endParaRPr lang="en-GB" dirty="0"/>
          </a:p>
        </p:txBody>
      </p:sp>
      <p:sp>
        <p:nvSpPr>
          <p:cNvPr id="8" name="Content Placeholder 2">
            <a:extLst>
              <a:ext uri="{FF2B5EF4-FFF2-40B4-BE49-F238E27FC236}">
                <a16:creationId xmlns:a16="http://schemas.microsoft.com/office/drawing/2014/main" id="{BE88422E-D886-A5FE-B5F3-33B34C28C435}"/>
              </a:ext>
            </a:extLst>
          </p:cNvPr>
          <p:cNvSpPr txBox="1">
            <a:spLocks/>
          </p:cNvSpPr>
          <p:nvPr/>
        </p:nvSpPr>
        <p:spPr>
          <a:xfrm>
            <a:off x="8075613" y="5537200"/>
            <a:ext cx="2827566" cy="361942"/>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100000"/>
              <a:buFont typeface="Courier New" panose="02070309020205020404" pitchFamily="49"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dirty="0"/>
          </a:p>
        </p:txBody>
      </p:sp>
      <p:sp>
        <p:nvSpPr>
          <p:cNvPr id="9" name="Content Placeholder 2">
            <a:extLst>
              <a:ext uri="{FF2B5EF4-FFF2-40B4-BE49-F238E27FC236}">
                <a16:creationId xmlns:a16="http://schemas.microsoft.com/office/drawing/2014/main" id="{972A7BA7-161B-DB1C-C88F-6EA5AAC8A29B}"/>
              </a:ext>
            </a:extLst>
          </p:cNvPr>
          <p:cNvSpPr txBox="1">
            <a:spLocks/>
          </p:cNvSpPr>
          <p:nvPr/>
        </p:nvSpPr>
        <p:spPr>
          <a:xfrm>
            <a:off x="442916" y="3848402"/>
            <a:ext cx="4992113" cy="2351073"/>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100000"/>
              <a:buFont typeface="Courier New" panose="02070309020205020404" pitchFamily="49"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p>
        </p:txBody>
      </p:sp>
    </p:spTree>
    <p:extLst>
      <p:ext uri="{BB962C8B-B14F-4D97-AF65-F5344CB8AC3E}">
        <p14:creationId xmlns:p14="http://schemas.microsoft.com/office/powerpoint/2010/main" val="3014233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3E17C1-788B-8242-9BB1-6B5637005F08}"/>
              </a:ext>
            </a:extLst>
          </p:cNvPr>
          <p:cNvSpPr>
            <a:spLocks noGrp="1"/>
          </p:cNvSpPr>
          <p:nvPr>
            <p:ph sz="quarter" idx="13"/>
          </p:nvPr>
        </p:nvSpPr>
        <p:spPr/>
        <p:txBody>
          <a:bodyPr>
            <a:normAutofit/>
          </a:bodyPr>
          <a:lstStyle/>
          <a:p>
            <a:pPr marL="342900" indent="-342900">
              <a:buFont typeface="Arial" panose="020B0604020202020204" pitchFamily="34" charset="0"/>
              <a:buChar char="•"/>
            </a:pPr>
            <a:r>
              <a:rPr lang="en-IN" dirty="0"/>
              <a:t>To enhance the expertise of program planners and implementers to work with young people and address the diversity of young people’s challenges.</a:t>
            </a:r>
            <a:endParaRPr lang="en-GB" dirty="0"/>
          </a:p>
        </p:txBody>
      </p:sp>
      <p:sp>
        <p:nvSpPr>
          <p:cNvPr id="2" name="Title 1">
            <a:extLst>
              <a:ext uri="{FF2B5EF4-FFF2-40B4-BE49-F238E27FC236}">
                <a16:creationId xmlns:a16="http://schemas.microsoft.com/office/drawing/2014/main" id="{52B43FCC-9810-5A40-BD99-79D9BA351B05}"/>
              </a:ext>
            </a:extLst>
          </p:cNvPr>
          <p:cNvSpPr>
            <a:spLocks noGrp="1"/>
          </p:cNvSpPr>
          <p:nvPr>
            <p:ph type="title"/>
          </p:nvPr>
        </p:nvSpPr>
        <p:spPr/>
        <p:txBody>
          <a:bodyPr anchor="t">
            <a:normAutofit/>
          </a:bodyPr>
          <a:lstStyle/>
          <a:p>
            <a:r>
              <a:rPr lang="en-GB"/>
              <a:t>Objectives </a:t>
            </a:r>
            <a:endParaRPr lang="en-GB" noProof="0"/>
          </a:p>
        </p:txBody>
      </p:sp>
      <p:pic>
        <p:nvPicPr>
          <p:cNvPr id="9" name="Picture Placeholder 8" descr="A picture containing outdoor, person, ground&#10;&#10;Description automatically generated">
            <a:extLst>
              <a:ext uri="{FF2B5EF4-FFF2-40B4-BE49-F238E27FC236}">
                <a16:creationId xmlns:a16="http://schemas.microsoft.com/office/drawing/2014/main" id="{731FBB9E-5B97-A78E-895F-A85E00DE5D6F}"/>
              </a:ext>
            </a:extLst>
          </p:cNvPr>
          <p:cNvPicPr>
            <a:picLocks noGrp="1" noChangeAspect="1"/>
          </p:cNvPicPr>
          <p:nvPr>
            <p:ph type="pic" sz="quarter" idx="14"/>
          </p:nvPr>
        </p:nvPicPr>
        <p:blipFill rotWithShape="1">
          <a:blip r:embed="rId3"/>
          <a:srcRect l="6191" r="6191"/>
          <a:stretch/>
        </p:blipFill>
        <p:spPr>
          <a:noFill/>
        </p:spPr>
      </p:pic>
      <p:sp>
        <p:nvSpPr>
          <p:cNvPr id="5" name="TextBox 4">
            <a:extLst>
              <a:ext uri="{FF2B5EF4-FFF2-40B4-BE49-F238E27FC236}">
                <a16:creationId xmlns:a16="http://schemas.microsoft.com/office/drawing/2014/main" id="{BCBAA0F7-3052-037A-3606-F5C64015AC51}"/>
              </a:ext>
            </a:extLst>
          </p:cNvPr>
          <p:cNvSpPr txBox="1"/>
          <p:nvPr/>
        </p:nvSpPr>
        <p:spPr>
          <a:xfrm>
            <a:off x="1460500" y="5321300"/>
            <a:ext cx="184731" cy="369332"/>
          </a:xfrm>
          <a:prstGeom prst="rect">
            <a:avLst/>
          </a:prstGeom>
          <a:noFill/>
        </p:spPr>
        <p:txBody>
          <a:bodyPr wrap="none" rtlCol="0">
            <a:spAutoFit/>
          </a:bodyPr>
          <a:lstStyle/>
          <a:p>
            <a:pPr algn="l"/>
            <a:endParaRPr lang="en-KE" dirty="0"/>
          </a:p>
        </p:txBody>
      </p:sp>
      <p:sp>
        <p:nvSpPr>
          <p:cNvPr id="6" name="TextBox 5">
            <a:extLst>
              <a:ext uri="{FF2B5EF4-FFF2-40B4-BE49-F238E27FC236}">
                <a16:creationId xmlns:a16="http://schemas.microsoft.com/office/drawing/2014/main" id="{952D2A3E-AC4B-95C2-3FF1-2A37832899AF}"/>
              </a:ext>
            </a:extLst>
          </p:cNvPr>
          <p:cNvSpPr txBox="1"/>
          <p:nvPr/>
        </p:nvSpPr>
        <p:spPr>
          <a:xfrm>
            <a:off x="4140200" y="711200"/>
            <a:ext cx="184731" cy="369332"/>
          </a:xfrm>
          <a:prstGeom prst="rect">
            <a:avLst/>
          </a:prstGeom>
          <a:noFill/>
        </p:spPr>
        <p:txBody>
          <a:bodyPr wrap="none" rtlCol="0">
            <a:spAutoFit/>
          </a:bodyPr>
          <a:lstStyle/>
          <a:p>
            <a:pPr algn="l"/>
            <a:endParaRPr lang="en-KE" dirty="0"/>
          </a:p>
        </p:txBody>
      </p:sp>
      <p:sp>
        <p:nvSpPr>
          <p:cNvPr id="7" name="TextBox 6">
            <a:extLst>
              <a:ext uri="{FF2B5EF4-FFF2-40B4-BE49-F238E27FC236}">
                <a16:creationId xmlns:a16="http://schemas.microsoft.com/office/drawing/2014/main" id="{F486B55D-9105-D12E-4242-66833C961E69}"/>
              </a:ext>
            </a:extLst>
          </p:cNvPr>
          <p:cNvSpPr txBox="1"/>
          <p:nvPr/>
        </p:nvSpPr>
        <p:spPr>
          <a:xfrm>
            <a:off x="5118100" y="863600"/>
            <a:ext cx="184731" cy="369332"/>
          </a:xfrm>
          <a:prstGeom prst="rect">
            <a:avLst/>
          </a:prstGeom>
          <a:noFill/>
        </p:spPr>
        <p:txBody>
          <a:bodyPr wrap="none" rtlCol="0">
            <a:spAutoFit/>
          </a:bodyPr>
          <a:lstStyle/>
          <a:p>
            <a:pPr algn="l"/>
            <a:endParaRPr lang="en-KE" dirty="0"/>
          </a:p>
        </p:txBody>
      </p:sp>
    </p:spTree>
    <p:extLst>
      <p:ext uri="{BB962C8B-B14F-4D97-AF65-F5344CB8AC3E}">
        <p14:creationId xmlns:p14="http://schemas.microsoft.com/office/powerpoint/2010/main" val="1860858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F8E24-D2CD-34F5-88AF-6EFCC4CEDCA6}"/>
              </a:ext>
            </a:extLst>
          </p:cNvPr>
          <p:cNvSpPr>
            <a:spLocks noGrp="1"/>
          </p:cNvSpPr>
          <p:nvPr>
            <p:ph type="ctrTitle"/>
          </p:nvPr>
        </p:nvSpPr>
        <p:spPr>
          <a:xfrm>
            <a:off x="342900" y="441325"/>
            <a:ext cx="11099800" cy="930275"/>
          </a:xfrm>
        </p:spPr>
        <p:txBody>
          <a:bodyPr/>
          <a:lstStyle/>
          <a:p>
            <a:r>
              <a:rPr lang="en-GB" sz="2800" b="1" noProof="0" dirty="0"/>
              <a:t> </a:t>
            </a:r>
            <a:r>
              <a:rPr lang="en-GB" sz="2800" b="1" dirty="0"/>
              <a:t>Barriers to Accessing </a:t>
            </a:r>
            <a:r>
              <a:rPr lang="en-GB" sz="2800" b="1" noProof="0" dirty="0"/>
              <a:t>SRHR HIV Care for Young People Living with HIV  </a:t>
            </a:r>
            <a:endParaRPr lang="en-KE" sz="2800" b="1" dirty="0"/>
          </a:p>
        </p:txBody>
      </p:sp>
      <p:sp>
        <p:nvSpPr>
          <p:cNvPr id="3" name="Subtitle 2">
            <a:extLst>
              <a:ext uri="{FF2B5EF4-FFF2-40B4-BE49-F238E27FC236}">
                <a16:creationId xmlns:a16="http://schemas.microsoft.com/office/drawing/2014/main" id="{1BF8F05C-70FE-507F-CD41-B06FF833C43B}"/>
              </a:ext>
            </a:extLst>
          </p:cNvPr>
          <p:cNvSpPr>
            <a:spLocks noGrp="1"/>
          </p:cNvSpPr>
          <p:nvPr>
            <p:ph type="subTitle" idx="1"/>
          </p:nvPr>
        </p:nvSpPr>
        <p:spPr>
          <a:xfrm>
            <a:off x="533400" y="2349500"/>
            <a:ext cx="11215688" cy="3746500"/>
          </a:xfrm>
        </p:spPr>
        <p:txBody>
          <a:bodyPr/>
          <a:lstStyle/>
          <a:p>
            <a:pPr marL="342900" indent="-342900">
              <a:buFont typeface="Arial" panose="020B0604020202020204" pitchFamily="34" charset="0"/>
              <a:buChar char="•"/>
            </a:pPr>
            <a:r>
              <a:rPr lang="en-KE" cap="none" dirty="0">
                <a:solidFill>
                  <a:schemeClr val="tx1"/>
                </a:solidFill>
              </a:rPr>
              <a:t>Access to SRH and HIV services  ( Stigma by health workers); Information, physical barriers </a:t>
            </a:r>
          </a:p>
          <a:p>
            <a:pPr marL="342900" indent="-342900">
              <a:buFont typeface="Arial" panose="020B0604020202020204" pitchFamily="34" charset="0"/>
              <a:buChar char="•"/>
            </a:pPr>
            <a:r>
              <a:rPr lang="en-KE" cap="none" dirty="0">
                <a:solidFill>
                  <a:schemeClr val="tx1"/>
                </a:solidFill>
              </a:rPr>
              <a:t> Laws and policies that discriminate young people’s access to </a:t>
            </a:r>
            <a:r>
              <a:rPr lang="en-GB" cap="none" dirty="0" err="1">
                <a:solidFill>
                  <a:schemeClr val="tx1"/>
                </a:solidFill>
              </a:rPr>
              <a:t>i.e</a:t>
            </a:r>
            <a:r>
              <a:rPr lang="en-GB" cap="none" dirty="0">
                <a:solidFill>
                  <a:schemeClr val="tx1"/>
                </a:solidFill>
              </a:rPr>
              <a:t>, Consent Laws, Spousal Consent Laws, Criminalization of young persons from key populations, including LGBTQI+ , criminalization of the transmission of HIV; where laws are ambiguous, health workers’ reluctant to provide services </a:t>
            </a:r>
          </a:p>
          <a:p>
            <a:pPr marL="342900" indent="-342900">
              <a:buFont typeface="Arial" panose="020B0604020202020204" pitchFamily="34" charset="0"/>
              <a:buChar char="•"/>
            </a:pPr>
            <a:r>
              <a:rPr lang="en-GB" cap="none" dirty="0">
                <a:solidFill>
                  <a:schemeClr val="tx1"/>
                </a:solidFill>
              </a:rPr>
              <a:t>Cultural barriers: Negative cultural ideas about girls, young people living with HIV accessing SRH services </a:t>
            </a:r>
          </a:p>
          <a:p>
            <a:pPr marL="342900" indent="-342900">
              <a:buFont typeface="Arial" panose="020B0604020202020204" pitchFamily="34" charset="0"/>
              <a:buChar char="•"/>
            </a:pPr>
            <a:endParaRPr lang="en-GB" cap="none" dirty="0"/>
          </a:p>
          <a:p>
            <a:pPr marL="342900" indent="-342900">
              <a:buFont typeface="Arial" panose="020B0604020202020204" pitchFamily="34" charset="0"/>
              <a:buChar char="•"/>
            </a:pPr>
            <a:endParaRPr lang="en-KE" dirty="0"/>
          </a:p>
        </p:txBody>
      </p:sp>
    </p:spTree>
    <p:extLst>
      <p:ext uri="{BB962C8B-B14F-4D97-AF65-F5344CB8AC3E}">
        <p14:creationId xmlns:p14="http://schemas.microsoft.com/office/powerpoint/2010/main" val="139104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p:txBody>
          <a:bodyPr>
            <a:normAutofit/>
          </a:bodyPr>
          <a:lstStyle/>
          <a:p>
            <a:r>
              <a:rPr lang="en-GB" dirty="0"/>
              <a:t>Q and A  Session: </a:t>
            </a:r>
          </a:p>
          <a:p>
            <a:pPr marL="342900" indent="-342900">
              <a:buFont typeface="Arial" panose="020B0604020202020204" pitchFamily="34" charset="0"/>
              <a:buChar char="•"/>
            </a:pPr>
            <a:r>
              <a:rPr lang="en-GB" dirty="0"/>
              <a:t>What challenges do young people Living with HIV face in accessing SRHR and HIV Care in your community?</a:t>
            </a:r>
          </a:p>
          <a:p>
            <a:pPr marL="342900" indent="-342900">
              <a:buFont typeface="Arial" panose="020B0604020202020204" pitchFamily="34" charset="0"/>
              <a:buChar char="•"/>
            </a:pPr>
            <a:r>
              <a:rPr lang="en-GB" dirty="0"/>
              <a:t>What strategies are you using in your community to increase young people Living with HIV access to integrated SRH and HIV Care?</a:t>
            </a:r>
          </a:p>
          <a:p>
            <a:pPr marL="342900" indent="-342900">
              <a:buFont typeface="Arial" panose="020B0604020202020204" pitchFamily="34" charset="0"/>
              <a:buChar char="•"/>
            </a:pPr>
            <a:r>
              <a:rPr lang="en-GB" dirty="0"/>
              <a:t>Resource: </a:t>
            </a:r>
            <a:endParaRPr lang="en-GB" noProof="0" dirty="0"/>
          </a:p>
          <a:p>
            <a:r>
              <a:rPr lang="en-GB" noProof="0" dirty="0">
                <a:hlinkClick r:id="rId2"/>
              </a:rPr>
              <a:t>https://www.ippf.org/resource/imap-statement-comprehensive-sexuality-education-adolescents-protracted-humanitarian</a:t>
            </a:r>
            <a:r>
              <a:rPr lang="en-GB" noProof="0" dirty="0"/>
              <a:t> </a:t>
            </a:r>
            <a:r>
              <a:rPr lang="en-GB" b="1" i="0" u="none" strike="noStrike" dirty="0">
                <a:solidFill>
                  <a:srgbClr val="FFFFFF"/>
                </a:solidFill>
                <a:effectLst/>
                <a:latin typeface="Poppins" pitchFamily="2" charset="77"/>
              </a:rPr>
              <a:t>IMAP Statement on Comprehensive Sexuality Education for Adolescents in Protracted Humanitarian Settings</a:t>
            </a:r>
          </a:p>
          <a:p>
            <a:endParaRPr lang="en-GB" noProof="0" dirty="0"/>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1993900" y="441325"/>
            <a:ext cx="9755191" cy="1223964"/>
          </a:xfrm>
        </p:spPr>
        <p:txBody>
          <a:bodyPr>
            <a:normAutofit/>
          </a:bodyPr>
          <a:lstStyle/>
          <a:p>
            <a:r>
              <a:rPr lang="en-GB" sz="2800" noProof="0" dirty="0"/>
              <a:t>Towards Increasing Access to SRHR HIV Care for Young People </a:t>
            </a:r>
            <a:r>
              <a:rPr lang="en-GB" sz="2800" dirty="0"/>
              <a:t>L</a:t>
            </a:r>
            <a:r>
              <a:rPr lang="en-GB" sz="2800" noProof="0" dirty="0" err="1"/>
              <a:t>iving</a:t>
            </a:r>
            <a:r>
              <a:rPr lang="en-GB" sz="2800" noProof="0" dirty="0"/>
              <a:t> with HIV </a:t>
            </a:r>
          </a:p>
        </p:txBody>
      </p:sp>
    </p:spTree>
    <p:extLst>
      <p:ext uri="{BB962C8B-B14F-4D97-AF65-F5344CB8AC3E}">
        <p14:creationId xmlns:p14="http://schemas.microsoft.com/office/powerpoint/2010/main" val="2694814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2B756C5-E3BB-E560-1046-621E1381135C}"/>
              </a:ext>
            </a:extLst>
          </p:cNvPr>
          <p:cNvSpPr>
            <a:spLocks noGrp="1"/>
          </p:cNvSpPr>
          <p:nvPr>
            <p:ph type="body" sz="quarter" idx="13"/>
          </p:nvPr>
        </p:nvSpPr>
        <p:spPr>
          <a:xfrm>
            <a:off x="648930" y="2438400"/>
            <a:ext cx="6188189" cy="3785419"/>
          </a:xfrm>
        </p:spPr>
        <p:txBody>
          <a:bodyPr vert="horz" lIns="91440" tIns="45720" rIns="91440" bIns="45720" rtlCol="0">
            <a:normAutofit/>
          </a:bodyPr>
          <a:lstStyle/>
          <a:p>
            <a:pPr>
              <a:lnSpc>
                <a:spcPct val="90000"/>
              </a:lnSpc>
              <a:buFont typeface="Wingdings 3" charset="2"/>
              <a:buChar char=""/>
            </a:pPr>
            <a:r>
              <a:rPr lang="en-US" sz="1900" dirty="0">
                <a:solidFill>
                  <a:srgbClr val="FFFFFF"/>
                </a:solidFill>
                <a:effectLst/>
              </a:rPr>
              <a:t>Zambia: “ What integrated services mean to me is that you have all the services that someone can access being found in one place. If I walk into a facility as a young person, I am able to get counselling, I am able to request for information, I am able to get commodities such as condoms and contraceptives, I am also able to get my HIV medication. When I have access to all this, what does that do for HIV infection rates? There’s going to be a reduction or there are not going to be new infections. Why? Because I am able to get whatever information I need to make the decisions in one place. The services are integrated</a:t>
            </a:r>
            <a:r>
              <a:rPr lang="en-US" sz="1900" dirty="0">
                <a:solidFill>
                  <a:srgbClr val="FFFFFF"/>
                </a:solidFill>
              </a:rPr>
              <a:t>. </a:t>
            </a:r>
          </a:p>
        </p:txBody>
      </p:sp>
      <p:sp>
        <p:nvSpPr>
          <p:cNvPr id="25"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6" name="Picture Placeholder 5" descr="A person sitting in a chair&#10;&#10;Description automatically generated with low confidence">
            <a:extLst>
              <a:ext uri="{FF2B5EF4-FFF2-40B4-BE49-F238E27FC236}">
                <a16:creationId xmlns:a16="http://schemas.microsoft.com/office/drawing/2014/main" id="{A68A1EAE-20B8-034E-E6FE-FA4E040C51E7}"/>
              </a:ext>
            </a:extLst>
          </p:cNvPr>
          <p:cNvPicPr>
            <a:picLocks noGrp="1" noChangeAspect="1"/>
          </p:cNvPicPr>
          <p:nvPr>
            <p:ph type="pic" sz="quarter" idx="14"/>
          </p:nvPr>
        </p:nvPicPr>
        <p:blipFill rotWithShape="1">
          <a:blip r:embed="rId7"/>
          <a:srcRect l="7395" r="7846"/>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4" name="Title 3">
            <a:extLst>
              <a:ext uri="{FF2B5EF4-FFF2-40B4-BE49-F238E27FC236}">
                <a16:creationId xmlns:a16="http://schemas.microsoft.com/office/drawing/2014/main" id="{49F133D5-C716-A494-29FC-CEF122086647}"/>
              </a:ext>
            </a:extLst>
          </p:cNvPr>
          <p:cNvSpPr>
            <a:spLocks noGrp="1"/>
          </p:cNvSpPr>
          <p:nvPr>
            <p:ph type="title"/>
          </p:nvPr>
        </p:nvSpPr>
        <p:spPr>
          <a:xfrm rot="7645367" flipV="1">
            <a:off x="-532843" y="-1435100"/>
            <a:ext cx="5437187" cy="228601"/>
          </a:xfrm>
        </p:spPr>
        <p:txBody>
          <a:bodyPr/>
          <a:lstStyle/>
          <a:p>
            <a:endParaRPr lang="en-KE" dirty="0"/>
          </a:p>
        </p:txBody>
      </p:sp>
    </p:spTree>
    <p:extLst>
      <p:ext uri="{BB962C8B-B14F-4D97-AF65-F5344CB8AC3E}">
        <p14:creationId xmlns:p14="http://schemas.microsoft.com/office/powerpoint/2010/main" val="2541341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3" name="Picture 1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4" name="Picture 1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5" name="Oval 1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6" name="Picture 1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7" name="Picture 1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8" name="Rectangle 2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0E936CD6-0D28-1D7C-4B61-FC9B664BD15F}"/>
              </a:ext>
            </a:extLst>
          </p:cNvPr>
          <p:cNvSpPr>
            <a:spLocks noGrp="1"/>
          </p:cNvSpPr>
          <p:nvPr>
            <p:ph type="title"/>
          </p:nvPr>
        </p:nvSpPr>
        <p:spPr>
          <a:xfrm>
            <a:off x="2247900" y="452718"/>
            <a:ext cx="9296400" cy="688689"/>
          </a:xfrm>
        </p:spPr>
        <p:txBody>
          <a:bodyPr vert="horz" lIns="91440" tIns="45720" rIns="91440" bIns="45720" rtlCol="0" anchor="t">
            <a:noAutofit/>
          </a:bodyPr>
          <a:lstStyle/>
          <a:p>
            <a:r>
              <a:rPr lang="en-GB" sz="2400" noProof="0" dirty="0"/>
              <a:t>Increasing Access to SRHR HIV Care for Young People Living With HIV</a:t>
            </a:r>
            <a:endParaRPr lang="en-US" sz="2400" dirty="0"/>
          </a:p>
        </p:txBody>
      </p:sp>
      <p:pic>
        <p:nvPicPr>
          <p:cNvPr id="6" name="Picture Placeholder 5" descr="A picture containing person, window, orange&#10;&#10;Description automatically generated">
            <a:extLst>
              <a:ext uri="{FF2B5EF4-FFF2-40B4-BE49-F238E27FC236}">
                <a16:creationId xmlns:a16="http://schemas.microsoft.com/office/drawing/2014/main" id="{3ED2CF57-B4B7-49D3-8D41-C64063A1B219}"/>
              </a:ext>
            </a:extLst>
          </p:cNvPr>
          <p:cNvPicPr>
            <a:picLocks noGrp="1" noChangeAspect="1"/>
          </p:cNvPicPr>
          <p:nvPr>
            <p:ph type="pic" sz="quarter" idx="14"/>
          </p:nvPr>
        </p:nvPicPr>
        <p:blipFill rotWithShape="1">
          <a:blip r:embed="rId7"/>
          <a:srcRect l="14019" r="39403" b="-1"/>
          <a:stretch/>
        </p:blipFill>
        <p:spPr>
          <a:xfrm>
            <a:off x="1106424" y="2052917"/>
            <a:ext cx="2936836" cy="4195481"/>
          </a:xfrm>
          <a:prstGeom prst="rect">
            <a:avLst/>
          </a:prstGeom>
          <a:effectLst>
            <a:outerShdw blurRad="50800" dist="38100" dir="5400000" algn="t" rotWithShape="0">
              <a:prstClr val="black">
                <a:alpha val="43000"/>
              </a:prstClr>
            </a:outerShdw>
          </a:effectLst>
        </p:spPr>
      </p:pic>
      <p:sp>
        <p:nvSpPr>
          <p:cNvPr id="2" name="Text Placeholder 1">
            <a:extLst>
              <a:ext uri="{FF2B5EF4-FFF2-40B4-BE49-F238E27FC236}">
                <a16:creationId xmlns:a16="http://schemas.microsoft.com/office/drawing/2014/main" id="{F70FBC44-671F-93EC-C5E2-E164488B7450}"/>
              </a:ext>
            </a:extLst>
          </p:cNvPr>
          <p:cNvSpPr>
            <a:spLocks noGrp="1"/>
          </p:cNvSpPr>
          <p:nvPr>
            <p:ph type="body" sz="quarter" idx="13"/>
          </p:nvPr>
        </p:nvSpPr>
        <p:spPr>
          <a:xfrm>
            <a:off x="4706651" y="2052918"/>
            <a:ext cx="5343202" cy="4195481"/>
          </a:xfrm>
        </p:spPr>
        <p:txBody>
          <a:bodyPr vert="horz" lIns="91440" tIns="45720" rIns="91440" bIns="45720" rtlCol="0" anchor="ctr">
            <a:normAutofit/>
          </a:bodyPr>
          <a:lstStyle/>
          <a:p>
            <a:pPr>
              <a:buFont typeface="Wingdings 3" charset="2"/>
              <a:buChar char=""/>
            </a:pPr>
            <a:r>
              <a:rPr lang="en-US" sz="1800" dirty="0">
                <a:effectLst/>
              </a:rPr>
              <a:t>“In one of the districts where we partnered with a governmental health facility, we took it upon ourselves to set-up youth spaces. Where young people can go and have open conversations, play games and while playing learn about SRHR. The reason why we did this was to extend them closer to the health facility. We have also seen really positive results, as the conversations on SRHR tend to translate into referrals. Because the youth-spaces are in those facilities they are already there so it’s much easier for them to go and demand services.” </a:t>
            </a:r>
          </a:p>
          <a:p>
            <a:pPr>
              <a:buFont typeface="Wingdings 3" charset="2"/>
              <a:buChar char=""/>
            </a:pPr>
            <a:endParaRPr lang="en-US" sz="1800" dirty="0"/>
          </a:p>
        </p:txBody>
      </p:sp>
    </p:spTree>
    <p:extLst>
      <p:ext uri="{BB962C8B-B14F-4D97-AF65-F5344CB8AC3E}">
        <p14:creationId xmlns:p14="http://schemas.microsoft.com/office/powerpoint/2010/main" val="2547493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3E86D9-734E-CD4A-98AC-D989E4E5E744}"/>
              </a:ext>
            </a:extLst>
          </p:cNvPr>
          <p:cNvSpPr>
            <a:spLocks noGrp="1"/>
          </p:cNvSpPr>
          <p:nvPr>
            <p:ph type="title"/>
          </p:nvPr>
        </p:nvSpPr>
        <p:spPr>
          <a:xfrm>
            <a:off x="442914" y="2097087"/>
            <a:ext cx="11306178" cy="2093913"/>
          </a:xfrm>
        </p:spPr>
        <p:txBody>
          <a:bodyPr anchor="t">
            <a:normAutofit fontScale="90000"/>
          </a:bodyPr>
          <a:lstStyle/>
          <a:p>
            <a:r>
              <a:rPr lang="en-GB" sz="5100" b="1" noProof="0" dirty="0"/>
              <a:t>Case Stories on Strategies for  Increasing the </a:t>
            </a:r>
            <a:r>
              <a:rPr lang="en-GB" sz="5100" b="1" dirty="0"/>
              <a:t>R</a:t>
            </a:r>
            <a:r>
              <a:rPr lang="en-GB" sz="5100" b="1" noProof="0" dirty="0" err="1"/>
              <a:t>etention</a:t>
            </a:r>
            <a:r>
              <a:rPr lang="en-GB" sz="5100" b="1" noProof="0" dirty="0"/>
              <a:t> of Young People living with HIV in SRH HIV Care </a:t>
            </a:r>
          </a:p>
        </p:txBody>
      </p:sp>
      <p:sp>
        <p:nvSpPr>
          <p:cNvPr id="5" name="Text Placeholder 4">
            <a:extLst>
              <a:ext uri="{FF2B5EF4-FFF2-40B4-BE49-F238E27FC236}">
                <a16:creationId xmlns:a16="http://schemas.microsoft.com/office/drawing/2014/main" id="{19700112-9DA5-B142-8765-ED6A3B94F2B2}"/>
              </a:ext>
            </a:extLst>
          </p:cNvPr>
          <p:cNvSpPr>
            <a:spLocks noGrp="1"/>
          </p:cNvSpPr>
          <p:nvPr>
            <p:ph type="body" sz="quarter" idx="10"/>
          </p:nvPr>
        </p:nvSpPr>
        <p:spPr/>
        <p:txBody>
          <a:bodyPr anchor="t">
            <a:normAutofit fontScale="92500" lnSpcReduction="20000"/>
          </a:bodyPr>
          <a:lstStyle/>
          <a:p>
            <a:endParaRPr lang="en-GB" noProof="0" dirty="0"/>
          </a:p>
        </p:txBody>
      </p:sp>
      <p:sp>
        <p:nvSpPr>
          <p:cNvPr id="10" name="Text Placeholder 3">
            <a:extLst>
              <a:ext uri="{FF2B5EF4-FFF2-40B4-BE49-F238E27FC236}">
                <a16:creationId xmlns:a16="http://schemas.microsoft.com/office/drawing/2014/main" id="{FE865CFE-2188-0B3E-FC68-582B65078139}"/>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878835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7573E348-04FB-E001-A50F-14C5E9A6D6B0}"/>
              </a:ext>
            </a:extLst>
          </p:cNvPr>
          <p:cNvSpPr>
            <a:spLocks noGrp="1"/>
          </p:cNvSpPr>
          <p:nvPr>
            <p:ph sz="quarter" idx="13"/>
          </p:nvPr>
        </p:nvSpPr>
        <p:spPr>
          <a:xfrm>
            <a:off x="774700" y="2097089"/>
            <a:ext cx="5105400" cy="4103686"/>
          </a:xfrm>
        </p:spPr>
        <p:txBody>
          <a:bodyPr/>
          <a:lstStyle/>
          <a:p>
            <a:r>
              <a:rPr lang="en-US" b="1" dirty="0"/>
              <a:t>CSE Programming for Adolescents and Youth Living with HIV: Experiences from Nigeria </a:t>
            </a:r>
          </a:p>
        </p:txBody>
      </p:sp>
      <p:pic>
        <p:nvPicPr>
          <p:cNvPr id="6" name="Picture Placeholder 5" descr="A person with the arms crossed&#10;&#10;Description automatically generated with medium confidence">
            <a:extLst>
              <a:ext uri="{FF2B5EF4-FFF2-40B4-BE49-F238E27FC236}">
                <a16:creationId xmlns:a16="http://schemas.microsoft.com/office/drawing/2014/main" id="{B1EE78DA-4E69-E215-42D7-B75C18886D89}"/>
              </a:ext>
            </a:extLst>
          </p:cNvPr>
          <p:cNvPicPr>
            <a:picLocks noGrp="1" noChangeAspect="1"/>
          </p:cNvPicPr>
          <p:nvPr>
            <p:ph sz="quarter" idx="14"/>
          </p:nvPr>
        </p:nvPicPr>
        <p:blipFill rotWithShape="1">
          <a:blip r:embed="rId2"/>
          <a:stretch/>
        </p:blipFill>
        <p:spPr>
          <a:xfrm>
            <a:off x="6884852" y="2097088"/>
            <a:ext cx="4291284" cy="4103687"/>
          </a:xfrm>
          <a:noFill/>
        </p:spPr>
      </p:pic>
      <p:sp>
        <p:nvSpPr>
          <p:cNvPr id="4" name="Title 3">
            <a:extLst>
              <a:ext uri="{FF2B5EF4-FFF2-40B4-BE49-F238E27FC236}">
                <a16:creationId xmlns:a16="http://schemas.microsoft.com/office/drawing/2014/main" id="{1DF7D053-79D0-D158-3282-E6112FEFED86}"/>
              </a:ext>
            </a:extLst>
          </p:cNvPr>
          <p:cNvSpPr>
            <a:spLocks noGrp="1"/>
          </p:cNvSpPr>
          <p:nvPr>
            <p:ph type="title"/>
          </p:nvPr>
        </p:nvSpPr>
        <p:spPr/>
        <p:txBody>
          <a:bodyPr anchor="t">
            <a:normAutofit/>
          </a:bodyPr>
          <a:lstStyle/>
          <a:p>
            <a:r>
              <a:rPr lang="en-KE" dirty="0"/>
              <a:t>Nigeria  </a:t>
            </a:r>
          </a:p>
        </p:txBody>
      </p:sp>
    </p:spTree>
    <p:extLst>
      <p:ext uri="{BB962C8B-B14F-4D97-AF65-F5344CB8AC3E}">
        <p14:creationId xmlns:p14="http://schemas.microsoft.com/office/powerpoint/2010/main" val="37551218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3F911BD2518E47AC082DA3DE8BFBE5" ma:contentTypeVersion="16" ma:contentTypeDescription="Create a new document." ma:contentTypeScope="" ma:versionID="c221146bbd20a14dad517a0387e2f0b0">
  <xsd:schema xmlns:xsd="http://www.w3.org/2001/XMLSchema" xmlns:xs="http://www.w3.org/2001/XMLSchema" xmlns:p="http://schemas.microsoft.com/office/2006/metadata/properties" xmlns:ns2="8f9d799d-7b27-4542-a589-fc3f0c3bda80" xmlns:ns3="250929fa-9806-4449-af20-7947085fa170" targetNamespace="http://schemas.microsoft.com/office/2006/metadata/properties" ma:root="true" ma:fieldsID="3a31dcb722add0f2e0d6fb0d2f719c7c" ns2:_="" ns3:_="">
    <xsd:import namespace="8f9d799d-7b27-4542-a589-fc3f0c3bda80"/>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d799d-7b27-4542-a589-fc3f0c3bd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8f9d799d-7b27-4542-a589-fc3f0c3bda8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457546-9CD2-461E-81B2-B83B0DBD0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9d799d-7b27-4542-a589-fc3f0c3bda80"/>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5E06B7-DDBB-4F17-98CB-021724843583}">
  <ds:schemaRefs>
    <ds:schemaRef ds:uri="http://schemas.microsoft.com/office/2006/metadata/properties"/>
    <ds:schemaRef ds:uri="http://schemas.microsoft.com/office/infopath/2007/PartnerControls"/>
    <ds:schemaRef ds:uri="250929fa-9806-4449-af20-7947085fa170"/>
    <ds:schemaRef ds:uri="8f9d799d-7b27-4542-a589-fc3f0c3bda80"/>
  </ds:schemaRefs>
</ds:datastoreItem>
</file>

<file path=customXml/itemProps3.xml><?xml version="1.0" encoding="utf-8"?>
<ds:datastoreItem xmlns:ds="http://schemas.openxmlformats.org/officeDocument/2006/customXml" ds:itemID="{DDE358E3-F537-49EA-96FA-BFF5DD230B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{C0CEC080-D53C-3548-A20A-53FECE59946F}tf10001062</Template>
  <TotalTime>299</TotalTime>
  <Words>887</Words>
  <Application>Microsoft Macintosh PowerPoint</Application>
  <PresentationFormat>Widescreen</PresentationFormat>
  <Paragraphs>57</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Century Gothic</vt:lpstr>
      <vt:lpstr>Wingdings 3</vt:lpstr>
      <vt:lpstr>Poppins</vt:lpstr>
      <vt:lpstr>Calibri</vt:lpstr>
      <vt:lpstr>Arial</vt:lpstr>
      <vt:lpstr>Courier New</vt:lpstr>
      <vt:lpstr>Ion</vt:lpstr>
      <vt:lpstr>Making programs WOKE! Integrating Young People’s Access to Sexual and Reproductive Health and HIV Services  </vt:lpstr>
      <vt:lpstr>Background </vt:lpstr>
      <vt:lpstr>Objectives </vt:lpstr>
      <vt:lpstr> Barriers to Accessing SRHR HIV Care for Young People Living with HIV  </vt:lpstr>
      <vt:lpstr>Towards Increasing Access to SRHR HIV Care for Young People Living with HIV </vt:lpstr>
      <vt:lpstr>PowerPoint Presentation</vt:lpstr>
      <vt:lpstr>Increasing Access to SRHR HIV Care for Young People Living With HIV</vt:lpstr>
      <vt:lpstr>Case Stories on Strategies for  Increasing the Retention of Young People living with HIV in SRH HIV Care </vt:lpstr>
      <vt:lpstr>Nigeria  </vt:lpstr>
      <vt:lpstr>Uganda</vt:lpstr>
      <vt:lpstr>India </vt:lpstr>
      <vt:lpstr>Strategies for  Designing CSE Programmes for YPLWHIV</vt:lpstr>
      <vt:lpstr>Group Presentations </vt:lpstr>
      <vt:lpstr> References </vt:lpstr>
      <vt:lpstr>Thank you for your attendance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programs WOKE! Integrating Young People’s Access to Sexual and Reproductive Health and HIV Services  </dc:title>
  <dc:creator>Anita Nyanjong</dc:creator>
  <cp:lastModifiedBy>Anita Nyanjong</cp:lastModifiedBy>
  <cp:revision>11</cp:revision>
  <dcterms:created xsi:type="dcterms:W3CDTF">2022-07-15T15:50:31Z</dcterms:created>
  <dcterms:modified xsi:type="dcterms:W3CDTF">2022-07-21T14:54:47Z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0x010100193F911BD2518E47AC082DA3DE8BFBE5</vt:lpwstr>
  </property>
</Properties>
</file>