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4"/>
  </p:sldMasterIdLst>
  <p:notesMasterIdLst>
    <p:notesMasterId r:id="rId21"/>
  </p:notesMasterIdLst>
  <p:sldIdLst>
    <p:sldId id="256" r:id="rId5"/>
    <p:sldId id="271" r:id="rId6"/>
    <p:sldId id="273" r:id="rId7"/>
    <p:sldId id="261" r:id="rId8"/>
    <p:sldId id="272" r:id="rId9"/>
    <p:sldId id="280" r:id="rId10"/>
    <p:sldId id="257" r:id="rId11"/>
    <p:sldId id="274" r:id="rId12"/>
    <p:sldId id="262" r:id="rId13"/>
    <p:sldId id="275" r:id="rId14"/>
    <p:sldId id="258" r:id="rId15"/>
    <p:sldId id="281" r:id="rId16"/>
    <p:sldId id="276" r:id="rId17"/>
    <p:sldId id="277" r:id="rId18"/>
    <p:sldId id="278" r:id="rId19"/>
    <p:sldId id="279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66"/>
    <p:restoredTop sz="96327"/>
  </p:normalViewPr>
  <p:slideViewPr>
    <p:cSldViewPr snapToGrid="0" snapToObjects="1">
      <p:cViewPr>
        <p:scale>
          <a:sx n="104" d="100"/>
          <a:sy n="104" d="100"/>
        </p:scale>
        <p:origin x="66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12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435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20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B309050-9054-D04E-9F48-6712928E9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2E9838-9331-2646-832C-3F14E16166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527" y="-12526"/>
            <a:ext cx="5080000" cy="2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3CF88D-A3E6-2F46-9667-2E1662497E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949" y="4075223"/>
            <a:ext cx="3790063" cy="247628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7"/>
            <a:ext cx="7632700" cy="41036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16089-C6C1-484F-807A-E6437A6C68CB}"/>
              </a:ext>
            </a:extLst>
          </p:cNvPr>
          <p:cNvSpPr txBox="1"/>
          <p:nvPr userDrawn="1"/>
        </p:nvSpPr>
        <p:spPr>
          <a:xfrm>
            <a:off x="8075613" y="0"/>
            <a:ext cx="3673474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E7B83-A267-FE4B-B22D-B04ED8CC9174}"/>
              </a:ext>
            </a:extLst>
          </p:cNvPr>
          <p:cNvSpPr txBox="1"/>
          <p:nvPr userDrawn="1"/>
        </p:nvSpPr>
        <p:spPr>
          <a:xfrm>
            <a:off x="4116389" y="-1"/>
            <a:ext cx="1763712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60FDB-A672-194A-8015-15EF87CA8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A5847-221C-FD44-96A5-ECB756A29F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</p:spPr>
        <p:txBody>
          <a:bodyPr anchor="b"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 dirty="0"/>
              <a:t>Presenter name &amp; affiliation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F9883-2A5D-DB4A-BEBE-7B3D801EF74A}"/>
              </a:ext>
            </a:extLst>
          </p:cNvPr>
          <p:cNvSpPr txBox="1"/>
          <p:nvPr userDrawn="1"/>
        </p:nvSpPr>
        <p:spPr>
          <a:xfrm>
            <a:off x="6312024" y="1"/>
            <a:ext cx="1763589" cy="44132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</p:spTree>
    <p:extLst>
      <p:ext uri="{BB962C8B-B14F-4D97-AF65-F5344CB8AC3E}">
        <p14:creationId xmlns:p14="http://schemas.microsoft.com/office/powerpoint/2010/main" val="2264674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6E968-03DB-5047-969A-43A70EB6F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Caption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Caption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38CBA2-8719-D043-A084-DE0E737BA2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29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A5833C-8FCE-AB4B-A9CF-A50F7A3B6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F847C3-14BD-324D-A46A-F58ED3D20F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F5D96D-48E3-0C44-90BC-172903528B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4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4" y="441325"/>
            <a:ext cx="11306173" cy="597535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91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latin typeface="+mj-lt"/>
                <a:ea typeface="IAS Ribbon Sans Regular" pitchFamily="2" charset="0"/>
              </a:defRPr>
            </a:lvl1pPr>
          </a:lstStyle>
          <a:p>
            <a:r>
              <a:rPr lang="en-GB" dirty="0"/>
              <a:t>“Click to edit Master title style”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5977731" cy="835818"/>
          </a:xfrm>
        </p:spPr>
        <p:txBody>
          <a:bodyPr>
            <a:normAutofit/>
          </a:bodyPr>
          <a:lstStyle>
            <a:lvl1pPr>
              <a:defRPr sz="2800" b="0" i="0">
                <a:solidFill>
                  <a:schemeClr val="accent2"/>
                </a:solidFill>
                <a:latin typeface="+mn-lt"/>
                <a:ea typeface="IAS Ribbon Sans Regular" pitchFamily="2" charset="0"/>
              </a:defRPr>
            </a:lvl1pPr>
          </a:lstStyle>
          <a:p>
            <a:pPr lvl="0"/>
            <a:r>
              <a:rPr lang="en-GB" dirty="0"/>
              <a:t>Quote citation</a:t>
            </a:r>
          </a:p>
        </p:txBody>
      </p:sp>
    </p:spTree>
    <p:extLst>
      <p:ext uri="{BB962C8B-B14F-4D97-AF65-F5344CB8AC3E}">
        <p14:creationId xmlns:p14="http://schemas.microsoft.com/office/powerpoint/2010/main" val="296234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EAE0B-CB6F-F14D-B880-D913AC7C9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E0682-4E41-DA47-89AB-390E546077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1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F0F5F-735F-1848-9F11-EEA595550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6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559227-C79C-8C45-BA3F-1033686FC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31B0-0DEE-274A-8AA7-F4388EFA23F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24B48-6A91-EF4B-800A-445B8F13F8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70982-BFE8-A345-992E-7EBA17B00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7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0CA633-E76E-7B4D-B775-FF782415C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EEA7C8-5B91-9446-9E3F-8AD099C6C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2097088"/>
            <a:ext cx="7632700" cy="41036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>
            <a:lvl1pPr>
              <a:defRPr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39244-55B1-A649-9A9A-7E659EE5CC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4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B14E1A-9F2E-1A48-988D-E71398454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94CE0F-D4BC-9C48-9E55-800480CD1884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215FEC-0B57-9C45-8CB3-F5D19B65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AFFD-1963-C741-90CB-66192F2B4DF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5BB66-3787-5A4B-8B7A-C2ACC59202F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204DE9-AA04-C549-A2BF-A7EA2DE9D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solidFill>
            <a:schemeClr val="accent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rIns="0" anchor="b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11AE3F-CB92-6441-A3CD-212584E5A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3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3E45C9-C02C-1844-9412-AADF0DC02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non </a:t>
            </a:r>
            <a:r>
              <a:rPr lang="en-GB" dirty="0" err="1"/>
              <a:t>nulla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tempus convallis </a:t>
            </a:r>
            <a:r>
              <a:rPr lang="en-GB" dirty="0" err="1"/>
              <a:t>quis</a:t>
            </a:r>
            <a:r>
              <a:rPr lang="en-GB" dirty="0"/>
              <a:t> ac </a:t>
            </a:r>
            <a:r>
              <a:rPr lang="en-GB" dirty="0" err="1"/>
              <a:t>lectus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A68540-1E39-9940-9836-DCF829D4D0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2E31C-EEE8-E443-ACC1-EEE5AD7AE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C49D09-C2A6-DA4E-BB2C-C8BAD7812B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7" y="2097087"/>
            <a:ext cx="11306175" cy="41036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, </a:t>
            </a:r>
            <a:r>
              <a:rPr lang="en-GB" dirty="0" err="1"/>
              <a:t>accumsan</a:t>
            </a:r>
            <a:r>
              <a:rPr lang="en-GB" dirty="0"/>
              <a:t> id </a:t>
            </a:r>
            <a:r>
              <a:rPr lang="en-GB" dirty="0" err="1"/>
              <a:t>imperdiet</a:t>
            </a:r>
            <a:r>
              <a:rPr lang="en-GB" dirty="0"/>
              <a:t> et, </a:t>
            </a:r>
            <a:r>
              <a:rPr lang="en-GB" dirty="0" err="1"/>
              <a:t>porttitor</a:t>
            </a:r>
            <a:r>
              <a:rPr lang="en-GB" dirty="0"/>
              <a:t> at sem.</a:t>
            </a:r>
          </a:p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Vestibulum ac </a:t>
            </a:r>
            <a:r>
              <a:rPr lang="en-GB" dirty="0" err="1"/>
              <a:t>diam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dui.Click</a:t>
            </a:r>
            <a:r>
              <a:rPr lang="en-GB" dirty="0"/>
              <a:t> to edit Master text styles</a:t>
            </a:r>
          </a:p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C1DE39C-A624-6245-8B93-DA365424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441324"/>
            <a:ext cx="7632000" cy="12218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1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7" r:id="rId4"/>
    <p:sldLayoutId id="2147483671" r:id="rId5"/>
    <p:sldLayoutId id="2147483672" r:id="rId6"/>
    <p:sldLayoutId id="2147483664" r:id="rId7"/>
    <p:sldLayoutId id="2147483667" r:id="rId8"/>
    <p:sldLayoutId id="2147483665" r:id="rId9"/>
    <p:sldLayoutId id="2147483668" r:id="rId10"/>
    <p:sldLayoutId id="2147483674" r:id="rId11"/>
    <p:sldLayoutId id="2147483675" r:id="rId12"/>
    <p:sldLayoutId id="2147483678" r:id="rId13"/>
    <p:sldLayoutId id="2147483679" r:id="rId14"/>
    <p:sldLayoutId id="2147483670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3495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25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36625" indent="-214313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223838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2593" userDrawn="1">
          <p15:clr>
            <a:srgbClr val="F26B43"/>
          </p15:clr>
        </p15:guide>
        <p15:guide id="3" pos="2865" userDrawn="1">
          <p15:clr>
            <a:srgbClr val="F26B43"/>
          </p15:clr>
        </p15:guide>
        <p15:guide id="4" pos="3704" userDrawn="1">
          <p15:clr>
            <a:srgbClr val="F26B43"/>
          </p15:clr>
        </p15:guide>
        <p15:guide id="5" pos="3976" userDrawn="1">
          <p15:clr>
            <a:srgbClr val="F26B43"/>
          </p15:clr>
        </p15:guide>
        <p15:guide id="6" pos="4815" userDrawn="1">
          <p15:clr>
            <a:srgbClr val="F26B43"/>
          </p15:clr>
        </p15:guide>
        <p15:guide id="7" pos="5087" userDrawn="1">
          <p15:clr>
            <a:srgbClr val="F26B43"/>
          </p15:clr>
        </p15:guide>
        <p15:guide id="8" pos="7401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1049" userDrawn="1">
          <p15:clr>
            <a:srgbClr val="F26B43"/>
          </p15:clr>
        </p15:guide>
        <p15:guide id="11" orient="horz" pos="1321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4178" userDrawn="1">
          <p15:clr>
            <a:srgbClr val="F26B43"/>
          </p15:clr>
        </p15:guide>
        <p15:guide id="1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hra.learnworlds.com/course/digital-services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armreduction.eu/gphn-tools/aids-conference-2022-workshop/quizzes/quiz-1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hra.learnworlds.com/home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3FCC-9810-5A40-BD99-79D9BA35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latin typeface="+mj-lt"/>
              </a:rPr>
              <a:t>Digital services for key populations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40861-3520-0A4D-9A4B-9F2AF674C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20B0F678-BFFB-4AD9-25A8-ED39BBA8CE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Workshop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1C4C619-BEDC-F832-F670-AA09249E7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117" y="5453105"/>
            <a:ext cx="5859332" cy="8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5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5CD540-13DF-4440-8FFD-EFD90B0F98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Secure digital services;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Privacy &amp; confidentiality;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Security guidelines, secure software and hardware, encrypting sensitive data, tips to protect your online privacy and security.</a:t>
            </a:r>
          </a:p>
          <a:p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CA690-08EF-C54F-8AB3-FB920F15064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Ethics and dilemmas of running on-line services;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Online services - impact on staff (work-life balance)</a:t>
            </a:r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725DA-F81C-C741-8279-C9F4F58D24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Module 3</a:t>
            </a:r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D64F99-A088-7747-9AFC-33FF5B3D84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noProof="0" dirty="0"/>
              <a:t>Module 4</a:t>
            </a:r>
            <a:endParaRPr lang="en-GB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54EF28-7522-B045-8EEA-D38E9CFB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Course overview</a:t>
            </a:r>
          </a:p>
        </p:txBody>
      </p:sp>
    </p:spTree>
    <p:extLst>
      <p:ext uri="{BB962C8B-B14F-4D97-AF65-F5344CB8AC3E}">
        <p14:creationId xmlns:p14="http://schemas.microsoft.com/office/powerpoint/2010/main" val="137073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6D1EF3-464C-2441-9B81-0D92458A9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dirty="0" err="1"/>
              <a:t>Self</a:t>
            </a:r>
            <a:r>
              <a:rPr lang="pl-PL" noProof="0" dirty="0"/>
              <a:t> </a:t>
            </a:r>
            <a:r>
              <a:rPr lang="pl-PL" noProof="0" dirty="0" err="1"/>
              <a:t>check</a:t>
            </a:r>
            <a:r>
              <a:rPr lang="pl-PL" noProof="0" dirty="0"/>
              <a:t> </a:t>
            </a:r>
            <a:r>
              <a:rPr lang="pl-PL" noProof="0" dirty="0" err="1"/>
              <a:t>summary</a:t>
            </a:r>
            <a:endParaRPr lang="en-GB" noProof="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6011F4F-E3B9-2868-C813-16F2AB1930D6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" b="571"/>
          <a:stretch>
            <a:fillRect/>
          </a:stretch>
        </p:blipFill>
        <p:spPr bwMode="auto">
          <a:xfrm>
            <a:off x="6311899" y="441325"/>
            <a:ext cx="5437188" cy="59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956A58F-D0BC-DAB5-4E8F-38C7BD9C179C}"/>
              </a:ext>
            </a:extLst>
          </p:cNvPr>
          <p:cNvSpPr txBox="1"/>
          <p:nvPr/>
        </p:nvSpPr>
        <p:spPr>
          <a:xfrm>
            <a:off x="365761" y="3610929"/>
            <a:ext cx="3275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Interpret your score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Over 80% </a:t>
            </a:r>
          </a:p>
          <a:p>
            <a:pPr algn="l"/>
            <a:r>
              <a:rPr lang="en-US" dirty="0"/>
              <a:t>Between 40% and 80% </a:t>
            </a:r>
          </a:p>
          <a:p>
            <a:pPr algn="l"/>
            <a:r>
              <a:rPr lang="en-US" dirty="0"/>
              <a:t>Under 40%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3570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ED53B9D-B2BE-23A9-FD51-29E7695C9B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/>
              <a:t>Understanding</a:t>
            </a:r>
            <a:r>
              <a:rPr lang="pl-PL" dirty="0"/>
              <a:t> the </a:t>
            </a:r>
            <a:r>
              <a:rPr lang="pl-PL" dirty="0" err="1"/>
              <a:t>needs</a:t>
            </a:r>
            <a:r>
              <a:rPr lang="pl-PL" dirty="0"/>
              <a:t> of the </a:t>
            </a:r>
            <a:r>
              <a:rPr lang="pl-PL" dirty="0" err="1"/>
              <a:t>client</a:t>
            </a: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E</a:t>
            </a:r>
            <a:r>
              <a:rPr lang="en-US" dirty="0" err="1"/>
              <a:t>nabl</a:t>
            </a:r>
            <a:r>
              <a:rPr lang="pl-PL" dirty="0" err="1"/>
              <a:t>ing</a:t>
            </a:r>
            <a:r>
              <a:rPr lang="en-US" dirty="0"/>
              <a:t> project managers and service planners to see their project or service through the eyes of users and beneficiaries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D5C2B26-34DB-72D4-2518-6EE3C326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Persona </a:t>
            </a:r>
            <a:r>
              <a:rPr lang="pl-PL" dirty="0" err="1"/>
              <a:t>task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2478FF0-71BC-3162-0B3E-5481A97BF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71" y="3705357"/>
            <a:ext cx="2087985" cy="218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94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noProof="0" dirty="0" err="1"/>
              <a:t>Participant’s</a:t>
            </a:r>
            <a:r>
              <a:rPr lang="pl-PL" noProof="0" dirty="0"/>
              <a:t> and </a:t>
            </a:r>
            <a:r>
              <a:rPr lang="pl-PL" noProof="0" dirty="0" err="1"/>
              <a:t>trainer’s</a:t>
            </a:r>
            <a:r>
              <a:rPr lang="pl-PL" noProof="0" dirty="0"/>
              <a:t> </a:t>
            </a:r>
            <a:r>
              <a:rPr lang="pl-PL" noProof="0" dirty="0" err="1"/>
              <a:t>perspective</a:t>
            </a:r>
            <a:r>
              <a:rPr lang="pl-PL" noProof="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Solid </a:t>
            </a:r>
            <a:r>
              <a:rPr lang="pl-PL" dirty="0" err="1"/>
              <a:t>basis</a:t>
            </a:r>
            <a:r>
              <a:rPr lang="pl-PL" dirty="0"/>
              <a:t> for </a:t>
            </a:r>
            <a:r>
              <a:rPr lang="pl-PL" dirty="0" err="1"/>
              <a:t>understanding</a:t>
            </a:r>
            <a:r>
              <a:rPr lang="pl-PL" dirty="0"/>
              <a:t> on-line </a:t>
            </a:r>
            <a:r>
              <a:rPr lang="pl-PL" dirty="0" err="1"/>
              <a:t>technologies</a:t>
            </a:r>
            <a:r>
              <a:rPr lang="pl-PL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noProof="0" dirty="0" err="1"/>
              <a:t>Starting</a:t>
            </a:r>
            <a:r>
              <a:rPr lang="pl-PL" noProof="0" dirty="0"/>
              <a:t> point for </a:t>
            </a:r>
            <a:r>
              <a:rPr lang="pl-PL" noProof="0" dirty="0" err="1"/>
              <a:t>building</a:t>
            </a:r>
            <a:r>
              <a:rPr lang="pl-PL" noProof="0" dirty="0"/>
              <a:t> and </a:t>
            </a:r>
            <a:r>
              <a:rPr lang="pl-PL" noProof="0" dirty="0" err="1"/>
              <a:t>transforming</a:t>
            </a:r>
            <a:r>
              <a:rPr lang="pl-PL" noProof="0" dirty="0"/>
              <a:t> on-line services for </a:t>
            </a:r>
            <a:r>
              <a:rPr lang="pl-PL" b="1" noProof="0" dirty="0" err="1"/>
              <a:t>key</a:t>
            </a:r>
            <a:r>
              <a:rPr lang="pl-PL" b="1" noProof="0" dirty="0"/>
              <a:t> </a:t>
            </a:r>
            <a:r>
              <a:rPr lang="pl-PL" b="1" noProof="0" dirty="0" err="1"/>
              <a:t>populations</a:t>
            </a:r>
            <a:r>
              <a:rPr lang="pl-PL" b="1" noProof="0" dirty="0"/>
              <a:t>.</a:t>
            </a:r>
            <a:endParaRPr lang="en-US" b="1" noProof="0" dirty="0"/>
          </a:p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Reflections on the course from the trainer’s perspective</a:t>
            </a:r>
            <a:br>
              <a:rPr lang="en-US" noProof="0" dirty="0"/>
            </a:b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35398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noProof="0" dirty="0"/>
              <a:t>Covid as </a:t>
            </a:r>
            <a:r>
              <a:rPr lang="pl-PL" noProof="0" dirty="0" err="1"/>
              <a:t>an</a:t>
            </a:r>
            <a:r>
              <a:rPr lang="pl-PL" noProof="0" dirty="0"/>
              <a:t> </a:t>
            </a:r>
            <a:r>
              <a:rPr lang="pl-PL" noProof="0" dirty="0" err="1"/>
              <a:t>impetus</a:t>
            </a:r>
            <a:r>
              <a:rPr lang="pl-PL" noProof="0" dirty="0"/>
              <a:t> for </a:t>
            </a:r>
            <a:r>
              <a:rPr lang="pl-PL" noProof="0" dirty="0" err="1"/>
              <a:t>change</a:t>
            </a:r>
            <a:r>
              <a:rPr lang="pl-PL" dirty="0"/>
              <a:t> in </a:t>
            </a:r>
            <a:r>
              <a:rPr lang="pl-PL" noProof="0" dirty="0" err="1"/>
              <a:t>delivering</a:t>
            </a:r>
            <a:r>
              <a:rPr lang="pl-PL" noProof="0" dirty="0"/>
              <a:t> </a:t>
            </a:r>
            <a:r>
              <a:rPr lang="pl-PL" noProof="0" dirty="0" err="1"/>
              <a:t>support</a:t>
            </a:r>
            <a:r>
              <a:rPr lang="pl-PL" noProof="0" dirty="0"/>
              <a:t> for </a:t>
            </a:r>
            <a:r>
              <a:rPr lang="pl-PL" b="1" noProof="0" dirty="0" err="1"/>
              <a:t>key</a:t>
            </a:r>
            <a:r>
              <a:rPr lang="pl-PL" b="1" noProof="0" dirty="0"/>
              <a:t> </a:t>
            </a:r>
            <a:r>
              <a:rPr lang="pl-PL" b="1" noProof="0" dirty="0" err="1"/>
              <a:t>populations</a:t>
            </a:r>
            <a:r>
              <a:rPr lang="pl-PL" b="1" noProof="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noProof="0" dirty="0" err="1"/>
              <a:t>Suppo</a:t>
            </a:r>
            <a:r>
              <a:rPr lang="pl-PL" dirty="0" err="1"/>
              <a:t>rting</a:t>
            </a:r>
            <a:r>
              <a:rPr lang="pl-PL" dirty="0"/>
              <a:t> </a:t>
            </a:r>
            <a:r>
              <a:rPr lang="pl-PL" dirty="0" err="1"/>
              <a:t>key</a:t>
            </a:r>
            <a:r>
              <a:rPr lang="pl-PL" dirty="0"/>
              <a:t> and </a:t>
            </a:r>
            <a:r>
              <a:rPr lang="pl-PL" dirty="0" err="1"/>
              <a:t>vulnerable</a:t>
            </a:r>
            <a:r>
              <a:rPr lang="pl-PL" dirty="0"/>
              <a:t> </a:t>
            </a:r>
            <a:r>
              <a:rPr lang="pl-PL" dirty="0" err="1"/>
              <a:t>communities</a:t>
            </a:r>
            <a:r>
              <a:rPr lang="pl-PL" dirty="0"/>
              <a:t>;</a:t>
            </a:r>
            <a:endParaRPr lang="pl-PL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/>
              <a:t>Digitalisation</a:t>
            </a:r>
            <a:r>
              <a:rPr lang="pl-PL" dirty="0"/>
              <a:t> of services – </a:t>
            </a:r>
            <a:r>
              <a:rPr lang="pl-PL" b="1" dirty="0" err="1"/>
              <a:t>best</a:t>
            </a:r>
            <a:r>
              <a:rPr lang="pl-PL" b="1" dirty="0"/>
              <a:t> </a:t>
            </a:r>
            <a:r>
              <a:rPr lang="pl-PL" b="1" dirty="0" err="1"/>
              <a:t>practices</a:t>
            </a:r>
            <a:r>
              <a:rPr lang="pl-PL" b="1" dirty="0"/>
              <a:t> </a:t>
            </a:r>
            <a:r>
              <a:rPr lang="pl-PL" dirty="0" err="1"/>
              <a:t>examples</a:t>
            </a:r>
            <a:r>
              <a:rPr lang="pl-PL" dirty="0"/>
              <a:t> from the </a:t>
            </a:r>
            <a:r>
              <a:rPr lang="en-US" noProof="0" dirty="0"/>
              <a:t>CEECA</a:t>
            </a:r>
            <a:r>
              <a:rPr lang="pl-PL" noProof="0" dirty="0"/>
              <a:t> region.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Benefits of </a:t>
            </a:r>
            <a:r>
              <a:rPr lang="pl-PL" dirty="0" err="1"/>
              <a:t>digital</a:t>
            </a:r>
            <a:r>
              <a:rPr lang="pl-PL" dirty="0"/>
              <a:t> services</a:t>
            </a:r>
            <a:r>
              <a:rPr lang="en-GB" noProof="0" dirty="0"/>
              <a:t> </a:t>
            </a:r>
            <a:br>
              <a:rPr lang="en-GB" noProof="0" dirty="0"/>
            </a:b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0262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D703FDC3-9473-2DAB-76B6-849DA10276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FDAB490-D7BD-FB64-A99E-3B3C7ED4E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762000"/>
            <a:ext cx="791527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548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4CC2E52F-A59F-8A34-355A-430494FE98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7" y="1541099"/>
            <a:ext cx="11306175" cy="4103687"/>
          </a:xfrm>
        </p:spPr>
        <p:txBody>
          <a:bodyPr/>
          <a:lstStyle/>
          <a:p>
            <a:r>
              <a:rPr lang="pl-PL" dirty="0" err="1"/>
              <a:t>Contact</a:t>
            </a:r>
            <a:r>
              <a:rPr lang="pl-PL" dirty="0"/>
              <a:t>:</a:t>
            </a:r>
          </a:p>
          <a:p>
            <a:r>
              <a:rPr lang="pl-PL" sz="1400" dirty="0"/>
              <a:t>anna@harmreductioneurasia.org</a:t>
            </a:r>
          </a:p>
          <a:p>
            <a:r>
              <a:rPr lang="pl-PL" sz="1400" dirty="0"/>
              <a:t>kasia@gphnetwork.org</a:t>
            </a:r>
          </a:p>
          <a:p>
            <a:r>
              <a:rPr lang="pl-PL" sz="1400" dirty="0" err="1"/>
              <a:t>dorkrol</a:t>
            </a:r>
            <a:r>
              <a:rPr lang="pl-PL" sz="1400" dirty="0"/>
              <a:t>@ gphnetwork.org</a:t>
            </a:r>
          </a:p>
          <a:p>
            <a:r>
              <a:rPr lang="pl-PL" sz="1400" dirty="0" err="1"/>
              <a:t>elena@ecom.ngo</a:t>
            </a:r>
            <a:endParaRPr lang="pl-PL" sz="1400" dirty="0"/>
          </a:p>
          <a:p>
            <a:r>
              <a:rPr lang="pl-PL" sz="1400" dirty="0"/>
              <a:t>ravnaya1976@gmail.com</a:t>
            </a:r>
          </a:p>
          <a:p>
            <a:endParaRPr lang="pl-PL" dirty="0"/>
          </a:p>
          <a:p>
            <a:r>
              <a:rPr lang="pl-PL" dirty="0"/>
              <a:t>Register for the Digital Services for </a:t>
            </a:r>
            <a:r>
              <a:rPr lang="pl-PL" dirty="0" err="1"/>
              <a:t>Key</a:t>
            </a:r>
            <a:r>
              <a:rPr lang="pl-PL" dirty="0"/>
              <a:t> </a:t>
            </a:r>
            <a:r>
              <a:rPr lang="pl-PL" dirty="0" err="1"/>
              <a:t>Populations</a:t>
            </a:r>
            <a:r>
              <a:rPr lang="pl-PL" dirty="0"/>
              <a:t> </a:t>
            </a:r>
            <a:r>
              <a:rPr lang="pl-PL" dirty="0" err="1"/>
              <a:t>course</a:t>
            </a:r>
            <a:r>
              <a:rPr lang="pl-PL" dirty="0"/>
              <a:t>:</a:t>
            </a:r>
          </a:p>
          <a:p>
            <a:r>
              <a:rPr lang="pl-PL" dirty="0">
                <a:hlinkClick r:id="rId2"/>
              </a:rPr>
              <a:t>https://ehra.learnworlds.com/course/digital-services</a:t>
            </a: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945667A2-91CC-CD3A-9C62-6296598C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85A3182-BBAB-8F3E-BB90-5E4ADAE69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37" y="5120639"/>
            <a:ext cx="8060914" cy="115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3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84CA05BF-F3DE-9A02-C4AD-DF0CF447E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48" y="1495425"/>
            <a:ext cx="11049000" cy="3867150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9A387AFC-5EA3-373A-BF58-E95CB3827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About</a:t>
            </a:r>
            <a:r>
              <a:rPr lang="pl-PL" dirty="0"/>
              <a:t> </a:t>
            </a:r>
            <a:r>
              <a:rPr lang="pl-PL" dirty="0" err="1"/>
              <a:t>us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65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Course presentation (plus self assessment task)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Reflections on the course from the trainer’s perspective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Benefits of participation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Q &amp; 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Plan for the workshop</a:t>
            </a:r>
          </a:p>
        </p:txBody>
      </p:sp>
    </p:spTree>
    <p:extLst>
      <p:ext uri="{BB962C8B-B14F-4D97-AF65-F5344CB8AC3E}">
        <p14:creationId xmlns:p14="http://schemas.microsoft.com/office/powerpoint/2010/main" val="910254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010A4E-4F36-9D4C-97C5-9AF4FEF49D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6388" y="2097091"/>
            <a:ext cx="7632700" cy="410368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noProof="0" dirty="0"/>
              <a:t>Pandemic</a:t>
            </a:r>
          </a:p>
          <a:p>
            <a:pPr marL="457200" indent="-457200">
              <a:buFont typeface="+mj-lt"/>
              <a:buAutoNum type="arabicPeriod"/>
            </a:pPr>
            <a:r>
              <a:rPr lang="en-US" noProof="0" dirty="0"/>
              <a:t>Mapping digital and remote medical and social services for </a:t>
            </a:r>
            <a:r>
              <a:rPr lang="en-US" b="1" noProof="0" dirty="0"/>
              <a:t>key populations </a:t>
            </a:r>
            <a:r>
              <a:rPr lang="en-US" noProof="0" dirty="0"/>
              <a:t>in relation to HIV in the region of Central and Eastern Europe and Central Asia (October-December 2020; 30 countries of the CEECA)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660349-8FF3-774D-99B5-E2BC0715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dirty="0" err="1"/>
              <a:t>Rationale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C3AA59-AF57-4542-96DD-81773C010CCB}"/>
              </a:ext>
            </a:extLst>
          </p:cNvPr>
          <p:cNvSpPr/>
          <p:nvPr/>
        </p:nvSpPr>
        <p:spPr>
          <a:xfrm>
            <a:off x="442914" y="1882588"/>
            <a:ext cx="3293064" cy="4426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r>
              <a:rPr lang="en-US" dirty="0"/>
              <a:t> “The lack of a unified definition and understanding of digital/remote services, as well as standards for their provision and a transparent and reliable accounting system for digital services, makes it impossible to carry out full quality control and to assess the effectiveness of digital services”</a:t>
            </a:r>
            <a:endParaRPr lang="pl-P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38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Before we start…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B15A2DD-48AD-23CD-F424-B9A9F9F6D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59" y="1245979"/>
            <a:ext cx="4374439" cy="486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9AA4485-279B-22AF-9BBD-FC155A14EFC7}"/>
              </a:ext>
            </a:extLst>
          </p:cNvPr>
          <p:cNvSpPr txBox="1"/>
          <p:nvPr/>
        </p:nvSpPr>
        <p:spPr>
          <a:xfrm>
            <a:off x="6194026" y="2527236"/>
            <a:ext cx="5701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4400" dirty="0">
                <a:hlinkClick r:id="rId3"/>
              </a:rPr>
              <a:t>Digital </a:t>
            </a:r>
            <a:r>
              <a:rPr lang="pl-PL" sz="4400" dirty="0" err="1">
                <a:hlinkClick r:id="rId3"/>
              </a:rPr>
              <a:t>security</a:t>
            </a:r>
            <a:r>
              <a:rPr lang="pl-PL" sz="4400" dirty="0">
                <a:hlinkClick r:id="rId3"/>
              </a:rPr>
              <a:t> test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320351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A61DDD4-4ED3-3A7D-057E-B2ED86923B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90679" y="6011631"/>
            <a:ext cx="11306175" cy="313600"/>
          </a:xfrm>
        </p:spPr>
        <p:txBody>
          <a:bodyPr/>
          <a:lstStyle/>
          <a:p>
            <a:r>
              <a:rPr lang="pl-PL" b="1" dirty="0">
                <a:hlinkClick r:id="rId2"/>
              </a:rPr>
              <a:t>https://ehra.learnworlds.com/home</a:t>
            </a:r>
            <a:endParaRPr lang="pl-PL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9CB51CA-FA1B-1075-6FA5-E20BA481B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123" y="204037"/>
            <a:ext cx="7223994" cy="56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1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Basic knowledge on the core elements of providing </a:t>
            </a:r>
            <a:r>
              <a:rPr lang="en-US" b="1" noProof="0" dirty="0"/>
              <a:t>digital services </a:t>
            </a:r>
            <a:r>
              <a:rPr lang="en-US" noProof="0" dirty="0"/>
              <a:t>for </a:t>
            </a:r>
            <a:r>
              <a:rPr lang="en-US" b="1" noProof="0" dirty="0"/>
              <a:t>key populations</a:t>
            </a:r>
            <a:r>
              <a:rPr lang="en-US" noProof="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noProof="0" dirty="0"/>
              <a:t>No one </a:t>
            </a:r>
            <a:r>
              <a:rPr lang="en-US" noProof="0" dirty="0"/>
              <a:t>tool fits all needs -  main objective of this course is to show how to properly select digital tools and evaluate their usefulness;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For those who already run digital services and those who plan to</a:t>
            </a:r>
            <a:r>
              <a:rPr lang="pl-PL" noProof="0" dirty="0"/>
              <a:t>.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Key assumptions</a:t>
            </a:r>
          </a:p>
        </p:txBody>
      </p:sp>
    </p:spTree>
    <p:extLst>
      <p:ext uri="{BB962C8B-B14F-4D97-AF65-F5344CB8AC3E}">
        <p14:creationId xmlns:p14="http://schemas.microsoft.com/office/powerpoint/2010/main" val="2694814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Dedicated platform</a:t>
            </a:r>
            <a:endParaRPr lang="pl-PL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Russian and English </a:t>
            </a:r>
            <a:r>
              <a:rPr lang="pl-PL" dirty="0" err="1"/>
              <a:t>versions</a:t>
            </a:r>
            <a:endParaRPr lang="en-US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4-5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4 modules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Trainer’s supervision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Homework and self 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Certificate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Course overview</a:t>
            </a:r>
          </a:p>
        </p:txBody>
      </p:sp>
    </p:spTree>
    <p:extLst>
      <p:ext uri="{BB962C8B-B14F-4D97-AF65-F5344CB8AC3E}">
        <p14:creationId xmlns:p14="http://schemas.microsoft.com/office/powerpoint/2010/main" val="3811315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5CD540-13DF-4440-8FFD-EFD90B0F98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Introduction to digital services (terminology, goals, strategies, benefits and limits of digital services);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Online communication (specifics of computer mediated communication, rules of netiquette, language in digital services);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Persona tool (why and how to use persona to understand and target your audience);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Selecting digital tools.</a:t>
            </a:r>
          </a:p>
          <a:p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CA690-08EF-C54F-8AB3-FB920F15064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Online counselling and therapy (framework for practice, structure of effective client session, practicalities of developing online relationship);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Monitoring and evaluation of services.</a:t>
            </a:r>
          </a:p>
          <a:p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725DA-F81C-C741-8279-C9F4F58D24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Module 1</a:t>
            </a:r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D64F99-A088-7747-9AFC-33FF5B3D84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noProof="0" dirty="0"/>
              <a:t>Module 2</a:t>
            </a:r>
            <a:endParaRPr lang="en-GB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54EF28-7522-B045-8EEA-D38E9CFB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Course overview</a:t>
            </a:r>
          </a:p>
        </p:txBody>
      </p:sp>
    </p:spTree>
    <p:extLst>
      <p:ext uri="{BB962C8B-B14F-4D97-AF65-F5344CB8AC3E}">
        <p14:creationId xmlns:p14="http://schemas.microsoft.com/office/powerpoint/2010/main" val="3663087946"/>
      </p:ext>
    </p:extLst>
  </p:cSld>
  <p:clrMapOvr>
    <a:masterClrMapping/>
  </p:clrMapOvr>
</p:sld>
</file>

<file path=ppt/theme/theme1.xml><?xml version="1.0" encoding="utf-8"?>
<a:theme xmlns:a="http://schemas.openxmlformats.org/drawingml/2006/main" name="AIDS2022">
  <a:themeElements>
    <a:clrScheme name="AIDS 2022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76382"/>
      </a:accent1>
      <a:accent2>
        <a:srgbClr val="FF890E"/>
      </a:accent2>
      <a:accent3>
        <a:srgbClr val="08BDBA"/>
      </a:accent3>
      <a:accent4>
        <a:srgbClr val="8A3FFC"/>
      </a:accent4>
      <a:accent5>
        <a:srgbClr val="346CFF"/>
      </a:accent5>
      <a:accent6>
        <a:srgbClr val="85CFE8"/>
      </a:accent6>
      <a:hlink>
        <a:srgbClr val="FF890E"/>
      </a:hlink>
      <a:folHlink>
        <a:srgbClr val="FF890E"/>
      </a:folHlink>
    </a:clrScheme>
    <a:fontScheme name="AIDS 2022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C0F0990-FD9B-EF47-8C4E-2CE39BDBF648}" vid="{6AAAFDF1-C0D4-5D4B-9CA5-E1D52373A8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F911BD2518E47AC082DA3DE8BFBE5" ma:contentTypeVersion="16" ma:contentTypeDescription="Create a new document." ma:contentTypeScope="" ma:versionID="c221146bbd20a14dad517a0387e2f0b0">
  <xsd:schema xmlns:xsd="http://www.w3.org/2001/XMLSchema" xmlns:xs="http://www.w3.org/2001/XMLSchema" xmlns:p="http://schemas.microsoft.com/office/2006/metadata/properties" xmlns:ns2="8f9d799d-7b27-4542-a589-fc3f0c3bda80" xmlns:ns3="250929fa-9806-4449-af20-7947085fa170" targetNamespace="http://schemas.microsoft.com/office/2006/metadata/properties" ma:root="true" ma:fieldsID="3a31dcb722add0f2e0d6fb0d2f719c7c" ns2:_="" ns3:_="">
    <xsd:import namespace="8f9d799d-7b27-4542-a589-fc3f0c3bda80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d799d-7b27-4542-a589-fc3f0c3bd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8f9d799d-7b27-4542-a589-fc3f0c3bda8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457546-9CD2-461E-81B2-B83B0DBD0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9d799d-7b27-4542-a589-fc3f0c3bda80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E358E3-F537-49EA-96FA-BFF5DD230B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5E06B7-DDBB-4F17-98CB-021724843583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250929fa-9806-4449-af20-7947085fa170"/>
    <ds:schemaRef ds:uri="http://purl.org/dc/terms/"/>
    <ds:schemaRef ds:uri="http://schemas.microsoft.com/office/infopath/2007/PartnerControls"/>
    <ds:schemaRef ds:uri="8f9d799d-7b27-4542-a589-fc3f0c3bda8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AIDS2022_Presentation Template</Template>
  <TotalTime>3123</TotalTime>
  <Words>525</Words>
  <Application>Microsoft Office PowerPoint</Application>
  <PresentationFormat>Panoramiczny</PresentationFormat>
  <Paragraphs>74</Paragraphs>
  <Slides>16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Verdana</vt:lpstr>
      <vt:lpstr>Courier New</vt:lpstr>
      <vt:lpstr>Arial</vt:lpstr>
      <vt:lpstr>Calibri</vt:lpstr>
      <vt:lpstr>AIDS2022</vt:lpstr>
      <vt:lpstr>Digital services for key populations</vt:lpstr>
      <vt:lpstr>About us</vt:lpstr>
      <vt:lpstr>Plan for the workshop</vt:lpstr>
      <vt:lpstr>Rationale</vt:lpstr>
      <vt:lpstr>Before we start…</vt:lpstr>
      <vt:lpstr>Prezentacja programu PowerPoint</vt:lpstr>
      <vt:lpstr>Key assumptions</vt:lpstr>
      <vt:lpstr>Course overview</vt:lpstr>
      <vt:lpstr>Course overview</vt:lpstr>
      <vt:lpstr>Course overview</vt:lpstr>
      <vt:lpstr>Self check summary</vt:lpstr>
      <vt:lpstr>Persona task</vt:lpstr>
      <vt:lpstr>Reflections on the course from the trainer’s perspective </vt:lpstr>
      <vt:lpstr>Benefits of digital services  </vt:lpstr>
      <vt:lpstr>Prezentacja programu PowerPoint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services for key populations</dc:title>
  <dc:creator>Katarzyna Kow</dc:creator>
  <cp:lastModifiedBy>Katarzyna Kow</cp:lastModifiedBy>
  <cp:revision>20</cp:revision>
  <dcterms:created xsi:type="dcterms:W3CDTF">2022-07-14T09:47:26Z</dcterms:created>
  <dcterms:modified xsi:type="dcterms:W3CDTF">2022-07-28T13:18:05Z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0x010100193F911BD2518E47AC082DA3DE8BFBE5</vt:lpwstr>
  </property>
</Properties>
</file>