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</p:sldIdLst>
  <p:sldSz cy="5143500" cx="9144000"/>
  <p:notesSz cx="6858000" cy="9144000"/>
  <p:embeddedFontLst>
    <p:embeddedFont>
      <p:font typeface="Poppins"/>
      <p:regular r:id="rId41"/>
      <p:bold r:id="rId42"/>
      <p:italic r:id="rId43"/>
      <p:boldItalic r:id="rId44"/>
    </p:embeddedFont>
    <p:embeddedFont>
      <p:font typeface="Poppins Light"/>
      <p:regular r:id="rId45"/>
      <p:bold r:id="rId46"/>
      <p:italic r:id="rId47"/>
      <p:boldItalic r:id="rId4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Anna Mertens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font" Target="fonts/Poppins-bold.fntdata"/><Relationship Id="rId41" Type="http://schemas.openxmlformats.org/officeDocument/2006/relationships/font" Target="fonts/Poppins-regular.fntdata"/><Relationship Id="rId22" Type="http://schemas.openxmlformats.org/officeDocument/2006/relationships/slide" Target="slides/slide17.xml"/><Relationship Id="rId44" Type="http://schemas.openxmlformats.org/officeDocument/2006/relationships/font" Target="fonts/Poppins-boldItalic.fntdata"/><Relationship Id="rId21" Type="http://schemas.openxmlformats.org/officeDocument/2006/relationships/slide" Target="slides/slide16.xml"/><Relationship Id="rId43" Type="http://schemas.openxmlformats.org/officeDocument/2006/relationships/font" Target="fonts/Poppins-italic.fntdata"/><Relationship Id="rId24" Type="http://schemas.openxmlformats.org/officeDocument/2006/relationships/slide" Target="slides/slide19.xml"/><Relationship Id="rId46" Type="http://schemas.openxmlformats.org/officeDocument/2006/relationships/font" Target="fonts/PoppinsLight-bold.fntdata"/><Relationship Id="rId23" Type="http://schemas.openxmlformats.org/officeDocument/2006/relationships/slide" Target="slides/slide18.xml"/><Relationship Id="rId45" Type="http://schemas.openxmlformats.org/officeDocument/2006/relationships/font" Target="fonts/PoppinsLight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48" Type="http://schemas.openxmlformats.org/officeDocument/2006/relationships/font" Target="fonts/PoppinsLight-boldItalic.fntdata"/><Relationship Id="rId25" Type="http://schemas.openxmlformats.org/officeDocument/2006/relationships/slide" Target="slides/slide20.xml"/><Relationship Id="rId47" Type="http://schemas.openxmlformats.org/officeDocument/2006/relationships/font" Target="fonts/PoppinsLight-italic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2-06-02T15:17:24.525">
    <p:pos x="6000" y="0"/>
    <p:text>Adding a slide with a screencap from a texting app might make this a bit clearer. People can have a really hard time following the techy side!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2a940f9004_0_1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2a940f9004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2a940f9004_0_2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2a940f9004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2a940f9004_0_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2a940f9004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2a940f9004_0_5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2a940f9004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2a940f9004_0_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2a940f9004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2a940f9004_0_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2a940f9004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2fe87d0a2b_0_3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2fe87d0a2b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2c9d0ec48f_3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2c9d0ec48f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2d6636d75c_0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2d6636d75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2d52aabb82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12d52aabb8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2d6636d75c_0_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12d6636d75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342900" rtl="0" algn="l">
              <a:spcBef>
                <a:spcPts val="500"/>
              </a:spcBef>
              <a:spcAft>
                <a:spcPts val="0"/>
              </a:spcAft>
              <a:buClr>
                <a:srgbClr val="23201F"/>
              </a:buClr>
              <a:buSzPts val="2500"/>
              <a:buFont typeface="Muli"/>
              <a:buChar char="•"/>
            </a:pPr>
            <a:r>
              <a:rPr lang="en" sz="2500">
                <a:solidFill>
                  <a:srgbClr val="23201F"/>
                </a:solidFill>
                <a:latin typeface="Muli"/>
                <a:ea typeface="Muli"/>
                <a:cs typeface="Muli"/>
                <a:sym typeface="Muli"/>
              </a:rPr>
              <a:t>Lets you save and search past answers</a:t>
            </a:r>
            <a:endParaRPr sz="2500">
              <a:solidFill>
                <a:srgbClr val="23201F"/>
              </a:solidFill>
              <a:latin typeface="Muli"/>
              <a:ea typeface="Muli"/>
              <a:cs typeface="Muli"/>
              <a:sym typeface="Muli"/>
            </a:endParaRPr>
          </a:p>
          <a:p>
            <a:pPr indent="-298450" lvl="0" marL="342900" rtl="0" algn="l">
              <a:spcBef>
                <a:spcPts val="0"/>
              </a:spcBef>
              <a:spcAft>
                <a:spcPts val="0"/>
              </a:spcAft>
              <a:buClr>
                <a:srgbClr val="23201F"/>
              </a:buClr>
              <a:buSzPts val="2500"/>
              <a:buFont typeface="Muli"/>
              <a:buChar char="•"/>
            </a:pPr>
            <a:r>
              <a:rPr lang="en">
                <a:solidFill>
                  <a:schemeClr val="dk1"/>
                </a:solidFill>
              </a:rPr>
              <a:t>Using saved answers, our volunteers can create personalized responses for each texter while already having research on the topic in an easily accessible place</a:t>
            </a:r>
            <a:endParaRPr sz="2500">
              <a:solidFill>
                <a:srgbClr val="23201F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2d52aabb82_0_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12d52aabb82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Character limit - sometimes if long texts will not go through - better to break up into two texts with under 500 characters each (limit used to be 640 on Twilio)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BDC1C6"/>
                </a:solidFill>
                <a:highlight>
                  <a:srgbClr val="202124"/>
                </a:highlight>
              </a:rPr>
              <a:t> Twilio recommends sending messages that are no more than 320 characters to ensure the best deliverability and user experience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2d52aabb82_0_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12d52aabb82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/ lets you put in code commands - (/sk) before any response and then enter to text it back to texter or else will just be sent with Slack to other volunteers/colleagues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/archive allows you to easily archive messages (can still be found through search function in Slack)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2d6636d75c_0_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12d6636d75c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archive a channel - 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2d6636d75c_0_1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12d6636d75c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2d6636d75c_0_1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12d6636d75c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3e9713f49e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13e9713f49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Texter’s perspective of responses and feedback request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Texters can click directly on links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Texters can click directly on links through phone or computer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2d6636d75c_0_2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12d6636d75c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Updated video is embedded - need to choose if we want to show whole video or just clip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2d52aabb82_0_2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12d52aabb82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2d6636d75c_0_4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12d6636d75c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12d6636d75c_0_5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12d6636d75c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12fe87d0a2b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12fe87d0a2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Need to edit resource sheet - and upload to SextEd website!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Kim email update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3dcb020b6a_0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3dcb020b6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212121"/>
                </a:solidFill>
                <a:highlight>
                  <a:srgbClr val="FFFFFF"/>
                </a:highlight>
                <a:latin typeface="Cambria"/>
                <a:ea typeface="Cambria"/>
                <a:cs typeface="Cambria"/>
                <a:sym typeface="Cambria"/>
              </a:rPr>
              <a:t>https://www.ncbi.nlm.nih.gov/pmc/articles/PMC8889924/pdf/CCDR-48-52.pdf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3dcb020f1f_1_1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3dcb020f1f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2fe87d0a2b_0_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2fe87d0a2b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2a940f9004_0_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2a940f9004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81150" y="1759800"/>
            <a:ext cx="4371926" cy="321007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ctrTitle"/>
          </p:nvPr>
        </p:nvSpPr>
        <p:spPr>
          <a:xfrm>
            <a:off x="685800" y="696425"/>
            <a:ext cx="5391000" cy="293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  <p:sp>
        <p:nvSpPr>
          <p:cNvPr id="54" name="Google Shape;54;p1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5" name="Google Shape;55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30275" y="2032125"/>
            <a:ext cx="3761325" cy="295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41170" y="2518284"/>
            <a:ext cx="3450425" cy="247282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no illustration">
  <p:cSld name="BLANK_1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150275" y="2175625"/>
            <a:ext cx="3879000" cy="287046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/>
          <p:nvPr>
            <p:ph type="ctrTitle"/>
          </p:nvPr>
        </p:nvSpPr>
        <p:spPr>
          <a:xfrm>
            <a:off x="685800" y="1811950"/>
            <a:ext cx="49731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685800" y="3144850"/>
            <a:ext cx="24936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074072" y="2340786"/>
            <a:ext cx="3879000" cy="262908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4"/>
          <p:cNvSpPr txBox="1"/>
          <p:nvPr>
            <p:ph idx="1" type="body"/>
          </p:nvPr>
        </p:nvSpPr>
        <p:spPr>
          <a:xfrm>
            <a:off x="962850" y="919975"/>
            <a:ext cx="4469100" cy="334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3200"/>
              <a:buChar char="●"/>
              <a:defRPr sz="3200">
                <a:solidFill>
                  <a:schemeClr val="accent5"/>
                </a:solidFill>
              </a:defRPr>
            </a:lvl1pPr>
            <a:lvl2pPr indent="-431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>
                <a:solidFill>
                  <a:schemeClr val="accent5"/>
                </a:solidFill>
              </a:defRPr>
            </a:lvl2pPr>
            <a:lvl3pPr indent="-4318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Char char="■"/>
              <a:defRPr sz="3200">
                <a:solidFill>
                  <a:schemeClr val="accent5"/>
                </a:solidFill>
              </a:defRPr>
            </a:lvl3pPr>
            <a:lvl4pPr indent="-4318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Char char="●"/>
              <a:defRPr sz="3200">
                <a:solidFill>
                  <a:schemeClr val="accent5"/>
                </a:solidFill>
              </a:defRPr>
            </a:lvl4pPr>
            <a:lvl5pPr indent="-4318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Char char="○"/>
              <a:defRPr sz="3200">
                <a:solidFill>
                  <a:schemeClr val="accent5"/>
                </a:solidFill>
              </a:defRPr>
            </a:lvl5pPr>
            <a:lvl6pPr indent="-4318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Char char="■"/>
              <a:defRPr sz="3200">
                <a:solidFill>
                  <a:schemeClr val="accent5"/>
                </a:solidFill>
              </a:defRPr>
            </a:lvl6pPr>
            <a:lvl7pPr indent="-4318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Char char="●"/>
              <a:defRPr sz="3200">
                <a:solidFill>
                  <a:schemeClr val="accent5"/>
                </a:solidFill>
              </a:defRPr>
            </a:lvl7pPr>
            <a:lvl8pPr indent="-4318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Char char="○"/>
              <a:defRPr sz="3200">
                <a:solidFill>
                  <a:schemeClr val="accent5"/>
                </a:solidFill>
              </a:defRPr>
            </a:lvl8pPr>
            <a:lvl9pPr indent="-4318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Char char="■"/>
              <a:defRPr sz="32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19" name="Google Shape;19;p4"/>
          <p:cNvSpPr txBox="1"/>
          <p:nvPr/>
        </p:nvSpPr>
        <p:spPr>
          <a:xfrm>
            <a:off x="390571" y="571075"/>
            <a:ext cx="6480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“</a:t>
            </a:r>
            <a:endParaRPr b="1" sz="96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89349" y="2301324"/>
            <a:ext cx="3702249" cy="268612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/>
          <p:nvPr>
            <p:ph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457200" y="2038350"/>
            <a:ext cx="4929300" cy="186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●"/>
              <a:defRPr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+ image mask">
  <p:cSld name="TITLE_AND_BODY_1">
    <p:bg>
      <p:bgPr>
        <a:solidFill>
          <a:schemeClr val="accent1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6"/>
          <p:cNvGrpSpPr/>
          <p:nvPr/>
        </p:nvGrpSpPr>
        <p:grpSpPr>
          <a:xfrm>
            <a:off x="-144" y="4104"/>
            <a:ext cx="9144000" cy="5143488"/>
            <a:chOff x="238125" y="848325"/>
            <a:chExt cx="7143750" cy="4018350"/>
          </a:xfrm>
        </p:grpSpPr>
        <p:sp>
          <p:nvSpPr>
            <p:cNvPr id="28" name="Google Shape;28;p6"/>
            <p:cNvSpPr/>
            <p:nvPr/>
          </p:nvSpPr>
          <p:spPr>
            <a:xfrm>
              <a:off x="238125" y="848325"/>
              <a:ext cx="7143750" cy="4018350"/>
            </a:xfrm>
            <a:custGeom>
              <a:rect b="b" l="l" r="r" t="t"/>
              <a:pathLst>
                <a:path extrusionOk="0" h="160734" w="285750">
                  <a:moveTo>
                    <a:pt x="206722" y="15292"/>
                  </a:moveTo>
                  <a:lnTo>
                    <a:pt x="207057" y="15348"/>
                  </a:lnTo>
                  <a:lnTo>
                    <a:pt x="207671" y="15515"/>
                  </a:lnTo>
                  <a:lnTo>
                    <a:pt x="208229" y="15850"/>
                  </a:lnTo>
                  <a:lnTo>
                    <a:pt x="208731" y="16241"/>
                  </a:lnTo>
                  <a:lnTo>
                    <a:pt x="209122" y="16743"/>
                  </a:lnTo>
                  <a:lnTo>
                    <a:pt x="209457" y="17301"/>
                  </a:lnTo>
                  <a:lnTo>
                    <a:pt x="209624" y="17915"/>
                  </a:lnTo>
                  <a:lnTo>
                    <a:pt x="209680" y="18250"/>
                  </a:lnTo>
                  <a:lnTo>
                    <a:pt x="209736" y="18585"/>
                  </a:lnTo>
                  <a:lnTo>
                    <a:pt x="209680" y="18920"/>
                  </a:lnTo>
                  <a:lnTo>
                    <a:pt x="209624" y="19255"/>
                  </a:lnTo>
                  <a:lnTo>
                    <a:pt x="209457" y="19869"/>
                  </a:lnTo>
                  <a:lnTo>
                    <a:pt x="209122" y="20427"/>
                  </a:lnTo>
                  <a:lnTo>
                    <a:pt x="208731" y="20929"/>
                  </a:lnTo>
                  <a:lnTo>
                    <a:pt x="208229" y="21320"/>
                  </a:lnTo>
                  <a:lnTo>
                    <a:pt x="207671" y="21654"/>
                  </a:lnTo>
                  <a:lnTo>
                    <a:pt x="207057" y="21822"/>
                  </a:lnTo>
                  <a:lnTo>
                    <a:pt x="206722" y="21878"/>
                  </a:lnTo>
                  <a:lnTo>
                    <a:pt x="206053" y="21878"/>
                  </a:lnTo>
                  <a:lnTo>
                    <a:pt x="205718" y="21822"/>
                  </a:lnTo>
                  <a:lnTo>
                    <a:pt x="205104" y="21654"/>
                  </a:lnTo>
                  <a:lnTo>
                    <a:pt x="204546" y="21320"/>
                  </a:lnTo>
                  <a:lnTo>
                    <a:pt x="204043" y="20929"/>
                  </a:lnTo>
                  <a:lnTo>
                    <a:pt x="203653" y="20427"/>
                  </a:lnTo>
                  <a:lnTo>
                    <a:pt x="203374" y="19869"/>
                  </a:lnTo>
                  <a:lnTo>
                    <a:pt x="203150" y="19255"/>
                  </a:lnTo>
                  <a:lnTo>
                    <a:pt x="203095" y="18920"/>
                  </a:lnTo>
                  <a:lnTo>
                    <a:pt x="203095" y="18585"/>
                  </a:lnTo>
                  <a:lnTo>
                    <a:pt x="203095" y="18250"/>
                  </a:lnTo>
                  <a:lnTo>
                    <a:pt x="203150" y="17915"/>
                  </a:lnTo>
                  <a:lnTo>
                    <a:pt x="203374" y="17301"/>
                  </a:lnTo>
                  <a:lnTo>
                    <a:pt x="203653" y="16743"/>
                  </a:lnTo>
                  <a:lnTo>
                    <a:pt x="204043" y="16241"/>
                  </a:lnTo>
                  <a:lnTo>
                    <a:pt x="204546" y="15850"/>
                  </a:lnTo>
                  <a:lnTo>
                    <a:pt x="205104" y="15515"/>
                  </a:lnTo>
                  <a:lnTo>
                    <a:pt x="205718" y="15348"/>
                  </a:lnTo>
                  <a:lnTo>
                    <a:pt x="206053" y="15292"/>
                  </a:lnTo>
                  <a:close/>
                  <a:moveTo>
                    <a:pt x="255947" y="30138"/>
                  </a:moveTo>
                  <a:lnTo>
                    <a:pt x="256282" y="30193"/>
                  </a:lnTo>
                  <a:lnTo>
                    <a:pt x="256896" y="30417"/>
                  </a:lnTo>
                  <a:lnTo>
                    <a:pt x="257454" y="30696"/>
                  </a:lnTo>
                  <a:lnTo>
                    <a:pt x="257956" y="31086"/>
                  </a:lnTo>
                  <a:lnTo>
                    <a:pt x="258347" y="31589"/>
                  </a:lnTo>
                  <a:lnTo>
                    <a:pt x="258682" y="32147"/>
                  </a:lnTo>
                  <a:lnTo>
                    <a:pt x="258849" y="32761"/>
                  </a:lnTo>
                  <a:lnTo>
                    <a:pt x="258905" y="33096"/>
                  </a:lnTo>
                  <a:lnTo>
                    <a:pt x="258905" y="33430"/>
                  </a:lnTo>
                  <a:lnTo>
                    <a:pt x="258905" y="33765"/>
                  </a:lnTo>
                  <a:lnTo>
                    <a:pt x="258849" y="34100"/>
                  </a:lnTo>
                  <a:lnTo>
                    <a:pt x="258682" y="34714"/>
                  </a:lnTo>
                  <a:lnTo>
                    <a:pt x="258347" y="35328"/>
                  </a:lnTo>
                  <a:lnTo>
                    <a:pt x="257956" y="35774"/>
                  </a:lnTo>
                  <a:lnTo>
                    <a:pt x="257454" y="36221"/>
                  </a:lnTo>
                  <a:lnTo>
                    <a:pt x="256896" y="36500"/>
                  </a:lnTo>
                  <a:lnTo>
                    <a:pt x="256282" y="36723"/>
                  </a:lnTo>
                  <a:lnTo>
                    <a:pt x="255947" y="36723"/>
                  </a:lnTo>
                  <a:lnTo>
                    <a:pt x="255612" y="36779"/>
                  </a:lnTo>
                  <a:lnTo>
                    <a:pt x="255277" y="36723"/>
                  </a:lnTo>
                  <a:lnTo>
                    <a:pt x="254943" y="36723"/>
                  </a:lnTo>
                  <a:lnTo>
                    <a:pt x="254329" y="36500"/>
                  </a:lnTo>
                  <a:lnTo>
                    <a:pt x="253771" y="36221"/>
                  </a:lnTo>
                  <a:lnTo>
                    <a:pt x="253268" y="35774"/>
                  </a:lnTo>
                  <a:lnTo>
                    <a:pt x="252878" y="35328"/>
                  </a:lnTo>
                  <a:lnTo>
                    <a:pt x="252543" y="34714"/>
                  </a:lnTo>
                  <a:lnTo>
                    <a:pt x="252375" y="34100"/>
                  </a:lnTo>
                  <a:lnTo>
                    <a:pt x="252319" y="33765"/>
                  </a:lnTo>
                  <a:lnTo>
                    <a:pt x="252264" y="33430"/>
                  </a:lnTo>
                  <a:lnTo>
                    <a:pt x="252319" y="33096"/>
                  </a:lnTo>
                  <a:lnTo>
                    <a:pt x="252375" y="32761"/>
                  </a:lnTo>
                  <a:lnTo>
                    <a:pt x="252543" y="32147"/>
                  </a:lnTo>
                  <a:lnTo>
                    <a:pt x="252878" y="31589"/>
                  </a:lnTo>
                  <a:lnTo>
                    <a:pt x="253268" y="31086"/>
                  </a:lnTo>
                  <a:lnTo>
                    <a:pt x="253771" y="30696"/>
                  </a:lnTo>
                  <a:lnTo>
                    <a:pt x="254329" y="30417"/>
                  </a:lnTo>
                  <a:lnTo>
                    <a:pt x="254943" y="30193"/>
                  </a:lnTo>
                  <a:lnTo>
                    <a:pt x="255277" y="30138"/>
                  </a:lnTo>
                  <a:close/>
                  <a:moveTo>
                    <a:pt x="113463" y="32593"/>
                  </a:moveTo>
                  <a:lnTo>
                    <a:pt x="113798" y="32649"/>
                  </a:lnTo>
                  <a:lnTo>
                    <a:pt x="114412" y="32817"/>
                  </a:lnTo>
                  <a:lnTo>
                    <a:pt x="115026" y="33151"/>
                  </a:lnTo>
                  <a:lnTo>
                    <a:pt x="115472" y="33542"/>
                  </a:lnTo>
                  <a:lnTo>
                    <a:pt x="115919" y="34044"/>
                  </a:lnTo>
                  <a:lnTo>
                    <a:pt x="116198" y="34602"/>
                  </a:lnTo>
                  <a:lnTo>
                    <a:pt x="116365" y="35216"/>
                  </a:lnTo>
                  <a:lnTo>
                    <a:pt x="116421" y="35551"/>
                  </a:lnTo>
                  <a:lnTo>
                    <a:pt x="116477" y="35886"/>
                  </a:lnTo>
                  <a:lnTo>
                    <a:pt x="116421" y="36221"/>
                  </a:lnTo>
                  <a:lnTo>
                    <a:pt x="116365" y="36556"/>
                  </a:lnTo>
                  <a:lnTo>
                    <a:pt x="116198" y="37170"/>
                  </a:lnTo>
                  <a:lnTo>
                    <a:pt x="115919" y="37728"/>
                  </a:lnTo>
                  <a:lnTo>
                    <a:pt x="115472" y="38230"/>
                  </a:lnTo>
                  <a:lnTo>
                    <a:pt x="115026" y="38621"/>
                  </a:lnTo>
                  <a:lnTo>
                    <a:pt x="114412" y="38956"/>
                  </a:lnTo>
                  <a:lnTo>
                    <a:pt x="113798" y="39123"/>
                  </a:lnTo>
                  <a:lnTo>
                    <a:pt x="113463" y="39179"/>
                  </a:lnTo>
                  <a:lnTo>
                    <a:pt x="112793" y="39179"/>
                  </a:lnTo>
                  <a:lnTo>
                    <a:pt x="112458" y="39123"/>
                  </a:lnTo>
                  <a:lnTo>
                    <a:pt x="111844" y="38956"/>
                  </a:lnTo>
                  <a:lnTo>
                    <a:pt x="111286" y="38621"/>
                  </a:lnTo>
                  <a:lnTo>
                    <a:pt x="110784" y="38230"/>
                  </a:lnTo>
                  <a:lnTo>
                    <a:pt x="110393" y="37728"/>
                  </a:lnTo>
                  <a:lnTo>
                    <a:pt x="110114" y="37170"/>
                  </a:lnTo>
                  <a:lnTo>
                    <a:pt x="109891" y="36556"/>
                  </a:lnTo>
                  <a:lnTo>
                    <a:pt x="109835" y="36221"/>
                  </a:lnTo>
                  <a:lnTo>
                    <a:pt x="109835" y="35886"/>
                  </a:lnTo>
                  <a:lnTo>
                    <a:pt x="109835" y="35551"/>
                  </a:lnTo>
                  <a:lnTo>
                    <a:pt x="109891" y="35216"/>
                  </a:lnTo>
                  <a:lnTo>
                    <a:pt x="110114" y="34602"/>
                  </a:lnTo>
                  <a:lnTo>
                    <a:pt x="110393" y="34044"/>
                  </a:lnTo>
                  <a:lnTo>
                    <a:pt x="110784" y="33542"/>
                  </a:lnTo>
                  <a:lnTo>
                    <a:pt x="111286" y="33151"/>
                  </a:lnTo>
                  <a:lnTo>
                    <a:pt x="111844" y="32817"/>
                  </a:lnTo>
                  <a:lnTo>
                    <a:pt x="112458" y="32649"/>
                  </a:lnTo>
                  <a:lnTo>
                    <a:pt x="112793" y="32593"/>
                  </a:lnTo>
                  <a:close/>
                  <a:moveTo>
                    <a:pt x="120328" y="48611"/>
                  </a:moveTo>
                  <a:lnTo>
                    <a:pt x="120886" y="48722"/>
                  </a:lnTo>
                  <a:lnTo>
                    <a:pt x="121444" y="48834"/>
                  </a:lnTo>
                  <a:lnTo>
                    <a:pt x="121946" y="49057"/>
                  </a:lnTo>
                  <a:lnTo>
                    <a:pt x="122393" y="49281"/>
                  </a:lnTo>
                  <a:lnTo>
                    <a:pt x="122895" y="49560"/>
                  </a:lnTo>
                  <a:lnTo>
                    <a:pt x="123286" y="49895"/>
                  </a:lnTo>
                  <a:lnTo>
                    <a:pt x="123676" y="50229"/>
                  </a:lnTo>
                  <a:lnTo>
                    <a:pt x="124067" y="50620"/>
                  </a:lnTo>
                  <a:lnTo>
                    <a:pt x="124346" y="51067"/>
                  </a:lnTo>
                  <a:lnTo>
                    <a:pt x="124625" y="51513"/>
                  </a:lnTo>
                  <a:lnTo>
                    <a:pt x="124904" y="52015"/>
                  </a:lnTo>
                  <a:lnTo>
                    <a:pt x="125071" y="52518"/>
                  </a:lnTo>
                  <a:lnTo>
                    <a:pt x="125183" y="53020"/>
                  </a:lnTo>
                  <a:lnTo>
                    <a:pt x="125295" y="53578"/>
                  </a:lnTo>
                  <a:lnTo>
                    <a:pt x="125295" y="54136"/>
                  </a:lnTo>
                  <a:lnTo>
                    <a:pt x="125295" y="54750"/>
                  </a:lnTo>
                  <a:lnTo>
                    <a:pt x="125183" y="55252"/>
                  </a:lnTo>
                  <a:lnTo>
                    <a:pt x="125071" y="55810"/>
                  </a:lnTo>
                  <a:lnTo>
                    <a:pt x="124904" y="56313"/>
                  </a:lnTo>
                  <a:lnTo>
                    <a:pt x="124625" y="56815"/>
                  </a:lnTo>
                  <a:lnTo>
                    <a:pt x="124346" y="57261"/>
                  </a:lnTo>
                  <a:lnTo>
                    <a:pt x="124067" y="57708"/>
                  </a:lnTo>
                  <a:lnTo>
                    <a:pt x="123676" y="58099"/>
                  </a:lnTo>
                  <a:lnTo>
                    <a:pt x="123286" y="58434"/>
                  </a:lnTo>
                  <a:lnTo>
                    <a:pt x="122895" y="58768"/>
                  </a:lnTo>
                  <a:lnTo>
                    <a:pt x="122393" y="59047"/>
                  </a:lnTo>
                  <a:lnTo>
                    <a:pt x="121946" y="59271"/>
                  </a:lnTo>
                  <a:lnTo>
                    <a:pt x="121444" y="59438"/>
                  </a:lnTo>
                  <a:lnTo>
                    <a:pt x="120886" y="59606"/>
                  </a:lnTo>
                  <a:lnTo>
                    <a:pt x="120328" y="59661"/>
                  </a:lnTo>
                  <a:lnTo>
                    <a:pt x="119769" y="59717"/>
                  </a:lnTo>
                  <a:lnTo>
                    <a:pt x="119211" y="59661"/>
                  </a:lnTo>
                  <a:lnTo>
                    <a:pt x="118653" y="59606"/>
                  </a:lnTo>
                  <a:lnTo>
                    <a:pt x="118095" y="59438"/>
                  </a:lnTo>
                  <a:lnTo>
                    <a:pt x="117593" y="59271"/>
                  </a:lnTo>
                  <a:lnTo>
                    <a:pt x="117146" y="59047"/>
                  </a:lnTo>
                  <a:lnTo>
                    <a:pt x="116644" y="58768"/>
                  </a:lnTo>
                  <a:lnTo>
                    <a:pt x="116253" y="58434"/>
                  </a:lnTo>
                  <a:lnTo>
                    <a:pt x="115863" y="58099"/>
                  </a:lnTo>
                  <a:lnTo>
                    <a:pt x="115472" y="57708"/>
                  </a:lnTo>
                  <a:lnTo>
                    <a:pt x="115193" y="57261"/>
                  </a:lnTo>
                  <a:lnTo>
                    <a:pt x="114914" y="56815"/>
                  </a:lnTo>
                  <a:lnTo>
                    <a:pt x="114635" y="56313"/>
                  </a:lnTo>
                  <a:lnTo>
                    <a:pt x="114467" y="55810"/>
                  </a:lnTo>
                  <a:lnTo>
                    <a:pt x="114356" y="55252"/>
                  </a:lnTo>
                  <a:lnTo>
                    <a:pt x="114244" y="54750"/>
                  </a:lnTo>
                  <a:lnTo>
                    <a:pt x="114244" y="54136"/>
                  </a:lnTo>
                  <a:lnTo>
                    <a:pt x="114244" y="53578"/>
                  </a:lnTo>
                  <a:lnTo>
                    <a:pt x="114356" y="53020"/>
                  </a:lnTo>
                  <a:lnTo>
                    <a:pt x="114467" y="52518"/>
                  </a:lnTo>
                  <a:lnTo>
                    <a:pt x="114635" y="52015"/>
                  </a:lnTo>
                  <a:lnTo>
                    <a:pt x="114914" y="51513"/>
                  </a:lnTo>
                  <a:lnTo>
                    <a:pt x="115193" y="51067"/>
                  </a:lnTo>
                  <a:lnTo>
                    <a:pt x="115472" y="50620"/>
                  </a:lnTo>
                  <a:lnTo>
                    <a:pt x="115863" y="50229"/>
                  </a:lnTo>
                  <a:lnTo>
                    <a:pt x="116253" y="49895"/>
                  </a:lnTo>
                  <a:lnTo>
                    <a:pt x="116644" y="49560"/>
                  </a:lnTo>
                  <a:lnTo>
                    <a:pt x="117146" y="49281"/>
                  </a:lnTo>
                  <a:lnTo>
                    <a:pt x="117593" y="49057"/>
                  </a:lnTo>
                  <a:lnTo>
                    <a:pt x="118095" y="48834"/>
                  </a:lnTo>
                  <a:lnTo>
                    <a:pt x="118653" y="48722"/>
                  </a:lnTo>
                  <a:lnTo>
                    <a:pt x="119211" y="48611"/>
                  </a:lnTo>
                  <a:close/>
                  <a:moveTo>
                    <a:pt x="267109" y="134782"/>
                  </a:moveTo>
                  <a:lnTo>
                    <a:pt x="267667" y="134838"/>
                  </a:lnTo>
                  <a:lnTo>
                    <a:pt x="268226" y="134894"/>
                  </a:lnTo>
                  <a:lnTo>
                    <a:pt x="268728" y="135061"/>
                  </a:lnTo>
                  <a:lnTo>
                    <a:pt x="269286" y="135229"/>
                  </a:lnTo>
                  <a:lnTo>
                    <a:pt x="269732" y="135452"/>
                  </a:lnTo>
                  <a:lnTo>
                    <a:pt x="270235" y="135731"/>
                  </a:lnTo>
                  <a:lnTo>
                    <a:pt x="270625" y="136066"/>
                  </a:lnTo>
                  <a:lnTo>
                    <a:pt x="271016" y="136401"/>
                  </a:lnTo>
                  <a:lnTo>
                    <a:pt x="271407" y="136791"/>
                  </a:lnTo>
                  <a:lnTo>
                    <a:pt x="271686" y="137238"/>
                  </a:lnTo>
                  <a:lnTo>
                    <a:pt x="271965" y="137684"/>
                  </a:lnTo>
                  <a:lnTo>
                    <a:pt x="272244" y="138187"/>
                  </a:lnTo>
                  <a:lnTo>
                    <a:pt x="272411" y="138689"/>
                  </a:lnTo>
                  <a:lnTo>
                    <a:pt x="272523" y="139191"/>
                  </a:lnTo>
                  <a:lnTo>
                    <a:pt x="272635" y="139749"/>
                  </a:lnTo>
                  <a:lnTo>
                    <a:pt x="272635" y="140363"/>
                  </a:lnTo>
                  <a:lnTo>
                    <a:pt x="272635" y="140921"/>
                  </a:lnTo>
                  <a:lnTo>
                    <a:pt x="272523" y="141479"/>
                  </a:lnTo>
                  <a:lnTo>
                    <a:pt x="272411" y="141982"/>
                  </a:lnTo>
                  <a:lnTo>
                    <a:pt x="272244" y="142484"/>
                  </a:lnTo>
                  <a:lnTo>
                    <a:pt x="271965" y="142986"/>
                  </a:lnTo>
                  <a:lnTo>
                    <a:pt x="271686" y="143433"/>
                  </a:lnTo>
                  <a:lnTo>
                    <a:pt x="271407" y="143879"/>
                  </a:lnTo>
                  <a:lnTo>
                    <a:pt x="271016" y="144270"/>
                  </a:lnTo>
                  <a:lnTo>
                    <a:pt x="270625" y="144605"/>
                  </a:lnTo>
                  <a:lnTo>
                    <a:pt x="270235" y="144940"/>
                  </a:lnTo>
                  <a:lnTo>
                    <a:pt x="269732" y="145219"/>
                  </a:lnTo>
                  <a:lnTo>
                    <a:pt x="269286" y="145442"/>
                  </a:lnTo>
                  <a:lnTo>
                    <a:pt x="268728" y="145665"/>
                  </a:lnTo>
                  <a:lnTo>
                    <a:pt x="268226" y="145777"/>
                  </a:lnTo>
                  <a:lnTo>
                    <a:pt x="267667" y="145833"/>
                  </a:lnTo>
                  <a:lnTo>
                    <a:pt x="267109" y="145888"/>
                  </a:lnTo>
                  <a:lnTo>
                    <a:pt x="266551" y="145833"/>
                  </a:lnTo>
                  <a:lnTo>
                    <a:pt x="265993" y="145777"/>
                  </a:lnTo>
                  <a:lnTo>
                    <a:pt x="265435" y="145665"/>
                  </a:lnTo>
                  <a:lnTo>
                    <a:pt x="264933" y="145442"/>
                  </a:lnTo>
                  <a:lnTo>
                    <a:pt x="264430" y="145219"/>
                  </a:lnTo>
                  <a:lnTo>
                    <a:pt x="263984" y="144940"/>
                  </a:lnTo>
                  <a:lnTo>
                    <a:pt x="263593" y="144605"/>
                  </a:lnTo>
                  <a:lnTo>
                    <a:pt x="263203" y="144270"/>
                  </a:lnTo>
                  <a:lnTo>
                    <a:pt x="262812" y="143879"/>
                  </a:lnTo>
                  <a:lnTo>
                    <a:pt x="262477" y="143433"/>
                  </a:lnTo>
                  <a:lnTo>
                    <a:pt x="262198" y="142986"/>
                  </a:lnTo>
                  <a:lnTo>
                    <a:pt x="261975" y="142484"/>
                  </a:lnTo>
                  <a:lnTo>
                    <a:pt x="261807" y="141982"/>
                  </a:lnTo>
                  <a:lnTo>
                    <a:pt x="261640" y="141479"/>
                  </a:lnTo>
                  <a:lnTo>
                    <a:pt x="261584" y="140921"/>
                  </a:lnTo>
                  <a:lnTo>
                    <a:pt x="261528" y="140363"/>
                  </a:lnTo>
                  <a:lnTo>
                    <a:pt x="261584" y="139749"/>
                  </a:lnTo>
                  <a:lnTo>
                    <a:pt x="261640" y="139191"/>
                  </a:lnTo>
                  <a:lnTo>
                    <a:pt x="261807" y="138689"/>
                  </a:lnTo>
                  <a:lnTo>
                    <a:pt x="261975" y="138187"/>
                  </a:lnTo>
                  <a:lnTo>
                    <a:pt x="262198" y="137684"/>
                  </a:lnTo>
                  <a:lnTo>
                    <a:pt x="262477" y="137238"/>
                  </a:lnTo>
                  <a:lnTo>
                    <a:pt x="262812" y="136791"/>
                  </a:lnTo>
                  <a:lnTo>
                    <a:pt x="263203" y="136401"/>
                  </a:lnTo>
                  <a:lnTo>
                    <a:pt x="263593" y="136066"/>
                  </a:lnTo>
                  <a:lnTo>
                    <a:pt x="263984" y="135731"/>
                  </a:lnTo>
                  <a:lnTo>
                    <a:pt x="264430" y="135452"/>
                  </a:lnTo>
                  <a:lnTo>
                    <a:pt x="264933" y="135229"/>
                  </a:lnTo>
                  <a:lnTo>
                    <a:pt x="265435" y="135061"/>
                  </a:lnTo>
                  <a:lnTo>
                    <a:pt x="265993" y="134894"/>
                  </a:lnTo>
                  <a:lnTo>
                    <a:pt x="266551" y="134838"/>
                  </a:lnTo>
                  <a:lnTo>
                    <a:pt x="267109" y="134782"/>
                  </a:lnTo>
                  <a:close/>
                  <a:moveTo>
                    <a:pt x="165199" y="11385"/>
                  </a:moveTo>
                  <a:lnTo>
                    <a:pt x="166594" y="11441"/>
                  </a:lnTo>
                  <a:lnTo>
                    <a:pt x="167934" y="11497"/>
                  </a:lnTo>
                  <a:lnTo>
                    <a:pt x="169273" y="11664"/>
                  </a:lnTo>
                  <a:lnTo>
                    <a:pt x="170613" y="11888"/>
                  </a:lnTo>
                  <a:lnTo>
                    <a:pt x="171952" y="12167"/>
                  </a:lnTo>
                  <a:lnTo>
                    <a:pt x="173292" y="12446"/>
                  </a:lnTo>
                  <a:lnTo>
                    <a:pt x="174631" y="12781"/>
                  </a:lnTo>
                  <a:lnTo>
                    <a:pt x="175971" y="13171"/>
                  </a:lnTo>
                  <a:lnTo>
                    <a:pt x="177254" y="13618"/>
                  </a:lnTo>
                  <a:lnTo>
                    <a:pt x="179877" y="14567"/>
                  </a:lnTo>
                  <a:lnTo>
                    <a:pt x="182445" y="15627"/>
                  </a:lnTo>
                  <a:lnTo>
                    <a:pt x="185012" y="16743"/>
                  </a:lnTo>
                  <a:lnTo>
                    <a:pt x="186630" y="17469"/>
                  </a:lnTo>
                  <a:lnTo>
                    <a:pt x="188249" y="18306"/>
                  </a:lnTo>
                  <a:lnTo>
                    <a:pt x="189867" y="19143"/>
                  </a:lnTo>
                  <a:lnTo>
                    <a:pt x="191430" y="20036"/>
                  </a:lnTo>
                  <a:lnTo>
                    <a:pt x="194556" y="21822"/>
                  </a:lnTo>
                  <a:lnTo>
                    <a:pt x="197569" y="23719"/>
                  </a:lnTo>
                  <a:lnTo>
                    <a:pt x="203653" y="27570"/>
                  </a:lnTo>
                  <a:lnTo>
                    <a:pt x="206722" y="29468"/>
                  </a:lnTo>
                  <a:lnTo>
                    <a:pt x="209848" y="31254"/>
                  </a:lnTo>
                  <a:lnTo>
                    <a:pt x="211522" y="32147"/>
                  </a:lnTo>
                  <a:lnTo>
                    <a:pt x="213252" y="32872"/>
                  </a:lnTo>
                  <a:lnTo>
                    <a:pt x="215038" y="33598"/>
                  </a:lnTo>
                  <a:lnTo>
                    <a:pt x="216824" y="34156"/>
                  </a:lnTo>
                  <a:lnTo>
                    <a:pt x="218666" y="34658"/>
                  </a:lnTo>
                  <a:lnTo>
                    <a:pt x="220563" y="35105"/>
                  </a:lnTo>
                  <a:lnTo>
                    <a:pt x="222405" y="35551"/>
                  </a:lnTo>
                  <a:lnTo>
                    <a:pt x="224303" y="35886"/>
                  </a:lnTo>
                  <a:lnTo>
                    <a:pt x="228098" y="36500"/>
                  </a:lnTo>
                  <a:lnTo>
                    <a:pt x="231949" y="37002"/>
                  </a:lnTo>
                  <a:lnTo>
                    <a:pt x="235688" y="37560"/>
                  </a:lnTo>
                  <a:lnTo>
                    <a:pt x="237530" y="37895"/>
                  </a:lnTo>
                  <a:lnTo>
                    <a:pt x="239316" y="38230"/>
                  </a:lnTo>
                  <a:lnTo>
                    <a:pt x="241269" y="38621"/>
                  </a:lnTo>
                  <a:lnTo>
                    <a:pt x="243278" y="39067"/>
                  </a:lnTo>
                  <a:lnTo>
                    <a:pt x="245232" y="39570"/>
                  </a:lnTo>
                  <a:lnTo>
                    <a:pt x="247185" y="40072"/>
                  </a:lnTo>
                  <a:lnTo>
                    <a:pt x="249138" y="40686"/>
                  </a:lnTo>
                  <a:lnTo>
                    <a:pt x="251092" y="41300"/>
                  </a:lnTo>
                  <a:lnTo>
                    <a:pt x="252989" y="41969"/>
                  </a:lnTo>
                  <a:lnTo>
                    <a:pt x="254887" y="42751"/>
                  </a:lnTo>
                  <a:lnTo>
                    <a:pt x="256729" y="43588"/>
                  </a:lnTo>
                  <a:lnTo>
                    <a:pt x="258570" y="44481"/>
                  </a:lnTo>
                  <a:lnTo>
                    <a:pt x="260356" y="45430"/>
                  </a:lnTo>
                  <a:lnTo>
                    <a:pt x="262086" y="46490"/>
                  </a:lnTo>
                  <a:lnTo>
                    <a:pt x="263761" y="47606"/>
                  </a:lnTo>
                  <a:lnTo>
                    <a:pt x="265435" y="48890"/>
                  </a:lnTo>
                  <a:lnTo>
                    <a:pt x="266998" y="50174"/>
                  </a:lnTo>
                  <a:lnTo>
                    <a:pt x="268560" y="51625"/>
                  </a:lnTo>
                  <a:lnTo>
                    <a:pt x="269453" y="52518"/>
                  </a:lnTo>
                  <a:lnTo>
                    <a:pt x="270290" y="53466"/>
                  </a:lnTo>
                  <a:lnTo>
                    <a:pt x="271128" y="54471"/>
                  </a:lnTo>
                  <a:lnTo>
                    <a:pt x="271909" y="55476"/>
                  </a:lnTo>
                  <a:lnTo>
                    <a:pt x="272690" y="56536"/>
                  </a:lnTo>
                  <a:lnTo>
                    <a:pt x="273416" y="57596"/>
                  </a:lnTo>
                  <a:lnTo>
                    <a:pt x="274086" y="58657"/>
                  </a:lnTo>
                  <a:lnTo>
                    <a:pt x="274755" y="59829"/>
                  </a:lnTo>
                  <a:lnTo>
                    <a:pt x="275369" y="60945"/>
                  </a:lnTo>
                  <a:lnTo>
                    <a:pt x="275983" y="62117"/>
                  </a:lnTo>
                  <a:lnTo>
                    <a:pt x="276541" y="63345"/>
                  </a:lnTo>
                  <a:lnTo>
                    <a:pt x="277044" y="64517"/>
                  </a:lnTo>
                  <a:lnTo>
                    <a:pt x="277546" y="65800"/>
                  </a:lnTo>
                  <a:lnTo>
                    <a:pt x="277992" y="67028"/>
                  </a:lnTo>
                  <a:lnTo>
                    <a:pt x="278383" y="68312"/>
                  </a:lnTo>
                  <a:lnTo>
                    <a:pt x="278774" y="69596"/>
                  </a:lnTo>
                  <a:lnTo>
                    <a:pt x="279109" y="70879"/>
                  </a:lnTo>
                  <a:lnTo>
                    <a:pt x="279388" y="72163"/>
                  </a:lnTo>
                  <a:lnTo>
                    <a:pt x="279667" y="73502"/>
                  </a:lnTo>
                  <a:lnTo>
                    <a:pt x="279890" y="74786"/>
                  </a:lnTo>
                  <a:lnTo>
                    <a:pt x="280057" y="76125"/>
                  </a:lnTo>
                  <a:lnTo>
                    <a:pt x="280225" y="77465"/>
                  </a:lnTo>
                  <a:lnTo>
                    <a:pt x="280281" y="78804"/>
                  </a:lnTo>
                  <a:lnTo>
                    <a:pt x="280392" y="80144"/>
                  </a:lnTo>
                  <a:lnTo>
                    <a:pt x="280392" y="81539"/>
                  </a:lnTo>
                  <a:lnTo>
                    <a:pt x="280392" y="82878"/>
                  </a:lnTo>
                  <a:lnTo>
                    <a:pt x="280336" y="84218"/>
                  </a:lnTo>
                  <a:lnTo>
                    <a:pt x="280225" y="85557"/>
                  </a:lnTo>
                  <a:lnTo>
                    <a:pt x="280057" y="86897"/>
                  </a:lnTo>
                  <a:lnTo>
                    <a:pt x="279890" y="88180"/>
                  </a:lnTo>
                  <a:lnTo>
                    <a:pt x="279667" y="89520"/>
                  </a:lnTo>
                  <a:lnTo>
                    <a:pt x="279388" y="90859"/>
                  </a:lnTo>
                  <a:lnTo>
                    <a:pt x="279053" y="92199"/>
                  </a:lnTo>
                  <a:lnTo>
                    <a:pt x="278662" y="93538"/>
                  </a:lnTo>
                  <a:lnTo>
                    <a:pt x="278271" y="94878"/>
                  </a:lnTo>
                  <a:lnTo>
                    <a:pt x="277825" y="96217"/>
                  </a:lnTo>
                  <a:lnTo>
                    <a:pt x="277323" y="97501"/>
                  </a:lnTo>
                  <a:lnTo>
                    <a:pt x="276820" y="98784"/>
                  </a:lnTo>
                  <a:lnTo>
                    <a:pt x="275704" y="101296"/>
                  </a:lnTo>
                  <a:lnTo>
                    <a:pt x="274532" y="103807"/>
                  </a:lnTo>
                  <a:lnTo>
                    <a:pt x="273248" y="106263"/>
                  </a:lnTo>
                  <a:lnTo>
                    <a:pt x="271909" y="108663"/>
                  </a:lnTo>
                  <a:lnTo>
                    <a:pt x="270514" y="111007"/>
                  </a:lnTo>
                  <a:lnTo>
                    <a:pt x="268393" y="114467"/>
                  </a:lnTo>
                  <a:lnTo>
                    <a:pt x="266216" y="117872"/>
                  </a:lnTo>
                  <a:lnTo>
                    <a:pt x="263984" y="121220"/>
                  </a:lnTo>
                  <a:lnTo>
                    <a:pt x="261696" y="124569"/>
                  </a:lnTo>
                  <a:lnTo>
                    <a:pt x="259352" y="127806"/>
                  </a:lnTo>
                  <a:lnTo>
                    <a:pt x="256952" y="131043"/>
                  </a:lnTo>
                  <a:lnTo>
                    <a:pt x="254496" y="134168"/>
                  </a:lnTo>
                  <a:lnTo>
                    <a:pt x="251929" y="137238"/>
                  </a:lnTo>
                  <a:lnTo>
                    <a:pt x="250366" y="139135"/>
                  </a:lnTo>
                  <a:lnTo>
                    <a:pt x="248748" y="140921"/>
                  </a:lnTo>
                  <a:lnTo>
                    <a:pt x="247073" y="142707"/>
                  </a:lnTo>
                  <a:lnTo>
                    <a:pt x="246180" y="143544"/>
                  </a:lnTo>
                  <a:lnTo>
                    <a:pt x="245287" y="144326"/>
                  </a:lnTo>
                  <a:lnTo>
                    <a:pt x="244394" y="145107"/>
                  </a:lnTo>
                  <a:lnTo>
                    <a:pt x="243446" y="145833"/>
                  </a:lnTo>
                  <a:lnTo>
                    <a:pt x="242497" y="146558"/>
                  </a:lnTo>
                  <a:lnTo>
                    <a:pt x="241548" y="147172"/>
                  </a:lnTo>
                  <a:lnTo>
                    <a:pt x="240543" y="147786"/>
                  </a:lnTo>
                  <a:lnTo>
                    <a:pt x="239539" y="148288"/>
                  </a:lnTo>
                  <a:lnTo>
                    <a:pt x="238478" y="148791"/>
                  </a:lnTo>
                  <a:lnTo>
                    <a:pt x="237418" y="149181"/>
                  </a:lnTo>
                  <a:lnTo>
                    <a:pt x="236246" y="149572"/>
                  </a:lnTo>
                  <a:lnTo>
                    <a:pt x="235074" y="149851"/>
                  </a:lnTo>
                  <a:lnTo>
                    <a:pt x="233846" y="150018"/>
                  </a:lnTo>
                  <a:lnTo>
                    <a:pt x="232674" y="150186"/>
                  </a:lnTo>
                  <a:lnTo>
                    <a:pt x="231446" y="150242"/>
                  </a:lnTo>
                  <a:lnTo>
                    <a:pt x="230274" y="150242"/>
                  </a:lnTo>
                  <a:lnTo>
                    <a:pt x="229046" y="150186"/>
                  </a:lnTo>
                  <a:lnTo>
                    <a:pt x="227819" y="150018"/>
                  </a:lnTo>
                  <a:lnTo>
                    <a:pt x="226647" y="149851"/>
                  </a:lnTo>
                  <a:lnTo>
                    <a:pt x="225419" y="149628"/>
                  </a:lnTo>
                  <a:lnTo>
                    <a:pt x="224247" y="149349"/>
                  </a:lnTo>
                  <a:lnTo>
                    <a:pt x="223019" y="149014"/>
                  </a:lnTo>
                  <a:lnTo>
                    <a:pt x="221847" y="148623"/>
                  </a:lnTo>
                  <a:lnTo>
                    <a:pt x="220675" y="148232"/>
                  </a:lnTo>
                  <a:lnTo>
                    <a:pt x="219503" y="147786"/>
                  </a:lnTo>
                  <a:lnTo>
                    <a:pt x="218387" y="147340"/>
                  </a:lnTo>
                  <a:lnTo>
                    <a:pt x="216154" y="146279"/>
                  </a:lnTo>
                  <a:lnTo>
                    <a:pt x="213922" y="145219"/>
                  </a:lnTo>
                  <a:lnTo>
                    <a:pt x="211689" y="144047"/>
                  </a:lnTo>
                  <a:lnTo>
                    <a:pt x="209513" y="142875"/>
                  </a:lnTo>
                  <a:lnTo>
                    <a:pt x="207280" y="141703"/>
                  </a:lnTo>
                  <a:lnTo>
                    <a:pt x="205104" y="140586"/>
                  </a:lnTo>
                  <a:lnTo>
                    <a:pt x="202871" y="139526"/>
                  </a:lnTo>
                  <a:lnTo>
                    <a:pt x="200639" y="138521"/>
                  </a:lnTo>
                  <a:lnTo>
                    <a:pt x="198574" y="137684"/>
                  </a:lnTo>
                  <a:lnTo>
                    <a:pt x="196565" y="137015"/>
                  </a:lnTo>
                  <a:lnTo>
                    <a:pt x="194500" y="136345"/>
                  </a:lnTo>
                  <a:lnTo>
                    <a:pt x="192435" y="135843"/>
                  </a:lnTo>
                  <a:lnTo>
                    <a:pt x="190314" y="135396"/>
                  </a:lnTo>
                  <a:lnTo>
                    <a:pt x="188249" y="135005"/>
                  </a:lnTo>
                  <a:lnTo>
                    <a:pt x="186128" y="134726"/>
                  </a:lnTo>
                  <a:lnTo>
                    <a:pt x="184007" y="134559"/>
                  </a:lnTo>
                  <a:lnTo>
                    <a:pt x="182333" y="134447"/>
                  </a:lnTo>
                  <a:lnTo>
                    <a:pt x="180715" y="134447"/>
                  </a:lnTo>
                  <a:lnTo>
                    <a:pt x="179040" y="134559"/>
                  </a:lnTo>
                  <a:lnTo>
                    <a:pt x="177422" y="134726"/>
                  </a:lnTo>
                  <a:lnTo>
                    <a:pt x="175859" y="135005"/>
                  </a:lnTo>
                  <a:lnTo>
                    <a:pt x="175022" y="135229"/>
                  </a:lnTo>
                  <a:lnTo>
                    <a:pt x="174241" y="135452"/>
                  </a:lnTo>
                  <a:lnTo>
                    <a:pt x="173515" y="135731"/>
                  </a:lnTo>
                  <a:lnTo>
                    <a:pt x="172734" y="136066"/>
                  </a:lnTo>
                  <a:lnTo>
                    <a:pt x="172008" y="136401"/>
                  </a:lnTo>
                  <a:lnTo>
                    <a:pt x="171227" y="136791"/>
                  </a:lnTo>
                  <a:lnTo>
                    <a:pt x="170501" y="137238"/>
                  </a:lnTo>
                  <a:lnTo>
                    <a:pt x="169720" y="137796"/>
                  </a:lnTo>
                  <a:lnTo>
                    <a:pt x="168994" y="138354"/>
                  </a:lnTo>
                  <a:lnTo>
                    <a:pt x="168325" y="138912"/>
                  </a:lnTo>
                  <a:lnTo>
                    <a:pt x="166929" y="140140"/>
                  </a:lnTo>
                  <a:lnTo>
                    <a:pt x="165590" y="141424"/>
                  </a:lnTo>
                  <a:lnTo>
                    <a:pt x="164195" y="142651"/>
                  </a:lnTo>
                  <a:lnTo>
                    <a:pt x="162855" y="143879"/>
                  </a:lnTo>
                  <a:lnTo>
                    <a:pt x="162130" y="144493"/>
                  </a:lnTo>
                  <a:lnTo>
                    <a:pt x="161404" y="145051"/>
                  </a:lnTo>
                  <a:lnTo>
                    <a:pt x="160679" y="145554"/>
                  </a:lnTo>
                  <a:lnTo>
                    <a:pt x="159897" y="146056"/>
                  </a:lnTo>
                  <a:lnTo>
                    <a:pt x="159172" y="146447"/>
                  </a:lnTo>
                  <a:lnTo>
                    <a:pt x="158390" y="146781"/>
                  </a:lnTo>
                  <a:lnTo>
                    <a:pt x="157609" y="147116"/>
                  </a:lnTo>
                  <a:lnTo>
                    <a:pt x="156828" y="147395"/>
                  </a:lnTo>
                  <a:lnTo>
                    <a:pt x="156046" y="147674"/>
                  </a:lnTo>
                  <a:lnTo>
                    <a:pt x="155209" y="147842"/>
                  </a:lnTo>
                  <a:lnTo>
                    <a:pt x="154428" y="148009"/>
                  </a:lnTo>
                  <a:lnTo>
                    <a:pt x="153591" y="148177"/>
                  </a:lnTo>
                  <a:lnTo>
                    <a:pt x="151916" y="148344"/>
                  </a:lnTo>
                  <a:lnTo>
                    <a:pt x="150242" y="148456"/>
                  </a:lnTo>
                  <a:lnTo>
                    <a:pt x="148568" y="148400"/>
                  </a:lnTo>
                  <a:lnTo>
                    <a:pt x="146893" y="148288"/>
                  </a:lnTo>
                  <a:lnTo>
                    <a:pt x="145331" y="148121"/>
                  </a:lnTo>
                  <a:lnTo>
                    <a:pt x="143824" y="147898"/>
                  </a:lnTo>
                  <a:lnTo>
                    <a:pt x="142261" y="147619"/>
                  </a:lnTo>
                  <a:lnTo>
                    <a:pt x="140698" y="147284"/>
                  </a:lnTo>
                  <a:lnTo>
                    <a:pt x="139192" y="146893"/>
                  </a:lnTo>
                  <a:lnTo>
                    <a:pt x="137685" y="146391"/>
                  </a:lnTo>
                  <a:lnTo>
                    <a:pt x="136178" y="145888"/>
                  </a:lnTo>
                  <a:lnTo>
                    <a:pt x="134727" y="145275"/>
                  </a:lnTo>
                  <a:lnTo>
                    <a:pt x="133276" y="144605"/>
                  </a:lnTo>
                  <a:lnTo>
                    <a:pt x="131825" y="143879"/>
                  </a:lnTo>
                  <a:lnTo>
                    <a:pt x="130485" y="143098"/>
                  </a:lnTo>
                  <a:lnTo>
                    <a:pt x="129090" y="142261"/>
                  </a:lnTo>
                  <a:lnTo>
                    <a:pt x="127806" y="141312"/>
                  </a:lnTo>
                  <a:lnTo>
                    <a:pt x="126523" y="140307"/>
                  </a:lnTo>
                  <a:lnTo>
                    <a:pt x="125295" y="139247"/>
                  </a:lnTo>
                  <a:lnTo>
                    <a:pt x="124067" y="138131"/>
                  </a:lnTo>
                  <a:lnTo>
                    <a:pt x="122951" y="136959"/>
                  </a:lnTo>
                  <a:lnTo>
                    <a:pt x="121834" y="135675"/>
                  </a:lnTo>
                  <a:lnTo>
                    <a:pt x="120830" y="134336"/>
                  </a:lnTo>
                  <a:lnTo>
                    <a:pt x="119881" y="132996"/>
                  </a:lnTo>
                  <a:lnTo>
                    <a:pt x="118988" y="131545"/>
                  </a:lnTo>
                  <a:lnTo>
                    <a:pt x="118151" y="130038"/>
                  </a:lnTo>
                  <a:lnTo>
                    <a:pt x="117370" y="128476"/>
                  </a:lnTo>
                  <a:lnTo>
                    <a:pt x="116700" y="126913"/>
                  </a:lnTo>
                  <a:lnTo>
                    <a:pt x="116086" y="125294"/>
                  </a:lnTo>
                  <a:lnTo>
                    <a:pt x="115584" y="123676"/>
                  </a:lnTo>
                  <a:lnTo>
                    <a:pt x="115137" y="122002"/>
                  </a:lnTo>
                  <a:lnTo>
                    <a:pt x="114802" y="120327"/>
                  </a:lnTo>
                  <a:lnTo>
                    <a:pt x="114579" y="118597"/>
                  </a:lnTo>
                  <a:lnTo>
                    <a:pt x="114412" y="116867"/>
                  </a:lnTo>
                  <a:lnTo>
                    <a:pt x="114356" y="115137"/>
                  </a:lnTo>
                  <a:lnTo>
                    <a:pt x="114412" y="113351"/>
                  </a:lnTo>
                  <a:lnTo>
                    <a:pt x="114523" y="112123"/>
                  </a:lnTo>
                  <a:lnTo>
                    <a:pt x="114691" y="110895"/>
                  </a:lnTo>
                  <a:lnTo>
                    <a:pt x="114858" y="109667"/>
                  </a:lnTo>
                  <a:lnTo>
                    <a:pt x="115137" y="108440"/>
                  </a:lnTo>
                  <a:lnTo>
                    <a:pt x="115416" y="107212"/>
                  </a:lnTo>
                  <a:lnTo>
                    <a:pt x="115695" y="106040"/>
                  </a:lnTo>
                  <a:lnTo>
                    <a:pt x="116421" y="103640"/>
                  </a:lnTo>
                  <a:lnTo>
                    <a:pt x="117202" y="101240"/>
                  </a:lnTo>
                  <a:lnTo>
                    <a:pt x="118095" y="98952"/>
                  </a:lnTo>
                  <a:lnTo>
                    <a:pt x="119937" y="94320"/>
                  </a:lnTo>
                  <a:lnTo>
                    <a:pt x="121667" y="90022"/>
                  </a:lnTo>
                  <a:lnTo>
                    <a:pt x="123341" y="85725"/>
                  </a:lnTo>
                  <a:lnTo>
                    <a:pt x="124960" y="81372"/>
                  </a:lnTo>
                  <a:lnTo>
                    <a:pt x="126467" y="77018"/>
                  </a:lnTo>
                  <a:lnTo>
                    <a:pt x="127862" y="72609"/>
                  </a:lnTo>
                  <a:lnTo>
                    <a:pt x="128532" y="70377"/>
                  </a:lnTo>
                  <a:lnTo>
                    <a:pt x="129146" y="68145"/>
                  </a:lnTo>
                  <a:lnTo>
                    <a:pt x="129704" y="65856"/>
                  </a:lnTo>
                  <a:lnTo>
                    <a:pt x="130262" y="63624"/>
                  </a:lnTo>
                  <a:lnTo>
                    <a:pt x="130764" y="61336"/>
                  </a:lnTo>
                  <a:lnTo>
                    <a:pt x="131211" y="59047"/>
                  </a:lnTo>
                  <a:lnTo>
                    <a:pt x="131825" y="55308"/>
                  </a:lnTo>
                  <a:lnTo>
                    <a:pt x="132438" y="51513"/>
                  </a:lnTo>
                  <a:lnTo>
                    <a:pt x="132997" y="47718"/>
                  </a:lnTo>
                  <a:lnTo>
                    <a:pt x="133610" y="43979"/>
                  </a:lnTo>
                  <a:lnTo>
                    <a:pt x="133945" y="42137"/>
                  </a:lnTo>
                  <a:lnTo>
                    <a:pt x="134336" y="40295"/>
                  </a:lnTo>
                  <a:lnTo>
                    <a:pt x="134782" y="38453"/>
                  </a:lnTo>
                  <a:lnTo>
                    <a:pt x="135285" y="36612"/>
                  </a:lnTo>
                  <a:lnTo>
                    <a:pt x="135787" y="34826"/>
                  </a:lnTo>
                  <a:lnTo>
                    <a:pt x="136401" y="33096"/>
                  </a:lnTo>
                  <a:lnTo>
                    <a:pt x="137071" y="31365"/>
                  </a:lnTo>
                  <a:lnTo>
                    <a:pt x="137852" y="29635"/>
                  </a:lnTo>
                  <a:lnTo>
                    <a:pt x="138299" y="28687"/>
                  </a:lnTo>
                  <a:lnTo>
                    <a:pt x="138857" y="27738"/>
                  </a:lnTo>
                  <a:lnTo>
                    <a:pt x="139415" y="26789"/>
                  </a:lnTo>
                  <a:lnTo>
                    <a:pt x="139973" y="25840"/>
                  </a:lnTo>
                  <a:lnTo>
                    <a:pt x="140587" y="24947"/>
                  </a:lnTo>
                  <a:lnTo>
                    <a:pt x="141201" y="24110"/>
                  </a:lnTo>
                  <a:lnTo>
                    <a:pt x="141870" y="23217"/>
                  </a:lnTo>
                  <a:lnTo>
                    <a:pt x="142540" y="22436"/>
                  </a:lnTo>
                  <a:lnTo>
                    <a:pt x="143210" y="21599"/>
                  </a:lnTo>
                  <a:lnTo>
                    <a:pt x="143935" y="20817"/>
                  </a:lnTo>
                  <a:lnTo>
                    <a:pt x="144717" y="20092"/>
                  </a:lnTo>
                  <a:lnTo>
                    <a:pt x="145442" y="19366"/>
                  </a:lnTo>
                  <a:lnTo>
                    <a:pt x="146224" y="18641"/>
                  </a:lnTo>
                  <a:lnTo>
                    <a:pt x="147061" y="17971"/>
                  </a:lnTo>
                  <a:lnTo>
                    <a:pt x="147898" y="17357"/>
                  </a:lnTo>
                  <a:lnTo>
                    <a:pt x="148735" y="16743"/>
                  </a:lnTo>
                  <a:lnTo>
                    <a:pt x="149572" y="16185"/>
                  </a:lnTo>
                  <a:lnTo>
                    <a:pt x="150465" y="15627"/>
                  </a:lnTo>
                  <a:lnTo>
                    <a:pt x="151358" y="15069"/>
                  </a:lnTo>
                  <a:lnTo>
                    <a:pt x="152251" y="14622"/>
                  </a:lnTo>
                  <a:lnTo>
                    <a:pt x="153144" y="14120"/>
                  </a:lnTo>
                  <a:lnTo>
                    <a:pt x="154093" y="13729"/>
                  </a:lnTo>
                  <a:lnTo>
                    <a:pt x="155042" y="13339"/>
                  </a:lnTo>
                  <a:lnTo>
                    <a:pt x="155990" y="12948"/>
                  </a:lnTo>
                  <a:lnTo>
                    <a:pt x="156939" y="12669"/>
                  </a:lnTo>
                  <a:lnTo>
                    <a:pt x="157888" y="12390"/>
                  </a:lnTo>
                  <a:lnTo>
                    <a:pt x="158893" y="12111"/>
                  </a:lnTo>
                  <a:lnTo>
                    <a:pt x="159841" y="11888"/>
                  </a:lnTo>
                  <a:lnTo>
                    <a:pt x="160846" y="11720"/>
                  </a:lnTo>
                  <a:lnTo>
                    <a:pt x="161851" y="11553"/>
                  </a:lnTo>
                  <a:lnTo>
                    <a:pt x="162855" y="11497"/>
                  </a:lnTo>
                  <a:lnTo>
                    <a:pt x="163860" y="11385"/>
                  </a:lnTo>
                  <a:close/>
                  <a:moveTo>
                    <a:pt x="184677" y="142428"/>
                  </a:moveTo>
                  <a:lnTo>
                    <a:pt x="185235" y="142484"/>
                  </a:lnTo>
                  <a:lnTo>
                    <a:pt x="185793" y="142540"/>
                  </a:lnTo>
                  <a:lnTo>
                    <a:pt x="186296" y="142707"/>
                  </a:lnTo>
                  <a:lnTo>
                    <a:pt x="186854" y="142875"/>
                  </a:lnTo>
                  <a:lnTo>
                    <a:pt x="187300" y="143098"/>
                  </a:lnTo>
                  <a:lnTo>
                    <a:pt x="187747" y="143377"/>
                  </a:lnTo>
                  <a:lnTo>
                    <a:pt x="188193" y="143712"/>
                  </a:lnTo>
                  <a:lnTo>
                    <a:pt x="188584" y="144103"/>
                  </a:lnTo>
                  <a:lnTo>
                    <a:pt x="188975" y="144493"/>
                  </a:lnTo>
                  <a:lnTo>
                    <a:pt x="189254" y="144884"/>
                  </a:lnTo>
                  <a:lnTo>
                    <a:pt x="189533" y="145330"/>
                  </a:lnTo>
                  <a:lnTo>
                    <a:pt x="189812" y="145833"/>
                  </a:lnTo>
                  <a:lnTo>
                    <a:pt x="189979" y="146335"/>
                  </a:lnTo>
                  <a:lnTo>
                    <a:pt x="190091" y="146893"/>
                  </a:lnTo>
                  <a:lnTo>
                    <a:pt x="190202" y="147451"/>
                  </a:lnTo>
                  <a:lnTo>
                    <a:pt x="190202" y="148009"/>
                  </a:lnTo>
                  <a:lnTo>
                    <a:pt x="190202" y="148567"/>
                  </a:lnTo>
                  <a:lnTo>
                    <a:pt x="190091" y="149125"/>
                  </a:lnTo>
                  <a:lnTo>
                    <a:pt x="189979" y="149628"/>
                  </a:lnTo>
                  <a:lnTo>
                    <a:pt x="189812" y="150186"/>
                  </a:lnTo>
                  <a:lnTo>
                    <a:pt x="189533" y="150632"/>
                  </a:lnTo>
                  <a:lnTo>
                    <a:pt x="189254" y="151079"/>
                  </a:lnTo>
                  <a:lnTo>
                    <a:pt x="188975" y="151525"/>
                  </a:lnTo>
                  <a:lnTo>
                    <a:pt x="188584" y="151916"/>
                  </a:lnTo>
                  <a:lnTo>
                    <a:pt x="188193" y="152307"/>
                  </a:lnTo>
                  <a:lnTo>
                    <a:pt x="187747" y="152586"/>
                  </a:lnTo>
                  <a:lnTo>
                    <a:pt x="187300" y="152865"/>
                  </a:lnTo>
                  <a:lnTo>
                    <a:pt x="186854" y="153144"/>
                  </a:lnTo>
                  <a:lnTo>
                    <a:pt x="186296" y="153311"/>
                  </a:lnTo>
                  <a:lnTo>
                    <a:pt x="185793" y="153423"/>
                  </a:lnTo>
                  <a:lnTo>
                    <a:pt x="185235" y="153534"/>
                  </a:lnTo>
                  <a:lnTo>
                    <a:pt x="184119" y="153534"/>
                  </a:lnTo>
                  <a:lnTo>
                    <a:pt x="183561" y="153423"/>
                  </a:lnTo>
                  <a:lnTo>
                    <a:pt x="183003" y="153311"/>
                  </a:lnTo>
                  <a:lnTo>
                    <a:pt x="182500" y="153144"/>
                  </a:lnTo>
                  <a:lnTo>
                    <a:pt x="181998" y="152865"/>
                  </a:lnTo>
                  <a:lnTo>
                    <a:pt x="181552" y="152586"/>
                  </a:lnTo>
                  <a:lnTo>
                    <a:pt x="181161" y="152307"/>
                  </a:lnTo>
                  <a:lnTo>
                    <a:pt x="180770" y="151916"/>
                  </a:lnTo>
                  <a:lnTo>
                    <a:pt x="180380" y="151525"/>
                  </a:lnTo>
                  <a:lnTo>
                    <a:pt x="180045" y="151079"/>
                  </a:lnTo>
                  <a:lnTo>
                    <a:pt x="179766" y="150632"/>
                  </a:lnTo>
                  <a:lnTo>
                    <a:pt x="179543" y="150186"/>
                  </a:lnTo>
                  <a:lnTo>
                    <a:pt x="179375" y="149628"/>
                  </a:lnTo>
                  <a:lnTo>
                    <a:pt x="179208" y="149125"/>
                  </a:lnTo>
                  <a:lnTo>
                    <a:pt x="179152" y="148567"/>
                  </a:lnTo>
                  <a:lnTo>
                    <a:pt x="179096" y="148009"/>
                  </a:lnTo>
                  <a:lnTo>
                    <a:pt x="179152" y="147451"/>
                  </a:lnTo>
                  <a:lnTo>
                    <a:pt x="179208" y="146893"/>
                  </a:lnTo>
                  <a:lnTo>
                    <a:pt x="179375" y="146335"/>
                  </a:lnTo>
                  <a:lnTo>
                    <a:pt x="179543" y="145833"/>
                  </a:lnTo>
                  <a:lnTo>
                    <a:pt x="179766" y="145330"/>
                  </a:lnTo>
                  <a:lnTo>
                    <a:pt x="180045" y="144884"/>
                  </a:lnTo>
                  <a:lnTo>
                    <a:pt x="180380" y="144493"/>
                  </a:lnTo>
                  <a:lnTo>
                    <a:pt x="180770" y="144103"/>
                  </a:lnTo>
                  <a:lnTo>
                    <a:pt x="181161" y="143712"/>
                  </a:lnTo>
                  <a:lnTo>
                    <a:pt x="181552" y="143377"/>
                  </a:lnTo>
                  <a:lnTo>
                    <a:pt x="181998" y="143098"/>
                  </a:lnTo>
                  <a:lnTo>
                    <a:pt x="182500" y="142875"/>
                  </a:lnTo>
                  <a:lnTo>
                    <a:pt x="183003" y="142707"/>
                  </a:lnTo>
                  <a:lnTo>
                    <a:pt x="183561" y="142540"/>
                  </a:lnTo>
                  <a:lnTo>
                    <a:pt x="184119" y="142484"/>
                  </a:lnTo>
                  <a:lnTo>
                    <a:pt x="184677" y="142428"/>
                  </a:lnTo>
                  <a:close/>
                  <a:moveTo>
                    <a:pt x="0" y="0"/>
                  </a:moveTo>
                  <a:lnTo>
                    <a:pt x="0" y="160734"/>
                  </a:lnTo>
                  <a:lnTo>
                    <a:pt x="285750" y="160734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6"/>
            <p:cNvSpPr/>
            <p:nvPr/>
          </p:nvSpPr>
          <p:spPr>
            <a:xfrm>
              <a:off x="238125" y="848325"/>
              <a:ext cx="7143750" cy="4018350"/>
            </a:xfrm>
            <a:custGeom>
              <a:rect b="b" l="l" r="r" t="t"/>
              <a:pathLst>
                <a:path extrusionOk="0" h="160734" w="285750">
                  <a:moveTo>
                    <a:pt x="206722" y="15292"/>
                  </a:moveTo>
                  <a:lnTo>
                    <a:pt x="207057" y="15348"/>
                  </a:lnTo>
                  <a:lnTo>
                    <a:pt x="207671" y="15515"/>
                  </a:lnTo>
                  <a:lnTo>
                    <a:pt x="208229" y="15850"/>
                  </a:lnTo>
                  <a:lnTo>
                    <a:pt x="208731" y="16241"/>
                  </a:lnTo>
                  <a:lnTo>
                    <a:pt x="209122" y="16743"/>
                  </a:lnTo>
                  <a:lnTo>
                    <a:pt x="209457" y="17301"/>
                  </a:lnTo>
                  <a:lnTo>
                    <a:pt x="209624" y="17915"/>
                  </a:lnTo>
                  <a:lnTo>
                    <a:pt x="209680" y="18250"/>
                  </a:lnTo>
                  <a:lnTo>
                    <a:pt x="209736" y="18585"/>
                  </a:lnTo>
                  <a:lnTo>
                    <a:pt x="209680" y="18920"/>
                  </a:lnTo>
                  <a:lnTo>
                    <a:pt x="209624" y="19255"/>
                  </a:lnTo>
                  <a:lnTo>
                    <a:pt x="209457" y="19869"/>
                  </a:lnTo>
                  <a:lnTo>
                    <a:pt x="209122" y="20427"/>
                  </a:lnTo>
                  <a:lnTo>
                    <a:pt x="208731" y="20929"/>
                  </a:lnTo>
                  <a:lnTo>
                    <a:pt x="208229" y="21320"/>
                  </a:lnTo>
                  <a:lnTo>
                    <a:pt x="207671" y="21654"/>
                  </a:lnTo>
                  <a:lnTo>
                    <a:pt x="207057" y="21822"/>
                  </a:lnTo>
                  <a:lnTo>
                    <a:pt x="206722" y="21878"/>
                  </a:lnTo>
                  <a:lnTo>
                    <a:pt x="206053" y="21878"/>
                  </a:lnTo>
                  <a:lnTo>
                    <a:pt x="205718" y="21822"/>
                  </a:lnTo>
                  <a:lnTo>
                    <a:pt x="205104" y="21654"/>
                  </a:lnTo>
                  <a:lnTo>
                    <a:pt x="204546" y="21320"/>
                  </a:lnTo>
                  <a:lnTo>
                    <a:pt x="204043" y="20929"/>
                  </a:lnTo>
                  <a:lnTo>
                    <a:pt x="203653" y="20427"/>
                  </a:lnTo>
                  <a:lnTo>
                    <a:pt x="203374" y="19869"/>
                  </a:lnTo>
                  <a:lnTo>
                    <a:pt x="203150" y="19255"/>
                  </a:lnTo>
                  <a:lnTo>
                    <a:pt x="203095" y="18920"/>
                  </a:lnTo>
                  <a:lnTo>
                    <a:pt x="203095" y="18585"/>
                  </a:lnTo>
                  <a:lnTo>
                    <a:pt x="203095" y="18250"/>
                  </a:lnTo>
                  <a:lnTo>
                    <a:pt x="203150" y="17915"/>
                  </a:lnTo>
                  <a:lnTo>
                    <a:pt x="203374" y="17301"/>
                  </a:lnTo>
                  <a:lnTo>
                    <a:pt x="203653" y="16743"/>
                  </a:lnTo>
                  <a:lnTo>
                    <a:pt x="204043" y="16241"/>
                  </a:lnTo>
                  <a:lnTo>
                    <a:pt x="204546" y="15850"/>
                  </a:lnTo>
                  <a:lnTo>
                    <a:pt x="205104" y="15515"/>
                  </a:lnTo>
                  <a:lnTo>
                    <a:pt x="205718" y="15348"/>
                  </a:lnTo>
                  <a:lnTo>
                    <a:pt x="206053" y="15292"/>
                  </a:lnTo>
                  <a:close/>
                  <a:moveTo>
                    <a:pt x="255947" y="30138"/>
                  </a:moveTo>
                  <a:lnTo>
                    <a:pt x="256282" y="30193"/>
                  </a:lnTo>
                  <a:lnTo>
                    <a:pt x="256896" y="30417"/>
                  </a:lnTo>
                  <a:lnTo>
                    <a:pt x="257454" y="30696"/>
                  </a:lnTo>
                  <a:lnTo>
                    <a:pt x="257956" y="31086"/>
                  </a:lnTo>
                  <a:lnTo>
                    <a:pt x="258347" y="31589"/>
                  </a:lnTo>
                  <a:lnTo>
                    <a:pt x="258682" y="32147"/>
                  </a:lnTo>
                  <a:lnTo>
                    <a:pt x="258849" y="32761"/>
                  </a:lnTo>
                  <a:lnTo>
                    <a:pt x="258905" y="33096"/>
                  </a:lnTo>
                  <a:lnTo>
                    <a:pt x="258905" y="33430"/>
                  </a:lnTo>
                  <a:lnTo>
                    <a:pt x="258905" y="33765"/>
                  </a:lnTo>
                  <a:lnTo>
                    <a:pt x="258849" y="34100"/>
                  </a:lnTo>
                  <a:lnTo>
                    <a:pt x="258682" y="34714"/>
                  </a:lnTo>
                  <a:lnTo>
                    <a:pt x="258347" y="35328"/>
                  </a:lnTo>
                  <a:lnTo>
                    <a:pt x="257956" y="35774"/>
                  </a:lnTo>
                  <a:lnTo>
                    <a:pt x="257454" y="36221"/>
                  </a:lnTo>
                  <a:lnTo>
                    <a:pt x="256896" y="36500"/>
                  </a:lnTo>
                  <a:lnTo>
                    <a:pt x="256282" y="36723"/>
                  </a:lnTo>
                  <a:lnTo>
                    <a:pt x="255947" y="36723"/>
                  </a:lnTo>
                  <a:lnTo>
                    <a:pt x="255612" y="36779"/>
                  </a:lnTo>
                  <a:lnTo>
                    <a:pt x="255277" y="36723"/>
                  </a:lnTo>
                  <a:lnTo>
                    <a:pt x="254943" y="36723"/>
                  </a:lnTo>
                  <a:lnTo>
                    <a:pt x="254329" y="36500"/>
                  </a:lnTo>
                  <a:lnTo>
                    <a:pt x="253771" y="36221"/>
                  </a:lnTo>
                  <a:lnTo>
                    <a:pt x="253268" y="35774"/>
                  </a:lnTo>
                  <a:lnTo>
                    <a:pt x="252878" y="35328"/>
                  </a:lnTo>
                  <a:lnTo>
                    <a:pt x="252543" y="34714"/>
                  </a:lnTo>
                  <a:lnTo>
                    <a:pt x="252375" y="34100"/>
                  </a:lnTo>
                  <a:lnTo>
                    <a:pt x="252319" y="33765"/>
                  </a:lnTo>
                  <a:lnTo>
                    <a:pt x="252264" y="33430"/>
                  </a:lnTo>
                  <a:lnTo>
                    <a:pt x="252319" y="33096"/>
                  </a:lnTo>
                  <a:lnTo>
                    <a:pt x="252375" y="32761"/>
                  </a:lnTo>
                  <a:lnTo>
                    <a:pt x="252543" y="32147"/>
                  </a:lnTo>
                  <a:lnTo>
                    <a:pt x="252878" y="31589"/>
                  </a:lnTo>
                  <a:lnTo>
                    <a:pt x="253268" y="31086"/>
                  </a:lnTo>
                  <a:lnTo>
                    <a:pt x="253771" y="30696"/>
                  </a:lnTo>
                  <a:lnTo>
                    <a:pt x="254329" y="30417"/>
                  </a:lnTo>
                  <a:lnTo>
                    <a:pt x="254943" y="30193"/>
                  </a:lnTo>
                  <a:lnTo>
                    <a:pt x="255277" y="30138"/>
                  </a:lnTo>
                  <a:close/>
                  <a:moveTo>
                    <a:pt x="113463" y="32593"/>
                  </a:moveTo>
                  <a:lnTo>
                    <a:pt x="113798" y="32649"/>
                  </a:lnTo>
                  <a:lnTo>
                    <a:pt x="114412" y="32817"/>
                  </a:lnTo>
                  <a:lnTo>
                    <a:pt x="115026" y="33151"/>
                  </a:lnTo>
                  <a:lnTo>
                    <a:pt x="115472" y="33542"/>
                  </a:lnTo>
                  <a:lnTo>
                    <a:pt x="115919" y="34044"/>
                  </a:lnTo>
                  <a:lnTo>
                    <a:pt x="116198" y="34602"/>
                  </a:lnTo>
                  <a:lnTo>
                    <a:pt x="116365" y="35216"/>
                  </a:lnTo>
                  <a:lnTo>
                    <a:pt x="116421" y="35551"/>
                  </a:lnTo>
                  <a:lnTo>
                    <a:pt x="116477" y="35886"/>
                  </a:lnTo>
                  <a:lnTo>
                    <a:pt x="116421" y="36221"/>
                  </a:lnTo>
                  <a:lnTo>
                    <a:pt x="116365" y="36556"/>
                  </a:lnTo>
                  <a:lnTo>
                    <a:pt x="116198" y="37170"/>
                  </a:lnTo>
                  <a:lnTo>
                    <a:pt x="115919" y="37728"/>
                  </a:lnTo>
                  <a:lnTo>
                    <a:pt x="115472" y="38230"/>
                  </a:lnTo>
                  <a:lnTo>
                    <a:pt x="115026" y="38621"/>
                  </a:lnTo>
                  <a:lnTo>
                    <a:pt x="114412" y="38956"/>
                  </a:lnTo>
                  <a:lnTo>
                    <a:pt x="113798" y="39123"/>
                  </a:lnTo>
                  <a:lnTo>
                    <a:pt x="113463" y="39179"/>
                  </a:lnTo>
                  <a:lnTo>
                    <a:pt x="112793" y="39179"/>
                  </a:lnTo>
                  <a:lnTo>
                    <a:pt x="112458" y="39123"/>
                  </a:lnTo>
                  <a:lnTo>
                    <a:pt x="111844" y="38956"/>
                  </a:lnTo>
                  <a:lnTo>
                    <a:pt x="111286" y="38621"/>
                  </a:lnTo>
                  <a:lnTo>
                    <a:pt x="110784" y="38230"/>
                  </a:lnTo>
                  <a:lnTo>
                    <a:pt x="110393" y="37728"/>
                  </a:lnTo>
                  <a:lnTo>
                    <a:pt x="110114" y="37170"/>
                  </a:lnTo>
                  <a:lnTo>
                    <a:pt x="109891" y="36556"/>
                  </a:lnTo>
                  <a:lnTo>
                    <a:pt x="109835" y="36221"/>
                  </a:lnTo>
                  <a:lnTo>
                    <a:pt x="109835" y="35886"/>
                  </a:lnTo>
                  <a:lnTo>
                    <a:pt x="109835" y="35551"/>
                  </a:lnTo>
                  <a:lnTo>
                    <a:pt x="109891" y="35216"/>
                  </a:lnTo>
                  <a:lnTo>
                    <a:pt x="110114" y="34602"/>
                  </a:lnTo>
                  <a:lnTo>
                    <a:pt x="110393" y="34044"/>
                  </a:lnTo>
                  <a:lnTo>
                    <a:pt x="110784" y="33542"/>
                  </a:lnTo>
                  <a:lnTo>
                    <a:pt x="111286" y="33151"/>
                  </a:lnTo>
                  <a:lnTo>
                    <a:pt x="111844" y="32817"/>
                  </a:lnTo>
                  <a:lnTo>
                    <a:pt x="112458" y="32649"/>
                  </a:lnTo>
                  <a:lnTo>
                    <a:pt x="112793" y="32593"/>
                  </a:lnTo>
                  <a:close/>
                  <a:moveTo>
                    <a:pt x="120328" y="48611"/>
                  </a:moveTo>
                  <a:lnTo>
                    <a:pt x="120886" y="48722"/>
                  </a:lnTo>
                  <a:lnTo>
                    <a:pt x="121444" y="48834"/>
                  </a:lnTo>
                  <a:lnTo>
                    <a:pt x="121946" y="49057"/>
                  </a:lnTo>
                  <a:lnTo>
                    <a:pt x="122393" y="49281"/>
                  </a:lnTo>
                  <a:lnTo>
                    <a:pt x="122895" y="49560"/>
                  </a:lnTo>
                  <a:lnTo>
                    <a:pt x="123286" y="49895"/>
                  </a:lnTo>
                  <a:lnTo>
                    <a:pt x="123676" y="50229"/>
                  </a:lnTo>
                  <a:lnTo>
                    <a:pt x="124067" y="50620"/>
                  </a:lnTo>
                  <a:lnTo>
                    <a:pt x="124346" y="51067"/>
                  </a:lnTo>
                  <a:lnTo>
                    <a:pt x="124625" y="51513"/>
                  </a:lnTo>
                  <a:lnTo>
                    <a:pt x="124904" y="52015"/>
                  </a:lnTo>
                  <a:lnTo>
                    <a:pt x="125071" y="52518"/>
                  </a:lnTo>
                  <a:lnTo>
                    <a:pt x="125183" y="53020"/>
                  </a:lnTo>
                  <a:lnTo>
                    <a:pt x="125295" y="53578"/>
                  </a:lnTo>
                  <a:lnTo>
                    <a:pt x="125295" y="54136"/>
                  </a:lnTo>
                  <a:lnTo>
                    <a:pt x="125295" y="54750"/>
                  </a:lnTo>
                  <a:lnTo>
                    <a:pt x="125183" y="55252"/>
                  </a:lnTo>
                  <a:lnTo>
                    <a:pt x="125071" y="55810"/>
                  </a:lnTo>
                  <a:lnTo>
                    <a:pt x="124904" y="56313"/>
                  </a:lnTo>
                  <a:lnTo>
                    <a:pt x="124625" y="56815"/>
                  </a:lnTo>
                  <a:lnTo>
                    <a:pt x="124346" y="57261"/>
                  </a:lnTo>
                  <a:lnTo>
                    <a:pt x="124067" y="57708"/>
                  </a:lnTo>
                  <a:lnTo>
                    <a:pt x="123676" y="58099"/>
                  </a:lnTo>
                  <a:lnTo>
                    <a:pt x="123286" y="58434"/>
                  </a:lnTo>
                  <a:lnTo>
                    <a:pt x="122895" y="58768"/>
                  </a:lnTo>
                  <a:lnTo>
                    <a:pt x="122393" y="59047"/>
                  </a:lnTo>
                  <a:lnTo>
                    <a:pt x="121946" y="59271"/>
                  </a:lnTo>
                  <a:lnTo>
                    <a:pt x="121444" y="59438"/>
                  </a:lnTo>
                  <a:lnTo>
                    <a:pt x="120886" y="59606"/>
                  </a:lnTo>
                  <a:lnTo>
                    <a:pt x="120328" y="59661"/>
                  </a:lnTo>
                  <a:lnTo>
                    <a:pt x="119769" y="59717"/>
                  </a:lnTo>
                  <a:lnTo>
                    <a:pt x="119211" y="59661"/>
                  </a:lnTo>
                  <a:lnTo>
                    <a:pt x="118653" y="59606"/>
                  </a:lnTo>
                  <a:lnTo>
                    <a:pt x="118095" y="59438"/>
                  </a:lnTo>
                  <a:lnTo>
                    <a:pt x="117593" y="59271"/>
                  </a:lnTo>
                  <a:lnTo>
                    <a:pt x="117146" y="59047"/>
                  </a:lnTo>
                  <a:lnTo>
                    <a:pt x="116644" y="58768"/>
                  </a:lnTo>
                  <a:lnTo>
                    <a:pt x="116253" y="58434"/>
                  </a:lnTo>
                  <a:lnTo>
                    <a:pt x="115863" y="58099"/>
                  </a:lnTo>
                  <a:lnTo>
                    <a:pt x="115472" y="57708"/>
                  </a:lnTo>
                  <a:lnTo>
                    <a:pt x="115193" y="57261"/>
                  </a:lnTo>
                  <a:lnTo>
                    <a:pt x="114914" y="56815"/>
                  </a:lnTo>
                  <a:lnTo>
                    <a:pt x="114635" y="56313"/>
                  </a:lnTo>
                  <a:lnTo>
                    <a:pt x="114467" y="55810"/>
                  </a:lnTo>
                  <a:lnTo>
                    <a:pt x="114356" y="55252"/>
                  </a:lnTo>
                  <a:lnTo>
                    <a:pt x="114244" y="54750"/>
                  </a:lnTo>
                  <a:lnTo>
                    <a:pt x="114244" y="54136"/>
                  </a:lnTo>
                  <a:lnTo>
                    <a:pt x="114244" y="53578"/>
                  </a:lnTo>
                  <a:lnTo>
                    <a:pt x="114356" y="53020"/>
                  </a:lnTo>
                  <a:lnTo>
                    <a:pt x="114467" y="52518"/>
                  </a:lnTo>
                  <a:lnTo>
                    <a:pt x="114635" y="52015"/>
                  </a:lnTo>
                  <a:lnTo>
                    <a:pt x="114914" y="51513"/>
                  </a:lnTo>
                  <a:lnTo>
                    <a:pt x="115193" y="51067"/>
                  </a:lnTo>
                  <a:lnTo>
                    <a:pt x="115472" y="50620"/>
                  </a:lnTo>
                  <a:lnTo>
                    <a:pt x="115863" y="50229"/>
                  </a:lnTo>
                  <a:lnTo>
                    <a:pt x="116253" y="49895"/>
                  </a:lnTo>
                  <a:lnTo>
                    <a:pt x="116644" y="49560"/>
                  </a:lnTo>
                  <a:lnTo>
                    <a:pt x="117146" y="49281"/>
                  </a:lnTo>
                  <a:lnTo>
                    <a:pt x="117593" y="49057"/>
                  </a:lnTo>
                  <a:lnTo>
                    <a:pt x="118095" y="48834"/>
                  </a:lnTo>
                  <a:lnTo>
                    <a:pt x="118653" y="48722"/>
                  </a:lnTo>
                  <a:lnTo>
                    <a:pt x="119211" y="48611"/>
                  </a:lnTo>
                  <a:close/>
                  <a:moveTo>
                    <a:pt x="267109" y="134782"/>
                  </a:moveTo>
                  <a:lnTo>
                    <a:pt x="267667" y="134838"/>
                  </a:lnTo>
                  <a:lnTo>
                    <a:pt x="268226" y="134894"/>
                  </a:lnTo>
                  <a:lnTo>
                    <a:pt x="268728" y="135061"/>
                  </a:lnTo>
                  <a:lnTo>
                    <a:pt x="269286" y="135229"/>
                  </a:lnTo>
                  <a:lnTo>
                    <a:pt x="269732" y="135452"/>
                  </a:lnTo>
                  <a:lnTo>
                    <a:pt x="270235" y="135731"/>
                  </a:lnTo>
                  <a:lnTo>
                    <a:pt x="270625" y="136066"/>
                  </a:lnTo>
                  <a:lnTo>
                    <a:pt x="271016" y="136401"/>
                  </a:lnTo>
                  <a:lnTo>
                    <a:pt x="271407" y="136791"/>
                  </a:lnTo>
                  <a:lnTo>
                    <a:pt x="271686" y="137238"/>
                  </a:lnTo>
                  <a:lnTo>
                    <a:pt x="271965" y="137684"/>
                  </a:lnTo>
                  <a:lnTo>
                    <a:pt x="272244" y="138187"/>
                  </a:lnTo>
                  <a:lnTo>
                    <a:pt x="272411" y="138689"/>
                  </a:lnTo>
                  <a:lnTo>
                    <a:pt x="272523" y="139191"/>
                  </a:lnTo>
                  <a:lnTo>
                    <a:pt x="272635" y="139749"/>
                  </a:lnTo>
                  <a:lnTo>
                    <a:pt x="272635" y="140363"/>
                  </a:lnTo>
                  <a:lnTo>
                    <a:pt x="272635" y="140921"/>
                  </a:lnTo>
                  <a:lnTo>
                    <a:pt x="272523" y="141479"/>
                  </a:lnTo>
                  <a:lnTo>
                    <a:pt x="272411" y="141982"/>
                  </a:lnTo>
                  <a:lnTo>
                    <a:pt x="272244" y="142484"/>
                  </a:lnTo>
                  <a:lnTo>
                    <a:pt x="271965" y="142986"/>
                  </a:lnTo>
                  <a:lnTo>
                    <a:pt x="271686" y="143433"/>
                  </a:lnTo>
                  <a:lnTo>
                    <a:pt x="271407" y="143879"/>
                  </a:lnTo>
                  <a:lnTo>
                    <a:pt x="271016" y="144270"/>
                  </a:lnTo>
                  <a:lnTo>
                    <a:pt x="270625" y="144605"/>
                  </a:lnTo>
                  <a:lnTo>
                    <a:pt x="270235" y="144940"/>
                  </a:lnTo>
                  <a:lnTo>
                    <a:pt x="269732" y="145219"/>
                  </a:lnTo>
                  <a:lnTo>
                    <a:pt x="269286" y="145442"/>
                  </a:lnTo>
                  <a:lnTo>
                    <a:pt x="268728" y="145665"/>
                  </a:lnTo>
                  <a:lnTo>
                    <a:pt x="268226" y="145777"/>
                  </a:lnTo>
                  <a:lnTo>
                    <a:pt x="267667" y="145833"/>
                  </a:lnTo>
                  <a:lnTo>
                    <a:pt x="267109" y="145888"/>
                  </a:lnTo>
                  <a:lnTo>
                    <a:pt x="266551" y="145833"/>
                  </a:lnTo>
                  <a:lnTo>
                    <a:pt x="265993" y="145777"/>
                  </a:lnTo>
                  <a:lnTo>
                    <a:pt x="265435" y="145665"/>
                  </a:lnTo>
                  <a:lnTo>
                    <a:pt x="264933" y="145442"/>
                  </a:lnTo>
                  <a:lnTo>
                    <a:pt x="264430" y="145219"/>
                  </a:lnTo>
                  <a:lnTo>
                    <a:pt x="263984" y="144940"/>
                  </a:lnTo>
                  <a:lnTo>
                    <a:pt x="263593" y="144605"/>
                  </a:lnTo>
                  <a:lnTo>
                    <a:pt x="263203" y="144270"/>
                  </a:lnTo>
                  <a:lnTo>
                    <a:pt x="262812" y="143879"/>
                  </a:lnTo>
                  <a:lnTo>
                    <a:pt x="262477" y="143433"/>
                  </a:lnTo>
                  <a:lnTo>
                    <a:pt x="262198" y="142986"/>
                  </a:lnTo>
                  <a:lnTo>
                    <a:pt x="261975" y="142484"/>
                  </a:lnTo>
                  <a:lnTo>
                    <a:pt x="261807" y="141982"/>
                  </a:lnTo>
                  <a:lnTo>
                    <a:pt x="261640" y="141479"/>
                  </a:lnTo>
                  <a:lnTo>
                    <a:pt x="261584" y="140921"/>
                  </a:lnTo>
                  <a:lnTo>
                    <a:pt x="261528" y="140363"/>
                  </a:lnTo>
                  <a:lnTo>
                    <a:pt x="261584" y="139749"/>
                  </a:lnTo>
                  <a:lnTo>
                    <a:pt x="261640" y="139191"/>
                  </a:lnTo>
                  <a:lnTo>
                    <a:pt x="261807" y="138689"/>
                  </a:lnTo>
                  <a:lnTo>
                    <a:pt x="261975" y="138187"/>
                  </a:lnTo>
                  <a:lnTo>
                    <a:pt x="262198" y="137684"/>
                  </a:lnTo>
                  <a:lnTo>
                    <a:pt x="262477" y="137238"/>
                  </a:lnTo>
                  <a:lnTo>
                    <a:pt x="262812" y="136791"/>
                  </a:lnTo>
                  <a:lnTo>
                    <a:pt x="263203" y="136401"/>
                  </a:lnTo>
                  <a:lnTo>
                    <a:pt x="263593" y="136066"/>
                  </a:lnTo>
                  <a:lnTo>
                    <a:pt x="263984" y="135731"/>
                  </a:lnTo>
                  <a:lnTo>
                    <a:pt x="264430" y="135452"/>
                  </a:lnTo>
                  <a:lnTo>
                    <a:pt x="264933" y="135229"/>
                  </a:lnTo>
                  <a:lnTo>
                    <a:pt x="265435" y="135061"/>
                  </a:lnTo>
                  <a:lnTo>
                    <a:pt x="265993" y="134894"/>
                  </a:lnTo>
                  <a:lnTo>
                    <a:pt x="266551" y="134838"/>
                  </a:lnTo>
                  <a:lnTo>
                    <a:pt x="267109" y="134782"/>
                  </a:lnTo>
                  <a:close/>
                  <a:moveTo>
                    <a:pt x="165199" y="11385"/>
                  </a:moveTo>
                  <a:lnTo>
                    <a:pt x="166594" y="11441"/>
                  </a:lnTo>
                  <a:lnTo>
                    <a:pt x="167934" y="11497"/>
                  </a:lnTo>
                  <a:lnTo>
                    <a:pt x="169273" y="11664"/>
                  </a:lnTo>
                  <a:lnTo>
                    <a:pt x="170613" y="11888"/>
                  </a:lnTo>
                  <a:lnTo>
                    <a:pt x="171952" y="12167"/>
                  </a:lnTo>
                  <a:lnTo>
                    <a:pt x="173292" y="12446"/>
                  </a:lnTo>
                  <a:lnTo>
                    <a:pt x="174631" y="12781"/>
                  </a:lnTo>
                  <a:lnTo>
                    <a:pt x="175971" y="13171"/>
                  </a:lnTo>
                  <a:lnTo>
                    <a:pt x="177254" y="13618"/>
                  </a:lnTo>
                  <a:lnTo>
                    <a:pt x="179877" y="14567"/>
                  </a:lnTo>
                  <a:lnTo>
                    <a:pt x="182445" y="15627"/>
                  </a:lnTo>
                  <a:lnTo>
                    <a:pt x="185012" y="16743"/>
                  </a:lnTo>
                  <a:lnTo>
                    <a:pt x="186630" y="17469"/>
                  </a:lnTo>
                  <a:lnTo>
                    <a:pt x="188249" y="18306"/>
                  </a:lnTo>
                  <a:lnTo>
                    <a:pt x="189867" y="19143"/>
                  </a:lnTo>
                  <a:lnTo>
                    <a:pt x="191430" y="20036"/>
                  </a:lnTo>
                  <a:lnTo>
                    <a:pt x="194556" y="21822"/>
                  </a:lnTo>
                  <a:lnTo>
                    <a:pt x="197569" y="23719"/>
                  </a:lnTo>
                  <a:lnTo>
                    <a:pt x="203653" y="27570"/>
                  </a:lnTo>
                  <a:lnTo>
                    <a:pt x="206722" y="29468"/>
                  </a:lnTo>
                  <a:lnTo>
                    <a:pt x="209848" y="31254"/>
                  </a:lnTo>
                  <a:lnTo>
                    <a:pt x="211522" y="32147"/>
                  </a:lnTo>
                  <a:lnTo>
                    <a:pt x="213252" y="32872"/>
                  </a:lnTo>
                  <a:lnTo>
                    <a:pt x="215038" y="33598"/>
                  </a:lnTo>
                  <a:lnTo>
                    <a:pt x="216824" y="34156"/>
                  </a:lnTo>
                  <a:lnTo>
                    <a:pt x="218666" y="34658"/>
                  </a:lnTo>
                  <a:lnTo>
                    <a:pt x="220563" y="35105"/>
                  </a:lnTo>
                  <a:lnTo>
                    <a:pt x="222405" y="35551"/>
                  </a:lnTo>
                  <a:lnTo>
                    <a:pt x="224303" y="35886"/>
                  </a:lnTo>
                  <a:lnTo>
                    <a:pt x="228098" y="36500"/>
                  </a:lnTo>
                  <a:lnTo>
                    <a:pt x="231949" y="37002"/>
                  </a:lnTo>
                  <a:lnTo>
                    <a:pt x="235688" y="37560"/>
                  </a:lnTo>
                  <a:lnTo>
                    <a:pt x="237530" y="37895"/>
                  </a:lnTo>
                  <a:lnTo>
                    <a:pt x="239316" y="38230"/>
                  </a:lnTo>
                  <a:lnTo>
                    <a:pt x="241269" y="38621"/>
                  </a:lnTo>
                  <a:lnTo>
                    <a:pt x="243278" y="39067"/>
                  </a:lnTo>
                  <a:lnTo>
                    <a:pt x="245232" y="39570"/>
                  </a:lnTo>
                  <a:lnTo>
                    <a:pt x="247185" y="40072"/>
                  </a:lnTo>
                  <a:lnTo>
                    <a:pt x="249138" y="40686"/>
                  </a:lnTo>
                  <a:lnTo>
                    <a:pt x="251092" y="41300"/>
                  </a:lnTo>
                  <a:lnTo>
                    <a:pt x="252989" y="41969"/>
                  </a:lnTo>
                  <a:lnTo>
                    <a:pt x="254887" y="42751"/>
                  </a:lnTo>
                  <a:lnTo>
                    <a:pt x="256729" y="43588"/>
                  </a:lnTo>
                  <a:lnTo>
                    <a:pt x="258570" y="44481"/>
                  </a:lnTo>
                  <a:lnTo>
                    <a:pt x="260356" y="45430"/>
                  </a:lnTo>
                  <a:lnTo>
                    <a:pt x="262086" y="46490"/>
                  </a:lnTo>
                  <a:lnTo>
                    <a:pt x="263761" y="47606"/>
                  </a:lnTo>
                  <a:lnTo>
                    <a:pt x="265435" y="48890"/>
                  </a:lnTo>
                  <a:lnTo>
                    <a:pt x="266998" y="50174"/>
                  </a:lnTo>
                  <a:lnTo>
                    <a:pt x="268560" y="51625"/>
                  </a:lnTo>
                  <a:lnTo>
                    <a:pt x="269453" y="52518"/>
                  </a:lnTo>
                  <a:lnTo>
                    <a:pt x="270290" y="53466"/>
                  </a:lnTo>
                  <a:lnTo>
                    <a:pt x="271128" y="54471"/>
                  </a:lnTo>
                  <a:lnTo>
                    <a:pt x="271909" y="55476"/>
                  </a:lnTo>
                  <a:lnTo>
                    <a:pt x="272690" y="56536"/>
                  </a:lnTo>
                  <a:lnTo>
                    <a:pt x="273416" y="57596"/>
                  </a:lnTo>
                  <a:lnTo>
                    <a:pt x="274086" y="58657"/>
                  </a:lnTo>
                  <a:lnTo>
                    <a:pt x="274755" y="59829"/>
                  </a:lnTo>
                  <a:lnTo>
                    <a:pt x="275369" y="60945"/>
                  </a:lnTo>
                  <a:lnTo>
                    <a:pt x="275983" y="62117"/>
                  </a:lnTo>
                  <a:lnTo>
                    <a:pt x="276541" y="63345"/>
                  </a:lnTo>
                  <a:lnTo>
                    <a:pt x="277044" y="64517"/>
                  </a:lnTo>
                  <a:lnTo>
                    <a:pt x="277546" y="65800"/>
                  </a:lnTo>
                  <a:lnTo>
                    <a:pt x="277992" y="67028"/>
                  </a:lnTo>
                  <a:lnTo>
                    <a:pt x="278383" y="68312"/>
                  </a:lnTo>
                  <a:lnTo>
                    <a:pt x="278774" y="69596"/>
                  </a:lnTo>
                  <a:lnTo>
                    <a:pt x="279109" y="70879"/>
                  </a:lnTo>
                  <a:lnTo>
                    <a:pt x="279388" y="72163"/>
                  </a:lnTo>
                  <a:lnTo>
                    <a:pt x="279667" y="73502"/>
                  </a:lnTo>
                  <a:lnTo>
                    <a:pt x="279890" y="74786"/>
                  </a:lnTo>
                  <a:lnTo>
                    <a:pt x="280057" y="76125"/>
                  </a:lnTo>
                  <a:lnTo>
                    <a:pt x="280225" y="77465"/>
                  </a:lnTo>
                  <a:lnTo>
                    <a:pt x="280281" y="78804"/>
                  </a:lnTo>
                  <a:lnTo>
                    <a:pt x="280392" y="80144"/>
                  </a:lnTo>
                  <a:lnTo>
                    <a:pt x="280392" y="81539"/>
                  </a:lnTo>
                  <a:lnTo>
                    <a:pt x="280392" y="82878"/>
                  </a:lnTo>
                  <a:lnTo>
                    <a:pt x="280336" y="84218"/>
                  </a:lnTo>
                  <a:lnTo>
                    <a:pt x="280225" y="85557"/>
                  </a:lnTo>
                  <a:lnTo>
                    <a:pt x="280057" y="86897"/>
                  </a:lnTo>
                  <a:lnTo>
                    <a:pt x="279890" y="88180"/>
                  </a:lnTo>
                  <a:lnTo>
                    <a:pt x="279667" y="89520"/>
                  </a:lnTo>
                  <a:lnTo>
                    <a:pt x="279388" y="90859"/>
                  </a:lnTo>
                  <a:lnTo>
                    <a:pt x="279053" y="92199"/>
                  </a:lnTo>
                  <a:lnTo>
                    <a:pt x="278662" y="93538"/>
                  </a:lnTo>
                  <a:lnTo>
                    <a:pt x="278271" y="94878"/>
                  </a:lnTo>
                  <a:lnTo>
                    <a:pt x="277825" y="96217"/>
                  </a:lnTo>
                  <a:lnTo>
                    <a:pt x="277323" y="97501"/>
                  </a:lnTo>
                  <a:lnTo>
                    <a:pt x="276820" y="98784"/>
                  </a:lnTo>
                  <a:lnTo>
                    <a:pt x="275704" y="101296"/>
                  </a:lnTo>
                  <a:lnTo>
                    <a:pt x="274532" y="103807"/>
                  </a:lnTo>
                  <a:lnTo>
                    <a:pt x="273248" y="106263"/>
                  </a:lnTo>
                  <a:lnTo>
                    <a:pt x="271909" y="108663"/>
                  </a:lnTo>
                  <a:lnTo>
                    <a:pt x="270514" y="111007"/>
                  </a:lnTo>
                  <a:lnTo>
                    <a:pt x="268393" y="114467"/>
                  </a:lnTo>
                  <a:lnTo>
                    <a:pt x="266216" y="117872"/>
                  </a:lnTo>
                  <a:lnTo>
                    <a:pt x="263984" y="121220"/>
                  </a:lnTo>
                  <a:lnTo>
                    <a:pt x="261696" y="124569"/>
                  </a:lnTo>
                  <a:lnTo>
                    <a:pt x="259352" y="127806"/>
                  </a:lnTo>
                  <a:lnTo>
                    <a:pt x="256952" y="131043"/>
                  </a:lnTo>
                  <a:lnTo>
                    <a:pt x="254496" y="134168"/>
                  </a:lnTo>
                  <a:lnTo>
                    <a:pt x="251929" y="137238"/>
                  </a:lnTo>
                  <a:lnTo>
                    <a:pt x="250366" y="139135"/>
                  </a:lnTo>
                  <a:lnTo>
                    <a:pt x="248748" y="140921"/>
                  </a:lnTo>
                  <a:lnTo>
                    <a:pt x="247073" y="142707"/>
                  </a:lnTo>
                  <a:lnTo>
                    <a:pt x="246180" y="143544"/>
                  </a:lnTo>
                  <a:lnTo>
                    <a:pt x="245287" y="144326"/>
                  </a:lnTo>
                  <a:lnTo>
                    <a:pt x="244394" y="145107"/>
                  </a:lnTo>
                  <a:lnTo>
                    <a:pt x="243446" y="145833"/>
                  </a:lnTo>
                  <a:lnTo>
                    <a:pt x="242497" y="146558"/>
                  </a:lnTo>
                  <a:lnTo>
                    <a:pt x="241548" y="147172"/>
                  </a:lnTo>
                  <a:lnTo>
                    <a:pt x="240543" y="147786"/>
                  </a:lnTo>
                  <a:lnTo>
                    <a:pt x="239539" y="148288"/>
                  </a:lnTo>
                  <a:lnTo>
                    <a:pt x="238478" y="148791"/>
                  </a:lnTo>
                  <a:lnTo>
                    <a:pt x="237418" y="149181"/>
                  </a:lnTo>
                  <a:lnTo>
                    <a:pt x="236246" y="149572"/>
                  </a:lnTo>
                  <a:lnTo>
                    <a:pt x="235074" y="149851"/>
                  </a:lnTo>
                  <a:lnTo>
                    <a:pt x="233846" y="150018"/>
                  </a:lnTo>
                  <a:lnTo>
                    <a:pt x="232674" y="150186"/>
                  </a:lnTo>
                  <a:lnTo>
                    <a:pt x="231446" y="150242"/>
                  </a:lnTo>
                  <a:lnTo>
                    <a:pt x="230274" y="150242"/>
                  </a:lnTo>
                  <a:lnTo>
                    <a:pt x="229046" y="150186"/>
                  </a:lnTo>
                  <a:lnTo>
                    <a:pt x="227819" y="150018"/>
                  </a:lnTo>
                  <a:lnTo>
                    <a:pt x="226647" y="149851"/>
                  </a:lnTo>
                  <a:lnTo>
                    <a:pt x="225419" y="149628"/>
                  </a:lnTo>
                  <a:lnTo>
                    <a:pt x="224247" y="149349"/>
                  </a:lnTo>
                  <a:lnTo>
                    <a:pt x="223019" y="149014"/>
                  </a:lnTo>
                  <a:lnTo>
                    <a:pt x="221847" y="148623"/>
                  </a:lnTo>
                  <a:lnTo>
                    <a:pt x="220675" y="148232"/>
                  </a:lnTo>
                  <a:lnTo>
                    <a:pt x="219503" y="147786"/>
                  </a:lnTo>
                  <a:lnTo>
                    <a:pt x="218387" y="147340"/>
                  </a:lnTo>
                  <a:lnTo>
                    <a:pt x="216154" y="146279"/>
                  </a:lnTo>
                  <a:lnTo>
                    <a:pt x="213922" y="145219"/>
                  </a:lnTo>
                  <a:lnTo>
                    <a:pt x="211689" y="144047"/>
                  </a:lnTo>
                  <a:lnTo>
                    <a:pt x="209513" y="142875"/>
                  </a:lnTo>
                  <a:lnTo>
                    <a:pt x="207280" y="141703"/>
                  </a:lnTo>
                  <a:lnTo>
                    <a:pt x="205104" y="140586"/>
                  </a:lnTo>
                  <a:lnTo>
                    <a:pt x="202871" y="139526"/>
                  </a:lnTo>
                  <a:lnTo>
                    <a:pt x="200639" y="138521"/>
                  </a:lnTo>
                  <a:lnTo>
                    <a:pt x="198574" y="137684"/>
                  </a:lnTo>
                  <a:lnTo>
                    <a:pt x="196565" y="137015"/>
                  </a:lnTo>
                  <a:lnTo>
                    <a:pt x="194500" y="136345"/>
                  </a:lnTo>
                  <a:lnTo>
                    <a:pt x="192435" y="135843"/>
                  </a:lnTo>
                  <a:lnTo>
                    <a:pt x="190314" y="135396"/>
                  </a:lnTo>
                  <a:lnTo>
                    <a:pt x="188249" y="135005"/>
                  </a:lnTo>
                  <a:lnTo>
                    <a:pt x="186128" y="134726"/>
                  </a:lnTo>
                  <a:lnTo>
                    <a:pt x="184007" y="134559"/>
                  </a:lnTo>
                  <a:lnTo>
                    <a:pt x="182333" y="134447"/>
                  </a:lnTo>
                  <a:lnTo>
                    <a:pt x="180715" y="134447"/>
                  </a:lnTo>
                  <a:lnTo>
                    <a:pt x="179040" y="134559"/>
                  </a:lnTo>
                  <a:lnTo>
                    <a:pt x="177422" y="134726"/>
                  </a:lnTo>
                  <a:lnTo>
                    <a:pt x="175859" y="135005"/>
                  </a:lnTo>
                  <a:lnTo>
                    <a:pt x="175022" y="135229"/>
                  </a:lnTo>
                  <a:lnTo>
                    <a:pt x="174241" y="135452"/>
                  </a:lnTo>
                  <a:lnTo>
                    <a:pt x="173515" y="135731"/>
                  </a:lnTo>
                  <a:lnTo>
                    <a:pt x="172734" y="136066"/>
                  </a:lnTo>
                  <a:lnTo>
                    <a:pt x="172008" y="136401"/>
                  </a:lnTo>
                  <a:lnTo>
                    <a:pt x="171227" y="136791"/>
                  </a:lnTo>
                  <a:lnTo>
                    <a:pt x="170501" y="137238"/>
                  </a:lnTo>
                  <a:lnTo>
                    <a:pt x="169720" y="137796"/>
                  </a:lnTo>
                  <a:lnTo>
                    <a:pt x="168994" y="138354"/>
                  </a:lnTo>
                  <a:lnTo>
                    <a:pt x="168325" y="138912"/>
                  </a:lnTo>
                  <a:lnTo>
                    <a:pt x="166929" y="140140"/>
                  </a:lnTo>
                  <a:lnTo>
                    <a:pt x="165590" y="141424"/>
                  </a:lnTo>
                  <a:lnTo>
                    <a:pt x="164195" y="142651"/>
                  </a:lnTo>
                  <a:lnTo>
                    <a:pt x="162855" y="143879"/>
                  </a:lnTo>
                  <a:lnTo>
                    <a:pt x="162130" y="144493"/>
                  </a:lnTo>
                  <a:lnTo>
                    <a:pt x="161404" y="145051"/>
                  </a:lnTo>
                  <a:lnTo>
                    <a:pt x="160679" y="145554"/>
                  </a:lnTo>
                  <a:lnTo>
                    <a:pt x="159897" y="146056"/>
                  </a:lnTo>
                  <a:lnTo>
                    <a:pt x="159172" y="146447"/>
                  </a:lnTo>
                  <a:lnTo>
                    <a:pt x="158390" y="146781"/>
                  </a:lnTo>
                  <a:lnTo>
                    <a:pt x="157609" y="147116"/>
                  </a:lnTo>
                  <a:lnTo>
                    <a:pt x="156828" y="147395"/>
                  </a:lnTo>
                  <a:lnTo>
                    <a:pt x="156046" y="147674"/>
                  </a:lnTo>
                  <a:lnTo>
                    <a:pt x="155209" y="147842"/>
                  </a:lnTo>
                  <a:lnTo>
                    <a:pt x="154428" y="148009"/>
                  </a:lnTo>
                  <a:lnTo>
                    <a:pt x="153591" y="148177"/>
                  </a:lnTo>
                  <a:lnTo>
                    <a:pt x="151916" y="148344"/>
                  </a:lnTo>
                  <a:lnTo>
                    <a:pt x="150242" y="148456"/>
                  </a:lnTo>
                  <a:lnTo>
                    <a:pt x="148568" y="148400"/>
                  </a:lnTo>
                  <a:lnTo>
                    <a:pt x="146893" y="148288"/>
                  </a:lnTo>
                  <a:lnTo>
                    <a:pt x="145331" y="148121"/>
                  </a:lnTo>
                  <a:lnTo>
                    <a:pt x="143824" y="147898"/>
                  </a:lnTo>
                  <a:lnTo>
                    <a:pt x="142261" y="147619"/>
                  </a:lnTo>
                  <a:lnTo>
                    <a:pt x="140698" y="147284"/>
                  </a:lnTo>
                  <a:lnTo>
                    <a:pt x="139192" y="146893"/>
                  </a:lnTo>
                  <a:lnTo>
                    <a:pt x="137685" y="146391"/>
                  </a:lnTo>
                  <a:lnTo>
                    <a:pt x="136178" y="145888"/>
                  </a:lnTo>
                  <a:lnTo>
                    <a:pt x="134727" y="145275"/>
                  </a:lnTo>
                  <a:lnTo>
                    <a:pt x="133276" y="144605"/>
                  </a:lnTo>
                  <a:lnTo>
                    <a:pt x="131825" y="143879"/>
                  </a:lnTo>
                  <a:lnTo>
                    <a:pt x="130485" y="143098"/>
                  </a:lnTo>
                  <a:lnTo>
                    <a:pt x="129090" y="142261"/>
                  </a:lnTo>
                  <a:lnTo>
                    <a:pt x="127806" y="141312"/>
                  </a:lnTo>
                  <a:lnTo>
                    <a:pt x="126523" y="140307"/>
                  </a:lnTo>
                  <a:lnTo>
                    <a:pt x="125295" y="139247"/>
                  </a:lnTo>
                  <a:lnTo>
                    <a:pt x="124067" y="138131"/>
                  </a:lnTo>
                  <a:lnTo>
                    <a:pt x="122951" y="136959"/>
                  </a:lnTo>
                  <a:lnTo>
                    <a:pt x="121834" y="135675"/>
                  </a:lnTo>
                  <a:lnTo>
                    <a:pt x="120830" y="134336"/>
                  </a:lnTo>
                  <a:lnTo>
                    <a:pt x="119881" y="132996"/>
                  </a:lnTo>
                  <a:lnTo>
                    <a:pt x="118988" y="131545"/>
                  </a:lnTo>
                  <a:lnTo>
                    <a:pt x="118151" y="130038"/>
                  </a:lnTo>
                  <a:lnTo>
                    <a:pt x="117370" y="128476"/>
                  </a:lnTo>
                  <a:lnTo>
                    <a:pt x="116700" y="126913"/>
                  </a:lnTo>
                  <a:lnTo>
                    <a:pt x="116086" y="125294"/>
                  </a:lnTo>
                  <a:lnTo>
                    <a:pt x="115584" y="123676"/>
                  </a:lnTo>
                  <a:lnTo>
                    <a:pt x="115137" y="122002"/>
                  </a:lnTo>
                  <a:lnTo>
                    <a:pt x="114802" y="120327"/>
                  </a:lnTo>
                  <a:lnTo>
                    <a:pt x="114579" y="118597"/>
                  </a:lnTo>
                  <a:lnTo>
                    <a:pt x="114412" y="116867"/>
                  </a:lnTo>
                  <a:lnTo>
                    <a:pt x="114356" y="115137"/>
                  </a:lnTo>
                  <a:lnTo>
                    <a:pt x="114412" y="113351"/>
                  </a:lnTo>
                  <a:lnTo>
                    <a:pt x="114523" y="112123"/>
                  </a:lnTo>
                  <a:lnTo>
                    <a:pt x="114691" y="110895"/>
                  </a:lnTo>
                  <a:lnTo>
                    <a:pt x="114858" y="109667"/>
                  </a:lnTo>
                  <a:lnTo>
                    <a:pt x="115137" y="108440"/>
                  </a:lnTo>
                  <a:lnTo>
                    <a:pt x="115416" y="107212"/>
                  </a:lnTo>
                  <a:lnTo>
                    <a:pt x="115695" y="106040"/>
                  </a:lnTo>
                  <a:lnTo>
                    <a:pt x="116421" y="103640"/>
                  </a:lnTo>
                  <a:lnTo>
                    <a:pt x="117202" y="101240"/>
                  </a:lnTo>
                  <a:lnTo>
                    <a:pt x="118095" y="98952"/>
                  </a:lnTo>
                  <a:lnTo>
                    <a:pt x="119937" y="94320"/>
                  </a:lnTo>
                  <a:lnTo>
                    <a:pt x="121667" y="90022"/>
                  </a:lnTo>
                  <a:lnTo>
                    <a:pt x="123341" y="85725"/>
                  </a:lnTo>
                  <a:lnTo>
                    <a:pt x="124960" y="81372"/>
                  </a:lnTo>
                  <a:lnTo>
                    <a:pt x="126467" y="77018"/>
                  </a:lnTo>
                  <a:lnTo>
                    <a:pt x="127862" y="72609"/>
                  </a:lnTo>
                  <a:lnTo>
                    <a:pt x="128532" y="70377"/>
                  </a:lnTo>
                  <a:lnTo>
                    <a:pt x="129146" y="68145"/>
                  </a:lnTo>
                  <a:lnTo>
                    <a:pt x="129704" y="65856"/>
                  </a:lnTo>
                  <a:lnTo>
                    <a:pt x="130262" y="63624"/>
                  </a:lnTo>
                  <a:lnTo>
                    <a:pt x="130764" y="61336"/>
                  </a:lnTo>
                  <a:lnTo>
                    <a:pt x="131211" y="59047"/>
                  </a:lnTo>
                  <a:lnTo>
                    <a:pt x="131825" y="55308"/>
                  </a:lnTo>
                  <a:lnTo>
                    <a:pt x="132438" y="51513"/>
                  </a:lnTo>
                  <a:lnTo>
                    <a:pt x="132997" y="47718"/>
                  </a:lnTo>
                  <a:lnTo>
                    <a:pt x="133610" y="43979"/>
                  </a:lnTo>
                  <a:lnTo>
                    <a:pt x="133945" y="42137"/>
                  </a:lnTo>
                  <a:lnTo>
                    <a:pt x="134336" y="40295"/>
                  </a:lnTo>
                  <a:lnTo>
                    <a:pt x="134782" y="38453"/>
                  </a:lnTo>
                  <a:lnTo>
                    <a:pt x="135285" y="36612"/>
                  </a:lnTo>
                  <a:lnTo>
                    <a:pt x="135787" y="34826"/>
                  </a:lnTo>
                  <a:lnTo>
                    <a:pt x="136401" y="33096"/>
                  </a:lnTo>
                  <a:lnTo>
                    <a:pt x="137071" y="31365"/>
                  </a:lnTo>
                  <a:lnTo>
                    <a:pt x="137852" y="29635"/>
                  </a:lnTo>
                  <a:lnTo>
                    <a:pt x="138299" y="28687"/>
                  </a:lnTo>
                  <a:lnTo>
                    <a:pt x="138857" y="27738"/>
                  </a:lnTo>
                  <a:lnTo>
                    <a:pt x="139415" y="26789"/>
                  </a:lnTo>
                  <a:lnTo>
                    <a:pt x="139973" y="25840"/>
                  </a:lnTo>
                  <a:lnTo>
                    <a:pt x="140587" y="24947"/>
                  </a:lnTo>
                  <a:lnTo>
                    <a:pt x="141201" y="24110"/>
                  </a:lnTo>
                  <a:lnTo>
                    <a:pt x="141870" y="23217"/>
                  </a:lnTo>
                  <a:lnTo>
                    <a:pt x="142540" y="22436"/>
                  </a:lnTo>
                  <a:lnTo>
                    <a:pt x="143210" y="21599"/>
                  </a:lnTo>
                  <a:lnTo>
                    <a:pt x="143935" y="20817"/>
                  </a:lnTo>
                  <a:lnTo>
                    <a:pt x="144717" y="20092"/>
                  </a:lnTo>
                  <a:lnTo>
                    <a:pt x="145442" y="19366"/>
                  </a:lnTo>
                  <a:lnTo>
                    <a:pt x="146224" y="18641"/>
                  </a:lnTo>
                  <a:lnTo>
                    <a:pt x="147061" y="17971"/>
                  </a:lnTo>
                  <a:lnTo>
                    <a:pt x="147898" y="17357"/>
                  </a:lnTo>
                  <a:lnTo>
                    <a:pt x="148735" y="16743"/>
                  </a:lnTo>
                  <a:lnTo>
                    <a:pt x="149572" y="16185"/>
                  </a:lnTo>
                  <a:lnTo>
                    <a:pt x="150465" y="15627"/>
                  </a:lnTo>
                  <a:lnTo>
                    <a:pt x="151358" y="15069"/>
                  </a:lnTo>
                  <a:lnTo>
                    <a:pt x="152251" y="14622"/>
                  </a:lnTo>
                  <a:lnTo>
                    <a:pt x="153144" y="14120"/>
                  </a:lnTo>
                  <a:lnTo>
                    <a:pt x="154093" y="13729"/>
                  </a:lnTo>
                  <a:lnTo>
                    <a:pt x="155042" y="13339"/>
                  </a:lnTo>
                  <a:lnTo>
                    <a:pt x="155990" y="12948"/>
                  </a:lnTo>
                  <a:lnTo>
                    <a:pt x="156939" y="12669"/>
                  </a:lnTo>
                  <a:lnTo>
                    <a:pt x="157888" y="12390"/>
                  </a:lnTo>
                  <a:lnTo>
                    <a:pt x="158893" y="12111"/>
                  </a:lnTo>
                  <a:lnTo>
                    <a:pt x="159841" y="11888"/>
                  </a:lnTo>
                  <a:lnTo>
                    <a:pt x="160846" y="11720"/>
                  </a:lnTo>
                  <a:lnTo>
                    <a:pt x="161851" y="11553"/>
                  </a:lnTo>
                  <a:lnTo>
                    <a:pt x="162855" y="11497"/>
                  </a:lnTo>
                  <a:lnTo>
                    <a:pt x="163860" y="11385"/>
                  </a:lnTo>
                  <a:close/>
                  <a:moveTo>
                    <a:pt x="184677" y="142428"/>
                  </a:moveTo>
                  <a:lnTo>
                    <a:pt x="185235" y="142484"/>
                  </a:lnTo>
                  <a:lnTo>
                    <a:pt x="185793" y="142540"/>
                  </a:lnTo>
                  <a:lnTo>
                    <a:pt x="186296" y="142707"/>
                  </a:lnTo>
                  <a:lnTo>
                    <a:pt x="186854" y="142875"/>
                  </a:lnTo>
                  <a:lnTo>
                    <a:pt x="187300" y="143098"/>
                  </a:lnTo>
                  <a:lnTo>
                    <a:pt x="187747" y="143377"/>
                  </a:lnTo>
                  <a:lnTo>
                    <a:pt x="188193" y="143712"/>
                  </a:lnTo>
                  <a:lnTo>
                    <a:pt x="188584" y="144103"/>
                  </a:lnTo>
                  <a:lnTo>
                    <a:pt x="188975" y="144493"/>
                  </a:lnTo>
                  <a:lnTo>
                    <a:pt x="189254" y="144884"/>
                  </a:lnTo>
                  <a:lnTo>
                    <a:pt x="189533" y="145330"/>
                  </a:lnTo>
                  <a:lnTo>
                    <a:pt x="189812" y="145833"/>
                  </a:lnTo>
                  <a:lnTo>
                    <a:pt x="189979" y="146335"/>
                  </a:lnTo>
                  <a:lnTo>
                    <a:pt x="190091" y="146893"/>
                  </a:lnTo>
                  <a:lnTo>
                    <a:pt x="190202" y="147451"/>
                  </a:lnTo>
                  <a:lnTo>
                    <a:pt x="190202" y="148009"/>
                  </a:lnTo>
                  <a:lnTo>
                    <a:pt x="190202" y="148567"/>
                  </a:lnTo>
                  <a:lnTo>
                    <a:pt x="190091" y="149125"/>
                  </a:lnTo>
                  <a:lnTo>
                    <a:pt x="189979" y="149628"/>
                  </a:lnTo>
                  <a:lnTo>
                    <a:pt x="189812" y="150186"/>
                  </a:lnTo>
                  <a:lnTo>
                    <a:pt x="189533" y="150632"/>
                  </a:lnTo>
                  <a:lnTo>
                    <a:pt x="189254" y="151079"/>
                  </a:lnTo>
                  <a:lnTo>
                    <a:pt x="188975" y="151525"/>
                  </a:lnTo>
                  <a:lnTo>
                    <a:pt x="188584" y="151916"/>
                  </a:lnTo>
                  <a:lnTo>
                    <a:pt x="188193" y="152307"/>
                  </a:lnTo>
                  <a:lnTo>
                    <a:pt x="187747" y="152586"/>
                  </a:lnTo>
                  <a:lnTo>
                    <a:pt x="187300" y="152865"/>
                  </a:lnTo>
                  <a:lnTo>
                    <a:pt x="186854" y="153144"/>
                  </a:lnTo>
                  <a:lnTo>
                    <a:pt x="186296" y="153311"/>
                  </a:lnTo>
                  <a:lnTo>
                    <a:pt x="185793" y="153423"/>
                  </a:lnTo>
                  <a:lnTo>
                    <a:pt x="185235" y="153534"/>
                  </a:lnTo>
                  <a:lnTo>
                    <a:pt x="184119" y="153534"/>
                  </a:lnTo>
                  <a:lnTo>
                    <a:pt x="183561" y="153423"/>
                  </a:lnTo>
                  <a:lnTo>
                    <a:pt x="183003" y="153311"/>
                  </a:lnTo>
                  <a:lnTo>
                    <a:pt x="182500" y="153144"/>
                  </a:lnTo>
                  <a:lnTo>
                    <a:pt x="181998" y="152865"/>
                  </a:lnTo>
                  <a:lnTo>
                    <a:pt x="181552" y="152586"/>
                  </a:lnTo>
                  <a:lnTo>
                    <a:pt x="181161" y="152307"/>
                  </a:lnTo>
                  <a:lnTo>
                    <a:pt x="180770" y="151916"/>
                  </a:lnTo>
                  <a:lnTo>
                    <a:pt x="180380" y="151525"/>
                  </a:lnTo>
                  <a:lnTo>
                    <a:pt x="180045" y="151079"/>
                  </a:lnTo>
                  <a:lnTo>
                    <a:pt x="179766" y="150632"/>
                  </a:lnTo>
                  <a:lnTo>
                    <a:pt x="179543" y="150186"/>
                  </a:lnTo>
                  <a:lnTo>
                    <a:pt x="179375" y="149628"/>
                  </a:lnTo>
                  <a:lnTo>
                    <a:pt x="179208" y="149125"/>
                  </a:lnTo>
                  <a:lnTo>
                    <a:pt x="179152" y="148567"/>
                  </a:lnTo>
                  <a:lnTo>
                    <a:pt x="179096" y="148009"/>
                  </a:lnTo>
                  <a:lnTo>
                    <a:pt x="179152" y="147451"/>
                  </a:lnTo>
                  <a:lnTo>
                    <a:pt x="179208" y="146893"/>
                  </a:lnTo>
                  <a:lnTo>
                    <a:pt x="179375" y="146335"/>
                  </a:lnTo>
                  <a:lnTo>
                    <a:pt x="179543" y="145833"/>
                  </a:lnTo>
                  <a:lnTo>
                    <a:pt x="179766" y="145330"/>
                  </a:lnTo>
                  <a:lnTo>
                    <a:pt x="180045" y="144884"/>
                  </a:lnTo>
                  <a:lnTo>
                    <a:pt x="180380" y="144493"/>
                  </a:lnTo>
                  <a:lnTo>
                    <a:pt x="180770" y="144103"/>
                  </a:lnTo>
                  <a:lnTo>
                    <a:pt x="181161" y="143712"/>
                  </a:lnTo>
                  <a:lnTo>
                    <a:pt x="181552" y="143377"/>
                  </a:lnTo>
                  <a:lnTo>
                    <a:pt x="181998" y="143098"/>
                  </a:lnTo>
                  <a:lnTo>
                    <a:pt x="182500" y="142875"/>
                  </a:lnTo>
                  <a:lnTo>
                    <a:pt x="183003" y="142707"/>
                  </a:lnTo>
                  <a:lnTo>
                    <a:pt x="183561" y="142540"/>
                  </a:lnTo>
                  <a:lnTo>
                    <a:pt x="184119" y="142484"/>
                  </a:lnTo>
                  <a:lnTo>
                    <a:pt x="184677" y="142428"/>
                  </a:lnTo>
                  <a:close/>
                  <a:moveTo>
                    <a:pt x="0" y="0"/>
                  </a:moveTo>
                  <a:lnTo>
                    <a:pt x="0" y="160734"/>
                  </a:lnTo>
                  <a:lnTo>
                    <a:pt x="285750" y="160734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" name="Google Shape;30;p6"/>
          <p:cNvSpPr txBox="1"/>
          <p:nvPr>
            <p:ph type="title"/>
          </p:nvPr>
        </p:nvSpPr>
        <p:spPr>
          <a:xfrm>
            <a:off x="457200" y="1425175"/>
            <a:ext cx="31014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457200" y="2419350"/>
            <a:ext cx="3101400" cy="186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458204" y="2372421"/>
            <a:ext cx="3533400" cy="2618625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7"/>
          <p:cNvSpPr txBox="1"/>
          <p:nvPr>
            <p:ph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457200" y="2082325"/>
            <a:ext cx="2392500" cy="27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2993928" y="2082325"/>
            <a:ext cx="2392500" cy="27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41" name="Google Shape;41;p8"/>
          <p:cNvSpPr txBox="1"/>
          <p:nvPr>
            <p:ph idx="1" type="body"/>
          </p:nvPr>
        </p:nvSpPr>
        <p:spPr>
          <a:xfrm>
            <a:off x="457200" y="2082325"/>
            <a:ext cx="2359800" cy="284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42" name="Google Shape;42;p8"/>
          <p:cNvSpPr txBox="1"/>
          <p:nvPr>
            <p:ph idx="2" type="body"/>
          </p:nvPr>
        </p:nvSpPr>
        <p:spPr>
          <a:xfrm>
            <a:off x="3392100" y="2082325"/>
            <a:ext cx="2359800" cy="284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43" name="Google Shape;43;p8"/>
          <p:cNvSpPr txBox="1"/>
          <p:nvPr>
            <p:ph idx="3" type="body"/>
          </p:nvPr>
        </p:nvSpPr>
        <p:spPr>
          <a:xfrm>
            <a:off x="6326997" y="2082325"/>
            <a:ext cx="2359800" cy="284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72725" y="2225700"/>
            <a:ext cx="3118876" cy="276539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9"/>
          <p:cNvSpPr txBox="1"/>
          <p:nvPr>
            <p:ph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no illustration">
  <p:cSld name="TITLE_ONLY_1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b="1" sz="4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b="1" sz="4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b="1" sz="4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b="1" sz="4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b="1" sz="4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b="1" sz="4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b="1" sz="4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b="1" sz="4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b="1" sz="4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2038350"/>
            <a:ext cx="4929300" cy="18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uli"/>
              <a:buChar char="●"/>
              <a:defRPr sz="2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1pPr>
            <a:lvl2pPr indent="-3683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uli"/>
              <a:buChar char="○"/>
              <a:defRPr sz="2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2pPr>
            <a:lvl3pPr indent="-3683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Font typeface="Muli"/>
              <a:buChar char="■"/>
              <a:defRPr sz="2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3pPr>
            <a:lvl4pPr indent="-3683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"/>
              <a:buChar char="●"/>
              <a:defRPr sz="2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4pPr>
            <a:lvl5pPr indent="-3683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"/>
              <a:buChar char="○"/>
              <a:defRPr sz="2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5pPr>
            <a:lvl6pPr indent="-3683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"/>
              <a:buChar char="■"/>
              <a:defRPr sz="2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6pPr>
            <a:lvl7pPr indent="-3683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"/>
              <a:buChar char="●"/>
              <a:defRPr sz="2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7pPr>
            <a:lvl8pPr indent="-3683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"/>
              <a:buChar char="○"/>
              <a:defRPr sz="2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8pPr>
            <a:lvl9pPr indent="-3683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"/>
              <a:buChar char="■"/>
              <a:defRPr sz="2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comments" Target="../comments/comment1.xml"/><Relationship Id="rId4" Type="http://schemas.openxmlformats.org/officeDocument/2006/relationships/image" Target="../media/image2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4.png"/><Relationship Id="rId4" Type="http://schemas.openxmlformats.org/officeDocument/2006/relationships/image" Target="../media/image21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youtube.com/watch?v=-CA-M3_m1QA" TargetMode="External"/><Relationship Id="rId4" Type="http://schemas.openxmlformats.org/officeDocument/2006/relationships/image" Target="../media/image2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4.xml"/><Relationship Id="rId3" Type="http://schemas.openxmlformats.org/officeDocument/2006/relationships/hyperlink" Target="mailto:saina.beitari@gmail.com" TargetMode="Externa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ctrTitle"/>
          </p:nvPr>
        </p:nvSpPr>
        <p:spPr>
          <a:xfrm>
            <a:off x="441825" y="127175"/>
            <a:ext cx="8432100" cy="200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/>
              <a:t>How to Start a Low Cost Texting Line:</a:t>
            </a:r>
            <a:endParaRPr sz="5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/>
          </a:p>
        </p:txBody>
      </p:sp>
      <p:sp>
        <p:nvSpPr>
          <p:cNvPr id="66" name="Google Shape;66;p14"/>
          <p:cNvSpPr txBox="1"/>
          <p:nvPr/>
        </p:nvSpPr>
        <p:spPr>
          <a:xfrm>
            <a:off x="406600" y="1972025"/>
            <a:ext cx="4188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In Under an Hour!</a:t>
            </a:r>
            <a:endParaRPr sz="3000"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235675" y="2955500"/>
            <a:ext cx="4725600" cy="18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Muli"/>
                <a:ea typeface="Muli"/>
                <a:cs typeface="Muli"/>
                <a:sym typeface="Muli"/>
              </a:rPr>
              <a:t>Sam Davin, MSW, AIDS Community Care Montreal, Staff</a:t>
            </a:r>
            <a:endParaRPr b="1" sz="1300"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Muli"/>
                <a:ea typeface="Muli"/>
                <a:cs typeface="Muli"/>
                <a:sym typeface="Muli"/>
              </a:rPr>
              <a:t>Kimberly Wong, M.A., </a:t>
            </a:r>
            <a:r>
              <a:rPr b="1" lang="en" sz="1300">
                <a:latin typeface="Muli"/>
                <a:ea typeface="Muli"/>
                <a:cs typeface="Muli"/>
                <a:sym typeface="Muli"/>
              </a:rPr>
              <a:t>AIDS Community Care Montreal, Staff</a:t>
            </a:r>
            <a:endParaRPr b="1" sz="1300"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Muli"/>
                <a:ea typeface="Muli"/>
                <a:cs typeface="Muli"/>
                <a:sym typeface="Muli"/>
              </a:rPr>
              <a:t>Saina Beitari, PhD, AIDS Community Care Montreal, Board of Directors </a:t>
            </a:r>
            <a:endParaRPr b="1" sz="1300"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3" name="Google Shape;133;p23"/>
          <p:cNvSpPr txBox="1"/>
          <p:nvPr>
            <p:ph idx="4294967295" type="ctrTitle"/>
          </p:nvPr>
        </p:nvSpPr>
        <p:spPr>
          <a:xfrm>
            <a:off x="662900" y="396000"/>
            <a:ext cx="61188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/>
              <a:t>Slack</a:t>
            </a:r>
            <a:endParaRPr sz="7000"/>
          </a:p>
        </p:txBody>
      </p:sp>
      <p:sp>
        <p:nvSpPr>
          <p:cNvPr id="134" name="Google Shape;134;p23"/>
          <p:cNvSpPr txBox="1"/>
          <p:nvPr>
            <p:ph idx="4294967295" type="subTitle"/>
          </p:nvPr>
        </p:nvSpPr>
        <p:spPr>
          <a:xfrm>
            <a:off x="605875" y="1722150"/>
            <a:ext cx="54678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29845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01F"/>
              </a:buClr>
              <a:buSzPts val="2500"/>
              <a:buFont typeface="Muli"/>
              <a:buChar char="•"/>
            </a:pPr>
            <a:r>
              <a:rPr lang="en" sz="2500">
                <a:solidFill>
                  <a:srgbClr val="23201F"/>
                </a:solidFill>
                <a:latin typeface="Muli"/>
                <a:ea typeface="Muli"/>
                <a:cs typeface="Muli"/>
                <a:sym typeface="Muli"/>
              </a:rPr>
              <a:t>Messaging system</a:t>
            </a:r>
            <a:endParaRPr sz="3200">
              <a:solidFill>
                <a:srgbClr val="23201F"/>
              </a:solidFill>
              <a:latin typeface="Muli"/>
              <a:ea typeface="Muli"/>
              <a:cs typeface="Muli"/>
              <a:sym typeface="Muli"/>
            </a:endParaRPr>
          </a:p>
          <a:p>
            <a:pPr indent="-298450" lvl="0" marL="3429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3201F"/>
              </a:buClr>
              <a:buSzPts val="2500"/>
              <a:buFont typeface="Muli"/>
              <a:buChar char="•"/>
            </a:pPr>
            <a:r>
              <a:rPr lang="en" sz="2500">
                <a:solidFill>
                  <a:srgbClr val="23201F"/>
                </a:solidFill>
                <a:latin typeface="Muli"/>
                <a:ea typeface="Muli"/>
                <a:cs typeface="Muli"/>
                <a:sym typeface="Muli"/>
              </a:rPr>
              <a:t>Built-in co-worker messaging, which we use to share and edit drafts</a:t>
            </a:r>
            <a:endParaRPr sz="3200">
              <a:solidFill>
                <a:srgbClr val="23201F"/>
              </a:solidFill>
              <a:latin typeface="Muli"/>
              <a:ea typeface="Muli"/>
              <a:cs typeface="Muli"/>
              <a:sym typeface="Muli"/>
            </a:endParaRPr>
          </a:p>
          <a:p>
            <a:pPr indent="-298450" lvl="0" marL="3429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3201F"/>
              </a:buClr>
              <a:buSzPts val="2500"/>
              <a:buFont typeface="Muli"/>
              <a:buChar char="•"/>
            </a:pPr>
            <a:r>
              <a:rPr lang="en" sz="2500">
                <a:solidFill>
                  <a:srgbClr val="23201F"/>
                </a:solidFill>
                <a:latin typeface="Muli"/>
                <a:ea typeface="Muli"/>
                <a:cs typeface="Muli"/>
                <a:sym typeface="Muli"/>
              </a:rPr>
              <a:t>Easy to customize with JavaScript integrations</a:t>
            </a:r>
            <a:endParaRPr sz="3200">
              <a:solidFill>
                <a:srgbClr val="23201F"/>
              </a:solidFill>
              <a:latin typeface="Muli"/>
              <a:ea typeface="Muli"/>
              <a:cs typeface="Muli"/>
              <a:sym typeface="Muli"/>
            </a:endParaRPr>
          </a:p>
          <a:p>
            <a:pPr indent="-298450" lvl="0" marL="3429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3201F"/>
              </a:buClr>
              <a:buSzPts val="2500"/>
              <a:buFont typeface="Muli"/>
              <a:buChar char="•"/>
            </a:pPr>
            <a:r>
              <a:rPr lang="en" sz="2500">
                <a:solidFill>
                  <a:srgbClr val="23201F"/>
                </a:solidFill>
                <a:latin typeface="Muli"/>
                <a:ea typeface="Muli"/>
                <a:cs typeface="Muli"/>
                <a:sym typeface="Muli"/>
              </a:rPr>
              <a:t>Lets you save and search past answers</a:t>
            </a:r>
            <a:endParaRPr sz="2400">
              <a:solidFill>
                <a:srgbClr val="23201F"/>
              </a:solidFill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descr="Image result for slack logo" id="135" name="Google Shape;13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25835" y="396015"/>
            <a:ext cx="2507532" cy="1327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17650" y="2414738"/>
            <a:ext cx="2923900" cy="164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/>
          <p:nvPr>
            <p:ph type="title"/>
          </p:nvPr>
        </p:nvSpPr>
        <p:spPr>
          <a:xfrm>
            <a:off x="492575" y="288100"/>
            <a:ext cx="63003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Messaging Costs</a:t>
            </a:r>
            <a:endParaRPr/>
          </a:p>
        </p:txBody>
      </p:sp>
      <p:sp>
        <p:nvSpPr>
          <p:cNvPr id="142" name="Google Shape;142;p2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3" name="Google Shape;143;p24"/>
          <p:cNvSpPr txBox="1"/>
          <p:nvPr/>
        </p:nvSpPr>
        <p:spPr>
          <a:xfrm>
            <a:off x="538400" y="1237200"/>
            <a:ext cx="4719600" cy="40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23201F"/>
              </a:buClr>
              <a:buSzPts val="2800"/>
              <a:buFont typeface="Muli"/>
              <a:buChar char="•"/>
            </a:pPr>
            <a:r>
              <a:rPr lang="en" sz="2800">
                <a:solidFill>
                  <a:srgbClr val="23201F"/>
                </a:solidFill>
                <a:latin typeface="Muli"/>
                <a:ea typeface="Muli"/>
                <a:cs typeface="Muli"/>
                <a:sym typeface="Muli"/>
              </a:rPr>
              <a:t>$1 per month for a number</a:t>
            </a:r>
            <a:endParaRPr sz="3200">
              <a:solidFill>
                <a:srgbClr val="23201F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rgbClr val="23201F"/>
              </a:buClr>
              <a:buSzPts val="2800"/>
              <a:buFont typeface="Muli"/>
              <a:buChar char="•"/>
            </a:pPr>
            <a:r>
              <a:rPr lang="en" sz="2800">
                <a:solidFill>
                  <a:srgbClr val="23201F"/>
                </a:solidFill>
                <a:latin typeface="Muli"/>
                <a:ea typeface="Muli"/>
                <a:cs typeface="Muli"/>
                <a:sym typeface="Muli"/>
              </a:rPr>
              <a:t>$0.0075 for each text</a:t>
            </a:r>
            <a:endParaRPr sz="3200">
              <a:solidFill>
                <a:srgbClr val="23201F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rgbClr val="23201F"/>
              </a:buClr>
              <a:buSzPts val="2800"/>
              <a:buFont typeface="Muli"/>
              <a:buChar char="•"/>
            </a:pPr>
            <a:r>
              <a:rPr lang="en" sz="2800">
                <a:solidFill>
                  <a:srgbClr val="23201F"/>
                </a:solidFill>
                <a:latin typeface="Muli"/>
                <a:ea typeface="Muli"/>
                <a:cs typeface="Muli"/>
                <a:sym typeface="Muli"/>
              </a:rPr>
              <a:t>That’s it! Up to 500 users a month!</a:t>
            </a:r>
            <a:endParaRPr sz="3200">
              <a:solidFill>
                <a:srgbClr val="23201F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rgbClr val="23201F"/>
              </a:buClr>
              <a:buSzPts val="2800"/>
              <a:buFont typeface="Muli"/>
              <a:buChar char="•"/>
            </a:pPr>
            <a:r>
              <a:rPr lang="en" sz="2800">
                <a:solidFill>
                  <a:srgbClr val="23201F"/>
                </a:solidFill>
                <a:latin typeface="Muli"/>
                <a:ea typeface="Muli"/>
                <a:cs typeface="Muli"/>
                <a:sym typeface="Muli"/>
              </a:rPr>
              <a:t>$4.75 buys you about 100 exchanges per month. </a:t>
            </a:r>
            <a:endParaRPr sz="2000">
              <a:solidFill>
                <a:srgbClr val="23201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 txBox="1"/>
          <p:nvPr>
            <p:ph type="title"/>
          </p:nvPr>
        </p:nvSpPr>
        <p:spPr>
          <a:xfrm>
            <a:off x="445750" y="196475"/>
            <a:ext cx="63003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Messaging </a:t>
            </a:r>
            <a:r>
              <a:rPr lang="en"/>
              <a:t>Costs</a:t>
            </a:r>
            <a:endParaRPr/>
          </a:p>
        </p:txBody>
      </p:sp>
      <p:sp>
        <p:nvSpPr>
          <p:cNvPr id="149" name="Google Shape;149;p2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0" name="Google Shape;150;p25"/>
          <p:cNvSpPr txBox="1"/>
          <p:nvPr/>
        </p:nvSpPr>
        <p:spPr>
          <a:xfrm>
            <a:off x="549850" y="1283025"/>
            <a:ext cx="5223600" cy="33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342900" rtl="0" algn="l">
              <a:spcBef>
                <a:spcPts val="0"/>
              </a:spcBef>
              <a:spcAft>
                <a:spcPts val="0"/>
              </a:spcAft>
              <a:buClr>
                <a:srgbClr val="23201F"/>
              </a:buClr>
              <a:buSzPts val="2400"/>
              <a:buFont typeface="Muli"/>
              <a:buChar char="•"/>
            </a:pPr>
            <a:r>
              <a:rPr lang="en" sz="2400">
                <a:solidFill>
                  <a:srgbClr val="23201F"/>
                </a:solidFill>
                <a:latin typeface="Muli"/>
                <a:ea typeface="Muli"/>
                <a:cs typeface="Muli"/>
                <a:sym typeface="Muli"/>
              </a:rPr>
              <a:t>Twillio gives a $500 credit and 25% discount for registered charities</a:t>
            </a:r>
            <a:endParaRPr sz="2400">
              <a:solidFill>
                <a:srgbClr val="23201F"/>
              </a:solidFill>
              <a:latin typeface="Muli"/>
              <a:ea typeface="Muli"/>
              <a:cs typeface="Muli"/>
              <a:sym typeface="Muli"/>
            </a:endParaRPr>
          </a:p>
          <a:p>
            <a:pPr indent="-317500" lvl="0" marL="342900" rtl="0" algn="l">
              <a:spcBef>
                <a:spcPts val="560"/>
              </a:spcBef>
              <a:spcAft>
                <a:spcPts val="0"/>
              </a:spcAft>
              <a:buClr>
                <a:srgbClr val="23201F"/>
              </a:buClr>
              <a:buSzPts val="2400"/>
              <a:buFont typeface="Muli"/>
              <a:buChar char="•"/>
            </a:pPr>
            <a:r>
              <a:rPr lang="en" sz="2400">
                <a:solidFill>
                  <a:srgbClr val="23201F"/>
                </a:solidFill>
                <a:latin typeface="Muli"/>
                <a:ea typeface="Muli"/>
                <a:cs typeface="Muli"/>
                <a:sym typeface="Muli"/>
              </a:rPr>
              <a:t>That can be over 100 months free!</a:t>
            </a:r>
            <a:endParaRPr sz="2400">
              <a:solidFill>
                <a:srgbClr val="23201F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rgbClr val="23201F"/>
              </a:buClr>
              <a:buSzPts val="2800"/>
              <a:buFont typeface="Arial"/>
              <a:buNone/>
            </a:pPr>
            <a:r>
              <a:t/>
            </a:r>
            <a:endParaRPr sz="2400">
              <a:solidFill>
                <a:srgbClr val="23201F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rgbClr val="23201F"/>
              </a:buClr>
              <a:buSzPts val="2800"/>
              <a:buFont typeface="Arial"/>
              <a:buNone/>
            </a:pPr>
            <a:r>
              <a:rPr lang="en" sz="2400">
                <a:solidFill>
                  <a:srgbClr val="23201F"/>
                </a:solidFill>
                <a:latin typeface="Muli"/>
                <a:ea typeface="Muli"/>
                <a:cs typeface="Muli"/>
                <a:sym typeface="Muli"/>
              </a:rPr>
              <a:t>*Sunshine Conversations costs $60 if you reach 5,000 users a month</a:t>
            </a:r>
            <a:endParaRPr sz="2400"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6" name="Google Shape;156;p26"/>
          <p:cNvSpPr txBox="1"/>
          <p:nvPr>
            <p:ph idx="4294967295" type="ctrTitle"/>
          </p:nvPr>
        </p:nvSpPr>
        <p:spPr>
          <a:xfrm>
            <a:off x="662900" y="777000"/>
            <a:ext cx="81348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Step 1: Sign up for Twilio and get a phone number</a:t>
            </a:r>
            <a:endParaRPr sz="5000"/>
          </a:p>
        </p:txBody>
      </p:sp>
      <p:pic>
        <p:nvPicPr>
          <p:cNvPr descr="Step 1 - Sign up for Twilio and get a phone number.png" id="157" name="Google Shape;157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4799" y="2036400"/>
            <a:ext cx="7214400" cy="287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3" name="Google Shape;163;p27"/>
          <p:cNvSpPr txBox="1"/>
          <p:nvPr>
            <p:ph idx="4294967295" type="ctrTitle"/>
          </p:nvPr>
        </p:nvSpPr>
        <p:spPr>
          <a:xfrm>
            <a:off x="662900" y="777000"/>
            <a:ext cx="81348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Step 2: Sign up for Sunshine Conversations and enable Twilio SMS integration</a:t>
            </a:r>
            <a:endParaRPr sz="4000"/>
          </a:p>
        </p:txBody>
      </p:sp>
      <p:pic>
        <p:nvPicPr>
          <p:cNvPr descr="Step 2 - Sign up for Smooch and enable Twilio SMS integration.png" id="164" name="Google Shape;16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8994" y="2105125"/>
            <a:ext cx="6004500" cy="287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7"/>
          <p:cNvSpPr/>
          <p:nvPr/>
        </p:nvSpPr>
        <p:spPr>
          <a:xfrm>
            <a:off x="4356350" y="4250850"/>
            <a:ext cx="1881000" cy="97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1" name="Google Shape;171;p28"/>
          <p:cNvSpPr txBox="1"/>
          <p:nvPr>
            <p:ph idx="4294967295" type="ctrTitle"/>
          </p:nvPr>
        </p:nvSpPr>
        <p:spPr>
          <a:xfrm>
            <a:off x="662900" y="777000"/>
            <a:ext cx="81348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Step 3: Connect </a:t>
            </a:r>
            <a:r>
              <a:rPr lang="en" sz="4000"/>
              <a:t>Sunshine Conversations to Slack</a:t>
            </a:r>
            <a:endParaRPr sz="4000"/>
          </a:p>
        </p:txBody>
      </p:sp>
      <p:pic>
        <p:nvPicPr>
          <p:cNvPr descr="Step 3 - Connect Smooch to Slack.png" id="172" name="Google Shape;172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9587" y="2085425"/>
            <a:ext cx="7532700" cy="287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8" name="Google Shape;178;p29"/>
          <p:cNvSpPr txBox="1"/>
          <p:nvPr>
            <p:ph idx="4294967295" type="title"/>
          </p:nvPr>
        </p:nvSpPr>
        <p:spPr>
          <a:xfrm>
            <a:off x="445750" y="958475"/>
            <a:ext cx="63003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4: You’re Done! Start Texting!</a:t>
            </a:r>
            <a:endParaRPr/>
          </a:p>
        </p:txBody>
      </p:sp>
      <p:sp>
        <p:nvSpPr>
          <p:cNvPr id="179" name="Google Shape;179;p29"/>
          <p:cNvSpPr txBox="1"/>
          <p:nvPr/>
        </p:nvSpPr>
        <p:spPr>
          <a:xfrm>
            <a:off x="549850" y="1932975"/>
            <a:ext cx="8258100" cy="28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23201F"/>
              </a:buClr>
              <a:buSzPts val="3200"/>
              <a:buFont typeface="Muli"/>
              <a:buChar char="•"/>
            </a:pPr>
            <a:r>
              <a:rPr lang="en" sz="3200">
                <a:solidFill>
                  <a:srgbClr val="23201F"/>
                </a:solidFill>
                <a:latin typeface="Muli"/>
                <a:ea typeface="Muli"/>
                <a:cs typeface="Muli"/>
                <a:sym typeface="Muli"/>
              </a:rPr>
              <a:t>Really, that’s it!</a:t>
            </a:r>
            <a:endParaRPr sz="3200">
              <a:solidFill>
                <a:srgbClr val="23201F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rgbClr val="23201F"/>
              </a:buClr>
              <a:buSzPts val="3200"/>
              <a:buFont typeface="Muli"/>
              <a:buChar char="•"/>
            </a:pPr>
            <a:r>
              <a:rPr lang="en" sz="3200">
                <a:solidFill>
                  <a:srgbClr val="23201F"/>
                </a:solidFill>
                <a:latin typeface="Muli"/>
                <a:ea typeface="Muli"/>
                <a:cs typeface="Muli"/>
                <a:sym typeface="Muli"/>
              </a:rPr>
              <a:t>Promote the number that you registered</a:t>
            </a:r>
            <a:endParaRPr sz="3200">
              <a:solidFill>
                <a:srgbClr val="23201F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rgbClr val="23201F"/>
              </a:buClr>
              <a:buSzPts val="3200"/>
              <a:buFont typeface="Muli"/>
              <a:buChar char="•"/>
            </a:pPr>
            <a:r>
              <a:rPr lang="en" sz="3200">
                <a:solidFill>
                  <a:srgbClr val="23201F"/>
                </a:solidFill>
                <a:latin typeface="Muli"/>
                <a:ea typeface="Muli"/>
                <a:cs typeface="Muli"/>
                <a:sym typeface="Muli"/>
              </a:rPr>
              <a:t>Any texts that come in will be sent through Slack and you can reply back right away</a:t>
            </a:r>
            <a:endParaRPr sz="2800">
              <a:solidFill>
                <a:srgbClr val="23201F"/>
              </a:solidFill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180" name="Google Shape;18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6801" y="587976"/>
            <a:ext cx="1892124" cy="167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6" name="Google Shape;18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5075" y="152388"/>
            <a:ext cx="2135863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30"/>
          <p:cNvSpPr/>
          <p:nvPr/>
        </p:nvSpPr>
        <p:spPr>
          <a:xfrm>
            <a:off x="4581648" y="963698"/>
            <a:ext cx="3598649" cy="2739607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3" name="Google Shape;19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6177" y="0"/>
            <a:ext cx="369164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9" name="Google Shape;19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3250" y="152400"/>
            <a:ext cx="5737508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idx="4294967295" type="body"/>
          </p:nvPr>
        </p:nvSpPr>
        <p:spPr>
          <a:xfrm>
            <a:off x="388475" y="1071325"/>
            <a:ext cx="6003600" cy="1483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uli"/>
              <a:buChar char="•"/>
            </a:pPr>
            <a:r>
              <a:rPr lang="en" sz="32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What is SextEd?</a:t>
            </a:r>
            <a:endParaRPr sz="32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uli"/>
              <a:buChar char="•"/>
            </a:pPr>
            <a:r>
              <a:rPr lang="en" sz="32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Why do we need SextEd?</a:t>
            </a:r>
            <a:endParaRPr sz="32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uli"/>
              <a:buChar char="•"/>
            </a:pPr>
            <a:r>
              <a:rPr lang="en" sz="32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Setting up a texting helpline</a:t>
            </a:r>
            <a:endParaRPr sz="32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uli"/>
              <a:buChar char="•"/>
            </a:pPr>
            <a:r>
              <a:rPr lang="en" sz="32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Demo</a:t>
            </a:r>
            <a:endParaRPr sz="32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uli"/>
              <a:buChar char="•"/>
            </a:pPr>
            <a:r>
              <a:rPr lang="en" sz="32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Questions/Comments?</a:t>
            </a:r>
            <a:endParaRPr sz="32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73" name="Google Shape;73;p15"/>
          <p:cNvSpPr txBox="1"/>
          <p:nvPr>
            <p:ph type="title"/>
          </p:nvPr>
        </p:nvSpPr>
        <p:spPr>
          <a:xfrm>
            <a:off x="300475" y="306000"/>
            <a:ext cx="81801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5" name="Google Shape;20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7965" y="0"/>
            <a:ext cx="6061222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1" name="Google Shape;21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9050" y="152400"/>
            <a:ext cx="7614644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7" name="Google Shape;21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81905" cy="4445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3" name="Google Shape;22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1213" y="152400"/>
            <a:ext cx="5981584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9" name="Google Shape;22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6563" y="101575"/>
            <a:ext cx="4770867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5" name="Google Shape;23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7850" y="152400"/>
            <a:ext cx="5948299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41" name="Google Shape;241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7763" y="152400"/>
            <a:ext cx="6268483" cy="48386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47" name="Google Shape;24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7888" y="152400"/>
            <a:ext cx="2235065" cy="483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48077" y="1418213"/>
            <a:ext cx="3149672" cy="23070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4" name="Google Shape;254;p41"/>
          <p:cNvSpPr txBox="1"/>
          <p:nvPr>
            <p:ph idx="4294967295" type="body"/>
          </p:nvPr>
        </p:nvSpPr>
        <p:spPr>
          <a:xfrm>
            <a:off x="468425" y="1643625"/>
            <a:ext cx="2542200" cy="1483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Char char="-"/>
            </a:pPr>
            <a:r>
              <a:rPr lang="en" sz="1800">
                <a:solidFill>
                  <a:srgbClr val="FFFFFF"/>
                </a:solidFill>
              </a:rPr>
              <a:t>We try to include a link in every text response - either from our own SextEd website or a reliable resource!</a:t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-"/>
            </a:pPr>
            <a:r>
              <a:rPr lang="en" sz="1800">
                <a:solidFill>
                  <a:srgbClr val="FFFFFF"/>
                </a:solidFill>
              </a:rPr>
              <a:t>You can use bit.ly to shorten long URLs!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255" name="Google Shape;255;p41"/>
          <p:cNvSpPr txBox="1"/>
          <p:nvPr>
            <p:ph idx="4294967295" type="title"/>
          </p:nvPr>
        </p:nvSpPr>
        <p:spPr>
          <a:xfrm>
            <a:off x="524425" y="613875"/>
            <a:ext cx="26721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Links?</a:t>
            </a:r>
            <a:endParaRPr/>
          </a:p>
        </p:txBody>
      </p:sp>
      <p:grpSp>
        <p:nvGrpSpPr>
          <p:cNvPr id="256" name="Google Shape;256;p41"/>
          <p:cNvGrpSpPr/>
          <p:nvPr/>
        </p:nvGrpSpPr>
        <p:grpSpPr>
          <a:xfrm>
            <a:off x="4517759" y="1643622"/>
            <a:ext cx="4315347" cy="2692091"/>
            <a:chOff x="3409554" y="1138966"/>
            <a:chExt cx="5244710" cy="3072813"/>
          </a:xfrm>
        </p:grpSpPr>
        <p:sp>
          <p:nvSpPr>
            <p:cNvPr id="257" name="Google Shape;257;p41"/>
            <p:cNvSpPr/>
            <p:nvPr/>
          </p:nvSpPr>
          <p:spPr>
            <a:xfrm>
              <a:off x="3838454" y="1138966"/>
              <a:ext cx="4385300" cy="2935345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41"/>
            <p:cNvSpPr/>
            <p:nvPr/>
          </p:nvSpPr>
          <p:spPr>
            <a:xfrm>
              <a:off x="3409554" y="4130915"/>
              <a:ext cx="5244710" cy="80863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41"/>
            <p:cNvSpPr/>
            <p:nvPr/>
          </p:nvSpPr>
          <p:spPr>
            <a:xfrm>
              <a:off x="3409554" y="4066224"/>
              <a:ext cx="5243901" cy="64690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41"/>
            <p:cNvSpPr/>
            <p:nvPr/>
          </p:nvSpPr>
          <p:spPr>
            <a:xfrm>
              <a:off x="5643068" y="4066224"/>
              <a:ext cx="767972" cy="40432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61" name="Google Shape;26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6975" y="1796250"/>
            <a:ext cx="3439176" cy="2204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96535" y="131545"/>
            <a:ext cx="1510987" cy="13397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3" name="Google Shape;263;p41"/>
          <p:cNvCxnSpPr/>
          <p:nvPr/>
        </p:nvCxnSpPr>
        <p:spPr>
          <a:xfrm>
            <a:off x="4946975" y="926475"/>
            <a:ext cx="1269900" cy="4611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4" name="Google Shape;264;p41"/>
          <p:cNvCxnSpPr/>
          <p:nvPr/>
        </p:nvCxnSpPr>
        <p:spPr>
          <a:xfrm>
            <a:off x="6216766" y="1178156"/>
            <a:ext cx="108900" cy="2931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5" name="Google Shape;265;p41"/>
          <p:cNvCxnSpPr/>
          <p:nvPr/>
        </p:nvCxnSpPr>
        <p:spPr>
          <a:xfrm rot="10800000">
            <a:off x="6022975" y="1471275"/>
            <a:ext cx="3027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1" name="Google Shape;271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225" y="152400"/>
            <a:ext cx="8043556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457200" y="282175"/>
            <a:ext cx="63003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SextEd?</a:t>
            </a:r>
            <a:endParaRPr/>
          </a:p>
        </p:txBody>
      </p:sp>
      <p:sp>
        <p:nvSpPr>
          <p:cNvPr id="79" name="Google Shape;79;p1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SextEd is Montreal’s free, anonymous texting helpline for anything you want to know about sex or dating. Just text a question to 514 700-4411 and you’ll get an answer within 24 hours!" id="80" name="Google Shape;80;p16" title="SextEd Intr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0625" y="132085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7" name="Google Shape;277;p43"/>
          <p:cNvSpPr txBox="1"/>
          <p:nvPr/>
        </p:nvSpPr>
        <p:spPr>
          <a:xfrm>
            <a:off x="711550" y="233800"/>
            <a:ext cx="75525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Key Considerations</a:t>
            </a:r>
            <a:endParaRPr b="1" sz="48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78" name="Google Shape;278;p43"/>
          <p:cNvSpPr txBox="1"/>
          <p:nvPr/>
        </p:nvSpPr>
        <p:spPr>
          <a:xfrm>
            <a:off x="481300" y="1290975"/>
            <a:ext cx="8013000" cy="30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23201F"/>
              </a:buClr>
              <a:buSzPts val="2200"/>
              <a:buFont typeface="Muli"/>
              <a:buChar char="•"/>
            </a:pPr>
            <a:r>
              <a:rPr lang="en" sz="2200">
                <a:solidFill>
                  <a:srgbClr val="23201F"/>
                </a:solidFill>
                <a:latin typeface="Muli"/>
                <a:ea typeface="Muli"/>
                <a:cs typeface="Muli"/>
                <a:sym typeface="Muli"/>
              </a:rPr>
              <a:t>When answering a text: </a:t>
            </a:r>
            <a:endParaRPr sz="3200">
              <a:solidFill>
                <a:srgbClr val="23201F"/>
              </a:solidFill>
              <a:latin typeface="Muli"/>
              <a:ea typeface="Muli"/>
              <a:cs typeface="Muli"/>
              <a:sym typeface="Muli"/>
            </a:endParaRPr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23201F"/>
              </a:buClr>
              <a:buSzPts val="2000"/>
              <a:buFont typeface="Muli"/>
              <a:buChar char="–"/>
            </a:pPr>
            <a:r>
              <a:rPr lang="en" sz="2000">
                <a:solidFill>
                  <a:srgbClr val="23201F"/>
                </a:solidFill>
                <a:latin typeface="Muli"/>
                <a:ea typeface="Muli"/>
                <a:cs typeface="Muli"/>
                <a:sym typeface="Muli"/>
              </a:rPr>
              <a:t>What is the person asking for? What topics might help?</a:t>
            </a:r>
            <a:endParaRPr sz="2800">
              <a:solidFill>
                <a:srgbClr val="23201F"/>
              </a:solidFill>
              <a:latin typeface="Muli"/>
              <a:ea typeface="Muli"/>
              <a:cs typeface="Muli"/>
              <a:sym typeface="Muli"/>
            </a:endParaRPr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23201F"/>
              </a:buClr>
              <a:buSzPts val="2000"/>
              <a:buFont typeface="Muli"/>
              <a:buChar char="–"/>
            </a:pPr>
            <a:r>
              <a:rPr lang="en" sz="2000">
                <a:solidFill>
                  <a:srgbClr val="23201F"/>
                </a:solidFill>
                <a:latin typeface="Muli"/>
                <a:ea typeface="Muli"/>
                <a:cs typeface="Muli"/>
                <a:sym typeface="Muli"/>
              </a:rPr>
              <a:t>Am I making assumptions about: gender, orientation, age, experience, etc.?</a:t>
            </a:r>
            <a:endParaRPr sz="2800">
              <a:solidFill>
                <a:srgbClr val="23201F"/>
              </a:solidFill>
              <a:latin typeface="Muli"/>
              <a:ea typeface="Muli"/>
              <a:cs typeface="Muli"/>
              <a:sym typeface="Muli"/>
            </a:endParaRPr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23201F"/>
              </a:buClr>
              <a:buSzPts val="2000"/>
              <a:buFont typeface="Muli"/>
              <a:buChar char="–"/>
            </a:pPr>
            <a:r>
              <a:rPr lang="en" sz="2000">
                <a:solidFill>
                  <a:srgbClr val="23201F"/>
                </a:solidFill>
                <a:latin typeface="Muli"/>
                <a:ea typeface="Muli"/>
                <a:cs typeface="Muli"/>
                <a:sym typeface="Muli"/>
              </a:rPr>
              <a:t>Am I answering the question?</a:t>
            </a:r>
            <a:endParaRPr sz="2800">
              <a:solidFill>
                <a:srgbClr val="23201F"/>
              </a:solidFill>
              <a:latin typeface="Muli"/>
              <a:ea typeface="Muli"/>
              <a:cs typeface="Muli"/>
              <a:sym typeface="Muli"/>
            </a:endParaRPr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23201F"/>
              </a:buClr>
              <a:buSzPts val="2000"/>
              <a:buFont typeface="Muli"/>
              <a:buChar char="–"/>
            </a:pPr>
            <a:r>
              <a:rPr lang="en" sz="2000">
                <a:solidFill>
                  <a:srgbClr val="23201F"/>
                </a:solidFill>
                <a:latin typeface="Muli"/>
                <a:ea typeface="Muli"/>
                <a:cs typeface="Muli"/>
                <a:sym typeface="Muli"/>
              </a:rPr>
              <a:t>Readability and youth-friendly language</a:t>
            </a:r>
            <a:endParaRPr sz="2800">
              <a:solidFill>
                <a:srgbClr val="23201F"/>
              </a:solidFill>
              <a:latin typeface="Muli"/>
              <a:ea typeface="Muli"/>
              <a:cs typeface="Muli"/>
              <a:sym typeface="Muli"/>
            </a:endParaRPr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23201F"/>
              </a:buClr>
              <a:buSzPts val="2000"/>
              <a:buFont typeface="Muli"/>
              <a:buChar char="–"/>
            </a:pPr>
            <a:r>
              <a:rPr lang="en" sz="2000">
                <a:solidFill>
                  <a:srgbClr val="23201F"/>
                </a:solidFill>
                <a:latin typeface="Muli"/>
                <a:ea typeface="Muli"/>
                <a:cs typeface="Muli"/>
                <a:sym typeface="Muli"/>
              </a:rPr>
              <a:t>Referrals, online and local</a:t>
            </a:r>
            <a:endParaRPr sz="2800">
              <a:solidFill>
                <a:srgbClr val="23201F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2900" lvl="0" marL="342900" rtl="0" algn="l">
              <a:spcBef>
                <a:spcPts val="440"/>
              </a:spcBef>
              <a:spcAft>
                <a:spcPts val="0"/>
              </a:spcAft>
              <a:buClr>
                <a:srgbClr val="23201F"/>
              </a:buClr>
              <a:buSzPts val="2200"/>
              <a:buFont typeface="Muli"/>
              <a:buChar char="•"/>
            </a:pPr>
            <a:r>
              <a:rPr lang="en" sz="2200">
                <a:solidFill>
                  <a:srgbClr val="23201F"/>
                </a:solidFill>
                <a:latin typeface="Muli"/>
                <a:ea typeface="Muli"/>
                <a:cs typeface="Muli"/>
                <a:sym typeface="Muli"/>
              </a:rPr>
              <a:t>Check out our Resource Kit!</a:t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4" name="Google Shape;284;p44"/>
          <p:cNvSpPr txBox="1"/>
          <p:nvPr/>
        </p:nvSpPr>
        <p:spPr>
          <a:xfrm>
            <a:off x="592350" y="243975"/>
            <a:ext cx="8091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Take Home Messages</a:t>
            </a:r>
            <a:endParaRPr b="1" sz="48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5" name="Google Shape;285;p44"/>
          <p:cNvSpPr txBox="1"/>
          <p:nvPr/>
        </p:nvSpPr>
        <p:spPr>
          <a:xfrm>
            <a:off x="592350" y="1107975"/>
            <a:ext cx="7959300" cy="26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23201F"/>
                </a:solidFill>
                <a:latin typeface="Muli"/>
                <a:ea typeface="Muli"/>
                <a:cs typeface="Muli"/>
                <a:sym typeface="Muli"/>
              </a:rPr>
              <a:t>Setting up a text-based program is…</a:t>
            </a:r>
            <a:endParaRPr sz="3200">
              <a:solidFill>
                <a:srgbClr val="23201F"/>
              </a:solidFill>
              <a:latin typeface="Muli"/>
              <a:ea typeface="Muli"/>
              <a:cs typeface="Muli"/>
              <a:sym typeface="Muli"/>
            </a:endParaRPr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rgbClr val="23201F"/>
              </a:buClr>
              <a:buSzPts val="2800"/>
              <a:buFont typeface="Muli"/>
              <a:buChar char="–"/>
            </a:pPr>
            <a:r>
              <a:rPr lang="en" sz="2800">
                <a:solidFill>
                  <a:srgbClr val="23201F"/>
                </a:solidFill>
                <a:latin typeface="Muli"/>
                <a:ea typeface="Muli"/>
                <a:cs typeface="Muli"/>
                <a:sym typeface="Muli"/>
              </a:rPr>
              <a:t>Inexpensive</a:t>
            </a:r>
            <a:endParaRPr sz="2800">
              <a:solidFill>
                <a:srgbClr val="23201F"/>
              </a:solidFill>
              <a:latin typeface="Muli"/>
              <a:ea typeface="Muli"/>
              <a:cs typeface="Muli"/>
              <a:sym typeface="Muli"/>
            </a:endParaRPr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rgbClr val="23201F"/>
              </a:buClr>
              <a:buSzPts val="2800"/>
              <a:buFont typeface="Muli"/>
              <a:buChar char="–"/>
            </a:pPr>
            <a:r>
              <a:rPr lang="en" sz="2800">
                <a:solidFill>
                  <a:srgbClr val="23201F"/>
                </a:solidFill>
                <a:latin typeface="Muli"/>
                <a:ea typeface="Muli"/>
                <a:cs typeface="Muli"/>
                <a:sym typeface="Muli"/>
              </a:rPr>
              <a:t>Fast</a:t>
            </a:r>
            <a:endParaRPr sz="2800">
              <a:solidFill>
                <a:srgbClr val="23201F"/>
              </a:solidFill>
              <a:latin typeface="Muli"/>
              <a:ea typeface="Muli"/>
              <a:cs typeface="Muli"/>
              <a:sym typeface="Muli"/>
            </a:endParaRPr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rgbClr val="23201F"/>
              </a:buClr>
              <a:buSzPts val="2800"/>
              <a:buFont typeface="Muli"/>
              <a:buChar char="–"/>
            </a:pPr>
            <a:r>
              <a:rPr lang="en" sz="2800">
                <a:solidFill>
                  <a:srgbClr val="23201F"/>
                </a:solidFill>
                <a:latin typeface="Muli"/>
                <a:ea typeface="Muli"/>
                <a:cs typeface="Muli"/>
                <a:sym typeface="Muli"/>
              </a:rPr>
              <a:t>Easy to add to other organization programs</a:t>
            </a:r>
            <a:endParaRPr sz="2800">
              <a:solidFill>
                <a:srgbClr val="23201F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1" name="Google Shape;291;p45"/>
          <p:cNvSpPr txBox="1"/>
          <p:nvPr/>
        </p:nvSpPr>
        <p:spPr>
          <a:xfrm>
            <a:off x="592350" y="243975"/>
            <a:ext cx="8091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Take Home Messages</a:t>
            </a:r>
            <a:endParaRPr b="1" sz="48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2" name="Google Shape;292;p45"/>
          <p:cNvSpPr txBox="1"/>
          <p:nvPr/>
        </p:nvSpPr>
        <p:spPr>
          <a:xfrm>
            <a:off x="592350" y="1351925"/>
            <a:ext cx="7959300" cy="36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23201F"/>
                </a:solidFill>
                <a:latin typeface="Muli"/>
                <a:ea typeface="Muli"/>
                <a:cs typeface="Muli"/>
                <a:sym typeface="Muli"/>
              </a:rPr>
              <a:t>Texting-based programming is great because it… </a:t>
            </a:r>
            <a:endParaRPr sz="3200">
              <a:solidFill>
                <a:srgbClr val="23201F"/>
              </a:solidFill>
              <a:latin typeface="Muli"/>
              <a:ea typeface="Muli"/>
              <a:cs typeface="Muli"/>
              <a:sym typeface="Muli"/>
            </a:endParaRPr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rgbClr val="23201F"/>
              </a:buClr>
              <a:buSzPts val="2800"/>
              <a:buFont typeface="Muli"/>
              <a:buChar char="–"/>
            </a:pPr>
            <a:r>
              <a:rPr lang="en" sz="2800">
                <a:solidFill>
                  <a:srgbClr val="23201F"/>
                </a:solidFill>
                <a:latin typeface="Muli"/>
                <a:ea typeface="Muli"/>
                <a:cs typeface="Muli"/>
                <a:sym typeface="Muli"/>
              </a:rPr>
              <a:t>Increases accessibility</a:t>
            </a:r>
            <a:endParaRPr sz="2800">
              <a:solidFill>
                <a:srgbClr val="23201F"/>
              </a:solidFill>
              <a:latin typeface="Muli"/>
              <a:ea typeface="Muli"/>
              <a:cs typeface="Muli"/>
              <a:sym typeface="Muli"/>
            </a:endParaRPr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rgbClr val="23201F"/>
              </a:buClr>
              <a:buSzPts val="2800"/>
              <a:buFont typeface="Muli"/>
              <a:buChar char="–"/>
            </a:pPr>
            <a:r>
              <a:rPr lang="en" sz="2800">
                <a:solidFill>
                  <a:srgbClr val="23201F"/>
                </a:solidFill>
                <a:latin typeface="Muli"/>
                <a:ea typeface="Muli"/>
                <a:cs typeface="Muli"/>
                <a:sym typeface="Muli"/>
              </a:rPr>
              <a:t>Makes it easy to connect people to resources</a:t>
            </a:r>
            <a:endParaRPr sz="2800">
              <a:solidFill>
                <a:srgbClr val="23201F"/>
              </a:solidFill>
              <a:latin typeface="Muli"/>
              <a:ea typeface="Muli"/>
              <a:cs typeface="Muli"/>
              <a:sym typeface="Muli"/>
            </a:endParaRPr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rgbClr val="23201F"/>
              </a:buClr>
              <a:buSzPts val="2800"/>
              <a:buFont typeface="Muli"/>
              <a:buChar char="–"/>
            </a:pPr>
            <a:r>
              <a:rPr lang="en" sz="2800">
                <a:solidFill>
                  <a:srgbClr val="23201F"/>
                </a:solidFill>
                <a:latin typeface="Muli"/>
                <a:ea typeface="Muli"/>
                <a:cs typeface="Muli"/>
                <a:sym typeface="Muli"/>
              </a:rPr>
              <a:t>Automatically collects data</a:t>
            </a:r>
            <a:endParaRPr sz="2800">
              <a:solidFill>
                <a:srgbClr val="23201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23201F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8" name="Google Shape;298;p46"/>
          <p:cNvSpPr txBox="1"/>
          <p:nvPr/>
        </p:nvSpPr>
        <p:spPr>
          <a:xfrm>
            <a:off x="592350" y="243975"/>
            <a:ext cx="8091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Thank You!</a:t>
            </a:r>
            <a:endParaRPr b="1" sz="48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9" name="Google Shape;299;p46"/>
          <p:cNvSpPr txBox="1"/>
          <p:nvPr/>
        </p:nvSpPr>
        <p:spPr>
          <a:xfrm>
            <a:off x="592350" y="1351925"/>
            <a:ext cx="7959300" cy="28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1" marL="742950" rtl="0" algn="l">
              <a:spcBef>
                <a:spcPts val="0"/>
              </a:spcBef>
              <a:spcAft>
                <a:spcPts val="0"/>
              </a:spcAft>
              <a:buClr>
                <a:srgbClr val="23201F"/>
              </a:buClr>
              <a:buSzPts val="3200"/>
              <a:buChar char="–"/>
            </a:pPr>
            <a:r>
              <a:rPr lang="en" sz="3200">
                <a:solidFill>
                  <a:srgbClr val="23201F"/>
                </a:solidFill>
              </a:rPr>
              <a:t>Leave us your contact info for digital copies of our resource materials!</a:t>
            </a:r>
            <a:endParaRPr sz="3200">
              <a:solidFill>
                <a:srgbClr val="23201F"/>
              </a:solidFill>
            </a:endParaRPr>
          </a:p>
          <a:p>
            <a:pPr indent="-311150" lvl="1" marL="742950" rtl="0" algn="l">
              <a:spcBef>
                <a:spcPts val="640"/>
              </a:spcBef>
              <a:spcAft>
                <a:spcPts val="0"/>
              </a:spcAft>
              <a:buClr>
                <a:srgbClr val="23201F"/>
              </a:buClr>
              <a:buSzPts val="3200"/>
              <a:buChar char="–"/>
            </a:pPr>
            <a:r>
              <a:rPr lang="en" sz="3200">
                <a:solidFill>
                  <a:srgbClr val="23201F"/>
                </a:solidFill>
              </a:rPr>
              <a:t>You can also find them on our website: </a:t>
            </a:r>
            <a:r>
              <a:rPr lang="en" sz="3200">
                <a:solidFill>
                  <a:srgbClr val="FF0000"/>
                </a:solidFill>
              </a:rPr>
              <a:t>sexted.org/start-a-texting-helpline/ </a:t>
            </a:r>
            <a:endParaRPr sz="3200">
              <a:solidFill>
                <a:srgbClr val="23201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23201F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7"/>
          <p:cNvSpPr txBox="1"/>
          <p:nvPr>
            <p:ph idx="1" type="body"/>
          </p:nvPr>
        </p:nvSpPr>
        <p:spPr>
          <a:xfrm>
            <a:off x="457200" y="1411450"/>
            <a:ext cx="6048300" cy="27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3201F"/>
                </a:solidFill>
                <a:latin typeface="Muli"/>
                <a:ea typeface="Muli"/>
                <a:cs typeface="Muli"/>
                <a:sym typeface="Muli"/>
              </a:rPr>
              <a:t>Sam Davin | sexted@accmontreal.org </a:t>
            </a:r>
            <a:endParaRPr sz="3200">
              <a:solidFill>
                <a:srgbClr val="23201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3201F"/>
                </a:solidFill>
                <a:latin typeface="Muli"/>
                <a:ea typeface="Muli"/>
                <a:cs typeface="Muli"/>
                <a:sym typeface="Muli"/>
              </a:rPr>
              <a:t>Kimberly Wong | pdm@accmontreal.org</a:t>
            </a:r>
            <a:endParaRPr sz="2400">
              <a:solidFill>
                <a:srgbClr val="23201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3201F"/>
              </a:buClr>
              <a:buSzPts val="2400"/>
              <a:buFont typeface="Arial"/>
              <a:buNone/>
            </a:pPr>
            <a:r>
              <a:rPr lang="en" sz="2400">
                <a:solidFill>
                  <a:srgbClr val="23201F"/>
                </a:solidFill>
                <a:latin typeface="Muli"/>
                <a:ea typeface="Muli"/>
                <a:cs typeface="Muli"/>
                <a:sym typeface="Muli"/>
              </a:rPr>
              <a:t>Saina | </a:t>
            </a:r>
            <a:r>
              <a:rPr lang="en" sz="2400" u="sng">
                <a:solidFill>
                  <a:schemeClr val="hlink"/>
                </a:solidFill>
                <a:latin typeface="Muli"/>
                <a:ea typeface="Muli"/>
                <a:cs typeface="Muli"/>
                <a:sym typeface="Muli"/>
                <a:hlinkClick r:id="rId3"/>
              </a:rPr>
              <a:t>saina.beitari@gmail.com</a:t>
            </a:r>
            <a:endParaRPr sz="2400">
              <a:solidFill>
                <a:srgbClr val="23201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3201F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rgbClr val="23201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3201F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rgbClr val="23201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3201F"/>
              </a:buClr>
              <a:buSzPts val="2400"/>
              <a:buFont typeface="Arial"/>
              <a:buNone/>
            </a:pPr>
            <a:r>
              <a:t/>
            </a:r>
            <a:endParaRPr b="1"/>
          </a:p>
        </p:txBody>
      </p:sp>
      <p:sp>
        <p:nvSpPr>
          <p:cNvPr id="305" name="Google Shape;305;p47"/>
          <p:cNvSpPr txBox="1"/>
          <p:nvPr>
            <p:ph type="title"/>
          </p:nvPr>
        </p:nvSpPr>
        <p:spPr>
          <a:xfrm>
            <a:off x="457200" y="322475"/>
            <a:ext cx="63003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Contact Info</a:t>
            </a:r>
            <a:endParaRPr/>
          </a:p>
        </p:txBody>
      </p:sp>
      <p:sp>
        <p:nvSpPr>
          <p:cNvPr id="306" name="Google Shape;306;p47"/>
          <p:cNvSpPr txBox="1"/>
          <p:nvPr>
            <p:ph idx="2" type="body"/>
          </p:nvPr>
        </p:nvSpPr>
        <p:spPr>
          <a:xfrm>
            <a:off x="457196" y="3245000"/>
            <a:ext cx="5880000" cy="27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3201F"/>
                </a:solidFill>
                <a:latin typeface="Muli"/>
                <a:ea typeface="Muli"/>
                <a:cs typeface="Muli"/>
                <a:sym typeface="Muli"/>
              </a:rPr>
              <a:t>AIDS Community Care Montreal </a:t>
            </a:r>
            <a:endParaRPr sz="2400">
              <a:solidFill>
                <a:srgbClr val="23201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3201F"/>
                </a:solidFill>
                <a:latin typeface="Muli"/>
                <a:ea typeface="Muli"/>
                <a:cs typeface="Muli"/>
                <a:sym typeface="Muli"/>
              </a:rPr>
              <a:t>514 527-0928</a:t>
            </a:r>
            <a:endParaRPr sz="3200">
              <a:solidFill>
                <a:srgbClr val="23201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3201F"/>
                </a:solidFill>
                <a:latin typeface="Muli"/>
                <a:ea typeface="Muli"/>
                <a:cs typeface="Muli"/>
                <a:sym typeface="Muli"/>
              </a:rPr>
              <a:t>sexted.org</a:t>
            </a:r>
            <a:endParaRPr/>
          </a:p>
        </p:txBody>
      </p:sp>
      <p:sp>
        <p:nvSpPr>
          <p:cNvPr id="307" name="Google Shape;307;p4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8"/>
          <p:cNvSpPr txBox="1"/>
          <p:nvPr>
            <p:ph type="title"/>
          </p:nvPr>
        </p:nvSpPr>
        <p:spPr>
          <a:xfrm>
            <a:off x="457200" y="302125"/>
            <a:ext cx="63003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  <p:sp>
        <p:nvSpPr>
          <p:cNvPr id="313" name="Google Shape;313;p48"/>
          <p:cNvSpPr txBox="1"/>
          <p:nvPr>
            <p:ph idx="1" type="body"/>
          </p:nvPr>
        </p:nvSpPr>
        <p:spPr>
          <a:xfrm>
            <a:off x="457200" y="1370775"/>
            <a:ext cx="7288500" cy="284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/>
              <a:t>Text them into  514-418-0563 ! </a:t>
            </a:r>
            <a:endParaRPr b="1"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SzPts val="1600"/>
              <a:buChar char="●"/>
            </a:pPr>
            <a:r>
              <a:rPr b="1" lang="en"/>
              <a:t>We’ll answer them live! You can see firsthand how easy a texting line can be!</a:t>
            </a:r>
            <a:endParaRPr b="1"/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400"/>
          </a:p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SzPts val="1600"/>
              <a:buChar char="●"/>
            </a:pPr>
            <a:r>
              <a:rPr b="1" lang="en"/>
              <a:t>We’ll answer as many as possible - any we don’t get to we’ll text back an answer in the next 24 hours (after which the line will close)!</a:t>
            </a:r>
            <a:endParaRPr b="1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b="1" lang="en"/>
              <a:t>And we’ll add any frequently answered questions to our Resource Sheet!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314" name="Google Shape;314;p4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ctrTitle"/>
          </p:nvPr>
        </p:nvSpPr>
        <p:spPr>
          <a:xfrm>
            <a:off x="313075" y="-64050"/>
            <a:ext cx="86946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/>
              <a:t>STBBIs on the rise in Canada</a:t>
            </a:r>
            <a:endParaRPr sz="4700"/>
          </a:p>
        </p:txBody>
      </p:sp>
      <p:sp>
        <p:nvSpPr>
          <p:cNvPr id="86" name="Google Shape;86;p17"/>
          <p:cNvSpPr txBox="1"/>
          <p:nvPr/>
        </p:nvSpPr>
        <p:spPr>
          <a:xfrm>
            <a:off x="173950" y="964250"/>
            <a:ext cx="5454300" cy="40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3201F"/>
              </a:solidFill>
            </a:endParaRPr>
          </a:p>
          <a:p>
            <a:pPr indent="-330200" lvl="0" marL="342900" rtl="0" algn="l">
              <a:spcBef>
                <a:spcPts val="0"/>
              </a:spcBef>
              <a:spcAft>
                <a:spcPts val="0"/>
              </a:spcAft>
              <a:buClr>
                <a:srgbClr val="23201F"/>
              </a:buClr>
              <a:buSzPts val="3000"/>
              <a:buFont typeface="Muli"/>
              <a:buChar char="•"/>
            </a:pPr>
            <a:r>
              <a:rPr lang="en" sz="3000">
                <a:solidFill>
                  <a:srgbClr val="23201F"/>
                </a:solidFill>
                <a:latin typeface="Muli"/>
                <a:ea typeface="Muli"/>
                <a:cs typeface="Muli"/>
                <a:sym typeface="Muli"/>
              </a:rPr>
              <a:t>Despite the advancement of HIV care, high rates of STBBIs have been reported across Canada </a:t>
            </a:r>
            <a:endParaRPr sz="3000">
              <a:solidFill>
                <a:srgbClr val="23201F"/>
              </a:solidFill>
              <a:latin typeface="Muli"/>
              <a:ea typeface="Muli"/>
              <a:cs typeface="Muli"/>
              <a:sym typeface="Muli"/>
            </a:endParaRPr>
          </a:p>
          <a:p>
            <a:pPr indent="-298450" lvl="1" marL="742950" rtl="0" algn="l">
              <a:spcBef>
                <a:spcPts val="0"/>
              </a:spcBef>
              <a:spcAft>
                <a:spcPts val="0"/>
              </a:spcAft>
              <a:buClr>
                <a:srgbClr val="23201F"/>
              </a:buClr>
              <a:buSzPts val="3000"/>
              <a:buFont typeface="Muli"/>
              <a:buChar char="–"/>
            </a:pPr>
            <a:r>
              <a:rPr lang="en" sz="3000">
                <a:solidFill>
                  <a:srgbClr val="23201F"/>
                </a:solidFill>
                <a:latin typeface="Muli"/>
                <a:ea typeface="Muli"/>
                <a:cs typeface="Muli"/>
                <a:sym typeface="Muli"/>
              </a:rPr>
              <a:t> Syphilis increased from 5.1 per 100,000 in 2011 to 24.1 per 100,000 in 2020. </a:t>
            </a:r>
            <a:endParaRPr sz="3200">
              <a:solidFill>
                <a:srgbClr val="23201F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57800" y="99950"/>
            <a:ext cx="63003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Need for SextEd</a:t>
            </a:r>
            <a:endParaRPr/>
          </a:p>
        </p:txBody>
      </p:sp>
      <p:sp>
        <p:nvSpPr>
          <p:cNvPr id="92" name="Google Shape;92;p1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3" name="Google Shape;93;p18"/>
          <p:cNvSpPr txBox="1"/>
          <p:nvPr/>
        </p:nvSpPr>
        <p:spPr>
          <a:xfrm>
            <a:off x="267000" y="870375"/>
            <a:ext cx="6300300" cy="3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23201F"/>
                </a:solidFill>
                <a:latin typeface="Muli"/>
                <a:ea typeface="Muli"/>
                <a:cs typeface="Muli"/>
                <a:sym typeface="Muli"/>
              </a:rPr>
              <a:t>There is a need for innovative programs to:</a:t>
            </a:r>
            <a:endParaRPr sz="3000">
              <a:solidFill>
                <a:srgbClr val="23201F"/>
              </a:solidFill>
              <a:latin typeface="Muli"/>
              <a:ea typeface="Muli"/>
              <a:cs typeface="Muli"/>
              <a:sym typeface="Muli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23201F"/>
              </a:buClr>
              <a:buSzPts val="3000"/>
              <a:buFont typeface="Muli"/>
              <a:buAutoNum type="arabicPeriod"/>
            </a:pPr>
            <a:r>
              <a:rPr lang="en" sz="3000">
                <a:solidFill>
                  <a:srgbClr val="23201F"/>
                </a:solidFill>
                <a:latin typeface="Muli"/>
                <a:ea typeface="Muli"/>
                <a:cs typeface="Muli"/>
                <a:sym typeface="Muli"/>
              </a:rPr>
              <a:t>Provide rapid and accurate information </a:t>
            </a:r>
            <a:endParaRPr sz="3000">
              <a:solidFill>
                <a:srgbClr val="23201F"/>
              </a:solidFill>
              <a:latin typeface="Muli"/>
              <a:ea typeface="Muli"/>
              <a:cs typeface="Muli"/>
              <a:sym typeface="Muli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23201F"/>
              </a:buClr>
              <a:buSzPts val="3000"/>
              <a:buFont typeface="Muli"/>
              <a:buAutoNum type="arabicPeriod"/>
            </a:pPr>
            <a:r>
              <a:rPr lang="en" sz="3000">
                <a:solidFill>
                  <a:srgbClr val="23201F"/>
                </a:solidFill>
                <a:latin typeface="Muli"/>
                <a:ea typeface="Muli"/>
                <a:cs typeface="Muli"/>
                <a:sym typeface="Muli"/>
              </a:rPr>
              <a:t>Ensure equitable access to sexual eduction</a:t>
            </a:r>
            <a:endParaRPr sz="3000">
              <a:solidFill>
                <a:srgbClr val="23201F"/>
              </a:solidFill>
              <a:latin typeface="Muli"/>
              <a:ea typeface="Muli"/>
              <a:cs typeface="Muli"/>
              <a:sym typeface="Muli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23201F"/>
              </a:buClr>
              <a:buSzPts val="3000"/>
              <a:buFont typeface="Muli"/>
              <a:buAutoNum type="arabicPeriod"/>
            </a:pPr>
            <a:r>
              <a:rPr lang="en" sz="3000">
                <a:solidFill>
                  <a:srgbClr val="23201F"/>
                </a:solidFill>
                <a:latin typeface="Muli"/>
                <a:ea typeface="Muli"/>
                <a:cs typeface="Muli"/>
                <a:sym typeface="Muli"/>
              </a:rPr>
              <a:t>Empower </a:t>
            </a:r>
            <a:r>
              <a:rPr lang="en" sz="3000">
                <a:solidFill>
                  <a:srgbClr val="23201F"/>
                </a:solidFill>
                <a:latin typeface="Muli"/>
                <a:ea typeface="Muli"/>
                <a:cs typeface="Muli"/>
                <a:sym typeface="Muli"/>
              </a:rPr>
              <a:t>individuals</a:t>
            </a:r>
            <a:r>
              <a:rPr lang="en" sz="3000">
                <a:solidFill>
                  <a:srgbClr val="23201F"/>
                </a:solidFill>
                <a:latin typeface="Muli"/>
                <a:ea typeface="Muli"/>
                <a:cs typeface="Muli"/>
                <a:sym typeface="Muli"/>
              </a:rPr>
              <a:t> through knowledge transmission </a:t>
            </a:r>
            <a:endParaRPr sz="3000">
              <a:solidFill>
                <a:srgbClr val="23201F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idx="4294967295" type="ctrTitle"/>
          </p:nvPr>
        </p:nvSpPr>
        <p:spPr>
          <a:xfrm>
            <a:off x="685800" y="176875"/>
            <a:ext cx="47913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SextEd</a:t>
            </a:r>
            <a:endParaRPr sz="6000"/>
          </a:p>
        </p:txBody>
      </p:sp>
      <p:sp>
        <p:nvSpPr>
          <p:cNvPr id="99" name="Google Shape;99;p19"/>
          <p:cNvSpPr txBox="1"/>
          <p:nvPr>
            <p:ph idx="4294967295" type="subTitle"/>
          </p:nvPr>
        </p:nvSpPr>
        <p:spPr>
          <a:xfrm>
            <a:off x="685800" y="1387941"/>
            <a:ext cx="4791300" cy="315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01F"/>
              </a:buClr>
              <a:buSzPts val="2400"/>
              <a:buFont typeface="Muli"/>
              <a:buChar char="•"/>
            </a:pPr>
            <a:r>
              <a:rPr lang="en" sz="2400">
                <a:solidFill>
                  <a:srgbClr val="23201F"/>
                </a:solidFill>
                <a:latin typeface="Muli"/>
                <a:ea typeface="Muli"/>
                <a:cs typeface="Muli"/>
                <a:sym typeface="Muli"/>
              </a:rPr>
              <a:t>Well-researched answers are written by youth volunteers and ACCM staff</a:t>
            </a:r>
            <a:endParaRPr sz="3200">
              <a:solidFill>
                <a:srgbClr val="23201F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3201F"/>
              </a:buClr>
              <a:buSzPts val="2400"/>
              <a:buFont typeface="Muli"/>
              <a:buChar char="•"/>
            </a:pPr>
            <a:r>
              <a:rPr lang="en" sz="2400">
                <a:solidFill>
                  <a:srgbClr val="23201F"/>
                </a:solidFill>
                <a:latin typeface="Muli"/>
                <a:ea typeface="Muli"/>
                <a:cs typeface="Muli"/>
                <a:sym typeface="Muli"/>
              </a:rPr>
              <a:t>All responses include links to relevant local organizations, credible online resources, or both</a:t>
            </a:r>
            <a:endParaRPr sz="3200">
              <a:solidFill>
                <a:srgbClr val="23201F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3201F"/>
              </a:buClr>
              <a:buSzPts val="2400"/>
              <a:buFont typeface="Muli"/>
              <a:buChar char="•"/>
            </a:pPr>
            <a:r>
              <a:rPr lang="en" sz="2400">
                <a:solidFill>
                  <a:srgbClr val="23201F"/>
                </a:solidFill>
                <a:latin typeface="Muli"/>
                <a:ea typeface="Muli"/>
                <a:cs typeface="Muli"/>
                <a:sym typeface="Muli"/>
              </a:rPr>
              <a:t>Answers focus on harm reduction and inclusivity</a:t>
            </a:r>
            <a:endParaRPr sz="3600"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00" name="Google Shape;100;p1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6" name="Google Shape;106;p20"/>
          <p:cNvSpPr txBox="1"/>
          <p:nvPr>
            <p:ph idx="4294967295" type="ctrTitle"/>
          </p:nvPr>
        </p:nvSpPr>
        <p:spPr>
          <a:xfrm>
            <a:off x="662900" y="777000"/>
            <a:ext cx="81348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What’s the set up?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/>
          </a:p>
        </p:txBody>
      </p:sp>
      <p:sp>
        <p:nvSpPr>
          <p:cNvPr id="107" name="Google Shape;107;p20"/>
          <p:cNvSpPr txBox="1"/>
          <p:nvPr>
            <p:ph idx="4294967295" type="subTitle"/>
          </p:nvPr>
        </p:nvSpPr>
        <p:spPr>
          <a:xfrm>
            <a:off x="921125" y="1509150"/>
            <a:ext cx="69894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3201F"/>
              </a:buClr>
              <a:buSzPts val="3200"/>
              <a:buFont typeface="Arial"/>
              <a:buNone/>
            </a:pPr>
            <a:r>
              <a:rPr lang="en" sz="3000">
                <a:solidFill>
                  <a:srgbClr val="23201F"/>
                </a:solidFill>
                <a:latin typeface="Muli"/>
                <a:ea typeface="Muli"/>
                <a:cs typeface="Muli"/>
                <a:sym typeface="Muli"/>
              </a:rPr>
              <a:t>We use three online programs:</a:t>
            </a:r>
            <a:endParaRPr sz="3000">
              <a:solidFill>
                <a:srgbClr val="23201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Image result for twilio logo" id="108" name="Google Shape;10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55722" y="2591988"/>
            <a:ext cx="2670884" cy="15026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slack logo" id="109" name="Google Shape;109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20348" y="2574827"/>
            <a:ext cx="2903300" cy="153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4200" y="2092450"/>
            <a:ext cx="2769450" cy="276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>
            <p:ph type="title"/>
          </p:nvPr>
        </p:nvSpPr>
        <p:spPr>
          <a:xfrm>
            <a:off x="457200" y="348700"/>
            <a:ext cx="63003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Twilio</a:t>
            </a:r>
            <a:endParaRPr/>
          </a:p>
        </p:txBody>
      </p:sp>
      <p:sp>
        <p:nvSpPr>
          <p:cNvPr id="116" name="Google Shape;116;p21"/>
          <p:cNvSpPr txBox="1"/>
          <p:nvPr>
            <p:ph idx="1" type="body"/>
          </p:nvPr>
        </p:nvSpPr>
        <p:spPr>
          <a:xfrm>
            <a:off x="457200" y="1464975"/>
            <a:ext cx="4695600" cy="186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01F"/>
              </a:buClr>
              <a:buSzPts val="2200"/>
              <a:buFont typeface="Muli"/>
              <a:buChar char="•"/>
            </a:pPr>
            <a:r>
              <a:rPr lang="en">
                <a:solidFill>
                  <a:srgbClr val="23201F"/>
                </a:solidFill>
                <a:latin typeface="Muli"/>
                <a:ea typeface="Muli"/>
                <a:cs typeface="Muli"/>
                <a:sym typeface="Muli"/>
              </a:rPr>
              <a:t>An online phone number that accepts texts, calls, and MMS</a:t>
            </a:r>
            <a:endParaRPr sz="3200">
              <a:solidFill>
                <a:srgbClr val="23201F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23201F"/>
              </a:buClr>
              <a:buSzPts val="2200"/>
              <a:buFont typeface="Muli"/>
              <a:buChar char="•"/>
            </a:pPr>
            <a:r>
              <a:rPr lang="en">
                <a:solidFill>
                  <a:srgbClr val="23201F"/>
                </a:solidFill>
                <a:latin typeface="Muli"/>
                <a:ea typeface="Muli"/>
                <a:cs typeface="Muli"/>
                <a:sym typeface="Muli"/>
              </a:rPr>
              <a:t>Let’s you send and receive texts through integrations like Sunshine Conversations</a:t>
            </a:r>
            <a:endParaRPr sz="3200">
              <a:solidFill>
                <a:srgbClr val="23201F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23201F"/>
              </a:buClr>
              <a:buSzPts val="2200"/>
              <a:buFont typeface="Muli"/>
              <a:buChar char="•"/>
            </a:pPr>
            <a:r>
              <a:rPr lang="en">
                <a:solidFill>
                  <a:srgbClr val="23201F"/>
                </a:solidFill>
                <a:latin typeface="Muli"/>
                <a:ea typeface="Muli"/>
                <a:cs typeface="Muli"/>
                <a:sym typeface="Muli"/>
              </a:rPr>
              <a:t>Reliable, hasn’t been down since starting the program</a:t>
            </a:r>
            <a:endParaRPr sz="3200">
              <a:solidFill>
                <a:srgbClr val="23201F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23201F"/>
              </a:buClr>
              <a:buSzPts val="2200"/>
              <a:buFont typeface="Muli"/>
              <a:buChar char="•"/>
            </a:pPr>
            <a:r>
              <a:rPr lang="en">
                <a:solidFill>
                  <a:srgbClr val="23201F"/>
                </a:solidFill>
                <a:latin typeface="Muli"/>
                <a:ea typeface="Muli"/>
                <a:cs typeface="Muli"/>
                <a:sym typeface="Muli"/>
              </a:rPr>
              <a:t>Lets you export the history of texts that go in and out through Excel (helpful for reporting)</a:t>
            </a:r>
            <a:endParaRPr/>
          </a:p>
        </p:txBody>
      </p:sp>
      <p:sp>
        <p:nvSpPr>
          <p:cNvPr id="117" name="Google Shape;117;p2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Image result for twilio logo" id="118" name="Google Shape;11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90278" y="512826"/>
            <a:ext cx="2690276" cy="151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23400" y="3003175"/>
            <a:ext cx="2577051" cy="1746676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5" name="Google Shape;125;p22"/>
          <p:cNvSpPr txBox="1"/>
          <p:nvPr>
            <p:ph idx="4294967295" type="ctrTitle"/>
          </p:nvPr>
        </p:nvSpPr>
        <p:spPr>
          <a:xfrm>
            <a:off x="293100" y="384600"/>
            <a:ext cx="65847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Sunshine Conversations (by Zendesk)</a:t>
            </a:r>
            <a:endParaRPr sz="4000"/>
          </a:p>
        </p:txBody>
      </p:sp>
      <p:sp>
        <p:nvSpPr>
          <p:cNvPr id="126" name="Google Shape;126;p22"/>
          <p:cNvSpPr txBox="1"/>
          <p:nvPr>
            <p:ph idx="4294967295" type="subTitle"/>
          </p:nvPr>
        </p:nvSpPr>
        <p:spPr>
          <a:xfrm>
            <a:off x="293100" y="1823000"/>
            <a:ext cx="63855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2921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01F"/>
              </a:buClr>
              <a:buSzPts val="2400"/>
              <a:buFont typeface="Muli"/>
              <a:buChar char="•"/>
            </a:pPr>
            <a:r>
              <a:rPr lang="en" sz="2400">
                <a:solidFill>
                  <a:srgbClr val="23201F"/>
                </a:solidFill>
                <a:latin typeface="Muli"/>
                <a:ea typeface="Muli"/>
                <a:cs typeface="Muli"/>
                <a:sym typeface="Muli"/>
              </a:rPr>
              <a:t>Redirects texts from Twilio, Facebook Messenger, website messaging, and other places to apps like Slack.</a:t>
            </a:r>
            <a:endParaRPr sz="3200">
              <a:solidFill>
                <a:srgbClr val="23201F"/>
              </a:solidFill>
              <a:latin typeface="Muli"/>
              <a:ea typeface="Muli"/>
              <a:cs typeface="Muli"/>
              <a:sym typeface="Muli"/>
            </a:endParaRPr>
          </a:p>
          <a:p>
            <a:pPr indent="-2921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3201F"/>
              </a:buClr>
              <a:buSzPts val="2400"/>
              <a:buFont typeface="Muli"/>
              <a:buChar char="•"/>
            </a:pPr>
            <a:r>
              <a:rPr lang="en" sz="2400">
                <a:solidFill>
                  <a:srgbClr val="23201F"/>
                </a:solidFill>
                <a:latin typeface="Muli"/>
                <a:ea typeface="Muli"/>
                <a:cs typeface="Muli"/>
                <a:sym typeface="Muli"/>
              </a:rPr>
              <a:t>Lets you answer messages from any of these through email or programs like Slack</a:t>
            </a:r>
            <a:endParaRPr sz="3200">
              <a:solidFill>
                <a:srgbClr val="23201F"/>
              </a:solidFill>
              <a:latin typeface="Muli"/>
              <a:ea typeface="Muli"/>
              <a:cs typeface="Muli"/>
              <a:sym typeface="Muli"/>
            </a:endParaRPr>
          </a:p>
          <a:p>
            <a:pPr indent="-2921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3201F"/>
              </a:buClr>
              <a:buSzPts val="2400"/>
              <a:buFont typeface="Muli"/>
              <a:buChar char="•"/>
            </a:pPr>
            <a:r>
              <a:rPr lang="en" sz="2400">
                <a:solidFill>
                  <a:srgbClr val="23201F"/>
                </a:solidFill>
                <a:latin typeface="Muli"/>
                <a:ea typeface="Muli"/>
                <a:cs typeface="Muli"/>
                <a:sym typeface="Muli"/>
              </a:rPr>
              <a:t>Sign up for an account, then connect to Twilio and Slack</a:t>
            </a:r>
            <a:endParaRPr>
              <a:solidFill>
                <a:srgbClr val="23201F"/>
              </a:solidFill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127" name="Google Shape;12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81700" y="138075"/>
            <a:ext cx="2118750" cy="211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ower template">
  <a:themeElements>
    <a:clrScheme name="Custom 347">
      <a:dk1>
        <a:srgbClr val="65617D"/>
      </a:dk1>
      <a:lt1>
        <a:srgbClr val="FFFFFF"/>
      </a:lt1>
      <a:dk2>
        <a:srgbClr val="A7D86D"/>
      </a:dk2>
      <a:lt2>
        <a:srgbClr val="ECEBF0"/>
      </a:lt2>
      <a:accent1>
        <a:srgbClr val="A7D86D"/>
      </a:accent1>
      <a:accent2>
        <a:srgbClr val="7CBE5F"/>
      </a:accent2>
      <a:accent3>
        <a:srgbClr val="52A551"/>
      </a:accent3>
      <a:accent4>
        <a:srgbClr val="D8D5EB"/>
      </a:accent4>
      <a:accent5>
        <a:srgbClr val="A7A4BC"/>
      </a:accent5>
      <a:accent6>
        <a:srgbClr val="65617D"/>
      </a:accent6>
      <a:hlink>
        <a:srgbClr val="65617D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