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  <a:lvl2pPr marL="777875" indent="-333375" algn="ctr">
              <a:spcBef>
                <a:spcPts val="0"/>
              </a:spcBef>
              <a:defRPr i="1" sz="2400"/>
            </a:lvl2pPr>
            <a:lvl3pPr marL="1222375" indent="-333375" algn="ctr">
              <a:spcBef>
                <a:spcPts val="0"/>
              </a:spcBef>
              <a:defRPr i="1" sz="2400"/>
            </a:lvl3pPr>
            <a:lvl4pPr marL="1666875" indent="-333375" algn="ctr">
              <a:spcBef>
                <a:spcPts val="0"/>
              </a:spcBef>
              <a:defRPr i="1" sz="2400"/>
            </a:lvl4pPr>
            <a:lvl5pPr marL="2111375" indent="-333375" algn="ctr">
              <a:spcBef>
                <a:spcPts val="0"/>
              </a:spcBef>
              <a:defRPr i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/>
          <p:nvPr>
            <p:ph type="body" sz="quarter" idx="21"/>
          </p:nvPr>
        </p:nvSpPr>
        <p:spPr>
          <a:xfrm>
            <a:off x="1270000" y="4267112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21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2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scooper1123@gmail.com" TargetMode="External"/><Relationship Id="rId3" Type="http://schemas.openxmlformats.org/officeDocument/2006/relationships/hyperlink" Target="mailto:bpaskal@visualaids.org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://visualaids.org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Empowerment Art Therapy Workshop…"/>
          <p:cNvSpPr txBox="1"/>
          <p:nvPr/>
        </p:nvSpPr>
        <p:spPr>
          <a:xfrm>
            <a:off x="539870" y="582540"/>
            <a:ext cx="11925060" cy="2053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ts val="7900"/>
              </a:lnSpc>
              <a:defRPr sz="5400">
                <a:latin typeface="+mj-lt"/>
                <a:ea typeface="+mj-ea"/>
                <a:cs typeface="+mj-cs"/>
                <a:sym typeface="Helvetica Neue"/>
              </a:defRPr>
            </a:pPr>
            <a:r>
              <a:t>Empowerment Art Therapy Workshop </a:t>
            </a:r>
          </a:p>
          <a:p>
            <a:pPr defTabSz="457200">
              <a:lnSpc>
                <a:spcPts val="7900"/>
              </a:lnSpc>
              <a:defRPr sz="5400">
                <a:latin typeface="+mj-lt"/>
                <a:ea typeface="+mj-ea"/>
                <a:cs typeface="+mj-cs"/>
                <a:sym typeface="Helvetica Neue"/>
              </a:defRPr>
            </a:pPr>
            <a:r>
              <a:t>for People Living with HIV</a:t>
            </a:r>
          </a:p>
        </p:txBody>
      </p:sp>
      <p:pic>
        <p:nvPicPr>
          <p:cNvPr id="120" name="80923512-5e98-456b-a4ac-b79238d08994.jpg" descr="80923512-5e98-456b-a4ac-b79238d08994.jpg"/>
          <p:cNvPicPr>
            <a:picLocks noChangeAspect="1"/>
          </p:cNvPicPr>
          <p:nvPr/>
        </p:nvPicPr>
        <p:blipFill>
          <a:blip r:embed="rId2">
            <a:extLst/>
          </a:blip>
          <a:srcRect l="52133" t="48415" r="0" b="0"/>
          <a:stretch>
            <a:fillRect/>
          </a:stretch>
        </p:blipFill>
        <p:spPr>
          <a:xfrm>
            <a:off x="4798417" y="7485793"/>
            <a:ext cx="3408034" cy="2019995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peakers:…"/>
          <p:cNvSpPr txBox="1"/>
          <p:nvPr/>
        </p:nvSpPr>
        <p:spPr>
          <a:xfrm>
            <a:off x="1092115" y="2995687"/>
            <a:ext cx="10820570" cy="4244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ts val="5500"/>
              </a:lnSpc>
              <a:defRPr sz="3400">
                <a:latin typeface="+mj-lt"/>
                <a:ea typeface="+mj-ea"/>
                <a:cs typeface="+mj-cs"/>
                <a:sym typeface="Helvetica Neue"/>
              </a:defRPr>
            </a:pPr>
            <a:r>
              <a:t>Speakers:</a:t>
            </a:r>
          </a:p>
          <a:p>
            <a:pPr defTabSz="457200">
              <a:lnSpc>
                <a:spcPts val="5500"/>
              </a:lnSpc>
              <a:defRPr b="1" sz="3400">
                <a:latin typeface="+mj-lt"/>
                <a:ea typeface="+mj-ea"/>
                <a:cs typeface="+mj-cs"/>
                <a:sym typeface="Helvetica Neue"/>
              </a:defRPr>
            </a:pPr>
            <a:r>
              <a:t>Shirlene Cooper</a:t>
            </a:r>
            <a:r>
              <a:rPr b="0"/>
              <a:t>, Project Director of the </a:t>
            </a:r>
            <a:endParaRPr b="0"/>
          </a:p>
          <a:p>
            <a:pPr defTabSz="457200">
              <a:lnSpc>
                <a:spcPts val="5500"/>
              </a:lnSpc>
              <a:defRPr b="1" sz="3400">
                <a:latin typeface="+mj-lt"/>
                <a:ea typeface="+mj-ea"/>
                <a:cs typeface="+mj-cs"/>
                <a:sym typeface="Helvetica Neue"/>
              </a:defRPr>
            </a:pPr>
            <a:r>
              <a:rPr b="0"/>
              <a:t>Women’s Empowerment Art Therapy Group</a:t>
            </a:r>
          </a:p>
          <a:p>
            <a:pPr defTabSz="457200">
              <a:lnSpc>
                <a:spcPts val="5500"/>
              </a:lnSpc>
              <a:defRPr sz="34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defTabSz="457200">
              <a:lnSpc>
                <a:spcPts val="5500"/>
              </a:lnSpc>
              <a:defRPr b="1" sz="3400">
                <a:latin typeface="+mj-lt"/>
                <a:ea typeface="+mj-ea"/>
                <a:cs typeface="+mj-cs"/>
                <a:sym typeface="Helvetica Neue"/>
              </a:defRPr>
            </a:pPr>
            <a:r>
              <a:t>Blake Paskal</a:t>
            </a:r>
            <a:r>
              <a:rPr b="0"/>
              <a:t>, Artist Engagement and </a:t>
            </a:r>
            <a:endParaRPr b="0"/>
          </a:p>
          <a:p>
            <a:pPr defTabSz="457200">
              <a:lnSpc>
                <a:spcPts val="5500"/>
              </a:lnSpc>
              <a:defRPr b="1" sz="3400">
                <a:latin typeface="+mj-lt"/>
                <a:ea typeface="+mj-ea"/>
                <a:cs typeface="+mj-cs"/>
                <a:sym typeface="Helvetica Neue"/>
              </a:defRPr>
            </a:pPr>
            <a:r>
              <a:rPr b="0"/>
              <a:t>Community Programs Manager, Visual AIDS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245751008_4351573674911759_7997163561306337358_n-2 (1).jpeg" descr="245751008_4351573674911759_7997163561306337358_n-2 (1)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2896" y="-56631"/>
            <a:ext cx="13155815" cy="9866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245537565_4351573911578402_1812743138183336412_n-2 (1).jpeg" descr="245537565_4351573911578402_1812743138183336412_n-2 (1)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6078" y="-276759"/>
            <a:ext cx="14196956" cy="10647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FullSizeRender 2.jpeg" descr="FullSizeRender 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7269" y="-42217"/>
            <a:ext cx="13345659" cy="9838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G_6711.jpeg" descr="IMG_67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 from iOS (30).jpg" descr="Image from iOS (30).jpg"/>
          <p:cNvPicPr>
            <a:picLocks noChangeAspect="1"/>
          </p:cNvPicPr>
          <p:nvPr/>
        </p:nvPicPr>
        <p:blipFill>
          <a:blip r:embed="rId2">
            <a:extLst/>
          </a:blip>
          <a:srcRect l="0" t="0" r="7433" b="0"/>
          <a:stretch>
            <a:fillRect/>
          </a:stretch>
        </p:blipFill>
        <p:spPr>
          <a:xfrm>
            <a:off x="-234069" y="-1"/>
            <a:ext cx="677139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 from iOS (31).jpg" descr="Image from iOS (31).jpg"/>
          <p:cNvPicPr>
            <a:picLocks noChangeAspect="1"/>
          </p:cNvPicPr>
          <p:nvPr/>
        </p:nvPicPr>
        <p:blipFill>
          <a:blip r:embed="rId3">
            <a:extLst/>
          </a:blip>
          <a:srcRect l="4417" t="0" r="0" b="0"/>
          <a:stretch>
            <a:fillRect/>
          </a:stretch>
        </p:blipFill>
        <p:spPr>
          <a:xfrm>
            <a:off x="6709115" y="-1"/>
            <a:ext cx="699208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hloe Dzubilo"/>
          <p:cNvSpPr txBox="1"/>
          <p:nvPr/>
        </p:nvSpPr>
        <p:spPr>
          <a:xfrm>
            <a:off x="5100574" y="196159"/>
            <a:ext cx="280365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Kia Labeija</a:t>
            </a:r>
          </a:p>
        </p:txBody>
      </p:sp>
      <p:sp>
        <p:nvSpPr>
          <p:cNvPr id="154" name="Untitled (She Always Makes Things Bigger Than They Are), 2008…"/>
          <p:cNvSpPr txBox="1"/>
          <p:nvPr/>
        </p:nvSpPr>
        <p:spPr>
          <a:xfrm>
            <a:off x="4064278" y="9086106"/>
            <a:ext cx="4876243" cy="39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sz="2200">
                <a:latin typeface="Calibri"/>
                <a:ea typeface="Calibri"/>
                <a:cs typeface="Calibri"/>
                <a:sym typeface="Calibri"/>
              </a:defRPr>
            </a:pPr>
            <a:r>
              <a:rPr i="1"/>
              <a:t>Eleven</a:t>
            </a:r>
            <a:r>
              <a:t>, October 2015, Digital Photograph</a:t>
            </a:r>
          </a:p>
        </p:txBody>
      </p:sp>
      <p:pic>
        <p:nvPicPr>
          <p:cNvPr id="155" name="01_eleven_2015_digital_photograpgh.jpeg" descr="01_eleven_2015_digital_photograpgh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6679" y="969186"/>
            <a:ext cx="11951442" cy="7967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Kia-and-Mommy-February-2014-Digital-Photogragh-Self-Portrait-24-Series-Featuring-my-mother.jpeg" descr="Kia-and-Mommy-February-2014-Digital-Photogragh-Self-Portrait-24-Series-Featuring-my-mother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936" y="784181"/>
            <a:ext cx="12280928" cy="8185238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Untitled (She Always Makes Things Bigger Than They Are), 2008…"/>
          <p:cNvSpPr txBox="1"/>
          <p:nvPr/>
        </p:nvSpPr>
        <p:spPr>
          <a:xfrm>
            <a:off x="3442109" y="9108299"/>
            <a:ext cx="6120582" cy="39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sz="2200">
                <a:latin typeface="Calibri"/>
                <a:ea typeface="Calibri"/>
                <a:cs typeface="Calibri"/>
                <a:sym typeface="Calibri"/>
              </a:defRPr>
            </a:pPr>
            <a:r>
              <a:rPr i="1"/>
              <a:t>Kia and Mommy</a:t>
            </a:r>
            <a:r>
              <a:t>, February 2014, Digital Photograph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lanni.small__export.jpg" descr="lanni.small__expor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191" y="509033"/>
            <a:ext cx="5910576" cy="8566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64yearssmallweb__export.jpg" descr="64yearssmallweb__expor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66032" y="931554"/>
            <a:ext cx="6312394" cy="789049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Lanni, 2016, digital print, 18&quot;x24&quot;"/>
          <p:cNvSpPr txBox="1"/>
          <p:nvPr/>
        </p:nvSpPr>
        <p:spPr>
          <a:xfrm>
            <a:off x="1176015" y="8939970"/>
            <a:ext cx="4336928" cy="52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3600"/>
              </a:lnSpc>
              <a:defRPr b="1" i="1" sz="2000">
                <a:latin typeface="+mn-lt"/>
                <a:ea typeface="+mn-ea"/>
                <a:cs typeface="+mn-cs"/>
                <a:sym typeface="Helvetica"/>
              </a:defRPr>
            </a:pPr>
            <a:r>
              <a:t>Lanni</a:t>
            </a:r>
            <a:r>
              <a:rPr i="0"/>
              <a:t>, 2016, digital print, 18"x24"</a:t>
            </a:r>
          </a:p>
        </p:txBody>
      </p:sp>
      <p:sp>
        <p:nvSpPr>
          <p:cNvPr id="163" name="64 years, 2013, silkscreen, 18&quot;x24&quot;"/>
          <p:cNvSpPr txBox="1"/>
          <p:nvPr/>
        </p:nvSpPr>
        <p:spPr>
          <a:xfrm>
            <a:off x="7453764" y="8939970"/>
            <a:ext cx="4336929" cy="52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3600"/>
              </a:lnSpc>
              <a:defRPr b="1" i="1" sz="2000">
                <a:latin typeface="+mn-lt"/>
                <a:ea typeface="+mn-ea"/>
                <a:cs typeface="+mn-cs"/>
                <a:sym typeface="Helvetica"/>
              </a:defRPr>
            </a:pPr>
            <a:r>
              <a:t>64 years</a:t>
            </a:r>
            <a:r>
              <a:rPr i="0"/>
              <a:t>, 2013, </a:t>
            </a:r>
            <a:r>
              <a:t>silkscreen, 18"x24"</a:t>
            </a:r>
          </a:p>
        </p:txBody>
      </p:sp>
      <p:sp>
        <p:nvSpPr>
          <p:cNvPr id="164" name="Nancer Lemoins"/>
          <p:cNvSpPr txBox="1"/>
          <p:nvPr/>
        </p:nvSpPr>
        <p:spPr>
          <a:xfrm>
            <a:off x="4465320" y="123330"/>
            <a:ext cx="407416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Nancer Lemoins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fluir_mas_4__export.png" descr="fluir_mas_4__expo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945" y="1782832"/>
            <a:ext cx="7016850" cy="7016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fluir_mas__export.png" descr="fluir_mas__expor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15639" y="1912089"/>
            <a:ext cx="6681997" cy="7517248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Rotimi Fani-Kayode"/>
          <p:cNvSpPr txBox="1"/>
          <p:nvPr/>
        </p:nvSpPr>
        <p:spPr>
          <a:xfrm>
            <a:off x="3054349" y="418085"/>
            <a:ext cx="689610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L'Orangelis Thomas Negrón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Adebiyi, 1989…"/>
          <p:cNvSpPr txBox="1"/>
          <p:nvPr/>
        </p:nvSpPr>
        <p:spPr>
          <a:xfrm>
            <a:off x="8135107" y="4831518"/>
            <a:ext cx="3525510" cy="74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i="1" sz="2300">
                <a:latin typeface="Calibri"/>
                <a:ea typeface="Calibri"/>
                <a:cs typeface="Calibri"/>
                <a:sym typeface="Calibri"/>
              </a:defRPr>
            </a:pPr>
            <a:r>
              <a:t>Humans As Hosts: 008</a:t>
            </a:r>
            <a:r>
              <a:rPr i="0"/>
              <a:t>, 2018</a:t>
            </a:r>
            <a:endParaRPr i="0"/>
          </a:p>
          <a:p>
            <a:pPr algn="l" defTabSz="457200">
              <a:defRPr b="1" sz="2300">
                <a:latin typeface="Calibri"/>
                <a:ea typeface="Calibri"/>
                <a:cs typeface="Calibri"/>
                <a:sym typeface="Calibri"/>
              </a:defRPr>
            </a:pPr>
            <a:r>
              <a:t>self portrait, photography</a:t>
            </a:r>
          </a:p>
        </p:txBody>
      </p:sp>
      <p:sp>
        <p:nvSpPr>
          <p:cNvPr id="171" name="Rotimi Fani-Kayode"/>
          <p:cNvSpPr txBox="1"/>
          <p:nvPr/>
        </p:nvSpPr>
        <p:spPr>
          <a:xfrm>
            <a:off x="8608557" y="3458466"/>
            <a:ext cx="257860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Kairon Liu</a:t>
            </a:r>
          </a:p>
        </p:txBody>
      </p:sp>
      <p:pic>
        <p:nvPicPr>
          <p:cNvPr id="172" name="008__export.jpeg" descr="008__export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081" y="298428"/>
            <a:ext cx="6542494" cy="9156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95928033_3131017303615214_8199163903175819264_o.jpg" descr="95928033_3131017303615214_8199163903175819264_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2474" y="-166028"/>
            <a:ext cx="13189747" cy="13189746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Women’s Empowerment Art Therapy Workshop"/>
          <p:cNvSpPr txBox="1"/>
          <p:nvPr/>
        </p:nvSpPr>
        <p:spPr>
          <a:xfrm>
            <a:off x="1201674" y="8818734"/>
            <a:ext cx="10601453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Women’s Empowerment Art Therapy Group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Y__export.jpeg" descr="Y__export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320" y="408574"/>
            <a:ext cx="12638160" cy="8432812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Adebiyi, 1989…"/>
          <p:cNvSpPr txBox="1"/>
          <p:nvPr/>
        </p:nvSpPr>
        <p:spPr>
          <a:xfrm>
            <a:off x="3066319" y="9105450"/>
            <a:ext cx="6872162" cy="39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1" i="1" sz="2300">
                <a:latin typeface="Calibri"/>
                <a:ea typeface="Calibri"/>
                <a:cs typeface="Calibri"/>
                <a:sym typeface="Calibri"/>
              </a:defRPr>
            </a:pPr>
            <a:r>
              <a:t>Forgiveness and Fallible Beings</a:t>
            </a:r>
            <a:r>
              <a:rPr i="0"/>
              <a:t>, 2015, photography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ordero sacrificado (Sacrificed lamb), 1996…"/>
          <p:cNvSpPr txBox="1"/>
          <p:nvPr/>
        </p:nvSpPr>
        <p:spPr>
          <a:xfrm>
            <a:off x="446108" y="8695173"/>
            <a:ext cx="5337424" cy="960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500"/>
              </a:lnSpc>
              <a:defRPr b="1" i="1" sz="2000">
                <a:latin typeface="+mn-lt"/>
                <a:ea typeface="+mn-ea"/>
                <a:cs typeface="+mn-cs"/>
                <a:sym typeface="Helvetica"/>
              </a:defRPr>
            </a:pPr>
            <a:r>
              <a:t>Cordero sacrificado (Sacrificed lamb)</a:t>
            </a:r>
            <a:r>
              <a:rPr i="0"/>
              <a:t>, 1996</a:t>
            </a:r>
          </a:p>
          <a:p>
            <a:pPr algn="l" defTabSz="457200">
              <a:lnSpc>
                <a:spcPts val="3500"/>
              </a:lnSpc>
              <a:defRPr b="1" sz="2000">
                <a:latin typeface="+mn-lt"/>
                <a:ea typeface="+mn-ea"/>
                <a:cs typeface="+mn-cs"/>
                <a:sym typeface="Helvetica"/>
              </a:defRPr>
            </a:pPr>
            <a:r>
              <a:t>Acrylic on polyester blanket, 93" x 51.5”</a:t>
            </a:r>
          </a:p>
        </p:txBody>
      </p:sp>
      <p:sp>
        <p:nvSpPr>
          <p:cNvPr id="178" name="Feliciano Centurión"/>
          <p:cNvSpPr txBox="1"/>
          <p:nvPr/>
        </p:nvSpPr>
        <p:spPr>
          <a:xfrm>
            <a:off x="4266088" y="322967"/>
            <a:ext cx="447262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Feliciano Centurión</a:t>
            </a:r>
          </a:p>
        </p:txBody>
      </p:sp>
      <p:pic>
        <p:nvPicPr>
          <p:cNvPr id="179" name="Cordero-sacrificado.png" descr="Cordero-sacrificado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327"/>
          <a:stretch>
            <a:fillRect/>
          </a:stretch>
        </p:blipFill>
        <p:spPr>
          <a:xfrm>
            <a:off x="376462" y="981536"/>
            <a:ext cx="4975158" cy="779052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urubí, n.d, Acrylic and enamel on blanket,…"/>
          <p:cNvSpPr txBox="1"/>
          <p:nvPr/>
        </p:nvSpPr>
        <p:spPr>
          <a:xfrm>
            <a:off x="6570499" y="8837763"/>
            <a:ext cx="5913130" cy="751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1" i="1" sz="2200">
                <a:latin typeface="Calibri"/>
                <a:ea typeface="Calibri"/>
                <a:cs typeface="Calibri"/>
                <a:sym typeface="Calibri"/>
              </a:defRPr>
            </a:pPr>
            <a:r>
              <a:t>Mi casa es mi templo (My house is my temple)</a:t>
            </a:r>
            <a:r>
              <a:rPr i="0"/>
              <a:t>, c.1996, </a:t>
            </a:r>
            <a:r>
              <a:t>Embroidery on fabric, 13" x 26"</a:t>
            </a:r>
          </a:p>
        </p:txBody>
      </p:sp>
      <p:pic>
        <p:nvPicPr>
          <p:cNvPr id="181" name="Mi-casa-es-mi-templo.png" descr="Mi-casa-es-mi-templ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04455" y="2132976"/>
            <a:ext cx="7408214" cy="610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hink of an affirmation for yourself.…"/>
          <p:cNvSpPr txBox="1"/>
          <p:nvPr/>
        </p:nvSpPr>
        <p:spPr>
          <a:xfrm>
            <a:off x="7961115" y="1870975"/>
            <a:ext cx="4439256" cy="1818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How can you represent your current emotions or depict a specific feeling via abstract imagery?</a:t>
            </a:r>
          </a:p>
        </p:txBody>
      </p:sp>
      <p:sp>
        <p:nvSpPr>
          <p:cNvPr id="184" name="Art Making Prompt"/>
          <p:cNvSpPr txBox="1"/>
          <p:nvPr/>
        </p:nvSpPr>
        <p:spPr>
          <a:xfrm>
            <a:off x="7776016" y="705495"/>
            <a:ext cx="4809453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1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Art Making Prompt</a:t>
            </a:r>
          </a:p>
        </p:txBody>
      </p:sp>
      <p:pic>
        <p:nvPicPr>
          <p:cNvPr id="185" name="anthony_smith_the_magnificent_concert_13_24_x_30_inches_sharpie_marker_2013__export.jpeg" descr="anthony_smith_the_magnificent_concert_13_24_x_30_inches_sharpie_marker_2013__export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738" y="138319"/>
            <a:ext cx="6925499" cy="5284156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Lanni, 2016, digital print, 18&quot;x24&quot;"/>
          <p:cNvSpPr txBox="1"/>
          <p:nvPr/>
        </p:nvSpPr>
        <p:spPr>
          <a:xfrm>
            <a:off x="139990" y="5524545"/>
            <a:ext cx="4336928" cy="1106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1" i="1" sz="2200">
                <a:latin typeface="Calibri"/>
                <a:ea typeface="Calibri"/>
                <a:cs typeface="Calibri"/>
                <a:sym typeface="Calibri"/>
              </a:defRPr>
            </a:pPr>
            <a:r>
              <a:rPr i="0"/>
              <a:t>Anthony Smith, </a:t>
            </a:r>
            <a:endParaRPr i="0"/>
          </a:p>
          <a:p>
            <a:pPr algn="l" defTabSz="457200">
              <a:defRPr b="1" i="1" sz="2200">
                <a:latin typeface="Calibri"/>
                <a:ea typeface="Calibri"/>
                <a:cs typeface="Calibri"/>
                <a:sym typeface="Calibri"/>
              </a:defRPr>
            </a:pPr>
            <a:r>
              <a:t>The Magnificent Concert 13</a:t>
            </a:r>
            <a:r>
              <a:rPr i="0"/>
              <a:t>, 2013</a:t>
            </a:r>
            <a:endParaRPr i="0"/>
          </a:p>
          <a:p>
            <a:pPr algn="l" defTabSz="457200">
              <a:defRPr b="1" sz="2200">
                <a:latin typeface="Calibri"/>
                <a:ea typeface="Calibri"/>
                <a:cs typeface="Calibri"/>
                <a:sym typeface="Calibri"/>
              </a:defRPr>
            </a:pPr>
            <a:r>
              <a:t>sharpie marker, 24 x 30 in.</a:t>
            </a:r>
          </a:p>
        </p:txBody>
      </p:sp>
      <p:pic>
        <p:nvPicPr>
          <p:cNvPr id="187" name="sonic__export.jpeg" descr="sonic__export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2497" y="4493801"/>
            <a:ext cx="6589421" cy="518587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Lanni, 2016, digital print, 18&quot;x24&quot;"/>
          <p:cNvSpPr txBox="1"/>
          <p:nvPr/>
        </p:nvSpPr>
        <p:spPr>
          <a:xfrm>
            <a:off x="1757912" y="8869726"/>
            <a:ext cx="4336928" cy="751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b="1" i="1" sz="2200">
                <a:latin typeface="Calibri"/>
                <a:ea typeface="Calibri"/>
                <a:cs typeface="Calibri"/>
                <a:sym typeface="Calibri"/>
              </a:defRPr>
            </a:pPr>
            <a:r>
              <a:rPr i="0"/>
              <a:t>David Arnold, </a:t>
            </a:r>
            <a:r>
              <a:t>Sonic,</a:t>
            </a:r>
            <a:endParaRPr i="0"/>
          </a:p>
          <a:p>
            <a:pPr algn="r" defTabSz="457200">
              <a:defRPr b="1" sz="2200">
                <a:latin typeface="Calibri"/>
                <a:ea typeface="Calibri"/>
                <a:cs typeface="Calibri"/>
                <a:sym typeface="Calibri"/>
              </a:defRPr>
            </a:pPr>
            <a:r>
              <a:t>mixed-media on paper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Art Making Prompt"/>
          <p:cNvSpPr txBox="1"/>
          <p:nvPr/>
        </p:nvSpPr>
        <p:spPr>
          <a:xfrm>
            <a:off x="3485070" y="692690"/>
            <a:ext cx="6034660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1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Art Making Prompt pt. 2</a:t>
            </a:r>
          </a:p>
        </p:txBody>
      </p:sp>
      <p:sp>
        <p:nvSpPr>
          <p:cNvPr id="191" name="Think of an affirmation for yourself.…"/>
          <p:cNvSpPr txBox="1"/>
          <p:nvPr/>
        </p:nvSpPr>
        <p:spPr>
          <a:xfrm>
            <a:off x="565114" y="1742090"/>
            <a:ext cx="12204772" cy="955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How can you add to the original drawing in a way that complements and responds to the imagery but doesn’t overtake the drawing?</a:t>
            </a:r>
          </a:p>
        </p:txBody>
      </p:sp>
      <p:pic>
        <p:nvPicPr>
          <p:cNvPr id="192" name="The-Blood.jpeg" descr="The-Bloo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025" y="3076037"/>
            <a:ext cx="10540750" cy="541794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Lanni, 2016, digital print, 18&quot;x24&quot;"/>
          <p:cNvSpPr txBox="1"/>
          <p:nvPr/>
        </p:nvSpPr>
        <p:spPr>
          <a:xfrm>
            <a:off x="3741759" y="8872685"/>
            <a:ext cx="5521282" cy="39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1" i="1" sz="2200">
                <a:latin typeface="Calibri"/>
                <a:ea typeface="Calibri"/>
                <a:cs typeface="Calibri"/>
                <a:sym typeface="Calibri"/>
              </a:defRPr>
            </a:pPr>
            <a:r>
              <a:rPr i="0"/>
              <a:t>Michael Shanoski,</a:t>
            </a:r>
            <a:r>
              <a:t> The Blood</a:t>
            </a:r>
            <a:r>
              <a:rPr i="0"/>
              <a:t>, 1980s, pastel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Art Making Prompt"/>
          <p:cNvSpPr txBox="1"/>
          <p:nvPr/>
        </p:nvSpPr>
        <p:spPr>
          <a:xfrm>
            <a:off x="4551676" y="670498"/>
            <a:ext cx="4069017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1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Stay Connected</a:t>
            </a:r>
          </a:p>
        </p:txBody>
      </p:sp>
      <p:sp>
        <p:nvSpPr>
          <p:cNvPr id="196" name="Think of an affirmation for yourself.…"/>
          <p:cNvSpPr txBox="1"/>
          <p:nvPr/>
        </p:nvSpPr>
        <p:spPr>
          <a:xfrm>
            <a:off x="1751722" y="1860988"/>
            <a:ext cx="9668925" cy="3114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>
                <a:latin typeface="+mj-lt"/>
                <a:ea typeface="+mj-ea"/>
                <a:cs typeface="+mj-cs"/>
                <a:sym typeface="Helvetica Neue"/>
              </a:defRPr>
            </a:pPr>
            <a:r>
              <a:t>If you are interested in learning more about the </a:t>
            </a:r>
          </a:p>
          <a:p>
            <a:pPr algn="l">
              <a:defRPr sz="2800">
                <a:latin typeface="+mj-lt"/>
                <a:ea typeface="+mj-ea"/>
                <a:cs typeface="+mj-cs"/>
                <a:sym typeface="Helvetica Neue"/>
              </a:defRPr>
            </a:pPr>
            <a:r>
              <a:t>Women’s Empowerment Art Therapy Group please contact:</a:t>
            </a:r>
          </a:p>
          <a:p>
            <a:pPr algn="l">
              <a:defRPr sz="28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algn="l">
              <a:defRPr sz="2800">
                <a:latin typeface="+mj-lt"/>
                <a:ea typeface="+mj-ea"/>
                <a:cs typeface="+mj-cs"/>
                <a:sym typeface="Helvetica Neue"/>
              </a:defRPr>
            </a:pPr>
            <a:r>
              <a:t>Shirlene Cooper at </a:t>
            </a:r>
            <a:r>
              <a:rPr>
                <a:solidFill>
                  <a:srgbClr val="3AB2C5"/>
                </a:solidFill>
                <a:hlinkClick r:id="rId2" invalidUrl="" action="" tgtFrame="" tooltip="" history="1" highlightClick="0" endSnd="0"/>
              </a:rPr>
              <a:t>scooper1123@gmail.com</a:t>
            </a:r>
            <a:r>
              <a:t> or </a:t>
            </a:r>
          </a:p>
          <a:p>
            <a:pPr algn="l">
              <a:defRPr sz="2800">
                <a:latin typeface="+mj-lt"/>
                <a:ea typeface="+mj-ea"/>
                <a:cs typeface="+mj-cs"/>
                <a:sym typeface="Helvetica Neue"/>
              </a:defRPr>
            </a:pPr>
            <a:r>
              <a:t>Blake Paskal at </a:t>
            </a:r>
            <a:r>
              <a:rPr>
                <a:solidFill>
                  <a:srgbClr val="3AB2C5"/>
                </a:solidFill>
                <a:hlinkClick r:id="rId3" invalidUrl="" action="" tgtFrame="" tooltip="" history="1" highlightClick="0" endSnd="0"/>
              </a:rPr>
              <a:t>bpaskal@visualaids.org</a:t>
            </a:r>
          </a:p>
          <a:p>
            <a:pPr algn="l">
              <a:defRPr sz="2800"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pic>
        <p:nvPicPr>
          <p:cNvPr id="197" name="80923512-5e98-456b-a4ac-b79238d08994.jpg" descr="80923512-5e98-456b-a4ac-b79238d08994.jpg"/>
          <p:cNvPicPr>
            <a:picLocks noChangeAspect="1"/>
          </p:cNvPicPr>
          <p:nvPr/>
        </p:nvPicPr>
        <p:blipFill>
          <a:blip r:embed="rId4">
            <a:extLst/>
          </a:blip>
          <a:srcRect l="52133" t="48415" r="0" b="0"/>
          <a:stretch>
            <a:fillRect/>
          </a:stretch>
        </p:blipFill>
        <p:spPr>
          <a:xfrm>
            <a:off x="4882201" y="4293400"/>
            <a:ext cx="3408035" cy="201999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Think of an affirmation for yourself.…"/>
          <p:cNvSpPr txBox="1"/>
          <p:nvPr/>
        </p:nvSpPr>
        <p:spPr>
          <a:xfrm>
            <a:off x="1751722" y="6813916"/>
            <a:ext cx="9668925" cy="2250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>
                <a:latin typeface="+mj-lt"/>
                <a:ea typeface="+mj-ea"/>
                <a:cs typeface="+mj-cs"/>
                <a:sym typeface="Helvetica Neue"/>
              </a:defRPr>
            </a:pPr>
            <a:r>
              <a:t>To stay up to date with Visual AIDS many programs and projects, subscribe to our newsletter at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visualaids.org</a:t>
            </a:r>
          </a:p>
          <a:p>
            <a:pPr algn="l">
              <a:defRPr sz="28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algn="l">
              <a:defRPr sz="2800">
                <a:latin typeface="+mj-lt"/>
                <a:ea typeface="+mj-ea"/>
                <a:cs typeface="+mj-cs"/>
                <a:sym typeface="Helvetica Neue"/>
              </a:defRPr>
            </a:pPr>
            <a:r>
              <a:t>or follow us on Instagram: @visual_aids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20180320_154621__export.jpg" descr="20180320_154621__expor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15" y="-31757"/>
            <a:ext cx="5522127" cy="9817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g_3050__export.jpg" descr="img_3050__expor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7620" y="-147566"/>
            <a:ext cx="7536549" cy="10048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11024281_518068744999024_607303850_n__export.jpg" descr="11024281_518068744999024_607303850_n__expor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439" y="-675762"/>
            <a:ext cx="13069678" cy="13069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96084385_3127098527340425_4161831899758592_o.jpg" descr="96084385_3127098527340425_4161831899758592_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4271" y="-336978"/>
            <a:ext cx="10436258" cy="5870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G_1031.jpeg" descr="IMG_1031.jpeg"/>
          <p:cNvPicPr>
            <a:picLocks noChangeAspect="1"/>
          </p:cNvPicPr>
          <p:nvPr/>
        </p:nvPicPr>
        <p:blipFill>
          <a:blip r:embed="rId3">
            <a:extLst/>
          </a:blip>
          <a:srcRect l="0" t="7539" r="0" b="0"/>
          <a:stretch>
            <a:fillRect/>
          </a:stretch>
        </p:blipFill>
        <p:spPr>
          <a:xfrm>
            <a:off x="1289843" y="4824070"/>
            <a:ext cx="10425011" cy="4944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218764763_4096318437103952_1423569934822826413_n (1).jpeg" descr="218764763_4096318437103952_1423569934822826413_n (1)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94" y="-7821"/>
            <a:ext cx="13025657" cy="97692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-from-iOS-10.jpeg" descr="Image-from-iOS-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17" y="-15223"/>
            <a:ext cx="13045393" cy="9784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-from-iOS-11.jpeg" descr="Image-from-iOS-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865" y="-13399"/>
            <a:ext cx="13040531" cy="9780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245538035_4351573671578426_6137622617023253194_n-2 (1).jpeg" descr="245538035_4351573671578426_6137622617023253194_n-2 (1)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374" y="-27875"/>
            <a:ext cx="13102275" cy="98267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