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40" r:id="rId3"/>
    <p:sldId id="345" r:id="rId4"/>
    <p:sldId id="352" r:id="rId5"/>
    <p:sldId id="357" r:id="rId6"/>
    <p:sldId id="346" r:id="rId7"/>
    <p:sldId id="347" r:id="rId8"/>
    <p:sldId id="353" r:id="rId9"/>
    <p:sldId id="258" r:id="rId10"/>
    <p:sldId id="259" r:id="rId11"/>
    <p:sldId id="356" r:id="rId12"/>
    <p:sldId id="269" r:id="rId13"/>
    <p:sldId id="260" r:id="rId14"/>
    <p:sldId id="355" r:id="rId15"/>
    <p:sldId id="350" r:id="rId16"/>
    <p:sldId id="26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5050"/>
    <a:srgbClr val="FFFFCC"/>
    <a:srgbClr val="9900CC"/>
    <a:srgbClr val="336600"/>
    <a:srgbClr val="9933FF"/>
    <a:srgbClr val="2745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D2919-2118-4E96-8750-83F66323BE57}" type="datetimeFigureOut">
              <a:rPr lang="en-US" smtClean="0"/>
              <a:t>7/21/2022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8B436-6AA7-43CD-A544-EDEB3514C048}" type="slidenum">
              <a:rPr lang="en-US" smtClean="0"/>
              <a:t>‹N°›</a:t>
            </a:fld>
            <a:endParaRPr lang="en-US"/>
          </a:p>
        </p:txBody>
      </p:sp>
    </p:spTree>
    <p:extLst>
      <p:ext uri="{BB962C8B-B14F-4D97-AF65-F5344CB8AC3E}">
        <p14:creationId xmlns:p14="http://schemas.microsoft.com/office/powerpoint/2010/main" val="188200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F10208AC-400D-43B0-965C-06B146504611}" type="slidenum">
              <a:rPr lang="en-GB" smtClean="0"/>
              <a:t>9</a:t>
            </a:fld>
            <a:endParaRPr lang="en-GB"/>
          </a:p>
        </p:txBody>
      </p:sp>
    </p:spTree>
    <p:extLst>
      <p:ext uri="{BB962C8B-B14F-4D97-AF65-F5344CB8AC3E}">
        <p14:creationId xmlns:p14="http://schemas.microsoft.com/office/powerpoint/2010/main" val="348941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Most of the studies in the literature analyse the association between %CD4 and mortality using baseline measurements (at ART initiation) or arbitrary setpoints such as slope in the first years within ART. However, biomarkers are often not statics but follow specific trajectories.</a:t>
            </a:r>
          </a:p>
          <a:p>
            <a:pPr algn="l"/>
            <a:r>
              <a:rPr lang="en-GB" sz="1200" dirty="0">
                <a:latin typeface="+mj-lt"/>
              </a:rPr>
              <a:t>To deal with this issue, </a:t>
            </a:r>
            <a:r>
              <a:rPr lang="en-GB" sz="1800" b="0" i="0" u="none" strike="noStrike" baseline="0" dirty="0">
                <a:latin typeface="MinionPro-Regular"/>
              </a:rPr>
              <a:t>several analytic approaches have been used to quantify the relationship between longitudinal CD4 count data</a:t>
            </a:r>
          </a:p>
          <a:p>
            <a:pPr algn="l"/>
            <a:r>
              <a:rPr lang="en-GB" sz="1800" b="0" i="0" u="none" strike="noStrike" baseline="0" dirty="0">
                <a:latin typeface="MinionPro-Regular"/>
              </a:rPr>
              <a:t>and time to event data. One approach has been to employ Cox proportional hazards regression models with time-dependent or time varying covariates. However, these standard models do not consider the dependencies between the two data types.</a:t>
            </a:r>
          </a:p>
          <a:p>
            <a:pPr algn="l"/>
            <a:r>
              <a:rPr lang="en-GB" sz="1800" b="0" i="0" u="none" strike="noStrike" baseline="0" dirty="0">
                <a:latin typeface="MinionPro-Regular"/>
              </a:rPr>
              <a:t>Alternative approaches have been suggested in the biostatistics literature, such as </a:t>
            </a:r>
            <a:r>
              <a:rPr lang="en-GB" sz="1800" b="0" i="0" u="none" strike="noStrike" baseline="0" dirty="0" err="1">
                <a:latin typeface="MinionPro-Regular"/>
              </a:rPr>
              <a:t>twostage</a:t>
            </a:r>
            <a:r>
              <a:rPr lang="en-GB" sz="1800" b="0" i="0" u="none" strike="noStrike" baseline="0" dirty="0">
                <a:latin typeface="MinionPro-Regular"/>
              </a:rPr>
              <a:t> </a:t>
            </a:r>
            <a:r>
              <a:rPr lang="en-GB" sz="1800" b="0" i="0" u="none" strike="noStrike" baseline="0" dirty="0" err="1">
                <a:latin typeface="MinionPro-Regular"/>
              </a:rPr>
              <a:t>modeling</a:t>
            </a:r>
            <a:r>
              <a:rPr lang="en-GB" sz="1800" b="0" i="0" u="none" strike="noStrike" baseline="0" dirty="0">
                <a:latin typeface="MinionPro-Regular"/>
              </a:rPr>
              <a:t> and joint </a:t>
            </a:r>
            <a:r>
              <a:rPr lang="en-GB" sz="1800" b="0" i="0" u="none" strike="noStrike" baseline="0" dirty="0" err="1">
                <a:latin typeface="MinionPro-Regular"/>
              </a:rPr>
              <a:t>modeling</a:t>
            </a:r>
            <a:r>
              <a:rPr lang="en-GB" sz="1800" b="0" i="0" u="none" strike="noStrike" baseline="0" dirty="0">
                <a:latin typeface="MinionPro-Regular"/>
              </a:rPr>
              <a:t> (JM) analyses, which enable both longitudinal repeated biomarker measurements and survival processes to be </a:t>
            </a:r>
            <a:r>
              <a:rPr lang="en-GB" sz="1800" b="0" i="0" u="none" strike="noStrike" baseline="0" dirty="0" err="1">
                <a:latin typeface="MinionPro-Regular"/>
              </a:rPr>
              <a:t>modeled</a:t>
            </a:r>
            <a:r>
              <a:rPr lang="en-GB" sz="1800" b="0" i="0" u="none" strike="noStrike" baseline="0" dirty="0">
                <a:latin typeface="MinionPro-Regular"/>
              </a:rPr>
              <a:t> together while accounting for the association between them, which leads to enhanced efficiency and correction of biases</a:t>
            </a:r>
            <a:endParaRPr lang="en-GB" sz="1200" dirty="0">
              <a:latin typeface="+mj-lt"/>
            </a:endParaRPr>
          </a:p>
          <a:p>
            <a:endParaRPr lang="en-GB" dirty="0"/>
          </a:p>
        </p:txBody>
      </p:sp>
      <p:sp>
        <p:nvSpPr>
          <p:cNvPr id="4" name="Marcador de número de diapositiva 3"/>
          <p:cNvSpPr>
            <a:spLocks noGrp="1"/>
          </p:cNvSpPr>
          <p:nvPr>
            <p:ph type="sldNum" sz="quarter" idx="5"/>
          </p:nvPr>
        </p:nvSpPr>
        <p:spPr/>
        <p:txBody>
          <a:bodyPr/>
          <a:lstStyle/>
          <a:p>
            <a:fld id="{F10208AC-400D-43B0-965C-06B146504611}" type="slidenum">
              <a:rPr lang="en-GB" smtClean="0"/>
              <a:t>10</a:t>
            </a:fld>
            <a:endParaRPr lang="en-GB"/>
          </a:p>
        </p:txBody>
      </p:sp>
    </p:spTree>
    <p:extLst>
      <p:ext uri="{BB962C8B-B14F-4D97-AF65-F5344CB8AC3E}">
        <p14:creationId xmlns:p14="http://schemas.microsoft.com/office/powerpoint/2010/main" val="72840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F10208AC-400D-43B0-965C-06B146504611}" type="slidenum">
              <a:rPr lang="en-GB" smtClean="0"/>
              <a:t>11</a:t>
            </a:fld>
            <a:endParaRPr lang="en-GB"/>
          </a:p>
        </p:txBody>
      </p:sp>
    </p:spTree>
    <p:extLst>
      <p:ext uri="{BB962C8B-B14F-4D97-AF65-F5344CB8AC3E}">
        <p14:creationId xmlns:p14="http://schemas.microsoft.com/office/powerpoint/2010/main" val="288805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B92E6-3FCB-43BE-A7C5-6B0F7D15E64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4E777B08-9511-4903-9320-33CFA01C0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203E5D03-E921-49DC-AD20-44BCE2920934}"/>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5" name="Espace réservé du pied de page 4">
            <a:extLst>
              <a:ext uri="{FF2B5EF4-FFF2-40B4-BE49-F238E27FC236}">
                <a16:creationId xmlns:a16="http://schemas.microsoft.com/office/drawing/2014/main" id="{A8852A7D-825C-4314-9659-8DA73B2AD1E6}"/>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38BC42BB-096E-43CD-9A9F-FB73372DF847}"/>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306279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E5E2E-1C12-4C52-887B-16364D5799A2}"/>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5A6DADB6-C195-44D5-B487-6C040B67CEB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9446CB8-348F-4E2F-BF6C-4645AEFC2266}"/>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5" name="Espace réservé du pied de page 4">
            <a:extLst>
              <a:ext uri="{FF2B5EF4-FFF2-40B4-BE49-F238E27FC236}">
                <a16:creationId xmlns:a16="http://schemas.microsoft.com/office/drawing/2014/main" id="{8500696D-A1B0-4255-B44A-80859EE37AC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DFA82B50-BAE5-488E-8E09-75DA5BEEE57F}"/>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243094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9BF32D8-3C72-4131-AD81-657369599105}"/>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35B362FE-A1E3-4154-80A5-FCA23E47035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977974C-7D7E-4A6F-BB3B-40F86ACCBDDE}"/>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5" name="Espace réservé du pied de page 4">
            <a:extLst>
              <a:ext uri="{FF2B5EF4-FFF2-40B4-BE49-F238E27FC236}">
                <a16:creationId xmlns:a16="http://schemas.microsoft.com/office/drawing/2014/main" id="{B35DBE20-E2C6-4D47-A0C6-AB8AA6C59C90}"/>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982089F-7869-41F8-B331-51FA8679532C}"/>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301921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8B13A-4FFB-4614-8139-8F4D14E34790}"/>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9FC66E92-F2CF-4356-B86F-B59AFA38FD7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AA4D41E1-60B6-4649-8B50-3A37011AE163}"/>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5" name="Espace réservé du pied de page 4">
            <a:extLst>
              <a:ext uri="{FF2B5EF4-FFF2-40B4-BE49-F238E27FC236}">
                <a16:creationId xmlns:a16="http://schemas.microsoft.com/office/drawing/2014/main" id="{43EDC00C-3329-4F98-A34F-3F67516B0C61}"/>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AAF1220-D981-472C-833F-E762B9188ACF}"/>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26591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2B7871-7A6E-4402-A278-9386F69C175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AC7C16F9-DA39-4D41-B799-D3D5AFDD3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D93A6C9-F29A-4691-A0CD-06C2880B4A19}"/>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5" name="Espace réservé du pied de page 4">
            <a:extLst>
              <a:ext uri="{FF2B5EF4-FFF2-40B4-BE49-F238E27FC236}">
                <a16:creationId xmlns:a16="http://schemas.microsoft.com/office/drawing/2014/main" id="{86D6C0F4-6C9B-4261-874F-6FB0C66294E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EB0B819-9D15-4C6D-A838-32B4504F84CC}"/>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107212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A403B-348A-48D2-94C6-64435A7BD91D}"/>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DBEB1138-6355-46A5-8DF5-8C2B71AF248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3ACC7F41-48F3-44D1-A5E9-BCA19087576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23F49012-6381-4F4D-A6E6-FA97286C88A8}"/>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6" name="Espace réservé du pied de page 5">
            <a:extLst>
              <a:ext uri="{FF2B5EF4-FFF2-40B4-BE49-F238E27FC236}">
                <a16:creationId xmlns:a16="http://schemas.microsoft.com/office/drawing/2014/main" id="{C479434F-754A-42FC-89D2-BF8011454925}"/>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EDB9DB5B-9704-4C83-A02E-F64993CDD2B7}"/>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30702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580F7E-A7B9-43D1-B650-781D9E76F8F4}"/>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E23A56B0-A19D-42A4-84C9-5A69C1E700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DA21ED4-44C8-4914-A4A5-609EB872BD8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C9B52971-356D-4E5C-AF62-19648E503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FE75B4D-6992-49C8-91B9-EB6AEF1F7A7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9AA28F0D-A74C-48A2-9B52-800E599C5C05}"/>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8" name="Espace réservé du pied de page 7">
            <a:extLst>
              <a:ext uri="{FF2B5EF4-FFF2-40B4-BE49-F238E27FC236}">
                <a16:creationId xmlns:a16="http://schemas.microsoft.com/office/drawing/2014/main" id="{BDF93C5B-ECA0-4D27-A578-CEBF709D407A}"/>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4BA7F490-C879-471E-B708-05C3616935FF}"/>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285805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83EA-338C-4164-B163-5D042E99BF6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B7CC8785-12CA-4F6C-A53E-3E1B01A733C8}"/>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4" name="Espace réservé du pied de page 3">
            <a:extLst>
              <a:ext uri="{FF2B5EF4-FFF2-40B4-BE49-F238E27FC236}">
                <a16:creationId xmlns:a16="http://schemas.microsoft.com/office/drawing/2014/main" id="{63B90664-5D3B-411C-9EC1-76B5C103BF84}"/>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350A6D1D-C635-445A-8769-D72725D16A7D}"/>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327406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13BFA7F-AE0D-433C-901C-DEE2D3339AEC}"/>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3" name="Espace réservé du pied de page 2">
            <a:extLst>
              <a:ext uri="{FF2B5EF4-FFF2-40B4-BE49-F238E27FC236}">
                <a16:creationId xmlns:a16="http://schemas.microsoft.com/office/drawing/2014/main" id="{1B44B571-5795-48DC-9B65-196AFC0DBC98}"/>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AEF7BADF-98CF-4991-825F-E0C2E3B987A2}"/>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43527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E59C11-C558-469E-B473-BFC8D0F53D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29E554FE-7DB7-4B6D-9782-326EA5FDEF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F2079B4E-4823-4597-BCA5-23D2DB11C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38BA91E-EF0F-444C-8058-B5568D85CA02}"/>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6" name="Espace réservé du pied de page 5">
            <a:extLst>
              <a:ext uri="{FF2B5EF4-FFF2-40B4-BE49-F238E27FC236}">
                <a16:creationId xmlns:a16="http://schemas.microsoft.com/office/drawing/2014/main" id="{BDB95432-1675-441E-BA97-93AAC25F4D8D}"/>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26FB718-6909-46EA-8075-1E9FCE441D03}"/>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271944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0F49F-4E77-4EC7-8175-2CBF34A760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4A6A595E-10FE-4CD4-ACFD-922613E97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05FCBD22-8795-4224-A774-23CDB88B2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BE8D06F-E5A3-4613-B074-CF386E1975DF}"/>
              </a:ext>
            </a:extLst>
          </p:cNvPr>
          <p:cNvSpPr>
            <a:spLocks noGrp="1"/>
          </p:cNvSpPr>
          <p:nvPr>
            <p:ph type="dt" sz="half" idx="10"/>
          </p:nvPr>
        </p:nvSpPr>
        <p:spPr/>
        <p:txBody>
          <a:bodyPr/>
          <a:lstStyle/>
          <a:p>
            <a:fld id="{D06919DB-26E5-42BA-B31B-79990B022052}" type="datetimeFigureOut">
              <a:rPr lang="en-US" smtClean="0"/>
              <a:t>7/21/2022</a:t>
            </a:fld>
            <a:endParaRPr lang="en-US"/>
          </a:p>
        </p:txBody>
      </p:sp>
      <p:sp>
        <p:nvSpPr>
          <p:cNvPr id="6" name="Espace réservé du pied de page 5">
            <a:extLst>
              <a:ext uri="{FF2B5EF4-FFF2-40B4-BE49-F238E27FC236}">
                <a16:creationId xmlns:a16="http://schemas.microsoft.com/office/drawing/2014/main" id="{84E4A022-D0C1-44AD-9371-D863F05872E8}"/>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870BBE3C-A76B-4A57-8867-A1F1B0A9D6FD}"/>
              </a:ext>
            </a:extLst>
          </p:cNvPr>
          <p:cNvSpPr>
            <a:spLocks noGrp="1"/>
          </p:cNvSpPr>
          <p:nvPr>
            <p:ph type="sldNum" sz="quarter" idx="12"/>
          </p:nvPr>
        </p:nvSpPr>
        <p:spPr/>
        <p:txBody>
          <a:bodyPr/>
          <a:lstStyle/>
          <a:p>
            <a:fld id="{82DF6A30-2EB4-4E39-8C88-BF8B30A90BC9}" type="slidenum">
              <a:rPr lang="en-US" smtClean="0"/>
              <a:t>‹N°›</a:t>
            </a:fld>
            <a:endParaRPr lang="en-US"/>
          </a:p>
        </p:txBody>
      </p:sp>
    </p:spTree>
    <p:extLst>
      <p:ext uri="{BB962C8B-B14F-4D97-AF65-F5344CB8AC3E}">
        <p14:creationId xmlns:p14="http://schemas.microsoft.com/office/powerpoint/2010/main" val="212082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17DA0D5-D862-4607-AC64-8BBA5B41B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62C10854-9C32-45AE-A3AA-E77C50259C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9AEBEE8-2B98-40D2-AB17-882C81B9A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919DB-26E5-42BA-B31B-79990B022052}" type="datetimeFigureOut">
              <a:rPr lang="en-US" smtClean="0"/>
              <a:t>7/21/2022</a:t>
            </a:fld>
            <a:endParaRPr lang="en-US"/>
          </a:p>
        </p:txBody>
      </p:sp>
      <p:sp>
        <p:nvSpPr>
          <p:cNvPr id="5" name="Espace réservé du pied de page 4">
            <a:extLst>
              <a:ext uri="{FF2B5EF4-FFF2-40B4-BE49-F238E27FC236}">
                <a16:creationId xmlns:a16="http://schemas.microsoft.com/office/drawing/2014/main" id="{D1308CEA-8146-4A1F-9518-9F69A4BD4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D1CDAC5F-AACB-4B5C-837D-28EDC01A9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F6A30-2EB4-4E39-8C88-BF8B30A90BC9}" type="slidenum">
              <a:rPr lang="en-US" smtClean="0"/>
              <a:t>‹N°›</a:t>
            </a:fld>
            <a:endParaRPr lang="en-US"/>
          </a:p>
        </p:txBody>
      </p:sp>
    </p:spTree>
    <p:extLst>
      <p:ext uri="{BB962C8B-B14F-4D97-AF65-F5344CB8AC3E}">
        <p14:creationId xmlns:p14="http://schemas.microsoft.com/office/powerpoint/2010/main" val="3472509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tif"/><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ata.unicef.org/resources/data_explorer/unicef_f/?ag=UNICEF&amp;df=GLOBAL_DATAFLOW&amp;ver=1.0&amp;dq=MLI.CME_TMY0+CME_MRY0+CME_MRY0T4+CME_TMY0T4+CME_TMY1T4+CME_MRY1T4..&amp;startPeriod=2016&amp;endPeriod=2022"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ti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127ACA-33F8-467B-A5A4-27B08FE56465}"/>
              </a:ext>
            </a:extLst>
          </p:cNvPr>
          <p:cNvSpPr>
            <a:spLocks noGrp="1"/>
          </p:cNvSpPr>
          <p:nvPr>
            <p:ph type="ctrTitle"/>
          </p:nvPr>
        </p:nvSpPr>
        <p:spPr>
          <a:xfrm>
            <a:off x="477078" y="1857351"/>
            <a:ext cx="11237844" cy="2387600"/>
          </a:xfrm>
        </p:spPr>
        <p:txBody>
          <a:bodyPr>
            <a:normAutofit fontScale="90000"/>
          </a:bodyPr>
          <a:lstStyle/>
          <a:p>
            <a:r>
              <a:rPr lang="en-US" cap="all" dirty="0">
                <a:cs typeface="Arial" panose="020B0604020202020204" pitchFamily="34" charset="0"/>
              </a:rPr>
              <a:t>Probability of AIDS and non-AIDS-related mortality of early-treated children living with HIV-1</a:t>
            </a:r>
            <a:endParaRPr lang="en-US" dirty="0">
              <a:cs typeface="Arial" panose="020B0604020202020204" pitchFamily="34" charset="0"/>
            </a:endParaRPr>
          </a:p>
        </p:txBody>
      </p:sp>
      <p:pic>
        <p:nvPicPr>
          <p:cNvPr id="4" name="Imagen 6" descr="Imagen que contiene medidor, reloj&#10;&#10;Descripción generada automáticamente">
            <a:extLst>
              <a:ext uri="{FF2B5EF4-FFF2-40B4-BE49-F238E27FC236}">
                <a16:creationId xmlns:a16="http://schemas.microsoft.com/office/drawing/2014/main" id="{8ECC5C3D-A1A3-4629-8E4C-98A7AAB2F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07" y="6024762"/>
            <a:ext cx="2107842" cy="398910"/>
          </a:xfrm>
          <a:prstGeom prst="rect">
            <a:avLst/>
          </a:prstGeom>
        </p:spPr>
      </p:pic>
      <p:pic>
        <p:nvPicPr>
          <p:cNvPr id="5" name="Imagen 10" descr="Texto&#10;&#10;Descripción generada automáticamente">
            <a:extLst>
              <a:ext uri="{FF2B5EF4-FFF2-40B4-BE49-F238E27FC236}">
                <a16:creationId xmlns:a16="http://schemas.microsoft.com/office/drawing/2014/main" id="{C27B23F5-181F-4196-AEAD-A8577F633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175" y="5591710"/>
            <a:ext cx="2537874" cy="1134480"/>
          </a:xfrm>
          <a:prstGeom prst="rect">
            <a:avLst/>
          </a:prstGeom>
        </p:spPr>
      </p:pic>
      <p:pic>
        <p:nvPicPr>
          <p:cNvPr id="6" name="Imagen 12" descr="Logotipo&#10;&#10;Descripción generada automáticamente">
            <a:extLst>
              <a:ext uri="{FF2B5EF4-FFF2-40B4-BE49-F238E27FC236}">
                <a16:creationId xmlns:a16="http://schemas.microsoft.com/office/drawing/2014/main" id="{4C6A8FA8-0C8F-4C62-B1A6-3C31C22B0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092" y="5692645"/>
            <a:ext cx="2413816" cy="932611"/>
          </a:xfrm>
          <a:prstGeom prst="rect">
            <a:avLst/>
          </a:prstGeom>
        </p:spPr>
      </p:pic>
      <p:pic>
        <p:nvPicPr>
          <p:cNvPr id="7" name="Image 6">
            <a:extLst>
              <a:ext uri="{FF2B5EF4-FFF2-40B4-BE49-F238E27FC236}">
                <a16:creationId xmlns:a16="http://schemas.microsoft.com/office/drawing/2014/main" id="{54ED6898-6290-4632-B8E8-B080045E0668}"/>
              </a:ext>
            </a:extLst>
          </p:cNvPr>
          <p:cNvPicPr>
            <a:picLocks noChangeAspect="1"/>
          </p:cNvPicPr>
          <p:nvPr/>
        </p:nvPicPr>
        <p:blipFill>
          <a:blip r:embed="rId5"/>
          <a:stretch>
            <a:fillRect/>
          </a:stretch>
        </p:blipFill>
        <p:spPr>
          <a:xfrm>
            <a:off x="4680003" y="184493"/>
            <a:ext cx="2831994" cy="1709402"/>
          </a:xfrm>
          <a:prstGeom prst="rect">
            <a:avLst/>
          </a:prstGeom>
        </p:spPr>
      </p:pic>
      <p:sp>
        <p:nvSpPr>
          <p:cNvPr id="3" name="Rectangle 2">
            <a:extLst>
              <a:ext uri="{FF2B5EF4-FFF2-40B4-BE49-F238E27FC236}">
                <a16:creationId xmlns:a16="http://schemas.microsoft.com/office/drawing/2014/main" id="{CCEF2DCE-727B-4B95-8A3F-8AD1045CA948}"/>
              </a:ext>
            </a:extLst>
          </p:cNvPr>
          <p:cNvSpPr/>
          <p:nvPr/>
        </p:nvSpPr>
        <p:spPr>
          <a:xfrm>
            <a:off x="1126435" y="4650473"/>
            <a:ext cx="9329530" cy="966483"/>
          </a:xfrm>
          <a:prstGeom prst="rect">
            <a:avLst/>
          </a:prstGeom>
        </p:spPr>
        <p:txBody>
          <a:bodyPr wrap="square">
            <a:spAutoFit/>
          </a:bodyPr>
          <a:lstStyle/>
          <a:p>
            <a:pPr algn="ctr">
              <a:lnSpc>
                <a:spcPct val="107000"/>
              </a:lnSpc>
              <a:spcAft>
                <a:spcPts val="0"/>
              </a:spcAft>
            </a:pPr>
            <a:r>
              <a:rPr lang="en-US"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C. </a:t>
            </a:r>
            <a:r>
              <a:rPr lang="en-US"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Bréhin</a:t>
            </a:r>
            <a:r>
              <a:rPr lang="en-US"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  A. Tagarro ,  S. Domínguez-Rodríguez ,  L. Kuhn ,  T. </a:t>
            </a:r>
            <a:r>
              <a:rPr lang="en-US"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Nhampossa</a:t>
            </a:r>
            <a:r>
              <a:rPr lang="en-US"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  K. </a:t>
            </a:r>
            <a:r>
              <a:rPr lang="en-US"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Otwombe</a:t>
            </a:r>
            <a:r>
              <a:rPr lang="en-US"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  A. </a:t>
            </a:r>
            <a:r>
              <a:rPr lang="en-US"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Janse</a:t>
            </a:r>
            <a:r>
              <a:rPr lang="en-US"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van Rensburg ,  N. Klein ,  M.G. Lain ,  A.I. </a:t>
            </a:r>
            <a:r>
              <a:rPr lang="en-US"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Maiga</a:t>
            </a:r>
            <a:r>
              <a:rPr lang="en-US"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  C. </a:t>
            </a:r>
            <a:r>
              <a:rPr lang="en-US" dirty="0" err="1">
                <a:solidFill>
                  <a:srgbClr val="212529"/>
                </a:solidFill>
                <a:latin typeface="Arial" panose="020B0604020202020204" pitchFamily="34" charset="0"/>
                <a:ea typeface="Times New Roman" panose="02020603050405020304" pitchFamily="18" charset="0"/>
                <a:cs typeface="Times New Roman" panose="02020603050405020304" pitchFamily="18" charset="0"/>
              </a:rPr>
              <a:t>Giaquinto</a:t>
            </a:r>
            <a:r>
              <a:rPr lang="en-US"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  P. Rossi ,  P. Rojo , EPIICAL Consortium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9226556"/>
      </p:ext>
    </p:extLst>
  </p:cSld>
  <p:clrMapOvr>
    <a:masterClrMapping/>
  </p:clrMapOvr>
  <mc:AlternateContent xmlns:mc="http://schemas.openxmlformats.org/markup-compatibility/2006" xmlns:p14="http://schemas.microsoft.com/office/powerpoint/2010/main">
    <mc:Choice Requires="p14">
      <p:transition spd="slow" p14:dur="2000" advTm="10959"/>
    </mc:Choice>
    <mc:Fallback xmlns="">
      <p:transition spd="slow" advTm="10959"/>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DAB68D-EF2D-44F9-87E9-6CF5D3A2935D}"/>
              </a:ext>
            </a:extLst>
          </p:cNvPr>
          <p:cNvSpPr txBox="1"/>
          <p:nvPr/>
        </p:nvSpPr>
        <p:spPr>
          <a:xfrm>
            <a:off x="933449" y="1720379"/>
            <a:ext cx="10553700" cy="1015663"/>
          </a:xfrm>
          <a:prstGeom prst="rect">
            <a:avLst/>
          </a:prstGeom>
          <a:noFill/>
        </p:spPr>
        <p:txBody>
          <a:bodyPr wrap="square" rtlCol="0">
            <a:spAutoFit/>
          </a:bodyPr>
          <a:lstStyle/>
          <a:p>
            <a:pPr algn="just"/>
            <a:r>
              <a:rPr lang="en-GB" sz="2000" dirty="0">
                <a:latin typeface="+mj-lt"/>
              </a:rPr>
              <a:t>Most of the studies analyse the association between CD4% and mortality using baseline measurements (at ART initiation) or arbitrary setpoints such as slope in the first years within ART. However, biomarkers are often not statics but follow specific trajectories</a:t>
            </a:r>
          </a:p>
        </p:txBody>
      </p:sp>
      <p:cxnSp>
        <p:nvCxnSpPr>
          <p:cNvPr id="5" name="Conector recto 4">
            <a:extLst>
              <a:ext uri="{FF2B5EF4-FFF2-40B4-BE49-F238E27FC236}">
                <a16:creationId xmlns:a16="http://schemas.microsoft.com/office/drawing/2014/main" id="{FC98A1B8-BEFF-4BB3-AF4B-31D85E190522}"/>
              </a:ext>
            </a:extLst>
          </p:cNvPr>
          <p:cNvCxnSpPr/>
          <p:nvPr/>
        </p:nvCxnSpPr>
        <p:spPr>
          <a:xfrm>
            <a:off x="4917482" y="2713589"/>
            <a:ext cx="0" cy="9271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75237284-8EEF-4808-A1BF-ECEF6C1F78EA}"/>
              </a:ext>
            </a:extLst>
          </p:cNvPr>
          <p:cNvCxnSpPr>
            <a:cxnSpLocks/>
          </p:cNvCxnSpPr>
          <p:nvPr/>
        </p:nvCxnSpPr>
        <p:spPr>
          <a:xfrm flipH="1">
            <a:off x="3590331" y="3640689"/>
            <a:ext cx="265430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04D92CD2-1A37-475D-A752-9D8175D0EDC1}"/>
              </a:ext>
            </a:extLst>
          </p:cNvPr>
          <p:cNvSpPr txBox="1"/>
          <p:nvPr/>
        </p:nvSpPr>
        <p:spPr>
          <a:xfrm>
            <a:off x="437373" y="3885992"/>
            <a:ext cx="3426758" cy="1323439"/>
          </a:xfrm>
          <a:prstGeom prst="rect">
            <a:avLst/>
          </a:prstGeom>
          <a:noFill/>
        </p:spPr>
        <p:txBody>
          <a:bodyPr wrap="square" rtlCol="0">
            <a:spAutoFit/>
          </a:bodyPr>
          <a:lstStyle/>
          <a:p>
            <a:pPr algn="just"/>
            <a:r>
              <a:rPr lang="en-GB" sz="2000" dirty="0">
                <a:latin typeface="+mj-lt"/>
              </a:rPr>
              <a:t>Cox proportional hazard regression with time-dependent/time-varying variables</a:t>
            </a:r>
          </a:p>
        </p:txBody>
      </p:sp>
      <p:sp>
        <p:nvSpPr>
          <p:cNvPr id="10" name="CuadroTexto 9">
            <a:extLst>
              <a:ext uri="{FF2B5EF4-FFF2-40B4-BE49-F238E27FC236}">
                <a16:creationId xmlns:a16="http://schemas.microsoft.com/office/drawing/2014/main" id="{24DEC744-C192-420E-AF9B-F60CFD4D1601}"/>
              </a:ext>
            </a:extLst>
          </p:cNvPr>
          <p:cNvSpPr txBox="1"/>
          <p:nvPr/>
        </p:nvSpPr>
        <p:spPr>
          <a:xfrm>
            <a:off x="5754678" y="3841823"/>
            <a:ext cx="3872753" cy="400110"/>
          </a:xfrm>
          <a:prstGeom prst="rect">
            <a:avLst/>
          </a:prstGeom>
          <a:noFill/>
        </p:spPr>
        <p:txBody>
          <a:bodyPr wrap="square" rtlCol="0">
            <a:spAutoFit/>
          </a:bodyPr>
          <a:lstStyle/>
          <a:p>
            <a:pPr algn="just"/>
            <a:r>
              <a:rPr lang="en-GB" sz="2000" dirty="0">
                <a:solidFill>
                  <a:schemeClr val="accent1"/>
                </a:solidFill>
                <a:latin typeface="+mj-lt"/>
              </a:rPr>
              <a:t>Joint-modelling</a:t>
            </a:r>
          </a:p>
        </p:txBody>
      </p:sp>
      <p:sp>
        <p:nvSpPr>
          <p:cNvPr id="11" name="CuadroTexto 10">
            <a:extLst>
              <a:ext uri="{FF2B5EF4-FFF2-40B4-BE49-F238E27FC236}">
                <a16:creationId xmlns:a16="http://schemas.microsoft.com/office/drawing/2014/main" id="{CD5BD706-E8BA-4B95-BB5E-74D052ACF44D}"/>
              </a:ext>
            </a:extLst>
          </p:cNvPr>
          <p:cNvSpPr txBox="1"/>
          <p:nvPr/>
        </p:nvSpPr>
        <p:spPr>
          <a:xfrm>
            <a:off x="437373" y="5274506"/>
            <a:ext cx="3872753" cy="400110"/>
          </a:xfrm>
          <a:prstGeom prst="rect">
            <a:avLst/>
          </a:prstGeom>
          <a:noFill/>
        </p:spPr>
        <p:txBody>
          <a:bodyPr wrap="square" rtlCol="0">
            <a:spAutoFit/>
          </a:bodyPr>
          <a:lstStyle/>
          <a:p>
            <a:pPr algn="just"/>
            <a:r>
              <a:rPr lang="en-GB" sz="2000" dirty="0">
                <a:latin typeface="+mj-lt"/>
              </a:rPr>
              <a:t>Mixed-models</a:t>
            </a:r>
          </a:p>
        </p:txBody>
      </p:sp>
      <p:sp>
        <p:nvSpPr>
          <p:cNvPr id="12" name="Rectángulo 11">
            <a:extLst>
              <a:ext uri="{FF2B5EF4-FFF2-40B4-BE49-F238E27FC236}">
                <a16:creationId xmlns:a16="http://schemas.microsoft.com/office/drawing/2014/main" id="{FCCAA82B-9CC1-4151-B24B-BF5AF27AA32F}"/>
              </a:ext>
            </a:extLst>
          </p:cNvPr>
          <p:cNvSpPr/>
          <p:nvPr/>
        </p:nvSpPr>
        <p:spPr>
          <a:xfrm>
            <a:off x="4799953" y="4501304"/>
            <a:ext cx="1777254" cy="1546404"/>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08C3502-1E1A-4A9A-B4B9-ED12F9B58CE2}"/>
              </a:ext>
            </a:extLst>
          </p:cNvPr>
          <p:cNvSpPr/>
          <p:nvPr/>
        </p:nvSpPr>
        <p:spPr>
          <a:xfrm>
            <a:off x="6944759" y="4501304"/>
            <a:ext cx="1777254" cy="1546404"/>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14">
            <a:extLst>
              <a:ext uri="{FF2B5EF4-FFF2-40B4-BE49-F238E27FC236}">
                <a16:creationId xmlns:a16="http://schemas.microsoft.com/office/drawing/2014/main" id="{90361844-0D69-449E-A121-438481A1C5C0}"/>
              </a:ext>
            </a:extLst>
          </p:cNvPr>
          <p:cNvCxnSpPr/>
          <p:nvPr/>
        </p:nvCxnSpPr>
        <p:spPr>
          <a:xfrm>
            <a:off x="4990454" y="4635774"/>
            <a:ext cx="0" cy="122368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2C94DCCC-441F-40CD-BAE1-23E91A4701FB}"/>
              </a:ext>
            </a:extLst>
          </p:cNvPr>
          <p:cNvCxnSpPr>
            <a:cxnSpLocks/>
          </p:cNvCxnSpPr>
          <p:nvPr/>
        </p:nvCxnSpPr>
        <p:spPr>
          <a:xfrm flipH="1">
            <a:off x="4990454" y="5859457"/>
            <a:ext cx="127747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Forma libre: forma 18">
            <a:extLst>
              <a:ext uri="{FF2B5EF4-FFF2-40B4-BE49-F238E27FC236}">
                <a16:creationId xmlns:a16="http://schemas.microsoft.com/office/drawing/2014/main" id="{E53A3E85-DC46-44C9-B8CB-17952A62E1A2}"/>
              </a:ext>
            </a:extLst>
          </p:cNvPr>
          <p:cNvSpPr/>
          <p:nvPr/>
        </p:nvSpPr>
        <p:spPr>
          <a:xfrm>
            <a:off x="5017348" y="5227445"/>
            <a:ext cx="1237129" cy="618565"/>
          </a:xfrm>
          <a:custGeom>
            <a:avLst/>
            <a:gdLst>
              <a:gd name="connsiteX0" fmla="*/ 0 w 1237129"/>
              <a:gd name="connsiteY0" fmla="*/ 618565 h 618565"/>
              <a:gd name="connsiteX1" fmla="*/ 174812 w 1237129"/>
              <a:gd name="connsiteY1" fmla="*/ 282388 h 618565"/>
              <a:gd name="connsiteX2" fmla="*/ 551329 w 1237129"/>
              <a:gd name="connsiteY2" fmla="*/ 53788 h 618565"/>
              <a:gd name="connsiteX3" fmla="*/ 1237129 w 1237129"/>
              <a:gd name="connsiteY3" fmla="*/ 0 h 618565"/>
            </a:gdLst>
            <a:ahLst/>
            <a:cxnLst>
              <a:cxn ang="0">
                <a:pos x="connsiteX0" y="connsiteY0"/>
              </a:cxn>
              <a:cxn ang="0">
                <a:pos x="connsiteX1" y="connsiteY1"/>
              </a:cxn>
              <a:cxn ang="0">
                <a:pos x="connsiteX2" y="connsiteY2"/>
              </a:cxn>
              <a:cxn ang="0">
                <a:pos x="connsiteX3" y="connsiteY3"/>
              </a:cxn>
            </a:cxnLst>
            <a:rect l="l" t="t" r="r" b="b"/>
            <a:pathLst>
              <a:path w="1237129" h="618565">
                <a:moveTo>
                  <a:pt x="0" y="618565"/>
                </a:moveTo>
                <a:cubicBezTo>
                  <a:pt x="41462" y="497541"/>
                  <a:pt x="82924" y="376517"/>
                  <a:pt x="174812" y="282388"/>
                </a:cubicBezTo>
                <a:cubicBezTo>
                  <a:pt x="266700" y="188259"/>
                  <a:pt x="374276" y="100853"/>
                  <a:pt x="551329" y="53788"/>
                </a:cubicBezTo>
                <a:cubicBezTo>
                  <a:pt x="728382" y="6723"/>
                  <a:pt x="982755" y="3361"/>
                  <a:pt x="1237129" y="0"/>
                </a:cubicBezTo>
              </a:path>
            </a:pathLst>
          </a:cu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uadroTexto 19">
            <a:extLst>
              <a:ext uri="{FF2B5EF4-FFF2-40B4-BE49-F238E27FC236}">
                <a16:creationId xmlns:a16="http://schemas.microsoft.com/office/drawing/2014/main" id="{FDBB52AC-0C09-44AD-BAAD-17A27D8F42EE}"/>
              </a:ext>
            </a:extLst>
          </p:cNvPr>
          <p:cNvSpPr txBox="1"/>
          <p:nvPr/>
        </p:nvSpPr>
        <p:spPr>
          <a:xfrm>
            <a:off x="5081777" y="4529705"/>
            <a:ext cx="1386918" cy="307777"/>
          </a:xfrm>
          <a:prstGeom prst="rect">
            <a:avLst/>
          </a:prstGeom>
          <a:noFill/>
        </p:spPr>
        <p:txBody>
          <a:bodyPr wrap="none" rtlCol="0">
            <a:spAutoFit/>
          </a:bodyPr>
          <a:lstStyle/>
          <a:p>
            <a:r>
              <a:rPr lang="en-GB" sz="1400" b="1" dirty="0">
                <a:latin typeface="+mj-lt"/>
              </a:rPr>
              <a:t>Longitudinal CD4</a:t>
            </a:r>
          </a:p>
        </p:txBody>
      </p:sp>
      <p:sp>
        <p:nvSpPr>
          <p:cNvPr id="21" name="CuadroTexto 20">
            <a:extLst>
              <a:ext uri="{FF2B5EF4-FFF2-40B4-BE49-F238E27FC236}">
                <a16:creationId xmlns:a16="http://schemas.microsoft.com/office/drawing/2014/main" id="{4BD15817-D359-41FE-9643-B8FA72AED190}"/>
              </a:ext>
            </a:extLst>
          </p:cNvPr>
          <p:cNvSpPr txBox="1"/>
          <p:nvPr/>
        </p:nvSpPr>
        <p:spPr>
          <a:xfrm>
            <a:off x="7139927" y="4529705"/>
            <a:ext cx="1523430" cy="307777"/>
          </a:xfrm>
          <a:prstGeom prst="rect">
            <a:avLst/>
          </a:prstGeom>
          <a:noFill/>
        </p:spPr>
        <p:txBody>
          <a:bodyPr wrap="none" rtlCol="0">
            <a:spAutoFit/>
          </a:bodyPr>
          <a:lstStyle/>
          <a:p>
            <a:r>
              <a:rPr lang="en-GB" sz="1400" b="1" dirty="0">
                <a:latin typeface="+mj-lt"/>
              </a:rPr>
              <a:t>Survival Probability</a:t>
            </a:r>
          </a:p>
        </p:txBody>
      </p:sp>
      <p:pic>
        <p:nvPicPr>
          <p:cNvPr id="22" name="Imagen 21">
            <a:extLst>
              <a:ext uri="{FF2B5EF4-FFF2-40B4-BE49-F238E27FC236}">
                <a16:creationId xmlns:a16="http://schemas.microsoft.com/office/drawing/2014/main" id="{ACD1E05D-24B4-4E97-AC82-6EF62DDE1CEC}"/>
              </a:ext>
            </a:extLst>
          </p:cNvPr>
          <p:cNvPicPr>
            <a:picLocks noChangeAspect="1"/>
          </p:cNvPicPr>
          <p:nvPr/>
        </p:nvPicPr>
        <p:blipFill>
          <a:blip r:embed="rId3"/>
          <a:stretch>
            <a:fillRect/>
          </a:stretch>
        </p:blipFill>
        <p:spPr>
          <a:xfrm>
            <a:off x="7165067" y="4836602"/>
            <a:ext cx="1336637" cy="1022855"/>
          </a:xfrm>
          <a:prstGeom prst="rect">
            <a:avLst/>
          </a:prstGeom>
        </p:spPr>
      </p:pic>
      <p:pic>
        <p:nvPicPr>
          <p:cNvPr id="24" name="Imagen 23">
            <a:extLst>
              <a:ext uri="{FF2B5EF4-FFF2-40B4-BE49-F238E27FC236}">
                <a16:creationId xmlns:a16="http://schemas.microsoft.com/office/drawing/2014/main" id="{ADD3B846-E4AA-4BB0-9381-45798F5347EB}"/>
              </a:ext>
            </a:extLst>
          </p:cNvPr>
          <p:cNvPicPr>
            <a:picLocks noChangeAspect="1"/>
          </p:cNvPicPr>
          <p:nvPr/>
        </p:nvPicPr>
        <p:blipFill rotWithShape="1">
          <a:blip r:embed="rId4"/>
          <a:srcRect l="64832" t="23544" r="4219" b="21136"/>
          <a:stretch/>
        </p:blipFill>
        <p:spPr>
          <a:xfrm>
            <a:off x="8942321" y="3885992"/>
            <a:ext cx="3118480" cy="2229661"/>
          </a:xfrm>
          <a:prstGeom prst="rect">
            <a:avLst/>
          </a:prstGeom>
        </p:spPr>
      </p:pic>
      <p:sp>
        <p:nvSpPr>
          <p:cNvPr id="26" name="Titre 1">
            <a:extLst>
              <a:ext uri="{FF2B5EF4-FFF2-40B4-BE49-F238E27FC236}">
                <a16:creationId xmlns:a16="http://schemas.microsoft.com/office/drawing/2014/main" id="{74FF54E1-E774-42EA-9036-EF97F55AFA6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t>Methods</a:t>
            </a:r>
          </a:p>
          <a:p>
            <a:pPr algn="ctr"/>
            <a:r>
              <a:rPr lang="fr-FR" dirty="0" err="1"/>
              <a:t>Statistical</a:t>
            </a:r>
            <a:r>
              <a:rPr lang="fr-FR" dirty="0"/>
              <a:t> </a:t>
            </a:r>
            <a:r>
              <a:rPr lang="fr-FR" dirty="0" err="1"/>
              <a:t>approch</a:t>
            </a:r>
            <a:endParaRPr lang="en-US" dirty="0"/>
          </a:p>
        </p:txBody>
      </p:sp>
      <p:cxnSp>
        <p:nvCxnSpPr>
          <p:cNvPr id="27" name="Connecteur droit 26">
            <a:extLst>
              <a:ext uri="{FF2B5EF4-FFF2-40B4-BE49-F238E27FC236}">
                <a16:creationId xmlns:a16="http://schemas.microsoft.com/office/drawing/2014/main" id="{A07CC287-EA8E-4ED6-A521-5C7549F89A14}"/>
              </a:ext>
            </a:extLst>
          </p:cNvPr>
          <p:cNvCxnSpPr>
            <a:cxnSpLocks/>
          </p:cNvCxnSpPr>
          <p:nvPr/>
        </p:nvCxnSpPr>
        <p:spPr>
          <a:xfrm flipV="1">
            <a:off x="1083212" y="1010526"/>
            <a:ext cx="2752529" cy="2348"/>
          </a:xfrm>
          <a:prstGeom prst="line">
            <a:avLst/>
          </a:prstGeom>
        </p:spPr>
        <p:style>
          <a:lnRef idx="3">
            <a:schemeClr val="dk1"/>
          </a:lnRef>
          <a:fillRef idx="0">
            <a:schemeClr val="dk1"/>
          </a:fillRef>
          <a:effectRef idx="2">
            <a:schemeClr val="dk1"/>
          </a:effectRef>
          <a:fontRef idx="minor">
            <a:schemeClr val="tx1"/>
          </a:fontRef>
        </p:style>
      </p:cxnSp>
      <p:cxnSp>
        <p:nvCxnSpPr>
          <p:cNvPr id="28" name="Connecteur droit 27">
            <a:extLst>
              <a:ext uri="{FF2B5EF4-FFF2-40B4-BE49-F238E27FC236}">
                <a16:creationId xmlns:a16="http://schemas.microsoft.com/office/drawing/2014/main" id="{E1AF0C86-0404-4A33-A5DA-3ABEFA4271EE}"/>
              </a:ext>
            </a:extLst>
          </p:cNvPr>
          <p:cNvCxnSpPr>
            <a:cxnSpLocks/>
          </p:cNvCxnSpPr>
          <p:nvPr/>
        </p:nvCxnSpPr>
        <p:spPr>
          <a:xfrm>
            <a:off x="8322365" y="1010526"/>
            <a:ext cx="2887242"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649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9"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C22622-09C6-4039-B425-3992338C58E5}"/>
              </a:ext>
            </a:extLst>
          </p:cNvPr>
          <p:cNvSpPr txBox="1"/>
          <p:nvPr/>
        </p:nvSpPr>
        <p:spPr>
          <a:xfrm>
            <a:off x="3161503" y="1049293"/>
            <a:ext cx="6764993" cy="461665"/>
          </a:xfrm>
          <a:prstGeom prst="rect">
            <a:avLst/>
          </a:prstGeom>
          <a:noFill/>
        </p:spPr>
        <p:txBody>
          <a:bodyPr wrap="none" rtlCol="0">
            <a:spAutoFit/>
          </a:bodyPr>
          <a:lstStyle/>
          <a:p>
            <a:r>
              <a:rPr lang="en-GB" sz="2400" spc="600" dirty="0">
                <a:solidFill>
                  <a:schemeClr val="accent4">
                    <a:lumMod val="75000"/>
                  </a:schemeClr>
                </a:solidFill>
                <a:latin typeface="Modern Love Caps" panose="04070805081001020A01" pitchFamily="82" charset="0"/>
              </a:rPr>
              <a:t>Two-stage modelling joint models</a:t>
            </a:r>
          </a:p>
        </p:txBody>
      </p:sp>
      <p:sp>
        <p:nvSpPr>
          <p:cNvPr id="4" name="Rectángulo 3">
            <a:extLst>
              <a:ext uri="{FF2B5EF4-FFF2-40B4-BE49-F238E27FC236}">
                <a16:creationId xmlns:a16="http://schemas.microsoft.com/office/drawing/2014/main" id="{2CE5F830-389A-43F8-9FC5-72B4F9EFCB74}"/>
              </a:ext>
            </a:extLst>
          </p:cNvPr>
          <p:cNvSpPr/>
          <p:nvPr/>
        </p:nvSpPr>
        <p:spPr>
          <a:xfrm>
            <a:off x="565537" y="1735810"/>
            <a:ext cx="4998355" cy="4657672"/>
          </a:xfrm>
          <a:prstGeom prst="rect">
            <a:avLst/>
          </a:prstGeom>
          <a:noFill/>
          <a:ln>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ángulo 5">
            <a:extLst>
              <a:ext uri="{FF2B5EF4-FFF2-40B4-BE49-F238E27FC236}">
                <a16:creationId xmlns:a16="http://schemas.microsoft.com/office/drawing/2014/main" id="{CC43D154-3996-4B8F-970D-305502426C27}"/>
              </a:ext>
            </a:extLst>
          </p:cNvPr>
          <p:cNvSpPr/>
          <p:nvPr/>
        </p:nvSpPr>
        <p:spPr>
          <a:xfrm>
            <a:off x="6615040" y="1735810"/>
            <a:ext cx="4998356" cy="4657672"/>
          </a:xfrm>
          <a:prstGeom prst="rect">
            <a:avLst/>
          </a:prstGeom>
          <a:noFill/>
          <a:ln>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F61D9F8A-4E94-4D14-B9B1-F3293D322778}"/>
              </a:ext>
            </a:extLst>
          </p:cNvPr>
          <p:cNvSpPr txBox="1"/>
          <p:nvPr/>
        </p:nvSpPr>
        <p:spPr>
          <a:xfrm>
            <a:off x="809609" y="1926455"/>
            <a:ext cx="4258336" cy="584775"/>
          </a:xfrm>
          <a:prstGeom prst="rect">
            <a:avLst/>
          </a:prstGeom>
          <a:noFill/>
        </p:spPr>
        <p:txBody>
          <a:bodyPr wrap="square" rtlCol="0">
            <a:spAutoFit/>
          </a:bodyPr>
          <a:lstStyle/>
          <a:p>
            <a:pPr algn="ctr"/>
            <a:r>
              <a:rPr lang="es-ES" sz="1600" b="1" spc="300" dirty="0">
                <a:latin typeface="+mj-lt"/>
              </a:rPr>
              <a:t>MODEL THE %CD4 DURING THE TIME OF FOLLOW-UP</a:t>
            </a:r>
            <a:endParaRPr lang="en-GB" sz="1600" b="1" spc="300" dirty="0">
              <a:latin typeface="+mj-lt"/>
            </a:endParaRPr>
          </a:p>
        </p:txBody>
      </p:sp>
      <p:cxnSp>
        <p:nvCxnSpPr>
          <p:cNvPr id="8" name="Conector recto 7">
            <a:extLst>
              <a:ext uri="{FF2B5EF4-FFF2-40B4-BE49-F238E27FC236}">
                <a16:creationId xmlns:a16="http://schemas.microsoft.com/office/drawing/2014/main" id="{FE3530F0-3F61-4498-B6E3-F99FAA0AB9D9}"/>
              </a:ext>
            </a:extLst>
          </p:cNvPr>
          <p:cNvCxnSpPr>
            <a:cxnSpLocks/>
          </p:cNvCxnSpPr>
          <p:nvPr/>
        </p:nvCxnSpPr>
        <p:spPr>
          <a:xfrm>
            <a:off x="1417031" y="2816517"/>
            <a:ext cx="0" cy="202642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Forma libre: forma 8">
            <a:extLst>
              <a:ext uri="{FF2B5EF4-FFF2-40B4-BE49-F238E27FC236}">
                <a16:creationId xmlns:a16="http://schemas.microsoft.com/office/drawing/2014/main" id="{63F3D6EE-AD0C-475D-B6F8-D7E435C97958}"/>
              </a:ext>
            </a:extLst>
          </p:cNvPr>
          <p:cNvSpPr/>
          <p:nvPr/>
        </p:nvSpPr>
        <p:spPr>
          <a:xfrm>
            <a:off x="1448027" y="3429000"/>
            <a:ext cx="2492642" cy="1121096"/>
          </a:xfrm>
          <a:custGeom>
            <a:avLst/>
            <a:gdLst>
              <a:gd name="connsiteX0" fmla="*/ 0 w 1237129"/>
              <a:gd name="connsiteY0" fmla="*/ 618565 h 618565"/>
              <a:gd name="connsiteX1" fmla="*/ 174812 w 1237129"/>
              <a:gd name="connsiteY1" fmla="*/ 282388 h 618565"/>
              <a:gd name="connsiteX2" fmla="*/ 551329 w 1237129"/>
              <a:gd name="connsiteY2" fmla="*/ 53788 h 618565"/>
              <a:gd name="connsiteX3" fmla="*/ 1237129 w 1237129"/>
              <a:gd name="connsiteY3" fmla="*/ 0 h 618565"/>
            </a:gdLst>
            <a:ahLst/>
            <a:cxnLst>
              <a:cxn ang="0">
                <a:pos x="connsiteX0" y="connsiteY0"/>
              </a:cxn>
              <a:cxn ang="0">
                <a:pos x="connsiteX1" y="connsiteY1"/>
              </a:cxn>
              <a:cxn ang="0">
                <a:pos x="connsiteX2" y="connsiteY2"/>
              </a:cxn>
              <a:cxn ang="0">
                <a:pos x="connsiteX3" y="connsiteY3"/>
              </a:cxn>
            </a:cxnLst>
            <a:rect l="l" t="t" r="r" b="b"/>
            <a:pathLst>
              <a:path w="1237129" h="618565">
                <a:moveTo>
                  <a:pt x="0" y="618565"/>
                </a:moveTo>
                <a:cubicBezTo>
                  <a:pt x="41462" y="497541"/>
                  <a:pt x="82924" y="376517"/>
                  <a:pt x="174812" y="282388"/>
                </a:cubicBezTo>
                <a:cubicBezTo>
                  <a:pt x="266700" y="188259"/>
                  <a:pt x="374276" y="100853"/>
                  <a:pt x="551329" y="53788"/>
                </a:cubicBezTo>
                <a:cubicBezTo>
                  <a:pt x="728382" y="6723"/>
                  <a:pt x="982755" y="3361"/>
                  <a:pt x="1237129" y="0"/>
                </a:cubicBezTo>
              </a:path>
            </a:pathLst>
          </a:cu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Conector recto 10">
            <a:extLst>
              <a:ext uri="{FF2B5EF4-FFF2-40B4-BE49-F238E27FC236}">
                <a16:creationId xmlns:a16="http://schemas.microsoft.com/office/drawing/2014/main" id="{18D360A1-5D96-47CC-8F46-41F0483A4E42}"/>
              </a:ext>
            </a:extLst>
          </p:cNvPr>
          <p:cNvCxnSpPr>
            <a:cxnSpLocks/>
          </p:cNvCxnSpPr>
          <p:nvPr/>
        </p:nvCxnSpPr>
        <p:spPr>
          <a:xfrm flipH="1">
            <a:off x="1417031" y="4842945"/>
            <a:ext cx="28630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AC12256D-08AA-4ACF-A454-51476C2E4044}"/>
              </a:ext>
            </a:extLst>
          </p:cNvPr>
          <p:cNvSpPr txBox="1"/>
          <p:nvPr/>
        </p:nvSpPr>
        <p:spPr>
          <a:xfrm rot="16200000">
            <a:off x="810237" y="3623349"/>
            <a:ext cx="813043" cy="338554"/>
          </a:xfrm>
          <a:prstGeom prst="rect">
            <a:avLst/>
          </a:prstGeom>
          <a:noFill/>
        </p:spPr>
        <p:txBody>
          <a:bodyPr wrap="none" rtlCol="0">
            <a:spAutoFit/>
          </a:bodyPr>
          <a:lstStyle/>
          <a:p>
            <a:r>
              <a:rPr lang="es-ES" sz="1600" b="1" spc="300" dirty="0">
                <a:latin typeface="+mj-lt"/>
              </a:rPr>
              <a:t>%CD4</a:t>
            </a:r>
            <a:endParaRPr lang="en-GB" sz="1600" b="1" spc="300" dirty="0">
              <a:latin typeface="+mj-lt"/>
            </a:endParaRPr>
          </a:p>
        </p:txBody>
      </p:sp>
      <p:sp>
        <p:nvSpPr>
          <p:cNvPr id="14" name="CuadroTexto 13">
            <a:extLst>
              <a:ext uri="{FF2B5EF4-FFF2-40B4-BE49-F238E27FC236}">
                <a16:creationId xmlns:a16="http://schemas.microsoft.com/office/drawing/2014/main" id="{5D33A374-A83C-4031-89F1-317CB1B2AFF2}"/>
              </a:ext>
            </a:extLst>
          </p:cNvPr>
          <p:cNvSpPr txBox="1"/>
          <p:nvPr/>
        </p:nvSpPr>
        <p:spPr>
          <a:xfrm>
            <a:off x="1881657" y="4965362"/>
            <a:ext cx="1625381" cy="338554"/>
          </a:xfrm>
          <a:prstGeom prst="rect">
            <a:avLst/>
          </a:prstGeom>
          <a:noFill/>
        </p:spPr>
        <p:txBody>
          <a:bodyPr wrap="none" rtlCol="0">
            <a:spAutoFit/>
          </a:bodyPr>
          <a:lstStyle/>
          <a:p>
            <a:r>
              <a:rPr lang="en-GB" sz="1600" b="1" spc="300" dirty="0">
                <a:latin typeface="+mj-lt"/>
              </a:rPr>
              <a:t>Time on ART</a:t>
            </a:r>
          </a:p>
        </p:txBody>
      </p:sp>
      <p:sp>
        <p:nvSpPr>
          <p:cNvPr id="15" name="CuadroTexto 14">
            <a:extLst>
              <a:ext uri="{FF2B5EF4-FFF2-40B4-BE49-F238E27FC236}">
                <a16:creationId xmlns:a16="http://schemas.microsoft.com/office/drawing/2014/main" id="{5F87070E-48D1-492B-B747-525FBABC6E70}"/>
              </a:ext>
            </a:extLst>
          </p:cNvPr>
          <p:cNvSpPr txBox="1"/>
          <p:nvPr/>
        </p:nvSpPr>
        <p:spPr>
          <a:xfrm>
            <a:off x="640447" y="5537800"/>
            <a:ext cx="4659802" cy="584775"/>
          </a:xfrm>
          <a:prstGeom prst="rect">
            <a:avLst/>
          </a:prstGeom>
          <a:noFill/>
        </p:spPr>
        <p:txBody>
          <a:bodyPr wrap="square" rtlCol="0">
            <a:spAutoFit/>
          </a:bodyPr>
          <a:lstStyle/>
          <a:p>
            <a:pPr algn="ctr"/>
            <a:r>
              <a:rPr lang="en-GB" sz="1600" dirty="0">
                <a:latin typeface="+mj-lt"/>
              </a:rPr>
              <a:t>The association between CD4 and time on ART adjusted by confounders</a:t>
            </a:r>
          </a:p>
        </p:txBody>
      </p:sp>
      <p:sp>
        <p:nvSpPr>
          <p:cNvPr id="16" name="CuadroTexto 15">
            <a:extLst>
              <a:ext uri="{FF2B5EF4-FFF2-40B4-BE49-F238E27FC236}">
                <a16:creationId xmlns:a16="http://schemas.microsoft.com/office/drawing/2014/main" id="{FA3A1265-409E-4AD1-ABDE-ACFB829ED716}"/>
              </a:ext>
            </a:extLst>
          </p:cNvPr>
          <p:cNvSpPr txBox="1"/>
          <p:nvPr/>
        </p:nvSpPr>
        <p:spPr>
          <a:xfrm>
            <a:off x="6793585" y="1926454"/>
            <a:ext cx="4659802" cy="584775"/>
          </a:xfrm>
          <a:prstGeom prst="rect">
            <a:avLst/>
          </a:prstGeom>
          <a:noFill/>
        </p:spPr>
        <p:txBody>
          <a:bodyPr wrap="square" rtlCol="0">
            <a:spAutoFit/>
          </a:bodyPr>
          <a:lstStyle/>
          <a:p>
            <a:pPr algn="ctr"/>
            <a:r>
              <a:rPr lang="es-ES" sz="1600" b="1" spc="300" dirty="0">
                <a:latin typeface="+mj-lt"/>
              </a:rPr>
              <a:t>MODEL THE SURVIVAL PROBABILITY IN THE PRESENCE OF COMPETING RISK</a:t>
            </a:r>
            <a:endParaRPr lang="en-GB" sz="1600" b="1" spc="300" dirty="0">
              <a:latin typeface="+mj-lt"/>
            </a:endParaRPr>
          </a:p>
        </p:txBody>
      </p:sp>
      <p:pic>
        <p:nvPicPr>
          <p:cNvPr id="17" name="Imagen 16">
            <a:extLst>
              <a:ext uri="{FF2B5EF4-FFF2-40B4-BE49-F238E27FC236}">
                <a16:creationId xmlns:a16="http://schemas.microsoft.com/office/drawing/2014/main" id="{0C4E939E-4F92-4312-A180-C4A594F09ED1}"/>
              </a:ext>
            </a:extLst>
          </p:cNvPr>
          <p:cNvPicPr>
            <a:picLocks noChangeAspect="1"/>
          </p:cNvPicPr>
          <p:nvPr/>
        </p:nvPicPr>
        <p:blipFill>
          <a:blip r:embed="rId3"/>
          <a:stretch>
            <a:fillRect/>
          </a:stretch>
        </p:blipFill>
        <p:spPr>
          <a:xfrm>
            <a:off x="7237125" y="2789287"/>
            <a:ext cx="3706503" cy="2641553"/>
          </a:xfrm>
          <a:prstGeom prst="rect">
            <a:avLst/>
          </a:prstGeom>
        </p:spPr>
      </p:pic>
      <p:sp>
        <p:nvSpPr>
          <p:cNvPr id="18" name="CuadroTexto 17">
            <a:extLst>
              <a:ext uri="{FF2B5EF4-FFF2-40B4-BE49-F238E27FC236}">
                <a16:creationId xmlns:a16="http://schemas.microsoft.com/office/drawing/2014/main" id="{2A729A8C-1048-4062-87B3-094473F12E67}"/>
              </a:ext>
            </a:extLst>
          </p:cNvPr>
          <p:cNvSpPr txBox="1"/>
          <p:nvPr/>
        </p:nvSpPr>
        <p:spPr>
          <a:xfrm>
            <a:off x="6793585" y="5430840"/>
            <a:ext cx="4659802" cy="584775"/>
          </a:xfrm>
          <a:prstGeom prst="rect">
            <a:avLst/>
          </a:prstGeom>
          <a:noFill/>
        </p:spPr>
        <p:txBody>
          <a:bodyPr wrap="square" rtlCol="0">
            <a:spAutoFit/>
          </a:bodyPr>
          <a:lstStyle/>
          <a:p>
            <a:pPr algn="ctr"/>
            <a:r>
              <a:rPr lang="en-GB" sz="1600" dirty="0">
                <a:latin typeface="+mj-lt"/>
              </a:rPr>
              <a:t>The survival probability adjusted by confounders </a:t>
            </a:r>
            <a:r>
              <a:rPr lang="en-GB" sz="1600" dirty="0">
                <a:solidFill>
                  <a:schemeClr val="accent4">
                    <a:lumMod val="75000"/>
                  </a:schemeClr>
                </a:solidFill>
                <a:latin typeface="+mj-lt"/>
              </a:rPr>
              <a:t>AND the longitudinal CD4 trajectories in time</a:t>
            </a:r>
          </a:p>
        </p:txBody>
      </p:sp>
      <p:cxnSp>
        <p:nvCxnSpPr>
          <p:cNvPr id="20" name="Conector recto 19">
            <a:extLst>
              <a:ext uri="{FF2B5EF4-FFF2-40B4-BE49-F238E27FC236}">
                <a16:creationId xmlns:a16="http://schemas.microsoft.com/office/drawing/2014/main" id="{0AEDE704-0053-45D4-A268-C88B4E04A028}"/>
              </a:ext>
            </a:extLst>
          </p:cNvPr>
          <p:cNvCxnSpPr/>
          <p:nvPr/>
        </p:nvCxnSpPr>
        <p:spPr>
          <a:xfrm>
            <a:off x="5067945" y="3829731"/>
            <a:ext cx="71292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E373987B-FA7C-4481-8506-6E604FE7043C}"/>
              </a:ext>
            </a:extLst>
          </p:cNvPr>
          <p:cNvCxnSpPr/>
          <p:nvPr/>
        </p:nvCxnSpPr>
        <p:spPr>
          <a:xfrm>
            <a:off x="6281395" y="3829731"/>
            <a:ext cx="71292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Elipse 21">
            <a:extLst>
              <a:ext uri="{FF2B5EF4-FFF2-40B4-BE49-F238E27FC236}">
                <a16:creationId xmlns:a16="http://schemas.microsoft.com/office/drawing/2014/main" id="{887EED00-A453-475D-814A-B22FD3A5F1EE}"/>
              </a:ext>
            </a:extLst>
          </p:cNvPr>
          <p:cNvSpPr/>
          <p:nvPr/>
        </p:nvSpPr>
        <p:spPr>
          <a:xfrm>
            <a:off x="5737715" y="3506204"/>
            <a:ext cx="634518" cy="647054"/>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áfico 23" descr="Infinito con relleno sólido">
            <a:extLst>
              <a:ext uri="{FF2B5EF4-FFF2-40B4-BE49-F238E27FC236}">
                <a16:creationId xmlns:a16="http://schemas.microsoft.com/office/drawing/2014/main" id="{EFEA9B4F-46C4-4067-BEA9-F3DA8FB190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0558" y="3608885"/>
            <a:ext cx="461665" cy="461665"/>
          </a:xfrm>
          <a:prstGeom prst="rect">
            <a:avLst/>
          </a:prstGeom>
        </p:spPr>
      </p:pic>
      <p:sp>
        <p:nvSpPr>
          <p:cNvPr id="23" name="Titre 1">
            <a:extLst>
              <a:ext uri="{FF2B5EF4-FFF2-40B4-BE49-F238E27FC236}">
                <a16:creationId xmlns:a16="http://schemas.microsoft.com/office/drawing/2014/main" id="{633CE2CA-E53F-4A3C-915A-2F190D11E75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t>Methods</a:t>
            </a:r>
            <a:endParaRPr lang="en-US" dirty="0"/>
          </a:p>
        </p:txBody>
      </p:sp>
      <p:cxnSp>
        <p:nvCxnSpPr>
          <p:cNvPr id="25" name="Connecteur droit 24">
            <a:extLst>
              <a:ext uri="{FF2B5EF4-FFF2-40B4-BE49-F238E27FC236}">
                <a16:creationId xmlns:a16="http://schemas.microsoft.com/office/drawing/2014/main" id="{ED43917C-2F0F-4191-B43F-27695EFD11B9}"/>
              </a:ext>
            </a:extLst>
          </p:cNvPr>
          <p:cNvCxnSpPr/>
          <p:nvPr/>
        </p:nvCxnSpPr>
        <p:spPr>
          <a:xfrm>
            <a:off x="1083212" y="712621"/>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26" name="Connecteur droit 25">
            <a:extLst>
              <a:ext uri="{FF2B5EF4-FFF2-40B4-BE49-F238E27FC236}">
                <a16:creationId xmlns:a16="http://schemas.microsoft.com/office/drawing/2014/main" id="{A8BAA119-0876-429D-B1DF-12090DAD3C62}"/>
              </a:ext>
            </a:extLst>
          </p:cNvPr>
          <p:cNvCxnSpPr/>
          <p:nvPr/>
        </p:nvCxnSpPr>
        <p:spPr>
          <a:xfrm>
            <a:off x="7903699" y="710273"/>
            <a:ext cx="330590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44767111"/>
      </p:ext>
    </p:extLst>
  </p:cSld>
  <p:clrMapOvr>
    <a:masterClrMapping/>
  </p:clrMapOvr>
  <mc:AlternateContent xmlns:mc="http://schemas.openxmlformats.org/markup-compatibility/2006" xmlns:p14="http://schemas.microsoft.com/office/powerpoint/2010/main">
    <mc:Choice Requires="p14">
      <p:transition spd="slow" p14:dur="2000" advTm="39535"/>
    </mc:Choice>
    <mc:Fallback xmlns="">
      <p:transition spd="slow" advTm="3953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6929CB4-40AC-5D46-9AAC-FF7BD9F71ED1}"/>
              </a:ext>
            </a:extLst>
          </p:cNvPr>
          <p:cNvSpPr>
            <a:spLocks noGrp="1"/>
          </p:cNvSpPr>
          <p:nvPr>
            <p:ph idx="1"/>
          </p:nvPr>
        </p:nvSpPr>
        <p:spPr>
          <a:xfrm>
            <a:off x="7853996" y="3161480"/>
            <a:ext cx="2951684" cy="552152"/>
          </a:xfrm>
        </p:spPr>
        <p:txBody>
          <a:bodyPr>
            <a:noAutofit/>
          </a:bodyPr>
          <a:lstStyle/>
          <a:p>
            <a:pPr marL="0" indent="0" algn="ctr">
              <a:buNone/>
            </a:pPr>
            <a:r>
              <a:rPr lang="en-US" sz="2000" dirty="0"/>
              <a:t>Median time of follow-up</a:t>
            </a:r>
          </a:p>
          <a:p>
            <a:pPr marL="0" indent="0" algn="ctr">
              <a:buNone/>
            </a:pPr>
            <a:r>
              <a:rPr lang="en-US" sz="2000" dirty="0"/>
              <a:t> 17 [6.8;27.5] months</a:t>
            </a:r>
          </a:p>
        </p:txBody>
      </p:sp>
      <p:pic>
        <p:nvPicPr>
          <p:cNvPr id="8" name="Imagen 7" descr="Gráfico, Gráfico de embudo&#10;&#10;Descripción generada automáticamente">
            <a:extLst>
              <a:ext uri="{FF2B5EF4-FFF2-40B4-BE49-F238E27FC236}">
                <a16:creationId xmlns:a16="http://schemas.microsoft.com/office/drawing/2014/main" id="{DBEBD58B-98CC-B547-B4F2-AEB4D88F060B}"/>
              </a:ext>
            </a:extLst>
          </p:cNvPr>
          <p:cNvPicPr>
            <a:picLocks noChangeAspect="1"/>
          </p:cNvPicPr>
          <p:nvPr/>
        </p:nvPicPr>
        <p:blipFill>
          <a:blip r:embed="rId3"/>
          <a:stretch>
            <a:fillRect/>
          </a:stretch>
        </p:blipFill>
        <p:spPr>
          <a:xfrm>
            <a:off x="846994" y="4596607"/>
            <a:ext cx="808324" cy="1341083"/>
          </a:xfrm>
          <a:prstGeom prst="rect">
            <a:avLst/>
          </a:prstGeom>
        </p:spPr>
      </p:pic>
      <p:sp>
        <p:nvSpPr>
          <p:cNvPr id="10" name="CuadroTexto 9">
            <a:extLst>
              <a:ext uri="{FF2B5EF4-FFF2-40B4-BE49-F238E27FC236}">
                <a16:creationId xmlns:a16="http://schemas.microsoft.com/office/drawing/2014/main" id="{5C4E3276-4DDC-0B4E-A179-10AED2D22C6A}"/>
              </a:ext>
            </a:extLst>
          </p:cNvPr>
          <p:cNvSpPr txBox="1"/>
          <p:nvPr/>
        </p:nvSpPr>
        <p:spPr>
          <a:xfrm>
            <a:off x="7031920" y="6076790"/>
            <a:ext cx="838691" cy="584775"/>
          </a:xfrm>
          <a:prstGeom prst="rect">
            <a:avLst/>
          </a:prstGeom>
          <a:noFill/>
        </p:spPr>
        <p:txBody>
          <a:bodyPr wrap="none" rtlCol="0">
            <a:spAutoFit/>
          </a:bodyPr>
          <a:lstStyle/>
          <a:p>
            <a:r>
              <a:rPr lang="en-AU" sz="3200" b="1" dirty="0"/>
              <a:t>212</a:t>
            </a:r>
          </a:p>
        </p:txBody>
      </p:sp>
      <p:sp>
        <p:nvSpPr>
          <p:cNvPr id="11" name="CuadroTexto 10">
            <a:extLst>
              <a:ext uri="{FF2B5EF4-FFF2-40B4-BE49-F238E27FC236}">
                <a16:creationId xmlns:a16="http://schemas.microsoft.com/office/drawing/2014/main" id="{EFD15053-A497-874E-A2F6-98C4F2FC1CB8}"/>
              </a:ext>
            </a:extLst>
          </p:cNvPr>
          <p:cNvSpPr txBox="1"/>
          <p:nvPr/>
        </p:nvSpPr>
        <p:spPr>
          <a:xfrm>
            <a:off x="8912165" y="6088383"/>
            <a:ext cx="838691" cy="584775"/>
          </a:xfrm>
          <a:prstGeom prst="rect">
            <a:avLst/>
          </a:prstGeom>
          <a:noFill/>
        </p:spPr>
        <p:txBody>
          <a:bodyPr wrap="none" rtlCol="0">
            <a:spAutoFit/>
          </a:bodyPr>
          <a:lstStyle/>
          <a:p>
            <a:r>
              <a:rPr lang="en-AU" sz="3200" b="1" dirty="0"/>
              <a:t>173</a:t>
            </a:r>
          </a:p>
        </p:txBody>
      </p:sp>
      <p:pic>
        <p:nvPicPr>
          <p:cNvPr id="13" name="Imagen 12" descr="Dibujo en blanco y negro de una persona&#10;&#10;Descripción generada automáticamente con confianza baja">
            <a:extLst>
              <a:ext uri="{FF2B5EF4-FFF2-40B4-BE49-F238E27FC236}">
                <a16:creationId xmlns:a16="http://schemas.microsoft.com/office/drawing/2014/main" id="{2AD8A681-84DE-354F-87A3-3B150D8E5ABF}"/>
              </a:ext>
            </a:extLst>
          </p:cNvPr>
          <p:cNvPicPr>
            <a:picLocks noChangeAspect="1"/>
          </p:cNvPicPr>
          <p:nvPr/>
        </p:nvPicPr>
        <p:blipFill rotWithShape="1">
          <a:blip r:embed="rId4"/>
          <a:srcRect l="5161" t="52824" r="72093" b="14148"/>
          <a:stretch/>
        </p:blipFill>
        <p:spPr>
          <a:xfrm>
            <a:off x="6933444" y="5406046"/>
            <a:ext cx="1057002" cy="515914"/>
          </a:xfrm>
          <a:prstGeom prst="rect">
            <a:avLst/>
          </a:prstGeom>
        </p:spPr>
      </p:pic>
      <p:sp>
        <p:nvSpPr>
          <p:cNvPr id="14" name="CuadroTexto 13">
            <a:extLst>
              <a:ext uri="{FF2B5EF4-FFF2-40B4-BE49-F238E27FC236}">
                <a16:creationId xmlns:a16="http://schemas.microsoft.com/office/drawing/2014/main" id="{28652BC1-7723-BD47-8623-E967920CDA64}"/>
              </a:ext>
            </a:extLst>
          </p:cNvPr>
          <p:cNvSpPr txBox="1"/>
          <p:nvPr/>
        </p:nvSpPr>
        <p:spPr>
          <a:xfrm>
            <a:off x="10780607" y="6083064"/>
            <a:ext cx="620683" cy="584775"/>
          </a:xfrm>
          <a:prstGeom prst="rect">
            <a:avLst/>
          </a:prstGeom>
          <a:noFill/>
        </p:spPr>
        <p:txBody>
          <a:bodyPr wrap="none" rtlCol="0">
            <a:spAutoFit/>
          </a:bodyPr>
          <a:lstStyle/>
          <a:p>
            <a:r>
              <a:rPr lang="en-AU" sz="3200" b="1" dirty="0"/>
              <a:t>84</a:t>
            </a:r>
          </a:p>
        </p:txBody>
      </p:sp>
      <p:pic>
        <p:nvPicPr>
          <p:cNvPr id="16" name="Gráfico 15" descr="Reloj con relleno sólido">
            <a:extLst>
              <a:ext uri="{FF2B5EF4-FFF2-40B4-BE49-F238E27FC236}">
                <a16:creationId xmlns:a16="http://schemas.microsoft.com/office/drawing/2014/main" id="{0B639D48-71DF-4A4C-9AB2-C15063B672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9519" y="4004017"/>
            <a:ext cx="687003" cy="687003"/>
          </a:xfrm>
          <a:prstGeom prst="rect">
            <a:avLst/>
          </a:prstGeom>
        </p:spPr>
      </p:pic>
      <p:pic>
        <p:nvPicPr>
          <p:cNvPr id="18" name="Imagen 17" descr="Imagen que contiene viejo, sostener, cocina, filtro&#10;&#10;Descripción generada automáticamente">
            <a:extLst>
              <a:ext uri="{FF2B5EF4-FFF2-40B4-BE49-F238E27FC236}">
                <a16:creationId xmlns:a16="http://schemas.microsoft.com/office/drawing/2014/main" id="{05F4BD84-316A-5F40-AFB4-BA0DD0F0140F}"/>
              </a:ext>
            </a:extLst>
          </p:cNvPr>
          <p:cNvPicPr>
            <a:picLocks noChangeAspect="1"/>
          </p:cNvPicPr>
          <p:nvPr/>
        </p:nvPicPr>
        <p:blipFill>
          <a:blip r:embed="rId7"/>
          <a:stretch>
            <a:fillRect/>
          </a:stretch>
        </p:blipFill>
        <p:spPr>
          <a:xfrm>
            <a:off x="748738" y="3060283"/>
            <a:ext cx="1004835" cy="914400"/>
          </a:xfrm>
          <a:prstGeom prst="rect">
            <a:avLst/>
          </a:prstGeom>
        </p:spPr>
      </p:pic>
      <p:sp>
        <p:nvSpPr>
          <p:cNvPr id="19" name="CuadroTexto 18">
            <a:extLst>
              <a:ext uri="{FF2B5EF4-FFF2-40B4-BE49-F238E27FC236}">
                <a16:creationId xmlns:a16="http://schemas.microsoft.com/office/drawing/2014/main" id="{21FDAC01-CC3F-964A-A6D4-DB693CDD304F}"/>
              </a:ext>
            </a:extLst>
          </p:cNvPr>
          <p:cNvSpPr txBox="1"/>
          <p:nvPr/>
        </p:nvSpPr>
        <p:spPr>
          <a:xfrm>
            <a:off x="1547291" y="4129097"/>
            <a:ext cx="3657755" cy="400110"/>
          </a:xfrm>
          <a:prstGeom prst="rect">
            <a:avLst/>
          </a:prstGeom>
          <a:noFill/>
        </p:spPr>
        <p:txBody>
          <a:bodyPr wrap="square" rtlCol="0">
            <a:spAutoFit/>
          </a:bodyPr>
          <a:lstStyle/>
          <a:p>
            <a:r>
              <a:rPr lang="en-US" sz="2000" dirty="0"/>
              <a:t>Median ART = 34 [26;74] days</a:t>
            </a:r>
            <a:endParaRPr lang="en-AU" sz="2000" dirty="0"/>
          </a:p>
        </p:txBody>
      </p:sp>
      <p:sp>
        <p:nvSpPr>
          <p:cNvPr id="20" name="CuadroTexto 19">
            <a:extLst>
              <a:ext uri="{FF2B5EF4-FFF2-40B4-BE49-F238E27FC236}">
                <a16:creationId xmlns:a16="http://schemas.microsoft.com/office/drawing/2014/main" id="{10EB0FC8-F9BB-AB4E-B753-E55745E5F782}"/>
              </a:ext>
            </a:extLst>
          </p:cNvPr>
          <p:cNvSpPr txBox="1"/>
          <p:nvPr/>
        </p:nvSpPr>
        <p:spPr>
          <a:xfrm>
            <a:off x="1650750" y="3277813"/>
            <a:ext cx="3673564" cy="400110"/>
          </a:xfrm>
          <a:prstGeom prst="rect">
            <a:avLst/>
          </a:prstGeom>
          <a:noFill/>
        </p:spPr>
        <p:txBody>
          <a:bodyPr wrap="square" rtlCol="0">
            <a:spAutoFit/>
          </a:bodyPr>
          <a:lstStyle/>
          <a:p>
            <a:r>
              <a:rPr lang="en-AU" sz="2000" dirty="0"/>
              <a:t>Median VL =  5.21 logs (3.8 to 6)</a:t>
            </a:r>
            <a:endParaRPr lang="en-US" sz="2000" dirty="0"/>
          </a:p>
        </p:txBody>
      </p:sp>
      <p:sp>
        <p:nvSpPr>
          <p:cNvPr id="21" name="CuadroTexto 20">
            <a:extLst>
              <a:ext uri="{FF2B5EF4-FFF2-40B4-BE49-F238E27FC236}">
                <a16:creationId xmlns:a16="http://schemas.microsoft.com/office/drawing/2014/main" id="{A568004F-7277-E348-81B3-5460269FA1FC}"/>
              </a:ext>
            </a:extLst>
          </p:cNvPr>
          <p:cNvSpPr txBox="1"/>
          <p:nvPr/>
        </p:nvSpPr>
        <p:spPr>
          <a:xfrm>
            <a:off x="1680220" y="4843339"/>
            <a:ext cx="1949245" cy="1015663"/>
          </a:xfrm>
          <a:prstGeom prst="rect">
            <a:avLst/>
          </a:prstGeom>
          <a:noFill/>
        </p:spPr>
        <p:txBody>
          <a:bodyPr wrap="square" rtlCol="0">
            <a:spAutoFit/>
          </a:bodyPr>
          <a:lstStyle/>
          <a:p>
            <a:pPr algn="ctr"/>
            <a:r>
              <a:rPr lang="en-US" sz="2000" dirty="0"/>
              <a:t>3TC+ABC+LPV/r</a:t>
            </a:r>
          </a:p>
          <a:p>
            <a:pPr algn="ctr"/>
            <a:r>
              <a:rPr lang="en-US" sz="2000" dirty="0"/>
              <a:t>or </a:t>
            </a:r>
          </a:p>
          <a:p>
            <a:pPr algn="ctr"/>
            <a:r>
              <a:rPr lang="en-US" sz="2000" dirty="0"/>
              <a:t>3TC+AZT+ LPV/r</a:t>
            </a:r>
          </a:p>
        </p:txBody>
      </p:sp>
      <p:pic>
        <p:nvPicPr>
          <p:cNvPr id="23" name="Gráfico 22" descr="Cara confundida con relleno sólido con relleno sólido">
            <a:extLst>
              <a:ext uri="{FF2B5EF4-FFF2-40B4-BE49-F238E27FC236}">
                <a16:creationId xmlns:a16="http://schemas.microsoft.com/office/drawing/2014/main" id="{0E7B854D-AE66-2B41-9D4D-985584D6BB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820" y="5938704"/>
            <a:ext cx="914400" cy="914400"/>
          </a:xfrm>
          <a:prstGeom prst="rect">
            <a:avLst/>
          </a:prstGeom>
        </p:spPr>
      </p:pic>
      <p:sp>
        <p:nvSpPr>
          <p:cNvPr id="24" name="CuadroTexto 23">
            <a:extLst>
              <a:ext uri="{FF2B5EF4-FFF2-40B4-BE49-F238E27FC236}">
                <a16:creationId xmlns:a16="http://schemas.microsoft.com/office/drawing/2014/main" id="{2320DAC5-9E07-7F43-8286-C358FF116619}"/>
              </a:ext>
            </a:extLst>
          </p:cNvPr>
          <p:cNvSpPr txBox="1"/>
          <p:nvPr/>
        </p:nvSpPr>
        <p:spPr>
          <a:xfrm>
            <a:off x="1584123" y="6189228"/>
            <a:ext cx="4138133" cy="400110"/>
          </a:xfrm>
          <a:prstGeom prst="rect">
            <a:avLst/>
          </a:prstGeom>
          <a:noFill/>
        </p:spPr>
        <p:txBody>
          <a:bodyPr wrap="square" rtlCol="0">
            <a:spAutoFit/>
          </a:bodyPr>
          <a:lstStyle/>
          <a:p>
            <a:r>
              <a:rPr lang="en-US" sz="2000" dirty="0"/>
              <a:t>Suboptimal adherence (&lt;90%): 56%</a:t>
            </a:r>
            <a:endParaRPr lang="en-AU" sz="2000" dirty="0"/>
          </a:p>
        </p:txBody>
      </p:sp>
      <p:sp>
        <p:nvSpPr>
          <p:cNvPr id="22" name="Titre 1">
            <a:extLst>
              <a:ext uri="{FF2B5EF4-FFF2-40B4-BE49-F238E27FC236}">
                <a16:creationId xmlns:a16="http://schemas.microsoft.com/office/drawing/2014/main" id="{B9E271C5-894E-4531-83F0-64872D59A585}"/>
              </a:ext>
            </a:extLst>
          </p:cNvPr>
          <p:cNvSpPr>
            <a:spLocks noGrp="1"/>
          </p:cNvSpPr>
          <p:nvPr>
            <p:ph type="title"/>
          </p:nvPr>
        </p:nvSpPr>
        <p:spPr>
          <a:xfrm>
            <a:off x="838200" y="365125"/>
            <a:ext cx="10515600" cy="1325563"/>
          </a:xfrm>
        </p:spPr>
        <p:txBody>
          <a:bodyPr/>
          <a:lstStyle/>
          <a:p>
            <a:pPr algn="ctr"/>
            <a:r>
              <a:rPr lang="fr-FR" dirty="0" err="1"/>
              <a:t>Results</a:t>
            </a:r>
            <a:endParaRPr lang="en-US" dirty="0"/>
          </a:p>
        </p:txBody>
      </p:sp>
      <p:cxnSp>
        <p:nvCxnSpPr>
          <p:cNvPr id="25" name="Connecteur droit 24">
            <a:extLst>
              <a:ext uri="{FF2B5EF4-FFF2-40B4-BE49-F238E27FC236}">
                <a16:creationId xmlns:a16="http://schemas.microsoft.com/office/drawing/2014/main" id="{08B4EC46-0354-4AE4-B54E-2E7A8C90C6FB}"/>
              </a:ext>
            </a:extLst>
          </p:cNvPr>
          <p:cNvCxnSpPr/>
          <p:nvPr/>
        </p:nvCxnSpPr>
        <p:spPr>
          <a:xfrm>
            <a:off x="1083212" y="1012874"/>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26" name="Connecteur droit 25">
            <a:extLst>
              <a:ext uri="{FF2B5EF4-FFF2-40B4-BE49-F238E27FC236}">
                <a16:creationId xmlns:a16="http://schemas.microsoft.com/office/drawing/2014/main" id="{CDD9E84B-7534-47C0-A42B-9E1BD23A8268}"/>
              </a:ext>
            </a:extLst>
          </p:cNvPr>
          <p:cNvCxnSpPr/>
          <p:nvPr/>
        </p:nvCxnSpPr>
        <p:spPr>
          <a:xfrm>
            <a:off x="7903699" y="1010526"/>
            <a:ext cx="3305908" cy="0"/>
          </a:xfrm>
          <a:prstGeom prst="line">
            <a:avLst/>
          </a:prstGeom>
        </p:spPr>
        <p:style>
          <a:lnRef idx="3">
            <a:schemeClr val="dk1"/>
          </a:lnRef>
          <a:fillRef idx="0">
            <a:schemeClr val="dk1"/>
          </a:fillRef>
          <a:effectRef idx="2">
            <a:schemeClr val="dk1"/>
          </a:effectRef>
          <a:fontRef idx="minor">
            <a:schemeClr val="tx1"/>
          </a:fontRef>
        </p:style>
      </p:cxnSp>
      <p:pic>
        <p:nvPicPr>
          <p:cNvPr id="27" name="Imagen 16">
            <a:extLst>
              <a:ext uri="{FF2B5EF4-FFF2-40B4-BE49-F238E27FC236}">
                <a16:creationId xmlns:a16="http://schemas.microsoft.com/office/drawing/2014/main" id="{1AB0C6D6-A513-478F-86D7-4C5EFEA73B10}"/>
              </a:ext>
            </a:extLst>
          </p:cNvPr>
          <p:cNvPicPr>
            <a:picLocks noChangeAspect="1"/>
          </p:cNvPicPr>
          <p:nvPr/>
        </p:nvPicPr>
        <p:blipFill>
          <a:blip r:embed="rId10"/>
          <a:stretch>
            <a:fillRect/>
          </a:stretch>
        </p:blipFill>
        <p:spPr>
          <a:xfrm>
            <a:off x="4828749" y="1796225"/>
            <a:ext cx="1270000" cy="560779"/>
          </a:xfrm>
          <a:prstGeom prst="rect">
            <a:avLst/>
          </a:prstGeom>
        </p:spPr>
      </p:pic>
      <p:pic>
        <p:nvPicPr>
          <p:cNvPr id="28" name="Imagen 28">
            <a:extLst>
              <a:ext uri="{FF2B5EF4-FFF2-40B4-BE49-F238E27FC236}">
                <a16:creationId xmlns:a16="http://schemas.microsoft.com/office/drawing/2014/main" id="{46E6B8EB-4848-4E23-8BCE-55E6745A6B38}"/>
              </a:ext>
            </a:extLst>
          </p:cNvPr>
          <p:cNvPicPr>
            <a:picLocks noChangeAspect="1"/>
          </p:cNvPicPr>
          <p:nvPr/>
        </p:nvPicPr>
        <p:blipFill>
          <a:blip r:embed="rId10"/>
          <a:stretch>
            <a:fillRect/>
          </a:stretch>
        </p:blipFill>
        <p:spPr>
          <a:xfrm>
            <a:off x="5980832" y="1796007"/>
            <a:ext cx="1270000" cy="560779"/>
          </a:xfrm>
          <a:prstGeom prst="rect">
            <a:avLst/>
          </a:prstGeom>
        </p:spPr>
      </p:pic>
      <p:sp>
        <p:nvSpPr>
          <p:cNvPr id="6" name="ZoneTexte 5">
            <a:extLst>
              <a:ext uri="{FF2B5EF4-FFF2-40B4-BE49-F238E27FC236}">
                <a16:creationId xmlns:a16="http://schemas.microsoft.com/office/drawing/2014/main" id="{55F51EE9-C5E3-4753-9F50-4C9F53DFA69E}"/>
              </a:ext>
            </a:extLst>
          </p:cNvPr>
          <p:cNvSpPr txBox="1"/>
          <p:nvPr/>
        </p:nvSpPr>
        <p:spPr>
          <a:xfrm>
            <a:off x="4616300" y="2475915"/>
            <a:ext cx="2959400" cy="461665"/>
          </a:xfrm>
          <a:prstGeom prst="rect">
            <a:avLst/>
          </a:prstGeom>
          <a:noFill/>
        </p:spPr>
        <p:txBody>
          <a:bodyPr wrap="none" rtlCol="0">
            <a:spAutoFit/>
          </a:bodyPr>
          <a:lstStyle/>
          <a:p>
            <a:r>
              <a:rPr lang="fr-FR" sz="2400" dirty="0"/>
              <a:t>212 enrolled in EARTH</a:t>
            </a:r>
            <a:endParaRPr lang="en-US" sz="2400" dirty="0"/>
          </a:p>
        </p:txBody>
      </p:sp>
      <p:pic>
        <p:nvPicPr>
          <p:cNvPr id="29" name="Imagen 12" descr="Dibujo en blanco y negro de una persona&#10;&#10;Descripción generada automáticamente con confianza baja">
            <a:extLst>
              <a:ext uri="{FF2B5EF4-FFF2-40B4-BE49-F238E27FC236}">
                <a16:creationId xmlns:a16="http://schemas.microsoft.com/office/drawing/2014/main" id="{364EEE79-7125-4BDE-BD25-7E620AFE7F87}"/>
              </a:ext>
            </a:extLst>
          </p:cNvPr>
          <p:cNvPicPr>
            <a:picLocks noChangeAspect="1"/>
          </p:cNvPicPr>
          <p:nvPr/>
        </p:nvPicPr>
        <p:blipFill rotWithShape="1">
          <a:blip r:embed="rId4"/>
          <a:srcRect l="63680" t="20708" r="21788" b="14898"/>
          <a:stretch/>
        </p:blipFill>
        <p:spPr>
          <a:xfrm>
            <a:off x="9059592" y="4958313"/>
            <a:ext cx="675249" cy="1005852"/>
          </a:xfrm>
          <a:prstGeom prst="rect">
            <a:avLst/>
          </a:prstGeom>
        </p:spPr>
      </p:pic>
      <p:sp>
        <p:nvSpPr>
          <p:cNvPr id="9" name="ZoneTexte 8">
            <a:extLst>
              <a:ext uri="{FF2B5EF4-FFF2-40B4-BE49-F238E27FC236}">
                <a16:creationId xmlns:a16="http://schemas.microsoft.com/office/drawing/2014/main" id="{89DAAAED-4FAF-4054-9401-8B0E061E3001}"/>
              </a:ext>
            </a:extLst>
          </p:cNvPr>
          <p:cNvSpPr txBox="1"/>
          <p:nvPr/>
        </p:nvSpPr>
        <p:spPr>
          <a:xfrm>
            <a:off x="6764636" y="4157233"/>
            <a:ext cx="1352486" cy="400110"/>
          </a:xfrm>
          <a:prstGeom prst="rect">
            <a:avLst/>
          </a:prstGeom>
          <a:noFill/>
        </p:spPr>
        <p:txBody>
          <a:bodyPr wrap="none" rtlCol="0">
            <a:spAutoFit/>
          </a:bodyPr>
          <a:lstStyle/>
          <a:p>
            <a:r>
              <a:rPr lang="fr-FR" sz="2000" dirty="0"/>
              <a:t>&lt; 3 </a:t>
            </a:r>
            <a:r>
              <a:rPr lang="fr-FR" sz="2000" dirty="0" err="1"/>
              <a:t>months</a:t>
            </a:r>
            <a:endParaRPr lang="en-US" sz="2000" dirty="0"/>
          </a:p>
        </p:txBody>
      </p:sp>
      <p:sp>
        <p:nvSpPr>
          <p:cNvPr id="12" name="ZoneTexte 11">
            <a:extLst>
              <a:ext uri="{FF2B5EF4-FFF2-40B4-BE49-F238E27FC236}">
                <a16:creationId xmlns:a16="http://schemas.microsoft.com/office/drawing/2014/main" id="{C9D15798-A2AE-41ED-91FD-B7EDF5EE45C7}"/>
              </a:ext>
            </a:extLst>
          </p:cNvPr>
          <p:cNvSpPr txBox="1"/>
          <p:nvPr/>
        </p:nvSpPr>
        <p:spPr>
          <a:xfrm>
            <a:off x="8890781" y="4164035"/>
            <a:ext cx="825932" cy="400110"/>
          </a:xfrm>
          <a:prstGeom prst="rect">
            <a:avLst/>
          </a:prstGeom>
          <a:noFill/>
        </p:spPr>
        <p:txBody>
          <a:bodyPr wrap="none" rtlCol="0">
            <a:spAutoFit/>
          </a:bodyPr>
          <a:lstStyle/>
          <a:p>
            <a:r>
              <a:rPr lang="fr-FR" sz="2000" dirty="0"/>
              <a:t>1 </a:t>
            </a:r>
            <a:r>
              <a:rPr lang="fr-FR" sz="2000" dirty="0" err="1"/>
              <a:t>year</a:t>
            </a:r>
            <a:endParaRPr lang="en-US" sz="2000" dirty="0"/>
          </a:p>
        </p:txBody>
      </p:sp>
      <p:sp>
        <p:nvSpPr>
          <p:cNvPr id="15" name="ZoneTexte 14">
            <a:extLst>
              <a:ext uri="{FF2B5EF4-FFF2-40B4-BE49-F238E27FC236}">
                <a16:creationId xmlns:a16="http://schemas.microsoft.com/office/drawing/2014/main" id="{AF0E3D9B-1259-426C-B9E7-DC6CEB748984}"/>
              </a:ext>
            </a:extLst>
          </p:cNvPr>
          <p:cNvSpPr txBox="1"/>
          <p:nvPr/>
        </p:nvSpPr>
        <p:spPr>
          <a:xfrm>
            <a:off x="10527385" y="4164035"/>
            <a:ext cx="922560" cy="400110"/>
          </a:xfrm>
          <a:prstGeom prst="rect">
            <a:avLst/>
          </a:prstGeom>
          <a:noFill/>
        </p:spPr>
        <p:txBody>
          <a:bodyPr wrap="none" rtlCol="0">
            <a:spAutoFit/>
          </a:bodyPr>
          <a:lstStyle/>
          <a:p>
            <a:r>
              <a:rPr lang="fr-FR" sz="2000" dirty="0"/>
              <a:t>2 </a:t>
            </a:r>
            <a:r>
              <a:rPr lang="fr-FR" sz="2000" dirty="0" err="1"/>
              <a:t>years</a:t>
            </a:r>
            <a:endParaRPr lang="en-US" sz="2000" dirty="0"/>
          </a:p>
        </p:txBody>
      </p:sp>
      <p:pic>
        <p:nvPicPr>
          <p:cNvPr id="30" name="Imagen 12" descr="Dibujo en blanco y negro de una persona&#10;&#10;Descripción generada automáticamente con confianza baja">
            <a:extLst>
              <a:ext uri="{FF2B5EF4-FFF2-40B4-BE49-F238E27FC236}">
                <a16:creationId xmlns:a16="http://schemas.microsoft.com/office/drawing/2014/main" id="{2920099F-EF74-4305-B5FB-90D61C327F0F}"/>
              </a:ext>
            </a:extLst>
          </p:cNvPr>
          <p:cNvPicPr>
            <a:picLocks noChangeAspect="1"/>
          </p:cNvPicPr>
          <p:nvPr/>
        </p:nvPicPr>
        <p:blipFill rotWithShape="1">
          <a:blip r:embed="rId4"/>
          <a:srcRect l="77271" t="4907" r="4481" b="9238"/>
          <a:stretch/>
        </p:blipFill>
        <p:spPr>
          <a:xfrm>
            <a:off x="10701645" y="4681017"/>
            <a:ext cx="847924" cy="1341083"/>
          </a:xfrm>
          <a:prstGeom prst="rect">
            <a:avLst/>
          </a:prstGeom>
        </p:spPr>
      </p:pic>
      <p:sp>
        <p:nvSpPr>
          <p:cNvPr id="17" name="ZoneTexte 16">
            <a:extLst>
              <a:ext uri="{FF2B5EF4-FFF2-40B4-BE49-F238E27FC236}">
                <a16:creationId xmlns:a16="http://schemas.microsoft.com/office/drawing/2014/main" id="{9AE3BB5F-95A7-4842-AE7D-75DAA275F8D7}"/>
              </a:ext>
            </a:extLst>
          </p:cNvPr>
          <p:cNvSpPr txBox="1"/>
          <p:nvPr/>
        </p:nvSpPr>
        <p:spPr>
          <a:xfrm>
            <a:off x="3931690" y="5142331"/>
            <a:ext cx="704701" cy="400110"/>
          </a:xfrm>
          <a:prstGeom prst="rect">
            <a:avLst/>
          </a:prstGeom>
          <a:noFill/>
        </p:spPr>
        <p:txBody>
          <a:bodyPr wrap="square" rtlCol="0">
            <a:spAutoFit/>
          </a:bodyPr>
          <a:lstStyle/>
          <a:p>
            <a:r>
              <a:rPr lang="fr-FR" sz="2000" dirty="0"/>
              <a:t>83%</a:t>
            </a:r>
            <a:endParaRPr lang="en-US" sz="2000" dirty="0"/>
          </a:p>
        </p:txBody>
      </p:sp>
      <p:sp>
        <p:nvSpPr>
          <p:cNvPr id="31" name="Accolade fermante 30">
            <a:extLst>
              <a:ext uri="{FF2B5EF4-FFF2-40B4-BE49-F238E27FC236}">
                <a16:creationId xmlns:a16="http://schemas.microsoft.com/office/drawing/2014/main" id="{D6CB5DC0-4F3B-41F8-A4F5-D9E9A8FCE1B0}"/>
              </a:ext>
            </a:extLst>
          </p:cNvPr>
          <p:cNvSpPr/>
          <p:nvPr/>
        </p:nvSpPr>
        <p:spPr>
          <a:xfrm>
            <a:off x="3599818" y="4967613"/>
            <a:ext cx="269211" cy="7270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Tree>
    <p:custDataLst>
      <p:tags r:id="rId1"/>
    </p:custDataLst>
    <p:extLst>
      <p:ext uri="{BB962C8B-B14F-4D97-AF65-F5344CB8AC3E}">
        <p14:creationId xmlns:p14="http://schemas.microsoft.com/office/powerpoint/2010/main" val="448373312"/>
      </p:ext>
    </p:extLst>
  </p:cSld>
  <p:clrMapOvr>
    <a:masterClrMapping/>
  </p:clrMapOvr>
  <mc:AlternateContent xmlns:mc="http://schemas.openxmlformats.org/markup-compatibility/2006" xmlns:p14="http://schemas.microsoft.com/office/powerpoint/2010/main">
    <mc:Choice Requires="p14">
      <p:transition spd="slow" p14:dur="2000" advTm="58634"/>
    </mc:Choice>
    <mc:Fallback xmlns="">
      <p:transition spd="slow" advTm="586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4" grpId="0"/>
      <p:bldP spid="19" grpId="0"/>
      <p:bldP spid="21" grpId="0"/>
      <p:bldP spid="24" grpId="0"/>
      <p:bldP spid="9" grpId="0"/>
      <p:bldP spid="12" grpId="0"/>
      <p:bldP spid="15" grpId="0"/>
      <p:bldP spid="17" grpId="0"/>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C257AB8-8D4C-0442-8253-BD3EEB1C415A}"/>
              </a:ext>
            </a:extLst>
          </p:cNvPr>
          <p:cNvSpPr>
            <a:spLocks noGrp="1"/>
          </p:cNvSpPr>
          <p:nvPr>
            <p:ph idx="1"/>
          </p:nvPr>
        </p:nvSpPr>
        <p:spPr>
          <a:xfrm>
            <a:off x="-17454" y="2533437"/>
            <a:ext cx="6242715" cy="4765515"/>
          </a:xfrm>
        </p:spPr>
        <p:txBody>
          <a:bodyPr>
            <a:normAutofit/>
          </a:bodyPr>
          <a:lstStyle/>
          <a:p>
            <a:pPr marL="0" indent="0">
              <a:buNone/>
            </a:pPr>
            <a:endParaRPr lang="en-US" sz="2400" dirty="0"/>
          </a:p>
          <a:p>
            <a:pPr>
              <a:buFont typeface="Wingdings" panose="05000000000000000000" pitchFamily="2" charset="2"/>
              <a:buChar char="Ø"/>
            </a:pPr>
            <a:r>
              <a:rPr lang="en-US" sz="2400" b="1" dirty="0"/>
              <a:t> Probability of death:</a:t>
            </a:r>
          </a:p>
          <a:p>
            <a:pPr>
              <a:buFontTx/>
              <a:buChar char="-"/>
            </a:pPr>
            <a:r>
              <a:rPr lang="en-US" sz="2400" b="1" dirty="0"/>
              <a:t>at 1 year = 11% </a:t>
            </a:r>
            <a:r>
              <a:rPr lang="en-US" sz="2400" dirty="0"/>
              <a:t>(CI95%,6 to 15)</a:t>
            </a:r>
          </a:p>
          <a:p>
            <a:pPr>
              <a:buFontTx/>
              <a:buChar char="-"/>
            </a:pPr>
            <a:r>
              <a:rPr lang="en-US" sz="2400" b="1" dirty="0"/>
              <a:t>at 2 years = 12% </a:t>
            </a:r>
            <a:r>
              <a:rPr lang="en-US" sz="2400" dirty="0"/>
              <a:t>(CI95%,7 to 17)</a:t>
            </a:r>
          </a:p>
          <a:p>
            <a:pPr marL="0" indent="0">
              <a:buNone/>
            </a:pPr>
            <a:endParaRPr lang="fr-FR" sz="2400" dirty="0"/>
          </a:p>
        </p:txBody>
      </p:sp>
      <p:sp>
        <p:nvSpPr>
          <p:cNvPr id="9" name="Titre 1">
            <a:extLst>
              <a:ext uri="{FF2B5EF4-FFF2-40B4-BE49-F238E27FC236}">
                <a16:creationId xmlns:a16="http://schemas.microsoft.com/office/drawing/2014/main" id="{8F664D44-8ED7-4E11-8220-2EB27BA499A7}"/>
              </a:ext>
            </a:extLst>
          </p:cNvPr>
          <p:cNvSpPr txBox="1">
            <a:spLocks/>
          </p:cNvSpPr>
          <p:nvPr/>
        </p:nvSpPr>
        <p:spPr>
          <a:xfrm>
            <a:off x="838200" y="837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t>Results</a:t>
            </a:r>
            <a:endParaRPr lang="en-US" dirty="0"/>
          </a:p>
        </p:txBody>
      </p:sp>
      <p:cxnSp>
        <p:nvCxnSpPr>
          <p:cNvPr id="10" name="Connecteur droit 9">
            <a:extLst>
              <a:ext uri="{FF2B5EF4-FFF2-40B4-BE49-F238E27FC236}">
                <a16:creationId xmlns:a16="http://schemas.microsoft.com/office/drawing/2014/main" id="{E1F56BD9-C5C1-4863-838D-A53A1E8F101A}"/>
              </a:ext>
            </a:extLst>
          </p:cNvPr>
          <p:cNvCxnSpPr/>
          <p:nvPr/>
        </p:nvCxnSpPr>
        <p:spPr>
          <a:xfrm>
            <a:off x="1083212" y="731518"/>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11" name="Connecteur droit 10">
            <a:extLst>
              <a:ext uri="{FF2B5EF4-FFF2-40B4-BE49-F238E27FC236}">
                <a16:creationId xmlns:a16="http://schemas.microsoft.com/office/drawing/2014/main" id="{C1F34FE5-E861-433B-B18D-E628FBEE9FF4}"/>
              </a:ext>
            </a:extLst>
          </p:cNvPr>
          <p:cNvCxnSpPr/>
          <p:nvPr/>
        </p:nvCxnSpPr>
        <p:spPr>
          <a:xfrm>
            <a:off x="7903699" y="729170"/>
            <a:ext cx="3305908" cy="0"/>
          </a:xfrm>
          <a:prstGeom prst="line">
            <a:avLst/>
          </a:prstGeom>
        </p:spPr>
        <p:style>
          <a:lnRef idx="3">
            <a:schemeClr val="dk1"/>
          </a:lnRef>
          <a:fillRef idx="0">
            <a:schemeClr val="dk1"/>
          </a:fillRef>
          <a:effectRef idx="2">
            <a:schemeClr val="dk1"/>
          </a:effectRef>
          <a:fontRef idx="minor">
            <a:schemeClr val="tx1"/>
          </a:fontRef>
        </p:style>
      </p:cxnSp>
      <p:pic>
        <p:nvPicPr>
          <p:cNvPr id="13" name="Imagen 16">
            <a:extLst>
              <a:ext uri="{FF2B5EF4-FFF2-40B4-BE49-F238E27FC236}">
                <a16:creationId xmlns:a16="http://schemas.microsoft.com/office/drawing/2014/main" id="{0FF400B7-A52F-4671-A507-3AB915B64344}"/>
              </a:ext>
            </a:extLst>
          </p:cNvPr>
          <p:cNvPicPr>
            <a:picLocks noChangeAspect="1"/>
          </p:cNvPicPr>
          <p:nvPr/>
        </p:nvPicPr>
        <p:blipFill>
          <a:blip r:embed="rId3"/>
          <a:stretch>
            <a:fillRect/>
          </a:stretch>
        </p:blipFill>
        <p:spPr>
          <a:xfrm>
            <a:off x="4828749" y="1135044"/>
            <a:ext cx="1270000" cy="560779"/>
          </a:xfrm>
          <a:prstGeom prst="rect">
            <a:avLst/>
          </a:prstGeom>
        </p:spPr>
      </p:pic>
      <p:pic>
        <p:nvPicPr>
          <p:cNvPr id="14" name="Imagen 28">
            <a:extLst>
              <a:ext uri="{FF2B5EF4-FFF2-40B4-BE49-F238E27FC236}">
                <a16:creationId xmlns:a16="http://schemas.microsoft.com/office/drawing/2014/main" id="{EC90ED8B-8AE0-45ED-ACD0-4B3C45AFCE7A}"/>
              </a:ext>
            </a:extLst>
          </p:cNvPr>
          <p:cNvPicPr>
            <a:picLocks noChangeAspect="1"/>
          </p:cNvPicPr>
          <p:nvPr/>
        </p:nvPicPr>
        <p:blipFill>
          <a:blip r:embed="rId3"/>
          <a:stretch>
            <a:fillRect/>
          </a:stretch>
        </p:blipFill>
        <p:spPr>
          <a:xfrm>
            <a:off x="5980832" y="1134826"/>
            <a:ext cx="1270000" cy="560779"/>
          </a:xfrm>
          <a:prstGeom prst="rect">
            <a:avLst/>
          </a:prstGeom>
        </p:spPr>
      </p:pic>
      <p:sp>
        <p:nvSpPr>
          <p:cNvPr id="15" name="ZoneTexte 14">
            <a:extLst>
              <a:ext uri="{FF2B5EF4-FFF2-40B4-BE49-F238E27FC236}">
                <a16:creationId xmlns:a16="http://schemas.microsoft.com/office/drawing/2014/main" id="{4E9C84A2-FB7E-483C-AE78-099B879DB3BC}"/>
              </a:ext>
            </a:extLst>
          </p:cNvPr>
          <p:cNvSpPr txBox="1"/>
          <p:nvPr/>
        </p:nvSpPr>
        <p:spPr>
          <a:xfrm>
            <a:off x="4616300" y="1730326"/>
            <a:ext cx="2959400" cy="461665"/>
          </a:xfrm>
          <a:prstGeom prst="rect">
            <a:avLst/>
          </a:prstGeom>
          <a:noFill/>
        </p:spPr>
        <p:txBody>
          <a:bodyPr wrap="none" rtlCol="0">
            <a:spAutoFit/>
          </a:bodyPr>
          <a:lstStyle/>
          <a:p>
            <a:r>
              <a:rPr lang="fr-FR" sz="2400" b="1" dirty="0"/>
              <a:t>212</a:t>
            </a:r>
            <a:r>
              <a:rPr lang="fr-FR" sz="2400" dirty="0"/>
              <a:t> enrolled in EARTH</a:t>
            </a:r>
            <a:endParaRPr lang="en-US" sz="2400" dirty="0"/>
          </a:p>
        </p:txBody>
      </p:sp>
      <p:cxnSp>
        <p:nvCxnSpPr>
          <p:cNvPr id="21" name="Connecteur droit avec flèche 20">
            <a:extLst>
              <a:ext uri="{FF2B5EF4-FFF2-40B4-BE49-F238E27FC236}">
                <a16:creationId xmlns:a16="http://schemas.microsoft.com/office/drawing/2014/main" id="{CFCE18EA-6EA6-4019-8720-9EAD16F7115D}"/>
              </a:ext>
            </a:extLst>
          </p:cNvPr>
          <p:cNvCxnSpPr/>
          <p:nvPr/>
        </p:nvCxnSpPr>
        <p:spPr>
          <a:xfrm>
            <a:off x="6096000" y="2158585"/>
            <a:ext cx="0" cy="3536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9931B04-10DF-4D57-A05D-4598C363E06F}"/>
              </a:ext>
            </a:extLst>
          </p:cNvPr>
          <p:cNvSpPr/>
          <p:nvPr/>
        </p:nvSpPr>
        <p:spPr>
          <a:xfrm>
            <a:off x="3784214" y="2498275"/>
            <a:ext cx="4628268" cy="1200329"/>
          </a:xfrm>
          <a:prstGeom prst="rect">
            <a:avLst/>
          </a:prstGeom>
        </p:spPr>
        <p:txBody>
          <a:bodyPr wrap="square">
            <a:spAutoFit/>
          </a:bodyPr>
          <a:lstStyle/>
          <a:p>
            <a:pPr algn="ctr"/>
            <a:r>
              <a:rPr lang="en-US" sz="2400" b="1" dirty="0"/>
              <a:t>23 patients </a:t>
            </a:r>
            <a:r>
              <a:rPr lang="en-US" sz="2400" dirty="0"/>
              <a:t>(10.8%) died</a:t>
            </a:r>
          </a:p>
          <a:p>
            <a:pPr algn="ctr"/>
            <a:r>
              <a:rPr lang="en-US" sz="2400" dirty="0"/>
              <a:t>At a median of 2.5 [0.6;6.8] months</a:t>
            </a:r>
          </a:p>
          <a:p>
            <a:pPr algn="ctr"/>
            <a:r>
              <a:rPr lang="fr-FR" sz="2400" dirty="0"/>
              <a:t>7</a:t>
            </a:r>
            <a:r>
              <a:rPr lang="en-US" sz="2400" dirty="0"/>
              <a:t>4% in the first 6 months</a:t>
            </a:r>
          </a:p>
        </p:txBody>
      </p:sp>
      <p:pic>
        <p:nvPicPr>
          <p:cNvPr id="18" name="Imagen 40">
            <a:extLst>
              <a:ext uri="{FF2B5EF4-FFF2-40B4-BE49-F238E27FC236}">
                <a16:creationId xmlns:a16="http://schemas.microsoft.com/office/drawing/2014/main" id="{187E5F20-5DA9-4FCF-9D9A-46CB59C8DAEF}"/>
              </a:ext>
            </a:extLst>
          </p:cNvPr>
          <p:cNvPicPr>
            <a:picLocks noChangeAspect="1"/>
          </p:cNvPicPr>
          <p:nvPr/>
        </p:nvPicPr>
        <p:blipFill rotWithShape="1">
          <a:blip r:embed="rId4"/>
          <a:srcRect l="1161" t="7689" r="48403" b="49430"/>
          <a:stretch/>
        </p:blipFill>
        <p:spPr>
          <a:xfrm>
            <a:off x="9063102" y="4872442"/>
            <a:ext cx="2623930" cy="1849984"/>
          </a:xfrm>
          <a:prstGeom prst="rect">
            <a:avLst/>
          </a:prstGeom>
        </p:spPr>
      </p:pic>
      <p:grpSp>
        <p:nvGrpSpPr>
          <p:cNvPr id="7" name="Groupe 6">
            <a:extLst>
              <a:ext uri="{FF2B5EF4-FFF2-40B4-BE49-F238E27FC236}">
                <a16:creationId xmlns:a16="http://schemas.microsoft.com/office/drawing/2014/main" id="{7E8DD1B6-FCE6-4E0F-B228-351187F3B92F}"/>
              </a:ext>
            </a:extLst>
          </p:cNvPr>
          <p:cNvGrpSpPr/>
          <p:nvPr/>
        </p:nvGrpSpPr>
        <p:grpSpPr>
          <a:xfrm>
            <a:off x="5063691" y="4310490"/>
            <a:ext cx="4983042" cy="1756513"/>
            <a:chOff x="5063691" y="4310490"/>
            <a:chExt cx="4983042" cy="1756513"/>
          </a:xfrm>
        </p:grpSpPr>
        <p:pic>
          <p:nvPicPr>
            <p:cNvPr id="20" name="Imagen 40">
              <a:extLst>
                <a:ext uri="{FF2B5EF4-FFF2-40B4-BE49-F238E27FC236}">
                  <a16:creationId xmlns:a16="http://schemas.microsoft.com/office/drawing/2014/main" id="{802BFFB7-08D0-4163-8EA7-08B9D00E135C}"/>
                </a:ext>
              </a:extLst>
            </p:cNvPr>
            <p:cNvPicPr>
              <a:picLocks noChangeAspect="1"/>
            </p:cNvPicPr>
            <p:nvPr/>
          </p:nvPicPr>
          <p:blipFill rotWithShape="1">
            <a:blip r:embed="rId4"/>
            <a:srcRect l="2302" t="56549" r="1915" b="30109"/>
            <a:stretch/>
          </p:blipFill>
          <p:spPr>
            <a:xfrm>
              <a:off x="5063691" y="4310490"/>
              <a:ext cx="4983042" cy="575604"/>
            </a:xfrm>
            <a:prstGeom prst="rect">
              <a:avLst/>
            </a:prstGeom>
          </p:spPr>
        </p:pic>
        <p:pic>
          <p:nvPicPr>
            <p:cNvPr id="6" name="Image 5">
              <a:extLst>
                <a:ext uri="{FF2B5EF4-FFF2-40B4-BE49-F238E27FC236}">
                  <a16:creationId xmlns:a16="http://schemas.microsoft.com/office/drawing/2014/main" id="{07B1D153-FA44-49EC-BEF9-3262F565D2C7}"/>
                </a:ext>
              </a:extLst>
            </p:cNvPr>
            <p:cNvPicPr>
              <a:picLocks noChangeAspect="1"/>
            </p:cNvPicPr>
            <p:nvPr/>
          </p:nvPicPr>
          <p:blipFill>
            <a:blip r:embed="rId5"/>
            <a:stretch>
              <a:fillRect/>
            </a:stretch>
          </p:blipFill>
          <p:spPr>
            <a:xfrm>
              <a:off x="5067377" y="5076403"/>
              <a:ext cx="3476625" cy="990600"/>
            </a:xfrm>
            <a:prstGeom prst="rect">
              <a:avLst/>
            </a:prstGeom>
          </p:spPr>
        </p:pic>
      </p:grpSp>
      <p:pic>
        <p:nvPicPr>
          <p:cNvPr id="12" name="Image 11">
            <a:extLst>
              <a:ext uri="{FF2B5EF4-FFF2-40B4-BE49-F238E27FC236}">
                <a16:creationId xmlns:a16="http://schemas.microsoft.com/office/drawing/2014/main" id="{66764137-92B8-40DA-AD8B-446785E7B699}"/>
              </a:ext>
            </a:extLst>
          </p:cNvPr>
          <p:cNvPicPr>
            <a:picLocks noChangeAspect="1"/>
          </p:cNvPicPr>
          <p:nvPr/>
        </p:nvPicPr>
        <p:blipFill>
          <a:blip r:embed="rId6"/>
          <a:stretch>
            <a:fillRect/>
          </a:stretch>
        </p:blipFill>
        <p:spPr>
          <a:xfrm>
            <a:off x="224632" y="4229786"/>
            <a:ext cx="3841269" cy="2607902"/>
          </a:xfrm>
          <a:prstGeom prst="rect">
            <a:avLst/>
          </a:prstGeom>
        </p:spPr>
      </p:pic>
    </p:spTree>
    <p:custDataLst>
      <p:tags r:id="rId1"/>
    </p:custDataLst>
    <p:extLst>
      <p:ext uri="{BB962C8B-B14F-4D97-AF65-F5344CB8AC3E}">
        <p14:creationId xmlns:p14="http://schemas.microsoft.com/office/powerpoint/2010/main" val="2971028081"/>
      </p:ext>
    </p:extLst>
  </p:cSld>
  <p:clrMapOvr>
    <a:masterClrMapping/>
  </p:clrMapOvr>
  <mc:AlternateContent xmlns:mc="http://schemas.openxmlformats.org/markup-compatibility/2006" xmlns:p14="http://schemas.microsoft.com/office/powerpoint/2010/main">
    <mc:Choice Requires="p14">
      <p:transition spd="slow" p14:dur="2000" advTm="66419"/>
    </mc:Choice>
    <mc:Fallback xmlns="">
      <p:transition spd="slow" advTm="664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669FD087-A6EA-434D-99F9-40D49740FE50}"/>
              </a:ext>
            </a:extLst>
          </p:cNvPr>
          <p:cNvGraphicFramePr>
            <a:graphicFrameLocks noGrp="1"/>
          </p:cNvGraphicFramePr>
          <p:nvPr>
            <p:ph idx="1"/>
            <p:extLst>
              <p:ext uri="{D42A27DB-BD31-4B8C-83A1-F6EECF244321}">
                <p14:modId xmlns:p14="http://schemas.microsoft.com/office/powerpoint/2010/main" val="507253410"/>
              </p:ext>
            </p:extLst>
          </p:nvPr>
        </p:nvGraphicFramePr>
        <p:xfrm>
          <a:off x="501603" y="2848900"/>
          <a:ext cx="11158329" cy="2190750"/>
        </p:xfrm>
        <a:graphic>
          <a:graphicData uri="http://schemas.openxmlformats.org/drawingml/2006/table">
            <a:tbl>
              <a:tblPr>
                <a:tableStyleId>{5C22544A-7EE6-4342-B048-85BDC9FD1C3A}</a:tableStyleId>
              </a:tblPr>
              <a:tblGrid>
                <a:gridCol w="858333">
                  <a:extLst>
                    <a:ext uri="{9D8B030D-6E8A-4147-A177-3AD203B41FA5}">
                      <a16:colId xmlns:a16="http://schemas.microsoft.com/office/drawing/2014/main" val="754112447"/>
                    </a:ext>
                  </a:extLst>
                </a:gridCol>
                <a:gridCol w="858333">
                  <a:extLst>
                    <a:ext uri="{9D8B030D-6E8A-4147-A177-3AD203B41FA5}">
                      <a16:colId xmlns:a16="http://schemas.microsoft.com/office/drawing/2014/main" val="749567285"/>
                    </a:ext>
                  </a:extLst>
                </a:gridCol>
                <a:gridCol w="858333">
                  <a:extLst>
                    <a:ext uri="{9D8B030D-6E8A-4147-A177-3AD203B41FA5}">
                      <a16:colId xmlns:a16="http://schemas.microsoft.com/office/drawing/2014/main" val="623088048"/>
                    </a:ext>
                  </a:extLst>
                </a:gridCol>
                <a:gridCol w="858333">
                  <a:extLst>
                    <a:ext uri="{9D8B030D-6E8A-4147-A177-3AD203B41FA5}">
                      <a16:colId xmlns:a16="http://schemas.microsoft.com/office/drawing/2014/main" val="1613284870"/>
                    </a:ext>
                  </a:extLst>
                </a:gridCol>
                <a:gridCol w="858333">
                  <a:extLst>
                    <a:ext uri="{9D8B030D-6E8A-4147-A177-3AD203B41FA5}">
                      <a16:colId xmlns:a16="http://schemas.microsoft.com/office/drawing/2014/main" val="1554899410"/>
                    </a:ext>
                  </a:extLst>
                </a:gridCol>
                <a:gridCol w="858333">
                  <a:extLst>
                    <a:ext uri="{9D8B030D-6E8A-4147-A177-3AD203B41FA5}">
                      <a16:colId xmlns:a16="http://schemas.microsoft.com/office/drawing/2014/main" val="431220815"/>
                    </a:ext>
                  </a:extLst>
                </a:gridCol>
                <a:gridCol w="858333">
                  <a:extLst>
                    <a:ext uri="{9D8B030D-6E8A-4147-A177-3AD203B41FA5}">
                      <a16:colId xmlns:a16="http://schemas.microsoft.com/office/drawing/2014/main" val="3316999948"/>
                    </a:ext>
                  </a:extLst>
                </a:gridCol>
                <a:gridCol w="858333">
                  <a:extLst>
                    <a:ext uri="{9D8B030D-6E8A-4147-A177-3AD203B41FA5}">
                      <a16:colId xmlns:a16="http://schemas.microsoft.com/office/drawing/2014/main" val="2484128178"/>
                    </a:ext>
                  </a:extLst>
                </a:gridCol>
                <a:gridCol w="858333">
                  <a:extLst>
                    <a:ext uri="{9D8B030D-6E8A-4147-A177-3AD203B41FA5}">
                      <a16:colId xmlns:a16="http://schemas.microsoft.com/office/drawing/2014/main" val="3819589399"/>
                    </a:ext>
                  </a:extLst>
                </a:gridCol>
                <a:gridCol w="690134">
                  <a:extLst>
                    <a:ext uri="{9D8B030D-6E8A-4147-A177-3AD203B41FA5}">
                      <a16:colId xmlns:a16="http://schemas.microsoft.com/office/drawing/2014/main" val="1396302527"/>
                    </a:ext>
                  </a:extLst>
                </a:gridCol>
                <a:gridCol w="1026532">
                  <a:extLst>
                    <a:ext uri="{9D8B030D-6E8A-4147-A177-3AD203B41FA5}">
                      <a16:colId xmlns:a16="http://schemas.microsoft.com/office/drawing/2014/main" val="3376832863"/>
                    </a:ext>
                  </a:extLst>
                </a:gridCol>
                <a:gridCol w="858333">
                  <a:extLst>
                    <a:ext uri="{9D8B030D-6E8A-4147-A177-3AD203B41FA5}">
                      <a16:colId xmlns:a16="http://schemas.microsoft.com/office/drawing/2014/main" val="3048730067"/>
                    </a:ext>
                  </a:extLst>
                </a:gridCol>
                <a:gridCol w="858333">
                  <a:extLst>
                    <a:ext uri="{9D8B030D-6E8A-4147-A177-3AD203B41FA5}">
                      <a16:colId xmlns:a16="http://schemas.microsoft.com/office/drawing/2014/main" val="4043678491"/>
                    </a:ext>
                  </a:extLst>
                </a:gridCol>
              </a:tblGrid>
              <a:tr h="200025">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noFill/>
                  </a:tcPr>
                </a:tc>
                <a:tc gridSpan="3">
                  <a:txBody>
                    <a:bodyPr/>
                    <a:lstStyle/>
                    <a:p>
                      <a:pPr algn="ctr" fontAlgn="b"/>
                      <a:r>
                        <a:rPr lang="en-US" sz="2000" b="1" u="none" strike="noStrike" dirty="0">
                          <a:effectLst/>
                        </a:rPr>
                        <a:t>South Africa</a:t>
                      </a:r>
                      <a:endParaRPr lang="en-US" sz="2000" b="1"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hMerge="1">
                  <a:txBody>
                    <a:bodyPr/>
                    <a:lstStyle/>
                    <a:p>
                      <a:endParaRPr lang="en-US"/>
                    </a:p>
                  </a:txBody>
                  <a:tcPr/>
                </a:tc>
                <a:tc gridSpan="3">
                  <a:txBody>
                    <a:bodyPr/>
                    <a:lstStyle/>
                    <a:p>
                      <a:pPr algn="ctr" fontAlgn="b"/>
                      <a:r>
                        <a:rPr lang="en-US" sz="2000" b="1" u="none" strike="noStrike" dirty="0">
                          <a:effectLst/>
                        </a:rPr>
                        <a:t>Mozambique</a:t>
                      </a:r>
                      <a:endParaRPr lang="en-US" sz="2000" b="1"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hMerge="1">
                  <a:txBody>
                    <a:bodyPr/>
                    <a:lstStyle/>
                    <a:p>
                      <a:endParaRPr lang="en-US"/>
                    </a:p>
                  </a:txBody>
                  <a:tcPr/>
                </a:tc>
                <a:tc gridSpan="3">
                  <a:txBody>
                    <a:bodyPr/>
                    <a:lstStyle/>
                    <a:p>
                      <a:pPr algn="ctr" fontAlgn="b"/>
                      <a:r>
                        <a:rPr lang="en-US" sz="2000" b="1" u="none" strike="noStrike" dirty="0">
                          <a:effectLst/>
                        </a:rPr>
                        <a:t>Mali</a:t>
                      </a:r>
                      <a:endParaRPr lang="en-US" sz="2000" b="1"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hMerge="1">
                  <a:txBody>
                    <a:bodyPr/>
                    <a:lstStyle/>
                    <a:p>
                      <a:endParaRPr lang="en-US"/>
                    </a:p>
                  </a:txBody>
                  <a:tcPr/>
                </a:tc>
                <a:tc gridSpan="3">
                  <a:txBody>
                    <a:bodyPr/>
                    <a:lstStyle/>
                    <a:p>
                      <a:pPr algn="ctr" fontAlgn="ctr"/>
                      <a:r>
                        <a:rPr lang="en-US" sz="2000" u="none" strike="noStrike" dirty="0">
                          <a:effectLst/>
                        </a:rPr>
                        <a:t>All</a:t>
                      </a:r>
                      <a:endParaRPr lang="en-US" sz="2000" b="0" i="0" u="none" strike="noStrike" dirty="0">
                        <a:solidFill>
                          <a:srgbClr val="000000"/>
                        </a:solidFill>
                        <a:effectLst/>
                        <a:latin typeface="Calibri" panose="020F050202020403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6911441"/>
                  </a:ext>
                </a:extLst>
              </a:tr>
              <a:tr h="200025">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noFill/>
                  </a:tcPr>
                </a:tc>
                <a:tc gridSpan="3">
                  <a:txBody>
                    <a:bodyPr/>
                    <a:lstStyle/>
                    <a:p>
                      <a:pPr algn="ctr" fontAlgn="b"/>
                      <a:r>
                        <a:rPr lang="en-US" sz="2000" u="none" strike="noStrike" dirty="0">
                          <a:effectLst/>
                        </a:rPr>
                        <a:t>n=123</a:t>
                      </a:r>
                    </a:p>
                    <a:p>
                      <a:pPr algn="ctr" fontAlgn="b"/>
                      <a:r>
                        <a:rPr lang="fr-FR" sz="2000" b="0" i="0" u="none" strike="noStrike" dirty="0">
                          <a:solidFill>
                            <a:srgbClr val="000000"/>
                          </a:solidFill>
                          <a:effectLst/>
                          <a:latin typeface="Calibri" panose="020F0502020204030204" pitchFamily="34" charset="0"/>
                        </a:rPr>
                        <a:t>B</a:t>
                      </a:r>
                      <a:r>
                        <a:rPr lang="en-US" sz="2000" b="0" i="0" u="none" strike="noStrike" dirty="0" err="1">
                          <a:solidFill>
                            <a:srgbClr val="000000"/>
                          </a:solidFill>
                          <a:effectLst/>
                          <a:latin typeface="Calibri" panose="020F0502020204030204" pitchFamily="34" charset="0"/>
                        </a:rPr>
                        <a:t>aseline</a:t>
                      </a:r>
                      <a:r>
                        <a:rPr lang="en-US" sz="2000" b="0" i="0" u="none" strike="noStrike" dirty="0">
                          <a:solidFill>
                            <a:srgbClr val="000000"/>
                          </a:solidFill>
                          <a:effectLst/>
                          <a:latin typeface="Calibri" panose="020F0502020204030204" pitchFamily="34" charset="0"/>
                        </a:rPr>
                        <a:t> 2,7/100 LB</a:t>
                      </a:r>
                    </a:p>
                  </a:txBody>
                  <a:tcPr marL="9525" marR="9525" marT="9525" marB="0" anchor="b">
                    <a:noFill/>
                  </a:tcPr>
                </a:tc>
                <a:tc hMerge="1">
                  <a:txBody>
                    <a:bodyPr/>
                    <a:lstStyle/>
                    <a:p>
                      <a:endParaRPr lang="en-US"/>
                    </a:p>
                  </a:txBody>
                  <a:tcPr/>
                </a:tc>
                <a:tc hMerge="1">
                  <a:txBody>
                    <a:bodyPr/>
                    <a:lstStyle/>
                    <a:p>
                      <a:endParaRPr lang="en-US"/>
                    </a:p>
                  </a:txBody>
                  <a:tcPr/>
                </a:tc>
                <a:tc gridSpan="3">
                  <a:txBody>
                    <a:bodyPr/>
                    <a:lstStyle/>
                    <a:p>
                      <a:pPr algn="ctr" fontAlgn="b"/>
                      <a:r>
                        <a:rPr lang="en-US" sz="2000" u="none" strike="noStrike" dirty="0">
                          <a:effectLst/>
                        </a:rPr>
                        <a:t>n=79</a:t>
                      </a:r>
                    </a:p>
                    <a:p>
                      <a:pPr algn="ctr" fontAlgn="b"/>
                      <a:r>
                        <a:rPr lang="fr-FR" sz="2000" b="0" i="0" u="none" strike="noStrike" dirty="0">
                          <a:solidFill>
                            <a:srgbClr val="000000"/>
                          </a:solidFill>
                          <a:effectLst/>
                          <a:latin typeface="Calibri" panose="020F0502020204030204" pitchFamily="34" charset="0"/>
                        </a:rPr>
                        <a:t>5,5/100 LB</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hMerge="1">
                  <a:txBody>
                    <a:bodyPr/>
                    <a:lstStyle/>
                    <a:p>
                      <a:endParaRPr lang="en-US"/>
                    </a:p>
                  </a:txBody>
                  <a:tcPr/>
                </a:tc>
                <a:tc gridSpan="3">
                  <a:txBody>
                    <a:bodyPr/>
                    <a:lstStyle/>
                    <a:p>
                      <a:pPr algn="ctr" fontAlgn="b"/>
                      <a:r>
                        <a:rPr lang="en-US" sz="2000" u="none" strike="noStrike" dirty="0">
                          <a:effectLst/>
                        </a:rPr>
                        <a:t>n=10</a:t>
                      </a:r>
                    </a:p>
                    <a:p>
                      <a:pPr algn="ctr" fontAlgn="b"/>
                      <a:r>
                        <a:rPr lang="fr-FR" sz="2000" b="0" i="0" u="none" strike="noStrike" dirty="0">
                          <a:solidFill>
                            <a:srgbClr val="000000"/>
                          </a:solidFill>
                          <a:effectLst/>
                          <a:latin typeface="Calibri" panose="020F0502020204030204" pitchFamily="34" charset="0"/>
                        </a:rPr>
                        <a:t>6/100 LB</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hMerge="1">
                  <a:txBody>
                    <a:bodyPr/>
                    <a:lstStyle/>
                    <a:p>
                      <a:endParaRPr lang="en-US"/>
                    </a:p>
                  </a:txBody>
                  <a:tcPr/>
                </a:tc>
                <a:tc gridSpan="3">
                  <a:txBody>
                    <a:bodyPr/>
                    <a:lstStyle/>
                    <a:p>
                      <a:pPr algn="ctr" fontAlgn="b"/>
                      <a:r>
                        <a:rPr lang="en-US" sz="2000" u="none" strike="noStrike" dirty="0">
                          <a:effectLst/>
                        </a:rPr>
                        <a:t>n=212</a:t>
                      </a:r>
                    </a:p>
                    <a:p>
                      <a:pPr algn="ctr" fontAlgn="b"/>
                      <a:r>
                        <a:rPr lang="fr-FR" sz="2000" b="0" i="0" u="none" strike="noStrike" dirty="0">
                          <a:solidFill>
                            <a:srgbClr val="000000"/>
                          </a:solidFill>
                          <a:effectLst/>
                          <a:latin typeface="Calibri" panose="020F0502020204030204" pitchFamily="34" charset="0"/>
                        </a:rPr>
                        <a:t>3,8/100 LB</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4439854"/>
                  </a:ext>
                </a:extLst>
              </a:tr>
              <a:tr h="200025">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Deaths</a:t>
                      </a:r>
                      <a:endParaRPr lang="en-US" sz="20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a:t>
                      </a:r>
                      <a:endParaRPr lang="en-US" sz="20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Excess</a:t>
                      </a:r>
                      <a:endParaRPr lang="en-US" sz="20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Deaths </a:t>
                      </a:r>
                      <a:endParaRPr lang="en-US" sz="20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a:t>
                      </a:r>
                      <a:endParaRPr lang="en-US" sz="20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Excess</a:t>
                      </a:r>
                      <a:endParaRPr lang="en-US" sz="20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Deaths</a:t>
                      </a:r>
                      <a:endParaRPr lang="en-US" sz="20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Excess</a:t>
                      </a:r>
                      <a:endParaRPr lang="en-US" sz="20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Deaths</a:t>
                      </a:r>
                      <a:endParaRPr lang="en-US" sz="20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Excess</a:t>
                      </a:r>
                      <a:endParaRPr lang="en-US" sz="2000" b="1"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967472879"/>
                  </a:ext>
                </a:extLst>
              </a:tr>
              <a:tr h="200025">
                <a:tc>
                  <a:txBody>
                    <a:bodyPr/>
                    <a:lstStyle/>
                    <a:p>
                      <a:pPr algn="l" fontAlgn="b"/>
                      <a:r>
                        <a:rPr lang="en-US" sz="2000" u="none" strike="noStrike">
                          <a:effectLst/>
                        </a:rPr>
                        <a:t>All</a:t>
                      </a:r>
                      <a:endParaRPr lang="en-US" sz="20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7</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5,7</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14</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17,7</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12.2%</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20</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14%</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23</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10,8</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7%</a:t>
                      </a:r>
                      <a:endParaRPr lang="en-US" sz="20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515371285"/>
                  </a:ext>
                </a:extLst>
              </a:tr>
              <a:tr h="200025">
                <a:tc>
                  <a:txBody>
                    <a:bodyPr/>
                    <a:lstStyle/>
                    <a:p>
                      <a:pPr algn="l" fontAlgn="b"/>
                      <a:r>
                        <a:rPr lang="en-US" sz="2000" u="none" strike="noStrike">
                          <a:effectLst/>
                        </a:rPr>
                        <a:t>No AIDS</a:t>
                      </a:r>
                      <a:endParaRPr lang="en-US" sz="20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2,4</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 -0.3%</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8</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10,1</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highlight>
                            <a:srgbClr val="FFFF00"/>
                          </a:highlight>
                        </a:rPr>
                        <a:t>4.6%</a:t>
                      </a:r>
                      <a:endParaRPr lang="en-US" sz="2000" b="0" i="0" u="none" strike="noStrike" dirty="0">
                        <a:solidFill>
                          <a:srgbClr val="000000"/>
                        </a:solidFill>
                        <a:effectLst/>
                        <a:highlight>
                          <a:srgbClr val="FFFF00"/>
                        </a:highligh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0,0</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ctr"/>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n-US" sz="2000" u="none" strike="noStrike">
                          <a:effectLst/>
                        </a:rPr>
                        <a:t>11</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5,2</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1,4%</a:t>
                      </a:r>
                      <a:endParaRPr lang="en-US" sz="20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40104016"/>
                  </a:ext>
                </a:extLst>
              </a:tr>
              <a:tr h="200025">
                <a:tc>
                  <a:txBody>
                    <a:bodyPr/>
                    <a:lstStyle/>
                    <a:p>
                      <a:pPr algn="l" fontAlgn="b"/>
                      <a:r>
                        <a:rPr lang="en-US" sz="2000" u="none" strike="noStrike">
                          <a:effectLst/>
                        </a:rPr>
                        <a:t>AIDS</a:t>
                      </a:r>
                      <a:endParaRPr lang="en-US" sz="2000" b="1"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3.3</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3.3%</a:t>
                      </a:r>
                      <a:endParaRPr lang="en-US" sz="2000" b="0" i="0" u="none" strike="noStrike" dirty="0">
                        <a:solidFill>
                          <a:srgbClr val="000000"/>
                        </a:solidFill>
                        <a:effectLst/>
                        <a:latin typeface="Calibri" panose="020F0502020204030204" pitchFamily="34" charset="0"/>
                      </a:endParaRPr>
                    </a:p>
                  </a:txBody>
                  <a:tcPr marL="9525" marR="9525" marT="9525" marB="0" anchor="b">
                    <a:solidFill>
                      <a:srgbClr val="FF5050"/>
                    </a:solidFill>
                  </a:tcPr>
                </a:tc>
                <a:tc>
                  <a:txBody>
                    <a:bodyPr/>
                    <a:lstStyle/>
                    <a:p>
                      <a:pPr algn="ctr" fontAlgn="b"/>
                      <a:r>
                        <a:rPr lang="en-US" sz="2000" u="none" strike="noStrike">
                          <a:effectLst/>
                        </a:rPr>
                        <a:t>6</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7,6</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7.6%</a:t>
                      </a:r>
                      <a:endParaRPr lang="en-US" sz="2000" b="0" i="0" u="none" strike="noStrike" dirty="0">
                        <a:solidFill>
                          <a:srgbClr val="000000"/>
                        </a:solidFill>
                        <a:effectLst/>
                        <a:latin typeface="Calibri" panose="020F0502020204030204" pitchFamily="34" charset="0"/>
                      </a:endParaRPr>
                    </a:p>
                  </a:txBody>
                  <a:tcPr marL="9525" marR="9525" marT="9525" marB="0" anchor="b">
                    <a:solidFill>
                      <a:srgbClr val="FF5050"/>
                    </a:solidFill>
                  </a:tcPr>
                </a:tc>
                <a:tc>
                  <a:txBody>
                    <a:bodyPr/>
                    <a:lstStyle/>
                    <a:p>
                      <a:pPr algn="ct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20,0</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ctr"/>
                      <a:r>
                        <a:rPr lang="en-US" sz="2000" u="none" strike="noStrike" dirty="0">
                          <a:effectLst/>
                        </a:rPr>
                        <a:t>14%</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FF5050"/>
                    </a:solidFill>
                  </a:tcPr>
                </a:tc>
                <a:tc>
                  <a:txBody>
                    <a:bodyPr/>
                    <a:lstStyle/>
                    <a:p>
                      <a:pPr algn="ctr" fontAlgn="b"/>
                      <a:r>
                        <a:rPr lang="en-US" sz="2000" u="none" strike="noStrike" dirty="0">
                          <a:effectLst/>
                        </a:rPr>
                        <a:t>12</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5,7</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5.7%</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825192063"/>
                  </a:ext>
                </a:extLst>
              </a:tr>
            </a:tbl>
          </a:graphicData>
        </a:graphic>
      </p:graphicFrame>
      <p:sp>
        <p:nvSpPr>
          <p:cNvPr id="5" name="Titre 1">
            <a:extLst>
              <a:ext uri="{FF2B5EF4-FFF2-40B4-BE49-F238E27FC236}">
                <a16:creationId xmlns:a16="http://schemas.microsoft.com/office/drawing/2014/main" id="{D660474D-F6C4-4E84-85B7-32C208A50691}"/>
              </a:ext>
            </a:extLst>
          </p:cNvPr>
          <p:cNvSpPr txBox="1">
            <a:spLocks/>
          </p:cNvSpPr>
          <p:nvPr/>
        </p:nvSpPr>
        <p:spPr>
          <a:xfrm>
            <a:off x="838200" y="837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err="1"/>
              <a:t>Results</a:t>
            </a:r>
            <a:endParaRPr lang="en-US" dirty="0"/>
          </a:p>
        </p:txBody>
      </p:sp>
      <p:cxnSp>
        <p:nvCxnSpPr>
          <p:cNvPr id="6" name="Connecteur droit 5">
            <a:extLst>
              <a:ext uri="{FF2B5EF4-FFF2-40B4-BE49-F238E27FC236}">
                <a16:creationId xmlns:a16="http://schemas.microsoft.com/office/drawing/2014/main" id="{63733380-5E60-4D57-86E3-132C26C60708}"/>
              </a:ext>
            </a:extLst>
          </p:cNvPr>
          <p:cNvCxnSpPr/>
          <p:nvPr/>
        </p:nvCxnSpPr>
        <p:spPr>
          <a:xfrm>
            <a:off x="1083212" y="731518"/>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7" name="Connecteur droit 6">
            <a:extLst>
              <a:ext uri="{FF2B5EF4-FFF2-40B4-BE49-F238E27FC236}">
                <a16:creationId xmlns:a16="http://schemas.microsoft.com/office/drawing/2014/main" id="{64B37F7A-BDCA-4074-A10B-9825293F51D6}"/>
              </a:ext>
            </a:extLst>
          </p:cNvPr>
          <p:cNvCxnSpPr/>
          <p:nvPr/>
        </p:nvCxnSpPr>
        <p:spPr>
          <a:xfrm>
            <a:off x="7903699" y="729170"/>
            <a:ext cx="3305908" cy="0"/>
          </a:xfrm>
          <a:prstGeom prst="line">
            <a:avLst/>
          </a:prstGeom>
        </p:spPr>
        <p:style>
          <a:lnRef idx="3">
            <a:schemeClr val="dk1"/>
          </a:lnRef>
          <a:fillRef idx="0">
            <a:schemeClr val="dk1"/>
          </a:fillRef>
          <a:effectRef idx="2">
            <a:schemeClr val="dk1"/>
          </a:effectRef>
          <a:fontRef idx="minor">
            <a:schemeClr val="tx1"/>
          </a:fontRef>
        </p:style>
      </p:cxnSp>
      <p:sp>
        <p:nvSpPr>
          <p:cNvPr id="13" name="ZoneTexte 12">
            <a:extLst>
              <a:ext uri="{FF2B5EF4-FFF2-40B4-BE49-F238E27FC236}">
                <a16:creationId xmlns:a16="http://schemas.microsoft.com/office/drawing/2014/main" id="{753BC781-1113-42B8-9462-A673D5FB682A}"/>
              </a:ext>
            </a:extLst>
          </p:cNvPr>
          <p:cNvSpPr txBox="1"/>
          <p:nvPr/>
        </p:nvSpPr>
        <p:spPr>
          <a:xfrm>
            <a:off x="2477574" y="1435033"/>
            <a:ext cx="7236853" cy="461665"/>
          </a:xfrm>
          <a:prstGeom prst="rect">
            <a:avLst/>
          </a:prstGeom>
          <a:noFill/>
        </p:spPr>
        <p:txBody>
          <a:bodyPr wrap="none" rtlCol="0">
            <a:spAutoFit/>
          </a:bodyPr>
          <a:lstStyle/>
          <a:p>
            <a:pPr algn="ctr"/>
            <a:r>
              <a:rPr lang="en-GB" sz="2400" b="1" dirty="0"/>
              <a:t>Excess of mortality </a:t>
            </a:r>
            <a:r>
              <a:rPr lang="en-GB" sz="2400" dirty="0"/>
              <a:t>compared to baseline mortality = </a:t>
            </a:r>
            <a:r>
              <a:rPr lang="en-GB" sz="2400" b="1" dirty="0"/>
              <a:t>7%</a:t>
            </a:r>
            <a:endParaRPr lang="en-US" sz="2400" b="1" dirty="0"/>
          </a:p>
        </p:txBody>
      </p:sp>
      <p:sp>
        <p:nvSpPr>
          <p:cNvPr id="14" name="Rectangle 13">
            <a:extLst>
              <a:ext uri="{FF2B5EF4-FFF2-40B4-BE49-F238E27FC236}">
                <a16:creationId xmlns:a16="http://schemas.microsoft.com/office/drawing/2014/main" id="{5ACC6F28-790B-4019-BF13-D4B87DB95062}"/>
              </a:ext>
            </a:extLst>
          </p:cNvPr>
          <p:cNvSpPr/>
          <p:nvPr/>
        </p:nvSpPr>
        <p:spPr>
          <a:xfrm>
            <a:off x="92765" y="1976893"/>
            <a:ext cx="4780228" cy="461665"/>
          </a:xfrm>
          <a:prstGeom prst="rect">
            <a:avLst/>
          </a:prstGeom>
        </p:spPr>
        <p:txBody>
          <a:bodyPr wrap="square">
            <a:spAutoFit/>
          </a:bodyPr>
          <a:lstStyle/>
          <a:p>
            <a:pPr algn="ctr"/>
            <a:r>
              <a:rPr lang="en-GB" sz="2400" dirty="0"/>
              <a:t>Due to </a:t>
            </a:r>
            <a:r>
              <a:rPr lang="en-GB" sz="2400" b="1" dirty="0"/>
              <a:t>AIDS-related causes = 5.7%</a:t>
            </a:r>
            <a:endParaRPr lang="en-US" sz="2400" b="1" dirty="0"/>
          </a:p>
        </p:txBody>
      </p:sp>
      <p:sp>
        <p:nvSpPr>
          <p:cNvPr id="15" name="Rectangle 14">
            <a:extLst>
              <a:ext uri="{FF2B5EF4-FFF2-40B4-BE49-F238E27FC236}">
                <a16:creationId xmlns:a16="http://schemas.microsoft.com/office/drawing/2014/main" id="{BA007C1B-7042-494B-8CD2-0494A7A49B25}"/>
              </a:ext>
            </a:extLst>
          </p:cNvPr>
          <p:cNvSpPr/>
          <p:nvPr/>
        </p:nvSpPr>
        <p:spPr>
          <a:xfrm>
            <a:off x="6745356" y="1942893"/>
            <a:ext cx="5082209" cy="461665"/>
          </a:xfrm>
          <a:prstGeom prst="rect">
            <a:avLst/>
          </a:prstGeom>
        </p:spPr>
        <p:txBody>
          <a:bodyPr wrap="square">
            <a:spAutoFit/>
          </a:bodyPr>
          <a:lstStyle/>
          <a:p>
            <a:pPr algn="ctr"/>
            <a:r>
              <a:rPr lang="en-GB" sz="2400" dirty="0"/>
              <a:t>Due to </a:t>
            </a:r>
            <a:r>
              <a:rPr lang="en-GB" sz="2400" b="1" dirty="0"/>
              <a:t>non-AIDS related causes = 1.4%</a:t>
            </a:r>
            <a:endParaRPr lang="en-US" sz="2400" b="1" dirty="0"/>
          </a:p>
        </p:txBody>
      </p:sp>
    </p:spTree>
    <p:custDataLst>
      <p:tags r:id="rId1"/>
    </p:custDataLst>
    <p:extLst>
      <p:ext uri="{BB962C8B-B14F-4D97-AF65-F5344CB8AC3E}">
        <p14:creationId xmlns:p14="http://schemas.microsoft.com/office/powerpoint/2010/main" val="3871603547"/>
      </p:ext>
    </p:extLst>
  </p:cSld>
  <p:clrMapOvr>
    <a:masterClrMapping/>
  </p:clrMapOvr>
  <mc:AlternateContent xmlns:mc="http://schemas.openxmlformats.org/markup-compatibility/2006" xmlns:p14="http://schemas.microsoft.com/office/powerpoint/2010/main">
    <mc:Choice Requires="p14">
      <p:transition spd="slow" p14:dur="2000" advTm="36574"/>
    </mc:Choice>
    <mc:Fallback xmlns="">
      <p:transition spd="slow" advTm="365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664D44-8ED7-4E11-8220-2EB27BA499A7}"/>
              </a:ext>
            </a:extLst>
          </p:cNvPr>
          <p:cNvSpPr txBox="1">
            <a:spLocks/>
          </p:cNvSpPr>
          <p:nvPr/>
        </p:nvSpPr>
        <p:spPr>
          <a:xfrm>
            <a:off x="838200" y="837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err="1"/>
              <a:t>Results</a:t>
            </a:r>
            <a:endParaRPr lang="en-US" dirty="0"/>
          </a:p>
        </p:txBody>
      </p:sp>
      <p:cxnSp>
        <p:nvCxnSpPr>
          <p:cNvPr id="10" name="Connecteur droit 9">
            <a:extLst>
              <a:ext uri="{FF2B5EF4-FFF2-40B4-BE49-F238E27FC236}">
                <a16:creationId xmlns:a16="http://schemas.microsoft.com/office/drawing/2014/main" id="{E1F56BD9-C5C1-4863-838D-A53A1E8F101A}"/>
              </a:ext>
            </a:extLst>
          </p:cNvPr>
          <p:cNvCxnSpPr/>
          <p:nvPr/>
        </p:nvCxnSpPr>
        <p:spPr>
          <a:xfrm>
            <a:off x="1083212" y="731518"/>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11" name="Connecteur droit 10">
            <a:extLst>
              <a:ext uri="{FF2B5EF4-FFF2-40B4-BE49-F238E27FC236}">
                <a16:creationId xmlns:a16="http://schemas.microsoft.com/office/drawing/2014/main" id="{C1F34FE5-E861-433B-B18D-E628FBEE9FF4}"/>
              </a:ext>
            </a:extLst>
          </p:cNvPr>
          <p:cNvCxnSpPr/>
          <p:nvPr/>
        </p:nvCxnSpPr>
        <p:spPr>
          <a:xfrm>
            <a:off x="7903699" y="729170"/>
            <a:ext cx="3305908"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19" name="Tabla 2">
            <a:extLst>
              <a:ext uri="{FF2B5EF4-FFF2-40B4-BE49-F238E27FC236}">
                <a16:creationId xmlns:a16="http://schemas.microsoft.com/office/drawing/2014/main" id="{14F2CC6F-2261-4ED6-9DD5-1855F353D2CC}"/>
              </a:ext>
            </a:extLst>
          </p:cNvPr>
          <p:cNvGraphicFramePr>
            <a:graphicFrameLocks noGrp="1"/>
          </p:cNvGraphicFramePr>
          <p:nvPr>
            <p:extLst>
              <p:ext uri="{D42A27DB-BD31-4B8C-83A1-F6EECF244321}">
                <p14:modId xmlns:p14="http://schemas.microsoft.com/office/powerpoint/2010/main" val="3992653747"/>
              </p:ext>
            </p:extLst>
          </p:nvPr>
        </p:nvGraphicFramePr>
        <p:xfrm>
          <a:off x="3057564" y="1627430"/>
          <a:ext cx="6076872" cy="4572004"/>
        </p:xfrm>
        <a:graphic>
          <a:graphicData uri="http://schemas.openxmlformats.org/drawingml/2006/table">
            <a:tbl>
              <a:tblPr firstRow="1" firstCol="1" bandRow="1">
                <a:tableStyleId>{2D5ABB26-0587-4C30-8999-92F81FD0307C}</a:tableStyleId>
              </a:tblPr>
              <a:tblGrid>
                <a:gridCol w="2093808">
                  <a:extLst>
                    <a:ext uri="{9D8B030D-6E8A-4147-A177-3AD203B41FA5}">
                      <a16:colId xmlns:a16="http://schemas.microsoft.com/office/drawing/2014/main" val="122817664"/>
                    </a:ext>
                  </a:extLst>
                </a:gridCol>
                <a:gridCol w="3068664">
                  <a:extLst>
                    <a:ext uri="{9D8B030D-6E8A-4147-A177-3AD203B41FA5}">
                      <a16:colId xmlns:a16="http://schemas.microsoft.com/office/drawing/2014/main" val="218434260"/>
                    </a:ext>
                  </a:extLst>
                </a:gridCol>
                <a:gridCol w="914400">
                  <a:extLst>
                    <a:ext uri="{9D8B030D-6E8A-4147-A177-3AD203B41FA5}">
                      <a16:colId xmlns:a16="http://schemas.microsoft.com/office/drawing/2014/main" val="4142706881"/>
                    </a:ext>
                  </a:extLst>
                </a:gridCol>
              </a:tblGrid>
              <a:tr h="228611">
                <a:tc>
                  <a:txBody>
                    <a:bodyPr/>
                    <a:lstStyle/>
                    <a:p>
                      <a:pPr algn="just">
                        <a:lnSpc>
                          <a:spcPct val="107000"/>
                        </a:lnSpc>
                        <a:spcAft>
                          <a:spcPts val="800"/>
                        </a:spcAft>
                      </a:pPr>
                      <a:r>
                        <a:rPr lang="en-GB" sz="1400">
                          <a:effectLst/>
                          <a:latin typeface="+mj-lt"/>
                        </a:rPr>
                        <a:t> </a:t>
                      </a:r>
                      <a:endParaRPr lang="en-GB" sz="12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GB" sz="1600" b="1" dirty="0">
                          <a:effectLst/>
                          <a:latin typeface="+mj-lt"/>
                        </a:rPr>
                        <a:t>Estimate (95% CI)</a:t>
                      </a:r>
                      <a:endParaRPr lang="en-GB" sz="1400" b="1" dirty="0">
                        <a:effectLst/>
                        <a:latin typeface="+mj-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GB" sz="1600" b="1" dirty="0">
                          <a:effectLst/>
                          <a:latin typeface="+mj-lt"/>
                        </a:rPr>
                        <a:t>p-value</a:t>
                      </a:r>
                      <a:endParaRPr lang="en-GB" sz="1400" b="1" dirty="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588800"/>
                  </a:ext>
                </a:extLst>
              </a:tr>
              <a:tr h="228611">
                <a:tc>
                  <a:txBody>
                    <a:bodyPr/>
                    <a:lstStyle/>
                    <a:p>
                      <a:pPr algn="just">
                        <a:lnSpc>
                          <a:spcPct val="107000"/>
                        </a:lnSpc>
                        <a:spcAft>
                          <a:spcPts val="800"/>
                        </a:spcAft>
                      </a:pPr>
                      <a:r>
                        <a:rPr lang="en-GB" sz="1400">
                          <a:effectLst/>
                          <a:latin typeface="+mj-lt"/>
                        </a:rPr>
                        <a:t>Longitudinal model</a:t>
                      </a:r>
                      <a:endParaRPr lang="en-GB" sz="12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just">
                        <a:lnSpc>
                          <a:spcPct val="107000"/>
                        </a:lnSpc>
                        <a:spcAft>
                          <a:spcPts val="800"/>
                        </a:spcAft>
                      </a:pPr>
                      <a:r>
                        <a:rPr lang="en-GB" sz="1400">
                          <a:effectLst/>
                          <a:latin typeface="+mj-lt"/>
                        </a:rPr>
                        <a:t> </a:t>
                      </a:r>
                      <a:endParaRPr lang="en-GB" sz="1200">
                        <a:effectLst/>
                        <a:latin typeface="+mj-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just">
                        <a:lnSpc>
                          <a:spcPct val="107000"/>
                        </a:lnSpc>
                        <a:spcAft>
                          <a:spcPts val="800"/>
                        </a:spcAft>
                      </a:pPr>
                      <a:r>
                        <a:rPr lang="en-GB" sz="1400" dirty="0">
                          <a:effectLst/>
                          <a:latin typeface="+mj-lt"/>
                        </a:rPr>
                        <a:t> </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1510005983"/>
                  </a:ext>
                </a:extLst>
              </a:tr>
              <a:tr h="228611">
                <a:tc>
                  <a:txBody>
                    <a:bodyPr/>
                    <a:lstStyle/>
                    <a:p>
                      <a:pPr algn="just">
                        <a:lnSpc>
                          <a:spcPct val="107000"/>
                        </a:lnSpc>
                        <a:spcAft>
                          <a:spcPts val="800"/>
                        </a:spcAft>
                      </a:pPr>
                      <a:r>
                        <a:rPr lang="en-GB" sz="1400">
                          <a:effectLst/>
                          <a:latin typeface="+mj-lt"/>
                        </a:rPr>
                        <a:t>Time on ART</a:t>
                      </a:r>
                      <a:endParaRPr lang="en-GB" sz="12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GB" sz="1400">
                          <a:effectLst/>
                          <a:latin typeface="+mj-lt"/>
                        </a:rPr>
                        <a:t>-0.008 (-0.01-(-0.004))</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latin typeface="+mj-lt"/>
                        </a:rPr>
                        <a:t>2.1·10</a:t>
                      </a:r>
                      <a:r>
                        <a:rPr lang="en-GB" sz="1400" baseline="30000">
                          <a:effectLst/>
                          <a:latin typeface="+mj-lt"/>
                        </a:rPr>
                        <a:t>-4</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1201281"/>
                  </a:ext>
                </a:extLst>
              </a:tr>
              <a:tr h="228611">
                <a:tc>
                  <a:txBody>
                    <a:bodyPr/>
                    <a:lstStyle/>
                    <a:p>
                      <a:pPr algn="just">
                        <a:lnSpc>
                          <a:spcPct val="107000"/>
                        </a:lnSpc>
                        <a:spcAft>
                          <a:spcPts val="800"/>
                        </a:spcAft>
                      </a:pPr>
                      <a:r>
                        <a:rPr lang="en-GB" sz="1400">
                          <a:effectLst/>
                          <a:latin typeface="+mj-lt"/>
                        </a:rPr>
                        <a:t>ART regimen</a:t>
                      </a:r>
                      <a:endParaRPr lang="en-GB" sz="12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GB" sz="1400">
                          <a:effectLst/>
                          <a:latin typeface="+mj-lt"/>
                        </a:rPr>
                        <a:t> </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latin typeface="+mj-lt"/>
                        </a:rPr>
                        <a:t> </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55174799"/>
                  </a:ext>
                </a:extLst>
              </a:tr>
              <a:tr h="228611">
                <a:tc>
                  <a:txBody>
                    <a:bodyPr/>
                    <a:lstStyle/>
                    <a:p>
                      <a:pPr algn="just">
                        <a:lnSpc>
                          <a:spcPct val="107000"/>
                        </a:lnSpc>
                        <a:spcAft>
                          <a:spcPts val="800"/>
                        </a:spcAft>
                      </a:pPr>
                      <a:r>
                        <a:rPr lang="en-GB" sz="1400" dirty="0">
                          <a:effectLst/>
                          <a:latin typeface="+mj-lt"/>
                        </a:rPr>
                        <a:t>    3TC+ABC/AZT+NVP</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GB" sz="1400">
                          <a:effectLst/>
                          <a:latin typeface="+mj-lt"/>
                        </a:rPr>
                        <a:t>5.29 (0.36-8.24)</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latin typeface="+mj-lt"/>
                        </a:rPr>
                        <a:t>0.007</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9438063"/>
                  </a:ext>
                </a:extLst>
              </a:tr>
              <a:tr h="228611">
                <a:tc>
                  <a:txBody>
                    <a:bodyPr/>
                    <a:lstStyle/>
                    <a:p>
                      <a:pPr algn="just">
                        <a:lnSpc>
                          <a:spcPct val="107000"/>
                        </a:lnSpc>
                        <a:spcAft>
                          <a:spcPts val="800"/>
                        </a:spcAft>
                      </a:pPr>
                      <a:r>
                        <a:rPr lang="en-GB" sz="1400" dirty="0">
                          <a:effectLst/>
                          <a:latin typeface="+mj-lt"/>
                        </a:rPr>
                        <a:t>    3TC+AZT+LPVr</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GB" sz="1400">
                          <a:effectLst/>
                          <a:latin typeface="+mj-lt"/>
                        </a:rPr>
                        <a:t>-3.84 (-8.0-0.70)</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latin typeface="+mj-lt"/>
                        </a:rPr>
                        <a:t>0.063</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1158948"/>
                  </a:ext>
                </a:extLst>
              </a:tr>
              <a:tr h="228611">
                <a:tc>
                  <a:txBody>
                    <a:bodyPr/>
                    <a:lstStyle/>
                    <a:p>
                      <a:pPr algn="just">
                        <a:lnSpc>
                          <a:spcPct val="107000"/>
                        </a:lnSpc>
                        <a:spcAft>
                          <a:spcPts val="800"/>
                        </a:spcAft>
                      </a:pPr>
                      <a:r>
                        <a:rPr lang="en-GB" sz="1400" dirty="0">
                          <a:effectLst/>
                          <a:latin typeface="+mj-lt"/>
                        </a:rPr>
                        <a:t>Survival model</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accent4">
                        <a:lumMod val="60000"/>
                        <a:lumOff val="40000"/>
                      </a:schemeClr>
                    </a:solidFill>
                  </a:tcPr>
                </a:tc>
                <a:tc>
                  <a:txBody>
                    <a:bodyPr/>
                    <a:lstStyle/>
                    <a:p>
                      <a:pPr>
                        <a:lnSpc>
                          <a:spcPct val="107000"/>
                        </a:lnSpc>
                        <a:spcAft>
                          <a:spcPts val="800"/>
                        </a:spcAft>
                      </a:pPr>
                      <a:r>
                        <a:rPr lang="en-GB" sz="1400" dirty="0">
                          <a:effectLst/>
                          <a:latin typeface="+mj-lt"/>
                        </a:rPr>
                        <a:t> </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nSpc>
                          <a:spcPct val="107000"/>
                        </a:lnSpc>
                        <a:spcAft>
                          <a:spcPts val="800"/>
                        </a:spcAft>
                      </a:pPr>
                      <a:r>
                        <a:rPr lang="en-GB" sz="1400" dirty="0">
                          <a:effectLst/>
                          <a:latin typeface="+mj-lt"/>
                        </a:rPr>
                        <a:t> </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4">
                        <a:lumMod val="60000"/>
                        <a:lumOff val="40000"/>
                      </a:schemeClr>
                    </a:solidFill>
                  </a:tcPr>
                </a:tc>
                <a:extLst>
                  <a:ext uri="{0D108BD9-81ED-4DB2-BD59-A6C34878D82A}">
                    <a16:rowId xmlns:a16="http://schemas.microsoft.com/office/drawing/2014/main" val="2984381197"/>
                  </a:ext>
                </a:extLst>
              </a:tr>
              <a:tr h="796296">
                <a:tc>
                  <a:txBody>
                    <a:bodyPr/>
                    <a:lstStyle/>
                    <a:p>
                      <a:pPr algn="just">
                        <a:lnSpc>
                          <a:spcPct val="107000"/>
                        </a:lnSpc>
                        <a:spcAft>
                          <a:spcPts val="800"/>
                        </a:spcAft>
                      </a:pPr>
                      <a:r>
                        <a:rPr lang="en-GB" sz="1400" dirty="0">
                          <a:effectLst/>
                          <a:latin typeface="+mj-lt"/>
                        </a:rPr>
                        <a:t>  Baseline Viral load</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GB" sz="1400" dirty="0">
                          <a:effectLst/>
                          <a:latin typeface="+mj-lt"/>
                        </a:rPr>
                        <a:t>AIDS-related cause, 1.47 (0.87-3.74)</a:t>
                      </a:r>
                      <a:endParaRPr lang="en-GB" sz="1200" dirty="0">
                        <a:effectLst/>
                        <a:latin typeface="+mj-lt"/>
                      </a:endParaRPr>
                    </a:p>
                    <a:p>
                      <a:pPr>
                        <a:lnSpc>
                          <a:spcPct val="107000"/>
                        </a:lnSpc>
                        <a:spcAft>
                          <a:spcPts val="800"/>
                        </a:spcAft>
                      </a:pPr>
                      <a:r>
                        <a:rPr lang="en-GB" sz="1400" dirty="0">
                          <a:effectLst/>
                          <a:latin typeface="+mj-lt"/>
                        </a:rPr>
                        <a:t>Other cause, 4.34 (1.84-20.7)</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a:effectLst/>
                          <a:latin typeface="+mj-lt"/>
                        </a:rPr>
                        <a:t>0.290</a:t>
                      </a:r>
                      <a:endParaRPr lang="en-GB" sz="1200">
                        <a:effectLst/>
                        <a:latin typeface="+mj-lt"/>
                      </a:endParaRPr>
                    </a:p>
                    <a:p>
                      <a:pPr>
                        <a:lnSpc>
                          <a:spcPct val="107000"/>
                        </a:lnSpc>
                        <a:spcAft>
                          <a:spcPts val="800"/>
                        </a:spcAft>
                      </a:pPr>
                      <a:r>
                        <a:rPr lang="en-GB" sz="1400">
                          <a:effectLst/>
                          <a:latin typeface="+mj-lt"/>
                        </a:rPr>
                        <a:t>0.026</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8041281"/>
                  </a:ext>
                </a:extLst>
              </a:tr>
              <a:tr h="796296">
                <a:tc>
                  <a:txBody>
                    <a:bodyPr/>
                    <a:lstStyle/>
                    <a:p>
                      <a:pPr algn="l">
                        <a:lnSpc>
                          <a:spcPct val="107000"/>
                        </a:lnSpc>
                        <a:spcAft>
                          <a:spcPts val="800"/>
                        </a:spcAft>
                      </a:pPr>
                      <a:r>
                        <a:rPr lang="en-GB" sz="1400" dirty="0">
                          <a:effectLst/>
                          <a:latin typeface="+mj-lt"/>
                        </a:rPr>
                        <a:t>  Baseline Weight-for-age</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en-GB" sz="1400" dirty="0">
                          <a:effectLst/>
                          <a:latin typeface="+mj-lt"/>
                        </a:rPr>
                        <a:t>AIDS-related cause, 1.22 (0.78-1.71)</a:t>
                      </a:r>
                      <a:endParaRPr lang="en-GB" sz="1200" dirty="0">
                        <a:effectLst/>
                        <a:latin typeface="+mj-lt"/>
                      </a:endParaRPr>
                    </a:p>
                    <a:p>
                      <a:pPr>
                        <a:lnSpc>
                          <a:spcPct val="107000"/>
                        </a:lnSpc>
                        <a:spcAft>
                          <a:spcPts val="800"/>
                        </a:spcAft>
                      </a:pPr>
                      <a:r>
                        <a:rPr lang="en-GB" sz="1400" dirty="0">
                          <a:effectLst/>
                          <a:latin typeface="+mj-lt"/>
                        </a:rPr>
                        <a:t>Other cause, 1.07 (0.70-2.12)</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dirty="0">
                          <a:effectLst/>
                          <a:latin typeface="+mj-lt"/>
                        </a:rPr>
                        <a:t>0.353</a:t>
                      </a:r>
                      <a:endParaRPr lang="en-GB" sz="1200" dirty="0">
                        <a:effectLst/>
                        <a:latin typeface="+mj-lt"/>
                      </a:endParaRPr>
                    </a:p>
                    <a:p>
                      <a:pPr>
                        <a:lnSpc>
                          <a:spcPct val="107000"/>
                        </a:lnSpc>
                        <a:spcAft>
                          <a:spcPts val="800"/>
                        </a:spcAft>
                      </a:pPr>
                      <a:r>
                        <a:rPr lang="en-GB" sz="1400" dirty="0">
                          <a:effectLst/>
                          <a:latin typeface="+mj-lt"/>
                        </a:rPr>
                        <a:t>0.792</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2840917"/>
                  </a:ext>
                </a:extLst>
              </a:tr>
              <a:tr h="796296">
                <a:tc>
                  <a:txBody>
                    <a:bodyPr/>
                    <a:lstStyle/>
                    <a:p>
                      <a:pPr algn="just">
                        <a:lnSpc>
                          <a:spcPct val="107000"/>
                        </a:lnSpc>
                        <a:spcAft>
                          <a:spcPts val="800"/>
                        </a:spcAft>
                      </a:pPr>
                      <a:r>
                        <a:rPr lang="en-GB" sz="1400" dirty="0">
                          <a:effectLst/>
                          <a:latin typeface="+mj-lt"/>
                        </a:rPr>
                        <a:t>  Age at diagnosis</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400">
                          <a:effectLst/>
                          <a:latin typeface="+mj-lt"/>
                        </a:rPr>
                        <a:t>AIDS-related cause, 1.01 (0.99-1.01)</a:t>
                      </a:r>
                      <a:endParaRPr lang="en-GB" sz="1200">
                        <a:effectLst/>
                        <a:latin typeface="+mj-lt"/>
                      </a:endParaRPr>
                    </a:p>
                    <a:p>
                      <a:pPr>
                        <a:lnSpc>
                          <a:spcPct val="107000"/>
                        </a:lnSpc>
                        <a:spcAft>
                          <a:spcPts val="800"/>
                        </a:spcAft>
                      </a:pPr>
                      <a:r>
                        <a:rPr lang="en-GB" sz="1400">
                          <a:effectLst/>
                          <a:latin typeface="+mj-lt"/>
                        </a:rPr>
                        <a:t>Other cause, 0.99 (0.95-1.00)</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400">
                          <a:effectLst/>
                          <a:latin typeface="+mj-lt"/>
                        </a:rPr>
                        <a:t>0.411</a:t>
                      </a:r>
                      <a:endParaRPr lang="en-GB" sz="1200">
                        <a:effectLst/>
                        <a:latin typeface="+mj-lt"/>
                      </a:endParaRPr>
                    </a:p>
                    <a:p>
                      <a:pPr>
                        <a:lnSpc>
                          <a:spcPct val="107000"/>
                        </a:lnSpc>
                        <a:spcAft>
                          <a:spcPts val="800"/>
                        </a:spcAft>
                      </a:pPr>
                      <a:r>
                        <a:rPr lang="en-GB" sz="1400">
                          <a:effectLst/>
                          <a:latin typeface="+mj-lt"/>
                        </a:rPr>
                        <a:t>0.276</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493597"/>
                  </a:ext>
                </a:extLst>
              </a:tr>
              <a:tr h="562149">
                <a:tc>
                  <a:txBody>
                    <a:bodyPr/>
                    <a:lstStyle/>
                    <a:p>
                      <a:pPr algn="just">
                        <a:lnSpc>
                          <a:spcPct val="107000"/>
                        </a:lnSpc>
                        <a:spcAft>
                          <a:spcPts val="800"/>
                        </a:spcAft>
                      </a:pPr>
                      <a:r>
                        <a:rPr lang="en-GB" sz="1400" b="1" dirty="0">
                          <a:effectLst/>
                          <a:latin typeface="+mj-lt"/>
                        </a:rPr>
                        <a:t>Association CD4</a:t>
                      </a:r>
                      <a:endParaRPr lang="en-GB" sz="12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7000"/>
                        </a:lnSpc>
                        <a:spcAft>
                          <a:spcPts val="800"/>
                        </a:spcAft>
                      </a:pPr>
                      <a:r>
                        <a:rPr lang="en-GB" sz="1400" dirty="0">
                          <a:effectLst/>
                          <a:latin typeface="+mj-lt"/>
                        </a:rPr>
                        <a:t>AIDS-related cause, 0.9 (0.86-0.98)</a:t>
                      </a:r>
                      <a:endParaRPr lang="en-GB" sz="1200" dirty="0">
                        <a:effectLst/>
                        <a:latin typeface="+mj-lt"/>
                      </a:endParaRPr>
                    </a:p>
                    <a:p>
                      <a:pPr>
                        <a:lnSpc>
                          <a:spcPct val="107000"/>
                        </a:lnSpc>
                        <a:spcAft>
                          <a:spcPts val="800"/>
                        </a:spcAft>
                      </a:pPr>
                      <a:r>
                        <a:rPr lang="en-GB" sz="1400" dirty="0">
                          <a:effectLst/>
                          <a:latin typeface="+mj-lt"/>
                        </a:rPr>
                        <a:t>Other cause, 1.09 (1.02-1.15)</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7000"/>
                        </a:lnSpc>
                        <a:spcAft>
                          <a:spcPts val="800"/>
                        </a:spcAft>
                      </a:pPr>
                      <a:r>
                        <a:rPr lang="en-GB" sz="1400" dirty="0">
                          <a:effectLst/>
                          <a:latin typeface="+mj-lt"/>
                        </a:rPr>
                        <a:t>0.046</a:t>
                      </a:r>
                      <a:endParaRPr lang="en-GB" sz="1200" dirty="0">
                        <a:effectLst/>
                        <a:latin typeface="+mj-lt"/>
                      </a:endParaRPr>
                    </a:p>
                    <a:p>
                      <a:pPr>
                        <a:lnSpc>
                          <a:spcPct val="107000"/>
                        </a:lnSpc>
                        <a:spcAft>
                          <a:spcPts val="800"/>
                        </a:spcAft>
                      </a:pPr>
                      <a:r>
                        <a:rPr lang="en-GB" sz="1400" dirty="0">
                          <a:effectLst/>
                          <a:latin typeface="+mj-lt"/>
                        </a:rPr>
                        <a:t>0.003</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86798171"/>
                  </a:ext>
                </a:extLst>
              </a:tr>
            </a:tbl>
          </a:graphicData>
        </a:graphic>
      </p:graphicFrame>
      <p:cxnSp>
        <p:nvCxnSpPr>
          <p:cNvPr id="8" name="Connecteur droit 7">
            <a:extLst>
              <a:ext uri="{FF2B5EF4-FFF2-40B4-BE49-F238E27FC236}">
                <a16:creationId xmlns:a16="http://schemas.microsoft.com/office/drawing/2014/main" id="{3BD0D42A-71AB-4954-9F26-DEE5B8669E4B}"/>
              </a:ext>
            </a:extLst>
          </p:cNvPr>
          <p:cNvCxnSpPr/>
          <p:nvPr/>
        </p:nvCxnSpPr>
        <p:spPr>
          <a:xfrm>
            <a:off x="3166279" y="3780431"/>
            <a:ext cx="1351129"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90F9BC6-25BC-4255-A1F0-165EE8C2AE09}"/>
              </a:ext>
            </a:extLst>
          </p:cNvPr>
          <p:cNvCxnSpPr>
            <a:cxnSpLocks/>
          </p:cNvCxnSpPr>
          <p:nvPr/>
        </p:nvCxnSpPr>
        <p:spPr>
          <a:xfrm>
            <a:off x="5158854" y="3932831"/>
            <a:ext cx="3589361"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629F795F-18EC-4720-BD18-A31311DB6C7E}"/>
              </a:ext>
            </a:extLst>
          </p:cNvPr>
          <p:cNvCxnSpPr>
            <a:cxnSpLocks/>
          </p:cNvCxnSpPr>
          <p:nvPr/>
        </p:nvCxnSpPr>
        <p:spPr>
          <a:xfrm>
            <a:off x="3100312" y="5884461"/>
            <a:ext cx="1157789"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A6D12C5C-729F-4861-80F8-68F20AD355C8}"/>
              </a:ext>
            </a:extLst>
          </p:cNvPr>
          <p:cNvCxnSpPr>
            <a:cxnSpLocks/>
          </p:cNvCxnSpPr>
          <p:nvPr/>
        </p:nvCxnSpPr>
        <p:spPr>
          <a:xfrm>
            <a:off x="5161127" y="5859437"/>
            <a:ext cx="3589361"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53BE994-2052-4646-B556-149B27F3D489}"/>
              </a:ext>
            </a:extLst>
          </p:cNvPr>
          <p:cNvCxnSpPr>
            <a:cxnSpLocks/>
          </p:cNvCxnSpPr>
          <p:nvPr/>
        </p:nvCxnSpPr>
        <p:spPr>
          <a:xfrm>
            <a:off x="5149751" y="6189260"/>
            <a:ext cx="3589361"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92942382"/>
      </p:ext>
    </p:extLst>
  </p:cSld>
  <p:clrMapOvr>
    <a:masterClrMapping/>
  </p:clrMapOvr>
  <mc:AlternateContent xmlns:mc="http://schemas.openxmlformats.org/markup-compatibility/2006" xmlns:p14="http://schemas.microsoft.com/office/powerpoint/2010/main">
    <mc:Choice Requires="p14">
      <p:transition spd="slow" p14:dur="2000" advTm="68472"/>
    </mc:Choice>
    <mc:Fallback xmlns="">
      <p:transition spd="slow" advTm="684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BAB945-310A-FA44-9C37-F70E43C71D30}"/>
              </a:ext>
            </a:extLst>
          </p:cNvPr>
          <p:cNvSpPr>
            <a:spLocks noGrp="1"/>
          </p:cNvSpPr>
          <p:nvPr>
            <p:ph idx="1"/>
          </p:nvPr>
        </p:nvSpPr>
        <p:spPr>
          <a:xfrm>
            <a:off x="914399" y="2613039"/>
            <a:ext cx="10363200" cy="4251141"/>
          </a:xfrm>
        </p:spPr>
        <p:txBody>
          <a:bodyPr>
            <a:normAutofit lnSpcReduction="10000"/>
          </a:bodyPr>
          <a:lstStyle/>
          <a:p>
            <a:pPr marL="0" indent="0">
              <a:buNone/>
            </a:pPr>
            <a:r>
              <a:rPr lang="en-US" dirty="0"/>
              <a:t>- Despite early treatment, excess of AIDS- and non-AIDS-related mortality remains high in children living with HIV-1 in Sub-Saharan Africa</a:t>
            </a:r>
          </a:p>
          <a:p>
            <a:pPr marL="0" indent="0">
              <a:buNone/>
            </a:pPr>
            <a:r>
              <a:rPr lang="en-US" dirty="0"/>
              <a:t>- Differentiating AIDS and non-AIDS related mortality in children with HIV may allow us to understand better the risk factors associated with mortality</a:t>
            </a:r>
          </a:p>
          <a:p>
            <a:pPr marL="0" indent="0">
              <a:buNone/>
            </a:pPr>
            <a:r>
              <a:rPr lang="en-US" dirty="0"/>
              <a:t>- CD4 percentage changes over time, and it impacts the probability of death</a:t>
            </a:r>
          </a:p>
          <a:p>
            <a:pPr marL="0" indent="0">
              <a:buNone/>
            </a:pPr>
            <a:r>
              <a:rPr lang="en-US" dirty="0"/>
              <a:t>- Infants with high baseline VL and low CD4% require specific attention.</a:t>
            </a:r>
          </a:p>
        </p:txBody>
      </p:sp>
      <p:sp>
        <p:nvSpPr>
          <p:cNvPr id="6" name="Titre 1">
            <a:extLst>
              <a:ext uri="{FF2B5EF4-FFF2-40B4-BE49-F238E27FC236}">
                <a16:creationId xmlns:a16="http://schemas.microsoft.com/office/drawing/2014/main" id="{FF598CF3-4AE2-4AB0-837C-86F3D7B88DF8}"/>
              </a:ext>
            </a:extLst>
          </p:cNvPr>
          <p:cNvSpPr txBox="1">
            <a:spLocks/>
          </p:cNvSpPr>
          <p:nvPr/>
        </p:nvSpPr>
        <p:spPr>
          <a:xfrm>
            <a:off x="838200" y="837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t>Conclusion</a:t>
            </a:r>
            <a:endParaRPr lang="en-US" dirty="0"/>
          </a:p>
        </p:txBody>
      </p:sp>
      <p:cxnSp>
        <p:nvCxnSpPr>
          <p:cNvPr id="7" name="Connecteur droit 6">
            <a:extLst>
              <a:ext uri="{FF2B5EF4-FFF2-40B4-BE49-F238E27FC236}">
                <a16:creationId xmlns:a16="http://schemas.microsoft.com/office/drawing/2014/main" id="{1B93BAC1-1BE9-46E0-A3A0-DC0F5F45AEA6}"/>
              </a:ext>
            </a:extLst>
          </p:cNvPr>
          <p:cNvCxnSpPr/>
          <p:nvPr/>
        </p:nvCxnSpPr>
        <p:spPr>
          <a:xfrm>
            <a:off x="1083212" y="731518"/>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8" name="Connecteur droit 7">
            <a:extLst>
              <a:ext uri="{FF2B5EF4-FFF2-40B4-BE49-F238E27FC236}">
                <a16:creationId xmlns:a16="http://schemas.microsoft.com/office/drawing/2014/main" id="{D6620C39-0AFE-421B-B315-45B57A068DA8}"/>
              </a:ext>
            </a:extLst>
          </p:cNvPr>
          <p:cNvCxnSpPr/>
          <p:nvPr/>
        </p:nvCxnSpPr>
        <p:spPr>
          <a:xfrm>
            <a:off x="7903699" y="729170"/>
            <a:ext cx="3305908" cy="0"/>
          </a:xfrm>
          <a:prstGeom prst="line">
            <a:avLst/>
          </a:prstGeom>
        </p:spPr>
        <p:style>
          <a:lnRef idx="3">
            <a:schemeClr val="dk1"/>
          </a:lnRef>
          <a:fillRef idx="0">
            <a:schemeClr val="dk1"/>
          </a:fillRef>
          <a:effectRef idx="2">
            <a:schemeClr val="dk1"/>
          </a:effectRef>
          <a:fontRef idx="minor">
            <a:schemeClr val="tx1"/>
          </a:fontRef>
        </p:style>
      </p:cxnSp>
      <p:pic>
        <p:nvPicPr>
          <p:cNvPr id="9" name="Imagen 5">
            <a:extLst>
              <a:ext uri="{FF2B5EF4-FFF2-40B4-BE49-F238E27FC236}">
                <a16:creationId xmlns:a16="http://schemas.microsoft.com/office/drawing/2014/main" id="{B2E1CE32-8176-494E-984E-214F57972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906" y="1239341"/>
            <a:ext cx="1294188" cy="1294188"/>
          </a:xfrm>
          <a:prstGeom prst="rect">
            <a:avLst/>
          </a:prstGeom>
        </p:spPr>
      </p:pic>
    </p:spTree>
    <p:extLst>
      <p:ext uri="{BB962C8B-B14F-4D97-AF65-F5344CB8AC3E}">
        <p14:creationId xmlns:p14="http://schemas.microsoft.com/office/powerpoint/2010/main" val="484106788"/>
      </p:ext>
    </p:extLst>
  </p:cSld>
  <p:clrMapOvr>
    <a:masterClrMapping/>
  </p:clrMapOvr>
  <mc:AlternateContent xmlns:mc="http://schemas.openxmlformats.org/markup-compatibility/2006" xmlns:p14="http://schemas.microsoft.com/office/powerpoint/2010/main">
    <mc:Choice Requires="p14">
      <p:transition spd="slow" p14:dur="2000" advTm="25040"/>
    </mc:Choice>
    <mc:Fallback xmlns="">
      <p:transition spd="slow" advTm="2504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9E4AA-E59C-A740-836E-127F5219BDC1}"/>
              </a:ext>
            </a:extLst>
          </p:cNvPr>
          <p:cNvSpPr>
            <a:spLocks noGrp="1"/>
          </p:cNvSpPr>
          <p:nvPr>
            <p:ph type="title"/>
          </p:nvPr>
        </p:nvSpPr>
        <p:spPr/>
        <p:txBody>
          <a:bodyPr>
            <a:normAutofit/>
          </a:bodyPr>
          <a:lstStyle/>
          <a:p>
            <a:pPr algn="ctr"/>
            <a:r>
              <a:rPr lang="es-ES" dirty="0" err="1"/>
              <a:t>Aknowledgements</a:t>
            </a:r>
            <a:br>
              <a:rPr lang="es-ES" dirty="0"/>
            </a:br>
            <a:endParaRPr lang="en-AU" dirty="0"/>
          </a:p>
        </p:txBody>
      </p:sp>
      <p:pic>
        <p:nvPicPr>
          <p:cNvPr id="5" name="Marcador de contenido 4" descr="Interfaz de usuario gráfica, Aplicación&#10;&#10;Descripción generada automáticamente">
            <a:extLst>
              <a:ext uri="{FF2B5EF4-FFF2-40B4-BE49-F238E27FC236}">
                <a16:creationId xmlns:a16="http://schemas.microsoft.com/office/drawing/2014/main" id="{49D42EB1-6553-3D41-A3D6-B6B1A67E36DA}"/>
              </a:ext>
            </a:extLst>
          </p:cNvPr>
          <p:cNvPicPr>
            <a:picLocks noGrp="1" noChangeAspect="1"/>
          </p:cNvPicPr>
          <p:nvPr>
            <p:ph idx="1"/>
          </p:nvPr>
        </p:nvPicPr>
        <p:blipFill>
          <a:blip r:embed="rId2"/>
          <a:stretch>
            <a:fillRect/>
          </a:stretch>
        </p:blipFill>
        <p:spPr>
          <a:xfrm>
            <a:off x="343659" y="2731398"/>
            <a:ext cx="9596057" cy="4084619"/>
          </a:xfrm>
        </p:spPr>
      </p:pic>
      <p:pic>
        <p:nvPicPr>
          <p:cNvPr id="7" name="Imagen 6" descr="Logotipo, nombre de la empresa&#10;&#10;Descripción generada automáticamente">
            <a:extLst>
              <a:ext uri="{FF2B5EF4-FFF2-40B4-BE49-F238E27FC236}">
                <a16:creationId xmlns:a16="http://schemas.microsoft.com/office/drawing/2014/main" id="{3F57C44F-A309-D546-A365-3C9B1D1A2346}"/>
              </a:ext>
            </a:extLst>
          </p:cNvPr>
          <p:cNvPicPr>
            <a:picLocks noChangeAspect="1"/>
          </p:cNvPicPr>
          <p:nvPr/>
        </p:nvPicPr>
        <p:blipFill>
          <a:blip r:embed="rId3"/>
          <a:stretch>
            <a:fillRect/>
          </a:stretch>
        </p:blipFill>
        <p:spPr>
          <a:xfrm>
            <a:off x="9967982" y="161917"/>
            <a:ext cx="2224018" cy="2143125"/>
          </a:xfrm>
          <a:prstGeom prst="rect">
            <a:avLst/>
          </a:prstGeom>
        </p:spPr>
      </p:pic>
      <p:pic>
        <p:nvPicPr>
          <p:cNvPr id="9" name="Imagen 8" descr="Logotipo&#10;&#10;Descripción generada automáticamente">
            <a:extLst>
              <a:ext uri="{FF2B5EF4-FFF2-40B4-BE49-F238E27FC236}">
                <a16:creationId xmlns:a16="http://schemas.microsoft.com/office/drawing/2014/main" id="{CE958A81-503C-D34A-B3F4-9A7C89306555}"/>
              </a:ext>
            </a:extLst>
          </p:cNvPr>
          <p:cNvPicPr>
            <a:picLocks noChangeAspect="1"/>
          </p:cNvPicPr>
          <p:nvPr/>
        </p:nvPicPr>
        <p:blipFill>
          <a:blip r:embed="rId4"/>
          <a:stretch>
            <a:fillRect/>
          </a:stretch>
        </p:blipFill>
        <p:spPr>
          <a:xfrm>
            <a:off x="10311641" y="2405054"/>
            <a:ext cx="1536700" cy="1320800"/>
          </a:xfrm>
          <a:prstGeom prst="rect">
            <a:avLst/>
          </a:prstGeom>
        </p:spPr>
      </p:pic>
      <p:pic>
        <p:nvPicPr>
          <p:cNvPr id="11" name="Imagen 10" descr="Icono&#10;&#10;Descripción generada automáticamente">
            <a:extLst>
              <a:ext uri="{FF2B5EF4-FFF2-40B4-BE49-F238E27FC236}">
                <a16:creationId xmlns:a16="http://schemas.microsoft.com/office/drawing/2014/main" id="{6215FFF4-60AB-0F48-8F43-4876D6FF245E}"/>
              </a:ext>
            </a:extLst>
          </p:cNvPr>
          <p:cNvPicPr>
            <a:picLocks noChangeAspect="1"/>
          </p:cNvPicPr>
          <p:nvPr/>
        </p:nvPicPr>
        <p:blipFill>
          <a:blip r:embed="rId5"/>
          <a:stretch>
            <a:fillRect/>
          </a:stretch>
        </p:blipFill>
        <p:spPr>
          <a:xfrm>
            <a:off x="10058399" y="4171957"/>
            <a:ext cx="2134203" cy="1314443"/>
          </a:xfrm>
          <a:prstGeom prst="rect">
            <a:avLst/>
          </a:prstGeom>
        </p:spPr>
      </p:pic>
      <p:sp>
        <p:nvSpPr>
          <p:cNvPr id="3" name="Rectangle 2">
            <a:extLst>
              <a:ext uri="{FF2B5EF4-FFF2-40B4-BE49-F238E27FC236}">
                <a16:creationId xmlns:a16="http://schemas.microsoft.com/office/drawing/2014/main" id="{9631B826-A336-401A-A6F2-F42022A7317C}"/>
              </a:ext>
            </a:extLst>
          </p:cNvPr>
          <p:cNvSpPr/>
          <p:nvPr/>
        </p:nvSpPr>
        <p:spPr>
          <a:xfrm>
            <a:off x="3048000" y="1324065"/>
            <a:ext cx="6096000" cy="1569660"/>
          </a:xfrm>
          <a:prstGeom prst="rect">
            <a:avLst/>
          </a:prstGeom>
        </p:spPr>
        <p:txBody>
          <a:bodyPr>
            <a:spAutoFit/>
          </a:bodyPr>
          <a:lstStyle/>
          <a:p>
            <a:pPr algn="ctr"/>
            <a:r>
              <a:rPr lang="en-AU" sz="3200" dirty="0"/>
              <a:t>Patients and families</a:t>
            </a:r>
            <a:br>
              <a:rPr lang="en-AU" sz="3200" dirty="0"/>
            </a:br>
            <a:r>
              <a:rPr lang="en-AU" sz="3200" dirty="0"/>
              <a:t>EPIICAL Consortium</a:t>
            </a:r>
            <a:br>
              <a:rPr lang="en-AU" sz="3200" dirty="0"/>
            </a:br>
            <a:r>
              <a:rPr lang="en-AU" sz="3200" dirty="0"/>
              <a:t>EARTH Cohort</a:t>
            </a:r>
            <a:endParaRPr lang="en-US" sz="3200" dirty="0"/>
          </a:p>
        </p:txBody>
      </p:sp>
    </p:spTree>
    <p:extLst>
      <p:ext uri="{BB962C8B-B14F-4D97-AF65-F5344CB8AC3E}">
        <p14:creationId xmlns:p14="http://schemas.microsoft.com/office/powerpoint/2010/main" val="168862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14CA02-4D3F-4B55-965B-29427680DADA}"/>
              </a:ext>
            </a:extLst>
          </p:cNvPr>
          <p:cNvSpPr>
            <a:spLocks noGrp="1"/>
          </p:cNvSpPr>
          <p:nvPr>
            <p:ph type="title"/>
          </p:nvPr>
        </p:nvSpPr>
        <p:spPr/>
        <p:txBody>
          <a:bodyPr/>
          <a:lstStyle/>
          <a:p>
            <a:r>
              <a:rPr lang="fr-FR" dirty="0" err="1"/>
              <a:t>Conflict</a:t>
            </a:r>
            <a:r>
              <a:rPr lang="fr-FR" dirty="0"/>
              <a:t> of </a:t>
            </a:r>
            <a:r>
              <a:rPr lang="fr-FR" dirty="0" err="1"/>
              <a:t>interest</a:t>
            </a:r>
            <a:r>
              <a:rPr lang="fr-FR" dirty="0"/>
              <a:t> </a:t>
            </a:r>
            <a:r>
              <a:rPr lang="fr-FR" dirty="0" err="1"/>
              <a:t>disclosure</a:t>
            </a:r>
            <a:endParaRPr lang="en-US" dirty="0"/>
          </a:p>
        </p:txBody>
      </p:sp>
      <p:sp>
        <p:nvSpPr>
          <p:cNvPr id="3" name="Espace réservé du contenu 2">
            <a:extLst>
              <a:ext uri="{FF2B5EF4-FFF2-40B4-BE49-F238E27FC236}">
                <a16:creationId xmlns:a16="http://schemas.microsoft.com/office/drawing/2014/main" id="{EB2E6B23-7A4A-4CD1-BF57-1EBED19433D3}"/>
              </a:ext>
            </a:extLst>
          </p:cNvPr>
          <p:cNvSpPr>
            <a:spLocks noGrp="1"/>
          </p:cNvSpPr>
          <p:nvPr>
            <p:ph idx="1"/>
          </p:nvPr>
        </p:nvSpPr>
        <p:spPr>
          <a:xfrm>
            <a:off x="838200" y="2926079"/>
            <a:ext cx="10515600" cy="3250883"/>
          </a:xfrm>
        </p:spPr>
        <p:txBody>
          <a:bodyPr/>
          <a:lstStyle/>
          <a:p>
            <a:pPr marL="0" indent="0">
              <a:buNone/>
            </a:pPr>
            <a:r>
              <a:rPr lang="fr-FR" dirty="0"/>
              <a:t>I have no relevant </a:t>
            </a:r>
            <a:r>
              <a:rPr lang="fr-FR" dirty="0" err="1"/>
              <a:t>financial</a:t>
            </a:r>
            <a:r>
              <a:rPr lang="fr-FR" dirty="0"/>
              <a:t> </a:t>
            </a:r>
            <a:r>
              <a:rPr lang="fr-FR" dirty="0" err="1"/>
              <a:t>relationship</a:t>
            </a:r>
            <a:r>
              <a:rPr lang="fr-FR" dirty="0"/>
              <a:t> </a:t>
            </a:r>
            <a:r>
              <a:rPr lang="fr-FR" dirty="0" err="1"/>
              <a:t>with</a:t>
            </a:r>
            <a:r>
              <a:rPr lang="fr-FR" dirty="0"/>
              <a:t> </a:t>
            </a:r>
            <a:r>
              <a:rPr lang="fr-FR" dirty="0" err="1"/>
              <a:t>ineligible</a:t>
            </a:r>
            <a:r>
              <a:rPr lang="fr-FR" dirty="0"/>
              <a:t> </a:t>
            </a:r>
            <a:r>
              <a:rPr lang="fr-FR" dirty="0" err="1"/>
              <a:t>companies</a:t>
            </a:r>
            <a:r>
              <a:rPr lang="fr-FR" dirty="0"/>
              <a:t> to </a:t>
            </a:r>
            <a:r>
              <a:rPr lang="fr-FR" dirty="0" err="1"/>
              <a:t>disclose</a:t>
            </a:r>
            <a:endParaRPr lang="en-US" dirty="0"/>
          </a:p>
        </p:txBody>
      </p:sp>
      <p:pic>
        <p:nvPicPr>
          <p:cNvPr id="1030" name="Picture 6" descr="Case à Cocher Bleue Avec Coche Isolée Sur Blanc Illustration de Vecteur -  Illustration du illustration, approbation: 213749554">
            <a:extLst>
              <a:ext uri="{FF2B5EF4-FFF2-40B4-BE49-F238E27FC236}">
                <a16:creationId xmlns:a16="http://schemas.microsoft.com/office/drawing/2014/main" id="{28F603A0-5355-4513-BFB4-8DC373BDB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675" y="16525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69337"/>
      </p:ext>
    </p:extLst>
  </p:cSld>
  <p:clrMapOvr>
    <a:masterClrMapping/>
  </p:clrMapOvr>
  <mc:AlternateContent xmlns:mc="http://schemas.openxmlformats.org/markup-compatibility/2006" xmlns:p14="http://schemas.microsoft.com/office/powerpoint/2010/main">
    <mc:Choice Requires="p14">
      <p:transition spd="slow" p14:dur="2000" advTm="4640"/>
    </mc:Choice>
    <mc:Fallback xmlns="">
      <p:transition spd="slow" advTm="46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0F150-474E-4767-8D82-616C7E3E07B5}"/>
              </a:ext>
            </a:extLst>
          </p:cNvPr>
          <p:cNvSpPr>
            <a:spLocks noGrp="1"/>
          </p:cNvSpPr>
          <p:nvPr>
            <p:ph type="title"/>
          </p:nvPr>
        </p:nvSpPr>
        <p:spPr/>
        <p:txBody>
          <a:bodyPr/>
          <a:lstStyle/>
          <a:p>
            <a:pPr algn="ctr"/>
            <a:r>
              <a:rPr lang="fr-FR"/>
              <a:t>Background</a:t>
            </a:r>
            <a:endParaRPr lang="en-US" dirty="0"/>
          </a:p>
        </p:txBody>
      </p:sp>
      <p:cxnSp>
        <p:nvCxnSpPr>
          <p:cNvPr id="5" name="Connecteur droit 4">
            <a:extLst>
              <a:ext uri="{FF2B5EF4-FFF2-40B4-BE49-F238E27FC236}">
                <a16:creationId xmlns:a16="http://schemas.microsoft.com/office/drawing/2014/main" id="{EFE6293B-16F7-4FF4-9DB0-761AA924E74F}"/>
              </a:ext>
            </a:extLst>
          </p:cNvPr>
          <p:cNvCxnSpPr/>
          <p:nvPr/>
        </p:nvCxnSpPr>
        <p:spPr>
          <a:xfrm>
            <a:off x="1083212" y="1012874"/>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6" name="Connecteur droit 5">
            <a:extLst>
              <a:ext uri="{FF2B5EF4-FFF2-40B4-BE49-F238E27FC236}">
                <a16:creationId xmlns:a16="http://schemas.microsoft.com/office/drawing/2014/main" id="{2F37FCBC-2734-48FE-8422-ECB6115F3960}"/>
              </a:ext>
            </a:extLst>
          </p:cNvPr>
          <p:cNvCxnSpPr/>
          <p:nvPr/>
        </p:nvCxnSpPr>
        <p:spPr>
          <a:xfrm>
            <a:off x="7903699" y="1010526"/>
            <a:ext cx="3305908" cy="0"/>
          </a:xfrm>
          <a:prstGeom prst="line">
            <a:avLst/>
          </a:prstGeom>
        </p:spPr>
        <p:style>
          <a:lnRef idx="3">
            <a:schemeClr val="dk1"/>
          </a:lnRef>
          <a:fillRef idx="0">
            <a:schemeClr val="dk1"/>
          </a:fillRef>
          <a:effectRef idx="2">
            <a:schemeClr val="dk1"/>
          </a:effectRef>
          <a:fontRef idx="minor">
            <a:schemeClr val="tx1"/>
          </a:fontRef>
        </p:style>
      </p:cxnSp>
      <p:sp>
        <p:nvSpPr>
          <p:cNvPr id="8" name="Espace réservé du contenu 7">
            <a:extLst>
              <a:ext uri="{FF2B5EF4-FFF2-40B4-BE49-F238E27FC236}">
                <a16:creationId xmlns:a16="http://schemas.microsoft.com/office/drawing/2014/main" id="{3EE021B9-1526-47CA-9334-B6D3C98D787F}"/>
              </a:ext>
            </a:extLst>
          </p:cNvPr>
          <p:cNvSpPr>
            <a:spLocks noGrp="1"/>
          </p:cNvSpPr>
          <p:nvPr>
            <p:ph idx="1"/>
          </p:nvPr>
        </p:nvSpPr>
        <p:spPr>
          <a:xfrm>
            <a:off x="388034" y="2191388"/>
            <a:ext cx="4559107" cy="867930"/>
          </a:xfrm>
          <a:prstGeom prst="rect">
            <a:avLst/>
          </a:prstGeom>
        </p:spPr>
        <p:txBody>
          <a:bodyPr wrap="square">
            <a:spAutoFit/>
          </a:bodyPr>
          <a:lstStyle/>
          <a:p>
            <a:pPr marL="0" indent="0">
              <a:buNone/>
            </a:pPr>
            <a:r>
              <a:rPr lang="en-US" dirty="0">
                <a:latin typeface="Calibri" panose="020F0502020204030204" pitchFamily="34" charset="0"/>
                <a:ea typeface="Arial Unicode MS"/>
              </a:rPr>
              <a:t>Early antiretroviral therapy (ART) initiation in children</a:t>
            </a:r>
          </a:p>
        </p:txBody>
      </p:sp>
      <p:pic>
        <p:nvPicPr>
          <p:cNvPr id="9" name="Imagen 6" descr="Imagen que contiene medidor, reloj&#10;&#10;Descripción generada automáticamente">
            <a:extLst>
              <a:ext uri="{FF2B5EF4-FFF2-40B4-BE49-F238E27FC236}">
                <a16:creationId xmlns:a16="http://schemas.microsoft.com/office/drawing/2014/main" id="{8A87D774-A859-4620-B81F-7125146E8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13" y="3954928"/>
            <a:ext cx="4586140" cy="867929"/>
          </a:xfrm>
          <a:prstGeom prst="rect">
            <a:avLst/>
          </a:prstGeom>
        </p:spPr>
      </p:pic>
      <p:sp>
        <p:nvSpPr>
          <p:cNvPr id="10" name="Rectangle 9">
            <a:extLst>
              <a:ext uri="{FF2B5EF4-FFF2-40B4-BE49-F238E27FC236}">
                <a16:creationId xmlns:a16="http://schemas.microsoft.com/office/drawing/2014/main" id="{CA5994CA-7B04-4571-9C2B-93376976F1A0}"/>
              </a:ext>
            </a:extLst>
          </p:cNvPr>
          <p:cNvSpPr/>
          <p:nvPr/>
        </p:nvSpPr>
        <p:spPr>
          <a:xfrm>
            <a:off x="5609339" y="3770700"/>
            <a:ext cx="6096000" cy="2554545"/>
          </a:xfrm>
          <a:prstGeom prst="rect">
            <a:avLst/>
          </a:prstGeom>
        </p:spPr>
        <p:txBody>
          <a:bodyPr>
            <a:spAutoFit/>
          </a:bodyPr>
          <a:lstStyle/>
          <a:p>
            <a:pPr algn="ctr"/>
            <a:r>
              <a:rPr lang="en-US" sz="2000" dirty="0">
                <a:latin typeface="Calibri" panose="020F0502020204030204" pitchFamily="34" charset="0"/>
                <a:ea typeface="Arial Unicode MS"/>
              </a:rPr>
              <a:t>Consortium</a:t>
            </a:r>
          </a:p>
          <a:p>
            <a:pPr algn="ctr"/>
            <a:r>
              <a:rPr lang="en-US" sz="2000" dirty="0">
                <a:latin typeface="Calibri" panose="020F0502020204030204" pitchFamily="34" charset="0"/>
                <a:ea typeface="Arial Unicode MS"/>
              </a:rPr>
              <a:t>Aim: to select promising HIV therapeutic strategies candidates </a:t>
            </a:r>
          </a:p>
          <a:p>
            <a:endParaRPr lang="en-US" sz="2000" dirty="0">
              <a:latin typeface="Calibri" panose="020F0502020204030204" pitchFamily="34" charset="0"/>
              <a:ea typeface="Arial Unicode MS"/>
            </a:endParaRPr>
          </a:p>
          <a:p>
            <a:endParaRPr lang="en-US" sz="2000" dirty="0">
              <a:latin typeface="Calibri" panose="020F0502020204030204" pitchFamily="34" charset="0"/>
              <a:ea typeface="Arial Unicode MS"/>
            </a:endParaRPr>
          </a:p>
          <a:p>
            <a:endParaRPr lang="en-US" sz="2000" dirty="0">
              <a:latin typeface="Calibri" panose="020F0502020204030204" pitchFamily="34" charset="0"/>
              <a:ea typeface="Arial Unicode MS"/>
            </a:endParaRPr>
          </a:p>
          <a:p>
            <a:endParaRPr lang="en-US" sz="2000" dirty="0">
              <a:latin typeface="Calibri" panose="020F0502020204030204" pitchFamily="34" charset="0"/>
              <a:ea typeface="Arial Unicode MS"/>
            </a:endParaRPr>
          </a:p>
          <a:p>
            <a:pPr algn="ctr"/>
            <a:r>
              <a:rPr lang="en-US" sz="2000" dirty="0">
                <a:latin typeface="Calibri" panose="020F0502020204030204" pitchFamily="34" charset="0"/>
                <a:ea typeface="Arial Unicode MS"/>
              </a:rPr>
              <a:t>Early-treated perinatally HIV-positive children</a:t>
            </a:r>
            <a:endParaRPr lang="en-US" sz="2000" dirty="0"/>
          </a:p>
        </p:txBody>
      </p:sp>
      <p:cxnSp>
        <p:nvCxnSpPr>
          <p:cNvPr id="12" name="Connecteur droit avec flèche 11">
            <a:extLst>
              <a:ext uri="{FF2B5EF4-FFF2-40B4-BE49-F238E27FC236}">
                <a16:creationId xmlns:a16="http://schemas.microsoft.com/office/drawing/2014/main" id="{724523A2-17E8-4575-A6AF-284AEEC9BA8E}"/>
              </a:ext>
            </a:extLst>
          </p:cNvPr>
          <p:cNvCxnSpPr>
            <a:cxnSpLocks/>
            <a:stCxn id="8" idx="3"/>
          </p:cNvCxnSpPr>
          <p:nvPr/>
        </p:nvCxnSpPr>
        <p:spPr>
          <a:xfrm flipV="1">
            <a:off x="4947141" y="2011680"/>
            <a:ext cx="1439591" cy="613673"/>
          </a:xfrm>
          <a:prstGeom prst="straightConnector1">
            <a:avLst/>
          </a:prstGeom>
          <a:ln w="38100">
            <a:solidFill>
              <a:srgbClr val="27457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4EFB8CF-3B11-4922-A201-266F8A42F2CD}"/>
              </a:ext>
            </a:extLst>
          </p:cNvPr>
          <p:cNvSpPr/>
          <p:nvPr/>
        </p:nvSpPr>
        <p:spPr>
          <a:xfrm>
            <a:off x="6578989" y="1783472"/>
            <a:ext cx="5012788" cy="400110"/>
          </a:xfrm>
          <a:prstGeom prst="rect">
            <a:avLst/>
          </a:prstGeom>
        </p:spPr>
        <p:txBody>
          <a:bodyPr wrap="square">
            <a:spAutoFit/>
          </a:bodyPr>
          <a:lstStyle/>
          <a:p>
            <a:r>
              <a:rPr lang="en-US" sz="2000" dirty="0">
                <a:latin typeface="Calibri" panose="020F0502020204030204" pitchFamily="34" charset="0"/>
                <a:ea typeface="Arial Unicode MS"/>
              </a:rPr>
              <a:t>Low HIV reservoir</a:t>
            </a:r>
            <a:endParaRPr lang="en-US" sz="2000" dirty="0"/>
          </a:p>
        </p:txBody>
      </p:sp>
      <p:cxnSp>
        <p:nvCxnSpPr>
          <p:cNvPr id="16" name="Connecteur droit avec flèche 15">
            <a:extLst>
              <a:ext uri="{FF2B5EF4-FFF2-40B4-BE49-F238E27FC236}">
                <a16:creationId xmlns:a16="http://schemas.microsoft.com/office/drawing/2014/main" id="{404228B3-917D-4B67-9AF4-BBFCBA9C87A4}"/>
              </a:ext>
            </a:extLst>
          </p:cNvPr>
          <p:cNvCxnSpPr>
            <a:cxnSpLocks/>
            <a:stCxn id="8" idx="3"/>
          </p:cNvCxnSpPr>
          <p:nvPr/>
        </p:nvCxnSpPr>
        <p:spPr>
          <a:xfrm>
            <a:off x="4947141" y="2625353"/>
            <a:ext cx="1439591" cy="433965"/>
          </a:xfrm>
          <a:prstGeom prst="straightConnector1">
            <a:avLst/>
          </a:prstGeom>
          <a:ln w="38100">
            <a:solidFill>
              <a:srgbClr val="27457B"/>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21B6EDB-7405-44D3-AD94-EB1415E632BD}"/>
              </a:ext>
            </a:extLst>
          </p:cNvPr>
          <p:cNvSpPr/>
          <p:nvPr/>
        </p:nvSpPr>
        <p:spPr>
          <a:xfrm>
            <a:off x="6629208" y="2892636"/>
            <a:ext cx="3489097" cy="400110"/>
          </a:xfrm>
          <a:prstGeom prst="rect">
            <a:avLst/>
          </a:prstGeom>
        </p:spPr>
        <p:txBody>
          <a:bodyPr wrap="none">
            <a:spAutoFit/>
          </a:bodyPr>
          <a:lstStyle/>
          <a:p>
            <a:r>
              <a:rPr lang="en-US" sz="2000" dirty="0">
                <a:latin typeface="Calibri" panose="020F0502020204030204" pitchFamily="34" charset="0"/>
                <a:ea typeface="Arial Unicode MS"/>
              </a:rPr>
              <a:t>Good immunological outcomes </a:t>
            </a:r>
            <a:endParaRPr lang="en-US" sz="2000" dirty="0"/>
          </a:p>
        </p:txBody>
      </p:sp>
      <p:sp>
        <p:nvSpPr>
          <p:cNvPr id="21" name="ZoneTexte 20">
            <a:extLst>
              <a:ext uri="{FF2B5EF4-FFF2-40B4-BE49-F238E27FC236}">
                <a16:creationId xmlns:a16="http://schemas.microsoft.com/office/drawing/2014/main" id="{F201222B-F155-463E-964F-07F4A8B71748}"/>
              </a:ext>
            </a:extLst>
          </p:cNvPr>
          <p:cNvSpPr txBox="1"/>
          <p:nvPr/>
        </p:nvSpPr>
        <p:spPr>
          <a:xfrm>
            <a:off x="9017389" y="2149184"/>
            <a:ext cx="3129575" cy="646331"/>
          </a:xfrm>
          <a:prstGeom prst="rect">
            <a:avLst/>
          </a:prstGeom>
          <a:noFill/>
        </p:spPr>
        <p:txBody>
          <a:bodyPr wrap="none" rtlCol="0">
            <a:spAutoFit/>
          </a:bodyPr>
          <a:lstStyle/>
          <a:p>
            <a:r>
              <a:rPr lang="fr-FR" i="1" dirty="0"/>
              <a:t>Payne et al, AIDS </a:t>
            </a:r>
            <a:r>
              <a:rPr lang="fr-FR" i="1" dirty="0" err="1"/>
              <a:t>Res</a:t>
            </a:r>
            <a:r>
              <a:rPr lang="fr-FR" i="1" dirty="0"/>
              <a:t> </a:t>
            </a:r>
            <a:r>
              <a:rPr lang="fr-FR" i="1" dirty="0" err="1"/>
              <a:t>Ther</a:t>
            </a:r>
            <a:r>
              <a:rPr lang="fr-FR" i="1" dirty="0"/>
              <a:t> 2021</a:t>
            </a:r>
          </a:p>
          <a:p>
            <a:r>
              <a:rPr lang="fr-FR" i="1" dirty="0" err="1"/>
              <a:t>Ajibola</a:t>
            </a:r>
            <a:r>
              <a:rPr lang="fr-FR" i="1" dirty="0"/>
              <a:t> et al, CID, 2021</a:t>
            </a:r>
            <a:endParaRPr lang="en-US" i="1" dirty="0"/>
          </a:p>
        </p:txBody>
      </p:sp>
      <p:sp>
        <p:nvSpPr>
          <p:cNvPr id="22" name="Rectangle 21">
            <a:extLst>
              <a:ext uri="{FF2B5EF4-FFF2-40B4-BE49-F238E27FC236}">
                <a16:creationId xmlns:a16="http://schemas.microsoft.com/office/drawing/2014/main" id="{A1EA521D-86D3-4235-99D0-45E39DDE785D}"/>
              </a:ext>
            </a:extLst>
          </p:cNvPr>
          <p:cNvSpPr/>
          <p:nvPr/>
        </p:nvSpPr>
        <p:spPr>
          <a:xfrm>
            <a:off x="304800" y="4948703"/>
            <a:ext cx="4855699" cy="646331"/>
          </a:xfrm>
          <a:prstGeom prst="rect">
            <a:avLst/>
          </a:prstGeom>
        </p:spPr>
        <p:txBody>
          <a:bodyPr wrap="square">
            <a:spAutoFit/>
          </a:bodyPr>
          <a:lstStyle/>
          <a:p>
            <a:pPr algn="ctr"/>
            <a:r>
              <a:rPr lang="en-US" dirty="0">
                <a:latin typeface="Calibri" panose="020F0502020204030204" pitchFamily="34" charset="0"/>
                <a:ea typeface="Arial Unicode MS"/>
              </a:rPr>
              <a:t>Early treated Perinatally HIV Infected individuals: Improving Children’s Actual Life</a:t>
            </a:r>
            <a:endParaRPr lang="en-US" dirty="0"/>
          </a:p>
        </p:txBody>
      </p:sp>
      <p:cxnSp>
        <p:nvCxnSpPr>
          <p:cNvPr id="24" name="Connecteur droit avec flèche 23">
            <a:extLst>
              <a:ext uri="{FF2B5EF4-FFF2-40B4-BE49-F238E27FC236}">
                <a16:creationId xmlns:a16="http://schemas.microsoft.com/office/drawing/2014/main" id="{AD9497A5-03FE-4B6E-8DB0-E565F3C8B31C}"/>
              </a:ext>
            </a:extLst>
          </p:cNvPr>
          <p:cNvCxnSpPr/>
          <p:nvPr/>
        </p:nvCxnSpPr>
        <p:spPr>
          <a:xfrm>
            <a:off x="8694850" y="4808300"/>
            <a:ext cx="0" cy="1111348"/>
          </a:xfrm>
          <a:prstGeom prst="straightConnector1">
            <a:avLst/>
          </a:prstGeom>
          <a:ln w="38100">
            <a:solidFill>
              <a:srgbClr val="27457B"/>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58718074"/>
      </p:ext>
    </p:extLst>
  </p:cSld>
  <p:clrMapOvr>
    <a:masterClrMapping/>
  </p:clrMapOvr>
  <mc:AlternateContent xmlns:mc="http://schemas.openxmlformats.org/markup-compatibility/2006" xmlns:p14="http://schemas.microsoft.com/office/powerpoint/2010/main">
    <mc:Choice Requires="p14">
      <p:transition spd="slow" p14:dur="2000" advTm="33772"/>
    </mc:Choice>
    <mc:Fallback xmlns="">
      <p:transition spd="slow" advTm="337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6FEC8209-2515-4BA2-9908-EEB6DCED2D5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t>Background</a:t>
            </a:r>
            <a:endParaRPr lang="en-US" dirty="0"/>
          </a:p>
        </p:txBody>
      </p:sp>
      <p:cxnSp>
        <p:nvCxnSpPr>
          <p:cNvPr id="7" name="Connecteur droit 6">
            <a:extLst>
              <a:ext uri="{FF2B5EF4-FFF2-40B4-BE49-F238E27FC236}">
                <a16:creationId xmlns:a16="http://schemas.microsoft.com/office/drawing/2014/main" id="{2725FE14-834F-4BF1-A156-95EFBCCD772E}"/>
              </a:ext>
            </a:extLst>
          </p:cNvPr>
          <p:cNvCxnSpPr/>
          <p:nvPr/>
        </p:nvCxnSpPr>
        <p:spPr>
          <a:xfrm>
            <a:off x="1083212" y="1012874"/>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8" name="Connecteur droit 7">
            <a:extLst>
              <a:ext uri="{FF2B5EF4-FFF2-40B4-BE49-F238E27FC236}">
                <a16:creationId xmlns:a16="http://schemas.microsoft.com/office/drawing/2014/main" id="{DE9B9373-2736-4840-8893-C0FC812986F6}"/>
              </a:ext>
            </a:extLst>
          </p:cNvPr>
          <p:cNvCxnSpPr/>
          <p:nvPr/>
        </p:nvCxnSpPr>
        <p:spPr>
          <a:xfrm>
            <a:off x="7903699" y="1010526"/>
            <a:ext cx="3305908" cy="0"/>
          </a:xfrm>
          <a:prstGeom prst="line">
            <a:avLst/>
          </a:prstGeom>
        </p:spPr>
        <p:style>
          <a:lnRef idx="3">
            <a:schemeClr val="dk1"/>
          </a:lnRef>
          <a:fillRef idx="0">
            <a:schemeClr val="dk1"/>
          </a:fillRef>
          <a:effectRef idx="2">
            <a:schemeClr val="dk1"/>
          </a:effectRef>
          <a:fontRef idx="minor">
            <a:schemeClr val="tx1"/>
          </a:fontRef>
        </p:style>
      </p:cxnSp>
      <p:sp>
        <p:nvSpPr>
          <p:cNvPr id="3" name="ZoneTexte 2">
            <a:extLst>
              <a:ext uri="{FF2B5EF4-FFF2-40B4-BE49-F238E27FC236}">
                <a16:creationId xmlns:a16="http://schemas.microsoft.com/office/drawing/2014/main" id="{2DEC9E07-3C93-450A-89F2-9BA0D417052F}"/>
              </a:ext>
            </a:extLst>
          </p:cNvPr>
          <p:cNvSpPr txBox="1"/>
          <p:nvPr/>
        </p:nvSpPr>
        <p:spPr>
          <a:xfrm>
            <a:off x="3409901" y="4439479"/>
            <a:ext cx="5372199" cy="2308324"/>
          </a:xfrm>
          <a:prstGeom prst="rect">
            <a:avLst/>
          </a:prstGeom>
          <a:noFill/>
        </p:spPr>
        <p:txBody>
          <a:bodyPr wrap="square" rtlCol="0">
            <a:spAutoFit/>
          </a:bodyPr>
          <a:lstStyle/>
          <a:p>
            <a:pPr algn="ctr"/>
            <a:endParaRPr lang="fr-FR" sz="2400" dirty="0"/>
          </a:p>
          <a:p>
            <a:pPr marL="742950" lvl="1" indent="-285750">
              <a:buFontTx/>
              <a:buChar char="-"/>
            </a:pPr>
            <a:r>
              <a:rPr lang="fr-FR" sz="2400" b="1" dirty="0"/>
              <a:t>Mali: 6/100</a:t>
            </a:r>
            <a:r>
              <a:rPr lang="fr-FR" sz="2400" dirty="0"/>
              <a:t> live </a:t>
            </a:r>
            <a:r>
              <a:rPr lang="fr-FR" sz="2400" dirty="0" err="1"/>
              <a:t>births</a:t>
            </a:r>
            <a:endParaRPr lang="fr-FR" sz="2400" dirty="0"/>
          </a:p>
          <a:p>
            <a:pPr marL="742950" lvl="1" indent="-285750">
              <a:buFontTx/>
              <a:buChar char="-"/>
            </a:pPr>
            <a:r>
              <a:rPr lang="fr-FR" sz="2400" b="1" dirty="0"/>
              <a:t>Mozambique: 5,5/100 </a:t>
            </a:r>
            <a:r>
              <a:rPr lang="fr-FR" sz="2400" dirty="0"/>
              <a:t>LB</a:t>
            </a:r>
          </a:p>
          <a:p>
            <a:pPr marL="742950" lvl="1" indent="-285750">
              <a:buFontTx/>
              <a:buChar char="-"/>
            </a:pPr>
            <a:r>
              <a:rPr lang="fr-FR" sz="2400" b="1" dirty="0"/>
              <a:t>South </a:t>
            </a:r>
            <a:r>
              <a:rPr lang="fr-FR" sz="2400" b="1" dirty="0" err="1"/>
              <a:t>Africa</a:t>
            </a:r>
            <a:r>
              <a:rPr lang="fr-FR" sz="2400" b="1" dirty="0"/>
              <a:t>: 2,7/100 </a:t>
            </a:r>
            <a:r>
              <a:rPr lang="fr-FR" sz="2400" dirty="0"/>
              <a:t>LB</a:t>
            </a:r>
          </a:p>
          <a:p>
            <a:pPr algn="ctr"/>
            <a:endParaRPr lang="fr-FR" sz="2400" dirty="0"/>
          </a:p>
          <a:p>
            <a:pPr algn="ctr"/>
            <a:r>
              <a:rPr lang="fr-FR" sz="2400" b="1" dirty="0"/>
              <a:t>Total</a:t>
            </a:r>
            <a:r>
              <a:rPr lang="fr-FR" sz="2400" dirty="0"/>
              <a:t> </a:t>
            </a:r>
            <a:r>
              <a:rPr lang="fr-FR" sz="2400" dirty="0" err="1"/>
              <a:t>proportional</a:t>
            </a:r>
            <a:r>
              <a:rPr lang="fr-FR" sz="2400" dirty="0"/>
              <a:t> </a:t>
            </a:r>
            <a:r>
              <a:rPr lang="fr-FR" sz="2400" dirty="0" err="1"/>
              <a:t>baseline</a:t>
            </a:r>
            <a:r>
              <a:rPr lang="fr-FR" sz="2400" dirty="0"/>
              <a:t>: </a:t>
            </a:r>
            <a:r>
              <a:rPr lang="fr-FR" sz="2400" b="1" dirty="0"/>
              <a:t>3,8/100 LB</a:t>
            </a:r>
            <a:endParaRPr lang="en-US" sz="2400" b="1" dirty="0"/>
          </a:p>
        </p:txBody>
      </p:sp>
      <p:sp>
        <p:nvSpPr>
          <p:cNvPr id="4" name="Rectangle 3">
            <a:extLst>
              <a:ext uri="{FF2B5EF4-FFF2-40B4-BE49-F238E27FC236}">
                <a16:creationId xmlns:a16="http://schemas.microsoft.com/office/drawing/2014/main" id="{B0C8216A-5786-48C7-AB17-C8FB8631000B}"/>
              </a:ext>
            </a:extLst>
          </p:cNvPr>
          <p:cNvSpPr/>
          <p:nvPr/>
        </p:nvSpPr>
        <p:spPr>
          <a:xfrm>
            <a:off x="9066036" y="6464614"/>
            <a:ext cx="3150927" cy="369332"/>
          </a:xfrm>
          <a:prstGeom prst="rect">
            <a:avLst/>
          </a:prstGeom>
        </p:spPr>
        <p:txBody>
          <a:bodyPr wrap="none">
            <a:spAutoFit/>
          </a:bodyPr>
          <a:lstStyle/>
          <a:p>
            <a:r>
              <a:rPr lang="en-US" dirty="0">
                <a:hlinkClick r:id="rId2"/>
              </a:rPr>
              <a:t>Data Warehouse - UNICEF DATA</a:t>
            </a:r>
            <a:endParaRPr lang="en-US" dirty="0"/>
          </a:p>
        </p:txBody>
      </p:sp>
      <p:pic>
        <p:nvPicPr>
          <p:cNvPr id="10" name="Image 9">
            <a:extLst>
              <a:ext uri="{FF2B5EF4-FFF2-40B4-BE49-F238E27FC236}">
                <a16:creationId xmlns:a16="http://schemas.microsoft.com/office/drawing/2014/main" id="{A188E470-1452-4A89-83E8-9C9A0ABE9E24}"/>
              </a:ext>
            </a:extLst>
          </p:cNvPr>
          <p:cNvPicPr>
            <a:picLocks noChangeAspect="1"/>
          </p:cNvPicPr>
          <p:nvPr/>
        </p:nvPicPr>
        <p:blipFill>
          <a:blip r:embed="rId3"/>
          <a:stretch>
            <a:fillRect/>
          </a:stretch>
        </p:blipFill>
        <p:spPr>
          <a:xfrm>
            <a:off x="629989" y="2211268"/>
            <a:ext cx="7300914" cy="2435462"/>
          </a:xfrm>
          <a:prstGeom prst="rect">
            <a:avLst/>
          </a:prstGeom>
        </p:spPr>
      </p:pic>
      <p:sp>
        <p:nvSpPr>
          <p:cNvPr id="11" name="Rectangle 10">
            <a:extLst>
              <a:ext uri="{FF2B5EF4-FFF2-40B4-BE49-F238E27FC236}">
                <a16:creationId xmlns:a16="http://schemas.microsoft.com/office/drawing/2014/main" id="{12B312C4-E85A-4A31-AB47-5A9D4D26C49E}"/>
              </a:ext>
            </a:extLst>
          </p:cNvPr>
          <p:cNvSpPr/>
          <p:nvPr/>
        </p:nvSpPr>
        <p:spPr>
          <a:xfrm>
            <a:off x="1404729" y="1257803"/>
            <a:ext cx="9142967" cy="1077218"/>
          </a:xfrm>
          <a:prstGeom prst="rect">
            <a:avLst/>
          </a:prstGeom>
        </p:spPr>
        <p:txBody>
          <a:bodyPr wrap="square">
            <a:spAutoFit/>
          </a:bodyPr>
          <a:lstStyle/>
          <a:p>
            <a:pPr algn="ctr"/>
            <a:r>
              <a:rPr lang="fr-FR" sz="3200" b="1" dirty="0"/>
              <a:t>Baseline </a:t>
            </a:r>
            <a:r>
              <a:rPr lang="fr-FR" sz="3200" b="1" dirty="0" err="1"/>
              <a:t>mortality</a:t>
            </a:r>
            <a:r>
              <a:rPr lang="fr-FR" sz="3200" b="1" dirty="0"/>
              <a:t> rate &lt; 2 </a:t>
            </a:r>
            <a:r>
              <a:rPr lang="fr-FR" sz="3200" b="1" dirty="0" err="1"/>
              <a:t>years</a:t>
            </a:r>
            <a:endParaRPr lang="fr-FR" sz="3200" b="1" dirty="0"/>
          </a:p>
          <a:p>
            <a:pPr algn="ctr"/>
            <a:r>
              <a:rPr lang="fr-FR" sz="3200" b="1" dirty="0"/>
              <a:t> (UNICEF 2019):</a:t>
            </a:r>
          </a:p>
        </p:txBody>
      </p:sp>
      <p:pic>
        <p:nvPicPr>
          <p:cNvPr id="12" name="Image 11">
            <a:extLst>
              <a:ext uri="{FF2B5EF4-FFF2-40B4-BE49-F238E27FC236}">
                <a16:creationId xmlns:a16="http://schemas.microsoft.com/office/drawing/2014/main" id="{4D6E9510-1797-4A7B-B9F1-AFF74D890B38}"/>
              </a:ext>
            </a:extLst>
          </p:cNvPr>
          <p:cNvPicPr>
            <a:picLocks noChangeAspect="1"/>
          </p:cNvPicPr>
          <p:nvPr/>
        </p:nvPicPr>
        <p:blipFill>
          <a:blip r:embed="rId4"/>
          <a:stretch>
            <a:fillRect/>
          </a:stretch>
        </p:blipFill>
        <p:spPr>
          <a:xfrm>
            <a:off x="8981853" y="2193463"/>
            <a:ext cx="2371947" cy="2471073"/>
          </a:xfrm>
          <a:prstGeom prst="rect">
            <a:avLst/>
          </a:prstGeom>
        </p:spPr>
      </p:pic>
    </p:spTree>
    <p:extLst>
      <p:ext uri="{BB962C8B-B14F-4D97-AF65-F5344CB8AC3E}">
        <p14:creationId xmlns:p14="http://schemas.microsoft.com/office/powerpoint/2010/main" val="188266201"/>
      </p:ext>
    </p:extLst>
  </p:cSld>
  <p:clrMapOvr>
    <a:masterClrMapping/>
  </p:clrMapOvr>
  <mc:AlternateContent xmlns:mc="http://schemas.openxmlformats.org/markup-compatibility/2006" xmlns:p14="http://schemas.microsoft.com/office/powerpoint/2010/main">
    <mc:Choice Requires="p14">
      <p:transition spd="slow" p14:dur="2000" advTm="31634"/>
    </mc:Choice>
    <mc:Fallback xmlns="">
      <p:transition spd="slow" advTm="3163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D9A3E7F-5102-44DD-A19E-52070CAC9E75}"/>
              </a:ext>
            </a:extLst>
          </p:cNvPr>
          <p:cNvSpPr>
            <a:spLocks noGrp="1"/>
          </p:cNvSpPr>
          <p:nvPr>
            <p:ph idx="1"/>
          </p:nvPr>
        </p:nvSpPr>
        <p:spPr>
          <a:xfrm>
            <a:off x="838200" y="1600332"/>
            <a:ext cx="10515600" cy="612775"/>
          </a:xfrm>
        </p:spPr>
        <p:txBody>
          <a:bodyPr>
            <a:normAutofit fontScale="92500"/>
          </a:bodyPr>
          <a:lstStyle/>
          <a:p>
            <a:pPr marL="0" indent="0" algn="ctr">
              <a:buNone/>
            </a:pPr>
            <a:r>
              <a:rPr lang="fr-FR" dirty="0"/>
              <a:t>Are the CD4% a </a:t>
            </a:r>
            <a:r>
              <a:rPr lang="fr-FR" dirty="0" err="1"/>
              <a:t>powerful</a:t>
            </a:r>
            <a:r>
              <a:rPr lang="fr-FR" dirty="0"/>
              <a:t> </a:t>
            </a:r>
            <a:r>
              <a:rPr lang="fr-FR" dirty="0" err="1"/>
              <a:t>mortality</a:t>
            </a:r>
            <a:r>
              <a:rPr lang="fr-FR" dirty="0"/>
              <a:t> </a:t>
            </a:r>
            <a:r>
              <a:rPr lang="fr-FR" dirty="0" err="1"/>
              <a:t>predictor</a:t>
            </a:r>
            <a:r>
              <a:rPr lang="fr-FR" dirty="0"/>
              <a:t> in </a:t>
            </a:r>
            <a:r>
              <a:rPr lang="fr-FR" dirty="0" err="1"/>
              <a:t>children</a:t>
            </a:r>
            <a:r>
              <a:rPr lang="fr-FR" dirty="0"/>
              <a:t> living </a:t>
            </a:r>
            <a:r>
              <a:rPr lang="fr-FR" dirty="0" err="1"/>
              <a:t>with</a:t>
            </a:r>
            <a:r>
              <a:rPr lang="fr-FR" dirty="0"/>
              <a:t> HIV?</a:t>
            </a:r>
            <a:endParaRPr lang="en-US" dirty="0"/>
          </a:p>
        </p:txBody>
      </p:sp>
      <p:sp>
        <p:nvSpPr>
          <p:cNvPr id="4" name="Titre 1">
            <a:extLst>
              <a:ext uri="{FF2B5EF4-FFF2-40B4-BE49-F238E27FC236}">
                <a16:creationId xmlns:a16="http://schemas.microsoft.com/office/drawing/2014/main" id="{29F19CEF-1074-4427-A5AD-CAA3B3982F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t>Background</a:t>
            </a:r>
            <a:endParaRPr lang="en-US" dirty="0"/>
          </a:p>
        </p:txBody>
      </p:sp>
      <p:cxnSp>
        <p:nvCxnSpPr>
          <p:cNvPr id="5" name="Connecteur droit 4">
            <a:extLst>
              <a:ext uri="{FF2B5EF4-FFF2-40B4-BE49-F238E27FC236}">
                <a16:creationId xmlns:a16="http://schemas.microsoft.com/office/drawing/2014/main" id="{99E4EB86-1D9D-4F3B-8D10-BA9408F4F98A}"/>
              </a:ext>
            </a:extLst>
          </p:cNvPr>
          <p:cNvCxnSpPr/>
          <p:nvPr/>
        </p:nvCxnSpPr>
        <p:spPr>
          <a:xfrm>
            <a:off x="1083212" y="1012874"/>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6" name="Connecteur droit 5">
            <a:extLst>
              <a:ext uri="{FF2B5EF4-FFF2-40B4-BE49-F238E27FC236}">
                <a16:creationId xmlns:a16="http://schemas.microsoft.com/office/drawing/2014/main" id="{BBC81FD4-D46D-4A88-BC79-09A9DE915AC1}"/>
              </a:ext>
            </a:extLst>
          </p:cNvPr>
          <p:cNvCxnSpPr/>
          <p:nvPr/>
        </p:nvCxnSpPr>
        <p:spPr>
          <a:xfrm>
            <a:off x="7903699" y="1010526"/>
            <a:ext cx="3305908" cy="0"/>
          </a:xfrm>
          <a:prstGeom prst="line">
            <a:avLst/>
          </a:prstGeom>
        </p:spPr>
        <p:style>
          <a:lnRef idx="3">
            <a:schemeClr val="dk1"/>
          </a:lnRef>
          <a:fillRef idx="0">
            <a:schemeClr val="dk1"/>
          </a:fillRef>
          <a:effectRef idx="2">
            <a:schemeClr val="dk1"/>
          </a:effectRef>
          <a:fontRef idx="minor">
            <a:schemeClr val="tx1"/>
          </a:fontRef>
        </p:style>
      </p:cxnSp>
      <p:sp>
        <p:nvSpPr>
          <p:cNvPr id="8" name="CuadroTexto 10">
            <a:extLst>
              <a:ext uri="{FF2B5EF4-FFF2-40B4-BE49-F238E27FC236}">
                <a16:creationId xmlns:a16="http://schemas.microsoft.com/office/drawing/2014/main" id="{7B8E0165-76C3-43DC-BDE9-675208B62B90}"/>
              </a:ext>
            </a:extLst>
          </p:cNvPr>
          <p:cNvSpPr txBox="1"/>
          <p:nvPr/>
        </p:nvSpPr>
        <p:spPr>
          <a:xfrm>
            <a:off x="8256" y="2376678"/>
            <a:ext cx="5650423" cy="646331"/>
          </a:xfrm>
          <a:prstGeom prst="rect">
            <a:avLst/>
          </a:prstGeom>
          <a:noFill/>
        </p:spPr>
        <p:txBody>
          <a:bodyPr wrap="square">
            <a:spAutoFit/>
          </a:bodyPr>
          <a:lstStyle/>
          <a:p>
            <a:pPr algn="ctr"/>
            <a:r>
              <a:rPr lang="en-GB" dirty="0">
                <a:solidFill>
                  <a:srgbClr val="008080"/>
                </a:solidFill>
                <a:latin typeface="+mj-lt"/>
              </a:rPr>
              <a:t>CD4% monitoring is the best for predicting HIV/AIDS mortality</a:t>
            </a:r>
          </a:p>
        </p:txBody>
      </p:sp>
      <p:sp>
        <p:nvSpPr>
          <p:cNvPr id="11" name="CuadroTexto 15">
            <a:extLst>
              <a:ext uri="{FF2B5EF4-FFF2-40B4-BE49-F238E27FC236}">
                <a16:creationId xmlns:a16="http://schemas.microsoft.com/office/drawing/2014/main" id="{9C48CE1E-C68D-4954-B515-0D52998119A5}"/>
              </a:ext>
            </a:extLst>
          </p:cNvPr>
          <p:cNvSpPr txBox="1"/>
          <p:nvPr/>
        </p:nvSpPr>
        <p:spPr>
          <a:xfrm>
            <a:off x="6312987" y="2346334"/>
            <a:ext cx="5650423" cy="646331"/>
          </a:xfrm>
          <a:prstGeom prst="rect">
            <a:avLst/>
          </a:prstGeom>
          <a:noFill/>
        </p:spPr>
        <p:txBody>
          <a:bodyPr wrap="square">
            <a:spAutoFit/>
          </a:bodyPr>
          <a:lstStyle/>
          <a:p>
            <a:pPr algn="ctr"/>
            <a:r>
              <a:rPr lang="en-GB" dirty="0">
                <a:solidFill>
                  <a:srgbClr val="008080"/>
                </a:solidFill>
                <a:latin typeface="+mj-lt"/>
              </a:rPr>
              <a:t>CD4% monitoring is not the best for predicting HIV/AIDS mortality</a:t>
            </a:r>
          </a:p>
        </p:txBody>
      </p:sp>
      <p:sp>
        <p:nvSpPr>
          <p:cNvPr id="14" name="ZoneTexte 13">
            <a:extLst>
              <a:ext uri="{FF2B5EF4-FFF2-40B4-BE49-F238E27FC236}">
                <a16:creationId xmlns:a16="http://schemas.microsoft.com/office/drawing/2014/main" id="{0DDCD892-FFA8-4E9E-A2D2-8110FBD80F07}"/>
              </a:ext>
            </a:extLst>
          </p:cNvPr>
          <p:cNvSpPr txBox="1"/>
          <p:nvPr/>
        </p:nvSpPr>
        <p:spPr>
          <a:xfrm>
            <a:off x="7222435" y="3594767"/>
            <a:ext cx="3914533" cy="1754326"/>
          </a:xfrm>
          <a:prstGeom prst="rect">
            <a:avLst/>
          </a:prstGeom>
          <a:noFill/>
        </p:spPr>
        <p:txBody>
          <a:bodyPr wrap="none" rtlCol="0">
            <a:spAutoFit/>
          </a:bodyPr>
          <a:lstStyle/>
          <a:p>
            <a:pPr algn="ctr"/>
            <a:r>
              <a:rPr lang="en-US" dirty="0" err="1"/>
              <a:t>Mutanga</a:t>
            </a:r>
            <a:r>
              <a:rPr lang="en-US" dirty="0"/>
              <a:t> et al. BMC Public Health, 2019</a:t>
            </a:r>
          </a:p>
          <a:p>
            <a:pPr algn="ctr"/>
            <a:endParaRPr lang="fr-FR" dirty="0"/>
          </a:p>
          <a:p>
            <a:pPr algn="ctr"/>
            <a:r>
              <a:rPr lang="fr-FR" dirty="0" err="1"/>
              <a:t>Njom</a:t>
            </a:r>
            <a:r>
              <a:rPr lang="fr-FR" dirty="0"/>
              <a:t> </a:t>
            </a:r>
            <a:r>
              <a:rPr lang="fr-FR" dirty="0" err="1"/>
              <a:t>Nlend</a:t>
            </a:r>
            <a:r>
              <a:rPr lang="fr-FR" dirty="0"/>
              <a:t> et al, Med Mal infect, 2017</a:t>
            </a:r>
          </a:p>
          <a:p>
            <a:pPr algn="ctr"/>
            <a:endParaRPr lang="fr-FR" dirty="0"/>
          </a:p>
          <a:p>
            <a:pPr algn="ctr"/>
            <a:r>
              <a:rPr lang="fr-FR" dirty="0" err="1"/>
              <a:t>Shanbangu</a:t>
            </a:r>
            <a:r>
              <a:rPr lang="fr-FR" dirty="0"/>
              <a:t> et al, </a:t>
            </a:r>
            <a:r>
              <a:rPr lang="fr-FR" dirty="0" err="1"/>
              <a:t>Afr</a:t>
            </a:r>
            <a:r>
              <a:rPr lang="fr-FR" dirty="0"/>
              <a:t> J AIDS </a:t>
            </a:r>
            <a:r>
              <a:rPr lang="fr-FR" dirty="0" err="1"/>
              <a:t>Res</a:t>
            </a:r>
            <a:r>
              <a:rPr lang="fr-FR" dirty="0"/>
              <a:t>, 2017</a:t>
            </a:r>
          </a:p>
          <a:p>
            <a:pPr algn="ctr"/>
            <a:endParaRPr lang="en-US" dirty="0"/>
          </a:p>
        </p:txBody>
      </p:sp>
      <p:sp>
        <p:nvSpPr>
          <p:cNvPr id="15" name="ZoneTexte 14">
            <a:extLst>
              <a:ext uri="{FF2B5EF4-FFF2-40B4-BE49-F238E27FC236}">
                <a16:creationId xmlns:a16="http://schemas.microsoft.com/office/drawing/2014/main" id="{B5F7A6A1-44B9-494A-97D8-ECDEDDEE22A9}"/>
              </a:ext>
            </a:extLst>
          </p:cNvPr>
          <p:cNvSpPr txBox="1"/>
          <p:nvPr/>
        </p:nvSpPr>
        <p:spPr>
          <a:xfrm>
            <a:off x="1082282" y="3576479"/>
            <a:ext cx="4309770" cy="2031325"/>
          </a:xfrm>
          <a:prstGeom prst="rect">
            <a:avLst/>
          </a:prstGeom>
          <a:noFill/>
        </p:spPr>
        <p:txBody>
          <a:bodyPr wrap="none" rtlCol="0">
            <a:spAutoFit/>
          </a:bodyPr>
          <a:lstStyle/>
          <a:p>
            <a:pPr algn="ctr"/>
            <a:r>
              <a:rPr lang="fr-FR" dirty="0" err="1"/>
              <a:t>Chekole</a:t>
            </a:r>
            <a:r>
              <a:rPr lang="fr-FR" dirty="0"/>
              <a:t>, SAGE Open Med, 2022</a:t>
            </a:r>
          </a:p>
          <a:p>
            <a:pPr algn="ctr"/>
            <a:endParaRPr lang="fr-FR" dirty="0"/>
          </a:p>
          <a:p>
            <a:pPr algn="ctr"/>
            <a:r>
              <a:rPr lang="fr-FR" dirty="0" err="1"/>
              <a:t>Arage</a:t>
            </a:r>
            <a:r>
              <a:rPr lang="fr-FR" dirty="0"/>
              <a:t>, SAGE Open Med, 2019</a:t>
            </a:r>
          </a:p>
          <a:p>
            <a:pPr algn="ctr"/>
            <a:endParaRPr lang="en-US" dirty="0"/>
          </a:p>
          <a:p>
            <a:pPr algn="ctr"/>
            <a:r>
              <a:rPr lang="fr-FR" dirty="0" err="1"/>
              <a:t>Steiniche</a:t>
            </a:r>
            <a:r>
              <a:rPr lang="fr-FR" dirty="0"/>
              <a:t>, Trop Med Int </a:t>
            </a:r>
            <a:r>
              <a:rPr lang="fr-FR" dirty="0" err="1"/>
              <a:t>Health</a:t>
            </a:r>
            <a:r>
              <a:rPr lang="fr-FR" dirty="0"/>
              <a:t>, 2018</a:t>
            </a:r>
          </a:p>
          <a:p>
            <a:pPr algn="ctr"/>
            <a:endParaRPr lang="fr-FR" dirty="0"/>
          </a:p>
          <a:p>
            <a:pPr algn="ctr"/>
            <a:r>
              <a:rPr lang="en-US" dirty="0"/>
              <a:t>Gebremedhin et al. BMC Public Health 2013</a:t>
            </a:r>
            <a:endParaRPr lang="fr-FR" dirty="0"/>
          </a:p>
        </p:txBody>
      </p:sp>
    </p:spTree>
    <p:extLst>
      <p:ext uri="{BB962C8B-B14F-4D97-AF65-F5344CB8AC3E}">
        <p14:creationId xmlns:p14="http://schemas.microsoft.com/office/powerpoint/2010/main" val="4191140524"/>
      </p:ext>
    </p:extLst>
  </p:cSld>
  <p:clrMapOvr>
    <a:masterClrMapping/>
  </p:clrMapOvr>
  <mc:AlternateContent xmlns:mc="http://schemas.openxmlformats.org/markup-compatibility/2006" xmlns:p14="http://schemas.microsoft.com/office/powerpoint/2010/main">
    <mc:Choice Requires="p14">
      <p:transition spd="slow" p14:dur="2000" advTm="23512"/>
    </mc:Choice>
    <mc:Fallback xmlns="">
      <p:transition spd="slow" advTm="2351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0F150-474E-4767-8D82-616C7E3E07B5}"/>
              </a:ext>
            </a:extLst>
          </p:cNvPr>
          <p:cNvSpPr>
            <a:spLocks noGrp="1"/>
          </p:cNvSpPr>
          <p:nvPr>
            <p:ph type="title"/>
          </p:nvPr>
        </p:nvSpPr>
        <p:spPr/>
        <p:txBody>
          <a:bodyPr/>
          <a:lstStyle/>
          <a:p>
            <a:pPr algn="ctr"/>
            <a:r>
              <a:rPr lang="fr-FR" dirty="0"/>
              <a:t>Aim 1</a:t>
            </a:r>
            <a:endParaRPr lang="en-US" dirty="0"/>
          </a:p>
        </p:txBody>
      </p:sp>
      <p:cxnSp>
        <p:nvCxnSpPr>
          <p:cNvPr id="5" name="Connecteur droit 4">
            <a:extLst>
              <a:ext uri="{FF2B5EF4-FFF2-40B4-BE49-F238E27FC236}">
                <a16:creationId xmlns:a16="http://schemas.microsoft.com/office/drawing/2014/main" id="{EFE6293B-16F7-4FF4-9DB0-761AA924E74F}"/>
              </a:ext>
            </a:extLst>
          </p:cNvPr>
          <p:cNvCxnSpPr>
            <a:cxnSpLocks/>
          </p:cNvCxnSpPr>
          <p:nvPr/>
        </p:nvCxnSpPr>
        <p:spPr>
          <a:xfrm>
            <a:off x="1083212" y="1012874"/>
            <a:ext cx="2532185" cy="0"/>
          </a:xfrm>
          <a:prstGeom prst="line">
            <a:avLst/>
          </a:prstGeom>
        </p:spPr>
        <p:style>
          <a:lnRef idx="3">
            <a:schemeClr val="dk1"/>
          </a:lnRef>
          <a:fillRef idx="0">
            <a:schemeClr val="dk1"/>
          </a:fillRef>
          <a:effectRef idx="2">
            <a:schemeClr val="dk1"/>
          </a:effectRef>
          <a:fontRef idx="minor">
            <a:schemeClr val="tx1"/>
          </a:fontRef>
        </p:style>
      </p:cxnSp>
      <p:sp>
        <p:nvSpPr>
          <p:cNvPr id="4" name="Espace réservé du contenu 3">
            <a:extLst>
              <a:ext uri="{FF2B5EF4-FFF2-40B4-BE49-F238E27FC236}">
                <a16:creationId xmlns:a16="http://schemas.microsoft.com/office/drawing/2014/main" id="{07212C9A-8BEE-4151-BF5E-A6C71E10701D}"/>
              </a:ext>
            </a:extLst>
          </p:cNvPr>
          <p:cNvSpPr>
            <a:spLocks noGrp="1"/>
          </p:cNvSpPr>
          <p:nvPr>
            <p:ph idx="1"/>
          </p:nvPr>
        </p:nvSpPr>
        <p:spPr>
          <a:xfrm>
            <a:off x="838200" y="1825625"/>
            <a:ext cx="10515600" cy="1325556"/>
          </a:xfrm>
        </p:spPr>
        <p:txBody>
          <a:bodyPr/>
          <a:lstStyle/>
          <a:p>
            <a:pPr marL="0" indent="0" algn="ctr">
              <a:buNone/>
            </a:pPr>
            <a:r>
              <a:rPr lang="en-US" dirty="0"/>
              <a:t>To describe the proportion of AIDS-related mortality in a cohort of early treated children born with HIV</a:t>
            </a:r>
          </a:p>
        </p:txBody>
      </p:sp>
      <p:cxnSp>
        <p:nvCxnSpPr>
          <p:cNvPr id="9" name="Connecteur droit 8">
            <a:extLst>
              <a:ext uri="{FF2B5EF4-FFF2-40B4-BE49-F238E27FC236}">
                <a16:creationId xmlns:a16="http://schemas.microsoft.com/office/drawing/2014/main" id="{C5E43401-6505-46F6-84C0-FA626E939B88}"/>
              </a:ext>
            </a:extLst>
          </p:cNvPr>
          <p:cNvCxnSpPr>
            <a:cxnSpLocks/>
          </p:cNvCxnSpPr>
          <p:nvPr/>
        </p:nvCxnSpPr>
        <p:spPr>
          <a:xfrm>
            <a:off x="8609428" y="1010527"/>
            <a:ext cx="2487638" cy="0"/>
          </a:xfrm>
          <a:prstGeom prst="line">
            <a:avLst/>
          </a:prstGeom>
        </p:spPr>
        <p:style>
          <a:lnRef idx="3">
            <a:schemeClr val="dk1"/>
          </a:lnRef>
          <a:fillRef idx="0">
            <a:schemeClr val="dk1"/>
          </a:fillRef>
          <a:effectRef idx="2">
            <a:schemeClr val="dk1"/>
          </a:effectRef>
          <a:fontRef idx="minor">
            <a:schemeClr val="tx1"/>
          </a:fontRef>
        </p:style>
      </p:cxnSp>
      <p:sp>
        <p:nvSpPr>
          <p:cNvPr id="10" name="Titre 1">
            <a:extLst>
              <a:ext uri="{FF2B5EF4-FFF2-40B4-BE49-F238E27FC236}">
                <a16:creationId xmlns:a16="http://schemas.microsoft.com/office/drawing/2014/main" id="{C219B3C4-501D-4834-B9E1-AB76C0FA5E05}"/>
              </a:ext>
            </a:extLst>
          </p:cNvPr>
          <p:cNvSpPr txBox="1">
            <a:spLocks/>
          </p:cNvSpPr>
          <p:nvPr/>
        </p:nvSpPr>
        <p:spPr>
          <a:xfrm>
            <a:off x="835853" y="37390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t>Aim 2</a:t>
            </a:r>
            <a:endParaRPr lang="en-US" dirty="0"/>
          </a:p>
        </p:txBody>
      </p:sp>
      <p:cxnSp>
        <p:nvCxnSpPr>
          <p:cNvPr id="11" name="Connecteur droit 10">
            <a:extLst>
              <a:ext uri="{FF2B5EF4-FFF2-40B4-BE49-F238E27FC236}">
                <a16:creationId xmlns:a16="http://schemas.microsoft.com/office/drawing/2014/main" id="{6D7D3E34-8B91-41F8-81B1-2F6F45E071A8}"/>
              </a:ext>
            </a:extLst>
          </p:cNvPr>
          <p:cNvCxnSpPr>
            <a:cxnSpLocks/>
          </p:cNvCxnSpPr>
          <p:nvPr/>
        </p:nvCxnSpPr>
        <p:spPr>
          <a:xfrm>
            <a:off x="1080865" y="4386776"/>
            <a:ext cx="2253178" cy="0"/>
          </a:xfrm>
          <a:prstGeom prst="line">
            <a:avLst/>
          </a:prstGeom>
        </p:spPr>
        <p:style>
          <a:lnRef idx="3">
            <a:schemeClr val="dk1"/>
          </a:lnRef>
          <a:fillRef idx="0">
            <a:schemeClr val="dk1"/>
          </a:fillRef>
          <a:effectRef idx="2">
            <a:schemeClr val="dk1"/>
          </a:effectRef>
          <a:fontRef idx="minor">
            <a:schemeClr val="tx1"/>
          </a:fontRef>
        </p:style>
      </p:cxnSp>
      <p:cxnSp>
        <p:nvCxnSpPr>
          <p:cNvPr id="12" name="Connecteur droit 11">
            <a:extLst>
              <a:ext uri="{FF2B5EF4-FFF2-40B4-BE49-F238E27FC236}">
                <a16:creationId xmlns:a16="http://schemas.microsoft.com/office/drawing/2014/main" id="{3191A0D9-3DF7-49C8-BE30-9D366AB3C613}"/>
              </a:ext>
            </a:extLst>
          </p:cNvPr>
          <p:cNvCxnSpPr>
            <a:cxnSpLocks/>
          </p:cNvCxnSpPr>
          <p:nvPr/>
        </p:nvCxnSpPr>
        <p:spPr>
          <a:xfrm>
            <a:off x="8841541" y="4384430"/>
            <a:ext cx="2253178" cy="0"/>
          </a:xfrm>
          <a:prstGeom prst="line">
            <a:avLst/>
          </a:prstGeom>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a16="http://schemas.microsoft.com/office/drawing/2014/main" id="{01E9FC50-2830-4A3E-B6DB-91A589496C97}"/>
              </a:ext>
            </a:extLst>
          </p:cNvPr>
          <p:cNvSpPr/>
          <p:nvPr/>
        </p:nvSpPr>
        <p:spPr>
          <a:xfrm>
            <a:off x="1470471" y="5284149"/>
            <a:ext cx="9457846" cy="523220"/>
          </a:xfrm>
          <a:prstGeom prst="rect">
            <a:avLst/>
          </a:prstGeom>
        </p:spPr>
        <p:txBody>
          <a:bodyPr wrap="none">
            <a:spAutoFit/>
          </a:bodyPr>
          <a:lstStyle/>
          <a:p>
            <a:r>
              <a:rPr lang="en-US" sz="2800" dirty="0"/>
              <a:t>To assess factors related to AIDS and non-AIDS related mortality</a:t>
            </a:r>
          </a:p>
        </p:txBody>
      </p:sp>
    </p:spTree>
    <p:custDataLst>
      <p:tags r:id="rId1"/>
    </p:custDataLst>
    <p:extLst>
      <p:ext uri="{BB962C8B-B14F-4D97-AF65-F5344CB8AC3E}">
        <p14:creationId xmlns:p14="http://schemas.microsoft.com/office/powerpoint/2010/main" val="1145902541"/>
      </p:ext>
    </p:extLst>
  </p:cSld>
  <p:clrMapOvr>
    <a:masterClrMapping/>
  </p:clrMapOvr>
  <mc:AlternateContent xmlns:mc="http://schemas.openxmlformats.org/markup-compatibility/2006" xmlns:p14="http://schemas.microsoft.com/office/powerpoint/2010/main">
    <mc:Choice Requires="p14">
      <p:transition spd="slow" p14:dur="2000" advTm="14220"/>
    </mc:Choice>
    <mc:Fallback xmlns="">
      <p:transition spd="slow" advTm="14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0F150-474E-4767-8D82-616C7E3E07B5}"/>
              </a:ext>
            </a:extLst>
          </p:cNvPr>
          <p:cNvSpPr>
            <a:spLocks noGrp="1"/>
          </p:cNvSpPr>
          <p:nvPr>
            <p:ph type="title"/>
          </p:nvPr>
        </p:nvSpPr>
        <p:spPr/>
        <p:txBody>
          <a:bodyPr/>
          <a:lstStyle/>
          <a:p>
            <a:pPr algn="ctr"/>
            <a:r>
              <a:rPr lang="fr-FR" dirty="0"/>
              <a:t>Methods</a:t>
            </a:r>
            <a:endParaRPr lang="en-US" dirty="0"/>
          </a:p>
        </p:txBody>
      </p:sp>
      <p:cxnSp>
        <p:nvCxnSpPr>
          <p:cNvPr id="5" name="Connecteur droit 4">
            <a:extLst>
              <a:ext uri="{FF2B5EF4-FFF2-40B4-BE49-F238E27FC236}">
                <a16:creationId xmlns:a16="http://schemas.microsoft.com/office/drawing/2014/main" id="{EFE6293B-16F7-4FF4-9DB0-761AA924E74F}"/>
              </a:ext>
            </a:extLst>
          </p:cNvPr>
          <p:cNvCxnSpPr/>
          <p:nvPr/>
        </p:nvCxnSpPr>
        <p:spPr>
          <a:xfrm>
            <a:off x="1083212" y="1012874"/>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6" name="Connecteur droit 5">
            <a:extLst>
              <a:ext uri="{FF2B5EF4-FFF2-40B4-BE49-F238E27FC236}">
                <a16:creationId xmlns:a16="http://schemas.microsoft.com/office/drawing/2014/main" id="{2F37FCBC-2734-48FE-8422-ECB6115F3960}"/>
              </a:ext>
            </a:extLst>
          </p:cNvPr>
          <p:cNvCxnSpPr/>
          <p:nvPr/>
        </p:nvCxnSpPr>
        <p:spPr>
          <a:xfrm>
            <a:off x="7903699" y="1010526"/>
            <a:ext cx="3305908" cy="0"/>
          </a:xfrm>
          <a:prstGeom prst="line">
            <a:avLst/>
          </a:prstGeom>
        </p:spPr>
        <p:style>
          <a:lnRef idx="3">
            <a:schemeClr val="dk1"/>
          </a:lnRef>
          <a:fillRef idx="0">
            <a:schemeClr val="dk1"/>
          </a:fillRef>
          <a:effectRef idx="2">
            <a:schemeClr val="dk1"/>
          </a:effectRef>
          <a:fontRef idx="minor">
            <a:schemeClr val="tx1"/>
          </a:fontRef>
        </p:style>
      </p:cxnSp>
      <p:sp>
        <p:nvSpPr>
          <p:cNvPr id="4" name="Espace réservé du contenu 3">
            <a:extLst>
              <a:ext uri="{FF2B5EF4-FFF2-40B4-BE49-F238E27FC236}">
                <a16:creationId xmlns:a16="http://schemas.microsoft.com/office/drawing/2014/main" id="{07212C9A-8BEE-4151-BF5E-A6C71E10701D}"/>
              </a:ext>
            </a:extLst>
          </p:cNvPr>
          <p:cNvSpPr>
            <a:spLocks noGrp="1"/>
          </p:cNvSpPr>
          <p:nvPr>
            <p:ph idx="1"/>
          </p:nvPr>
        </p:nvSpPr>
        <p:spPr>
          <a:xfrm>
            <a:off x="838199" y="1825625"/>
            <a:ext cx="7324725" cy="2794362"/>
          </a:xfrm>
        </p:spPr>
        <p:txBody>
          <a:bodyPr/>
          <a:lstStyle/>
          <a:p>
            <a:r>
              <a:rPr lang="en-US" dirty="0"/>
              <a:t>EARTH-EPIICAL Cohort: 2 rural and 4 urban sites in Mozambique, Mali, and South Africa (SA)</a:t>
            </a:r>
          </a:p>
          <a:p>
            <a:endParaRPr lang="fr-FR" dirty="0"/>
          </a:p>
          <a:p>
            <a:endParaRPr lang="fr-FR" dirty="0"/>
          </a:p>
          <a:p>
            <a:endParaRPr lang="fr-FR" dirty="0"/>
          </a:p>
          <a:p>
            <a:endParaRPr lang="en-US" dirty="0"/>
          </a:p>
          <a:p>
            <a:endParaRPr lang="en-US" dirty="0"/>
          </a:p>
        </p:txBody>
      </p:sp>
      <p:pic>
        <p:nvPicPr>
          <p:cNvPr id="8" name="Image 7">
            <a:extLst>
              <a:ext uri="{FF2B5EF4-FFF2-40B4-BE49-F238E27FC236}">
                <a16:creationId xmlns:a16="http://schemas.microsoft.com/office/drawing/2014/main" id="{2D1D4EBE-8155-4F98-88D0-37DADB0CCFB8}"/>
              </a:ext>
            </a:extLst>
          </p:cNvPr>
          <p:cNvPicPr>
            <a:picLocks noChangeAspect="1"/>
          </p:cNvPicPr>
          <p:nvPr/>
        </p:nvPicPr>
        <p:blipFill>
          <a:blip r:embed="rId3"/>
          <a:stretch>
            <a:fillRect/>
          </a:stretch>
        </p:blipFill>
        <p:spPr>
          <a:xfrm>
            <a:off x="8359873" y="1724687"/>
            <a:ext cx="3190875" cy="3324225"/>
          </a:xfrm>
          <a:prstGeom prst="rect">
            <a:avLst/>
          </a:prstGeom>
        </p:spPr>
      </p:pic>
      <p:pic>
        <p:nvPicPr>
          <p:cNvPr id="10" name="Imagen 5">
            <a:extLst>
              <a:ext uri="{FF2B5EF4-FFF2-40B4-BE49-F238E27FC236}">
                <a16:creationId xmlns:a16="http://schemas.microsoft.com/office/drawing/2014/main" id="{B6A58D55-5D61-4C9C-98AD-4ED4DA5EC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133" y="2641209"/>
            <a:ext cx="1978778" cy="1978778"/>
          </a:xfrm>
          <a:prstGeom prst="rect">
            <a:avLst/>
          </a:prstGeom>
        </p:spPr>
      </p:pic>
      <p:sp>
        <p:nvSpPr>
          <p:cNvPr id="12" name="Rectangle 11">
            <a:extLst>
              <a:ext uri="{FF2B5EF4-FFF2-40B4-BE49-F238E27FC236}">
                <a16:creationId xmlns:a16="http://schemas.microsoft.com/office/drawing/2014/main" id="{917E5388-9D15-48A1-A19A-370FA3F86B28}"/>
              </a:ext>
            </a:extLst>
          </p:cNvPr>
          <p:cNvSpPr/>
          <p:nvPr/>
        </p:nvSpPr>
        <p:spPr>
          <a:xfrm>
            <a:off x="967408" y="5299712"/>
            <a:ext cx="11211340" cy="954107"/>
          </a:xfrm>
          <a:prstGeom prst="rect">
            <a:avLst/>
          </a:prstGeom>
        </p:spPr>
        <p:txBody>
          <a:bodyPr wrap="square">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Infants with HIV who started ART in the first 3 months of life</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Follow-up to 4 years</a:t>
            </a:r>
            <a:endParaRPr lang="en-US" sz="2800" dirty="0"/>
          </a:p>
        </p:txBody>
      </p:sp>
    </p:spTree>
    <p:custDataLst>
      <p:tags r:id="rId1"/>
    </p:custDataLst>
    <p:extLst>
      <p:ext uri="{BB962C8B-B14F-4D97-AF65-F5344CB8AC3E}">
        <p14:creationId xmlns:p14="http://schemas.microsoft.com/office/powerpoint/2010/main" val="2618105761"/>
      </p:ext>
    </p:extLst>
  </p:cSld>
  <p:clrMapOvr>
    <a:masterClrMapping/>
  </p:clrMapOvr>
  <mc:AlternateContent xmlns:mc="http://schemas.openxmlformats.org/markup-compatibility/2006" xmlns:p14="http://schemas.microsoft.com/office/powerpoint/2010/main">
    <mc:Choice Requires="p14">
      <p:transition spd="slow" p14:dur="2000" advTm="32111"/>
    </mc:Choice>
    <mc:Fallback xmlns="">
      <p:transition spd="slow" advTm="321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F800D9-ACAA-4791-B476-C9670D9A01B2}"/>
              </a:ext>
            </a:extLst>
          </p:cNvPr>
          <p:cNvSpPr>
            <a:spLocks noGrp="1"/>
          </p:cNvSpPr>
          <p:nvPr>
            <p:ph idx="1"/>
          </p:nvPr>
        </p:nvSpPr>
        <p:spPr>
          <a:xfrm>
            <a:off x="838200" y="1865385"/>
            <a:ext cx="10515600" cy="4351338"/>
          </a:xfrm>
        </p:spPr>
        <p:txBody>
          <a:bodyPr/>
          <a:lstStyle/>
          <a:p>
            <a:pPr marL="0" indent="0">
              <a:buNone/>
            </a:pPr>
            <a:r>
              <a:rPr lang="fr-FR" b="1" i="1" dirty="0"/>
              <a:t>AIDS </a:t>
            </a:r>
            <a:r>
              <a:rPr lang="fr-FR" b="1" i="1" dirty="0" err="1"/>
              <a:t>related</a:t>
            </a:r>
            <a:r>
              <a:rPr lang="fr-FR" b="1" i="1" dirty="0"/>
              <a:t> </a:t>
            </a:r>
            <a:r>
              <a:rPr lang="fr-FR" b="1" i="1" dirty="0" err="1"/>
              <a:t>death</a:t>
            </a:r>
            <a:r>
              <a:rPr lang="fr-FR" b="1" dirty="0"/>
              <a:t>: </a:t>
            </a:r>
            <a:r>
              <a:rPr lang="en-US" dirty="0"/>
              <a:t>Death in a child with prior or current diagnosis of a disease defining WHO clinical stage III or IV or with severe immunosuppression according to CDC thresholds</a:t>
            </a:r>
          </a:p>
        </p:txBody>
      </p:sp>
      <p:sp>
        <p:nvSpPr>
          <p:cNvPr id="4" name="Titre 1">
            <a:extLst>
              <a:ext uri="{FF2B5EF4-FFF2-40B4-BE49-F238E27FC236}">
                <a16:creationId xmlns:a16="http://schemas.microsoft.com/office/drawing/2014/main" id="{4493FBEE-2104-467C-B8DE-62F3E6BD190E}"/>
              </a:ext>
            </a:extLst>
          </p:cNvPr>
          <p:cNvSpPr>
            <a:spLocks noGrp="1"/>
          </p:cNvSpPr>
          <p:nvPr>
            <p:ph type="title"/>
          </p:nvPr>
        </p:nvSpPr>
        <p:spPr>
          <a:xfrm>
            <a:off x="838200" y="365125"/>
            <a:ext cx="10515600" cy="1325563"/>
          </a:xfrm>
        </p:spPr>
        <p:txBody>
          <a:bodyPr/>
          <a:lstStyle/>
          <a:p>
            <a:pPr algn="ctr"/>
            <a:r>
              <a:rPr lang="fr-FR" dirty="0"/>
              <a:t>Methods</a:t>
            </a:r>
            <a:endParaRPr lang="en-US" dirty="0"/>
          </a:p>
        </p:txBody>
      </p:sp>
      <p:cxnSp>
        <p:nvCxnSpPr>
          <p:cNvPr id="5" name="Connecteur droit 4">
            <a:extLst>
              <a:ext uri="{FF2B5EF4-FFF2-40B4-BE49-F238E27FC236}">
                <a16:creationId xmlns:a16="http://schemas.microsoft.com/office/drawing/2014/main" id="{2CF21D30-F13F-4D7C-B3EE-DEA7E1B9D7D6}"/>
              </a:ext>
            </a:extLst>
          </p:cNvPr>
          <p:cNvCxnSpPr/>
          <p:nvPr/>
        </p:nvCxnSpPr>
        <p:spPr>
          <a:xfrm>
            <a:off x="1083212" y="1012874"/>
            <a:ext cx="3305908" cy="0"/>
          </a:xfrm>
          <a:prstGeom prst="line">
            <a:avLst/>
          </a:prstGeom>
        </p:spPr>
        <p:style>
          <a:lnRef idx="3">
            <a:schemeClr val="dk1"/>
          </a:lnRef>
          <a:fillRef idx="0">
            <a:schemeClr val="dk1"/>
          </a:fillRef>
          <a:effectRef idx="2">
            <a:schemeClr val="dk1"/>
          </a:effectRef>
          <a:fontRef idx="minor">
            <a:schemeClr val="tx1"/>
          </a:fontRef>
        </p:style>
      </p:cxnSp>
      <p:cxnSp>
        <p:nvCxnSpPr>
          <p:cNvPr id="6" name="Connecteur droit 5">
            <a:extLst>
              <a:ext uri="{FF2B5EF4-FFF2-40B4-BE49-F238E27FC236}">
                <a16:creationId xmlns:a16="http://schemas.microsoft.com/office/drawing/2014/main" id="{9EFDE83E-2172-4AF0-A19E-6E8DAFAB9D46}"/>
              </a:ext>
            </a:extLst>
          </p:cNvPr>
          <p:cNvCxnSpPr/>
          <p:nvPr/>
        </p:nvCxnSpPr>
        <p:spPr>
          <a:xfrm>
            <a:off x="7903699" y="1010526"/>
            <a:ext cx="3305908" cy="0"/>
          </a:xfrm>
          <a:prstGeom prst="line">
            <a:avLst/>
          </a:prstGeom>
        </p:spPr>
        <p:style>
          <a:lnRef idx="3">
            <a:schemeClr val="dk1"/>
          </a:lnRef>
          <a:fillRef idx="0">
            <a:schemeClr val="dk1"/>
          </a:fillRef>
          <a:effectRef idx="2">
            <a:schemeClr val="dk1"/>
          </a:effectRef>
          <a:fontRef idx="minor">
            <a:schemeClr val="tx1"/>
          </a:fontRef>
        </p:style>
      </p:cxnSp>
      <p:pic>
        <p:nvPicPr>
          <p:cNvPr id="7" name="Image 6">
            <a:extLst>
              <a:ext uri="{FF2B5EF4-FFF2-40B4-BE49-F238E27FC236}">
                <a16:creationId xmlns:a16="http://schemas.microsoft.com/office/drawing/2014/main" id="{15E8AEAC-B3CF-4862-AEA8-1F63C73D495B}"/>
              </a:ext>
            </a:extLst>
          </p:cNvPr>
          <p:cNvPicPr>
            <a:picLocks noChangeAspect="1"/>
          </p:cNvPicPr>
          <p:nvPr/>
        </p:nvPicPr>
        <p:blipFill>
          <a:blip r:embed="rId2"/>
          <a:stretch>
            <a:fillRect/>
          </a:stretch>
        </p:blipFill>
        <p:spPr>
          <a:xfrm>
            <a:off x="2928731" y="3074187"/>
            <a:ext cx="6703426" cy="3617470"/>
          </a:xfrm>
          <a:prstGeom prst="rect">
            <a:avLst/>
          </a:prstGeom>
        </p:spPr>
      </p:pic>
    </p:spTree>
    <p:extLst>
      <p:ext uri="{BB962C8B-B14F-4D97-AF65-F5344CB8AC3E}">
        <p14:creationId xmlns:p14="http://schemas.microsoft.com/office/powerpoint/2010/main" val="1978443720"/>
      </p:ext>
    </p:extLst>
  </p:cSld>
  <p:clrMapOvr>
    <a:masterClrMapping/>
  </p:clrMapOvr>
  <mc:AlternateContent xmlns:mc="http://schemas.openxmlformats.org/markup-compatibility/2006" xmlns:p14="http://schemas.microsoft.com/office/powerpoint/2010/main">
    <mc:Choice Requires="p14">
      <p:transition spd="slow" p14:dur="2000" advTm="19384"/>
    </mc:Choice>
    <mc:Fallback xmlns="">
      <p:transition spd="slow" advTm="19384"/>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9B2222-DE49-471D-9040-14C2E4BC9C0B}"/>
              </a:ext>
            </a:extLst>
          </p:cNvPr>
          <p:cNvSpPr txBox="1"/>
          <p:nvPr/>
        </p:nvSpPr>
        <p:spPr>
          <a:xfrm>
            <a:off x="1066801" y="1771395"/>
            <a:ext cx="10553700" cy="1015663"/>
          </a:xfrm>
          <a:prstGeom prst="rect">
            <a:avLst/>
          </a:prstGeom>
          <a:noFill/>
        </p:spPr>
        <p:txBody>
          <a:bodyPr wrap="square" rtlCol="0">
            <a:spAutoFit/>
          </a:bodyPr>
          <a:lstStyle/>
          <a:p>
            <a:r>
              <a:rPr lang="en-GB" sz="2000" dirty="0">
                <a:latin typeface="+mj-lt"/>
              </a:rPr>
              <a:t>In studies with multiple endpoints, such as AIDS-specific mortality, conventional statistical approaches evaluate mortality as a global analysis (all-cause mortality) or using a separate analysis without considering whether these endpoints are competing events for each other</a:t>
            </a:r>
          </a:p>
        </p:txBody>
      </p:sp>
      <p:cxnSp>
        <p:nvCxnSpPr>
          <p:cNvPr id="12" name="Conector recto 11">
            <a:extLst>
              <a:ext uri="{FF2B5EF4-FFF2-40B4-BE49-F238E27FC236}">
                <a16:creationId xmlns:a16="http://schemas.microsoft.com/office/drawing/2014/main" id="{C967E7CC-6B93-427C-985B-B0FA4D489755}"/>
              </a:ext>
            </a:extLst>
          </p:cNvPr>
          <p:cNvCxnSpPr>
            <a:cxnSpLocks/>
          </p:cNvCxnSpPr>
          <p:nvPr/>
        </p:nvCxnSpPr>
        <p:spPr>
          <a:xfrm>
            <a:off x="1377527" y="2982416"/>
            <a:ext cx="0" cy="2362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6A1B072-6661-48AF-8FBD-D01DA5F5D8C1}"/>
              </a:ext>
            </a:extLst>
          </p:cNvPr>
          <p:cNvCxnSpPr>
            <a:cxnSpLocks/>
          </p:cNvCxnSpPr>
          <p:nvPr/>
        </p:nvCxnSpPr>
        <p:spPr>
          <a:xfrm flipH="1">
            <a:off x="1377527" y="5344616"/>
            <a:ext cx="3403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ángulo: esquinas redondeadas 14">
            <a:extLst>
              <a:ext uri="{FF2B5EF4-FFF2-40B4-BE49-F238E27FC236}">
                <a16:creationId xmlns:a16="http://schemas.microsoft.com/office/drawing/2014/main" id="{DABDDAD3-F818-4D9B-A5CB-658034D3E25B}"/>
              </a:ext>
            </a:extLst>
          </p:cNvPr>
          <p:cNvSpPr/>
          <p:nvPr/>
        </p:nvSpPr>
        <p:spPr>
          <a:xfrm>
            <a:off x="1402926" y="3093881"/>
            <a:ext cx="3060000" cy="261657"/>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áfico 6" descr="Usuario con relleno sólido">
            <a:extLst>
              <a:ext uri="{FF2B5EF4-FFF2-40B4-BE49-F238E27FC236}">
                <a16:creationId xmlns:a16="http://schemas.microsoft.com/office/drawing/2014/main" id="{4CA7A7F8-4176-4607-B1CD-584BC5199B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9549" y="2805410"/>
            <a:ext cx="622300" cy="622300"/>
          </a:xfrm>
          <a:prstGeom prst="rect">
            <a:avLst/>
          </a:prstGeom>
        </p:spPr>
      </p:pic>
      <p:cxnSp>
        <p:nvCxnSpPr>
          <p:cNvPr id="17" name="Conector recto 16">
            <a:extLst>
              <a:ext uri="{FF2B5EF4-FFF2-40B4-BE49-F238E27FC236}">
                <a16:creationId xmlns:a16="http://schemas.microsoft.com/office/drawing/2014/main" id="{B1B1B887-A032-406D-9B38-7B77680A359D}"/>
              </a:ext>
            </a:extLst>
          </p:cNvPr>
          <p:cNvCxnSpPr>
            <a:cxnSpLocks/>
          </p:cNvCxnSpPr>
          <p:nvPr/>
        </p:nvCxnSpPr>
        <p:spPr>
          <a:xfrm>
            <a:off x="4582931" y="2805410"/>
            <a:ext cx="41414" cy="2539206"/>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18" name="Rectángulo: esquinas redondeadas 17">
            <a:extLst>
              <a:ext uri="{FF2B5EF4-FFF2-40B4-BE49-F238E27FC236}">
                <a16:creationId xmlns:a16="http://schemas.microsoft.com/office/drawing/2014/main" id="{7B10B51F-D79E-4A35-A298-09FB8574417F}"/>
              </a:ext>
            </a:extLst>
          </p:cNvPr>
          <p:cNvSpPr/>
          <p:nvPr/>
        </p:nvSpPr>
        <p:spPr>
          <a:xfrm>
            <a:off x="1402926" y="3652600"/>
            <a:ext cx="1044000" cy="261657"/>
          </a:xfrm>
          <a:prstGeom prst="roundRect">
            <a:avLst>
              <a:gd name="adj" fmla="val 50000"/>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áfico 9" descr="Usuario con relleno sólido">
            <a:extLst>
              <a:ext uri="{FF2B5EF4-FFF2-40B4-BE49-F238E27FC236}">
                <a16:creationId xmlns:a16="http://schemas.microsoft.com/office/drawing/2014/main" id="{9EA17532-45C3-40D1-B74A-06A92778EB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1530" y="3368635"/>
            <a:ext cx="622300" cy="622300"/>
          </a:xfrm>
          <a:prstGeom prst="rect">
            <a:avLst/>
          </a:prstGeom>
        </p:spPr>
      </p:pic>
      <p:sp>
        <p:nvSpPr>
          <p:cNvPr id="19" name="Rectángulo: esquinas redondeadas 18">
            <a:extLst>
              <a:ext uri="{FF2B5EF4-FFF2-40B4-BE49-F238E27FC236}">
                <a16:creationId xmlns:a16="http://schemas.microsoft.com/office/drawing/2014/main" id="{48294BB7-28C3-4624-92F9-B66BC8164E90}"/>
              </a:ext>
            </a:extLst>
          </p:cNvPr>
          <p:cNvSpPr/>
          <p:nvPr/>
        </p:nvSpPr>
        <p:spPr>
          <a:xfrm>
            <a:off x="1402926" y="4164092"/>
            <a:ext cx="2432815" cy="261656"/>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áfico 19" descr="Usuario con relleno sólido">
            <a:extLst>
              <a:ext uri="{FF2B5EF4-FFF2-40B4-BE49-F238E27FC236}">
                <a16:creationId xmlns:a16="http://schemas.microsoft.com/office/drawing/2014/main" id="{B610CFCB-B15D-4097-805A-13683EEB70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7790" y="3907393"/>
            <a:ext cx="622300" cy="622300"/>
          </a:xfrm>
          <a:prstGeom prst="rect">
            <a:avLst/>
          </a:prstGeom>
        </p:spPr>
      </p:pic>
      <p:sp>
        <p:nvSpPr>
          <p:cNvPr id="21" name="Rectángulo: esquinas redondeadas 20">
            <a:extLst>
              <a:ext uri="{FF2B5EF4-FFF2-40B4-BE49-F238E27FC236}">
                <a16:creationId xmlns:a16="http://schemas.microsoft.com/office/drawing/2014/main" id="{5950E8F8-4298-466B-831E-7ACFD9A3B4B6}"/>
              </a:ext>
            </a:extLst>
          </p:cNvPr>
          <p:cNvSpPr/>
          <p:nvPr/>
        </p:nvSpPr>
        <p:spPr>
          <a:xfrm>
            <a:off x="1419812" y="4826247"/>
            <a:ext cx="1044000" cy="261657"/>
          </a:xfrm>
          <a:prstGeom prst="roundRect">
            <a:avLst>
              <a:gd name="adj" fmla="val 50000"/>
            </a:avLst>
          </a:pr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áfico 21" descr="Usuario con relleno sólido">
            <a:extLst>
              <a:ext uri="{FF2B5EF4-FFF2-40B4-BE49-F238E27FC236}">
                <a16:creationId xmlns:a16="http://schemas.microsoft.com/office/drawing/2014/main" id="{D35E0801-40C4-4199-8AE9-1E19CC7403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08416" y="4542282"/>
            <a:ext cx="622300" cy="622300"/>
          </a:xfrm>
          <a:prstGeom prst="rect">
            <a:avLst/>
          </a:prstGeom>
        </p:spPr>
      </p:pic>
      <p:sp>
        <p:nvSpPr>
          <p:cNvPr id="23" name="CuadroTexto 22">
            <a:extLst>
              <a:ext uri="{FF2B5EF4-FFF2-40B4-BE49-F238E27FC236}">
                <a16:creationId xmlns:a16="http://schemas.microsoft.com/office/drawing/2014/main" id="{DEC2ADCC-06CA-4556-9E3E-0EDC07642DA4}"/>
              </a:ext>
            </a:extLst>
          </p:cNvPr>
          <p:cNvSpPr txBox="1"/>
          <p:nvPr/>
        </p:nvSpPr>
        <p:spPr>
          <a:xfrm>
            <a:off x="4636810" y="3016362"/>
            <a:ext cx="761747" cy="307777"/>
          </a:xfrm>
          <a:prstGeom prst="rect">
            <a:avLst/>
          </a:prstGeom>
          <a:noFill/>
        </p:spPr>
        <p:txBody>
          <a:bodyPr wrap="none" rtlCol="0">
            <a:spAutoFit/>
          </a:bodyPr>
          <a:lstStyle/>
          <a:p>
            <a:r>
              <a:rPr lang="en-GB" sz="1400" b="1" dirty="0">
                <a:latin typeface="+mj-lt"/>
              </a:rPr>
              <a:t>Survivor</a:t>
            </a:r>
          </a:p>
        </p:txBody>
      </p:sp>
      <p:sp>
        <p:nvSpPr>
          <p:cNvPr id="24" name="CuadroTexto 23">
            <a:extLst>
              <a:ext uri="{FF2B5EF4-FFF2-40B4-BE49-F238E27FC236}">
                <a16:creationId xmlns:a16="http://schemas.microsoft.com/office/drawing/2014/main" id="{7DB00D7C-505C-4400-9C1F-9CC8F2F136AE}"/>
              </a:ext>
            </a:extLst>
          </p:cNvPr>
          <p:cNvSpPr txBox="1"/>
          <p:nvPr/>
        </p:nvSpPr>
        <p:spPr>
          <a:xfrm>
            <a:off x="2734457" y="3600355"/>
            <a:ext cx="1516954" cy="307777"/>
          </a:xfrm>
          <a:prstGeom prst="rect">
            <a:avLst/>
          </a:prstGeom>
          <a:noFill/>
        </p:spPr>
        <p:txBody>
          <a:bodyPr wrap="none" rtlCol="0">
            <a:spAutoFit/>
          </a:bodyPr>
          <a:lstStyle/>
          <a:p>
            <a:r>
              <a:rPr lang="en-GB" sz="1400" b="1" dirty="0">
                <a:latin typeface="+mj-lt"/>
              </a:rPr>
              <a:t>AIDS-related death</a:t>
            </a:r>
          </a:p>
        </p:txBody>
      </p:sp>
      <p:sp>
        <p:nvSpPr>
          <p:cNvPr id="25" name="CuadroTexto 24">
            <a:extLst>
              <a:ext uri="{FF2B5EF4-FFF2-40B4-BE49-F238E27FC236}">
                <a16:creationId xmlns:a16="http://schemas.microsoft.com/office/drawing/2014/main" id="{27AB684B-8950-4E0A-8BBF-4B054503A366}"/>
              </a:ext>
            </a:extLst>
          </p:cNvPr>
          <p:cNvSpPr txBox="1"/>
          <p:nvPr/>
        </p:nvSpPr>
        <p:spPr>
          <a:xfrm>
            <a:off x="3940102" y="4118765"/>
            <a:ext cx="1860253" cy="307777"/>
          </a:xfrm>
          <a:prstGeom prst="rect">
            <a:avLst/>
          </a:prstGeom>
          <a:noFill/>
        </p:spPr>
        <p:txBody>
          <a:bodyPr wrap="none" rtlCol="0">
            <a:spAutoFit/>
          </a:bodyPr>
          <a:lstStyle/>
          <a:p>
            <a:r>
              <a:rPr lang="en-GB" sz="1400" b="1" dirty="0">
                <a:latin typeface="+mj-lt"/>
              </a:rPr>
              <a:t>Survivor/right-censored</a:t>
            </a:r>
          </a:p>
        </p:txBody>
      </p:sp>
      <p:sp>
        <p:nvSpPr>
          <p:cNvPr id="26" name="CuadroTexto 25">
            <a:extLst>
              <a:ext uri="{FF2B5EF4-FFF2-40B4-BE49-F238E27FC236}">
                <a16:creationId xmlns:a16="http://schemas.microsoft.com/office/drawing/2014/main" id="{B55FEFA1-60FF-414B-B305-E00756A825E9}"/>
              </a:ext>
            </a:extLst>
          </p:cNvPr>
          <p:cNvSpPr txBox="1"/>
          <p:nvPr/>
        </p:nvSpPr>
        <p:spPr>
          <a:xfrm>
            <a:off x="4251411" y="4678480"/>
            <a:ext cx="2937151" cy="400110"/>
          </a:xfrm>
          <a:prstGeom prst="rect">
            <a:avLst/>
          </a:prstGeom>
          <a:noFill/>
        </p:spPr>
        <p:txBody>
          <a:bodyPr wrap="none" rtlCol="0">
            <a:spAutoFit/>
          </a:bodyPr>
          <a:lstStyle/>
          <a:p>
            <a:r>
              <a:rPr lang="en-GB" sz="2000" b="1" dirty="0">
                <a:solidFill>
                  <a:schemeClr val="accent2">
                    <a:lumMod val="75000"/>
                  </a:schemeClr>
                </a:solidFill>
                <a:latin typeface="+mj-lt"/>
              </a:rPr>
              <a:t>Survivor/right-censored???</a:t>
            </a:r>
          </a:p>
        </p:txBody>
      </p:sp>
      <p:sp>
        <p:nvSpPr>
          <p:cNvPr id="27" name="CuadroTexto 26">
            <a:extLst>
              <a:ext uri="{FF2B5EF4-FFF2-40B4-BE49-F238E27FC236}">
                <a16:creationId xmlns:a16="http://schemas.microsoft.com/office/drawing/2014/main" id="{628720DF-C049-466C-8FDA-267D873A69D3}"/>
              </a:ext>
            </a:extLst>
          </p:cNvPr>
          <p:cNvSpPr txBox="1"/>
          <p:nvPr/>
        </p:nvSpPr>
        <p:spPr>
          <a:xfrm>
            <a:off x="2734457" y="4770414"/>
            <a:ext cx="1503681" cy="307777"/>
          </a:xfrm>
          <a:prstGeom prst="rect">
            <a:avLst/>
          </a:prstGeom>
          <a:noFill/>
        </p:spPr>
        <p:txBody>
          <a:bodyPr wrap="none" rtlCol="0">
            <a:spAutoFit/>
          </a:bodyPr>
          <a:lstStyle/>
          <a:p>
            <a:r>
              <a:rPr lang="en-GB" sz="1400" b="1" dirty="0">
                <a:latin typeface="+mj-lt"/>
              </a:rPr>
              <a:t>Other-cause death</a:t>
            </a:r>
          </a:p>
        </p:txBody>
      </p:sp>
      <p:sp>
        <p:nvSpPr>
          <p:cNvPr id="30" name="CuadroTexto 29">
            <a:extLst>
              <a:ext uri="{FF2B5EF4-FFF2-40B4-BE49-F238E27FC236}">
                <a16:creationId xmlns:a16="http://schemas.microsoft.com/office/drawing/2014/main" id="{9EB8D865-E3ED-45FC-82E9-7EA6D32D29C4}"/>
              </a:ext>
            </a:extLst>
          </p:cNvPr>
          <p:cNvSpPr txBox="1"/>
          <p:nvPr/>
        </p:nvSpPr>
        <p:spPr>
          <a:xfrm>
            <a:off x="4361317" y="5381687"/>
            <a:ext cx="1312732" cy="523220"/>
          </a:xfrm>
          <a:prstGeom prst="rect">
            <a:avLst/>
          </a:prstGeom>
          <a:noFill/>
        </p:spPr>
        <p:txBody>
          <a:bodyPr wrap="none" rtlCol="0">
            <a:spAutoFit/>
          </a:bodyPr>
          <a:lstStyle/>
          <a:p>
            <a:r>
              <a:rPr lang="en-GB" sz="1400" b="1" dirty="0">
                <a:solidFill>
                  <a:srgbClr val="00B0F0"/>
                </a:solidFill>
                <a:latin typeface="+mj-lt"/>
              </a:rPr>
              <a:t>End </a:t>
            </a:r>
          </a:p>
          <a:p>
            <a:r>
              <a:rPr lang="en-GB" sz="1400" b="1" dirty="0">
                <a:solidFill>
                  <a:srgbClr val="00B0F0"/>
                </a:solidFill>
                <a:latin typeface="+mj-lt"/>
              </a:rPr>
              <a:t>of the follow-up</a:t>
            </a:r>
          </a:p>
        </p:txBody>
      </p:sp>
      <p:sp>
        <p:nvSpPr>
          <p:cNvPr id="31" name="CuadroTexto 30">
            <a:extLst>
              <a:ext uri="{FF2B5EF4-FFF2-40B4-BE49-F238E27FC236}">
                <a16:creationId xmlns:a16="http://schemas.microsoft.com/office/drawing/2014/main" id="{96820663-D589-4489-8431-286558BFEEA8}"/>
              </a:ext>
            </a:extLst>
          </p:cNvPr>
          <p:cNvSpPr txBox="1"/>
          <p:nvPr/>
        </p:nvSpPr>
        <p:spPr>
          <a:xfrm>
            <a:off x="1151080" y="5364897"/>
            <a:ext cx="1312732" cy="523220"/>
          </a:xfrm>
          <a:prstGeom prst="rect">
            <a:avLst/>
          </a:prstGeom>
          <a:noFill/>
        </p:spPr>
        <p:txBody>
          <a:bodyPr wrap="none" rtlCol="0">
            <a:spAutoFit/>
          </a:bodyPr>
          <a:lstStyle/>
          <a:p>
            <a:r>
              <a:rPr lang="en-GB" sz="1400" b="1" dirty="0">
                <a:solidFill>
                  <a:srgbClr val="00B0F0"/>
                </a:solidFill>
                <a:latin typeface="+mj-lt"/>
              </a:rPr>
              <a:t>Start </a:t>
            </a:r>
          </a:p>
          <a:p>
            <a:r>
              <a:rPr lang="en-GB" sz="1400" b="1" dirty="0">
                <a:solidFill>
                  <a:srgbClr val="00B0F0"/>
                </a:solidFill>
                <a:latin typeface="+mj-lt"/>
              </a:rPr>
              <a:t>of the follow-up</a:t>
            </a:r>
          </a:p>
        </p:txBody>
      </p:sp>
      <p:sp>
        <p:nvSpPr>
          <p:cNvPr id="32" name="CuadroTexto 31">
            <a:extLst>
              <a:ext uri="{FF2B5EF4-FFF2-40B4-BE49-F238E27FC236}">
                <a16:creationId xmlns:a16="http://schemas.microsoft.com/office/drawing/2014/main" id="{CF649802-360A-4CA7-926A-C09525294008}"/>
              </a:ext>
            </a:extLst>
          </p:cNvPr>
          <p:cNvSpPr txBox="1"/>
          <p:nvPr/>
        </p:nvSpPr>
        <p:spPr>
          <a:xfrm>
            <a:off x="7567657" y="4564637"/>
            <a:ext cx="4125553" cy="523220"/>
          </a:xfrm>
          <a:prstGeom prst="rect">
            <a:avLst/>
          </a:prstGeom>
          <a:noFill/>
        </p:spPr>
        <p:txBody>
          <a:bodyPr wrap="none" rtlCol="0">
            <a:spAutoFit/>
          </a:bodyPr>
          <a:lstStyle/>
          <a:p>
            <a:r>
              <a:rPr lang="en-GB" sz="2800" b="1" spc="300" dirty="0">
                <a:solidFill>
                  <a:schemeClr val="tx2"/>
                </a:solidFill>
                <a:latin typeface="+mj-lt"/>
              </a:rPr>
              <a:t>Competing risk events</a:t>
            </a:r>
          </a:p>
        </p:txBody>
      </p:sp>
      <p:sp>
        <p:nvSpPr>
          <p:cNvPr id="28" name="Titre 1">
            <a:extLst>
              <a:ext uri="{FF2B5EF4-FFF2-40B4-BE49-F238E27FC236}">
                <a16:creationId xmlns:a16="http://schemas.microsoft.com/office/drawing/2014/main" id="{7B22A642-D452-4BC2-B6C1-495154E30F2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t>Methods</a:t>
            </a:r>
          </a:p>
          <a:p>
            <a:pPr algn="ctr"/>
            <a:r>
              <a:rPr lang="fr-FR" dirty="0" err="1"/>
              <a:t>Statistical</a:t>
            </a:r>
            <a:r>
              <a:rPr lang="fr-FR" dirty="0"/>
              <a:t> </a:t>
            </a:r>
            <a:r>
              <a:rPr lang="fr-FR" dirty="0" err="1"/>
              <a:t>approch</a:t>
            </a:r>
            <a:endParaRPr lang="en-US" dirty="0"/>
          </a:p>
        </p:txBody>
      </p:sp>
      <p:cxnSp>
        <p:nvCxnSpPr>
          <p:cNvPr id="29" name="Connecteur droit 28">
            <a:extLst>
              <a:ext uri="{FF2B5EF4-FFF2-40B4-BE49-F238E27FC236}">
                <a16:creationId xmlns:a16="http://schemas.microsoft.com/office/drawing/2014/main" id="{AE8A0F6E-0FDC-49A6-8F01-A525843D5EC0}"/>
              </a:ext>
            </a:extLst>
          </p:cNvPr>
          <p:cNvCxnSpPr>
            <a:cxnSpLocks/>
          </p:cNvCxnSpPr>
          <p:nvPr/>
        </p:nvCxnSpPr>
        <p:spPr>
          <a:xfrm flipV="1">
            <a:off x="1083212" y="1010526"/>
            <a:ext cx="2752529" cy="2348"/>
          </a:xfrm>
          <a:prstGeom prst="line">
            <a:avLst/>
          </a:prstGeom>
        </p:spPr>
        <p:style>
          <a:lnRef idx="3">
            <a:schemeClr val="dk1"/>
          </a:lnRef>
          <a:fillRef idx="0">
            <a:schemeClr val="dk1"/>
          </a:fillRef>
          <a:effectRef idx="2">
            <a:schemeClr val="dk1"/>
          </a:effectRef>
          <a:fontRef idx="minor">
            <a:schemeClr val="tx1"/>
          </a:fontRef>
        </p:style>
      </p:cxnSp>
      <p:cxnSp>
        <p:nvCxnSpPr>
          <p:cNvPr id="33" name="Connecteur droit 32">
            <a:extLst>
              <a:ext uri="{FF2B5EF4-FFF2-40B4-BE49-F238E27FC236}">
                <a16:creationId xmlns:a16="http://schemas.microsoft.com/office/drawing/2014/main" id="{37353ED7-5CF5-4254-B254-56BDD4ACEFD8}"/>
              </a:ext>
            </a:extLst>
          </p:cNvPr>
          <p:cNvCxnSpPr>
            <a:cxnSpLocks/>
          </p:cNvCxnSpPr>
          <p:nvPr/>
        </p:nvCxnSpPr>
        <p:spPr>
          <a:xfrm>
            <a:off x="8322365" y="1010526"/>
            <a:ext cx="2887242"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621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1" grpId="0" animBg="1"/>
      <p:bldP spid="23" grpId="0"/>
      <p:bldP spid="24" grpId="0"/>
      <p:bldP spid="25" grpId="0"/>
      <p:bldP spid="26" grpId="0"/>
      <p:bldP spid="27" grpId="0"/>
      <p:bldP spid="30" grpId="0"/>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9|8"/>
</p:tagLst>
</file>

<file path=ppt/tags/tag2.xml><?xml version="1.0" encoding="utf-8"?>
<p:tagLst xmlns:a="http://schemas.openxmlformats.org/drawingml/2006/main" xmlns:r="http://schemas.openxmlformats.org/officeDocument/2006/relationships" xmlns:p="http://schemas.openxmlformats.org/presentationml/2006/main">
  <p:tag name="TIMING" val="|8.9"/>
</p:tagLst>
</file>

<file path=ppt/tags/tag3.xml><?xml version="1.0" encoding="utf-8"?>
<p:tagLst xmlns:a="http://schemas.openxmlformats.org/drawingml/2006/main" xmlns:r="http://schemas.openxmlformats.org/officeDocument/2006/relationships" xmlns:p="http://schemas.openxmlformats.org/presentationml/2006/main">
  <p:tag name="TIMING" val="|18.3"/>
</p:tagLst>
</file>

<file path=ppt/tags/tag4.xml><?xml version="1.0" encoding="utf-8"?>
<p:tagLst xmlns:a="http://schemas.openxmlformats.org/drawingml/2006/main" xmlns:r="http://schemas.openxmlformats.org/officeDocument/2006/relationships" xmlns:p="http://schemas.openxmlformats.org/presentationml/2006/main">
  <p:tag name="TIMING" val="|12|7.2|13.1|6.6|1.3|8.3|5.6"/>
</p:tagLst>
</file>

<file path=ppt/tags/tag5.xml><?xml version="1.0" encoding="utf-8"?>
<p:tagLst xmlns:a="http://schemas.openxmlformats.org/drawingml/2006/main" xmlns:r="http://schemas.openxmlformats.org/officeDocument/2006/relationships" xmlns:p="http://schemas.openxmlformats.org/presentationml/2006/main">
  <p:tag name="TIMING" val="|15.9|9.3|32.6"/>
</p:tagLst>
</file>

<file path=ppt/tags/tag6.xml><?xml version="1.0" encoding="utf-8"?>
<p:tagLst xmlns:a="http://schemas.openxmlformats.org/drawingml/2006/main" xmlns:r="http://schemas.openxmlformats.org/officeDocument/2006/relationships" xmlns:p="http://schemas.openxmlformats.org/presentationml/2006/main">
  <p:tag name="TIMING" val="|6.2|6.8|4.8"/>
</p:tagLst>
</file>

<file path=ppt/tags/tag7.xml><?xml version="1.0" encoding="utf-8"?>
<p:tagLst xmlns:a="http://schemas.openxmlformats.org/drawingml/2006/main" xmlns:r="http://schemas.openxmlformats.org/officeDocument/2006/relationships" xmlns:p="http://schemas.openxmlformats.org/presentationml/2006/main">
  <p:tag name="TIMING" val="|9.4|22|35.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1229</Words>
  <Application>Microsoft Office PowerPoint</Application>
  <PresentationFormat>Grand écran</PresentationFormat>
  <Paragraphs>238</Paragraphs>
  <Slides>17</Slides>
  <Notes>3</Notes>
  <HiddenSlides>2</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Arial Unicode MS</vt:lpstr>
      <vt:lpstr>Calibri</vt:lpstr>
      <vt:lpstr>Calibri Light</vt:lpstr>
      <vt:lpstr>MinionPro-Regular</vt:lpstr>
      <vt:lpstr>Modern Love Caps</vt:lpstr>
      <vt:lpstr>Times New Roman</vt:lpstr>
      <vt:lpstr>Wingdings</vt:lpstr>
      <vt:lpstr>Thème Office</vt:lpstr>
      <vt:lpstr>Probability of AIDS and non-AIDS-related mortality of early-treated children living with HIV-1</vt:lpstr>
      <vt:lpstr>Conflict of interest disclosure</vt:lpstr>
      <vt:lpstr>Background</vt:lpstr>
      <vt:lpstr>Présentation PowerPoint</vt:lpstr>
      <vt:lpstr>Présentation PowerPoint</vt:lpstr>
      <vt:lpstr>Aim 1</vt:lpstr>
      <vt:lpstr>Methods</vt:lpstr>
      <vt:lpstr>Methods</vt:lpstr>
      <vt:lpstr>Présentation PowerPoint</vt:lpstr>
      <vt:lpstr>Présentation PowerPoint</vt:lpstr>
      <vt:lpstr>Présentation PowerPoint</vt:lpstr>
      <vt:lpstr>Results</vt:lpstr>
      <vt:lpstr>Présentation PowerPoint</vt:lpstr>
      <vt:lpstr>Présentation PowerPoint</vt:lpstr>
      <vt:lpstr>Présentation PowerPoint</vt:lpstr>
      <vt:lpstr>Présentation PowerPoint</vt:lpstr>
      <vt:lpstr>Aknowledgements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of AIDS and non-AIDS-related mortality of early-treated children living with HIV-1</dc:title>
  <dc:creator>BREHIN Camille</dc:creator>
  <cp:lastModifiedBy>BREHIN Camille</cp:lastModifiedBy>
  <cp:revision>62</cp:revision>
  <dcterms:created xsi:type="dcterms:W3CDTF">2022-06-17T10:13:05Z</dcterms:created>
  <dcterms:modified xsi:type="dcterms:W3CDTF">2022-07-21T11:29:20Z</dcterms:modified>
</cp:coreProperties>
</file>