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0" r:id="rId4"/>
  </p:sldMasterIdLst>
  <p:notesMasterIdLst>
    <p:notesMasterId r:id="rId23"/>
  </p:notesMasterIdLst>
  <p:sldIdLst>
    <p:sldId id="256" r:id="rId5"/>
    <p:sldId id="257" r:id="rId6"/>
    <p:sldId id="271" r:id="rId7"/>
    <p:sldId id="260" r:id="rId8"/>
    <p:sldId id="302" r:id="rId9"/>
    <p:sldId id="258" r:id="rId10"/>
    <p:sldId id="304" r:id="rId11"/>
    <p:sldId id="259" r:id="rId12"/>
    <p:sldId id="305" r:id="rId13"/>
    <p:sldId id="264" r:id="rId14"/>
    <p:sldId id="301" r:id="rId15"/>
    <p:sldId id="265" r:id="rId16"/>
    <p:sldId id="261" r:id="rId17"/>
    <p:sldId id="262" r:id="rId18"/>
    <p:sldId id="270" r:id="rId19"/>
    <p:sldId id="306" r:id="rId20"/>
    <p:sldId id="272" r:id="rId21"/>
    <p:sldId id="273"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Trebuchet MS" panose="020B0603020202020204" pitchFamily="34" charset="0"/>
      <p:regular r:id="rId28"/>
      <p:bold r:id="rId29"/>
      <p:italic r:id="rId30"/>
      <p:boldItalic r:id="rId31"/>
    </p:embeddedFont>
    <p:embeddedFont>
      <p:font typeface="Verdana" panose="020B0604030504040204" pitchFamily="34" charset="0"/>
      <p:regular r:id="rId32"/>
      <p:bold r:id="rId33"/>
      <p:italic r:id="rId34"/>
      <p:boldItalic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691" autoAdjust="0"/>
    <p:restoredTop sz="96327"/>
  </p:normalViewPr>
  <p:slideViewPr>
    <p:cSldViewPr snapToGrid="0" snapToObjects="1">
      <p:cViewPr varScale="1">
        <p:scale>
          <a:sx n="63" d="100"/>
          <a:sy n="63" d="100"/>
        </p:scale>
        <p:origin x="316" y="5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1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afc51eedc0f3101e" providerId="LiveId" clId="{253FE486-63F7-4662-BB50-6BEE5571A30F}"/>
    <pc:docChg chg="modSld">
      <pc:chgData name="" userId="afc51eedc0f3101e" providerId="LiveId" clId="{253FE486-63F7-4662-BB50-6BEE5571A30F}" dt="2022-07-22T19:22:29.361" v="2" actId="1076"/>
      <pc:docMkLst>
        <pc:docMk/>
      </pc:docMkLst>
      <pc:sldChg chg="modSp">
        <pc:chgData name="" userId="afc51eedc0f3101e" providerId="LiveId" clId="{253FE486-63F7-4662-BB50-6BEE5571A30F}" dt="2022-07-22T19:22:29.361" v="2" actId="1076"/>
        <pc:sldMkLst>
          <pc:docMk/>
          <pc:sldMk cId="2033570179" sldId="258"/>
        </pc:sldMkLst>
        <pc:picChg chg="mod">
          <ac:chgData name="" userId="afc51eedc0f3101e" providerId="LiveId" clId="{253FE486-63F7-4662-BB50-6BEE5571A30F}" dt="2022-07-22T19:22:29.361" v="2" actId="1076"/>
          <ac:picMkLst>
            <pc:docMk/>
            <pc:sldMk cId="2033570179" sldId="258"/>
            <ac:picMk id="5" creationId="{7EC950D4-DC95-4F4B-A3A7-CFAFF9CCC8FC}"/>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1" u="none" strike="noStrike" kern="1200" spc="0" baseline="0">
                <a:solidFill>
                  <a:schemeClr val="tx1">
                    <a:lumMod val="65000"/>
                    <a:lumOff val="35000"/>
                  </a:schemeClr>
                </a:solidFill>
                <a:latin typeface="+mn-lt"/>
                <a:ea typeface="+mn-ea"/>
                <a:cs typeface="+mn-cs"/>
              </a:defRPr>
            </a:pPr>
            <a:r>
              <a:rPr lang="en-US" i="1" dirty="0"/>
              <a:t>ART</a:t>
            </a:r>
            <a:r>
              <a:rPr lang="en-US" i="1" baseline="0" dirty="0"/>
              <a:t> DISPENSING</a:t>
            </a:r>
            <a:endParaRPr lang="en-US" i="1" dirty="0"/>
          </a:p>
        </c:rich>
      </c:tx>
      <c:overlay val="0"/>
      <c:spPr>
        <a:noFill/>
        <a:ln>
          <a:noFill/>
        </a:ln>
        <a:effectLst/>
      </c:spPr>
      <c:txPr>
        <a:bodyPr rot="0" spcFirstLastPara="1" vertOverflow="ellipsis" vert="horz" wrap="square" anchor="ctr" anchorCtr="1"/>
        <a:lstStyle/>
        <a:p>
          <a:pPr>
            <a:defRPr sz="1862" b="0" i="1"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FSW</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1"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Current on art</c:v>
                </c:pt>
                <c:pt idx="1">
                  <c:v>&lt; 3months </c:v>
                </c:pt>
                <c:pt idx="2">
                  <c:v>3-5 months</c:v>
                </c:pt>
                <c:pt idx="3">
                  <c:v>6 months or more</c:v>
                </c:pt>
              </c:strCache>
            </c:strRef>
          </c:cat>
          <c:val>
            <c:numRef>
              <c:f>Sheet1!$B$2:$B$5</c:f>
              <c:numCache>
                <c:formatCode>General</c:formatCode>
                <c:ptCount val="4"/>
                <c:pt idx="0">
                  <c:v>669</c:v>
                </c:pt>
                <c:pt idx="1">
                  <c:v>69</c:v>
                </c:pt>
                <c:pt idx="2">
                  <c:v>491</c:v>
                </c:pt>
                <c:pt idx="3">
                  <c:v>109</c:v>
                </c:pt>
              </c:numCache>
            </c:numRef>
          </c:val>
          <c:extLst>
            <c:ext xmlns:c16="http://schemas.microsoft.com/office/drawing/2014/chart" uri="{C3380CC4-5D6E-409C-BE32-E72D297353CC}">
              <c16:uniqueId val="{00000000-7F78-4460-B269-C0612E851BA4}"/>
            </c:ext>
          </c:extLst>
        </c:ser>
        <c:dLbls>
          <c:showLegendKey val="0"/>
          <c:showVal val="0"/>
          <c:showCatName val="0"/>
          <c:showSerName val="0"/>
          <c:showPercent val="0"/>
          <c:showBubbleSize val="0"/>
        </c:dLbls>
        <c:gapWidth val="219"/>
        <c:overlap val="-27"/>
        <c:axId val="103502416"/>
        <c:axId val="103510736"/>
      </c:barChart>
      <c:catAx>
        <c:axId val="103502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510736"/>
        <c:crosses val="autoZero"/>
        <c:auto val="1"/>
        <c:lblAlgn val="ctr"/>
        <c:lblOffset val="100"/>
        <c:noMultiLvlLbl val="0"/>
      </c:catAx>
      <c:valAx>
        <c:axId val="103510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502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51246277992503"/>
          <c:y val="1.949710102159351E-3"/>
          <c:w val="0.65745271245618586"/>
          <c:h val="0.83938887462001111"/>
        </c:manualLayout>
      </c:layout>
      <c:barChart>
        <c:barDir val="bar"/>
        <c:grouping val="clustered"/>
        <c:varyColors val="0"/>
        <c:ser>
          <c:idx val="0"/>
          <c:order val="0"/>
          <c:tx>
            <c:strRef>
              <c:f>Sheet1!$B$1</c:f>
              <c:strCache>
                <c:ptCount val="1"/>
                <c:pt idx="0">
                  <c:v>FSW on ART &lt; 12 Months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 fast track model</c:v>
                </c:pt>
                <c:pt idx="1">
                  <c:v>Unstable</c:v>
                </c:pt>
                <c:pt idx="2">
                  <c:v>Stable</c:v>
                </c:pt>
                <c:pt idx="3">
                  <c:v>On art &lt; 12 months</c:v>
                </c:pt>
              </c:strCache>
            </c:strRef>
          </c:cat>
          <c:val>
            <c:numRef>
              <c:f>Sheet1!$B$2:$B$5</c:f>
              <c:numCache>
                <c:formatCode>General</c:formatCode>
                <c:ptCount val="4"/>
                <c:pt idx="0">
                  <c:v>419</c:v>
                </c:pt>
                <c:pt idx="1">
                  <c:v>57</c:v>
                </c:pt>
                <c:pt idx="2">
                  <c:v>489</c:v>
                </c:pt>
                <c:pt idx="3">
                  <c:v>546</c:v>
                </c:pt>
              </c:numCache>
            </c:numRef>
          </c:val>
          <c:extLst>
            <c:ext xmlns:c16="http://schemas.microsoft.com/office/drawing/2014/chart" uri="{C3380CC4-5D6E-409C-BE32-E72D297353CC}">
              <c16:uniqueId val="{00000000-D7F7-4EAD-8BD3-9C68E60B637C}"/>
            </c:ext>
          </c:extLst>
        </c:ser>
        <c:dLbls>
          <c:showLegendKey val="0"/>
          <c:showVal val="0"/>
          <c:showCatName val="0"/>
          <c:showSerName val="0"/>
          <c:showPercent val="0"/>
          <c:showBubbleSize val="0"/>
        </c:dLbls>
        <c:gapWidth val="219"/>
        <c:axId val="93896768"/>
        <c:axId val="93903424"/>
      </c:barChart>
      <c:catAx>
        <c:axId val="93896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903424"/>
        <c:crosses val="autoZero"/>
        <c:auto val="1"/>
        <c:lblAlgn val="ctr"/>
        <c:lblOffset val="100"/>
        <c:noMultiLvlLbl val="0"/>
      </c:catAx>
      <c:valAx>
        <c:axId val="939034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896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Models in practice Deep Dive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no. of art groups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Facility Based Model</c:v>
                </c:pt>
                <c:pt idx="1">
                  <c:v>Community Based DSD</c:v>
                </c:pt>
                <c:pt idx="2">
                  <c:v>Personalized Client Centered Approach</c:v>
                </c:pt>
              </c:strCache>
            </c:strRef>
          </c:cat>
          <c:val>
            <c:numRef>
              <c:f>Sheet1!$B$2:$B$4</c:f>
              <c:numCache>
                <c:formatCode>General</c:formatCode>
                <c:ptCount val="3"/>
                <c:pt idx="0">
                  <c:v>5</c:v>
                </c:pt>
                <c:pt idx="1">
                  <c:v>10</c:v>
                </c:pt>
                <c:pt idx="2">
                  <c:v>0</c:v>
                </c:pt>
              </c:numCache>
            </c:numRef>
          </c:val>
          <c:extLst>
            <c:ext xmlns:c16="http://schemas.microsoft.com/office/drawing/2014/chart" uri="{C3380CC4-5D6E-409C-BE32-E72D297353CC}">
              <c16:uniqueId val="{00000000-B28B-449E-BB02-56193D2E7286}"/>
            </c:ext>
          </c:extLst>
        </c:ser>
        <c:ser>
          <c:idx val="1"/>
          <c:order val="1"/>
          <c:tx>
            <c:strRef>
              <c:f>Sheet1!$C$1</c:f>
              <c:strCache>
                <c:ptCount val="1"/>
                <c:pt idx="0">
                  <c:v>no. of people in the model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Facility Based Model</c:v>
                </c:pt>
                <c:pt idx="1">
                  <c:v>Community Based DSD</c:v>
                </c:pt>
                <c:pt idx="2">
                  <c:v>Personalized Client Centered Approach</c:v>
                </c:pt>
              </c:strCache>
            </c:strRef>
          </c:cat>
          <c:val>
            <c:numRef>
              <c:f>Sheet1!$C$2:$C$4</c:f>
              <c:numCache>
                <c:formatCode>General</c:formatCode>
                <c:ptCount val="3"/>
                <c:pt idx="0">
                  <c:v>143</c:v>
                </c:pt>
                <c:pt idx="1">
                  <c:v>265</c:v>
                </c:pt>
                <c:pt idx="2">
                  <c:v>77</c:v>
                </c:pt>
              </c:numCache>
            </c:numRef>
          </c:val>
          <c:extLst>
            <c:ext xmlns:c16="http://schemas.microsoft.com/office/drawing/2014/chart" uri="{C3380CC4-5D6E-409C-BE32-E72D297353CC}">
              <c16:uniqueId val="{00000001-B28B-449E-BB02-56193D2E7286}"/>
            </c:ext>
          </c:extLst>
        </c:ser>
        <c:dLbls>
          <c:showLegendKey val="0"/>
          <c:showVal val="0"/>
          <c:showCatName val="0"/>
          <c:showSerName val="0"/>
          <c:showPercent val="0"/>
          <c:showBubbleSize val="0"/>
        </c:dLbls>
        <c:gapWidth val="219"/>
        <c:overlap val="-27"/>
        <c:axId val="225498112"/>
        <c:axId val="225496864"/>
      </c:barChart>
      <c:catAx>
        <c:axId val="225498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5496864"/>
        <c:crosses val="autoZero"/>
        <c:auto val="1"/>
        <c:lblAlgn val="ctr"/>
        <c:lblOffset val="100"/>
        <c:noMultiLvlLbl val="0"/>
      </c:catAx>
      <c:valAx>
        <c:axId val="225496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5498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4D20E5-D8F7-594B-9D91-F763D43B9AF7}" type="datetimeFigureOut">
              <a:rPr lang="en-GB" smtClean="0"/>
              <a:t>22/07/2022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8DCDC-D13C-2549-BE6A-717E9EED41AD}" type="slidenum">
              <a:rPr lang="en-GB" smtClean="0"/>
              <a:t>‹#›</a:t>
            </a:fld>
            <a:endParaRPr lang="en-GB"/>
          </a:p>
        </p:txBody>
      </p:sp>
    </p:spTree>
    <p:extLst>
      <p:ext uri="{BB962C8B-B14F-4D97-AF65-F5344CB8AC3E}">
        <p14:creationId xmlns:p14="http://schemas.microsoft.com/office/powerpoint/2010/main" val="379232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E8DCDC-D13C-2549-BE6A-717E9EED41AD}" type="slidenum">
              <a:rPr lang="en-GB" smtClean="0"/>
              <a:t>1</a:t>
            </a:fld>
            <a:endParaRPr lang="en-GB"/>
          </a:p>
        </p:txBody>
      </p:sp>
    </p:spTree>
    <p:extLst>
      <p:ext uri="{BB962C8B-B14F-4D97-AF65-F5344CB8AC3E}">
        <p14:creationId xmlns:p14="http://schemas.microsoft.com/office/powerpoint/2010/main" val="4081312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E8DCDC-D13C-2549-BE6A-717E9EED41AD}" type="slidenum">
              <a:rPr lang="en-GB" smtClean="0"/>
              <a:t>14</a:t>
            </a:fld>
            <a:endParaRPr lang="en-GB"/>
          </a:p>
        </p:txBody>
      </p:sp>
    </p:spTree>
    <p:extLst>
      <p:ext uri="{BB962C8B-B14F-4D97-AF65-F5344CB8AC3E}">
        <p14:creationId xmlns:p14="http://schemas.microsoft.com/office/powerpoint/2010/main" val="41434358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B309050-9054-D04E-9F48-6712928E9B75}"/>
              </a:ext>
            </a:extLst>
          </p:cNvPr>
          <p:cNvPicPr>
            <a:picLocks noChangeAspect="1"/>
          </p:cNvPicPr>
          <p:nvPr userDrawn="1"/>
        </p:nvPicPr>
        <p:blipFill>
          <a:blip r:embed="rId2"/>
          <a:srcRect/>
          <a:stretch/>
        </p:blipFill>
        <p:spPr>
          <a:xfrm>
            <a:off x="8261964" y="3232764"/>
            <a:ext cx="3949700" cy="3644900"/>
          </a:xfrm>
          <a:prstGeom prst="rect">
            <a:avLst/>
          </a:prstGeom>
        </p:spPr>
      </p:pic>
      <p:pic>
        <p:nvPicPr>
          <p:cNvPr id="12" name="Picture 11">
            <a:extLst>
              <a:ext uri="{FF2B5EF4-FFF2-40B4-BE49-F238E27FC236}">
                <a16:creationId xmlns:a16="http://schemas.microsoft.com/office/drawing/2014/main" id="{D52E9838-9331-2646-832C-3F14E16166B8}"/>
              </a:ext>
            </a:extLst>
          </p:cNvPr>
          <p:cNvPicPr>
            <a:picLocks noChangeAspect="1"/>
          </p:cNvPicPr>
          <p:nvPr userDrawn="1"/>
        </p:nvPicPr>
        <p:blipFill>
          <a:blip r:embed="rId3"/>
          <a:stretch>
            <a:fillRect/>
          </a:stretch>
        </p:blipFill>
        <p:spPr>
          <a:xfrm>
            <a:off x="-12527" y="-12526"/>
            <a:ext cx="5080000" cy="2540000"/>
          </a:xfrm>
          <a:prstGeom prst="rect">
            <a:avLst/>
          </a:prstGeom>
        </p:spPr>
      </p:pic>
      <p:pic>
        <p:nvPicPr>
          <p:cNvPr id="14" name="Picture 13">
            <a:extLst>
              <a:ext uri="{FF2B5EF4-FFF2-40B4-BE49-F238E27FC236}">
                <a16:creationId xmlns:a16="http://schemas.microsoft.com/office/drawing/2014/main" id="{A03CF88D-A3E6-2F46-9667-2E1662497EFF}"/>
              </a:ext>
            </a:extLst>
          </p:cNvPr>
          <p:cNvPicPr>
            <a:picLocks noChangeAspect="1"/>
          </p:cNvPicPr>
          <p:nvPr userDrawn="1"/>
        </p:nvPicPr>
        <p:blipFill>
          <a:blip r:embed="rId4"/>
          <a:srcRect/>
          <a:stretch/>
        </p:blipFill>
        <p:spPr>
          <a:xfrm>
            <a:off x="93949" y="4075223"/>
            <a:ext cx="3790063" cy="247628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2097087"/>
            <a:ext cx="7632700" cy="4103687"/>
          </a:xfrm>
          <a:prstGeom prst="rect">
            <a:avLst/>
          </a:prstGeom>
        </p:spPr>
        <p:txBody>
          <a:bodyPr lIns="0" tIns="0" rIns="0" bIns="0" anchor="t">
            <a:normAutofit/>
          </a:bodyPr>
          <a:lstStyle>
            <a:lvl1pPr>
              <a:defRPr sz="6000"/>
            </a:lvl1pPr>
          </a:lstStyle>
          <a:p>
            <a:r>
              <a:rPr lang="en-US"/>
              <a:t>Click to edit Master title style</a:t>
            </a:r>
            <a:endParaRPr lang="en-US" dirty="0"/>
          </a:p>
        </p:txBody>
      </p:sp>
      <p:sp>
        <p:nvSpPr>
          <p:cNvPr id="19" name="TextBox 18">
            <a:extLst>
              <a:ext uri="{FF2B5EF4-FFF2-40B4-BE49-F238E27FC236}">
                <a16:creationId xmlns:a16="http://schemas.microsoft.com/office/drawing/2014/main" id="{3BC16089-C6C1-484F-807A-E6437A6C68CB}"/>
              </a:ext>
            </a:extLst>
          </p:cNvPr>
          <p:cNvSpPr txBox="1"/>
          <p:nvPr userDrawn="1"/>
        </p:nvSpPr>
        <p:spPr>
          <a:xfrm>
            <a:off x="8075613" y="0"/>
            <a:ext cx="3673474" cy="441325"/>
          </a:xfrm>
          <a:prstGeom prst="rect">
            <a:avLst/>
          </a:prstGeom>
          <a:noFill/>
        </p:spPr>
        <p:txBody>
          <a:bodyPr wrap="square" lIns="0" tIns="0" rIns="0" bIns="0" rtlCol="0" anchor="b">
            <a:noAutofit/>
          </a:bodyPr>
          <a:lstStyle/>
          <a:p>
            <a:r>
              <a:rPr lang="en-GB" sz="1000" kern="1200" dirty="0">
                <a:solidFill>
                  <a:schemeClr val="tx1"/>
                </a:solidFill>
                <a:effectLst/>
                <a:latin typeface="+mn-lt"/>
                <a:ea typeface="+mn-ea"/>
                <a:cs typeface="+mn-cs"/>
              </a:rPr>
              <a:t>29 July – 2 August · Montreal &amp; virtual</a:t>
            </a:r>
          </a:p>
        </p:txBody>
      </p:sp>
      <p:sp>
        <p:nvSpPr>
          <p:cNvPr id="20" name="TextBox 19">
            <a:extLst>
              <a:ext uri="{FF2B5EF4-FFF2-40B4-BE49-F238E27FC236}">
                <a16:creationId xmlns:a16="http://schemas.microsoft.com/office/drawing/2014/main" id="{24CE7B83-A267-FE4B-B22D-B04ED8CC9174}"/>
              </a:ext>
            </a:extLst>
          </p:cNvPr>
          <p:cNvSpPr txBox="1"/>
          <p:nvPr userDrawn="1"/>
        </p:nvSpPr>
        <p:spPr>
          <a:xfrm>
            <a:off x="4116389" y="-1"/>
            <a:ext cx="1763712" cy="441325"/>
          </a:xfrm>
          <a:prstGeom prst="rect">
            <a:avLst/>
          </a:prstGeom>
          <a:noFill/>
        </p:spPr>
        <p:txBody>
          <a:bodyPr wrap="square" lIns="0" tIns="0" rIns="0" bIns="0" rtlCol="0" anchor="b">
            <a:noAutofit/>
          </a:bodyPr>
          <a:lstStyle/>
          <a:p>
            <a:r>
              <a:rPr lang="en-GB" sz="1000" kern="1200" dirty="0">
                <a:solidFill>
                  <a:schemeClr val="tx1"/>
                </a:solidFill>
                <a:effectLst/>
                <a:latin typeface="+mn-lt"/>
                <a:ea typeface="+mn-ea"/>
                <a:cs typeface="+mn-cs"/>
              </a:rPr>
              <a:t>aids2022.org</a:t>
            </a:r>
          </a:p>
        </p:txBody>
      </p:sp>
      <p:sp>
        <p:nvSpPr>
          <p:cNvPr id="3" name="Text Placeholder 2">
            <a:extLst>
              <a:ext uri="{FF2B5EF4-FFF2-40B4-BE49-F238E27FC236}">
                <a16:creationId xmlns:a16="http://schemas.microsoft.com/office/drawing/2014/main" id="{24B60FDB-A672-194A-8015-15EF87CA8EA2}"/>
              </a:ext>
            </a:extLst>
          </p:cNvPr>
          <p:cNvSpPr>
            <a:spLocks noGrp="1"/>
          </p:cNvSpPr>
          <p:nvPr>
            <p:ph type="body" sz="quarter" idx="10" hasCustomPrompt="1"/>
          </p:nvPr>
        </p:nvSpPr>
        <p:spPr>
          <a:xfrm>
            <a:off x="4116388" y="1231490"/>
            <a:ext cx="7632700" cy="433798"/>
          </a:xfrm>
        </p:spPr>
        <p:txBody>
          <a:bodyPr anchor="t">
            <a:normAutofit/>
          </a:bodyPr>
          <a:lstStyle>
            <a:lvl1pPr>
              <a:defRPr sz="2800" b="1" i="0">
                <a:solidFill>
                  <a:schemeClr val="accent1"/>
                </a:solidFill>
                <a:latin typeface="+mj-lt"/>
                <a:ea typeface="IAS Ribbon Sans Bold" pitchFamily="2" charset="0"/>
              </a:defRPr>
            </a:lvl1pPr>
          </a:lstStyle>
          <a:p>
            <a:pPr lvl="0"/>
            <a:r>
              <a:rPr lang="en-GB" dirty="0"/>
              <a:t>Session name</a:t>
            </a:r>
          </a:p>
        </p:txBody>
      </p:sp>
      <p:sp>
        <p:nvSpPr>
          <p:cNvPr id="5" name="Text Placeholder 4">
            <a:extLst>
              <a:ext uri="{FF2B5EF4-FFF2-40B4-BE49-F238E27FC236}">
                <a16:creationId xmlns:a16="http://schemas.microsoft.com/office/drawing/2014/main" id="{395A5847-221C-FD44-96A5-ECB756A29F6A}"/>
              </a:ext>
            </a:extLst>
          </p:cNvPr>
          <p:cNvSpPr>
            <a:spLocks noGrp="1"/>
          </p:cNvSpPr>
          <p:nvPr>
            <p:ph type="body" sz="quarter" idx="11" hasCustomPrompt="1"/>
          </p:nvPr>
        </p:nvSpPr>
        <p:spPr>
          <a:xfrm>
            <a:off x="4116388" y="765175"/>
            <a:ext cx="7632700" cy="385199"/>
          </a:xfrm>
        </p:spPr>
        <p:txBody>
          <a:bodyPr anchor="b">
            <a:normAutofit/>
          </a:bodyPr>
          <a:lstStyle>
            <a:lvl1pPr>
              <a:defRPr sz="1600"/>
            </a:lvl1pPr>
          </a:lstStyle>
          <a:p>
            <a:pPr lvl="0"/>
            <a:r>
              <a:rPr lang="en-GB" dirty="0"/>
              <a:t>Presenter name &amp; affiliation</a:t>
            </a:r>
          </a:p>
        </p:txBody>
      </p:sp>
      <p:sp>
        <p:nvSpPr>
          <p:cNvPr id="15" name="TextBox 14">
            <a:extLst>
              <a:ext uri="{FF2B5EF4-FFF2-40B4-BE49-F238E27FC236}">
                <a16:creationId xmlns:a16="http://schemas.microsoft.com/office/drawing/2014/main" id="{D6AF9883-2A5D-DB4A-BEBE-7B3D801EF74A}"/>
              </a:ext>
            </a:extLst>
          </p:cNvPr>
          <p:cNvSpPr txBox="1"/>
          <p:nvPr userDrawn="1"/>
        </p:nvSpPr>
        <p:spPr>
          <a:xfrm>
            <a:off x="6312024" y="1"/>
            <a:ext cx="1763589" cy="441324"/>
          </a:xfrm>
          <a:prstGeom prst="rect">
            <a:avLst/>
          </a:prstGeom>
          <a:noFill/>
        </p:spPr>
        <p:txBody>
          <a:bodyPr wrap="square" lIns="0" tIns="0" rIns="0" bIns="0" rtlCol="0" anchor="b">
            <a:noAutofit/>
          </a:bodyPr>
          <a:lstStyle/>
          <a:p>
            <a:r>
              <a:rPr lang="en-GB" sz="1000" kern="1200" dirty="0">
                <a:solidFill>
                  <a:schemeClr val="tx1"/>
                </a:solidFill>
                <a:effectLst/>
                <a:latin typeface="+mn-lt"/>
                <a:ea typeface="+mn-ea"/>
                <a:cs typeface="+mn-cs"/>
              </a:rPr>
              <a:t>#AIDS2022</a:t>
            </a:r>
          </a:p>
        </p:txBody>
      </p:sp>
    </p:spTree>
    <p:extLst>
      <p:ext uri="{BB962C8B-B14F-4D97-AF65-F5344CB8AC3E}">
        <p14:creationId xmlns:p14="http://schemas.microsoft.com/office/powerpoint/2010/main" val="2264674381"/>
      </p:ext>
    </p:extLst>
  </p:cSld>
  <p:clrMapOvr>
    <a:masterClrMapping/>
  </p:clrMapOvr>
  <p:extLst>
    <p:ext uri="{DCECCB84-F9BA-43D5-87BE-67443E8EF086}">
      <p15:sldGuideLst xmlns:p15="http://schemas.microsoft.com/office/powerpoint/2012/main">
        <p15:guide id="1" orient="horz" pos="48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E6E968-03DB-5047-969A-43A70EB6F48D}"/>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997201"/>
            <a:ext cx="5437187" cy="3203574"/>
          </a:xfrm>
        </p:spPr>
        <p:txBody>
          <a:bodyPr/>
          <a:lstStyle>
            <a:lvl1pPr marL="0" indent="0">
              <a:buNone/>
              <a:defRPr/>
            </a:lvl1pPr>
          </a:lstStyle>
          <a:p>
            <a:pPr lvl="0"/>
            <a:r>
              <a:rPr lang="en-US"/>
              <a:t>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3006253"/>
            <a:ext cx="5437188" cy="3194527"/>
          </a:xfrm>
        </p:spPr>
        <p:txBody>
          <a:bodyPr/>
          <a:lstStyle>
            <a:lvl1pPr marL="0" indent="0">
              <a:buNone/>
              <a:defRPr/>
            </a:lvl1pPr>
          </a:lstStyle>
          <a:p>
            <a:pPr lvl="0"/>
            <a:r>
              <a:rPr lang="en-US"/>
              <a:t>Edit Master text styles</a:t>
            </a:r>
          </a:p>
        </p:txBody>
      </p:sp>
      <p:sp>
        <p:nvSpPr>
          <p:cNvPr id="7" name="Text Placeholder 6">
            <a:extLst>
              <a:ext uri="{FF2B5EF4-FFF2-40B4-BE49-F238E27FC236}">
                <a16:creationId xmlns:a16="http://schemas.microsoft.com/office/drawing/2014/main" id="{6D77C5BB-ECCB-7A41-A232-01EA8F05C1EE}"/>
              </a:ext>
            </a:extLst>
          </p:cNvPr>
          <p:cNvSpPr>
            <a:spLocks noGrp="1"/>
          </p:cNvSpPr>
          <p:nvPr>
            <p:ph type="body" sz="quarter" idx="15" hasCustomPrompt="1"/>
          </p:nvPr>
        </p:nvSpPr>
        <p:spPr>
          <a:xfrm>
            <a:off x="442913" y="2097088"/>
            <a:ext cx="5437187" cy="647700"/>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chemeClr val="accent1"/>
                </a:solidFill>
                <a:latin typeface="+mn-lt"/>
                <a:ea typeface="IAS Ribbon Sans Bold"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Caption</a:t>
            </a:r>
            <a:endParaRPr lang="en-US" dirty="0"/>
          </a:p>
        </p:txBody>
      </p:sp>
      <p:sp>
        <p:nvSpPr>
          <p:cNvPr id="9" name="Text Placeholder 8">
            <a:extLst>
              <a:ext uri="{FF2B5EF4-FFF2-40B4-BE49-F238E27FC236}">
                <a16:creationId xmlns:a16="http://schemas.microsoft.com/office/drawing/2014/main" id="{CBAD9058-33A3-1840-83AB-734EB9C24FBC}"/>
              </a:ext>
            </a:extLst>
          </p:cNvPr>
          <p:cNvSpPr>
            <a:spLocks noGrp="1"/>
          </p:cNvSpPr>
          <p:nvPr>
            <p:ph type="body" sz="quarter" idx="16" hasCustomPrompt="1"/>
          </p:nvPr>
        </p:nvSpPr>
        <p:spPr>
          <a:xfrm>
            <a:off x="6311903" y="2097088"/>
            <a:ext cx="5437188" cy="647700"/>
          </a:xfrm>
        </p:spPr>
        <p:txBody>
          <a:bodyPr anchor="b">
            <a:normAutofit/>
          </a:bodyPr>
          <a:lstStyle>
            <a:lvl1pPr marL="0" indent="0">
              <a:buNone/>
              <a:defRPr sz="1800" b="1" i="0">
                <a:solidFill>
                  <a:schemeClr val="accent1"/>
                </a:solidFill>
                <a:latin typeface="+mn-lt"/>
                <a:ea typeface="IAS Ribbon Sans Bold" pitchFamily="2" charset="0"/>
              </a:defRPr>
            </a:lvl1pPr>
          </a:lstStyle>
          <a:p>
            <a:pPr lvl="0"/>
            <a:r>
              <a:rPr lang="en-GB" dirty="0"/>
              <a:t>Caption</a:t>
            </a:r>
            <a:endParaRPr lang="en-US" dirty="0"/>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9" name="Picture 18">
            <a:extLst>
              <a:ext uri="{FF2B5EF4-FFF2-40B4-BE49-F238E27FC236}">
                <a16:creationId xmlns:a16="http://schemas.microsoft.com/office/drawing/2014/main" id="{EC38CBA2-8719-D043-A084-DE0E737BA2F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666429329"/>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nd Content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7A5833C-8FCE-AB4B-A9CF-A50F7A3B684A}"/>
              </a:ext>
            </a:extLst>
          </p:cNvPr>
          <p:cNvPicPr>
            <a:picLocks noChangeAspect="1"/>
          </p:cNvPicPr>
          <p:nvPr userDrawn="1"/>
        </p:nvPicPr>
        <p:blipFill>
          <a:blip r:embed="rId2"/>
          <a:stretch>
            <a:fillRect/>
          </a:stretch>
        </p:blipFill>
        <p:spPr>
          <a:xfrm>
            <a:off x="6108527" y="520526"/>
            <a:ext cx="6096000" cy="63500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p:spPr>
        <p:txBody>
          <a:bodyPr/>
          <a:lstStyle>
            <a:lvl1pPr marL="0" indent="0">
              <a:buNone/>
              <a:defRPr/>
            </a:lvl1pPr>
          </a:lstStyle>
          <a:p>
            <a:pPr lvl="0"/>
            <a:r>
              <a:rPr lang="en-US"/>
              <a:t>Edit Master text styles</a:t>
            </a:r>
          </a:p>
        </p:txBody>
      </p:sp>
      <p:sp>
        <p:nvSpPr>
          <p:cNvPr id="20" name="Title 1">
            <a:extLst>
              <a:ext uri="{FF2B5EF4-FFF2-40B4-BE49-F238E27FC236}">
                <a16:creationId xmlns:a16="http://schemas.microsoft.com/office/drawing/2014/main" id="{93976421-9C43-4A44-829D-511FFE0243F2}"/>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BCB34A3-C584-1046-8C17-AB1BCE2694C8}"/>
              </a:ext>
            </a:extLst>
          </p:cNvPr>
          <p:cNvSpPr>
            <a:spLocks noGrp="1"/>
          </p:cNvSpPr>
          <p:nvPr>
            <p:ph type="pic" sz="quarter" idx="14"/>
          </p:nvPr>
        </p:nvSpPr>
        <p:spPr>
          <a:xfrm>
            <a:off x="6311903" y="2097091"/>
            <a:ext cx="5437188" cy="4103687"/>
          </a:xfrm>
          <a:solidFill>
            <a:schemeClr val="accent2"/>
          </a:solidFill>
        </p:spPr>
        <p:txBody>
          <a:bodyPr anchor="ctr"/>
          <a:lstStyle>
            <a:lvl1pPr marL="0" indent="0" algn="ctr">
              <a:buNone/>
              <a:defRPr/>
            </a:lvl1pPr>
          </a:lstStyle>
          <a:p>
            <a:r>
              <a:rPr lang="en-US"/>
              <a:t>Click icon to add picture</a:t>
            </a:r>
            <a:endParaRPr lang="en-US" dirty="0"/>
          </a:p>
        </p:txBody>
      </p:sp>
      <p:sp>
        <p:nvSpPr>
          <p:cNvPr id="7" name="TextBox 6">
            <a:extLst>
              <a:ext uri="{FF2B5EF4-FFF2-40B4-BE49-F238E27FC236}">
                <a16:creationId xmlns:a16="http://schemas.microsoft.com/office/drawing/2014/main" id="{A60FD6BC-85DA-4F47-A647-F2C427823D9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0" name="TextBox 9">
            <a:extLst>
              <a:ext uri="{FF2B5EF4-FFF2-40B4-BE49-F238E27FC236}">
                <a16:creationId xmlns:a16="http://schemas.microsoft.com/office/drawing/2014/main" id="{74D34DC7-EE56-704B-BED2-428093484F6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1" name="TextBox 10">
            <a:extLst>
              <a:ext uri="{FF2B5EF4-FFF2-40B4-BE49-F238E27FC236}">
                <a16:creationId xmlns:a16="http://schemas.microsoft.com/office/drawing/2014/main" id="{C51A06C6-814D-4A47-8F9A-552C373FA66E}"/>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2" name="Picture 11">
            <a:extLst>
              <a:ext uri="{FF2B5EF4-FFF2-40B4-BE49-F238E27FC236}">
                <a16:creationId xmlns:a16="http://schemas.microsoft.com/office/drawing/2014/main" id="{A0F847C3-14BD-324D-A46A-F58ED3D20FA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425227338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Content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EB1B20-2713-DB46-A908-339A2ECBE6CE}"/>
              </a:ext>
            </a:extLst>
          </p:cNvPr>
          <p:cNvPicPr>
            <a:picLocks noChangeAspect="1"/>
          </p:cNvPicPr>
          <p:nvPr userDrawn="1"/>
        </p:nvPicPr>
        <p:blipFill>
          <a:blip r:embed="rId2"/>
          <a:stretch>
            <a:fillRect/>
          </a:stretch>
        </p:blipFill>
        <p:spPr>
          <a:xfrm>
            <a:off x="-19664" y="830004"/>
            <a:ext cx="6096000" cy="6350000"/>
          </a:xfrm>
          <a:prstGeom prst="rect">
            <a:avLst/>
          </a:prstGeom>
        </p:spPr>
      </p:pic>
      <p:pic>
        <p:nvPicPr>
          <p:cNvPr id="10" name="Picture 9">
            <a:extLst>
              <a:ext uri="{FF2B5EF4-FFF2-40B4-BE49-F238E27FC236}">
                <a16:creationId xmlns:a16="http://schemas.microsoft.com/office/drawing/2014/main" id="{8D16F754-F487-1B41-808F-364ACB0AD641}"/>
              </a:ext>
            </a:extLst>
          </p:cNvPr>
          <p:cNvPicPr>
            <a:picLocks noChangeAspect="1"/>
          </p:cNvPicPr>
          <p:nvPr userDrawn="1"/>
        </p:nvPicPr>
        <p:blipFill>
          <a:blip r:embed="rId3"/>
          <a:stretch>
            <a:fillRect/>
          </a:stretch>
        </p:blipFill>
        <p:spPr>
          <a:xfrm>
            <a:off x="8782664" y="4274164"/>
            <a:ext cx="3429000" cy="2603500"/>
          </a:xfrm>
          <a:prstGeom prst="rect">
            <a:avLst/>
          </a:prstGeom>
        </p:spPr>
      </p:pic>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p:spPr>
        <p:txBody>
          <a:bodyPr/>
          <a:lstStyle>
            <a:lvl1pPr marL="0" indent="0">
              <a:buNone/>
              <a:defRPr/>
            </a:lvl1pPr>
          </a:lstStyle>
          <a:p>
            <a:pPr lvl="0"/>
            <a:r>
              <a:rPr lang="en-US"/>
              <a:t>Edit Master text styles</a:t>
            </a:r>
          </a:p>
        </p:txBody>
      </p:sp>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442915" y="2097091"/>
            <a:ext cx="5437188" cy="4103687"/>
          </a:xfrm>
          <a:solidFill>
            <a:schemeClr val="accent2"/>
          </a:solidFill>
        </p:spPr>
        <p:txBody>
          <a:bodyPr anchor="ctr"/>
          <a:lstStyle>
            <a:lvl1pPr marL="0" indent="0" algn="ctr">
              <a:buNone/>
              <a:defRPr/>
            </a:lvl1pPr>
          </a:lstStyle>
          <a:p>
            <a:r>
              <a:rPr lang="en-US"/>
              <a:t>Click icon to add picture</a:t>
            </a:r>
            <a:endParaRPr lang="en-US" dirty="0"/>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pic>
        <p:nvPicPr>
          <p:cNvPr id="8" name="Picture 7">
            <a:extLst>
              <a:ext uri="{FF2B5EF4-FFF2-40B4-BE49-F238E27FC236}">
                <a16:creationId xmlns:a16="http://schemas.microsoft.com/office/drawing/2014/main" id="{CDF5D96D-48E3-0C44-90BC-172903528B1D}"/>
              </a:ext>
            </a:extLst>
          </p:cNvPr>
          <p:cNvPicPr>
            <a:picLocks noChangeAspect="1"/>
          </p:cNvPicPr>
          <p:nvPr userDrawn="1"/>
        </p:nvPicPr>
        <p:blipFill>
          <a:blip r:embed="rId4"/>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02573492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slide im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EB1B20-2713-DB46-A908-339A2ECBE6CE}"/>
              </a:ext>
            </a:extLst>
          </p:cNvPr>
          <p:cNvPicPr>
            <a:picLocks noChangeAspect="1"/>
          </p:cNvPicPr>
          <p:nvPr userDrawn="1"/>
        </p:nvPicPr>
        <p:blipFill>
          <a:blip r:embed="rId2"/>
          <a:stretch>
            <a:fillRect/>
          </a:stretch>
        </p:blipFill>
        <p:spPr>
          <a:xfrm>
            <a:off x="-19664" y="830004"/>
            <a:ext cx="6096000" cy="6350000"/>
          </a:xfrm>
          <a:prstGeom prst="rect">
            <a:avLst/>
          </a:prstGeom>
        </p:spPr>
      </p:pic>
      <p:pic>
        <p:nvPicPr>
          <p:cNvPr id="10" name="Picture 9">
            <a:extLst>
              <a:ext uri="{FF2B5EF4-FFF2-40B4-BE49-F238E27FC236}">
                <a16:creationId xmlns:a16="http://schemas.microsoft.com/office/drawing/2014/main" id="{8D16F754-F487-1B41-808F-364ACB0AD641}"/>
              </a:ext>
            </a:extLst>
          </p:cNvPr>
          <p:cNvPicPr>
            <a:picLocks noChangeAspect="1"/>
          </p:cNvPicPr>
          <p:nvPr userDrawn="1"/>
        </p:nvPicPr>
        <p:blipFill>
          <a:blip r:embed="rId3"/>
          <a:stretch>
            <a:fillRect/>
          </a:stretch>
        </p:blipFill>
        <p:spPr>
          <a:xfrm>
            <a:off x="8782664" y="4274164"/>
            <a:ext cx="3429000" cy="2603500"/>
          </a:xfrm>
          <a:prstGeom prst="rect">
            <a:avLst/>
          </a:prstGeom>
        </p:spPr>
      </p:pic>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442914" y="441325"/>
            <a:ext cx="11306173" cy="5975350"/>
          </a:xfrm>
          <a:solidFill>
            <a:schemeClr val="accent2"/>
          </a:solidFill>
        </p:spPr>
        <p:txBody>
          <a:bodyPr anchor="ct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328059173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slide 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2A97BB-34E9-7C49-B047-86820BA0845D}"/>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hasCustomPrompt="1"/>
          </p:nvPr>
        </p:nvSpPr>
        <p:spPr>
          <a:xfrm>
            <a:off x="4116391" y="441325"/>
            <a:ext cx="7632700" cy="4609306"/>
          </a:xfrm>
          <a:prstGeom prst="rect">
            <a:avLst/>
          </a:prstGeom>
        </p:spPr>
        <p:txBody>
          <a:bodyPr lIns="0" anchor="b">
            <a:normAutofit/>
          </a:bodyPr>
          <a:lstStyle>
            <a:lvl1pPr>
              <a:defRPr sz="4800" b="0" i="0">
                <a:latin typeface="+mj-lt"/>
                <a:ea typeface="IAS Ribbon Sans Regular" pitchFamily="2" charset="0"/>
              </a:defRPr>
            </a:lvl1pPr>
          </a:lstStyle>
          <a:p>
            <a:r>
              <a:rPr lang="en-GB" dirty="0"/>
              <a:t>“Click to edit Master title style”</a:t>
            </a:r>
            <a:endParaRPr lang="en-US" dirty="0"/>
          </a:p>
        </p:txBody>
      </p:sp>
      <p:sp>
        <p:nvSpPr>
          <p:cNvPr id="9" name="TextBox 8">
            <a:extLst>
              <a:ext uri="{FF2B5EF4-FFF2-40B4-BE49-F238E27FC236}">
                <a16:creationId xmlns:a16="http://schemas.microsoft.com/office/drawing/2014/main" id="{BEB8D95D-57D6-3B4E-A545-963A46D668F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4717AFB9-1E01-0C42-8541-A572CC639D40}"/>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3" name="Picture 2">
            <a:extLst>
              <a:ext uri="{FF2B5EF4-FFF2-40B4-BE49-F238E27FC236}">
                <a16:creationId xmlns:a16="http://schemas.microsoft.com/office/drawing/2014/main" id="{910BEB96-CCAD-0F4A-97FC-66037E3AB243}"/>
              </a:ext>
            </a:extLst>
          </p:cNvPr>
          <p:cNvPicPr>
            <a:picLocks noChangeAspect="1"/>
          </p:cNvPicPr>
          <p:nvPr userDrawn="1"/>
        </p:nvPicPr>
        <p:blipFill>
          <a:blip r:embed="rId3"/>
          <a:stretch>
            <a:fillRect/>
          </a:stretch>
        </p:blipFill>
        <p:spPr>
          <a:xfrm>
            <a:off x="255556" y="154944"/>
            <a:ext cx="1831216" cy="1196446"/>
          </a:xfrm>
          <a:prstGeom prst="rect">
            <a:avLst/>
          </a:prstGeom>
        </p:spPr>
      </p:pic>
      <p:sp>
        <p:nvSpPr>
          <p:cNvPr id="4" name="Text Placeholder 3">
            <a:extLst>
              <a:ext uri="{FF2B5EF4-FFF2-40B4-BE49-F238E27FC236}">
                <a16:creationId xmlns:a16="http://schemas.microsoft.com/office/drawing/2014/main" id="{C5683131-2416-4447-B094-A11566C29689}"/>
              </a:ext>
            </a:extLst>
          </p:cNvPr>
          <p:cNvSpPr>
            <a:spLocks noGrp="1"/>
          </p:cNvSpPr>
          <p:nvPr>
            <p:ph type="body" sz="quarter" idx="10" hasCustomPrompt="1"/>
          </p:nvPr>
        </p:nvSpPr>
        <p:spPr>
          <a:xfrm>
            <a:off x="4116388" y="5364956"/>
            <a:ext cx="5977731" cy="835818"/>
          </a:xfrm>
        </p:spPr>
        <p:txBody>
          <a:bodyPr>
            <a:normAutofit/>
          </a:bodyPr>
          <a:lstStyle>
            <a:lvl1pPr>
              <a:defRPr sz="2800" b="0" i="0">
                <a:solidFill>
                  <a:schemeClr val="accent2"/>
                </a:solidFill>
                <a:latin typeface="+mn-lt"/>
                <a:ea typeface="IAS Ribbon Sans Regular" pitchFamily="2" charset="0"/>
              </a:defRPr>
            </a:lvl1pPr>
          </a:lstStyle>
          <a:p>
            <a:pPr lvl="0"/>
            <a:r>
              <a:rPr lang="en-GB" dirty="0"/>
              <a:t>Quote citation</a:t>
            </a:r>
          </a:p>
        </p:txBody>
      </p:sp>
    </p:spTree>
    <p:extLst>
      <p:ext uri="{BB962C8B-B14F-4D97-AF65-F5344CB8AC3E}">
        <p14:creationId xmlns:p14="http://schemas.microsoft.com/office/powerpoint/2010/main" val="2962345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DEAE0B-CB6F-F14D-B880-D913AC7C917A}"/>
              </a:ext>
            </a:extLst>
          </p:cNvPr>
          <p:cNvPicPr>
            <a:picLocks noChangeAspect="1"/>
          </p:cNvPicPr>
          <p:nvPr userDrawn="1"/>
        </p:nvPicPr>
        <p:blipFill>
          <a:blip r:embed="rId2"/>
          <a:srcRect/>
          <a:stretch/>
        </p:blipFill>
        <p:spPr>
          <a:xfrm>
            <a:off x="8261964" y="3232764"/>
            <a:ext cx="3949700" cy="3644900"/>
          </a:xfrm>
          <a:prstGeom prst="rect">
            <a:avLst/>
          </a:prstGeom>
        </p:spPr>
      </p:pic>
      <p:pic>
        <p:nvPicPr>
          <p:cNvPr id="5" name="Picture 4">
            <a:extLst>
              <a:ext uri="{FF2B5EF4-FFF2-40B4-BE49-F238E27FC236}">
                <a16:creationId xmlns:a16="http://schemas.microsoft.com/office/drawing/2014/main" id="{50BE0682-4E41-DA47-89AB-390E54607742}"/>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992918396"/>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no patter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CF0F5F-735F-1848-9F11-EEA595550F6B}"/>
              </a:ext>
            </a:extLst>
          </p:cNvPr>
          <p:cNvPicPr>
            <a:picLocks noChangeAspect="1"/>
          </p:cNvPicPr>
          <p:nvPr userDrawn="1"/>
        </p:nvPicPr>
        <p:blipFill>
          <a:blip r:embed="rId2"/>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481886221"/>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66191" y="100082"/>
            <a:ext cx="9687340" cy="814318"/>
          </a:xfrm>
        </p:spPr>
        <p:txBody>
          <a:bodyPr/>
          <a:lstStyle>
            <a:lvl1pPr>
              <a:defRPr sz="1800"/>
            </a:lvl1pPr>
          </a:lstStyle>
          <a:p>
            <a:r>
              <a:rPr lang="en-US"/>
              <a:t>Click to edit Master title style</a:t>
            </a:r>
            <a:endParaRPr lang="en-US" dirty="0"/>
          </a:p>
        </p:txBody>
      </p:sp>
      <p:sp>
        <p:nvSpPr>
          <p:cNvPr id="3" name="Content Placeholder 2"/>
          <p:cNvSpPr>
            <a:spLocks noGrp="1"/>
          </p:cNvSpPr>
          <p:nvPr>
            <p:ph idx="1"/>
          </p:nvPr>
        </p:nvSpPr>
        <p:spPr>
          <a:xfrm>
            <a:off x="1166192" y="1152939"/>
            <a:ext cx="10187609" cy="5024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87D410A-2D54-4D13-87FA-005FC9DB7BC9}"/>
              </a:ext>
            </a:extLst>
          </p:cNvPr>
          <p:cNvSpPr>
            <a:spLocks noGrp="1"/>
          </p:cNvSpPr>
          <p:nvPr>
            <p:ph type="dt" sz="half" idx="10"/>
          </p:nvPr>
        </p:nvSpPr>
        <p:spPr/>
        <p:txBody>
          <a:bodyPr/>
          <a:lstStyle>
            <a:lvl1pPr>
              <a:defRPr/>
            </a:lvl1pPr>
          </a:lstStyle>
          <a:p>
            <a:fld id="{F67CB28A-5243-42C0-BD1F-260092F8016D}" type="datetimeFigureOut">
              <a:rPr lang="en-US" smtClean="0"/>
              <a:t>7/22/2022</a:t>
            </a:fld>
            <a:endParaRPr lang="en-US"/>
          </a:p>
        </p:txBody>
      </p:sp>
      <p:sp>
        <p:nvSpPr>
          <p:cNvPr id="5" name="Slide Number Placeholder 5">
            <a:extLst>
              <a:ext uri="{FF2B5EF4-FFF2-40B4-BE49-F238E27FC236}">
                <a16:creationId xmlns:a16="http://schemas.microsoft.com/office/drawing/2014/main" id="{C5C0D881-E34E-46D6-8AE9-1F3B4775DB7A}"/>
              </a:ext>
            </a:extLst>
          </p:cNvPr>
          <p:cNvSpPr>
            <a:spLocks noGrp="1"/>
          </p:cNvSpPr>
          <p:nvPr>
            <p:ph type="sldNum" sz="quarter" idx="11"/>
          </p:nvPr>
        </p:nvSpPr>
        <p:spPr/>
        <p:txBody>
          <a:bodyPr/>
          <a:lstStyle>
            <a:lvl1pPr>
              <a:defRPr/>
            </a:lvl1pPr>
          </a:lstStyle>
          <a:p>
            <a:fld id="{D420EBE8-CDAD-4D48-A75F-F8EBEB53E6C7}" type="slidenum">
              <a:rPr lang="en-US" smtClean="0"/>
              <a:t>‹#›</a:t>
            </a:fld>
            <a:endParaRPr lang="en-US"/>
          </a:p>
        </p:txBody>
      </p:sp>
    </p:spTree>
    <p:extLst>
      <p:ext uri="{BB962C8B-B14F-4D97-AF65-F5344CB8AC3E}">
        <p14:creationId xmlns:p14="http://schemas.microsoft.com/office/powerpoint/2010/main" val="2842185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2A97BB-34E9-7C49-B047-86820BA0845D}"/>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441325"/>
            <a:ext cx="7632700" cy="5759450"/>
          </a:xfrm>
          <a:prstGeom prst="rect">
            <a:avLst/>
          </a:prstGeom>
        </p:spPr>
        <p:txBody>
          <a:bodyPr lIns="0" anchor="ctr">
            <a:normAutofit/>
          </a:bodyPr>
          <a:lstStyle>
            <a:lvl1pPr>
              <a:defRPr sz="6000"/>
            </a:lvl1pPr>
          </a:lstStyle>
          <a:p>
            <a:r>
              <a:rPr lang="en-US"/>
              <a:t>Click to edit Master title style</a:t>
            </a:r>
            <a:endParaRPr lang="en-US" dirty="0"/>
          </a:p>
        </p:txBody>
      </p:sp>
      <p:sp>
        <p:nvSpPr>
          <p:cNvPr id="9" name="TextBox 8">
            <a:extLst>
              <a:ext uri="{FF2B5EF4-FFF2-40B4-BE49-F238E27FC236}">
                <a16:creationId xmlns:a16="http://schemas.microsoft.com/office/drawing/2014/main" id="{BEB8D95D-57D6-3B4E-A545-963A46D668F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4717AFB9-1E01-0C42-8541-A572CC639D40}"/>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3" name="Picture 2">
            <a:extLst>
              <a:ext uri="{FF2B5EF4-FFF2-40B4-BE49-F238E27FC236}">
                <a16:creationId xmlns:a16="http://schemas.microsoft.com/office/drawing/2014/main" id="{910BEB96-CCAD-0F4A-97FC-66037E3AB243}"/>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177910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3559227-C79C-8C45-BA3F-1033686FC84F}"/>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p:spPr>
        <p:txBody>
          <a:bodyPr lIns="0" rIns="0"/>
          <a:lstStyle>
            <a:lvl1pPr marL="0" indent="0">
              <a:buFont typeface="Courier New" panose="02070309020205020404" pitchFamily="49" charset="0"/>
              <a:buNone/>
              <a:defRPr/>
            </a:lvl1pPr>
          </a:lstStyle>
          <a:p>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a:p>
            <a:r>
              <a:rPr lang="en-US" dirty="0"/>
              <a:t>Proin </a:t>
            </a:r>
            <a:r>
              <a:rPr lang="en-US" dirty="0" err="1"/>
              <a:t>eget</a:t>
            </a:r>
            <a:r>
              <a:rPr lang="en-US" dirty="0"/>
              <a:t> </a:t>
            </a:r>
            <a:r>
              <a:rPr lang="en-US" dirty="0" err="1"/>
              <a:t>tortor</a:t>
            </a:r>
            <a:r>
              <a:rPr lang="en-US" dirty="0"/>
              <a:t> </a:t>
            </a:r>
            <a:r>
              <a:rPr lang="en-US" dirty="0" err="1"/>
              <a:t>risus</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marL="457200" indent="-457200">
              <a:buFont typeface="Arial" panose="020B0604020202020204" pitchFamily="34" charset="0"/>
              <a:buChar char="•"/>
            </a:pPr>
            <a:r>
              <a:rPr lang="en-US" dirty="0"/>
              <a:t>Donec </a:t>
            </a:r>
            <a:r>
              <a:rPr lang="en-US" dirty="0" err="1"/>
              <a:t>rutrum</a:t>
            </a:r>
            <a:r>
              <a:rPr lang="en-US" dirty="0"/>
              <a:t> </a:t>
            </a:r>
            <a:r>
              <a:rPr lang="en-US" dirty="0" err="1"/>
              <a:t>congue</a:t>
            </a:r>
            <a:r>
              <a:rPr lang="en-US" dirty="0"/>
              <a:t> </a:t>
            </a:r>
            <a:r>
              <a:rPr lang="en-US" dirty="0" err="1"/>
              <a:t>leo</a:t>
            </a:r>
            <a:r>
              <a:rPr lang="en-US" dirty="0"/>
              <a:t> </a:t>
            </a:r>
            <a:r>
              <a:rPr lang="en-US" dirty="0" err="1"/>
              <a:t>eget</a:t>
            </a:r>
            <a:r>
              <a:rPr lang="en-US" dirty="0"/>
              <a:t> </a:t>
            </a:r>
            <a:r>
              <a:rPr lang="en-US" dirty="0" err="1"/>
              <a:t>malesuada</a:t>
            </a:r>
            <a:r>
              <a:rPr lang="en-US" dirty="0"/>
              <a:t>.</a:t>
            </a:r>
          </a:p>
          <a:p>
            <a:pPr marL="457200" indent="-457200">
              <a:buFont typeface="Arial" panose="020B0604020202020204" pitchFamily="34" charset="0"/>
              <a:buChar char="•"/>
            </a:pPr>
            <a:r>
              <a:rPr lang="en-US" dirty="0" err="1"/>
              <a:t>Curabitur</a:t>
            </a:r>
            <a:r>
              <a:rPr lang="en-US" dirty="0"/>
              <a:t> </a:t>
            </a:r>
            <a:r>
              <a:rPr lang="en-US" dirty="0" err="1"/>
              <a:t>aliquet</a:t>
            </a:r>
            <a:r>
              <a:rPr lang="en-US" dirty="0"/>
              <a:t> </a:t>
            </a:r>
            <a:r>
              <a:rPr lang="en-US" dirty="0" err="1"/>
              <a:t>quam</a:t>
            </a:r>
            <a:r>
              <a:rPr lang="en-US" dirty="0"/>
              <a:t> id dui </a:t>
            </a:r>
            <a:r>
              <a:rPr lang="en-US" dirty="0" err="1"/>
              <a:t>posuere</a:t>
            </a:r>
            <a:r>
              <a:rPr lang="en-US" dirty="0"/>
              <a:t> </a:t>
            </a:r>
            <a:r>
              <a:rPr lang="en-US" dirty="0" err="1"/>
              <a:t>blandit</a:t>
            </a:r>
            <a:r>
              <a:rPr lang="en-US" dirty="0"/>
              <a:t>.</a:t>
            </a:r>
          </a:p>
          <a:p>
            <a:pPr marL="457200" indent="-457200">
              <a:buFont typeface="Arial" panose="020B0604020202020204" pitchFamily="34" charset="0"/>
              <a:buChar char="•"/>
            </a:pPr>
            <a:r>
              <a:rPr lang="en-US" dirty="0"/>
              <a:t>Proin </a:t>
            </a:r>
            <a:r>
              <a:rPr lang="en-US" dirty="0" err="1"/>
              <a:t>eget</a:t>
            </a:r>
            <a:r>
              <a:rPr lang="en-US" dirty="0"/>
              <a:t> </a:t>
            </a:r>
            <a:r>
              <a:rPr lang="en-US" dirty="0" err="1"/>
              <a:t>tortor</a:t>
            </a:r>
            <a:r>
              <a:rPr lang="en-US" dirty="0"/>
              <a:t> </a:t>
            </a:r>
            <a:r>
              <a:rPr lang="en-US" dirty="0" err="1"/>
              <a:t>risus</a:t>
            </a:r>
            <a:r>
              <a:rPr lang="en-US" dirty="0"/>
              <a:t>.</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6" name="TextBox 15">
            <a:extLst>
              <a:ext uri="{FF2B5EF4-FFF2-40B4-BE49-F238E27FC236}">
                <a16:creationId xmlns:a16="http://schemas.microsoft.com/office/drawing/2014/main" id="{CEED8009-8440-8D46-8AD7-A2541109AEA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9" name="TextBox 8">
            <a:extLst>
              <a:ext uri="{FF2B5EF4-FFF2-40B4-BE49-F238E27FC236}">
                <a16:creationId xmlns:a16="http://schemas.microsoft.com/office/drawing/2014/main" id="{EE2431B0-0DEE-274A-8AA7-F4388EFA23F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0" name="Picture 9">
            <a:extLst>
              <a:ext uri="{FF2B5EF4-FFF2-40B4-BE49-F238E27FC236}">
                <a16:creationId xmlns:a16="http://schemas.microsoft.com/office/drawing/2014/main" id="{46624B48-6A91-EF4B-800A-445B8F13F8A1}"/>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609095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pattern)">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p:spPr>
        <p:txBody>
          <a:bodyPr lIns="0" rIns="0"/>
          <a:lstStyle>
            <a:lvl1pPr marL="0" indent="0">
              <a:buFont typeface="Courier New" panose="02070309020205020404" pitchFamily="49" charset="0"/>
              <a:buNone/>
              <a:defRPr/>
            </a:lvl1pPr>
          </a:lstStyle>
          <a:p>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a:p>
            <a:r>
              <a:rPr lang="en-US" dirty="0"/>
              <a:t>Proin </a:t>
            </a:r>
            <a:r>
              <a:rPr lang="en-US" dirty="0" err="1"/>
              <a:t>eget</a:t>
            </a:r>
            <a:r>
              <a:rPr lang="en-US" dirty="0"/>
              <a:t> </a:t>
            </a:r>
            <a:r>
              <a:rPr lang="en-US" dirty="0" err="1"/>
              <a:t>tortor</a:t>
            </a:r>
            <a:r>
              <a:rPr lang="en-US" dirty="0"/>
              <a:t> </a:t>
            </a:r>
            <a:r>
              <a:rPr lang="en-US" dirty="0" err="1"/>
              <a:t>risus</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marL="457200" indent="-457200">
              <a:buFont typeface="Arial" panose="020B0604020202020204" pitchFamily="34" charset="0"/>
              <a:buChar char="•"/>
            </a:pPr>
            <a:r>
              <a:rPr lang="en-US" dirty="0"/>
              <a:t>Donec </a:t>
            </a:r>
            <a:r>
              <a:rPr lang="en-US" dirty="0" err="1"/>
              <a:t>rutrum</a:t>
            </a:r>
            <a:r>
              <a:rPr lang="en-US" dirty="0"/>
              <a:t> </a:t>
            </a:r>
            <a:r>
              <a:rPr lang="en-US" dirty="0" err="1"/>
              <a:t>congue</a:t>
            </a:r>
            <a:r>
              <a:rPr lang="en-US" dirty="0"/>
              <a:t> </a:t>
            </a:r>
            <a:r>
              <a:rPr lang="en-US" dirty="0" err="1"/>
              <a:t>leo</a:t>
            </a:r>
            <a:r>
              <a:rPr lang="en-US" dirty="0"/>
              <a:t> </a:t>
            </a:r>
            <a:r>
              <a:rPr lang="en-US" dirty="0" err="1"/>
              <a:t>eget</a:t>
            </a:r>
            <a:r>
              <a:rPr lang="en-US" dirty="0"/>
              <a:t> </a:t>
            </a:r>
            <a:r>
              <a:rPr lang="en-US" dirty="0" err="1"/>
              <a:t>malesuada</a:t>
            </a:r>
            <a:r>
              <a:rPr lang="en-US" dirty="0"/>
              <a:t>.</a:t>
            </a:r>
          </a:p>
          <a:p>
            <a:pPr marL="457200" indent="-457200">
              <a:buFont typeface="Arial" panose="020B0604020202020204" pitchFamily="34" charset="0"/>
              <a:buChar char="•"/>
            </a:pPr>
            <a:r>
              <a:rPr lang="en-US" dirty="0" err="1"/>
              <a:t>Curabitur</a:t>
            </a:r>
            <a:r>
              <a:rPr lang="en-US" dirty="0"/>
              <a:t> </a:t>
            </a:r>
            <a:r>
              <a:rPr lang="en-US" dirty="0" err="1"/>
              <a:t>aliquet</a:t>
            </a:r>
            <a:r>
              <a:rPr lang="en-US" dirty="0"/>
              <a:t> </a:t>
            </a:r>
            <a:r>
              <a:rPr lang="en-US" dirty="0" err="1"/>
              <a:t>quam</a:t>
            </a:r>
            <a:r>
              <a:rPr lang="en-US" dirty="0"/>
              <a:t> id dui </a:t>
            </a:r>
            <a:r>
              <a:rPr lang="en-US" dirty="0" err="1"/>
              <a:t>posuere</a:t>
            </a:r>
            <a:r>
              <a:rPr lang="en-US" dirty="0"/>
              <a:t> </a:t>
            </a:r>
            <a:r>
              <a:rPr lang="en-US" dirty="0" err="1"/>
              <a:t>blandit</a:t>
            </a:r>
            <a:r>
              <a:rPr lang="en-US" dirty="0"/>
              <a:t>.</a:t>
            </a:r>
          </a:p>
          <a:p>
            <a:pPr marL="457200" indent="-457200">
              <a:buFont typeface="Arial" panose="020B0604020202020204" pitchFamily="34" charset="0"/>
              <a:buChar char="•"/>
            </a:pPr>
            <a:r>
              <a:rPr lang="en-US" dirty="0"/>
              <a:t>Proin </a:t>
            </a:r>
            <a:r>
              <a:rPr lang="en-US" dirty="0" err="1"/>
              <a:t>eget</a:t>
            </a:r>
            <a:r>
              <a:rPr lang="en-US" dirty="0"/>
              <a:t> </a:t>
            </a:r>
            <a:r>
              <a:rPr lang="en-US" dirty="0" err="1"/>
              <a:t>tortor</a:t>
            </a:r>
            <a:r>
              <a:rPr lang="en-US" dirty="0"/>
              <a:t> </a:t>
            </a:r>
            <a:r>
              <a:rPr lang="en-US" dirty="0" err="1"/>
              <a:t>risus</a:t>
            </a:r>
            <a:r>
              <a:rPr lang="en-US" dirty="0"/>
              <a:t>.</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7" name="TextBox 6">
            <a:extLst>
              <a:ext uri="{FF2B5EF4-FFF2-40B4-BE49-F238E27FC236}">
                <a16:creationId xmlns:a16="http://schemas.microsoft.com/office/drawing/2014/main" id="{909497C5-5C94-8C43-959D-C5FE7F60E92D}"/>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9" name="TextBox 8">
            <a:extLst>
              <a:ext uri="{FF2B5EF4-FFF2-40B4-BE49-F238E27FC236}">
                <a16:creationId xmlns:a16="http://schemas.microsoft.com/office/drawing/2014/main" id="{05DE0E92-4155-274E-B8D3-6224F5791510}"/>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0" name="Picture 9">
            <a:extLst>
              <a:ext uri="{FF2B5EF4-FFF2-40B4-BE49-F238E27FC236}">
                <a16:creationId xmlns:a16="http://schemas.microsoft.com/office/drawing/2014/main" id="{EEB70982-BFE8-A345-992E-7EBA17B005B7}"/>
              </a:ext>
            </a:extLst>
          </p:cNvPr>
          <p:cNvPicPr>
            <a:picLocks noChangeAspect="1"/>
          </p:cNvPicPr>
          <p:nvPr userDrawn="1"/>
        </p:nvPicPr>
        <p:blipFill>
          <a:blip r:embed="rId2"/>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416177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0CA633-E76E-7B4D-B775-FF782415CA7C}"/>
              </a:ext>
            </a:extLst>
          </p:cNvPr>
          <p:cNvPicPr>
            <a:picLocks noChangeAspect="1"/>
          </p:cNvPicPr>
          <p:nvPr userDrawn="1"/>
        </p:nvPicPr>
        <p:blipFill>
          <a:blip r:embed="rId2"/>
          <a:stretch>
            <a:fillRect/>
          </a:stretch>
        </p:blipFill>
        <p:spPr>
          <a:xfrm>
            <a:off x="-19664" y="830004"/>
            <a:ext cx="6096000" cy="6350000"/>
          </a:xfrm>
          <a:prstGeom prst="rect">
            <a:avLst/>
          </a:prstGeom>
        </p:spPr>
      </p:pic>
      <p:sp>
        <p:nvSpPr>
          <p:cNvPr id="13" name="Text Placeholder 12">
            <a:extLst>
              <a:ext uri="{FF2B5EF4-FFF2-40B4-BE49-F238E27FC236}">
                <a16:creationId xmlns:a16="http://schemas.microsoft.com/office/drawing/2014/main" id="{6DEEA7C8-5B91-9446-9E3F-8AD099C6C744}"/>
              </a:ext>
            </a:extLst>
          </p:cNvPr>
          <p:cNvSpPr>
            <a:spLocks noGrp="1"/>
          </p:cNvSpPr>
          <p:nvPr>
            <p:ph type="body" sz="quarter" idx="10" hasCustomPrompt="1"/>
          </p:nvPr>
        </p:nvSpPr>
        <p:spPr>
          <a:xfrm>
            <a:off x="4116388" y="2097088"/>
            <a:ext cx="7632700" cy="4103687"/>
          </a:xfrm>
        </p:spPr>
        <p:txBody>
          <a:bodyPr>
            <a:normAutofit/>
          </a:bodyPr>
          <a:lstStyle>
            <a:lvl1pPr marL="0" indent="0">
              <a:buNone/>
              <a:defRPr sz="2800" b="1" i="0">
                <a:solidFill>
                  <a:schemeClr val="accent1"/>
                </a:solidFill>
                <a:latin typeface="+mn-lt"/>
                <a:ea typeface="IAS Ribbon Sans Bold" pitchFamily="2" charset="0"/>
              </a:defRPr>
            </a:lvl1pPr>
          </a:lstStyle>
          <a:p>
            <a:pPr lvl="0"/>
            <a:r>
              <a:rPr lang="en-GB" dirty="0"/>
              <a:t>Click to add subtitle</a:t>
            </a:r>
            <a:endParaRPr lang="en-US" dirty="0"/>
          </a:p>
        </p:txBody>
      </p:sp>
      <p:sp>
        <p:nvSpPr>
          <p:cNvPr id="16" name="Title 1">
            <a:extLst>
              <a:ext uri="{FF2B5EF4-FFF2-40B4-BE49-F238E27FC236}">
                <a16:creationId xmlns:a16="http://schemas.microsoft.com/office/drawing/2014/main" id="{C7B76CD7-5462-E949-A051-E9D81807286B}"/>
              </a:ext>
            </a:extLst>
          </p:cNvPr>
          <p:cNvSpPr>
            <a:spLocks noGrp="1"/>
          </p:cNvSpPr>
          <p:nvPr>
            <p:ph type="title"/>
          </p:nvPr>
        </p:nvSpPr>
        <p:spPr>
          <a:xfrm>
            <a:off x="4116391" y="441325"/>
            <a:ext cx="7632700" cy="1223964"/>
          </a:xfrm>
          <a:prstGeom prst="rect">
            <a:avLst/>
          </a:prstGeom>
        </p:spPr>
        <p:txBody>
          <a:bodyPr lIns="0" rIns="0" anchor="t"/>
          <a:lstStyle>
            <a:lvl1pPr>
              <a:defRPr>
                <a:latin typeface="+mj-lt"/>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46839244-55B1-A649-9A9A-7E659EE5CCA1}"/>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76114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B14E1A-9F2E-1A48-988D-E71398454E65}"/>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1" name="TextBox 10">
            <a:extLst>
              <a:ext uri="{FF2B5EF4-FFF2-40B4-BE49-F238E27FC236}">
                <a16:creationId xmlns:a16="http://schemas.microsoft.com/office/drawing/2014/main" id="{5894CE0F-D4BC-9C48-9E55-800480CD1884}"/>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3" name="Title 1">
            <a:extLst>
              <a:ext uri="{FF2B5EF4-FFF2-40B4-BE49-F238E27FC236}">
                <a16:creationId xmlns:a16="http://schemas.microsoft.com/office/drawing/2014/main" id="{F3215FEC-0B57-9C45-8CB3-F5D19B65BEF3}"/>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7" name="TextBox 6">
            <a:extLst>
              <a:ext uri="{FF2B5EF4-FFF2-40B4-BE49-F238E27FC236}">
                <a16:creationId xmlns:a16="http://schemas.microsoft.com/office/drawing/2014/main" id="{221FAFFD-1963-C741-90CB-66192F2B4DF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0" name="TextBox 9">
            <a:extLst>
              <a:ext uri="{FF2B5EF4-FFF2-40B4-BE49-F238E27FC236}">
                <a16:creationId xmlns:a16="http://schemas.microsoft.com/office/drawing/2014/main" id="{4275BB66-3787-5A4B-8B7A-C2ACC59202F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4" name="Picture 13">
            <a:extLst>
              <a:ext uri="{FF2B5EF4-FFF2-40B4-BE49-F238E27FC236}">
                <a16:creationId xmlns:a16="http://schemas.microsoft.com/office/drawing/2014/main" id="{BEBFCD2A-1ACA-2F4D-B612-6D7309D4B33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50120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F204DE9-AA04-C549-A2BF-A7EA2DE9D4C2}"/>
              </a:ext>
            </a:extLst>
          </p:cNvPr>
          <p:cNvPicPr>
            <a:picLocks noChangeAspect="1"/>
          </p:cNvPicPr>
          <p:nvPr userDrawn="1"/>
        </p:nvPicPr>
        <p:blipFill>
          <a:blip r:embed="rId2"/>
          <a:stretch>
            <a:fillRect/>
          </a:stretch>
        </p:blipFill>
        <p:spPr>
          <a:xfrm>
            <a:off x="6108527" y="520526"/>
            <a:ext cx="6096000" cy="6350000"/>
          </a:xfrm>
          <a:prstGeom prst="rect">
            <a:avLst/>
          </a:prstGeom>
        </p:spPr>
      </p:pic>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p:spPr>
        <p:txBody>
          <a:bodyPr anchor="t"/>
          <a:lstStyle>
            <a:lvl1pPr marL="0" indent="0">
              <a:buNone/>
              <a:defRPr/>
            </a:lvl1pPr>
          </a:lstStyle>
          <a:p>
            <a:pPr lvl="0"/>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p:txBody>
      </p:sp>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311903" y="441328"/>
            <a:ext cx="5437188" cy="5975351"/>
          </a:xfrm>
          <a:solidFill>
            <a:schemeClr val="accent2"/>
          </a:solidFill>
        </p:spPr>
        <p:txBody>
          <a:bodyPr anchor="ctr"/>
          <a:lstStyle>
            <a:lvl1pPr algn="ctr">
              <a:defRPr/>
            </a:lvl1pPr>
          </a:lstStyle>
          <a:p>
            <a:r>
              <a:rPr lang="en-US"/>
              <a:t>Click icon to add picture</a:t>
            </a:r>
            <a:endParaRPr lang="en-US" dirty="0"/>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rIns="0" anchor="b"/>
          <a:lstStyle/>
          <a:p>
            <a:r>
              <a:rPr lang="en-US"/>
              <a:t>Click to edit Master title style</a:t>
            </a:r>
            <a:endParaRPr lang="en-US" dirty="0"/>
          </a:p>
        </p:txBody>
      </p:sp>
      <p:sp>
        <p:nvSpPr>
          <p:cNvPr id="9" name="TextBox 8">
            <a:extLst>
              <a:ext uri="{FF2B5EF4-FFF2-40B4-BE49-F238E27FC236}">
                <a16:creationId xmlns:a16="http://schemas.microsoft.com/office/drawing/2014/main" id="{655BEA16-9E9F-0D4A-9C31-85DAC460949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5" name="TextBox 14">
            <a:extLst>
              <a:ext uri="{FF2B5EF4-FFF2-40B4-BE49-F238E27FC236}">
                <a16:creationId xmlns:a16="http://schemas.microsoft.com/office/drawing/2014/main" id="{2A3A0912-00E9-3E4E-9381-0A5C958C62D2}"/>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6" name="TextBox 15">
            <a:extLst>
              <a:ext uri="{FF2B5EF4-FFF2-40B4-BE49-F238E27FC236}">
                <a16:creationId xmlns:a16="http://schemas.microsoft.com/office/drawing/2014/main" id="{6DD43CCD-AAFC-B847-BF0F-B7E2A805F6E1}"/>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7" name="Picture 16">
            <a:extLst>
              <a:ext uri="{FF2B5EF4-FFF2-40B4-BE49-F238E27FC236}">
                <a16:creationId xmlns:a16="http://schemas.microsoft.com/office/drawing/2014/main" id="{C711AE3F-CB92-6441-A3CD-212584E5A6C3}"/>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2205739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3E45C9-C02C-1844-9412-AADF0DC02BDB}"/>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p:spPr>
        <p:txBody>
          <a:bodyPr anchor="t"/>
          <a:lstStyle>
            <a:lvl1pPr marL="0" indent="0">
              <a:buNone/>
              <a:defRPr/>
            </a:lvl1pPr>
          </a:lstStyle>
          <a:p>
            <a:pPr lvl="0"/>
            <a:r>
              <a:rPr lang="en-GB" dirty="0" err="1"/>
              <a:t>Nulla</a:t>
            </a:r>
            <a:r>
              <a:rPr lang="en-GB" dirty="0"/>
              <a:t> </a:t>
            </a:r>
            <a:r>
              <a:rPr lang="en-GB" dirty="0" err="1"/>
              <a:t>quis</a:t>
            </a:r>
            <a:r>
              <a:rPr lang="en-GB" dirty="0"/>
              <a:t> lorem </a:t>
            </a:r>
            <a:r>
              <a:rPr lang="en-GB" dirty="0" err="1"/>
              <a:t>ut</a:t>
            </a:r>
            <a:r>
              <a:rPr lang="en-GB" dirty="0"/>
              <a:t> libero </a:t>
            </a:r>
            <a:r>
              <a:rPr lang="en-GB" dirty="0" err="1"/>
              <a:t>malesuada</a:t>
            </a:r>
            <a:r>
              <a:rPr lang="en-GB" dirty="0"/>
              <a:t> </a:t>
            </a:r>
            <a:r>
              <a:rPr lang="en-GB" dirty="0" err="1"/>
              <a:t>feugiat</a:t>
            </a:r>
            <a:r>
              <a:rPr lang="en-GB" dirty="0"/>
              <a:t>. </a:t>
            </a:r>
            <a:r>
              <a:rPr lang="en-GB" dirty="0" err="1"/>
              <a:t>Curabitur</a:t>
            </a:r>
            <a:r>
              <a:rPr lang="en-GB" dirty="0"/>
              <a:t> non </a:t>
            </a:r>
            <a:r>
              <a:rPr lang="en-GB" dirty="0" err="1"/>
              <a:t>nulla</a:t>
            </a:r>
            <a:r>
              <a:rPr lang="en-GB" dirty="0"/>
              <a:t> sit </a:t>
            </a:r>
            <a:r>
              <a:rPr lang="en-GB" dirty="0" err="1"/>
              <a:t>amet</a:t>
            </a:r>
            <a:r>
              <a:rPr lang="en-GB" dirty="0"/>
              <a:t> </a:t>
            </a:r>
            <a:r>
              <a:rPr lang="en-GB" dirty="0" err="1"/>
              <a:t>nisl</a:t>
            </a:r>
            <a:r>
              <a:rPr lang="en-GB" dirty="0"/>
              <a:t> tempus convallis </a:t>
            </a:r>
            <a:r>
              <a:rPr lang="en-GB" dirty="0" err="1"/>
              <a:t>quis</a:t>
            </a:r>
            <a:r>
              <a:rPr lang="en-GB" dirty="0"/>
              <a:t> ac </a:t>
            </a:r>
            <a:r>
              <a:rPr lang="en-GB" dirty="0" err="1"/>
              <a:t>lectus</a:t>
            </a:r>
            <a:r>
              <a:rPr lang="en-GB" dirty="0"/>
              <a:t>.</a:t>
            </a:r>
            <a:endParaRPr lang="en-US" dirty="0"/>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p:spPr>
        <p:txBody>
          <a:bodyPr/>
          <a:lstStyle>
            <a:lvl1pPr marL="0" indent="0">
              <a:buNone/>
              <a:defRPr/>
            </a:lvl1pPr>
          </a:lstStyle>
          <a:p>
            <a:pPr lvl="0"/>
            <a:r>
              <a:rPr lang="en-US"/>
              <a:t>Edit Master text styles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anchor="b"/>
          <a:lstStyle/>
          <a:p>
            <a:r>
              <a:rPr lang="en-US"/>
              <a:t>Click to edit Master title style</a:t>
            </a:r>
            <a:endParaRPr lang="en-US" dirty="0"/>
          </a:p>
        </p:txBody>
      </p:sp>
      <p:sp>
        <p:nvSpPr>
          <p:cNvPr id="9" name="TextBox 8">
            <a:extLst>
              <a:ext uri="{FF2B5EF4-FFF2-40B4-BE49-F238E27FC236}">
                <a16:creationId xmlns:a16="http://schemas.microsoft.com/office/drawing/2014/main" id="{57465E4D-8ADE-2143-908C-7C2920965AC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5D76478F-F1E2-AD47-BAC6-395C98E2FF59}"/>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3" name="TextBox 12">
            <a:extLst>
              <a:ext uri="{FF2B5EF4-FFF2-40B4-BE49-F238E27FC236}">
                <a16:creationId xmlns:a16="http://schemas.microsoft.com/office/drawing/2014/main" id="{67AD4010-0096-6B46-B74C-E77670FCDEA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4" name="Picture 13">
            <a:extLst>
              <a:ext uri="{FF2B5EF4-FFF2-40B4-BE49-F238E27FC236}">
                <a16:creationId xmlns:a16="http://schemas.microsoft.com/office/drawing/2014/main" id="{A3A68540-1E39-9940-9836-DCF829D4D0AD}"/>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4183680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22E31C-EEE8-E443-ACC1-EEE5AD7AEEA6}"/>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p:spPr>
        <p:txBody>
          <a:bodyPr/>
          <a:lstStyle>
            <a:lvl1pPr marL="0" indent="0">
              <a:buNone/>
              <a:defRPr/>
            </a:lvl1pPr>
          </a:lstStyle>
          <a:p>
            <a:pPr lvl="0"/>
            <a:r>
              <a:rPr lang="en-US"/>
              <a:t>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p:spPr>
        <p:txBody>
          <a:bodyPr/>
          <a:lstStyle>
            <a:lvl1pPr marL="0" indent="0">
              <a:buNone/>
              <a:defRPr/>
            </a:lvl1pPr>
          </a:lstStyle>
          <a:p>
            <a:pPr lvl="0"/>
            <a:r>
              <a:rPr lang="en-US"/>
              <a:t>Edit Master text styles</a:t>
            </a:r>
          </a:p>
        </p:txBody>
      </p:sp>
      <p:sp>
        <p:nvSpPr>
          <p:cNvPr id="8" name="TextBox 7">
            <a:extLst>
              <a:ext uri="{FF2B5EF4-FFF2-40B4-BE49-F238E27FC236}">
                <a16:creationId xmlns:a16="http://schemas.microsoft.com/office/drawing/2014/main" id="{A3180687-9ED9-514C-9D5C-4D3E7505506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0" name="Title 1">
            <a:extLst>
              <a:ext uri="{FF2B5EF4-FFF2-40B4-BE49-F238E27FC236}">
                <a16:creationId xmlns:a16="http://schemas.microsoft.com/office/drawing/2014/main" id="{E5A67C6D-451D-6C40-B015-49D1207326AE}"/>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11" name="TextBox 10">
            <a:extLst>
              <a:ext uri="{FF2B5EF4-FFF2-40B4-BE49-F238E27FC236}">
                <a16:creationId xmlns:a16="http://schemas.microsoft.com/office/drawing/2014/main" id="{917245EE-BB3A-034C-BE06-055376C80D0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48551B1C-217B-4F4B-81FF-529B758036D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3" name="Picture 12">
            <a:extLst>
              <a:ext uri="{FF2B5EF4-FFF2-40B4-BE49-F238E27FC236}">
                <a16:creationId xmlns:a16="http://schemas.microsoft.com/office/drawing/2014/main" id="{02C49D09-C2A6-DA4E-BB2C-C8BAD7812BED}"/>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52455822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2917" y="2097087"/>
            <a:ext cx="11306175" cy="4103688"/>
          </a:xfrm>
          <a:prstGeom prst="rect">
            <a:avLst/>
          </a:prstGeom>
        </p:spPr>
        <p:txBody>
          <a:bodyPr vert="horz" lIns="0" tIns="0" rIns="0" bIns="0" rtlCol="0">
            <a:normAutofit/>
          </a:bodyPr>
          <a:lstStyle/>
          <a:p>
            <a:pPr lvl="0"/>
            <a:r>
              <a:rPr lang="en-GB" dirty="0" err="1"/>
              <a:t>Vivamus</a:t>
            </a:r>
            <a:r>
              <a:rPr lang="en-GB" dirty="0"/>
              <a:t> </a:t>
            </a:r>
            <a:r>
              <a:rPr lang="en-GB" dirty="0" err="1"/>
              <a:t>suscipit</a:t>
            </a:r>
            <a:r>
              <a:rPr lang="en-GB" dirty="0"/>
              <a:t> </a:t>
            </a:r>
            <a:r>
              <a:rPr lang="en-GB" dirty="0" err="1"/>
              <a:t>tortor</a:t>
            </a:r>
            <a:r>
              <a:rPr lang="en-GB" dirty="0"/>
              <a:t> </a:t>
            </a:r>
            <a:r>
              <a:rPr lang="en-GB" dirty="0" err="1"/>
              <a:t>eget</a:t>
            </a:r>
            <a:r>
              <a:rPr lang="en-GB" dirty="0"/>
              <a:t> </a:t>
            </a:r>
            <a:r>
              <a:rPr lang="en-GB" dirty="0" err="1"/>
              <a:t>felis</a:t>
            </a:r>
            <a:r>
              <a:rPr lang="en-GB" dirty="0"/>
              <a:t> </a:t>
            </a:r>
            <a:r>
              <a:rPr lang="en-GB" dirty="0" err="1"/>
              <a:t>porttitor</a:t>
            </a:r>
            <a:r>
              <a:rPr lang="en-GB" dirty="0"/>
              <a:t> </a:t>
            </a:r>
            <a:r>
              <a:rPr lang="en-GB" dirty="0" err="1"/>
              <a:t>volutpat</a:t>
            </a:r>
            <a:r>
              <a:rPr lang="en-GB" dirty="0"/>
              <a:t>. </a:t>
            </a:r>
            <a:r>
              <a:rPr lang="en-GB" dirty="0" err="1"/>
              <a:t>Curabitur</a:t>
            </a:r>
            <a:r>
              <a:rPr lang="en-GB" dirty="0"/>
              <a:t> </a:t>
            </a:r>
            <a:r>
              <a:rPr lang="en-GB" dirty="0" err="1"/>
              <a:t>arcu</a:t>
            </a:r>
            <a:r>
              <a:rPr lang="en-GB" dirty="0"/>
              <a:t> </a:t>
            </a:r>
            <a:r>
              <a:rPr lang="en-GB" dirty="0" err="1"/>
              <a:t>erat</a:t>
            </a:r>
            <a:r>
              <a:rPr lang="en-GB" dirty="0"/>
              <a:t>, </a:t>
            </a:r>
            <a:r>
              <a:rPr lang="en-GB" dirty="0" err="1"/>
              <a:t>accumsan</a:t>
            </a:r>
            <a:r>
              <a:rPr lang="en-GB" dirty="0"/>
              <a:t> id </a:t>
            </a:r>
            <a:r>
              <a:rPr lang="en-GB" dirty="0" err="1"/>
              <a:t>imperdiet</a:t>
            </a:r>
            <a:r>
              <a:rPr lang="en-GB" dirty="0"/>
              <a:t> et, </a:t>
            </a:r>
            <a:r>
              <a:rPr lang="en-GB" dirty="0" err="1"/>
              <a:t>porttitor</a:t>
            </a:r>
            <a:r>
              <a:rPr lang="en-GB" dirty="0"/>
              <a:t> at sem.</a:t>
            </a:r>
          </a:p>
          <a:p>
            <a:pPr lvl="0"/>
            <a:r>
              <a:rPr lang="en-GB" dirty="0" err="1"/>
              <a:t>Nulla</a:t>
            </a:r>
            <a:r>
              <a:rPr lang="en-GB" dirty="0"/>
              <a:t> </a:t>
            </a:r>
            <a:r>
              <a:rPr lang="en-GB" dirty="0" err="1"/>
              <a:t>quis</a:t>
            </a:r>
            <a:r>
              <a:rPr lang="en-GB" dirty="0"/>
              <a:t> lorem </a:t>
            </a:r>
            <a:r>
              <a:rPr lang="en-GB" dirty="0" err="1"/>
              <a:t>ut</a:t>
            </a:r>
            <a:r>
              <a:rPr lang="en-GB" dirty="0"/>
              <a:t> libero </a:t>
            </a:r>
            <a:r>
              <a:rPr lang="en-GB" dirty="0" err="1"/>
              <a:t>malesuada</a:t>
            </a:r>
            <a:r>
              <a:rPr lang="en-GB" dirty="0"/>
              <a:t> </a:t>
            </a:r>
            <a:r>
              <a:rPr lang="en-GB" dirty="0" err="1"/>
              <a:t>feugiat</a:t>
            </a:r>
            <a:r>
              <a:rPr lang="en-GB" dirty="0"/>
              <a:t>. Vestibulum ac </a:t>
            </a:r>
            <a:r>
              <a:rPr lang="en-GB" dirty="0" err="1"/>
              <a:t>diam</a:t>
            </a:r>
            <a:r>
              <a:rPr lang="en-GB" dirty="0"/>
              <a:t> sit </a:t>
            </a:r>
            <a:r>
              <a:rPr lang="en-GB" dirty="0" err="1"/>
              <a:t>amet</a:t>
            </a:r>
            <a:r>
              <a:rPr lang="en-GB" dirty="0"/>
              <a:t> </a:t>
            </a:r>
            <a:r>
              <a:rPr lang="en-GB" dirty="0" err="1"/>
              <a:t>quam</a:t>
            </a:r>
            <a:r>
              <a:rPr lang="en-GB" dirty="0"/>
              <a:t> </a:t>
            </a:r>
            <a:r>
              <a:rPr lang="en-GB" dirty="0" err="1"/>
              <a:t>vehicula</a:t>
            </a:r>
            <a:r>
              <a:rPr lang="en-GB" dirty="0"/>
              <a:t> </a:t>
            </a:r>
            <a:r>
              <a:rPr lang="en-GB" dirty="0" err="1"/>
              <a:t>elementum</a:t>
            </a:r>
            <a:r>
              <a:rPr lang="en-GB" dirty="0"/>
              <a:t> </a:t>
            </a:r>
            <a:r>
              <a:rPr lang="en-GB" dirty="0" err="1"/>
              <a:t>sed</a:t>
            </a:r>
            <a:r>
              <a:rPr lang="en-GB" dirty="0"/>
              <a:t> sit </a:t>
            </a:r>
            <a:r>
              <a:rPr lang="en-GB" dirty="0" err="1"/>
              <a:t>amet</a:t>
            </a:r>
            <a:r>
              <a:rPr lang="en-GB" dirty="0"/>
              <a:t> </a:t>
            </a:r>
            <a:r>
              <a:rPr lang="en-GB" dirty="0" err="1"/>
              <a:t>dui.Click</a:t>
            </a:r>
            <a:r>
              <a:rPr lang="en-GB" dirty="0"/>
              <a:t> to edit Master text styles</a:t>
            </a:r>
          </a:p>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Placeholder 9">
            <a:extLst>
              <a:ext uri="{FF2B5EF4-FFF2-40B4-BE49-F238E27FC236}">
                <a16:creationId xmlns:a16="http://schemas.microsoft.com/office/drawing/2014/main" id="{4C1DE39C-A624-6245-8B93-DA3654240756}"/>
              </a:ext>
            </a:extLst>
          </p:cNvPr>
          <p:cNvSpPr>
            <a:spLocks noGrp="1"/>
          </p:cNvSpPr>
          <p:nvPr>
            <p:ph type="title"/>
          </p:nvPr>
        </p:nvSpPr>
        <p:spPr>
          <a:xfrm>
            <a:off x="4114800" y="441324"/>
            <a:ext cx="7632000" cy="1221875"/>
          </a:xfrm>
          <a:prstGeom prst="rect">
            <a:avLst/>
          </a:prstGeom>
        </p:spPr>
        <p:txBody>
          <a:bodyPr vert="horz" lIns="0" tIns="0" rIns="0" bIns="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585817926"/>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3" r:id="rId3"/>
    <p:sldLayoutId id="2147483677" r:id="rId4"/>
    <p:sldLayoutId id="2147483671" r:id="rId5"/>
    <p:sldLayoutId id="2147483672" r:id="rId6"/>
    <p:sldLayoutId id="2147483664" r:id="rId7"/>
    <p:sldLayoutId id="2147483667" r:id="rId8"/>
    <p:sldLayoutId id="2147483665" r:id="rId9"/>
    <p:sldLayoutId id="2147483668" r:id="rId10"/>
    <p:sldLayoutId id="2147483674" r:id="rId11"/>
    <p:sldLayoutId id="2147483675" r:id="rId12"/>
    <p:sldLayoutId id="2147483678" r:id="rId13"/>
    <p:sldLayoutId id="2147483679" r:id="rId14"/>
    <p:sldLayoutId id="2147483670" r:id="rId15"/>
    <p:sldLayoutId id="2147483676" r:id="rId16"/>
    <p:sldLayoutId id="2147483680" r:id="rId17"/>
  </p:sldLayoutIdLst>
  <p:txStyles>
    <p:titleStyle>
      <a:lvl1pPr algn="l" defTabSz="914400" rtl="0" eaLnBrk="1" latinLnBrk="0" hangingPunct="1">
        <a:lnSpc>
          <a:spcPct val="90000"/>
        </a:lnSpc>
        <a:spcBef>
          <a:spcPct val="0"/>
        </a:spcBef>
        <a:buNone/>
        <a:defRPr sz="4400" b="1" i="0" kern="1200">
          <a:solidFill>
            <a:schemeClr val="accent2"/>
          </a:solidFill>
          <a:latin typeface="+mj-lt"/>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userDrawn="1">
          <p15:clr>
            <a:srgbClr val="F26B43"/>
          </p15:clr>
        </p15:guide>
        <p15:guide id="2" pos="2593" userDrawn="1">
          <p15:clr>
            <a:srgbClr val="F26B43"/>
          </p15:clr>
        </p15:guide>
        <p15:guide id="3" pos="2865" userDrawn="1">
          <p15:clr>
            <a:srgbClr val="F26B43"/>
          </p15:clr>
        </p15:guide>
        <p15:guide id="4" pos="3704" userDrawn="1">
          <p15:clr>
            <a:srgbClr val="F26B43"/>
          </p15:clr>
        </p15:guide>
        <p15:guide id="5" pos="3976" userDrawn="1">
          <p15:clr>
            <a:srgbClr val="F26B43"/>
          </p15:clr>
        </p15:guide>
        <p15:guide id="6" pos="4815" userDrawn="1">
          <p15:clr>
            <a:srgbClr val="F26B43"/>
          </p15:clr>
        </p15:guide>
        <p15:guide id="7" pos="5087" userDrawn="1">
          <p15:clr>
            <a:srgbClr val="F26B43"/>
          </p15:clr>
        </p15:guide>
        <p15:guide id="8" pos="7401" userDrawn="1">
          <p15:clr>
            <a:srgbClr val="F26B43"/>
          </p15:clr>
        </p15:guide>
        <p15:guide id="9" orient="horz" pos="278" userDrawn="1">
          <p15:clr>
            <a:srgbClr val="F26B43"/>
          </p15:clr>
        </p15:guide>
        <p15:guide id="10" orient="horz" pos="1049" userDrawn="1">
          <p15:clr>
            <a:srgbClr val="F26B43"/>
          </p15:clr>
        </p15:guide>
        <p15:guide id="11" orient="horz" pos="1321" userDrawn="1">
          <p15:clr>
            <a:srgbClr val="F26B43"/>
          </p15:clr>
        </p15:guide>
        <p15:guide id="12" orient="horz" pos="3906" userDrawn="1">
          <p15:clr>
            <a:srgbClr val="F26B43"/>
          </p15:clr>
        </p15:guide>
        <p15:guide id="13" orient="horz" pos="4178" userDrawn="1">
          <p15:clr>
            <a:srgbClr val="F26B43"/>
          </p15:clr>
        </p15:guide>
        <p15:guide id="14"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jpg"/><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hyperlink" Target="https://www.facebook.com/bar.hostess" TargetMode="External"/><Relationship Id="rId2" Type="http://schemas.openxmlformats.org/officeDocument/2006/relationships/hyperlink" Target="https://twitter.com/bhesp" TargetMode="Externa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hyperlink" Target="https://www.bhesp.org/" TargetMode="External"/><Relationship Id="rId4" Type="http://schemas.openxmlformats.org/officeDocument/2006/relationships/hyperlink" Target="mailto:info@bhesp.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9.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43FCC-9810-5A40-BD99-79D9BA351B05}"/>
              </a:ext>
            </a:extLst>
          </p:cNvPr>
          <p:cNvSpPr>
            <a:spLocks noGrp="1"/>
          </p:cNvSpPr>
          <p:nvPr>
            <p:ph type="title"/>
          </p:nvPr>
        </p:nvSpPr>
        <p:spPr>
          <a:xfrm>
            <a:off x="1595120" y="2336800"/>
            <a:ext cx="10153971" cy="3914774"/>
          </a:xfrm>
        </p:spPr>
        <p:txBody>
          <a:bodyPr>
            <a:normAutofit/>
          </a:bodyPr>
          <a:lstStyle/>
          <a:p>
            <a:pPr algn="ctr"/>
            <a:br>
              <a:rPr lang="en-US" sz="3200" b="0" dirty="0"/>
            </a:br>
            <a:r>
              <a:rPr lang="en-US" sz="4000" b="0" dirty="0"/>
              <a:t>DIFFERENTIATED SERVICE DELIVERY FOR SEX WORKERS- Success stories during Covid-19</a:t>
            </a:r>
            <a:br>
              <a:rPr lang="en-US" sz="3200" b="0" dirty="0"/>
            </a:br>
            <a:br>
              <a:rPr lang="en-US" sz="3200" b="0" dirty="0"/>
            </a:br>
            <a:r>
              <a:rPr lang="en-US" sz="3200" b="0" dirty="0"/>
              <a:t>Monday 1</a:t>
            </a:r>
            <a:r>
              <a:rPr lang="en-US" sz="3200" b="0" baseline="30000" dirty="0"/>
              <a:t>st</a:t>
            </a:r>
            <a:r>
              <a:rPr lang="en-US" sz="3200" b="0" dirty="0"/>
              <a:t>, August, 2022</a:t>
            </a:r>
            <a:br>
              <a:rPr lang="en-US" sz="3200" b="0" dirty="0"/>
            </a:br>
            <a:r>
              <a:rPr lang="en-US" sz="3200" b="0" dirty="0" err="1"/>
              <a:t>Montreal,Canada</a:t>
            </a:r>
            <a:br>
              <a:rPr lang="en-US" sz="3200" b="0" dirty="0"/>
            </a:br>
            <a:r>
              <a:rPr lang="en-US" sz="3200" b="0" dirty="0"/>
              <a:t>                            </a:t>
            </a:r>
            <a:r>
              <a:rPr lang="en-US" sz="1800" b="0" i="1" dirty="0">
                <a:solidFill>
                  <a:schemeClr val="tx1"/>
                </a:solidFill>
              </a:rPr>
              <a:t>Co facilitator: Doreen </a:t>
            </a:r>
            <a:r>
              <a:rPr lang="en-US" sz="1800" b="0" i="1" dirty="0" err="1">
                <a:solidFill>
                  <a:schemeClr val="tx1"/>
                </a:solidFill>
              </a:rPr>
              <a:t>Moraa</a:t>
            </a:r>
            <a:endParaRPr lang="en-GB" sz="1800" b="0" i="1" noProof="0" dirty="0">
              <a:solidFill>
                <a:schemeClr val="tx1"/>
              </a:solidFill>
            </a:endParaRPr>
          </a:p>
        </p:txBody>
      </p:sp>
      <p:sp>
        <p:nvSpPr>
          <p:cNvPr id="3" name="Text Placeholder 2">
            <a:extLst>
              <a:ext uri="{FF2B5EF4-FFF2-40B4-BE49-F238E27FC236}">
                <a16:creationId xmlns:a16="http://schemas.microsoft.com/office/drawing/2014/main" id="{583E17C1-788B-8242-9BB1-6B5637005F08}"/>
              </a:ext>
            </a:extLst>
          </p:cNvPr>
          <p:cNvSpPr>
            <a:spLocks noGrp="1"/>
          </p:cNvSpPr>
          <p:nvPr>
            <p:ph type="body" sz="quarter" idx="10"/>
          </p:nvPr>
        </p:nvSpPr>
        <p:spPr>
          <a:xfrm>
            <a:off x="2109152" y="772160"/>
            <a:ext cx="10082848" cy="1228724"/>
          </a:xfrm>
        </p:spPr>
        <p:txBody>
          <a:bodyPr>
            <a:normAutofit fontScale="92500" lnSpcReduction="10000"/>
          </a:bodyPr>
          <a:lstStyle/>
          <a:p>
            <a:pPr algn="ctr"/>
            <a:r>
              <a:rPr lang="en-GB" dirty="0"/>
              <a:t>Presenter: Josephine Achieng</a:t>
            </a:r>
          </a:p>
          <a:p>
            <a:pPr algn="ctr"/>
            <a:r>
              <a:rPr lang="en-GB" dirty="0">
                <a:latin typeface="+mj-lt"/>
              </a:rPr>
              <a:t>Bar Hostess Empowerment and Support Programme (info@bhesp.org)</a:t>
            </a:r>
          </a:p>
          <a:p>
            <a:endParaRPr lang="en-GB" dirty="0">
              <a:latin typeface="+mj-lt"/>
            </a:endParaRPr>
          </a:p>
        </p:txBody>
      </p:sp>
      <p:pic>
        <p:nvPicPr>
          <p:cNvPr id="4" name="Picture 3" descr="BHESP FINALIZED CONCEPT.jpg">
            <a:extLst>
              <a:ext uri="{FF2B5EF4-FFF2-40B4-BE49-F238E27FC236}">
                <a16:creationId xmlns:a16="http://schemas.microsoft.com/office/drawing/2014/main" id="{E254CFDD-6CFA-48FE-8280-AB94CF7728EE}"/>
              </a:ext>
            </a:extLst>
          </p:cNvPr>
          <p:cNvPicPr/>
          <p:nvPr/>
        </p:nvPicPr>
        <p:blipFill>
          <a:blip r:embed="rId3" cstate="print"/>
          <a:srcRect/>
          <a:stretch>
            <a:fillRect/>
          </a:stretch>
        </p:blipFill>
        <p:spPr bwMode="auto">
          <a:xfrm>
            <a:off x="10207625" y="76835"/>
            <a:ext cx="1733550" cy="1228725"/>
          </a:xfrm>
          <a:prstGeom prst="rect">
            <a:avLst/>
          </a:prstGeom>
          <a:noFill/>
          <a:ln w="9525">
            <a:noFill/>
            <a:miter lim="800000"/>
            <a:headEnd/>
            <a:tailEnd/>
          </a:ln>
        </p:spPr>
      </p:pic>
    </p:spTree>
    <p:extLst>
      <p:ext uri="{BB962C8B-B14F-4D97-AF65-F5344CB8AC3E}">
        <p14:creationId xmlns:p14="http://schemas.microsoft.com/office/powerpoint/2010/main" val="1860858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5719E9-DEE5-AD41-99DD-439B9AF6D1DA}"/>
              </a:ext>
            </a:extLst>
          </p:cNvPr>
          <p:cNvSpPr>
            <a:spLocks noGrp="1"/>
          </p:cNvSpPr>
          <p:nvPr>
            <p:ph sz="quarter" idx="13"/>
          </p:nvPr>
        </p:nvSpPr>
        <p:spPr>
          <a:xfrm>
            <a:off x="233908" y="1992587"/>
            <a:ext cx="5437187" cy="4103686"/>
          </a:xfrm>
        </p:spPr>
        <p:txBody>
          <a:bodyPr>
            <a:normAutofit/>
          </a:bodyPr>
          <a:lstStyle/>
          <a:p>
            <a:r>
              <a:rPr lang="en-GB" sz="2400" dirty="0">
                <a:solidFill>
                  <a:schemeClr val="tx1"/>
                </a:solidFill>
              </a:rPr>
              <a:t>Models in practice: </a:t>
            </a:r>
          </a:p>
          <a:p>
            <a:r>
              <a:rPr lang="en-GB" sz="2400" dirty="0">
                <a:solidFill>
                  <a:schemeClr val="tx1"/>
                </a:solidFill>
              </a:rPr>
              <a:t>1.Facility Based Model (Drop in Centre)</a:t>
            </a:r>
          </a:p>
          <a:p>
            <a:r>
              <a:rPr lang="en-GB" sz="2400" dirty="0">
                <a:solidFill>
                  <a:schemeClr val="tx1"/>
                </a:solidFill>
              </a:rPr>
              <a:t>2. Community Based DSD (Sex Workers hotspots and convenience points)</a:t>
            </a:r>
          </a:p>
          <a:p>
            <a:r>
              <a:rPr lang="en-GB" sz="2400" dirty="0">
                <a:solidFill>
                  <a:schemeClr val="tx1"/>
                </a:solidFill>
              </a:rPr>
              <a:t>3. Personalized Client Centred Care Approach</a:t>
            </a:r>
          </a:p>
        </p:txBody>
      </p:sp>
      <p:graphicFrame>
        <p:nvGraphicFramePr>
          <p:cNvPr id="7" name="Content Placeholder 6"/>
          <p:cNvGraphicFramePr>
            <a:graphicFrameLocks noGrp="1"/>
          </p:cNvGraphicFramePr>
          <p:nvPr>
            <p:ph sz="quarter" idx="14"/>
            <p:extLst>
              <p:ext uri="{D42A27DB-BD31-4B8C-83A1-F6EECF244321}">
                <p14:modId xmlns:p14="http://schemas.microsoft.com/office/powerpoint/2010/main" val="1564278504"/>
              </p:ext>
            </p:extLst>
          </p:nvPr>
        </p:nvGraphicFramePr>
        <p:xfrm>
          <a:off x="6311903" y="1377907"/>
          <a:ext cx="5437188" cy="453548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C688F98D-7295-E343-8A23-37562C7E37F9}"/>
              </a:ext>
            </a:extLst>
          </p:cNvPr>
          <p:cNvSpPr>
            <a:spLocks noGrp="1"/>
          </p:cNvSpPr>
          <p:nvPr>
            <p:ph type="title"/>
          </p:nvPr>
        </p:nvSpPr>
        <p:spPr>
          <a:xfrm>
            <a:off x="2090057" y="441325"/>
            <a:ext cx="9659034" cy="1223964"/>
          </a:xfrm>
        </p:spPr>
        <p:txBody>
          <a:bodyPr wrap="square">
            <a:normAutofit/>
          </a:bodyPr>
          <a:lstStyle/>
          <a:p>
            <a:r>
              <a:rPr lang="en-GB" b="1" dirty="0">
                <a:latin typeface="+mj-lt"/>
              </a:rPr>
              <a:t>DSD: What BHESP is doing</a:t>
            </a:r>
          </a:p>
        </p:txBody>
      </p:sp>
      <p:pic>
        <p:nvPicPr>
          <p:cNvPr id="5" name="Picture 4" descr="BHESP FINALIZED CONCEPT.jpg">
            <a:extLst>
              <a:ext uri="{FF2B5EF4-FFF2-40B4-BE49-F238E27FC236}">
                <a16:creationId xmlns:a16="http://schemas.microsoft.com/office/drawing/2014/main" id="{2BE28798-FFB3-4DA3-B9C0-A1D746808812}"/>
              </a:ext>
            </a:extLst>
          </p:cNvPr>
          <p:cNvPicPr/>
          <p:nvPr/>
        </p:nvPicPr>
        <p:blipFill>
          <a:blip r:embed="rId3" cstate="print"/>
          <a:srcRect/>
          <a:stretch>
            <a:fillRect/>
          </a:stretch>
        </p:blipFill>
        <p:spPr bwMode="auto">
          <a:xfrm>
            <a:off x="10458450" y="149182"/>
            <a:ext cx="1733550" cy="1228725"/>
          </a:xfrm>
          <a:prstGeom prst="rect">
            <a:avLst/>
          </a:prstGeom>
          <a:noFill/>
          <a:ln w="9525">
            <a:noFill/>
            <a:miter lim="800000"/>
            <a:headEnd/>
            <a:tailEnd/>
          </a:ln>
        </p:spPr>
      </p:pic>
    </p:spTree>
    <p:extLst>
      <p:ext uri="{BB962C8B-B14F-4D97-AF65-F5344CB8AC3E}">
        <p14:creationId xmlns:p14="http://schemas.microsoft.com/office/powerpoint/2010/main" val="1466621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2052" y="-43645"/>
            <a:ext cx="9763125" cy="536575"/>
          </a:xfrm>
        </p:spPr>
        <p:txBody>
          <a:bodyPr/>
          <a:lstStyle/>
          <a:p>
            <a:pPr algn="ctr"/>
            <a:r>
              <a:rPr lang="en-US" sz="2800" b="1" dirty="0">
                <a:solidFill>
                  <a:srgbClr val="00B0F0"/>
                </a:solidFill>
              </a:rPr>
              <a:t>  DSD MODELS UNPACKED</a:t>
            </a:r>
            <a:endParaRPr lang="en-US" sz="2800" dirty="0">
              <a:solidFill>
                <a:srgbClr val="00B0F0"/>
              </a:solidFill>
            </a:endParaRPr>
          </a:p>
        </p:txBody>
      </p:sp>
      <p:sp>
        <p:nvSpPr>
          <p:cNvPr id="4" name="Snip Diagonal Corner Rectangle 3"/>
          <p:cNvSpPr/>
          <p:nvPr/>
        </p:nvSpPr>
        <p:spPr>
          <a:xfrm>
            <a:off x="1809260" y="781538"/>
            <a:ext cx="3329355" cy="789354"/>
          </a:xfrm>
          <a:prstGeom prst="snip2DiagRect">
            <a:avLst/>
          </a:prstGeom>
          <a:solidFill>
            <a:schemeClr val="bg1"/>
          </a:solidFill>
          <a:ln w="476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rPr>
              <a:t>Facility Based DSD Models</a:t>
            </a:r>
          </a:p>
        </p:txBody>
      </p:sp>
      <p:sp>
        <p:nvSpPr>
          <p:cNvPr id="5" name="Snip Diagonal Corner Rectangle 4"/>
          <p:cNvSpPr/>
          <p:nvPr/>
        </p:nvSpPr>
        <p:spPr>
          <a:xfrm>
            <a:off x="7670800" y="781538"/>
            <a:ext cx="3434861" cy="789354"/>
          </a:xfrm>
          <a:prstGeom prst="snip2DiagRect">
            <a:avLst/>
          </a:prstGeom>
          <a:solidFill>
            <a:schemeClr val="bg1"/>
          </a:solidFill>
          <a:ln w="476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rPr>
              <a:t>Community Based DSD Models</a:t>
            </a:r>
          </a:p>
        </p:txBody>
      </p:sp>
      <p:sp>
        <p:nvSpPr>
          <p:cNvPr id="6" name="Snip Diagonal Corner Rectangle 5"/>
          <p:cNvSpPr/>
          <p:nvPr/>
        </p:nvSpPr>
        <p:spPr>
          <a:xfrm>
            <a:off x="590060" y="2037923"/>
            <a:ext cx="2571261" cy="914400"/>
          </a:xfrm>
          <a:prstGeom prst="snip2DiagRect">
            <a:avLst/>
          </a:prstGeom>
          <a:solidFill>
            <a:schemeClr val="bg1"/>
          </a:solidFill>
          <a:ln w="476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rPr>
              <a:t>More Intense care</a:t>
            </a:r>
          </a:p>
        </p:txBody>
      </p:sp>
      <p:sp>
        <p:nvSpPr>
          <p:cNvPr id="7" name="Snip Diagonal Corner Rectangle 6"/>
          <p:cNvSpPr/>
          <p:nvPr/>
        </p:nvSpPr>
        <p:spPr>
          <a:xfrm>
            <a:off x="4014664" y="2024795"/>
            <a:ext cx="2469661" cy="914400"/>
          </a:xfrm>
          <a:prstGeom prst="snip2DiagRect">
            <a:avLst/>
          </a:prstGeom>
          <a:solidFill>
            <a:schemeClr val="bg1"/>
          </a:solidFill>
          <a:ln w="476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rPr>
              <a:t>Less Intense</a:t>
            </a:r>
          </a:p>
        </p:txBody>
      </p:sp>
      <p:sp>
        <p:nvSpPr>
          <p:cNvPr id="8" name="Snip Diagonal Corner Rectangle 7"/>
          <p:cNvSpPr/>
          <p:nvPr/>
        </p:nvSpPr>
        <p:spPr>
          <a:xfrm>
            <a:off x="609602" y="3329354"/>
            <a:ext cx="2508736" cy="3424143"/>
          </a:xfrm>
          <a:prstGeom prst="snip2DiagRect">
            <a:avLst/>
          </a:prstGeom>
          <a:solidFill>
            <a:schemeClr val="bg1"/>
          </a:solidFill>
          <a:ln w="476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0000"/>
                </a:solidFill>
              </a:rPr>
              <a:t>     </a:t>
            </a:r>
          </a:p>
          <a:p>
            <a:pPr marL="285750" indent="-285750">
              <a:buFont typeface="Wingdings" panose="05000000000000000000" pitchFamily="2" charset="2"/>
              <a:buChar char="§"/>
            </a:pPr>
            <a:r>
              <a:rPr lang="en-US" b="1" dirty="0">
                <a:solidFill>
                  <a:srgbClr val="000000"/>
                </a:solidFill>
              </a:rPr>
              <a:t>Adolescent and Young Sex Workers(18-24)</a:t>
            </a:r>
          </a:p>
          <a:p>
            <a:pPr marL="285750" indent="-285750">
              <a:buFont typeface="Wingdings" panose="05000000000000000000" pitchFamily="2" charset="2"/>
              <a:buChar char="§"/>
            </a:pPr>
            <a:r>
              <a:rPr lang="en-US" b="1" dirty="0">
                <a:solidFill>
                  <a:srgbClr val="000000"/>
                </a:solidFill>
              </a:rPr>
              <a:t>Pregnant and Breastfeeding FSW</a:t>
            </a:r>
          </a:p>
          <a:p>
            <a:pPr marL="285750" indent="-285750">
              <a:buFont typeface="Wingdings" panose="05000000000000000000" pitchFamily="2" charset="2"/>
              <a:buChar char="§"/>
            </a:pPr>
            <a:r>
              <a:rPr lang="en-US" b="1" dirty="0" err="1">
                <a:solidFill>
                  <a:schemeClr val="tx1"/>
                </a:solidFill>
              </a:rPr>
              <a:t>Viremic</a:t>
            </a:r>
            <a:r>
              <a:rPr lang="en-US" b="1" dirty="0">
                <a:solidFill>
                  <a:schemeClr val="tx1"/>
                </a:solidFill>
              </a:rPr>
              <a:t> clients.</a:t>
            </a:r>
          </a:p>
        </p:txBody>
      </p:sp>
      <p:sp>
        <p:nvSpPr>
          <p:cNvPr id="9" name="Snip Diagonal Corner Rectangle 8"/>
          <p:cNvSpPr/>
          <p:nvPr/>
        </p:nvSpPr>
        <p:spPr>
          <a:xfrm>
            <a:off x="4142152" y="3393098"/>
            <a:ext cx="2211754" cy="2741979"/>
          </a:xfrm>
          <a:prstGeom prst="snip2DiagRect">
            <a:avLst/>
          </a:prstGeom>
          <a:solidFill>
            <a:schemeClr val="bg1"/>
          </a:solidFill>
          <a:ln w="476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b="1" dirty="0">
                <a:solidFill>
                  <a:srgbClr val="000000"/>
                </a:solidFill>
              </a:rPr>
              <a:t>Fast Tract</a:t>
            </a:r>
          </a:p>
          <a:p>
            <a:pPr marL="285750" indent="-285750">
              <a:buFont typeface="Wingdings" panose="05000000000000000000" pitchFamily="2" charset="2"/>
              <a:buChar char="§"/>
            </a:pPr>
            <a:endParaRPr lang="en-US" b="1" dirty="0">
              <a:solidFill>
                <a:srgbClr val="000000"/>
              </a:solidFill>
            </a:endParaRPr>
          </a:p>
          <a:p>
            <a:endParaRPr lang="en-US" b="1" dirty="0">
              <a:solidFill>
                <a:srgbClr val="000000"/>
              </a:solidFill>
            </a:endParaRPr>
          </a:p>
          <a:p>
            <a:r>
              <a:rPr lang="en-US" b="1" dirty="0">
                <a:solidFill>
                  <a:srgbClr val="000000"/>
                </a:solidFill>
              </a:rPr>
              <a:t>DICE ART Distribution Group </a:t>
            </a:r>
          </a:p>
        </p:txBody>
      </p:sp>
      <p:sp>
        <p:nvSpPr>
          <p:cNvPr id="10" name="Snip Diagonal Corner Rectangle 9"/>
          <p:cNvSpPr/>
          <p:nvPr/>
        </p:nvSpPr>
        <p:spPr>
          <a:xfrm>
            <a:off x="7948245" y="2344615"/>
            <a:ext cx="3157415" cy="3790462"/>
          </a:xfrm>
          <a:prstGeom prst="snip2DiagRect">
            <a:avLst/>
          </a:prstGeom>
          <a:solidFill>
            <a:schemeClr val="bg1"/>
          </a:solidFill>
          <a:ln w="476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b="1" dirty="0">
                <a:solidFill>
                  <a:srgbClr val="000000"/>
                </a:solidFill>
              </a:rPr>
              <a:t>Community ART groups</a:t>
            </a:r>
          </a:p>
          <a:p>
            <a:endParaRPr lang="en-US" b="1" dirty="0">
              <a:solidFill>
                <a:srgbClr val="000000"/>
              </a:solidFill>
            </a:endParaRPr>
          </a:p>
          <a:p>
            <a:pPr marL="285750" indent="-285750">
              <a:buFont typeface="Wingdings" panose="05000000000000000000" pitchFamily="2" charset="2"/>
              <a:buChar char="§"/>
            </a:pPr>
            <a:r>
              <a:rPr lang="en-US" b="1" dirty="0">
                <a:solidFill>
                  <a:srgbClr val="000000"/>
                </a:solidFill>
              </a:rPr>
              <a:t>Community ART distribution points</a:t>
            </a:r>
          </a:p>
          <a:p>
            <a:pPr marL="285750" indent="-285750">
              <a:buFont typeface="Wingdings" panose="05000000000000000000" pitchFamily="2" charset="2"/>
              <a:buChar char="§"/>
            </a:pPr>
            <a:endParaRPr lang="en-US" b="1" dirty="0">
              <a:solidFill>
                <a:srgbClr val="000000"/>
              </a:solidFill>
            </a:endParaRPr>
          </a:p>
          <a:p>
            <a:pPr marL="285750" indent="-285750">
              <a:buFont typeface="Wingdings" panose="05000000000000000000" pitchFamily="2" charset="2"/>
              <a:buChar char="§"/>
            </a:pPr>
            <a:r>
              <a:rPr lang="en-US" b="1" dirty="0">
                <a:solidFill>
                  <a:srgbClr val="000000"/>
                </a:solidFill>
              </a:rPr>
              <a:t>Community client led ART delivery</a:t>
            </a:r>
          </a:p>
          <a:p>
            <a:pPr marL="285750" indent="-285750">
              <a:buFont typeface="Wingdings" panose="05000000000000000000" pitchFamily="2" charset="2"/>
              <a:buChar char="§"/>
            </a:pPr>
            <a:endParaRPr lang="en-US" b="1" dirty="0">
              <a:solidFill>
                <a:srgbClr val="000000"/>
              </a:solidFill>
            </a:endParaRPr>
          </a:p>
          <a:p>
            <a:pPr marL="285750" indent="-285750">
              <a:buFont typeface="Wingdings" panose="05000000000000000000" pitchFamily="2" charset="2"/>
              <a:buChar char="§"/>
            </a:pPr>
            <a:r>
              <a:rPr lang="en-US" b="1" dirty="0">
                <a:solidFill>
                  <a:srgbClr val="000000"/>
                </a:solidFill>
              </a:rPr>
              <a:t>Individual ART Distribution</a:t>
            </a:r>
          </a:p>
        </p:txBody>
      </p:sp>
      <p:sp>
        <p:nvSpPr>
          <p:cNvPr id="12" name="Down Arrow 11"/>
          <p:cNvSpPr/>
          <p:nvPr/>
        </p:nvSpPr>
        <p:spPr>
          <a:xfrm>
            <a:off x="3340021" y="1570891"/>
            <a:ext cx="484632" cy="1109785"/>
          </a:xfrm>
          <a:prstGeom prst="downArrow">
            <a:avLst/>
          </a:prstGeom>
          <a:solidFill>
            <a:schemeClr val="bg1"/>
          </a:solidFill>
          <a:ln w="476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Left-Right Arrow 12"/>
          <p:cNvSpPr/>
          <p:nvPr/>
        </p:nvSpPr>
        <p:spPr>
          <a:xfrm>
            <a:off x="3180862" y="2328294"/>
            <a:ext cx="801078" cy="484632"/>
          </a:xfrm>
          <a:prstGeom prst="leftRightArrow">
            <a:avLst/>
          </a:prstGeom>
          <a:solidFill>
            <a:schemeClr val="bg1"/>
          </a:solidFill>
          <a:ln w="476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Down Arrow 13"/>
          <p:cNvSpPr/>
          <p:nvPr/>
        </p:nvSpPr>
        <p:spPr>
          <a:xfrm>
            <a:off x="1410595" y="2952324"/>
            <a:ext cx="484632" cy="377032"/>
          </a:xfrm>
          <a:prstGeom prst="downArrow">
            <a:avLst/>
          </a:prstGeom>
          <a:solidFill>
            <a:schemeClr val="bg1"/>
          </a:solidFill>
          <a:ln w="476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Down Arrow 14"/>
          <p:cNvSpPr/>
          <p:nvPr/>
        </p:nvSpPr>
        <p:spPr>
          <a:xfrm>
            <a:off x="5048659" y="2951406"/>
            <a:ext cx="484632" cy="441692"/>
          </a:xfrm>
          <a:prstGeom prst="downArrow">
            <a:avLst/>
          </a:prstGeom>
          <a:solidFill>
            <a:schemeClr val="bg1"/>
          </a:solidFill>
          <a:ln w="476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Down Arrow 15"/>
          <p:cNvSpPr/>
          <p:nvPr/>
        </p:nvSpPr>
        <p:spPr>
          <a:xfrm>
            <a:off x="9222154" y="1592202"/>
            <a:ext cx="484632" cy="752413"/>
          </a:xfrm>
          <a:prstGeom prst="downArrow">
            <a:avLst/>
          </a:prstGeom>
          <a:solidFill>
            <a:schemeClr val="bg1"/>
          </a:solidFill>
          <a:ln w="476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79222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additive="base">
                                        <p:cTn id="73" dur="500" fill="hold"/>
                                        <p:tgtEl>
                                          <p:spTgt spid="10"/>
                                        </p:tgtEl>
                                        <p:attrNameLst>
                                          <p:attrName>ppt_x</p:attrName>
                                        </p:attrNameLst>
                                      </p:cBhvr>
                                      <p:tavLst>
                                        <p:tav tm="0">
                                          <p:val>
                                            <p:strVal val="#ppt_x"/>
                                          </p:val>
                                        </p:tav>
                                        <p:tav tm="100000">
                                          <p:val>
                                            <p:strVal val="#ppt_x"/>
                                          </p:val>
                                        </p:tav>
                                      </p:tavLst>
                                    </p:anim>
                                    <p:anim calcmode="lin" valueType="num">
                                      <p:cBhvr additive="base">
                                        <p:cTn id="7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2" grpId="0" animBg="1"/>
      <p:bldP spid="13"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BF103397-B81B-4357-81BA-A5B24517D686}"/>
              </a:ext>
            </a:extLst>
          </p:cNvPr>
          <p:cNvPicPr>
            <a:picLocks noGrp="1" noChangeAspect="1"/>
          </p:cNvPicPr>
          <p:nvPr>
            <p:ph type="pic" sz="quarter" idx="15"/>
          </p:nvPr>
        </p:nvPicPr>
        <p:blipFill>
          <a:blip r:embed="rId2"/>
          <a:srcRect t="28860" b="28860"/>
          <a:stretch>
            <a:fillRect/>
          </a:stretch>
        </p:blipFill>
        <p:spPr>
          <a:xfrm>
            <a:off x="770097" y="985519"/>
            <a:ext cx="10651806" cy="5431155"/>
          </a:xfrm>
        </p:spPr>
      </p:pic>
    </p:spTree>
    <p:extLst>
      <p:ext uri="{BB962C8B-B14F-4D97-AF65-F5344CB8AC3E}">
        <p14:creationId xmlns:p14="http://schemas.microsoft.com/office/powerpoint/2010/main" val="3704746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010A4E-4F36-9D4C-97C5-9AF4FEF49D21}"/>
              </a:ext>
            </a:extLst>
          </p:cNvPr>
          <p:cNvSpPr>
            <a:spLocks noGrp="1"/>
          </p:cNvSpPr>
          <p:nvPr>
            <p:ph sz="quarter" idx="13"/>
          </p:nvPr>
        </p:nvSpPr>
        <p:spPr>
          <a:xfrm>
            <a:off x="4116388" y="2097091"/>
            <a:ext cx="7740332" cy="4103687"/>
          </a:xfrm>
        </p:spPr>
        <p:txBody>
          <a:bodyPr>
            <a:normAutofit fontScale="92500"/>
          </a:bodyPr>
          <a:lstStyle/>
          <a:p>
            <a:r>
              <a:rPr lang="en-US" sz="2800" dirty="0"/>
              <a:t>1. Integrated services were taken to the community.</a:t>
            </a:r>
            <a:br>
              <a:rPr lang="en-US" sz="2800" dirty="0"/>
            </a:br>
            <a:r>
              <a:rPr lang="en-US" sz="2800" dirty="0"/>
              <a:t>2. Home ART delivery through project motorcycle targeted BHESP clients not able to afford transport to the DICE. </a:t>
            </a:r>
            <a:br>
              <a:rPr lang="en-US" sz="2800" dirty="0"/>
            </a:br>
            <a:r>
              <a:rPr lang="en-US" sz="2800" dirty="0"/>
              <a:t>3. Test and start in the hotspots for newly diagnosed clients. </a:t>
            </a:r>
            <a:br>
              <a:rPr lang="en-US" sz="2800" dirty="0"/>
            </a:br>
            <a:r>
              <a:rPr lang="en-US" sz="2800" dirty="0"/>
              <a:t>4. Initial monthly ART refills expanded to Multi Month Dispensing (MMD): 3-6 months </a:t>
            </a:r>
            <a:br>
              <a:rPr lang="en-US" dirty="0"/>
            </a:br>
            <a:endParaRPr lang="en-GB" noProof="0" dirty="0"/>
          </a:p>
        </p:txBody>
      </p:sp>
      <p:sp>
        <p:nvSpPr>
          <p:cNvPr id="3" name="Title 2">
            <a:extLst>
              <a:ext uri="{FF2B5EF4-FFF2-40B4-BE49-F238E27FC236}">
                <a16:creationId xmlns:a16="http://schemas.microsoft.com/office/drawing/2014/main" id="{CE660349-8FF3-774D-99B5-E2BC07158C39}"/>
              </a:ext>
            </a:extLst>
          </p:cNvPr>
          <p:cNvSpPr>
            <a:spLocks noGrp="1"/>
          </p:cNvSpPr>
          <p:nvPr>
            <p:ph type="title"/>
          </p:nvPr>
        </p:nvSpPr>
        <p:spPr/>
        <p:txBody>
          <a:bodyPr/>
          <a:lstStyle/>
          <a:p>
            <a:r>
              <a:rPr lang="en-GB" noProof="0" dirty="0"/>
              <a:t>Our Success stories</a:t>
            </a:r>
          </a:p>
        </p:txBody>
      </p:sp>
      <p:sp>
        <p:nvSpPr>
          <p:cNvPr id="4" name="Rectangle 3">
            <a:extLst>
              <a:ext uri="{FF2B5EF4-FFF2-40B4-BE49-F238E27FC236}">
                <a16:creationId xmlns:a16="http://schemas.microsoft.com/office/drawing/2014/main" id="{63C3AA59-AF57-4542-96DD-81773C010CCB}"/>
              </a:ext>
            </a:extLst>
          </p:cNvPr>
          <p:cNvSpPr/>
          <p:nvPr/>
        </p:nvSpPr>
        <p:spPr>
          <a:xfrm>
            <a:off x="442914" y="2097088"/>
            <a:ext cx="3293064" cy="4103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ctr"/>
            <a:r>
              <a:rPr lang="en-US" dirty="0"/>
              <a:t>“ Our group has grown. We no longer only meet monthly to pick medication….we also talk about other issues affecting us and we are able to advice each other and support each other. ”</a:t>
            </a:r>
          </a:p>
        </p:txBody>
      </p:sp>
      <p:pic>
        <p:nvPicPr>
          <p:cNvPr id="5" name="Picture 4" descr="BHESP FINALIZED CONCEPT.jpg">
            <a:extLst>
              <a:ext uri="{FF2B5EF4-FFF2-40B4-BE49-F238E27FC236}">
                <a16:creationId xmlns:a16="http://schemas.microsoft.com/office/drawing/2014/main" id="{ACE45A06-7594-43F4-86AB-1CF2C9FCEC63}"/>
              </a:ext>
            </a:extLst>
          </p:cNvPr>
          <p:cNvPicPr/>
          <p:nvPr/>
        </p:nvPicPr>
        <p:blipFill>
          <a:blip r:embed="rId2" cstate="print"/>
          <a:srcRect/>
          <a:stretch>
            <a:fillRect/>
          </a:stretch>
        </p:blipFill>
        <p:spPr bwMode="auto">
          <a:xfrm>
            <a:off x="10349865" y="345757"/>
            <a:ext cx="1733550" cy="1228725"/>
          </a:xfrm>
          <a:prstGeom prst="rect">
            <a:avLst/>
          </a:prstGeom>
          <a:noFill/>
          <a:ln w="9525">
            <a:noFill/>
            <a:miter lim="800000"/>
            <a:headEnd/>
            <a:tailEnd/>
          </a:ln>
        </p:spPr>
      </p:pic>
    </p:spTree>
    <p:extLst>
      <p:ext uri="{BB962C8B-B14F-4D97-AF65-F5344CB8AC3E}">
        <p14:creationId xmlns:p14="http://schemas.microsoft.com/office/powerpoint/2010/main" val="3468738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BD06F4A5-DE2F-42A0-901C-7FF7A7D93C1C}"/>
              </a:ext>
            </a:extLst>
          </p:cNvPr>
          <p:cNvPicPr>
            <a:picLocks noGrp="1" noChangeAspect="1"/>
          </p:cNvPicPr>
          <p:nvPr>
            <p:ph sz="quarter" idx="13"/>
          </p:nvPr>
        </p:nvPicPr>
        <p:blipFill>
          <a:blip r:embed="rId3"/>
          <a:stretch>
            <a:fillRect/>
          </a:stretch>
        </p:blipFill>
        <p:spPr>
          <a:xfrm>
            <a:off x="812800" y="1544321"/>
            <a:ext cx="2875280" cy="4724400"/>
          </a:xfrm>
        </p:spPr>
      </p:pic>
      <p:sp>
        <p:nvSpPr>
          <p:cNvPr id="3" name="Content Placeholder 2">
            <a:extLst>
              <a:ext uri="{FF2B5EF4-FFF2-40B4-BE49-F238E27FC236}">
                <a16:creationId xmlns:a16="http://schemas.microsoft.com/office/drawing/2014/main" id="{F29CA690-08EF-C54F-8AB3-FB920F150642}"/>
              </a:ext>
            </a:extLst>
          </p:cNvPr>
          <p:cNvSpPr>
            <a:spLocks noGrp="1"/>
          </p:cNvSpPr>
          <p:nvPr>
            <p:ph sz="quarter" idx="14"/>
          </p:nvPr>
        </p:nvSpPr>
        <p:spPr>
          <a:xfrm>
            <a:off x="3769360" y="1544321"/>
            <a:ext cx="8117840" cy="4961259"/>
          </a:xfrm>
        </p:spPr>
        <p:txBody>
          <a:bodyPr>
            <a:normAutofit/>
          </a:bodyPr>
          <a:lstStyle/>
          <a:p>
            <a:r>
              <a:rPr lang="en-US" sz="2800" dirty="0"/>
              <a:t>5. Psychosocial services and support provided through virtual spaces i.e. WhatsApp groups coordinated by a case manager. Groups with specific membership categories of either stable, unstable or viremia clients. </a:t>
            </a:r>
          </a:p>
          <a:p>
            <a:r>
              <a:rPr lang="en-US" sz="2800" dirty="0"/>
              <a:t>6. Opportunities for tele-counselling explored via hotline and reverse calls.</a:t>
            </a:r>
            <a:br>
              <a:rPr lang="en-US" sz="2800" dirty="0"/>
            </a:br>
            <a:r>
              <a:rPr lang="en-US" sz="2800" dirty="0"/>
              <a:t>7. Decongesting the DICE as a measure/government directive of Covid 19 pandemic.</a:t>
            </a:r>
            <a:endParaRPr lang="en-GB" sz="2800" noProof="0" dirty="0"/>
          </a:p>
        </p:txBody>
      </p:sp>
      <p:sp>
        <p:nvSpPr>
          <p:cNvPr id="6" name="Title 5">
            <a:extLst>
              <a:ext uri="{FF2B5EF4-FFF2-40B4-BE49-F238E27FC236}">
                <a16:creationId xmlns:a16="http://schemas.microsoft.com/office/drawing/2014/main" id="{E854EF28-7522-B045-8EEA-D38E9CFBEEC3}"/>
              </a:ext>
            </a:extLst>
          </p:cNvPr>
          <p:cNvSpPr>
            <a:spLocks noGrp="1"/>
          </p:cNvSpPr>
          <p:nvPr>
            <p:ph type="title"/>
          </p:nvPr>
        </p:nvSpPr>
        <p:spPr>
          <a:xfrm>
            <a:off x="2397760" y="441325"/>
            <a:ext cx="9351331" cy="1223964"/>
          </a:xfrm>
        </p:spPr>
        <p:txBody>
          <a:bodyPr/>
          <a:lstStyle/>
          <a:p>
            <a:pPr algn="ctr"/>
            <a:r>
              <a:rPr lang="en-GB" dirty="0"/>
              <a:t>Our Success stories</a:t>
            </a:r>
            <a:endParaRPr lang="en-GB" noProof="0" dirty="0"/>
          </a:p>
        </p:txBody>
      </p:sp>
      <p:pic>
        <p:nvPicPr>
          <p:cNvPr id="11" name="Picture 10" descr="BHESP FINALIZED CONCEPT.jpg">
            <a:extLst>
              <a:ext uri="{FF2B5EF4-FFF2-40B4-BE49-F238E27FC236}">
                <a16:creationId xmlns:a16="http://schemas.microsoft.com/office/drawing/2014/main" id="{BC46F4D3-AC6C-4B0C-94EE-265B91077910}"/>
              </a:ext>
            </a:extLst>
          </p:cNvPr>
          <p:cNvPicPr/>
          <p:nvPr/>
        </p:nvPicPr>
        <p:blipFill>
          <a:blip r:embed="rId4" cstate="print"/>
          <a:srcRect/>
          <a:stretch>
            <a:fillRect/>
          </a:stretch>
        </p:blipFill>
        <p:spPr bwMode="auto">
          <a:xfrm>
            <a:off x="10153650" y="183197"/>
            <a:ext cx="1733550" cy="1228725"/>
          </a:xfrm>
          <a:prstGeom prst="rect">
            <a:avLst/>
          </a:prstGeom>
          <a:noFill/>
          <a:ln w="9525">
            <a:noFill/>
            <a:miter lim="800000"/>
            <a:headEnd/>
            <a:tailEnd/>
          </a:ln>
        </p:spPr>
      </p:pic>
    </p:spTree>
    <p:extLst>
      <p:ext uri="{BB962C8B-B14F-4D97-AF65-F5344CB8AC3E}">
        <p14:creationId xmlns:p14="http://schemas.microsoft.com/office/powerpoint/2010/main" val="3663087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A66EA5-9477-E54A-818D-8674DD212350}"/>
              </a:ext>
            </a:extLst>
          </p:cNvPr>
          <p:cNvSpPr>
            <a:spLocks noGrp="1"/>
          </p:cNvSpPr>
          <p:nvPr>
            <p:ph type="title"/>
          </p:nvPr>
        </p:nvSpPr>
        <p:spPr/>
        <p:txBody>
          <a:bodyPr/>
          <a:lstStyle/>
          <a:p>
            <a:pPr algn="ctr"/>
            <a:r>
              <a:rPr lang="en-GB" dirty="0"/>
              <a:t>Programme Reflections</a:t>
            </a:r>
            <a:br>
              <a:rPr lang="en-GB" dirty="0"/>
            </a:br>
            <a:r>
              <a:rPr lang="en-GB" dirty="0"/>
              <a:t>Panel Discussion</a:t>
            </a:r>
          </a:p>
        </p:txBody>
      </p:sp>
      <p:pic>
        <p:nvPicPr>
          <p:cNvPr id="8" name="Picture Placeholder 7">
            <a:extLst>
              <a:ext uri="{FF2B5EF4-FFF2-40B4-BE49-F238E27FC236}">
                <a16:creationId xmlns:a16="http://schemas.microsoft.com/office/drawing/2014/main" id="{66F79D81-B27A-5B40-9E5A-6B5147539E3D}"/>
              </a:ext>
            </a:extLst>
          </p:cNvPr>
          <p:cNvPicPr>
            <a:picLocks noGrp="1" noChangeAspect="1"/>
          </p:cNvPicPr>
          <p:nvPr>
            <p:ph type="pic" sz="quarter" idx="14"/>
          </p:nvPr>
        </p:nvPicPr>
        <p:blipFill>
          <a:blip r:embed="rId2"/>
          <a:srcRect l="5868" r="5868"/>
          <a:stretch>
            <a:fillRect/>
          </a:stretch>
        </p:blipFill>
        <p:spPr/>
      </p:pic>
      <p:sp>
        <p:nvSpPr>
          <p:cNvPr id="7" name="Content Placeholder 6">
            <a:extLst>
              <a:ext uri="{FF2B5EF4-FFF2-40B4-BE49-F238E27FC236}">
                <a16:creationId xmlns:a16="http://schemas.microsoft.com/office/drawing/2014/main" id="{11550C1D-2EA5-4DE3-9835-A9C62F0AD877}"/>
              </a:ext>
            </a:extLst>
          </p:cNvPr>
          <p:cNvSpPr>
            <a:spLocks noGrp="1"/>
          </p:cNvSpPr>
          <p:nvPr>
            <p:ph sz="quarter" idx="13"/>
          </p:nvPr>
        </p:nvSpPr>
        <p:spPr/>
        <p:txBody>
          <a:bodyPr>
            <a:normAutofit/>
          </a:bodyPr>
          <a:lstStyle/>
          <a:p>
            <a:r>
              <a:rPr lang="en-US" sz="4400" b="1" dirty="0"/>
              <a:t>Where is the DSD data for key population?</a:t>
            </a:r>
          </a:p>
        </p:txBody>
      </p:sp>
      <p:pic>
        <p:nvPicPr>
          <p:cNvPr id="10" name="Picture 9">
            <a:extLst>
              <a:ext uri="{FF2B5EF4-FFF2-40B4-BE49-F238E27FC236}">
                <a16:creationId xmlns:a16="http://schemas.microsoft.com/office/drawing/2014/main" id="{A71257DE-9333-4651-AD24-6BC7AA31DE91}"/>
              </a:ext>
            </a:extLst>
          </p:cNvPr>
          <p:cNvPicPr>
            <a:picLocks noChangeAspect="1"/>
          </p:cNvPicPr>
          <p:nvPr/>
        </p:nvPicPr>
        <p:blipFill>
          <a:blip r:embed="rId3"/>
          <a:stretch>
            <a:fillRect/>
          </a:stretch>
        </p:blipFill>
        <p:spPr>
          <a:xfrm>
            <a:off x="6289037" y="2097090"/>
            <a:ext cx="5437189" cy="4103687"/>
          </a:xfrm>
          <a:prstGeom prst="rect">
            <a:avLst/>
          </a:prstGeom>
        </p:spPr>
      </p:pic>
      <p:pic>
        <p:nvPicPr>
          <p:cNvPr id="11" name="Picture 10" descr="BHESP FINALIZED CONCEPT.jpg">
            <a:extLst>
              <a:ext uri="{FF2B5EF4-FFF2-40B4-BE49-F238E27FC236}">
                <a16:creationId xmlns:a16="http://schemas.microsoft.com/office/drawing/2014/main" id="{05F5BC13-4F48-4C23-B795-C08C2EE147D9}"/>
              </a:ext>
            </a:extLst>
          </p:cNvPr>
          <p:cNvPicPr/>
          <p:nvPr/>
        </p:nvPicPr>
        <p:blipFill>
          <a:blip r:embed="rId4" cstate="print"/>
          <a:srcRect/>
          <a:stretch>
            <a:fillRect/>
          </a:stretch>
        </p:blipFill>
        <p:spPr bwMode="auto">
          <a:xfrm>
            <a:off x="33976" y="4972050"/>
            <a:ext cx="1733550" cy="1228725"/>
          </a:xfrm>
          <a:prstGeom prst="rect">
            <a:avLst/>
          </a:prstGeom>
          <a:noFill/>
          <a:ln w="9525">
            <a:noFill/>
            <a:miter lim="800000"/>
            <a:headEnd/>
            <a:tailEnd/>
          </a:ln>
        </p:spPr>
      </p:pic>
    </p:spTree>
    <p:extLst>
      <p:ext uri="{BB962C8B-B14F-4D97-AF65-F5344CB8AC3E}">
        <p14:creationId xmlns:p14="http://schemas.microsoft.com/office/powerpoint/2010/main" val="2865466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971134-1E40-4F89-9FFF-F54D163F9494}"/>
              </a:ext>
            </a:extLst>
          </p:cNvPr>
          <p:cNvSpPr>
            <a:spLocks noGrp="1"/>
          </p:cNvSpPr>
          <p:nvPr>
            <p:ph sz="quarter" idx="13"/>
          </p:nvPr>
        </p:nvSpPr>
        <p:spPr/>
        <p:txBody>
          <a:bodyPr/>
          <a:lstStyle/>
          <a:p>
            <a:pPr marL="342900" indent="-342900">
              <a:buFont typeface="Arial" panose="020B0604020202020204" pitchFamily="34" charset="0"/>
              <a:buChar char="•"/>
            </a:pPr>
            <a:r>
              <a:rPr lang="en-US" dirty="0"/>
              <a:t>Through adaptations to DSD models, BHESP has been able to deliver Patient Centered Care </a:t>
            </a:r>
          </a:p>
          <a:p>
            <a:pPr marL="342900" indent="-342900">
              <a:buFont typeface="Arial" panose="020B0604020202020204" pitchFamily="34" charset="0"/>
              <a:buChar char="•"/>
            </a:pPr>
            <a:r>
              <a:rPr lang="en-US" dirty="0"/>
              <a:t>BHESP has prioritized DSD as one of its strategies towards achieving the 95 </a:t>
            </a:r>
          </a:p>
          <a:p>
            <a:r>
              <a:rPr lang="en-US" dirty="0"/>
              <a:t>95 95 UNAIDS global goal amidst COVID 19 pandemic.</a:t>
            </a:r>
          </a:p>
          <a:p>
            <a:pPr marL="342900" indent="-342900">
              <a:buFont typeface="Arial" panose="020B0604020202020204" pitchFamily="34" charset="0"/>
              <a:buChar char="•"/>
            </a:pPr>
            <a:r>
              <a:rPr lang="en-US" dirty="0"/>
              <a:t>Through documentation of BHESP DSD best practices adaptations, BHESP </a:t>
            </a:r>
          </a:p>
          <a:p>
            <a:r>
              <a:rPr lang="en-US" dirty="0"/>
              <a:t>advocates for recognition of this models as strategies towards global goal of </a:t>
            </a:r>
          </a:p>
          <a:p>
            <a:r>
              <a:rPr lang="en-US" dirty="0"/>
              <a:t>achieving zero HIV infections by 2030</a:t>
            </a:r>
          </a:p>
        </p:txBody>
      </p:sp>
      <p:sp>
        <p:nvSpPr>
          <p:cNvPr id="3" name="Title 2">
            <a:extLst>
              <a:ext uri="{FF2B5EF4-FFF2-40B4-BE49-F238E27FC236}">
                <a16:creationId xmlns:a16="http://schemas.microsoft.com/office/drawing/2014/main" id="{1DF0B5E5-78A3-46D4-842D-A8226CF1B13C}"/>
              </a:ext>
            </a:extLst>
          </p:cNvPr>
          <p:cNvSpPr>
            <a:spLocks noGrp="1"/>
          </p:cNvSpPr>
          <p:nvPr>
            <p:ph type="title"/>
          </p:nvPr>
        </p:nvSpPr>
        <p:spPr/>
        <p:txBody>
          <a:bodyPr/>
          <a:lstStyle/>
          <a:p>
            <a:r>
              <a:rPr lang="en-US" dirty="0"/>
              <a:t>Conclusion</a:t>
            </a:r>
          </a:p>
        </p:txBody>
      </p:sp>
      <p:pic>
        <p:nvPicPr>
          <p:cNvPr id="4" name="Picture 3" descr="BHESP FINALIZED CONCEPT.jpg">
            <a:extLst>
              <a:ext uri="{FF2B5EF4-FFF2-40B4-BE49-F238E27FC236}">
                <a16:creationId xmlns:a16="http://schemas.microsoft.com/office/drawing/2014/main" id="{D4BC3E10-C0E8-49AD-BE72-5658A07316E4}"/>
              </a:ext>
            </a:extLst>
          </p:cNvPr>
          <p:cNvPicPr/>
          <p:nvPr/>
        </p:nvPicPr>
        <p:blipFill>
          <a:blip r:embed="rId2" cstate="print"/>
          <a:srcRect/>
          <a:stretch>
            <a:fillRect/>
          </a:stretch>
        </p:blipFill>
        <p:spPr bwMode="auto">
          <a:xfrm>
            <a:off x="8978265" y="436564"/>
            <a:ext cx="1733550" cy="1228725"/>
          </a:xfrm>
          <a:prstGeom prst="rect">
            <a:avLst/>
          </a:prstGeom>
          <a:noFill/>
          <a:ln w="9525">
            <a:noFill/>
            <a:miter lim="800000"/>
            <a:headEnd/>
            <a:tailEnd/>
          </a:ln>
        </p:spPr>
      </p:pic>
    </p:spTree>
    <p:extLst>
      <p:ext uri="{BB962C8B-B14F-4D97-AF65-F5344CB8AC3E}">
        <p14:creationId xmlns:p14="http://schemas.microsoft.com/office/powerpoint/2010/main" val="378504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5BB97A-5450-48C9-A947-6113E3C4A6A3}"/>
              </a:ext>
            </a:extLst>
          </p:cNvPr>
          <p:cNvSpPr>
            <a:spLocks noGrp="1"/>
          </p:cNvSpPr>
          <p:nvPr>
            <p:ph type="title"/>
          </p:nvPr>
        </p:nvSpPr>
        <p:spPr/>
        <p:txBody>
          <a:bodyPr/>
          <a:lstStyle/>
          <a:p>
            <a:r>
              <a:rPr lang="en-US" dirty="0"/>
              <a:t>….In pictures</a:t>
            </a:r>
          </a:p>
        </p:txBody>
      </p:sp>
      <p:pic>
        <p:nvPicPr>
          <p:cNvPr id="5" name="Content Placeholder 5">
            <a:extLst>
              <a:ext uri="{FF2B5EF4-FFF2-40B4-BE49-F238E27FC236}">
                <a16:creationId xmlns:a16="http://schemas.microsoft.com/office/drawing/2014/main" id="{DE46C026-8F57-4C97-88FC-220ADB093EB5}"/>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42913" y="2109986"/>
            <a:ext cx="5437187" cy="4077890"/>
          </a:xfrm>
        </p:spPr>
      </p:pic>
      <p:pic>
        <p:nvPicPr>
          <p:cNvPr id="6" name="Picture Placeholder 5">
            <a:extLst>
              <a:ext uri="{FF2B5EF4-FFF2-40B4-BE49-F238E27FC236}">
                <a16:creationId xmlns:a16="http://schemas.microsoft.com/office/drawing/2014/main" id="{70FE6C3E-2760-4A55-A14F-5CB1176D37CB}"/>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1697" b="21697"/>
          <a:stretch>
            <a:fillRect/>
          </a:stretch>
        </p:blipFill>
        <p:spPr>
          <a:xfrm>
            <a:off x="6311900" y="2046288"/>
            <a:ext cx="5437188" cy="4103687"/>
          </a:xfrm>
          <a:prstGeom prst="rect">
            <a:avLst/>
          </a:prstGeom>
        </p:spPr>
      </p:pic>
      <p:pic>
        <p:nvPicPr>
          <p:cNvPr id="7" name="Picture 6" descr="BHESP FINALIZED CONCEPT.jpg">
            <a:extLst>
              <a:ext uri="{FF2B5EF4-FFF2-40B4-BE49-F238E27FC236}">
                <a16:creationId xmlns:a16="http://schemas.microsoft.com/office/drawing/2014/main" id="{78A5B969-F93A-4BBF-85D9-40C5B5718956}"/>
              </a:ext>
            </a:extLst>
          </p:cNvPr>
          <p:cNvPicPr/>
          <p:nvPr/>
        </p:nvPicPr>
        <p:blipFill>
          <a:blip r:embed="rId4" cstate="print"/>
          <a:srcRect/>
          <a:stretch>
            <a:fillRect/>
          </a:stretch>
        </p:blipFill>
        <p:spPr bwMode="auto">
          <a:xfrm>
            <a:off x="9476105" y="436564"/>
            <a:ext cx="1733550" cy="1228725"/>
          </a:xfrm>
          <a:prstGeom prst="rect">
            <a:avLst/>
          </a:prstGeom>
          <a:noFill/>
          <a:ln w="9525">
            <a:noFill/>
            <a:miter lim="800000"/>
            <a:headEnd/>
            <a:tailEnd/>
          </a:ln>
        </p:spPr>
      </p:pic>
    </p:spTree>
    <p:extLst>
      <p:ext uri="{BB962C8B-B14F-4D97-AF65-F5344CB8AC3E}">
        <p14:creationId xmlns:p14="http://schemas.microsoft.com/office/powerpoint/2010/main" val="1759115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CBC3A-0449-4A61-A439-8FFCE9576F3D}"/>
              </a:ext>
            </a:extLst>
          </p:cNvPr>
          <p:cNvSpPr>
            <a:spLocks noGrp="1"/>
          </p:cNvSpPr>
          <p:nvPr>
            <p:ph type="title"/>
          </p:nvPr>
        </p:nvSpPr>
        <p:spPr>
          <a:xfrm>
            <a:off x="4116391" y="2097087"/>
            <a:ext cx="7632700" cy="4103687"/>
          </a:xfrm>
        </p:spPr>
        <p:txBody>
          <a:bodyPr>
            <a:normAutofit fontScale="90000"/>
          </a:bodyPr>
          <a:lstStyle/>
          <a:p>
            <a:pPr lvl="0">
              <a:lnSpc>
                <a:spcPts val="2700"/>
              </a:lnSpc>
              <a:spcBef>
                <a:spcPts val="0"/>
              </a:spcBef>
              <a:spcAft>
                <a:spcPts val="1800"/>
              </a:spcAft>
            </a:pPr>
            <a:r>
              <a:rPr lang="en-US" sz="2000" b="0" dirty="0">
                <a:solidFill>
                  <a:srgbClr val="35203B"/>
                </a:solidFill>
                <a:ea typeface="+mn-ea"/>
                <a:cs typeface="+mn-cs"/>
              </a:rPr>
              <a:t>Follow BHESP on Twitter:</a:t>
            </a:r>
            <a:br>
              <a:rPr lang="en-US" sz="2000" b="0" dirty="0">
                <a:solidFill>
                  <a:srgbClr val="35203B"/>
                </a:solidFill>
                <a:ea typeface="+mn-ea"/>
                <a:cs typeface="+mn-cs"/>
              </a:rPr>
            </a:br>
            <a:r>
              <a:rPr lang="en-US" sz="2000" b="0" dirty="0">
                <a:solidFill>
                  <a:srgbClr val="35203B"/>
                </a:solidFill>
                <a:ea typeface="+mn-ea"/>
                <a:cs typeface="+mn-cs"/>
              </a:rPr>
              <a:t>      </a:t>
            </a:r>
            <a:r>
              <a:rPr lang="en-US" sz="2000" dirty="0">
                <a:solidFill>
                  <a:srgbClr val="35203B"/>
                </a:solidFill>
                <a:ea typeface="+mn-ea"/>
                <a:cs typeface="+mn-cs"/>
                <a:hlinkClick r:id="rId2"/>
              </a:rPr>
              <a:t>https://twitter.com/bhesp</a:t>
            </a:r>
            <a:br>
              <a:rPr lang="en-US" sz="2000" dirty="0">
                <a:solidFill>
                  <a:srgbClr val="35203B"/>
                </a:solidFill>
                <a:ea typeface="+mn-ea"/>
                <a:cs typeface="+mn-cs"/>
              </a:rPr>
            </a:br>
            <a:br>
              <a:rPr lang="en-US" sz="2000" dirty="0">
                <a:solidFill>
                  <a:srgbClr val="35203B"/>
                </a:solidFill>
                <a:ea typeface="+mn-ea"/>
                <a:cs typeface="+mn-cs"/>
              </a:rPr>
            </a:br>
            <a:r>
              <a:rPr lang="en-US" sz="2000" b="0" dirty="0">
                <a:solidFill>
                  <a:srgbClr val="35203B"/>
                </a:solidFill>
                <a:ea typeface="+mn-ea"/>
                <a:cs typeface="+mn-cs"/>
              </a:rPr>
              <a:t>Like BHESP on Facebook: </a:t>
            </a:r>
            <a:br>
              <a:rPr lang="en-US" sz="2000" b="0" dirty="0">
                <a:solidFill>
                  <a:srgbClr val="35203B"/>
                </a:solidFill>
                <a:ea typeface="+mn-ea"/>
                <a:cs typeface="+mn-cs"/>
              </a:rPr>
            </a:br>
            <a:r>
              <a:rPr lang="en-US" sz="2000" b="0" dirty="0">
                <a:solidFill>
                  <a:srgbClr val="35203B"/>
                </a:solidFill>
                <a:ea typeface="+mn-ea"/>
                <a:cs typeface="+mn-cs"/>
              </a:rPr>
              <a:t>    </a:t>
            </a:r>
            <a:r>
              <a:rPr lang="en-US" sz="2000" dirty="0">
                <a:solidFill>
                  <a:srgbClr val="35203B"/>
                </a:solidFill>
                <a:ea typeface="+mn-ea"/>
                <a:cs typeface="+mn-cs"/>
              </a:rPr>
              <a:t>   </a:t>
            </a:r>
            <a:r>
              <a:rPr lang="en-US" sz="2000" dirty="0">
                <a:solidFill>
                  <a:srgbClr val="35203B"/>
                </a:solidFill>
                <a:ea typeface="+mn-ea"/>
                <a:cs typeface="+mn-cs"/>
                <a:hlinkClick r:id="rId3"/>
              </a:rPr>
              <a:t>https://www.facebook.com/bar.hostess</a:t>
            </a:r>
            <a:br>
              <a:rPr lang="en-US" sz="2000" b="0" dirty="0">
                <a:solidFill>
                  <a:srgbClr val="35203B"/>
                </a:solidFill>
                <a:ea typeface="+mn-ea"/>
                <a:cs typeface="+mn-cs"/>
              </a:rPr>
            </a:br>
            <a:br>
              <a:rPr lang="en-US" sz="2000" dirty="0">
                <a:solidFill>
                  <a:srgbClr val="35203B"/>
                </a:solidFill>
                <a:ea typeface="+mn-ea"/>
                <a:cs typeface="+mn-cs"/>
              </a:rPr>
            </a:br>
            <a:r>
              <a:rPr lang="en-US" sz="2000" b="0" dirty="0">
                <a:solidFill>
                  <a:srgbClr val="35203B"/>
                </a:solidFill>
                <a:ea typeface="+mn-ea"/>
                <a:cs typeface="+mn-cs"/>
              </a:rPr>
              <a:t>Email us</a:t>
            </a:r>
            <a:br>
              <a:rPr lang="en-US" sz="2000" dirty="0">
                <a:solidFill>
                  <a:srgbClr val="35203B"/>
                </a:solidFill>
                <a:ea typeface="+mn-ea"/>
                <a:cs typeface="+mn-cs"/>
              </a:rPr>
            </a:br>
            <a:r>
              <a:rPr lang="en-US" sz="2000" dirty="0">
                <a:solidFill>
                  <a:srgbClr val="35203B"/>
                </a:solidFill>
                <a:ea typeface="+mn-ea"/>
                <a:cs typeface="+mn-cs"/>
              </a:rPr>
              <a:t>	</a:t>
            </a:r>
            <a:r>
              <a:rPr lang="en-US" sz="2000" dirty="0">
                <a:solidFill>
                  <a:srgbClr val="35203B"/>
                </a:solidFill>
                <a:ea typeface="+mn-ea"/>
                <a:cs typeface="+mn-cs"/>
                <a:hlinkClick r:id="rId4"/>
              </a:rPr>
              <a:t>info@bhesp.org</a:t>
            </a:r>
            <a:br>
              <a:rPr lang="en-US" sz="2000" dirty="0">
                <a:solidFill>
                  <a:srgbClr val="35203B"/>
                </a:solidFill>
                <a:ea typeface="+mn-ea"/>
                <a:cs typeface="+mn-cs"/>
              </a:rPr>
            </a:br>
            <a:r>
              <a:rPr lang="en-US" sz="2000" b="0" dirty="0">
                <a:solidFill>
                  <a:srgbClr val="35203B"/>
                </a:solidFill>
                <a:ea typeface="+mn-ea"/>
                <a:cs typeface="+mn-cs"/>
              </a:rPr>
              <a:t>Visit our Site</a:t>
            </a:r>
            <a:br>
              <a:rPr lang="en-US" sz="2000" b="0" dirty="0">
                <a:solidFill>
                  <a:srgbClr val="35203B"/>
                </a:solidFill>
                <a:ea typeface="+mn-ea"/>
                <a:cs typeface="+mn-cs"/>
              </a:rPr>
            </a:br>
            <a:r>
              <a:rPr lang="en-US" sz="2000" b="0" dirty="0">
                <a:solidFill>
                  <a:srgbClr val="35203B"/>
                </a:solidFill>
                <a:ea typeface="+mn-ea"/>
                <a:cs typeface="+mn-cs"/>
              </a:rPr>
              <a:t>	</a:t>
            </a:r>
            <a:r>
              <a:rPr lang="en-US" sz="2000" dirty="0">
                <a:ea typeface="+mn-ea"/>
                <a:cs typeface="+mn-cs"/>
                <a:hlinkClick r:id="rId5">
                  <a:extLst>
                    <a:ext uri="{A12FA001-AC4F-418D-AE19-62706E023703}">
                      <ahyp:hlinkClr xmlns:ahyp="http://schemas.microsoft.com/office/drawing/2018/hyperlinkcolor" val="tx"/>
                    </a:ext>
                  </a:extLst>
                </a:hlinkClick>
              </a:rPr>
              <a:t>https://www.bhesp.org</a:t>
            </a:r>
            <a:br>
              <a:rPr lang="en-US" sz="2000" dirty="0">
                <a:solidFill>
                  <a:srgbClr val="35203B"/>
                </a:solidFill>
                <a:ea typeface="+mn-ea"/>
                <a:cs typeface="+mn-cs"/>
              </a:rPr>
            </a:br>
            <a:br>
              <a:rPr lang="en-US" sz="2000" dirty="0">
                <a:solidFill>
                  <a:srgbClr val="35203B"/>
                </a:solidFill>
                <a:ea typeface="+mn-ea"/>
                <a:cs typeface="+mn-cs"/>
              </a:rPr>
            </a:br>
            <a:br>
              <a:rPr lang="en-US" sz="2000" dirty="0">
                <a:solidFill>
                  <a:srgbClr val="35203B"/>
                </a:solidFill>
                <a:ea typeface="+mn-ea"/>
                <a:cs typeface="+mn-cs"/>
              </a:rPr>
            </a:br>
            <a:endParaRPr lang="en-US" dirty="0"/>
          </a:p>
        </p:txBody>
      </p:sp>
      <p:sp>
        <p:nvSpPr>
          <p:cNvPr id="3" name="Text Placeholder 2">
            <a:extLst>
              <a:ext uri="{FF2B5EF4-FFF2-40B4-BE49-F238E27FC236}">
                <a16:creationId xmlns:a16="http://schemas.microsoft.com/office/drawing/2014/main" id="{69C3DEC2-88BA-4F56-ABF8-2CD0B5ED96F9}"/>
              </a:ext>
            </a:extLst>
          </p:cNvPr>
          <p:cNvSpPr>
            <a:spLocks noGrp="1"/>
          </p:cNvSpPr>
          <p:nvPr>
            <p:ph type="body" sz="quarter" idx="10"/>
          </p:nvPr>
        </p:nvSpPr>
        <p:spPr>
          <a:xfrm>
            <a:off x="3200400" y="1231490"/>
            <a:ext cx="8548688" cy="433798"/>
          </a:xfrm>
        </p:spPr>
        <p:txBody>
          <a:bodyPr/>
          <a:lstStyle/>
          <a:p>
            <a:r>
              <a:rPr lang="en-US" dirty="0"/>
              <a:t>Stay Connected with BHESP</a:t>
            </a:r>
          </a:p>
        </p:txBody>
      </p:sp>
      <p:pic>
        <p:nvPicPr>
          <p:cNvPr id="4" name="Picture 3" descr="BHESP FINALIZED CONCEPT.jpg">
            <a:extLst>
              <a:ext uri="{FF2B5EF4-FFF2-40B4-BE49-F238E27FC236}">
                <a16:creationId xmlns:a16="http://schemas.microsoft.com/office/drawing/2014/main" id="{1CA85106-868D-49E4-BC73-C00E2BD3CEBF}"/>
              </a:ext>
            </a:extLst>
          </p:cNvPr>
          <p:cNvPicPr/>
          <p:nvPr/>
        </p:nvPicPr>
        <p:blipFill>
          <a:blip r:embed="rId6" cstate="print"/>
          <a:srcRect/>
          <a:stretch>
            <a:fillRect/>
          </a:stretch>
        </p:blipFill>
        <p:spPr bwMode="auto">
          <a:xfrm>
            <a:off x="9760585" y="657226"/>
            <a:ext cx="1733550" cy="1228725"/>
          </a:xfrm>
          <a:prstGeom prst="rect">
            <a:avLst/>
          </a:prstGeom>
          <a:noFill/>
          <a:ln w="9525">
            <a:noFill/>
            <a:miter lim="800000"/>
            <a:headEnd/>
            <a:tailEnd/>
          </a:ln>
        </p:spPr>
      </p:pic>
    </p:spTree>
    <p:extLst>
      <p:ext uri="{BB962C8B-B14F-4D97-AF65-F5344CB8AC3E}">
        <p14:creationId xmlns:p14="http://schemas.microsoft.com/office/powerpoint/2010/main" val="3794632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BEBCFC-4907-6648-87B8-5CEE435505BA}"/>
              </a:ext>
            </a:extLst>
          </p:cNvPr>
          <p:cNvSpPr>
            <a:spLocks noGrp="1"/>
          </p:cNvSpPr>
          <p:nvPr>
            <p:ph sz="quarter" idx="13"/>
          </p:nvPr>
        </p:nvSpPr>
        <p:spPr/>
        <p:txBody>
          <a:bodyPr>
            <a:normAutofit/>
          </a:bodyPr>
          <a:lstStyle/>
          <a:p>
            <a:r>
              <a:rPr lang="en-US" dirty="0"/>
              <a:t>Bar Hostess Empowerment and Support Programme (BHESP) is a registered Non-Governmental Organization in Kenya.</a:t>
            </a:r>
          </a:p>
          <a:p>
            <a:r>
              <a:rPr lang="en-US" dirty="0"/>
              <a:t>Mission:  To influence policy and facilitate access to quality health services, human rights awareness, legal services and economic empowerment for bar hostesses, female sex workers, women who use drugs and vulnerable young women in Kenya. </a:t>
            </a:r>
          </a:p>
          <a:p>
            <a:r>
              <a:rPr lang="en-US" dirty="0"/>
              <a:t>Established in 1998. </a:t>
            </a:r>
          </a:p>
          <a:p>
            <a:r>
              <a:rPr lang="en-US" dirty="0"/>
              <a:t>BHESP has over 15 years’ experience in implementing HIV prevention, care and treatment programs, gender-based violence/human rights violation monitoring and response for female sex workers and young women in informal settlements of Nairobi, Kenya. </a:t>
            </a:r>
          </a:p>
          <a:p>
            <a:r>
              <a:rPr lang="en-US" dirty="0"/>
              <a:t>Established Cohort:18,968 Female Sex Workers</a:t>
            </a:r>
          </a:p>
        </p:txBody>
      </p:sp>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a:xfrm>
            <a:off x="4116391" y="390525"/>
            <a:ext cx="7632700" cy="1223964"/>
          </a:xfrm>
        </p:spPr>
        <p:txBody>
          <a:bodyPr>
            <a:normAutofit/>
          </a:bodyPr>
          <a:lstStyle/>
          <a:p>
            <a:r>
              <a:rPr lang="en-GB" noProof="0" dirty="0"/>
              <a:t>Who we are</a:t>
            </a:r>
          </a:p>
        </p:txBody>
      </p:sp>
      <p:pic>
        <p:nvPicPr>
          <p:cNvPr id="4" name="Picture 3" descr="BHESP FINALIZED CONCEPT.jpg">
            <a:extLst>
              <a:ext uri="{FF2B5EF4-FFF2-40B4-BE49-F238E27FC236}">
                <a16:creationId xmlns:a16="http://schemas.microsoft.com/office/drawing/2014/main" id="{18B44D9A-781C-4991-8FBE-BBD4FF1F4E66}"/>
              </a:ext>
            </a:extLst>
          </p:cNvPr>
          <p:cNvPicPr/>
          <p:nvPr/>
        </p:nvPicPr>
        <p:blipFill>
          <a:blip r:embed="rId2" cstate="print"/>
          <a:srcRect/>
          <a:stretch>
            <a:fillRect/>
          </a:stretch>
        </p:blipFill>
        <p:spPr bwMode="auto">
          <a:xfrm>
            <a:off x="9872345" y="385764"/>
            <a:ext cx="1733550" cy="1228725"/>
          </a:xfrm>
          <a:prstGeom prst="rect">
            <a:avLst/>
          </a:prstGeom>
          <a:noFill/>
          <a:ln w="9525">
            <a:noFill/>
            <a:miter lim="800000"/>
            <a:headEnd/>
            <a:tailEnd/>
          </a:ln>
        </p:spPr>
      </p:pic>
    </p:spTree>
    <p:extLst>
      <p:ext uri="{BB962C8B-B14F-4D97-AF65-F5344CB8AC3E}">
        <p14:creationId xmlns:p14="http://schemas.microsoft.com/office/powerpoint/2010/main" val="2694814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1F0406-5296-42DE-A334-2FFD5F95D326}"/>
              </a:ext>
            </a:extLst>
          </p:cNvPr>
          <p:cNvSpPr>
            <a:spLocks noGrp="1"/>
          </p:cNvSpPr>
          <p:nvPr>
            <p:ph type="title"/>
          </p:nvPr>
        </p:nvSpPr>
        <p:spPr>
          <a:xfrm>
            <a:off x="4116391" y="390525"/>
            <a:ext cx="7632700" cy="1223964"/>
          </a:xfrm>
        </p:spPr>
        <p:txBody>
          <a:bodyPr/>
          <a:lstStyle/>
          <a:p>
            <a:r>
              <a:rPr lang="en-US" dirty="0"/>
              <a:t>Key areas:</a:t>
            </a:r>
          </a:p>
        </p:txBody>
      </p:sp>
      <p:grpSp>
        <p:nvGrpSpPr>
          <p:cNvPr id="4" name="Group 3">
            <a:extLst>
              <a:ext uri="{FF2B5EF4-FFF2-40B4-BE49-F238E27FC236}">
                <a16:creationId xmlns:a16="http://schemas.microsoft.com/office/drawing/2014/main" id="{14B1CDD0-A12F-4445-B3FA-AEA84C8BA596}"/>
              </a:ext>
            </a:extLst>
          </p:cNvPr>
          <p:cNvGrpSpPr/>
          <p:nvPr/>
        </p:nvGrpSpPr>
        <p:grpSpPr>
          <a:xfrm>
            <a:off x="1249680" y="1976362"/>
            <a:ext cx="9758567" cy="4129798"/>
            <a:chOff x="768096" y="1219963"/>
            <a:chExt cx="3857585" cy="4107699"/>
          </a:xfrm>
        </p:grpSpPr>
        <p:grpSp>
          <p:nvGrpSpPr>
            <p:cNvPr id="5" name="Group 4">
              <a:extLst>
                <a:ext uri="{FF2B5EF4-FFF2-40B4-BE49-F238E27FC236}">
                  <a16:creationId xmlns:a16="http://schemas.microsoft.com/office/drawing/2014/main" id="{7FB45733-4C73-44D8-8F0A-12FFAF472C4B}"/>
                </a:ext>
              </a:extLst>
            </p:cNvPr>
            <p:cNvGrpSpPr/>
            <p:nvPr/>
          </p:nvGrpSpPr>
          <p:grpSpPr>
            <a:xfrm>
              <a:off x="1477925" y="1219964"/>
              <a:ext cx="3081938" cy="3081529"/>
              <a:chOff x="2046195" y="1305206"/>
              <a:chExt cx="4109252" cy="3298576"/>
            </a:xfrm>
          </p:grpSpPr>
          <p:sp>
            <p:nvSpPr>
              <p:cNvPr id="17" name="Freeform 783">
                <a:extLst>
                  <a:ext uri="{FF2B5EF4-FFF2-40B4-BE49-F238E27FC236}">
                    <a16:creationId xmlns:a16="http://schemas.microsoft.com/office/drawing/2014/main" id="{7B4F43B0-3A65-46E2-A36F-3C1EB90BFADE}"/>
                  </a:ext>
                </a:extLst>
              </p:cNvPr>
              <p:cNvSpPr>
                <a:spLocks/>
              </p:cNvSpPr>
              <p:nvPr/>
            </p:nvSpPr>
            <p:spPr bwMode="auto">
              <a:xfrm>
                <a:off x="2046195" y="3619532"/>
                <a:ext cx="4109252" cy="984250"/>
              </a:xfrm>
              <a:custGeom>
                <a:avLst/>
                <a:gdLst>
                  <a:gd name="T0" fmla="*/ 19662 w 19662"/>
                  <a:gd name="T1" fmla="*/ 0 h 4780"/>
                  <a:gd name="T2" fmla="*/ 2390 w 19662"/>
                  <a:gd name="T3" fmla="*/ 0 h 4780"/>
                  <a:gd name="T4" fmla="*/ 0 w 19662"/>
                  <a:gd name="T5" fmla="*/ 2390 h 4780"/>
                  <a:gd name="T6" fmla="*/ 2390 w 19662"/>
                  <a:gd name="T7" fmla="*/ 4780 h 4780"/>
                  <a:gd name="T8" fmla="*/ 19662 w 19662"/>
                  <a:gd name="T9" fmla="*/ 4780 h 4780"/>
                  <a:gd name="T10" fmla="*/ 19662 w 19662"/>
                  <a:gd name="T11" fmla="*/ 0 h 4780"/>
                </a:gdLst>
                <a:ahLst/>
                <a:cxnLst>
                  <a:cxn ang="0">
                    <a:pos x="T0" y="T1"/>
                  </a:cxn>
                  <a:cxn ang="0">
                    <a:pos x="T2" y="T3"/>
                  </a:cxn>
                  <a:cxn ang="0">
                    <a:pos x="T4" y="T5"/>
                  </a:cxn>
                  <a:cxn ang="0">
                    <a:pos x="T6" y="T7"/>
                  </a:cxn>
                  <a:cxn ang="0">
                    <a:pos x="T8" y="T9"/>
                  </a:cxn>
                  <a:cxn ang="0">
                    <a:pos x="T10" y="T11"/>
                  </a:cxn>
                </a:cxnLst>
                <a:rect l="0" t="0" r="r" b="b"/>
                <a:pathLst>
                  <a:path w="19662" h="4780">
                    <a:moveTo>
                      <a:pt x="19662" y="0"/>
                    </a:moveTo>
                    <a:lnTo>
                      <a:pt x="2390" y="0"/>
                    </a:lnTo>
                    <a:cubicBezTo>
                      <a:pt x="1070" y="0"/>
                      <a:pt x="0" y="1070"/>
                      <a:pt x="0" y="2390"/>
                    </a:cubicBezTo>
                    <a:cubicBezTo>
                      <a:pt x="0" y="3710"/>
                      <a:pt x="1070" y="4780"/>
                      <a:pt x="2390" y="4780"/>
                    </a:cubicBezTo>
                    <a:lnTo>
                      <a:pt x="19662" y="4780"/>
                    </a:lnTo>
                    <a:lnTo>
                      <a:pt x="1966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8" name="Freeform 784">
                <a:extLst>
                  <a:ext uri="{FF2B5EF4-FFF2-40B4-BE49-F238E27FC236}">
                    <a16:creationId xmlns:a16="http://schemas.microsoft.com/office/drawing/2014/main" id="{74BB454F-34D2-4F4C-A93A-204354E0133C}"/>
                  </a:ext>
                </a:extLst>
              </p:cNvPr>
              <p:cNvSpPr>
                <a:spLocks/>
              </p:cNvSpPr>
              <p:nvPr/>
            </p:nvSpPr>
            <p:spPr bwMode="auto">
              <a:xfrm>
                <a:off x="2054225" y="2510119"/>
                <a:ext cx="4101222" cy="982663"/>
              </a:xfrm>
              <a:custGeom>
                <a:avLst/>
                <a:gdLst>
                  <a:gd name="T0" fmla="*/ 19662 w 19662"/>
                  <a:gd name="T1" fmla="*/ 0 h 4780"/>
                  <a:gd name="T2" fmla="*/ 2390 w 19662"/>
                  <a:gd name="T3" fmla="*/ 0 h 4780"/>
                  <a:gd name="T4" fmla="*/ 0 w 19662"/>
                  <a:gd name="T5" fmla="*/ 2390 h 4780"/>
                  <a:gd name="T6" fmla="*/ 2390 w 19662"/>
                  <a:gd name="T7" fmla="*/ 4780 h 4780"/>
                  <a:gd name="T8" fmla="*/ 19662 w 19662"/>
                  <a:gd name="T9" fmla="*/ 4780 h 4780"/>
                  <a:gd name="T10" fmla="*/ 19662 w 19662"/>
                  <a:gd name="T11" fmla="*/ 0 h 4780"/>
                </a:gdLst>
                <a:ahLst/>
                <a:cxnLst>
                  <a:cxn ang="0">
                    <a:pos x="T0" y="T1"/>
                  </a:cxn>
                  <a:cxn ang="0">
                    <a:pos x="T2" y="T3"/>
                  </a:cxn>
                  <a:cxn ang="0">
                    <a:pos x="T4" y="T5"/>
                  </a:cxn>
                  <a:cxn ang="0">
                    <a:pos x="T6" y="T7"/>
                  </a:cxn>
                  <a:cxn ang="0">
                    <a:pos x="T8" y="T9"/>
                  </a:cxn>
                  <a:cxn ang="0">
                    <a:pos x="T10" y="T11"/>
                  </a:cxn>
                </a:cxnLst>
                <a:rect l="0" t="0" r="r" b="b"/>
                <a:pathLst>
                  <a:path w="19662" h="4780">
                    <a:moveTo>
                      <a:pt x="19662" y="0"/>
                    </a:moveTo>
                    <a:lnTo>
                      <a:pt x="2390" y="0"/>
                    </a:lnTo>
                    <a:cubicBezTo>
                      <a:pt x="1070" y="0"/>
                      <a:pt x="0" y="1070"/>
                      <a:pt x="0" y="2390"/>
                    </a:cubicBezTo>
                    <a:cubicBezTo>
                      <a:pt x="0" y="3710"/>
                      <a:pt x="1070" y="4780"/>
                      <a:pt x="2390" y="4780"/>
                    </a:cubicBezTo>
                    <a:lnTo>
                      <a:pt x="19662" y="4780"/>
                    </a:lnTo>
                    <a:lnTo>
                      <a:pt x="19662"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9" name="Freeform 785">
                <a:extLst>
                  <a:ext uri="{FF2B5EF4-FFF2-40B4-BE49-F238E27FC236}">
                    <a16:creationId xmlns:a16="http://schemas.microsoft.com/office/drawing/2014/main" id="{BCBF0E8E-5ECF-4219-B9C9-79531C13E253}"/>
                  </a:ext>
                </a:extLst>
              </p:cNvPr>
              <p:cNvSpPr>
                <a:spLocks/>
              </p:cNvSpPr>
              <p:nvPr/>
            </p:nvSpPr>
            <p:spPr bwMode="auto">
              <a:xfrm>
                <a:off x="2054225" y="1305206"/>
                <a:ext cx="4101222" cy="982663"/>
              </a:xfrm>
              <a:custGeom>
                <a:avLst/>
                <a:gdLst>
                  <a:gd name="T0" fmla="*/ 19662 w 19662"/>
                  <a:gd name="T1" fmla="*/ 0 h 4780"/>
                  <a:gd name="T2" fmla="*/ 2390 w 19662"/>
                  <a:gd name="T3" fmla="*/ 0 h 4780"/>
                  <a:gd name="T4" fmla="*/ 0 w 19662"/>
                  <a:gd name="T5" fmla="*/ 2390 h 4780"/>
                  <a:gd name="T6" fmla="*/ 2390 w 19662"/>
                  <a:gd name="T7" fmla="*/ 4780 h 4780"/>
                  <a:gd name="T8" fmla="*/ 19662 w 19662"/>
                  <a:gd name="T9" fmla="*/ 4780 h 4780"/>
                  <a:gd name="T10" fmla="*/ 19662 w 19662"/>
                  <a:gd name="T11" fmla="*/ 0 h 4780"/>
                </a:gdLst>
                <a:ahLst/>
                <a:cxnLst>
                  <a:cxn ang="0">
                    <a:pos x="T0" y="T1"/>
                  </a:cxn>
                  <a:cxn ang="0">
                    <a:pos x="T2" y="T3"/>
                  </a:cxn>
                  <a:cxn ang="0">
                    <a:pos x="T4" y="T5"/>
                  </a:cxn>
                  <a:cxn ang="0">
                    <a:pos x="T6" y="T7"/>
                  </a:cxn>
                  <a:cxn ang="0">
                    <a:pos x="T8" y="T9"/>
                  </a:cxn>
                  <a:cxn ang="0">
                    <a:pos x="T10" y="T11"/>
                  </a:cxn>
                </a:cxnLst>
                <a:rect l="0" t="0" r="r" b="b"/>
                <a:pathLst>
                  <a:path w="19662" h="4780">
                    <a:moveTo>
                      <a:pt x="19662" y="0"/>
                    </a:moveTo>
                    <a:lnTo>
                      <a:pt x="2390" y="0"/>
                    </a:lnTo>
                    <a:cubicBezTo>
                      <a:pt x="1070" y="0"/>
                      <a:pt x="0" y="1070"/>
                      <a:pt x="0" y="2390"/>
                    </a:cubicBezTo>
                    <a:cubicBezTo>
                      <a:pt x="0" y="3710"/>
                      <a:pt x="1070" y="4780"/>
                      <a:pt x="2390" y="4780"/>
                    </a:cubicBezTo>
                    <a:lnTo>
                      <a:pt x="19662" y="4780"/>
                    </a:lnTo>
                    <a:lnTo>
                      <a:pt x="19662"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6" name="Group 5">
              <a:extLst>
                <a:ext uri="{FF2B5EF4-FFF2-40B4-BE49-F238E27FC236}">
                  <a16:creationId xmlns:a16="http://schemas.microsoft.com/office/drawing/2014/main" id="{C42D585B-5CDF-4308-8B86-BEFC2A765E27}"/>
                </a:ext>
              </a:extLst>
            </p:cNvPr>
            <p:cNvGrpSpPr/>
            <p:nvPr/>
          </p:nvGrpSpPr>
          <p:grpSpPr>
            <a:xfrm>
              <a:off x="768096" y="1219963"/>
              <a:ext cx="1343238" cy="4107699"/>
              <a:chOff x="628650" y="1082669"/>
              <a:chExt cx="1436166" cy="4193835"/>
            </a:xfrm>
            <a:effectLst>
              <a:outerShdw blurRad="50800" dist="38100" dir="5400000" algn="t" rotWithShape="0">
                <a:prstClr val="black">
                  <a:alpha val="40000"/>
                </a:prstClr>
              </a:outerShdw>
            </a:effectLst>
          </p:grpSpPr>
          <p:sp>
            <p:nvSpPr>
              <p:cNvPr id="10" name="Rectangle 792">
                <a:extLst>
                  <a:ext uri="{FF2B5EF4-FFF2-40B4-BE49-F238E27FC236}">
                    <a16:creationId xmlns:a16="http://schemas.microsoft.com/office/drawing/2014/main" id="{2D13FD9C-D60B-4C60-B757-9D7BB2B203A4}"/>
                  </a:ext>
                </a:extLst>
              </p:cNvPr>
              <p:cNvSpPr>
                <a:spLocks noChangeArrowheads="1"/>
              </p:cNvSpPr>
              <p:nvPr/>
            </p:nvSpPr>
            <p:spPr bwMode="auto">
              <a:xfrm>
                <a:off x="810911" y="1611622"/>
                <a:ext cx="838200" cy="207171"/>
              </a:xfrm>
              <a:prstGeom prst="rect">
                <a:avLst/>
              </a:prstGeom>
              <a:solidFill>
                <a:srgbClr val="F5F6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 name="Rectangle 798">
                <a:extLst>
                  <a:ext uri="{FF2B5EF4-FFF2-40B4-BE49-F238E27FC236}">
                    <a16:creationId xmlns:a16="http://schemas.microsoft.com/office/drawing/2014/main" id="{8511CFE8-112C-4869-8FD2-820687737F36}"/>
                  </a:ext>
                </a:extLst>
              </p:cNvPr>
              <p:cNvSpPr>
                <a:spLocks noChangeArrowheads="1"/>
              </p:cNvSpPr>
              <p:nvPr/>
            </p:nvSpPr>
            <p:spPr bwMode="auto">
              <a:xfrm>
                <a:off x="1013650" y="3755436"/>
                <a:ext cx="838200" cy="207171"/>
              </a:xfrm>
              <a:prstGeom prst="rect">
                <a:avLst/>
              </a:prstGeom>
              <a:solidFill>
                <a:srgbClr val="F5F6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 name="Rectangle 801">
                <a:extLst>
                  <a:ext uri="{FF2B5EF4-FFF2-40B4-BE49-F238E27FC236}">
                    <a16:creationId xmlns:a16="http://schemas.microsoft.com/office/drawing/2014/main" id="{AF8FD9B6-8BCA-4923-90BA-A6D5BCCAEAF3}"/>
                  </a:ext>
                </a:extLst>
              </p:cNvPr>
              <p:cNvSpPr>
                <a:spLocks noChangeArrowheads="1"/>
              </p:cNvSpPr>
              <p:nvPr/>
            </p:nvSpPr>
            <p:spPr bwMode="auto">
              <a:xfrm>
                <a:off x="1013650" y="2726024"/>
                <a:ext cx="838200" cy="207171"/>
              </a:xfrm>
              <a:prstGeom prst="rect">
                <a:avLst/>
              </a:prstGeom>
              <a:solidFill>
                <a:srgbClr val="F5F6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 name="Freeform 802">
                <a:extLst>
                  <a:ext uri="{FF2B5EF4-FFF2-40B4-BE49-F238E27FC236}">
                    <a16:creationId xmlns:a16="http://schemas.microsoft.com/office/drawing/2014/main" id="{31D05E0A-051A-4143-899E-D084E996A850}"/>
                  </a:ext>
                </a:extLst>
              </p:cNvPr>
              <p:cNvSpPr>
                <a:spLocks/>
              </p:cNvSpPr>
              <p:nvPr/>
            </p:nvSpPr>
            <p:spPr bwMode="auto">
              <a:xfrm>
                <a:off x="628650" y="1082669"/>
                <a:ext cx="695004" cy="4193835"/>
              </a:xfrm>
              <a:prstGeom prst="roundRect">
                <a:avLst>
                  <a:gd name="adj" fmla="val 28265"/>
                </a:avLst>
              </a:pr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vert270" wrap="square" lIns="68580" tIns="34290" rIns="68580" bIns="34290" numCol="1" anchor="ctr" anchorCtr="0" compatLnSpc="1">
                <a:prstTxWarp prst="textNoShape">
                  <a:avLst/>
                </a:prstTxWarp>
              </a:bodyPr>
              <a:lstStyle/>
              <a:p>
                <a:pPr algn="ctr"/>
                <a:r>
                  <a:rPr lang="en-GB" sz="2400" b="1" dirty="0"/>
                  <a:t>Strategic Areas of Focus</a:t>
                </a:r>
                <a:endParaRPr lang="en-US" sz="2400" dirty="0"/>
              </a:p>
            </p:txBody>
          </p:sp>
          <p:sp>
            <p:nvSpPr>
              <p:cNvPr id="14" name="Oval 805">
                <a:extLst>
                  <a:ext uri="{FF2B5EF4-FFF2-40B4-BE49-F238E27FC236}">
                    <a16:creationId xmlns:a16="http://schemas.microsoft.com/office/drawing/2014/main" id="{80146A13-61B9-42F3-AD90-EBCCC6F75957}"/>
                  </a:ext>
                </a:extLst>
              </p:cNvPr>
              <p:cNvSpPr>
                <a:spLocks noChangeArrowheads="1"/>
              </p:cNvSpPr>
              <p:nvPr/>
            </p:nvSpPr>
            <p:spPr bwMode="auto">
              <a:xfrm>
                <a:off x="1442148" y="3526945"/>
                <a:ext cx="621792" cy="624430"/>
              </a:xfrm>
              <a:prstGeom prst="ellipse">
                <a:avLst/>
              </a:prstGeom>
              <a:solidFill>
                <a:srgbClr val="F5F6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4290" rIns="0" bIns="34290" numCol="1" anchor="ctr" anchorCtr="0" compatLnSpc="1">
                <a:prstTxWarp prst="textNoShape">
                  <a:avLst/>
                </a:prstTxWarp>
              </a:bodyPr>
              <a:lstStyle/>
              <a:p>
                <a:pPr algn="ctr"/>
                <a:r>
                  <a:rPr lang="en-US" b="1" dirty="0"/>
                  <a:t>03</a:t>
                </a:r>
              </a:p>
            </p:txBody>
          </p:sp>
          <p:sp>
            <p:nvSpPr>
              <p:cNvPr id="15" name="Oval 803">
                <a:extLst>
                  <a:ext uri="{FF2B5EF4-FFF2-40B4-BE49-F238E27FC236}">
                    <a16:creationId xmlns:a16="http://schemas.microsoft.com/office/drawing/2014/main" id="{F9114CFE-9E64-4C07-894E-BA0740F5F863}"/>
                  </a:ext>
                </a:extLst>
              </p:cNvPr>
              <p:cNvSpPr>
                <a:spLocks noChangeArrowheads="1"/>
              </p:cNvSpPr>
              <p:nvPr/>
            </p:nvSpPr>
            <p:spPr bwMode="auto">
              <a:xfrm>
                <a:off x="1441695" y="1410984"/>
                <a:ext cx="621792" cy="624430"/>
              </a:xfrm>
              <a:prstGeom prst="ellipse">
                <a:avLst/>
              </a:prstGeom>
              <a:solidFill>
                <a:srgbClr val="F5F6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4290" rIns="0" bIns="34290" numCol="1" anchor="ctr" anchorCtr="0" compatLnSpc="1">
                <a:prstTxWarp prst="textNoShape">
                  <a:avLst/>
                </a:prstTxWarp>
              </a:bodyPr>
              <a:lstStyle/>
              <a:p>
                <a:pPr algn="ctr"/>
                <a:r>
                  <a:rPr lang="en-US" b="1" dirty="0"/>
                  <a:t>01</a:t>
                </a:r>
              </a:p>
            </p:txBody>
          </p:sp>
          <p:sp>
            <p:nvSpPr>
              <p:cNvPr id="16" name="Oval 806">
                <a:extLst>
                  <a:ext uri="{FF2B5EF4-FFF2-40B4-BE49-F238E27FC236}">
                    <a16:creationId xmlns:a16="http://schemas.microsoft.com/office/drawing/2014/main" id="{43AAB772-CD5F-459A-82CA-B2B5A76EAD64}"/>
                  </a:ext>
                </a:extLst>
              </p:cNvPr>
              <p:cNvSpPr>
                <a:spLocks noChangeArrowheads="1"/>
              </p:cNvSpPr>
              <p:nvPr/>
            </p:nvSpPr>
            <p:spPr bwMode="auto">
              <a:xfrm>
                <a:off x="1443024" y="2516664"/>
                <a:ext cx="621792" cy="625889"/>
              </a:xfrm>
              <a:prstGeom prst="ellipse">
                <a:avLst/>
              </a:prstGeom>
              <a:solidFill>
                <a:srgbClr val="F5F6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4290" rIns="0" bIns="34290" numCol="1" anchor="ctr" anchorCtr="0" compatLnSpc="1">
                <a:prstTxWarp prst="textNoShape">
                  <a:avLst/>
                </a:prstTxWarp>
              </a:bodyPr>
              <a:lstStyle/>
              <a:p>
                <a:pPr algn="ctr"/>
                <a:r>
                  <a:rPr lang="en-US" b="1" dirty="0"/>
                  <a:t>02</a:t>
                </a:r>
              </a:p>
            </p:txBody>
          </p:sp>
        </p:grpSp>
        <p:sp>
          <p:nvSpPr>
            <p:cNvPr id="7" name="TextBox 6">
              <a:extLst>
                <a:ext uri="{FF2B5EF4-FFF2-40B4-BE49-F238E27FC236}">
                  <a16:creationId xmlns:a16="http://schemas.microsoft.com/office/drawing/2014/main" id="{605FC05D-F056-4607-A767-D4FEF2BA9F12}"/>
                </a:ext>
              </a:extLst>
            </p:cNvPr>
            <p:cNvSpPr txBox="1"/>
            <p:nvPr/>
          </p:nvSpPr>
          <p:spPr>
            <a:xfrm>
              <a:off x="2214467" y="1452597"/>
              <a:ext cx="2411214" cy="343842"/>
            </a:xfrm>
            <a:prstGeom prst="rect">
              <a:avLst/>
            </a:prstGeom>
            <a:noFill/>
          </p:spPr>
          <p:txBody>
            <a:bodyPr wrap="square" lIns="0" rIns="0" rtlCol="0" anchor="ctr">
              <a:spAutoFit/>
            </a:bodyPr>
            <a:lstStyle/>
            <a:p>
              <a:r>
                <a:rPr lang="en-US" sz="2000" b="1" dirty="0">
                  <a:solidFill>
                    <a:schemeClr val="bg1"/>
                  </a:solidFill>
                </a:rPr>
                <a:t>HIV/AIDS Prevention</a:t>
              </a:r>
            </a:p>
          </p:txBody>
        </p:sp>
        <p:sp>
          <p:nvSpPr>
            <p:cNvPr id="8" name="TextBox 7">
              <a:extLst>
                <a:ext uri="{FF2B5EF4-FFF2-40B4-BE49-F238E27FC236}">
                  <a16:creationId xmlns:a16="http://schemas.microsoft.com/office/drawing/2014/main" id="{E15C6B03-F2F3-42F8-9B25-48E72F3A217E}"/>
                </a:ext>
              </a:extLst>
            </p:cNvPr>
            <p:cNvSpPr txBox="1"/>
            <p:nvPr/>
          </p:nvSpPr>
          <p:spPr>
            <a:xfrm>
              <a:off x="2264072" y="2628633"/>
              <a:ext cx="2199900" cy="581885"/>
            </a:xfrm>
            <a:prstGeom prst="rect">
              <a:avLst/>
            </a:prstGeom>
            <a:noFill/>
          </p:spPr>
          <p:txBody>
            <a:bodyPr wrap="square" lIns="0" rIns="0" rtlCol="0" anchor="ctr">
              <a:spAutoFit/>
            </a:bodyPr>
            <a:lstStyle/>
            <a:p>
              <a:r>
                <a:rPr lang="en-US" sz="2000" b="1" dirty="0">
                  <a:solidFill>
                    <a:schemeClr val="bg1"/>
                  </a:solidFill>
                </a:rPr>
                <a:t>Care and Treatment.</a:t>
              </a:r>
            </a:p>
            <a:p>
              <a:endParaRPr lang="en-US" b="1" dirty="0">
                <a:solidFill>
                  <a:schemeClr val="bg1"/>
                </a:solidFill>
              </a:endParaRPr>
            </a:p>
          </p:txBody>
        </p:sp>
        <p:sp>
          <p:nvSpPr>
            <p:cNvPr id="9" name="TextBox 8">
              <a:extLst>
                <a:ext uri="{FF2B5EF4-FFF2-40B4-BE49-F238E27FC236}">
                  <a16:creationId xmlns:a16="http://schemas.microsoft.com/office/drawing/2014/main" id="{7A06B79D-419D-4D93-9132-6491E7876AAA}"/>
                </a:ext>
              </a:extLst>
            </p:cNvPr>
            <p:cNvSpPr txBox="1"/>
            <p:nvPr/>
          </p:nvSpPr>
          <p:spPr>
            <a:xfrm>
              <a:off x="2110092" y="3602267"/>
              <a:ext cx="2353881" cy="343842"/>
            </a:xfrm>
            <a:prstGeom prst="rect">
              <a:avLst/>
            </a:prstGeom>
            <a:noFill/>
          </p:spPr>
          <p:txBody>
            <a:bodyPr wrap="square" lIns="0" rIns="0" rtlCol="0" anchor="ctr">
              <a:spAutoFit/>
            </a:bodyPr>
            <a:lstStyle/>
            <a:p>
              <a:r>
                <a:rPr lang="en-US" sz="2000" b="1" dirty="0">
                  <a:solidFill>
                    <a:schemeClr val="bg1"/>
                  </a:solidFill>
                </a:rPr>
                <a:t>Gender/human rights/Advocacy</a:t>
              </a:r>
            </a:p>
          </p:txBody>
        </p:sp>
      </p:grpSp>
      <p:pic>
        <p:nvPicPr>
          <p:cNvPr id="20" name="Picture 19" descr="BHESP FINALIZED CONCEPT.jpg">
            <a:extLst>
              <a:ext uri="{FF2B5EF4-FFF2-40B4-BE49-F238E27FC236}">
                <a16:creationId xmlns:a16="http://schemas.microsoft.com/office/drawing/2014/main" id="{1AEA7581-ACB3-4472-A74C-EFA4A8EAE490}"/>
              </a:ext>
            </a:extLst>
          </p:cNvPr>
          <p:cNvPicPr/>
          <p:nvPr/>
        </p:nvPicPr>
        <p:blipFill>
          <a:blip r:embed="rId2" cstate="print"/>
          <a:srcRect/>
          <a:stretch>
            <a:fillRect/>
          </a:stretch>
        </p:blipFill>
        <p:spPr bwMode="auto">
          <a:xfrm>
            <a:off x="9567545" y="271478"/>
            <a:ext cx="1733550" cy="1228725"/>
          </a:xfrm>
          <a:prstGeom prst="rect">
            <a:avLst/>
          </a:prstGeom>
          <a:noFill/>
          <a:ln w="9525">
            <a:noFill/>
            <a:miter lim="800000"/>
            <a:headEnd/>
            <a:tailEnd/>
          </a:ln>
        </p:spPr>
      </p:pic>
    </p:spTree>
    <p:extLst>
      <p:ext uri="{BB962C8B-B14F-4D97-AF65-F5344CB8AC3E}">
        <p14:creationId xmlns:p14="http://schemas.microsoft.com/office/powerpoint/2010/main" val="1170046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9700112-9DA5-B142-8765-ED6A3B94F2B2}"/>
              </a:ext>
            </a:extLst>
          </p:cNvPr>
          <p:cNvSpPr>
            <a:spLocks noGrp="1"/>
          </p:cNvSpPr>
          <p:nvPr>
            <p:ph type="body" sz="quarter" idx="10"/>
          </p:nvPr>
        </p:nvSpPr>
        <p:spPr>
          <a:xfrm>
            <a:off x="2042159" y="2097088"/>
            <a:ext cx="9693865" cy="4103687"/>
          </a:xfrm>
        </p:spPr>
        <p:txBody>
          <a:bodyPr>
            <a:normAutofit fontScale="85000" lnSpcReduction="10000"/>
          </a:bodyPr>
          <a:lstStyle/>
          <a:p>
            <a:pPr marL="457200" indent="-457200">
              <a:buFont typeface="Wingdings" panose="05000000000000000000" pitchFamily="2" charset="2"/>
              <a:buChar char="v"/>
            </a:pPr>
            <a:r>
              <a:rPr lang="en-US" b="0" dirty="0">
                <a:solidFill>
                  <a:schemeClr val="tx1"/>
                </a:solidFill>
              </a:rPr>
              <a:t>Impacts of COVID 19 created significant interruptions in access to HIV services for Key Population. This has led to economic uncertainty, increased risk-taking behavior, further experience of stigma and personal violence. Community outreach and traditional peer outreach approaches which have been the norm in service delivery have since been disrupted. </a:t>
            </a:r>
          </a:p>
          <a:p>
            <a:pPr marL="457200" indent="-457200">
              <a:buFont typeface="Wingdings" panose="05000000000000000000" pitchFamily="2" charset="2"/>
              <a:buChar char="v"/>
            </a:pPr>
            <a:r>
              <a:rPr lang="en-US" b="0" dirty="0">
                <a:solidFill>
                  <a:schemeClr val="tx1"/>
                </a:solidFill>
              </a:rPr>
              <a:t>BHESP prioritized differentiated service delivery model towards achieving the 95 95 95 UNAIDS global goal amidst COVID 19 pandemic guided by the key principles as involvement of the client, providing alternative, stigma free and needs oriented service delivery model.</a:t>
            </a:r>
            <a:endParaRPr lang="en-GB" noProof="0" dirty="0">
              <a:solidFill>
                <a:schemeClr val="tx1"/>
              </a:solidFill>
            </a:endParaRPr>
          </a:p>
        </p:txBody>
      </p:sp>
      <p:sp>
        <p:nvSpPr>
          <p:cNvPr id="4" name="Title 3">
            <a:extLst>
              <a:ext uri="{FF2B5EF4-FFF2-40B4-BE49-F238E27FC236}">
                <a16:creationId xmlns:a16="http://schemas.microsoft.com/office/drawing/2014/main" id="{C93E86D9-734E-CD4A-98AC-D989E4E5E744}"/>
              </a:ext>
            </a:extLst>
          </p:cNvPr>
          <p:cNvSpPr>
            <a:spLocks noGrp="1"/>
          </p:cNvSpPr>
          <p:nvPr>
            <p:ph type="title"/>
          </p:nvPr>
        </p:nvSpPr>
        <p:spPr>
          <a:xfrm>
            <a:off x="2042160" y="441325"/>
            <a:ext cx="9706931" cy="1223964"/>
          </a:xfrm>
        </p:spPr>
        <p:txBody>
          <a:bodyPr>
            <a:normAutofit fontScale="90000"/>
          </a:bodyPr>
          <a:lstStyle/>
          <a:p>
            <a:pPr algn="ctr"/>
            <a:r>
              <a:rPr lang="en-GB" noProof="0" dirty="0">
                <a:latin typeface="+mj-lt"/>
              </a:rPr>
              <a:t>Background of BHESP Differentiated Service Delivery Models</a:t>
            </a:r>
            <a:endParaRPr lang="en-GB" noProof="0" dirty="0"/>
          </a:p>
        </p:txBody>
      </p:sp>
      <p:pic>
        <p:nvPicPr>
          <p:cNvPr id="6" name="Picture 5" descr="BHESP FINALIZED CONCEPT.jpg">
            <a:extLst>
              <a:ext uri="{FF2B5EF4-FFF2-40B4-BE49-F238E27FC236}">
                <a16:creationId xmlns:a16="http://schemas.microsoft.com/office/drawing/2014/main" id="{E1DF99E9-2609-4326-9446-42077424DED6}"/>
              </a:ext>
            </a:extLst>
          </p:cNvPr>
          <p:cNvPicPr/>
          <p:nvPr/>
        </p:nvPicPr>
        <p:blipFill>
          <a:blip r:embed="rId2" cstate="print"/>
          <a:srcRect/>
          <a:stretch>
            <a:fillRect/>
          </a:stretch>
        </p:blipFill>
        <p:spPr bwMode="auto">
          <a:xfrm>
            <a:off x="10149840" y="-101283"/>
            <a:ext cx="1733550" cy="1228725"/>
          </a:xfrm>
          <a:prstGeom prst="rect">
            <a:avLst/>
          </a:prstGeom>
          <a:noFill/>
          <a:ln w="9525">
            <a:noFill/>
            <a:miter lim="800000"/>
            <a:headEnd/>
            <a:tailEnd/>
          </a:ln>
        </p:spPr>
      </p:pic>
    </p:spTree>
    <p:extLst>
      <p:ext uri="{BB962C8B-B14F-4D97-AF65-F5344CB8AC3E}">
        <p14:creationId xmlns:p14="http://schemas.microsoft.com/office/powerpoint/2010/main" val="1878835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DC157-44AC-4500-9C8A-3EF2326A6CAF}"/>
              </a:ext>
            </a:extLst>
          </p:cNvPr>
          <p:cNvSpPr>
            <a:spLocks noGrp="1"/>
          </p:cNvSpPr>
          <p:nvPr>
            <p:ph type="title"/>
          </p:nvPr>
        </p:nvSpPr>
        <p:spPr>
          <a:xfrm>
            <a:off x="629920" y="441325"/>
            <a:ext cx="11119171" cy="5759450"/>
          </a:xfrm>
        </p:spPr>
        <p:txBody>
          <a:bodyPr>
            <a:normAutofit/>
          </a:bodyPr>
          <a:lstStyle/>
          <a:p>
            <a:r>
              <a:rPr lang="en-US" sz="2000" dirty="0"/>
              <a:t>                 </a:t>
            </a:r>
            <a:r>
              <a:rPr lang="en-US" sz="2800" dirty="0"/>
              <a:t>COVID-19: REASON FOR ADAPTATION </a:t>
            </a:r>
            <a:br>
              <a:rPr lang="en-US" sz="2000" dirty="0"/>
            </a:br>
            <a:br>
              <a:rPr lang="en-US" sz="2000" dirty="0"/>
            </a:br>
            <a:r>
              <a:rPr lang="en-US" sz="2000" b="0" dirty="0">
                <a:solidFill>
                  <a:schemeClr val="tx1"/>
                </a:solidFill>
              </a:rPr>
              <a:t>• For sex workers, the effects of the COVID-19 pandemic go beyond the virus: growing financial insecurity has led to a new desperation, potentially increasing the risk of sexualized violence and poor health outcomes.</a:t>
            </a:r>
            <a:br>
              <a:rPr lang="en-US" sz="2000" b="0" dirty="0">
                <a:solidFill>
                  <a:schemeClr val="tx1"/>
                </a:solidFill>
              </a:rPr>
            </a:br>
            <a:r>
              <a:rPr lang="en-US" sz="2000" b="0" dirty="0">
                <a:solidFill>
                  <a:schemeClr val="tx1"/>
                </a:solidFill>
              </a:rPr>
              <a:t>• Government direction to give 3 months ART refills, our sites struggled with potential stock outs and gaps in adherence support. </a:t>
            </a:r>
            <a:br>
              <a:rPr lang="en-US" sz="2000" b="0" dirty="0">
                <a:solidFill>
                  <a:schemeClr val="tx1"/>
                </a:solidFill>
              </a:rPr>
            </a:br>
            <a:r>
              <a:rPr lang="en-US" sz="2000" b="0" dirty="0">
                <a:solidFill>
                  <a:schemeClr val="tx1"/>
                </a:solidFill>
              </a:rPr>
              <a:t>• The cessation of movement, dusk to dawn curfew, stay-at-home, closure of bars and clubs (hotspots), lock down of high COVID 19 areas and a ban on all forms of gatherings drastically made it difficult for the sex workers to access their healthcare needs especially HIV care and treatment. </a:t>
            </a:r>
            <a:br>
              <a:rPr lang="en-US" sz="2000" b="0" dirty="0">
                <a:solidFill>
                  <a:schemeClr val="tx1"/>
                </a:solidFill>
              </a:rPr>
            </a:br>
            <a:r>
              <a:rPr lang="en-US" sz="2000" b="0" dirty="0">
                <a:solidFill>
                  <a:schemeClr val="tx1"/>
                </a:solidFill>
              </a:rPr>
              <a:t>• Increased rates in missed appointments due to fear of contracting COVID in the sites. </a:t>
            </a:r>
            <a:br>
              <a:rPr lang="en-US" sz="2000" b="0" dirty="0">
                <a:solidFill>
                  <a:schemeClr val="tx1"/>
                </a:solidFill>
              </a:rPr>
            </a:br>
            <a:r>
              <a:rPr lang="en-US" sz="2000" b="0" dirty="0">
                <a:solidFill>
                  <a:schemeClr val="tx1"/>
                </a:solidFill>
              </a:rPr>
              <a:t>• Healthcare facilities limiting the number of clients they are serving at a time to observe social distancing rules</a:t>
            </a:r>
          </a:p>
        </p:txBody>
      </p:sp>
      <p:pic>
        <p:nvPicPr>
          <p:cNvPr id="3" name="Picture 2" descr="BHESP FINALIZED CONCEPT.jpg">
            <a:extLst>
              <a:ext uri="{FF2B5EF4-FFF2-40B4-BE49-F238E27FC236}">
                <a16:creationId xmlns:a16="http://schemas.microsoft.com/office/drawing/2014/main" id="{F501EAA7-EDC5-4471-9377-ABAF6681B055}"/>
              </a:ext>
            </a:extLst>
          </p:cNvPr>
          <p:cNvPicPr/>
          <p:nvPr/>
        </p:nvPicPr>
        <p:blipFill>
          <a:blip r:embed="rId2" cstate="print"/>
          <a:srcRect/>
          <a:stretch>
            <a:fillRect/>
          </a:stretch>
        </p:blipFill>
        <p:spPr bwMode="auto">
          <a:xfrm>
            <a:off x="9828530" y="441325"/>
            <a:ext cx="1733550" cy="1228725"/>
          </a:xfrm>
          <a:prstGeom prst="rect">
            <a:avLst/>
          </a:prstGeom>
          <a:noFill/>
          <a:ln w="9525">
            <a:noFill/>
            <a:miter lim="800000"/>
            <a:headEnd/>
            <a:tailEnd/>
          </a:ln>
        </p:spPr>
      </p:pic>
    </p:spTree>
    <p:extLst>
      <p:ext uri="{BB962C8B-B14F-4D97-AF65-F5344CB8AC3E}">
        <p14:creationId xmlns:p14="http://schemas.microsoft.com/office/powerpoint/2010/main" val="587341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512588-AD71-A541-8C67-D48304F18673}"/>
              </a:ext>
            </a:extLst>
          </p:cNvPr>
          <p:cNvSpPr>
            <a:spLocks noGrp="1"/>
          </p:cNvSpPr>
          <p:nvPr>
            <p:ph type="body" sz="quarter" idx="13"/>
          </p:nvPr>
        </p:nvSpPr>
        <p:spPr>
          <a:xfrm>
            <a:off x="442907" y="2697694"/>
            <a:ext cx="6191573" cy="3235745"/>
          </a:xfrm>
        </p:spPr>
        <p:txBody>
          <a:bodyPr>
            <a:normAutofit fontScale="92500"/>
          </a:bodyPr>
          <a:lstStyle/>
          <a:p>
            <a:r>
              <a:rPr lang="en-US" dirty="0"/>
              <a:t>1. To increase understanding on how organizations from Kenya are delivering care to Sex Workers in the advent of Covid-19</a:t>
            </a:r>
          </a:p>
          <a:p>
            <a:br>
              <a:rPr lang="en-US" dirty="0"/>
            </a:br>
            <a:r>
              <a:rPr lang="en-US" dirty="0"/>
              <a:t>2. To collaboratively identify what strategies affect the effectiveness and efficiency of Differentiated Service Delivery for key populations</a:t>
            </a:r>
          </a:p>
          <a:p>
            <a:br>
              <a:rPr lang="en-US" dirty="0"/>
            </a:br>
            <a:r>
              <a:rPr lang="en-US" dirty="0"/>
              <a:t>3. To improve global consensus on means of supporting scale up of DSD for key populations.</a:t>
            </a:r>
            <a:endParaRPr lang="en-GB" noProof="0" dirty="0"/>
          </a:p>
        </p:txBody>
      </p:sp>
      <p:sp>
        <p:nvSpPr>
          <p:cNvPr id="4" name="Title 3">
            <a:extLst>
              <a:ext uri="{FF2B5EF4-FFF2-40B4-BE49-F238E27FC236}">
                <a16:creationId xmlns:a16="http://schemas.microsoft.com/office/drawing/2014/main" id="{4A6D1EF3-464C-2441-9B81-0D92458A9140}"/>
              </a:ext>
            </a:extLst>
          </p:cNvPr>
          <p:cNvSpPr>
            <a:spLocks noGrp="1"/>
          </p:cNvSpPr>
          <p:nvPr>
            <p:ph type="title"/>
          </p:nvPr>
        </p:nvSpPr>
        <p:spPr>
          <a:xfrm>
            <a:off x="442909" y="1269054"/>
            <a:ext cx="5437187" cy="1428641"/>
          </a:xfrm>
        </p:spPr>
        <p:txBody>
          <a:bodyPr/>
          <a:lstStyle/>
          <a:p>
            <a:pPr algn="ctr"/>
            <a:r>
              <a:rPr lang="en-GB" noProof="0" dirty="0"/>
              <a:t>Workshop Objectives</a:t>
            </a:r>
          </a:p>
        </p:txBody>
      </p:sp>
      <p:pic>
        <p:nvPicPr>
          <p:cNvPr id="6" name="Picture Placeholder 5">
            <a:extLst>
              <a:ext uri="{FF2B5EF4-FFF2-40B4-BE49-F238E27FC236}">
                <a16:creationId xmlns:a16="http://schemas.microsoft.com/office/drawing/2014/main" id="{F11B9C82-957C-49FE-974B-CE0FDC5C833C}"/>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8788" b="8788"/>
          <a:stretch>
            <a:fillRect/>
          </a:stretch>
        </p:blipFill>
        <p:spPr>
          <a:xfrm>
            <a:off x="6736080" y="339725"/>
            <a:ext cx="5013008" cy="5975350"/>
          </a:xfrm>
          <a:prstGeom prst="rect">
            <a:avLst/>
          </a:prstGeom>
        </p:spPr>
      </p:pic>
      <p:pic>
        <p:nvPicPr>
          <p:cNvPr id="5" name="Picture 4" descr="BHESP FINALIZED CONCEPT.jpg">
            <a:extLst>
              <a:ext uri="{FF2B5EF4-FFF2-40B4-BE49-F238E27FC236}">
                <a16:creationId xmlns:a16="http://schemas.microsoft.com/office/drawing/2014/main" id="{7EC950D4-DC95-4F4B-A3A7-CFAFF9CCC8FC}"/>
              </a:ext>
            </a:extLst>
          </p:cNvPr>
          <p:cNvPicPr/>
          <p:nvPr/>
        </p:nvPicPr>
        <p:blipFill>
          <a:blip r:embed="rId3" cstate="print"/>
          <a:srcRect/>
          <a:stretch>
            <a:fillRect/>
          </a:stretch>
        </p:blipFill>
        <p:spPr bwMode="auto">
          <a:xfrm>
            <a:off x="8375809" y="-23132"/>
            <a:ext cx="1733550" cy="1228725"/>
          </a:xfrm>
          <a:prstGeom prst="rect">
            <a:avLst/>
          </a:prstGeom>
          <a:noFill/>
          <a:ln w="9525">
            <a:noFill/>
            <a:miter lim="800000"/>
            <a:headEnd/>
            <a:tailEnd/>
          </a:ln>
        </p:spPr>
      </p:pic>
    </p:spTree>
    <p:extLst>
      <p:ext uri="{BB962C8B-B14F-4D97-AF65-F5344CB8AC3E}">
        <p14:creationId xmlns:p14="http://schemas.microsoft.com/office/powerpoint/2010/main" val="2033570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8C3947-A950-4404-A80C-D79922566BFC}"/>
              </a:ext>
            </a:extLst>
          </p:cNvPr>
          <p:cNvSpPr>
            <a:spLocks noGrp="1"/>
          </p:cNvSpPr>
          <p:nvPr>
            <p:ph sz="quarter" idx="13"/>
          </p:nvPr>
        </p:nvSpPr>
        <p:spPr/>
        <p:txBody>
          <a:bodyPr/>
          <a:lstStyle/>
          <a:p>
            <a:r>
              <a:rPr lang="en-US" dirty="0"/>
              <a:t>Various definitions from various Programmes.</a:t>
            </a:r>
          </a:p>
          <a:p>
            <a:r>
              <a:rPr lang="en-US" dirty="0"/>
              <a:t>According to consensus definition (WHO,UNAIDS, CDC, GR, USAID,…)</a:t>
            </a:r>
          </a:p>
          <a:p>
            <a:pPr marL="342900" indent="-342900">
              <a:buFont typeface="Wingdings" panose="05000000000000000000" pitchFamily="2" charset="2"/>
              <a:buChar char="Ø"/>
            </a:pPr>
            <a:r>
              <a:rPr lang="en-US" dirty="0"/>
              <a:t>Differentiated care is a client centered approach that simplifies and adapts HIV services across the cascade to reflect the preferences and expectations of groups of people living with reducing unnecessary burdens on the health system</a:t>
            </a:r>
          </a:p>
        </p:txBody>
      </p:sp>
      <p:sp>
        <p:nvSpPr>
          <p:cNvPr id="3" name="Title 2">
            <a:extLst>
              <a:ext uri="{FF2B5EF4-FFF2-40B4-BE49-F238E27FC236}">
                <a16:creationId xmlns:a16="http://schemas.microsoft.com/office/drawing/2014/main" id="{A90B9DD0-81C1-4880-9BF5-6BD5BEEC4C77}"/>
              </a:ext>
            </a:extLst>
          </p:cNvPr>
          <p:cNvSpPr>
            <a:spLocks noGrp="1"/>
          </p:cNvSpPr>
          <p:nvPr>
            <p:ph type="title"/>
          </p:nvPr>
        </p:nvSpPr>
        <p:spPr>
          <a:xfrm>
            <a:off x="2529840" y="390525"/>
            <a:ext cx="9219251" cy="1223964"/>
          </a:xfrm>
        </p:spPr>
        <p:txBody>
          <a:bodyPr/>
          <a:lstStyle/>
          <a:p>
            <a:r>
              <a:rPr lang="en-US" dirty="0"/>
              <a:t>Differentiated Care</a:t>
            </a:r>
          </a:p>
        </p:txBody>
      </p:sp>
      <p:pic>
        <p:nvPicPr>
          <p:cNvPr id="5" name="Content Placeholder 5">
            <a:extLst>
              <a:ext uri="{FF2B5EF4-FFF2-40B4-BE49-F238E27FC236}">
                <a16:creationId xmlns:a16="http://schemas.microsoft.com/office/drawing/2014/main" id="{BF790836-EA6B-4A10-A4B8-D3AB69E34D3B}"/>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314" r="314"/>
          <a:stretch>
            <a:fillRect/>
          </a:stretch>
        </p:blipFill>
        <p:spPr>
          <a:xfrm>
            <a:off x="6311900" y="2097088"/>
            <a:ext cx="5437188" cy="4103687"/>
          </a:xfrm>
        </p:spPr>
      </p:pic>
      <p:pic>
        <p:nvPicPr>
          <p:cNvPr id="6" name="Picture 5" descr="BHESP FINALIZED CONCEPT.jpg">
            <a:extLst>
              <a:ext uri="{FF2B5EF4-FFF2-40B4-BE49-F238E27FC236}">
                <a16:creationId xmlns:a16="http://schemas.microsoft.com/office/drawing/2014/main" id="{5090BB93-92DA-4E29-8ACE-E172D97A225B}"/>
              </a:ext>
            </a:extLst>
          </p:cNvPr>
          <p:cNvPicPr/>
          <p:nvPr/>
        </p:nvPicPr>
        <p:blipFill>
          <a:blip r:embed="rId3" cstate="print"/>
          <a:srcRect/>
          <a:stretch>
            <a:fillRect/>
          </a:stretch>
        </p:blipFill>
        <p:spPr bwMode="auto">
          <a:xfrm>
            <a:off x="9730740" y="213677"/>
            <a:ext cx="1733550" cy="1228725"/>
          </a:xfrm>
          <a:prstGeom prst="rect">
            <a:avLst/>
          </a:prstGeom>
          <a:noFill/>
          <a:ln w="9525">
            <a:noFill/>
            <a:miter lim="800000"/>
            <a:headEnd/>
            <a:tailEnd/>
          </a:ln>
        </p:spPr>
      </p:pic>
    </p:spTree>
    <p:extLst>
      <p:ext uri="{BB962C8B-B14F-4D97-AF65-F5344CB8AC3E}">
        <p14:creationId xmlns:p14="http://schemas.microsoft.com/office/powerpoint/2010/main" val="213246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4A9785-5714-F747-B084-91CE0A734F24}"/>
              </a:ext>
            </a:extLst>
          </p:cNvPr>
          <p:cNvSpPr>
            <a:spLocks noGrp="1"/>
          </p:cNvSpPr>
          <p:nvPr>
            <p:ph sz="quarter" idx="14"/>
          </p:nvPr>
        </p:nvSpPr>
        <p:spPr>
          <a:xfrm>
            <a:off x="1940561" y="1788161"/>
            <a:ext cx="9930450" cy="4371978"/>
          </a:xfrm>
        </p:spPr>
        <p:txBody>
          <a:bodyPr>
            <a:normAutofit/>
          </a:bodyPr>
          <a:lstStyle/>
          <a:p>
            <a:r>
              <a:rPr lang="en-US" dirty="0">
                <a:latin typeface="+mj-lt"/>
              </a:rPr>
              <a:t>DSD - Redefinition of Stability - Established on ART.</a:t>
            </a:r>
          </a:p>
          <a:p>
            <a:pPr marL="41275" algn="just">
              <a:lnSpc>
                <a:spcPct val="115000"/>
              </a:lnSpc>
              <a:spcBef>
                <a:spcPts val="200"/>
              </a:spcBef>
              <a:spcAft>
                <a:spcPts val="200"/>
              </a:spcAft>
            </a:pPr>
            <a:r>
              <a:rPr lang="en-US" spc="-10" dirty="0">
                <a:latin typeface="+mj-lt"/>
                <a:ea typeface="Trebuchet MS" panose="020B0603020202020204" pitchFamily="34" charset="0"/>
                <a:cs typeface="Trebuchet MS" panose="020B0603020202020204" pitchFamily="34" charset="0"/>
              </a:rPr>
              <a:t>Patients </a:t>
            </a:r>
            <a:r>
              <a:rPr lang="en-US" b="1" spc="-10" dirty="0">
                <a:latin typeface="+mj-lt"/>
                <a:ea typeface="Trebuchet MS" panose="020B0603020202020204" pitchFamily="34" charset="0"/>
                <a:cs typeface="Trebuchet MS" panose="020B0603020202020204" pitchFamily="34" charset="0"/>
              </a:rPr>
              <a:t>established on ART</a:t>
            </a:r>
            <a:r>
              <a:rPr lang="en-US" b="1" spc="30" dirty="0">
                <a:latin typeface="+mj-lt"/>
                <a:ea typeface="Trebuchet MS" panose="020B0603020202020204" pitchFamily="34" charset="0"/>
                <a:cs typeface="Trebuchet MS" panose="020B0603020202020204" pitchFamily="34" charset="0"/>
              </a:rPr>
              <a:t> </a:t>
            </a:r>
            <a:r>
              <a:rPr lang="en-US" dirty="0">
                <a:latin typeface="+mj-lt"/>
                <a:ea typeface="Trebuchet MS" panose="020B0603020202020204" pitchFamily="34" charset="0"/>
                <a:cs typeface="Trebuchet MS" panose="020B0603020202020204" pitchFamily="34" charset="0"/>
              </a:rPr>
              <a:t>(</a:t>
            </a:r>
            <a:r>
              <a:rPr lang="en-US" spc="-15" dirty="0">
                <a:latin typeface="+mj-lt"/>
                <a:ea typeface="Trebuchet MS" panose="020B0603020202020204" pitchFamily="34" charset="0"/>
                <a:cs typeface="Trebuchet MS" panose="020B0603020202020204" pitchFamily="34" charset="0"/>
              </a:rPr>
              <a:t>m</a:t>
            </a:r>
            <a:r>
              <a:rPr lang="en-US" dirty="0">
                <a:latin typeface="+mj-lt"/>
                <a:ea typeface="Trebuchet MS" panose="020B0603020202020204" pitchFamily="34" charset="0"/>
                <a:cs typeface="Trebuchet MS" panose="020B0603020202020204" pitchFamily="34" charset="0"/>
              </a:rPr>
              <a:t>u</a:t>
            </a:r>
            <a:r>
              <a:rPr lang="en-US" spc="-5" dirty="0">
                <a:latin typeface="+mj-lt"/>
                <a:ea typeface="Trebuchet MS" panose="020B0603020202020204" pitchFamily="34" charset="0"/>
                <a:cs typeface="Trebuchet MS" panose="020B0603020202020204" pitchFamily="34" charset="0"/>
              </a:rPr>
              <a:t>s</a:t>
            </a:r>
            <a:r>
              <a:rPr lang="en-US" dirty="0">
                <a:latin typeface="+mj-lt"/>
                <a:ea typeface="Trebuchet MS" panose="020B0603020202020204" pitchFamily="34" charset="0"/>
                <a:cs typeface="Trebuchet MS" panose="020B0603020202020204" pitchFamily="34" charset="0"/>
              </a:rPr>
              <a:t>t</a:t>
            </a:r>
            <a:r>
              <a:rPr lang="en-US" spc="25" dirty="0">
                <a:latin typeface="+mj-lt"/>
                <a:ea typeface="Trebuchet MS" panose="020B0603020202020204" pitchFamily="34" charset="0"/>
                <a:cs typeface="Trebuchet MS" panose="020B0603020202020204" pitchFamily="34" charset="0"/>
              </a:rPr>
              <a:t> </a:t>
            </a:r>
            <a:r>
              <a:rPr lang="en-US" dirty="0">
                <a:latin typeface="+mj-lt"/>
                <a:ea typeface="Trebuchet MS" panose="020B0603020202020204" pitchFamily="34" charset="0"/>
                <a:cs typeface="Trebuchet MS" panose="020B0603020202020204" pitchFamily="34" charset="0"/>
              </a:rPr>
              <a:t>h</a:t>
            </a:r>
            <a:r>
              <a:rPr lang="en-US" spc="-15" dirty="0">
                <a:latin typeface="+mj-lt"/>
                <a:ea typeface="Trebuchet MS" panose="020B0603020202020204" pitchFamily="34" charset="0"/>
                <a:cs typeface="Trebuchet MS" panose="020B0603020202020204" pitchFamily="34" charset="0"/>
              </a:rPr>
              <a:t>a</a:t>
            </a:r>
            <a:r>
              <a:rPr lang="en-US" spc="-5" dirty="0">
                <a:latin typeface="+mj-lt"/>
                <a:ea typeface="Trebuchet MS" panose="020B0603020202020204" pitchFamily="34" charset="0"/>
                <a:cs typeface="Trebuchet MS" panose="020B0603020202020204" pitchFamily="34" charset="0"/>
              </a:rPr>
              <a:t>v</a:t>
            </a:r>
            <a:r>
              <a:rPr lang="en-US" dirty="0">
                <a:latin typeface="+mj-lt"/>
                <a:ea typeface="Trebuchet MS" panose="020B0603020202020204" pitchFamily="34" charset="0"/>
                <a:cs typeface="Trebuchet MS" panose="020B0603020202020204" pitchFamily="34" charset="0"/>
              </a:rPr>
              <a:t>e</a:t>
            </a:r>
            <a:r>
              <a:rPr lang="en-US" spc="20" dirty="0">
                <a:latin typeface="+mj-lt"/>
                <a:ea typeface="Trebuchet MS" panose="020B0603020202020204" pitchFamily="34" charset="0"/>
                <a:cs typeface="Trebuchet MS" panose="020B0603020202020204" pitchFamily="34" charset="0"/>
              </a:rPr>
              <a:t> </a:t>
            </a:r>
            <a:r>
              <a:rPr lang="en-US" dirty="0">
                <a:latin typeface="+mj-lt"/>
                <a:ea typeface="Trebuchet MS" panose="020B0603020202020204" pitchFamily="34" charset="0"/>
                <a:cs typeface="Trebuchet MS" panose="020B0603020202020204" pitchFamily="34" charset="0"/>
              </a:rPr>
              <a:t>a</a:t>
            </a:r>
            <a:r>
              <a:rPr lang="en-US" spc="-5" dirty="0">
                <a:latin typeface="+mj-lt"/>
                <a:ea typeface="Trebuchet MS" panose="020B0603020202020204" pitchFamily="34" charset="0"/>
                <a:cs typeface="Trebuchet MS" panose="020B0603020202020204" pitchFamily="34" charset="0"/>
              </a:rPr>
              <a:t>c</a:t>
            </a:r>
            <a:r>
              <a:rPr lang="en-US" dirty="0">
                <a:latin typeface="+mj-lt"/>
                <a:ea typeface="Trebuchet MS" panose="020B0603020202020204" pitchFamily="34" charset="0"/>
                <a:cs typeface="Trebuchet MS" panose="020B0603020202020204" pitchFamily="34" charset="0"/>
              </a:rPr>
              <a:t>hi</a:t>
            </a:r>
            <a:r>
              <a:rPr lang="en-US" spc="5" dirty="0">
                <a:latin typeface="+mj-lt"/>
                <a:ea typeface="Trebuchet MS" panose="020B0603020202020204" pitchFamily="34" charset="0"/>
                <a:cs typeface="Trebuchet MS" panose="020B0603020202020204" pitchFamily="34" charset="0"/>
              </a:rPr>
              <a:t>e</a:t>
            </a:r>
            <a:r>
              <a:rPr lang="en-US" spc="-5" dirty="0">
                <a:latin typeface="+mj-lt"/>
                <a:ea typeface="Trebuchet MS" panose="020B0603020202020204" pitchFamily="34" charset="0"/>
                <a:cs typeface="Trebuchet MS" panose="020B0603020202020204" pitchFamily="34" charset="0"/>
              </a:rPr>
              <a:t>v</a:t>
            </a:r>
            <a:r>
              <a:rPr lang="en-US" spc="5" dirty="0">
                <a:latin typeface="+mj-lt"/>
                <a:ea typeface="Trebuchet MS" panose="020B0603020202020204" pitchFamily="34" charset="0"/>
                <a:cs typeface="Trebuchet MS" panose="020B0603020202020204" pitchFamily="34" charset="0"/>
              </a:rPr>
              <a:t>e</a:t>
            </a:r>
            <a:r>
              <a:rPr lang="en-US" dirty="0">
                <a:latin typeface="+mj-lt"/>
                <a:ea typeface="Trebuchet MS" panose="020B0603020202020204" pitchFamily="34" charset="0"/>
                <a:cs typeface="Trebuchet MS" panose="020B0603020202020204" pitchFamily="34" charset="0"/>
              </a:rPr>
              <a:t>d</a:t>
            </a:r>
            <a:r>
              <a:rPr lang="en-US" spc="35" dirty="0">
                <a:latin typeface="+mj-lt"/>
                <a:ea typeface="Trebuchet MS" panose="020B0603020202020204" pitchFamily="34" charset="0"/>
                <a:cs typeface="Trebuchet MS" panose="020B0603020202020204" pitchFamily="34" charset="0"/>
              </a:rPr>
              <a:t> </a:t>
            </a:r>
            <a:r>
              <a:rPr lang="en-US" dirty="0">
                <a:latin typeface="+mj-lt"/>
                <a:ea typeface="Trebuchet MS" panose="020B0603020202020204" pitchFamily="34" charset="0"/>
                <a:cs typeface="Trebuchet MS" panose="020B0603020202020204" pitchFamily="34" charset="0"/>
              </a:rPr>
              <a:t>ALL</a:t>
            </a:r>
            <a:r>
              <a:rPr lang="en-US" spc="10" dirty="0">
                <a:latin typeface="+mj-lt"/>
                <a:ea typeface="Trebuchet MS" panose="020B0603020202020204" pitchFamily="34" charset="0"/>
                <a:cs typeface="Trebuchet MS" panose="020B0603020202020204" pitchFamily="34" charset="0"/>
              </a:rPr>
              <a:t> </a:t>
            </a:r>
            <a:r>
              <a:rPr lang="en-US" spc="5" dirty="0">
                <a:latin typeface="+mj-lt"/>
                <a:ea typeface="Trebuchet MS" panose="020B0603020202020204" pitchFamily="34" charset="0"/>
                <a:cs typeface="Trebuchet MS" panose="020B0603020202020204" pitchFamily="34" charset="0"/>
              </a:rPr>
              <a:t>t</a:t>
            </a:r>
            <a:r>
              <a:rPr lang="en-US" spc="-5" dirty="0">
                <a:latin typeface="+mj-lt"/>
                <a:ea typeface="Trebuchet MS" panose="020B0603020202020204" pitchFamily="34" charset="0"/>
                <a:cs typeface="Trebuchet MS" panose="020B0603020202020204" pitchFamily="34" charset="0"/>
              </a:rPr>
              <a:t>h</a:t>
            </a:r>
            <a:r>
              <a:rPr lang="en-US" dirty="0">
                <a:latin typeface="+mj-lt"/>
                <a:ea typeface="Trebuchet MS" panose="020B0603020202020204" pitchFamily="34" charset="0"/>
                <a:cs typeface="Trebuchet MS" panose="020B0603020202020204" pitchFamily="34" charset="0"/>
              </a:rPr>
              <a:t>e</a:t>
            </a:r>
            <a:r>
              <a:rPr lang="en-US" spc="15" dirty="0">
                <a:latin typeface="+mj-lt"/>
                <a:ea typeface="Trebuchet MS" panose="020B0603020202020204" pitchFamily="34" charset="0"/>
                <a:cs typeface="Trebuchet MS" panose="020B0603020202020204" pitchFamily="34" charset="0"/>
              </a:rPr>
              <a:t> </a:t>
            </a:r>
            <a:r>
              <a:rPr lang="en-US" spc="-5" dirty="0">
                <a:latin typeface="+mj-lt"/>
                <a:ea typeface="Trebuchet MS" panose="020B0603020202020204" pitchFamily="34" charset="0"/>
                <a:cs typeface="Trebuchet MS" panose="020B0603020202020204" pitchFamily="34" charset="0"/>
              </a:rPr>
              <a:t>fo</a:t>
            </a:r>
            <a:r>
              <a:rPr lang="en-US" spc="5" dirty="0">
                <a:latin typeface="+mj-lt"/>
                <a:ea typeface="Trebuchet MS" panose="020B0603020202020204" pitchFamily="34" charset="0"/>
                <a:cs typeface="Trebuchet MS" panose="020B0603020202020204" pitchFamily="34" charset="0"/>
              </a:rPr>
              <a:t>l</a:t>
            </a:r>
            <a:r>
              <a:rPr lang="en-US" dirty="0">
                <a:latin typeface="+mj-lt"/>
                <a:ea typeface="Trebuchet MS" panose="020B0603020202020204" pitchFamily="34" charset="0"/>
                <a:cs typeface="Trebuchet MS" panose="020B0603020202020204" pitchFamily="34" charset="0"/>
              </a:rPr>
              <a:t>l</a:t>
            </a:r>
            <a:r>
              <a:rPr lang="en-US" spc="-15" dirty="0">
                <a:latin typeface="+mj-lt"/>
                <a:ea typeface="Trebuchet MS" panose="020B0603020202020204" pitchFamily="34" charset="0"/>
                <a:cs typeface="Trebuchet MS" panose="020B0603020202020204" pitchFamily="34" charset="0"/>
              </a:rPr>
              <a:t>o</a:t>
            </a:r>
            <a:r>
              <a:rPr lang="en-US" dirty="0">
                <a:latin typeface="+mj-lt"/>
                <a:ea typeface="Trebuchet MS" panose="020B0603020202020204" pitchFamily="34" charset="0"/>
                <a:cs typeface="Trebuchet MS" panose="020B0603020202020204" pitchFamily="34" charset="0"/>
              </a:rPr>
              <a:t>wi</a:t>
            </a:r>
            <a:r>
              <a:rPr lang="en-US" spc="-5" dirty="0">
                <a:latin typeface="+mj-lt"/>
                <a:ea typeface="Trebuchet MS" panose="020B0603020202020204" pitchFamily="34" charset="0"/>
                <a:cs typeface="Trebuchet MS" panose="020B0603020202020204" pitchFamily="34" charset="0"/>
              </a:rPr>
              <a:t>n</a:t>
            </a:r>
            <a:r>
              <a:rPr lang="en-US" dirty="0">
                <a:latin typeface="+mj-lt"/>
                <a:ea typeface="Trebuchet MS" panose="020B0603020202020204" pitchFamily="34" charset="0"/>
                <a:cs typeface="Trebuchet MS" panose="020B0603020202020204" pitchFamily="34" charset="0"/>
              </a:rPr>
              <a:t>g)</a:t>
            </a:r>
            <a:endParaRPr lang="en-GB" dirty="0">
              <a:latin typeface="+mj-lt"/>
              <a:ea typeface="Trebuchet MS" panose="020B0603020202020204" pitchFamily="34" charset="0"/>
              <a:cs typeface="Times New Roman" panose="02020603050405020304" pitchFamily="18" charset="0"/>
            </a:endParaRPr>
          </a:p>
          <a:p>
            <a:pPr marL="1071563" lvl="0" indent="-342900">
              <a:spcBef>
                <a:spcPts val="200"/>
              </a:spcBef>
              <a:spcAft>
                <a:spcPts val="200"/>
              </a:spcAft>
              <a:buFont typeface="Symbol" panose="05050102010706020507" pitchFamily="18" charset="2"/>
              <a:buChar char=""/>
              <a:tabLst>
                <a:tab pos="2971800" algn="ctr"/>
                <a:tab pos="5943600" algn="r"/>
              </a:tabLst>
            </a:pPr>
            <a:r>
              <a:rPr lang="en-US" b="1" dirty="0">
                <a:latin typeface="+mj-lt"/>
                <a:ea typeface="Trebuchet MS" panose="020B0603020202020204" pitchFamily="34" charset="0"/>
                <a:cs typeface="Trebuchet MS" panose="020B0603020202020204" pitchFamily="34" charset="0"/>
              </a:rPr>
              <a:t>On</a:t>
            </a:r>
            <a:r>
              <a:rPr lang="en-US" b="1" spc="15" dirty="0">
                <a:latin typeface="+mj-lt"/>
                <a:ea typeface="Trebuchet MS" panose="020B0603020202020204" pitchFamily="34" charset="0"/>
                <a:cs typeface="Trebuchet MS" panose="020B0603020202020204" pitchFamily="34" charset="0"/>
              </a:rPr>
              <a:t> </a:t>
            </a:r>
            <a:r>
              <a:rPr lang="en-US" b="1" spc="5" dirty="0">
                <a:latin typeface="+mj-lt"/>
                <a:ea typeface="Trebuchet MS" panose="020B0603020202020204" pitchFamily="34" charset="0"/>
                <a:cs typeface="Trebuchet MS" panose="020B0603020202020204" pitchFamily="34" charset="0"/>
              </a:rPr>
              <a:t>t</a:t>
            </a:r>
            <a:r>
              <a:rPr lang="en-US" b="1" spc="-5" dirty="0">
                <a:latin typeface="+mj-lt"/>
                <a:ea typeface="Trebuchet MS" panose="020B0603020202020204" pitchFamily="34" charset="0"/>
                <a:cs typeface="Trebuchet MS" panose="020B0603020202020204" pitchFamily="34" charset="0"/>
              </a:rPr>
              <a:t>h</a:t>
            </a:r>
            <a:r>
              <a:rPr lang="en-US" b="1" dirty="0">
                <a:latin typeface="+mj-lt"/>
                <a:ea typeface="Trebuchet MS" panose="020B0603020202020204" pitchFamily="34" charset="0"/>
                <a:cs typeface="Trebuchet MS" panose="020B0603020202020204" pitchFamily="34" charset="0"/>
              </a:rPr>
              <a:t>eir</a:t>
            </a:r>
            <a:r>
              <a:rPr lang="en-US" b="1" spc="20" dirty="0">
                <a:latin typeface="+mj-lt"/>
                <a:ea typeface="Trebuchet MS" panose="020B0603020202020204" pitchFamily="34" charset="0"/>
                <a:cs typeface="Trebuchet MS" panose="020B0603020202020204" pitchFamily="34" charset="0"/>
              </a:rPr>
              <a:t> </a:t>
            </a:r>
            <a:r>
              <a:rPr lang="en-US" b="1" spc="5" dirty="0">
                <a:latin typeface="+mj-lt"/>
                <a:ea typeface="Trebuchet MS" panose="020B0603020202020204" pitchFamily="34" charset="0"/>
                <a:cs typeface="Trebuchet MS" panose="020B0603020202020204" pitchFamily="34" charset="0"/>
              </a:rPr>
              <a:t>c</a:t>
            </a:r>
            <a:r>
              <a:rPr lang="en-US" b="1" dirty="0">
                <a:latin typeface="+mj-lt"/>
                <a:ea typeface="Trebuchet MS" panose="020B0603020202020204" pitchFamily="34" charset="0"/>
                <a:cs typeface="Trebuchet MS" panose="020B0603020202020204" pitchFamily="34" charset="0"/>
              </a:rPr>
              <a:t>u</a:t>
            </a:r>
            <a:r>
              <a:rPr lang="en-US" b="1" spc="5" dirty="0">
                <a:latin typeface="+mj-lt"/>
                <a:ea typeface="Trebuchet MS" panose="020B0603020202020204" pitchFamily="34" charset="0"/>
                <a:cs typeface="Trebuchet MS" panose="020B0603020202020204" pitchFamily="34" charset="0"/>
              </a:rPr>
              <a:t>r</a:t>
            </a:r>
            <a:r>
              <a:rPr lang="en-US" b="1" spc="-10" dirty="0">
                <a:latin typeface="+mj-lt"/>
                <a:ea typeface="Trebuchet MS" panose="020B0603020202020204" pitchFamily="34" charset="0"/>
                <a:cs typeface="Trebuchet MS" panose="020B0603020202020204" pitchFamily="34" charset="0"/>
              </a:rPr>
              <a:t>r</a:t>
            </a:r>
            <a:r>
              <a:rPr lang="en-US" b="1" dirty="0">
                <a:latin typeface="+mj-lt"/>
                <a:ea typeface="Trebuchet MS" panose="020B0603020202020204" pitchFamily="34" charset="0"/>
                <a:cs typeface="Trebuchet MS" panose="020B0603020202020204" pitchFamily="34" charset="0"/>
              </a:rPr>
              <a:t>e</a:t>
            </a:r>
            <a:r>
              <a:rPr lang="en-US" b="1" spc="-15" dirty="0">
                <a:latin typeface="+mj-lt"/>
                <a:ea typeface="Trebuchet MS" panose="020B0603020202020204" pitchFamily="34" charset="0"/>
                <a:cs typeface="Trebuchet MS" panose="020B0603020202020204" pitchFamily="34" charset="0"/>
              </a:rPr>
              <a:t>n</a:t>
            </a:r>
            <a:r>
              <a:rPr lang="en-US" b="1" dirty="0">
                <a:latin typeface="+mj-lt"/>
                <a:ea typeface="Trebuchet MS" panose="020B0603020202020204" pitchFamily="34" charset="0"/>
                <a:cs typeface="Trebuchet MS" panose="020B0603020202020204" pitchFamily="34" charset="0"/>
              </a:rPr>
              <a:t>t</a:t>
            </a:r>
            <a:r>
              <a:rPr lang="en-US" b="1" spc="30" dirty="0">
                <a:latin typeface="+mj-lt"/>
                <a:ea typeface="Trebuchet MS" panose="020B0603020202020204" pitchFamily="34" charset="0"/>
                <a:cs typeface="Trebuchet MS" panose="020B0603020202020204" pitchFamily="34" charset="0"/>
              </a:rPr>
              <a:t> </a:t>
            </a:r>
            <a:r>
              <a:rPr lang="en-US" b="1" dirty="0">
                <a:latin typeface="+mj-lt"/>
                <a:ea typeface="Trebuchet MS" panose="020B0603020202020204" pitchFamily="34" charset="0"/>
                <a:cs typeface="Trebuchet MS" panose="020B0603020202020204" pitchFamily="34" charset="0"/>
              </a:rPr>
              <a:t>A</a:t>
            </a:r>
            <a:r>
              <a:rPr lang="en-US" b="1" spc="-25" dirty="0">
                <a:latin typeface="+mj-lt"/>
                <a:ea typeface="Trebuchet MS" panose="020B0603020202020204" pitchFamily="34" charset="0"/>
                <a:cs typeface="Trebuchet MS" panose="020B0603020202020204" pitchFamily="34" charset="0"/>
              </a:rPr>
              <a:t>R</a:t>
            </a:r>
            <a:r>
              <a:rPr lang="en-US" b="1" dirty="0">
                <a:latin typeface="+mj-lt"/>
                <a:ea typeface="Trebuchet MS" panose="020B0603020202020204" pitchFamily="34" charset="0"/>
                <a:cs typeface="Trebuchet MS" panose="020B0603020202020204" pitchFamily="34" charset="0"/>
              </a:rPr>
              <a:t>T</a:t>
            </a:r>
            <a:r>
              <a:rPr lang="en-US" b="1" spc="20" dirty="0">
                <a:latin typeface="+mj-lt"/>
                <a:ea typeface="Trebuchet MS" panose="020B0603020202020204" pitchFamily="34" charset="0"/>
                <a:cs typeface="Trebuchet MS" panose="020B0603020202020204" pitchFamily="34" charset="0"/>
              </a:rPr>
              <a:t> </a:t>
            </a:r>
            <a:r>
              <a:rPr lang="en-US" b="1" spc="-10" dirty="0">
                <a:latin typeface="+mj-lt"/>
                <a:ea typeface="Trebuchet MS" panose="020B0603020202020204" pitchFamily="34" charset="0"/>
                <a:cs typeface="Trebuchet MS" panose="020B0603020202020204" pitchFamily="34" charset="0"/>
              </a:rPr>
              <a:t>r</a:t>
            </a:r>
            <a:r>
              <a:rPr lang="en-US" b="1" dirty="0">
                <a:latin typeface="+mj-lt"/>
                <a:ea typeface="Trebuchet MS" panose="020B0603020202020204" pitchFamily="34" charset="0"/>
                <a:cs typeface="Trebuchet MS" panose="020B0603020202020204" pitchFamily="34" charset="0"/>
              </a:rPr>
              <a:t>e</a:t>
            </a:r>
            <a:r>
              <a:rPr lang="en-US" b="1" spc="5" dirty="0">
                <a:latin typeface="+mj-lt"/>
                <a:ea typeface="Trebuchet MS" panose="020B0603020202020204" pitchFamily="34" charset="0"/>
                <a:cs typeface="Trebuchet MS" panose="020B0603020202020204" pitchFamily="34" charset="0"/>
              </a:rPr>
              <a:t>g</a:t>
            </a:r>
            <a:r>
              <a:rPr lang="en-US" b="1" dirty="0">
                <a:latin typeface="+mj-lt"/>
                <a:ea typeface="Trebuchet MS" panose="020B0603020202020204" pitchFamily="34" charset="0"/>
                <a:cs typeface="Trebuchet MS" panose="020B0603020202020204" pitchFamily="34" charset="0"/>
              </a:rPr>
              <a:t>i</a:t>
            </a:r>
            <a:r>
              <a:rPr lang="en-US" b="1" spc="-5" dirty="0">
                <a:latin typeface="+mj-lt"/>
                <a:ea typeface="Trebuchet MS" panose="020B0603020202020204" pitchFamily="34" charset="0"/>
                <a:cs typeface="Trebuchet MS" panose="020B0603020202020204" pitchFamily="34" charset="0"/>
              </a:rPr>
              <a:t>m</a:t>
            </a:r>
            <a:r>
              <a:rPr lang="en-US" b="1" dirty="0">
                <a:latin typeface="+mj-lt"/>
                <a:ea typeface="Trebuchet MS" panose="020B0603020202020204" pitchFamily="34" charset="0"/>
                <a:cs typeface="Trebuchet MS" panose="020B0603020202020204" pitchFamily="34" charset="0"/>
              </a:rPr>
              <a:t>en</a:t>
            </a:r>
            <a:r>
              <a:rPr lang="en-US" b="1" spc="30" dirty="0">
                <a:latin typeface="+mj-lt"/>
                <a:ea typeface="Trebuchet MS" panose="020B0603020202020204" pitchFamily="34" charset="0"/>
                <a:cs typeface="Trebuchet MS" panose="020B0603020202020204" pitchFamily="34" charset="0"/>
              </a:rPr>
              <a:t> </a:t>
            </a:r>
            <a:r>
              <a:rPr lang="en-US" b="1" spc="-5" dirty="0">
                <a:latin typeface="+mj-lt"/>
                <a:ea typeface="Trebuchet MS" panose="020B0603020202020204" pitchFamily="34" charset="0"/>
                <a:cs typeface="Trebuchet MS" panose="020B0603020202020204" pitchFamily="34" charset="0"/>
              </a:rPr>
              <a:t>f</a:t>
            </a:r>
            <a:r>
              <a:rPr lang="en-US" b="1" spc="-10" dirty="0">
                <a:latin typeface="+mj-lt"/>
                <a:ea typeface="Trebuchet MS" panose="020B0603020202020204" pitchFamily="34" charset="0"/>
                <a:cs typeface="Trebuchet MS" panose="020B0603020202020204" pitchFamily="34" charset="0"/>
              </a:rPr>
              <a:t>o</a:t>
            </a:r>
            <a:r>
              <a:rPr lang="en-US" b="1" dirty="0">
                <a:latin typeface="+mj-lt"/>
                <a:ea typeface="Trebuchet MS" panose="020B0603020202020204" pitchFamily="34" charset="0"/>
                <a:cs typeface="Trebuchet MS" panose="020B0603020202020204" pitchFamily="34" charset="0"/>
              </a:rPr>
              <a:t>r</a:t>
            </a:r>
            <a:r>
              <a:rPr lang="en-US" b="1" spc="15" dirty="0">
                <a:latin typeface="+mj-lt"/>
                <a:ea typeface="Trebuchet MS" panose="020B0603020202020204" pitchFamily="34" charset="0"/>
                <a:cs typeface="Trebuchet MS" panose="020B0603020202020204" pitchFamily="34" charset="0"/>
              </a:rPr>
              <a:t> </a:t>
            </a:r>
            <a:r>
              <a:rPr lang="en-US" b="1" dirty="0">
                <a:latin typeface="+mj-lt"/>
                <a:ea typeface="Trebuchet MS" panose="020B0603020202020204" pitchFamily="34" charset="0"/>
                <a:cs typeface="Trebuchet MS" panose="020B0603020202020204" pitchFamily="34" charset="0"/>
              </a:rPr>
              <a:t>≥</a:t>
            </a:r>
            <a:r>
              <a:rPr lang="en-US" b="1" spc="10" dirty="0">
                <a:latin typeface="+mj-lt"/>
                <a:ea typeface="Trebuchet MS" panose="020B0603020202020204" pitchFamily="34" charset="0"/>
                <a:cs typeface="Trebuchet MS" panose="020B0603020202020204" pitchFamily="34" charset="0"/>
              </a:rPr>
              <a:t> </a:t>
            </a:r>
            <a:r>
              <a:rPr lang="en-US" b="1" dirty="0">
                <a:latin typeface="+mj-lt"/>
                <a:ea typeface="Trebuchet MS" panose="020B0603020202020204" pitchFamily="34" charset="0"/>
                <a:cs typeface="Trebuchet MS" panose="020B0603020202020204" pitchFamily="34" charset="0"/>
              </a:rPr>
              <a:t>6</a:t>
            </a:r>
            <a:r>
              <a:rPr lang="en-US" b="1" spc="15" dirty="0">
                <a:latin typeface="+mj-lt"/>
                <a:ea typeface="Trebuchet MS" panose="020B0603020202020204" pitchFamily="34" charset="0"/>
                <a:cs typeface="Trebuchet MS" panose="020B0603020202020204" pitchFamily="34" charset="0"/>
              </a:rPr>
              <a:t> </a:t>
            </a:r>
            <a:r>
              <a:rPr lang="en-US" b="1" spc="-5" dirty="0">
                <a:latin typeface="+mj-lt"/>
                <a:ea typeface="Trebuchet MS" panose="020B0603020202020204" pitchFamily="34" charset="0"/>
                <a:cs typeface="Trebuchet MS" panose="020B0603020202020204" pitchFamily="34" charset="0"/>
              </a:rPr>
              <a:t>m</a:t>
            </a:r>
            <a:r>
              <a:rPr lang="en-US" b="1" spc="-10" dirty="0">
                <a:latin typeface="+mj-lt"/>
                <a:ea typeface="Trebuchet MS" panose="020B0603020202020204" pitchFamily="34" charset="0"/>
                <a:cs typeface="Trebuchet MS" panose="020B0603020202020204" pitchFamily="34" charset="0"/>
              </a:rPr>
              <a:t>o</a:t>
            </a:r>
            <a:r>
              <a:rPr lang="en-US" b="1" spc="-15" dirty="0">
                <a:latin typeface="+mj-lt"/>
                <a:ea typeface="Trebuchet MS" panose="020B0603020202020204" pitchFamily="34" charset="0"/>
                <a:cs typeface="Trebuchet MS" panose="020B0603020202020204" pitchFamily="34" charset="0"/>
              </a:rPr>
              <a:t>n</a:t>
            </a:r>
            <a:r>
              <a:rPr lang="en-US" b="1" spc="5" dirty="0">
                <a:latin typeface="+mj-lt"/>
                <a:ea typeface="Trebuchet MS" panose="020B0603020202020204" pitchFamily="34" charset="0"/>
                <a:cs typeface="Trebuchet MS" panose="020B0603020202020204" pitchFamily="34" charset="0"/>
              </a:rPr>
              <a:t>t</a:t>
            </a:r>
            <a:r>
              <a:rPr lang="en-US" b="1" spc="-5" dirty="0">
                <a:latin typeface="+mj-lt"/>
                <a:ea typeface="Trebuchet MS" panose="020B0603020202020204" pitchFamily="34" charset="0"/>
                <a:cs typeface="Trebuchet MS" panose="020B0603020202020204" pitchFamily="34" charset="0"/>
              </a:rPr>
              <a:t>h</a:t>
            </a:r>
            <a:r>
              <a:rPr lang="en-US" b="1" dirty="0">
                <a:latin typeface="+mj-lt"/>
                <a:ea typeface="Trebuchet MS" panose="020B0603020202020204" pitchFamily="34" charset="0"/>
                <a:cs typeface="Trebuchet MS" panose="020B0603020202020204" pitchFamily="34" charset="0"/>
              </a:rPr>
              <a:t>s</a:t>
            </a:r>
            <a:endParaRPr lang="en-GB" b="1" dirty="0">
              <a:latin typeface="+mj-lt"/>
              <a:ea typeface="Trebuchet MS" panose="020B0603020202020204" pitchFamily="34" charset="0"/>
              <a:cs typeface="Times New Roman" panose="02020603050405020304" pitchFamily="18" charset="0"/>
            </a:endParaRPr>
          </a:p>
          <a:p>
            <a:pPr marL="1071563" lvl="0" indent="-342900">
              <a:spcBef>
                <a:spcPts val="200"/>
              </a:spcBef>
              <a:spcAft>
                <a:spcPts val="200"/>
              </a:spcAft>
              <a:buFont typeface="Symbol" panose="05050102010706020507" pitchFamily="18" charset="2"/>
              <a:buChar char=""/>
              <a:tabLst>
                <a:tab pos="2971800" algn="ctr"/>
                <a:tab pos="5943600" algn="r"/>
              </a:tabLst>
            </a:pPr>
            <a:r>
              <a:rPr lang="en-US" b="1" spc="-20" dirty="0">
                <a:latin typeface="+mj-lt"/>
                <a:ea typeface="Trebuchet MS" panose="020B0603020202020204" pitchFamily="34" charset="0"/>
                <a:cs typeface="Trebuchet MS" panose="020B0603020202020204" pitchFamily="34" charset="0"/>
              </a:rPr>
              <a:t>N</a:t>
            </a:r>
            <a:r>
              <a:rPr lang="en-US" b="1" dirty="0">
                <a:latin typeface="+mj-lt"/>
                <a:ea typeface="Trebuchet MS" panose="020B0603020202020204" pitchFamily="34" charset="0"/>
                <a:cs typeface="Trebuchet MS" panose="020B0603020202020204" pitchFamily="34" charset="0"/>
              </a:rPr>
              <a:t>o</a:t>
            </a:r>
            <a:r>
              <a:rPr lang="en-US" b="1" spc="15" dirty="0">
                <a:latin typeface="+mj-lt"/>
                <a:ea typeface="Trebuchet MS" panose="020B0603020202020204" pitchFamily="34" charset="0"/>
                <a:cs typeface="Trebuchet MS" panose="020B0603020202020204" pitchFamily="34" charset="0"/>
              </a:rPr>
              <a:t> </a:t>
            </a:r>
            <a:r>
              <a:rPr lang="en-US" b="1" dirty="0">
                <a:latin typeface="+mj-lt"/>
                <a:ea typeface="Trebuchet MS" panose="020B0603020202020204" pitchFamily="34" charset="0"/>
                <a:cs typeface="Trebuchet MS" panose="020B0603020202020204" pitchFamily="34" charset="0"/>
              </a:rPr>
              <a:t>a</a:t>
            </a:r>
            <a:r>
              <a:rPr lang="en-US" b="1" spc="5" dirty="0">
                <a:latin typeface="+mj-lt"/>
                <a:ea typeface="Trebuchet MS" panose="020B0603020202020204" pitchFamily="34" charset="0"/>
                <a:cs typeface="Trebuchet MS" panose="020B0603020202020204" pitchFamily="34" charset="0"/>
              </a:rPr>
              <a:t>ct</a:t>
            </a:r>
            <a:r>
              <a:rPr lang="en-US" b="1" spc="-5" dirty="0">
                <a:latin typeface="+mj-lt"/>
                <a:ea typeface="Trebuchet MS" panose="020B0603020202020204" pitchFamily="34" charset="0"/>
                <a:cs typeface="Trebuchet MS" panose="020B0603020202020204" pitchFamily="34" charset="0"/>
              </a:rPr>
              <a:t>iv</a:t>
            </a:r>
            <a:r>
              <a:rPr lang="en-US" b="1" dirty="0">
                <a:latin typeface="+mj-lt"/>
                <a:ea typeface="Trebuchet MS" panose="020B0603020202020204" pitchFamily="34" charset="0"/>
                <a:cs typeface="Trebuchet MS" panose="020B0603020202020204" pitchFamily="34" charset="0"/>
              </a:rPr>
              <a:t>e</a:t>
            </a:r>
            <a:r>
              <a:rPr lang="en-US" b="1" spc="25" dirty="0">
                <a:latin typeface="+mj-lt"/>
                <a:ea typeface="Trebuchet MS" panose="020B0603020202020204" pitchFamily="34" charset="0"/>
                <a:cs typeface="Trebuchet MS" panose="020B0603020202020204" pitchFamily="34" charset="0"/>
              </a:rPr>
              <a:t> </a:t>
            </a:r>
            <a:r>
              <a:rPr lang="en-US" b="1" spc="-5" dirty="0">
                <a:latin typeface="+mj-lt"/>
                <a:ea typeface="Trebuchet MS" panose="020B0603020202020204" pitchFamily="34" charset="0"/>
                <a:cs typeface="Trebuchet MS" panose="020B0603020202020204" pitchFamily="34" charset="0"/>
              </a:rPr>
              <a:t>Illness</a:t>
            </a:r>
            <a:r>
              <a:rPr lang="en-US" b="1" spc="15" dirty="0">
                <a:latin typeface="+mj-lt"/>
                <a:ea typeface="Trebuchet MS" panose="020B0603020202020204" pitchFamily="34" charset="0"/>
                <a:cs typeface="Trebuchet MS" panose="020B0603020202020204" pitchFamily="34" charset="0"/>
              </a:rPr>
              <a:t> </a:t>
            </a:r>
            <a:r>
              <a:rPr lang="en-US" b="1" dirty="0">
                <a:latin typeface="+mj-lt"/>
                <a:ea typeface="Trebuchet MS" panose="020B0603020202020204" pitchFamily="34" charset="0"/>
                <a:cs typeface="Trebuchet MS" panose="020B0603020202020204" pitchFamily="34" charset="0"/>
              </a:rPr>
              <a:t>(i</a:t>
            </a:r>
            <a:r>
              <a:rPr lang="en-US" b="1" spc="-5" dirty="0">
                <a:latin typeface="+mj-lt"/>
                <a:ea typeface="Trebuchet MS" panose="020B0603020202020204" pitchFamily="34" charset="0"/>
                <a:cs typeface="Trebuchet MS" panose="020B0603020202020204" pitchFamily="34" charset="0"/>
              </a:rPr>
              <a:t>nc</a:t>
            </a:r>
            <a:r>
              <a:rPr lang="en-US" b="1" spc="-10" dirty="0">
                <a:latin typeface="+mj-lt"/>
                <a:ea typeface="Trebuchet MS" panose="020B0603020202020204" pitchFamily="34" charset="0"/>
                <a:cs typeface="Trebuchet MS" panose="020B0603020202020204" pitchFamily="34" charset="0"/>
              </a:rPr>
              <a:t>l</a:t>
            </a:r>
            <a:r>
              <a:rPr lang="en-US" b="1" dirty="0">
                <a:latin typeface="+mj-lt"/>
                <a:ea typeface="Trebuchet MS" panose="020B0603020202020204" pitchFamily="34" charset="0"/>
                <a:cs typeface="Trebuchet MS" panose="020B0603020202020204" pitchFamily="34" charset="0"/>
              </a:rPr>
              <a:t>udi</a:t>
            </a:r>
            <a:r>
              <a:rPr lang="en-US" b="1" spc="-5" dirty="0">
                <a:latin typeface="+mj-lt"/>
                <a:ea typeface="Trebuchet MS" panose="020B0603020202020204" pitchFamily="34" charset="0"/>
                <a:cs typeface="Trebuchet MS" panose="020B0603020202020204" pitchFamily="34" charset="0"/>
              </a:rPr>
              <a:t>n</a:t>
            </a:r>
            <a:r>
              <a:rPr lang="en-US" b="1" dirty="0">
                <a:latin typeface="+mj-lt"/>
                <a:ea typeface="Trebuchet MS" panose="020B0603020202020204" pitchFamily="34" charset="0"/>
                <a:cs typeface="Trebuchet MS" panose="020B0603020202020204" pitchFamily="34" charset="0"/>
              </a:rPr>
              <a:t>g</a:t>
            </a:r>
            <a:r>
              <a:rPr lang="en-US" b="1" spc="40" dirty="0">
                <a:latin typeface="+mj-lt"/>
                <a:ea typeface="Trebuchet MS" panose="020B0603020202020204" pitchFamily="34" charset="0"/>
                <a:cs typeface="Trebuchet MS" panose="020B0603020202020204" pitchFamily="34" charset="0"/>
              </a:rPr>
              <a:t> </a:t>
            </a:r>
            <a:r>
              <a:rPr lang="en-US" b="1" dirty="0">
                <a:latin typeface="+mj-lt"/>
                <a:ea typeface="Trebuchet MS" panose="020B0603020202020204" pitchFamily="34" charset="0"/>
                <a:cs typeface="Trebuchet MS" panose="020B0603020202020204" pitchFamily="34" charset="0"/>
              </a:rPr>
              <a:t>TB)</a:t>
            </a:r>
            <a:r>
              <a:rPr lang="en-US" b="1" spc="15" dirty="0">
                <a:latin typeface="+mj-lt"/>
                <a:ea typeface="Trebuchet MS" panose="020B0603020202020204" pitchFamily="34" charset="0"/>
                <a:cs typeface="Trebuchet MS" panose="020B0603020202020204" pitchFamily="34" charset="0"/>
              </a:rPr>
              <a:t> </a:t>
            </a:r>
            <a:r>
              <a:rPr lang="en-US" b="1" dirty="0">
                <a:latin typeface="+mj-lt"/>
                <a:ea typeface="Trebuchet MS" panose="020B0603020202020204" pitchFamily="34" charset="0"/>
                <a:cs typeface="Trebuchet MS" panose="020B0603020202020204" pitchFamily="34" charset="0"/>
              </a:rPr>
              <a:t>in</a:t>
            </a:r>
            <a:r>
              <a:rPr lang="en-US" b="1" spc="10" dirty="0">
                <a:latin typeface="+mj-lt"/>
                <a:ea typeface="Trebuchet MS" panose="020B0603020202020204" pitchFamily="34" charset="0"/>
                <a:cs typeface="Trebuchet MS" panose="020B0603020202020204" pitchFamily="34" charset="0"/>
              </a:rPr>
              <a:t> </a:t>
            </a:r>
            <a:r>
              <a:rPr lang="en-US" b="1" spc="5" dirty="0">
                <a:latin typeface="+mj-lt"/>
                <a:ea typeface="Trebuchet MS" panose="020B0603020202020204" pitchFamily="34" charset="0"/>
                <a:cs typeface="Trebuchet MS" panose="020B0603020202020204" pitchFamily="34" charset="0"/>
              </a:rPr>
              <a:t>t</a:t>
            </a:r>
            <a:r>
              <a:rPr lang="en-US" b="1" spc="-5" dirty="0">
                <a:latin typeface="+mj-lt"/>
                <a:ea typeface="Trebuchet MS" panose="020B0603020202020204" pitchFamily="34" charset="0"/>
                <a:cs typeface="Trebuchet MS" panose="020B0603020202020204" pitchFamily="34" charset="0"/>
              </a:rPr>
              <a:t>h</a:t>
            </a:r>
            <a:r>
              <a:rPr lang="en-US" b="1" dirty="0">
                <a:latin typeface="+mj-lt"/>
                <a:ea typeface="Trebuchet MS" panose="020B0603020202020204" pitchFamily="34" charset="0"/>
                <a:cs typeface="Trebuchet MS" panose="020B0603020202020204" pitchFamily="34" charset="0"/>
              </a:rPr>
              <a:t>e</a:t>
            </a:r>
            <a:r>
              <a:rPr lang="en-US" b="1" spc="15" dirty="0">
                <a:latin typeface="+mj-lt"/>
                <a:ea typeface="Trebuchet MS" panose="020B0603020202020204" pitchFamily="34" charset="0"/>
                <a:cs typeface="Trebuchet MS" panose="020B0603020202020204" pitchFamily="34" charset="0"/>
              </a:rPr>
              <a:t> </a:t>
            </a:r>
            <a:r>
              <a:rPr lang="en-US" b="1" spc="-10" dirty="0">
                <a:latin typeface="+mj-lt"/>
                <a:ea typeface="Trebuchet MS" panose="020B0603020202020204" pitchFamily="34" charset="0"/>
                <a:cs typeface="Trebuchet MS" panose="020B0603020202020204" pitchFamily="34" charset="0"/>
              </a:rPr>
              <a:t>pr</a:t>
            </a:r>
            <a:r>
              <a:rPr lang="en-US" b="1" spc="5" dirty="0">
                <a:latin typeface="+mj-lt"/>
                <a:ea typeface="Trebuchet MS" panose="020B0603020202020204" pitchFamily="34" charset="0"/>
                <a:cs typeface="Trebuchet MS" panose="020B0603020202020204" pitchFamily="34" charset="0"/>
              </a:rPr>
              <a:t>e</a:t>
            </a:r>
            <a:r>
              <a:rPr lang="en-US" b="1" dirty="0">
                <a:latin typeface="+mj-lt"/>
                <a:ea typeface="Trebuchet MS" panose="020B0603020202020204" pitchFamily="34" charset="0"/>
                <a:cs typeface="Trebuchet MS" panose="020B0603020202020204" pitchFamily="34" charset="0"/>
              </a:rPr>
              <a:t>vi</a:t>
            </a:r>
            <a:r>
              <a:rPr lang="en-US" b="1" spc="-10" dirty="0">
                <a:latin typeface="+mj-lt"/>
                <a:ea typeface="Trebuchet MS" panose="020B0603020202020204" pitchFamily="34" charset="0"/>
                <a:cs typeface="Trebuchet MS" panose="020B0603020202020204" pitchFamily="34" charset="0"/>
              </a:rPr>
              <a:t>o</a:t>
            </a:r>
            <a:r>
              <a:rPr lang="en-US" b="1" dirty="0">
                <a:latin typeface="+mj-lt"/>
                <a:ea typeface="Trebuchet MS" panose="020B0603020202020204" pitchFamily="34" charset="0"/>
                <a:cs typeface="Trebuchet MS" panose="020B0603020202020204" pitchFamily="34" charset="0"/>
              </a:rPr>
              <a:t>us</a:t>
            </a:r>
            <a:r>
              <a:rPr lang="en-US" b="1" spc="35" dirty="0">
                <a:latin typeface="+mj-lt"/>
                <a:ea typeface="Trebuchet MS" panose="020B0603020202020204" pitchFamily="34" charset="0"/>
                <a:cs typeface="Trebuchet MS" panose="020B0603020202020204" pitchFamily="34" charset="0"/>
              </a:rPr>
              <a:t> </a:t>
            </a:r>
            <a:r>
              <a:rPr lang="en-US" b="1" dirty="0">
                <a:latin typeface="+mj-lt"/>
                <a:ea typeface="Trebuchet MS" panose="020B0603020202020204" pitchFamily="34" charset="0"/>
                <a:cs typeface="Trebuchet MS" panose="020B0603020202020204" pitchFamily="34" charset="0"/>
              </a:rPr>
              <a:t>6</a:t>
            </a:r>
            <a:r>
              <a:rPr lang="en-US" b="1" spc="10" dirty="0">
                <a:latin typeface="+mj-lt"/>
                <a:ea typeface="Trebuchet MS" panose="020B0603020202020204" pitchFamily="34" charset="0"/>
                <a:cs typeface="Trebuchet MS" panose="020B0603020202020204" pitchFamily="34" charset="0"/>
              </a:rPr>
              <a:t> </a:t>
            </a:r>
            <a:r>
              <a:rPr lang="en-US" b="1" spc="-5" dirty="0">
                <a:latin typeface="+mj-lt"/>
                <a:ea typeface="Trebuchet MS" panose="020B0603020202020204" pitchFamily="34" charset="0"/>
                <a:cs typeface="Trebuchet MS" panose="020B0603020202020204" pitchFamily="34" charset="0"/>
              </a:rPr>
              <a:t>m</a:t>
            </a:r>
            <a:r>
              <a:rPr lang="en-US" b="1" spc="-10" dirty="0">
                <a:latin typeface="+mj-lt"/>
                <a:ea typeface="Trebuchet MS" panose="020B0603020202020204" pitchFamily="34" charset="0"/>
                <a:cs typeface="Trebuchet MS" panose="020B0603020202020204" pitchFamily="34" charset="0"/>
              </a:rPr>
              <a:t>o</a:t>
            </a:r>
            <a:r>
              <a:rPr lang="en-US" b="1" spc="-15" dirty="0">
                <a:latin typeface="+mj-lt"/>
                <a:ea typeface="Trebuchet MS" panose="020B0603020202020204" pitchFamily="34" charset="0"/>
                <a:cs typeface="Trebuchet MS" panose="020B0603020202020204" pitchFamily="34" charset="0"/>
              </a:rPr>
              <a:t>n</a:t>
            </a:r>
            <a:r>
              <a:rPr lang="en-US" b="1" spc="5" dirty="0">
                <a:latin typeface="+mj-lt"/>
                <a:ea typeface="Trebuchet MS" panose="020B0603020202020204" pitchFamily="34" charset="0"/>
                <a:cs typeface="Trebuchet MS" panose="020B0603020202020204" pitchFamily="34" charset="0"/>
              </a:rPr>
              <a:t>t</a:t>
            </a:r>
            <a:r>
              <a:rPr lang="en-US" b="1" spc="-5" dirty="0">
                <a:latin typeface="+mj-lt"/>
                <a:ea typeface="Trebuchet MS" panose="020B0603020202020204" pitchFamily="34" charset="0"/>
                <a:cs typeface="Trebuchet MS" panose="020B0603020202020204" pitchFamily="34" charset="0"/>
              </a:rPr>
              <a:t>h</a:t>
            </a:r>
            <a:r>
              <a:rPr lang="en-US" b="1" dirty="0">
                <a:latin typeface="+mj-lt"/>
                <a:ea typeface="Trebuchet MS" panose="020B0603020202020204" pitchFamily="34" charset="0"/>
                <a:cs typeface="Trebuchet MS" panose="020B0603020202020204" pitchFamily="34" charset="0"/>
              </a:rPr>
              <a:t>s (patients with well controlled chronic conditions should not be excluded)</a:t>
            </a:r>
            <a:endParaRPr lang="en-GB" b="1" dirty="0">
              <a:latin typeface="+mj-lt"/>
              <a:ea typeface="Trebuchet MS" panose="020B0603020202020204" pitchFamily="34" charset="0"/>
              <a:cs typeface="Times New Roman" panose="02020603050405020304" pitchFamily="18" charset="0"/>
            </a:endParaRPr>
          </a:p>
          <a:p>
            <a:pPr marL="1071563" lvl="0" indent="-342900">
              <a:spcBef>
                <a:spcPts val="200"/>
              </a:spcBef>
              <a:spcAft>
                <a:spcPts val="200"/>
              </a:spcAft>
              <a:buFont typeface="Symbol" panose="05050102010706020507" pitchFamily="18" charset="2"/>
              <a:buChar char=""/>
              <a:tabLst>
                <a:tab pos="2971800" algn="ctr"/>
                <a:tab pos="5943600" algn="r"/>
              </a:tabLst>
            </a:pPr>
            <a:r>
              <a:rPr lang="en-US" b="1" spc="-20" dirty="0">
                <a:latin typeface="+mj-lt"/>
                <a:ea typeface="Trebuchet MS" panose="020B0603020202020204" pitchFamily="34" charset="0"/>
                <a:cs typeface="Trebuchet MS" panose="020B0603020202020204" pitchFamily="34" charset="0"/>
              </a:rPr>
              <a:t>A</a:t>
            </a:r>
            <a:r>
              <a:rPr lang="en-US" b="1" spc="5" dirty="0">
                <a:latin typeface="+mj-lt"/>
                <a:ea typeface="Trebuchet MS" panose="020B0603020202020204" pitchFamily="34" charset="0"/>
                <a:cs typeface="Trebuchet MS" panose="020B0603020202020204" pitchFamily="34" charset="0"/>
              </a:rPr>
              <a:t>d</a:t>
            </a:r>
            <a:r>
              <a:rPr lang="en-US" b="1" spc="-5" dirty="0">
                <a:latin typeface="+mj-lt"/>
                <a:ea typeface="Trebuchet MS" panose="020B0603020202020204" pitchFamily="34" charset="0"/>
                <a:cs typeface="Trebuchet MS" panose="020B0603020202020204" pitchFamily="34" charset="0"/>
              </a:rPr>
              <a:t>h</a:t>
            </a:r>
            <a:r>
              <a:rPr lang="en-US" b="1" dirty="0">
                <a:latin typeface="+mj-lt"/>
                <a:ea typeface="Trebuchet MS" panose="020B0603020202020204" pitchFamily="34" charset="0"/>
                <a:cs typeface="Trebuchet MS" panose="020B0603020202020204" pitchFamily="34" charset="0"/>
              </a:rPr>
              <a:t>e</a:t>
            </a:r>
            <a:r>
              <a:rPr lang="en-US" b="1" spc="-10" dirty="0">
                <a:latin typeface="+mj-lt"/>
                <a:ea typeface="Trebuchet MS" panose="020B0603020202020204" pitchFamily="34" charset="0"/>
                <a:cs typeface="Trebuchet MS" panose="020B0603020202020204" pitchFamily="34" charset="0"/>
              </a:rPr>
              <a:t>r</a:t>
            </a:r>
            <a:r>
              <a:rPr lang="en-US" b="1" dirty="0">
                <a:latin typeface="+mj-lt"/>
                <a:ea typeface="Trebuchet MS" panose="020B0603020202020204" pitchFamily="34" charset="0"/>
                <a:cs typeface="Trebuchet MS" panose="020B0603020202020204" pitchFamily="34" charset="0"/>
              </a:rPr>
              <a:t>e</a:t>
            </a:r>
            <a:r>
              <a:rPr lang="en-US" b="1" spc="-15" dirty="0">
                <a:latin typeface="+mj-lt"/>
                <a:ea typeface="Trebuchet MS" panose="020B0603020202020204" pitchFamily="34" charset="0"/>
                <a:cs typeface="Trebuchet MS" panose="020B0603020202020204" pitchFamily="34" charset="0"/>
              </a:rPr>
              <a:t>n</a:t>
            </a:r>
            <a:r>
              <a:rPr lang="en-US" b="1" dirty="0">
                <a:latin typeface="+mj-lt"/>
                <a:ea typeface="Trebuchet MS" panose="020B0603020202020204" pitchFamily="34" charset="0"/>
                <a:cs typeface="Trebuchet MS" panose="020B0603020202020204" pitchFamily="34" charset="0"/>
              </a:rPr>
              <a:t>t</a:t>
            </a:r>
            <a:r>
              <a:rPr lang="en-US" b="1" spc="35" dirty="0">
                <a:latin typeface="+mj-lt"/>
                <a:ea typeface="Trebuchet MS" panose="020B0603020202020204" pitchFamily="34" charset="0"/>
                <a:cs typeface="Trebuchet MS" panose="020B0603020202020204" pitchFamily="34" charset="0"/>
              </a:rPr>
              <a:t> </a:t>
            </a:r>
            <a:r>
              <a:rPr lang="en-US" b="1" spc="-5" dirty="0">
                <a:latin typeface="+mj-lt"/>
                <a:ea typeface="Trebuchet MS" panose="020B0603020202020204" pitchFamily="34" charset="0"/>
                <a:cs typeface="Trebuchet MS" panose="020B0603020202020204" pitchFamily="34" charset="0"/>
              </a:rPr>
              <a:t>t</a:t>
            </a:r>
            <a:r>
              <a:rPr lang="en-US" b="1" dirty="0">
                <a:latin typeface="+mj-lt"/>
                <a:ea typeface="Trebuchet MS" panose="020B0603020202020204" pitchFamily="34" charset="0"/>
                <a:cs typeface="Trebuchet MS" panose="020B0603020202020204" pitchFamily="34" charset="0"/>
              </a:rPr>
              <a:t>o</a:t>
            </a:r>
            <a:r>
              <a:rPr lang="en-US" b="1" spc="10" dirty="0">
                <a:latin typeface="+mj-lt"/>
                <a:ea typeface="Trebuchet MS" panose="020B0603020202020204" pitchFamily="34" charset="0"/>
                <a:cs typeface="Trebuchet MS" panose="020B0603020202020204" pitchFamily="34" charset="0"/>
              </a:rPr>
              <a:t> </a:t>
            </a:r>
            <a:r>
              <a:rPr lang="en-US" b="1" spc="5" dirty="0">
                <a:latin typeface="+mj-lt"/>
                <a:ea typeface="Trebuchet MS" panose="020B0603020202020204" pitchFamily="34" charset="0"/>
                <a:cs typeface="Trebuchet MS" panose="020B0603020202020204" pitchFamily="34" charset="0"/>
              </a:rPr>
              <a:t>s</a:t>
            </a:r>
            <a:r>
              <a:rPr lang="en-US" b="1" spc="-5" dirty="0">
                <a:latin typeface="+mj-lt"/>
                <a:ea typeface="Trebuchet MS" panose="020B0603020202020204" pitchFamily="34" charset="0"/>
                <a:cs typeface="Trebuchet MS" panose="020B0603020202020204" pitchFamily="34" charset="0"/>
              </a:rPr>
              <a:t>ch</a:t>
            </a:r>
            <a:r>
              <a:rPr lang="en-US" b="1" spc="5" dirty="0">
                <a:latin typeface="+mj-lt"/>
                <a:ea typeface="Trebuchet MS" panose="020B0603020202020204" pitchFamily="34" charset="0"/>
                <a:cs typeface="Trebuchet MS" panose="020B0603020202020204" pitchFamily="34" charset="0"/>
              </a:rPr>
              <a:t>e</a:t>
            </a:r>
            <a:r>
              <a:rPr lang="en-US" b="1" spc="-10" dirty="0">
                <a:latin typeface="+mj-lt"/>
                <a:ea typeface="Trebuchet MS" panose="020B0603020202020204" pitchFamily="34" charset="0"/>
                <a:cs typeface="Trebuchet MS" panose="020B0603020202020204" pitchFamily="34" charset="0"/>
              </a:rPr>
              <a:t>d</a:t>
            </a:r>
            <a:r>
              <a:rPr lang="en-US" b="1" spc="5" dirty="0">
                <a:latin typeface="+mj-lt"/>
                <a:ea typeface="Trebuchet MS" panose="020B0603020202020204" pitchFamily="34" charset="0"/>
                <a:cs typeface="Trebuchet MS" panose="020B0603020202020204" pitchFamily="34" charset="0"/>
              </a:rPr>
              <a:t>u</a:t>
            </a:r>
            <a:r>
              <a:rPr lang="en-US" b="1" dirty="0">
                <a:latin typeface="+mj-lt"/>
                <a:ea typeface="Trebuchet MS" panose="020B0603020202020204" pitchFamily="34" charset="0"/>
                <a:cs typeface="Trebuchet MS" panose="020B0603020202020204" pitchFamily="34" charset="0"/>
              </a:rPr>
              <a:t>l</a:t>
            </a:r>
            <a:r>
              <a:rPr lang="en-US" b="1" spc="5" dirty="0">
                <a:latin typeface="+mj-lt"/>
                <a:ea typeface="Trebuchet MS" panose="020B0603020202020204" pitchFamily="34" charset="0"/>
                <a:cs typeface="Trebuchet MS" panose="020B0603020202020204" pitchFamily="34" charset="0"/>
              </a:rPr>
              <a:t>e</a:t>
            </a:r>
            <a:r>
              <a:rPr lang="en-US" b="1" dirty="0">
                <a:latin typeface="+mj-lt"/>
                <a:ea typeface="Trebuchet MS" panose="020B0603020202020204" pitchFamily="34" charset="0"/>
                <a:cs typeface="Trebuchet MS" panose="020B0603020202020204" pitchFamily="34" charset="0"/>
              </a:rPr>
              <a:t>d</a:t>
            </a:r>
            <a:r>
              <a:rPr lang="en-US" b="1" spc="35" dirty="0">
                <a:latin typeface="+mj-lt"/>
                <a:ea typeface="Trebuchet MS" panose="020B0603020202020204" pitchFamily="34" charset="0"/>
                <a:cs typeface="Trebuchet MS" panose="020B0603020202020204" pitchFamily="34" charset="0"/>
              </a:rPr>
              <a:t> </a:t>
            </a:r>
            <a:r>
              <a:rPr lang="en-US" b="1" spc="-5" dirty="0">
                <a:latin typeface="+mj-lt"/>
                <a:ea typeface="Trebuchet MS" panose="020B0603020202020204" pitchFamily="34" charset="0"/>
                <a:cs typeface="Trebuchet MS" panose="020B0603020202020204" pitchFamily="34" charset="0"/>
              </a:rPr>
              <a:t>c</a:t>
            </a:r>
            <a:r>
              <a:rPr lang="en-US" b="1" dirty="0">
                <a:latin typeface="+mj-lt"/>
                <a:ea typeface="Trebuchet MS" panose="020B0603020202020204" pitchFamily="34" charset="0"/>
                <a:cs typeface="Trebuchet MS" panose="020B0603020202020204" pitchFamily="34" charset="0"/>
              </a:rPr>
              <a:t>linic</a:t>
            </a:r>
            <a:r>
              <a:rPr lang="en-US" b="1" spc="20" dirty="0">
                <a:latin typeface="+mj-lt"/>
                <a:ea typeface="Trebuchet MS" panose="020B0603020202020204" pitchFamily="34" charset="0"/>
                <a:cs typeface="Trebuchet MS" panose="020B0603020202020204" pitchFamily="34" charset="0"/>
              </a:rPr>
              <a:t> </a:t>
            </a:r>
            <a:r>
              <a:rPr lang="en-US" b="1" dirty="0">
                <a:latin typeface="+mj-lt"/>
                <a:ea typeface="Trebuchet MS" panose="020B0603020202020204" pitchFamily="34" charset="0"/>
                <a:cs typeface="Trebuchet MS" panose="020B0603020202020204" pitchFamily="34" charset="0"/>
              </a:rPr>
              <a:t>vis</a:t>
            </a:r>
            <a:r>
              <a:rPr lang="en-US" b="1" spc="-10" dirty="0">
                <a:latin typeface="+mj-lt"/>
                <a:ea typeface="Trebuchet MS" panose="020B0603020202020204" pitchFamily="34" charset="0"/>
                <a:cs typeface="Trebuchet MS" panose="020B0603020202020204" pitchFamily="34" charset="0"/>
              </a:rPr>
              <a:t>i</a:t>
            </a:r>
            <a:r>
              <a:rPr lang="en-US" b="1" dirty="0">
                <a:latin typeface="+mj-lt"/>
                <a:ea typeface="Trebuchet MS" panose="020B0603020202020204" pitchFamily="34" charset="0"/>
                <a:cs typeface="Trebuchet MS" panose="020B0603020202020204" pitchFamily="34" charset="0"/>
              </a:rPr>
              <a:t>ts</a:t>
            </a:r>
            <a:r>
              <a:rPr lang="en-US" b="1" spc="20" dirty="0">
                <a:latin typeface="+mj-lt"/>
                <a:ea typeface="Trebuchet MS" panose="020B0603020202020204" pitchFamily="34" charset="0"/>
                <a:cs typeface="Trebuchet MS" panose="020B0603020202020204" pitchFamily="34" charset="0"/>
              </a:rPr>
              <a:t> </a:t>
            </a:r>
            <a:r>
              <a:rPr lang="en-US" b="1" spc="-5" dirty="0">
                <a:latin typeface="+mj-lt"/>
                <a:ea typeface="Trebuchet MS" panose="020B0603020202020204" pitchFamily="34" charset="0"/>
                <a:cs typeface="Trebuchet MS" panose="020B0603020202020204" pitchFamily="34" charset="0"/>
              </a:rPr>
              <a:t>f</a:t>
            </a:r>
            <a:r>
              <a:rPr lang="en-US" b="1" spc="-10" dirty="0">
                <a:latin typeface="+mj-lt"/>
                <a:ea typeface="Trebuchet MS" panose="020B0603020202020204" pitchFamily="34" charset="0"/>
                <a:cs typeface="Trebuchet MS" panose="020B0603020202020204" pitchFamily="34" charset="0"/>
              </a:rPr>
              <a:t>o</a:t>
            </a:r>
            <a:r>
              <a:rPr lang="en-US" b="1" dirty="0">
                <a:latin typeface="+mj-lt"/>
                <a:ea typeface="Trebuchet MS" panose="020B0603020202020204" pitchFamily="34" charset="0"/>
                <a:cs typeface="Trebuchet MS" panose="020B0603020202020204" pitchFamily="34" charset="0"/>
              </a:rPr>
              <a:t>r</a:t>
            </a:r>
            <a:r>
              <a:rPr lang="en-US" b="1" spc="15" dirty="0">
                <a:latin typeface="+mj-lt"/>
                <a:ea typeface="Trebuchet MS" panose="020B0603020202020204" pitchFamily="34" charset="0"/>
                <a:cs typeface="Trebuchet MS" panose="020B0603020202020204" pitchFamily="34" charset="0"/>
              </a:rPr>
              <a:t> </a:t>
            </a:r>
            <a:r>
              <a:rPr lang="en-US" b="1" spc="5" dirty="0">
                <a:latin typeface="+mj-lt"/>
                <a:ea typeface="Trebuchet MS" panose="020B0603020202020204" pitchFamily="34" charset="0"/>
                <a:cs typeface="Trebuchet MS" panose="020B0603020202020204" pitchFamily="34" charset="0"/>
              </a:rPr>
              <a:t>t</a:t>
            </a:r>
            <a:r>
              <a:rPr lang="en-US" b="1" spc="-5" dirty="0">
                <a:latin typeface="+mj-lt"/>
                <a:ea typeface="Trebuchet MS" panose="020B0603020202020204" pitchFamily="34" charset="0"/>
                <a:cs typeface="Trebuchet MS" panose="020B0603020202020204" pitchFamily="34" charset="0"/>
              </a:rPr>
              <a:t>h</a:t>
            </a:r>
            <a:r>
              <a:rPr lang="en-US" b="1" dirty="0">
                <a:latin typeface="+mj-lt"/>
                <a:ea typeface="Trebuchet MS" panose="020B0603020202020204" pitchFamily="34" charset="0"/>
                <a:cs typeface="Trebuchet MS" panose="020B0603020202020204" pitchFamily="34" charset="0"/>
              </a:rPr>
              <a:t>e</a:t>
            </a:r>
            <a:r>
              <a:rPr lang="en-US" b="1" spc="15" dirty="0">
                <a:latin typeface="+mj-lt"/>
                <a:ea typeface="Trebuchet MS" panose="020B0603020202020204" pitchFamily="34" charset="0"/>
                <a:cs typeface="Trebuchet MS" panose="020B0603020202020204" pitchFamily="34" charset="0"/>
              </a:rPr>
              <a:t> </a:t>
            </a:r>
            <a:r>
              <a:rPr lang="en-US" b="1" spc="-10" dirty="0">
                <a:latin typeface="+mj-lt"/>
                <a:ea typeface="Trebuchet MS" panose="020B0603020202020204" pitchFamily="34" charset="0"/>
                <a:cs typeface="Trebuchet MS" panose="020B0603020202020204" pitchFamily="34" charset="0"/>
              </a:rPr>
              <a:t>pr</a:t>
            </a:r>
            <a:r>
              <a:rPr lang="en-US" b="1" spc="5" dirty="0">
                <a:latin typeface="+mj-lt"/>
                <a:ea typeface="Trebuchet MS" panose="020B0603020202020204" pitchFamily="34" charset="0"/>
                <a:cs typeface="Trebuchet MS" panose="020B0603020202020204" pitchFamily="34" charset="0"/>
              </a:rPr>
              <a:t>e</a:t>
            </a:r>
            <a:r>
              <a:rPr lang="en-US" b="1" dirty="0">
                <a:latin typeface="+mj-lt"/>
                <a:ea typeface="Trebuchet MS" panose="020B0603020202020204" pitchFamily="34" charset="0"/>
                <a:cs typeface="Trebuchet MS" panose="020B0603020202020204" pitchFamily="34" charset="0"/>
              </a:rPr>
              <a:t>vi</a:t>
            </a:r>
            <a:r>
              <a:rPr lang="en-US" b="1" spc="-10" dirty="0">
                <a:latin typeface="+mj-lt"/>
                <a:ea typeface="Trebuchet MS" panose="020B0603020202020204" pitchFamily="34" charset="0"/>
                <a:cs typeface="Trebuchet MS" panose="020B0603020202020204" pitchFamily="34" charset="0"/>
              </a:rPr>
              <a:t>o</a:t>
            </a:r>
            <a:r>
              <a:rPr lang="en-US" b="1" dirty="0">
                <a:latin typeface="+mj-lt"/>
                <a:ea typeface="Trebuchet MS" panose="020B0603020202020204" pitchFamily="34" charset="0"/>
                <a:cs typeface="Trebuchet MS" panose="020B0603020202020204" pitchFamily="34" charset="0"/>
              </a:rPr>
              <a:t>us</a:t>
            </a:r>
            <a:r>
              <a:rPr lang="en-US" b="1" spc="35" dirty="0">
                <a:latin typeface="+mj-lt"/>
                <a:ea typeface="Trebuchet MS" panose="020B0603020202020204" pitchFamily="34" charset="0"/>
                <a:cs typeface="Trebuchet MS" panose="020B0603020202020204" pitchFamily="34" charset="0"/>
              </a:rPr>
              <a:t> </a:t>
            </a:r>
            <a:r>
              <a:rPr lang="en-US" b="1" dirty="0">
                <a:latin typeface="+mj-lt"/>
                <a:ea typeface="Trebuchet MS" panose="020B0603020202020204" pitchFamily="34" charset="0"/>
                <a:cs typeface="Trebuchet MS" panose="020B0603020202020204" pitchFamily="34" charset="0"/>
              </a:rPr>
              <a:t>6</a:t>
            </a:r>
            <a:r>
              <a:rPr lang="en-US" b="1" spc="10" dirty="0">
                <a:latin typeface="+mj-lt"/>
                <a:ea typeface="Trebuchet MS" panose="020B0603020202020204" pitchFamily="34" charset="0"/>
                <a:cs typeface="Trebuchet MS" panose="020B0603020202020204" pitchFamily="34" charset="0"/>
              </a:rPr>
              <a:t> </a:t>
            </a:r>
            <a:r>
              <a:rPr lang="en-US" b="1" spc="-5" dirty="0">
                <a:latin typeface="+mj-lt"/>
                <a:ea typeface="Trebuchet MS" panose="020B0603020202020204" pitchFamily="34" charset="0"/>
                <a:cs typeface="Trebuchet MS" panose="020B0603020202020204" pitchFamily="34" charset="0"/>
              </a:rPr>
              <a:t>m</a:t>
            </a:r>
            <a:r>
              <a:rPr lang="en-US" b="1" spc="-10" dirty="0">
                <a:latin typeface="+mj-lt"/>
                <a:ea typeface="Trebuchet MS" panose="020B0603020202020204" pitchFamily="34" charset="0"/>
                <a:cs typeface="Trebuchet MS" panose="020B0603020202020204" pitchFamily="34" charset="0"/>
              </a:rPr>
              <a:t>o</a:t>
            </a:r>
            <a:r>
              <a:rPr lang="en-US" b="1" spc="-15" dirty="0">
                <a:latin typeface="+mj-lt"/>
                <a:ea typeface="Trebuchet MS" panose="020B0603020202020204" pitchFamily="34" charset="0"/>
                <a:cs typeface="Trebuchet MS" panose="020B0603020202020204" pitchFamily="34" charset="0"/>
              </a:rPr>
              <a:t>n</a:t>
            </a:r>
            <a:r>
              <a:rPr lang="en-US" b="1" spc="5" dirty="0">
                <a:latin typeface="+mj-lt"/>
                <a:ea typeface="Trebuchet MS" panose="020B0603020202020204" pitchFamily="34" charset="0"/>
                <a:cs typeface="Trebuchet MS" panose="020B0603020202020204" pitchFamily="34" charset="0"/>
              </a:rPr>
              <a:t>t</a:t>
            </a:r>
            <a:r>
              <a:rPr lang="en-US" b="1" spc="-5" dirty="0">
                <a:latin typeface="+mj-lt"/>
                <a:ea typeface="Trebuchet MS" panose="020B0603020202020204" pitchFamily="34" charset="0"/>
                <a:cs typeface="Trebuchet MS" panose="020B0603020202020204" pitchFamily="34" charset="0"/>
              </a:rPr>
              <a:t>h</a:t>
            </a:r>
            <a:r>
              <a:rPr lang="en-US" b="1" dirty="0">
                <a:latin typeface="+mj-lt"/>
                <a:ea typeface="Trebuchet MS" panose="020B0603020202020204" pitchFamily="34" charset="0"/>
                <a:cs typeface="Trebuchet MS" panose="020B0603020202020204" pitchFamily="34" charset="0"/>
              </a:rPr>
              <a:t>s</a:t>
            </a:r>
            <a:endParaRPr lang="en-GB" b="1" dirty="0">
              <a:latin typeface="+mj-lt"/>
              <a:ea typeface="Trebuchet MS" panose="020B0603020202020204" pitchFamily="34" charset="0"/>
              <a:cs typeface="Times New Roman" panose="02020603050405020304" pitchFamily="18" charset="0"/>
            </a:endParaRPr>
          </a:p>
          <a:p>
            <a:pPr marL="1071563" lvl="0" indent="-342900" algn="just">
              <a:spcBef>
                <a:spcPts val="200"/>
              </a:spcBef>
              <a:spcAft>
                <a:spcPts val="200"/>
              </a:spcAft>
              <a:buFont typeface="Symbol" panose="05050102010706020507" pitchFamily="18" charset="2"/>
              <a:buChar char=""/>
              <a:tabLst>
                <a:tab pos="2971800" algn="ctr"/>
                <a:tab pos="5943600" algn="r"/>
              </a:tabLst>
            </a:pPr>
            <a:r>
              <a:rPr lang="en-US" b="1" dirty="0">
                <a:latin typeface="+mj-lt"/>
                <a:ea typeface="Trebuchet MS" panose="020B0603020202020204" pitchFamily="34" charset="0"/>
                <a:cs typeface="Trebuchet MS" panose="020B0603020202020204" pitchFamily="34" charset="0"/>
              </a:rPr>
              <a:t>VL &lt; 50 copies/ml (LDL) within the last 6 months</a:t>
            </a:r>
          </a:p>
          <a:p>
            <a:pPr marL="728663" lvl="0" algn="just">
              <a:spcBef>
                <a:spcPts val="200"/>
              </a:spcBef>
              <a:spcAft>
                <a:spcPts val="200"/>
              </a:spcAft>
              <a:tabLst>
                <a:tab pos="2971800" algn="ctr"/>
                <a:tab pos="5943600" algn="r"/>
              </a:tabLst>
            </a:pPr>
            <a:endParaRPr lang="en-US" dirty="0">
              <a:latin typeface="+mj-lt"/>
              <a:ea typeface="Trebuchet MS" panose="020B0603020202020204" pitchFamily="34" charset="0"/>
              <a:cs typeface="Trebuchet MS" panose="020B0603020202020204" pitchFamily="34" charset="0"/>
            </a:endParaRPr>
          </a:p>
          <a:p>
            <a:pPr marL="342900" lvl="0" indent="-342900" algn="just">
              <a:spcBef>
                <a:spcPts val="200"/>
              </a:spcBef>
              <a:spcAft>
                <a:spcPts val="200"/>
              </a:spcAft>
              <a:buFont typeface="Symbol" panose="05050102010706020507" pitchFamily="18" charset="2"/>
              <a:buChar char=""/>
              <a:tabLst>
                <a:tab pos="2971800" algn="ctr"/>
                <a:tab pos="5943600" algn="r"/>
              </a:tabLst>
            </a:pPr>
            <a:r>
              <a:rPr lang="en-US" b="1" dirty="0">
                <a:latin typeface="+mj-lt"/>
                <a:ea typeface="Trebuchet MS" panose="020B0603020202020204" pitchFamily="34" charset="0"/>
                <a:cs typeface="Trebuchet MS" panose="020B0603020202020204" pitchFamily="34" charset="0"/>
              </a:rPr>
              <a:t>Patients established on ART should </a:t>
            </a:r>
            <a:r>
              <a:rPr lang="en-US" dirty="0">
                <a:latin typeface="+mj-lt"/>
                <a:ea typeface="Trebuchet MS" panose="020B0603020202020204" pitchFamily="34" charset="0"/>
                <a:cs typeface="Trebuchet MS" panose="020B0603020202020204" pitchFamily="34" charset="0"/>
              </a:rPr>
              <a:t>be transitioned to less intense DSD models, reduced frequency of visits (</a:t>
            </a:r>
            <a:r>
              <a:rPr lang="en-US" b="1" dirty="0">
                <a:latin typeface="+mj-lt"/>
                <a:ea typeface="Trebuchet MS" panose="020B0603020202020204" pitchFamily="34" charset="0"/>
                <a:cs typeface="Trebuchet MS" panose="020B0603020202020204" pitchFamily="34" charset="0"/>
              </a:rPr>
              <a:t>1 clinical visit per 6 months)</a:t>
            </a:r>
            <a:r>
              <a:rPr lang="en-US" dirty="0">
                <a:latin typeface="+mj-lt"/>
                <a:ea typeface="Trebuchet MS" panose="020B0603020202020204" pitchFamily="34" charset="0"/>
                <a:cs typeface="Trebuchet MS" panose="020B0603020202020204" pitchFamily="34" charset="0"/>
              </a:rPr>
              <a:t> and receive longer dispensation of ART </a:t>
            </a:r>
            <a:r>
              <a:rPr lang="en-US" b="1" dirty="0">
                <a:latin typeface="+mj-lt"/>
                <a:ea typeface="Trebuchet MS" panose="020B0603020202020204" pitchFamily="34" charset="0"/>
                <a:cs typeface="Trebuchet MS" panose="020B0603020202020204" pitchFamily="34" charset="0"/>
              </a:rPr>
              <a:t>3-6 months dispensing </a:t>
            </a:r>
          </a:p>
          <a:p>
            <a:endParaRPr lang="en-GB" noProof="0" dirty="0"/>
          </a:p>
        </p:txBody>
      </p:sp>
      <p:sp>
        <p:nvSpPr>
          <p:cNvPr id="3" name="Title 2">
            <a:extLst>
              <a:ext uri="{FF2B5EF4-FFF2-40B4-BE49-F238E27FC236}">
                <a16:creationId xmlns:a16="http://schemas.microsoft.com/office/drawing/2014/main" id="{E02C8569-D4EF-EE4A-9FD3-DBFF555C0B90}"/>
              </a:ext>
            </a:extLst>
          </p:cNvPr>
          <p:cNvSpPr>
            <a:spLocks noGrp="1"/>
          </p:cNvSpPr>
          <p:nvPr>
            <p:ph type="title"/>
          </p:nvPr>
        </p:nvSpPr>
        <p:spPr>
          <a:xfrm>
            <a:off x="2357120" y="441325"/>
            <a:ext cx="9391971" cy="1223964"/>
          </a:xfrm>
        </p:spPr>
        <p:txBody>
          <a:bodyPr/>
          <a:lstStyle/>
          <a:p>
            <a:r>
              <a:rPr lang="en-GB" noProof="0" dirty="0"/>
              <a:t>DSD in Practice: Definition</a:t>
            </a:r>
          </a:p>
        </p:txBody>
      </p:sp>
      <p:pic>
        <p:nvPicPr>
          <p:cNvPr id="4" name="Picture 3" descr="BHESP FINALIZED CONCEPT.jpg">
            <a:extLst>
              <a:ext uri="{FF2B5EF4-FFF2-40B4-BE49-F238E27FC236}">
                <a16:creationId xmlns:a16="http://schemas.microsoft.com/office/drawing/2014/main" id="{355DF3AF-89CA-4A50-B55D-6466BC53367B}"/>
              </a:ext>
            </a:extLst>
          </p:cNvPr>
          <p:cNvPicPr/>
          <p:nvPr/>
        </p:nvPicPr>
        <p:blipFill>
          <a:blip r:embed="rId2" cstate="print"/>
          <a:srcRect/>
          <a:stretch>
            <a:fillRect/>
          </a:stretch>
        </p:blipFill>
        <p:spPr bwMode="auto">
          <a:xfrm>
            <a:off x="10647680" y="0"/>
            <a:ext cx="1733550" cy="1228725"/>
          </a:xfrm>
          <a:prstGeom prst="rect">
            <a:avLst/>
          </a:prstGeom>
          <a:noFill/>
          <a:ln w="9525">
            <a:noFill/>
            <a:miter lim="800000"/>
            <a:headEnd/>
            <a:tailEnd/>
          </a:ln>
        </p:spPr>
      </p:pic>
    </p:spTree>
    <p:extLst>
      <p:ext uri="{BB962C8B-B14F-4D97-AF65-F5344CB8AC3E}">
        <p14:creationId xmlns:p14="http://schemas.microsoft.com/office/powerpoint/2010/main" val="2969959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p:cNvGraphicFramePr>
            <a:graphicFrameLocks noGrp="1"/>
          </p:cNvGraphicFramePr>
          <p:nvPr>
            <p:ph sz="quarter" idx="13"/>
            <p:extLst>
              <p:ext uri="{D42A27DB-BD31-4B8C-83A1-F6EECF244321}">
                <p14:modId xmlns:p14="http://schemas.microsoft.com/office/powerpoint/2010/main" val="3883846"/>
              </p:ext>
            </p:extLst>
          </p:nvPr>
        </p:nvGraphicFramePr>
        <p:xfrm>
          <a:off x="5772558" y="1522322"/>
          <a:ext cx="5437187" cy="41036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ontent Placeholder 15"/>
          <p:cNvGraphicFramePr>
            <a:graphicFrameLocks noGrp="1"/>
          </p:cNvGraphicFramePr>
          <p:nvPr>
            <p:ph sz="quarter" idx="14"/>
            <p:extLst>
              <p:ext uri="{D42A27DB-BD31-4B8C-83A1-F6EECF244321}">
                <p14:modId xmlns:p14="http://schemas.microsoft.com/office/powerpoint/2010/main" val="541162090"/>
              </p:ext>
            </p:extLst>
          </p:nvPr>
        </p:nvGraphicFramePr>
        <p:xfrm>
          <a:off x="156755" y="1665289"/>
          <a:ext cx="5076457" cy="4356689"/>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7"/>
          <p:cNvSpPr>
            <a:spLocks noGrp="1"/>
          </p:cNvSpPr>
          <p:nvPr>
            <p:ph type="title"/>
          </p:nvPr>
        </p:nvSpPr>
        <p:spPr>
          <a:xfrm>
            <a:off x="1981200" y="441325"/>
            <a:ext cx="9767891" cy="645795"/>
          </a:xfrm>
        </p:spPr>
        <p:txBody>
          <a:bodyPr>
            <a:noAutofit/>
          </a:bodyPr>
          <a:lstStyle/>
          <a:p>
            <a:r>
              <a:rPr lang="en-US" sz="2000" dirty="0"/>
              <a:t>DSD IN PRACTICE EXPLAINED IN ART DISPENSING</a:t>
            </a:r>
          </a:p>
        </p:txBody>
      </p:sp>
      <p:pic>
        <p:nvPicPr>
          <p:cNvPr id="5" name="Picture 4" descr="BHESP FINALIZED CONCEPT.jpg">
            <a:extLst>
              <a:ext uri="{FF2B5EF4-FFF2-40B4-BE49-F238E27FC236}">
                <a16:creationId xmlns:a16="http://schemas.microsoft.com/office/drawing/2014/main" id="{D2F6C829-CCBE-4133-97B9-54C2A2230777}"/>
              </a:ext>
            </a:extLst>
          </p:cNvPr>
          <p:cNvPicPr/>
          <p:nvPr/>
        </p:nvPicPr>
        <p:blipFill>
          <a:blip r:embed="rId4" cstate="print"/>
          <a:srcRect/>
          <a:stretch>
            <a:fillRect/>
          </a:stretch>
        </p:blipFill>
        <p:spPr bwMode="auto">
          <a:xfrm>
            <a:off x="10015541" y="293597"/>
            <a:ext cx="1733550" cy="1228725"/>
          </a:xfrm>
          <a:prstGeom prst="rect">
            <a:avLst/>
          </a:prstGeom>
          <a:noFill/>
          <a:ln w="9525">
            <a:noFill/>
            <a:miter lim="800000"/>
            <a:headEnd/>
            <a:tailEnd/>
          </a:ln>
        </p:spPr>
      </p:pic>
    </p:spTree>
    <p:extLst>
      <p:ext uri="{BB962C8B-B14F-4D97-AF65-F5344CB8AC3E}">
        <p14:creationId xmlns:p14="http://schemas.microsoft.com/office/powerpoint/2010/main" val="3767891563"/>
      </p:ext>
    </p:extLst>
  </p:cSld>
  <p:clrMapOvr>
    <a:masterClrMapping/>
  </p:clrMapOvr>
</p:sld>
</file>

<file path=ppt/theme/theme1.xml><?xml version="1.0" encoding="utf-8"?>
<a:theme xmlns:a="http://schemas.openxmlformats.org/drawingml/2006/main" name="AIDS2022">
  <a:themeElements>
    <a:clrScheme name="AIDS 2022 1">
      <a:dk1>
        <a:srgbClr val="000000"/>
      </a:dk1>
      <a:lt1>
        <a:srgbClr val="FFFFFF"/>
      </a:lt1>
      <a:dk2>
        <a:srgbClr val="000000"/>
      </a:dk2>
      <a:lt2>
        <a:srgbClr val="FFFFFF"/>
      </a:lt2>
      <a:accent1>
        <a:srgbClr val="076382"/>
      </a:accent1>
      <a:accent2>
        <a:srgbClr val="FF890E"/>
      </a:accent2>
      <a:accent3>
        <a:srgbClr val="08BDBA"/>
      </a:accent3>
      <a:accent4>
        <a:srgbClr val="8A3FFC"/>
      </a:accent4>
      <a:accent5>
        <a:srgbClr val="346CFF"/>
      </a:accent5>
      <a:accent6>
        <a:srgbClr val="85CFE8"/>
      </a:accent6>
      <a:hlink>
        <a:srgbClr val="FF890E"/>
      </a:hlink>
      <a:folHlink>
        <a:srgbClr val="FF890E"/>
      </a:folHlink>
    </a:clrScheme>
    <a:fontScheme name="AIDS 2022 Verdana">
      <a:maj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Presentation1" id="{BC0F0990-FD9B-EF47-8C4E-2CE39BDBF648}" vid="{6AAAFDF1-C0D4-5D4B-9CA5-E1D52373A8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93F911BD2518E47AC082DA3DE8BFBE5" ma:contentTypeVersion="16" ma:contentTypeDescription="Create a new document." ma:contentTypeScope="" ma:versionID="c221146bbd20a14dad517a0387e2f0b0">
  <xsd:schema xmlns:xsd="http://www.w3.org/2001/XMLSchema" xmlns:xs="http://www.w3.org/2001/XMLSchema" xmlns:p="http://schemas.microsoft.com/office/2006/metadata/properties" xmlns:ns2="8f9d799d-7b27-4542-a589-fc3f0c3bda80" xmlns:ns3="250929fa-9806-4449-af20-7947085fa170" targetNamespace="http://schemas.microsoft.com/office/2006/metadata/properties" ma:root="true" ma:fieldsID="3a31dcb722add0f2e0d6fb0d2f719c7c" ns2:_="" ns3:_="">
    <xsd:import namespace="8f9d799d-7b27-4542-a589-fc3f0c3bda80"/>
    <xsd:import namespace="250929fa-9806-4449-af20-7947085fa17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9d799d-7b27-4542-a589-fc3f0c3bd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8752f36-f899-4024-97aa-312620fde4b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50929fa-9806-4449-af20-7947085fa17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8963c6f-ee03-4b2a-8221-928f9d265193}" ma:internalName="TaxCatchAll" ma:showField="CatchAllData" ma:web="250929fa-9806-4449-af20-7947085fa1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50929fa-9806-4449-af20-7947085fa170" xsi:nil="true"/>
    <lcf76f155ced4ddcb4097134ff3c332f xmlns="8f9d799d-7b27-4542-a589-fc3f0c3bda8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DE358E3-F537-49EA-96FA-BFF5DD230B30}">
  <ds:schemaRefs>
    <ds:schemaRef ds:uri="http://schemas.microsoft.com/sharepoint/v3/contenttype/forms"/>
  </ds:schemaRefs>
</ds:datastoreItem>
</file>

<file path=customXml/itemProps2.xml><?xml version="1.0" encoding="utf-8"?>
<ds:datastoreItem xmlns:ds="http://schemas.openxmlformats.org/officeDocument/2006/customXml" ds:itemID="{F2457546-9CD2-461E-81B2-B83B0DBD04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9d799d-7b27-4542-a589-fc3f0c3bda80"/>
    <ds:schemaRef ds:uri="250929fa-9806-4449-af20-7947085fa1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5E06B7-DDBB-4F17-98CB-021724843583}">
  <ds:schemaRefs>
    <ds:schemaRef ds:uri="http://schemas.microsoft.com/office/2006/metadata/properties"/>
    <ds:schemaRef ds:uri="http://schemas.microsoft.com/office/infopath/2007/PartnerControls"/>
    <ds:schemaRef ds:uri="250929fa-9806-4449-af20-7947085fa170"/>
    <ds:schemaRef ds:uri="8f9d799d-7b27-4542-a589-fc3f0c3bda80"/>
  </ds:schemaRefs>
</ds:datastoreItem>
</file>

<file path=docProps/app.xml><?xml version="1.0" encoding="utf-8"?>
<Properties xmlns="http://schemas.openxmlformats.org/officeDocument/2006/extended-properties" xmlns:vt="http://schemas.openxmlformats.org/officeDocument/2006/docPropsVTypes">
  <Template>AIDS2022_Presentation Template (1)</Template>
  <TotalTime>383</TotalTime>
  <Words>1120</Words>
  <Application>Microsoft Office PowerPoint</Application>
  <PresentationFormat>Widescreen</PresentationFormat>
  <Paragraphs>86</Paragraphs>
  <Slides>18</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Wingdings</vt:lpstr>
      <vt:lpstr>IAS Ribbon Sans Bold</vt:lpstr>
      <vt:lpstr>Courier New</vt:lpstr>
      <vt:lpstr>Symbol</vt:lpstr>
      <vt:lpstr>Arial</vt:lpstr>
      <vt:lpstr>Calibri</vt:lpstr>
      <vt:lpstr>IAS Ribbon Sans Regular</vt:lpstr>
      <vt:lpstr>Verdana</vt:lpstr>
      <vt:lpstr>Trebuchet MS</vt:lpstr>
      <vt:lpstr>Times New Roman</vt:lpstr>
      <vt:lpstr>AIDS2022</vt:lpstr>
      <vt:lpstr> DIFFERENTIATED SERVICE DELIVERY FOR SEX WORKERS- Success stories during Covid-19  Monday 1st, August, 2022 Montreal,Canada                             Co facilitator: Doreen Moraa</vt:lpstr>
      <vt:lpstr>Who we are</vt:lpstr>
      <vt:lpstr>Key areas:</vt:lpstr>
      <vt:lpstr>Background of BHESP Differentiated Service Delivery Models</vt:lpstr>
      <vt:lpstr>                 COVID-19: REASON FOR ADAPTATION   • For sex workers, the effects of the COVID-19 pandemic go beyond the virus: growing financial insecurity has led to a new desperation, potentially increasing the risk of sexualized violence and poor health outcomes. • Government direction to give 3 months ART refills, our sites struggled with potential stock outs and gaps in adherence support.  • The cessation of movement, dusk to dawn curfew, stay-at-home, closure of bars and clubs (hotspots), lock down of high COVID 19 areas and a ban on all forms of gatherings drastically made it difficult for the sex workers to access their healthcare needs especially HIV care and treatment.  • Increased rates in missed appointments due to fear of contracting COVID in the sites.  • Healthcare facilities limiting the number of clients they are serving at a time to observe social distancing rules</vt:lpstr>
      <vt:lpstr>Workshop Objectives</vt:lpstr>
      <vt:lpstr>Differentiated Care</vt:lpstr>
      <vt:lpstr>DSD in Practice: Definition</vt:lpstr>
      <vt:lpstr>DSD IN PRACTICE EXPLAINED IN ART DISPENSING</vt:lpstr>
      <vt:lpstr>DSD: What BHESP is doing</vt:lpstr>
      <vt:lpstr>  DSD MODELS UNPACKED</vt:lpstr>
      <vt:lpstr>PowerPoint Presentation</vt:lpstr>
      <vt:lpstr>Our Success stories</vt:lpstr>
      <vt:lpstr>Our Success stories</vt:lpstr>
      <vt:lpstr>Programme Reflections Panel Discussion</vt:lpstr>
      <vt:lpstr>Conclusion</vt:lpstr>
      <vt:lpstr>….In pictures</vt:lpstr>
      <vt:lpstr>Follow BHESP on Twitter:       https://twitter.com/bhesp  Like BHESP on Facebook:         https://www.facebook.com/bar.hostess  Email us  info@bhesp.org Visit our Site  https://www.bhesp.org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words we use matter in the response to HIV</dc:title>
  <dc:creator>Hp</dc:creator>
  <cp:lastModifiedBy>Hp</cp:lastModifiedBy>
  <cp:revision>34</cp:revision>
  <dcterms:created xsi:type="dcterms:W3CDTF">2022-07-20T16:10:05Z</dcterms:created>
  <dcterms:modified xsi:type="dcterms:W3CDTF">2022-07-22T19:22:54Z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0x010100193F911BD2518E47AC082DA3DE8BFBE5</vt:lpwstr>
  </property>
</Properties>
</file>