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9144000" cy="5143500" type="screen16x9"/>
  <p:notesSz cx="6858000" cy="9144000"/>
  <p:embeddedFontLst>
    <p:embeddedFont>
      <p:font typeface="Cabin" pitchFamily="2" charset="77"/>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Libre Franklin" pitchFamily="2" charset="77"/>
      <p:regular r:id="rId54"/>
      <p:bold r:id="rId55"/>
      <p:italic r:id="rId56"/>
      <p:boldItalic r:id="rId57"/>
    </p:embeddedFont>
    <p:embeddedFont>
      <p:font typeface="Montserrat" pitchFamily="2" charset="77"/>
      <p:regular r:id="rId58"/>
      <p:bold r:id="rId59"/>
      <p:italic r:id="rId60"/>
      <p:boldItalic r:id="rId61"/>
    </p:embeddedFont>
    <p:embeddedFont>
      <p:font typeface="Source Sans Pro" panose="020B0503030403020204" pitchFamily="34" charset="0"/>
      <p:regular r:id="rId62"/>
      <p:bold r:id="rId63"/>
      <p:italic r:id="rId64"/>
      <p:boldItalic r:id="rId65"/>
    </p:embeddedFon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erayo Soyem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085762-46AC-4F8E-891A-6993372C2249}">
  <a:tblStyle styleId="{1E085762-46AC-4F8E-891A-6993372C2249}" styleName="Table_0">
    <a:wholeTbl>
      <a:tcTxStyle b="off" i="off">
        <a:font>
          <a:latin typeface="Verdana"/>
          <a:ea typeface="Verdana"/>
          <a:cs typeface="Verdana"/>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Verdana"/>
          <a:ea typeface="Verdana"/>
          <a:cs typeface="Verdana"/>
        </a:font>
        <a:schemeClr val="lt1"/>
      </a:tcTxStyle>
      <a:tcStyle>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9"/>
  </p:normalViewPr>
  <p:slideViewPr>
    <p:cSldViewPr snapToGrid="0">
      <p:cViewPr varScale="1">
        <p:scale>
          <a:sx n="144" d="100"/>
          <a:sy n="144" d="100"/>
        </p:scale>
        <p:origin x="72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6.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7-22T19:44:00.012" idx="1">
    <p:pos x="296" y="587"/>
    <p:text>@eberard@usaid.gov
_Assigned to Elizabeth Berard_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e93590150_2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13e93590150_2_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Title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Recognizing IAS and USAID</a:t>
            </a:r>
            <a:endParaRPr/>
          </a:p>
        </p:txBody>
      </p:sp>
      <p:sp>
        <p:nvSpPr>
          <p:cNvPr id="178" name="Google Shape;178;g13e93590150_2_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e93590150_2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13e93590150_2_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13e93590150_2_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3e93590150_2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13e93590150_2_1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Some of the central building blocks</a:t>
            </a:r>
            <a:endParaRPr/>
          </a:p>
        </p:txBody>
      </p:sp>
      <p:sp>
        <p:nvSpPr>
          <p:cNvPr id="258" name="Google Shape;258;g13e93590150_2_1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3e93590150_2_2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13e93590150_2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e93590150_2_2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13e93590150_2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e93590150_2_21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13e93590150_2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3e93590150_2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13e93590150_2_2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13e93590150_2_2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3e93590150_2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13e93590150_2_2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(3) Present a few key considerations/questions based on the above and with regard to your questions of reach, scale and engagement. I think the question of 'doing' youth engagement without additional resources is a tricky one - but I think finding the right balance between scale and involvement is possible and certain approaches (like advisory groups, youth as part of leadership structures, peer service delivery, youth feedback mechanisms) can help based on the programme size, structure and resources. This would lead nicely into the examples and group work. (2-3min)</a:t>
            </a:r>
            <a:endParaRPr/>
          </a:p>
          <a:p>
            <a:pPr marL="0" lvl="0" indent="0" algn="l" rtl="0">
              <a:spcBef>
                <a:spcPts val="0"/>
              </a:spcBef>
              <a:spcAft>
                <a:spcPts val="0"/>
              </a:spcAft>
              <a:buNone/>
            </a:pPr>
            <a:endParaRPr/>
          </a:p>
        </p:txBody>
      </p:sp>
      <p:sp>
        <p:nvSpPr>
          <p:cNvPr id="314" name="Google Shape;314;g13e93590150_2_2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3e93590150_2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13e93590150_2_2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t>e.g. of intervention acceptability work with MAYE of youth living with HIV/closely affected by HIV - Biomedical intervention acceptability COVD-19 vaccine – Ref Casele 2021, Vaccine paper – what learnt from HIV – acceptability framework</a:t>
            </a:r>
            <a:endParaRPr/>
          </a:p>
        </p:txBody>
      </p:sp>
      <p:sp>
        <p:nvSpPr>
          <p:cNvPr id="323" name="Google Shape;323;g13e93590150_2_2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3e93590150_2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13e93590150_2_2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Some of the central building blocks – and say it is a tradeoff – invite othere to share reflections on effective ways to balance…. Here are some options (next page)</a:t>
            </a:r>
            <a:endParaRPr/>
          </a:p>
        </p:txBody>
      </p:sp>
      <p:sp>
        <p:nvSpPr>
          <p:cNvPr id="332" name="Google Shape;332;g13e93590150_2_2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e93590150_2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13e93590150_2_2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Some examples of models – will hear more from participant &amp; you!</a:t>
            </a:r>
            <a:endParaRPr/>
          </a:p>
        </p:txBody>
      </p:sp>
      <p:sp>
        <p:nvSpPr>
          <p:cNvPr id="354" name="Google Shape;354;g13e93590150_2_2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3e93590150_2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13e93590150_2_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13e93590150_2_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3e93590150_2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13e93590150_2_2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 few thing to cloe with</a:t>
            </a:r>
            <a:endParaRPr/>
          </a:p>
        </p:txBody>
      </p:sp>
      <p:sp>
        <p:nvSpPr>
          <p:cNvPr id="377" name="Google Shape;377;g13e93590150_2_2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3e93590150_2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13e93590150_2_2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g13e93590150_2_2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3e93590150_2_33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13e93590150_2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3e93590150_2_3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g13e93590150_2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3de30e76da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g13de30e76da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3e93590150_2_3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g13e93590150_2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3e93590150_2_3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g13e93590150_2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3e93590150_2_38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13e93590150_2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3e93590150_2_39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g13e93590150_2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3e93590150_2_40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4" name="Google Shape;494;g13e93590150_2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e93590150_2_1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13e93590150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3e93590150_2_4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g13e93590150_2_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3e93590150_2_4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g13e93590150_2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3e93590150_2_43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g13e93590150_2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3e93590150_2_4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13e93590150_2_4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13e93590150_2_4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3de30e76da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4" name="Google Shape;544;g13de30e76d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3e93590150_2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13e93590150_2_4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000000"/>
              </a:solidFill>
              <a:latin typeface="Montserrat"/>
              <a:ea typeface="Montserrat"/>
              <a:cs typeface="Montserrat"/>
              <a:sym typeface="Montserrat"/>
            </a:endParaRPr>
          </a:p>
          <a:p>
            <a:pPr marL="0" lvl="0" indent="0" algn="l" rtl="0">
              <a:spcBef>
                <a:spcPts val="0"/>
              </a:spcBef>
              <a:spcAft>
                <a:spcPts val="0"/>
              </a:spcAft>
              <a:buNone/>
            </a:pPr>
            <a:r>
              <a:rPr lang="en">
                <a:solidFill>
                  <a:srgbClr val="000000"/>
                </a:solidFill>
                <a:latin typeface="Montserrat"/>
                <a:ea typeface="Montserrat"/>
                <a:cs typeface="Montserrat"/>
                <a:sym typeface="Montserrat"/>
              </a:rPr>
              <a:t>DISCOVER-Health was among the first implementers to support </a:t>
            </a:r>
            <a:r>
              <a:rPr lang="en" b="1">
                <a:solidFill>
                  <a:srgbClr val="000000"/>
                </a:solidFill>
                <a:latin typeface="Montserrat"/>
                <a:ea typeface="Montserrat"/>
                <a:cs typeface="Montserrat"/>
                <a:sym typeface="Montserrat"/>
              </a:rPr>
              <a:t>PrEP scale-up in Zambia.  </a:t>
            </a:r>
            <a:endParaRPr/>
          </a:p>
          <a:p>
            <a:pPr marL="0" lvl="0" indent="0" algn="l" rtl="0">
              <a:spcBef>
                <a:spcPts val="0"/>
              </a:spcBef>
              <a:spcAft>
                <a:spcPts val="0"/>
              </a:spcAft>
              <a:buNone/>
            </a:pPr>
            <a:r>
              <a:rPr lang="en" b="1">
                <a:solidFill>
                  <a:srgbClr val="000000"/>
                </a:solidFill>
                <a:latin typeface="Montserrat"/>
                <a:ea typeface="Montserrat"/>
                <a:cs typeface="Montserrat"/>
                <a:sym typeface="Montserrat"/>
              </a:rPr>
              <a:t>In order to prepare for Roll-out, in 2018, the Project undertook extensive training and sensitization of providers, CHWs; and DREAMS partners. </a:t>
            </a:r>
            <a:endParaRPr/>
          </a:p>
          <a:p>
            <a:pPr marL="457200" lvl="0" indent="-457200" algn="l" rtl="0">
              <a:spcBef>
                <a:spcPts val="0"/>
              </a:spcBef>
              <a:spcAft>
                <a:spcPts val="0"/>
              </a:spcAft>
              <a:buNone/>
            </a:pPr>
            <a:endParaRPr>
              <a:solidFill>
                <a:srgbClr val="3F3F3F"/>
              </a:solidFill>
            </a:endParaRPr>
          </a:p>
          <a:p>
            <a:pPr marL="457200" lvl="0" indent="-457200" algn="l" rtl="0">
              <a:spcBef>
                <a:spcPts val="0"/>
              </a:spcBef>
              <a:spcAft>
                <a:spcPts val="0"/>
              </a:spcAft>
              <a:buNone/>
            </a:pPr>
            <a:r>
              <a:rPr lang="en">
                <a:solidFill>
                  <a:srgbClr val="3F3F3F"/>
                </a:solidFill>
              </a:rPr>
              <a:t>Thereafter began roll-out of PrEP tailored to AGYW at substantial risk of HIV </a:t>
            </a:r>
            <a:r>
              <a:rPr lang="en"/>
              <a:t>by layering the service onto the DREAMS platform. In FY20, we provided the service in 28 DREAMS centres in 6 districts and in FY 22, we were operational in 40 DREAMS centres and PrEP services have also been extended to AGYW in non-DREAMS districts using a similar peer-led model that will be discussed on the following slide. </a:t>
            </a:r>
            <a:endParaRPr/>
          </a:p>
          <a:p>
            <a:pPr marL="0" lvl="0" indent="0" algn="l" rtl="0">
              <a:spcBef>
                <a:spcPts val="0"/>
              </a:spcBef>
              <a:spcAft>
                <a:spcPts val="0"/>
              </a:spcAft>
              <a:buNone/>
            </a:pPr>
            <a:endParaRPr/>
          </a:p>
        </p:txBody>
      </p:sp>
      <p:sp>
        <p:nvSpPr>
          <p:cNvPr id="552" name="Google Shape;552;g13e93590150_2_4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3e93590150_2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13e93590150_2_4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Used the results from a human centred design study to guide our programming. Study focused on primarily on HIV Prevention amongst adolescents and young people. As a result, developed a peer-led mobilisation model.</a:t>
            </a:r>
            <a:endParaRPr/>
          </a:p>
          <a:p>
            <a:pPr marL="0" lvl="0" indent="0" algn="l" rtl="0">
              <a:spcBef>
                <a:spcPts val="0"/>
              </a:spcBef>
              <a:spcAft>
                <a:spcPts val="0"/>
              </a:spcAft>
              <a:buNone/>
            </a:pPr>
            <a:r>
              <a:rPr lang="en"/>
              <a:t>Peer-led model that guides our roll-out of various HIV Prevention interventions including layering of PrEP onto the DREAMS programme</a:t>
            </a:r>
            <a:endParaRPr/>
          </a:p>
          <a:p>
            <a:pPr marL="0" lvl="0" indent="0" algn="l" rtl="0">
              <a:spcBef>
                <a:spcPts val="0"/>
              </a:spcBef>
              <a:spcAft>
                <a:spcPts val="0"/>
              </a:spcAft>
              <a:buNone/>
            </a:pPr>
            <a:r>
              <a:rPr lang="en"/>
              <a:t>We identify peers (in this case AGYW) that are then trained and mobilise and provide adherence support to their fellow peers that may be eligible for PrEP. In out partnership with DREAMS, </a:t>
            </a:r>
            <a:r>
              <a:rPr lang="en" sz="1200" b="0" i="0" u="none" strike="noStrike" cap="none">
                <a:solidFill>
                  <a:srgbClr val="000000"/>
                </a:solidFill>
                <a:latin typeface="Arial"/>
                <a:ea typeface="Arial"/>
                <a:cs typeface="Arial"/>
                <a:sym typeface="Arial"/>
              </a:rPr>
              <a:t>potential PrEP clients are drawn from DREAMS network  (primary target audience). </a:t>
            </a:r>
            <a:endParaRPr/>
          </a:p>
          <a:p>
            <a:pPr marL="0" lvl="0" indent="0" algn="l" rtl="0">
              <a:spcBef>
                <a:spcPts val="0"/>
              </a:spcBef>
              <a:spcAft>
                <a:spcPts val="0"/>
              </a:spcAft>
              <a:buNone/>
            </a:pPr>
            <a:r>
              <a:rPr lang="en" sz="1200" b="0" i="0" u="none" strike="noStrike" cap="none">
                <a:solidFill>
                  <a:srgbClr val="000000"/>
                </a:solidFill>
                <a:latin typeface="Arial"/>
                <a:ea typeface="Arial"/>
                <a:cs typeface="Arial"/>
                <a:sym typeface="Arial"/>
              </a:rPr>
              <a:t>I have show this model, as one key lessons from our work with adolescent and youth; and service delivery, is that you have to ensure that all components of the service delivery cascade flow as seamlessly as possible.</a:t>
            </a:r>
            <a:endParaRPr/>
          </a:p>
          <a:p>
            <a:pPr marL="0" lvl="0" indent="0" algn="l" rtl="0">
              <a:spcBef>
                <a:spcPts val="0"/>
              </a:spcBef>
              <a:spcAft>
                <a:spcPts val="0"/>
              </a:spcAft>
              <a:buNone/>
            </a:pPr>
            <a:r>
              <a:rPr lang="en" sz="1200" b="0" i="0" u="none" strike="noStrike" cap="none">
                <a:solidFill>
                  <a:srgbClr val="000000"/>
                </a:solidFill>
                <a:latin typeface="Arial"/>
                <a:ea typeface="Arial"/>
                <a:cs typeface="Arial"/>
                <a:sym typeface="Arial"/>
              </a:rPr>
              <a:t>Therefore, beyond the peer led model that supports mobilisation, it’s important to have providers that are youth friendly and that there are systems in place to sustain the client on PrEP, while they remain at risk.</a:t>
            </a:r>
            <a:endParaRPr/>
          </a:p>
          <a:p>
            <a:pPr marL="0" lvl="0" indent="0" algn="l" rtl="0">
              <a:spcBef>
                <a:spcPts val="0"/>
              </a:spcBef>
              <a:spcAft>
                <a:spcPts val="0"/>
              </a:spcAft>
              <a:buNone/>
            </a:pPr>
            <a:r>
              <a:rPr lang="en" sz="1200" b="0" i="0" u="none" strike="noStrike" cap="none">
                <a:solidFill>
                  <a:srgbClr val="000000"/>
                </a:solidFill>
                <a:latin typeface="Arial"/>
                <a:ea typeface="Arial"/>
                <a:cs typeface="Arial"/>
                <a:sym typeface="Arial"/>
              </a:rPr>
              <a:t> youths are taking control of their own lives at each stage of the model. </a:t>
            </a:r>
            <a:endParaRPr sz="1200" b="0" i="0" u="none" strike="noStrike" cap="none">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562" name="Google Shape;562;g13e93590150_2_4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3e93590150_2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13e93590150_2_4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457200" marR="0" lvl="0" indent="-298450" algn="l" rtl="0">
              <a:lnSpc>
                <a:spcPct val="100000"/>
              </a:lnSpc>
              <a:spcBef>
                <a:spcPts val="0"/>
              </a:spcBef>
              <a:spcAft>
                <a:spcPts val="0"/>
              </a:spcAft>
              <a:buClr>
                <a:srgbClr val="000000"/>
              </a:buClr>
              <a:buSzPts val="1100"/>
              <a:buFont typeface="Arial"/>
              <a:buChar char="●"/>
            </a:pPr>
            <a:r>
              <a:rPr lang="en" sz="1200"/>
              <a:t>How have HIV prevention outcomes been strengthened as a result of youth engagement in your specific activity?</a:t>
            </a:r>
            <a:endParaRPr/>
          </a:p>
          <a:p>
            <a:pPr marL="0" lvl="0" indent="0" algn="l" rtl="0">
              <a:spcBef>
                <a:spcPts val="0"/>
              </a:spcBef>
              <a:spcAft>
                <a:spcPts val="0"/>
              </a:spcAft>
              <a:buNone/>
            </a:pPr>
            <a:endParaRPr/>
          </a:p>
          <a:p>
            <a:pPr marL="0" lvl="0" indent="0" algn="l" rtl="0">
              <a:spcBef>
                <a:spcPts val="0"/>
              </a:spcBef>
              <a:spcAft>
                <a:spcPts val="0"/>
              </a:spcAft>
              <a:buNone/>
            </a:pPr>
            <a:r>
              <a:rPr lang="en"/>
              <a:t>We have seen a continuous uptake of PrEP, despite COVID-19. We have even surpassed our annual target, due to the investment in the sub-campaigns. Early data from a recent ZAMPHIA study, has show a significant drop in HIV incidence amongst Adolescent and young people, though we are yet to carry-out further analysis for correlation.</a:t>
            </a:r>
            <a:endParaRPr/>
          </a:p>
          <a:p>
            <a:pPr marL="0" lvl="0" indent="0" algn="l" rtl="0">
              <a:spcBef>
                <a:spcPts val="0"/>
              </a:spcBef>
              <a:spcAft>
                <a:spcPts val="0"/>
              </a:spcAft>
              <a:buNone/>
            </a:pPr>
            <a:endParaRPr/>
          </a:p>
        </p:txBody>
      </p:sp>
      <p:sp>
        <p:nvSpPr>
          <p:cNvPr id="570" name="Google Shape;570;g13e93590150_2_4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3e93590150_2_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13e93590150_2_4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Calibri"/>
              <a:buNone/>
            </a:pPr>
            <a:r>
              <a:rPr lang="en" b="1" i="1">
                <a:solidFill>
                  <a:schemeClr val="dk2"/>
                </a:solidFill>
              </a:rPr>
              <a:t>Overall, AGYW Accessing PrEP through DREAMS Centres contributed 72% (3,048) of all PrEP Initiations among females 15-24</a:t>
            </a:r>
            <a:endParaRPr/>
          </a:p>
          <a:p>
            <a:pPr marL="0" marR="0" lvl="0" indent="0" algn="l" rtl="0">
              <a:lnSpc>
                <a:spcPct val="100000"/>
              </a:lnSpc>
              <a:spcBef>
                <a:spcPts val="0"/>
              </a:spcBef>
              <a:spcAft>
                <a:spcPts val="0"/>
              </a:spcAft>
              <a:buClr>
                <a:schemeClr val="dk1"/>
              </a:buClr>
              <a:buSzPts val="1200"/>
              <a:buFont typeface="Calibri"/>
              <a:buNone/>
            </a:pPr>
            <a:endParaRPr b="1" i="1">
              <a:solidFill>
                <a:schemeClr val="dk2"/>
              </a:solidFill>
            </a:endParaRPr>
          </a:p>
          <a:p>
            <a:pPr marL="0" marR="0" lvl="0" indent="0" algn="l" rtl="0">
              <a:lnSpc>
                <a:spcPct val="100000"/>
              </a:lnSpc>
              <a:spcBef>
                <a:spcPts val="0"/>
              </a:spcBef>
              <a:spcAft>
                <a:spcPts val="0"/>
              </a:spcAft>
              <a:buClr>
                <a:srgbClr val="FFFFFF"/>
              </a:buClr>
              <a:buSzPts val="1200"/>
              <a:buFont typeface="Calibri"/>
              <a:buNone/>
            </a:pPr>
            <a:r>
              <a:rPr lang="en" sz="1200">
                <a:solidFill>
                  <a:srgbClr val="FFFFFF"/>
                </a:solidFill>
              </a:rPr>
              <a:t>FY22 Q3: PrEP Uptake by Age and Sex</a:t>
            </a:r>
            <a:endParaRPr/>
          </a:p>
        </p:txBody>
      </p:sp>
      <p:sp>
        <p:nvSpPr>
          <p:cNvPr id="578" name="Google Shape;578;g13e93590150_2_4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3e93590150_2_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13e93590150_2_4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
              <a:t>As earlier noted: </a:t>
            </a:r>
            <a:r>
              <a:rPr lang="en" sz="1200" b="0" i="1">
                <a:solidFill>
                  <a:schemeClr val="dk1"/>
                </a:solidFill>
                <a:latin typeface="Calibri"/>
                <a:ea typeface="Calibri"/>
                <a:cs typeface="Calibri"/>
                <a:sym typeface="Calibri"/>
              </a:rPr>
              <a:t>DISCOVER engages peer supporters, sometimes former DREAMS graduates, to provide one-on-one support to AGYW. The PrEP continuation rates for AGYW increased significantly when we  put in place the peer-led strategy to provide additional support to AGYW on PrEP.</a:t>
            </a:r>
            <a:endParaRPr/>
          </a:p>
          <a:p>
            <a:pPr marL="171450" lvl="0" indent="-171450" algn="l" rtl="0">
              <a:spcBef>
                <a:spcPts val="0"/>
              </a:spcBef>
              <a:spcAft>
                <a:spcPts val="0"/>
              </a:spcAft>
              <a:buClr>
                <a:schemeClr val="dk1"/>
              </a:buClr>
              <a:buSzPts val="1200"/>
              <a:buFont typeface="Arial"/>
              <a:buChar char="•"/>
            </a:pPr>
            <a:r>
              <a:rPr lang="en" sz="1200" b="0" i="1">
                <a:solidFill>
                  <a:schemeClr val="dk1"/>
                </a:solidFill>
                <a:latin typeface="Calibri"/>
                <a:ea typeface="Calibri"/>
                <a:cs typeface="Calibri"/>
                <a:sym typeface="Calibri"/>
              </a:rPr>
              <a:t> A quick background, DISCOVER runs a system called PIPAT where we enter all PrEP clients ever-initiated (currently totaling more than 80,000) and assign each client a unique identifier. This allows us to track how long each client stays on PrEP and provide support to clients. </a:t>
            </a:r>
            <a:endParaRPr/>
          </a:p>
          <a:p>
            <a:pPr marL="171450" lvl="0" indent="-171450" algn="l" rtl="0">
              <a:spcBef>
                <a:spcPts val="0"/>
              </a:spcBef>
              <a:spcAft>
                <a:spcPts val="0"/>
              </a:spcAft>
              <a:buClr>
                <a:schemeClr val="dk1"/>
              </a:buClr>
              <a:buSzPts val="1200"/>
              <a:buFont typeface="Arial"/>
              <a:buChar char="•"/>
            </a:pPr>
            <a:r>
              <a:rPr lang="en" sz="1200" b="0" i="1">
                <a:solidFill>
                  <a:schemeClr val="dk1"/>
                </a:solidFill>
                <a:latin typeface="Calibri"/>
                <a:ea typeface="Calibri"/>
                <a:cs typeface="Calibri"/>
                <a:sym typeface="Calibri"/>
              </a:rPr>
              <a:t>After we began implementing their peer-led approach, the continuation rates improved to what is indicated in the graph above. We believe that the additional benefits of layering PrEP onto the DREAMS programme has also assisted, as on one hand, we have since more girls at risk of HIV (18-24 years), enrolling onto the DREAMS programme – many of whom are interested in the economic strengthening component of the programme. Girls these age, also tend to better understand their own situation and risk, and are more likely to adhere prepare, despite any challenges that they may face.</a:t>
            </a:r>
            <a:endParaRPr/>
          </a:p>
          <a:p>
            <a:pPr marL="171450" lvl="0" indent="-171450" algn="l" rtl="0">
              <a:spcBef>
                <a:spcPts val="0"/>
              </a:spcBef>
              <a:spcAft>
                <a:spcPts val="0"/>
              </a:spcAft>
              <a:buClr>
                <a:schemeClr val="dk1"/>
              </a:buClr>
              <a:buSzPts val="1200"/>
              <a:buFont typeface="Arial"/>
              <a:buChar char="•"/>
            </a:pPr>
            <a:r>
              <a:rPr lang="en" sz="1200" b="0" i="1">
                <a:solidFill>
                  <a:schemeClr val="dk1"/>
                </a:solidFill>
                <a:latin typeface="Calibri"/>
                <a:ea typeface="Calibri"/>
                <a:cs typeface="Calibri"/>
                <a:sym typeface="Calibri"/>
              </a:rPr>
              <a:t>DREAMS centres are often strategically located in the heart of communities, thus providing additional convenience for AGYW</a:t>
            </a:r>
            <a:endParaRPr/>
          </a:p>
          <a:p>
            <a:pPr marL="171450" lvl="0" indent="-171450" algn="l" rtl="0">
              <a:spcBef>
                <a:spcPts val="0"/>
              </a:spcBef>
              <a:spcAft>
                <a:spcPts val="0"/>
              </a:spcAft>
              <a:buClr>
                <a:schemeClr val="dk1"/>
              </a:buClr>
              <a:buSzPts val="1200"/>
              <a:buFont typeface="Arial"/>
              <a:buChar char="•"/>
            </a:pPr>
            <a:r>
              <a:rPr lang="en" sz="1200" b="0" i="1">
                <a:solidFill>
                  <a:schemeClr val="dk1"/>
                </a:solidFill>
                <a:latin typeface="Calibri"/>
                <a:ea typeface="Calibri"/>
                <a:cs typeface="Calibri"/>
                <a:sym typeface="Calibri"/>
              </a:rPr>
              <a:t>We further developed DSD models that also took PrEP into safe spaces for AGYW on PrEP; and collaborated closely with DREAMS staff, to enable us speak about PrEP to parents and guardians; during sessions with parents. This is in addition, to them, helping us identify girls that may be at risk of HIV through their DHIS system. As can be seen, this collaboration, has seen many girls persist on PrEP for  </a:t>
            </a:r>
            <a:endParaRPr/>
          </a:p>
        </p:txBody>
      </p:sp>
      <p:sp>
        <p:nvSpPr>
          <p:cNvPr id="587" name="Google Shape;587;g13e93590150_2_4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3e93590150_2_15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13e93590150_2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3e93590150_2_48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5" name="Google Shape;595;g13e93590150_2_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3e93590150_2_49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g13e93590150_2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3e93590150_2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13e93590150_2_4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1" u="none" strike="noStrike">
                <a:solidFill>
                  <a:schemeClr val="dk1"/>
                </a:solidFill>
                <a:latin typeface="Calibri"/>
                <a:ea typeface="Calibri"/>
                <a:cs typeface="Calibri"/>
                <a:sym typeface="Calibri"/>
              </a:rPr>
              <a:t>This portion of the meeting is designed to identify gaps in current programs and develop recommendations that can be adopted by program managers, developers, and donors to improve and enhance MAYE across the 4 areas noted</a:t>
            </a: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 sz="1200" i="1">
                <a:solidFill>
                  <a:schemeClr val="dk1"/>
                </a:solidFill>
                <a:latin typeface="Calibri"/>
                <a:ea typeface="Calibri"/>
                <a:cs typeface="Calibri"/>
                <a:sym typeface="Calibri"/>
              </a:rPr>
              <a:t>-Time in Session 40 minutes</a:t>
            </a: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 sz="1200" i="1">
                <a:solidFill>
                  <a:schemeClr val="dk1"/>
                </a:solidFill>
                <a:latin typeface="Calibri"/>
                <a:ea typeface="Calibri"/>
                <a:cs typeface="Calibri"/>
                <a:sym typeface="Calibri"/>
              </a:rPr>
              <a:t>-</a:t>
            </a:r>
            <a:endParaRPr sz="1200" i="1">
              <a:solidFill>
                <a:schemeClr val="dk1"/>
              </a:solidFill>
              <a:latin typeface="Calibri"/>
              <a:ea typeface="Calibri"/>
              <a:cs typeface="Calibri"/>
              <a:sym typeface="Calibri"/>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p:txBody>
      </p:sp>
      <p:sp>
        <p:nvSpPr>
          <p:cNvPr id="611" name="Google Shape;611;g13e93590150_2_4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3e93590150_2_15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3e93590150_2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3dec157f23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3dec157f23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e93590150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3e93590150_2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1)  Value of youth engagement in research and programme design - high level overview of evidence (1 slide, 1-2 minutes)</a:t>
            </a:r>
            <a:endParaRPr/>
          </a:p>
          <a:p>
            <a:pPr marL="0" lvl="0" indent="0" algn="l" rtl="0">
              <a:spcBef>
                <a:spcPts val="0"/>
              </a:spcBef>
              <a:spcAft>
                <a:spcPts val="0"/>
              </a:spcAft>
              <a:buNone/>
            </a:pPr>
            <a:r>
              <a:rPr lang="en"/>
              <a:t>(2) Present one model or two models that help us think about youth engagement systematically (e.g. Cahill P7 framework and/or Swartz and Nyamjoh continuum of participation). Both are visual models and relatively accessible frameworks that have been applied in LMIC and upper income countries to guide youth engagement in research and practice. (3-4  minutes)</a:t>
            </a:r>
            <a:endParaRPr/>
          </a:p>
          <a:p>
            <a:pPr marL="0" lvl="0" indent="0" algn="l" rtl="0">
              <a:spcBef>
                <a:spcPts val="0"/>
              </a:spcBef>
              <a:spcAft>
                <a:spcPts val="0"/>
              </a:spcAft>
              <a:buNone/>
            </a:pPr>
            <a:r>
              <a:rPr lang="en"/>
              <a:t>(3) Present a few key considerations/questions based on the above and with regard to your questions of reach, scale and engagement. I think the question of 'doing' youth engagement without additional resources is a tricky one - but I think finding the right balance between scale and involvement is possible and certain approaches (like advisory groups, youth as part of leadership structures, peer service delivery, youth feedback mechanisms) can help based on the programme size, structure and resources. This would lead nicely into the examples and group work. (2-3min)</a:t>
            </a:r>
            <a:endParaRPr/>
          </a:p>
          <a:p>
            <a:pPr marL="0" lvl="0" indent="0" algn="l" rtl="0">
              <a:spcBef>
                <a:spcPts val="0"/>
              </a:spcBef>
              <a:spcAft>
                <a:spcPts val="0"/>
              </a:spcAft>
              <a:buNone/>
            </a:pPr>
            <a:endParaRPr/>
          </a:p>
        </p:txBody>
      </p:sp>
      <p:sp>
        <p:nvSpPr>
          <p:cNvPr id="226" name="Google Shape;226;g13e93590150_2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3eac192ee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13eac192ee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3e93590150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13e93590150_2_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Acknowledge Nkosi Xolani Johnson, young man 22 years ago at this same conference who advocated for the South African government to roll out HIV medicines to people who needed it. At 11, he was the oldest known child born with HIV at the time and was able to powerfully advocate. </a:t>
            </a:r>
            <a:endParaRPr/>
          </a:p>
        </p:txBody>
      </p:sp>
      <p:sp>
        <p:nvSpPr>
          <p:cNvPr id="242" name="Google Shape;242;g13e93590150_2_1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a:stretch/>
        </p:blipFill>
        <p:spPr>
          <a:xfrm>
            <a:off x="6196473" y="2424573"/>
            <a:ext cx="2962275" cy="2733675"/>
          </a:xfrm>
          <a:prstGeom prst="rect">
            <a:avLst/>
          </a:prstGeom>
          <a:noFill/>
          <a:ln>
            <a:noFill/>
          </a:ln>
        </p:spPr>
      </p:pic>
      <p:pic>
        <p:nvPicPr>
          <p:cNvPr id="55" name="Google Shape;55;p14"/>
          <p:cNvPicPr preferRelativeResize="0"/>
          <p:nvPr/>
        </p:nvPicPr>
        <p:blipFill rotWithShape="1">
          <a:blip r:embed="rId3">
            <a:alphaModFix/>
          </a:blip>
          <a:srcRect/>
          <a:stretch/>
        </p:blipFill>
        <p:spPr>
          <a:xfrm>
            <a:off x="-9395" y="-9394"/>
            <a:ext cx="3810000" cy="1905000"/>
          </a:xfrm>
          <a:prstGeom prst="rect">
            <a:avLst/>
          </a:prstGeom>
          <a:noFill/>
          <a:ln>
            <a:noFill/>
          </a:ln>
        </p:spPr>
      </p:pic>
      <p:pic>
        <p:nvPicPr>
          <p:cNvPr id="56" name="Google Shape;56;p14"/>
          <p:cNvPicPr preferRelativeResize="0"/>
          <p:nvPr/>
        </p:nvPicPr>
        <p:blipFill rotWithShape="1">
          <a:blip r:embed="rId4">
            <a:alphaModFix/>
          </a:blip>
          <a:srcRect/>
          <a:stretch/>
        </p:blipFill>
        <p:spPr>
          <a:xfrm>
            <a:off x="70462" y="3056417"/>
            <a:ext cx="2842547" cy="1857210"/>
          </a:xfrm>
          <a:prstGeom prst="rect">
            <a:avLst/>
          </a:prstGeom>
          <a:noFill/>
          <a:ln>
            <a:noFill/>
          </a:ln>
        </p:spPr>
      </p:pic>
      <p:sp>
        <p:nvSpPr>
          <p:cNvPr id="57" name="Google Shape;57;p14"/>
          <p:cNvSpPr txBox="1">
            <a:spLocks noGrp="1"/>
          </p:cNvSpPr>
          <p:nvPr>
            <p:ph type="title"/>
          </p:nvPr>
        </p:nvSpPr>
        <p:spPr>
          <a:xfrm>
            <a:off x="3087293" y="1572815"/>
            <a:ext cx="5724525" cy="307776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2"/>
              </a:buClr>
              <a:buSzPts val="4500"/>
              <a:buFont typeface="Verdana"/>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p:nvPr/>
        </p:nvSpPr>
        <p:spPr>
          <a:xfrm>
            <a:off x="6056710" y="0"/>
            <a:ext cx="2755105" cy="330994"/>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800" b="0" i="0" u="none" strike="noStrike" cap="none">
                <a:solidFill>
                  <a:schemeClr val="dk1"/>
                </a:solidFill>
                <a:latin typeface="Verdana"/>
                <a:ea typeface="Verdana"/>
                <a:cs typeface="Verdana"/>
                <a:sym typeface="Verdana"/>
              </a:rPr>
              <a:t>29 July – 2 August · Montreal &amp; virtual</a:t>
            </a:r>
            <a:endParaRPr sz="1100"/>
          </a:p>
        </p:txBody>
      </p:sp>
      <p:sp>
        <p:nvSpPr>
          <p:cNvPr id="59" name="Google Shape;59;p14"/>
          <p:cNvSpPr txBox="1"/>
          <p:nvPr/>
        </p:nvSpPr>
        <p:spPr>
          <a:xfrm>
            <a:off x="3087292" y="-1"/>
            <a:ext cx="1322784" cy="330994"/>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60" name="Google Shape;60;p14"/>
          <p:cNvSpPr txBox="1">
            <a:spLocks noGrp="1"/>
          </p:cNvSpPr>
          <p:nvPr>
            <p:ph type="body" idx="1"/>
          </p:nvPr>
        </p:nvSpPr>
        <p:spPr>
          <a:xfrm>
            <a:off x="3087291" y="923617"/>
            <a:ext cx="5724525" cy="32534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accent1"/>
              </a:buClr>
              <a:buSzPts val="2100"/>
              <a:buNone/>
              <a:defRPr sz="2100" b="1" i="0">
                <a:solidFill>
                  <a:schemeClr val="accent1"/>
                </a:solidFill>
                <a:latin typeface="Verdana"/>
                <a:ea typeface="Verdana"/>
                <a:cs typeface="Verdana"/>
                <a:sym typeface="Verdana"/>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 name="Google Shape;61;p14"/>
          <p:cNvSpPr txBox="1">
            <a:spLocks noGrp="1"/>
          </p:cNvSpPr>
          <p:nvPr>
            <p:ph type="body" idx="2"/>
          </p:nvPr>
        </p:nvSpPr>
        <p:spPr>
          <a:xfrm>
            <a:off x="3087291" y="573881"/>
            <a:ext cx="5724525" cy="28889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2" name="Google Shape;62;p14"/>
          <p:cNvSpPr txBox="1"/>
          <p:nvPr/>
        </p:nvSpPr>
        <p:spPr>
          <a:xfrm>
            <a:off x="4734018" y="1"/>
            <a:ext cx="1322692" cy="330993"/>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spTree>
  </p:cSld>
  <p:clrMapOvr>
    <a:masterClrMapping/>
  </p:clrMapOvr>
  <p:extLst>
    <p:ext uri="{DCECCB84-F9BA-43D5-87BE-67443E8EF086}">
      <p15:sldGuideLst xmlns:p15="http://schemas.microsoft.com/office/powerpoint/2012/main">
        <p15:guide id="1" orient="horz" pos="36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a:stretch/>
        </p:blipFill>
        <p:spPr>
          <a:xfrm>
            <a:off x="6586998" y="3205623"/>
            <a:ext cx="2571750" cy="1952625"/>
          </a:xfrm>
          <a:prstGeom prst="rect">
            <a:avLst/>
          </a:prstGeom>
          <a:noFill/>
          <a:ln>
            <a:noFill/>
          </a:ln>
        </p:spPr>
      </p:pic>
      <p:sp>
        <p:nvSpPr>
          <p:cNvPr id="65" name="Google Shape;65;p15"/>
          <p:cNvSpPr txBox="1">
            <a:spLocks noGrp="1"/>
          </p:cNvSpPr>
          <p:nvPr>
            <p:ph type="body" idx="1"/>
          </p:nvPr>
        </p:nvSpPr>
        <p:spPr>
          <a:xfrm>
            <a:off x="332188" y="1572818"/>
            <a:ext cx="8479631" cy="307776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Font typeface="Courier New"/>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 name="Google Shape;66;p15"/>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67" name="Google Shape;67;p15"/>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68" name="Google Shape;68;p15"/>
          <p:cNvSpPr txBox="1">
            <a:spLocks noGrp="1"/>
          </p:cNvSpPr>
          <p:nvPr>
            <p:ph type="title"/>
          </p:nvPr>
        </p:nvSpPr>
        <p:spPr>
          <a:xfrm>
            <a:off x="3087293" y="330994"/>
            <a:ext cx="5724525" cy="91797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5"/>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70" name="Google Shape;70;p15"/>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71"/>
        <p:cNvGrpSpPr/>
        <p:nvPr/>
      </p:nvGrpSpPr>
      <p:grpSpPr>
        <a:xfrm>
          <a:off x="0" y="0"/>
          <a:ext cx="0" cy="0"/>
          <a:chOff x="0" y="0"/>
          <a:chExt cx="0" cy="0"/>
        </a:xfrm>
      </p:grpSpPr>
      <p:pic>
        <p:nvPicPr>
          <p:cNvPr id="72" name="Google Shape;72;p16"/>
          <p:cNvPicPr preferRelativeResize="0"/>
          <p:nvPr/>
        </p:nvPicPr>
        <p:blipFill rotWithShape="1">
          <a:blip r:embed="rId2">
            <a:alphaModFix/>
          </a:blip>
          <a:srcRect/>
          <a:stretch/>
        </p:blipFill>
        <p:spPr>
          <a:xfrm>
            <a:off x="-14748" y="622503"/>
            <a:ext cx="4572000" cy="4762500"/>
          </a:xfrm>
          <a:prstGeom prst="rect">
            <a:avLst/>
          </a:prstGeom>
          <a:noFill/>
          <a:ln>
            <a:noFill/>
          </a:ln>
        </p:spPr>
      </p:pic>
      <p:sp>
        <p:nvSpPr>
          <p:cNvPr id="73" name="Google Shape;73;p16"/>
          <p:cNvSpPr txBox="1">
            <a:spLocks noGrp="1"/>
          </p:cNvSpPr>
          <p:nvPr>
            <p:ph type="body" idx="1"/>
          </p:nvPr>
        </p:nvSpPr>
        <p:spPr>
          <a:xfrm>
            <a:off x="3087291" y="1572816"/>
            <a:ext cx="5724525" cy="307776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accent1"/>
              </a:buClr>
              <a:buSzPts val="2100"/>
              <a:buNone/>
              <a:defRPr sz="2100" b="1" i="0">
                <a:solidFill>
                  <a:schemeClr val="accent1"/>
                </a:solidFill>
                <a:latin typeface="Verdana"/>
                <a:ea typeface="Verdana"/>
                <a:cs typeface="Verdana"/>
                <a:sym typeface="Verdana"/>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4" name="Google Shape;74;p16"/>
          <p:cNvSpPr txBox="1">
            <a:spLocks noGrp="1"/>
          </p:cNvSpPr>
          <p:nvPr>
            <p:ph type="title"/>
          </p:nvPr>
        </p:nvSpPr>
        <p:spPr>
          <a:xfrm>
            <a:off x="3087293" y="330994"/>
            <a:ext cx="5724525" cy="91797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2"/>
              </a:buClr>
              <a:buSzPts val="3300"/>
              <a:buFont typeface="Verdana"/>
              <a:buNone/>
              <a:defRPr>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75" name="Google Shape;75;p16"/>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3086100" y="330993"/>
            <a:ext cx="5724000" cy="91640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7"/>
          <p:cNvSpPr txBox="1">
            <a:spLocks noGrp="1"/>
          </p:cNvSpPr>
          <p:nvPr>
            <p:ph type="body" idx="1"/>
          </p:nvPr>
        </p:nvSpPr>
        <p:spPr>
          <a:xfrm>
            <a:off x="332188" y="1572815"/>
            <a:ext cx="8479631" cy="307776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4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 name="Google Shape;79;p17"/>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Verdana"/>
                <a:ea typeface="Verdana"/>
                <a:cs typeface="Verdana"/>
                <a:sym typeface="Verdana"/>
              </a:defRPr>
            </a:lvl1pPr>
            <a:lvl2pPr marR="0" lvl="1"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9pPr>
          </a:lstStyle>
          <a:p>
            <a:endParaRPr/>
          </a:p>
        </p:txBody>
      </p:sp>
      <p:sp>
        <p:nvSpPr>
          <p:cNvPr id="80" name="Google Shape;80;p17"/>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Verdana"/>
                <a:ea typeface="Verdana"/>
                <a:cs typeface="Verdana"/>
                <a:sym typeface="Verdana"/>
              </a:defRPr>
            </a:lvl1pPr>
            <a:lvl2pPr marR="0" lvl="1"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9pPr>
          </a:lstStyle>
          <a:p>
            <a:endParaRPr/>
          </a:p>
        </p:txBody>
      </p:sp>
      <p:sp>
        <p:nvSpPr>
          <p:cNvPr id="81" name="Google Shape;81;p17"/>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Verdana"/>
                <a:ea typeface="Verdana"/>
                <a:cs typeface="Verdana"/>
                <a:sym typeface="Verdana"/>
              </a:defRPr>
            </a:lvl1pPr>
            <a:lvl2pPr marL="0" marR="0" lvl="1" indent="0" algn="l" rtl="0">
              <a:spcBef>
                <a:spcPts val="0"/>
              </a:spcBef>
              <a:buNone/>
              <a:defRPr sz="1400">
                <a:solidFill>
                  <a:schemeClr val="dk1"/>
                </a:solidFill>
                <a:latin typeface="Verdana"/>
                <a:ea typeface="Verdana"/>
                <a:cs typeface="Verdana"/>
                <a:sym typeface="Verdana"/>
              </a:defRPr>
            </a:lvl2pPr>
            <a:lvl3pPr marL="0" marR="0" lvl="2" indent="0" algn="l" rtl="0">
              <a:spcBef>
                <a:spcPts val="0"/>
              </a:spcBef>
              <a:buNone/>
              <a:defRPr sz="1400">
                <a:solidFill>
                  <a:schemeClr val="dk1"/>
                </a:solidFill>
                <a:latin typeface="Verdana"/>
                <a:ea typeface="Verdana"/>
                <a:cs typeface="Verdana"/>
                <a:sym typeface="Verdana"/>
              </a:defRPr>
            </a:lvl3pPr>
            <a:lvl4pPr marL="0" marR="0" lvl="3" indent="0" algn="l" rtl="0">
              <a:spcBef>
                <a:spcPts val="0"/>
              </a:spcBef>
              <a:buNone/>
              <a:defRPr sz="1400">
                <a:solidFill>
                  <a:schemeClr val="dk1"/>
                </a:solidFill>
                <a:latin typeface="Verdana"/>
                <a:ea typeface="Verdana"/>
                <a:cs typeface="Verdana"/>
                <a:sym typeface="Verdana"/>
              </a:defRPr>
            </a:lvl4pPr>
            <a:lvl5pPr marL="0" marR="0" lvl="4" indent="0" algn="l" rtl="0">
              <a:spcBef>
                <a:spcPts val="0"/>
              </a:spcBef>
              <a:buNone/>
              <a:defRPr sz="1400">
                <a:solidFill>
                  <a:schemeClr val="dk1"/>
                </a:solidFill>
                <a:latin typeface="Verdana"/>
                <a:ea typeface="Verdana"/>
                <a:cs typeface="Verdana"/>
                <a:sym typeface="Verdana"/>
              </a:defRPr>
            </a:lvl5pPr>
            <a:lvl6pPr marL="0" marR="0" lvl="5" indent="0" algn="l" rtl="0">
              <a:spcBef>
                <a:spcPts val="0"/>
              </a:spcBef>
              <a:buNone/>
              <a:defRPr sz="1400">
                <a:solidFill>
                  <a:schemeClr val="dk1"/>
                </a:solidFill>
                <a:latin typeface="Verdana"/>
                <a:ea typeface="Verdana"/>
                <a:cs typeface="Verdana"/>
                <a:sym typeface="Verdana"/>
              </a:defRPr>
            </a:lvl6pPr>
            <a:lvl7pPr marL="0" marR="0" lvl="6" indent="0" algn="l" rtl="0">
              <a:spcBef>
                <a:spcPts val="0"/>
              </a:spcBef>
              <a:buNone/>
              <a:defRPr sz="1400">
                <a:solidFill>
                  <a:schemeClr val="dk1"/>
                </a:solidFill>
                <a:latin typeface="Verdana"/>
                <a:ea typeface="Verdana"/>
                <a:cs typeface="Verdana"/>
                <a:sym typeface="Verdana"/>
              </a:defRPr>
            </a:lvl7pPr>
            <a:lvl8pPr marL="0" marR="0" lvl="7" indent="0" algn="l" rtl="0">
              <a:spcBef>
                <a:spcPts val="0"/>
              </a:spcBef>
              <a:buNone/>
              <a:defRPr sz="1400">
                <a:solidFill>
                  <a:schemeClr val="dk1"/>
                </a:solidFill>
                <a:latin typeface="Verdana"/>
                <a:ea typeface="Verdana"/>
                <a:cs typeface="Verdana"/>
                <a:sym typeface="Verdana"/>
              </a:defRPr>
            </a:lvl8pPr>
            <a:lvl9pPr marL="0" marR="0" lvl="8" indent="0" algn="l" rtl="0">
              <a:spcBef>
                <a:spcPts val="0"/>
              </a:spcBef>
              <a:buNone/>
              <a:defRPr sz="1400">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2"/>
        <p:cNvGrpSpPr/>
        <p:nvPr/>
      </p:nvGrpSpPr>
      <p:grpSpPr>
        <a:xfrm>
          <a:off x="0" y="0"/>
          <a:ext cx="0" cy="0"/>
          <a:chOff x="0" y="0"/>
          <a:chExt cx="0" cy="0"/>
        </a:xfrm>
      </p:grpSpPr>
      <p:pic>
        <p:nvPicPr>
          <p:cNvPr id="83" name="Google Shape;83;p18"/>
          <p:cNvPicPr preferRelativeResize="0"/>
          <p:nvPr/>
        </p:nvPicPr>
        <p:blipFill rotWithShape="1">
          <a:blip r:embed="rId2">
            <a:alphaModFix/>
          </a:blip>
          <a:srcRect/>
          <a:stretch/>
        </p:blipFill>
        <p:spPr>
          <a:xfrm>
            <a:off x="6196473" y="2424573"/>
            <a:ext cx="2962275" cy="2733675"/>
          </a:xfrm>
          <a:prstGeom prst="rect">
            <a:avLst/>
          </a:prstGeom>
          <a:noFill/>
          <a:ln>
            <a:noFill/>
          </a:ln>
        </p:spPr>
      </p:pic>
      <p:sp>
        <p:nvSpPr>
          <p:cNvPr id="84" name="Google Shape;84;p18"/>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85" name="Google Shape;85;p18"/>
          <p:cNvSpPr txBox="1">
            <a:spLocks noGrp="1"/>
          </p:cNvSpPr>
          <p:nvPr>
            <p:ph type="title"/>
          </p:nvPr>
        </p:nvSpPr>
        <p:spPr>
          <a:xfrm>
            <a:off x="3087293" y="330994"/>
            <a:ext cx="5724525" cy="91797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 name="Google Shape;86;p18"/>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87" name="Google Shape;87;p18"/>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88" name="Google Shape;88;p18"/>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Content with Caption">
  <p:cSld name="1_Content with Caption">
    <p:spTree>
      <p:nvGrpSpPr>
        <p:cNvPr id="1" name="Shape 8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ull slide image">
  <p:cSld name="Full slide image">
    <p:spTree>
      <p:nvGrpSpPr>
        <p:cNvPr id="1" name="Shape 90"/>
        <p:cNvGrpSpPr/>
        <p:nvPr/>
      </p:nvGrpSpPr>
      <p:grpSpPr>
        <a:xfrm>
          <a:off x="0" y="0"/>
          <a:ext cx="0" cy="0"/>
          <a:chOff x="0" y="0"/>
          <a:chExt cx="0" cy="0"/>
        </a:xfrm>
      </p:grpSpPr>
      <p:pic>
        <p:nvPicPr>
          <p:cNvPr id="91" name="Google Shape;91;p20"/>
          <p:cNvPicPr preferRelativeResize="0"/>
          <p:nvPr/>
        </p:nvPicPr>
        <p:blipFill rotWithShape="1">
          <a:blip r:embed="rId2">
            <a:alphaModFix/>
          </a:blip>
          <a:srcRect/>
          <a:stretch/>
        </p:blipFill>
        <p:spPr>
          <a:xfrm>
            <a:off x="-14748" y="622503"/>
            <a:ext cx="4572000" cy="4762500"/>
          </a:xfrm>
          <a:prstGeom prst="rect">
            <a:avLst/>
          </a:prstGeom>
          <a:noFill/>
          <a:ln>
            <a:noFill/>
          </a:ln>
        </p:spPr>
      </p:pic>
      <p:pic>
        <p:nvPicPr>
          <p:cNvPr id="92" name="Google Shape;92;p20"/>
          <p:cNvPicPr preferRelativeResize="0"/>
          <p:nvPr/>
        </p:nvPicPr>
        <p:blipFill rotWithShape="1">
          <a:blip r:embed="rId3">
            <a:alphaModFix/>
          </a:blip>
          <a:srcRect/>
          <a:stretch/>
        </p:blipFill>
        <p:spPr>
          <a:xfrm>
            <a:off x="6586998" y="3205623"/>
            <a:ext cx="2571750" cy="1952625"/>
          </a:xfrm>
          <a:prstGeom prst="rect">
            <a:avLst/>
          </a:prstGeom>
          <a:noFill/>
          <a:ln>
            <a:noFill/>
          </a:ln>
        </p:spPr>
      </p:pic>
      <p:sp>
        <p:nvSpPr>
          <p:cNvPr id="93" name="Google Shape;93;p20"/>
          <p:cNvSpPr>
            <a:spLocks noGrp="1"/>
          </p:cNvSpPr>
          <p:nvPr>
            <p:ph type="pic" idx="2"/>
          </p:nvPr>
        </p:nvSpPr>
        <p:spPr>
          <a:xfrm>
            <a:off x="332186" y="330994"/>
            <a:ext cx="8479630" cy="4481513"/>
          </a:xfrm>
          <a:prstGeom prst="rect">
            <a:avLst/>
          </a:prstGeom>
          <a:solidFill>
            <a:schemeClr val="accent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with Caption">
  <p:cSld name="Image with Caption">
    <p:spTree>
      <p:nvGrpSpPr>
        <p:cNvPr id="1" name="Shape 94"/>
        <p:cNvGrpSpPr/>
        <p:nvPr/>
      </p:nvGrpSpPr>
      <p:grpSpPr>
        <a:xfrm>
          <a:off x="0" y="0"/>
          <a:ext cx="0" cy="0"/>
          <a:chOff x="0" y="0"/>
          <a:chExt cx="0" cy="0"/>
        </a:xfrm>
      </p:grpSpPr>
      <p:pic>
        <p:nvPicPr>
          <p:cNvPr id="95" name="Google Shape;95;p21"/>
          <p:cNvPicPr preferRelativeResize="0"/>
          <p:nvPr/>
        </p:nvPicPr>
        <p:blipFill rotWithShape="1">
          <a:blip r:embed="rId2">
            <a:alphaModFix/>
          </a:blip>
          <a:srcRect/>
          <a:stretch/>
        </p:blipFill>
        <p:spPr>
          <a:xfrm>
            <a:off x="4581395" y="390394"/>
            <a:ext cx="4572000" cy="4762500"/>
          </a:xfrm>
          <a:prstGeom prst="rect">
            <a:avLst/>
          </a:prstGeom>
          <a:noFill/>
          <a:ln>
            <a:noFill/>
          </a:ln>
        </p:spPr>
      </p:pic>
      <p:sp>
        <p:nvSpPr>
          <p:cNvPr id="96" name="Google Shape;96;p21"/>
          <p:cNvSpPr txBox="1">
            <a:spLocks noGrp="1"/>
          </p:cNvSpPr>
          <p:nvPr>
            <p:ph type="body" idx="1"/>
          </p:nvPr>
        </p:nvSpPr>
        <p:spPr>
          <a:xfrm>
            <a:off x="332186" y="2442575"/>
            <a:ext cx="4077891" cy="220800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 name="Google Shape;97;p21"/>
          <p:cNvSpPr>
            <a:spLocks noGrp="1"/>
          </p:cNvSpPr>
          <p:nvPr>
            <p:ph type="pic" idx="2"/>
          </p:nvPr>
        </p:nvSpPr>
        <p:spPr>
          <a:xfrm>
            <a:off x="4733927" y="330996"/>
            <a:ext cx="4077891" cy="4481513"/>
          </a:xfrm>
          <a:prstGeom prst="rect">
            <a:avLst/>
          </a:prstGeom>
          <a:solidFill>
            <a:schemeClr val="accent2"/>
          </a:solidFill>
          <a:ln>
            <a:noFill/>
          </a:ln>
        </p:spPr>
      </p:sp>
      <p:sp>
        <p:nvSpPr>
          <p:cNvPr id="98" name="Google Shape;98;p21"/>
          <p:cNvSpPr txBox="1">
            <a:spLocks noGrp="1"/>
          </p:cNvSpPr>
          <p:nvPr>
            <p:ph type="title"/>
          </p:nvPr>
        </p:nvSpPr>
        <p:spPr>
          <a:xfrm>
            <a:off x="332185" y="1248971"/>
            <a:ext cx="4077890" cy="107148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1"/>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100" name="Google Shape;100;p21"/>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101" name="Google Shape;101;p21"/>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102" name="Google Shape;102;p21"/>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no pattern)">
  <p:cSld name="Title and Content (no pattern)">
    <p:spTree>
      <p:nvGrpSpPr>
        <p:cNvPr id="1" name="Shape 103"/>
        <p:cNvGrpSpPr/>
        <p:nvPr/>
      </p:nvGrpSpPr>
      <p:grpSpPr>
        <a:xfrm>
          <a:off x="0" y="0"/>
          <a:ext cx="0" cy="0"/>
          <a:chOff x="0" y="0"/>
          <a:chExt cx="0" cy="0"/>
        </a:xfrm>
      </p:grpSpPr>
      <p:sp>
        <p:nvSpPr>
          <p:cNvPr id="104" name="Google Shape;104;p22"/>
          <p:cNvSpPr txBox="1">
            <a:spLocks noGrp="1"/>
          </p:cNvSpPr>
          <p:nvPr>
            <p:ph type="body" idx="1"/>
          </p:nvPr>
        </p:nvSpPr>
        <p:spPr>
          <a:xfrm>
            <a:off x="332188" y="1572818"/>
            <a:ext cx="8479631" cy="307776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Font typeface="Courier New"/>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22"/>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106" name="Google Shape;106;p22"/>
          <p:cNvSpPr txBox="1">
            <a:spLocks noGrp="1"/>
          </p:cNvSpPr>
          <p:nvPr>
            <p:ph type="title"/>
          </p:nvPr>
        </p:nvSpPr>
        <p:spPr>
          <a:xfrm>
            <a:off x="3087293" y="330994"/>
            <a:ext cx="5724525" cy="91797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7" name="Google Shape;107;p22"/>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108" name="Google Shape;108;p22"/>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109" name="Google Shape;109;p22"/>
          <p:cNvPicPr preferRelativeResize="0"/>
          <p:nvPr/>
        </p:nvPicPr>
        <p:blipFill rotWithShape="1">
          <a:blip r:embed="rId2">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and Content 2">
  <p:cSld name="Image and Content 2">
    <p:spTree>
      <p:nvGrpSpPr>
        <p:cNvPr id="1" name="Shape 110"/>
        <p:cNvGrpSpPr/>
        <p:nvPr/>
      </p:nvGrpSpPr>
      <p:grpSpPr>
        <a:xfrm>
          <a:off x="0" y="0"/>
          <a:ext cx="0" cy="0"/>
          <a:chOff x="0" y="0"/>
          <a:chExt cx="0" cy="0"/>
        </a:xfrm>
      </p:grpSpPr>
      <p:pic>
        <p:nvPicPr>
          <p:cNvPr id="111" name="Google Shape;111;p23"/>
          <p:cNvPicPr preferRelativeResize="0"/>
          <p:nvPr/>
        </p:nvPicPr>
        <p:blipFill rotWithShape="1">
          <a:blip r:embed="rId2">
            <a:alphaModFix/>
          </a:blip>
          <a:srcRect/>
          <a:stretch/>
        </p:blipFill>
        <p:spPr>
          <a:xfrm>
            <a:off x="-14748" y="622503"/>
            <a:ext cx="4572000" cy="4762500"/>
          </a:xfrm>
          <a:prstGeom prst="rect">
            <a:avLst/>
          </a:prstGeom>
          <a:noFill/>
          <a:ln>
            <a:noFill/>
          </a:ln>
        </p:spPr>
      </p:pic>
      <p:pic>
        <p:nvPicPr>
          <p:cNvPr id="112" name="Google Shape;112;p23"/>
          <p:cNvPicPr preferRelativeResize="0"/>
          <p:nvPr/>
        </p:nvPicPr>
        <p:blipFill rotWithShape="1">
          <a:blip r:embed="rId3">
            <a:alphaModFix/>
          </a:blip>
          <a:srcRect/>
          <a:stretch/>
        </p:blipFill>
        <p:spPr>
          <a:xfrm>
            <a:off x="6586998" y="3205623"/>
            <a:ext cx="2571750" cy="1952625"/>
          </a:xfrm>
          <a:prstGeom prst="rect">
            <a:avLst/>
          </a:prstGeom>
          <a:noFill/>
          <a:ln>
            <a:noFill/>
          </a:ln>
        </p:spPr>
      </p:pic>
      <p:sp>
        <p:nvSpPr>
          <p:cNvPr id="113" name="Google Shape;113;p23"/>
          <p:cNvSpPr txBox="1">
            <a:spLocks noGrp="1"/>
          </p:cNvSpPr>
          <p:nvPr>
            <p:ph type="body" idx="1"/>
          </p:nvPr>
        </p:nvSpPr>
        <p:spPr>
          <a:xfrm>
            <a:off x="4733927" y="1572818"/>
            <a:ext cx="4077891" cy="307776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3"/>
          <p:cNvSpPr>
            <a:spLocks noGrp="1"/>
          </p:cNvSpPr>
          <p:nvPr>
            <p:ph type="pic" idx="2"/>
          </p:nvPr>
        </p:nvSpPr>
        <p:spPr>
          <a:xfrm>
            <a:off x="332186" y="1572818"/>
            <a:ext cx="4077891" cy="3077765"/>
          </a:xfrm>
          <a:prstGeom prst="rect">
            <a:avLst/>
          </a:prstGeom>
          <a:solidFill>
            <a:schemeClr val="accent2"/>
          </a:solidFill>
          <a:ln>
            <a:noFill/>
          </a:ln>
        </p:spPr>
      </p:sp>
      <p:sp>
        <p:nvSpPr>
          <p:cNvPr id="115" name="Google Shape;115;p23"/>
          <p:cNvSpPr txBox="1">
            <a:spLocks noGrp="1"/>
          </p:cNvSpPr>
          <p:nvPr>
            <p:ph type="title"/>
          </p:nvPr>
        </p:nvSpPr>
        <p:spPr>
          <a:xfrm>
            <a:off x="3087293" y="330994"/>
            <a:ext cx="5724525" cy="91797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16" name="Google Shape;116;p23"/>
          <p:cNvPicPr preferRelativeResize="0"/>
          <p:nvPr/>
        </p:nvPicPr>
        <p:blipFill rotWithShape="1">
          <a:blip r:embed="rId4">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17"/>
        <p:cNvGrpSpPr/>
        <p:nvPr/>
      </p:nvGrpSpPr>
      <p:grpSpPr>
        <a:xfrm>
          <a:off x="0" y="0"/>
          <a:ext cx="0" cy="0"/>
          <a:chOff x="0" y="0"/>
          <a:chExt cx="0" cy="0"/>
        </a:xfrm>
      </p:grpSpPr>
      <p:pic>
        <p:nvPicPr>
          <p:cNvPr id="118" name="Google Shape;118;p24"/>
          <p:cNvPicPr preferRelativeResize="0"/>
          <p:nvPr/>
        </p:nvPicPr>
        <p:blipFill rotWithShape="1">
          <a:blip r:embed="rId2">
            <a:alphaModFix/>
          </a:blip>
          <a:srcRect/>
          <a:stretch/>
        </p:blipFill>
        <p:spPr>
          <a:xfrm>
            <a:off x="6196473" y="2424573"/>
            <a:ext cx="2962275" cy="2733675"/>
          </a:xfrm>
          <a:prstGeom prst="rect">
            <a:avLst/>
          </a:prstGeom>
          <a:noFill/>
          <a:ln>
            <a:noFill/>
          </a:ln>
        </p:spPr>
      </p:pic>
      <p:sp>
        <p:nvSpPr>
          <p:cNvPr id="119" name="Google Shape;119;p24"/>
          <p:cNvSpPr txBox="1">
            <a:spLocks noGrp="1"/>
          </p:cNvSpPr>
          <p:nvPr>
            <p:ph type="title"/>
          </p:nvPr>
        </p:nvSpPr>
        <p:spPr>
          <a:xfrm>
            <a:off x="3087293" y="330994"/>
            <a:ext cx="5724525" cy="4319588"/>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2"/>
              </a:buClr>
              <a:buSzPts val="4500"/>
              <a:buFont typeface="Verdana"/>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4"/>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121" name="Google Shape;121;p24"/>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122" name="Google Shape;122;p24"/>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123" name="Google Shape;123;p24"/>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24"/>
        <p:cNvGrpSpPr/>
        <p:nvPr/>
      </p:nvGrpSpPr>
      <p:grpSpPr>
        <a:xfrm>
          <a:off x="0" y="0"/>
          <a:ext cx="0" cy="0"/>
          <a:chOff x="0" y="0"/>
          <a:chExt cx="0" cy="0"/>
        </a:xfrm>
      </p:grpSpPr>
      <p:pic>
        <p:nvPicPr>
          <p:cNvPr id="125" name="Google Shape;125;p25"/>
          <p:cNvPicPr preferRelativeResize="0"/>
          <p:nvPr/>
        </p:nvPicPr>
        <p:blipFill rotWithShape="1">
          <a:blip r:embed="rId2">
            <a:alphaModFix/>
          </a:blip>
          <a:srcRect/>
          <a:stretch/>
        </p:blipFill>
        <p:spPr>
          <a:xfrm>
            <a:off x="6586998" y="3205623"/>
            <a:ext cx="2571750" cy="1952625"/>
          </a:xfrm>
          <a:prstGeom prst="rect">
            <a:avLst/>
          </a:prstGeom>
          <a:noFill/>
          <a:ln>
            <a:noFill/>
          </a:ln>
        </p:spPr>
      </p:pic>
      <p:sp>
        <p:nvSpPr>
          <p:cNvPr id="126" name="Google Shape;126;p25"/>
          <p:cNvSpPr txBox="1">
            <a:spLocks noGrp="1"/>
          </p:cNvSpPr>
          <p:nvPr>
            <p:ph type="body" idx="1"/>
          </p:nvPr>
        </p:nvSpPr>
        <p:spPr>
          <a:xfrm>
            <a:off x="332186" y="2442575"/>
            <a:ext cx="4077891" cy="220800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 name="Google Shape;127;p25"/>
          <p:cNvSpPr txBox="1">
            <a:spLocks noGrp="1"/>
          </p:cNvSpPr>
          <p:nvPr>
            <p:ph type="body" idx="2"/>
          </p:nvPr>
        </p:nvSpPr>
        <p:spPr>
          <a:xfrm>
            <a:off x="4733927" y="330994"/>
            <a:ext cx="4077891" cy="431958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title"/>
          </p:nvPr>
        </p:nvSpPr>
        <p:spPr>
          <a:xfrm>
            <a:off x="332185" y="1248971"/>
            <a:ext cx="4077890" cy="107148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9" name="Google Shape;129;p25"/>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130" name="Google Shape;130;p25"/>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131" name="Google Shape;131;p25"/>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132" name="Google Shape;132;p25"/>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3"/>
        <p:cNvGrpSpPr/>
        <p:nvPr/>
      </p:nvGrpSpPr>
      <p:grpSpPr>
        <a:xfrm>
          <a:off x="0" y="0"/>
          <a:ext cx="0" cy="0"/>
          <a:chOff x="0" y="0"/>
          <a:chExt cx="0" cy="0"/>
        </a:xfrm>
      </p:grpSpPr>
      <p:pic>
        <p:nvPicPr>
          <p:cNvPr id="134" name="Google Shape;134;p26"/>
          <p:cNvPicPr preferRelativeResize="0"/>
          <p:nvPr/>
        </p:nvPicPr>
        <p:blipFill rotWithShape="1">
          <a:blip r:embed="rId2">
            <a:alphaModFix/>
          </a:blip>
          <a:srcRect/>
          <a:stretch/>
        </p:blipFill>
        <p:spPr>
          <a:xfrm>
            <a:off x="6586998" y="3205623"/>
            <a:ext cx="2571750" cy="1952625"/>
          </a:xfrm>
          <a:prstGeom prst="rect">
            <a:avLst/>
          </a:prstGeom>
          <a:noFill/>
          <a:ln>
            <a:noFill/>
          </a:ln>
        </p:spPr>
      </p:pic>
      <p:sp>
        <p:nvSpPr>
          <p:cNvPr id="135" name="Google Shape;135;p26"/>
          <p:cNvSpPr txBox="1">
            <a:spLocks noGrp="1"/>
          </p:cNvSpPr>
          <p:nvPr>
            <p:ph type="body" idx="1"/>
          </p:nvPr>
        </p:nvSpPr>
        <p:spPr>
          <a:xfrm>
            <a:off x="332185" y="1572817"/>
            <a:ext cx="4077890" cy="307776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6" name="Google Shape;136;p26"/>
          <p:cNvSpPr txBox="1">
            <a:spLocks noGrp="1"/>
          </p:cNvSpPr>
          <p:nvPr>
            <p:ph type="body" idx="2"/>
          </p:nvPr>
        </p:nvSpPr>
        <p:spPr>
          <a:xfrm>
            <a:off x="4733927" y="1572818"/>
            <a:ext cx="4077891" cy="307776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7" name="Google Shape;137;p26"/>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138" name="Google Shape;138;p26"/>
          <p:cNvSpPr txBox="1">
            <a:spLocks noGrp="1"/>
          </p:cNvSpPr>
          <p:nvPr>
            <p:ph type="title"/>
          </p:nvPr>
        </p:nvSpPr>
        <p:spPr>
          <a:xfrm>
            <a:off x="3087293" y="330994"/>
            <a:ext cx="5724525" cy="91797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6"/>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140" name="Google Shape;140;p26"/>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141" name="Google Shape;141;p26"/>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2"/>
        <p:cNvGrpSpPr/>
        <p:nvPr/>
      </p:nvGrpSpPr>
      <p:grpSpPr>
        <a:xfrm>
          <a:off x="0" y="0"/>
          <a:ext cx="0" cy="0"/>
          <a:chOff x="0" y="0"/>
          <a:chExt cx="0" cy="0"/>
        </a:xfrm>
      </p:grpSpPr>
      <p:pic>
        <p:nvPicPr>
          <p:cNvPr id="143" name="Google Shape;143;p27"/>
          <p:cNvPicPr preferRelativeResize="0"/>
          <p:nvPr/>
        </p:nvPicPr>
        <p:blipFill rotWithShape="1">
          <a:blip r:embed="rId2">
            <a:alphaModFix/>
          </a:blip>
          <a:srcRect/>
          <a:stretch/>
        </p:blipFill>
        <p:spPr>
          <a:xfrm>
            <a:off x="6586998" y="3205623"/>
            <a:ext cx="2571750" cy="1952625"/>
          </a:xfrm>
          <a:prstGeom prst="rect">
            <a:avLst/>
          </a:prstGeom>
          <a:noFill/>
          <a:ln>
            <a:noFill/>
          </a:ln>
        </p:spPr>
      </p:pic>
      <p:sp>
        <p:nvSpPr>
          <p:cNvPr id="144" name="Google Shape;144;p27"/>
          <p:cNvSpPr txBox="1">
            <a:spLocks noGrp="1"/>
          </p:cNvSpPr>
          <p:nvPr>
            <p:ph type="body" idx="1"/>
          </p:nvPr>
        </p:nvSpPr>
        <p:spPr>
          <a:xfrm>
            <a:off x="332185" y="2247901"/>
            <a:ext cx="4077890" cy="240268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5" name="Google Shape;145;p27"/>
          <p:cNvSpPr txBox="1">
            <a:spLocks noGrp="1"/>
          </p:cNvSpPr>
          <p:nvPr>
            <p:ph type="body" idx="2"/>
          </p:nvPr>
        </p:nvSpPr>
        <p:spPr>
          <a:xfrm>
            <a:off x="4733927" y="2254690"/>
            <a:ext cx="4077891" cy="239589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6" name="Google Shape;146;p27"/>
          <p:cNvSpPr txBox="1">
            <a:spLocks noGrp="1"/>
          </p:cNvSpPr>
          <p:nvPr>
            <p:ph type="body" idx="3"/>
          </p:nvPr>
        </p:nvSpPr>
        <p:spPr>
          <a:xfrm>
            <a:off x="332185" y="1572816"/>
            <a:ext cx="4077890" cy="485775"/>
          </a:xfrm>
          <a:prstGeom prst="rect">
            <a:avLst/>
          </a:prstGeom>
          <a:noFill/>
          <a:ln>
            <a:noFill/>
          </a:ln>
        </p:spPr>
        <p:txBody>
          <a:bodyPr spcFirstLastPara="1" wrap="square" lIns="0" tIns="0" rIns="0" bIns="0" anchor="b" anchorCtr="0">
            <a:normAutofit/>
          </a:bodyPr>
          <a:lstStyle>
            <a:lvl1pPr marL="457200" marR="0" lvl="0" indent="-228600" algn="l">
              <a:lnSpc>
                <a:spcPct val="90000"/>
              </a:lnSpc>
              <a:spcBef>
                <a:spcPts val="800"/>
              </a:spcBef>
              <a:spcAft>
                <a:spcPts val="0"/>
              </a:spcAft>
              <a:buClr>
                <a:schemeClr val="accent1"/>
              </a:buClr>
              <a:buSzPts val="1400"/>
              <a:buFont typeface="Arial"/>
              <a:buNone/>
              <a:defRPr sz="1400" b="1" i="0">
                <a:solidFill>
                  <a:schemeClr val="accent1"/>
                </a:solidFill>
                <a:latin typeface="Verdana"/>
                <a:ea typeface="Verdana"/>
                <a:cs typeface="Verdana"/>
                <a:sym typeface="Verdana"/>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7" name="Google Shape;147;p27"/>
          <p:cNvSpPr txBox="1">
            <a:spLocks noGrp="1"/>
          </p:cNvSpPr>
          <p:nvPr>
            <p:ph type="body" idx="4"/>
          </p:nvPr>
        </p:nvSpPr>
        <p:spPr>
          <a:xfrm>
            <a:off x="4733927" y="1572816"/>
            <a:ext cx="4077891" cy="485775"/>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800"/>
              </a:spcBef>
              <a:spcAft>
                <a:spcPts val="0"/>
              </a:spcAft>
              <a:buClr>
                <a:schemeClr val="accent1"/>
              </a:buClr>
              <a:buSzPts val="1400"/>
              <a:buNone/>
              <a:defRPr sz="1400" b="1" i="0">
                <a:solidFill>
                  <a:schemeClr val="accent1"/>
                </a:solidFill>
                <a:latin typeface="Verdana"/>
                <a:ea typeface="Verdana"/>
                <a:cs typeface="Verdana"/>
                <a:sym typeface="Verdana"/>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27"/>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149" name="Google Shape;149;p27"/>
          <p:cNvSpPr txBox="1">
            <a:spLocks noGrp="1"/>
          </p:cNvSpPr>
          <p:nvPr>
            <p:ph type="title"/>
          </p:nvPr>
        </p:nvSpPr>
        <p:spPr>
          <a:xfrm>
            <a:off x="3087293" y="330994"/>
            <a:ext cx="5724525" cy="91797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0" name="Google Shape;150;p27"/>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151" name="Google Shape;151;p27"/>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152" name="Google Shape;152;p27"/>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416">
          <p15:clr>
            <a:srgbClr val="FBAE40"/>
          </p15:clr>
        </p15:guide>
        <p15:guide id="2" orient="horz" pos="12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 and Content 1">
  <p:cSld name="Image and Content 1">
    <p:spTree>
      <p:nvGrpSpPr>
        <p:cNvPr id="1" name="Shape 153"/>
        <p:cNvGrpSpPr/>
        <p:nvPr/>
      </p:nvGrpSpPr>
      <p:grpSpPr>
        <a:xfrm>
          <a:off x="0" y="0"/>
          <a:ext cx="0" cy="0"/>
          <a:chOff x="0" y="0"/>
          <a:chExt cx="0" cy="0"/>
        </a:xfrm>
      </p:grpSpPr>
      <p:pic>
        <p:nvPicPr>
          <p:cNvPr id="154" name="Google Shape;154;p28"/>
          <p:cNvPicPr preferRelativeResize="0"/>
          <p:nvPr/>
        </p:nvPicPr>
        <p:blipFill rotWithShape="1">
          <a:blip r:embed="rId2">
            <a:alphaModFix/>
          </a:blip>
          <a:srcRect/>
          <a:stretch/>
        </p:blipFill>
        <p:spPr>
          <a:xfrm>
            <a:off x="4581395" y="390394"/>
            <a:ext cx="4572000" cy="4762500"/>
          </a:xfrm>
          <a:prstGeom prst="rect">
            <a:avLst/>
          </a:prstGeom>
          <a:noFill/>
          <a:ln>
            <a:noFill/>
          </a:ln>
        </p:spPr>
      </p:pic>
      <p:sp>
        <p:nvSpPr>
          <p:cNvPr id="155" name="Google Shape;155;p28"/>
          <p:cNvSpPr txBox="1">
            <a:spLocks noGrp="1"/>
          </p:cNvSpPr>
          <p:nvPr>
            <p:ph type="body" idx="1"/>
          </p:nvPr>
        </p:nvSpPr>
        <p:spPr>
          <a:xfrm>
            <a:off x="332185" y="1572817"/>
            <a:ext cx="4077890" cy="307776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500"/>
              <a:buNone/>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6" name="Google Shape;156;p28"/>
          <p:cNvSpPr txBox="1">
            <a:spLocks noGrp="1"/>
          </p:cNvSpPr>
          <p:nvPr>
            <p:ph type="title"/>
          </p:nvPr>
        </p:nvSpPr>
        <p:spPr>
          <a:xfrm>
            <a:off x="3087293" y="330994"/>
            <a:ext cx="5724525" cy="91797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7" name="Google Shape;157;p28"/>
          <p:cNvSpPr>
            <a:spLocks noGrp="1"/>
          </p:cNvSpPr>
          <p:nvPr>
            <p:ph type="pic" idx="2"/>
          </p:nvPr>
        </p:nvSpPr>
        <p:spPr>
          <a:xfrm>
            <a:off x="4733927" y="1572818"/>
            <a:ext cx="4077891" cy="3077765"/>
          </a:xfrm>
          <a:prstGeom prst="rect">
            <a:avLst/>
          </a:prstGeom>
          <a:solidFill>
            <a:schemeClr val="accent2"/>
          </a:solidFill>
          <a:ln>
            <a:noFill/>
          </a:ln>
        </p:spPr>
      </p:sp>
      <p:sp>
        <p:nvSpPr>
          <p:cNvPr id="158" name="Google Shape;158;p28"/>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159" name="Google Shape;159;p28"/>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160" name="Google Shape;160;p28"/>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161" name="Google Shape;161;p28"/>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ull slide quote">
  <p:cSld name="Full slide quote">
    <p:spTree>
      <p:nvGrpSpPr>
        <p:cNvPr id="1" name="Shape 162"/>
        <p:cNvGrpSpPr/>
        <p:nvPr/>
      </p:nvGrpSpPr>
      <p:grpSpPr>
        <a:xfrm>
          <a:off x="0" y="0"/>
          <a:ext cx="0" cy="0"/>
          <a:chOff x="0" y="0"/>
          <a:chExt cx="0" cy="0"/>
        </a:xfrm>
      </p:grpSpPr>
      <p:pic>
        <p:nvPicPr>
          <p:cNvPr id="163" name="Google Shape;163;p29"/>
          <p:cNvPicPr preferRelativeResize="0"/>
          <p:nvPr/>
        </p:nvPicPr>
        <p:blipFill rotWithShape="1">
          <a:blip r:embed="rId2">
            <a:alphaModFix/>
          </a:blip>
          <a:srcRect/>
          <a:stretch/>
        </p:blipFill>
        <p:spPr>
          <a:xfrm>
            <a:off x="6196473" y="2424573"/>
            <a:ext cx="2962275" cy="2733675"/>
          </a:xfrm>
          <a:prstGeom prst="rect">
            <a:avLst/>
          </a:prstGeom>
          <a:noFill/>
          <a:ln>
            <a:noFill/>
          </a:ln>
        </p:spPr>
      </p:pic>
      <p:sp>
        <p:nvSpPr>
          <p:cNvPr id="164" name="Google Shape;164;p29"/>
          <p:cNvSpPr txBox="1">
            <a:spLocks noGrp="1"/>
          </p:cNvSpPr>
          <p:nvPr>
            <p:ph type="title"/>
          </p:nvPr>
        </p:nvSpPr>
        <p:spPr>
          <a:xfrm>
            <a:off x="3087293" y="330994"/>
            <a:ext cx="5724525" cy="345697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2"/>
              </a:buClr>
              <a:buSzPts val="3600"/>
              <a:buFont typeface="Verdana"/>
              <a:buNone/>
              <a:defRPr sz="3600" b="0" i="0">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5" name="Google Shape;165;p29"/>
          <p:cNvSpPr txBox="1"/>
          <p:nvPr/>
        </p:nvSpPr>
        <p:spPr>
          <a:xfrm>
            <a:off x="332185" y="4812506"/>
            <a:ext cx="2755106"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29 July – 2 August · Montreal &amp; virtual</a:t>
            </a:r>
            <a:endParaRPr sz="1100"/>
          </a:p>
        </p:txBody>
      </p:sp>
      <p:sp>
        <p:nvSpPr>
          <p:cNvPr id="166" name="Google Shape;166;p29"/>
          <p:cNvSpPr txBox="1"/>
          <p:nvPr/>
        </p:nvSpPr>
        <p:spPr>
          <a:xfrm>
            <a:off x="3087292" y="4812506"/>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aids2022.org</a:t>
            </a:r>
            <a:endParaRPr sz="1100"/>
          </a:p>
        </p:txBody>
      </p:sp>
      <p:sp>
        <p:nvSpPr>
          <p:cNvPr id="167" name="Google Shape;167;p29"/>
          <p:cNvSpPr txBox="1"/>
          <p:nvPr/>
        </p:nvSpPr>
        <p:spPr>
          <a:xfrm>
            <a:off x="4734018" y="4812507"/>
            <a:ext cx="1322783" cy="161925"/>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1"/>
                </a:solidFill>
                <a:latin typeface="Verdana"/>
                <a:ea typeface="Verdana"/>
                <a:cs typeface="Verdana"/>
                <a:sym typeface="Verdana"/>
              </a:rPr>
              <a:t>#AIDS2022</a:t>
            </a:r>
            <a:endParaRPr sz="1100"/>
          </a:p>
        </p:txBody>
      </p:sp>
      <p:pic>
        <p:nvPicPr>
          <p:cNvPr id="168" name="Google Shape;168;p29"/>
          <p:cNvPicPr preferRelativeResize="0"/>
          <p:nvPr/>
        </p:nvPicPr>
        <p:blipFill rotWithShape="1">
          <a:blip r:embed="rId3">
            <a:alphaModFix/>
          </a:blip>
          <a:srcRect/>
          <a:stretch/>
        </p:blipFill>
        <p:spPr>
          <a:xfrm>
            <a:off x="191667" y="116208"/>
            <a:ext cx="1373412" cy="897334"/>
          </a:xfrm>
          <a:prstGeom prst="rect">
            <a:avLst/>
          </a:prstGeom>
          <a:noFill/>
          <a:ln>
            <a:noFill/>
          </a:ln>
        </p:spPr>
      </p:pic>
      <p:sp>
        <p:nvSpPr>
          <p:cNvPr id="169" name="Google Shape;169;p29"/>
          <p:cNvSpPr txBox="1">
            <a:spLocks noGrp="1"/>
          </p:cNvSpPr>
          <p:nvPr>
            <p:ph type="body" idx="1"/>
          </p:nvPr>
        </p:nvSpPr>
        <p:spPr>
          <a:xfrm>
            <a:off x="3087291" y="4023717"/>
            <a:ext cx="4483298" cy="62686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accent2"/>
              </a:buClr>
              <a:buSzPts val="2100"/>
              <a:buNone/>
              <a:defRPr sz="2100" b="0" i="0">
                <a:solidFill>
                  <a:schemeClr val="accent2"/>
                </a:solidFill>
                <a:latin typeface="Verdana"/>
                <a:ea typeface="Verdana"/>
                <a:cs typeface="Verdana"/>
                <a:sym typeface="Verdana"/>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0"/>
        <p:cNvGrpSpPr/>
        <p:nvPr/>
      </p:nvGrpSpPr>
      <p:grpSpPr>
        <a:xfrm>
          <a:off x="0" y="0"/>
          <a:ext cx="0" cy="0"/>
          <a:chOff x="0" y="0"/>
          <a:chExt cx="0" cy="0"/>
        </a:xfrm>
      </p:grpSpPr>
      <p:pic>
        <p:nvPicPr>
          <p:cNvPr id="171" name="Google Shape;171;p30"/>
          <p:cNvPicPr preferRelativeResize="0"/>
          <p:nvPr/>
        </p:nvPicPr>
        <p:blipFill rotWithShape="1">
          <a:blip r:embed="rId2">
            <a:alphaModFix/>
          </a:blip>
          <a:srcRect/>
          <a:stretch/>
        </p:blipFill>
        <p:spPr>
          <a:xfrm>
            <a:off x="6196473" y="2424573"/>
            <a:ext cx="2962275" cy="2733675"/>
          </a:xfrm>
          <a:prstGeom prst="rect">
            <a:avLst/>
          </a:prstGeom>
          <a:noFill/>
          <a:ln>
            <a:noFill/>
          </a:ln>
        </p:spPr>
      </p:pic>
      <p:pic>
        <p:nvPicPr>
          <p:cNvPr id="172" name="Google Shape;172;p30"/>
          <p:cNvPicPr preferRelativeResize="0"/>
          <p:nvPr/>
        </p:nvPicPr>
        <p:blipFill rotWithShape="1">
          <a:blip r:embed="rId3">
            <a:alphaModFix/>
          </a:blip>
          <a:srcRect/>
          <a:stretch/>
        </p:blipFill>
        <p:spPr>
          <a:xfrm>
            <a:off x="191667" y="116208"/>
            <a:ext cx="1373412" cy="89733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416">
          <p15:clr>
            <a:srgbClr val="FBAE40"/>
          </p15:clr>
        </p15:guide>
        <p15:guide id="2" orient="horz" pos="129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no pattern)">
  <p:cSld name="Blank (no pattern)">
    <p:spTree>
      <p:nvGrpSpPr>
        <p:cNvPr id="1" name="Shape 173"/>
        <p:cNvGrpSpPr/>
        <p:nvPr/>
      </p:nvGrpSpPr>
      <p:grpSpPr>
        <a:xfrm>
          <a:off x="0" y="0"/>
          <a:ext cx="0" cy="0"/>
          <a:chOff x="0" y="0"/>
          <a:chExt cx="0" cy="0"/>
        </a:xfrm>
      </p:grpSpPr>
      <p:pic>
        <p:nvPicPr>
          <p:cNvPr id="174" name="Google Shape;174;p31"/>
          <p:cNvPicPr preferRelativeResize="0"/>
          <p:nvPr/>
        </p:nvPicPr>
        <p:blipFill rotWithShape="1">
          <a:blip r:embed="rId2">
            <a:alphaModFix/>
          </a:blip>
          <a:srcRect/>
          <a:stretch/>
        </p:blipFill>
        <p:spPr>
          <a:xfrm>
            <a:off x="191667" y="116208"/>
            <a:ext cx="1373412" cy="89733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416">
          <p15:clr>
            <a:srgbClr val="FBAE40"/>
          </p15:clr>
        </p15:guide>
        <p15:guide id="2" orient="horz" pos="12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332188" y="1572815"/>
            <a:ext cx="8479631" cy="3077766"/>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800"/>
              </a:spcBef>
              <a:spcAft>
                <a:spcPts val="0"/>
              </a:spcAft>
              <a:buClr>
                <a:schemeClr val="dk1"/>
              </a:buClr>
              <a:buSzPts val="1500"/>
              <a:buFont typeface="Arial"/>
              <a:buNone/>
              <a:defRPr sz="1500" b="0" i="0" u="none" strike="noStrike" cap="none">
                <a:solidFill>
                  <a:schemeClr val="dk1"/>
                </a:solidFill>
                <a:latin typeface="Verdana"/>
                <a:ea typeface="Verdana"/>
                <a:cs typeface="Verdana"/>
                <a:sym typeface="Verdana"/>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9pPr>
          </a:lstStyle>
          <a:p>
            <a:endParaRPr/>
          </a:p>
        </p:txBody>
      </p:sp>
      <p:sp>
        <p:nvSpPr>
          <p:cNvPr id="52" name="Google Shape;52;p13"/>
          <p:cNvSpPr txBox="1">
            <a:spLocks noGrp="1"/>
          </p:cNvSpPr>
          <p:nvPr>
            <p:ph type="title"/>
          </p:nvPr>
        </p:nvSpPr>
        <p:spPr>
          <a:xfrm>
            <a:off x="3086100" y="330993"/>
            <a:ext cx="5724000" cy="916406"/>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accent2"/>
              </a:buClr>
              <a:buSzPts val="3300"/>
              <a:buFont typeface="Verdana"/>
              <a:buNone/>
              <a:defRPr sz="3300" b="1" i="0" u="none" strike="noStrike" cap="none">
                <a:solidFill>
                  <a:schemeClr val="accent2"/>
                </a:solidFill>
                <a:latin typeface="Verdana"/>
                <a:ea typeface="Verdana"/>
                <a:cs typeface="Verdana"/>
                <a:sym typeface="Verdan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09">
          <p15:clr>
            <a:srgbClr val="F26B43"/>
          </p15:clr>
        </p15:guide>
        <p15:guide id="2" pos="1945">
          <p15:clr>
            <a:srgbClr val="F26B43"/>
          </p15:clr>
        </p15:guide>
        <p15:guide id="3" pos="2149">
          <p15:clr>
            <a:srgbClr val="F26B43"/>
          </p15:clr>
        </p15:guide>
        <p15:guide id="4" pos="2778">
          <p15:clr>
            <a:srgbClr val="F26B43"/>
          </p15:clr>
        </p15:guide>
        <p15:guide id="5" pos="2982">
          <p15:clr>
            <a:srgbClr val="F26B43"/>
          </p15:clr>
        </p15:guide>
        <p15:guide id="6" pos="3611">
          <p15:clr>
            <a:srgbClr val="F26B43"/>
          </p15:clr>
        </p15:guide>
        <p15:guide id="7" pos="3815">
          <p15:clr>
            <a:srgbClr val="F26B43"/>
          </p15:clr>
        </p15:guide>
        <p15:guide id="8" pos="5551">
          <p15:clr>
            <a:srgbClr val="F26B43"/>
          </p15:clr>
        </p15:guide>
        <p15:guide id="9" orient="horz" pos="209">
          <p15:clr>
            <a:srgbClr val="F26B43"/>
          </p15:clr>
        </p15:guide>
        <p15:guide id="10" orient="horz" pos="787">
          <p15:clr>
            <a:srgbClr val="F26B43"/>
          </p15:clr>
        </p15:guide>
        <p15:guide id="11" orient="horz" pos="991">
          <p15:clr>
            <a:srgbClr val="F26B43"/>
          </p15:clr>
        </p15:guide>
        <p15:guide id="12" orient="horz" pos="2929">
          <p15:clr>
            <a:srgbClr val="F26B43"/>
          </p15:clr>
        </p15:guide>
        <p15:guide id="13" orient="horz" pos="3133">
          <p15:clr>
            <a:srgbClr val="F26B43"/>
          </p15:clr>
        </p15:guide>
        <p15:guide id="14" orient="horz" pos="303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jpg"/><Relationship Id="rId39" Type="http://schemas.openxmlformats.org/officeDocument/2006/relationships/image" Target="../media/image61.jp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7" Type="http://schemas.openxmlformats.org/officeDocument/2006/relationships/image" Target="../media/image29.png"/><Relationship Id="rId2" Type="http://schemas.openxmlformats.org/officeDocument/2006/relationships/notesSlide" Target="../notesSlides/notesSlide21.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jpg"/><Relationship Id="rId41"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jpg"/><Relationship Id="rId32" Type="http://schemas.openxmlformats.org/officeDocument/2006/relationships/image" Target="../media/image54.jpg"/><Relationship Id="rId37" Type="http://schemas.openxmlformats.org/officeDocument/2006/relationships/image" Target="../media/image59.png"/><Relationship Id="rId40" Type="http://schemas.openxmlformats.org/officeDocument/2006/relationships/image" Target="../media/image62.jp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jp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gif"/><Relationship Id="rId27" Type="http://schemas.openxmlformats.org/officeDocument/2006/relationships/image" Target="../media/image49.png"/><Relationship Id="rId30" Type="http://schemas.openxmlformats.org/officeDocument/2006/relationships/image" Target="../media/image52.jpg"/><Relationship Id="rId35" Type="http://schemas.openxmlformats.org/officeDocument/2006/relationships/image" Target="../media/image57.png"/><Relationship Id="rId43" Type="http://schemas.openxmlformats.org/officeDocument/2006/relationships/image" Target="../media/image65.png"/><Relationship Id="rId8" Type="http://schemas.openxmlformats.org/officeDocument/2006/relationships/image" Target="../media/image30.png"/><Relationship Id="rId3" Type="http://schemas.openxmlformats.org/officeDocument/2006/relationships/hyperlink" Target="mailto:Lesley.gittings@gmail.com" TargetMode="External"/><Relationship Id="rId12" Type="http://schemas.openxmlformats.org/officeDocument/2006/relationships/image" Target="../media/image34.png"/><Relationship Id="rId17" Type="http://schemas.openxmlformats.org/officeDocument/2006/relationships/image" Target="../media/image39.jpg"/><Relationship Id="rId25" Type="http://schemas.openxmlformats.org/officeDocument/2006/relationships/image" Target="../media/image47.jpg"/><Relationship Id="rId33" Type="http://schemas.openxmlformats.org/officeDocument/2006/relationships/image" Target="../media/image55.png"/><Relationship Id="rId38"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75.jpg"/></Relationships>
</file>

<file path=ppt/slides/_rels/slide32.xml.rels><?xml version="1.0" encoding="UTF-8" standalone="yes"?>
<Relationships xmlns="http://schemas.openxmlformats.org/package/2006/relationships"><Relationship Id="rId3" Type="http://schemas.openxmlformats.org/officeDocument/2006/relationships/hyperlink" Target="mailto:clenz@pedaids.org"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76.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hyperlink" Target="mailto:Mwansa_Njelesani@zm.jsi.com" TargetMode="External"/><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hpower.org/youth-engagement-guide"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body" idx="1"/>
          </p:nvPr>
        </p:nvSpPr>
        <p:spPr>
          <a:xfrm>
            <a:off x="1228186" y="948146"/>
            <a:ext cx="7185600" cy="17733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Clr>
                <a:schemeClr val="accent1"/>
              </a:buClr>
              <a:buSzPts val="2100"/>
              <a:buNone/>
            </a:pPr>
            <a:r>
              <a:rPr lang="en" b="0" i="1" dirty="0"/>
              <a:t>Lessons Learned From Meaningful Adolescent and Youth Engagement (MAYE) to Scale Up High-quality Models and Strengthen HIV Prevention, Care and Treatment Efforts</a:t>
            </a:r>
            <a:endParaRPr dirty="0">
              <a:latin typeface="Verdana"/>
              <a:ea typeface="Verdana"/>
              <a:cs typeface="Verdana"/>
              <a:sym typeface="Verdana"/>
            </a:endParaRPr>
          </a:p>
        </p:txBody>
      </p:sp>
      <p:sp>
        <p:nvSpPr>
          <p:cNvPr id="181" name="Google Shape;181;p32"/>
          <p:cNvSpPr txBox="1">
            <a:spLocks noGrp="1"/>
          </p:cNvSpPr>
          <p:nvPr>
            <p:ph type="body" idx="2"/>
          </p:nvPr>
        </p:nvSpPr>
        <p:spPr>
          <a:xfrm>
            <a:off x="1439036" y="2517598"/>
            <a:ext cx="7372800" cy="1908600"/>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dk1"/>
              </a:buClr>
              <a:buSzPts val="1200"/>
              <a:buNone/>
            </a:pPr>
            <a:r>
              <a:rPr lang="en" sz="1300"/>
              <a:t>Rayo Soyemi, MPH- Youth Engagement Intern</a:t>
            </a:r>
            <a:endParaRPr sz="1300"/>
          </a:p>
          <a:p>
            <a:pPr marL="0" lvl="0" indent="0" algn="ctr" rtl="0">
              <a:lnSpc>
                <a:spcPct val="100000"/>
              </a:lnSpc>
              <a:spcBef>
                <a:spcPts val="0"/>
              </a:spcBef>
              <a:spcAft>
                <a:spcPts val="0"/>
              </a:spcAft>
              <a:buClr>
                <a:schemeClr val="dk1"/>
              </a:buClr>
              <a:buSzPts val="1200"/>
              <a:buNone/>
            </a:pPr>
            <a:r>
              <a:rPr lang="en" sz="1300"/>
              <a:t>Elizabeth Berard, MPH- Youth Branch Chief</a:t>
            </a:r>
            <a:endParaRPr sz="1300"/>
          </a:p>
          <a:p>
            <a:pPr marL="0" lvl="0" indent="0" algn="ctr" rtl="0">
              <a:lnSpc>
                <a:spcPct val="100000"/>
              </a:lnSpc>
              <a:spcBef>
                <a:spcPts val="0"/>
              </a:spcBef>
              <a:spcAft>
                <a:spcPts val="0"/>
              </a:spcAft>
              <a:buClr>
                <a:schemeClr val="dk1"/>
              </a:buClr>
              <a:buSzPts val="1200"/>
              <a:buNone/>
            </a:pPr>
            <a:r>
              <a:rPr lang="en" sz="1300">
                <a:latin typeface="Arial"/>
                <a:ea typeface="Arial"/>
                <a:cs typeface="Arial"/>
                <a:sym typeface="Arial"/>
              </a:rPr>
              <a:t> </a:t>
            </a:r>
            <a:r>
              <a:rPr lang="en" sz="1300"/>
              <a:t>USAID/Office of HIV/AIDS/Youth Branch</a:t>
            </a:r>
            <a:endParaRPr sz="1300">
              <a:latin typeface="Arial"/>
              <a:ea typeface="Arial"/>
              <a:cs typeface="Arial"/>
              <a:sym typeface="Arial"/>
            </a:endParaRPr>
          </a:p>
          <a:p>
            <a:pPr marL="0" lvl="0" indent="0" algn="ctr" rtl="0">
              <a:spcBef>
                <a:spcPts val="800"/>
              </a:spcBef>
              <a:spcAft>
                <a:spcPts val="0"/>
              </a:spcAft>
              <a:buClr>
                <a:schemeClr val="dk1"/>
              </a:buClr>
              <a:buSzPts val="1500"/>
              <a:buNone/>
            </a:pPr>
            <a:r>
              <a:rPr lang="en" sz="1300"/>
              <a:t>August 1, 2022</a:t>
            </a:r>
            <a:endParaRPr sz="1300"/>
          </a:p>
          <a:p>
            <a:pPr marL="0" lvl="0" indent="0" algn="ctr" rtl="0">
              <a:lnSpc>
                <a:spcPct val="100000"/>
              </a:lnSpc>
              <a:spcBef>
                <a:spcPts val="800"/>
              </a:spcBef>
              <a:spcAft>
                <a:spcPts val="0"/>
              </a:spcAft>
              <a:buClr>
                <a:schemeClr val="dk1"/>
              </a:buClr>
              <a:buSzPts val="1200"/>
              <a:buNone/>
            </a:pPr>
            <a:r>
              <a:rPr lang="en" sz="1300"/>
              <a:t>PEPFAR, United States Agency for International Development (USAID), Washington D.C International Aids Society (IAS), Geneva</a:t>
            </a:r>
            <a:endParaRPr sz="1300"/>
          </a:p>
          <a:p>
            <a:pPr marL="0" lvl="0" indent="0" algn="l" rtl="0">
              <a:lnSpc>
                <a:spcPct val="100000"/>
              </a:lnSpc>
              <a:spcBef>
                <a:spcPts val="800"/>
              </a:spcBef>
              <a:spcAft>
                <a:spcPts val="0"/>
              </a:spcAft>
              <a:buClr>
                <a:schemeClr val="dk1"/>
              </a:buClr>
              <a:buSzPts val="1200"/>
              <a:buNone/>
            </a:pPr>
            <a:br>
              <a:rPr lang="en" sz="1300"/>
            </a:br>
            <a:endParaRPr sz="1300"/>
          </a:p>
        </p:txBody>
      </p:sp>
      <p:sp>
        <p:nvSpPr>
          <p:cNvPr id="182" name="Google Shape;182;p32"/>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a:t>
            </a:fld>
            <a:endParaRPr dirty="0"/>
          </a:p>
        </p:txBody>
      </p:sp>
      <p:pic>
        <p:nvPicPr>
          <p:cNvPr id="183" name="Google Shape;183;p32"/>
          <p:cNvPicPr preferRelativeResize="0"/>
          <p:nvPr/>
        </p:nvPicPr>
        <p:blipFill>
          <a:blip r:embed="rId3">
            <a:alphaModFix/>
          </a:blip>
          <a:stretch>
            <a:fillRect/>
          </a:stretch>
        </p:blipFill>
        <p:spPr>
          <a:xfrm>
            <a:off x="5233800" y="4058888"/>
            <a:ext cx="2358924" cy="753600"/>
          </a:xfrm>
          <a:prstGeom prst="rect">
            <a:avLst/>
          </a:prstGeom>
          <a:noFill/>
          <a:ln>
            <a:noFill/>
          </a:ln>
        </p:spPr>
      </p:pic>
      <p:pic>
        <p:nvPicPr>
          <p:cNvPr id="184" name="Google Shape;184;p32"/>
          <p:cNvPicPr preferRelativeResize="0"/>
          <p:nvPr/>
        </p:nvPicPr>
        <p:blipFill>
          <a:blip r:embed="rId4">
            <a:alphaModFix/>
          </a:blip>
          <a:stretch>
            <a:fillRect/>
          </a:stretch>
        </p:blipFill>
        <p:spPr>
          <a:xfrm>
            <a:off x="2744425" y="3947900"/>
            <a:ext cx="2358925" cy="921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3647161" y="-294894"/>
            <a:ext cx="4688333" cy="133731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accent2"/>
              </a:buClr>
              <a:buSzPts val="2300"/>
              <a:buFont typeface="Verdana"/>
              <a:buNone/>
            </a:pPr>
            <a:r>
              <a:rPr lang="en" sz="2300" b="1"/>
              <a:t>Background: </a:t>
            </a:r>
            <a:br>
              <a:rPr lang="en" sz="2300" b="1"/>
            </a:br>
            <a:r>
              <a:rPr lang="en" sz="2300" b="1"/>
              <a:t>Why ‘do’ meaningful adolescent engagement?</a:t>
            </a:r>
            <a:endParaRPr sz="2300"/>
          </a:p>
        </p:txBody>
      </p:sp>
      <p:pic>
        <p:nvPicPr>
          <p:cNvPr id="252" name="Google Shape;252;p41" descr="A picture containing text, flower, plant&#10;&#10;Description automatically generated"/>
          <p:cNvPicPr preferRelativeResize="0"/>
          <p:nvPr/>
        </p:nvPicPr>
        <p:blipFill rotWithShape="1">
          <a:blip r:embed="rId3">
            <a:alphaModFix/>
          </a:blip>
          <a:srcRect l="52631" r="1" b="2"/>
          <a:stretch/>
        </p:blipFill>
        <p:spPr>
          <a:xfrm>
            <a:off x="15" y="8"/>
            <a:ext cx="3476678" cy="5143492"/>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53" name="Google Shape;253;p41"/>
          <p:cNvSpPr txBox="1">
            <a:spLocks noGrp="1"/>
          </p:cNvSpPr>
          <p:nvPr>
            <p:ph type="body" idx="1"/>
          </p:nvPr>
        </p:nvSpPr>
        <p:spPr>
          <a:xfrm>
            <a:off x="3770222" y="954156"/>
            <a:ext cx="5050363" cy="2908388"/>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500"/>
              <a:buNone/>
            </a:pPr>
            <a:endParaRPr sz="1500">
              <a:latin typeface="Calibri"/>
              <a:ea typeface="Calibri"/>
              <a:cs typeface="Calibri"/>
              <a:sym typeface="Calibri"/>
            </a:endParaRPr>
          </a:p>
          <a:p>
            <a:pPr marL="241300" lvl="0" indent="-234950" algn="l" rtl="0">
              <a:lnSpc>
                <a:spcPct val="100000"/>
              </a:lnSpc>
              <a:spcBef>
                <a:spcPts val="800"/>
              </a:spcBef>
              <a:spcAft>
                <a:spcPts val="0"/>
              </a:spcAft>
              <a:buSzPts val="1500"/>
              <a:buFont typeface="Arial"/>
              <a:buChar char="•"/>
            </a:pPr>
            <a:r>
              <a:rPr lang="en" sz="1500">
                <a:latin typeface="Calibri"/>
                <a:ea typeface="Calibri"/>
                <a:cs typeface="Calibri"/>
                <a:sym typeface="Calibri"/>
              </a:rPr>
              <a:t>'Wicked’, ‘intractable’ </a:t>
            </a:r>
            <a:r>
              <a:rPr lang="en" sz="1500" b="1">
                <a:latin typeface="Calibri"/>
                <a:ea typeface="Calibri"/>
                <a:cs typeface="Calibri"/>
                <a:sym typeface="Calibri"/>
              </a:rPr>
              <a:t>issues continue to exist in adolescent HIV &amp; health</a:t>
            </a:r>
            <a:r>
              <a:rPr lang="en" sz="1500">
                <a:latin typeface="Calibri"/>
                <a:ea typeface="Calibri"/>
                <a:cs typeface="Calibri"/>
                <a:sym typeface="Calibri"/>
              </a:rPr>
              <a:t>, unmet needs; </a:t>
            </a:r>
            <a:endParaRPr/>
          </a:p>
          <a:p>
            <a:pPr marL="241300" lvl="0" indent="-234950" algn="l" rtl="0">
              <a:lnSpc>
                <a:spcPct val="100000"/>
              </a:lnSpc>
              <a:spcBef>
                <a:spcPts val="800"/>
              </a:spcBef>
              <a:spcAft>
                <a:spcPts val="0"/>
              </a:spcAft>
              <a:buSzPts val="1500"/>
              <a:buFont typeface="Arial"/>
              <a:buChar char="•"/>
            </a:pPr>
            <a:r>
              <a:rPr lang="en" sz="1500">
                <a:latin typeface="Calibri"/>
                <a:ea typeface="Calibri"/>
                <a:cs typeface="Calibri"/>
                <a:sym typeface="Calibri"/>
              </a:rPr>
              <a:t>Need to find tools that facilitate and </a:t>
            </a:r>
            <a:r>
              <a:rPr lang="en" sz="1500" b="1">
                <a:latin typeface="Calibri"/>
                <a:ea typeface="Calibri"/>
                <a:cs typeface="Calibri"/>
                <a:sym typeface="Calibri"/>
              </a:rPr>
              <a:t>boost young people’s participation</a:t>
            </a:r>
            <a:r>
              <a:rPr lang="en" sz="1500">
                <a:latin typeface="Calibri"/>
                <a:ea typeface="Calibri"/>
                <a:cs typeface="Calibri"/>
                <a:sym typeface="Calibri"/>
              </a:rPr>
              <a:t>;</a:t>
            </a:r>
            <a:endParaRPr/>
          </a:p>
          <a:p>
            <a:pPr marL="241300" lvl="0" indent="-234950" algn="l" rtl="0">
              <a:lnSpc>
                <a:spcPct val="100000"/>
              </a:lnSpc>
              <a:spcBef>
                <a:spcPts val="800"/>
              </a:spcBef>
              <a:spcAft>
                <a:spcPts val="0"/>
              </a:spcAft>
              <a:buSzPts val="1500"/>
              <a:buFont typeface="Arial"/>
              <a:buChar char="•"/>
            </a:pPr>
            <a:r>
              <a:rPr lang="en">
                <a:latin typeface="Calibri"/>
                <a:ea typeface="Calibri"/>
                <a:cs typeface="Calibri"/>
                <a:sym typeface="Calibri"/>
              </a:rPr>
              <a:t>Adolescents are capable, creative &amp; </a:t>
            </a:r>
            <a:r>
              <a:rPr lang="en" b="1">
                <a:latin typeface="Calibri"/>
                <a:ea typeface="Calibri"/>
                <a:cs typeface="Calibri"/>
                <a:sym typeface="Calibri"/>
              </a:rPr>
              <a:t>experts in their own situations</a:t>
            </a:r>
            <a:r>
              <a:rPr lang="en">
                <a:latin typeface="Calibri"/>
                <a:ea typeface="Calibri"/>
                <a:cs typeface="Calibri"/>
                <a:sym typeface="Calibri"/>
              </a:rPr>
              <a:t>! </a:t>
            </a:r>
            <a:endParaRPr sz="1500">
              <a:latin typeface="Calibri"/>
              <a:ea typeface="Calibri"/>
              <a:cs typeface="Calibri"/>
              <a:sym typeface="Calibri"/>
            </a:endParaRPr>
          </a:p>
          <a:p>
            <a:pPr marL="241300" lvl="0" indent="-234950" algn="l" rtl="0">
              <a:lnSpc>
                <a:spcPct val="100000"/>
              </a:lnSpc>
              <a:spcBef>
                <a:spcPts val="800"/>
              </a:spcBef>
              <a:spcAft>
                <a:spcPts val="0"/>
              </a:spcAft>
              <a:buSzPts val="1500"/>
              <a:buFont typeface="Arial"/>
              <a:buChar char="•"/>
            </a:pPr>
            <a:r>
              <a:rPr lang="en">
                <a:latin typeface="Calibri"/>
                <a:ea typeface="Calibri"/>
                <a:cs typeface="Calibri"/>
                <a:sym typeface="Calibri"/>
              </a:rPr>
              <a:t>Engaging youth in multiple ways can </a:t>
            </a:r>
            <a:r>
              <a:rPr lang="en" sz="1500">
                <a:latin typeface="Calibri"/>
                <a:ea typeface="Calibri"/>
                <a:cs typeface="Calibri"/>
                <a:sym typeface="Calibri"/>
              </a:rPr>
              <a:t>help understanding of their needs (Padian et al., 2010), save money and improve acceptability;</a:t>
            </a:r>
            <a:endParaRPr/>
          </a:p>
          <a:p>
            <a:pPr marL="241300" lvl="0" indent="-234950" algn="l" rtl="0">
              <a:lnSpc>
                <a:spcPct val="100000"/>
              </a:lnSpc>
              <a:spcBef>
                <a:spcPts val="800"/>
              </a:spcBef>
              <a:spcAft>
                <a:spcPts val="0"/>
              </a:spcAft>
              <a:buSzPts val="1500"/>
              <a:buFont typeface="Arial"/>
              <a:buChar char="•"/>
            </a:pPr>
            <a:r>
              <a:rPr lang="en">
                <a:latin typeface="Calibri"/>
                <a:ea typeface="Calibri"/>
                <a:cs typeface="Calibri"/>
                <a:sym typeface="Calibri"/>
              </a:rPr>
              <a:t>Interventions are more likely to be successful if the young people they target find them acceptable. (Casale, 2021);</a:t>
            </a:r>
            <a:endParaRPr sz="1500">
              <a:latin typeface="Calibri"/>
              <a:ea typeface="Calibri"/>
              <a:cs typeface="Calibri"/>
              <a:sym typeface="Calibri"/>
            </a:endParaRPr>
          </a:p>
          <a:p>
            <a:pPr marL="241300" lvl="0" indent="-234950" algn="l" rtl="0">
              <a:lnSpc>
                <a:spcPct val="100000"/>
              </a:lnSpc>
              <a:spcBef>
                <a:spcPts val="800"/>
              </a:spcBef>
              <a:spcAft>
                <a:spcPts val="0"/>
              </a:spcAft>
              <a:buSzPts val="1500"/>
              <a:buFont typeface="Arial"/>
              <a:buChar char="•"/>
            </a:pPr>
            <a:r>
              <a:rPr lang="en">
                <a:latin typeface="Calibri"/>
                <a:ea typeface="Calibri"/>
                <a:cs typeface="Calibri"/>
                <a:sym typeface="Calibri"/>
              </a:rPr>
              <a:t>Meaningful adolescent engagement is a </a:t>
            </a:r>
            <a:r>
              <a:rPr lang="en" b="1">
                <a:latin typeface="Calibri"/>
                <a:ea typeface="Calibri"/>
                <a:cs typeface="Calibri"/>
                <a:sym typeface="Calibri"/>
              </a:rPr>
              <a:t>spectrum</a:t>
            </a:r>
            <a:r>
              <a:rPr lang="en">
                <a:latin typeface="Calibri"/>
                <a:ea typeface="Calibri"/>
                <a:cs typeface="Calibri"/>
                <a:sym typeface="Calibri"/>
              </a:rPr>
              <a:t> with benefits and limitations!</a:t>
            </a:r>
            <a:endParaRPr sz="1500">
              <a:latin typeface="Calibri"/>
              <a:ea typeface="Calibri"/>
              <a:cs typeface="Calibri"/>
              <a:sym typeface="Calibri"/>
            </a:endParaRPr>
          </a:p>
        </p:txBody>
      </p:sp>
      <p:sp>
        <p:nvSpPr>
          <p:cNvPr id="254" name="Google Shape;254;p41"/>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1423677" y="3257897"/>
            <a:ext cx="3088852" cy="1074857"/>
          </a:xfrm>
          <a:prstGeom prst="rect">
            <a:avLst/>
          </a:prstGeom>
          <a:noFill/>
          <a:ln>
            <a:noFill/>
          </a:ln>
        </p:spPr>
        <p:txBody>
          <a:bodyPr spcFirstLastPara="1" wrap="square" lIns="0" tIns="0" rIns="0" bIns="0" anchor="ctr" anchorCtr="0">
            <a:normAutofit/>
          </a:bodyPr>
          <a:lstStyle/>
          <a:p>
            <a:pPr marL="0" lvl="0" indent="0" algn="r" rtl="0">
              <a:lnSpc>
                <a:spcPct val="90000"/>
              </a:lnSpc>
              <a:spcBef>
                <a:spcPts val="0"/>
              </a:spcBef>
              <a:spcAft>
                <a:spcPts val="0"/>
              </a:spcAft>
              <a:buClr>
                <a:schemeClr val="accent2"/>
              </a:buClr>
              <a:buSzPts val="2400"/>
              <a:buFont typeface="Verdana"/>
              <a:buNone/>
            </a:pPr>
            <a:br>
              <a:rPr lang="en" sz="2400"/>
            </a:br>
            <a:br>
              <a:rPr lang="en" sz="2400"/>
            </a:br>
            <a:endParaRPr sz="2400"/>
          </a:p>
        </p:txBody>
      </p:sp>
      <p:sp>
        <p:nvSpPr>
          <p:cNvPr id="261" name="Google Shape;261;p42"/>
          <p:cNvSpPr txBox="1"/>
          <p:nvPr/>
        </p:nvSpPr>
        <p:spPr>
          <a:xfrm>
            <a:off x="1423677" y="327757"/>
            <a:ext cx="2676200" cy="678592"/>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dk1"/>
              </a:buClr>
              <a:buSzPts val="1900"/>
              <a:buFont typeface="Verdana"/>
              <a:buNone/>
            </a:pPr>
            <a:r>
              <a:rPr lang="en" sz="1900" b="1">
                <a:solidFill>
                  <a:schemeClr val="dk1"/>
                </a:solidFill>
                <a:latin typeface="Verdana"/>
                <a:ea typeface="Verdana"/>
                <a:cs typeface="Verdana"/>
                <a:sym typeface="Verdana"/>
              </a:rPr>
              <a:t>What is MAYE? Building blocks</a:t>
            </a:r>
            <a:endParaRPr sz="1900">
              <a:solidFill>
                <a:schemeClr val="dk1"/>
              </a:solidFill>
              <a:latin typeface="Verdana"/>
              <a:ea typeface="Verdana"/>
              <a:cs typeface="Verdana"/>
              <a:sym typeface="Verdana"/>
            </a:endParaRPr>
          </a:p>
        </p:txBody>
      </p:sp>
      <p:grpSp>
        <p:nvGrpSpPr>
          <p:cNvPr id="262" name="Google Shape;262;p42"/>
          <p:cNvGrpSpPr/>
          <p:nvPr/>
        </p:nvGrpSpPr>
        <p:grpSpPr>
          <a:xfrm>
            <a:off x="1192569" y="1225181"/>
            <a:ext cx="3024821" cy="2880782"/>
            <a:chOff x="393518" y="1262"/>
            <a:chExt cx="4033095" cy="3841042"/>
          </a:xfrm>
        </p:grpSpPr>
        <p:sp>
          <p:nvSpPr>
            <p:cNvPr id="263" name="Google Shape;263;p42"/>
            <p:cNvSpPr/>
            <p:nvPr/>
          </p:nvSpPr>
          <p:spPr>
            <a:xfrm>
              <a:off x="393518" y="1262"/>
              <a:ext cx="1920521" cy="1152312"/>
            </a:xfrm>
            <a:prstGeom prst="rect">
              <a:avLst/>
            </a:prstGeom>
            <a:solidFill>
              <a:srgbClr val="FF890D"/>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 name="Google Shape;264;p42"/>
            <p:cNvSpPr txBox="1"/>
            <p:nvPr/>
          </p:nvSpPr>
          <p:spPr>
            <a:xfrm>
              <a:off x="393518" y="126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Support leadership</a:t>
              </a:r>
              <a:endParaRPr sz="1100"/>
            </a:p>
          </p:txBody>
        </p:sp>
        <p:sp>
          <p:nvSpPr>
            <p:cNvPr id="265" name="Google Shape;265;p42"/>
            <p:cNvSpPr/>
            <p:nvPr/>
          </p:nvSpPr>
          <p:spPr>
            <a:xfrm>
              <a:off x="2506092" y="1262"/>
              <a:ext cx="1920521" cy="1152312"/>
            </a:xfrm>
            <a:prstGeom prst="rect">
              <a:avLst/>
            </a:prstGeom>
            <a:solidFill>
              <a:srgbClr val="05BDB8"/>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6" name="Google Shape;266;p42"/>
            <p:cNvSpPr txBox="1"/>
            <p:nvPr/>
          </p:nvSpPr>
          <p:spPr>
            <a:xfrm>
              <a:off x="2506092" y="126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Shifting power</a:t>
              </a:r>
              <a:endParaRPr sz="1100"/>
            </a:p>
          </p:txBody>
        </p:sp>
        <p:sp>
          <p:nvSpPr>
            <p:cNvPr id="267" name="Google Shape;267;p42"/>
            <p:cNvSpPr/>
            <p:nvPr/>
          </p:nvSpPr>
          <p:spPr>
            <a:xfrm>
              <a:off x="393518" y="1345627"/>
              <a:ext cx="1920521" cy="1152312"/>
            </a:xfrm>
            <a:prstGeom prst="rect">
              <a:avLst/>
            </a:prstGeom>
            <a:solidFill>
              <a:srgbClr val="883EFA"/>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 name="Google Shape;268;p42"/>
            <p:cNvSpPr txBox="1"/>
            <p:nvPr/>
          </p:nvSpPr>
          <p:spPr>
            <a:xfrm>
              <a:off x="393518" y="1345627"/>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Sustained engagement</a:t>
              </a:r>
              <a:endParaRPr sz="1100"/>
            </a:p>
          </p:txBody>
        </p:sp>
        <p:sp>
          <p:nvSpPr>
            <p:cNvPr id="269" name="Google Shape;269;p42"/>
            <p:cNvSpPr/>
            <p:nvPr/>
          </p:nvSpPr>
          <p:spPr>
            <a:xfrm>
              <a:off x="2506092" y="1345627"/>
              <a:ext cx="1920521" cy="1152312"/>
            </a:xfrm>
            <a:prstGeom prst="rect">
              <a:avLst/>
            </a:prstGeom>
            <a:solidFill>
              <a:srgbClr val="336BFF"/>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 name="Google Shape;270;p42"/>
            <p:cNvSpPr txBox="1"/>
            <p:nvPr/>
          </p:nvSpPr>
          <p:spPr>
            <a:xfrm>
              <a:off x="2506092" y="1345627"/>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Build skills &amp; knowledge</a:t>
              </a:r>
              <a:endParaRPr sz="1100"/>
            </a:p>
          </p:txBody>
        </p:sp>
        <p:sp>
          <p:nvSpPr>
            <p:cNvPr id="271" name="Google Shape;271;p42"/>
            <p:cNvSpPr/>
            <p:nvPr/>
          </p:nvSpPr>
          <p:spPr>
            <a:xfrm>
              <a:off x="393518" y="2689992"/>
              <a:ext cx="1920521" cy="1152312"/>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 name="Google Shape;272;p42"/>
            <p:cNvSpPr txBox="1"/>
            <p:nvPr/>
          </p:nvSpPr>
          <p:spPr>
            <a:xfrm>
              <a:off x="393518" y="268999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Support &amp; resources</a:t>
              </a:r>
              <a:endParaRPr sz="1100" b="1">
                <a:solidFill>
                  <a:schemeClr val="dk1"/>
                </a:solidFill>
                <a:latin typeface="Verdana"/>
                <a:ea typeface="Verdana"/>
                <a:cs typeface="Verdana"/>
                <a:sym typeface="Verdana"/>
              </a:endParaRPr>
            </a:p>
          </p:txBody>
        </p:sp>
        <p:sp>
          <p:nvSpPr>
            <p:cNvPr id="273" name="Google Shape;273;p42"/>
            <p:cNvSpPr/>
            <p:nvPr/>
          </p:nvSpPr>
          <p:spPr>
            <a:xfrm>
              <a:off x="2506092" y="2689992"/>
              <a:ext cx="1920521" cy="1152312"/>
            </a:xfrm>
            <a:prstGeom prst="rect">
              <a:avLst/>
            </a:prstGeom>
            <a:solidFill>
              <a:srgbClr val="FF890D"/>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 name="Google Shape;274;p42"/>
            <p:cNvSpPr txBox="1"/>
            <p:nvPr/>
          </p:nvSpPr>
          <p:spPr>
            <a:xfrm>
              <a:off x="2506092" y="268999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Enabling environments</a:t>
              </a:r>
              <a:endParaRPr sz="1100"/>
            </a:p>
          </p:txBody>
        </p:sp>
      </p:grpSp>
      <p:sp>
        <p:nvSpPr>
          <p:cNvPr id="275" name="Google Shape;275;p42"/>
          <p:cNvSpPr txBox="1"/>
          <p:nvPr/>
        </p:nvSpPr>
        <p:spPr>
          <a:xfrm>
            <a:off x="1011024" y="4370187"/>
            <a:ext cx="3088853" cy="6232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a:solidFill>
                  <a:schemeClr val="dk1"/>
                </a:solidFill>
                <a:latin typeface="Verdana"/>
                <a:ea typeface="Verdana"/>
                <a:cs typeface="Verdana"/>
                <a:sym typeface="Verdana"/>
              </a:rPr>
              <a:t>Source: </a:t>
            </a:r>
            <a:r>
              <a:rPr lang="en" sz="900">
                <a:solidFill>
                  <a:schemeClr val="dk1"/>
                </a:solidFill>
                <a:latin typeface="Verdana"/>
                <a:ea typeface="Verdana"/>
                <a:cs typeface="Verdana"/>
                <a:sym typeface="Verdana"/>
              </a:rPr>
              <a:t>GLOBAL CONSENSUS STATEMENT MEANINGFUL ADOLESCENT &amp; YOUTH ENGAGEMENT, http://meaningfulyouthengagement.org/</a:t>
            </a:r>
            <a:endParaRPr sz="800" b="1">
              <a:solidFill>
                <a:schemeClr val="dk1"/>
              </a:solidFill>
              <a:latin typeface="Verdana"/>
              <a:ea typeface="Verdana"/>
              <a:cs typeface="Verdana"/>
              <a:sym typeface="Verdana"/>
            </a:endParaRPr>
          </a:p>
        </p:txBody>
      </p:sp>
      <p:sp>
        <p:nvSpPr>
          <p:cNvPr id="276" name="Google Shape;276;p42"/>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11</a:t>
            </a:fld>
            <a:endParaRPr/>
          </a:p>
        </p:txBody>
      </p:sp>
      <p:pic>
        <p:nvPicPr>
          <p:cNvPr id="277" name="Google Shape;277;p42" descr="Engineering drawing&#10;&#10;Description automatically generated with medium confidence"/>
          <p:cNvPicPr preferRelativeResize="0"/>
          <p:nvPr/>
        </p:nvPicPr>
        <p:blipFill rotWithShape="1">
          <a:blip r:embed="rId3">
            <a:alphaModFix/>
          </a:blip>
          <a:srcRect t="4315" r="4" b="3"/>
          <a:stretch/>
        </p:blipFill>
        <p:spPr>
          <a:xfrm>
            <a:off x="4826351" y="0"/>
            <a:ext cx="4317649" cy="2571750"/>
          </a:xfrm>
          <a:prstGeom prst="rect">
            <a:avLst/>
          </a:prstGeom>
          <a:noFill/>
          <a:ln>
            <a:noFill/>
          </a:ln>
        </p:spPr>
      </p:pic>
      <p:pic>
        <p:nvPicPr>
          <p:cNvPr id="278" name="Google Shape;278;p42" descr="A group of people standing next to a sign&#10;&#10;Description automatically generated with low confidence"/>
          <p:cNvPicPr preferRelativeResize="0"/>
          <p:nvPr/>
        </p:nvPicPr>
        <p:blipFill rotWithShape="1">
          <a:blip r:embed="rId4">
            <a:alphaModFix/>
          </a:blip>
          <a:srcRect l="49912" t="16125" r="4" b="3"/>
          <a:stretch/>
        </p:blipFill>
        <p:spPr>
          <a:xfrm>
            <a:off x="6758017" y="2300778"/>
            <a:ext cx="2445027" cy="2917319"/>
          </a:xfrm>
          <a:prstGeom prst="rect">
            <a:avLst/>
          </a:prstGeom>
          <a:noFill/>
          <a:ln>
            <a:noFill/>
          </a:ln>
        </p:spPr>
      </p:pic>
      <p:pic>
        <p:nvPicPr>
          <p:cNvPr id="279" name="Google Shape;279;p42" descr="Two people sitting in a room&#10;&#10;Description automatically generated"/>
          <p:cNvPicPr preferRelativeResize="0"/>
          <p:nvPr/>
        </p:nvPicPr>
        <p:blipFill rotWithShape="1">
          <a:blip r:embed="rId5">
            <a:alphaModFix/>
          </a:blip>
          <a:srcRect l="21774" r="39390"/>
          <a:stretch/>
        </p:blipFill>
        <p:spPr>
          <a:xfrm>
            <a:off x="4834518" y="2288860"/>
            <a:ext cx="2014163" cy="2917319"/>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3"/>
          <p:cNvSpPr txBox="1"/>
          <p:nvPr/>
        </p:nvSpPr>
        <p:spPr>
          <a:xfrm>
            <a:off x="2971419" y="1345713"/>
            <a:ext cx="4501800" cy="2208300"/>
          </a:xfrm>
          <a:prstGeom prst="rect">
            <a:avLst/>
          </a:prstGeom>
          <a:noFill/>
          <a:ln>
            <a:noFill/>
          </a:ln>
        </p:spPr>
        <p:txBody>
          <a:bodyPr spcFirstLastPara="1" wrap="square" lIns="0" tIns="0" rIns="0" bIns="0" anchor="t" anchorCtr="0">
            <a:normAutofit fontScale="92500"/>
          </a:bodyPr>
          <a:lstStyle/>
          <a:p>
            <a:pPr marL="0" marR="0" lvl="0" indent="0" algn="ctr" rtl="0">
              <a:lnSpc>
                <a:spcPct val="90000"/>
              </a:lnSpc>
              <a:spcBef>
                <a:spcPts val="0"/>
              </a:spcBef>
              <a:spcAft>
                <a:spcPts val="0"/>
              </a:spcAft>
              <a:buClr>
                <a:srgbClr val="086282"/>
              </a:buClr>
              <a:buSzPct val="100000"/>
              <a:buFont typeface="Verdana"/>
              <a:buNone/>
            </a:pPr>
            <a:r>
              <a:rPr lang="en" sz="3300" b="1" i="0">
                <a:solidFill>
                  <a:srgbClr val="086282"/>
                </a:solidFill>
                <a:latin typeface="Verdana"/>
                <a:ea typeface="Verdana"/>
                <a:cs typeface="Verdana"/>
                <a:sym typeface="Verdana"/>
              </a:rPr>
              <a:t>What is Meaningful Adolescent &amp; Youth Engagement?</a:t>
            </a:r>
            <a:endParaRPr sz="1100"/>
          </a:p>
          <a:p>
            <a:pPr marL="0" marR="0" lvl="0" indent="0" algn="ctr" rtl="0">
              <a:lnSpc>
                <a:spcPct val="90000"/>
              </a:lnSpc>
              <a:spcBef>
                <a:spcPts val="0"/>
              </a:spcBef>
              <a:spcAft>
                <a:spcPts val="0"/>
              </a:spcAft>
              <a:buClr>
                <a:schemeClr val="accent2"/>
              </a:buClr>
              <a:buSzPct val="100000"/>
              <a:buFont typeface="Verdana"/>
              <a:buNone/>
            </a:pPr>
            <a:endParaRPr sz="3300" b="1" i="0">
              <a:solidFill>
                <a:schemeClr val="accent2"/>
              </a:solidFill>
              <a:latin typeface="Verdana"/>
              <a:ea typeface="Verdana"/>
              <a:cs typeface="Verdana"/>
              <a:sym typeface="Verdana"/>
            </a:endParaRPr>
          </a:p>
          <a:p>
            <a:pPr marL="0" marR="0" lvl="0" indent="0" algn="ctr" rtl="0">
              <a:lnSpc>
                <a:spcPct val="90000"/>
              </a:lnSpc>
              <a:spcBef>
                <a:spcPts val="0"/>
              </a:spcBef>
              <a:spcAft>
                <a:spcPts val="0"/>
              </a:spcAft>
              <a:buClr>
                <a:schemeClr val="accent2"/>
              </a:buClr>
              <a:buSzPct val="100000"/>
              <a:buFont typeface="Verdana"/>
              <a:buNone/>
            </a:pPr>
            <a:r>
              <a:rPr lang="en" sz="3300" b="1" i="0">
                <a:solidFill>
                  <a:schemeClr val="accent2"/>
                </a:solidFill>
                <a:latin typeface="Verdana"/>
                <a:ea typeface="Verdana"/>
                <a:cs typeface="Verdana"/>
                <a:sym typeface="Verdana"/>
              </a:rPr>
              <a:t> Models to consider</a:t>
            </a:r>
            <a:endParaRPr sz="2300" b="1" i="0">
              <a:solidFill>
                <a:schemeClr val="accent2"/>
              </a:solidFill>
              <a:latin typeface="Verdana"/>
              <a:ea typeface="Verdana"/>
              <a:cs typeface="Verdana"/>
              <a:sym typeface="Verdana"/>
            </a:endParaRPr>
          </a:p>
        </p:txBody>
      </p:sp>
      <p:sp>
        <p:nvSpPr>
          <p:cNvPr id="285" name="Google Shape;285;p43"/>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4"/>
          <p:cNvSpPr txBox="1">
            <a:spLocks noGrp="1"/>
          </p:cNvSpPr>
          <p:nvPr>
            <p:ph type="title"/>
          </p:nvPr>
        </p:nvSpPr>
        <p:spPr>
          <a:xfrm>
            <a:off x="5867314" y="2237892"/>
            <a:ext cx="2711656" cy="917973"/>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accent2"/>
              </a:buClr>
              <a:buSzPts val="2600"/>
              <a:buFont typeface="Verdana"/>
              <a:buNone/>
            </a:pPr>
            <a:r>
              <a:rPr lang="en" sz="2600" i="1"/>
              <a:t>Ladder of Participation (Hart, 1992)</a:t>
            </a:r>
            <a:endParaRPr/>
          </a:p>
        </p:txBody>
      </p:sp>
      <p:sp>
        <p:nvSpPr>
          <p:cNvPr id="291" name="Google Shape;291;p44"/>
          <p:cNvSpPr txBox="1"/>
          <p:nvPr/>
        </p:nvSpPr>
        <p:spPr>
          <a:xfrm>
            <a:off x="5983771" y="310551"/>
            <a:ext cx="2918689" cy="2136071"/>
          </a:xfrm>
          <a:prstGeom prst="rect">
            <a:avLst/>
          </a:prstGeom>
          <a:noFill/>
          <a:ln>
            <a:noFill/>
          </a:ln>
        </p:spPr>
        <p:txBody>
          <a:bodyPr spcFirstLastPara="1" wrap="square" lIns="0" tIns="0" rIns="0" bIns="0" anchor="t" anchorCtr="0">
            <a:normAutofit/>
          </a:bodyPr>
          <a:lstStyle/>
          <a:p>
            <a:pPr marL="0" marR="0" lvl="0" indent="0" algn="ctr" rtl="0">
              <a:lnSpc>
                <a:spcPct val="90000"/>
              </a:lnSpc>
              <a:spcBef>
                <a:spcPts val="0"/>
              </a:spcBef>
              <a:spcAft>
                <a:spcPts val="0"/>
              </a:spcAft>
              <a:buClr>
                <a:srgbClr val="086282"/>
              </a:buClr>
              <a:buSzPts val="1800"/>
              <a:buFont typeface="Verdana"/>
              <a:buNone/>
            </a:pPr>
            <a:r>
              <a:rPr lang="en" sz="1800" b="1" i="0">
                <a:solidFill>
                  <a:srgbClr val="086282"/>
                </a:solidFill>
                <a:latin typeface="Verdana"/>
                <a:ea typeface="Verdana"/>
                <a:cs typeface="Verdana"/>
                <a:sym typeface="Verdana"/>
              </a:rPr>
              <a:t>What is Meaningful Adolescent &amp; Youth Engagement?</a:t>
            </a:r>
            <a:endParaRPr sz="1100"/>
          </a:p>
          <a:p>
            <a:pPr marL="0" marR="0" lvl="0" indent="0" algn="ctr" rtl="0">
              <a:lnSpc>
                <a:spcPct val="90000"/>
              </a:lnSpc>
              <a:spcBef>
                <a:spcPts val="0"/>
              </a:spcBef>
              <a:spcAft>
                <a:spcPts val="0"/>
              </a:spcAft>
              <a:buClr>
                <a:schemeClr val="accent2"/>
              </a:buClr>
              <a:buSzPts val="1800"/>
              <a:buFont typeface="Verdana"/>
              <a:buNone/>
            </a:pPr>
            <a:endParaRPr sz="1800" b="1" i="0">
              <a:solidFill>
                <a:schemeClr val="accent2"/>
              </a:solidFill>
              <a:latin typeface="Verdana"/>
              <a:ea typeface="Verdana"/>
              <a:cs typeface="Verdana"/>
              <a:sym typeface="Verdana"/>
            </a:endParaRPr>
          </a:p>
          <a:p>
            <a:pPr marL="0" marR="0" lvl="0" indent="0" algn="ctr" rtl="0">
              <a:lnSpc>
                <a:spcPct val="90000"/>
              </a:lnSpc>
              <a:spcBef>
                <a:spcPts val="0"/>
              </a:spcBef>
              <a:spcAft>
                <a:spcPts val="0"/>
              </a:spcAft>
              <a:buClr>
                <a:schemeClr val="accent2"/>
              </a:buClr>
              <a:buSzPts val="1800"/>
              <a:buFont typeface="Verdana"/>
              <a:buNone/>
            </a:pPr>
            <a:r>
              <a:rPr lang="en" sz="1800" b="1" i="0">
                <a:solidFill>
                  <a:schemeClr val="accent2"/>
                </a:solidFill>
                <a:latin typeface="Verdana"/>
                <a:ea typeface="Verdana"/>
                <a:cs typeface="Verdana"/>
                <a:sym typeface="Verdana"/>
              </a:rPr>
              <a:t> Models to consider</a:t>
            </a:r>
            <a:endParaRPr sz="1100"/>
          </a:p>
        </p:txBody>
      </p:sp>
      <p:sp>
        <p:nvSpPr>
          <p:cNvPr id="292" name="Google Shape;292;p44"/>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13</a:t>
            </a:fld>
            <a:endParaRPr/>
          </a:p>
        </p:txBody>
      </p:sp>
      <p:pic>
        <p:nvPicPr>
          <p:cNvPr id="293" name="Google Shape;293;p44"/>
          <p:cNvPicPr preferRelativeResize="0"/>
          <p:nvPr/>
        </p:nvPicPr>
        <p:blipFill>
          <a:blip r:embed="rId3">
            <a:alphaModFix/>
          </a:blip>
          <a:stretch>
            <a:fillRect/>
          </a:stretch>
        </p:blipFill>
        <p:spPr>
          <a:xfrm>
            <a:off x="2515875" y="0"/>
            <a:ext cx="3085572" cy="4812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5"/>
          <p:cNvSpPr txBox="1"/>
          <p:nvPr/>
        </p:nvSpPr>
        <p:spPr>
          <a:xfrm>
            <a:off x="6225311" y="297611"/>
            <a:ext cx="2918689" cy="2136071"/>
          </a:xfrm>
          <a:prstGeom prst="rect">
            <a:avLst/>
          </a:prstGeom>
          <a:noFill/>
          <a:ln>
            <a:noFill/>
          </a:ln>
        </p:spPr>
        <p:txBody>
          <a:bodyPr spcFirstLastPara="1" wrap="square" lIns="0" tIns="0" rIns="0" bIns="0" anchor="t" anchorCtr="0">
            <a:normAutofit/>
          </a:bodyPr>
          <a:lstStyle/>
          <a:p>
            <a:pPr marL="0" marR="0" lvl="0" indent="0" algn="ctr" rtl="0">
              <a:lnSpc>
                <a:spcPct val="90000"/>
              </a:lnSpc>
              <a:spcBef>
                <a:spcPts val="0"/>
              </a:spcBef>
              <a:spcAft>
                <a:spcPts val="0"/>
              </a:spcAft>
              <a:buClr>
                <a:srgbClr val="086282"/>
              </a:buClr>
              <a:buSzPts val="1800"/>
              <a:buFont typeface="Verdana"/>
              <a:buNone/>
            </a:pPr>
            <a:r>
              <a:rPr lang="en" sz="1800" b="1" i="0">
                <a:solidFill>
                  <a:srgbClr val="086282"/>
                </a:solidFill>
                <a:latin typeface="Verdana"/>
                <a:ea typeface="Verdana"/>
                <a:cs typeface="Verdana"/>
                <a:sym typeface="Verdana"/>
              </a:rPr>
              <a:t>What is Meaningful Adolescent &amp; Youth Engagement?</a:t>
            </a:r>
            <a:endParaRPr sz="1100"/>
          </a:p>
          <a:p>
            <a:pPr marL="0" marR="0" lvl="0" indent="0" algn="ctr" rtl="0">
              <a:lnSpc>
                <a:spcPct val="90000"/>
              </a:lnSpc>
              <a:spcBef>
                <a:spcPts val="0"/>
              </a:spcBef>
              <a:spcAft>
                <a:spcPts val="0"/>
              </a:spcAft>
              <a:buClr>
                <a:schemeClr val="accent2"/>
              </a:buClr>
              <a:buSzPts val="1800"/>
              <a:buFont typeface="Verdana"/>
              <a:buNone/>
            </a:pPr>
            <a:endParaRPr sz="1800" b="1" i="0">
              <a:solidFill>
                <a:schemeClr val="accent2"/>
              </a:solidFill>
              <a:latin typeface="Verdana"/>
              <a:ea typeface="Verdana"/>
              <a:cs typeface="Verdana"/>
              <a:sym typeface="Verdana"/>
            </a:endParaRPr>
          </a:p>
          <a:p>
            <a:pPr marL="0" marR="0" lvl="0" indent="0" algn="ctr" rtl="0">
              <a:lnSpc>
                <a:spcPct val="90000"/>
              </a:lnSpc>
              <a:spcBef>
                <a:spcPts val="0"/>
              </a:spcBef>
              <a:spcAft>
                <a:spcPts val="0"/>
              </a:spcAft>
              <a:buClr>
                <a:schemeClr val="accent2"/>
              </a:buClr>
              <a:buSzPts val="1800"/>
              <a:buFont typeface="Verdana"/>
              <a:buNone/>
            </a:pPr>
            <a:r>
              <a:rPr lang="en" sz="1800" b="1" i="0">
                <a:solidFill>
                  <a:schemeClr val="accent2"/>
                </a:solidFill>
                <a:latin typeface="Verdana"/>
                <a:ea typeface="Verdana"/>
                <a:cs typeface="Verdana"/>
                <a:sym typeface="Verdana"/>
              </a:rPr>
              <a:t> Models to consider</a:t>
            </a:r>
            <a:endParaRPr sz="1100"/>
          </a:p>
        </p:txBody>
      </p:sp>
      <p:sp>
        <p:nvSpPr>
          <p:cNvPr id="299" name="Google Shape;299;p45"/>
          <p:cNvSpPr txBox="1">
            <a:spLocks noGrp="1"/>
          </p:cNvSpPr>
          <p:nvPr>
            <p:ph type="title"/>
          </p:nvPr>
        </p:nvSpPr>
        <p:spPr>
          <a:xfrm>
            <a:off x="6081622" y="1791845"/>
            <a:ext cx="3062378" cy="917973"/>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accent2"/>
              </a:buClr>
              <a:buSzPts val="2600"/>
              <a:buFont typeface="Verdana"/>
              <a:buNone/>
            </a:pPr>
            <a:r>
              <a:rPr lang="en" sz="2600" i="1"/>
              <a:t>P7 Model of Youth Development</a:t>
            </a:r>
            <a:br>
              <a:rPr lang="en" sz="2600" i="1"/>
            </a:br>
            <a:r>
              <a:rPr lang="en" sz="2600" i="1"/>
              <a:t>(Cahill &amp; Dadvand, 2018)</a:t>
            </a:r>
            <a:endParaRPr/>
          </a:p>
        </p:txBody>
      </p:sp>
      <p:pic>
        <p:nvPicPr>
          <p:cNvPr id="300" name="Google Shape;300;p45"/>
          <p:cNvPicPr preferRelativeResize="0"/>
          <p:nvPr/>
        </p:nvPicPr>
        <p:blipFill>
          <a:blip r:embed="rId3">
            <a:alphaModFix/>
          </a:blip>
          <a:stretch>
            <a:fillRect/>
          </a:stretch>
        </p:blipFill>
        <p:spPr>
          <a:xfrm>
            <a:off x="589138" y="913475"/>
            <a:ext cx="5549324" cy="3946375"/>
          </a:xfrm>
          <a:prstGeom prst="rect">
            <a:avLst/>
          </a:prstGeom>
          <a:noFill/>
          <a:ln>
            <a:noFill/>
          </a:ln>
        </p:spPr>
      </p:pic>
      <p:sp>
        <p:nvSpPr>
          <p:cNvPr id="301" name="Google Shape;301;p4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6"/>
          <p:cNvSpPr txBox="1"/>
          <p:nvPr/>
        </p:nvSpPr>
        <p:spPr>
          <a:xfrm>
            <a:off x="6225311" y="158888"/>
            <a:ext cx="2918700" cy="2136000"/>
          </a:xfrm>
          <a:prstGeom prst="rect">
            <a:avLst/>
          </a:prstGeom>
          <a:noFill/>
          <a:ln>
            <a:noFill/>
          </a:ln>
        </p:spPr>
        <p:txBody>
          <a:bodyPr spcFirstLastPara="1" wrap="square" lIns="0" tIns="0" rIns="0" bIns="0" anchor="t" anchorCtr="0">
            <a:normAutofit/>
          </a:bodyPr>
          <a:lstStyle/>
          <a:p>
            <a:pPr marL="0" marR="0" lvl="0" indent="0" algn="ctr" rtl="0">
              <a:lnSpc>
                <a:spcPct val="90000"/>
              </a:lnSpc>
              <a:spcBef>
                <a:spcPts val="0"/>
              </a:spcBef>
              <a:spcAft>
                <a:spcPts val="0"/>
              </a:spcAft>
              <a:buClr>
                <a:srgbClr val="086282"/>
              </a:buClr>
              <a:buSzPts val="1800"/>
              <a:buFont typeface="Verdana"/>
              <a:buNone/>
            </a:pPr>
            <a:r>
              <a:rPr lang="en" sz="1800" b="1" i="0">
                <a:solidFill>
                  <a:srgbClr val="086282"/>
                </a:solidFill>
                <a:latin typeface="Verdana"/>
                <a:ea typeface="Verdana"/>
                <a:cs typeface="Verdana"/>
                <a:sym typeface="Verdana"/>
              </a:rPr>
              <a:t>What is Meaningful Adolescent &amp; Youth Engagement?</a:t>
            </a:r>
            <a:endParaRPr sz="1100"/>
          </a:p>
          <a:p>
            <a:pPr marL="0" marR="0" lvl="0" indent="0" algn="ctr" rtl="0">
              <a:lnSpc>
                <a:spcPct val="90000"/>
              </a:lnSpc>
              <a:spcBef>
                <a:spcPts val="0"/>
              </a:spcBef>
              <a:spcAft>
                <a:spcPts val="0"/>
              </a:spcAft>
              <a:buClr>
                <a:schemeClr val="accent2"/>
              </a:buClr>
              <a:buSzPts val="1800"/>
              <a:buFont typeface="Verdana"/>
              <a:buNone/>
            </a:pPr>
            <a:endParaRPr sz="1800" b="1" i="0">
              <a:solidFill>
                <a:schemeClr val="accent2"/>
              </a:solidFill>
              <a:latin typeface="Verdana"/>
              <a:ea typeface="Verdana"/>
              <a:cs typeface="Verdana"/>
              <a:sym typeface="Verdana"/>
            </a:endParaRPr>
          </a:p>
          <a:p>
            <a:pPr marL="0" marR="0" lvl="0" indent="0" algn="ctr" rtl="0">
              <a:lnSpc>
                <a:spcPct val="90000"/>
              </a:lnSpc>
              <a:spcBef>
                <a:spcPts val="0"/>
              </a:spcBef>
              <a:spcAft>
                <a:spcPts val="0"/>
              </a:spcAft>
              <a:buClr>
                <a:schemeClr val="accent2"/>
              </a:buClr>
              <a:buSzPts val="1800"/>
              <a:buFont typeface="Verdana"/>
              <a:buNone/>
            </a:pPr>
            <a:r>
              <a:rPr lang="en" sz="1800" b="1" i="0">
                <a:solidFill>
                  <a:schemeClr val="accent2"/>
                </a:solidFill>
                <a:latin typeface="Verdana"/>
                <a:ea typeface="Verdana"/>
                <a:cs typeface="Verdana"/>
                <a:sym typeface="Verdana"/>
              </a:rPr>
              <a:t> Models to consider</a:t>
            </a:r>
            <a:endParaRPr sz="1100"/>
          </a:p>
        </p:txBody>
      </p:sp>
      <p:sp>
        <p:nvSpPr>
          <p:cNvPr id="308" name="Google Shape;308;p46"/>
          <p:cNvSpPr txBox="1"/>
          <p:nvPr/>
        </p:nvSpPr>
        <p:spPr>
          <a:xfrm>
            <a:off x="5508260" y="1653777"/>
            <a:ext cx="3606600" cy="918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accent2"/>
              </a:buClr>
              <a:buSzPts val="2700"/>
              <a:buFont typeface="Verdana"/>
              <a:buNone/>
            </a:pPr>
            <a:r>
              <a:rPr lang="en" sz="2700" b="1" i="1">
                <a:solidFill>
                  <a:schemeClr val="accent2"/>
                </a:solidFill>
                <a:latin typeface="Verdana"/>
                <a:ea typeface="Verdana"/>
                <a:cs typeface="Verdana"/>
                <a:sym typeface="Verdana"/>
              </a:rPr>
              <a:t> A continuum for addressing youth marginality (Swartz &amp; Nyamnjoh, 2018) </a:t>
            </a:r>
            <a:endParaRPr sz="2600" b="1" i="1">
              <a:solidFill>
                <a:schemeClr val="accent2"/>
              </a:solidFill>
              <a:latin typeface="Verdana"/>
              <a:ea typeface="Verdana"/>
              <a:cs typeface="Verdana"/>
              <a:sym typeface="Verdana"/>
            </a:endParaRPr>
          </a:p>
        </p:txBody>
      </p:sp>
      <p:sp>
        <p:nvSpPr>
          <p:cNvPr id="309" name="Google Shape;309;p46"/>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15</a:t>
            </a:fld>
            <a:endParaRPr/>
          </a:p>
        </p:txBody>
      </p:sp>
      <p:pic>
        <p:nvPicPr>
          <p:cNvPr id="310" name="Google Shape;310;p46"/>
          <p:cNvPicPr preferRelativeResize="0"/>
          <p:nvPr/>
        </p:nvPicPr>
        <p:blipFill>
          <a:blip r:embed="rId3">
            <a:alphaModFix/>
          </a:blip>
          <a:stretch>
            <a:fillRect/>
          </a:stretch>
        </p:blipFill>
        <p:spPr>
          <a:xfrm>
            <a:off x="1528800" y="656500"/>
            <a:ext cx="4026350" cy="3873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7"/>
          <p:cNvSpPr txBox="1">
            <a:spLocks noGrp="1"/>
          </p:cNvSpPr>
          <p:nvPr>
            <p:ph type="body" idx="1"/>
          </p:nvPr>
        </p:nvSpPr>
        <p:spPr>
          <a:xfrm>
            <a:off x="332184" y="2065735"/>
            <a:ext cx="8479631" cy="3077765"/>
          </a:xfrm>
          <a:prstGeom prst="rect">
            <a:avLst/>
          </a:prstGeom>
          <a:noFill/>
          <a:ln>
            <a:noFill/>
          </a:ln>
        </p:spPr>
        <p:txBody>
          <a:bodyPr spcFirstLastPara="1" wrap="square" lIns="0" tIns="0" rIns="0" bIns="0" anchor="t" anchorCtr="0">
            <a:normAutofit/>
          </a:bodyPr>
          <a:lstStyle/>
          <a:p>
            <a:pPr marL="254000" lvl="0" indent="-247650" algn="l" rtl="0">
              <a:lnSpc>
                <a:spcPct val="100000"/>
              </a:lnSpc>
              <a:spcBef>
                <a:spcPts val="0"/>
              </a:spcBef>
              <a:spcAft>
                <a:spcPts val="0"/>
              </a:spcAft>
              <a:buClr>
                <a:schemeClr val="dk1"/>
              </a:buClr>
              <a:buSzPts val="1500"/>
              <a:buFont typeface="Arial"/>
              <a:buChar char="•"/>
            </a:pPr>
            <a:r>
              <a:rPr lang="en"/>
              <a:t>How meaningful, and to whom?</a:t>
            </a:r>
            <a:endParaRPr/>
          </a:p>
          <a:p>
            <a:pPr marL="254000" lvl="0" indent="-247650" algn="l" rtl="0">
              <a:lnSpc>
                <a:spcPct val="100000"/>
              </a:lnSpc>
              <a:spcBef>
                <a:spcPts val="800"/>
              </a:spcBef>
              <a:spcAft>
                <a:spcPts val="0"/>
              </a:spcAft>
              <a:buClr>
                <a:schemeClr val="dk1"/>
              </a:buClr>
              <a:buSzPts val="1500"/>
              <a:buFont typeface="Arial"/>
              <a:buChar char="•"/>
            </a:pPr>
            <a:r>
              <a:rPr lang="en"/>
              <a:t>From acceptability to uptake? </a:t>
            </a:r>
            <a:r>
              <a:rPr lang="en">
                <a:solidFill>
                  <a:srgbClr val="262626"/>
                </a:solidFill>
                <a:latin typeface="Calibri"/>
                <a:ea typeface="Calibri"/>
                <a:cs typeface="Calibri"/>
                <a:sym typeface="Calibri"/>
              </a:rPr>
              <a:t>(Casale, 2019)</a:t>
            </a:r>
            <a:endParaRPr/>
          </a:p>
          <a:p>
            <a:pPr marL="254000" lvl="0" indent="-247650" algn="l" rtl="0">
              <a:lnSpc>
                <a:spcPct val="100000"/>
              </a:lnSpc>
              <a:spcBef>
                <a:spcPts val="800"/>
              </a:spcBef>
              <a:spcAft>
                <a:spcPts val="0"/>
              </a:spcAft>
              <a:buClr>
                <a:schemeClr val="dk1"/>
              </a:buClr>
              <a:buSzPts val="1500"/>
              <a:buFont typeface="Arial"/>
              <a:buChar char="•"/>
            </a:pPr>
            <a:r>
              <a:rPr lang="en"/>
              <a:t>Intervention lifecycle: when? </a:t>
            </a:r>
            <a:r>
              <a:rPr lang="en">
                <a:solidFill>
                  <a:srgbClr val="262626"/>
                </a:solidFill>
                <a:latin typeface="Calibri"/>
                <a:ea typeface="Calibri"/>
                <a:cs typeface="Calibri"/>
                <a:sym typeface="Calibri"/>
              </a:rPr>
              <a:t>(Casale, 2019)</a:t>
            </a:r>
            <a:endParaRPr/>
          </a:p>
          <a:p>
            <a:pPr marL="0" lvl="0" indent="0" algn="l" rtl="0">
              <a:lnSpc>
                <a:spcPct val="100000"/>
              </a:lnSpc>
              <a:spcBef>
                <a:spcPts val="800"/>
              </a:spcBef>
              <a:spcAft>
                <a:spcPts val="0"/>
              </a:spcAft>
              <a:buClr>
                <a:schemeClr val="dk1"/>
              </a:buClr>
              <a:buSzPts val="1500"/>
              <a:buFont typeface="Courier New"/>
              <a:buNone/>
            </a:pPr>
            <a:endParaRPr/>
          </a:p>
        </p:txBody>
      </p:sp>
      <p:pic>
        <p:nvPicPr>
          <p:cNvPr id="317" name="Google Shape;317;p47" descr="A group of people in a room&#10;&#10;Description automatically generated"/>
          <p:cNvPicPr preferRelativeResize="0"/>
          <p:nvPr/>
        </p:nvPicPr>
        <p:blipFill rotWithShape="1">
          <a:blip r:embed="rId3">
            <a:alphaModFix/>
          </a:blip>
          <a:srcRect l="14874" r="10124"/>
          <a:stretch/>
        </p:blipFill>
        <p:spPr>
          <a:xfrm>
            <a:off x="4786568" y="1376215"/>
            <a:ext cx="4357432" cy="3268076"/>
          </a:xfrm>
          <a:prstGeom prst="rect">
            <a:avLst/>
          </a:prstGeom>
          <a:noFill/>
          <a:ln>
            <a:noFill/>
          </a:ln>
        </p:spPr>
      </p:pic>
      <p:sp>
        <p:nvSpPr>
          <p:cNvPr id="318" name="Google Shape;318;p47"/>
          <p:cNvSpPr txBox="1"/>
          <p:nvPr/>
        </p:nvSpPr>
        <p:spPr>
          <a:xfrm>
            <a:off x="2565782" y="281725"/>
            <a:ext cx="4538711" cy="917973"/>
          </a:xfrm>
          <a:prstGeom prst="rect">
            <a:avLst/>
          </a:prstGeom>
          <a:noFill/>
          <a:ln>
            <a:noFill/>
          </a:ln>
        </p:spPr>
        <p:txBody>
          <a:bodyPr spcFirstLastPara="1" wrap="square" lIns="0" tIns="0" rIns="0" bIns="0" anchor="t" anchorCtr="0">
            <a:normAutofit fontScale="82500" lnSpcReduction="20000"/>
          </a:bodyPr>
          <a:lstStyle/>
          <a:p>
            <a:pPr marL="0" marR="0" lvl="0" indent="0" algn="ctr" rtl="0">
              <a:lnSpc>
                <a:spcPct val="90000"/>
              </a:lnSpc>
              <a:spcBef>
                <a:spcPts val="0"/>
              </a:spcBef>
              <a:spcAft>
                <a:spcPts val="0"/>
              </a:spcAft>
              <a:buClr>
                <a:srgbClr val="086282"/>
              </a:buClr>
              <a:buSzPct val="100000"/>
              <a:buFont typeface="Verdana"/>
              <a:buNone/>
            </a:pPr>
            <a:r>
              <a:rPr lang="en" sz="3300" b="1" i="0">
                <a:solidFill>
                  <a:srgbClr val="086282"/>
                </a:solidFill>
                <a:latin typeface="Verdana"/>
                <a:ea typeface="Verdana"/>
                <a:cs typeface="Verdana"/>
                <a:sym typeface="Verdana"/>
              </a:rPr>
              <a:t>Meaningful Adolescent Engagement: </a:t>
            </a:r>
            <a:r>
              <a:rPr lang="en" sz="3300" b="1" i="0">
                <a:solidFill>
                  <a:schemeClr val="accent2"/>
                </a:solidFill>
                <a:latin typeface="Verdana"/>
                <a:ea typeface="Verdana"/>
                <a:cs typeface="Verdana"/>
                <a:sym typeface="Verdana"/>
              </a:rPr>
              <a:t>Things to think about</a:t>
            </a:r>
            <a:endParaRPr sz="1100"/>
          </a:p>
        </p:txBody>
      </p:sp>
      <p:sp>
        <p:nvSpPr>
          <p:cNvPr id="319" name="Google Shape;319;p47"/>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8"/>
          <p:cNvSpPr/>
          <p:nvPr/>
        </p:nvSpPr>
        <p:spPr>
          <a:xfrm>
            <a:off x="4410075" y="2480908"/>
            <a:ext cx="4810800" cy="26874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6" name="Google Shape;326;p48" descr="Diagram, text&#10;&#10;Description automatically generated"/>
          <p:cNvPicPr preferRelativeResize="0"/>
          <p:nvPr/>
        </p:nvPicPr>
        <p:blipFill rotWithShape="1">
          <a:blip r:embed="rId3">
            <a:alphaModFix/>
          </a:blip>
          <a:srcRect t="16999" r="51243"/>
          <a:stretch/>
        </p:blipFill>
        <p:spPr>
          <a:xfrm>
            <a:off x="243050" y="0"/>
            <a:ext cx="4167024" cy="4831633"/>
          </a:xfrm>
          <a:prstGeom prst="rect">
            <a:avLst/>
          </a:prstGeom>
          <a:noFill/>
          <a:ln>
            <a:noFill/>
          </a:ln>
        </p:spPr>
      </p:pic>
      <p:pic>
        <p:nvPicPr>
          <p:cNvPr id="327" name="Google Shape;327;p48" descr="Timeline&#10;&#10;Description automatically generated"/>
          <p:cNvPicPr preferRelativeResize="0"/>
          <p:nvPr/>
        </p:nvPicPr>
        <p:blipFill rotWithShape="1">
          <a:blip r:embed="rId4">
            <a:alphaModFix/>
          </a:blip>
          <a:srcRect/>
          <a:stretch/>
        </p:blipFill>
        <p:spPr>
          <a:xfrm>
            <a:off x="5031908" y="0"/>
            <a:ext cx="3572833" cy="5069076"/>
          </a:xfrm>
          <a:prstGeom prst="rect">
            <a:avLst/>
          </a:prstGeom>
          <a:noFill/>
          <a:ln>
            <a:noFill/>
          </a:ln>
        </p:spPr>
      </p:pic>
      <p:sp>
        <p:nvSpPr>
          <p:cNvPr id="328" name="Google Shape;328;p48"/>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9"/>
          <p:cNvSpPr txBox="1">
            <a:spLocks noGrp="1"/>
          </p:cNvSpPr>
          <p:nvPr>
            <p:ph type="title"/>
          </p:nvPr>
        </p:nvSpPr>
        <p:spPr>
          <a:xfrm>
            <a:off x="1423677" y="3257897"/>
            <a:ext cx="3088852" cy="1074857"/>
          </a:xfrm>
          <a:prstGeom prst="rect">
            <a:avLst/>
          </a:prstGeom>
          <a:noFill/>
          <a:ln>
            <a:noFill/>
          </a:ln>
        </p:spPr>
        <p:txBody>
          <a:bodyPr spcFirstLastPara="1" wrap="square" lIns="0" tIns="0" rIns="0" bIns="0" anchor="ctr" anchorCtr="0">
            <a:normAutofit/>
          </a:bodyPr>
          <a:lstStyle/>
          <a:p>
            <a:pPr marL="0" lvl="0" indent="0" algn="r" rtl="0">
              <a:lnSpc>
                <a:spcPct val="90000"/>
              </a:lnSpc>
              <a:spcBef>
                <a:spcPts val="0"/>
              </a:spcBef>
              <a:spcAft>
                <a:spcPts val="0"/>
              </a:spcAft>
              <a:buClr>
                <a:schemeClr val="accent2"/>
              </a:buClr>
              <a:buSzPts val="2400"/>
              <a:buFont typeface="Verdana"/>
              <a:buNone/>
            </a:pPr>
            <a:br>
              <a:rPr lang="en" sz="2400"/>
            </a:br>
            <a:br>
              <a:rPr lang="en" sz="2400"/>
            </a:br>
            <a:endParaRPr sz="2400"/>
          </a:p>
        </p:txBody>
      </p:sp>
      <p:grpSp>
        <p:nvGrpSpPr>
          <p:cNvPr id="335" name="Google Shape;335;p49"/>
          <p:cNvGrpSpPr/>
          <p:nvPr/>
        </p:nvGrpSpPr>
        <p:grpSpPr>
          <a:xfrm>
            <a:off x="1052752" y="1886549"/>
            <a:ext cx="3024821" cy="2880781"/>
            <a:chOff x="393518" y="1262"/>
            <a:chExt cx="4033095" cy="3841042"/>
          </a:xfrm>
        </p:grpSpPr>
        <p:sp>
          <p:nvSpPr>
            <p:cNvPr id="336" name="Google Shape;336;p49"/>
            <p:cNvSpPr/>
            <p:nvPr/>
          </p:nvSpPr>
          <p:spPr>
            <a:xfrm>
              <a:off x="393518" y="1262"/>
              <a:ext cx="1920521" cy="1152312"/>
            </a:xfrm>
            <a:prstGeom prst="rect">
              <a:avLst/>
            </a:prstGeom>
            <a:solidFill>
              <a:srgbClr val="FF890D"/>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7" name="Google Shape;337;p49"/>
            <p:cNvSpPr txBox="1"/>
            <p:nvPr/>
          </p:nvSpPr>
          <p:spPr>
            <a:xfrm>
              <a:off x="393518" y="126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Scale &amp; size</a:t>
              </a:r>
              <a:endParaRPr sz="1100"/>
            </a:p>
          </p:txBody>
        </p:sp>
        <p:sp>
          <p:nvSpPr>
            <p:cNvPr id="338" name="Google Shape;338;p49"/>
            <p:cNvSpPr/>
            <p:nvPr/>
          </p:nvSpPr>
          <p:spPr>
            <a:xfrm>
              <a:off x="2506092" y="1262"/>
              <a:ext cx="1920521" cy="1152312"/>
            </a:xfrm>
            <a:prstGeom prst="rect">
              <a:avLst/>
            </a:prstGeom>
            <a:solidFill>
              <a:srgbClr val="05BDB8"/>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9" name="Google Shape;339;p49"/>
            <p:cNvSpPr txBox="1"/>
            <p:nvPr/>
          </p:nvSpPr>
          <p:spPr>
            <a:xfrm>
              <a:off x="2506092" y="126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Structure</a:t>
              </a:r>
              <a:endParaRPr sz="1100"/>
            </a:p>
          </p:txBody>
        </p:sp>
        <p:sp>
          <p:nvSpPr>
            <p:cNvPr id="340" name="Google Shape;340;p49"/>
            <p:cNvSpPr/>
            <p:nvPr/>
          </p:nvSpPr>
          <p:spPr>
            <a:xfrm>
              <a:off x="393518" y="1345627"/>
              <a:ext cx="1920521" cy="1152312"/>
            </a:xfrm>
            <a:prstGeom prst="rect">
              <a:avLst/>
            </a:prstGeom>
            <a:solidFill>
              <a:srgbClr val="883EFA"/>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1" name="Google Shape;341;p49"/>
            <p:cNvSpPr txBox="1"/>
            <p:nvPr/>
          </p:nvSpPr>
          <p:spPr>
            <a:xfrm>
              <a:off x="393518" y="1345627"/>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Resources</a:t>
              </a:r>
              <a:endParaRPr sz="1100"/>
            </a:p>
          </p:txBody>
        </p:sp>
        <p:sp>
          <p:nvSpPr>
            <p:cNvPr id="342" name="Google Shape;342;p49"/>
            <p:cNvSpPr/>
            <p:nvPr/>
          </p:nvSpPr>
          <p:spPr>
            <a:xfrm>
              <a:off x="2506092" y="1345627"/>
              <a:ext cx="1920521" cy="1152312"/>
            </a:xfrm>
            <a:prstGeom prst="rect">
              <a:avLst/>
            </a:prstGeom>
            <a:solidFill>
              <a:srgbClr val="336BFF"/>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3" name="Google Shape;343;p49"/>
            <p:cNvSpPr txBox="1"/>
            <p:nvPr/>
          </p:nvSpPr>
          <p:spPr>
            <a:xfrm>
              <a:off x="2506092" y="1345627"/>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Level of involvement</a:t>
              </a:r>
              <a:endParaRPr sz="1100"/>
            </a:p>
          </p:txBody>
        </p:sp>
        <p:sp>
          <p:nvSpPr>
            <p:cNvPr id="344" name="Google Shape;344;p49"/>
            <p:cNvSpPr/>
            <p:nvPr/>
          </p:nvSpPr>
          <p:spPr>
            <a:xfrm>
              <a:off x="1449805" y="2689992"/>
              <a:ext cx="1920521" cy="1152312"/>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5" name="Google Shape;345;p49"/>
            <p:cNvSpPr txBox="1"/>
            <p:nvPr/>
          </p:nvSpPr>
          <p:spPr>
            <a:xfrm>
              <a:off x="1449805" y="268999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Representation</a:t>
              </a:r>
              <a:endParaRPr sz="1100" b="1">
                <a:solidFill>
                  <a:schemeClr val="dk1"/>
                </a:solidFill>
                <a:latin typeface="Verdana"/>
                <a:ea typeface="Verdana"/>
                <a:cs typeface="Verdana"/>
                <a:sym typeface="Verdana"/>
              </a:endParaRPr>
            </a:p>
          </p:txBody>
        </p:sp>
      </p:grpSp>
      <p:sp>
        <p:nvSpPr>
          <p:cNvPr id="346" name="Google Shape;346;p49"/>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18</a:t>
            </a:fld>
            <a:endParaRPr/>
          </a:p>
        </p:txBody>
      </p:sp>
      <p:sp>
        <p:nvSpPr>
          <p:cNvPr id="347" name="Google Shape;347;p49"/>
          <p:cNvSpPr txBox="1"/>
          <p:nvPr/>
        </p:nvSpPr>
        <p:spPr>
          <a:xfrm>
            <a:off x="295807" y="226457"/>
            <a:ext cx="8671351" cy="917973"/>
          </a:xfrm>
          <a:prstGeom prst="rect">
            <a:avLst/>
          </a:prstGeom>
          <a:noFill/>
          <a:ln>
            <a:noFill/>
          </a:ln>
        </p:spPr>
        <p:txBody>
          <a:bodyPr spcFirstLastPara="1" wrap="square" lIns="0" tIns="0" rIns="0" bIns="0" anchor="t" anchorCtr="0">
            <a:normAutofit fontScale="97500"/>
          </a:bodyPr>
          <a:lstStyle/>
          <a:p>
            <a:pPr marL="0" marR="0" lvl="0" indent="0" algn="l" rtl="0">
              <a:lnSpc>
                <a:spcPct val="90000"/>
              </a:lnSpc>
              <a:spcBef>
                <a:spcPts val="0"/>
              </a:spcBef>
              <a:spcAft>
                <a:spcPts val="0"/>
              </a:spcAft>
              <a:buClr>
                <a:srgbClr val="086282"/>
              </a:buClr>
              <a:buSzPct val="100000"/>
              <a:buFont typeface="Verdana"/>
              <a:buNone/>
            </a:pPr>
            <a:r>
              <a:rPr lang="en" sz="3300" b="1" i="0">
                <a:solidFill>
                  <a:srgbClr val="086282"/>
                </a:solidFill>
                <a:latin typeface="Verdana"/>
                <a:ea typeface="Verdana"/>
                <a:cs typeface="Verdana"/>
                <a:sym typeface="Verdana"/>
              </a:rPr>
              <a:t>Meaningful Adolescent Engagement:</a:t>
            </a:r>
            <a:endParaRPr sz="3300" b="1" i="0">
              <a:solidFill>
                <a:schemeClr val="accent2"/>
              </a:solidFill>
              <a:latin typeface="Verdana"/>
              <a:ea typeface="Verdana"/>
              <a:cs typeface="Verdana"/>
              <a:sym typeface="Verdana"/>
            </a:endParaRPr>
          </a:p>
        </p:txBody>
      </p:sp>
      <p:sp>
        <p:nvSpPr>
          <p:cNvPr id="348" name="Google Shape;348;p49"/>
          <p:cNvSpPr/>
          <p:nvPr/>
        </p:nvSpPr>
        <p:spPr>
          <a:xfrm>
            <a:off x="1641328" y="1360154"/>
            <a:ext cx="1847670"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rgbClr val="FE8A0B"/>
                </a:solidFill>
                <a:latin typeface="Verdana"/>
                <a:ea typeface="Verdana"/>
                <a:cs typeface="Verdana"/>
                <a:sym typeface="Verdana"/>
              </a:rPr>
              <a:t>Considerations</a:t>
            </a:r>
            <a:endParaRPr sz="1100"/>
          </a:p>
        </p:txBody>
      </p:sp>
      <p:pic>
        <p:nvPicPr>
          <p:cNvPr id="349" name="Google Shape;349;p49"/>
          <p:cNvPicPr preferRelativeResize="0"/>
          <p:nvPr/>
        </p:nvPicPr>
        <p:blipFill rotWithShape="1">
          <a:blip r:embed="rId3">
            <a:alphaModFix/>
          </a:blip>
          <a:srcRect/>
          <a:stretch/>
        </p:blipFill>
        <p:spPr>
          <a:xfrm>
            <a:off x="4941804" y="981392"/>
            <a:ext cx="4202196" cy="3623094"/>
          </a:xfrm>
          <a:prstGeom prst="rect">
            <a:avLst/>
          </a:prstGeom>
          <a:noFill/>
          <a:ln>
            <a:noFill/>
          </a:ln>
        </p:spPr>
      </p:pic>
      <p:pic>
        <p:nvPicPr>
          <p:cNvPr id="350" name="Google Shape;350;p49" descr="Graphical user interface, text, application, email&#10;&#10;Description automatically generated"/>
          <p:cNvPicPr preferRelativeResize="0"/>
          <p:nvPr/>
        </p:nvPicPr>
        <p:blipFill rotWithShape="1">
          <a:blip r:embed="rId4">
            <a:alphaModFix/>
          </a:blip>
          <a:srcRect/>
          <a:stretch/>
        </p:blipFill>
        <p:spPr>
          <a:xfrm>
            <a:off x="5668242" y="3945194"/>
            <a:ext cx="2213499" cy="11983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title"/>
          </p:nvPr>
        </p:nvSpPr>
        <p:spPr>
          <a:xfrm>
            <a:off x="1423677" y="3257897"/>
            <a:ext cx="3088852" cy="1074857"/>
          </a:xfrm>
          <a:prstGeom prst="rect">
            <a:avLst/>
          </a:prstGeom>
          <a:noFill/>
          <a:ln>
            <a:noFill/>
          </a:ln>
        </p:spPr>
        <p:txBody>
          <a:bodyPr spcFirstLastPara="1" wrap="square" lIns="0" tIns="0" rIns="0" bIns="0" anchor="ctr" anchorCtr="0">
            <a:normAutofit/>
          </a:bodyPr>
          <a:lstStyle/>
          <a:p>
            <a:pPr marL="0" lvl="0" indent="0" algn="r" rtl="0">
              <a:lnSpc>
                <a:spcPct val="90000"/>
              </a:lnSpc>
              <a:spcBef>
                <a:spcPts val="0"/>
              </a:spcBef>
              <a:spcAft>
                <a:spcPts val="0"/>
              </a:spcAft>
              <a:buClr>
                <a:schemeClr val="accent2"/>
              </a:buClr>
              <a:buSzPts val="2400"/>
              <a:buFont typeface="Verdana"/>
              <a:buNone/>
            </a:pPr>
            <a:br>
              <a:rPr lang="en" sz="2400"/>
            </a:br>
            <a:br>
              <a:rPr lang="en" sz="2400"/>
            </a:br>
            <a:endParaRPr sz="2400"/>
          </a:p>
        </p:txBody>
      </p:sp>
      <p:grpSp>
        <p:nvGrpSpPr>
          <p:cNvPr id="357" name="Google Shape;357;p50"/>
          <p:cNvGrpSpPr/>
          <p:nvPr/>
        </p:nvGrpSpPr>
        <p:grpSpPr>
          <a:xfrm>
            <a:off x="1052752" y="1886549"/>
            <a:ext cx="3024821" cy="2880781"/>
            <a:chOff x="393518" y="1262"/>
            <a:chExt cx="4033095" cy="3841042"/>
          </a:xfrm>
        </p:grpSpPr>
        <p:sp>
          <p:nvSpPr>
            <p:cNvPr id="358" name="Google Shape;358;p50"/>
            <p:cNvSpPr/>
            <p:nvPr/>
          </p:nvSpPr>
          <p:spPr>
            <a:xfrm>
              <a:off x="393518" y="1262"/>
              <a:ext cx="1920521" cy="1152312"/>
            </a:xfrm>
            <a:prstGeom prst="rect">
              <a:avLst/>
            </a:prstGeom>
            <a:solidFill>
              <a:srgbClr val="FF890D"/>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9" name="Google Shape;359;p50"/>
            <p:cNvSpPr txBox="1"/>
            <p:nvPr/>
          </p:nvSpPr>
          <p:spPr>
            <a:xfrm>
              <a:off x="393518" y="126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Participatory approaches</a:t>
              </a:r>
              <a:endParaRPr sz="1100"/>
            </a:p>
          </p:txBody>
        </p:sp>
        <p:sp>
          <p:nvSpPr>
            <p:cNvPr id="360" name="Google Shape;360;p50"/>
            <p:cNvSpPr/>
            <p:nvPr/>
          </p:nvSpPr>
          <p:spPr>
            <a:xfrm>
              <a:off x="2506092" y="1262"/>
              <a:ext cx="1920521" cy="1152312"/>
            </a:xfrm>
            <a:prstGeom prst="rect">
              <a:avLst/>
            </a:prstGeom>
            <a:solidFill>
              <a:srgbClr val="05BDB8"/>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1" name="Google Shape;361;p50"/>
            <p:cNvSpPr txBox="1"/>
            <p:nvPr/>
          </p:nvSpPr>
          <p:spPr>
            <a:xfrm>
              <a:off x="2506092" y="126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Peer models</a:t>
              </a:r>
              <a:endParaRPr sz="1100"/>
            </a:p>
          </p:txBody>
        </p:sp>
        <p:sp>
          <p:nvSpPr>
            <p:cNvPr id="362" name="Google Shape;362;p50"/>
            <p:cNvSpPr/>
            <p:nvPr/>
          </p:nvSpPr>
          <p:spPr>
            <a:xfrm>
              <a:off x="393518" y="1345627"/>
              <a:ext cx="1920521" cy="1152312"/>
            </a:xfrm>
            <a:prstGeom prst="rect">
              <a:avLst/>
            </a:prstGeom>
            <a:solidFill>
              <a:srgbClr val="883EFA"/>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3" name="Google Shape;363;p50"/>
            <p:cNvSpPr txBox="1"/>
            <p:nvPr/>
          </p:nvSpPr>
          <p:spPr>
            <a:xfrm>
              <a:off x="393518" y="1345627"/>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Advisory group</a:t>
              </a:r>
              <a:endParaRPr sz="1100"/>
            </a:p>
          </p:txBody>
        </p:sp>
        <p:sp>
          <p:nvSpPr>
            <p:cNvPr id="364" name="Google Shape;364;p50"/>
            <p:cNvSpPr/>
            <p:nvPr/>
          </p:nvSpPr>
          <p:spPr>
            <a:xfrm>
              <a:off x="2506092" y="1345627"/>
              <a:ext cx="1920521" cy="1152312"/>
            </a:xfrm>
            <a:prstGeom prst="rect">
              <a:avLst/>
            </a:prstGeom>
            <a:solidFill>
              <a:srgbClr val="336BFF"/>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5" name="Google Shape;365;p50"/>
            <p:cNvSpPr txBox="1"/>
            <p:nvPr/>
          </p:nvSpPr>
          <p:spPr>
            <a:xfrm>
              <a:off x="2506092" y="1345627"/>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Leadership structures</a:t>
              </a:r>
              <a:endParaRPr sz="1100"/>
            </a:p>
          </p:txBody>
        </p:sp>
        <p:sp>
          <p:nvSpPr>
            <p:cNvPr id="366" name="Google Shape;366;p50"/>
            <p:cNvSpPr/>
            <p:nvPr/>
          </p:nvSpPr>
          <p:spPr>
            <a:xfrm>
              <a:off x="393518" y="2689992"/>
              <a:ext cx="1920521" cy="1152312"/>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7" name="Google Shape;367;p50"/>
            <p:cNvSpPr txBox="1"/>
            <p:nvPr/>
          </p:nvSpPr>
          <p:spPr>
            <a:xfrm>
              <a:off x="393518" y="268999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Feedback mechanisms</a:t>
              </a:r>
              <a:endParaRPr sz="1100"/>
            </a:p>
          </p:txBody>
        </p:sp>
        <p:sp>
          <p:nvSpPr>
            <p:cNvPr id="368" name="Google Shape;368;p50"/>
            <p:cNvSpPr/>
            <p:nvPr/>
          </p:nvSpPr>
          <p:spPr>
            <a:xfrm>
              <a:off x="2506092" y="2689992"/>
              <a:ext cx="1920521" cy="1152312"/>
            </a:xfrm>
            <a:prstGeom prst="rect">
              <a:avLst/>
            </a:prstGeom>
            <a:solidFill>
              <a:srgbClr val="FF890D"/>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9" name="Google Shape;369;p50"/>
            <p:cNvSpPr txBox="1"/>
            <p:nvPr/>
          </p:nvSpPr>
          <p:spPr>
            <a:xfrm>
              <a:off x="2506092" y="2689992"/>
              <a:ext cx="1920521" cy="1152312"/>
            </a:xfrm>
            <a:prstGeom prst="rect">
              <a:avLst/>
            </a:prstGeom>
            <a:noFill/>
            <a:ln>
              <a:noFill/>
            </a:ln>
          </p:spPr>
          <p:txBody>
            <a:bodyPr spcFirstLastPara="1" wrap="square" lIns="40000" tIns="40000" rIns="40000" bIns="40000"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 sz="1100" b="1">
                  <a:solidFill>
                    <a:schemeClr val="dk1"/>
                  </a:solidFill>
                  <a:latin typeface="Verdana"/>
                  <a:ea typeface="Verdana"/>
                  <a:cs typeface="Verdana"/>
                  <a:sym typeface="Verdana"/>
                </a:rPr>
                <a:t>Other?</a:t>
              </a:r>
              <a:endParaRPr sz="1100"/>
            </a:p>
          </p:txBody>
        </p:sp>
      </p:grpSp>
      <p:sp>
        <p:nvSpPr>
          <p:cNvPr id="370" name="Google Shape;370;p50"/>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19</a:t>
            </a:fld>
            <a:endParaRPr/>
          </a:p>
        </p:txBody>
      </p:sp>
      <p:sp>
        <p:nvSpPr>
          <p:cNvPr id="371" name="Google Shape;371;p50"/>
          <p:cNvSpPr txBox="1"/>
          <p:nvPr/>
        </p:nvSpPr>
        <p:spPr>
          <a:xfrm>
            <a:off x="398182" y="225507"/>
            <a:ext cx="8671500" cy="918000"/>
          </a:xfrm>
          <a:prstGeom prst="rect">
            <a:avLst/>
          </a:prstGeom>
          <a:noFill/>
          <a:ln>
            <a:noFill/>
          </a:ln>
        </p:spPr>
        <p:txBody>
          <a:bodyPr spcFirstLastPara="1" wrap="square" lIns="0" tIns="0" rIns="0" bIns="0" anchor="t" anchorCtr="0">
            <a:normAutofit fontScale="97500"/>
          </a:bodyPr>
          <a:lstStyle/>
          <a:p>
            <a:pPr marL="0" marR="0" lvl="0" indent="0" algn="l" rtl="0">
              <a:lnSpc>
                <a:spcPct val="90000"/>
              </a:lnSpc>
              <a:spcBef>
                <a:spcPts val="0"/>
              </a:spcBef>
              <a:spcAft>
                <a:spcPts val="0"/>
              </a:spcAft>
              <a:buClr>
                <a:srgbClr val="086282"/>
              </a:buClr>
              <a:buSzPct val="100000"/>
              <a:buFont typeface="Verdana"/>
              <a:buNone/>
            </a:pPr>
            <a:r>
              <a:rPr lang="en" sz="3300" b="1" i="0">
                <a:solidFill>
                  <a:srgbClr val="086282"/>
                </a:solidFill>
                <a:latin typeface="Verdana"/>
                <a:ea typeface="Verdana"/>
                <a:cs typeface="Verdana"/>
                <a:sym typeface="Verdana"/>
              </a:rPr>
              <a:t>Meaningful Adolescent Engagement:</a:t>
            </a:r>
            <a:endParaRPr sz="3300" b="1" i="0">
              <a:solidFill>
                <a:schemeClr val="accent2"/>
              </a:solidFill>
              <a:latin typeface="Verdana"/>
              <a:ea typeface="Verdana"/>
              <a:cs typeface="Verdana"/>
              <a:sym typeface="Verdana"/>
            </a:endParaRPr>
          </a:p>
        </p:txBody>
      </p:sp>
      <p:sp>
        <p:nvSpPr>
          <p:cNvPr id="372" name="Google Shape;372;p50"/>
          <p:cNvSpPr/>
          <p:nvPr/>
        </p:nvSpPr>
        <p:spPr>
          <a:xfrm>
            <a:off x="1941139" y="1341892"/>
            <a:ext cx="1026965"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rgbClr val="FE8A0B"/>
                </a:solidFill>
                <a:latin typeface="Verdana"/>
                <a:ea typeface="Verdana"/>
                <a:cs typeface="Verdana"/>
                <a:sym typeface="Verdana"/>
              </a:rPr>
              <a:t>Options</a:t>
            </a:r>
            <a:endParaRPr sz="1100"/>
          </a:p>
        </p:txBody>
      </p:sp>
      <p:pic>
        <p:nvPicPr>
          <p:cNvPr id="373" name="Google Shape;373;p50" descr="Diagram&#10;&#10;Description automatically generated"/>
          <p:cNvPicPr preferRelativeResize="0"/>
          <p:nvPr/>
        </p:nvPicPr>
        <p:blipFill rotWithShape="1">
          <a:blip r:embed="rId3">
            <a:alphaModFix/>
          </a:blip>
          <a:srcRect/>
          <a:stretch/>
        </p:blipFill>
        <p:spPr>
          <a:xfrm>
            <a:off x="4769123" y="1688140"/>
            <a:ext cx="4374877" cy="30070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3"/>
          <p:cNvSpPr txBox="1">
            <a:spLocks noGrp="1"/>
          </p:cNvSpPr>
          <p:nvPr>
            <p:ph type="title"/>
          </p:nvPr>
        </p:nvSpPr>
        <p:spPr>
          <a:xfrm>
            <a:off x="3454875" y="238425"/>
            <a:ext cx="1910400" cy="5610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accent2"/>
              </a:buClr>
              <a:buSzPct val="100000"/>
              <a:buFont typeface="Verdana"/>
              <a:buNone/>
            </a:pPr>
            <a:r>
              <a:rPr lang="en"/>
              <a:t>Agenda  </a:t>
            </a:r>
            <a:br>
              <a:rPr lang="en"/>
            </a:br>
            <a:endParaRPr/>
          </a:p>
        </p:txBody>
      </p:sp>
      <p:graphicFrame>
        <p:nvGraphicFramePr>
          <p:cNvPr id="191" name="Google Shape;191;p33"/>
          <p:cNvGraphicFramePr/>
          <p:nvPr/>
        </p:nvGraphicFramePr>
        <p:xfrm>
          <a:off x="471394" y="932816"/>
          <a:ext cx="7638600" cy="3749980"/>
        </p:xfrm>
        <a:graphic>
          <a:graphicData uri="http://schemas.openxmlformats.org/drawingml/2006/table">
            <a:tbl>
              <a:tblPr firstRow="1" bandRow="1">
                <a:noFill/>
                <a:tableStyleId>{1E085762-46AC-4F8E-891A-6993372C2249}</a:tableStyleId>
              </a:tblPr>
              <a:tblGrid>
                <a:gridCol w="4758850">
                  <a:extLst>
                    <a:ext uri="{9D8B030D-6E8A-4147-A177-3AD203B41FA5}">
                      <a16:colId xmlns:a16="http://schemas.microsoft.com/office/drawing/2014/main" val="20000"/>
                    </a:ext>
                  </a:extLst>
                </a:gridCol>
                <a:gridCol w="2879750">
                  <a:extLst>
                    <a:ext uri="{9D8B030D-6E8A-4147-A177-3AD203B41FA5}">
                      <a16:colId xmlns:a16="http://schemas.microsoft.com/office/drawing/2014/main" val="20001"/>
                    </a:ext>
                  </a:extLst>
                </a:gridCol>
              </a:tblGrid>
              <a:tr h="281950">
                <a:tc>
                  <a:txBody>
                    <a:bodyPr/>
                    <a:lstStyle/>
                    <a:p>
                      <a:pPr marL="0" marR="0" lvl="0" indent="0" algn="l" rtl="0">
                        <a:lnSpc>
                          <a:spcPct val="100000"/>
                        </a:lnSpc>
                        <a:spcBef>
                          <a:spcPts val="0"/>
                        </a:spcBef>
                        <a:spcAft>
                          <a:spcPts val="0"/>
                        </a:spcAft>
                        <a:buClr>
                          <a:schemeClr val="dk1"/>
                        </a:buClr>
                        <a:buSzPts val="1400"/>
                        <a:buFont typeface="Verdana"/>
                        <a:buNone/>
                      </a:pPr>
                      <a:r>
                        <a:rPr lang="en"/>
                        <a:t>Presentation</a:t>
                      </a:r>
                      <a:r>
                        <a:rPr lang="en" sz="1400" u="none" strike="noStrike" cap="none"/>
                        <a:t>:</a:t>
                      </a:r>
                      <a:endParaRPr sz="14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400"/>
                        <a:t>Presenter:</a:t>
                      </a:r>
                      <a:endParaRPr sz="11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41850">
                <a:tc>
                  <a:txBody>
                    <a:bodyPr/>
                    <a:lstStyle/>
                    <a:p>
                      <a:pPr marL="0" lvl="0" indent="0" algn="l" rtl="0">
                        <a:spcBef>
                          <a:spcPts val="0"/>
                        </a:spcBef>
                        <a:spcAft>
                          <a:spcPts val="0"/>
                        </a:spcAft>
                        <a:buNone/>
                      </a:pPr>
                      <a:r>
                        <a:rPr lang="en" sz="1200"/>
                        <a:t>Prioritizing Meaningful Adolescent Youth Engagement (MAYE): Why is MAYE important to USAID? </a:t>
                      </a:r>
                      <a:endParaRPr sz="13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300"/>
                        <a:t>Amy Cunningham </a:t>
                      </a:r>
                      <a:endParaRPr sz="1300"/>
                    </a:p>
                    <a:p>
                      <a:pPr marL="0" marR="0" lvl="0" indent="0" algn="l" rtl="0">
                        <a:spcBef>
                          <a:spcPts val="0"/>
                        </a:spcBef>
                        <a:spcAft>
                          <a:spcPts val="0"/>
                        </a:spcAft>
                        <a:buNone/>
                      </a:pPr>
                      <a:r>
                        <a:rPr lang="en" sz="800"/>
                        <a:t>Associate Director for Strategic Operations</a:t>
                      </a:r>
                      <a:endParaRPr sz="800"/>
                    </a:p>
                    <a:p>
                      <a:pPr marL="0" marR="0" lvl="0" indent="0" algn="l" rtl="0">
                        <a:spcBef>
                          <a:spcPts val="0"/>
                        </a:spcBef>
                        <a:spcAft>
                          <a:spcPts val="0"/>
                        </a:spcAft>
                        <a:buNone/>
                      </a:pPr>
                      <a:r>
                        <a:rPr lang="en" sz="800"/>
                        <a:t>USAID</a:t>
                      </a:r>
                      <a:endParaRPr sz="8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32475">
                <a:tc>
                  <a:txBody>
                    <a:bodyPr/>
                    <a:lstStyle/>
                    <a:p>
                      <a:pPr marL="0" marR="0" lvl="0" indent="0" algn="l" rtl="0">
                        <a:spcBef>
                          <a:spcPts val="0"/>
                        </a:spcBef>
                        <a:spcAft>
                          <a:spcPts val="0"/>
                        </a:spcAft>
                        <a:buNone/>
                      </a:pPr>
                      <a:r>
                        <a:rPr lang="en" sz="1200"/>
                        <a:t>Meaningful Adolescent Youth Engagement - What is it and what difference does it make?</a:t>
                      </a:r>
                      <a:endParaRPr sz="900"/>
                    </a:p>
                    <a:p>
                      <a:pPr marL="0" marR="0" lvl="0" indent="0" algn="l" rtl="0">
                        <a:spcBef>
                          <a:spcPts val="0"/>
                        </a:spcBef>
                        <a:spcAft>
                          <a:spcPts val="0"/>
                        </a:spcAft>
                        <a:buNone/>
                      </a:pPr>
                      <a:endParaRPr sz="10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300"/>
                        <a:t>Dr. Lesley Gittings</a:t>
                      </a:r>
                      <a:endParaRPr sz="1300"/>
                    </a:p>
                    <a:p>
                      <a:pPr marL="0" marR="0" lvl="0" indent="0" algn="l" rtl="0">
                        <a:spcBef>
                          <a:spcPts val="0"/>
                        </a:spcBef>
                        <a:spcAft>
                          <a:spcPts val="0"/>
                        </a:spcAft>
                        <a:buNone/>
                      </a:pPr>
                      <a:r>
                        <a:rPr lang="en" sz="800"/>
                        <a:t>Post-doc Researcher</a:t>
                      </a:r>
                      <a:endParaRPr sz="800"/>
                    </a:p>
                    <a:p>
                      <a:pPr marL="0" marR="0" lvl="0" indent="0" algn="l" rtl="0">
                        <a:spcBef>
                          <a:spcPts val="0"/>
                        </a:spcBef>
                        <a:spcAft>
                          <a:spcPts val="0"/>
                        </a:spcAft>
                        <a:buNone/>
                      </a:pPr>
                      <a:r>
                        <a:rPr lang="en" sz="800"/>
                        <a:t>The Accelerating Achievement for Africa’s Adolescents (Accelerate) Hub</a:t>
                      </a:r>
                      <a:endParaRPr sz="8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69575">
                <a:tc>
                  <a:txBody>
                    <a:bodyPr/>
                    <a:lstStyle/>
                    <a:p>
                      <a:pPr marL="0" marR="0" lvl="0" indent="0" algn="l" rtl="0">
                        <a:lnSpc>
                          <a:spcPct val="100000"/>
                        </a:lnSpc>
                        <a:spcBef>
                          <a:spcPts val="0"/>
                        </a:spcBef>
                        <a:spcAft>
                          <a:spcPts val="0"/>
                        </a:spcAft>
                        <a:buClr>
                          <a:schemeClr val="dk1"/>
                        </a:buClr>
                        <a:buSzPts val="1400"/>
                        <a:buFont typeface="Verdana"/>
                        <a:buNone/>
                      </a:pPr>
                      <a:r>
                        <a:rPr lang="en" sz="1200"/>
                        <a:t>Meaningful Engagement of Young People in the Red Carpet Program (Malawi)</a:t>
                      </a:r>
                      <a:endParaRPr sz="900"/>
                    </a:p>
                    <a:p>
                      <a:pPr marL="0" marR="0" lvl="0" indent="0" algn="l" rtl="0">
                        <a:spcBef>
                          <a:spcPts val="0"/>
                        </a:spcBef>
                        <a:spcAft>
                          <a:spcPts val="0"/>
                        </a:spcAft>
                        <a:buNone/>
                      </a:pPr>
                      <a:endParaRPr sz="1300" b="0" i="0" u="none" strike="noStrike">
                        <a:solidFill>
                          <a:schemeClr val="dk1"/>
                        </a:solidFill>
                        <a:latin typeface="Verdana"/>
                        <a:ea typeface="Verdana"/>
                        <a:cs typeface="Verdana"/>
                        <a:sym typeface="Verdana"/>
                      </a:endParaRPr>
                    </a:p>
                    <a:p>
                      <a:pPr marL="0" marR="0" lvl="0" indent="0" algn="l" rtl="0">
                        <a:spcBef>
                          <a:spcPts val="0"/>
                        </a:spcBef>
                        <a:spcAft>
                          <a:spcPts val="0"/>
                        </a:spcAft>
                        <a:buNone/>
                      </a:pPr>
                      <a:endParaRPr sz="9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300" b="0" i="0" u="none" strike="noStrike">
                          <a:solidFill>
                            <a:schemeClr val="dk1"/>
                          </a:solidFill>
                          <a:latin typeface="Verdana"/>
                          <a:ea typeface="Verdana"/>
                          <a:cs typeface="Verdana"/>
                          <a:sym typeface="Verdana"/>
                        </a:rPr>
                        <a:t>Cosima Lenz</a:t>
                      </a:r>
                      <a:endParaRPr sz="1300"/>
                    </a:p>
                    <a:p>
                      <a:pPr marL="0" lvl="0" indent="0" algn="l" rtl="0">
                        <a:spcBef>
                          <a:spcPts val="0"/>
                        </a:spcBef>
                        <a:spcAft>
                          <a:spcPts val="0"/>
                        </a:spcAft>
                        <a:buClr>
                          <a:schemeClr val="dk1"/>
                        </a:buClr>
                        <a:buFont typeface="Arial"/>
                        <a:buNone/>
                      </a:pPr>
                      <a:r>
                        <a:rPr lang="en" sz="800"/>
                        <a:t>Adolescent and Youth Technical Officer</a:t>
                      </a:r>
                      <a:endParaRPr sz="800"/>
                    </a:p>
                    <a:p>
                      <a:pPr marL="0" marR="0" lvl="0" indent="0" algn="l" rtl="0">
                        <a:lnSpc>
                          <a:spcPct val="100000"/>
                        </a:lnSpc>
                        <a:spcBef>
                          <a:spcPts val="0"/>
                        </a:spcBef>
                        <a:spcAft>
                          <a:spcPts val="0"/>
                        </a:spcAft>
                        <a:buClr>
                          <a:schemeClr val="dk1"/>
                        </a:buClr>
                        <a:buSzPts val="900"/>
                        <a:buFont typeface="Verdana"/>
                        <a:buNone/>
                      </a:pPr>
                      <a:r>
                        <a:rPr lang="en" sz="800"/>
                        <a:t>Elizabeth Glaser Pediatric AIDS Foundation (EGPAF)</a:t>
                      </a:r>
                      <a:endParaRPr sz="800"/>
                    </a:p>
                    <a:p>
                      <a:pPr marL="0" marR="0" lvl="0" indent="0" algn="l" rtl="0">
                        <a:spcBef>
                          <a:spcPts val="0"/>
                        </a:spcBef>
                        <a:spcAft>
                          <a:spcPts val="0"/>
                        </a:spcAft>
                        <a:buNone/>
                      </a:pPr>
                      <a:endParaRPr sz="13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45850">
                <a:tc>
                  <a:txBody>
                    <a:bodyPr/>
                    <a:lstStyle/>
                    <a:p>
                      <a:pPr marL="0" marR="0" lvl="0" indent="0" algn="l" rtl="0">
                        <a:spcBef>
                          <a:spcPts val="0"/>
                        </a:spcBef>
                        <a:spcAft>
                          <a:spcPts val="0"/>
                        </a:spcAft>
                        <a:buNone/>
                      </a:pPr>
                      <a:r>
                        <a:rPr lang="en" sz="1200"/>
                        <a:t>Layering PrEP onto the DREAMS Program: Using a Peer-Led Model (Zambia)</a:t>
                      </a:r>
                      <a:endParaRPr sz="1200"/>
                    </a:p>
                    <a:p>
                      <a:pPr marL="0" marR="0" lvl="0" indent="0" algn="l" rtl="0">
                        <a:spcBef>
                          <a:spcPts val="0"/>
                        </a:spcBef>
                        <a:spcAft>
                          <a:spcPts val="0"/>
                        </a:spcAft>
                        <a:buNone/>
                      </a:pPr>
                      <a:r>
                        <a:rPr lang="en" sz="900" b="0" i="0">
                          <a:solidFill>
                            <a:schemeClr val="dk1"/>
                          </a:solidFill>
                          <a:latin typeface="Verdana"/>
                          <a:ea typeface="Verdana"/>
                          <a:cs typeface="Verdana"/>
                          <a:sym typeface="Verdana"/>
                        </a:rPr>
                        <a:t>Determined, Resilient, Empowered, AIDS-free, Mentored and Safe</a:t>
                      </a:r>
                      <a:r>
                        <a:rPr lang="en" sz="900"/>
                        <a:t> </a:t>
                      </a:r>
                      <a:r>
                        <a:rPr lang="en" sz="900" b="0" i="0">
                          <a:solidFill>
                            <a:schemeClr val="dk1"/>
                          </a:solidFill>
                          <a:latin typeface="Verdana"/>
                          <a:ea typeface="Verdana"/>
                          <a:cs typeface="Verdana"/>
                          <a:sym typeface="Verdana"/>
                        </a:rPr>
                        <a:t>(DREAMS) </a:t>
                      </a:r>
                      <a:endParaRPr sz="900"/>
                    </a:p>
                    <a:p>
                      <a:pPr marL="0" marR="0" lvl="0" indent="0" algn="l" rtl="0">
                        <a:lnSpc>
                          <a:spcPct val="100000"/>
                        </a:lnSpc>
                        <a:spcBef>
                          <a:spcPts val="0"/>
                        </a:spcBef>
                        <a:spcAft>
                          <a:spcPts val="0"/>
                        </a:spcAft>
                        <a:buClr>
                          <a:schemeClr val="dk1"/>
                        </a:buClr>
                        <a:buSzPts val="1000"/>
                        <a:buFont typeface="Verdana"/>
                        <a:buNone/>
                      </a:pPr>
                      <a:endParaRPr sz="9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300" b="0" i="0" u="none" strike="noStrike">
                          <a:solidFill>
                            <a:schemeClr val="dk1"/>
                          </a:solidFill>
                          <a:latin typeface="Verdana"/>
                          <a:ea typeface="Verdana"/>
                          <a:cs typeface="Verdana"/>
                          <a:sym typeface="Verdana"/>
                        </a:rPr>
                        <a:t>Mwansa Njelesani-Kaira</a:t>
                      </a:r>
                      <a:endParaRPr sz="1000"/>
                    </a:p>
                    <a:p>
                      <a:pPr marL="0" marR="0" lvl="0" indent="0" algn="l" rtl="0">
                        <a:spcBef>
                          <a:spcPts val="0"/>
                        </a:spcBef>
                        <a:spcAft>
                          <a:spcPts val="0"/>
                        </a:spcAft>
                        <a:buNone/>
                      </a:pPr>
                      <a:r>
                        <a:rPr lang="en" sz="800"/>
                        <a:t>Director of Behavioural Interventions</a:t>
                      </a:r>
                      <a:endParaRPr sz="800"/>
                    </a:p>
                    <a:p>
                      <a:pPr marL="0" marR="0" lvl="0" indent="0" algn="l" rtl="0">
                        <a:spcBef>
                          <a:spcPts val="0"/>
                        </a:spcBef>
                        <a:spcAft>
                          <a:spcPts val="0"/>
                        </a:spcAft>
                        <a:buNone/>
                      </a:pPr>
                      <a:r>
                        <a:rPr lang="en" sz="800" b="0" i="0" u="none" strike="noStrike">
                          <a:solidFill>
                            <a:schemeClr val="dk1"/>
                          </a:solidFill>
                          <a:latin typeface="Verdana"/>
                          <a:ea typeface="Verdana"/>
                          <a:cs typeface="Verdana"/>
                          <a:sym typeface="Verdana"/>
                        </a:rPr>
                        <a:t>DISCOVER Health</a:t>
                      </a:r>
                      <a:endParaRPr sz="8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8200">
                <a:tc>
                  <a:txBody>
                    <a:bodyPr/>
                    <a:lstStyle/>
                    <a:p>
                      <a:pPr marL="0" marR="0" lvl="0" indent="0" algn="l" rtl="0">
                        <a:spcBef>
                          <a:spcPts val="0"/>
                        </a:spcBef>
                        <a:spcAft>
                          <a:spcPts val="0"/>
                        </a:spcAft>
                        <a:buNone/>
                      </a:pPr>
                      <a:r>
                        <a:rPr lang="en" sz="1300"/>
                        <a:t>Breakout Groups</a:t>
                      </a:r>
                      <a:endParaRPr sz="1300"/>
                    </a:p>
                    <a:p>
                      <a:pPr marL="0" marR="0" lvl="0" indent="0" algn="l" rtl="0">
                        <a:spcBef>
                          <a:spcPts val="0"/>
                        </a:spcBef>
                        <a:spcAft>
                          <a:spcPts val="0"/>
                        </a:spcAft>
                        <a:buNone/>
                      </a:pPr>
                      <a:r>
                        <a:rPr lang="en" sz="900"/>
                        <a:t>Four Small Group Sessions</a:t>
                      </a:r>
                      <a:endParaRPr sz="9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Annaliese Limb</a:t>
                      </a:r>
                      <a:endParaRPr sz="1000"/>
                    </a:p>
                    <a:p>
                      <a:pPr marL="0" lvl="0" indent="0" algn="l" rtl="0">
                        <a:spcBef>
                          <a:spcPts val="0"/>
                        </a:spcBef>
                        <a:spcAft>
                          <a:spcPts val="0"/>
                        </a:spcAft>
                        <a:buNone/>
                      </a:pPr>
                      <a:r>
                        <a:rPr lang="en" sz="1000"/>
                        <a:t>Elizabeth Berard</a:t>
                      </a:r>
                      <a:endParaRPr sz="1000"/>
                    </a:p>
                    <a:p>
                      <a:pPr marL="0" lvl="0" indent="0" algn="l" rtl="0">
                        <a:spcBef>
                          <a:spcPts val="0"/>
                        </a:spcBef>
                        <a:spcAft>
                          <a:spcPts val="0"/>
                        </a:spcAft>
                        <a:buNone/>
                      </a:pPr>
                      <a:r>
                        <a:rPr lang="en" sz="1000"/>
                        <a:t>Marissa Vicari</a:t>
                      </a:r>
                      <a:endParaRPr sz="1000"/>
                    </a:p>
                    <a:p>
                      <a:pPr marL="0" lvl="0" indent="0" algn="l" rtl="0">
                        <a:spcBef>
                          <a:spcPts val="0"/>
                        </a:spcBef>
                        <a:spcAft>
                          <a:spcPts val="0"/>
                        </a:spcAft>
                        <a:buClr>
                          <a:schemeClr val="dk1"/>
                        </a:buClr>
                        <a:buSzPts val="1100"/>
                        <a:buFont typeface="Arial"/>
                        <a:buNone/>
                      </a:pPr>
                      <a:r>
                        <a:rPr lang="en" sz="1000"/>
                        <a:t>Amy Cunningham  </a:t>
                      </a:r>
                      <a:endParaRPr sz="10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92" name="Google Shape;192;p33"/>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1"/>
          <p:cNvSpPr txBox="1">
            <a:spLocks noGrp="1"/>
          </p:cNvSpPr>
          <p:nvPr>
            <p:ph type="title"/>
          </p:nvPr>
        </p:nvSpPr>
        <p:spPr>
          <a:xfrm>
            <a:off x="480060" y="-45398"/>
            <a:ext cx="3276600" cy="1467600"/>
          </a:xfrm>
          <a:prstGeom prst="rect">
            <a:avLst/>
          </a:prstGeom>
          <a:noFill/>
          <a:ln>
            <a:noFill/>
          </a:ln>
        </p:spPr>
        <p:txBody>
          <a:bodyPr spcFirstLastPara="1" wrap="square" lIns="0" tIns="0" rIns="0" bIns="0" anchor="b" anchorCtr="0">
            <a:normAutofit fontScale="90000"/>
          </a:bodyPr>
          <a:lstStyle/>
          <a:p>
            <a:pPr marL="0" lvl="0" indent="0" algn="l" rtl="0">
              <a:lnSpc>
                <a:spcPct val="90000"/>
              </a:lnSpc>
              <a:spcBef>
                <a:spcPts val="0"/>
              </a:spcBef>
              <a:spcAft>
                <a:spcPts val="0"/>
              </a:spcAft>
              <a:buClr>
                <a:schemeClr val="accent2"/>
              </a:buClr>
              <a:buSzPct val="100000"/>
              <a:buFont typeface="Verdana"/>
              <a:buNone/>
            </a:pPr>
            <a:r>
              <a:rPr lang="en" sz="4100"/>
              <a:t>Things to remember…</a:t>
            </a:r>
            <a:endParaRPr/>
          </a:p>
        </p:txBody>
      </p:sp>
      <p:sp>
        <p:nvSpPr>
          <p:cNvPr id="380" name="Google Shape;380;p51"/>
          <p:cNvSpPr txBox="1">
            <a:spLocks noGrp="1"/>
          </p:cNvSpPr>
          <p:nvPr>
            <p:ph type="body" idx="1"/>
          </p:nvPr>
        </p:nvSpPr>
        <p:spPr>
          <a:xfrm>
            <a:off x="480060" y="1650247"/>
            <a:ext cx="3182700" cy="2490600"/>
          </a:xfrm>
          <a:prstGeom prst="rect">
            <a:avLst/>
          </a:prstGeom>
          <a:noFill/>
          <a:ln>
            <a:noFill/>
          </a:ln>
        </p:spPr>
        <p:txBody>
          <a:bodyPr spcFirstLastPara="1" wrap="square" lIns="0" tIns="0" rIns="0" bIns="0" anchor="t" anchorCtr="0">
            <a:noAutofit/>
          </a:bodyPr>
          <a:lstStyle/>
          <a:p>
            <a:pPr marL="254000" lvl="0" indent="-274161" algn="l" rtl="0">
              <a:lnSpc>
                <a:spcPct val="80000"/>
              </a:lnSpc>
              <a:spcBef>
                <a:spcPts val="0"/>
              </a:spcBef>
              <a:spcAft>
                <a:spcPts val="0"/>
              </a:spcAft>
              <a:buClr>
                <a:schemeClr val="dk1"/>
              </a:buClr>
              <a:buSzPts val="1518"/>
              <a:buFont typeface="Arial"/>
              <a:buChar char="•"/>
            </a:pPr>
            <a:r>
              <a:rPr lang="en" sz="1517"/>
              <a:t>Get uncomfortable! (Discomfort isn’t always a sign that something is wrong)</a:t>
            </a:r>
            <a:endParaRPr sz="1362"/>
          </a:p>
          <a:p>
            <a:pPr marL="254000" lvl="0" indent="-274161" algn="l" rtl="0">
              <a:lnSpc>
                <a:spcPct val="80000"/>
              </a:lnSpc>
              <a:spcBef>
                <a:spcPts val="800"/>
              </a:spcBef>
              <a:spcAft>
                <a:spcPts val="0"/>
              </a:spcAft>
              <a:buClr>
                <a:schemeClr val="dk1"/>
              </a:buClr>
              <a:buSzPts val="1518"/>
              <a:buFont typeface="Arial"/>
              <a:buChar char="•"/>
            </a:pPr>
            <a:r>
              <a:rPr lang="en" sz="1517"/>
              <a:t>Everyone is a participant! This work should (and will!) affect you</a:t>
            </a:r>
            <a:endParaRPr sz="1362"/>
          </a:p>
          <a:p>
            <a:pPr marL="254000" lvl="0" indent="-274161" algn="l" rtl="0">
              <a:lnSpc>
                <a:spcPct val="80000"/>
              </a:lnSpc>
              <a:spcBef>
                <a:spcPts val="800"/>
              </a:spcBef>
              <a:spcAft>
                <a:spcPts val="0"/>
              </a:spcAft>
              <a:buClr>
                <a:schemeClr val="dk1"/>
              </a:buClr>
              <a:buSzPts val="1518"/>
              <a:buFont typeface="Arial"/>
              <a:buChar char="•"/>
            </a:pPr>
            <a:r>
              <a:rPr lang="en" sz="1517"/>
              <a:t>Participation is an investment, that pays off in many ways</a:t>
            </a:r>
            <a:endParaRPr sz="1362"/>
          </a:p>
          <a:p>
            <a:pPr marL="254000" lvl="0" indent="-274161" algn="l" rtl="0">
              <a:lnSpc>
                <a:spcPct val="80000"/>
              </a:lnSpc>
              <a:spcBef>
                <a:spcPts val="800"/>
              </a:spcBef>
              <a:spcAft>
                <a:spcPts val="0"/>
              </a:spcAft>
              <a:buClr>
                <a:schemeClr val="dk1"/>
              </a:buClr>
              <a:buSzPts val="1518"/>
              <a:buFont typeface="Arial"/>
              <a:buChar char="•"/>
            </a:pPr>
            <a:r>
              <a:rPr lang="en" sz="1517"/>
              <a:t>Empowered youth, better acceptability, improved outcomes</a:t>
            </a:r>
            <a:endParaRPr sz="1362"/>
          </a:p>
          <a:p>
            <a:pPr marL="0" lvl="0" indent="0" algn="l" rtl="0">
              <a:lnSpc>
                <a:spcPct val="80000"/>
              </a:lnSpc>
              <a:spcBef>
                <a:spcPts val="800"/>
              </a:spcBef>
              <a:spcAft>
                <a:spcPts val="0"/>
              </a:spcAft>
              <a:buClr>
                <a:schemeClr val="dk1"/>
              </a:buClr>
              <a:buSzPts val="1318"/>
              <a:buNone/>
            </a:pPr>
            <a:endParaRPr sz="1517"/>
          </a:p>
          <a:p>
            <a:pPr marL="0" lvl="0" indent="0" algn="l" rtl="0">
              <a:lnSpc>
                <a:spcPct val="80000"/>
              </a:lnSpc>
              <a:spcBef>
                <a:spcPts val="800"/>
              </a:spcBef>
              <a:spcAft>
                <a:spcPts val="0"/>
              </a:spcAft>
              <a:buClr>
                <a:schemeClr val="dk1"/>
              </a:buClr>
              <a:buSzPts val="1318"/>
              <a:buNone/>
            </a:pPr>
            <a:r>
              <a:rPr lang="en" sz="1517" i="1"/>
              <a:t>Trundle through and trust the magic – it will be worth it!</a:t>
            </a:r>
            <a:endParaRPr sz="1362"/>
          </a:p>
          <a:p>
            <a:pPr marL="0" lvl="0" indent="0" algn="l" rtl="0">
              <a:lnSpc>
                <a:spcPct val="80000"/>
              </a:lnSpc>
              <a:spcBef>
                <a:spcPts val="800"/>
              </a:spcBef>
              <a:spcAft>
                <a:spcPts val="0"/>
              </a:spcAft>
              <a:buClr>
                <a:schemeClr val="dk1"/>
              </a:buClr>
              <a:buSzPts val="1318"/>
              <a:buNone/>
            </a:pPr>
            <a:endParaRPr sz="1517"/>
          </a:p>
          <a:p>
            <a:pPr marL="0" lvl="0" indent="0" algn="l" rtl="0">
              <a:lnSpc>
                <a:spcPct val="80000"/>
              </a:lnSpc>
              <a:spcBef>
                <a:spcPts val="800"/>
              </a:spcBef>
              <a:spcAft>
                <a:spcPts val="0"/>
              </a:spcAft>
              <a:buClr>
                <a:schemeClr val="dk1"/>
              </a:buClr>
              <a:buSzPts val="1318"/>
              <a:buNone/>
            </a:pPr>
            <a:endParaRPr sz="1517"/>
          </a:p>
          <a:p>
            <a:pPr marL="0" lvl="0" indent="0" algn="l" rtl="0">
              <a:lnSpc>
                <a:spcPct val="80000"/>
              </a:lnSpc>
              <a:spcBef>
                <a:spcPts val="800"/>
              </a:spcBef>
              <a:spcAft>
                <a:spcPts val="0"/>
              </a:spcAft>
              <a:buClr>
                <a:schemeClr val="dk1"/>
              </a:buClr>
              <a:buSzPts val="1318"/>
              <a:buNone/>
            </a:pPr>
            <a:endParaRPr sz="1517"/>
          </a:p>
          <a:p>
            <a:pPr marL="0" lvl="0" indent="0" algn="l" rtl="0">
              <a:lnSpc>
                <a:spcPct val="80000"/>
              </a:lnSpc>
              <a:spcBef>
                <a:spcPts val="800"/>
              </a:spcBef>
              <a:spcAft>
                <a:spcPts val="0"/>
              </a:spcAft>
              <a:buClr>
                <a:schemeClr val="dk1"/>
              </a:buClr>
              <a:buSzPts val="1318"/>
              <a:buNone/>
            </a:pPr>
            <a:endParaRPr sz="1517"/>
          </a:p>
        </p:txBody>
      </p:sp>
      <p:pic>
        <p:nvPicPr>
          <p:cNvPr id="381" name="Google Shape;381;p51" descr="A group of people standing in a room&#10;&#10;Description automatically generated"/>
          <p:cNvPicPr preferRelativeResize="0"/>
          <p:nvPr/>
        </p:nvPicPr>
        <p:blipFill rotWithShape="1">
          <a:blip r:embed="rId3">
            <a:alphaModFix/>
          </a:blip>
          <a:srcRect l="25460" r="18119"/>
          <a:stretch/>
        </p:blipFill>
        <p:spPr>
          <a:xfrm>
            <a:off x="3983777" y="8"/>
            <a:ext cx="5159081" cy="514349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82" name="Google Shape;382;p51"/>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2"/>
          <p:cNvSpPr/>
          <p:nvPr/>
        </p:nvSpPr>
        <p:spPr>
          <a:xfrm>
            <a:off x="-1453" y="414152"/>
            <a:ext cx="9145453" cy="638869"/>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i="0" u="none" strike="noStrike" cap="none">
                <a:solidFill>
                  <a:schemeClr val="dk1"/>
                </a:solidFill>
                <a:latin typeface="Verdana"/>
                <a:ea typeface="Verdana"/>
                <a:cs typeface="Verdana"/>
                <a:sym typeface="Verdana"/>
              </a:rPr>
              <a:t>Thank you to our partners &amp; funders, </a:t>
            </a:r>
            <a:br>
              <a:rPr lang="en" sz="1400" i="0" u="none" strike="noStrike" cap="none">
                <a:solidFill>
                  <a:schemeClr val="dk1"/>
                </a:solidFill>
                <a:latin typeface="Verdana"/>
                <a:ea typeface="Verdana"/>
                <a:cs typeface="Verdana"/>
                <a:sym typeface="Verdana"/>
              </a:rPr>
            </a:br>
            <a:r>
              <a:rPr lang="en" sz="1400" i="0" u="none" strike="noStrike" cap="none">
                <a:solidFill>
                  <a:schemeClr val="dk1"/>
                </a:solidFill>
                <a:latin typeface="Verdana"/>
                <a:ea typeface="Verdana"/>
                <a:cs typeface="Verdana"/>
                <a:sym typeface="Verdana"/>
              </a:rPr>
              <a:t>a</a:t>
            </a:r>
            <a:r>
              <a:rPr lang="en" sz="1400">
                <a:solidFill>
                  <a:schemeClr val="dk1"/>
                </a:solidFill>
                <a:latin typeface="Verdana"/>
                <a:ea typeface="Verdana"/>
                <a:cs typeface="Verdana"/>
                <a:sym typeface="Verdana"/>
              </a:rPr>
              <a:t>nd a big team of researchers at the Universities of Oxford, Cape Town &amp; Toronto</a:t>
            </a:r>
            <a:endParaRPr sz="140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56382"/>
              </a:buClr>
              <a:buSzPts val="1500"/>
              <a:buFont typeface="Verdana"/>
              <a:buNone/>
            </a:pPr>
            <a:r>
              <a:rPr lang="en" sz="1500" b="1">
                <a:solidFill>
                  <a:srgbClr val="056382"/>
                </a:solidFill>
                <a:latin typeface="Verdana"/>
                <a:ea typeface="Verdana"/>
                <a:cs typeface="Verdana"/>
                <a:sym typeface="Verdana"/>
              </a:rPr>
              <a:t>For questions: </a:t>
            </a:r>
            <a:r>
              <a:rPr lang="en" sz="1500" b="1" u="sng">
                <a:solidFill>
                  <a:schemeClr val="hlink"/>
                </a:solidFill>
                <a:latin typeface="Verdana"/>
                <a:ea typeface="Verdana"/>
                <a:cs typeface="Verdana"/>
                <a:sym typeface="Verdana"/>
                <a:hlinkClick r:id="rId3"/>
              </a:rPr>
              <a:t>Lesley.gittings@gmail.com</a:t>
            </a:r>
            <a:endParaRPr sz="1500" b="1">
              <a:solidFill>
                <a:srgbClr val="FE8A0B"/>
              </a:solidFill>
              <a:latin typeface="Verdana"/>
              <a:ea typeface="Verdana"/>
              <a:cs typeface="Verdana"/>
              <a:sym typeface="Verdana"/>
            </a:endParaRPr>
          </a:p>
        </p:txBody>
      </p:sp>
      <p:grpSp>
        <p:nvGrpSpPr>
          <p:cNvPr id="389" name="Google Shape;389;p52"/>
          <p:cNvGrpSpPr/>
          <p:nvPr/>
        </p:nvGrpSpPr>
        <p:grpSpPr>
          <a:xfrm>
            <a:off x="389095" y="1655016"/>
            <a:ext cx="8365810" cy="3074333"/>
            <a:chOff x="425489" y="2231990"/>
            <a:chExt cx="11075869" cy="4070246"/>
          </a:xfrm>
        </p:grpSpPr>
        <p:pic>
          <p:nvPicPr>
            <p:cNvPr id="390" name="Google Shape;390;p52" descr="Graphical user interface, text&#10;&#10;Description automatically generated with medium confidence"/>
            <p:cNvPicPr preferRelativeResize="0"/>
            <p:nvPr/>
          </p:nvPicPr>
          <p:blipFill rotWithShape="1">
            <a:blip r:embed="rId4">
              <a:alphaModFix/>
            </a:blip>
            <a:srcRect/>
            <a:stretch/>
          </p:blipFill>
          <p:spPr>
            <a:xfrm>
              <a:off x="481087" y="2328613"/>
              <a:ext cx="2981358" cy="531325"/>
            </a:xfrm>
            <a:prstGeom prst="rect">
              <a:avLst/>
            </a:prstGeom>
            <a:noFill/>
            <a:ln>
              <a:noFill/>
            </a:ln>
          </p:spPr>
        </p:pic>
        <p:pic>
          <p:nvPicPr>
            <p:cNvPr id="391" name="Google Shape;391;p52" descr="Mzantsi Wakho Adolescent Adherence Study | Department of Social Policy and  Intervention"/>
            <p:cNvPicPr preferRelativeResize="0"/>
            <p:nvPr/>
          </p:nvPicPr>
          <p:blipFill rotWithShape="1">
            <a:blip r:embed="rId5">
              <a:alphaModFix/>
            </a:blip>
            <a:srcRect/>
            <a:stretch/>
          </p:blipFill>
          <p:spPr>
            <a:xfrm>
              <a:off x="3848947" y="2231990"/>
              <a:ext cx="997007" cy="724571"/>
            </a:xfrm>
            <a:prstGeom prst="rect">
              <a:avLst/>
            </a:prstGeom>
            <a:noFill/>
            <a:ln>
              <a:noFill/>
            </a:ln>
          </p:spPr>
        </p:pic>
        <p:pic>
          <p:nvPicPr>
            <p:cNvPr id="392" name="Google Shape;392;p52"/>
            <p:cNvPicPr preferRelativeResize="0"/>
            <p:nvPr/>
          </p:nvPicPr>
          <p:blipFill rotWithShape="1">
            <a:blip r:embed="rId6">
              <a:alphaModFix/>
            </a:blip>
            <a:srcRect/>
            <a:stretch/>
          </p:blipFill>
          <p:spPr>
            <a:xfrm>
              <a:off x="4941302" y="2363251"/>
              <a:ext cx="1399136" cy="462049"/>
            </a:xfrm>
            <a:prstGeom prst="rect">
              <a:avLst/>
            </a:prstGeom>
            <a:noFill/>
            <a:ln>
              <a:noFill/>
            </a:ln>
          </p:spPr>
        </p:pic>
        <p:pic>
          <p:nvPicPr>
            <p:cNvPr id="393" name="Google Shape;393;p52" descr="Research England – UKRI"/>
            <p:cNvPicPr preferRelativeResize="0"/>
            <p:nvPr/>
          </p:nvPicPr>
          <p:blipFill rotWithShape="1">
            <a:blip r:embed="rId7">
              <a:alphaModFix/>
            </a:blip>
            <a:srcRect r="16590"/>
            <a:stretch/>
          </p:blipFill>
          <p:spPr>
            <a:xfrm>
              <a:off x="6655670" y="2296376"/>
              <a:ext cx="596911" cy="595798"/>
            </a:xfrm>
            <a:prstGeom prst="rect">
              <a:avLst/>
            </a:prstGeom>
            <a:noFill/>
            <a:ln>
              <a:noFill/>
            </a:ln>
          </p:spPr>
        </p:pic>
        <p:pic>
          <p:nvPicPr>
            <p:cNvPr id="394" name="Google Shape;394;p52" descr="Medical Research Council (MRC) – UKRI"/>
            <p:cNvPicPr preferRelativeResize="0"/>
            <p:nvPr/>
          </p:nvPicPr>
          <p:blipFill rotWithShape="1">
            <a:blip r:embed="rId8">
              <a:alphaModFix/>
            </a:blip>
            <a:srcRect/>
            <a:stretch/>
          </p:blipFill>
          <p:spPr>
            <a:xfrm>
              <a:off x="7712178" y="2292475"/>
              <a:ext cx="726215" cy="603600"/>
            </a:xfrm>
            <a:prstGeom prst="rect">
              <a:avLst/>
            </a:prstGeom>
            <a:noFill/>
            <a:ln>
              <a:noFill/>
            </a:ln>
          </p:spPr>
        </p:pic>
        <p:pic>
          <p:nvPicPr>
            <p:cNvPr id="395" name="Google Shape;395;p52"/>
            <p:cNvPicPr preferRelativeResize="0"/>
            <p:nvPr/>
          </p:nvPicPr>
          <p:blipFill rotWithShape="1">
            <a:blip r:embed="rId9">
              <a:alphaModFix/>
            </a:blip>
            <a:srcRect/>
            <a:stretch/>
          </p:blipFill>
          <p:spPr>
            <a:xfrm>
              <a:off x="8629365" y="2469821"/>
              <a:ext cx="1685604" cy="248908"/>
            </a:xfrm>
            <a:prstGeom prst="rect">
              <a:avLst/>
            </a:prstGeom>
            <a:noFill/>
            <a:ln>
              <a:noFill/>
            </a:ln>
          </p:spPr>
        </p:pic>
        <p:pic>
          <p:nvPicPr>
            <p:cNvPr id="396" name="Google Shape;396;p52" descr="oxford - GO FAIR"/>
            <p:cNvPicPr preferRelativeResize="0"/>
            <p:nvPr/>
          </p:nvPicPr>
          <p:blipFill rotWithShape="1">
            <a:blip r:embed="rId10">
              <a:alphaModFix/>
            </a:blip>
            <a:srcRect/>
            <a:stretch/>
          </p:blipFill>
          <p:spPr>
            <a:xfrm>
              <a:off x="455610" y="3316616"/>
              <a:ext cx="1118035" cy="329274"/>
            </a:xfrm>
            <a:prstGeom prst="rect">
              <a:avLst/>
            </a:prstGeom>
            <a:noFill/>
            <a:ln>
              <a:noFill/>
            </a:ln>
          </p:spPr>
        </p:pic>
        <p:pic>
          <p:nvPicPr>
            <p:cNvPr id="397" name="Google Shape;397;p52" descr="2020 HDR Conference - Sustainable Minerals Institute - University of  Queensland"/>
            <p:cNvPicPr preferRelativeResize="0"/>
            <p:nvPr/>
          </p:nvPicPr>
          <p:blipFill rotWithShape="1">
            <a:blip r:embed="rId11">
              <a:alphaModFix/>
            </a:blip>
            <a:srcRect/>
            <a:stretch/>
          </p:blipFill>
          <p:spPr>
            <a:xfrm>
              <a:off x="2118363" y="3317684"/>
              <a:ext cx="2075435" cy="327138"/>
            </a:xfrm>
            <a:prstGeom prst="rect">
              <a:avLst/>
            </a:prstGeom>
            <a:noFill/>
            <a:ln>
              <a:noFill/>
            </a:ln>
          </p:spPr>
        </p:pic>
        <p:pic>
          <p:nvPicPr>
            <p:cNvPr id="398" name="Google Shape;398;p52" descr="GlobalTracks Newsletter:January/February 2013"/>
            <p:cNvPicPr preferRelativeResize="0"/>
            <p:nvPr/>
          </p:nvPicPr>
          <p:blipFill rotWithShape="1">
            <a:blip r:embed="rId12">
              <a:alphaModFix/>
            </a:blip>
            <a:srcRect/>
            <a:stretch/>
          </p:blipFill>
          <p:spPr>
            <a:xfrm>
              <a:off x="6902041" y="3313681"/>
              <a:ext cx="1266929" cy="335144"/>
            </a:xfrm>
            <a:prstGeom prst="rect">
              <a:avLst/>
            </a:prstGeom>
            <a:noFill/>
            <a:ln>
              <a:noFill/>
            </a:ln>
          </p:spPr>
        </p:pic>
        <p:pic>
          <p:nvPicPr>
            <p:cNvPr id="399" name="Google Shape;399;p52" descr="John E. Fogarty International Center - Wikipedia"/>
            <p:cNvPicPr preferRelativeResize="0"/>
            <p:nvPr/>
          </p:nvPicPr>
          <p:blipFill rotWithShape="1">
            <a:blip r:embed="rId13">
              <a:alphaModFix/>
            </a:blip>
            <a:srcRect/>
            <a:stretch/>
          </p:blipFill>
          <p:spPr>
            <a:xfrm>
              <a:off x="5821748" y="3254804"/>
              <a:ext cx="455971" cy="452899"/>
            </a:xfrm>
            <a:prstGeom prst="rect">
              <a:avLst/>
            </a:prstGeom>
            <a:noFill/>
            <a:ln>
              <a:noFill/>
            </a:ln>
          </p:spPr>
        </p:pic>
        <p:pic>
          <p:nvPicPr>
            <p:cNvPr id="400" name="Google Shape;400;p52" descr="Communicating your research | ERC: European Research Council"/>
            <p:cNvPicPr preferRelativeResize="0"/>
            <p:nvPr/>
          </p:nvPicPr>
          <p:blipFill rotWithShape="1">
            <a:blip r:embed="rId14">
              <a:alphaModFix/>
            </a:blip>
            <a:srcRect/>
            <a:stretch/>
          </p:blipFill>
          <p:spPr>
            <a:xfrm>
              <a:off x="4583680" y="3120495"/>
              <a:ext cx="721517" cy="721517"/>
            </a:xfrm>
            <a:prstGeom prst="rect">
              <a:avLst/>
            </a:prstGeom>
            <a:noFill/>
            <a:ln>
              <a:noFill/>
            </a:ln>
          </p:spPr>
        </p:pic>
        <p:pic>
          <p:nvPicPr>
            <p:cNvPr id="401" name="Google Shape;401;p52"/>
            <p:cNvPicPr preferRelativeResize="0"/>
            <p:nvPr/>
          </p:nvPicPr>
          <p:blipFill rotWithShape="1">
            <a:blip r:embed="rId15">
              <a:alphaModFix/>
            </a:blip>
            <a:srcRect l="8952" t="20947" r="10077" b="20053"/>
            <a:stretch/>
          </p:blipFill>
          <p:spPr>
            <a:xfrm>
              <a:off x="10199898" y="3242704"/>
              <a:ext cx="1250384" cy="477099"/>
            </a:xfrm>
            <a:prstGeom prst="rect">
              <a:avLst/>
            </a:prstGeom>
            <a:noFill/>
            <a:ln>
              <a:noFill/>
            </a:ln>
          </p:spPr>
        </p:pic>
        <p:pic>
          <p:nvPicPr>
            <p:cNvPr id="402" name="Google Shape;402;p52"/>
            <p:cNvPicPr preferRelativeResize="0"/>
            <p:nvPr/>
          </p:nvPicPr>
          <p:blipFill rotWithShape="1">
            <a:blip r:embed="rId16">
              <a:alphaModFix/>
            </a:blip>
            <a:srcRect/>
            <a:stretch/>
          </p:blipFill>
          <p:spPr>
            <a:xfrm>
              <a:off x="10566265" y="2368000"/>
              <a:ext cx="817046" cy="452551"/>
            </a:xfrm>
            <a:prstGeom prst="rect">
              <a:avLst/>
            </a:prstGeom>
            <a:noFill/>
            <a:ln>
              <a:noFill/>
            </a:ln>
          </p:spPr>
        </p:pic>
        <p:pic>
          <p:nvPicPr>
            <p:cNvPr id="403" name="Google Shape;403;p52" descr="Image result for oak foundation"/>
            <p:cNvPicPr preferRelativeResize="0"/>
            <p:nvPr/>
          </p:nvPicPr>
          <p:blipFill rotWithShape="1">
            <a:blip r:embed="rId17">
              <a:alphaModFix/>
            </a:blip>
            <a:srcRect/>
            <a:stretch/>
          </p:blipFill>
          <p:spPr>
            <a:xfrm>
              <a:off x="8629365" y="3269120"/>
              <a:ext cx="1184744" cy="424267"/>
            </a:xfrm>
            <a:prstGeom prst="rect">
              <a:avLst/>
            </a:prstGeom>
            <a:noFill/>
            <a:ln>
              <a:noFill/>
            </a:ln>
          </p:spPr>
        </p:pic>
        <p:pic>
          <p:nvPicPr>
            <p:cNvPr id="404" name="Google Shape;404;p52"/>
            <p:cNvPicPr preferRelativeResize="0"/>
            <p:nvPr/>
          </p:nvPicPr>
          <p:blipFill rotWithShape="1">
            <a:blip r:embed="rId18">
              <a:alphaModFix/>
            </a:blip>
            <a:srcRect/>
            <a:stretch/>
          </p:blipFill>
          <p:spPr>
            <a:xfrm>
              <a:off x="1706251" y="4056450"/>
              <a:ext cx="1438769" cy="381572"/>
            </a:xfrm>
            <a:prstGeom prst="rect">
              <a:avLst/>
            </a:prstGeom>
            <a:noFill/>
            <a:ln>
              <a:noFill/>
            </a:ln>
          </p:spPr>
        </p:pic>
        <p:pic>
          <p:nvPicPr>
            <p:cNvPr id="405" name="Google Shape;405;p52"/>
            <p:cNvPicPr preferRelativeResize="0"/>
            <p:nvPr/>
          </p:nvPicPr>
          <p:blipFill rotWithShape="1">
            <a:blip r:embed="rId19">
              <a:alphaModFix/>
            </a:blip>
            <a:srcRect/>
            <a:stretch/>
          </p:blipFill>
          <p:spPr>
            <a:xfrm>
              <a:off x="474281" y="4019142"/>
              <a:ext cx="912376" cy="456188"/>
            </a:xfrm>
            <a:prstGeom prst="rect">
              <a:avLst/>
            </a:prstGeom>
            <a:noFill/>
            <a:ln>
              <a:noFill/>
            </a:ln>
          </p:spPr>
        </p:pic>
        <p:pic>
          <p:nvPicPr>
            <p:cNvPr id="406" name="Google Shape;406;p52"/>
            <p:cNvPicPr preferRelativeResize="0"/>
            <p:nvPr/>
          </p:nvPicPr>
          <p:blipFill rotWithShape="1">
            <a:blip r:embed="rId20">
              <a:alphaModFix/>
            </a:blip>
            <a:srcRect/>
            <a:stretch/>
          </p:blipFill>
          <p:spPr>
            <a:xfrm>
              <a:off x="3297012" y="4073244"/>
              <a:ext cx="793798" cy="347984"/>
            </a:xfrm>
            <a:prstGeom prst="rect">
              <a:avLst/>
            </a:prstGeom>
            <a:noFill/>
            <a:ln>
              <a:noFill/>
            </a:ln>
          </p:spPr>
        </p:pic>
        <p:pic>
          <p:nvPicPr>
            <p:cNvPr id="407" name="Google Shape;407;p52"/>
            <p:cNvPicPr preferRelativeResize="0"/>
            <p:nvPr/>
          </p:nvPicPr>
          <p:blipFill rotWithShape="1">
            <a:blip r:embed="rId21">
              <a:alphaModFix/>
            </a:blip>
            <a:srcRect/>
            <a:stretch/>
          </p:blipFill>
          <p:spPr>
            <a:xfrm>
              <a:off x="4464461" y="3995345"/>
              <a:ext cx="858138" cy="503782"/>
            </a:xfrm>
            <a:prstGeom prst="rect">
              <a:avLst/>
            </a:prstGeom>
            <a:noFill/>
            <a:ln>
              <a:noFill/>
            </a:ln>
          </p:spPr>
        </p:pic>
        <p:pic>
          <p:nvPicPr>
            <p:cNvPr id="408" name="Google Shape;408;p52"/>
            <p:cNvPicPr preferRelativeResize="0"/>
            <p:nvPr/>
          </p:nvPicPr>
          <p:blipFill rotWithShape="1">
            <a:blip r:embed="rId22">
              <a:alphaModFix/>
            </a:blip>
            <a:srcRect l="14265"/>
            <a:stretch/>
          </p:blipFill>
          <p:spPr>
            <a:xfrm>
              <a:off x="5446344" y="4006285"/>
              <a:ext cx="1708271" cy="481902"/>
            </a:xfrm>
            <a:prstGeom prst="rect">
              <a:avLst/>
            </a:prstGeom>
            <a:noFill/>
            <a:ln>
              <a:noFill/>
            </a:ln>
          </p:spPr>
        </p:pic>
        <p:pic>
          <p:nvPicPr>
            <p:cNvPr id="409" name="Google Shape;409;p52"/>
            <p:cNvPicPr preferRelativeResize="0"/>
            <p:nvPr/>
          </p:nvPicPr>
          <p:blipFill rotWithShape="1">
            <a:blip r:embed="rId23">
              <a:alphaModFix/>
            </a:blip>
            <a:srcRect/>
            <a:stretch/>
          </p:blipFill>
          <p:spPr>
            <a:xfrm>
              <a:off x="7283312" y="4058802"/>
              <a:ext cx="1264395" cy="376869"/>
            </a:xfrm>
            <a:prstGeom prst="rect">
              <a:avLst/>
            </a:prstGeom>
            <a:noFill/>
            <a:ln>
              <a:noFill/>
            </a:ln>
          </p:spPr>
        </p:pic>
        <p:pic>
          <p:nvPicPr>
            <p:cNvPr id="410" name="Google Shape;410;p52" descr="Newton Fund | British Council"/>
            <p:cNvPicPr preferRelativeResize="0"/>
            <p:nvPr/>
          </p:nvPicPr>
          <p:blipFill rotWithShape="1">
            <a:blip r:embed="rId24">
              <a:alphaModFix/>
            </a:blip>
            <a:srcRect/>
            <a:stretch/>
          </p:blipFill>
          <p:spPr>
            <a:xfrm>
              <a:off x="10270876" y="3916362"/>
              <a:ext cx="1179406" cy="661748"/>
            </a:xfrm>
            <a:prstGeom prst="rect">
              <a:avLst/>
            </a:prstGeom>
            <a:noFill/>
            <a:ln>
              <a:noFill/>
            </a:ln>
          </p:spPr>
        </p:pic>
        <p:pic>
          <p:nvPicPr>
            <p:cNvPr id="411" name="Google Shape;411;p52"/>
            <p:cNvPicPr preferRelativeResize="0"/>
            <p:nvPr/>
          </p:nvPicPr>
          <p:blipFill rotWithShape="1">
            <a:blip r:embed="rId25">
              <a:alphaModFix/>
            </a:blip>
            <a:srcRect/>
            <a:stretch/>
          </p:blipFill>
          <p:spPr>
            <a:xfrm>
              <a:off x="8716146" y="4065869"/>
              <a:ext cx="1468267" cy="362734"/>
            </a:xfrm>
            <a:prstGeom prst="rect">
              <a:avLst/>
            </a:prstGeom>
            <a:noFill/>
            <a:ln>
              <a:noFill/>
            </a:ln>
          </p:spPr>
        </p:pic>
        <p:pic>
          <p:nvPicPr>
            <p:cNvPr id="412" name="Google Shape;412;p52"/>
            <p:cNvPicPr preferRelativeResize="0"/>
            <p:nvPr/>
          </p:nvPicPr>
          <p:blipFill rotWithShape="1">
            <a:blip r:embed="rId26">
              <a:alphaModFix/>
            </a:blip>
            <a:srcRect/>
            <a:stretch/>
          </p:blipFill>
          <p:spPr>
            <a:xfrm>
              <a:off x="1680566" y="4958386"/>
              <a:ext cx="1186393" cy="311511"/>
            </a:xfrm>
            <a:prstGeom prst="rect">
              <a:avLst/>
            </a:prstGeom>
            <a:noFill/>
            <a:ln>
              <a:noFill/>
            </a:ln>
          </p:spPr>
        </p:pic>
        <p:pic>
          <p:nvPicPr>
            <p:cNvPr id="413" name="Google Shape;413;p52"/>
            <p:cNvPicPr preferRelativeResize="0"/>
            <p:nvPr/>
          </p:nvPicPr>
          <p:blipFill rotWithShape="1">
            <a:blip r:embed="rId27">
              <a:alphaModFix/>
            </a:blip>
            <a:srcRect/>
            <a:stretch/>
          </p:blipFill>
          <p:spPr>
            <a:xfrm>
              <a:off x="425489" y="4849709"/>
              <a:ext cx="1079076" cy="528865"/>
            </a:xfrm>
            <a:prstGeom prst="rect">
              <a:avLst/>
            </a:prstGeom>
            <a:noFill/>
            <a:ln>
              <a:noFill/>
            </a:ln>
          </p:spPr>
        </p:pic>
        <p:pic>
          <p:nvPicPr>
            <p:cNvPr id="414" name="Google Shape;414;p52" descr="Department for International Development - Wikipedia"/>
            <p:cNvPicPr preferRelativeResize="0"/>
            <p:nvPr/>
          </p:nvPicPr>
          <p:blipFill rotWithShape="1">
            <a:blip r:embed="rId28">
              <a:alphaModFix/>
            </a:blip>
            <a:srcRect/>
            <a:stretch/>
          </p:blipFill>
          <p:spPr>
            <a:xfrm>
              <a:off x="3190176" y="4857714"/>
              <a:ext cx="743933" cy="512855"/>
            </a:xfrm>
            <a:prstGeom prst="rect">
              <a:avLst/>
            </a:prstGeom>
            <a:noFill/>
            <a:ln>
              <a:noFill/>
            </a:ln>
          </p:spPr>
        </p:pic>
        <p:pic>
          <p:nvPicPr>
            <p:cNvPr id="415" name="Google Shape;415;p52"/>
            <p:cNvPicPr preferRelativeResize="0"/>
            <p:nvPr/>
          </p:nvPicPr>
          <p:blipFill rotWithShape="1">
            <a:blip r:embed="rId29">
              <a:alphaModFix/>
            </a:blip>
            <a:srcRect/>
            <a:stretch/>
          </p:blipFill>
          <p:spPr>
            <a:xfrm>
              <a:off x="4166610" y="4900140"/>
              <a:ext cx="1283471" cy="428002"/>
            </a:xfrm>
            <a:prstGeom prst="rect">
              <a:avLst/>
            </a:prstGeom>
            <a:noFill/>
            <a:ln>
              <a:noFill/>
            </a:ln>
          </p:spPr>
        </p:pic>
        <p:pic>
          <p:nvPicPr>
            <p:cNvPr id="416" name="Google Shape;416;p52"/>
            <p:cNvPicPr preferRelativeResize="0"/>
            <p:nvPr/>
          </p:nvPicPr>
          <p:blipFill rotWithShape="1">
            <a:blip r:embed="rId30">
              <a:alphaModFix/>
            </a:blip>
            <a:srcRect/>
            <a:stretch/>
          </p:blipFill>
          <p:spPr>
            <a:xfrm>
              <a:off x="2239199" y="5648493"/>
              <a:ext cx="480098" cy="653743"/>
            </a:xfrm>
            <a:prstGeom prst="rect">
              <a:avLst/>
            </a:prstGeom>
            <a:noFill/>
            <a:ln>
              <a:noFill/>
            </a:ln>
          </p:spPr>
        </p:pic>
        <p:pic>
          <p:nvPicPr>
            <p:cNvPr id="417" name="Google Shape;417;p52"/>
            <p:cNvPicPr preferRelativeResize="0"/>
            <p:nvPr/>
          </p:nvPicPr>
          <p:blipFill rotWithShape="1">
            <a:blip r:embed="rId31">
              <a:alphaModFix/>
            </a:blip>
            <a:srcRect/>
            <a:stretch/>
          </p:blipFill>
          <p:spPr>
            <a:xfrm>
              <a:off x="5791998" y="4843636"/>
              <a:ext cx="595034" cy="541011"/>
            </a:xfrm>
            <a:prstGeom prst="rect">
              <a:avLst/>
            </a:prstGeom>
            <a:noFill/>
            <a:ln>
              <a:noFill/>
            </a:ln>
          </p:spPr>
        </p:pic>
        <p:pic>
          <p:nvPicPr>
            <p:cNvPr id="418" name="Google Shape;418;p52"/>
            <p:cNvPicPr preferRelativeResize="0"/>
            <p:nvPr/>
          </p:nvPicPr>
          <p:blipFill rotWithShape="1">
            <a:blip r:embed="rId32">
              <a:alphaModFix/>
            </a:blip>
            <a:srcRect/>
            <a:stretch/>
          </p:blipFill>
          <p:spPr>
            <a:xfrm>
              <a:off x="6670690" y="4787270"/>
              <a:ext cx="595039" cy="653743"/>
            </a:xfrm>
            <a:prstGeom prst="rect">
              <a:avLst/>
            </a:prstGeom>
            <a:noFill/>
            <a:ln>
              <a:noFill/>
            </a:ln>
          </p:spPr>
        </p:pic>
        <p:pic>
          <p:nvPicPr>
            <p:cNvPr id="419" name="Google Shape;419;p52"/>
            <p:cNvPicPr preferRelativeResize="0"/>
            <p:nvPr/>
          </p:nvPicPr>
          <p:blipFill rotWithShape="1">
            <a:blip r:embed="rId33">
              <a:alphaModFix/>
            </a:blip>
            <a:srcRect/>
            <a:stretch/>
          </p:blipFill>
          <p:spPr>
            <a:xfrm>
              <a:off x="7535506" y="4860844"/>
              <a:ext cx="902887" cy="506594"/>
            </a:xfrm>
            <a:prstGeom prst="rect">
              <a:avLst/>
            </a:prstGeom>
            <a:noFill/>
            <a:ln>
              <a:noFill/>
            </a:ln>
          </p:spPr>
        </p:pic>
        <p:pic>
          <p:nvPicPr>
            <p:cNvPr id="420" name="Google Shape;420;p52"/>
            <p:cNvPicPr preferRelativeResize="0"/>
            <p:nvPr/>
          </p:nvPicPr>
          <p:blipFill rotWithShape="1">
            <a:blip r:embed="rId34">
              <a:alphaModFix/>
            </a:blip>
            <a:srcRect/>
            <a:stretch/>
          </p:blipFill>
          <p:spPr>
            <a:xfrm>
              <a:off x="8670894" y="4908478"/>
              <a:ext cx="877576" cy="411327"/>
            </a:xfrm>
            <a:prstGeom prst="rect">
              <a:avLst/>
            </a:prstGeom>
            <a:noFill/>
            <a:ln>
              <a:noFill/>
            </a:ln>
          </p:spPr>
        </p:pic>
        <p:pic>
          <p:nvPicPr>
            <p:cNvPr id="421" name="Google Shape;421;p52"/>
            <p:cNvPicPr preferRelativeResize="0"/>
            <p:nvPr/>
          </p:nvPicPr>
          <p:blipFill rotWithShape="1">
            <a:blip r:embed="rId35">
              <a:alphaModFix/>
            </a:blip>
            <a:srcRect/>
            <a:stretch/>
          </p:blipFill>
          <p:spPr>
            <a:xfrm>
              <a:off x="9798852" y="4935742"/>
              <a:ext cx="789068" cy="356799"/>
            </a:xfrm>
            <a:prstGeom prst="rect">
              <a:avLst/>
            </a:prstGeom>
            <a:noFill/>
            <a:ln>
              <a:noFill/>
            </a:ln>
          </p:spPr>
        </p:pic>
        <p:pic>
          <p:nvPicPr>
            <p:cNvPr id="422" name="Google Shape;422;p52" descr="Coronavirus"/>
            <p:cNvPicPr preferRelativeResize="0"/>
            <p:nvPr/>
          </p:nvPicPr>
          <p:blipFill rotWithShape="1">
            <a:blip r:embed="rId36">
              <a:alphaModFix/>
            </a:blip>
            <a:srcRect/>
            <a:stretch/>
          </p:blipFill>
          <p:spPr>
            <a:xfrm>
              <a:off x="10738761" y="4776314"/>
              <a:ext cx="644550" cy="675654"/>
            </a:xfrm>
            <a:prstGeom prst="rect">
              <a:avLst/>
            </a:prstGeom>
            <a:noFill/>
            <a:ln>
              <a:noFill/>
            </a:ln>
          </p:spPr>
        </p:pic>
        <p:pic>
          <p:nvPicPr>
            <p:cNvPr id="423" name="Google Shape;423;p52" descr="Logo | UNAIDS"/>
            <p:cNvPicPr preferRelativeResize="0"/>
            <p:nvPr/>
          </p:nvPicPr>
          <p:blipFill rotWithShape="1">
            <a:blip r:embed="rId37">
              <a:alphaModFix/>
            </a:blip>
            <a:srcRect/>
            <a:stretch/>
          </p:blipFill>
          <p:spPr>
            <a:xfrm>
              <a:off x="510824" y="5876143"/>
              <a:ext cx="1337044" cy="198443"/>
            </a:xfrm>
            <a:prstGeom prst="rect">
              <a:avLst/>
            </a:prstGeom>
            <a:noFill/>
            <a:ln>
              <a:noFill/>
            </a:ln>
          </p:spPr>
        </p:pic>
        <p:pic>
          <p:nvPicPr>
            <p:cNvPr id="424" name="Google Shape;424;p52"/>
            <p:cNvPicPr preferRelativeResize="0"/>
            <p:nvPr/>
          </p:nvPicPr>
          <p:blipFill rotWithShape="1">
            <a:blip r:embed="rId38">
              <a:alphaModFix/>
            </a:blip>
            <a:srcRect/>
            <a:stretch/>
          </p:blipFill>
          <p:spPr>
            <a:xfrm>
              <a:off x="3099380" y="5810281"/>
              <a:ext cx="1094418" cy="330166"/>
            </a:xfrm>
            <a:prstGeom prst="rect">
              <a:avLst/>
            </a:prstGeom>
            <a:noFill/>
            <a:ln>
              <a:noFill/>
            </a:ln>
          </p:spPr>
        </p:pic>
        <p:pic>
          <p:nvPicPr>
            <p:cNvPr id="425" name="Google Shape;425;p52"/>
            <p:cNvPicPr preferRelativeResize="0"/>
            <p:nvPr/>
          </p:nvPicPr>
          <p:blipFill rotWithShape="1">
            <a:blip r:embed="rId39">
              <a:alphaModFix/>
            </a:blip>
            <a:srcRect/>
            <a:stretch/>
          </p:blipFill>
          <p:spPr>
            <a:xfrm>
              <a:off x="4625718" y="5751869"/>
              <a:ext cx="950119" cy="446991"/>
            </a:xfrm>
            <a:prstGeom prst="rect">
              <a:avLst/>
            </a:prstGeom>
            <a:noFill/>
            <a:ln>
              <a:noFill/>
            </a:ln>
          </p:spPr>
        </p:pic>
        <p:pic>
          <p:nvPicPr>
            <p:cNvPr id="426" name="Google Shape;426;p52"/>
            <p:cNvPicPr preferRelativeResize="0"/>
            <p:nvPr/>
          </p:nvPicPr>
          <p:blipFill rotWithShape="1">
            <a:blip r:embed="rId40">
              <a:alphaModFix/>
            </a:blip>
            <a:srcRect/>
            <a:stretch/>
          </p:blipFill>
          <p:spPr>
            <a:xfrm>
              <a:off x="6178603" y="5698191"/>
              <a:ext cx="591645" cy="554347"/>
            </a:xfrm>
            <a:prstGeom prst="rect">
              <a:avLst/>
            </a:prstGeom>
            <a:noFill/>
            <a:ln>
              <a:noFill/>
            </a:ln>
          </p:spPr>
        </p:pic>
        <p:pic>
          <p:nvPicPr>
            <p:cNvPr id="427" name="Google Shape;427;p52"/>
            <p:cNvPicPr preferRelativeResize="0"/>
            <p:nvPr/>
          </p:nvPicPr>
          <p:blipFill rotWithShape="1">
            <a:blip r:embed="rId41">
              <a:alphaModFix/>
            </a:blip>
            <a:srcRect/>
            <a:stretch/>
          </p:blipFill>
          <p:spPr>
            <a:xfrm>
              <a:off x="7348199" y="5780587"/>
              <a:ext cx="1090830" cy="389554"/>
            </a:xfrm>
            <a:prstGeom prst="rect">
              <a:avLst/>
            </a:prstGeom>
            <a:noFill/>
            <a:ln>
              <a:noFill/>
            </a:ln>
          </p:spPr>
        </p:pic>
        <p:pic>
          <p:nvPicPr>
            <p:cNvPr id="428" name="Google Shape;428;p52"/>
            <p:cNvPicPr preferRelativeResize="0"/>
            <p:nvPr/>
          </p:nvPicPr>
          <p:blipFill rotWithShape="1">
            <a:blip r:embed="rId42">
              <a:alphaModFix/>
            </a:blip>
            <a:srcRect/>
            <a:stretch/>
          </p:blipFill>
          <p:spPr>
            <a:xfrm>
              <a:off x="8823574" y="5769220"/>
              <a:ext cx="1197948" cy="412288"/>
            </a:xfrm>
            <a:prstGeom prst="rect">
              <a:avLst/>
            </a:prstGeom>
            <a:noFill/>
            <a:ln>
              <a:noFill/>
            </a:ln>
          </p:spPr>
        </p:pic>
        <p:pic>
          <p:nvPicPr>
            <p:cNvPr id="429" name="Google Shape;429;p52"/>
            <p:cNvPicPr preferRelativeResize="0"/>
            <p:nvPr/>
          </p:nvPicPr>
          <p:blipFill rotWithShape="1">
            <a:blip r:embed="rId43">
              <a:alphaModFix/>
            </a:blip>
            <a:srcRect/>
            <a:stretch/>
          </p:blipFill>
          <p:spPr>
            <a:xfrm>
              <a:off x="10314969" y="5770954"/>
              <a:ext cx="1186389" cy="408821"/>
            </a:xfrm>
            <a:prstGeom prst="rect">
              <a:avLst/>
            </a:prstGeom>
            <a:noFill/>
            <a:ln>
              <a:noFill/>
            </a:ln>
          </p:spPr>
        </p:pic>
      </p:grpSp>
      <p:sp>
        <p:nvSpPr>
          <p:cNvPr id="430" name="Google Shape;430;p52"/>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53" descr="A picture containing toy, several&#10;&#10;Description automatically generated"/>
          <p:cNvPicPr preferRelativeResize="0"/>
          <p:nvPr/>
        </p:nvPicPr>
        <p:blipFill rotWithShape="1">
          <a:blip r:embed="rId3">
            <a:alphaModFix/>
          </a:blip>
          <a:srcRect/>
          <a:stretch/>
        </p:blipFill>
        <p:spPr>
          <a:xfrm>
            <a:off x="982111" y="661988"/>
            <a:ext cx="7438194" cy="4481513"/>
          </a:xfrm>
          <a:prstGeom prst="rect">
            <a:avLst/>
          </a:prstGeom>
          <a:noFill/>
          <a:ln>
            <a:noFill/>
          </a:ln>
        </p:spPr>
      </p:pic>
      <p:sp>
        <p:nvSpPr>
          <p:cNvPr id="436" name="Google Shape;436;p53"/>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4"/>
          <p:cNvSpPr txBox="1">
            <a:spLocks noGrp="1"/>
          </p:cNvSpPr>
          <p:nvPr>
            <p:ph type="body" idx="1"/>
          </p:nvPr>
        </p:nvSpPr>
        <p:spPr>
          <a:xfrm>
            <a:off x="1645149" y="3589100"/>
            <a:ext cx="1320600" cy="817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C96600"/>
              </a:buClr>
              <a:buSzPts val="2400"/>
              <a:buNone/>
            </a:pPr>
            <a:r>
              <a:rPr lang="en" sz="2400" b="1">
                <a:solidFill>
                  <a:srgbClr val="C96600"/>
                </a:solidFill>
              </a:rPr>
              <a:t>EGPAF</a:t>
            </a:r>
            <a:endParaRPr b="1"/>
          </a:p>
        </p:txBody>
      </p:sp>
      <p:sp>
        <p:nvSpPr>
          <p:cNvPr id="442" name="Google Shape;442;p54"/>
          <p:cNvSpPr txBox="1">
            <a:spLocks noGrp="1"/>
          </p:cNvSpPr>
          <p:nvPr>
            <p:ph type="title"/>
          </p:nvPr>
        </p:nvSpPr>
        <p:spPr>
          <a:xfrm>
            <a:off x="332181" y="2339182"/>
            <a:ext cx="4077890" cy="1071481"/>
          </a:xfrm>
          <a:prstGeom prst="rect">
            <a:avLst/>
          </a:prstGeom>
          <a:noFill/>
          <a:ln>
            <a:noFill/>
          </a:ln>
        </p:spPr>
        <p:txBody>
          <a:bodyPr spcFirstLastPara="1" wrap="square" lIns="0" tIns="0" rIns="0" bIns="0" anchor="b" anchorCtr="0">
            <a:normAutofit fontScale="90000"/>
          </a:bodyPr>
          <a:lstStyle/>
          <a:p>
            <a:pPr marL="0" lvl="0" indent="0" algn="ctr" rtl="0">
              <a:lnSpc>
                <a:spcPct val="90000"/>
              </a:lnSpc>
              <a:spcBef>
                <a:spcPts val="0"/>
              </a:spcBef>
              <a:spcAft>
                <a:spcPts val="0"/>
              </a:spcAft>
              <a:buClr>
                <a:srgbClr val="058D8B"/>
              </a:buClr>
              <a:buSzPct val="100000"/>
              <a:buFont typeface="Verdana"/>
              <a:buNone/>
            </a:pPr>
            <a:r>
              <a:rPr lang="en">
                <a:solidFill>
                  <a:srgbClr val="058D8B"/>
                </a:solidFill>
              </a:rPr>
              <a:t>Meaningful Engagement of Young People in the Red Carpet Program</a:t>
            </a:r>
            <a:endParaRPr/>
          </a:p>
        </p:txBody>
      </p:sp>
      <p:pic>
        <p:nvPicPr>
          <p:cNvPr id="443" name="Google Shape;443;p54"/>
          <p:cNvPicPr preferRelativeResize="0">
            <a:picLocks noGrp="1"/>
          </p:cNvPicPr>
          <p:nvPr>
            <p:ph type="pic" idx="2"/>
          </p:nvPr>
        </p:nvPicPr>
        <p:blipFill rotWithShape="1">
          <a:blip r:embed="rId3">
            <a:alphaModFix/>
          </a:blip>
          <a:srcRect l="12749" r="12749"/>
          <a:stretch/>
        </p:blipFill>
        <p:spPr>
          <a:xfrm>
            <a:off x="4733925" y="330994"/>
            <a:ext cx="4077891" cy="4481513"/>
          </a:xfrm>
          <a:prstGeom prst="rect">
            <a:avLst/>
          </a:prstGeom>
          <a:solidFill>
            <a:schemeClr val="accent2"/>
          </a:solidFill>
          <a:ln>
            <a:noFill/>
          </a:ln>
        </p:spPr>
      </p:pic>
      <p:pic>
        <p:nvPicPr>
          <p:cNvPr id="444" name="Google Shape;444;p54"/>
          <p:cNvPicPr preferRelativeResize="0"/>
          <p:nvPr/>
        </p:nvPicPr>
        <p:blipFill rotWithShape="1">
          <a:blip r:embed="rId4">
            <a:alphaModFix/>
          </a:blip>
          <a:srcRect/>
          <a:stretch/>
        </p:blipFill>
        <p:spPr>
          <a:xfrm>
            <a:off x="3205917" y="3397438"/>
            <a:ext cx="1320580" cy="1080474"/>
          </a:xfrm>
          <a:prstGeom prst="rect">
            <a:avLst/>
          </a:prstGeom>
          <a:noFill/>
          <a:ln>
            <a:noFill/>
          </a:ln>
        </p:spPr>
      </p:pic>
      <p:pic>
        <p:nvPicPr>
          <p:cNvPr id="445" name="Google Shape;445;p54"/>
          <p:cNvPicPr preferRelativeResize="0"/>
          <p:nvPr/>
        </p:nvPicPr>
        <p:blipFill rotWithShape="1">
          <a:blip r:embed="rId5">
            <a:alphaModFix/>
          </a:blip>
          <a:srcRect/>
          <a:stretch/>
        </p:blipFill>
        <p:spPr>
          <a:xfrm>
            <a:off x="2993862" y="227921"/>
            <a:ext cx="1578136" cy="977904"/>
          </a:xfrm>
          <a:prstGeom prst="rect">
            <a:avLst/>
          </a:prstGeom>
          <a:noFill/>
          <a:ln>
            <a:noFill/>
          </a:ln>
        </p:spPr>
      </p:pic>
      <p:sp>
        <p:nvSpPr>
          <p:cNvPr id="446" name="Google Shape;446;p54"/>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5"/>
          <p:cNvSpPr txBox="1">
            <a:spLocks noGrp="1"/>
          </p:cNvSpPr>
          <p:nvPr>
            <p:ph type="title"/>
          </p:nvPr>
        </p:nvSpPr>
        <p:spPr>
          <a:xfrm>
            <a:off x="1857777" y="461394"/>
            <a:ext cx="5908200" cy="91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ts val="2700"/>
              <a:buFont typeface="Verdana"/>
              <a:buNone/>
            </a:pPr>
            <a:r>
              <a:rPr lang="en" sz="2700"/>
              <a:t>Conflict of interest disclosure</a:t>
            </a:r>
            <a:endParaRPr/>
          </a:p>
        </p:txBody>
      </p:sp>
      <p:sp>
        <p:nvSpPr>
          <p:cNvPr id="452" name="Google Shape;452;p55"/>
          <p:cNvSpPr txBox="1"/>
          <p:nvPr/>
        </p:nvSpPr>
        <p:spPr>
          <a:xfrm>
            <a:off x="1603385" y="2138324"/>
            <a:ext cx="6162600" cy="1538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Courier New"/>
              <a:buNone/>
            </a:pPr>
            <a:endParaRPr sz="1100">
              <a:solidFill>
                <a:schemeClr val="dk1"/>
              </a:solidFill>
              <a:highlight>
                <a:schemeClr val="dk1"/>
              </a:highlight>
              <a:latin typeface="Verdana"/>
              <a:ea typeface="Verdana"/>
              <a:cs typeface="Verdana"/>
              <a:sym typeface="Verdana"/>
            </a:endParaRPr>
          </a:p>
          <a:p>
            <a:pPr marL="0" marR="0" lvl="0" indent="0" algn="ctr" rtl="0">
              <a:lnSpc>
                <a:spcPct val="100000"/>
              </a:lnSpc>
              <a:spcBef>
                <a:spcPts val="800"/>
              </a:spcBef>
              <a:spcAft>
                <a:spcPts val="0"/>
              </a:spcAft>
              <a:buClr>
                <a:schemeClr val="dk1"/>
              </a:buClr>
              <a:buSzPts val="1100"/>
              <a:buFont typeface="Courier New"/>
              <a:buNone/>
            </a:pPr>
            <a:r>
              <a:rPr lang="en" sz="1100" i="1">
                <a:solidFill>
                  <a:schemeClr val="dk1"/>
                </a:solidFill>
                <a:latin typeface="Verdana"/>
                <a:ea typeface="Verdana"/>
                <a:cs typeface="Verdana"/>
                <a:sym typeface="Verdana"/>
              </a:rPr>
              <a:t>I have no relevant financial relationships with ineligible companies to disclose.</a:t>
            </a:r>
            <a:endParaRPr sz="1100">
              <a:solidFill>
                <a:schemeClr val="dk1"/>
              </a:solidFill>
              <a:latin typeface="Verdana"/>
              <a:ea typeface="Verdana"/>
              <a:cs typeface="Verdana"/>
              <a:sym typeface="Verdana"/>
            </a:endParaRPr>
          </a:p>
        </p:txBody>
      </p:sp>
      <p:sp>
        <p:nvSpPr>
          <p:cNvPr id="453" name="Google Shape;453;p5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body" idx="1"/>
          </p:nvPr>
        </p:nvSpPr>
        <p:spPr>
          <a:xfrm>
            <a:off x="3087291" y="1572816"/>
            <a:ext cx="5724525" cy="3077765"/>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00000"/>
              </a:lnSpc>
              <a:spcBef>
                <a:spcPts val="0"/>
              </a:spcBef>
              <a:spcAft>
                <a:spcPts val="0"/>
              </a:spcAft>
              <a:buClr>
                <a:srgbClr val="3E029B"/>
              </a:buClr>
              <a:buSzPct val="100000"/>
              <a:buNone/>
            </a:pPr>
            <a:r>
              <a:rPr lang="en">
                <a:solidFill>
                  <a:srgbClr val="3E029B"/>
                </a:solidFill>
              </a:rPr>
              <a:t>MAYE</a:t>
            </a:r>
            <a:r>
              <a:rPr lang="en"/>
              <a:t> = Create a dynamic partnership with youth across EGPAF countries to better align global investments toward EGPAF’s mission: </a:t>
            </a:r>
            <a:r>
              <a:rPr lang="en" i="1"/>
              <a:t>ending pediatric AIDS</a:t>
            </a:r>
            <a:endParaRPr/>
          </a:p>
          <a:p>
            <a:pPr marL="0" lvl="0" indent="0" algn="l" rtl="0">
              <a:lnSpc>
                <a:spcPct val="100000"/>
              </a:lnSpc>
              <a:spcBef>
                <a:spcPts val="800"/>
              </a:spcBef>
              <a:spcAft>
                <a:spcPts val="0"/>
              </a:spcAft>
              <a:buClr>
                <a:srgbClr val="0070C0"/>
              </a:buClr>
              <a:buSzPct val="100000"/>
              <a:buNone/>
            </a:pPr>
            <a:r>
              <a:rPr lang="en">
                <a:solidFill>
                  <a:srgbClr val="0070C0"/>
                </a:solidFill>
              </a:rPr>
              <a:t>Committee of African Youth Advisors (CAYA) </a:t>
            </a:r>
            <a:endParaRPr/>
          </a:p>
          <a:p>
            <a:pPr marL="342900" lvl="1" indent="-183832" algn="l" rtl="0">
              <a:lnSpc>
                <a:spcPct val="100000"/>
              </a:lnSpc>
              <a:spcBef>
                <a:spcPts val="400"/>
              </a:spcBef>
              <a:spcAft>
                <a:spcPts val="0"/>
              </a:spcAft>
              <a:buClr>
                <a:schemeClr val="dk1"/>
              </a:buClr>
              <a:buSzPct val="100000"/>
              <a:buChar char="•"/>
            </a:pPr>
            <a:r>
              <a:rPr lang="en"/>
              <a:t>Engagement in the design of programs, tool development and validation, responding to gaps in AY HIV response (U=U), research engagement, advocacy initiatives, and formal technical assistance (TA)</a:t>
            </a:r>
            <a:endParaRPr/>
          </a:p>
          <a:p>
            <a:pPr marL="0" lvl="0" indent="0" algn="l" rtl="0">
              <a:lnSpc>
                <a:spcPct val="100000"/>
              </a:lnSpc>
              <a:spcBef>
                <a:spcPts val="800"/>
              </a:spcBef>
              <a:spcAft>
                <a:spcPts val="0"/>
              </a:spcAft>
              <a:buClr>
                <a:schemeClr val="accent1"/>
              </a:buClr>
              <a:buSzPct val="100000"/>
              <a:buNone/>
            </a:pPr>
            <a:r>
              <a:rPr lang="en"/>
              <a:t>Trained, mentored, and ongoing capacity building for youth cadres at EGPAF-supported sites</a:t>
            </a:r>
            <a:endParaRPr/>
          </a:p>
          <a:p>
            <a:pPr marL="0" lvl="0" indent="0" algn="l" rtl="0">
              <a:lnSpc>
                <a:spcPct val="100000"/>
              </a:lnSpc>
              <a:spcBef>
                <a:spcPts val="800"/>
              </a:spcBef>
              <a:spcAft>
                <a:spcPts val="0"/>
              </a:spcAft>
              <a:buClr>
                <a:schemeClr val="accent1"/>
              </a:buClr>
              <a:buSzPct val="100000"/>
              <a:buNone/>
            </a:pPr>
            <a:endParaRPr/>
          </a:p>
        </p:txBody>
      </p:sp>
      <p:sp>
        <p:nvSpPr>
          <p:cNvPr id="459" name="Google Shape;459;p56"/>
          <p:cNvSpPr txBox="1">
            <a:spLocks noGrp="1"/>
          </p:cNvSpPr>
          <p:nvPr>
            <p:ph type="title"/>
          </p:nvPr>
        </p:nvSpPr>
        <p:spPr>
          <a:xfrm>
            <a:off x="2337018" y="265344"/>
            <a:ext cx="5724600" cy="918000"/>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accent2"/>
              </a:buClr>
              <a:buSzPts val="3300"/>
              <a:buFont typeface="Verdana"/>
              <a:buNone/>
            </a:pPr>
            <a:r>
              <a:rPr lang="en"/>
              <a:t>Youth Engagement More Broadly at EGPAF </a:t>
            </a:r>
            <a:endParaRPr/>
          </a:p>
        </p:txBody>
      </p:sp>
      <p:sp>
        <p:nvSpPr>
          <p:cNvPr id="460" name="Google Shape;460;p56"/>
          <p:cNvSpPr/>
          <p:nvPr/>
        </p:nvSpPr>
        <p:spPr>
          <a:xfrm>
            <a:off x="743062" y="1433510"/>
            <a:ext cx="2013196" cy="2276479"/>
          </a:xfrm>
          <a:prstGeom prst="roundRect">
            <a:avLst>
              <a:gd name="adj" fmla="val 16667"/>
            </a:avLst>
          </a:prstGeom>
          <a:solidFill>
            <a:schemeClr val="accent1"/>
          </a:solidFill>
          <a:ln w="12700" cap="flat" cmpd="sng">
            <a:solidFill>
              <a:srgbClr val="0548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200">
                <a:solidFill>
                  <a:schemeClr val="lt1"/>
                </a:solidFill>
                <a:latin typeface="Verdana"/>
                <a:ea typeface="Verdana"/>
                <a:cs typeface="Verdana"/>
                <a:sym typeface="Verdana"/>
              </a:rPr>
              <a:t>“</a:t>
            </a:r>
            <a:r>
              <a:rPr lang="en" sz="1200" i="1">
                <a:solidFill>
                  <a:schemeClr val="lt1"/>
                </a:solidFill>
                <a:latin typeface="Verdana"/>
                <a:ea typeface="Verdana"/>
                <a:cs typeface="Verdana"/>
                <a:sym typeface="Verdana"/>
              </a:rPr>
              <a:t>CAYA helped our members find encouragement because it shows them people care about their status. It is a changing forum”</a:t>
            </a:r>
            <a:endParaRPr sz="1100"/>
          </a:p>
          <a:p>
            <a:pPr marL="0" marR="0" lvl="0" indent="0" algn="ctr" rtl="0">
              <a:spcBef>
                <a:spcPts val="0"/>
              </a:spcBef>
              <a:spcAft>
                <a:spcPts val="0"/>
              </a:spcAft>
              <a:buNone/>
            </a:pPr>
            <a:r>
              <a:rPr lang="en" sz="1200">
                <a:solidFill>
                  <a:schemeClr val="lt1"/>
                </a:solidFill>
                <a:latin typeface="Verdana"/>
                <a:ea typeface="Verdana"/>
                <a:cs typeface="Verdana"/>
                <a:sym typeface="Verdana"/>
              </a:rPr>
              <a:t>-</a:t>
            </a:r>
            <a:r>
              <a:rPr lang="en" sz="1200" i="1">
                <a:solidFill>
                  <a:schemeClr val="lt1"/>
                </a:solidFill>
                <a:latin typeface="Verdana"/>
                <a:ea typeface="Verdana"/>
                <a:cs typeface="Verdana"/>
                <a:sym typeface="Verdana"/>
              </a:rPr>
              <a:t>Vincent Nyapigoti, Malawi CAYA focal point</a:t>
            </a:r>
            <a:r>
              <a:rPr lang="en" sz="1200">
                <a:solidFill>
                  <a:schemeClr val="lt1"/>
                </a:solidFill>
                <a:latin typeface="Verdana"/>
                <a:ea typeface="Verdana"/>
                <a:cs typeface="Verdana"/>
                <a:sym typeface="Verdana"/>
              </a:rPr>
              <a:t> </a:t>
            </a:r>
            <a:endParaRPr sz="1100"/>
          </a:p>
        </p:txBody>
      </p:sp>
      <p:sp>
        <p:nvSpPr>
          <p:cNvPr id="461" name="Google Shape;461;p56"/>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7"/>
          <p:cNvSpPr txBox="1">
            <a:spLocks noGrp="1"/>
          </p:cNvSpPr>
          <p:nvPr>
            <p:ph type="title"/>
          </p:nvPr>
        </p:nvSpPr>
        <p:spPr>
          <a:xfrm>
            <a:off x="1837406" y="199694"/>
            <a:ext cx="6852600" cy="918000"/>
          </a:xfrm>
          <a:prstGeom prst="rect">
            <a:avLst/>
          </a:prstGeom>
          <a:noFill/>
          <a:ln>
            <a:noFill/>
          </a:ln>
        </p:spPr>
        <p:txBody>
          <a:bodyPr spcFirstLastPara="1" wrap="square" lIns="0" tIns="0" rIns="0" bIns="0" anchor="t" anchorCtr="0">
            <a:normAutofit fontScale="90000"/>
          </a:bodyPr>
          <a:lstStyle/>
          <a:p>
            <a:pPr marL="0" lvl="0" indent="0" algn="ctr" rtl="0">
              <a:lnSpc>
                <a:spcPct val="90000"/>
              </a:lnSpc>
              <a:spcBef>
                <a:spcPts val="0"/>
              </a:spcBef>
              <a:spcAft>
                <a:spcPts val="0"/>
              </a:spcAft>
              <a:buClr>
                <a:srgbClr val="058D8B"/>
              </a:buClr>
              <a:buSzPct val="100000"/>
              <a:buFont typeface="Verdana"/>
              <a:buNone/>
            </a:pPr>
            <a:r>
              <a:rPr lang="en">
                <a:solidFill>
                  <a:srgbClr val="058D8B"/>
                </a:solidFill>
              </a:rPr>
              <a:t>Red Carpet: What it Addresses and Why it is Important </a:t>
            </a:r>
            <a:endParaRPr/>
          </a:p>
        </p:txBody>
      </p:sp>
      <p:sp>
        <p:nvSpPr>
          <p:cNvPr id="467" name="Google Shape;467;p57"/>
          <p:cNvSpPr txBox="1"/>
          <p:nvPr/>
        </p:nvSpPr>
        <p:spPr>
          <a:xfrm>
            <a:off x="179625" y="1424375"/>
            <a:ext cx="5355300" cy="3134700"/>
          </a:xfrm>
          <a:prstGeom prst="rect">
            <a:avLst/>
          </a:prstGeom>
          <a:noFill/>
          <a:ln>
            <a:noFill/>
          </a:ln>
        </p:spPr>
        <p:txBody>
          <a:bodyPr spcFirstLastPara="1" wrap="square" lIns="68575" tIns="34275" rIns="68575" bIns="34275" anchor="t" anchorCtr="0">
            <a:normAutofit fontScale="77500" lnSpcReduction="10000"/>
          </a:bodyPr>
          <a:lstStyle/>
          <a:p>
            <a:pPr marL="0" marR="0" lvl="0" indent="0" algn="l" rtl="0">
              <a:lnSpc>
                <a:spcPct val="100000"/>
              </a:lnSpc>
              <a:spcBef>
                <a:spcPts val="0"/>
              </a:spcBef>
              <a:spcAft>
                <a:spcPts val="0"/>
              </a:spcAft>
              <a:buClr>
                <a:schemeClr val="dk1"/>
              </a:buClr>
              <a:buSzPct val="100000"/>
              <a:buFont typeface="Arial"/>
              <a:buNone/>
            </a:pPr>
            <a:r>
              <a:rPr lang="en" sz="1800">
                <a:solidFill>
                  <a:schemeClr val="dk1"/>
                </a:solidFill>
                <a:latin typeface="Verdana"/>
                <a:ea typeface="Verdana"/>
                <a:cs typeface="Verdana"/>
                <a:sym typeface="Verdana"/>
              </a:rPr>
              <a:t>Young people aged 10-14 years, 15-19 years, and 20-24 years have unique and specific needs across the continuum of care</a:t>
            </a:r>
            <a:endParaRPr sz="1800">
              <a:solidFill>
                <a:schemeClr val="dk1"/>
              </a:solidFill>
              <a:latin typeface="Verdana"/>
              <a:ea typeface="Verdana"/>
              <a:cs typeface="Verdana"/>
              <a:sym typeface="Verdana"/>
            </a:endParaRPr>
          </a:p>
          <a:p>
            <a:pPr marL="342900" marR="0" lvl="1" indent="-162718" algn="l" rtl="0">
              <a:lnSpc>
                <a:spcPct val="100000"/>
              </a:lnSpc>
              <a:spcBef>
                <a:spcPts val="400"/>
              </a:spcBef>
              <a:spcAft>
                <a:spcPts val="0"/>
              </a:spcAft>
              <a:buClr>
                <a:schemeClr val="dk1"/>
              </a:buClr>
              <a:buSzPct val="100000"/>
              <a:buFont typeface="Arial"/>
              <a:buChar char="•"/>
            </a:pPr>
            <a:r>
              <a:rPr lang="en" sz="1500" b="0" i="0" u="none" strike="noStrike" cap="none">
                <a:solidFill>
                  <a:schemeClr val="dk1"/>
                </a:solidFill>
                <a:latin typeface="Verdana"/>
                <a:ea typeface="Verdana"/>
                <a:cs typeface="Verdana"/>
                <a:sym typeface="Verdana"/>
              </a:rPr>
              <a:t>Sub-optimal linkage and retention in care among adolescents and youth living with HIV (AYLHIV) 🡪 worse clinical outcomes (morbidity, mortality, viral suppression)</a:t>
            </a:r>
            <a:endParaRPr sz="1500" b="0" i="0" u="none" strike="noStrike" cap="none">
              <a:solidFill>
                <a:schemeClr val="dk1"/>
              </a:solidFill>
              <a:latin typeface="Verdana"/>
              <a:ea typeface="Verdana"/>
              <a:cs typeface="Verdana"/>
              <a:sym typeface="Verdana"/>
            </a:endParaRPr>
          </a:p>
          <a:p>
            <a:pPr marL="342900" marR="0" lvl="1" indent="-88900" algn="l" rtl="0">
              <a:lnSpc>
                <a:spcPct val="100000"/>
              </a:lnSpc>
              <a:spcBef>
                <a:spcPts val="400"/>
              </a:spcBef>
              <a:spcAft>
                <a:spcPts val="0"/>
              </a:spcAft>
              <a:buClr>
                <a:schemeClr val="dk1"/>
              </a:buClr>
              <a:buSzPct val="100000"/>
              <a:buFont typeface="Arial"/>
              <a:buNone/>
            </a:pPr>
            <a:endParaRPr sz="1500" b="0" i="0" u="none" strike="noStrike" cap="none">
              <a:solidFill>
                <a:schemeClr val="dk1"/>
              </a:solidFill>
              <a:latin typeface="Verdana"/>
              <a:ea typeface="Verdana"/>
              <a:cs typeface="Verdana"/>
              <a:sym typeface="Verdana"/>
            </a:endParaRPr>
          </a:p>
          <a:p>
            <a:pPr marL="0" marR="0" lvl="0" indent="0" algn="l" rtl="0">
              <a:lnSpc>
                <a:spcPct val="100000"/>
              </a:lnSpc>
              <a:spcBef>
                <a:spcPts val="800"/>
              </a:spcBef>
              <a:spcAft>
                <a:spcPts val="0"/>
              </a:spcAft>
              <a:buClr>
                <a:schemeClr val="dk1"/>
              </a:buClr>
              <a:buSzPct val="100000"/>
              <a:buFont typeface="Arial"/>
              <a:buNone/>
            </a:pPr>
            <a:endParaRPr sz="1500">
              <a:solidFill>
                <a:schemeClr val="dk1"/>
              </a:solidFill>
              <a:latin typeface="Verdana"/>
              <a:ea typeface="Verdana"/>
              <a:cs typeface="Verdana"/>
              <a:sym typeface="Verdana"/>
            </a:endParaRPr>
          </a:p>
          <a:p>
            <a:pPr marL="0" marR="0" lvl="0" indent="0" algn="l" rtl="0">
              <a:lnSpc>
                <a:spcPct val="100000"/>
              </a:lnSpc>
              <a:spcBef>
                <a:spcPts val="800"/>
              </a:spcBef>
              <a:spcAft>
                <a:spcPts val="0"/>
              </a:spcAft>
              <a:buClr>
                <a:schemeClr val="dk1"/>
              </a:buClr>
              <a:buSzPct val="100000"/>
              <a:buFont typeface="Arial"/>
              <a:buNone/>
            </a:pPr>
            <a:endParaRPr sz="1700">
              <a:solidFill>
                <a:schemeClr val="dk1"/>
              </a:solidFill>
              <a:latin typeface="Verdana"/>
              <a:ea typeface="Verdana"/>
              <a:cs typeface="Verdana"/>
              <a:sym typeface="Verdana"/>
            </a:endParaRPr>
          </a:p>
          <a:p>
            <a:pPr marL="0" marR="0" lvl="0" indent="0" algn="l" rtl="0">
              <a:lnSpc>
                <a:spcPct val="100000"/>
              </a:lnSpc>
              <a:spcBef>
                <a:spcPts val="800"/>
              </a:spcBef>
              <a:spcAft>
                <a:spcPts val="0"/>
              </a:spcAft>
              <a:buClr>
                <a:schemeClr val="dk1"/>
              </a:buClr>
              <a:buSzPct val="100000"/>
              <a:buFont typeface="Arial"/>
              <a:buNone/>
            </a:pPr>
            <a:endParaRPr sz="1700">
              <a:solidFill>
                <a:schemeClr val="dk1"/>
              </a:solidFill>
              <a:latin typeface="Verdana"/>
              <a:ea typeface="Verdana"/>
              <a:cs typeface="Verdana"/>
              <a:sym typeface="Verdana"/>
            </a:endParaRPr>
          </a:p>
          <a:p>
            <a:pPr marL="0" marR="0" lvl="0" indent="0" algn="l" rtl="0">
              <a:lnSpc>
                <a:spcPct val="100000"/>
              </a:lnSpc>
              <a:spcBef>
                <a:spcPts val="800"/>
              </a:spcBef>
              <a:spcAft>
                <a:spcPts val="0"/>
              </a:spcAft>
              <a:buClr>
                <a:schemeClr val="dk1"/>
              </a:buClr>
              <a:buSzPct val="100000"/>
              <a:buFont typeface="Arial"/>
              <a:buNone/>
            </a:pPr>
            <a:r>
              <a:rPr lang="en" sz="1700">
                <a:solidFill>
                  <a:schemeClr val="dk1"/>
                </a:solidFill>
                <a:latin typeface="Verdana"/>
                <a:ea typeface="Verdana"/>
                <a:cs typeface="Verdana"/>
                <a:sym typeface="Verdana"/>
              </a:rPr>
              <a:t>The Red Carpet Program (RCP) is a package of services to increase early linkage and retention on HIV Treatment for AYLHIV (10-24 years) and evolved to supporting all AYLHIV in care at the community and facility levels</a:t>
            </a:r>
            <a:endParaRPr sz="1500">
              <a:solidFill>
                <a:schemeClr val="dk1"/>
              </a:solidFill>
              <a:latin typeface="Verdana"/>
              <a:ea typeface="Verdana"/>
              <a:cs typeface="Verdana"/>
              <a:sym typeface="Verdana"/>
            </a:endParaRPr>
          </a:p>
        </p:txBody>
      </p:sp>
      <p:sp>
        <p:nvSpPr>
          <p:cNvPr id="468" name="Google Shape;468;p57"/>
          <p:cNvSpPr/>
          <p:nvPr/>
        </p:nvSpPr>
        <p:spPr>
          <a:xfrm>
            <a:off x="1951550" y="2728872"/>
            <a:ext cx="685800" cy="793500"/>
          </a:xfrm>
          <a:prstGeom prst="downArrow">
            <a:avLst>
              <a:gd name="adj1" fmla="val 50000"/>
              <a:gd name="adj2" fmla="val 50000"/>
            </a:avLst>
          </a:prstGeom>
          <a:solidFill>
            <a:schemeClr val="accent3"/>
          </a:solidFill>
          <a:ln w="12700" cap="flat" cmpd="sng">
            <a:solidFill>
              <a:srgbClr val="058987"/>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Verdana"/>
              <a:buNone/>
            </a:pPr>
            <a:endParaRPr sz="1400" b="0" i="0" u="none" strike="noStrike" cap="none">
              <a:solidFill>
                <a:srgbClr val="FFFFFF"/>
              </a:solidFill>
              <a:latin typeface="Libre Franklin"/>
              <a:ea typeface="Libre Franklin"/>
              <a:cs typeface="Libre Franklin"/>
              <a:sym typeface="Libre Franklin"/>
            </a:endParaRPr>
          </a:p>
        </p:txBody>
      </p:sp>
      <p:sp>
        <p:nvSpPr>
          <p:cNvPr id="469" name="Google Shape;469;p57"/>
          <p:cNvSpPr/>
          <p:nvPr/>
        </p:nvSpPr>
        <p:spPr>
          <a:xfrm>
            <a:off x="2952125" y="2820005"/>
            <a:ext cx="1852200" cy="471300"/>
          </a:xfrm>
          <a:prstGeom prst="rect">
            <a:avLst/>
          </a:prstGeom>
          <a:solidFill>
            <a:schemeClr val="accent1"/>
          </a:solidFill>
          <a:ln w="12700" cap="flat" cmpd="sng">
            <a:solidFill>
              <a:srgbClr val="0548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Verdana"/>
                <a:ea typeface="Verdana"/>
                <a:cs typeface="Verdana"/>
                <a:sym typeface="Verdana"/>
              </a:rPr>
              <a:t>Youth-driven model </a:t>
            </a:r>
            <a:endParaRPr sz="1100"/>
          </a:p>
        </p:txBody>
      </p:sp>
      <p:pic>
        <p:nvPicPr>
          <p:cNvPr id="470" name="Google Shape;470;p57"/>
          <p:cNvPicPr preferRelativeResize="0"/>
          <p:nvPr/>
        </p:nvPicPr>
        <p:blipFill rotWithShape="1">
          <a:blip r:embed="rId3">
            <a:alphaModFix/>
          </a:blip>
          <a:srcRect/>
          <a:stretch/>
        </p:blipFill>
        <p:spPr>
          <a:xfrm>
            <a:off x="5787626" y="1424386"/>
            <a:ext cx="2012668" cy="2294728"/>
          </a:xfrm>
          <a:prstGeom prst="rect">
            <a:avLst/>
          </a:prstGeom>
          <a:noFill/>
          <a:ln>
            <a:noFill/>
          </a:ln>
        </p:spPr>
      </p:pic>
      <p:pic>
        <p:nvPicPr>
          <p:cNvPr id="471" name="Google Shape;471;p57"/>
          <p:cNvPicPr preferRelativeResize="0"/>
          <p:nvPr/>
        </p:nvPicPr>
        <p:blipFill rotWithShape="1">
          <a:blip r:embed="rId4">
            <a:alphaModFix/>
          </a:blip>
          <a:srcRect/>
          <a:stretch/>
        </p:blipFill>
        <p:spPr>
          <a:xfrm>
            <a:off x="5484995" y="4444386"/>
            <a:ext cx="1080978" cy="669836"/>
          </a:xfrm>
          <a:prstGeom prst="rect">
            <a:avLst/>
          </a:prstGeom>
          <a:noFill/>
          <a:ln>
            <a:noFill/>
          </a:ln>
        </p:spPr>
      </p:pic>
      <p:sp>
        <p:nvSpPr>
          <p:cNvPr id="472" name="Google Shape;472;p57"/>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8"/>
          <p:cNvSpPr txBox="1">
            <a:spLocks noGrp="1"/>
          </p:cNvSpPr>
          <p:nvPr>
            <p:ph type="title"/>
          </p:nvPr>
        </p:nvSpPr>
        <p:spPr>
          <a:xfrm>
            <a:off x="1829993" y="170844"/>
            <a:ext cx="6905792" cy="917973"/>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rgbClr val="058D8B"/>
              </a:buClr>
              <a:buSzPts val="3000"/>
              <a:buFont typeface="Verdana"/>
              <a:buNone/>
            </a:pPr>
            <a:r>
              <a:rPr lang="en" sz="3000">
                <a:solidFill>
                  <a:srgbClr val="058D8B"/>
                </a:solidFill>
              </a:rPr>
              <a:t>Youth Engagement Across the Red Carpet Program</a:t>
            </a:r>
            <a:endParaRPr/>
          </a:p>
        </p:txBody>
      </p:sp>
      <p:sp>
        <p:nvSpPr>
          <p:cNvPr id="478" name="Google Shape;478;p58"/>
          <p:cNvSpPr txBox="1"/>
          <p:nvPr/>
        </p:nvSpPr>
        <p:spPr>
          <a:xfrm>
            <a:off x="322534" y="1054116"/>
            <a:ext cx="8315281" cy="316242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a:solidFill>
                  <a:schemeClr val="dk1"/>
                </a:solidFill>
                <a:latin typeface="Verdana"/>
                <a:ea typeface="Verdana"/>
                <a:cs typeface="Verdana"/>
                <a:sym typeface="Verdana"/>
              </a:rPr>
              <a:t>Initial discussions with young people in the design of programs and tools </a:t>
            </a:r>
            <a:endParaRPr sz="1100"/>
          </a:p>
          <a:p>
            <a:pPr marL="0" marR="0" lvl="0" indent="0" algn="l" rtl="0">
              <a:lnSpc>
                <a:spcPct val="100000"/>
              </a:lnSpc>
              <a:spcBef>
                <a:spcPts val="800"/>
              </a:spcBef>
              <a:spcAft>
                <a:spcPts val="0"/>
              </a:spcAft>
              <a:buClr>
                <a:schemeClr val="dk1"/>
              </a:buClr>
              <a:buSzPts val="1200"/>
              <a:buFont typeface="Arial"/>
              <a:buNone/>
            </a:pPr>
            <a:r>
              <a:rPr lang="en" sz="1200">
                <a:solidFill>
                  <a:schemeClr val="dk1"/>
                </a:solidFill>
                <a:latin typeface="Verdana"/>
                <a:ea typeface="Verdana"/>
                <a:cs typeface="Verdana"/>
                <a:sym typeface="Verdana"/>
              </a:rPr>
              <a:t>Focus group discussions held in EGPAF-Kenya’s RCP informed programming and adaption in Kenya and Malawi </a:t>
            </a:r>
            <a:endParaRPr sz="1100"/>
          </a:p>
          <a:p>
            <a:pPr marL="0" marR="0" lvl="0" indent="0" algn="l" rtl="0">
              <a:lnSpc>
                <a:spcPct val="100000"/>
              </a:lnSpc>
              <a:spcBef>
                <a:spcPts val="800"/>
              </a:spcBef>
              <a:spcAft>
                <a:spcPts val="0"/>
              </a:spcAft>
              <a:buClr>
                <a:schemeClr val="dk1"/>
              </a:buClr>
              <a:buSzPts val="1200"/>
              <a:buFont typeface="Arial"/>
              <a:buNone/>
            </a:pPr>
            <a:r>
              <a:rPr lang="en" sz="1200">
                <a:solidFill>
                  <a:schemeClr val="dk1"/>
                </a:solidFill>
                <a:latin typeface="Verdana"/>
                <a:ea typeface="Verdana"/>
                <a:cs typeface="Verdana"/>
                <a:sym typeface="Verdana"/>
              </a:rPr>
              <a:t>Introduction of trained youth cadre/youth champions—five per facility (provided stipends, phones, airtime)</a:t>
            </a:r>
            <a:endParaRPr sz="1100"/>
          </a:p>
          <a:p>
            <a:pPr marL="0" marR="0" lvl="0" indent="0" algn="l" rtl="0">
              <a:lnSpc>
                <a:spcPct val="100000"/>
              </a:lnSpc>
              <a:spcBef>
                <a:spcPts val="800"/>
              </a:spcBef>
              <a:spcAft>
                <a:spcPts val="0"/>
              </a:spcAft>
              <a:buClr>
                <a:schemeClr val="dk1"/>
              </a:buClr>
              <a:buSzPts val="1200"/>
              <a:buFont typeface="Arial"/>
              <a:buNone/>
            </a:pPr>
            <a:r>
              <a:rPr lang="en" sz="1200">
                <a:solidFill>
                  <a:schemeClr val="dk1"/>
                </a:solidFill>
                <a:latin typeface="Verdana"/>
                <a:ea typeface="Verdana"/>
                <a:cs typeface="Verdana"/>
                <a:sym typeface="Verdana"/>
              </a:rPr>
              <a:t>Youth champions participate in facility meetings including QI meetings to ensure their perspectives and expertise are included </a:t>
            </a:r>
            <a:endParaRPr sz="1100"/>
          </a:p>
          <a:p>
            <a:pPr marL="0" marR="0" lvl="0" indent="0" algn="l" rtl="0">
              <a:lnSpc>
                <a:spcPct val="100000"/>
              </a:lnSpc>
              <a:spcBef>
                <a:spcPts val="800"/>
              </a:spcBef>
              <a:spcAft>
                <a:spcPts val="0"/>
              </a:spcAft>
              <a:buClr>
                <a:schemeClr val="dk1"/>
              </a:buClr>
              <a:buSzPts val="1200"/>
              <a:buFont typeface="Arial"/>
              <a:buNone/>
            </a:pPr>
            <a:r>
              <a:rPr lang="en" sz="1200">
                <a:solidFill>
                  <a:schemeClr val="dk1"/>
                </a:solidFill>
                <a:latin typeface="Verdana"/>
                <a:ea typeface="Verdana"/>
                <a:cs typeface="Verdana"/>
                <a:sym typeface="Verdana"/>
              </a:rPr>
              <a:t>School and facility-based engagements: supporting teachers and school matrons</a:t>
            </a:r>
            <a:endParaRPr sz="1100"/>
          </a:p>
          <a:p>
            <a:pPr marL="342900" marR="0" lvl="1" indent="-184150" algn="l" rtl="0">
              <a:lnSpc>
                <a:spcPct val="100000"/>
              </a:lnSpc>
              <a:spcBef>
                <a:spcPts val="400"/>
              </a:spcBef>
              <a:spcAft>
                <a:spcPts val="0"/>
              </a:spcAft>
              <a:buClr>
                <a:schemeClr val="dk1"/>
              </a:buClr>
              <a:buSzPts val="900"/>
              <a:buFont typeface="Courier New"/>
              <a:buChar char="o"/>
            </a:pPr>
            <a:r>
              <a:rPr lang="en" sz="900" b="0" i="0" u="none" strike="noStrike" cap="none">
                <a:solidFill>
                  <a:schemeClr val="dk1"/>
                </a:solidFill>
                <a:latin typeface="Verdana"/>
                <a:ea typeface="Verdana"/>
                <a:cs typeface="Verdana"/>
                <a:sym typeface="Verdana"/>
              </a:rPr>
              <a:t>Sensitizations for school staff</a:t>
            </a:r>
            <a:endParaRPr sz="1100"/>
          </a:p>
          <a:p>
            <a:pPr marL="342900" marR="0" lvl="1" indent="-184150" algn="l" rtl="0">
              <a:lnSpc>
                <a:spcPct val="100000"/>
              </a:lnSpc>
              <a:spcBef>
                <a:spcPts val="400"/>
              </a:spcBef>
              <a:spcAft>
                <a:spcPts val="0"/>
              </a:spcAft>
              <a:buClr>
                <a:schemeClr val="dk1"/>
              </a:buClr>
              <a:buSzPts val="900"/>
              <a:buFont typeface="Courier New"/>
              <a:buChar char="o"/>
            </a:pPr>
            <a:r>
              <a:rPr lang="en" sz="900" b="0" i="0" u="none" strike="noStrike" cap="none">
                <a:solidFill>
                  <a:schemeClr val="dk1"/>
                </a:solidFill>
                <a:latin typeface="Verdana"/>
                <a:ea typeface="Verdana"/>
                <a:cs typeface="Verdana"/>
                <a:sym typeface="Verdana"/>
              </a:rPr>
              <a:t>School anti-stigma messaging</a:t>
            </a:r>
            <a:endParaRPr sz="1100"/>
          </a:p>
          <a:p>
            <a:pPr marL="342900" marR="0" lvl="1" indent="-184150" algn="l" rtl="0">
              <a:lnSpc>
                <a:spcPct val="100000"/>
              </a:lnSpc>
              <a:spcBef>
                <a:spcPts val="400"/>
              </a:spcBef>
              <a:spcAft>
                <a:spcPts val="0"/>
              </a:spcAft>
              <a:buClr>
                <a:schemeClr val="dk1"/>
              </a:buClr>
              <a:buSzPts val="900"/>
              <a:buFont typeface="Courier New"/>
              <a:buChar char="o"/>
            </a:pPr>
            <a:r>
              <a:rPr lang="en" sz="900" b="0" i="0" u="none" strike="noStrike" cap="none">
                <a:solidFill>
                  <a:schemeClr val="dk1"/>
                </a:solidFill>
                <a:latin typeface="Verdana"/>
                <a:ea typeface="Verdana"/>
                <a:cs typeface="Verdana"/>
                <a:sym typeface="Verdana"/>
              </a:rPr>
              <a:t>Health clubs</a:t>
            </a:r>
            <a:endParaRPr sz="1100"/>
          </a:p>
          <a:p>
            <a:pPr marL="0" marR="0" lvl="0" indent="0" algn="l" rtl="0">
              <a:lnSpc>
                <a:spcPct val="100000"/>
              </a:lnSpc>
              <a:spcBef>
                <a:spcPts val="800"/>
              </a:spcBef>
              <a:spcAft>
                <a:spcPts val="0"/>
              </a:spcAft>
              <a:buClr>
                <a:schemeClr val="dk1"/>
              </a:buClr>
              <a:buSzPts val="1200"/>
              <a:buFont typeface="Arial"/>
              <a:buNone/>
            </a:pPr>
            <a:r>
              <a:rPr lang="en" sz="1200">
                <a:solidFill>
                  <a:schemeClr val="dk1"/>
                </a:solidFill>
                <a:latin typeface="Verdana"/>
                <a:ea typeface="Verdana"/>
                <a:cs typeface="Verdana"/>
                <a:sym typeface="Verdana"/>
              </a:rPr>
              <a:t>Engaging young people through meetings to develop awareness-building activities </a:t>
            </a:r>
            <a:endParaRPr sz="1100"/>
          </a:p>
          <a:p>
            <a:pPr marL="0" marR="0" lvl="0" indent="0" algn="l" rtl="0">
              <a:lnSpc>
                <a:spcPct val="100000"/>
              </a:lnSpc>
              <a:spcBef>
                <a:spcPts val="800"/>
              </a:spcBef>
              <a:spcAft>
                <a:spcPts val="0"/>
              </a:spcAft>
              <a:buClr>
                <a:schemeClr val="dk1"/>
              </a:buClr>
              <a:buSzPts val="1200"/>
              <a:buFont typeface="Arial"/>
              <a:buNone/>
            </a:pPr>
            <a:r>
              <a:rPr lang="en" sz="1200">
                <a:solidFill>
                  <a:schemeClr val="dk1"/>
                </a:solidFill>
                <a:latin typeface="Verdana"/>
                <a:ea typeface="Verdana"/>
                <a:cs typeface="Verdana"/>
                <a:sym typeface="Verdana"/>
              </a:rPr>
              <a:t>Previous exiting IEC materials were not youth-specific 🡪 integrated youth-created tools from CAYA (cartoon-based treatment literacy, disclosure, etc.)</a:t>
            </a:r>
            <a:endParaRPr sz="1200">
              <a:solidFill>
                <a:schemeClr val="dk1"/>
              </a:solidFill>
              <a:latin typeface="Verdana"/>
              <a:ea typeface="Verdana"/>
              <a:cs typeface="Verdana"/>
              <a:sym typeface="Verdana"/>
            </a:endParaRPr>
          </a:p>
          <a:p>
            <a:pPr marL="0" marR="0" lvl="0" indent="0" algn="l" rtl="0">
              <a:lnSpc>
                <a:spcPct val="100000"/>
              </a:lnSpc>
              <a:spcBef>
                <a:spcPts val="800"/>
              </a:spcBef>
              <a:spcAft>
                <a:spcPts val="0"/>
              </a:spcAft>
              <a:buClr>
                <a:schemeClr val="dk1"/>
              </a:buClr>
              <a:buSzPts val="1200"/>
              <a:buFont typeface="Arial"/>
              <a:buNone/>
            </a:pPr>
            <a:endParaRPr sz="1200">
              <a:solidFill>
                <a:schemeClr val="dk1"/>
              </a:solidFill>
              <a:latin typeface="Verdana"/>
              <a:ea typeface="Verdana"/>
              <a:cs typeface="Verdana"/>
              <a:sym typeface="Verdana"/>
            </a:endParaRPr>
          </a:p>
        </p:txBody>
      </p:sp>
      <p:sp>
        <p:nvSpPr>
          <p:cNvPr id="479" name="Google Shape;479;p58"/>
          <p:cNvSpPr/>
          <p:nvPr/>
        </p:nvSpPr>
        <p:spPr>
          <a:xfrm>
            <a:off x="140242" y="4347437"/>
            <a:ext cx="4801276" cy="395483"/>
          </a:xfrm>
          <a:prstGeom prst="rect">
            <a:avLst/>
          </a:prstGeom>
          <a:solidFill>
            <a:schemeClr val="accent4"/>
          </a:solidFill>
          <a:ln w="12700" cap="flat" cmpd="sng">
            <a:solidFill>
              <a:srgbClr val="642DB7"/>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Verdana"/>
                <a:ea typeface="Verdana"/>
                <a:cs typeface="Verdana"/>
                <a:sym typeface="Verdana"/>
              </a:rPr>
              <a:t>Redesign of the logo with members of the Committee of African Youth Advisors </a:t>
            </a:r>
            <a:endParaRPr sz="1100"/>
          </a:p>
        </p:txBody>
      </p:sp>
      <p:pic>
        <p:nvPicPr>
          <p:cNvPr id="480" name="Google Shape;480;p58"/>
          <p:cNvPicPr preferRelativeResize="0"/>
          <p:nvPr/>
        </p:nvPicPr>
        <p:blipFill rotWithShape="1">
          <a:blip r:embed="rId3">
            <a:alphaModFix/>
          </a:blip>
          <a:srcRect/>
          <a:stretch/>
        </p:blipFill>
        <p:spPr>
          <a:xfrm>
            <a:off x="5802378" y="4203983"/>
            <a:ext cx="1080978" cy="669836"/>
          </a:xfrm>
          <a:prstGeom prst="rect">
            <a:avLst/>
          </a:prstGeom>
          <a:noFill/>
          <a:ln>
            <a:noFill/>
          </a:ln>
        </p:spPr>
      </p:pic>
      <p:sp>
        <p:nvSpPr>
          <p:cNvPr id="481" name="Google Shape;481;p58"/>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9"/>
          <p:cNvSpPr txBox="1">
            <a:spLocks noGrp="1"/>
          </p:cNvSpPr>
          <p:nvPr>
            <p:ph type="title"/>
          </p:nvPr>
        </p:nvSpPr>
        <p:spPr>
          <a:xfrm>
            <a:off x="1572600" y="184994"/>
            <a:ext cx="7486500" cy="918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058D8B"/>
              </a:buClr>
              <a:buSzPts val="2700"/>
              <a:buFont typeface="Verdana"/>
              <a:buNone/>
            </a:pPr>
            <a:r>
              <a:rPr lang="en" sz="2700">
                <a:solidFill>
                  <a:srgbClr val="058D8B"/>
                </a:solidFill>
              </a:rPr>
              <a:t>Trends of adolescents and youth reached at RCP sites and testing yield</a:t>
            </a:r>
            <a:endParaRPr/>
          </a:p>
        </p:txBody>
      </p:sp>
      <p:pic>
        <p:nvPicPr>
          <p:cNvPr id="487" name="Google Shape;487;p59"/>
          <p:cNvPicPr preferRelativeResize="0"/>
          <p:nvPr/>
        </p:nvPicPr>
        <p:blipFill rotWithShape="1">
          <a:blip r:embed="rId3">
            <a:alphaModFix/>
          </a:blip>
          <a:srcRect/>
          <a:stretch/>
        </p:blipFill>
        <p:spPr>
          <a:xfrm>
            <a:off x="688452" y="1187393"/>
            <a:ext cx="7767095" cy="3425428"/>
          </a:xfrm>
          <a:prstGeom prst="rect">
            <a:avLst/>
          </a:prstGeom>
          <a:noFill/>
          <a:ln>
            <a:noFill/>
          </a:ln>
        </p:spPr>
      </p:pic>
      <p:cxnSp>
        <p:nvCxnSpPr>
          <p:cNvPr id="488" name="Google Shape;488;p59"/>
          <p:cNvCxnSpPr/>
          <p:nvPr/>
        </p:nvCxnSpPr>
        <p:spPr>
          <a:xfrm>
            <a:off x="2424793" y="1714500"/>
            <a:ext cx="0" cy="2800350"/>
          </a:xfrm>
          <a:prstGeom prst="straightConnector1">
            <a:avLst/>
          </a:prstGeom>
          <a:noFill/>
          <a:ln w="28575" cap="flat" cmpd="sng">
            <a:solidFill>
              <a:srgbClr val="035E5C"/>
            </a:solidFill>
            <a:prstDash val="dash"/>
            <a:miter lim="800000"/>
            <a:headEnd type="none" w="sm" len="sm"/>
            <a:tailEnd type="none" w="sm" len="sm"/>
          </a:ln>
        </p:spPr>
      </p:cxnSp>
      <p:sp>
        <p:nvSpPr>
          <p:cNvPr id="489" name="Google Shape;489;p59"/>
          <p:cNvSpPr/>
          <p:nvPr/>
        </p:nvSpPr>
        <p:spPr>
          <a:xfrm>
            <a:off x="1298122" y="4645138"/>
            <a:ext cx="938870" cy="334736"/>
          </a:xfrm>
          <a:prstGeom prst="rect">
            <a:avLst/>
          </a:prstGeom>
          <a:solidFill>
            <a:schemeClr val="accent1"/>
          </a:solidFill>
          <a:ln w="12700" cap="flat" cmpd="sng">
            <a:solidFill>
              <a:srgbClr val="0548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lt1"/>
                </a:solidFill>
                <a:latin typeface="Verdana"/>
                <a:ea typeface="Verdana"/>
                <a:cs typeface="Verdana"/>
                <a:sym typeface="Verdana"/>
              </a:rPr>
              <a:t>Baseline – pre-RCP </a:t>
            </a:r>
            <a:endParaRPr sz="1100"/>
          </a:p>
        </p:txBody>
      </p:sp>
      <p:pic>
        <p:nvPicPr>
          <p:cNvPr id="490" name="Google Shape;490;p59"/>
          <p:cNvPicPr preferRelativeResize="0"/>
          <p:nvPr/>
        </p:nvPicPr>
        <p:blipFill rotWithShape="1">
          <a:blip r:embed="rId4">
            <a:alphaModFix/>
          </a:blip>
          <a:srcRect/>
          <a:stretch/>
        </p:blipFill>
        <p:spPr>
          <a:xfrm>
            <a:off x="8319320" y="4645139"/>
            <a:ext cx="739785" cy="458414"/>
          </a:xfrm>
          <a:prstGeom prst="rect">
            <a:avLst/>
          </a:prstGeom>
          <a:noFill/>
          <a:ln>
            <a:noFill/>
          </a:ln>
        </p:spPr>
      </p:pic>
      <p:sp>
        <p:nvSpPr>
          <p:cNvPr id="491" name="Google Shape;491;p59"/>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0"/>
          <p:cNvSpPr txBox="1">
            <a:spLocks noGrp="1"/>
          </p:cNvSpPr>
          <p:nvPr>
            <p:ph type="title"/>
          </p:nvPr>
        </p:nvSpPr>
        <p:spPr>
          <a:xfrm>
            <a:off x="1548075" y="172293"/>
            <a:ext cx="5724000" cy="916500"/>
          </a:xfrm>
          <a:prstGeom prst="rect">
            <a:avLst/>
          </a:prstGeom>
          <a:noFill/>
          <a:ln>
            <a:noFill/>
          </a:ln>
        </p:spPr>
        <p:txBody>
          <a:bodyPr spcFirstLastPara="1" wrap="square" lIns="0" tIns="0" rIns="0" bIns="0" anchor="ctr" anchorCtr="0">
            <a:normAutofit/>
          </a:bodyPr>
          <a:lstStyle/>
          <a:p>
            <a:pPr marL="0" lvl="0" indent="0" algn="ctr" rtl="0">
              <a:lnSpc>
                <a:spcPct val="90000"/>
              </a:lnSpc>
              <a:spcBef>
                <a:spcPts val="0"/>
              </a:spcBef>
              <a:spcAft>
                <a:spcPts val="0"/>
              </a:spcAft>
              <a:buClr>
                <a:schemeClr val="accent2"/>
              </a:buClr>
              <a:buSzPts val="3300"/>
              <a:buFont typeface="Verdana"/>
              <a:buNone/>
            </a:pPr>
            <a:r>
              <a:rPr lang="en"/>
              <a:t>Improved Retention</a:t>
            </a:r>
            <a:endParaRPr/>
          </a:p>
        </p:txBody>
      </p:sp>
      <p:sp>
        <p:nvSpPr>
          <p:cNvPr id="497" name="Google Shape;497;p60"/>
          <p:cNvSpPr txBox="1">
            <a:spLocks noGrp="1"/>
          </p:cNvSpPr>
          <p:nvPr>
            <p:ph type="body" idx="1"/>
          </p:nvPr>
        </p:nvSpPr>
        <p:spPr>
          <a:xfrm>
            <a:off x="263769" y="1061665"/>
            <a:ext cx="8251581" cy="2926556"/>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400"/>
              <a:buNone/>
            </a:pPr>
            <a:r>
              <a:rPr lang="en" sz="1400" b="1"/>
              <a:t>Significantly improved retention among AYLHIV</a:t>
            </a:r>
            <a:endParaRPr/>
          </a:p>
          <a:p>
            <a:pPr marL="342900" lvl="1" indent="-177800" algn="l" rtl="0">
              <a:lnSpc>
                <a:spcPct val="100000"/>
              </a:lnSpc>
              <a:spcBef>
                <a:spcPts val="400"/>
              </a:spcBef>
              <a:spcAft>
                <a:spcPts val="0"/>
              </a:spcAft>
              <a:buClr>
                <a:schemeClr val="dk1"/>
              </a:buClr>
              <a:buSzPts val="1200"/>
              <a:buChar char="•"/>
            </a:pPr>
            <a:r>
              <a:rPr lang="en" sz="1200"/>
              <a:t>73% retained at RCP sites at three months compared to 62% in control sites (p=0.08) and 81% at six months compared to 69%, respectively (p=0.004) after ART initiation</a:t>
            </a:r>
            <a:endParaRPr/>
          </a:p>
        </p:txBody>
      </p:sp>
      <p:sp>
        <p:nvSpPr>
          <p:cNvPr id="498" name="Google Shape;498;p60"/>
          <p:cNvSpPr/>
          <p:nvPr/>
        </p:nvSpPr>
        <p:spPr>
          <a:xfrm>
            <a:off x="5818125" y="1734800"/>
            <a:ext cx="3166200" cy="3077700"/>
          </a:xfrm>
          <a:prstGeom prst="wedgeRoundRectCallout">
            <a:avLst>
              <a:gd name="adj1" fmla="val -35747"/>
              <a:gd name="adj2" fmla="val 57099"/>
              <a:gd name="adj3" fmla="val 16667"/>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7000"/>
              </a:lnSpc>
              <a:spcBef>
                <a:spcPts val="0"/>
              </a:spcBef>
              <a:spcAft>
                <a:spcPts val="0"/>
              </a:spcAft>
              <a:buNone/>
            </a:pPr>
            <a:r>
              <a:rPr lang="en" sz="1200">
                <a:solidFill>
                  <a:schemeClr val="dk1"/>
                </a:solidFill>
                <a:latin typeface="Verdana"/>
                <a:ea typeface="Verdana"/>
                <a:cs typeface="Verdana"/>
                <a:sym typeface="Verdana"/>
              </a:rPr>
              <a:t>“I highly appreciate our doctors, together with our adolescent peers, for the care and concern they've been showing us. They have been treating us well as per our expectations…We request our health workers to continue loving, advising, and sharing ideas more so the adolescents sharing problems they have been going through and finding out best solutions to sought the problems out.” </a:t>
            </a:r>
            <a:endParaRPr/>
          </a:p>
          <a:p>
            <a:pPr marL="0" marR="0" lvl="0" indent="0" algn="ctr" rtl="0">
              <a:lnSpc>
                <a:spcPct val="107000"/>
              </a:lnSpc>
              <a:spcBef>
                <a:spcPts val="600"/>
              </a:spcBef>
              <a:spcAft>
                <a:spcPts val="0"/>
              </a:spcAft>
              <a:buNone/>
            </a:pPr>
            <a:r>
              <a:rPr lang="en" sz="1200">
                <a:solidFill>
                  <a:schemeClr val="dk1"/>
                </a:solidFill>
                <a:latin typeface="Verdana"/>
                <a:ea typeface="Verdana"/>
                <a:cs typeface="Verdana"/>
                <a:sym typeface="Verdana"/>
              </a:rPr>
              <a:t>– 17-year-old female RCP client</a:t>
            </a:r>
            <a:endParaRPr/>
          </a:p>
        </p:txBody>
      </p:sp>
      <p:pic>
        <p:nvPicPr>
          <p:cNvPr id="499" name="Google Shape;499;p60"/>
          <p:cNvPicPr preferRelativeResize="0"/>
          <p:nvPr/>
        </p:nvPicPr>
        <p:blipFill rotWithShape="1">
          <a:blip r:embed="rId3">
            <a:alphaModFix/>
          </a:blip>
          <a:srcRect/>
          <a:stretch/>
        </p:blipFill>
        <p:spPr>
          <a:xfrm>
            <a:off x="180948" y="1873347"/>
            <a:ext cx="5637165" cy="3141433"/>
          </a:xfrm>
          <a:prstGeom prst="rect">
            <a:avLst/>
          </a:prstGeom>
          <a:noFill/>
          <a:ln>
            <a:noFill/>
          </a:ln>
        </p:spPr>
      </p:pic>
      <p:pic>
        <p:nvPicPr>
          <p:cNvPr id="500" name="Google Shape;500;p60"/>
          <p:cNvPicPr preferRelativeResize="0"/>
          <p:nvPr/>
        </p:nvPicPr>
        <p:blipFill rotWithShape="1">
          <a:blip r:embed="rId4">
            <a:alphaModFix/>
          </a:blip>
          <a:srcRect/>
          <a:stretch/>
        </p:blipFill>
        <p:spPr>
          <a:xfrm>
            <a:off x="7871991" y="172299"/>
            <a:ext cx="1080978" cy="669836"/>
          </a:xfrm>
          <a:prstGeom prst="rect">
            <a:avLst/>
          </a:prstGeom>
          <a:noFill/>
          <a:ln>
            <a:noFill/>
          </a:ln>
        </p:spPr>
      </p:pic>
      <p:sp>
        <p:nvSpPr>
          <p:cNvPr id="501" name="Google Shape;501;p60"/>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a:spLocks noGrp="1"/>
          </p:cNvSpPr>
          <p:nvPr>
            <p:ph type="body" idx="1"/>
          </p:nvPr>
        </p:nvSpPr>
        <p:spPr>
          <a:xfrm>
            <a:off x="332184" y="1695910"/>
            <a:ext cx="8479631" cy="3077765"/>
          </a:xfrm>
          <a:prstGeom prst="rect">
            <a:avLst/>
          </a:prstGeom>
          <a:noFill/>
          <a:ln>
            <a:noFill/>
          </a:ln>
        </p:spPr>
        <p:txBody>
          <a:bodyPr spcFirstLastPara="1" wrap="square" lIns="0" tIns="0" rIns="0" bIns="0" anchor="t" anchorCtr="0">
            <a:normAutofit/>
          </a:bodyPr>
          <a:lstStyle/>
          <a:p>
            <a:pPr marL="342900" lvl="0" indent="-349250" algn="l" rtl="0">
              <a:lnSpc>
                <a:spcPct val="100000"/>
              </a:lnSpc>
              <a:spcBef>
                <a:spcPts val="0"/>
              </a:spcBef>
              <a:spcAft>
                <a:spcPts val="0"/>
              </a:spcAft>
              <a:buClr>
                <a:schemeClr val="dk1"/>
              </a:buClr>
              <a:buSzPts val="1700"/>
              <a:buFont typeface="Verdana"/>
              <a:buAutoNum type="arabicPeriod"/>
            </a:pPr>
            <a:r>
              <a:rPr lang="en" sz="1700"/>
              <a:t>Participants are able to identify at least one reason meaningful adolescent youth engagement (MAYE) is critical to HIV programs.</a:t>
            </a:r>
            <a:endParaRPr sz="1700"/>
          </a:p>
          <a:p>
            <a:pPr marL="342900" lvl="0" indent="-349250" algn="l" rtl="0">
              <a:lnSpc>
                <a:spcPct val="100000"/>
              </a:lnSpc>
              <a:spcBef>
                <a:spcPts val="800"/>
              </a:spcBef>
              <a:spcAft>
                <a:spcPts val="0"/>
              </a:spcAft>
              <a:buClr>
                <a:schemeClr val="dk1"/>
              </a:buClr>
              <a:buSzPts val="1700"/>
              <a:buFont typeface="Verdana"/>
              <a:buAutoNum type="arabicPeriod"/>
            </a:pPr>
            <a:r>
              <a:rPr lang="en" sz="1700"/>
              <a:t>Participants identify up to two new approaches to youth engagement for integration in their current programming.</a:t>
            </a:r>
            <a:endParaRPr sz="1700"/>
          </a:p>
          <a:p>
            <a:pPr marL="342900" lvl="0" indent="-349250" algn="l" rtl="0">
              <a:lnSpc>
                <a:spcPct val="100000"/>
              </a:lnSpc>
              <a:spcBef>
                <a:spcPts val="800"/>
              </a:spcBef>
              <a:spcAft>
                <a:spcPts val="0"/>
              </a:spcAft>
              <a:buClr>
                <a:schemeClr val="dk1"/>
              </a:buClr>
              <a:buSzPts val="1700"/>
              <a:buFont typeface="Verdana"/>
              <a:buAutoNum type="arabicPeriod"/>
            </a:pPr>
            <a:r>
              <a:rPr lang="en" sz="1700"/>
              <a:t>Participants provide programmatic gaps/barriers to and recommendations to inform development of an advocacy paper on meaningful youth engagement in HIV programs.</a:t>
            </a:r>
            <a:endParaRPr sz="1700"/>
          </a:p>
        </p:txBody>
      </p:sp>
      <p:sp>
        <p:nvSpPr>
          <p:cNvPr id="198" name="Google Shape;198;p34"/>
          <p:cNvSpPr txBox="1">
            <a:spLocks noGrp="1"/>
          </p:cNvSpPr>
          <p:nvPr>
            <p:ph type="title"/>
          </p:nvPr>
        </p:nvSpPr>
        <p:spPr>
          <a:xfrm>
            <a:off x="1871648" y="452750"/>
            <a:ext cx="6474000" cy="918000"/>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accent2"/>
              </a:buClr>
              <a:buSzPts val="3300"/>
              <a:buFont typeface="Verdana"/>
              <a:buNone/>
            </a:pPr>
            <a:r>
              <a:rPr lang="en" sz="2950"/>
              <a:t>Workshop Objectives</a:t>
            </a:r>
            <a:endParaRPr sz="2950"/>
          </a:p>
        </p:txBody>
      </p:sp>
      <p:sp>
        <p:nvSpPr>
          <p:cNvPr id="199" name="Google Shape;199;p34"/>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1"/>
          <p:cNvSpPr txBox="1">
            <a:spLocks noGrp="1"/>
          </p:cNvSpPr>
          <p:nvPr>
            <p:ph type="title"/>
          </p:nvPr>
        </p:nvSpPr>
        <p:spPr>
          <a:xfrm>
            <a:off x="1484050" y="103450"/>
            <a:ext cx="6783600" cy="916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accent2"/>
              </a:buClr>
              <a:buSzPts val="3300"/>
              <a:buFont typeface="Verdana"/>
              <a:buNone/>
            </a:pPr>
            <a:r>
              <a:rPr lang="en"/>
              <a:t>Impacts – GBV Screening</a:t>
            </a:r>
            <a:endParaRPr/>
          </a:p>
        </p:txBody>
      </p:sp>
      <p:pic>
        <p:nvPicPr>
          <p:cNvPr id="507" name="Google Shape;507;p61"/>
          <p:cNvPicPr preferRelativeResize="0"/>
          <p:nvPr/>
        </p:nvPicPr>
        <p:blipFill rotWithShape="1">
          <a:blip r:embed="rId3">
            <a:alphaModFix/>
          </a:blip>
          <a:srcRect/>
          <a:stretch/>
        </p:blipFill>
        <p:spPr>
          <a:xfrm>
            <a:off x="623125" y="1140803"/>
            <a:ext cx="7964322" cy="3136937"/>
          </a:xfrm>
          <a:prstGeom prst="rect">
            <a:avLst/>
          </a:prstGeom>
          <a:noFill/>
          <a:ln>
            <a:noFill/>
          </a:ln>
        </p:spPr>
      </p:pic>
      <p:sp>
        <p:nvSpPr>
          <p:cNvPr id="508" name="Google Shape;508;p61"/>
          <p:cNvSpPr/>
          <p:nvPr/>
        </p:nvSpPr>
        <p:spPr>
          <a:xfrm>
            <a:off x="332200" y="4398600"/>
            <a:ext cx="8255400" cy="504000"/>
          </a:xfrm>
          <a:prstGeom prst="rect">
            <a:avLst/>
          </a:prstGeom>
          <a:noFill/>
          <a:ln>
            <a:noFill/>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en" sz="1700">
                <a:solidFill>
                  <a:schemeClr val="dk1"/>
                </a:solidFill>
                <a:latin typeface="Calibri"/>
                <a:ea typeface="Calibri"/>
                <a:cs typeface="Calibri"/>
                <a:sym typeface="Calibri"/>
              </a:rPr>
              <a:t>Overall RCP sites with support from youth champions </a:t>
            </a:r>
            <a:r>
              <a:rPr lang="en" sz="1700" b="1">
                <a:solidFill>
                  <a:schemeClr val="dk1"/>
                </a:solidFill>
                <a:latin typeface="Calibri"/>
                <a:ea typeface="Calibri"/>
                <a:cs typeface="Calibri"/>
                <a:sym typeface="Calibri"/>
              </a:rPr>
              <a:t>identified 61% (524/862) of all GBV cases</a:t>
            </a:r>
            <a:r>
              <a:rPr lang="en" sz="1700">
                <a:solidFill>
                  <a:schemeClr val="dk1"/>
                </a:solidFill>
                <a:latin typeface="Calibri"/>
                <a:ea typeface="Calibri"/>
                <a:cs typeface="Calibri"/>
                <a:sym typeface="Calibri"/>
              </a:rPr>
              <a:t> identified in reported facilities in the time frame (July-September 2021).</a:t>
            </a:r>
            <a:endParaRPr/>
          </a:p>
        </p:txBody>
      </p:sp>
      <p:sp>
        <p:nvSpPr>
          <p:cNvPr id="509" name="Google Shape;509;p61"/>
          <p:cNvSpPr/>
          <p:nvPr/>
        </p:nvSpPr>
        <p:spPr>
          <a:xfrm rot="10800000" flipH="1">
            <a:off x="6425419" y="2764301"/>
            <a:ext cx="295422" cy="308608"/>
          </a:xfrm>
          <a:prstGeom prst="ellipse">
            <a:avLst/>
          </a:prstGeom>
          <a:noFill/>
          <a:ln w="127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Verdana"/>
              <a:ea typeface="Verdana"/>
              <a:cs typeface="Verdana"/>
              <a:sym typeface="Verdana"/>
            </a:endParaRPr>
          </a:p>
        </p:txBody>
      </p:sp>
      <p:sp>
        <p:nvSpPr>
          <p:cNvPr id="510" name="Google Shape;510;p61"/>
          <p:cNvSpPr/>
          <p:nvPr/>
        </p:nvSpPr>
        <p:spPr>
          <a:xfrm rot="10800000" flipH="1">
            <a:off x="8267657" y="1285435"/>
            <a:ext cx="295422" cy="308608"/>
          </a:xfrm>
          <a:prstGeom prst="ellipse">
            <a:avLst/>
          </a:prstGeom>
          <a:noFill/>
          <a:ln w="127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Verdana"/>
              <a:ea typeface="Verdana"/>
              <a:cs typeface="Verdana"/>
              <a:sym typeface="Verdana"/>
            </a:endParaRPr>
          </a:p>
        </p:txBody>
      </p:sp>
      <p:sp>
        <p:nvSpPr>
          <p:cNvPr id="511" name="Google Shape;511;p61"/>
          <p:cNvSpPr/>
          <p:nvPr/>
        </p:nvSpPr>
        <p:spPr>
          <a:xfrm rot="10800000" flipH="1">
            <a:off x="8024987" y="1787309"/>
            <a:ext cx="295422" cy="308608"/>
          </a:xfrm>
          <a:prstGeom prst="ellipse">
            <a:avLst/>
          </a:prstGeom>
          <a:noFill/>
          <a:ln w="127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Verdana"/>
              <a:ea typeface="Verdana"/>
              <a:cs typeface="Verdana"/>
              <a:sym typeface="Verdana"/>
            </a:endParaRPr>
          </a:p>
        </p:txBody>
      </p:sp>
      <p:sp>
        <p:nvSpPr>
          <p:cNvPr id="512" name="Google Shape;512;p61"/>
          <p:cNvSpPr/>
          <p:nvPr/>
        </p:nvSpPr>
        <p:spPr>
          <a:xfrm rot="10800000" flipH="1">
            <a:off x="7578586" y="2095916"/>
            <a:ext cx="295422" cy="308608"/>
          </a:xfrm>
          <a:prstGeom prst="ellipse">
            <a:avLst/>
          </a:prstGeom>
          <a:noFill/>
          <a:ln w="127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Verdana"/>
              <a:ea typeface="Verdana"/>
              <a:cs typeface="Verdana"/>
              <a:sym typeface="Verdana"/>
            </a:endParaRPr>
          </a:p>
        </p:txBody>
      </p:sp>
      <p:sp>
        <p:nvSpPr>
          <p:cNvPr id="513" name="Google Shape;513;p61"/>
          <p:cNvSpPr/>
          <p:nvPr/>
        </p:nvSpPr>
        <p:spPr>
          <a:xfrm rot="10800000" flipH="1">
            <a:off x="7353751" y="2284244"/>
            <a:ext cx="295422" cy="308608"/>
          </a:xfrm>
          <a:prstGeom prst="ellipse">
            <a:avLst/>
          </a:prstGeom>
          <a:noFill/>
          <a:ln w="127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Verdana"/>
              <a:ea typeface="Verdana"/>
              <a:cs typeface="Verdana"/>
              <a:sym typeface="Verdana"/>
            </a:endParaRPr>
          </a:p>
        </p:txBody>
      </p:sp>
      <p:sp>
        <p:nvSpPr>
          <p:cNvPr id="514" name="Google Shape;514;p61"/>
          <p:cNvSpPr/>
          <p:nvPr/>
        </p:nvSpPr>
        <p:spPr>
          <a:xfrm rot="10800000" flipH="1">
            <a:off x="7130426" y="2400663"/>
            <a:ext cx="295422" cy="308608"/>
          </a:xfrm>
          <a:prstGeom prst="ellipse">
            <a:avLst/>
          </a:prstGeom>
          <a:noFill/>
          <a:ln w="127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Verdana"/>
              <a:ea typeface="Verdana"/>
              <a:cs typeface="Verdana"/>
              <a:sym typeface="Verdana"/>
            </a:endParaRPr>
          </a:p>
        </p:txBody>
      </p:sp>
      <p:pic>
        <p:nvPicPr>
          <p:cNvPr id="515" name="Google Shape;515;p61"/>
          <p:cNvPicPr preferRelativeResize="0"/>
          <p:nvPr/>
        </p:nvPicPr>
        <p:blipFill rotWithShape="1">
          <a:blip r:embed="rId4">
            <a:alphaModFix/>
          </a:blip>
          <a:srcRect/>
          <a:stretch/>
        </p:blipFill>
        <p:spPr>
          <a:xfrm>
            <a:off x="7871991" y="154430"/>
            <a:ext cx="1080978" cy="669836"/>
          </a:xfrm>
          <a:prstGeom prst="rect">
            <a:avLst/>
          </a:prstGeom>
          <a:noFill/>
          <a:ln>
            <a:noFill/>
          </a:ln>
        </p:spPr>
      </p:pic>
      <p:sp>
        <p:nvSpPr>
          <p:cNvPr id="516" name="Google Shape;516;p61"/>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2"/>
          <p:cNvSpPr txBox="1">
            <a:spLocks noGrp="1"/>
          </p:cNvSpPr>
          <p:nvPr>
            <p:ph type="title"/>
          </p:nvPr>
        </p:nvSpPr>
        <p:spPr>
          <a:xfrm>
            <a:off x="2610499" y="330994"/>
            <a:ext cx="5908117" cy="917973"/>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58D8B"/>
              </a:buClr>
              <a:buSzPts val="2700"/>
              <a:buFont typeface="Verdana"/>
              <a:buNone/>
            </a:pPr>
            <a:r>
              <a:rPr lang="en" sz="2700">
                <a:solidFill>
                  <a:srgbClr val="058D8B"/>
                </a:solidFill>
              </a:rPr>
              <a:t>Recommendations </a:t>
            </a:r>
            <a:endParaRPr sz="2700">
              <a:solidFill>
                <a:srgbClr val="058D8B"/>
              </a:solidFill>
            </a:endParaRPr>
          </a:p>
        </p:txBody>
      </p:sp>
      <p:sp>
        <p:nvSpPr>
          <p:cNvPr id="522" name="Google Shape;522;p62"/>
          <p:cNvSpPr txBox="1"/>
          <p:nvPr/>
        </p:nvSpPr>
        <p:spPr>
          <a:xfrm>
            <a:off x="268367" y="1107385"/>
            <a:ext cx="5908117" cy="3705121"/>
          </a:xfrm>
          <a:prstGeom prst="rect">
            <a:avLst/>
          </a:prstGeom>
          <a:noFill/>
          <a:ln>
            <a:noFill/>
          </a:ln>
        </p:spPr>
        <p:txBody>
          <a:bodyPr spcFirstLastPara="1" wrap="square" lIns="68575" tIns="34275" rIns="68575" bIns="34275" anchor="t" anchorCtr="0">
            <a:normAutofit/>
          </a:bodyPr>
          <a:lstStyle/>
          <a:p>
            <a:pPr marL="254000" marR="0" lvl="0" indent="-247650" algn="l" rtl="0">
              <a:lnSpc>
                <a:spcPct val="100000"/>
              </a:lnSpc>
              <a:spcBef>
                <a:spcPts val="0"/>
              </a:spcBef>
              <a:spcAft>
                <a:spcPts val="0"/>
              </a:spcAft>
              <a:buClr>
                <a:schemeClr val="dk1"/>
              </a:buClr>
              <a:buSzPts val="1500"/>
              <a:buFont typeface="Arial"/>
              <a:buChar char="•"/>
            </a:pPr>
            <a:r>
              <a:rPr lang="en" sz="1500">
                <a:solidFill>
                  <a:schemeClr val="dk1"/>
                </a:solidFill>
                <a:latin typeface="Verdana"/>
                <a:ea typeface="Verdana"/>
                <a:cs typeface="Verdana"/>
                <a:sym typeface="Verdana"/>
              </a:rPr>
              <a:t>Intentional engagement with young people throughout the life of a project—from inception, design, implementation, and evaluation</a:t>
            </a:r>
            <a:endParaRPr sz="1100"/>
          </a:p>
          <a:p>
            <a:pPr marL="254000" marR="0" lvl="0" indent="-247650" algn="l" rtl="0">
              <a:lnSpc>
                <a:spcPct val="100000"/>
              </a:lnSpc>
              <a:spcBef>
                <a:spcPts val="800"/>
              </a:spcBef>
              <a:spcAft>
                <a:spcPts val="0"/>
              </a:spcAft>
              <a:buClr>
                <a:schemeClr val="dk1"/>
              </a:buClr>
              <a:buSzPts val="1500"/>
              <a:buFont typeface="Arial"/>
              <a:buChar char="•"/>
            </a:pPr>
            <a:r>
              <a:rPr lang="en" sz="1500">
                <a:solidFill>
                  <a:schemeClr val="dk1"/>
                </a:solidFill>
                <a:latin typeface="Verdana"/>
                <a:ea typeface="Verdana"/>
                <a:cs typeface="Verdana"/>
                <a:sym typeface="Verdana"/>
              </a:rPr>
              <a:t>Provide ample support for young people to grow with the program</a:t>
            </a:r>
            <a:endParaRPr sz="1100"/>
          </a:p>
          <a:p>
            <a:pPr marL="596900" marR="0" lvl="1" indent="-2667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Verdana"/>
                <a:ea typeface="Verdana"/>
                <a:cs typeface="Verdana"/>
                <a:sym typeface="Verdana"/>
              </a:rPr>
              <a:t>Mentorship, ongoing capacity building, stipends, leadership roles, support structures (supervision, mental health)</a:t>
            </a:r>
            <a:endParaRPr sz="1100"/>
          </a:p>
          <a:p>
            <a:pPr marL="254000" marR="0" lvl="0" indent="-247650" algn="l" rtl="0">
              <a:lnSpc>
                <a:spcPct val="100000"/>
              </a:lnSpc>
              <a:spcBef>
                <a:spcPts val="800"/>
              </a:spcBef>
              <a:spcAft>
                <a:spcPts val="0"/>
              </a:spcAft>
              <a:buClr>
                <a:schemeClr val="dk1"/>
              </a:buClr>
              <a:buSzPts val="1500"/>
              <a:buFont typeface="Arial"/>
              <a:buChar char="•"/>
            </a:pPr>
            <a:r>
              <a:rPr lang="en" sz="1500">
                <a:solidFill>
                  <a:schemeClr val="dk1"/>
                </a:solidFill>
                <a:latin typeface="Verdana"/>
                <a:ea typeface="Verdana"/>
                <a:cs typeface="Verdana"/>
                <a:sym typeface="Verdana"/>
              </a:rPr>
              <a:t>Include youth in the data capture and ongoing monitoring to react to real-time trends </a:t>
            </a:r>
            <a:endParaRPr sz="1100"/>
          </a:p>
          <a:p>
            <a:pPr marL="254000" marR="0" lvl="0" indent="-247650" algn="l" rtl="0">
              <a:lnSpc>
                <a:spcPct val="100000"/>
              </a:lnSpc>
              <a:spcBef>
                <a:spcPts val="800"/>
              </a:spcBef>
              <a:spcAft>
                <a:spcPts val="0"/>
              </a:spcAft>
              <a:buClr>
                <a:schemeClr val="dk1"/>
              </a:buClr>
              <a:buSzPts val="1500"/>
              <a:buFont typeface="Arial"/>
              <a:buChar char="•"/>
            </a:pPr>
            <a:r>
              <a:rPr lang="en" sz="1500">
                <a:solidFill>
                  <a:schemeClr val="dk1"/>
                </a:solidFill>
                <a:latin typeface="Verdana"/>
                <a:ea typeface="Verdana"/>
                <a:cs typeface="Verdana"/>
                <a:sym typeface="Verdana"/>
              </a:rPr>
              <a:t>Ensure availability of feedback mechanisms—satisfaction surveys, focus group discussion, and interviews with young people (cadres, patients, etc.) </a:t>
            </a:r>
            <a:endParaRPr sz="1100"/>
          </a:p>
          <a:p>
            <a:pPr marL="342900" marR="0" lvl="1" indent="-101600" algn="l" rtl="0">
              <a:lnSpc>
                <a:spcPct val="100000"/>
              </a:lnSpc>
              <a:spcBef>
                <a:spcPts val="400"/>
              </a:spcBef>
              <a:spcAft>
                <a:spcPts val="0"/>
              </a:spcAft>
              <a:buClr>
                <a:schemeClr val="dk1"/>
              </a:buClr>
              <a:buSzPts val="1400"/>
              <a:buFont typeface="Arial"/>
              <a:buNone/>
            </a:pPr>
            <a:endParaRPr sz="1400" b="0" i="0" u="none" strike="noStrike" cap="none">
              <a:solidFill>
                <a:schemeClr val="dk1"/>
              </a:solidFill>
              <a:latin typeface="Verdana"/>
              <a:ea typeface="Verdana"/>
              <a:cs typeface="Verdana"/>
              <a:sym typeface="Verdana"/>
            </a:endParaRPr>
          </a:p>
          <a:p>
            <a:pPr marL="342900" marR="0" lvl="1" indent="-101600" algn="l" rtl="0">
              <a:lnSpc>
                <a:spcPct val="100000"/>
              </a:lnSpc>
              <a:spcBef>
                <a:spcPts val="400"/>
              </a:spcBef>
              <a:spcAft>
                <a:spcPts val="0"/>
              </a:spcAft>
              <a:buClr>
                <a:schemeClr val="dk1"/>
              </a:buClr>
              <a:buSzPts val="1400"/>
              <a:buFont typeface="Arial"/>
              <a:buNone/>
            </a:pPr>
            <a:endParaRPr sz="1400" b="0" i="0" u="none" strike="noStrike" cap="none">
              <a:solidFill>
                <a:schemeClr val="dk1"/>
              </a:solidFill>
              <a:latin typeface="Verdana"/>
              <a:ea typeface="Verdana"/>
              <a:cs typeface="Verdana"/>
              <a:sym typeface="Verdana"/>
            </a:endParaRPr>
          </a:p>
          <a:p>
            <a:pPr marL="342900" marR="0" lvl="1" indent="-101600" algn="l" rtl="0">
              <a:lnSpc>
                <a:spcPct val="100000"/>
              </a:lnSpc>
              <a:spcBef>
                <a:spcPts val="400"/>
              </a:spcBef>
              <a:spcAft>
                <a:spcPts val="0"/>
              </a:spcAft>
              <a:buClr>
                <a:schemeClr val="dk1"/>
              </a:buClr>
              <a:buSzPts val="1400"/>
              <a:buFont typeface="Arial"/>
              <a:buNone/>
            </a:pPr>
            <a:endParaRPr sz="1400" b="0" i="0" u="none" strike="noStrike" cap="none">
              <a:solidFill>
                <a:schemeClr val="dk1"/>
              </a:solidFill>
              <a:latin typeface="Verdana"/>
              <a:ea typeface="Verdana"/>
              <a:cs typeface="Verdana"/>
              <a:sym typeface="Verdana"/>
            </a:endParaRPr>
          </a:p>
        </p:txBody>
      </p:sp>
      <p:pic>
        <p:nvPicPr>
          <p:cNvPr id="523" name="Google Shape;523;p62"/>
          <p:cNvPicPr preferRelativeResize="0"/>
          <p:nvPr/>
        </p:nvPicPr>
        <p:blipFill rotWithShape="1">
          <a:blip r:embed="rId3">
            <a:alphaModFix/>
          </a:blip>
          <a:srcRect/>
          <a:stretch/>
        </p:blipFill>
        <p:spPr>
          <a:xfrm>
            <a:off x="7424563" y="154750"/>
            <a:ext cx="1320580" cy="969272"/>
          </a:xfrm>
          <a:prstGeom prst="rect">
            <a:avLst/>
          </a:prstGeom>
          <a:noFill/>
          <a:ln>
            <a:noFill/>
          </a:ln>
        </p:spPr>
      </p:pic>
      <p:pic>
        <p:nvPicPr>
          <p:cNvPr id="524" name="Google Shape;524;p62"/>
          <p:cNvPicPr preferRelativeResize="0"/>
          <p:nvPr/>
        </p:nvPicPr>
        <p:blipFill rotWithShape="1">
          <a:blip r:embed="rId4">
            <a:alphaModFix/>
          </a:blip>
          <a:srcRect/>
          <a:stretch/>
        </p:blipFill>
        <p:spPr>
          <a:xfrm>
            <a:off x="6314663" y="1541892"/>
            <a:ext cx="2293144" cy="1705181"/>
          </a:xfrm>
          <a:prstGeom prst="rect">
            <a:avLst/>
          </a:prstGeom>
          <a:noFill/>
          <a:ln>
            <a:noFill/>
          </a:ln>
        </p:spPr>
      </p:pic>
      <p:sp>
        <p:nvSpPr>
          <p:cNvPr id="525" name="Google Shape;525;p62"/>
          <p:cNvSpPr/>
          <p:nvPr/>
        </p:nvSpPr>
        <p:spPr>
          <a:xfrm>
            <a:off x="6371813" y="3299288"/>
            <a:ext cx="2235994" cy="178594"/>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7000"/>
              </a:lnSpc>
              <a:spcBef>
                <a:spcPts val="0"/>
              </a:spcBef>
              <a:spcAft>
                <a:spcPts val="0"/>
              </a:spcAft>
              <a:buNone/>
            </a:pPr>
            <a:r>
              <a:rPr lang="en" sz="800">
                <a:solidFill>
                  <a:schemeClr val="dk1"/>
                </a:solidFill>
                <a:latin typeface="Verdana"/>
                <a:ea typeface="Verdana"/>
                <a:cs typeface="Verdana"/>
                <a:sym typeface="Verdana"/>
              </a:rPr>
              <a:t>Youth Champions in Malawi</a:t>
            </a:r>
            <a:endParaRPr sz="800">
              <a:solidFill>
                <a:schemeClr val="dk1"/>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3"/>
          <p:cNvSpPr txBox="1">
            <a:spLocks noGrp="1"/>
          </p:cNvSpPr>
          <p:nvPr>
            <p:ph type="body" idx="1"/>
          </p:nvPr>
        </p:nvSpPr>
        <p:spPr>
          <a:xfrm>
            <a:off x="332186" y="2442575"/>
            <a:ext cx="4077891" cy="2208006"/>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Clr>
                <a:schemeClr val="dk1"/>
              </a:buClr>
              <a:buSzPts val="1500"/>
              <a:buNone/>
            </a:pPr>
            <a:r>
              <a:rPr lang="en" b="1" i="1"/>
              <a:t>Contact:</a:t>
            </a:r>
            <a:endParaRPr/>
          </a:p>
          <a:p>
            <a:pPr marL="0" lvl="0" indent="0" algn="ctr" rtl="0">
              <a:lnSpc>
                <a:spcPct val="100000"/>
              </a:lnSpc>
              <a:spcBef>
                <a:spcPts val="800"/>
              </a:spcBef>
              <a:spcAft>
                <a:spcPts val="0"/>
              </a:spcAft>
              <a:buClr>
                <a:schemeClr val="dk1"/>
              </a:buClr>
              <a:buSzPts val="1500"/>
              <a:buNone/>
            </a:pPr>
            <a:r>
              <a:rPr lang="en"/>
              <a:t>Cosima Lenz</a:t>
            </a:r>
            <a:endParaRPr/>
          </a:p>
          <a:p>
            <a:pPr marL="0" lvl="0" indent="0" algn="ctr" rtl="0">
              <a:lnSpc>
                <a:spcPct val="100000"/>
              </a:lnSpc>
              <a:spcBef>
                <a:spcPts val="800"/>
              </a:spcBef>
              <a:spcAft>
                <a:spcPts val="0"/>
              </a:spcAft>
              <a:buClr>
                <a:schemeClr val="dk1"/>
              </a:buClr>
              <a:buSzPts val="1500"/>
              <a:buNone/>
            </a:pPr>
            <a:r>
              <a:rPr lang="en" u="sng">
                <a:solidFill>
                  <a:schemeClr val="hlink"/>
                </a:solidFill>
                <a:hlinkClick r:id="rId3"/>
              </a:rPr>
              <a:t>clenz@pedaids.org</a:t>
            </a:r>
            <a:r>
              <a:rPr lang="en"/>
              <a:t> </a:t>
            </a:r>
            <a:endParaRPr/>
          </a:p>
        </p:txBody>
      </p:sp>
      <p:sp>
        <p:nvSpPr>
          <p:cNvPr id="531" name="Google Shape;531;p63"/>
          <p:cNvSpPr txBox="1">
            <a:spLocks noGrp="1"/>
          </p:cNvSpPr>
          <p:nvPr>
            <p:ph type="title"/>
          </p:nvPr>
        </p:nvSpPr>
        <p:spPr>
          <a:xfrm>
            <a:off x="229035" y="1136421"/>
            <a:ext cx="4077900" cy="1071600"/>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rgbClr val="058D8B"/>
              </a:buClr>
              <a:buSzPts val="3300"/>
              <a:buFont typeface="Verdana"/>
              <a:buNone/>
            </a:pPr>
            <a:r>
              <a:rPr lang="en">
                <a:solidFill>
                  <a:srgbClr val="058D8B"/>
                </a:solidFill>
              </a:rPr>
              <a:t>Thank you!</a:t>
            </a:r>
            <a:endParaRPr/>
          </a:p>
        </p:txBody>
      </p:sp>
      <p:pic>
        <p:nvPicPr>
          <p:cNvPr id="532" name="Google Shape;532;p63"/>
          <p:cNvPicPr preferRelativeResize="0">
            <a:picLocks noGrp="1"/>
          </p:cNvPicPr>
          <p:nvPr>
            <p:ph type="pic" idx="2"/>
          </p:nvPr>
        </p:nvPicPr>
        <p:blipFill rotWithShape="1">
          <a:blip r:embed="rId4">
            <a:alphaModFix/>
          </a:blip>
          <a:srcRect l="19668" r="19669"/>
          <a:stretch/>
        </p:blipFill>
        <p:spPr>
          <a:xfrm>
            <a:off x="4733927" y="330996"/>
            <a:ext cx="4077891" cy="4481513"/>
          </a:xfrm>
          <a:prstGeom prst="rect">
            <a:avLst/>
          </a:prstGeom>
          <a:solidFill>
            <a:schemeClr val="accent2"/>
          </a:solidFill>
          <a:ln>
            <a:noFill/>
          </a:ln>
        </p:spPr>
      </p:pic>
      <p:sp>
        <p:nvSpPr>
          <p:cNvPr id="533" name="Google Shape;533;p63"/>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4"/>
          <p:cNvSpPr txBox="1">
            <a:spLocks noGrp="1"/>
          </p:cNvSpPr>
          <p:nvPr>
            <p:ph type="title"/>
          </p:nvPr>
        </p:nvSpPr>
        <p:spPr>
          <a:xfrm>
            <a:off x="332200" y="1397875"/>
            <a:ext cx="8971500" cy="2508300"/>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dk2"/>
              </a:buClr>
              <a:buSzPts val="1500"/>
              <a:buFont typeface="Verdana"/>
              <a:buNone/>
            </a:pPr>
            <a:r>
              <a:rPr lang="en" sz="4100"/>
              <a:t>Layering PrEP onto the DREAMS Program: Using a Peer-Led Model</a:t>
            </a:r>
            <a:endParaRPr sz="4100"/>
          </a:p>
        </p:txBody>
      </p:sp>
      <p:sp>
        <p:nvSpPr>
          <p:cNvPr id="540" name="Google Shape;540;p64"/>
          <p:cNvSpPr txBox="1">
            <a:spLocks noGrp="1"/>
          </p:cNvSpPr>
          <p:nvPr>
            <p:ph type="body" idx="2"/>
          </p:nvPr>
        </p:nvSpPr>
        <p:spPr>
          <a:xfrm>
            <a:off x="2996225" y="3507550"/>
            <a:ext cx="3296700" cy="6873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1200"/>
              <a:buNone/>
            </a:pPr>
            <a:r>
              <a:rPr lang="en"/>
              <a:t>Ms. Mwansa Charity Njelesani,</a:t>
            </a:r>
            <a:endParaRPr/>
          </a:p>
          <a:p>
            <a:pPr marL="0" lvl="0" indent="0" algn="l" rtl="0">
              <a:lnSpc>
                <a:spcPct val="100000"/>
              </a:lnSpc>
              <a:spcBef>
                <a:spcPts val="0"/>
              </a:spcBef>
              <a:spcAft>
                <a:spcPts val="0"/>
              </a:spcAft>
              <a:buClr>
                <a:schemeClr val="dk1"/>
              </a:buClr>
              <a:buSzPts val="1200"/>
              <a:buNone/>
            </a:pPr>
            <a:r>
              <a:rPr lang="en"/>
              <a:t> JSI- USAID DISCOVER-Health Project</a:t>
            </a:r>
            <a:endParaRPr/>
          </a:p>
        </p:txBody>
      </p:sp>
      <p:sp>
        <p:nvSpPr>
          <p:cNvPr id="541" name="Google Shape;541;p64"/>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5"/>
          <p:cNvSpPr txBox="1">
            <a:spLocks noGrp="1"/>
          </p:cNvSpPr>
          <p:nvPr>
            <p:ph type="title"/>
          </p:nvPr>
        </p:nvSpPr>
        <p:spPr>
          <a:xfrm>
            <a:off x="1857777" y="461394"/>
            <a:ext cx="5908200" cy="91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ts val="2700"/>
              <a:buFont typeface="Verdana"/>
              <a:buNone/>
            </a:pPr>
            <a:r>
              <a:rPr lang="en" sz="2700"/>
              <a:t>Conflict of interest disclosure</a:t>
            </a:r>
            <a:endParaRPr/>
          </a:p>
        </p:txBody>
      </p:sp>
      <p:sp>
        <p:nvSpPr>
          <p:cNvPr id="547" name="Google Shape;547;p65"/>
          <p:cNvSpPr txBox="1"/>
          <p:nvPr/>
        </p:nvSpPr>
        <p:spPr>
          <a:xfrm>
            <a:off x="1603385" y="2138324"/>
            <a:ext cx="6162600" cy="1538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Courier New"/>
              <a:buNone/>
            </a:pPr>
            <a:endParaRPr sz="1100">
              <a:solidFill>
                <a:schemeClr val="dk1"/>
              </a:solidFill>
              <a:latin typeface="Verdana"/>
              <a:ea typeface="Verdana"/>
              <a:cs typeface="Verdana"/>
              <a:sym typeface="Verdana"/>
            </a:endParaRPr>
          </a:p>
          <a:p>
            <a:pPr marL="0" marR="0" lvl="0" indent="0" algn="ctr" rtl="0">
              <a:lnSpc>
                <a:spcPct val="100000"/>
              </a:lnSpc>
              <a:spcBef>
                <a:spcPts val="800"/>
              </a:spcBef>
              <a:spcAft>
                <a:spcPts val="0"/>
              </a:spcAft>
              <a:buClr>
                <a:schemeClr val="dk1"/>
              </a:buClr>
              <a:buSzPts val="1100"/>
              <a:buFont typeface="Courier New"/>
              <a:buNone/>
            </a:pPr>
            <a:r>
              <a:rPr lang="en" sz="1100" i="1">
                <a:solidFill>
                  <a:schemeClr val="dk1"/>
                </a:solidFill>
                <a:latin typeface="Verdana"/>
                <a:ea typeface="Verdana"/>
                <a:cs typeface="Verdana"/>
                <a:sym typeface="Verdana"/>
              </a:rPr>
              <a:t>I have no relevant financial relationships with ineligible companies to disclose.</a:t>
            </a:r>
            <a:endParaRPr sz="1100">
              <a:solidFill>
                <a:schemeClr val="dk1"/>
              </a:solidFill>
              <a:latin typeface="Verdana"/>
              <a:ea typeface="Verdana"/>
              <a:cs typeface="Verdana"/>
              <a:sym typeface="Verdana"/>
            </a:endParaRPr>
          </a:p>
        </p:txBody>
      </p:sp>
      <p:sp>
        <p:nvSpPr>
          <p:cNvPr id="548" name="Google Shape;548;p6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6"/>
          <p:cNvSpPr txBox="1">
            <a:spLocks noGrp="1"/>
          </p:cNvSpPr>
          <p:nvPr>
            <p:ph type="body" idx="1"/>
          </p:nvPr>
        </p:nvSpPr>
        <p:spPr>
          <a:xfrm>
            <a:off x="365760" y="1178417"/>
            <a:ext cx="4398264" cy="3466735"/>
          </a:xfrm>
          <a:prstGeom prst="rect">
            <a:avLst/>
          </a:prstGeom>
          <a:noFill/>
          <a:ln>
            <a:noFill/>
          </a:ln>
        </p:spPr>
        <p:txBody>
          <a:bodyPr spcFirstLastPara="1" wrap="square" lIns="0" tIns="0" rIns="0" bIns="0" anchor="t" anchorCtr="0">
            <a:normAutofit fontScale="62500" lnSpcReduction="20000"/>
          </a:bodyPr>
          <a:lstStyle/>
          <a:p>
            <a:pPr marL="139700" lvl="0" indent="-140493" algn="l" rtl="0">
              <a:lnSpc>
                <a:spcPct val="120000"/>
              </a:lnSpc>
              <a:spcBef>
                <a:spcPts val="0"/>
              </a:spcBef>
              <a:spcAft>
                <a:spcPts val="0"/>
              </a:spcAft>
              <a:buClr>
                <a:schemeClr val="accent1"/>
              </a:buClr>
              <a:buSzPct val="138095"/>
              <a:buFont typeface="Arial"/>
              <a:buChar char="•"/>
            </a:pPr>
            <a:r>
              <a:rPr lang="en" sz="2100">
                <a:solidFill>
                  <a:schemeClr val="accent1"/>
                </a:solidFill>
                <a:latin typeface="Verdana"/>
                <a:ea typeface="Verdana"/>
                <a:cs typeface="Verdana"/>
                <a:sym typeface="Verdana"/>
              </a:rPr>
              <a:t>2018: The Government of the Republic of Zambia received a PrEP donation from Gilead Sciences for AGYW (Adolescent Girls &amp; Young Women aged15-24 years old) in DREAMS districts. </a:t>
            </a:r>
            <a:endParaRPr/>
          </a:p>
          <a:p>
            <a:pPr marL="139700" lvl="0" indent="-140493" algn="l" rtl="0">
              <a:lnSpc>
                <a:spcPct val="120000"/>
              </a:lnSpc>
              <a:spcBef>
                <a:spcPts val="1800"/>
              </a:spcBef>
              <a:spcAft>
                <a:spcPts val="0"/>
              </a:spcAft>
              <a:buClr>
                <a:schemeClr val="accent1"/>
              </a:buClr>
              <a:buSzPct val="138095"/>
              <a:buFont typeface="Arial"/>
              <a:buChar char="•"/>
            </a:pPr>
            <a:r>
              <a:rPr lang="en" sz="2100">
                <a:solidFill>
                  <a:schemeClr val="accent1"/>
                </a:solidFill>
                <a:latin typeface="Verdana"/>
                <a:ea typeface="Verdana"/>
                <a:cs typeface="Verdana"/>
                <a:sym typeface="Verdana"/>
              </a:rPr>
              <a:t>2018: USAID DISCOVER-Health mandated as the </a:t>
            </a:r>
            <a:r>
              <a:rPr lang="en" sz="2100" b="1">
                <a:solidFill>
                  <a:schemeClr val="accent1"/>
                </a:solidFill>
                <a:latin typeface="Verdana"/>
                <a:ea typeface="Verdana"/>
                <a:cs typeface="Verdana"/>
                <a:sym typeface="Verdana"/>
              </a:rPr>
              <a:t>sole partner</a:t>
            </a:r>
            <a:r>
              <a:rPr lang="en" sz="2100">
                <a:solidFill>
                  <a:schemeClr val="accent1"/>
                </a:solidFill>
                <a:latin typeface="Verdana"/>
                <a:ea typeface="Verdana"/>
                <a:cs typeface="Verdana"/>
                <a:sym typeface="Verdana"/>
              </a:rPr>
              <a:t> to roll-out PrEP in DREAMS centres.</a:t>
            </a:r>
            <a:endParaRPr/>
          </a:p>
          <a:p>
            <a:pPr marL="139700" lvl="0" indent="-140493" algn="l" rtl="0">
              <a:lnSpc>
                <a:spcPct val="120000"/>
              </a:lnSpc>
              <a:spcBef>
                <a:spcPts val="1800"/>
              </a:spcBef>
              <a:spcAft>
                <a:spcPts val="0"/>
              </a:spcAft>
              <a:buClr>
                <a:schemeClr val="accent1"/>
              </a:buClr>
              <a:buSzPct val="138095"/>
              <a:buFont typeface="Arial"/>
              <a:buChar char="•"/>
            </a:pPr>
            <a:r>
              <a:rPr lang="en" sz="2100">
                <a:solidFill>
                  <a:schemeClr val="accent1"/>
                </a:solidFill>
                <a:latin typeface="Verdana"/>
                <a:ea typeface="Verdana"/>
                <a:cs typeface="Verdana"/>
                <a:sym typeface="Verdana"/>
              </a:rPr>
              <a:t>2022: USAID DISCOVER-Health is operational in </a:t>
            </a:r>
            <a:r>
              <a:rPr lang="en" sz="2100" b="1">
                <a:solidFill>
                  <a:schemeClr val="accent1"/>
                </a:solidFill>
                <a:latin typeface="Verdana"/>
                <a:ea typeface="Verdana"/>
                <a:cs typeface="Verdana"/>
                <a:sym typeface="Verdana"/>
              </a:rPr>
              <a:t>40 centres </a:t>
            </a:r>
            <a:r>
              <a:rPr lang="en" sz="2100">
                <a:solidFill>
                  <a:schemeClr val="accent1"/>
                </a:solidFill>
                <a:latin typeface="Verdana"/>
                <a:ea typeface="Verdana"/>
                <a:cs typeface="Verdana"/>
                <a:sym typeface="Verdana"/>
              </a:rPr>
              <a:t>in 9 DREAMS districts.</a:t>
            </a:r>
            <a:endParaRPr/>
          </a:p>
          <a:p>
            <a:pPr marL="139700" lvl="0" indent="-140493" algn="l" rtl="0">
              <a:lnSpc>
                <a:spcPct val="120000"/>
              </a:lnSpc>
              <a:spcBef>
                <a:spcPts val="1800"/>
              </a:spcBef>
              <a:spcAft>
                <a:spcPts val="0"/>
              </a:spcAft>
              <a:buClr>
                <a:schemeClr val="accent1"/>
              </a:buClr>
              <a:buSzPct val="138095"/>
              <a:buFont typeface="Arial"/>
              <a:buChar char="•"/>
            </a:pPr>
            <a:r>
              <a:rPr lang="en" sz="2100">
                <a:solidFill>
                  <a:schemeClr val="accent1"/>
                </a:solidFill>
                <a:latin typeface="Verdana"/>
                <a:ea typeface="Verdana"/>
                <a:cs typeface="Verdana"/>
                <a:sym typeface="Verdana"/>
              </a:rPr>
              <a:t>PrEP services have been extended to at-risk AGYW in non-DREAMS districts, using a similar peer-led model.   </a:t>
            </a:r>
            <a:endParaRPr/>
          </a:p>
        </p:txBody>
      </p:sp>
      <p:sp>
        <p:nvSpPr>
          <p:cNvPr id="555" name="Google Shape;555;p66"/>
          <p:cNvSpPr txBox="1">
            <a:spLocks noGrp="1"/>
          </p:cNvSpPr>
          <p:nvPr>
            <p:ph type="title"/>
          </p:nvPr>
        </p:nvSpPr>
        <p:spPr>
          <a:xfrm>
            <a:off x="2655893" y="260419"/>
            <a:ext cx="5724600" cy="91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ts val="3300"/>
              <a:buFont typeface="Verdana"/>
              <a:buNone/>
            </a:pPr>
            <a:r>
              <a:rPr lang="en"/>
              <a:t>Background</a:t>
            </a:r>
            <a:endParaRPr/>
          </a:p>
        </p:txBody>
      </p:sp>
      <p:pic>
        <p:nvPicPr>
          <p:cNvPr id="556" name="Google Shape;556;p66"/>
          <p:cNvPicPr preferRelativeResize="0"/>
          <p:nvPr/>
        </p:nvPicPr>
        <p:blipFill rotWithShape="1">
          <a:blip r:embed="rId3">
            <a:alphaModFix/>
          </a:blip>
          <a:srcRect/>
          <a:stretch/>
        </p:blipFill>
        <p:spPr>
          <a:xfrm>
            <a:off x="4754093" y="906378"/>
            <a:ext cx="4239058" cy="3179294"/>
          </a:xfrm>
          <a:prstGeom prst="rect">
            <a:avLst/>
          </a:prstGeom>
          <a:noFill/>
          <a:ln>
            <a:noFill/>
          </a:ln>
        </p:spPr>
      </p:pic>
      <p:sp>
        <p:nvSpPr>
          <p:cNvPr id="557" name="Google Shape;557;p66"/>
          <p:cNvSpPr/>
          <p:nvPr/>
        </p:nvSpPr>
        <p:spPr>
          <a:xfrm>
            <a:off x="5193793" y="4085672"/>
            <a:ext cx="2911860" cy="20774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2060"/>
              </a:buClr>
              <a:buSzPts val="900"/>
              <a:buFont typeface="Verdana"/>
              <a:buNone/>
            </a:pPr>
            <a:r>
              <a:rPr lang="en" sz="900" i="1">
                <a:solidFill>
                  <a:srgbClr val="002060"/>
                </a:solidFill>
                <a:latin typeface="Verdana"/>
                <a:ea typeface="Verdana"/>
                <a:cs typeface="Verdana"/>
                <a:sym typeface="Verdana"/>
              </a:rPr>
              <a:t>A PrEP mentor meets with her PrEP Client</a:t>
            </a:r>
            <a:endParaRPr sz="1100"/>
          </a:p>
        </p:txBody>
      </p:sp>
      <p:sp>
        <p:nvSpPr>
          <p:cNvPr id="558" name="Google Shape;558;p66"/>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7"/>
          <p:cNvSpPr txBox="1">
            <a:spLocks noGrp="1"/>
          </p:cNvSpPr>
          <p:nvPr>
            <p:ph type="title"/>
          </p:nvPr>
        </p:nvSpPr>
        <p:spPr>
          <a:xfrm>
            <a:off x="1825580" y="330994"/>
            <a:ext cx="6986237" cy="917973"/>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accent2"/>
              </a:buClr>
              <a:buSzPct val="100000"/>
              <a:buFont typeface="Verdana"/>
              <a:buNone/>
            </a:pPr>
            <a:r>
              <a:rPr lang="en">
                <a:latin typeface="Verdana"/>
                <a:ea typeface="Verdana"/>
                <a:cs typeface="Verdana"/>
                <a:sym typeface="Verdana"/>
              </a:rPr>
              <a:t>Th</a:t>
            </a:r>
            <a:r>
              <a:rPr lang="en"/>
              <a:t>e Prevention &amp; Behavioural Interventions Peer-led Model</a:t>
            </a:r>
            <a:endParaRPr/>
          </a:p>
        </p:txBody>
      </p:sp>
      <p:pic>
        <p:nvPicPr>
          <p:cNvPr id="565" name="Google Shape;565;p67"/>
          <p:cNvPicPr preferRelativeResize="0"/>
          <p:nvPr/>
        </p:nvPicPr>
        <p:blipFill rotWithShape="1">
          <a:blip r:embed="rId3">
            <a:alphaModFix/>
          </a:blip>
          <a:srcRect t="2585" b="6488"/>
          <a:stretch/>
        </p:blipFill>
        <p:spPr>
          <a:xfrm>
            <a:off x="2068150" y="1248975"/>
            <a:ext cx="5804355" cy="3725452"/>
          </a:xfrm>
          <a:prstGeom prst="rect">
            <a:avLst/>
          </a:prstGeom>
          <a:noFill/>
          <a:ln>
            <a:noFill/>
          </a:ln>
        </p:spPr>
      </p:pic>
      <p:sp>
        <p:nvSpPr>
          <p:cNvPr id="566" name="Google Shape;566;p67"/>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8"/>
          <p:cNvSpPr txBox="1">
            <a:spLocks noGrp="1"/>
          </p:cNvSpPr>
          <p:nvPr>
            <p:ph type="title"/>
          </p:nvPr>
        </p:nvSpPr>
        <p:spPr>
          <a:xfrm>
            <a:off x="2102543" y="209094"/>
            <a:ext cx="5724600" cy="91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ts val="3300"/>
              <a:buFont typeface="Verdana"/>
              <a:buNone/>
            </a:pPr>
            <a:r>
              <a:rPr lang="en"/>
              <a:t>FY22 PrEP Target and Monthly Achievement</a:t>
            </a:r>
            <a:endParaRPr/>
          </a:p>
        </p:txBody>
      </p:sp>
      <p:pic>
        <p:nvPicPr>
          <p:cNvPr id="573" name="Google Shape;573;p68"/>
          <p:cNvPicPr preferRelativeResize="0"/>
          <p:nvPr/>
        </p:nvPicPr>
        <p:blipFill rotWithShape="1">
          <a:blip r:embed="rId3">
            <a:alphaModFix/>
          </a:blip>
          <a:srcRect/>
          <a:stretch/>
        </p:blipFill>
        <p:spPr>
          <a:xfrm>
            <a:off x="332185" y="1362456"/>
            <a:ext cx="8479631" cy="3288125"/>
          </a:xfrm>
          <a:prstGeom prst="rect">
            <a:avLst/>
          </a:prstGeom>
          <a:noFill/>
          <a:ln>
            <a:noFill/>
          </a:ln>
        </p:spPr>
      </p:pic>
      <p:sp>
        <p:nvSpPr>
          <p:cNvPr id="574" name="Google Shape;574;p68"/>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9"/>
          <p:cNvSpPr txBox="1">
            <a:spLocks noGrp="1"/>
          </p:cNvSpPr>
          <p:nvPr>
            <p:ph type="title"/>
          </p:nvPr>
        </p:nvSpPr>
        <p:spPr>
          <a:xfrm>
            <a:off x="2249993" y="288919"/>
            <a:ext cx="5724600" cy="91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ts val="3300"/>
              <a:buFont typeface="Verdana"/>
              <a:buNone/>
            </a:pPr>
            <a:r>
              <a:rPr lang="en"/>
              <a:t>FY22: Q3 PrEP Uptake by age and sex</a:t>
            </a:r>
            <a:endParaRPr/>
          </a:p>
        </p:txBody>
      </p:sp>
      <p:sp>
        <p:nvSpPr>
          <p:cNvPr id="581" name="Google Shape;581;p69"/>
          <p:cNvSpPr txBox="1"/>
          <p:nvPr/>
        </p:nvSpPr>
        <p:spPr>
          <a:xfrm>
            <a:off x="7677550" y="1163199"/>
            <a:ext cx="1302600" cy="3086100"/>
          </a:xfrm>
          <a:prstGeom prst="rect">
            <a:avLst/>
          </a:prstGeom>
          <a:solidFill>
            <a:schemeClr val="accent3"/>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lt1"/>
                </a:solidFill>
                <a:latin typeface="Verdana"/>
                <a:ea typeface="Verdana"/>
                <a:cs typeface="Verdana"/>
                <a:sym typeface="Verdana"/>
              </a:rPr>
              <a:t>DREAMS AGYW accessing PrEP contributed </a:t>
            </a:r>
            <a:r>
              <a:rPr lang="en" sz="1400" b="1">
                <a:solidFill>
                  <a:schemeClr val="lt1"/>
                </a:solidFill>
                <a:latin typeface="Verdana"/>
                <a:ea typeface="Verdana"/>
                <a:cs typeface="Verdana"/>
                <a:sym typeface="Verdana"/>
              </a:rPr>
              <a:t>72% </a:t>
            </a:r>
            <a:r>
              <a:rPr lang="en" sz="1400">
                <a:solidFill>
                  <a:schemeClr val="lt1"/>
                </a:solidFill>
                <a:latin typeface="Verdana"/>
                <a:ea typeface="Verdana"/>
                <a:cs typeface="Verdana"/>
                <a:sym typeface="Verdana"/>
              </a:rPr>
              <a:t>(3,048) of all PrEP initiations among females aged 15-24 years old.</a:t>
            </a:r>
            <a:endParaRPr sz="1400">
              <a:solidFill>
                <a:schemeClr val="lt1"/>
              </a:solidFill>
              <a:latin typeface="Verdana"/>
              <a:ea typeface="Verdana"/>
              <a:cs typeface="Verdana"/>
              <a:sym typeface="Verdana"/>
            </a:endParaRPr>
          </a:p>
          <a:p>
            <a:pPr marL="0" marR="0" lvl="0" indent="0" algn="l" rtl="0">
              <a:spcBef>
                <a:spcPts val="0"/>
              </a:spcBef>
              <a:spcAft>
                <a:spcPts val="0"/>
              </a:spcAft>
              <a:buNone/>
            </a:pPr>
            <a:endParaRPr sz="1400">
              <a:solidFill>
                <a:schemeClr val="lt1"/>
              </a:solidFill>
              <a:latin typeface="Verdana"/>
              <a:ea typeface="Verdana"/>
              <a:cs typeface="Verdana"/>
              <a:sym typeface="Verdana"/>
            </a:endParaRPr>
          </a:p>
        </p:txBody>
      </p:sp>
      <p:sp>
        <p:nvSpPr>
          <p:cNvPr id="582" name="Google Shape;582;p69"/>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38</a:t>
            </a:fld>
            <a:endParaRPr/>
          </a:p>
        </p:txBody>
      </p:sp>
      <p:pic>
        <p:nvPicPr>
          <p:cNvPr id="583" name="Google Shape;583;p69"/>
          <p:cNvPicPr preferRelativeResize="0"/>
          <p:nvPr/>
        </p:nvPicPr>
        <p:blipFill>
          <a:blip r:embed="rId3">
            <a:alphaModFix/>
          </a:blip>
          <a:stretch>
            <a:fillRect/>
          </a:stretch>
        </p:blipFill>
        <p:spPr>
          <a:xfrm>
            <a:off x="589050" y="1355475"/>
            <a:ext cx="6843975" cy="3351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0"/>
          <p:cNvSpPr txBox="1">
            <a:spLocks noGrp="1"/>
          </p:cNvSpPr>
          <p:nvPr>
            <p:ph type="title"/>
          </p:nvPr>
        </p:nvSpPr>
        <p:spPr>
          <a:xfrm>
            <a:off x="1584525" y="236850"/>
            <a:ext cx="7227300" cy="888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accent2"/>
              </a:buClr>
              <a:buSzPct val="100000"/>
              <a:buFont typeface="Verdana"/>
              <a:buNone/>
            </a:pPr>
            <a:r>
              <a:rPr lang="en"/>
              <a:t>AGYW Persistence on PrEP via DREAMS &amp; non-DREAMS sites</a:t>
            </a:r>
            <a:endParaRPr/>
          </a:p>
        </p:txBody>
      </p:sp>
      <p:sp>
        <p:nvSpPr>
          <p:cNvPr id="590" name="Google Shape;590;p70"/>
          <p:cNvSpPr txBox="1"/>
          <p:nvPr/>
        </p:nvSpPr>
        <p:spPr>
          <a:xfrm>
            <a:off x="7029616" y="1832406"/>
            <a:ext cx="1608999" cy="2171748"/>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lnSpc>
                <a:spcPct val="114000"/>
              </a:lnSpc>
              <a:spcBef>
                <a:spcPts val="0"/>
              </a:spcBef>
              <a:spcAft>
                <a:spcPts val="0"/>
              </a:spcAft>
              <a:buNone/>
            </a:pPr>
            <a:r>
              <a:rPr lang="en" sz="1400">
                <a:solidFill>
                  <a:schemeClr val="lt1"/>
                </a:solidFill>
                <a:latin typeface="Verdana"/>
                <a:ea typeface="Verdana"/>
                <a:cs typeface="Verdana"/>
                <a:sym typeface="Verdana"/>
              </a:rPr>
              <a:t>AGYW accessing PrEP via DREAMS sites persisted longer on PrEP than AGYW accessing PrEP via non-DREAMS sites.</a:t>
            </a:r>
            <a:endParaRPr sz="1400">
              <a:solidFill>
                <a:schemeClr val="lt1"/>
              </a:solidFill>
              <a:latin typeface="Verdana"/>
              <a:ea typeface="Verdana"/>
              <a:cs typeface="Verdana"/>
              <a:sym typeface="Verdana"/>
            </a:endParaRPr>
          </a:p>
          <a:p>
            <a:pPr marL="0" marR="0" lvl="0" indent="0" algn="l" rtl="0">
              <a:spcBef>
                <a:spcPts val="0"/>
              </a:spcBef>
              <a:spcAft>
                <a:spcPts val="0"/>
              </a:spcAft>
              <a:buNone/>
            </a:pPr>
            <a:endParaRPr sz="1400">
              <a:solidFill>
                <a:schemeClr val="lt1"/>
              </a:solidFill>
              <a:latin typeface="Verdana"/>
              <a:ea typeface="Verdana"/>
              <a:cs typeface="Verdana"/>
              <a:sym typeface="Verdana"/>
            </a:endParaRPr>
          </a:p>
        </p:txBody>
      </p:sp>
      <p:sp>
        <p:nvSpPr>
          <p:cNvPr id="591" name="Google Shape;591;p70"/>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39</a:t>
            </a:fld>
            <a:endParaRPr/>
          </a:p>
        </p:txBody>
      </p:sp>
      <p:pic>
        <p:nvPicPr>
          <p:cNvPr id="592" name="Google Shape;592;p70"/>
          <p:cNvPicPr preferRelativeResize="0"/>
          <p:nvPr/>
        </p:nvPicPr>
        <p:blipFill>
          <a:blip r:embed="rId3">
            <a:alphaModFix/>
          </a:blip>
          <a:stretch>
            <a:fillRect/>
          </a:stretch>
        </p:blipFill>
        <p:spPr>
          <a:xfrm>
            <a:off x="402475" y="1257675"/>
            <a:ext cx="6599548" cy="3392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5"/>
          <p:cNvSpPr txBox="1">
            <a:spLocks noGrp="1"/>
          </p:cNvSpPr>
          <p:nvPr>
            <p:ph type="title"/>
          </p:nvPr>
        </p:nvSpPr>
        <p:spPr>
          <a:xfrm>
            <a:off x="864925" y="1742642"/>
            <a:ext cx="7414200" cy="918000"/>
          </a:xfrm>
          <a:prstGeom prst="rect">
            <a:avLst/>
          </a:prstGeom>
          <a:noFill/>
          <a:ln>
            <a:noFill/>
          </a:ln>
        </p:spPr>
        <p:txBody>
          <a:bodyPr spcFirstLastPara="1" wrap="square" lIns="0" tIns="0" rIns="0" bIns="0" anchor="t" anchorCtr="0">
            <a:normAutofit fontScale="90000"/>
          </a:bodyPr>
          <a:lstStyle/>
          <a:p>
            <a:pPr marL="0" lvl="0" indent="0" algn="ctr" rtl="0">
              <a:lnSpc>
                <a:spcPct val="90000"/>
              </a:lnSpc>
              <a:spcBef>
                <a:spcPts val="0"/>
              </a:spcBef>
              <a:spcAft>
                <a:spcPts val="0"/>
              </a:spcAft>
              <a:buClr>
                <a:schemeClr val="accent2"/>
              </a:buClr>
              <a:buSzPct val="100000"/>
              <a:buFont typeface="Verdana"/>
              <a:buNone/>
            </a:pPr>
            <a:r>
              <a:rPr lang="en"/>
              <a:t>Prioritizing Meaningful Adolescent Youth Engagement (MAYE)</a:t>
            </a:r>
            <a:br>
              <a:rPr lang="en"/>
            </a:br>
            <a:br>
              <a:rPr lang="en"/>
            </a:br>
            <a:endParaRPr/>
          </a:p>
        </p:txBody>
      </p:sp>
      <p:sp>
        <p:nvSpPr>
          <p:cNvPr id="205" name="Google Shape;205;p35"/>
          <p:cNvSpPr txBox="1"/>
          <p:nvPr/>
        </p:nvSpPr>
        <p:spPr>
          <a:xfrm>
            <a:off x="637162" y="3481780"/>
            <a:ext cx="7372800" cy="2198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en" sz="1500">
                <a:solidFill>
                  <a:schemeClr val="dk1"/>
                </a:solidFill>
                <a:latin typeface="Verdana"/>
                <a:ea typeface="Verdana"/>
                <a:cs typeface="Verdana"/>
                <a:sym typeface="Verdana"/>
              </a:rPr>
              <a:t>Amy E. Cunningham, MPH, MBA &amp; PgDIP</a:t>
            </a:r>
            <a:endParaRPr sz="1500">
              <a:solidFill>
                <a:schemeClr val="dk1"/>
              </a:solidFill>
              <a:latin typeface="Verdana"/>
              <a:ea typeface="Verdana"/>
              <a:cs typeface="Verdana"/>
              <a:sym typeface="Verdana"/>
            </a:endParaRPr>
          </a:p>
          <a:p>
            <a:pPr marL="0" marR="0" lvl="0" indent="0" algn="ctr" rtl="0">
              <a:lnSpc>
                <a:spcPct val="100000"/>
              </a:lnSpc>
              <a:spcBef>
                <a:spcPts val="800"/>
              </a:spcBef>
              <a:spcAft>
                <a:spcPts val="0"/>
              </a:spcAft>
              <a:buClr>
                <a:schemeClr val="dk1"/>
              </a:buClr>
              <a:buSzPts val="1500"/>
              <a:buFont typeface="Arial"/>
              <a:buNone/>
            </a:pPr>
            <a:r>
              <a:rPr lang="en" sz="1500">
                <a:solidFill>
                  <a:schemeClr val="dk1"/>
                </a:solidFill>
                <a:latin typeface="Verdana"/>
                <a:ea typeface="Verdana"/>
                <a:cs typeface="Verdana"/>
                <a:sym typeface="Verdana"/>
              </a:rPr>
              <a:t>Associate Director for Strategic Operations</a:t>
            </a:r>
            <a:endParaRPr sz="1500">
              <a:solidFill>
                <a:schemeClr val="dk1"/>
              </a:solidFill>
              <a:latin typeface="Verdana"/>
              <a:ea typeface="Verdana"/>
              <a:cs typeface="Verdana"/>
              <a:sym typeface="Verdana"/>
            </a:endParaRPr>
          </a:p>
          <a:p>
            <a:pPr marL="0" marR="0" lvl="0" indent="0" algn="ctr" rtl="0">
              <a:lnSpc>
                <a:spcPct val="100000"/>
              </a:lnSpc>
              <a:spcBef>
                <a:spcPts val="800"/>
              </a:spcBef>
              <a:spcAft>
                <a:spcPts val="0"/>
              </a:spcAft>
              <a:buClr>
                <a:schemeClr val="dk1"/>
              </a:buClr>
              <a:buSzPts val="1500"/>
              <a:buFont typeface="Arial"/>
              <a:buNone/>
            </a:pPr>
            <a:r>
              <a:rPr lang="en" sz="1500">
                <a:solidFill>
                  <a:schemeClr val="dk1"/>
                </a:solidFill>
                <a:latin typeface="Verdana"/>
                <a:ea typeface="Verdana"/>
                <a:cs typeface="Verdana"/>
                <a:sym typeface="Verdana"/>
              </a:rPr>
              <a:t>USAID/Office of HIV/AIDS</a:t>
            </a:r>
            <a:endParaRPr sz="1100"/>
          </a:p>
          <a:p>
            <a:pPr marL="0" marR="0" lvl="0" indent="0" algn="l" rtl="0">
              <a:lnSpc>
                <a:spcPct val="100000"/>
              </a:lnSpc>
              <a:spcBef>
                <a:spcPts val="800"/>
              </a:spcBef>
              <a:spcAft>
                <a:spcPts val="0"/>
              </a:spcAft>
              <a:buClr>
                <a:schemeClr val="dk1"/>
              </a:buClr>
              <a:buSzPts val="1500"/>
              <a:buFont typeface="Arial"/>
              <a:buNone/>
            </a:pPr>
            <a:endParaRPr sz="1500">
              <a:solidFill>
                <a:schemeClr val="dk1"/>
              </a:solidFill>
              <a:latin typeface="Verdana"/>
              <a:ea typeface="Verdana"/>
              <a:cs typeface="Verdana"/>
              <a:sym typeface="Verdana"/>
            </a:endParaRPr>
          </a:p>
          <a:p>
            <a:pPr marL="0" marR="0" lvl="0" indent="0" algn="l" rtl="0">
              <a:lnSpc>
                <a:spcPct val="100000"/>
              </a:lnSpc>
              <a:spcBef>
                <a:spcPts val="800"/>
              </a:spcBef>
              <a:spcAft>
                <a:spcPts val="0"/>
              </a:spcAft>
              <a:buClr>
                <a:schemeClr val="dk1"/>
              </a:buClr>
              <a:buSzPts val="1500"/>
              <a:buFont typeface="Arial"/>
              <a:buNone/>
            </a:pPr>
            <a:endParaRPr sz="1500">
              <a:solidFill>
                <a:schemeClr val="dk1"/>
              </a:solidFill>
              <a:latin typeface="Verdana"/>
              <a:ea typeface="Verdana"/>
              <a:cs typeface="Verdana"/>
              <a:sym typeface="Verdana"/>
            </a:endParaRPr>
          </a:p>
          <a:p>
            <a:pPr marL="0" marR="0" lvl="0" indent="0" algn="l" rtl="0">
              <a:lnSpc>
                <a:spcPct val="100000"/>
              </a:lnSpc>
              <a:spcBef>
                <a:spcPts val="800"/>
              </a:spcBef>
              <a:spcAft>
                <a:spcPts val="0"/>
              </a:spcAft>
              <a:buClr>
                <a:schemeClr val="dk1"/>
              </a:buClr>
              <a:buSzPts val="1500"/>
              <a:buFont typeface="Arial"/>
              <a:buNone/>
            </a:pPr>
            <a:br>
              <a:rPr lang="en" sz="1500">
                <a:solidFill>
                  <a:schemeClr val="dk1"/>
                </a:solidFill>
                <a:latin typeface="Verdana"/>
                <a:ea typeface="Verdana"/>
                <a:cs typeface="Verdana"/>
                <a:sym typeface="Verdana"/>
              </a:rPr>
            </a:br>
            <a:endParaRPr sz="1500">
              <a:solidFill>
                <a:schemeClr val="dk1"/>
              </a:solidFill>
              <a:latin typeface="Verdana"/>
              <a:ea typeface="Verdana"/>
              <a:cs typeface="Verdana"/>
              <a:sym typeface="Verdana"/>
            </a:endParaRPr>
          </a:p>
        </p:txBody>
      </p:sp>
      <p:sp>
        <p:nvSpPr>
          <p:cNvPr id="206" name="Google Shape;206;p3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1"/>
          <p:cNvSpPr txBox="1">
            <a:spLocks noGrp="1"/>
          </p:cNvSpPr>
          <p:nvPr>
            <p:ph type="body" idx="1"/>
          </p:nvPr>
        </p:nvSpPr>
        <p:spPr>
          <a:xfrm>
            <a:off x="4694981" y="875681"/>
            <a:ext cx="3729935" cy="3540872"/>
          </a:xfrm>
          <a:prstGeom prst="rect">
            <a:avLst/>
          </a:prstGeom>
          <a:noFill/>
          <a:ln>
            <a:noFill/>
          </a:ln>
        </p:spPr>
        <p:txBody>
          <a:bodyPr spcFirstLastPara="1" wrap="square" lIns="0" tIns="0" rIns="0" bIns="0" anchor="t" anchorCtr="0">
            <a:noAutofit/>
          </a:bodyPr>
          <a:lstStyle/>
          <a:p>
            <a:pPr marL="292100" lvl="0" indent="-215900" algn="l" rtl="0">
              <a:lnSpc>
                <a:spcPct val="100000"/>
              </a:lnSpc>
              <a:spcBef>
                <a:spcPts val="0"/>
              </a:spcBef>
              <a:spcAft>
                <a:spcPts val="0"/>
              </a:spcAft>
              <a:buClr>
                <a:schemeClr val="accent1"/>
              </a:buClr>
              <a:buSzPts val="1200"/>
              <a:buFont typeface="Arial"/>
              <a:buChar char="•"/>
            </a:pPr>
            <a:r>
              <a:rPr lang="en" sz="1200">
                <a:solidFill>
                  <a:schemeClr val="accent1"/>
                </a:solidFill>
              </a:rPr>
              <a:t>Ongoing mentorship of peer mobilisers i.e. monthly surges to reinforce messaging ahead of demand creation and adherence support.</a:t>
            </a:r>
            <a:endParaRPr/>
          </a:p>
          <a:p>
            <a:pPr marL="292100" lvl="0" indent="-215900" algn="l" rtl="0">
              <a:lnSpc>
                <a:spcPct val="100000"/>
              </a:lnSpc>
              <a:spcBef>
                <a:spcPts val="900"/>
              </a:spcBef>
              <a:spcAft>
                <a:spcPts val="0"/>
              </a:spcAft>
              <a:buClr>
                <a:schemeClr val="accent2"/>
              </a:buClr>
              <a:buSzPts val="1200"/>
              <a:buFont typeface="Arial"/>
              <a:buChar char="•"/>
            </a:pPr>
            <a:r>
              <a:rPr lang="en" sz="1200">
                <a:solidFill>
                  <a:schemeClr val="accent2"/>
                </a:solidFill>
              </a:rPr>
              <a:t>Linkage of peer mentors to DREAMS programme, for their own benefit/economic empowerment. </a:t>
            </a:r>
            <a:endParaRPr/>
          </a:p>
          <a:p>
            <a:pPr marL="292100" lvl="0" indent="-215900" algn="l" rtl="0">
              <a:lnSpc>
                <a:spcPct val="100000"/>
              </a:lnSpc>
              <a:spcBef>
                <a:spcPts val="900"/>
              </a:spcBef>
              <a:spcAft>
                <a:spcPts val="0"/>
              </a:spcAft>
              <a:buClr>
                <a:schemeClr val="accent1"/>
              </a:buClr>
              <a:buSzPts val="1200"/>
              <a:buFont typeface="Arial"/>
              <a:buChar char="•"/>
            </a:pPr>
            <a:r>
              <a:rPr lang="en" sz="1200">
                <a:solidFill>
                  <a:schemeClr val="accent1"/>
                </a:solidFill>
              </a:rPr>
              <a:t>Significant investment in community engagement and sensitization to build ownership and facilitate service uptake.</a:t>
            </a:r>
            <a:endParaRPr/>
          </a:p>
          <a:p>
            <a:pPr marL="292100" lvl="0" indent="-215900" algn="l" rtl="0">
              <a:lnSpc>
                <a:spcPct val="100000"/>
              </a:lnSpc>
              <a:spcBef>
                <a:spcPts val="900"/>
              </a:spcBef>
              <a:spcAft>
                <a:spcPts val="0"/>
              </a:spcAft>
              <a:buClr>
                <a:schemeClr val="accent2"/>
              </a:buClr>
              <a:buSzPts val="1200"/>
              <a:buFont typeface="Arial"/>
              <a:buChar char="•"/>
            </a:pPr>
            <a:r>
              <a:rPr lang="en" sz="1200">
                <a:solidFill>
                  <a:schemeClr val="accent2"/>
                </a:solidFill>
              </a:rPr>
              <a:t>Buy-in from key gatekeepers i.e. parents, partners, and community leaders, to create an enabling environment for PrEP uptake.</a:t>
            </a:r>
            <a:endParaRPr/>
          </a:p>
          <a:p>
            <a:pPr marL="292100" lvl="0" indent="-215900" algn="l" rtl="0">
              <a:lnSpc>
                <a:spcPct val="100000"/>
              </a:lnSpc>
              <a:spcBef>
                <a:spcPts val="900"/>
              </a:spcBef>
              <a:spcAft>
                <a:spcPts val="0"/>
              </a:spcAft>
              <a:buClr>
                <a:schemeClr val="accent1"/>
              </a:buClr>
              <a:buSzPts val="1200"/>
              <a:buFont typeface="Arial"/>
              <a:buChar char="•"/>
            </a:pPr>
            <a:r>
              <a:rPr lang="en" sz="1200">
                <a:solidFill>
                  <a:schemeClr val="accent1"/>
                </a:solidFill>
              </a:rPr>
              <a:t>Put young people at the heart of programming, let them inform and guide, following a human-centered design approach from the outset. </a:t>
            </a:r>
            <a:endParaRPr/>
          </a:p>
        </p:txBody>
      </p:sp>
      <p:sp>
        <p:nvSpPr>
          <p:cNvPr id="598" name="Google Shape;598;p71"/>
          <p:cNvSpPr txBox="1">
            <a:spLocks noGrp="1"/>
          </p:cNvSpPr>
          <p:nvPr>
            <p:ph type="title"/>
          </p:nvPr>
        </p:nvSpPr>
        <p:spPr>
          <a:xfrm>
            <a:off x="2161593" y="221069"/>
            <a:ext cx="5724600" cy="91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ts val="3300"/>
              <a:buFont typeface="Verdana"/>
              <a:buNone/>
            </a:pPr>
            <a:r>
              <a:rPr lang="en"/>
              <a:t>Recommendations</a:t>
            </a:r>
            <a:endParaRPr/>
          </a:p>
        </p:txBody>
      </p:sp>
      <p:pic>
        <p:nvPicPr>
          <p:cNvPr id="599" name="Google Shape;599;p71"/>
          <p:cNvPicPr preferRelativeResize="0">
            <a:picLocks noGrp="1"/>
          </p:cNvPicPr>
          <p:nvPr>
            <p:ph type="pic" idx="2"/>
          </p:nvPr>
        </p:nvPicPr>
        <p:blipFill rotWithShape="1">
          <a:blip r:embed="rId3">
            <a:alphaModFix/>
          </a:blip>
          <a:srcRect l="5835" r="5835"/>
          <a:stretch/>
        </p:blipFill>
        <p:spPr>
          <a:xfrm>
            <a:off x="332185" y="1248967"/>
            <a:ext cx="4281706" cy="3231593"/>
          </a:xfrm>
          <a:prstGeom prst="rect">
            <a:avLst/>
          </a:prstGeom>
          <a:solidFill>
            <a:schemeClr val="accent2"/>
          </a:solidFill>
          <a:ln>
            <a:noFill/>
          </a:ln>
        </p:spPr>
      </p:pic>
      <p:sp>
        <p:nvSpPr>
          <p:cNvPr id="600" name="Google Shape;600;p71"/>
          <p:cNvSpPr/>
          <p:nvPr/>
        </p:nvSpPr>
        <p:spPr>
          <a:xfrm>
            <a:off x="434182" y="939689"/>
            <a:ext cx="3873898"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i="1">
                <a:solidFill>
                  <a:schemeClr val="accent1"/>
                </a:solidFill>
                <a:latin typeface="Verdana"/>
                <a:ea typeface="Verdana"/>
                <a:cs typeface="Verdana"/>
                <a:sym typeface="Verdana"/>
              </a:rPr>
              <a:t>A PrEP mentor meets with her PrEP Clients</a:t>
            </a:r>
            <a:endParaRPr sz="1100"/>
          </a:p>
        </p:txBody>
      </p:sp>
      <p:sp>
        <p:nvSpPr>
          <p:cNvPr id="601" name="Google Shape;601;p71"/>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2"/>
          <p:cNvSpPr txBox="1">
            <a:spLocks noGrp="1"/>
          </p:cNvSpPr>
          <p:nvPr>
            <p:ph type="title"/>
          </p:nvPr>
        </p:nvSpPr>
        <p:spPr>
          <a:xfrm>
            <a:off x="332211" y="1219185"/>
            <a:ext cx="7881900" cy="2605500"/>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accent2"/>
              </a:buClr>
              <a:buSzPts val="3300"/>
              <a:buFont typeface="Verdana"/>
              <a:buNone/>
            </a:pPr>
            <a:r>
              <a:rPr lang="en"/>
              <a:t>Thank you</a:t>
            </a:r>
            <a:br>
              <a:rPr lang="en"/>
            </a:br>
            <a:br>
              <a:rPr lang="en"/>
            </a:br>
            <a:r>
              <a:rPr lang="en"/>
              <a:t>For more information: </a:t>
            </a:r>
            <a:br>
              <a:rPr lang="en"/>
            </a:br>
            <a:r>
              <a:rPr lang="en" sz="2700" u="sng">
                <a:solidFill>
                  <a:schemeClr val="hlink"/>
                </a:solidFill>
                <a:hlinkClick r:id="rId3"/>
              </a:rPr>
              <a:t>Mwansa_Njelesani@zm.jsi.com</a:t>
            </a:r>
            <a:br>
              <a:rPr lang="en" sz="2700"/>
            </a:br>
            <a:br>
              <a:rPr lang="en" sz="2700"/>
            </a:br>
            <a:endParaRPr sz="2700"/>
          </a:p>
        </p:txBody>
      </p:sp>
      <p:sp>
        <p:nvSpPr>
          <p:cNvPr id="607" name="Google Shape;607;p72"/>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3"/>
          <p:cNvSpPr txBox="1">
            <a:spLocks noGrp="1"/>
          </p:cNvSpPr>
          <p:nvPr>
            <p:ph type="title"/>
          </p:nvPr>
        </p:nvSpPr>
        <p:spPr>
          <a:xfrm>
            <a:off x="2013925" y="195002"/>
            <a:ext cx="5724600" cy="91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ts val="3300"/>
              <a:buFont typeface="Verdana"/>
              <a:buNone/>
            </a:pPr>
            <a:r>
              <a:rPr lang="en"/>
              <a:t>Breakout Room Session</a:t>
            </a:r>
            <a:endParaRPr/>
          </a:p>
        </p:txBody>
      </p:sp>
      <p:sp>
        <p:nvSpPr>
          <p:cNvPr id="614" name="Google Shape;614;p73"/>
          <p:cNvSpPr txBox="1"/>
          <p:nvPr/>
        </p:nvSpPr>
        <p:spPr>
          <a:xfrm>
            <a:off x="332182" y="1248967"/>
            <a:ext cx="7688100" cy="3096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n" sz="1500" b="1">
                <a:solidFill>
                  <a:schemeClr val="dk1"/>
                </a:solidFill>
                <a:latin typeface="Verdana"/>
                <a:ea typeface="Verdana"/>
                <a:cs typeface="Verdana"/>
                <a:sym typeface="Verdana"/>
              </a:rPr>
              <a:t>Participants will self-select into one of the groups below:</a:t>
            </a:r>
            <a:endParaRPr sz="1100"/>
          </a:p>
          <a:p>
            <a:pPr marL="342900" marR="0" lvl="0" indent="-336550" algn="l" rtl="0">
              <a:lnSpc>
                <a:spcPct val="100000"/>
              </a:lnSpc>
              <a:spcBef>
                <a:spcPts val="80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Program Design/Implementation</a:t>
            </a:r>
            <a:endParaRPr sz="1100"/>
          </a:p>
          <a:p>
            <a:pPr marL="342900" marR="0" lvl="0" indent="-336550" algn="l" rtl="0">
              <a:lnSpc>
                <a:spcPct val="100000"/>
              </a:lnSpc>
              <a:spcBef>
                <a:spcPts val="80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Research </a:t>
            </a:r>
            <a:endParaRPr sz="1100"/>
          </a:p>
          <a:p>
            <a:pPr marL="342900" marR="0" lvl="0" indent="-336550" algn="l" rtl="0">
              <a:lnSpc>
                <a:spcPct val="100000"/>
              </a:lnSpc>
              <a:spcBef>
                <a:spcPts val="80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Monitoring &amp; Evaluation </a:t>
            </a:r>
            <a:endParaRPr sz="1100"/>
          </a:p>
          <a:p>
            <a:pPr marL="342900" marR="0" lvl="0" indent="-336550" algn="l" rtl="0">
              <a:lnSpc>
                <a:spcPct val="100000"/>
              </a:lnSpc>
              <a:spcBef>
                <a:spcPts val="80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Support for Youth-led Organizations</a:t>
            </a:r>
            <a:endParaRPr sz="1100"/>
          </a:p>
          <a:p>
            <a:pPr marL="0" marR="0" lvl="0" indent="0" algn="l" rtl="0">
              <a:lnSpc>
                <a:spcPct val="100000"/>
              </a:lnSpc>
              <a:spcBef>
                <a:spcPts val="800"/>
              </a:spcBef>
              <a:spcAft>
                <a:spcPts val="0"/>
              </a:spcAft>
              <a:buClr>
                <a:schemeClr val="dk1"/>
              </a:buClr>
              <a:buSzPts val="1500"/>
              <a:buFont typeface="Arial"/>
              <a:buNone/>
            </a:pPr>
            <a:br>
              <a:rPr lang="en" sz="1500">
                <a:solidFill>
                  <a:schemeClr val="dk1"/>
                </a:solidFill>
                <a:latin typeface="Verdana"/>
                <a:ea typeface="Verdana"/>
                <a:cs typeface="Verdana"/>
                <a:sym typeface="Verdana"/>
              </a:rPr>
            </a:br>
            <a:r>
              <a:rPr lang="en" sz="1500" b="1">
                <a:solidFill>
                  <a:schemeClr val="dk1"/>
                </a:solidFill>
                <a:latin typeface="Verdana"/>
                <a:ea typeface="Verdana"/>
                <a:cs typeface="Verdana"/>
                <a:sym typeface="Verdana"/>
              </a:rPr>
              <a:t>Each small group will respond to the following questions:</a:t>
            </a:r>
            <a:endParaRPr sz="1500">
              <a:solidFill>
                <a:schemeClr val="dk1"/>
              </a:solidFill>
              <a:latin typeface="Verdana"/>
              <a:ea typeface="Verdana"/>
              <a:cs typeface="Verdana"/>
              <a:sym typeface="Verdana"/>
            </a:endParaRPr>
          </a:p>
          <a:p>
            <a:pPr marL="0" marR="0" lvl="0" indent="0" algn="l" rtl="0">
              <a:lnSpc>
                <a:spcPct val="100000"/>
              </a:lnSpc>
              <a:spcBef>
                <a:spcPts val="800"/>
              </a:spcBef>
              <a:spcAft>
                <a:spcPts val="0"/>
              </a:spcAft>
              <a:buClr>
                <a:schemeClr val="dk1"/>
              </a:buClr>
              <a:buSzPts val="1500"/>
              <a:buFont typeface="Arial"/>
              <a:buNone/>
            </a:pPr>
            <a:r>
              <a:rPr lang="en" sz="1500">
                <a:solidFill>
                  <a:schemeClr val="dk1"/>
                </a:solidFill>
                <a:latin typeface="Verdana"/>
                <a:ea typeface="Verdana"/>
                <a:cs typeface="Verdana"/>
                <a:sym typeface="Verdana"/>
              </a:rPr>
              <a:t>What are the most critical gaps for MAYE?</a:t>
            </a:r>
            <a:endParaRPr sz="1100"/>
          </a:p>
          <a:p>
            <a:pPr marL="0" marR="0" lvl="0" indent="0" algn="l" rtl="0">
              <a:lnSpc>
                <a:spcPct val="100000"/>
              </a:lnSpc>
              <a:spcBef>
                <a:spcPts val="800"/>
              </a:spcBef>
              <a:spcAft>
                <a:spcPts val="0"/>
              </a:spcAft>
              <a:buClr>
                <a:schemeClr val="dk1"/>
              </a:buClr>
              <a:buSzPts val="1500"/>
              <a:buFont typeface="Arial"/>
              <a:buNone/>
            </a:pPr>
            <a:r>
              <a:rPr lang="en" sz="1500">
                <a:solidFill>
                  <a:schemeClr val="dk1"/>
                </a:solidFill>
                <a:latin typeface="Verdana"/>
                <a:ea typeface="Verdana"/>
                <a:cs typeface="Verdana"/>
                <a:sym typeface="Verdana"/>
              </a:rPr>
              <a:t>What are the top three recommendations/approaches from the small group for overcoming the identified gaps?</a:t>
            </a:r>
            <a:endParaRPr sz="1100"/>
          </a:p>
        </p:txBody>
      </p:sp>
      <p:sp>
        <p:nvSpPr>
          <p:cNvPr id="615" name="Google Shape;615;p73"/>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42</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6"/>
          <p:cNvSpPr txBox="1">
            <a:spLocks noGrp="1"/>
          </p:cNvSpPr>
          <p:nvPr>
            <p:ph type="title"/>
          </p:nvPr>
        </p:nvSpPr>
        <p:spPr>
          <a:xfrm>
            <a:off x="1710860" y="330997"/>
            <a:ext cx="6444600" cy="918000"/>
          </a:xfrm>
          <a:prstGeom prst="rect">
            <a:avLst/>
          </a:prstGeom>
          <a:noFill/>
          <a:ln>
            <a:noFill/>
          </a:ln>
        </p:spPr>
        <p:txBody>
          <a:bodyPr spcFirstLastPara="1" wrap="square" lIns="0" tIns="0" rIns="0" bIns="0" anchor="t" anchorCtr="0">
            <a:normAutofit fontScale="90000"/>
          </a:bodyPr>
          <a:lstStyle/>
          <a:p>
            <a:pPr marL="0" lvl="0" indent="0" algn="ctr" rtl="0">
              <a:lnSpc>
                <a:spcPct val="90000"/>
              </a:lnSpc>
              <a:spcBef>
                <a:spcPts val="0"/>
              </a:spcBef>
              <a:spcAft>
                <a:spcPts val="0"/>
              </a:spcAft>
              <a:buClr>
                <a:schemeClr val="accent2"/>
              </a:buClr>
              <a:buSzPct val="125316"/>
              <a:buFont typeface="Verdana"/>
              <a:buNone/>
            </a:pPr>
            <a:r>
              <a:rPr lang="en" sz="2633"/>
              <a:t>Why is Meaningful Adolescent Youth Engagement (MAYE) important to USAID ?</a:t>
            </a:r>
            <a:br>
              <a:rPr lang="en" strike="sngStrike"/>
            </a:br>
            <a:endParaRPr/>
          </a:p>
        </p:txBody>
      </p:sp>
      <p:sp>
        <p:nvSpPr>
          <p:cNvPr id="212" name="Google Shape;212;p36"/>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5</a:t>
            </a:fld>
            <a:endParaRPr/>
          </a:p>
        </p:txBody>
      </p:sp>
      <p:sp>
        <p:nvSpPr>
          <p:cNvPr id="213" name="Google Shape;213;p36"/>
          <p:cNvSpPr txBox="1"/>
          <p:nvPr/>
        </p:nvSpPr>
        <p:spPr>
          <a:xfrm>
            <a:off x="406700" y="1572825"/>
            <a:ext cx="8064300" cy="2884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200">
                <a:solidFill>
                  <a:schemeClr val="dk1"/>
                </a:solidFill>
                <a:latin typeface="Calibri"/>
                <a:ea typeface="Calibri"/>
                <a:cs typeface="Calibri"/>
                <a:sym typeface="Calibri"/>
              </a:rPr>
              <a:t>“</a:t>
            </a:r>
            <a:r>
              <a:rPr lang="en" sz="2200" b="1">
                <a:solidFill>
                  <a:schemeClr val="accent1"/>
                </a:solidFill>
                <a:latin typeface="Calibri"/>
                <a:ea typeface="Calibri"/>
                <a:cs typeface="Calibri"/>
                <a:sym typeface="Calibri"/>
              </a:rPr>
              <a:t>Meaningful youth engagement</a:t>
            </a:r>
            <a:r>
              <a:rPr lang="en" sz="2200">
                <a:solidFill>
                  <a:schemeClr val="dk1"/>
                </a:solidFill>
                <a:latin typeface="Calibri"/>
                <a:ea typeface="Calibri"/>
                <a:cs typeface="Calibri"/>
                <a:sym typeface="Calibri"/>
              </a:rPr>
              <a:t> is an </a:t>
            </a:r>
            <a:r>
              <a:rPr lang="en" sz="2200" b="1">
                <a:solidFill>
                  <a:schemeClr val="dk1"/>
                </a:solidFill>
                <a:latin typeface="Calibri"/>
                <a:ea typeface="Calibri"/>
                <a:cs typeface="Calibri"/>
                <a:sym typeface="Calibri"/>
              </a:rPr>
              <a:t>inclusive</a:t>
            </a:r>
            <a:r>
              <a:rPr lang="en" sz="2200">
                <a:solidFill>
                  <a:schemeClr val="dk1"/>
                </a:solidFill>
                <a:latin typeface="Calibri"/>
                <a:ea typeface="Calibri"/>
                <a:cs typeface="Calibri"/>
                <a:sym typeface="Calibri"/>
              </a:rPr>
              <a:t>, </a:t>
            </a:r>
            <a:r>
              <a:rPr lang="en" sz="2200" b="1">
                <a:solidFill>
                  <a:schemeClr val="dk1"/>
                </a:solidFill>
                <a:latin typeface="Calibri"/>
                <a:ea typeface="Calibri"/>
                <a:cs typeface="Calibri"/>
                <a:sym typeface="Calibri"/>
              </a:rPr>
              <a:t>intentional</a:t>
            </a:r>
            <a:r>
              <a:rPr lang="en" sz="2200">
                <a:solidFill>
                  <a:schemeClr val="dk1"/>
                </a:solidFill>
                <a:latin typeface="Calibri"/>
                <a:ea typeface="Calibri"/>
                <a:cs typeface="Calibri"/>
                <a:sym typeface="Calibri"/>
              </a:rPr>
              <a:t>, mutually-respectful </a:t>
            </a:r>
            <a:r>
              <a:rPr lang="en" sz="2200" b="1">
                <a:solidFill>
                  <a:schemeClr val="dk1"/>
                </a:solidFill>
                <a:latin typeface="Calibri"/>
                <a:ea typeface="Calibri"/>
                <a:cs typeface="Calibri"/>
                <a:sym typeface="Calibri"/>
              </a:rPr>
              <a:t>partnership </a:t>
            </a:r>
            <a:r>
              <a:rPr lang="en" sz="2200">
                <a:solidFill>
                  <a:schemeClr val="dk1"/>
                </a:solidFill>
                <a:latin typeface="Calibri"/>
                <a:ea typeface="Calibri"/>
                <a:cs typeface="Calibri"/>
                <a:sym typeface="Calibri"/>
              </a:rPr>
              <a:t>between youth and adults whereby </a:t>
            </a:r>
            <a:r>
              <a:rPr lang="en" sz="2200" b="1">
                <a:solidFill>
                  <a:schemeClr val="dk1"/>
                </a:solidFill>
                <a:latin typeface="Calibri"/>
                <a:ea typeface="Calibri"/>
                <a:cs typeface="Calibri"/>
                <a:sym typeface="Calibri"/>
              </a:rPr>
              <a:t>power </a:t>
            </a:r>
            <a:r>
              <a:rPr lang="en" sz="2200">
                <a:solidFill>
                  <a:schemeClr val="dk1"/>
                </a:solidFill>
                <a:latin typeface="Calibri"/>
                <a:ea typeface="Calibri"/>
                <a:cs typeface="Calibri"/>
                <a:sym typeface="Calibri"/>
              </a:rPr>
              <a:t>is </a:t>
            </a:r>
            <a:r>
              <a:rPr lang="en" sz="2200" b="1">
                <a:solidFill>
                  <a:schemeClr val="dk1"/>
                </a:solidFill>
                <a:latin typeface="Calibri"/>
                <a:ea typeface="Calibri"/>
                <a:cs typeface="Calibri"/>
                <a:sym typeface="Calibri"/>
              </a:rPr>
              <a:t>shared</a:t>
            </a:r>
            <a:r>
              <a:rPr lang="en" sz="2200">
                <a:solidFill>
                  <a:schemeClr val="dk1"/>
                </a:solidFill>
                <a:latin typeface="Calibri"/>
                <a:ea typeface="Calibri"/>
                <a:cs typeface="Calibri"/>
                <a:sym typeface="Calibri"/>
              </a:rPr>
              <a:t>, respective </a:t>
            </a:r>
            <a:r>
              <a:rPr lang="en" sz="2200" b="1">
                <a:solidFill>
                  <a:schemeClr val="dk1"/>
                </a:solidFill>
                <a:latin typeface="Calibri"/>
                <a:ea typeface="Calibri"/>
                <a:cs typeface="Calibri"/>
                <a:sym typeface="Calibri"/>
              </a:rPr>
              <a:t>contributions </a:t>
            </a:r>
            <a:r>
              <a:rPr lang="en" sz="2200">
                <a:solidFill>
                  <a:schemeClr val="dk1"/>
                </a:solidFill>
                <a:latin typeface="Calibri"/>
                <a:ea typeface="Calibri"/>
                <a:cs typeface="Calibri"/>
                <a:sym typeface="Calibri"/>
              </a:rPr>
              <a:t>are </a:t>
            </a:r>
            <a:r>
              <a:rPr lang="en" sz="2200" b="1">
                <a:solidFill>
                  <a:schemeClr val="dk1"/>
                </a:solidFill>
                <a:latin typeface="Calibri"/>
                <a:ea typeface="Calibri"/>
                <a:cs typeface="Calibri"/>
                <a:sym typeface="Calibri"/>
              </a:rPr>
              <a:t>valued</a:t>
            </a:r>
            <a:r>
              <a:rPr lang="en" sz="2200">
                <a:solidFill>
                  <a:schemeClr val="dk1"/>
                </a:solidFill>
                <a:latin typeface="Calibri"/>
                <a:ea typeface="Calibri"/>
                <a:cs typeface="Calibri"/>
                <a:sym typeface="Calibri"/>
              </a:rPr>
              <a:t>, and </a:t>
            </a:r>
            <a:r>
              <a:rPr lang="en" sz="2200" b="1">
                <a:solidFill>
                  <a:schemeClr val="dk1"/>
                </a:solidFill>
                <a:latin typeface="Calibri"/>
                <a:ea typeface="Calibri"/>
                <a:cs typeface="Calibri"/>
                <a:sym typeface="Calibri"/>
              </a:rPr>
              <a:t>young people's ideas, perspectives, skills and strengths</a:t>
            </a:r>
            <a:r>
              <a:rPr lang="en" sz="2200">
                <a:solidFill>
                  <a:schemeClr val="dk1"/>
                </a:solidFill>
                <a:latin typeface="Calibri"/>
                <a:ea typeface="Calibri"/>
                <a:cs typeface="Calibri"/>
                <a:sym typeface="Calibri"/>
              </a:rPr>
              <a:t> are </a:t>
            </a:r>
            <a:r>
              <a:rPr lang="en" sz="2200" b="1">
                <a:solidFill>
                  <a:schemeClr val="dk1"/>
                </a:solidFill>
                <a:latin typeface="Calibri"/>
                <a:ea typeface="Calibri"/>
                <a:cs typeface="Calibri"/>
                <a:sym typeface="Calibri"/>
              </a:rPr>
              <a:t>integrated </a:t>
            </a:r>
            <a:r>
              <a:rPr lang="en" sz="2200">
                <a:solidFill>
                  <a:schemeClr val="dk1"/>
                </a:solidFill>
                <a:latin typeface="Calibri"/>
                <a:ea typeface="Calibri"/>
                <a:cs typeface="Calibri"/>
                <a:sym typeface="Calibri"/>
              </a:rPr>
              <a:t>into the design and delivery of programs, strategies, policies, funding mechanisms and organizations that affect their lives and their communities, countries and globally.” </a:t>
            </a:r>
            <a:endParaRPr sz="22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 sz="2200" u="sng">
                <a:solidFill>
                  <a:schemeClr val="hlink"/>
                </a:solidFill>
                <a:latin typeface="Calibri"/>
                <a:ea typeface="Calibri"/>
                <a:cs typeface="Calibri"/>
                <a:sym typeface="Calibri"/>
                <a:hlinkClick r:id="rId3"/>
              </a:rPr>
              <a:t>USAID’s YouthPower Project </a:t>
            </a:r>
            <a:endParaRPr sz="3600" b="1">
              <a:solidFill>
                <a:schemeClr val="accent2"/>
              </a:solidFill>
              <a:latin typeface="Verdana"/>
              <a:ea typeface="Verdana"/>
              <a:cs typeface="Verdana"/>
              <a:sym typeface="Verdana"/>
            </a:endParaRPr>
          </a:p>
          <a:p>
            <a:pPr marL="0" lvl="0" indent="0" algn="l" rtl="0">
              <a:spcBef>
                <a:spcPts val="0"/>
              </a:spcBef>
              <a:spcAft>
                <a:spcPts val="0"/>
              </a:spcAft>
              <a:buNone/>
            </a:pPr>
            <a:endParaRPr sz="1700">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body" idx="1"/>
          </p:nvPr>
        </p:nvSpPr>
        <p:spPr>
          <a:xfrm>
            <a:off x="94745" y="1390525"/>
            <a:ext cx="4919100" cy="3077700"/>
          </a:xfrm>
          <a:prstGeom prst="rect">
            <a:avLst/>
          </a:prstGeom>
        </p:spPr>
        <p:txBody>
          <a:bodyPr spcFirstLastPara="1" wrap="square" lIns="0" tIns="0" rIns="0" bIns="0" anchor="t" anchorCtr="0">
            <a:normAutofit/>
          </a:bodyPr>
          <a:lstStyle/>
          <a:p>
            <a:pPr marL="0" lvl="0" indent="0" algn="ctr" rtl="0">
              <a:spcBef>
                <a:spcPts val="0"/>
              </a:spcBef>
              <a:spcAft>
                <a:spcPts val="0"/>
              </a:spcAft>
              <a:buNone/>
            </a:pPr>
            <a:r>
              <a:rPr lang="en" sz="1700" b="1">
                <a:solidFill>
                  <a:srgbClr val="002F6C"/>
                </a:solidFill>
                <a:latin typeface="Source Sans Pro"/>
                <a:ea typeface="Source Sans Pro"/>
                <a:cs typeface="Source Sans Pro"/>
                <a:sym typeface="Source Sans Pro"/>
              </a:rPr>
              <a:t>INTERMEDIATE RESULTS</a:t>
            </a:r>
            <a:endParaRPr sz="1700" b="1">
              <a:solidFill>
                <a:srgbClr val="002F6C"/>
              </a:solidFill>
              <a:latin typeface="Source Sans Pro"/>
              <a:ea typeface="Source Sans Pro"/>
              <a:cs typeface="Source Sans Pro"/>
              <a:sym typeface="Source Sans Pro"/>
            </a:endParaRPr>
          </a:p>
          <a:p>
            <a:pPr marL="457200" lvl="0" indent="-336550" algn="l" rtl="0">
              <a:spcBef>
                <a:spcPts val="0"/>
              </a:spcBef>
              <a:spcAft>
                <a:spcPts val="0"/>
              </a:spcAft>
              <a:buSzPts val="1700"/>
              <a:buFont typeface="Cabin"/>
              <a:buAutoNum type="arabicPeriod"/>
            </a:pPr>
            <a:r>
              <a:rPr lang="en" sz="1700">
                <a:latin typeface="Source Sans Pro"/>
                <a:ea typeface="Source Sans Pro"/>
                <a:cs typeface="Source Sans Pro"/>
                <a:sym typeface="Source Sans Pro"/>
              </a:rPr>
              <a:t>Increased </a:t>
            </a:r>
            <a:r>
              <a:rPr lang="en" sz="1700" b="1">
                <a:solidFill>
                  <a:srgbClr val="002F6C"/>
                </a:solidFill>
                <a:latin typeface="Source Sans Pro"/>
                <a:ea typeface="Source Sans Pro"/>
                <a:cs typeface="Source Sans Pro"/>
                <a:sym typeface="Source Sans Pro"/>
              </a:rPr>
              <a:t>uptake</a:t>
            </a:r>
            <a:r>
              <a:rPr lang="en" sz="1700">
                <a:solidFill>
                  <a:srgbClr val="6C6463"/>
                </a:solidFill>
                <a:latin typeface="Source Sans Pro"/>
                <a:ea typeface="Source Sans Pro"/>
                <a:cs typeface="Source Sans Pro"/>
                <a:sym typeface="Source Sans Pro"/>
              </a:rPr>
              <a:t> </a:t>
            </a:r>
            <a:r>
              <a:rPr lang="en" sz="1700">
                <a:latin typeface="Source Sans Pro"/>
                <a:ea typeface="Source Sans Pro"/>
                <a:cs typeface="Source Sans Pro"/>
                <a:sym typeface="Source Sans Pro"/>
              </a:rPr>
              <a:t>of </a:t>
            </a:r>
            <a:r>
              <a:rPr lang="en" sz="1700" b="1">
                <a:solidFill>
                  <a:srgbClr val="002F6C"/>
                </a:solidFill>
                <a:latin typeface="Source Sans Pro"/>
                <a:ea typeface="Source Sans Pro"/>
                <a:cs typeface="Source Sans Pro"/>
                <a:sym typeface="Source Sans Pro"/>
              </a:rPr>
              <a:t>health services</a:t>
            </a:r>
            <a:r>
              <a:rPr lang="en" sz="1700">
                <a:solidFill>
                  <a:srgbClr val="6C6463"/>
                </a:solidFill>
                <a:latin typeface="Source Sans Pro"/>
                <a:ea typeface="Source Sans Pro"/>
                <a:cs typeface="Source Sans Pro"/>
                <a:sym typeface="Source Sans Pro"/>
              </a:rPr>
              <a:t> </a:t>
            </a:r>
            <a:r>
              <a:rPr lang="en" sz="1700">
                <a:latin typeface="Source Sans Pro"/>
                <a:ea typeface="Source Sans Pro"/>
                <a:cs typeface="Source Sans Pro"/>
                <a:sym typeface="Source Sans Pro"/>
              </a:rPr>
              <a:t>that </a:t>
            </a:r>
            <a:r>
              <a:rPr lang="en" sz="1700" b="1">
                <a:solidFill>
                  <a:srgbClr val="002F6C"/>
                </a:solidFill>
                <a:latin typeface="Source Sans Pro"/>
                <a:ea typeface="Source Sans Pro"/>
                <a:cs typeface="Source Sans Pro"/>
                <a:sym typeface="Source Sans Pro"/>
              </a:rPr>
              <a:t>directly reduce</a:t>
            </a:r>
            <a:r>
              <a:rPr lang="en" sz="1700">
                <a:solidFill>
                  <a:srgbClr val="262626"/>
                </a:solidFill>
                <a:latin typeface="Source Sans Pro"/>
                <a:ea typeface="Source Sans Pro"/>
                <a:cs typeface="Source Sans Pro"/>
                <a:sym typeface="Source Sans Pro"/>
              </a:rPr>
              <a:t> the impact of HIV on</a:t>
            </a:r>
            <a:r>
              <a:rPr lang="en" sz="1700">
                <a:solidFill>
                  <a:srgbClr val="6C6463"/>
                </a:solidFill>
                <a:latin typeface="Source Sans Pro"/>
                <a:ea typeface="Source Sans Pro"/>
                <a:cs typeface="Source Sans Pro"/>
                <a:sym typeface="Source Sans Pro"/>
              </a:rPr>
              <a:t> </a:t>
            </a:r>
            <a:r>
              <a:rPr lang="en" sz="1700" b="1">
                <a:solidFill>
                  <a:srgbClr val="002F6C"/>
                </a:solidFill>
                <a:latin typeface="Source Sans Pro"/>
                <a:ea typeface="Source Sans Pro"/>
                <a:cs typeface="Source Sans Pro"/>
                <a:sym typeface="Source Sans Pro"/>
              </a:rPr>
              <a:t>adolescents</a:t>
            </a:r>
            <a:r>
              <a:rPr lang="en" sz="1700">
                <a:solidFill>
                  <a:srgbClr val="6C6463"/>
                </a:solidFill>
                <a:latin typeface="Source Sans Pro"/>
                <a:ea typeface="Source Sans Pro"/>
                <a:cs typeface="Source Sans Pro"/>
                <a:sym typeface="Source Sans Pro"/>
              </a:rPr>
              <a:t> </a:t>
            </a:r>
            <a:r>
              <a:rPr lang="en" sz="1700">
                <a:solidFill>
                  <a:srgbClr val="262626"/>
                </a:solidFill>
                <a:latin typeface="Source Sans Pro"/>
                <a:ea typeface="Source Sans Pro"/>
                <a:cs typeface="Source Sans Pro"/>
                <a:sym typeface="Source Sans Pro"/>
              </a:rPr>
              <a:t>and </a:t>
            </a:r>
            <a:r>
              <a:rPr lang="en" sz="1700" b="1">
                <a:solidFill>
                  <a:srgbClr val="002F6C"/>
                </a:solidFill>
                <a:latin typeface="Source Sans Pro"/>
                <a:ea typeface="Source Sans Pro"/>
                <a:cs typeface="Source Sans Pro"/>
                <a:sym typeface="Source Sans Pro"/>
              </a:rPr>
              <a:t>youth</a:t>
            </a:r>
            <a:endParaRPr sz="1700" b="1">
              <a:solidFill>
                <a:srgbClr val="002F6C"/>
              </a:solidFill>
              <a:latin typeface="Source Sans Pro"/>
              <a:ea typeface="Source Sans Pro"/>
              <a:cs typeface="Source Sans Pro"/>
              <a:sym typeface="Source Sans Pro"/>
            </a:endParaRPr>
          </a:p>
          <a:p>
            <a:pPr marL="457200" lvl="0" indent="-336550" algn="l" rtl="0">
              <a:spcBef>
                <a:spcPts val="1000"/>
              </a:spcBef>
              <a:spcAft>
                <a:spcPts val="0"/>
              </a:spcAft>
              <a:buSzPts val="1700"/>
              <a:buFont typeface="Cabin"/>
              <a:buAutoNum type="arabicPeriod"/>
            </a:pPr>
            <a:r>
              <a:rPr lang="en" sz="1700">
                <a:latin typeface="Source Sans Pro"/>
                <a:ea typeface="Source Sans Pro"/>
                <a:cs typeface="Source Sans Pro"/>
                <a:sym typeface="Source Sans Pro"/>
              </a:rPr>
              <a:t>Adolescents and youth </a:t>
            </a:r>
            <a:r>
              <a:rPr lang="en" sz="1700" b="1">
                <a:solidFill>
                  <a:srgbClr val="002F6C"/>
                </a:solidFill>
                <a:latin typeface="Source Sans Pro"/>
                <a:ea typeface="Source Sans Pro"/>
                <a:cs typeface="Source Sans Pro"/>
                <a:sym typeface="Source Sans Pro"/>
              </a:rPr>
              <a:t>receive education</a:t>
            </a:r>
            <a:r>
              <a:rPr lang="en" sz="1700">
                <a:solidFill>
                  <a:srgbClr val="6C6463"/>
                </a:solidFill>
                <a:latin typeface="Source Sans Pro"/>
                <a:ea typeface="Source Sans Pro"/>
                <a:cs typeface="Source Sans Pro"/>
                <a:sym typeface="Source Sans Pro"/>
              </a:rPr>
              <a:t> </a:t>
            </a:r>
            <a:r>
              <a:rPr lang="en" sz="1700">
                <a:solidFill>
                  <a:srgbClr val="262626"/>
                </a:solidFill>
                <a:latin typeface="Source Sans Pro"/>
                <a:ea typeface="Source Sans Pro"/>
                <a:cs typeface="Source Sans Pro"/>
                <a:sym typeface="Source Sans Pro"/>
              </a:rPr>
              <a:t>and </a:t>
            </a:r>
            <a:r>
              <a:rPr lang="en" sz="1700" b="1">
                <a:solidFill>
                  <a:srgbClr val="002F6C"/>
                </a:solidFill>
                <a:latin typeface="Source Sans Pro"/>
                <a:ea typeface="Source Sans Pro"/>
                <a:cs typeface="Source Sans Pro"/>
                <a:sym typeface="Source Sans Pro"/>
              </a:rPr>
              <a:t>employment</a:t>
            </a:r>
            <a:r>
              <a:rPr lang="en" sz="1700">
                <a:solidFill>
                  <a:srgbClr val="6C6463"/>
                </a:solidFill>
                <a:latin typeface="Source Sans Pro"/>
                <a:ea typeface="Source Sans Pro"/>
                <a:cs typeface="Source Sans Pro"/>
                <a:sym typeface="Source Sans Pro"/>
              </a:rPr>
              <a:t> </a:t>
            </a:r>
            <a:r>
              <a:rPr lang="en" sz="1700">
                <a:latin typeface="Source Sans Pro"/>
                <a:ea typeface="Source Sans Pro"/>
                <a:cs typeface="Source Sans Pro"/>
                <a:sym typeface="Source Sans Pro"/>
              </a:rPr>
              <a:t>assistance that</a:t>
            </a:r>
            <a:r>
              <a:rPr lang="en" sz="1700">
                <a:solidFill>
                  <a:srgbClr val="6C6463"/>
                </a:solidFill>
                <a:latin typeface="Source Sans Pro"/>
                <a:ea typeface="Source Sans Pro"/>
                <a:cs typeface="Source Sans Pro"/>
                <a:sym typeface="Source Sans Pro"/>
              </a:rPr>
              <a:t> </a:t>
            </a:r>
            <a:r>
              <a:rPr lang="en" sz="1700" b="1">
                <a:solidFill>
                  <a:srgbClr val="002F6C"/>
                </a:solidFill>
                <a:latin typeface="Source Sans Pro"/>
                <a:ea typeface="Source Sans Pro"/>
                <a:cs typeface="Source Sans Pro"/>
                <a:sym typeface="Source Sans Pro"/>
              </a:rPr>
              <a:t>increases the probability</a:t>
            </a:r>
            <a:r>
              <a:rPr lang="en" sz="1700">
                <a:solidFill>
                  <a:srgbClr val="6C6463"/>
                </a:solidFill>
                <a:latin typeface="Source Sans Pro"/>
                <a:ea typeface="Source Sans Pro"/>
                <a:cs typeface="Source Sans Pro"/>
                <a:sym typeface="Source Sans Pro"/>
              </a:rPr>
              <a:t> </a:t>
            </a:r>
            <a:r>
              <a:rPr lang="en" sz="1700">
                <a:latin typeface="Source Sans Pro"/>
                <a:ea typeface="Source Sans Pro"/>
                <a:cs typeface="Source Sans Pro"/>
                <a:sym typeface="Source Sans Pro"/>
              </a:rPr>
              <a:t>of remaining HIV-free o</a:t>
            </a:r>
            <a:r>
              <a:rPr lang="en" sz="1700">
                <a:solidFill>
                  <a:srgbClr val="6C6463"/>
                </a:solidFill>
                <a:latin typeface="Source Sans Pro"/>
                <a:ea typeface="Source Sans Pro"/>
                <a:cs typeface="Source Sans Pro"/>
                <a:sym typeface="Source Sans Pro"/>
              </a:rPr>
              <a:t>r </a:t>
            </a:r>
            <a:r>
              <a:rPr lang="en" sz="1700" b="1">
                <a:solidFill>
                  <a:srgbClr val="002F6C"/>
                </a:solidFill>
                <a:latin typeface="Source Sans Pro"/>
                <a:ea typeface="Source Sans Pro"/>
                <a:cs typeface="Source Sans Pro"/>
                <a:sym typeface="Source Sans Pro"/>
              </a:rPr>
              <a:t>virally suppressed</a:t>
            </a:r>
            <a:r>
              <a:rPr lang="en" sz="1700">
                <a:solidFill>
                  <a:srgbClr val="6C6463"/>
                </a:solidFill>
                <a:latin typeface="Source Sans Pro"/>
                <a:ea typeface="Source Sans Pro"/>
                <a:cs typeface="Source Sans Pro"/>
                <a:sym typeface="Source Sans Pro"/>
              </a:rPr>
              <a:t> </a:t>
            </a:r>
            <a:r>
              <a:rPr lang="en" sz="1700">
                <a:latin typeface="Source Sans Pro"/>
                <a:ea typeface="Source Sans Pro"/>
                <a:cs typeface="Source Sans Pro"/>
                <a:sym typeface="Source Sans Pro"/>
              </a:rPr>
              <a:t>through adulthood.  </a:t>
            </a:r>
            <a:endParaRPr sz="1700">
              <a:latin typeface="Source Sans Pro"/>
              <a:ea typeface="Source Sans Pro"/>
              <a:cs typeface="Source Sans Pro"/>
              <a:sym typeface="Source Sans Pro"/>
            </a:endParaRPr>
          </a:p>
          <a:p>
            <a:pPr marL="0" lvl="0" indent="0" algn="l" rtl="0">
              <a:spcBef>
                <a:spcPts val="1000"/>
              </a:spcBef>
              <a:spcAft>
                <a:spcPts val="0"/>
              </a:spcAft>
              <a:buNone/>
            </a:pPr>
            <a:endParaRPr sz="1700">
              <a:solidFill>
                <a:srgbClr val="6C6463"/>
              </a:solidFill>
              <a:latin typeface="Cabin"/>
              <a:ea typeface="Cabin"/>
              <a:cs typeface="Cabin"/>
              <a:sym typeface="Cabin"/>
            </a:endParaRPr>
          </a:p>
          <a:p>
            <a:pPr marL="0" lvl="0" indent="0" algn="l" rtl="0">
              <a:spcBef>
                <a:spcPts val="800"/>
              </a:spcBef>
              <a:spcAft>
                <a:spcPts val="0"/>
              </a:spcAft>
              <a:buNone/>
            </a:pPr>
            <a:endParaRPr sz="1600"/>
          </a:p>
        </p:txBody>
      </p:sp>
      <p:sp>
        <p:nvSpPr>
          <p:cNvPr id="219" name="Google Shape;219;p37"/>
          <p:cNvSpPr txBox="1">
            <a:spLocks noGrp="1"/>
          </p:cNvSpPr>
          <p:nvPr>
            <p:ph type="title"/>
          </p:nvPr>
        </p:nvSpPr>
        <p:spPr>
          <a:xfrm>
            <a:off x="1504825" y="237300"/>
            <a:ext cx="7541100" cy="9180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sz="2544"/>
              <a:t>USAID’s Approach to HIV and Optimized Programming (AHOP) Pathway 2: Adolescent and Youth Health and Resilience</a:t>
            </a:r>
            <a:endParaRPr sz="2544"/>
          </a:p>
          <a:p>
            <a:pPr marL="0" lvl="0" indent="0" algn="l" rtl="0">
              <a:spcBef>
                <a:spcPts val="0"/>
              </a:spcBef>
              <a:spcAft>
                <a:spcPts val="0"/>
              </a:spcAft>
              <a:buNone/>
            </a:pPr>
            <a:endParaRPr/>
          </a:p>
        </p:txBody>
      </p:sp>
      <p:pic>
        <p:nvPicPr>
          <p:cNvPr id="220" name="Google Shape;220;p37"/>
          <p:cNvPicPr preferRelativeResize="0"/>
          <p:nvPr/>
        </p:nvPicPr>
        <p:blipFill>
          <a:blip r:embed="rId3">
            <a:alphaModFix/>
          </a:blip>
          <a:stretch>
            <a:fillRect/>
          </a:stretch>
        </p:blipFill>
        <p:spPr>
          <a:xfrm>
            <a:off x="5046300" y="1254912"/>
            <a:ext cx="3950550" cy="2633700"/>
          </a:xfrm>
          <a:prstGeom prst="rect">
            <a:avLst/>
          </a:prstGeom>
          <a:noFill/>
          <a:ln>
            <a:noFill/>
          </a:ln>
          <a:effectLst>
            <a:outerShdw blurRad="57150" dist="19050" dir="5400000" algn="bl" rotWithShape="0">
              <a:srgbClr val="000000">
                <a:alpha val="50000"/>
              </a:srgbClr>
            </a:outerShdw>
          </a:effectLst>
        </p:spPr>
      </p:pic>
      <p:sp>
        <p:nvSpPr>
          <p:cNvPr id="221" name="Google Shape;221;p37"/>
          <p:cNvSpPr/>
          <p:nvPr/>
        </p:nvSpPr>
        <p:spPr>
          <a:xfrm>
            <a:off x="637600" y="3888600"/>
            <a:ext cx="7798200" cy="9180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Source Sans Pro"/>
                <a:ea typeface="Source Sans Pro"/>
                <a:cs typeface="Source Sans Pro"/>
                <a:sym typeface="Source Sans Pro"/>
              </a:rPr>
              <a:t>Goal: Durable, positive health outcomes for HIV-affected adolescents and youth achieved through employment of USAID’s multi-sectoral assets.</a:t>
            </a:r>
            <a:endParaRPr sz="1600" b="1" i="1">
              <a:solidFill>
                <a:srgbClr val="FFFFFF"/>
              </a:solidFill>
              <a:latin typeface="Source Sans Pro"/>
              <a:ea typeface="Source Sans Pro"/>
              <a:cs typeface="Source Sans Pro"/>
              <a:sym typeface="Source Sans Pro"/>
            </a:endParaRPr>
          </a:p>
        </p:txBody>
      </p:sp>
      <p:sp>
        <p:nvSpPr>
          <p:cNvPr id="222" name="Google Shape;222;p37"/>
          <p:cNvSpPr txBox="1"/>
          <p:nvPr/>
        </p:nvSpPr>
        <p:spPr>
          <a:xfrm>
            <a:off x="5046375" y="3335600"/>
            <a:ext cx="3950400" cy="507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50" i="1">
                <a:solidFill>
                  <a:srgbClr val="FFFFFF"/>
                </a:solidFill>
                <a:latin typeface="Source Sans Pro"/>
                <a:ea typeface="Source Sans Pro"/>
                <a:cs typeface="Source Sans Pro"/>
                <a:sym typeface="Source Sans Pro"/>
              </a:rPr>
              <a:t>Photo courtesy of: Elizabeth Glaser Pediatric AIDS Foundation, Arusha, Tanzania, March 10, 2020</a:t>
            </a:r>
            <a:endParaRPr i="1">
              <a:solidFill>
                <a:srgbClr val="FFFFFF"/>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504425" y="1171950"/>
            <a:ext cx="8059200" cy="11637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Clr>
                <a:schemeClr val="accent2"/>
              </a:buClr>
              <a:buSzPts val="2300"/>
              <a:buFont typeface="Verdana"/>
              <a:buNone/>
            </a:pPr>
            <a:r>
              <a:rPr lang="en" sz="2800"/>
              <a:t>Meaningful Adolescent Youth Engagement - What is it and what difference does it make? </a:t>
            </a:r>
            <a:endParaRPr sz="5000"/>
          </a:p>
        </p:txBody>
      </p:sp>
      <p:sp>
        <p:nvSpPr>
          <p:cNvPr id="229" name="Google Shape;229;p38"/>
          <p:cNvSpPr txBox="1">
            <a:spLocks noGrp="1"/>
          </p:cNvSpPr>
          <p:nvPr>
            <p:ph type="body" idx="2"/>
          </p:nvPr>
        </p:nvSpPr>
        <p:spPr>
          <a:xfrm>
            <a:off x="1834591" y="2901443"/>
            <a:ext cx="6184680" cy="769442"/>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dk1"/>
              </a:buClr>
              <a:buSzPts val="1400"/>
              <a:buNone/>
            </a:pPr>
            <a:r>
              <a:rPr lang="en" sz="1400" b="1"/>
              <a:t>Lesley Gittings</a:t>
            </a:r>
            <a:r>
              <a:rPr lang="en" sz="1400"/>
              <a:t>, PhD</a:t>
            </a:r>
            <a:endParaRPr/>
          </a:p>
          <a:p>
            <a:pPr marL="0" lvl="0" indent="0" algn="ctr" rtl="0">
              <a:lnSpc>
                <a:spcPct val="100000"/>
              </a:lnSpc>
              <a:spcBef>
                <a:spcPts val="800"/>
              </a:spcBef>
              <a:spcAft>
                <a:spcPts val="0"/>
              </a:spcAft>
              <a:buClr>
                <a:schemeClr val="dk1"/>
              </a:buClr>
              <a:buSzPts val="1200"/>
              <a:buNone/>
            </a:pPr>
            <a:r>
              <a:rPr lang="en"/>
              <a:t>Accelerate Achievement for Africa’s Adolescents (Accelerate) Hub</a:t>
            </a:r>
            <a:endParaRPr/>
          </a:p>
          <a:p>
            <a:pPr marL="0" lvl="0" indent="0" algn="ctr" rtl="0">
              <a:lnSpc>
                <a:spcPct val="100000"/>
              </a:lnSpc>
              <a:spcBef>
                <a:spcPts val="800"/>
              </a:spcBef>
              <a:spcAft>
                <a:spcPts val="0"/>
              </a:spcAft>
              <a:buClr>
                <a:schemeClr val="dk1"/>
              </a:buClr>
              <a:buSzPts val="1200"/>
              <a:buNone/>
            </a:pPr>
            <a:r>
              <a:rPr lang="en"/>
              <a:t>Factor-Inwentash Faculty of Social Work, University of Toronto, Canada</a:t>
            </a:r>
            <a:endParaRPr/>
          </a:p>
        </p:txBody>
      </p:sp>
      <p:sp>
        <p:nvSpPr>
          <p:cNvPr id="230" name="Google Shape;230;p38"/>
          <p:cNvSpPr txBox="1"/>
          <p:nvPr/>
        </p:nvSpPr>
        <p:spPr>
          <a:xfrm>
            <a:off x="2574985" y="3876300"/>
            <a:ext cx="4735901" cy="723275"/>
          </a:xfrm>
          <a:prstGeom prst="rect">
            <a:avLst/>
          </a:prstGeom>
          <a:noFill/>
          <a:ln>
            <a:noFill/>
          </a:ln>
        </p:spPr>
        <p:txBody>
          <a:bodyPr spcFirstLastPara="1" wrap="square" lIns="0" tIns="0" rIns="0" bIns="0" anchor="b" anchorCtr="0">
            <a:spAutoFit/>
          </a:bodyPr>
          <a:lstStyle/>
          <a:p>
            <a:pPr marL="0" marR="0" lvl="0" indent="0" algn="ctr" rtl="0">
              <a:lnSpc>
                <a:spcPct val="100000"/>
              </a:lnSpc>
              <a:spcBef>
                <a:spcPts val="0"/>
              </a:spcBef>
              <a:spcAft>
                <a:spcPts val="0"/>
              </a:spcAft>
              <a:buClr>
                <a:schemeClr val="dk1"/>
              </a:buClr>
              <a:buSzPts val="1100"/>
              <a:buFont typeface="Arial"/>
              <a:buNone/>
            </a:pPr>
            <a:r>
              <a:rPr lang="en" sz="1100" b="1">
                <a:solidFill>
                  <a:schemeClr val="dk1"/>
                </a:solidFill>
                <a:latin typeface="Verdana"/>
                <a:ea typeface="Verdana"/>
                <a:cs typeface="Verdana"/>
                <a:sym typeface="Verdana"/>
              </a:rPr>
              <a:t>with </a:t>
            </a:r>
            <a:endParaRPr sz="1100"/>
          </a:p>
          <a:p>
            <a:pPr marL="0" marR="0" lvl="0" indent="0" algn="ctr" rtl="0">
              <a:lnSpc>
                <a:spcPct val="100000"/>
              </a:lnSpc>
              <a:spcBef>
                <a:spcPts val="300"/>
              </a:spcBef>
              <a:spcAft>
                <a:spcPts val="0"/>
              </a:spcAft>
              <a:buClr>
                <a:schemeClr val="dk1"/>
              </a:buClr>
              <a:buSzPts val="1100"/>
              <a:buFont typeface="Arial"/>
              <a:buNone/>
            </a:pPr>
            <a:r>
              <a:rPr lang="en" sz="1100">
                <a:solidFill>
                  <a:schemeClr val="dk1"/>
                </a:solidFill>
                <a:latin typeface="Verdana"/>
                <a:ea typeface="Verdana"/>
                <a:cs typeface="Verdana"/>
                <a:sym typeface="Verdana"/>
              </a:rPr>
              <a:t>Accelerate Achievement for Africa’s Adolescents Research Hub teams at the Universities of Cape Town and Oxford </a:t>
            </a:r>
            <a:endParaRPr sz="1100"/>
          </a:p>
          <a:p>
            <a:pPr marL="0" marR="0" lvl="0" indent="0" algn="ctr" rtl="0">
              <a:lnSpc>
                <a:spcPct val="100000"/>
              </a:lnSpc>
              <a:spcBef>
                <a:spcPts val="300"/>
              </a:spcBef>
              <a:spcAft>
                <a:spcPts val="0"/>
              </a:spcAft>
              <a:buClr>
                <a:schemeClr val="dk1"/>
              </a:buClr>
              <a:buSzPts val="1100"/>
              <a:buFont typeface="Arial"/>
              <a:buNone/>
            </a:pPr>
            <a:r>
              <a:rPr lang="en" sz="1100">
                <a:solidFill>
                  <a:schemeClr val="dk1"/>
                </a:solidFill>
                <a:latin typeface="Verdana"/>
                <a:ea typeface="Verdana"/>
                <a:cs typeface="Verdana"/>
                <a:sym typeface="Verdana"/>
              </a:rPr>
              <a:t>(PI: Professor Lucie Cluver)</a:t>
            </a:r>
            <a:endParaRPr sz="1100">
              <a:solidFill>
                <a:schemeClr val="dk1"/>
              </a:solidFill>
              <a:latin typeface="Verdana"/>
              <a:ea typeface="Verdana"/>
              <a:cs typeface="Verdana"/>
              <a:sym typeface="Verdana"/>
            </a:endParaRPr>
          </a:p>
        </p:txBody>
      </p:sp>
      <p:sp>
        <p:nvSpPr>
          <p:cNvPr id="231" name="Google Shape;231;p38"/>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1857777" y="461394"/>
            <a:ext cx="5908200" cy="91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ts val="2700"/>
              <a:buFont typeface="Verdana"/>
              <a:buNone/>
            </a:pPr>
            <a:r>
              <a:rPr lang="en" sz="2700"/>
              <a:t>Conflict of interest disclosure</a:t>
            </a:r>
            <a:endParaRPr/>
          </a:p>
        </p:txBody>
      </p:sp>
      <p:sp>
        <p:nvSpPr>
          <p:cNvPr id="237" name="Google Shape;237;p39"/>
          <p:cNvSpPr txBox="1"/>
          <p:nvPr/>
        </p:nvSpPr>
        <p:spPr>
          <a:xfrm>
            <a:off x="1603385" y="2138324"/>
            <a:ext cx="6162600" cy="1538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Courier New"/>
              <a:buNone/>
            </a:pPr>
            <a:endParaRPr sz="1100">
              <a:solidFill>
                <a:schemeClr val="dk1"/>
              </a:solidFill>
              <a:latin typeface="Verdana"/>
              <a:ea typeface="Verdana"/>
              <a:cs typeface="Verdana"/>
              <a:sym typeface="Verdana"/>
            </a:endParaRPr>
          </a:p>
          <a:p>
            <a:pPr marL="0" marR="0" lvl="0" indent="0" algn="ctr" rtl="0">
              <a:lnSpc>
                <a:spcPct val="100000"/>
              </a:lnSpc>
              <a:spcBef>
                <a:spcPts val="800"/>
              </a:spcBef>
              <a:spcAft>
                <a:spcPts val="0"/>
              </a:spcAft>
              <a:buClr>
                <a:schemeClr val="dk1"/>
              </a:buClr>
              <a:buSzPts val="1100"/>
              <a:buFont typeface="Courier New"/>
              <a:buNone/>
            </a:pPr>
            <a:r>
              <a:rPr lang="en" sz="1100" i="1">
                <a:solidFill>
                  <a:schemeClr val="dk1"/>
                </a:solidFill>
                <a:latin typeface="Verdana"/>
                <a:ea typeface="Verdana"/>
                <a:cs typeface="Verdana"/>
                <a:sym typeface="Verdana"/>
              </a:rPr>
              <a:t>I have no relevant financial relationships with ineligible companies to disclose.</a:t>
            </a:r>
            <a:endParaRPr sz="1100">
              <a:solidFill>
                <a:schemeClr val="dk1"/>
              </a:solidFill>
              <a:latin typeface="Verdana"/>
              <a:ea typeface="Verdana"/>
              <a:cs typeface="Verdana"/>
              <a:sym typeface="Verdana"/>
            </a:endParaRPr>
          </a:p>
        </p:txBody>
      </p:sp>
      <p:sp>
        <p:nvSpPr>
          <p:cNvPr id="238" name="Google Shape;238;p39"/>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0" descr="Hutch researcher, South African pediatrician recalls HIV hero Nkosi Johnson  at AIDS 2016"/>
          <p:cNvPicPr preferRelativeResize="0"/>
          <p:nvPr/>
        </p:nvPicPr>
        <p:blipFill rotWithShape="1">
          <a:blip r:embed="rId3">
            <a:alphaModFix/>
          </a:blip>
          <a:srcRect r="-1" b="22487"/>
          <a:stretch/>
        </p:blipFill>
        <p:spPr>
          <a:xfrm>
            <a:off x="2186843" y="0"/>
            <a:ext cx="5076394" cy="5143500"/>
          </a:xfrm>
          <a:prstGeom prst="rect">
            <a:avLst/>
          </a:prstGeom>
          <a:noFill/>
          <a:ln>
            <a:noFill/>
          </a:ln>
        </p:spPr>
      </p:pic>
      <p:sp>
        <p:nvSpPr>
          <p:cNvPr id="245" name="Google Shape;245;p40"/>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IDS2022">
  <a:themeElements>
    <a:clrScheme name="AIDS 2022 1">
      <a:dk1>
        <a:srgbClr val="000000"/>
      </a:dk1>
      <a:lt1>
        <a:srgbClr val="FFFFFF"/>
      </a:lt1>
      <a:dk2>
        <a:srgbClr val="000000"/>
      </a:dk2>
      <a:lt2>
        <a:srgbClr val="FFFFFF"/>
      </a:lt2>
      <a:accent1>
        <a:srgbClr val="076382"/>
      </a:accent1>
      <a:accent2>
        <a:srgbClr val="FF890E"/>
      </a:accent2>
      <a:accent3>
        <a:srgbClr val="08BDBA"/>
      </a:accent3>
      <a:accent4>
        <a:srgbClr val="8A3FFC"/>
      </a:accent4>
      <a:accent5>
        <a:srgbClr val="346CFF"/>
      </a:accent5>
      <a:accent6>
        <a:srgbClr val="85CFE8"/>
      </a:accent6>
      <a:hlink>
        <a:srgbClr val="FF890E"/>
      </a:hlink>
      <a:folHlink>
        <a:srgbClr val="FF890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3318</Words>
  <Application>Microsoft Macintosh PowerPoint</Application>
  <PresentationFormat>On-screen Show (16:9)</PresentationFormat>
  <Paragraphs>315</Paragraphs>
  <Slides>42</Slides>
  <Notes>42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Source Sans Pro</vt:lpstr>
      <vt:lpstr>Calibri</vt:lpstr>
      <vt:lpstr>Libre Franklin</vt:lpstr>
      <vt:lpstr>Arial</vt:lpstr>
      <vt:lpstr>Verdana</vt:lpstr>
      <vt:lpstr>Courier New</vt:lpstr>
      <vt:lpstr>Cabin</vt:lpstr>
      <vt:lpstr>Montserrat</vt:lpstr>
      <vt:lpstr>Simple Light</vt:lpstr>
      <vt:lpstr>AIDS2022</vt:lpstr>
      <vt:lpstr>PowerPoint Presentation</vt:lpstr>
      <vt:lpstr>Agenda   </vt:lpstr>
      <vt:lpstr>Workshop Objectives</vt:lpstr>
      <vt:lpstr>Prioritizing Meaningful Adolescent Youth Engagement (MAYE)  </vt:lpstr>
      <vt:lpstr>Why is Meaningful Adolescent Youth Engagement (MAYE) important to USAID ? </vt:lpstr>
      <vt:lpstr>USAID’s Approach to HIV and Optimized Programming (AHOP) Pathway 2: Adolescent and Youth Health and Resilience </vt:lpstr>
      <vt:lpstr>Meaningful Adolescent Youth Engagement - What is it and what difference does it make? </vt:lpstr>
      <vt:lpstr>Conflict of interest disclosure</vt:lpstr>
      <vt:lpstr>PowerPoint Presentation</vt:lpstr>
      <vt:lpstr>Background:  Why ‘do’ meaningful adolescent engagement?</vt:lpstr>
      <vt:lpstr>  </vt:lpstr>
      <vt:lpstr>PowerPoint Presentation</vt:lpstr>
      <vt:lpstr>Ladder of Participation (Hart, 1992)</vt:lpstr>
      <vt:lpstr>P7 Model of Youth Development (Cahill &amp; Dadvand, 2018)</vt:lpstr>
      <vt:lpstr>PowerPoint Presentation</vt:lpstr>
      <vt:lpstr>PowerPoint Presentation</vt:lpstr>
      <vt:lpstr>PowerPoint Presentation</vt:lpstr>
      <vt:lpstr>  </vt:lpstr>
      <vt:lpstr>  </vt:lpstr>
      <vt:lpstr>Things to remember…</vt:lpstr>
      <vt:lpstr>PowerPoint Presentation</vt:lpstr>
      <vt:lpstr>PowerPoint Presentation</vt:lpstr>
      <vt:lpstr>Meaningful Engagement of Young People in the Red Carpet Program</vt:lpstr>
      <vt:lpstr>Conflict of interest disclosure</vt:lpstr>
      <vt:lpstr>Youth Engagement More Broadly at EGPAF </vt:lpstr>
      <vt:lpstr>Red Carpet: What it Addresses and Why it is Important </vt:lpstr>
      <vt:lpstr>Youth Engagement Across the Red Carpet Program</vt:lpstr>
      <vt:lpstr>Trends of adolescents and youth reached at RCP sites and testing yield</vt:lpstr>
      <vt:lpstr>Improved Retention</vt:lpstr>
      <vt:lpstr>Impacts – GBV Screening</vt:lpstr>
      <vt:lpstr>Recommendations </vt:lpstr>
      <vt:lpstr>Thank you!</vt:lpstr>
      <vt:lpstr>Layering PrEP onto the DREAMS Program: Using a Peer-Led Model</vt:lpstr>
      <vt:lpstr>Conflict of interest disclosure</vt:lpstr>
      <vt:lpstr>Background</vt:lpstr>
      <vt:lpstr>The Prevention &amp; Behavioural Interventions Peer-led Model</vt:lpstr>
      <vt:lpstr>FY22 PrEP Target and Monthly Achievement</vt:lpstr>
      <vt:lpstr>FY22: Q3 PrEP Uptake by age and sex</vt:lpstr>
      <vt:lpstr>AGYW Persistence on PrEP via DREAMS &amp; non-DREAMS sites</vt:lpstr>
      <vt:lpstr>Recommendations</vt:lpstr>
      <vt:lpstr>Thank you  For more information:  Mwansa_Njelesani@zm.jsi.com  </vt:lpstr>
      <vt:lpstr>Breakout Room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Soyemi, Aderayo</cp:lastModifiedBy>
  <cp:revision>1</cp:revision>
  <dcterms:modified xsi:type="dcterms:W3CDTF">2022-07-22T20:24:17Z</dcterms:modified>
</cp:coreProperties>
</file>