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0"/>
  </p:notesMasterIdLst>
  <p:sldIdLst>
    <p:sldId id="271" r:id="rId5"/>
    <p:sldId id="256" r:id="rId6"/>
    <p:sldId id="257" r:id="rId7"/>
    <p:sldId id="260" r:id="rId8"/>
    <p:sldId id="272" r:id="rId9"/>
    <p:sldId id="273" r:id="rId10"/>
    <p:sldId id="258" r:id="rId11"/>
    <p:sldId id="259" r:id="rId12"/>
    <p:sldId id="275" r:id="rId13"/>
    <p:sldId id="264" r:id="rId14"/>
    <p:sldId id="265" r:id="rId15"/>
    <p:sldId id="274" r:id="rId16"/>
    <p:sldId id="261" r:id="rId17"/>
    <p:sldId id="262" r:id="rId18"/>
    <p:sldId id="270" r:id="rId19"/>
  </p:sldIdLst>
  <p:sldSz cx="12192000" cy="6858000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86457" autoAdjust="0"/>
  </p:normalViewPr>
  <p:slideViewPr>
    <p:cSldViewPr snapToGrid="0" snapToObjects="1">
      <p:cViewPr>
        <p:scale>
          <a:sx n="80" d="100"/>
          <a:sy n="80" d="100"/>
        </p:scale>
        <p:origin x="-1008" y="-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7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=""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=""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L-D0lu6m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Conflict of interest disclosure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E88422E-D886-A5FE-B5F3-33B34C28C435}"/>
              </a:ext>
            </a:extLst>
          </p:cNvPr>
          <p:cNvSpPr txBox="1">
            <a:spLocks/>
          </p:cNvSpPr>
          <p:nvPr/>
        </p:nvSpPr>
        <p:spPr>
          <a:xfrm>
            <a:off x="1740881" y="2127760"/>
            <a:ext cx="9294187" cy="3287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/>
              <a:t>I </a:t>
            </a:r>
            <a:r>
              <a:rPr lang="en-US" sz="2200" i="1" dirty="0"/>
              <a:t>have no relevant financial relationships with ineligible companies to disclose.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441325"/>
            <a:ext cx="9066851" cy="920115"/>
          </a:xfrm>
        </p:spPr>
        <p:txBody>
          <a:bodyPr wrap="square">
            <a:normAutofit/>
          </a:bodyPr>
          <a:lstStyle/>
          <a:p>
            <a:r>
              <a:rPr lang="en-GB" sz="3300" dirty="0" smtClean="0"/>
              <a:t>What are the basic health issues of </a:t>
            </a:r>
            <a:r>
              <a:rPr lang="en-GB" sz="3300" b="1" dirty="0" smtClean="0"/>
              <a:t>transgender community</a:t>
            </a:r>
            <a:r>
              <a:rPr lang="en-GB" sz="3300" dirty="0" smtClean="0"/>
              <a:t>? </a:t>
            </a:r>
            <a:endParaRPr lang="en-GB" sz="3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38278"/>
              </p:ext>
            </p:extLst>
          </p:nvPr>
        </p:nvGraphicFramePr>
        <p:xfrm>
          <a:off x="1016895" y="1554578"/>
          <a:ext cx="10408026" cy="4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42"/>
                <a:gridCol w="3469342"/>
                <a:gridCol w="3469342"/>
              </a:tblGrid>
              <a:tr h="4689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behavior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Implications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Risks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Hazardous working and living conditions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General impact of mental, physical and emotional wellbeing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Malnutrition, lifestyle diseases, and general illnesses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Non-gender conformity on account of Gender identity dysphoria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Stigma and discrimination, lower self-esteem, social and familial un-acceptance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Depression, anxiety, suicidal tendency, alcoholism, substance use, inter-partner violence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Limited access to health care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Self-medication  (High dosage of antibiotic , hormone pills and injections, contraceptive pills)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Approaching quacks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Case-basis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Seeking health care at very late stage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Higher number of sexual partners /Unsafe sex practices /sex work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Increased vulnerability to STI and HIV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Contracting HIV and STI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Castration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Increased vulnerability to UTIs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Increased vulnerability to renal infections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Contracting UTIs; difficulty in micturition, urethral stricture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Kidney issues such as infections and stone formations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4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Breast Implants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Post-surgical complications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Implant rejection; inadequate post-operative care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4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Hormones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Side effects of long-term or prolonged hormone intake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Obesity, liver and heart diseases, mood swings, depression, fatigues, acne, blood pressure, etc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505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Sex-reassignment surgery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Post-surgical complications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Graft rejection, difficulty in micturition, vaginal stricture, numbing of external genitalia; other side-effects as stated in castration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41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3538" y="1326035"/>
            <a:ext cx="8192622" cy="32304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 Ask Prefer Pronoun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2- Accept his/her on Self perceived identification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3-Treat </a:t>
            </a:r>
            <a:r>
              <a:rPr lang="en-US" sz="1200" dirty="0">
                <a:solidFill>
                  <a:schemeClr val="tx1"/>
                </a:solidFill>
              </a:rPr>
              <a:t>Khawaja </a:t>
            </a:r>
            <a:r>
              <a:rPr lang="en-US" sz="1200" dirty="0" err="1">
                <a:solidFill>
                  <a:schemeClr val="tx1"/>
                </a:solidFill>
              </a:rPr>
              <a:t>Siras</a:t>
            </a:r>
            <a:r>
              <a:rPr lang="en-US" sz="1200" dirty="0">
                <a:solidFill>
                  <a:schemeClr val="tx1"/>
                </a:solidFill>
              </a:rPr>
              <a:t>/TG as any other patient with dignity and </a:t>
            </a:r>
            <a:r>
              <a:rPr lang="en-US" sz="1200" dirty="0" smtClean="0">
                <a:solidFill>
                  <a:schemeClr val="tx1"/>
                </a:solidFill>
              </a:rPr>
              <a:t>respect </a:t>
            </a:r>
            <a:r>
              <a:rPr lang="en-US" sz="1200" dirty="0" err="1" smtClean="0">
                <a:solidFill>
                  <a:schemeClr val="tx1"/>
                </a:solidFill>
              </a:rPr>
              <a:t>wihout</a:t>
            </a:r>
            <a:r>
              <a:rPr lang="en-US" sz="1200" dirty="0" smtClean="0">
                <a:solidFill>
                  <a:schemeClr val="tx1"/>
                </a:solidFill>
              </a:rPr>
              <a:t> using offensive and derogatory terms,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4-</a:t>
            </a:r>
            <a:r>
              <a:rPr lang="en-US" sz="1200" dirty="0">
                <a:solidFill>
                  <a:schemeClr val="tx1"/>
                </a:solidFill>
              </a:rPr>
              <a:t>Prefer using terms like</a:t>
            </a:r>
            <a:r>
              <a:rPr lang="en-US" sz="1200" i="1" dirty="0">
                <a:solidFill>
                  <a:schemeClr val="tx1"/>
                </a:solidFill>
              </a:rPr>
              <a:t> Khawaja </a:t>
            </a:r>
            <a:r>
              <a:rPr lang="en-US" sz="1200" i="1" dirty="0" err="1">
                <a:solidFill>
                  <a:schemeClr val="tx1"/>
                </a:solidFill>
              </a:rPr>
              <a:t>Sira</a:t>
            </a:r>
            <a:r>
              <a:rPr lang="en-US" sz="1200" i="1" dirty="0">
                <a:solidFill>
                  <a:schemeClr val="tx1"/>
                </a:solidFill>
              </a:rPr>
              <a:t>/ or transgender </a:t>
            </a:r>
            <a:r>
              <a:rPr lang="en-US" sz="1200" dirty="0">
                <a:solidFill>
                  <a:schemeClr val="tx1"/>
                </a:solidFill>
              </a:rPr>
              <a:t>while addressing the </a:t>
            </a:r>
            <a:r>
              <a:rPr lang="en-US" sz="1200" dirty="0" smtClean="0">
                <a:solidFill>
                  <a:schemeClr val="tx1"/>
                </a:solidFill>
              </a:rPr>
              <a:t>community.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5-Goal </a:t>
            </a:r>
            <a:r>
              <a:rPr lang="en-US" sz="1200" dirty="0">
                <a:solidFill>
                  <a:schemeClr val="tx1"/>
                </a:solidFill>
              </a:rPr>
              <a:t>of the treatment is to treat the problem that is presented and is medically diagnosed.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6- Prefer to use CBO </a:t>
            </a:r>
            <a:r>
              <a:rPr lang="en-US" sz="1200" dirty="0">
                <a:solidFill>
                  <a:schemeClr val="tx1"/>
                </a:solidFill>
              </a:rPr>
              <a:t>models Guidelines for health service delivery or for STI management if any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7-</a:t>
            </a:r>
            <a:r>
              <a:rPr lang="en-US" sz="1200" dirty="0">
                <a:solidFill>
                  <a:schemeClr val="tx1"/>
                </a:solidFill>
              </a:rPr>
              <a:t>It is advisable to check with Khawaja </a:t>
            </a:r>
            <a:r>
              <a:rPr lang="en-US" sz="1200" dirty="0" err="1">
                <a:solidFill>
                  <a:schemeClr val="tx1"/>
                </a:solidFill>
              </a:rPr>
              <a:t>Sira</a:t>
            </a:r>
            <a:r>
              <a:rPr lang="en-US" sz="1200" dirty="0">
                <a:solidFill>
                  <a:schemeClr val="tx1"/>
                </a:solidFill>
              </a:rPr>
              <a:t>/Transgender person which ward (male or female) they would to be admitted to.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8-</a:t>
            </a:r>
            <a:r>
              <a:rPr lang="en-US" sz="1200" dirty="0">
                <a:solidFill>
                  <a:schemeClr val="tx1"/>
                </a:solidFill>
              </a:rPr>
              <a:t>Detailed sexual-history taking with Khawaja </a:t>
            </a:r>
            <a:r>
              <a:rPr lang="en-US" sz="1200" dirty="0" err="1">
                <a:solidFill>
                  <a:schemeClr val="tx1"/>
                </a:solidFill>
              </a:rPr>
              <a:t>Sira</a:t>
            </a:r>
            <a:r>
              <a:rPr lang="en-US" sz="1200" dirty="0">
                <a:solidFill>
                  <a:schemeClr val="tx1"/>
                </a:solidFill>
              </a:rPr>
              <a:t>/Transgender person clients is helpful in diagnosis, or what tests to be conducted or advised.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/>
              <a:t> </a:t>
            </a:r>
            <a:endParaRPr lang="en-US" sz="1100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90915" y="4446495"/>
            <a:ext cx="3812241" cy="2411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dirty="0"/>
              <a:t>Do not insist on knowing their male names or whether they are castrated or not. </a:t>
            </a:r>
            <a:endParaRPr lang="en-US" sz="1400" dirty="0" smtClean="0"/>
          </a:p>
          <a:p>
            <a:pPr lvl="0"/>
            <a:endParaRPr lang="en-US" sz="1400" dirty="0"/>
          </a:p>
          <a:p>
            <a:r>
              <a:rPr lang="en-US" sz="1400" dirty="0"/>
              <a:t>Certain terms have derogatory connotations and are best avoided like </a:t>
            </a:r>
            <a:r>
              <a:rPr lang="en-US" sz="1400" i="1" dirty="0" err="1"/>
              <a:t>chakka</a:t>
            </a:r>
            <a:r>
              <a:rPr lang="en-US" sz="1400" i="1" dirty="0"/>
              <a:t>, 50-50, </a:t>
            </a:r>
            <a:r>
              <a:rPr lang="en-US" sz="1400" i="1" dirty="0" err="1" smtClean="0"/>
              <a:t>hermaphrodite</a:t>
            </a:r>
            <a:r>
              <a:rPr lang="en-US" sz="1400" dirty="0" err="1" smtClean="0"/>
              <a:t>,Shemale</a:t>
            </a:r>
            <a:r>
              <a:rPr lang="en-US" sz="1400" dirty="0" smtClean="0"/>
              <a:t> </a:t>
            </a:r>
            <a:endParaRPr lang="en-US" sz="1400" dirty="0"/>
          </a:p>
          <a:p>
            <a:pPr lvl="0"/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9185767" y="3570939"/>
            <a:ext cx="13301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Don'ts</a:t>
            </a:r>
            <a:endParaRPr lang="en-US" dirty="0"/>
          </a:p>
        </p:txBody>
      </p:sp>
      <p:sp>
        <p:nvSpPr>
          <p:cNvPr id="6" name="Cross 5"/>
          <p:cNvSpPr/>
          <p:nvPr/>
        </p:nvSpPr>
        <p:spPr>
          <a:xfrm>
            <a:off x="1005166" y="497542"/>
            <a:ext cx="1257299" cy="9144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DO’s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688F98D-7295-E343-8A23-37562C7E37F9}"/>
              </a:ext>
            </a:extLst>
          </p:cNvPr>
          <p:cNvSpPr txBox="1">
            <a:spLocks/>
          </p:cNvSpPr>
          <p:nvPr/>
        </p:nvSpPr>
        <p:spPr>
          <a:xfrm>
            <a:off x="2682240" y="227965"/>
            <a:ext cx="9066851" cy="920115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200" dirty="0" smtClean="0"/>
              <a:t>How to Provide Health care to transgender community?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04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840" y="441325"/>
            <a:ext cx="8965251" cy="122396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How can health care providers take sexual history sensitively from the </a:t>
            </a:r>
            <a:r>
              <a:rPr lang="en-US" sz="3000" dirty="0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TG Community? 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290514" y="1863408"/>
            <a:ext cx="3293064" cy="410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800" b="1" dirty="0">
                <a:solidFill>
                  <a:schemeClr val="bg1"/>
                </a:solidFill>
              </a:rPr>
              <a:t>Addressing myths about the </a:t>
            </a:r>
            <a:r>
              <a:rPr lang="en-US" sz="2800" b="1" dirty="0" smtClean="0">
                <a:solidFill>
                  <a:schemeClr val="bg1"/>
                </a:solidFill>
              </a:rPr>
              <a:t>Transgender </a:t>
            </a:r>
            <a:r>
              <a:rPr lang="en-US" sz="2800" b="1" dirty="0">
                <a:solidFill>
                  <a:schemeClr val="bg1"/>
                </a:solidFill>
              </a:rPr>
              <a:t>community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98240" y="1614489"/>
            <a:ext cx="8215554" cy="45354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51364" y="2239981"/>
            <a:ext cx="1976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 </a:t>
            </a:r>
            <a:r>
              <a:rPr lang="en-US" sz="1200" b="1" dirty="0"/>
              <a:t>All</a:t>
            </a:r>
            <a:r>
              <a:rPr lang="en-US" b="1" dirty="0"/>
              <a:t> </a:t>
            </a:r>
            <a:r>
              <a:rPr lang="en-US" sz="1200" b="1" dirty="0"/>
              <a:t>Trans-genders are not inter-sex/ hermaphrodite </a:t>
            </a:r>
          </a:p>
        </p:txBody>
      </p:sp>
      <p:sp>
        <p:nvSpPr>
          <p:cNvPr id="8" name="Oval 7"/>
          <p:cNvSpPr/>
          <p:nvPr/>
        </p:nvSpPr>
        <p:spPr>
          <a:xfrm>
            <a:off x="6635676" y="2239589"/>
            <a:ext cx="256838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/>
              <a:t>Trans-genders are not people with mental or physical disability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86153" y="2267476"/>
            <a:ext cx="1936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/>
              <a:t>Trans-genders could have male, female sexual partners </a:t>
            </a:r>
          </a:p>
        </p:txBody>
      </p:sp>
      <p:sp>
        <p:nvSpPr>
          <p:cNvPr id="10" name="Oval 9"/>
          <p:cNvSpPr/>
          <p:nvPr/>
        </p:nvSpPr>
        <p:spPr>
          <a:xfrm>
            <a:off x="4053840" y="3541058"/>
            <a:ext cx="2622175" cy="15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  <a:p>
            <a:pPr lvl="0"/>
            <a:r>
              <a:rPr lang="en-US" sz="1300" b="1" dirty="0" smtClean="0"/>
              <a:t>Trans-genders </a:t>
            </a:r>
            <a:r>
              <a:rPr lang="en-US" sz="1300" b="1" dirty="0"/>
              <a:t>may or may not be castrated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8085" y="3805218"/>
            <a:ext cx="2216075" cy="1244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/>
              <a:t>Khawaja </a:t>
            </a:r>
            <a:r>
              <a:rPr lang="en-US" sz="1200" b="1" dirty="0" err="1"/>
              <a:t>Siras</a:t>
            </a:r>
            <a:r>
              <a:rPr lang="en-US" sz="1200" b="1" dirty="0"/>
              <a:t> is a social category specific to South-Asia </a:t>
            </a:r>
            <a:r>
              <a:rPr lang="en-US" sz="1200" b="1" dirty="0" smtClean="0"/>
              <a:t>/Differs with the term transgender</a:t>
            </a:r>
            <a:endParaRPr lang="en-US" sz="1200" b="1" dirty="0"/>
          </a:p>
        </p:txBody>
      </p:sp>
      <p:sp>
        <p:nvSpPr>
          <p:cNvPr id="12" name="Oval 11"/>
          <p:cNvSpPr/>
          <p:nvPr/>
        </p:nvSpPr>
        <p:spPr>
          <a:xfrm>
            <a:off x="9317020" y="3901440"/>
            <a:ext cx="2590500" cy="1102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smtClean="0"/>
              <a:t>Transgender </a:t>
            </a:r>
            <a:r>
              <a:rPr lang="en-US" sz="1100" b="1" dirty="0"/>
              <a:t>don’t like to be included within the category of men who have sex with </a:t>
            </a:r>
            <a:r>
              <a:rPr lang="en-US" sz="1200" b="1" dirty="0"/>
              <a:t>men.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9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086931"/>
            <a:ext cx="7632700" cy="410368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1-Be sensitive while performing a physical examination of the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Transgender.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Imperative to discuss with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Transgender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the importance of genital examination.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Some of the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Transgender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have not been operated would not be willing to show their male genitalia due to shame or hesitation.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May discuss the operative status of the client and also encourage the clients to get their male genitalia examined for any penile STIs.</a:t>
            </a:r>
          </a:p>
          <a:p>
            <a:pPr>
              <a:lnSpc>
                <a:spcPct val="107000"/>
              </a:lnSpc>
              <a:spcAft>
                <a:spcPts val="13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5-Follow Universal Safety precautions with all clients irrespective of their gender, HIV status, sexuality, appearance and risks.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840" y="441325"/>
            <a:ext cx="8965251" cy="122396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How can health care providers take sexual history sensitively from the </a:t>
            </a:r>
            <a:r>
              <a:rPr lang="en-US" sz="3000" dirty="0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TG Community? 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42914" y="2097088"/>
            <a:ext cx="3293064" cy="410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Is there any special care to be taken during physical examination?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727394" y="1558608"/>
            <a:ext cx="10651806" cy="475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Hi, I am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Dr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---- ---, may I know your name?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My name is Simi. [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Doctor may refer to the client with feminine pronoun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] 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Saira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, can you tell me what health problems are you facing?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I have been experiencing severe burning sensation while peeing. 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Ok, any other symptom.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Yes, and also greenish yellow discharge that gives off a bad smell. 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Since how long have you been experiencing this?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Since a week.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 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I would like to ask you a few questions that we generally ask our clients. So, when was the last time you had sex?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Last night. I am a sex worker, so I have sex every day. 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Doc: How often do you use condom during sex?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It depends on my customer. </a:t>
            </a:r>
          </a:p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Doc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: Ok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. I will prescribe you some medicines that you would need to take; in the meanwhile I recommend that you for a physical examination and some blood tests. Please ensure that you use condom every time you have sex.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Transgender Person: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Thank you doctor.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80" y="959485"/>
            <a:ext cx="2418079" cy="51371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Case Study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5835"/>
          <a:stretch>
            <a:fillRect/>
          </a:stretch>
        </p:blipFill>
        <p:spPr>
          <a:xfrm>
            <a:off x="6311903" y="1811341"/>
            <a:ext cx="5437188" cy="4103687"/>
          </a:xfrm>
        </p:spPr>
      </p:pic>
      <p:sp>
        <p:nvSpPr>
          <p:cNvPr id="7" name="Rounded Rectangle 6"/>
          <p:cNvSpPr/>
          <p:nvPr/>
        </p:nvSpPr>
        <p:spPr>
          <a:xfrm>
            <a:off x="534558" y="2185708"/>
            <a:ext cx="4896284" cy="37578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323E4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Thanks </a:t>
            </a:r>
          </a:p>
          <a:p>
            <a:pPr>
              <a:lnSpc>
                <a:spcPct val="107000"/>
              </a:lnSpc>
            </a:pPr>
            <a:endParaRPr lang="en-US" sz="2400" b="1" dirty="0">
              <a:solidFill>
                <a:srgbClr val="323E4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323E4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strive for healthy and better life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5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999" y="1991583"/>
            <a:ext cx="7632700" cy="4103687"/>
          </a:xfrm>
        </p:spPr>
        <p:txBody>
          <a:bodyPr>
            <a:noAutofit/>
          </a:bodyPr>
          <a:lstStyle/>
          <a:p>
            <a:r>
              <a:rPr lang="en-US" sz="4000" dirty="0"/>
              <a:t>Sensitization workshop for healthcare providers and audience </a:t>
            </a:r>
            <a:r>
              <a:rPr lang="en-US" sz="3000" dirty="0" smtClean="0"/>
              <a:t>‘’to </a:t>
            </a:r>
            <a:r>
              <a:rPr lang="en-US" sz="3000" dirty="0"/>
              <a:t>sensitize and enhance their knowledge and awareness of trans health needs and </a:t>
            </a:r>
            <a:r>
              <a:rPr lang="en-US" sz="3000" dirty="0" smtClean="0"/>
              <a:t>rights’’</a:t>
            </a:r>
            <a:endParaRPr lang="en-US" sz="3000" cap="all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580" y="1407330"/>
            <a:ext cx="7632700" cy="433798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Session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Mahnoor</a:t>
            </a:r>
            <a:r>
              <a:rPr lang="en-GB" dirty="0" smtClean="0"/>
              <a:t> Aka Moon –</a:t>
            </a:r>
            <a:r>
              <a:rPr lang="en-GB" dirty="0" err="1" smtClean="0"/>
              <a:t>Khawaja</a:t>
            </a:r>
            <a:r>
              <a:rPr lang="en-GB" dirty="0" smtClean="0"/>
              <a:t> </a:t>
            </a:r>
            <a:r>
              <a:rPr lang="en-GB" dirty="0" err="1" smtClean="0"/>
              <a:t>Sira</a:t>
            </a:r>
            <a:r>
              <a:rPr lang="en-GB" dirty="0" smtClean="0"/>
              <a:t>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- To know more about </a:t>
            </a:r>
            <a:r>
              <a:rPr lang="en-US" dirty="0" smtClean="0"/>
              <a:t>the </a:t>
            </a:r>
            <a:r>
              <a:rPr lang="en-US" dirty="0"/>
              <a:t>background of the TG community </a:t>
            </a:r>
            <a:br>
              <a:rPr lang="en-US" dirty="0"/>
            </a:br>
            <a:r>
              <a:rPr lang="en-US" dirty="0"/>
              <a:t>- To familiarize </a:t>
            </a:r>
            <a:r>
              <a:rPr lang="en-US" dirty="0" smtClean="0"/>
              <a:t>with </a:t>
            </a:r>
            <a:r>
              <a:rPr lang="en-US" dirty="0"/>
              <a:t>various terminologies under the transgender umbrella </a:t>
            </a:r>
            <a:br>
              <a:rPr lang="en-US" dirty="0"/>
            </a:br>
            <a:r>
              <a:rPr lang="en-US" dirty="0"/>
              <a:t>- To </a:t>
            </a:r>
            <a:r>
              <a:rPr lang="en-US" dirty="0" smtClean="0"/>
              <a:t>familiarize </a:t>
            </a:r>
            <a:r>
              <a:rPr lang="en-US" dirty="0"/>
              <a:t>with common behaviors and practices of The TG community </a:t>
            </a:r>
            <a:br>
              <a:rPr lang="en-US" dirty="0"/>
            </a:br>
            <a:r>
              <a:rPr lang="en-US" dirty="0"/>
              <a:t>- To understand their needs, vulnerabilities and requirements pertaining to health and rights based services </a:t>
            </a:r>
            <a:br>
              <a:rPr lang="en-US" dirty="0"/>
            </a:br>
            <a:r>
              <a:rPr lang="en-US" dirty="0"/>
              <a:t>- To gain an understanding of the communication and language pointers while addressing the </a:t>
            </a:r>
            <a:r>
              <a:rPr lang="en-US" dirty="0" err="1"/>
              <a:t>Khawaja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&amp; TG community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Transgender</a:t>
            </a:r>
            <a:r>
              <a:rPr lang="en-US" b="0" dirty="0"/>
              <a:t>" is an umbrella term that describes </a:t>
            </a:r>
            <a:r>
              <a:rPr lang="en-US" dirty="0"/>
              <a:t>people</a:t>
            </a:r>
            <a:r>
              <a:rPr lang="en-US" b="0" dirty="0"/>
              <a:t> whose gender identity or expression does not match the sex they were assigned at birth. For </a:t>
            </a:r>
            <a:r>
              <a:rPr lang="en-US" dirty="0"/>
              <a:t>example</a:t>
            </a:r>
            <a:r>
              <a:rPr lang="en-US" b="0" dirty="0"/>
              <a:t>, a </a:t>
            </a:r>
            <a:r>
              <a:rPr lang="en-US" dirty="0"/>
              <a:t>transgender person</a:t>
            </a:r>
            <a:r>
              <a:rPr lang="en-US" b="0" dirty="0"/>
              <a:t> may identify as a </a:t>
            </a:r>
            <a:r>
              <a:rPr lang="en-US" dirty="0"/>
              <a:t>woman</a:t>
            </a:r>
            <a:r>
              <a:rPr lang="en-US" b="0" dirty="0"/>
              <a:t> despite having been born with male genitalia</a:t>
            </a:r>
            <a:endParaRPr lang="en-GB" noProof="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Transgender person </a:t>
            </a:r>
            <a:r>
              <a:rPr lang="en-US" dirty="0" smtClean="0"/>
              <a:t>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1220" y="2097089"/>
            <a:ext cx="7164143" cy="8043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Intersex</a:t>
            </a:r>
            <a:r>
              <a:rPr lang="en-US" b="0" dirty="0" smtClean="0"/>
              <a:t>“ Mixture of male and female genital </a:t>
            </a:r>
            <a:endParaRPr lang="en-GB" noProof="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41325"/>
            <a:ext cx="8320091" cy="12239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Transgender person Protection Act 2018 Define?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4048988" y="3084729"/>
            <a:ext cx="7164143" cy="80437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Eunuch's</a:t>
            </a:r>
            <a:r>
              <a:rPr lang="en-US" b="0" dirty="0" smtClean="0"/>
              <a:t>“ Undergoes genital excision or Castration 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4078300" y="4116329"/>
            <a:ext cx="7164143" cy="804374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Transgender Women/Men</a:t>
            </a:r>
            <a:r>
              <a:rPr lang="en-US" b="0" dirty="0" smtClean="0"/>
              <a:t>“ Gender expression is differs from sex assigned at birth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7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9740" y="1921248"/>
            <a:ext cx="7753206" cy="3635497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review medical curriculum and improve research for doctors and nursing staff to address specific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issues of transgender persons in cooperation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medial board.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facilitate access by providing an enabling and safe environment for transgender persons in hospitals and other healthcare institution and centers.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ensure transgender persons access to all necessary medical and Psychological gender corrective treatment.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41325"/>
            <a:ext cx="8320091" cy="1223964"/>
          </a:xfrm>
        </p:spPr>
        <p:txBody>
          <a:bodyPr>
            <a:normAutofit/>
          </a:bodyPr>
          <a:lstStyle/>
          <a:p>
            <a:r>
              <a:rPr lang="en-GB" dirty="0" smtClean="0"/>
              <a:t>Right to Health?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76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665294"/>
            <a:ext cx="4498364" cy="3082552"/>
          </a:xfrm>
        </p:spPr>
        <p:txBody>
          <a:bodyPr>
            <a:normAutofit/>
          </a:bodyPr>
          <a:lstStyle/>
          <a:p>
            <a:r>
              <a:rPr lang="en-GB" dirty="0" smtClean="0"/>
              <a:t>BARRIERS TO ACCESS HEALTH CARE SERVICES</a:t>
            </a:r>
            <a:endParaRPr lang="en-GB" noProof="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9541"/>
          <a:stretch>
            <a:fillRect/>
          </a:stretch>
        </p:blipFill>
        <p:spPr>
          <a:xfrm>
            <a:off x="5302250" y="441325"/>
            <a:ext cx="6446838" cy="5975350"/>
          </a:xfrm>
        </p:spPr>
      </p:pic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224" y="2984980"/>
            <a:ext cx="3610736" cy="2530521"/>
          </a:xfrm>
        </p:spPr>
        <p:txBody>
          <a:bodyPr>
            <a:normAutofit/>
          </a:bodyPr>
          <a:lstStyle/>
          <a:p>
            <a:r>
              <a:rPr lang="en-GB" sz="3400" dirty="0" smtClean="0"/>
              <a:t>What Are the Barriers and Its Reasons?</a:t>
            </a:r>
            <a:endParaRPr lang="en-GB" sz="3400" noProof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4" y="1310640"/>
            <a:ext cx="7153706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224" y="1775940"/>
            <a:ext cx="3610736" cy="2530521"/>
          </a:xfrm>
        </p:spPr>
        <p:txBody>
          <a:bodyPr>
            <a:normAutofit/>
          </a:bodyPr>
          <a:lstStyle/>
          <a:p>
            <a:r>
              <a:rPr lang="en-GB" sz="3400" dirty="0" smtClean="0"/>
              <a:t>How to interact with transgender Community?</a:t>
            </a:r>
            <a:endParaRPr lang="en-GB" sz="34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5417">
            <a:off x="2825493" y="442143"/>
            <a:ext cx="2700338" cy="5715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4276" y="5416952"/>
            <a:ext cx="23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Way of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6275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_Presentation Template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E06B7-DDBB-4F17-98CB-021724843583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250929fa-9806-4449-af20-7947085fa170"/>
    <ds:schemaRef ds:uri="8f9d799d-7b27-4542-a589-fc3f0c3bda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1248</TotalTime>
  <Words>777</Words>
  <Application>Microsoft Office PowerPoint</Application>
  <PresentationFormat>Custom</PresentationFormat>
  <Paragraphs>127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Verdana</vt:lpstr>
      <vt:lpstr>Times New Roman</vt:lpstr>
      <vt:lpstr>IAS Ribbon Sans Regular</vt:lpstr>
      <vt:lpstr>IAS Ribbon Sans Bold</vt:lpstr>
      <vt:lpstr>Calibri</vt:lpstr>
      <vt:lpstr>Courier New</vt:lpstr>
      <vt:lpstr>Cambria</vt:lpstr>
      <vt:lpstr>AIDS2022_Presentation Template</vt:lpstr>
      <vt:lpstr>Conflict of interest disclosure</vt:lpstr>
      <vt:lpstr>Sensitization workshop for healthcare providers and audience ‘’to sensitize and enhance their knowledge and awareness of trans health needs and rights’’</vt:lpstr>
      <vt:lpstr>Overview</vt:lpstr>
      <vt:lpstr>What is a Transgender person ?</vt:lpstr>
      <vt:lpstr>Transgender person Protection Act 2018 Define?</vt:lpstr>
      <vt:lpstr>Right to Health?</vt:lpstr>
      <vt:lpstr>BARRIERS TO ACCESS HEALTH CARE SERVICES</vt:lpstr>
      <vt:lpstr>What Are the Barriers and Its Reasons?</vt:lpstr>
      <vt:lpstr>How to interact with transgender Community?</vt:lpstr>
      <vt:lpstr>What are the basic health issues of transgender community? </vt:lpstr>
      <vt:lpstr>PowerPoint Presentation</vt:lpstr>
      <vt:lpstr>How can health care providers take sexual history sensitively from the TG Community? </vt:lpstr>
      <vt:lpstr>How can health care providers take sexual history sensitively from the TG Community? </vt:lpstr>
      <vt:lpstr>Case Study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GSM</dc:creator>
  <cp:lastModifiedBy>GSM</cp:lastModifiedBy>
  <cp:revision>19</cp:revision>
  <dcterms:created xsi:type="dcterms:W3CDTF">2022-07-14T13:32:59Z</dcterms:created>
  <dcterms:modified xsi:type="dcterms:W3CDTF">2022-07-19T09:21:36Z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