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32"/>
  </p:notesMasterIdLst>
  <p:sldIdLst>
    <p:sldId id="311" r:id="rId5"/>
    <p:sldId id="297" r:id="rId6"/>
    <p:sldId id="298" r:id="rId7"/>
    <p:sldId id="257" r:id="rId8"/>
    <p:sldId id="274" r:id="rId9"/>
    <p:sldId id="273" r:id="rId10"/>
    <p:sldId id="308" r:id="rId11"/>
    <p:sldId id="275" r:id="rId12"/>
    <p:sldId id="284" r:id="rId13"/>
    <p:sldId id="325" r:id="rId14"/>
    <p:sldId id="285" r:id="rId15"/>
    <p:sldId id="286" r:id="rId16"/>
    <p:sldId id="312" r:id="rId17"/>
    <p:sldId id="313" r:id="rId18"/>
    <p:sldId id="321" r:id="rId19"/>
    <p:sldId id="292" r:id="rId20"/>
    <p:sldId id="315" r:id="rId21"/>
    <p:sldId id="322" r:id="rId22"/>
    <p:sldId id="323" r:id="rId23"/>
    <p:sldId id="324" r:id="rId24"/>
    <p:sldId id="299" r:id="rId25"/>
    <p:sldId id="318" r:id="rId26"/>
    <p:sldId id="319" r:id="rId27"/>
    <p:sldId id="320" r:id="rId28"/>
    <p:sldId id="306" r:id="rId29"/>
    <p:sldId id="309" r:id="rId30"/>
    <p:sldId id="307" r:id="rId31"/>
  </p:sldIdLst>
  <p:sldSz cx="12192000" cy="6858000"/>
  <p:notesSz cx="6858000" cy="9144000"/>
  <p:embeddedFontLst>
    <p:embeddedFont>
      <p:font typeface="Arial Rounded MT Bold" panose="020F0704030504030204" pitchFamily="34" charset="77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49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192" y="4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6.xml"/><Relationship Id="rId41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Aware of PrEP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657B468-F1B6-42A2-A7B0-0CDF89BEDA38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F5F-41A5-B54B-7C2B257EDD6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Transgender women without HIV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5F-41A5-B54B-7C2B257EDD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Used PrEP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36FB9C5-EF24-47D2-9F53-D1DEEBC4B738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F5F-41A5-B54B-7C2B257EDD6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Transgender women without HIV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5F-41A5-B54B-7C2B257ED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2275776"/>
        <c:axId val="932276192"/>
      </c:barChart>
      <c:catAx>
        <c:axId val="93227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276192"/>
        <c:crosses val="autoZero"/>
        <c:auto val="1"/>
        <c:lblAlgn val="ctr"/>
        <c:lblOffset val="100"/>
        <c:noMultiLvlLbl val="0"/>
      </c:catAx>
      <c:valAx>
        <c:axId val="9322761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322757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4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s10461-021-03159-2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091" y="2097087"/>
            <a:ext cx="9319491" cy="4103687"/>
          </a:xfrm>
        </p:spPr>
        <p:txBody>
          <a:bodyPr>
            <a:normAutofit/>
          </a:bodyPr>
          <a:lstStyle/>
          <a:p>
            <a:r>
              <a:rPr lang="en-US" sz="3200" dirty="0"/>
              <a:t>A community-based participatory approach to understanding preferences, needs, and barriers to uptake of longer-acting formulations of </a:t>
            </a:r>
            <a:r>
              <a:rPr lang="en-US" sz="3200" dirty="0" err="1"/>
              <a:t>PrEP</a:t>
            </a:r>
            <a:r>
              <a:rPr lang="en-US" sz="3200" dirty="0"/>
              <a:t> in transgender and gender diverse Texans. </a:t>
            </a:r>
            <a:endParaRPr lang="en-GB" sz="32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Late Breaker Track D</a:t>
            </a:r>
            <a:endParaRPr lang="en-GB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40861-3520-0A4D-9A4B-9F2AF674C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Phillip W. </a:t>
            </a:r>
            <a:r>
              <a:rPr lang="en-GB" dirty="0" err="1"/>
              <a:t>Schnarrs</a:t>
            </a:r>
            <a:r>
              <a:rPr lang="en-GB" dirty="0"/>
              <a:t>, Ph.D., The 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258968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91" y="477312"/>
            <a:ext cx="7632700" cy="1223964"/>
          </a:xfrm>
        </p:spPr>
        <p:txBody>
          <a:bodyPr>
            <a:normAutofit/>
          </a:bodyPr>
          <a:lstStyle/>
          <a:p>
            <a:r>
              <a:rPr lang="en-GB" noProof="0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9174" y="3039539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8243" y="3128417"/>
          <a:ext cx="4994991" cy="919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98998">
                  <a:extLst>
                    <a:ext uri="{9D8B030D-6E8A-4147-A177-3AD203B41FA5}">
                      <a16:colId xmlns:a16="http://schemas.microsoft.com/office/drawing/2014/main" val="736695052"/>
                    </a:ext>
                  </a:extLst>
                </a:gridCol>
                <a:gridCol w="998999">
                  <a:extLst>
                    <a:ext uri="{9D8B030D-6E8A-4147-A177-3AD203B41FA5}">
                      <a16:colId xmlns:a16="http://schemas.microsoft.com/office/drawing/2014/main" val="3128319212"/>
                    </a:ext>
                  </a:extLst>
                </a:gridCol>
                <a:gridCol w="998998">
                  <a:extLst>
                    <a:ext uri="{9D8B030D-6E8A-4147-A177-3AD203B41FA5}">
                      <a16:colId xmlns:a16="http://schemas.microsoft.com/office/drawing/2014/main" val="981460323"/>
                    </a:ext>
                  </a:extLst>
                </a:gridCol>
                <a:gridCol w="998998">
                  <a:extLst>
                    <a:ext uri="{9D8B030D-6E8A-4147-A177-3AD203B41FA5}">
                      <a16:colId xmlns:a16="http://schemas.microsoft.com/office/drawing/2014/main" val="2020932914"/>
                    </a:ext>
                  </a:extLst>
                </a:gridCol>
                <a:gridCol w="998998">
                  <a:extLst>
                    <a:ext uri="{9D8B030D-6E8A-4147-A177-3AD203B41FA5}">
                      <a16:colId xmlns:a16="http://schemas.microsoft.com/office/drawing/2014/main" val="4117125295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Age in Years (n = 22)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6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18 - 24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25 - 29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30 - 39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40 - 49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50 - 59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90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306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18243" y="4604050"/>
          <a:ext cx="9273378" cy="1468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24768">
                  <a:extLst>
                    <a:ext uri="{9D8B030D-6E8A-4147-A177-3AD203B41FA5}">
                      <a16:colId xmlns:a16="http://schemas.microsoft.com/office/drawing/2014/main" val="736695052"/>
                    </a:ext>
                  </a:extLst>
                </a:gridCol>
                <a:gridCol w="1324770">
                  <a:extLst>
                    <a:ext uri="{9D8B030D-6E8A-4147-A177-3AD203B41FA5}">
                      <a16:colId xmlns:a16="http://schemas.microsoft.com/office/drawing/2014/main" val="3128319212"/>
                    </a:ext>
                  </a:extLst>
                </a:gridCol>
                <a:gridCol w="1324768">
                  <a:extLst>
                    <a:ext uri="{9D8B030D-6E8A-4147-A177-3AD203B41FA5}">
                      <a16:colId xmlns:a16="http://schemas.microsoft.com/office/drawing/2014/main" val="981460323"/>
                    </a:ext>
                  </a:extLst>
                </a:gridCol>
                <a:gridCol w="1324768">
                  <a:extLst>
                    <a:ext uri="{9D8B030D-6E8A-4147-A177-3AD203B41FA5}">
                      <a16:colId xmlns:a16="http://schemas.microsoft.com/office/drawing/2014/main" val="2209466335"/>
                    </a:ext>
                  </a:extLst>
                </a:gridCol>
                <a:gridCol w="1324768">
                  <a:extLst>
                    <a:ext uri="{9D8B030D-6E8A-4147-A177-3AD203B41FA5}">
                      <a16:colId xmlns:a16="http://schemas.microsoft.com/office/drawing/2014/main" val="2547525690"/>
                    </a:ext>
                  </a:extLst>
                </a:gridCol>
                <a:gridCol w="1324768">
                  <a:extLst>
                    <a:ext uri="{9D8B030D-6E8A-4147-A177-3AD203B41FA5}">
                      <a16:colId xmlns:a16="http://schemas.microsoft.com/office/drawing/2014/main" val="149068217"/>
                    </a:ext>
                  </a:extLst>
                </a:gridCol>
                <a:gridCol w="1324768">
                  <a:extLst>
                    <a:ext uri="{9D8B030D-6E8A-4147-A177-3AD203B41FA5}">
                      <a16:colId xmlns:a16="http://schemas.microsoft.com/office/drawing/2014/main" val="4022581679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Race</a:t>
                      </a:r>
                      <a:r>
                        <a:rPr lang="en-US" sz="1200" baseline="0" dirty="0"/>
                        <a:t> and Ethnicity (n = 22)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6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American</a:t>
                      </a:r>
                      <a:r>
                        <a:rPr lang="en-US" sz="1200" baseline="0" dirty="0"/>
                        <a:t> Indian or Native American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Asian</a:t>
                      </a:r>
                      <a:r>
                        <a:rPr lang="en-US" sz="1200" baseline="0" dirty="0"/>
                        <a:t> or Pacific Islander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Biracial</a:t>
                      </a:r>
                      <a:r>
                        <a:rPr lang="en-US" sz="1200" baseline="0" dirty="0"/>
                        <a:t> or Multiracial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Black or African-American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Hispanic</a:t>
                      </a:r>
                      <a:r>
                        <a:rPr lang="en-US" sz="1200" baseline="0" dirty="0"/>
                        <a:t> or </a:t>
                      </a:r>
                      <a:r>
                        <a:rPr lang="en-US" sz="1200" dirty="0"/>
                        <a:t>Latinx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White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Some</a:t>
                      </a:r>
                      <a:r>
                        <a:rPr lang="en-US" sz="1200" baseline="0" dirty="0"/>
                        <a:t>thing Else or Not Listed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90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306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3993" y="1670718"/>
          <a:ext cx="3679720" cy="1102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26573">
                  <a:extLst>
                    <a:ext uri="{9D8B030D-6E8A-4147-A177-3AD203B41FA5}">
                      <a16:colId xmlns:a16="http://schemas.microsoft.com/office/drawing/2014/main" val="736695052"/>
                    </a:ext>
                  </a:extLst>
                </a:gridCol>
                <a:gridCol w="1226574">
                  <a:extLst>
                    <a:ext uri="{9D8B030D-6E8A-4147-A177-3AD203B41FA5}">
                      <a16:colId xmlns:a16="http://schemas.microsoft.com/office/drawing/2014/main" val="3128319212"/>
                    </a:ext>
                  </a:extLst>
                </a:gridCol>
                <a:gridCol w="1226573">
                  <a:extLst>
                    <a:ext uri="{9D8B030D-6E8A-4147-A177-3AD203B41FA5}">
                      <a16:colId xmlns:a16="http://schemas.microsoft.com/office/drawing/2014/main" val="981460323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Gender Identity (n = 22)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6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Transgender</a:t>
                      </a:r>
                      <a:r>
                        <a:rPr lang="en-US" sz="1200" baseline="0" dirty="0"/>
                        <a:t> Woman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Transgender</a:t>
                      </a:r>
                      <a:r>
                        <a:rPr lang="en-US" sz="1200" baseline="0" dirty="0"/>
                        <a:t> Man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Gender</a:t>
                      </a:r>
                      <a:r>
                        <a:rPr lang="en-US" sz="1200" baseline="0" dirty="0"/>
                        <a:t> Expansive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90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306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03" y="1707554"/>
            <a:ext cx="2971078" cy="233925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298280" y="1564568"/>
          <a:ext cx="3158837" cy="30225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58837">
                  <a:extLst>
                    <a:ext uri="{9D8B030D-6E8A-4147-A177-3AD203B41FA5}">
                      <a16:colId xmlns:a16="http://schemas.microsoft.com/office/drawing/2014/main" val="3079379712"/>
                    </a:ext>
                  </a:extLst>
                </a:gridCol>
              </a:tblGrid>
              <a:tr h="3022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Geographic</a:t>
                      </a:r>
                      <a:r>
                        <a:rPr lang="en-US" sz="1200" baseline="0" dirty="0"/>
                        <a:t> Disruption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349543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7421003" y="2312065"/>
            <a:ext cx="1031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122408" y="2877181"/>
            <a:ext cx="711200" cy="347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9066662" y="2169229"/>
            <a:ext cx="792742" cy="316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9591620" y="2429937"/>
            <a:ext cx="711200" cy="347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7" idx="3"/>
          </p:cNvCxnSpPr>
          <p:nvPr/>
        </p:nvCxnSpPr>
        <p:spPr>
          <a:xfrm flipV="1">
            <a:off x="9280617" y="2877181"/>
            <a:ext cx="1111464" cy="155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507701" y="3224205"/>
            <a:ext cx="978259" cy="330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86737" y="3684853"/>
            <a:ext cx="760483" cy="143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100741" y="3367402"/>
            <a:ext cx="632658" cy="288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437328" y="2201497"/>
            <a:ext cx="983675" cy="22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Lubbock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18578" y="3219855"/>
            <a:ext cx="983675" cy="22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El Paso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26440" y="3655472"/>
            <a:ext cx="1156818" cy="22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San Antonio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813672" y="1994652"/>
            <a:ext cx="1156818" cy="22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Dallas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218938" y="2360034"/>
            <a:ext cx="1156818" cy="22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Tyler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375501" y="2716811"/>
            <a:ext cx="1156818" cy="22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Austin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485960" y="3472734"/>
            <a:ext cx="1156818" cy="22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Houston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878708" y="3790982"/>
            <a:ext cx="1156818" cy="22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McAllen</a:t>
            </a:r>
          </a:p>
        </p:txBody>
      </p:sp>
    </p:spTree>
    <p:extLst>
      <p:ext uri="{BB962C8B-B14F-4D97-AF65-F5344CB8AC3E}">
        <p14:creationId xmlns:p14="http://schemas.microsoft.com/office/powerpoint/2010/main" val="272587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80322" y="2035245"/>
            <a:ext cx="1812235" cy="17681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Individual Barriers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94652" y="2035245"/>
            <a:ext cx="1812235" cy="176812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Interpersonal Barriers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80322" y="4032838"/>
            <a:ext cx="1812235" cy="1768129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Clinic or  Health System Barriers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94652" y="4032838"/>
            <a:ext cx="1812235" cy="1768129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Social and Structural Barriers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9311"/>
            <a:ext cx="48387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9413" y="2781192"/>
            <a:ext cx="1812235" cy="17681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Individual Barriers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3203" y="2145445"/>
            <a:ext cx="462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Mental Health or Psychological Distress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3203" y="3176533"/>
            <a:ext cx="433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Physical Health or Effect on the Body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3203" y="4364655"/>
            <a:ext cx="400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Lack of Knowledge or Awareness </a:t>
            </a:r>
          </a:p>
        </p:txBody>
      </p:sp>
    </p:spTree>
    <p:extLst>
      <p:ext uri="{BB962C8B-B14F-4D97-AF65-F5344CB8AC3E}">
        <p14:creationId xmlns:p14="http://schemas.microsoft.com/office/powerpoint/2010/main" val="419638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9413" y="2781192"/>
            <a:ext cx="1812235" cy="17681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Individual Barriers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6391" y="2083277"/>
            <a:ext cx="6096000" cy="36933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Mental Health or Psychological Distress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6464" y="287732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defRPr/>
            </a:pPr>
            <a:r>
              <a:rPr lang="en-US" dirty="0"/>
              <a:t>“…Also, because you have to get the injection in your hip you have take your pants off too or pull your pants down to get it done which, like with </a:t>
            </a:r>
            <a:r>
              <a:rPr lang="en-US" b="1" dirty="0">
                <a:solidFill>
                  <a:schemeClr val="accent1"/>
                </a:solidFill>
              </a:rPr>
              <a:t>dysphoria</a:t>
            </a:r>
            <a:r>
              <a:rPr lang="en-US" dirty="0"/>
              <a:t> some people might not like really like to do.”</a:t>
            </a:r>
          </a:p>
        </p:txBody>
      </p:sp>
    </p:spTree>
    <p:extLst>
      <p:ext uri="{BB962C8B-B14F-4D97-AF65-F5344CB8AC3E}">
        <p14:creationId xmlns:p14="http://schemas.microsoft.com/office/powerpoint/2010/main" val="289819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9413" y="2781192"/>
            <a:ext cx="1812235" cy="17681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Individual Barriers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6391" y="270404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“That would be something I would like as well because </a:t>
            </a:r>
            <a:r>
              <a:rPr lang="en-US" b="1" dirty="0">
                <a:solidFill>
                  <a:schemeClr val="accent1"/>
                </a:solidFill>
              </a:rPr>
              <a:t>I am a melanated woman, and being melanated, a lot of us keloid. Now, I don't think I would keloid, but a lot of people have family who do, so a long-acting implant could leave a mark, and it could be a raised area</a:t>
            </a:r>
            <a:r>
              <a:rPr lang="en-US" dirty="0"/>
              <a:t>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6391" y="2083277"/>
            <a:ext cx="6096000" cy="36933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Physical Health or Effects on The Body</a:t>
            </a:r>
          </a:p>
        </p:txBody>
      </p:sp>
    </p:spTree>
    <p:extLst>
      <p:ext uri="{BB962C8B-B14F-4D97-AF65-F5344CB8AC3E}">
        <p14:creationId xmlns:p14="http://schemas.microsoft.com/office/powerpoint/2010/main" val="4155760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9413" y="2781192"/>
            <a:ext cx="1812235" cy="17681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Individual Barriers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6391" y="275364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“I guess, there's still a stigma surrounding HIV, AIDS and PrEP. I’ve come across people who have just like, </a:t>
            </a:r>
            <a:r>
              <a:rPr lang="en-US" b="1" dirty="0">
                <a:solidFill>
                  <a:schemeClr val="accent1"/>
                </a:solidFill>
              </a:rPr>
              <a:t>“Oh, you know you're part of this group you're going to get AIDS.” I’m like ‘well no that's not how it works.’ I’ve educated them and they're like, ‘Oh I didn't know.’ So, education will destigmatize it.”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6391" y="2083277"/>
            <a:ext cx="6096000" cy="36933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Lack Knowledge or Awareness</a:t>
            </a:r>
          </a:p>
        </p:txBody>
      </p:sp>
    </p:spTree>
    <p:extLst>
      <p:ext uri="{BB962C8B-B14F-4D97-AF65-F5344CB8AC3E}">
        <p14:creationId xmlns:p14="http://schemas.microsoft.com/office/powerpoint/2010/main" val="29037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9413" y="2781192"/>
            <a:ext cx="1812235" cy="176812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Interpersonal Barriers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0399" y="2648026"/>
            <a:ext cx="440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Experiences of Discrimination/Stigma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0399" y="3521375"/>
            <a:ext cx="205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Medical Distrust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0399" y="4278409"/>
            <a:ext cx="203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Medical Trauma</a:t>
            </a:r>
          </a:p>
        </p:txBody>
      </p:sp>
    </p:spTree>
    <p:extLst>
      <p:ext uri="{BB962C8B-B14F-4D97-AF65-F5344CB8AC3E}">
        <p14:creationId xmlns:p14="http://schemas.microsoft.com/office/powerpoint/2010/main" val="4046961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9413" y="2781192"/>
            <a:ext cx="1812235" cy="176812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Interpersonal Barriers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6391" y="275364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“And there's also problems </a:t>
            </a:r>
            <a:r>
              <a:rPr lang="en-US" b="1" dirty="0">
                <a:solidFill>
                  <a:schemeClr val="accent2"/>
                </a:solidFill>
              </a:rPr>
              <a:t>with medical discrimination</a:t>
            </a:r>
            <a:r>
              <a:rPr lang="en-US" dirty="0"/>
              <a:t> against us where if you're not fortunate enough to live in an area with easy access to a gender affirming clinic, it can be very difficult to access sexual health care as a trans individual.”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6391" y="2083277"/>
            <a:ext cx="6096000" cy="36933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9A739"/>
                </a:solidFill>
                <a:latin typeface="Arial Rounded MT Bold" panose="020F0704030504030204" pitchFamily="34" charset="0"/>
              </a:rPr>
              <a:t>Experiences of Discrimination or Stigma</a:t>
            </a:r>
          </a:p>
        </p:txBody>
      </p:sp>
    </p:spTree>
    <p:extLst>
      <p:ext uri="{BB962C8B-B14F-4D97-AF65-F5344CB8AC3E}">
        <p14:creationId xmlns:p14="http://schemas.microsoft.com/office/powerpoint/2010/main" val="1802811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9413" y="2781192"/>
            <a:ext cx="1812235" cy="176812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Interpersonal Barriers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6391" y="278119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“And so there's just like very little information or consideration at all for disabled people [and] for intersex </a:t>
            </a:r>
            <a:r>
              <a:rPr lang="en-US" b="1" dirty="0">
                <a:solidFill>
                  <a:schemeClr val="accent2"/>
                </a:solidFill>
              </a:rPr>
              <a:t>people…I just don't think that people are always, I guess like intersectionality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is not a thing that is centered in medical spaces</a:t>
            </a:r>
            <a:r>
              <a:rPr lang="en-US" dirty="0"/>
              <a:t>. And that's a problem for a lot of reasons.”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6391" y="2083277"/>
            <a:ext cx="6096000" cy="36933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9A739"/>
                </a:solidFill>
                <a:latin typeface="Arial Rounded MT Bold" panose="020F0704030504030204" pitchFamily="34" charset="0"/>
              </a:rPr>
              <a:t>Experiences of Discrimination or Stigma</a:t>
            </a:r>
          </a:p>
        </p:txBody>
      </p:sp>
    </p:spTree>
    <p:extLst>
      <p:ext uri="{BB962C8B-B14F-4D97-AF65-F5344CB8AC3E}">
        <p14:creationId xmlns:p14="http://schemas.microsoft.com/office/powerpoint/2010/main" val="2315586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9413" y="2781192"/>
            <a:ext cx="1812235" cy="176812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Interpersonal Barriers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6391" y="2605861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“For the long acting injectable and the long acting implants, one thing I could think of </a:t>
            </a:r>
            <a:r>
              <a:rPr lang="en-US" b="1" dirty="0">
                <a:solidFill>
                  <a:schemeClr val="accent2"/>
                </a:solidFill>
              </a:rPr>
              <a:t>is the distrust of health professionals, especially living in Texas. </a:t>
            </a:r>
            <a:r>
              <a:rPr lang="en-US" dirty="0"/>
              <a:t>I mean so many are fairly conservative, so if you live in one of those areas you may be kind of reluctant to go to a hospital and have to have some sort of injection done, just because of the </a:t>
            </a:r>
            <a:r>
              <a:rPr lang="en-US" b="1" dirty="0">
                <a:solidFill>
                  <a:schemeClr val="accent2"/>
                </a:solidFill>
              </a:rPr>
              <a:t>distrust for health professionals</a:t>
            </a:r>
            <a:r>
              <a:rPr lang="en-US" dirty="0"/>
              <a:t>, but I’m not sure like what can be done to overcome that.”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6391" y="2083277"/>
            <a:ext cx="6096000" cy="36933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9A739"/>
                </a:solidFill>
                <a:latin typeface="Arial Rounded MT Bold" panose="020F0704030504030204" pitchFamily="34" charset="0"/>
              </a:rPr>
              <a:t>Medical Distrust</a:t>
            </a:r>
          </a:p>
        </p:txBody>
      </p:sp>
    </p:spTree>
    <p:extLst>
      <p:ext uri="{BB962C8B-B14F-4D97-AF65-F5344CB8AC3E}">
        <p14:creationId xmlns:p14="http://schemas.microsoft.com/office/powerpoint/2010/main" val="154393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Acknowledgements</a:t>
            </a:r>
            <a:endParaRPr lang="en-GB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4383673" y="1849352"/>
            <a:ext cx="247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Community Partners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669" y="1807330"/>
            <a:ext cx="227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Research Partners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9260" y="1785860"/>
            <a:ext cx="323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Community Advisory Board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4332" y="2155192"/>
            <a:ext cx="294581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Julie Zuniga, PhD, RN (Co-PI)</a:t>
            </a:r>
          </a:p>
          <a:p>
            <a:pPr algn="ctr"/>
            <a:r>
              <a:rPr lang="en-US" sz="1200" dirty="0"/>
              <a:t>UT School of Nursing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Aliza Norwood, MD (Co-I)</a:t>
            </a:r>
          </a:p>
          <a:p>
            <a:pPr algn="ctr"/>
            <a:r>
              <a:rPr lang="en-US" sz="1200" dirty="0"/>
              <a:t>UT Dell Medical School 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Liz Arnold, PhD, LSCW (Consultant)</a:t>
            </a:r>
          </a:p>
          <a:p>
            <a:pPr algn="ctr"/>
            <a:r>
              <a:rPr lang="en-US" sz="1200" dirty="0"/>
              <a:t>UT Southwestern 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Gaby Benitez (GRA)</a:t>
            </a:r>
          </a:p>
          <a:p>
            <a:pPr algn="ctr"/>
            <a:r>
              <a:rPr lang="en-US" sz="1200" dirty="0"/>
              <a:t>UT Dell Medical School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Paul Fliedner (GRA)</a:t>
            </a:r>
          </a:p>
          <a:p>
            <a:pPr algn="ctr"/>
            <a:r>
              <a:rPr lang="en-US" sz="1200" dirty="0"/>
              <a:t>UT Dell Medical School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Sheridan Aguilar (GRA)</a:t>
            </a:r>
          </a:p>
          <a:p>
            <a:pPr algn="ctr"/>
            <a:r>
              <a:rPr lang="en-US" sz="1200" dirty="0"/>
              <a:t>UT School of Social Work 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Jacey </a:t>
            </a:r>
            <a:r>
              <a:rPr lang="en-US" sz="1200" dirty="0" err="1"/>
              <a:t>Buchorn</a:t>
            </a:r>
            <a:r>
              <a:rPr lang="en-US" sz="1200" dirty="0"/>
              <a:t> (UGRA)</a:t>
            </a:r>
          </a:p>
          <a:p>
            <a:pPr algn="ctr"/>
            <a:r>
              <a:rPr lang="en-US" sz="1200" dirty="0"/>
              <a:t>UT Dept. of Sociology 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err="1"/>
              <a:t>Liany</a:t>
            </a:r>
            <a:r>
              <a:rPr lang="en-US" sz="1200" dirty="0"/>
              <a:t> Serrano Oviedo (UGRA) </a:t>
            </a:r>
          </a:p>
          <a:p>
            <a:pPr algn="ctr"/>
            <a:r>
              <a:rPr lang="en-US" sz="1200" dirty="0"/>
              <a:t>UT College of Natural Sciences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2914" y="2176662"/>
            <a:ext cx="27655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Alexander Andersen (Consultant)</a:t>
            </a:r>
          </a:p>
          <a:p>
            <a:pPr algn="ctr"/>
            <a:endParaRPr lang="en-US" sz="1200" i="1" dirty="0"/>
          </a:p>
          <a:p>
            <a:pPr algn="ctr"/>
            <a:r>
              <a:rPr lang="en-US" sz="1200" dirty="0"/>
              <a:t>KB </a:t>
            </a:r>
            <a:r>
              <a:rPr lang="en-US" sz="1200" dirty="0" err="1"/>
              <a:t>Brookins</a:t>
            </a:r>
            <a:r>
              <a:rPr lang="en-US" sz="1200" dirty="0"/>
              <a:t> (Consultant)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Allie Cole (Consultant) 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Madeleine </a:t>
            </a:r>
            <a:r>
              <a:rPr lang="en-US" sz="1200" dirty="0" err="1"/>
              <a:t>Croll</a:t>
            </a:r>
            <a:r>
              <a:rPr lang="en-US" sz="1200" dirty="0"/>
              <a:t> (Consultant)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err="1"/>
              <a:t>Hexa</a:t>
            </a:r>
            <a:r>
              <a:rPr lang="en-US" sz="1200" dirty="0"/>
              <a:t> Dulce (Consultant)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err="1"/>
              <a:t>Kewal</a:t>
            </a:r>
            <a:r>
              <a:rPr lang="en-US" sz="1200" dirty="0"/>
              <a:t> </a:t>
            </a:r>
            <a:r>
              <a:rPr lang="en-US" sz="1200" dirty="0" err="1"/>
              <a:t>Hausmann</a:t>
            </a:r>
            <a:r>
              <a:rPr lang="en-US" sz="1200" dirty="0"/>
              <a:t> (Consultant)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Kelly Marshall (Consultant)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950190" y="2371084"/>
            <a:ext cx="333879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John </a:t>
            </a:r>
            <a:r>
              <a:rPr lang="en-US" sz="1200" dirty="0" err="1"/>
              <a:t>Oeffinger</a:t>
            </a:r>
            <a:r>
              <a:rPr lang="en-US" sz="1200" dirty="0"/>
              <a:t> (Co-I)</a:t>
            </a:r>
          </a:p>
          <a:p>
            <a:pPr algn="ctr"/>
            <a:r>
              <a:rPr lang="en-US" sz="1200" dirty="0"/>
              <a:t>Texas Health Institute</a:t>
            </a:r>
          </a:p>
          <a:p>
            <a:pPr algn="ctr"/>
            <a:r>
              <a:rPr lang="en-US" sz="1200" dirty="0" err="1"/>
              <a:t>Trans</a:t>
            </a:r>
            <a:r>
              <a:rPr lang="en-US" sz="1200" i="1" dirty="0" err="1"/>
              <a:t>FORWARD</a:t>
            </a:r>
            <a:endParaRPr lang="en-US" sz="1200" i="1" dirty="0"/>
          </a:p>
          <a:p>
            <a:pPr algn="ctr"/>
            <a:endParaRPr lang="en-US" sz="1200" i="1" dirty="0"/>
          </a:p>
          <a:p>
            <a:pPr algn="ctr"/>
            <a:r>
              <a:rPr lang="en-US" sz="1200" dirty="0"/>
              <a:t>Rocky Lane (Consultant)</a:t>
            </a:r>
          </a:p>
          <a:p>
            <a:pPr algn="ctr"/>
            <a:r>
              <a:rPr lang="en-US" sz="1200" dirty="0" err="1"/>
              <a:t>Trans</a:t>
            </a:r>
            <a:r>
              <a:rPr lang="en-US" sz="1200" i="1" dirty="0" err="1"/>
              <a:t>FORWARD</a:t>
            </a:r>
            <a:endParaRPr lang="en-US" sz="1200" dirty="0"/>
          </a:p>
          <a:p>
            <a:pPr algn="ctr"/>
            <a:r>
              <a:rPr lang="en-US" sz="1200" dirty="0"/>
              <a:t>Transgender Education Network of Texas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Gin Pham (Co-I)</a:t>
            </a:r>
          </a:p>
          <a:p>
            <a:pPr algn="ctr"/>
            <a:r>
              <a:rPr lang="en-US" sz="1200" dirty="0"/>
              <a:t>Transgender Education Network of Texas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Emmett Schelling (Co-I)</a:t>
            </a:r>
          </a:p>
          <a:p>
            <a:pPr algn="ctr"/>
            <a:r>
              <a:rPr lang="en-US" sz="1200" dirty="0"/>
              <a:t>Transgender Education Network of Texas</a:t>
            </a:r>
          </a:p>
          <a:p>
            <a:pPr algn="ctr"/>
            <a:r>
              <a:rPr lang="en-US" sz="1200" dirty="0" err="1"/>
              <a:t>Trans</a:t>
            </a:r>
            <a:r>
              <a:rPr lang="en-US" sz="1200" i="1" dirty="0" err="1"/>
              <a:t>FORWARD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4460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9413" y="2781192"/>
            <a:ext cx="1812235" cy="176812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Interpersonal Barriers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6391" y="280197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</a:t>
            </a:r>
            <a:r>
              <a:rPr lang="en-US" b="1" dirty="0">
                <a:solidFill>
                  <a:schemeClr val="accent2"/>
                </a:solidFill>
              </a:rPr>
              <a:t>As a trans, intersex and disabled person, I have a lot of medical trauma</a:t>
            </a:r>
            <a:r>
              <a:rPr lang="en-US" dirty="0"/>
              <a:t>. So, while in my mind, the [long acting] implant is being practical, because </a:t>
            </a:r>
            <a:r>
              <a:rPr lang="en-US" b="1" dirty="0">
                <a:solidFill>
                  <a:schemeClr val="accent2"/>
                </a:solidFill>
              </a:rPr>
              <a:t>I have so much medical trauma</a:t>
            </a:r>
            <a:r>
              <a:rPr lang="en-US" dirty="0"/>
              <a:t>, it might be hard for me to do something that was more of an invasive procedure.”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6391" y="2083277"/>
            <a:ext cx="6096000" cy="36933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9A739"/>
                </a:solidFill>
                <a:latin typeface="Arial Rounded MT Bold" panose="020F0704030504030204" pitchFamily="34" charset="0"/>
              </a:rPr>
              <a:t>Medical Trauma</a:t>
            </a:r>
          </a:p>
        </p:txBody>
      </p:sp>
    </p:spTree>
    <p:extLst>
      <p:ext uri="{BB962C8B-B14F-4D97-AF65-F5344CB8AC3E}">
        <p14:creationId xmlns:p14="http://schemas.microsoft.com/office/powerpoint/2010/main" val="3771529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9413" y="2781192"/>
            <a:ext cx="1812235" cy="1768129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Clinic or Health System Barriers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0399" y="2971191"/>
            <a:ext cx="331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Requires clinic or pharmacy</a:t>
            </a:r>
          </a:p>
          <a:p>
            <a:r>
              <a:rPr lang="en-US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 administration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0399" y="3844540"/>
            <a:ext cx="296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More frequent follow-ups</a:t>
            </a:r>
          </a:p>
        </p:txBody>
      </p:sp>
    </p:spTree>
    <p:extLst>
      <p:ext uri="{BB962C8B-B14F-4D97-AF65-F5344CB8AC3E}">
        <p14:creationId xmlns:p14="http://schemas.microsoft.com/office/powerpoint/2010/main" val="562553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9413" y="2781192"/>
            <a:ext cx="1812235" cy="1768129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Clinic or Health System Barriers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6391" y="287059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“And that includes the number of refills with the oral seeming like the most accessible </a:t>
            </a:r>
            <a:r>
              <a:rPr lang="en-US" b="1" dirty="0">
                <a:solidFill>
                  <a:schemeClr val="accent4"/>
                </a:solidFill>
              </a:rPr>
              <a:t>because of the autonomy involved </a:t>
            </a:r>
            <a:r>
              <a:rPr lang="en-US" dirty="0"/>
              <a:t>and being able to administer my own medication monthly or even daily.“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6391" y="2083277"/>
            <a:ext cx="6096000" cy="36933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Requires Clinic of Pharmacy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980384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9413" y="2781192"/>
            <a:ext cx="1812235" cy="1768129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Clinic or Health System Barriers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6391" y="264959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“Yeah, I live in San Marcos I have to drive to Cedar Park to get treatment for my HRT and </a:t>
            </a:r>
            <a:r>
              <a:rPr lang="en-US" b="1" dirty="0">
                <a:solidFill>
                  <a:schemeClr val="accent4"/>
                </a:solidFill>
              </a:rPr>
              <a:t>the less I have to go into a clinic and risk encountering someone who is not prepared to work with me in a way that is meaningful or helpful, the better.</a:t>
            </a:r>
            <a:r>
              <a:rPr lang="en-US" dirty="0"/>
              <a:t>  The less contact I have to make the better.”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6391" y="2083277"/>
            <a:ext cx="6096000" cy="36933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More Frequent Clinic Visits</a:t>
            </a:r>
          </a:p>
        </p:txBody>
      </p:sp>
    </p:spTree>
    <p:extLst>
      <p:ext uri="{BB962C8B-B14F-4D97-AF65-F5344CB8AC3E}">
        <p14:creationId xmlns:p14="http://schemas.microsoft.com/office/powerpoint/2010/main" val="1661939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9413" y="2781192"/>
            <a:ext cx="1812235" cy="1768129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Clinic or Health System Barriers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6391" y="2652627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“I’m well employed, well insured, </a:t>
            </a:r>
            <a:r>
              <a:rPr lang="en-US" b="1" dirty="0">
                <a:solidFill>
                  <a:schemeClr val="accent5"/>
                </a:solidFill>
              </a:rPr>
              <a:t>but some of my friends are underemployed and don't have transportation, so there's lots of barriers for them</a:t>
            </a:r>
            <a:r>
              <a:rPr lang="en-US" dirty="0">
                <a:solidFill>
                  <a:schemeClr val="accent5"/>
                </a:solidFill>
              </a:rPr>
              <a:t>. </a:t>
            </a:r>
            <a:r>
              <a:rPr lang="en-US" dirty="0"/>
              <a:t>And that's why I keep harping about let me get this to them at their locations. If I can get mobile clinics, with this stuff in there it’s a quick in and out, and you have your medication. </a:t>
            </a:r>
            <a:r>
              <a:rPr lang="en-US" b="1" dirty="0">
                <a:solidFill>
                  <a:schemeClr val="accent5"/>
                </a:solidFill>
              </a:rPr>
              <a:t>Versus them having to get to the doctor or a clinic and take time off work which they won’t do because they can't afford it. </a:t>
            </a:r>
            <a:r>
              <a:rPr lang="en-US" dirty="0"/>
              <a:t>They live paycheck to paycheck.”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6391" y="2083277"/>
            <a:ext cx="6096000" cy="36933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Clinic or General Accessibility</a:t>
            </a:r>
          </a:p>
        </p:txBody>
      </p:sp>
    </p:spTree>
    <p:extLst>
      <p:ext uri="{BB962C8B-B14F-4D97-AF65-F5344CB8AC3E}">
        <p14:creationId xmlns:p14="http://schemas.microsoft.com/office/powerpoint/2010/main" val="1289690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Discussion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 txBox="1">
            <a:spLocks/>
          </p:cNvSpPr>
          <p:nvPr/>
        </p:nvSpPr>
        <p:spPr>
          <a:xfrm>
            <a:off x="5635281" y="1665289"/>
            <a:ext cx="5437188" cy="3958967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Discrimination and stigma undergird barriers to longer-acting formulations of </a:t>
            </a:r>
            <a:r>
              <a:rPr lang="en-GB" dirty="0" err="1"/>
              <a:t>PrEP.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Multi-level interventions are needed to address barriers at various levels.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need to rethink how longer-acting formulations are administered to reduce burden on transgender and gender diverse people.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More research is needed to identify where transgender and gender diverse people are lost in HIV prevention cascade.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 descr="An HIV Prevention Manifesto by Transgender and Gender-Diverse People - PO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8" y="2330621"/>
            <a:ext cx="4921943" cy="234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46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Next Steps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 txBox="1">
            <a:spLocks/>
          </p:cNvSpPr>
          <p:nvPr/>
        </p:nvSpPr>
        <p:spPr>
          <a:xfrm>
            <a:off x="5635281" y="2052849"/>
            <a:ext cx="5437188" cy="3958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Co-developing best practices for engaging transgender and gender diverse people in HIV prevention research.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Co-develop policies and provider training to decrease medical trauma.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Launching a </a:t>
            </a:r>
            <a:r>
              <a:rPr lang="en-GB"/>
              <a:t>statewide</a:t>
            </a:r>
            <a:r>
              <a:rPr lang="en-GB" dirty="0"/>
              <a:t> survey supported by grassroots organizations across Texas.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27" y="2052849"/>
            <a:ext cx="3904426" cy="326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2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References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400" y="1558962"/>
            <a:ext cx="113426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000" dirty="0"/>
              <a:t>Herman JL, Flores AR, O'Neil KK. How Many Adults and Youth Identify as Transgender in The United States. https://williamsinstitute.law.ucla.edu/subpopulations/transgender-people/. Published 2022. Accessed July 14, 2022. </a:t>
            </a:r>
          </a:p>
          <a:p>
            <a:endParaRPr lang="en-US" sz="1000" dirty="0"/>
          </a:p>
          <a:p>
            <a:r>
              <a:rPr lang="en-US" sz="1000" dirty="0"/>
              <a:t>CDC. Transgender People and HIV. https://www.cdc.gov/hiv/group/gender/transgender/index.html. Published June 28, 2022. Accessed July 14, 2022. </a:t>
            </a:r>
          </a:p>
          <a:p>
            <a:endParaRPr lang="en-US" sz="1000" dirty="0"/>
          </a:p>
          <a:p>
            <a:r>
              <a:rPr lang="en-US" sz="1000" dirty="0"/>
              <a:t>Rael CT, Martinez M, </a:t>
            </a:r>
            <a:r>
              <a:rPr lang="en-US" sz="1000" dirty="0" err="1"/>
              <a:t>Giguere</a:t>
            </a:r>
            <a:r>
              <a:rPr lang="en-US" sz="1000" dirty="0"/>
              <a:t> R, et al. Transgender women's concerns and preferences on potential future long-acting biomedical HIV prevention strategies: The case of injections and implanted medication delivery devices (IMDDs). </a:t>
            </a:r>
            <a:r>
              <a:rPr lang="en-US" sz="1000" i="1" dirty="0"/>
              <a:t>AIDS </a:t>
            </a:r>
            <a:r>
              <a:rPr lang="en-US" sz="1000" i="1" dirty="0" err="1"/>
              <a:t>Behav</a:t>
            </a:r>
            <a:r>
              <a:rPr lang="en-US" sz="1000" i="1" dirty="0"/>
              <a:t>. </a:t>
            </a:r>
            <a:r>
              <a:rPr lang="en-US" sz="1000" dirty="0"/>
              <a:t>2020;24(5):1452-1462. doi:10.1007/s10461-019-02703-5.</a:t>
            </a:r>
          </a:p>
          <a:p>
            <a:endParaRPr lang="en-US" sz="1000" dirty="0"/>
          </a:p>
          <a:p>
            <a:r>
              <a:rPr lang="en-US" sz="1000" dirty="0" err="1"/>
              <a:t>Löhr</a:t>
            </a:r>
            <a:r>
              <a:rPr lang="en-US" sz="1000" dirty="0"/>
              <a:t> K, </a:t>
            </a:r>
            <a:r>
              <a:rPr lang="en-US" sz="1000" dirty="0" err="1"/>
              <a:t>Weinhardt</a:t>
            </a:r>
            <a:r>
              <a:rPr lang="en-US" sz="1000" dirty="0"/>
              <a:t> M, </a:t>
            </a:r>
            <a:r>
              <a:rPr lang="en-US" sz="1000" dirty="0" err="1"/>
              <a:t>Sieber</a:t>
            </a:r>
            <a:r>
              <a:rPr lang="en-US" sz="1000" dirty="0"/>
              <a:t> S. The “World Café” as a participatory method for collecting qualitative data. </a:t>
            </a:r>
            <a:r>
              <a:rPr lang="en-US" sz="1000" i="1" dirty="0"/>
              <a:t>International Journal of Qualitative Methods</a:t>
            </a:r>
            <a:r>
              <a:rPr lang="en-US" sz="1000" dirty="0"/>
              <a:t>. 2020 doi:10.1177/1609406920916976.</a:t>
            </a:r>
          </a:p>
          <a:p>
            <a:endParaRPr lang="en-US" sz="1000" dirty="0">
              <a:effectLst/>
            </a:endParaRPr>
          </a:p>
          <a:p>
            <a:r>
              <a:rPr lang="en-US" sz="1000" dirty="0"/>
              <a:t>Clarke V, Braun V. Thematic analysis. </a:t>
            </a:r>
            <a:r>
              <a:rPr lang="en-US" sz="1000" i="1" dirty="0"/>
              <a:t>The Journal of Positive Psychology</a:t>
            </a:r>
            <a:r>
              <a:rPr lang="en-US" sz="1000" dirty="0"/>
              <a:t>, 12:3, 297-298, DOI: 10.1080/17439760.2016.1262613.</a:t>
            </a:r>
          </a:p>
          <a:p>
            <a:endParaRPr lang="en-US" sz="1000" dirty="0">
              <a:effectLst/>
            </a:endParaRPr>
          </a:p>
          <a:p>
            <a:r>
              <a:rPr lang="en-US" sz="1000" dirty="0" err="1"/>
              <a:t>Ogunbajo</a:t>
            </a:r>
            <a:r>
              <a:rPr lang="en-US" sz="1000" dirty="0"/>
              <a:t>, A., </a:t>
            </a:r>
            <a:r>
              <a:rPr lang="en-US" sz="1000" dirty="0" err="1"/>
              <a:t>Storholm</a:t>
            </a:r>
            <a:r>
              <a:rPr lang="en-US" sz="1000" dirty="0"/>
              <a:t>, E.D., Ober, A.J. et al. Multilevel Barriers to HIV </a:t>
            </a:r>
            <a:r>
              <a:rPr lang="en-US" sz="1000" dirty="0" err="1"/>
              <a:t>PrEP</a:t>
            </a:r>
            <a:r>
              <a:rPr lang="en-US" sz="1000" dirty="0"/>
              <a:t> Uptake and Adherence Among Black and Hispanic/Latinx Transgender Women in Southern California. AIDS </a:t>
            </a:r>
            <a:r>
              <a:rPr lang="en-US" sz="1000" dirty="0" err="1"/>
              <a:t>Behav</a:t>
            </a:r>
            <a:r>
              <a:rPr lang="en-US" sz="1000" dirty="0"/>
              <a:t> 25, 2301–2315 (2021). </a:t>
            </a:r>
            <a:r>
              <a:rPr lang="en-US" sz="1000" dirty="0">
                <a:hlinkClick r:id="rId2"/>
              </a:rPr>
              <a:t>https://doi.org/10.1007/s10461-021-03159-2</a:t>
            </a:r>
            <a:endParaRPr lang="en-US" sz="1000" dirty="0"/>
          </a:p>
          <a:p>
            <a:endParaRPr lang="en-US" sz="1000" dirty="0">
              <a:effectLst/>
            </a:endParaRPr>
          </a:p>
          <a:p>
            <a:r>
              <a:rPr lang="en-US" sz="1000" dirty="0" err="1"/>
              <a:t>Pagkas</a:t>
            </a:r>
            <a:r>
              <a:rPr lang="en-US" sz="1000" dirty="0"/>
              <a:t>-Bather J, Young LE, Chen YT, Schneider JA. Social Network Interventions for HIV Transmission Elimination. </a:t>
            </a:r>
            <a:r>
              <a:rPr lang="en-US" sz="1000" dirty="0" err="1"/>
              <a:t>Curr</a:t>
            </a:r>
            <a:r>
              <a:rPr lang="en-US" sz="1000" dirty="0"/>
              <a:t> HIV/AIDS Rep. 2020 Oct;17(5):450-457. </a:t>
            </a:r>
            <a:r>
              <a:rPr lang="en-US" sz="1000" dirty="0" err="1"/>
              <a:t>doi</a:t>
            </a:r>
            <a:r>
              <a:rPr lang="en-US" sz="1000" dirty="0"/>
              <a:t>: 10.1007/s11904-020-00524-z. PMID: 32720253; PMCID: PMC7497372.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26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Acknowledgements</a:t>
            </a:r>
            <a:endParaRPr lang="en-GB" noProof="0" dirty="0"/>
          </a:p>
        </p:txBody>
      </p:sp>
      <p:pic>
        <p:nvPicPr>
          <p:cNvPr id="12" name="Picture 4" descr="Merck - Drug Discovery and Develop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37649"/>
            <a:ext cx="4194629" cy="13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F2856E-AD5A-E37A-8C1A-E6C6E620B03B}"/>
              </a:ext>
            </a:extLst>
          </p:cNvPr>
          <p:cNvSpPr txBox="1"/>
          <p:nvPr/>
        </p:nvSpPr>
        <p:spPr>
          <a:xfrm>
            <a:off x="609600" y="3046122"/>
            <a:ext cx="10232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Merck : Research grant</a:t>
            </a:r>
            <a:endParaRPr lang="en-US" dirty="0"/>
          </a:p>
          <a:p>
            <a:r>
              <a:rPr lang="en-US" i="1" dirty="0"/>
              <a:t>The potential effects of relevant financial relationships with ineligible companies have been mitigated. Any clinical recommendations are based on evidence and are free of commercial bias.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Background</a:t>
            </a:r>
            <a:r>
              <a:rPr lang="en-GB" noProof="0" dirty="0"/>
              <a:t> </a:t>
            </a:r>
          </a:p>
        </p:txBody>
      </p:sp>
      <p:pic>
        <p:nvPicPr>
          <p:cNvPr id="1026" name="Picture 2" descr="Transgender Youth Are Under Attack in the War on Science (Opini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" y="1948872"/>
            <a:ext cx="4869721" cy="330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 txBox="1">
            <a:spLocks/>
          </p:cNvSpPr>
          <p:nvPr/>
        </p:nvSpPr>
        <p:spPr>
          <a:xfrm>
            <a:off x="5726115" y="2050472"/>
            <a:ext cx="5437188" cy="2944008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1.6 million people in the United States identify as transgender.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Transgender individuals are disproportionately burdened by HIV.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Disparities in burden exist for Black/African-American and Hispanic/</a:t>
            </a:r>
            <a:r>
              <a:rPr lang="en-GB" dirty="0" err="1"/>
              <a:t>Latine</a:t>
            </a:r>
            <a:r>
              <a:rPr lang="en-GB" dirty="0"/>
              <a:t>’ transgender women.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HIV prevalence is greatest in the southern United States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Background</a:t>
            </a:r>
          </a:p>
        </p:txBody>
      </p:sp>
      <p:pic>
        <p:nvPicPr>
          <p:cNvPr id="11" name="Picture 2" descr="Transgender Youth Are Under Attack in the War on Science (Opini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" y="1948872"/>
            <a:ext cx="4869721" cy="330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771596406"/>
              </p:ext>
            </p:extLst>
          </p:nvPr>
        </p:nvGraphicFramePr>
        <p:xfrm>
          <a:off x="5520317" y="1790386"/>
          <a:ext cx="5193865" cy="4102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946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5" y="1877436"/>
            <a:ext cx="3904426" cy="32664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513" y="2381972"/>
            <a:ext cx="1885950" cy="2257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905" y="2224809"/>
            <a:ext cx="2152650" cy="2571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997" y="2552042"/>
            <a:ext cx="1750723" cy="224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1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Methods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 txBox="1">
            <a:spLocks/>
          </p:cNvSpPr>
          <p:nvPr/>
        </p:nvSpPr>
        <p:spPr>
          <a:xfrm>
            <a:off x="1397932" y="1263938"/>
            <a:ext cx="8133627" cy="5629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solidFill>
                  <a:schemeClr val="accent1"/>
                </a:solidFill>
              </a:rPr>
              <a:t>Community Based Participatory Research</a:t>
            </a:r>
          </a:p>
        </p:txBody>
      </p:sp>
      <p:pic>
        <p:nvPicPr>
          <p:cNvPr id="7" name="Picture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-1" r="1679" b="838"/>
          <a:stretch/>
        </p:blipFill>
        <p:spPr>
          <a:xfrm>
            <a:off x="1684947" y="2088115"/>
            <a:ext cx="7846612" cy="41122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7391" y="1836837"/>
            <a:ext cx="2281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chemeClr val="accent1"/>
                </a:solidFill>
              </a:rPr>
              <a:t>Research Partners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269908" y="1823662"/>
            <a:ext cx="256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u="sng" dirty="0">
                <a:solidFill>
                  <a:schemeClr val="accent1"/>
                </a:solidFill>
              </a:rPr>
              <a:t>Community Partners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08721" y="2387556"/>
            <a:ext cx="3607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solidFill>
                  <a:schemeClr val="accent1"/>
                </a:solidFill>
              </a:rPr>
              <a:t>Project Leadership</a:t>
            </a:r>
          </a:p>
        </p:txBody>
      </p:sp>
      <p:pic>
        <p:nvPicPr>
          <p:cNvPr id="11" name="Picture 14" descr="Elizabeth Arnold, L.C.S.W., Ph.D.: Family and Community Medicine | UT  Southwestern Medical 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48" y="3244799"/>
            <a:ext cx="958443" cy="9584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4175" r="13773" b="34546"/>
          <a:stretch/>
        </p:blipFill>
        <p:spPr>
          <a:xfrm>
            <a:off x="9038124" y="3226837"/>
            <a:ext cx="986870" cy="96981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4623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Methods</a:t>
            </a:r>
          </a:p>
        </p:txBody>
      </p:sp>
      <p:pic>
        <p:nvPicPr>
          <p:cNvPr id="5122" name="Picture 2" descr="WORLDCAFE in #BRAVO office – BRAVO B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87" y="2446276"/>
            <a:ext cx="3574472" cy="343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 txBox="1">
            <a:spLocks/>
          </p:cNvSpPr>
          <p:nvPr/>
        </p:nvSpPr>
        <p:spPr>
          <a:xfrm>
            <a:off x="442214" y="1716965"/>
            <a:ext cx="5948218" cy="5629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solidFill>
                  <a:schemeClr val="accent1"/>
                </a:solidFill>
              </a:rPr>
              <a:t>World Café Conversations </a:t>
            </a:r>
          </a:p>
        </p:txBody>
      </p:sp>
      <p:pic>
        <p:nvPicPr>
          <p:cNvPr id="8" name="Picture 2" descr="In-depth Interviews - Enventure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45" y="2882480"/>
            <a:ext cx="3639319" cy="284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 txBox="1">
            <a:spLocks/>
          </p:cNvSpPr>
          <p:nvPr/>
        </p:nvSpPr>
        <p:spPr>
          <a:xfrm>
            <a:off x="5291692" y="1691127"/>
            <a:ext cx="5948218" cy="5629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solidFill>
                  <a:schemeClr val="accent1"/>
                </a:solidFill>
              </a:rPr>
              <a:t>In-depth Interviews</a:t>
            </a:r>
          </a:p>
        </p:txBody>
      </p:sp>
    </p:spTree>
    <p:extLst>
      <p:ext uri="{BB962C8B-B14F-4D97-AF65-F5344CB8AC3E}">
        <p14:creationId xmlns:p14="http://schemas.microsoft.com/office/powerpoint/2010/main" val="80982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Methods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 txBox="1">
            <a:spLocks/>
          </p:cNvSpPr>
          <p:nvPr/>
        </p:nvSpPr>
        <p:spPr>
          <a:xfrm>
            <a:off x="2673928" y="1568089"/>
            <a:ext cx="5948218" cy="5629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solidFill>
                  <a:schemeClr val="accent1"/>
                </a:solidFill>
              </a:rPr>
              <a:t>Data Analysis</a:t>
            </a:r>
          </a:p>
        </p:txBody>
      </p:sp>
      <p:sp>
        <p:nvSpPr>
          <p:cNvPr id="4" name="Oval 3"/>
          <p:cNvSpPr/>
          <p:nvPr/>
        </p:nvSpPr>
        <p:spPr>
          <a:xfrm>
            <a:off x="5440218" y="2590799"/>
            <a:ext cx="6363855" cy="2715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56766" y="2787183"/>
            <a:ext cx="23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Structural Coding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021" y="3224920"/>
            <a:ext cx="1533233" cy="1430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Transcript Review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3" y="3224920"/>
            <a:ext cx="1533233" cy="1430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Codebook Creation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801091" y="3472873"/>
            <a:ext cx="872837" cy="95134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345711" y="3472873"/>
            <a:ext cx="872837" cy="95134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rved Left Arrow 2"/>
          <p:cNvSpPr/>
          <p:nvPr/>
        </p:nvSpPr>
        <p:spPr>
          <a:xfrm rot="5400000">
            <a:off x="4178522" y="3691522"/>
            <a:ext cx="1100990" cy="3048000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25125" y="3296947"/>
            <a:ext cx="1690254" cy="15332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Theme 1</a:t>
            </a:r>
          </a:p>
        </p:txBody>
      </p:sp>
      <p:sp>
        <p:nvSpPr>
          <p:cNvPr id="16" name="Oval 15"/>
          <p:cNvSpPr/>
          <p:nvPr/>
        </p:nvSpPr>
        <p:spPr>
          <a:xfrm>
            <a:off x="7890161" y="3296947"/>
            <a:ext cx="1690254" cy="15332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Theme 2</a:t>
            </a:r>
          </a:p>
        </p:txBody>
      </p:sp>
      <p:sp>
        <p:nvSpPr>
          <p:cNvPr id="17" name="Oval 16"/>
          <p:cNvSpPr/>
          <p:nvPr/>
        </p:nvSpPr>
        <p:spPr>
          <a:xfrm>
            <a:off x="9855198" y="3268805"/>
            <a:ext cx="1690254" cy="15332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Theme 3</a:t>
            </a:r>
          </a:p>
        </p:txBody>
      </p:sp>
    </p:spTree>
    <p:extLst>
      <p:ext uri="{BB962C8B-B14F-4D97-AF65-F5344CB8AC3E}">
        <p14:creationId xmlns:p14="http://schemas.microsoft.com/office/powerpoint/2010/main" val="2816450981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5E06B7-DDBB-4F17-98CB-021724843583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8f9d799d-7b27-4542-a589-fc3f0c3bda80"/>
    <ds:schemaRef ds:uri="http://schemas.microsoft.com/office/infopath/2007/PartnerControls"/>
    <ds:schemaRef ds:uri="http://schemas.microsoft.com/office/2006/metadata/properties"/>
    <ds:schemaRef ds:uri="250929fa-9806-4449-af20-7947085fa17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AIDS2022_Presentation Template (5)[108731]</Template>
  <TotalTime>1141</TotalTime>
  <Words>1631</Words>
  <Application>Microsoft Macintosh PowerPoint</Application>
  <PresentationFormat>Widescreen</PresentationFormat>
  <Paragraphs>256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Arial</vt:lpstr>
      <vt:lpstr>Verdana</vt:lpstr>
      <vt:lpstr>Courier New</vt:lpstr>
      <vt:lpstr>Arial Rounded MT Bold</vt:lpstr>
      <vt:lpstr>AIDS2022</vt:lpstr>
      <vt:lpstr>A community-based participatory approach to understanding preferences, needs, and barriers to uptake of longer-acting formulations of PrEP in transgender and gender diverse Texans. </vt:lpstr>
      <vt:lpstr>Acknowledgements</vt:lpstr>
      <vt:lpstr>Acknowledgements</vt:lpstr>
      <vt:lpstr>Background </vt:lpstr>
      <vt:lpstr>Background</vt:lpstr>
      <vt:lpstr>Purpose</vt:lpstr>
      <vt:lpstr>Methods</vt:lpstr>
      <vt:lpstr>Methods</vt:lpstr>
      <vt:lpstr>Methods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Discussion</vt:lpstr>
      <vt:lpstr>Next Steps</vt:lpstr>
      <vt:lpstr>References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Schnarrs, Phillip W</dc:creator>
  <cp:lastModifiedBy>Paul Fliedner</cp:lastModifiedBy>
  <cp:revision>131</cp:revision>
  <dcterms:created xsi:type="dcterms:W3CDTF">2022-07-11T14:54:31Z</dcterms:created>
  <dcterms:modified xsi:type="dcterms:W3CDTF">2022-07-21T21:21:12Z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