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9"/>
  </p:notesMasterIdLst>
  <p:sldIdLst>
    <p:sldId id="260" r:id="rId5"/>
    <p:sldId id="272" r:id="rId6"/>
    <p:sldId id="2145706378" r:id="rId7"/>
    <p:sldId id="261" r:id="rId8"/>
    <p:sldId id="262" r:id="rId9"/>
    <p:sldId id="2145706374" r:id="rId10"/>
    <p:sldId id="2145706381" r:id="rId11"/>
    <p:sldId id="2145706382" r:id="rId12"/>
    <p:sldId id="2145706384" r:id="rId13"/>
    <p:sldId id="2145706385" r:id="rId14"/>
    <p:sldId id="2145706386" r:id="rId15"/>
    <p:sldId id="259" r:id="rId16"/>
    <p:sldId id="277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" panose="020B0503050000020004" pitchFamily="34" charset="0"/>
      <p:regular r:id="rId24"/>
      <p:bold r:id="rId25"/>
      <p:italic r:id="rId26"/>
      <p:boldItalic r:id="rId27"/>
    </p:embeddedFont>
    <p:embeddedFont>
      <p:font typeface="Poppins" pitchFamily="2" charset="77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05B626-C92B-70AB-D544-E989F24B31A4}" name="Amanda Scott" initials="AS" userId="S::ascott@path.org::6c449499-2c7a-401f-8519-1cc3485fc7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1413" autoAdjust="0"/>
  </p:normalViewPr>
  <p:slideViewPr>
    <p:cSldViewPr snapToGrid="0" snapToObjects="1">
      <p:cViewPr varScale="1">
        <p:scale>
          <a:sx n="109" d="100"/>
          <a:sy n="109" d="100"/>
        </p:scale>
        <p:origin x="21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4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6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12529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and secondary data for these indicators were collected through literature reviews and/or key informant interviews at the start (02/2020) and end (05/2022) of the program and compared to measure progress.</a:t>
            </a:r>
            <a:endParaRPr lang="en-GB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2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Indonesia: funding is available to purchase test kits and for CSOs implement HIVST on a limited basis for 2022-2023, but (1) the number of test kits for which procurement funding is available falls far short of demand, (2) this funding has not translated into adequate supply of test kits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out of kits and may not be re-supplied until December), and (3) beyond the two years of funding provided by external donors, there is no commitment by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India: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09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India: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is currently working with PEPFAR implementing partners and JHU, who will be conducting the pilots with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indigenious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HIVST kits in selected cluster districts.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Indonesia: There are a number of partners that will initiate HIVST in the country in 2022: ILO, UNFPA, PEPFAR (FHI360/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CSO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Foundation. In addition, WHO is providing policy and technical support along with STAR III.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7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12529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supporting infrastructure across Governance &amp; Policies, Supply &amp; Delivery, and Scale-up domains remain a work in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1057" y="1847743"/>
            <a:ext cx="7177254" cy="4103687"/>
          </a:xfrm>
        </p:spPr>
        <p:txBody>
          <a:bodyPr/>
          <a:lstStyle/>
          <a:p>
            <a:pPr algn="ctr"/>
            <a:r>
              <a:rPr lang="en-GB" b="0" noProof="0" dirty="0">
                <a:latin typeface="+mn-lt"/>
              </a:rPr>
              <a:t>A tale of two countries: Assessing the transition, scale-up, and sustainability of HIVST introduction in India and Indonesia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1" y="900836"/>
            <a:ext cx="8742947" cy="1223964"/>
          </a:xfrm>
        </p:spPr>
        <p:txBody>
          <a:bodyPr>
            <a:normAutofit/>
          </a:bodyPr>
          <a:lstStyle/>
          <a:p>
            <a:r>
              <a:rPr lang="en-GB" sz="4000" b="0" noProof="0" dirty="0">
                <a:latin typeface="+mj-lt"/>
              </a:rPr>
              <a:t>HIV </a:t>
            </a:r>
            <a:r>
              <a:rPr lang="en-GB" sz="4000" b="0" noProof="0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en-GB" sz="4000" b="0" noProof="0" dirty="0">
                <a:latin typeface="+mj-lt"/>
              </a:rPr>
              <a:t>ELF-</a:t>
            </a:r>
            <a:r>
              <a:rPr lang="en-GB" sz="4000" b="0" noProof="0" dirty="0">
                <a:solidFill>
                  <a:schemeClr val="accent1"/>
                </a:solidFill>
                <a:latin typeface="+mj-lt"/>
              </a:rPr>
              <a:t>T</a:t>
            </a:r>
            <a:r>
              <a:rPr lang="en-GB" sz="4000" b="0" noProof="0" dirty="0">
                <a:latin typeface="+mj-lt"/>
              </a:rPr>
              <a:t>ESTING </a:t>
            </a:r>
            <a:r>
              <a:rPr lang="en-GB" sz="4000" b="0" noProof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GB" sz="4000" b="0" noProof="0" dirty="0">
                <a:latin typeface="+mj-lt"/>
              </a:rPr>
              <a:t>F</a:t>
            </a:r>
            <a:r>
              <a:rPr lang="en-GB" sz="4000" b="0" noProof="0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n-GB" sz="4000" b="0" noProof="0" dirty="0">
                <a:latin typeface="+mj-lt"/>
              </a:rPr>
              <a:t>ICA &amp; Asia</a:t>
            </a:r>
            <a:endParaRPr lang="en-GB" sz="4000" b="0" noProof="0" dirty="0"/>
          </a:p>
        </p:txBody>
      </p:sp>
      <p:pic>
        <p:nvPicPr>
          <p:cNvPr id="9" name="Picture 8" descr="A picture containing shape, icon&#10;&#10;Description automatically generated">
            <a:extLst>
              <a:ext uri="{FF2B5EF4-FFF2-40B4-BE49-F238E27FC236}">
                <a16:creationId xmlns:a16="http://schemas.microsoft.com/office/drawing/2014/main" id="{BD96D376-FD5E-9147-9049-B11899004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96" y="5519766"/>
            <a:ext cx="457250" cy="45725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C5F0BA05-5258-C5A7-13C7-77D2F73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88" y="5628174"/>
            <a:ext cx="1388176" cy="32899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870CA0-618F-9BB4-6D3F-C5E6C86158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978" y="5433096"/>
            <a:ext cx="1435566" cy="706567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E8D9697-5E19-508B-8001-77328FD38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1" y="5453389"/>
            <a:ext cx="1185496" cy="658609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59C35B-DC61-822F-6B1F-7D84E235A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64" y="6182017"/>
            <a:ext cx="1597546" cy="471151"/>
          </a:xfrm>
          <a:prstGeom prst="rect">
            <a:avLst/>
          </a:prstGeom>
        </p:spPr>
      </p:pic>
      <p:pic>
        <p:nvPicPr>
          <p:cNvPr id="14" name="Picture 2" descr="ILO | UNGIS">
            <a:extLst>
              <a:ext uri="{FF2B5EF4-FFF2-40B4-BE49-F238E27FC236}">
                <a16:creationId xmlns:a16="http://schemas.microsoft.com/office/drawing/2014/main" id="{15494ADA-C6A2-3118-FEBF-51260388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70" y="6079684"/>
            <a:ext cx="673981" cy="6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75988B-B690-8E98-21DA-A1573DFCF5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822" y="3843265"/>
            <a:ext cx="2280048" cy="11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35DEA-EAB9-7F4E-9171-F0BF3F43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039" y="314760"/>
            <a:ext cx="9204193" cy="1223964"/>
          </a:xfrm>
        </p:spPr>
        <p:txBody>
          <a:bodyPr/>
          <a:lstStyle/>
          <a:p>
            <a:r>
              <a:rPr lang="en-US" dirty="0"/>
              <a:t>Supervision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2FBA-B057-F189-ED13-99E1B5C70A2E}"/>
              </a:ext>
            </a:extLst>
          </p:cNvPr>
          <p:cNvSpPr txBox="1"/>
          <p:nvPr/>
        </p:nvSpPr>
        <p:spPr>
          <a:xfrm>
            <a:off x="2064063" y="1018972"/>
            <a:ext cx="8311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(Quality Assurance of services)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92709A2-2AA8-F07F-CC27-C433F920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04525"/>
              </p:ext>
            </p:extLst>
          </p:nvPr>
        </p:nvGraphicFramePr>
        <p:xfrm>
          <a:off x="1875339" y="1906231"/>
          <a:ext cx="7994766" cy="10988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994766">
                  <a:extLst>
                    <a:ext uri="{9D8B030D-6E8A-4147-A177-3AD203B41FA5}">
                      <a16:colId xmlns:a16="http://schemas.microsoft.com/office/drawing/2014/main" val="1746557764"/>
                    </a:ext>
                  </a:extLst>
                </a:gridCol>
              </a:tblGrid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52974"/>
                  </a:ext>
                </a:extLst>
              </a:tr>
              <a:tr h="274974">
                <a:tc>
                  <a:txBody>
                    <a:bodyPr/>
                    <a:lstStyle/>
                    <a:p>
                      <a:r>
                        <a:rPr lang="en-US" sz="1200" dirty="0"/>
                        <a:t>Supervisory and performance assessment tools, including performance standards, are developed for self-testing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3053"/>
                  </a:ext>
                </a:extLst>
              </a:tr>
              <a:tr h="274974">
                <a:tc>
                  <a:txBody>
                    <a:bodyPr/>
                    <a:lstStyle/>
                    <a:p>
                      <a:r>
                        <a:rPr lang="en-US" sz="1200" dirty="0"/>
                        <a:t>Regular supervisory visits and quality assessments are being conducted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112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1DE99DB-E7AE-C83F-89DB-0C2EB04A03C5}"/>
              </a:ext>
            </a:extLst>
          </p:cNvPr>
          <p:cNvSpPr txBox="1"/>
          <p:nvPr/>
        </p:nvSpPr>
        <p:spPr>
          <a:xfrm>
            <a:off x="3052664" y="4190309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9ABC71-BDB9-415C-1E20-3EA7FCD8FD08}"/>
              </a:ext>
            </a:extLst>
          </p:cNvPr>
          <p:cNvSpPr txBox="1"/>
          <p:nvPr/>
        </p:nvSpPr>
        <p:spPr>
          <a:xfrm>
            <a:off x="6528512" y="4191823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Indonesia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2E2395-D0FC-9279-0310-E36B0EC4007B}"/>
              </a:ext>
            </a:extLst>
          </p:cNvPr>
          <p:cNvGrpSpPr/>
          <p:nvPr/>
        </p:nvGrpSpPr>
        <p:grpSpPr>
          <a:xfrm>
            <a:off x="3052664" y="4808577"/>
            <a:ext cx="2489148" cy="1223964"/>
            <a:chOff x="7121909" y="4492217"/>
            <a:chExt cx="6781128" cy="334285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62D14F-F1A5-5CFE-FF59-BA030E50857E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9C7786-4D3D-3B55-3AEB-662FF7ECB656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A9249EF3-05E4-DBE3-B8D6-DDCC28549202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AFD1872-41A2-B1B0-18F9-7B7A4EEC747B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2601C7B-9578-45A0-EBFE-30F95B833A74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6ED9933-F932-8FA5-E96C-6AB69CE1F9BB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21B9265-B98D-84FC-8692-63A5B3265030}"/>
                </a:ext>
              </a:extLst>
            </p:cNvPr>
            <p:cNvSpPr/>
            <p:nvPr/>
          </p:nvSpPr>
          <p:spPr>
            <a:xfrm>
              <a:off x="9004496" y="6387667"/>
              <a:ext cx="3024021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65951458-9285-99CC-B5C4-BE9C890E450B}"/>
                </a:ext>
              </a:extLst>
            </p:cNvPr>
            <p:cNvSpPr/>
            <p:nvPr/>
          </p:nvSpPr>
          <p:spPr>
            <a:xfrm rot="3855950">
              <a:off x="11390350" y="5966196"/>
              <a:ext cx="228599" cy="228599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FF13B98-A71A-2393-796B-32F23DD13020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55D50B-54CE-77A3-C325-A980BD0D717B}"/>
              </a:ext>
            </a:extLst>
          </p:cNvPr>
          <p:cNvGrpSpPr/>
          <p:nvPr/>
        </p:nvGrpSpPr>
        <p:grpSpPr>
          <a:xfrm>
            <a:off x="6332633" y="4780880"/>
            <a:ext cx="2489148" cy="1223964"/>
            <a:chOff x="7121909" y="4492217"/>
            <a:chExt cx="6781128" cy="33428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582560F-2E18-EE64-E982-7285A5EF71C5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DC403759-9F20-30C3-2642-972F6E4A43D2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F10280ED-F213-6EF5-3E2E-80C6BEAF0F26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637B5E16-3898-4763-64D4-16D910FFD587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4E58CD6B-B04B-4B67-5625-063AE36B3B7B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9952155E-0EF6-9474-513E-368F00CDB25D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C3BA5D0-79D6-C878-DE6F-34CEF1C3B4FC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D217C87D-E834-C3BF-CF1B-0602EDDC60F6}"/>
                </a:ext>
              </a:extLst>
            </p:cNvPr>
            <p:cNvSpPr/>
            <p:nvPr/>
          </p:nvSpPr>
          <p:spPr>
            <a:xfrm rot="21300431">
              <a:off x="10334741" y="5228218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982D0BB-140B-FEA6-AAF0-AE9BBB384D83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18496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35DEA-EAB9-7F4E-9171-F0BF3F43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697" y="179863"/>
            <a:ext cx="9204193" cy="1223964"/>
          </a:xfrm>
        </p:spPr>
        <p:txBody>
          <a:bodyPr/>
          <a:lstStyle/>
          <a:p>
            <a:r>
              <a:rPr lang="en-US" dirty="0"/>
              <a:t>Scale-up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2FBA-B057-F189-ED13-99E1B5C70A2E}"/>
              </a:ext>
            </a:extLst>
          </p:cNvPr>
          <p:cNvSpPr txBox="1"/>
          <p:nvPr/>
        </p:nvSpPr>
        <p:spPr>
          <a:xfrm>
            <a:off x="4242788" y="832861"/>
            <a:ext cx="8311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(Quality Assurance of services)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92709A2-2AA8-F07F-CC27-C433F920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36937"/>
              </p:ext>
            </p:extLst>
          </p:nvPr>
        </p:nvGraphicFramePr>
        <p:xfrm>
          <a:off x="1607841" y="1737867"/>
          <a:ext cx="8311060" cy="13737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11060">
                  <a:extLst>
                    <a:ext uri="{9D8B030D-6E8A-4147-A177-3AD203B41FA5}">
                      <a16:colId xmlns:a16="http://schemas.microsoft.com/office/drawing/2014/main" val="1746557764"/>
                    </a:ext>
                  </a:extLst>
                </a:gridCol>
              </a:tblGrid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52974"/>
                  </a:ext>
                </a:extLst>
              </a:tr>
              <a:tr h="274974">
                <a:tc>
                  <a:txBody>
                    <a:bodyPr/>
                    <a:lstStyle/>
                    <a:p>
                      <a:r>
                        <a:rPr lang="en-US" sz="1200" dirty="0"/>
                        <a:t>Other partners are implementing self-testing related activities in the country.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3053"/>
                  </a:ext>
                </a:extLst>
              </a:tr>
              <a:tr h="274974">
                <a:tc>
                  <a:txBody>
                    <a:bodyPr/>
                    <a:lstStyle/>
                    <a:p>
                      <a:r>
                        <a:rPr lang="en-US" sz="1200"/>
                        <a:t>Number of countries beyond project countries implementing HIVST.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1123"/>
                  </a:ext>
                </a:extLst>
              </a:tr>
              <a:tr h="218888">
                <a:tc>
                  <a:txBody>
                    <a:bodyPr/>
                    <a:lstStyle/>
                    <a:p>
                      <a:r>
                        <a:rPr lang="en-US" sz="1200" dirty="0"/>
                        <a:t>The extent to which other relevant countries receives technical assistance, tools support from the project.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04157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9D1B50B-BD01-F11C-2907-9B1D2C167757}"/>
              </a:ext>
            </a:extLst>
          </p:cNvPr>
          <p:cNvSpPr txBox="1"/>
          <p:nvPr/>
        </p:nvSpPr>
        <p:spPr>
          <a:xfrm>
            <a:off x="3052664" y="4254988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C40BB5-8B7A-85D9-34F2-90193C0C6AD7}"/>
              </a:ext>
            </a:extLst>
          </p:cNvPr>
          <p:cNvSpPr txBox="1"/>
          <p:nvPr/>
        </p:nvSpPr>
        <p:spPr>
          <a:xfrm>
            <a:off x="6470521" y="4228532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Indonesia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4A89D6-09FE-86E4-C35F-D7236A504ABA}"/>
              </a:ext>
            </a:extLst>
          </p:cNvPr>
          <p:cNvGrpSpPr/>
          <p:nvPr/>
        </p:nvGrpSpPr>
        <p:grpSpPr>
          <a:xfrm>
            <a:off x="3052664" y="4808577"/>
            <a:ext cx="2489148" cy="1223964"/>
            <a:chOff x="7121909" y="4492217"/>
            <a:chExt cx="6781128" cy="334285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14034F-9165-DBA5-A010-66EBF165826B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171EF51-B235-0E7F-FE6C-F5DC133D2000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BAA18A0-A953-DCAF-E3F6-55164B44A286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DC85C5F-A691-34BC-2498-DBB3B9215335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1AD21A37-260A-3D82-40CB-2B4490C9DF85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1AD53F5-57D5-2B08-25AB-56A056B1D141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964B48F-5310-23F9-28EB-466731574E1C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2C89380D-4F4F-4A71-820C-AC45FB3B5EE8}"/>
                </a:ext>
              </a:extLst>
            </p:cNvPr>
            <p:cNvSpPr/>
            <p:nvPr/>
          </p:nvSpPr>
          <p:spPr>
            <a:xfrm>
              <a:off x="10364136" y="5250980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B4310E-5AD2-C0B4-186C-BCF4CC8D04E7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178019-B8A8-BE5B-345E-47D9A2C06FDC}"/>
              </a:ext>
            </a:extLst>
          </p:cNvPr>
          <p:cNvGrpSpPr/>
          <p:nvPr/>
        </p:nvGrpSpPr>
        <p:grpSpPr>
          <a:xfrm>
            <a:off x="6332633" y="4780880"/>
            <a:ext cx="2489148" cy="1223964"/>
            <a:chOff x="7121909" y="4492217"/>
            <a:chExt cx="6781128" cy="33428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FC05DE-C73E-B710-027E-7F22CD31389F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3183EA5-DDBE-83AA-27D1-5137DA68A899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213F7D4F-2C7C-EDFC-95A5-339EC18E329C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7A2DB10-346D-93FA-1F5B-93EFF7196756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D6BAB46-1035-E6A9-EBD4-C20F3B3A3A1F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938F94C8-C549-ECD4-D39D-C30274314922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5D249CD-931E-680B-3738-37C4354D1175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CEBF9D01-3452-EAE2-AB1A-800E24DD621C}"/>
                </a:ext>
              </a:extLst>
            </p:cNvPr>
            <p:cNvSpPr/>
            <p:nvPr/>
          </p:nvSpPr>
          <p:spPr>
            <a:xfrm>
              <a:off x="10429560" y="5257758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88A449E-E004-2C04-6258-18FC84EE3706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6065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1059" y="2625956"/>
            <a:ext cx="7035128" cy="41036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development of training modules and processes by civil society organizations that have been endorsed by MoH.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operationalization of HIVST delivery channels.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standing HIVST agenda within the national HIV/AIDS Technical Working Groups. 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729579"/>
            <a:ext cx="7632700" cy="1223964"/>
          </a:xfrm>
        </p:spPr>
        <p:txBody>
          <a:bodyPr/>
          <a:lstStyle/>
          <a:p>
            <a:r>
              <a:rPr lang="en-GB" noProof="0" dirty="0"/>
              <a:t>Lessons </a:t>
            </a:r>
            <a:r>
              <a:rPr lang="en-GB" noProof="0" dirty="0" err="1"/>
              <a:t>learne</a:t>
            </a:r>
            <a:r>
              <a:rPr lang="en-GB" dirty="0"/>
              <a:t>d</a:t>
            </a:r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C4215-E84C-DE83-6DE0-95F241A86737}"/>
              </a:ext>
            </a:extLst>
          </p:cNvPr>
          <p:cNvSpPr txBox="1"/>
          <p:nvPr/>
        </p:nvSpPr>
        <p:spPr>
          <a:xfrm>
            <a:off x="2275562" y="1496926"/>
            <a:ext cx="947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Our assessment found improved performance across the </a:t>
            </a:r>
            <a:r>
              <a:rPr lang="en-US" sz="18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evaluative domains, with scalability strongest across </a:t>
            </a:r>
            <a:r>
              <a:rPr lang="en-US" sz="18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Funding Security</a:t>
            </a: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Supervision domains </a:t>
            </a: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due to: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C9578B-61B6-7168-7512-BA8F34C19682}"/>
              </a:ext>
            </a:extLst>
          </p:cNvPr>
          <p:cNvSpPr txBox="1">
            <a:spLocks/>
          </p:cNvSpPr>
          <p:nvPr/>
        </p:nvSpPr>
        <p:spPr>
          <a:xfrm>
            <a:off x="2744288" y="-219884"/>
            <a:ext cx="5437187" cy="142864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Conclusions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D67B58-FEEA-3262-7808-0586E6ECD593}"/>
              </a:ext>
            </a:extLst>
          </p:cNvPr>
          <p:cNvSpPr txBox="1">
            <a:spLocks/>
          </p:cNvSpPr>
          <p:nvPr/>
        </p:nvSpPr>
        <p:spPr>
          <a:xfrm>
            <a:off x="499478" y="1593768"/>
            <a:ext cx="5437188" cy="4630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STAR-III</a:t>
            </a:r>
            <a:r>
              <a:rPr lang="en-US" sz="16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has built the foundation for institutionalization and sustainability of HIVST in Indonesia and India.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policy environment and supporting infrastructure remains a work in progress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HIVST implementation in these countries is constrained by the unavailability of registered HIVST products which has direct and indirect impacts on domains of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Governance &amp; Policy, Supply &amp; Delivery, and Scale-up </a:t>
            </a:r>
            <a:r>
              <a:rPr lang="en-US" sz="16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HIVST</a:t>
            </a:r>
            <a:endParaRPr lang="en-GB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983E6-5BDE-4F29-F372-24936414ACC7}"/>
              </a:ext>
            </a:extLst>
          </p:cNvPr>
          <p:cNvSpPr txBox="1"/>
          <p:nvPr/>
        </p:nvSpPr>
        <p:spPr>
          <a:xfrm>
            <a:off x="6096000" y="1517740"/>
            <a:ext cx="5307765" cy="24468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is an urgent need to work with regulatory authorities to support the registration of HIVST products in India, Indonesia, and also other countries looking to introduce or scale-up HIVST.</a:t>
            </a:r>
            <a:br>
              <a:rPr lang="en-US" sz="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900" noProof="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1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570" y="374172"/>
            <a:ext cx="5977730" cy="835818"/>
          </a:xfrm>
        </p:spPr>
        <p:txBody>
          <a:bodyPr wrap="square">
            <a:normAutofit/>
          </a:bodyPr>
          <a:lstStyle/>
          <a:p>
            <a:r>
              <a:rPr lang="en-GB" dirty="0">
                <a:latin typeface="+mj-lt"/>
              </a:rPr>
              <a:t>Acknowledgements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F7E0103-1D65-81E3-27DE-6B9EF47E0AEF}"/>
              </a:ext>
            </a:extLst>
          </p:cNvPr>
          <p:cNvSpPr txBox="1">
            <a:spLocks/>
          </p:cNvSpPr>
          <p:nvPr/>
        </p:nvSpPr>
        <p:spPr>
          <a:xfrm>
            <a:off x="452585" y="1209990"/>
            <a:ext cx="8773476" cy="370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en-US" sz="1600" b="1" dirty="0">
              <a:solidFill>
                <a:srgbClr val="2125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PSI: 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Karin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Hatzhold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Taurai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Kambeu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Aayush Solanki, Amber Sheets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PATH: 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Kim Green, Sandrine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Fimbi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Lee Hicks, Philips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Loh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Clarisa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Brown, Amanda Scott,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Pranati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Jha,  Robert Magnani, Irene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Siriait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Irma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Amintya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Tasya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Kannan </a:t>
            </a:r>
            <a:r>
              <a:rPr lang="en-US" sz="1400" dirty="0" err="1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Mariyappan</a:t>
            </a:r>
            <a:r>
              <a:rPr lang="en-US" sz="14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Chinmay Laxmeshwar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210" y="649670"/>
            <a:ext cx="7877489" cy="1223964"/>
          </a:xfrm>
        </p:spPr>
        <p:txBody>
          <a:bodyPr>
            <a:normAutofit/>
          </a:bodyPr>
          <a:lstStyle/>
          <a:p>
            <a:r>
              <a:rPr lang="en-GB" sz="3600" dirty="0"/>
              <a:t>Conflict of interest disclosure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029E44-B238-FB79-A48C-C3851799F32C}"/>
              </a:ext>
            </a:extLst>
          </p:cNvPr>
          <p:cNvSpPr txBox="1">
            <a:spLocks/>
          </p:cNvSpPr>
          <p:nvPr/>
        </p:nvSpPr>
        <p:spPr>
          <a:xfrm>
            <a:off x="2651265" y="2884468"/>
            <a:ext cx="6889470" cy="16487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Courier New" panose="02070309020205020404" pitchFamily="49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 have no relevant financial relationships with ineligible companies to disclose.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07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367" y="518986"/>
            <a:ext cx="7632700" cy="1223964"/>
          </a:xfrm>
        </p:spPr>
        <p:txBody>
          <a:bodyPr/>
          <a:lstStyle/>
          <a:p>
            <a:r>
              <a:rPr lang="en-GB" noProof="0" dirty="0"/>
              <a:t>Background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3681DB-DB9A-3080-C1BD-0760157864E3}"/>
              </a:ext>
            </a:extLst>
          </p:cNvPr>
          <p:cNvSpPr txBox="1">
            <a:spLocks/>
          </p:cNvSpPr>
          <p:nvPr/>
        </p:nvSpPr>
        <p:spPr>
          <a:xfrm>
            <a:off x="1467933" y="1026874"/>
            <a:ext cx="9032875" cy="11096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ZA" b="0" dirty="0">
                <a:solidFill>
                  <a:srgbClr val="C00000"/>
                </a:solidFill>
              </a:rPr>
              <a:t>STAR Initiative Phase Three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4ACD8-85E2-0BFB-5DA0-1008FEF13E91}"/>
              </a:ext>
            </a:extLst>
          </p:cNvPr>
          <p:cNvSpPr txBox="1">
            <a:spLocks/>
          </p:cNvSpPr>
          <p:nvPr/>
        </p:nvSpPr>
        <p:spPr>
          <a:xfrm>
            <a:off x="536574" y="1987676"/>
            <a:ext cx="9178925" cy="435133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Aimed to establish the structures, systems, and scale necessary for the HIVST market’s long-term health and sustainability.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Over 1 million test kits were distributed over 24 months in seven new markets (2020-2022)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Provided targeted technical support to accelerate the adoption of HIVST.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Developed country-level investment cases </a:t>
            </a:r>
            <a:endParaRPr lang="en-ZA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Provided catalytic procurement of HIVST commodities</a:t>
            </a:r>
            <a:endParaRPr lang="en-ZA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Provided technical support for the implementation of operational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Shared available evidence for decision-making.  </a:t>
            </a:r>
            <a:endParaRPr lang="en-ZA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Worked with regulatory authorities </a:t>
            </a:r>
            <a:endParaRPr lang="en-ZA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Disseminated new HIVST experiences and implementation lessons.  </a:t>
            </a:r>
            <a:endParaRPr lang="en-ZA" dirty="0">
              <a:solidFill>
                <a:schemeClr val="accent1"/>
              </a:solidFill>
            </a:endParaRPr>
          </a:p>
        </p:txBody>
      </p:sp>
      <p:pic>
        <p:nvPicPr>
          <p:cNvPr id="9" name="Picture 8" descr="Unitaid_Organization_logo.png">
            <a:extLst>
              <a:ext uri="{FF2B5EF4-FFF2-40B4-BE49-F238E27FC236}">
                <a16:creationId xmlns:a16="http://schemas.microsoft.com/office/drawing/2014/main" id="{BA6D87D2-1A94-CD66-F8F9-70C561E64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436" y="46386"/>
            <a:ext cx="2571076" cy="1051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B34F9-E08D-D3BB-D7FA-2073AFE8E9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436" y="3915508"/>
            <a:ext cx="3015721" cy="1701377"/>
          </a:xfrm>
          <a:prstGeom prst="rect">
            <a:avLst/>
          </a:prstGeom>
          <a:noFill/>
        </p:spPr>
      </p:pic>
      <p:pic>
        <p:nvPicPr>
          <p:cNvPr id="12" name="Picture 11" descr="PSI Logo COLOR_English Tagline">
            <a:extLst>
              <a:ext uri="{FF2B5EF4-FFF2-40B4-BE49-F238E27FC236}">
                <a16:creationId xmlns:a16="http://schemas.microsoft.com/office/drawing/2014/main" id="{E4DA9757-DB3C-C89C-9EA6-A09849F4A5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062" y="2313979"/>
            <a:ext cx="1809938" cy="95809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9C19C-2B5E-53E3-632B-B8E85B7FD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3859" y="6036117"/>
            <a:ext cx="1809938" cy="766207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872CC4-763A-9945-200C-F186B107C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7550" y="1285829"/>
            <a:ext cx="1732851" cy="86642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A17330-C064-5BA1-B308-53A0FCFC31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550" y="3481318"/>
            <a:ext cx="2054450" cy="1011174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524E4B-3DE2-C9D0-387D-B68280C94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855" y="5396577"/>
            <a:ext cx="1597546" cy="4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8" y="2097091"/>
            <a:ext cx="7632700" cy="4103687"/>
          </a:xfrm>
        </p:spPr>
        <p:txBody>
          <a:bodyPr>
            <a:normAutofit/>
          </a:bodyPr>
          <a:lstStyle/>
          <a:p>
            <a:br>
              <a:rPr lang="en-US" sz="1800" dirty="0">
                <a:solidFill>
                  <a:srgbClr val="212529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182" y="176555"/>
            <a:ext cx="9613980" cy="12239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Measuring transition, sustainability, scale up of HIVST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93D52-46CA-353A-CD5C-E019DFF83D00}"/>
              </a:ext>
            </a:extLst>
          </p:cNvPr>
          <p:cNvSpPr txBox="1"/>
          <p:nvPr/>
        </p:nvSpPr>
        <p:spPr>
          <a:xfrm>
            <a:off x="609600" y="1702110"/>
            <a:ext cx="104991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Limited research is available to describe the key factors attributable to the introduction and scale-up of HIV self-testing products in India and Indonesia. </a:t>
            </a:r>
          </a:p>
          <a:p>
            <a:endParaRPr lang="en-US" sz="20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STAR-III initiative </a:t>
            </a:r>
            <a:r>
              <a:rPr lang="en-US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used a multidisciplinary monitoring and evaluation (M&amp;E) approach to introduce, evaluate, and transition HIV self-testing products in its implementing countries by partnering with government entities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trengthen policy and regulatory procedures.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ortify monitoring and evaluation processes.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ntroduce communications and demand generation practices to increase uptake and use of HIV self-testing products.</a:t>
            </a: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09" y="1691531"/>
            <a:ext cx="5437187" cy="19500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Through the development of the M&amp;E framework, the </a:t>
            </a:r>
            <a:r>
              <a:rPr lang="en-US" sz="1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STAR III initiative </a:t>
            </a: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team can tr</a:t>
            </a:r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ack and monitor progress towards the transition, scale-up, and sustainability of HIVST across India, Indonesia, and its other implementing countries.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904" y="519998"/>
            <a:ext cx="7632700" cy="1223964"/>
          </a:xfrm>
        </p:spPr>
        <p:txBody>
          <a:bodyPr/>
          <a:lstStyle/>
          <a:p>
            <a:r>
              <a:rPr lang="en-GB" noProof="0" dirty="0"/>
              <a:t>M&amp;E Framework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B7367-DF58-C02F-30B0-D2FE9515E061}"/>
              </a:ext>
            </a:extLst>
          </p:cNvPr>
          <p:cNvSpPr txBox="1"/>
          <p:nvPr/>
        </p:nvSpPr>
        <p:spPr>
          <a:xfrm>
            <a:off x="6311906" y="1539404"/>
            <a:ext cx="55505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12529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M&amp;E framework consists of 28 indicators across 6 domains: </a:t>
            </a:r>
          </a:p>
          <a:p>
            <a:pPr marL="800100" lvl="1" indent="-342900">
              <a:buAutoNum type="arabicParenBoth"/>
            </a:pPr>
            <a:r>
              <a:rPr lang="en-US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Governance &amp; Policies</a:t>
            </a:r>
          </a:p>
          <a:p>
            <a:pPr marL="800100" lvl="1" indent="-342900">
              <a:buAutoNum type="arabicParenBoth"/>
            </a:pPr>
            <a:r>
              <a:rPr lang="en-US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Funding Security</a:t>
            </a:r>
          </a:p>
          <a:p>
            <a:pPr marL="800100" lvl="1" indent="-342900">
              <a:buAutoNum type="arabicParenBoth"/>
            </a:pPr>
            <a:r>
              <a:rPr lang="en-US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Supply &amp; Delivery</a:t>
            </a:r>
          </a:p>
          <a:p>
            <a:pPr marL="800100" lvl="1" indent="-342900">
              <a:buAutoNum type="arabicParenBoth"/>
            </a:pPr>
            <a:r>
              <a:rPr lang="en-US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M&amp;E</a:t>
            </a:r>
          </a:p>
          <a:p>
            <a:pPr marL="800100" lvl="1" indent="-342900">
              <a:buAutoNum type="arabicParenBoth"/>
            </a:pPr>
            <a:r>
              <a:rPr lang="en-US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</a:p>
          <a:p>
            <a:pPr marL="800100" lvl="1" indent="-342900">
              <a:buAutoNum type="arabicParenBoth"/>
            </a:pPr>
            <a:r>
              <a:rPr lang="en-US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Scale-up</a:t>
            </a:r>
          </a:p>
          <a:p>
            <a:endParaRPr lang="en-US" dirty="0">
              <a:solidFill>
                <a:srgbClr val="212529"/>
              </a:solidFill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4F528-2EB2-D900-F5E6-0E4DDCD4E171}"/>
              </a:ext>
            </a:extLst>
          </p:cNvPr>
          <p:cNvSpPr txBox="1"/>
          <p:nvPr/>
        </p:nvSpPr>
        <p:spPr>
          <a:xfrm>
            <a:off x="680542" y="4026523"/>
            <a:ext cx="777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Each domain is ranked according to the criteria below: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B70CBA-9BE9-49B7-088B-F9F02EE16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43" r="12963"/>
          <a:stretch/>
        </p:blipFill>
        <p:spPr>
          <a:xfrm>
            <a:off x="564690" y="4568581"/>
            <a:ext cx="10147294" cy="14407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143981-1374-AB5B-AFC2-472F270494D0}"/>
              </a:ext>
            </a:extLst>
          </p:cNvPr>
          <p:cNvGrpSpPr/>
          <p:nvPr/>
        </p:nvGrpSpPr>
        <p:grpSpPr>
          <a:xfrm>
            <a:off x="9817769" y="2666544"/>
            <a:ext cx="1577095" cy="759172"/>
            <a:chOff x="7121909" y="4492217"/>
            <a:chExt cx="6781128" cy="33428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8D5DC9-1BB5-9F43-E9C5-734B6BC9F39C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6444D7B-C461-FDCE-1C19-185DA89BF37C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4CBF6EFF-6666-98A2-AF6D-1B5937C171FE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B77C564-74EA-E6CF-F072-7D3B8A8D30AF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9ADD343-DCC2-1B07-A9A2-F5C7BF8ABD50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7654F77-6DB2-90B3-F457-5C6ACF6751C1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8A496B3-4B28-5500-4278-042428728533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C7431D58-6CDE-C17F-15CA-8B3D1613125D}"/>
                </a:ext>
              </a:extLst>
            </p:cNvPr>
            <p:cNvSpPr/>
            <p:nvPr/>
          </p:nvSpPr>
          <p:spPr>
            <a:xfrm rot="16598621">
              <a:off x="9315015" y="6328011"/>
              <a:ext cx="228599" cy="228599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FAC85D-2DEC-5CE8-B684-D16E423664D8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35DEA-EAB9-7F4E-9171-F0BF3F43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71" y="467324"/>
            <a:ext cx="9204193" cy="1223964"/>
          </a:xfrm>
        </p:spPr>
        <p:txBody>
          <a:bodyPr/>
          <a:lstStyle/>
          <a:p>
            <a:r>
              <a:rPr lang="en-US" dirty="0"/>
              <a:t>Governance and Policies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4096BDF-0977-7C4E-886A-EC27DD73D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66380"/>
              </p:ext>
            </p:extLst>
          </p:nvPr>
        </p:nvGraphicFramePr>
        <p:xfrm>
          <a:off x="577609" y="1853514"/>
          <a:ext cx="5147378" cy="30128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7378">
                  <a:extLst>
                    <a:ext uri="{9D8B030D-6E8A-4147-A177-3AD203B41FA5}">
                      <a16:colId xmlns:a16="http://schemas.microsoft.com/office/drawing/2014/main" val="1746557764"/>
                    </a:ext>
                  </a:extLst>
                </a:gridCol>
              </a:tblGrid>
              <a:tr h="3211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52974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National policy supportive of HIVST is in place and approved by final authority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3053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HIVST delivery channels have been endorsed by national bodies (MoH) and implementation guidelines are in place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1123"/>
                  </a:ext>
                </a:extLst>
              </a:tr>
              <a:tr h="28933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Costed operational plan available and being implemented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466637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Transition strategy (developed with MoH, GF, PEFPAR, civil society, and other in-country partners) completed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07124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TWG for HIVST exists or there is a standing agenda on HIVST in the HIV testing TWG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048784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 communications strategy developed and being implemented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1594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787719E8-77EC-36F5-4EC7-3F0188402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80343"/>
              </p:ext>
            </p:extLst>
          </p:nvPr>
        </p:nvGraphicFramePr>
        <p:xfrm>
          <a:off x="5984789" y="1834351"/>
          <a:ext cx="5859367" cy="30429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59367">
                  <a:extLst>
                    <a:ext uri="{9D8B030D-6E8A-4147-A177-3AD203B41FA5}">
                      <a16:colId xmlns:a16="http://schemas.microsoft.com/office/drawing/2014/main" val="1746557764"/>
                    </a:ext>
                  </a:extLst>
                </a:gridCol>
              </a:tblGrid>
              <a:tr h="372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52974"/>
                  </a:ext>
                </a:extLst>
              </a:tr>
              <a:tr h="442069">
                <a:tc>
                  <a:txBody>
                    <a:bodyPr/>
                    <a:lstStyle/>
                    <a:p>
                      <a:r>
                        <a:rPr lang="en-US" sz="1200" dirty="0"/>
                        <a:t>Training material by distribution model is adopted by MoH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3053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1200" dirty="0"/>
                        <a:t>Training on ST is organized and provided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1123"/>
                  </a:ext>
                </a:extLst>
              </a:tr>
              <a:tr h="334544">
                <a:tc>
                  <a:txBody>
                    <a:bodyPr/>
                    <a:lstStyle/>
                    <a:p>
                      <a:r>
                        <a:rPr lang="en-US" sz="1200" dirty="0"/>
                        <a:t>ST is integrated in national testing algorithm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466637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Transition strategy (developed with Ministry of Health, Global Fund, PEFPAR, civil society, and other in-country partners) completed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07124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Central level materials are harmonized between MoH and various implementing partners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048784"/>
                  </a:ext>
                </a:extLst>
              </a:tr>
              <a:tr h="33454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Training material by distribution model is adopted by Ministry of Health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1594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F3B5440-CB39-7B52-5C48-10DF9506F661}"/>
              </a:ext>
            </a:extLst>
          </p:cNvPr>
          <p:cNvSpPr txBox="1"/>
          <p:nvPr/>
        </p:nvSpPr>
        <p:spPr>
          <a:xfrm>
            <a:off x="1783691" y="1039881"/>
            <a:ext cx="9607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(Policy support readiness, planning &amp; coordination management, civil society organizations, Private sector engagement)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326FE1-C16D-1236-3D68-CE3BF2409DCB}"/>
              </a:ext>
            </a:extLst>
          </p:cNvPr>
          <p:cNvSpPr txBox="1"/>
          <p:nvPr/>
        </p:nvSpPr>
        <p:spPr>
          <a:xfrm>
            <a:off x="1736340" y="4971549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CC281A-7F47-E17B-BBAA-CDDDC39D4CEC}"/>
              </a:ext>
            </a:extLst>
          </p:cNvPr>
          <p:cNvSpPr txBox="1"/>
          <p:nvPr/>
        </p:nvSpPr>
        <p:spPr>
          <a:xfrm>
            <a:off x="7946768" y="5020348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Indonesia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4C2203A-2A78-8107-C69A-0C8594C71D2E}"/>
              </a:ext>
            </a:extLst>
          </p:cNvPr>
          <p:cNvGrpSpPr/>
          <p:nvPr/>
        </p:nvGrpSpPr>
        <p:grpSpPr>
          <a:xfrm>
            <a:off x="2947418" y="5052644"/>
            <a:ext cx="2489148" cy="1247914"/>
            <a:chOff x="7121909" y="4492217"/>
            <a:chExt cx="6781128" cy="340826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5CB67BE-1864-C6CB-7B75-061EF0FA6491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69F03A9-3A9C-1B8D-3FC7-3270D2D64571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0CB809B-2269-C076-244D-7B78B247D6F8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0C2A305-AAEC-91CB-1304-D803B3088E2A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B4D2A69-7D36-3496-152F-3FE7A5B615F0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97D4E0FB-44D2-CCE8-C088-22E0E673184E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E907201-51E2-100A-26A1-5C074746277F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945450CC-41F3-3446-63ED-B67B295E6BCA}"/>
                </a:ext>
              </a:extLst>
            </p:cNvPr>
            <p:cNvSpPr/>
            <p:nvPr/>
          </p:nvSpPr>
          <p:spPr>
            <a:xfrm rot="18906248">
              <a:off x="9608337" y="5608700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6EB83A-CDC3-BB37-C764-88E6D98AD369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6EF8FDB-FF9F-8D3F-FBC2-ECCD38212442}"/>
              </a:ext>
            </a:extLst>
          </p:cNvPr>
          <p:cNvGrpSpPr/>
          <p:nvPr/>
        </p:nvGrpSpPr>
        <p:grpSpPr>
          <a:xfrm>
            <a:off x="6185152" y="5064619"/>
            <a:ext cx="2489148" cy="1223964"/>
            <a:chOff x="7121909" y="4492217"/>
            <a:chExt cx="6781128" cy="334285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F1CC26-A892-1634-2AD7-AE2533E5D67E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8211EDB-EDA4-8FBC-204F-8C44329BB1BD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D29DD9A-5C03-A3B8-63E4-06610B37BFBD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E000D7C-A9E1-71B5-DE2F-6ED91D0B7D5F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BD106DF4-503A-9669-CAAD-1B5C1E33898E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D54E7BA1-755E-91D3-F950-B9DB64626A90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C71B5AB-BC45-4FD7-9F77-CD9750C4D721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BDD11340-9987-784A-E974-D1DBE70F0F58}"/>
                </a:ext>
              </a:extLst>
            </p:cNvPr>
            <p:cNvSpPr/>
            <p:nvPr/>
          </p:nvSpPr>
          <p:spPr>
            <a:xfrm rot="1897076">
              <a:off x="10951507" y="5541035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A010F7E-29E6-7E76-8FB0-11A89E77F651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06701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35DEA-EAB9-7F4E-9171-F0BF3F43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204" y="360493"/>
            <a:ext cx="9204193" cy="1223964"/>
          </a:xfrm>
        </p:spPr>
        <p:txBody>
          <a:bodyPr/>
          <a:lstStyle/>
          <a:p>
            <a:r>
              <a:rPr lang="en-US" dirty="0"/>
              <a:t>Funding Security 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787719E8-77EC-36F5-4EC7-3F0188402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95480"/>
              </p:ext>
            </p:extLst>
          </p:nvPr>
        </p:nvGraphicFramePr>
        <p:xfrm>
          <a:off x="2648178" y="1666482"/>
          <a:ext cx="6659945" cy="12239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59945">
                  <a:extLst>
                    <a:ext uri="{9D8B030D-6E8A-4147-A177-3AD203B41FA5}">
                      <a16:colId xmlns:a16="http://schemas.microsoft.com/office/drawing/2014/main" val="1746557764"/>
                    </a:ext>
                  </a:extLst>
                </a:gridCol>
              </a:tblGrid>
              <a:tr h="3766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52974"/>
                  </a:ext>
                </a:extLst>
              </a:tr>
              <a:tr h="847360">
                <a:tc>
                  <a:txBody>
                    <a:bodyPr/>
                    <a:lstStyle/>
                    <a:p>
                      <a:r>
                        <a:rPr lang="en-US" sz="1200" dirty="0"/>
                        <a:t>Inclusion of self-testing specific funding in Global Fund concept notes, PEPFAR/ PMI Country Operational Plan or similar mechanisms and/or in the national medium-term expenditure framework (or </a:t>
                      </a:r>
                      <a:r>
                        <a:rPr lang="en-US" sz="1200"/>
                        <a:t>equivalent)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30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EF2FBA-B057-F189-ED13-99E1B5C70A2E}"/>
              </a:ext>
            </a:extLst>
          </p:cNvPr>
          <p:cNvSpPr txBox="1"/>
          <p:nvPr/>
        </p:nvSpPr>
        <p:spPr>
          <a:xfrm>
            <a:off x="2113489" y="1079306"/>
            <a:ext cx="8696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(Government (medium-term expenditure funding) or third-party funding)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4DBE21-755F-16AC-EA1C-E4534FBB4DAC}"/>
              </a:ext>
            </a:extLst>
          </p:cNvPr>
          <p:cNvSpPr txBox="1"/>
          <p:nvPr/>
        </p:nvSpPr>
        <p:spPr>
          <a:xfrm>
            <a:off x="2976894" y="4244997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BC369-AB6C-E1E3-7EBB-546939C96E9E}"/>
              </a:ext>
            </a:extLst>
          </p:cNvPr>
          <p:cNvSpPr txBox="1"/>
          <p:nvPr/>
        </p:nvSpPr>
        <p:spPr>
          <a:xfrm>
            <a:off x="6345280" y="4236357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Indonesia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FDABF9-9307-3F47-DEA6-BF65AC6CD87F}"/>
              </a:ext>
            </a:extLst>
          </p:cNvPr>
          <p:cNvGrpSpPr/>
          <p:nvPr/>
        </p:nvGrpSpPr>
        <p:grpSpPr>
          <a:xfrm>
            <a:off x="3052664" y="4808577"/>
            <a:ext cx="2489148" cy="1223964"/>
            <a:chOff x="7121909" y="4492217"/>
            <a:chExt cx="6781128" cy="334285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F7DA9E-6796-4554-A866-949C017C5D0F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744E1AE9-5230-489B-4A35-978FD5D603F7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78A71AC-191B-8557-3E5B-B65AFD24781B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C036DEC4-5431-12CC-9B36-F4658BF113EE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CAD28F6C-B3F4-4820-7926-59A36D769CC5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D2D4CF8-49C9-BFFA-C4B9-05D4BE3C57E1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6405BF5-C022-C3F4-3B31-926BD931B442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5B11279B-E5D9-6CA7-8802-36E3B853E6C8}"/>
                </a:ext>
              </a:extLst>
            </p:cNvPr>
            <p:cNvSpPr/>
            <p:nvPr/>
          </p:nvSpPr>
          <p:spPr>
            <a:xfrm rot="20687597">
              <a:off x="10029560" y="5219355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17F6D3B-5390-33A7-396C-56C02D8D94B8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E2B66F-A6A4-EF4B-A232-243EDC46801F}"/>
              </a:ext>
            </a:extLst>
          </p:cNvPr>
          <p:cNvGrpSpPr/>
          <p:nvPr/>
        </p:nvGrpSpPr>
        <p:grpSpPr>
          <a:xfrm>
            <a:off x="6332633" y="4780880"/>
            <a:ext cx="2489148" cy="1223964"/>
            <a:chOff x="7121909" y="4492217"/>
            <a:chExt cx="6781128" cy="334285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BBE8F9B-E167-0416-D77E-F482E955FD0A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7007C4E-24E9-D42B-D69E-D280232F070D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E724732-40DA-0A09-DAF7-9F24B404DCBE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30422BD7-73A5-7445-54E1-5628DD923E95}"/>
                  </a:ext>
                </a:extLst>
              </p:cNvPr>
              <p:cNvSpPr/>
              <p:nvPr/>
            </p:nvSpPr>
            <p:spPr>
              <a:xfrm>
                <a:off x="12986839" y="3120383"/>
                <a:ext cx="3271389" cy="3374961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4F8AC68-0A9D-6E91-7123-45A3ECC9EE3C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85390AB7-D632-D1AF-C157-37512681DAB7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DB1A775-71D4-FB9F-A1FE-DC3AAE6DFC41}"/>
                </a:ext>
              </a:extLst>
            </p:cNvPr>
            <p:cNvSpPr/>
            <p:nvPr/>
          </p:nvSpPr>
          <p:spPr>
            <a:xfrm>
              <a:off x="9004496" y="6387668"/>
              <a:ext cx="3024021" cy="1433848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6D88C6FE-E37C-5435-A099-21EE9A00E098}"/>
                </a:ext>
              </a:extLst>
            </p:cNvPr>
            <p:cNvSpPr/>
            <p:nvPr/>
          </p:nvSpPr>
          <p:spPr>
            <a:xfrm rot="20117909">
              <a:off x="9923294" y="5463101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55CE509-A74F-1F4B-71EF-C8BD39DD5DEE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98407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35DEA-EAB9-7F4E-9171-F0BF3F43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733" y="332347"/>
            <a:ext cx="9204193" cy="1223964"/>
          </a:xfrm>
        </p:spPr>
        <p:txBody>
          <a:bodyPr/>
          <a:lstStyle/>
          <a:p>
            <a:r>
              <a:rPr lang="en-US" dirty="0"/>
              <a:t>Supply &amp; 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2FBA-B057-F189-ED13-99E1B5C70A2E}"/>
              </a:ext>
            </a:extLst>
          </p:cNvPr>
          <p:cNvSpPr txBox="1"/>
          <p:nvPr/>
        </p:nvSpPr>
        <p:spPr>
          <a:xfrm>
            <a:off x="2123420" y="1056568"/>
            <a:ext cx="8311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(Clarity on supply chain management, commodity procurement, human resources, service delivery)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92709A2-2AA8-F07F-CC27-C433F920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30650"/>
              </p:ext>
            </p:extLst>
          </p:nvPr>
        </p:nvGraphicFramePr>
        <p:xfrm>
          <a:off x="2123420" y="1844736"/>
          <a:ext cx="7515015" cy="25809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15015">
                  <a:extLst>
                    <a:ext uri="{9D8B030D-6E8A-4147-A177-3AD203B41FA5}">
                      <a16:colId xmlns:a16="http://schemas.microsoft.com/office/drawing/2014/main" val="1746557764"/>
                    </a:ext>
                  </a:extLst>
                </a:gridCol>
              </a:tblGrid>
              <a:tr h="235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52974"/>
                  </a:ext>
                </a:extLst>
              </a:tr>
              <a:tr h="239113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Forecasting for HIVST is integrated into National HIV Testing Services forecasting process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3053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The national process safety management system at all levels is procuring recommended WHO quality assured ST kits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1123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Storage and distribution of HIVST is managed through the national supply chain system.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466637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National LMIS tools are adapted to capture HIVST data (including flow of commodities to distribution points outside the health facility)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07124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External quality assurance (EQA) systems for HIVST products established or integrated in existing mechanism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048784"/>
                  </a:ext>
                </a:extLst>
              </a:tr>
              <a:tr h="18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Regulatory mechanisms for HIVST established or clarified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159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57AC1D04-55C4-6D1D-3E47-0276FFAEF45C}"/>
              </a:ext>
            </a:extLst>
          </p:cNvPr>
          <p:cNvSpPr txBox="1"/>
          <p:nvPr/>
        </p:nvSpPr>
        <p:spPr>
          <a:xfrm>
            <a:off x="3052664" y="4496442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119BE0-0A9A-09F1-37EF-9C8F4CA7D7D0}"/>
              </a:ext>
            </a:extLst>
          </p:cNvPr>
          <p:cNvSpPr txBox="1"/>
          <p:nvPr/>
        </p:nvSpPr>
        <p:spPr>
          <a:xfrm>
            <a:off x="6417256" y="4496443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Indonesia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86CAAE-D0A1-8856-8DE5-1CB283FB92F4}"/>
              </a:ext>
            </a:extLst>
          </p:cNvPr>
          <p:cNvGrpSpPr/>
          <p:nvPr/>
        </p:nvGrpSpPr>
        <p:grpSpPr>
          <a:xfrm>
            <a:off x="3052664" y="4998370"/>
            <a:ext cx="2489148" cy="1223964"/>
            <a:chOff x="7121909" y="4492217"/>
            <a:chExt cx="6781128" cy="334285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5836D1B-C5C8-20AE-CEC9-3AC9C9E81C8B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37F3606-1E28-966B-755C-BA128A5F5574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283EEDD-1DA8-1793-B4BB-5A8B0E1CE887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C8ADE8C-45E5-8B82-2FE1-BF414B9C68C8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83B6FFE-DCC5-4261-C931-BDA74F15E4D1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D623730-1B76-D5B9-539C-5D6DDA34C1AD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FCD59BC-638A-8032-C0B3-3A1937248D72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A1183E0F-4D13-6EB1-846D-F931322BF0DB}"/>
                </a:ext>
              </a:extLst>
            </p:cNvPr>
            <p:cNvSpPr/>
            <p:nvPr/>
          </p:nvSpPr>
          <p:spPr>
            <a:xfrm rot="18094923">
              <a:off x="9482362" y="5866522"/>
              <a:ext cx="228599" cy="228599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2B9C352-2526-E71C-99B0-62FD1FF162B5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B0E14A5-2C46-7CC1-855A-F7EFDD179305}"/>
              </a:ext>
            </a:extLst>
          </p:cNvPr>
          <p:cNvGrpSpPr/>
          <p:nvPr/>
        </p:nvGrpSpPr>
        <p:grpSpPr>
          <a:xfrm>
            <a:off x="6332633" y="5040164"/>
            <a:ext cx="2489148" cy="1249033"/>
            <a:chOff x="7121909" y="4492217"/>
            <a:chExt cx="6781128" cy="341132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3D01B93-12AF-805F-CA7A-971A1FC7DA2B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CD91B478-DAB0-2EA1-168D-232F9CDD702D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22D37B5-ECAB-D4DA-8D78-687BD276D0EB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53E6C069-4F4D-03FF-40E4-2934E31716DD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3D7B2D6F-AB4A-852A-8D32-AC9DC16AB556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36516496-8388-8E80-A96E-A0B3F26C94EC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9C0ADD2-8E16-6F35-9791-45D706FA695F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2AFD88AA-042E-0419-B5DD-32A5669E9CB2}"/>
                </a:ext>
              </a:extLst>
            </p:cNvPr>
            <p:cNvSpPr/>
            <p:nvPr/>
          </p:nvSpPr>
          <p:spPr>
            <a:xfrm rot="19160240">
              <a:off x="9720637" y="5611756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72A25E8-F086-58A2-6FDD-EF18B205E298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35964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35DEA-EAB9-7F4E-9171-F0BF3F43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71" y="467324"/>
            <a:ext cx="9204193" cy="1223964"/>
          </a:xfrm>
        </p:spPr>
        <p:txBody>
          <a:bodyPr/>
          <a:lstStyle/>
          <a:p>
            <a:r>
              <a:rPr lang="en-US" dirty="0"/>
              <a:t>Monitoring and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2FBA-B057-F189-ED13-99E1B5C70A2E}"/>
              </a:ext>
            </a:extLst>
          </p:cNvPr>
          <p:cNvSpPr txBox="1"/>
          <p:nvPr/>
        </p:nvSpPr>
        <p:spPr>
          <a:xfrm>
            <a:off x="2372982" y="1116435"/>
            <a:ext cx="8311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(Routine performance data, health outcome [survey + surveillance])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92709A2-2AA8-F07F-CC27-C433F920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8692"/>
              </p:ext>
            </p:extLst>
          </p:nvPr>
        </p:nvGraphicFramePr>
        <p:xfrm>
          <a:off x="2335250" y="1714938"/>
          <a:ext cx="7523858" cy="244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23858">
                  <a:extLst>
                    <a:ext uri="{9D8B030D-6E8A-4147-A177-3AD203B41FA5}">
                      <a16:colId xmlns:a16="http://schemas.microsoft.com/office/drawing/2014/main" val="1746557764"/>
                    </a:ext>
                  </a:extLst>
                </a:gridCol>
              </a:tblGrid>
              <a:tr h="3769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52974"/>
                  </a:ext>
                </a:extLst>
              </a:tr>
              <a:tr h="282680">
                <a:tc>
                  <a:txBody>
                    <a:bodyPr/>
                    <a:lstStyle/>
                    <a:p>
                      <a:r>
                        <a:rPr lang="en-US" sz="1200" dirty="0"/>
                        <a:t>Data are collected and used for decision making at all levels (district, regional, &amp; national)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3053"/>
                  </a:ext>
                </a:extLst>
              </a:tr>
              <a:tr h="282680">
                <a:tc>
                  <a:txBody>
                    <a:bodyPr/>
                    <a:lstStyle/>
                    <a:p>
                      <a:r>
                        <a:rPr lang="en-US" sz="1200" dirty="0"/>
                        <a:t>National DHIS system includes at least one self-testing indicator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1123"/>
                  </a:ext>
                </a:extLst>
              </a:tr>
              <a:tr h="659585">
                <a:tc>
                  <a:txBody>
                    <a:bodyPr/>
                    <a:lstStyle/>
                    <a:p>
                      <a:r>
                        <a:rPr lang="en-US" sz="1200" dirty="0"/>
                        <a:t>National and sub-national HMIS systems are collecting routine data on self-testing; state whether indicators are aligned to WHO recommendation or not; DHIS or paper based; Geographic scope whether integration is only in project areas or national level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466637"/>
                  </a:ext>
                </a:extLst>
              </a:tr>
              <a:tr h="282680">
                <a:tc>
                  <a:txBody>
                    <a:bodyPr/>
                    <a:lstStyle/>
                    <a:p>
                      <a:r>
                        <a:rPr lang="en-US" sz="1200" dirty="0"/>
                        <a:t>National survey/surveillance include HIVST data in their plans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07124"/>
                  </a:ext>
                </a:extLst>
              </a:tr>
              <a:tr h="282680">
                <a:tc>
                  <a:txBody>
                    <a:bodyPr/>
                    <a:lstStyle/>
                    <a:p>
                      <a:r>
                        <a:rPr lang="en-US" sz="1200" dirty="0"/>
                        <a:t>Data are collected and used for decision making at all levels (district; regional &amp; national)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048784"/>
                  </a:ext>
                </a:extLst>
              </a:tr>
              <a:tr h="282680">
                <a:tc>
                  <a:txBody>
                    <a:bodyPr/>
                    <a:lstStyle/>
                    <a:p>
                      <a:r>
                        <a:rPr lang="en-US" sz="1200" dirty="0"/>
                        <a:t>National DHIS system includes at least one self-testing indicator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159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D3574BA-3636-9A50-5073-9E43414E0CFA}"/>
              </a:ext>
            </a:extLst>
          </p:cNvPr>
          <p:cNvSpPr txBox="1"/>
          <p:nvPr/>
        </p:nvSpPr>
        <p:spPr>
          <a:xfrm>
            <a:off x="3065311" y="4370349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E4898B-8570-160F-7B61-582D46B5FCBC}"/>
              </a:ext>
            </a:extLst>
          </p:cNvPr>
          <p:cNvSpPr txBox="1"/>
          <p:nvPr/>
        </p:nvSpPr>
        <p:spPr>
          <a:xfrm>
            <a:off x="6314434" y="4432213"/>
            <a:ext cx="23199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3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Indonesia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978262-CCD8-F885-91AF-B26D70DA0FE2}"/>
              </a:ext>
            </a:extLst>
          </p:cNvPr>
          <p:cNvGrpSpPr/>
          <p:nvPr/>
        </p:nvGrpSpPr>
        <p:grpSpPr>
          <a:xfrm>
            <a:off x="3052664" y="4893972"/>
            <a:ext cx="2489148" cy="1223964"/>
            <a:chOff x="7121909" y="4492217"/>
            <a:chExt cx="6781128" cy="334285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15F104-3B80-F7F7-1A75-2B73A15AF098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7FDD706-F2ED-8C22-FAE5-AA693F99E339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2752A6A-EE3B-7834-7099-583064054E59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D358A69-4395-514A-D445-F8A7BDD50E2A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856131A-D483-3C3D-56B3-F5DFFF4E1751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C475D01-4CA0-C539-55C7-03E114CB6881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4CDC2F9-499C-035D-89D1-B2BB7C48DAAC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4D0BE22D-3F6F-2A69-2A45-FB2A14B2FEF6}"/>
                </a:ext>
              </a:extLst>
            </p:cNvPr>
            <p:cNvSpPr/>
            <p:nvPr/>
          </p:nvSpPr>
          <p:spPr>
            <a:xfrm rot="16598621">
              <a:off x="9315015" y="6328011"/>
              <a:ext cx="228599" cy="228599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96C2447-6C9B-39FF-191B-8EEE527C9469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E2E6F3-65B9-E586-623F-F0C2DB5B5F9B}"/>
              </a:ext>
            </a:extLst>
          </p:cNvPr>
          <p:cNvGrpSpPr/>
          <p:nvPr/>
        </p:nvGrpSpPr>
        <p:grpSpPr>
          <a:xfrm>
            <a:off x="6332633" y="4893972"/>
            <a:ext cx="2489148" cy="1223964"/>
            <a:chOff x="7121909" y="4492217"/>
            <a:chExt cx="6781128" cy="33428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58499FE-F648-BB7A-2B66-850E3DA75898}"/>
                </a:ext>
              </a:extLst>
            </p:cNvPr>
            <p:cNvGrpSpPr/>
            <p:nvPr/>
          </p:nvGrpSpPr>
          <p:grpSpPr>
            <a:xfrm>
              <a:off x="7121909" y="4492217"/>
              <a:ext cx="6781128" cy="3342853"/>
              <a:chOff x="7121908" y="2839453"/>
              <a:chExt cx="10133835" cy="4995617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305BC13F-FA1B-0881-C344-47F7C42C8F92}"/>
                  </a:ext>
                </a:extLst>
              </p:cNvPr>
              <p:cNvSpPr/>
              <p:nvPr/>
            </p:nvSpPr>
            <p:spPr>
              <a:xfrm>
                <a:off x="10690084" y="2839453"/>
                <a:ext cx="3024231" cy="2846348"/>
              </a:xfrm>
              <a:custGeom>
                <a:avLst/>
                <a:gdLst>
                  <a:gd name="connsiteX0" fmla="*/ 1498741 w 3024229"/>
                  <a:gd name="connsiteY0" fmla="*/ 0 h 2846350"/>
                  <a:gd name="connsiteX1" fmla="*/ 3006037 w 3024229"/>
                  <a:gd name="connsiteY1" fmla="*/ 227882 h 2846350"/>
                  <a:gd name="connsiteX2" fmla="*/ 3024229 w 3024229"/>
                  <a:gd name="connsiteY2" fmla="*/ 234038 h 2846350"/>
                  <a:gd name="connsiteX3" fmla="*/ 2158334 w 3024229"/>
                  <a:gd name="connsiteY3" fmla="*/ 2846350 h 2846350"/>
                  <a:gd name="connsiteX4" fmla="*/ 1966093 w 3024229"/>
                  <a:gd name="connsiteY4" fmla="*/ 2796919 h 2846350"/>
                  <a:gd name="connsiteX5" fmla="*/ 1498741 w 3024229"/>
                  <a:gd name="connsiteY5" fmla="*/ 2749806 h 2846350"/>
                  <a:gd name="connsiteX6" fmla="*/ 1031389 w 3024229"/>
                  <a:gd name="connsiteY6" fmla="*/ 2796919 h 2846350"/>
                  <a:gd name="connsiteX7" fmla="*/ 851609 w 3024229"/>
                  <a:gd name="connsiteY7" fmla="*/ 2843146 h 2846350"/>
                  <a:gd name="connsiteX8" fmla="*/ 0 w 3024229"/>
                  <a:gd name="connsiteY8" fmla="*/ 225453 h 2846350"/>
                  <a:gd name="connsiteX9" fmla="*/ 231977 w 3024229"/>
                  <a:gd name="connsiteY9" fmla="*/ 159578 h 2846350"/>
                  <a:gd name="connsiteX10" fmla="*/ 1498741 w 3024229"/>
                  <a:gd name="connsiteY10" fmla="*/ 0 h 28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4229" h="2846350">
                    <a:moveTo>
                      <a:pt x="1498741" y="0"/>
                    </a:moveTo>
                    <a:cubicBezTo>
                      <a:pt x="2023629" y="0"/>
                      <a:pt x="2529883" y="79782"/>
                      <a:pt x="3006037" y="227882"/>
                    </a:cubicBezTo>
                    <a:lnTo>
                      <a:pt x="3024229" y="234038"/>
                    </a:lnTo>
                    <a:lnTo>
                      <a:pt x="2158334" y="2846350"/>
                    </a:lnTo>
                    <a:lnTo>
                      <a:pt x="1966093" y="2796919"/>
                    </a:lnTo>
                    <a:cubicBezTo>
                      <a:pt x="1815134" y="2766029"/>
                      <a:pt x="1658832" y="2749806"/>
                      <a:pt x="1498741" y="2749806"/>
                    </a:cubicBezTo>
                    <a:cubicBezTo>
                      <a:pt x="1338650" y="2749806"/>
                      <a:pt x="1182348" y="2766029"/>
                      <a:pt x="1031389" y="2796919"/>
                    </a:cubicBezTo>
                    <a:lnTo>
                      <a:pt x="851609" y="2843146"/>
                    </a:lnTo>
                    <a:lnTo>
                      <a:pt x="0" y="225453"/>
                    </a:lnTo>
                    <a:lnTo>
                      <a:pt x="231977" y="159578"/>
                    </a:lnTo>
                    <a:cubicBezTo>
                      <a:pt x="636868" y="55405"/>
                      <a:pt x="1061334" y="0"/>
                      <a:pt x="1498741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0EB26998-6664-3AD6-CDBE-F0FCC078E970}"/>
                  </a:ext>
                </a:extLst>
              </p:cNvPr>
              <p:cNvSpPr/>
              <p:nvPr/>
            </p:nvSpPr>
            <p:spPr>
              <a:xfrm>
                <a:off x="8159771" y="3111382"/>
                <a:ext cx="3243097" cy="3359774"/>
              </a:xfrm>
              <a:custGeom>
                <a:avLst/>
                <a:gdLst>
                  <a:gd name="connsiteX0" fmla="*/ 2391581 w 3243097"/>
                  <a:gd name="connsiteY0" fmla="*/ 0 h 3359774"/>
                  <a:gd name="connsiteX1" fmla="*/ 3243097 w 3243097"/>
                  <a:gd name="connsiteY1" fmla="*/ 2617405 h 3359774"/>
                  <a:gd name="connsiteX2" fmla="*/ 3126410 w 3243097"/>
                  <a:gd name="connsiteY2" fmla="*/ 2660112 h 3359774"/>
                  <a:gd name="connsiteX3" fmla="*/ 2239631 w 3243097"/>
                  <a:gd name="connsiteY3" fmla="*/ 3321763 h 3359774"/>
                  <a:gd name="connsiteX4" fmla="*/ 2211207 w 3243097"/>
                  <a:gd name="connsiteY4" fmla="*/ 3359774 h 3359774"/>
                  <a:gd name="connsiteX5" fmla="*/ 0 w 3243097"/>
                  <a:gd name="connsiteY5" fmla="*/ 1722466 h 3359774"/>
                  <a:gd name="connsiteX6" fmla="*/ 117747 w 3243097"/>
                  <a:gd name="connsiteY6" fmla="*/ 1572631 h 3359774"/>
                  <a:gd name="connsiteX7" fmla="*/ 2286242 w 3243097"/>
                  <a:gd name="connsiteY7" fmla="*/ 35642 h 3359774"/>
                  <a:gd name="connsiteX8" fmla="*/ 2391581 w 3243097"/>
                  <a:gd name="connsiteY8" fmla="*/ 0 h 335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097" h="3359774">
                    <a:moveTo>
                      <a:pt x="2391581" y="0"/>
                    </a:moveTo>
                    <a:lnTo>
                      <a:pt x="3243097" y="2617405"/>
                    </a:lnTo>
                    <a:lnTo>
                      <a:pt x="3126410" y="2660112"/>
                    </a:lnTo>
                    <a:cubicBezTo>
                      <a:pt x="2779614" y="2806795"/>
                      <a:pt x="2475926" y="3035440"/>
                      <a:pt x="2239631" y="3321763"/>
                    </a:cubicBezTo>
                    <a:lnTo>
                      <a:pt x="2211207" y="3359774"/>
                    </a:lnTo>
                    <a:lnTo>
                      <a:pt x="0" y="1722466"/>
                    </a:lnTo>
                    <a:lnTo>
                      <a:pt x="117747" y="1572631"/>
                    </a:lnTo>
                    <a:cubicBezTo>
                      <a:pt x="685889" y="884203"/>
                      <a:pt x="1432270" y="348323"/>
                      <a:pt x="2286242" y="35642"/>
                    </a:cubicBezTo>
                    <a:lnTo>
                      <a:pt x="2391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CECA8D4-BFDB-0BEC-3587-387877CA1381}"/>
                  </a:ext>
                </a:extLst>
              </p:cNvPr>
              <p:cNvSpPr/>
              <p:nvPr/>
            </p:nvSpPr>
            <p:spPr>
              <a:xfrm>
                <a:off x="12986839" y="3120384"/>
                <a:ext cx="3271388" cy="3374959"/>
              </a:xfrm>
              <a:custGeom>
                <a:avLst/>
                <a:gdLst>
                  <a:gd name="connsiteX0" fmla="*/ 866062 w 3271388"/>
                  <a:gd name="connsiteY0" fmla="*/ 0 h 3374959"/>
                  <a:gd name="connsiteX1" fmla="*/ 944797 w 3271388"/>
                  <a:gd name="connsiteY1" fmla="*/ 26641 h 3374959"/>
                  <a:gd name="connsiteX2" fmla="*/ 3263768 w 3271388"/>
                  <a:gd name="connsiteY2" fmla="*/ 1755113 h 3374959"/>
                  <a:gd name="connsiteX3" fmla="*/ 3271388 w 3271388"/>
                  <a:gd name="connsiteY3" fmla="*/ 1765829 h 3374959"/>
                  <a:gd name="connsiteX4" fmla="*/ 1037918 w 3271388"/>
                  <a:gd name="connsiteY4" fmla="*/ 3374959 h 3374959"/>
                  <a:gd name="connsiteX5" fmla="*/ 991408 w 3271388"/>
                  <a:gd name="connsiteY5" fmla="*/ 3312762 h 3374959"/>
                  <a:gd name="connsiteX6" fmla="*/ 104629 w 3271388"/>
                  <a:gd name="connsiteY6" fmla="*/ 2651111 h 3374959"/>
                  <a:gd name="connsiteX7" fmla="*/ 0 w 3271388"/>
                  <a:gd name="connsiteY7" fmla="*/ 2612817 h 3374959"/>
                  <a:gd name="connsiteX8" fmla="*/ 866062 w 3271388"/>
                  <a:gd name="connsiteY8" fmla="*/ 0 h 33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388" h="3374959">
                    <a:moveTo>
                      <a:pt x="866062" y="0"/>
                    </a:moveTo>
                    <a:lnTo>
                      <a:pt x="944797" y="26641"/>
                    </a:lnTo>
                    <a:cubicBezTo>
                      <a:pt x="1876403" y="367748"/>
                      <a:pt x="2679967" y="974479"/>
                      <a:pt x="3263768" y="1755113"/>
                    </a:cubicBezTo>
                    <a:lnTo>
                      <a:pt x="3271388" y="1765829"/>
                    </a:lnTo>
                    <a:lnTo>
                      <a:pt x="1037918" y="3374959"/>
                    </a:lnTo>
                    <a:lnTo>
                      <a:pt x="991408" y="3312762"/>
                    </a:lnTo>
                    <a:cubicBezTo>
                      <a:pt x="755113" y="3026439"/>
                      <a:pt x="451425" y="2797794"/>
                      <a:pt x="104629" y="2651111"/>
                    </a:cubicBezTo>
                    <a:lnTo>
                      <a:pt x="0" y="2612817"/>
                    </a:lnTo>
                    <a:lnTo>
                      <a:pt x="86606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F92BF52-5AA2-97B8-82D1-9FF8FE788B61}"/>
                  </a:ext>
                </a:extLst>
              </p:cNvPr>
              <p:cNvSpPr/>
              <p:nvPr/>
            </p:nvSpPr>
            <p:spPr>
              <a:xfrm>
                <a:off x="7121908" y="4951593"/>
                <a:ext cx="3161453" cy="2883477"/>
              </a:xfrm>
              <a:custGeom>
                <a:avLst/>
                <a:gdLst>
                  <a:gd name="connsiteX0" fmla="*/ 951022 w 3161453"/>
                  <a:gd name="connsiteY0" fmla="*/ 0 h 2883477"/>
                  <a:gd name="connsiteX1" fmla="*/ 3161453 w 3161453"/>
                  <a:gd name="connsiteY1" fmla="*/ 1636734 h 2883477"/>
                  <a:gd name="connsiteX2" fmla="*/ 3143998 w 3161453"/>
                  <a:gd name="connsiteY2" fmla="*/ 1660075 h 2883477"/>
                  <a:gd name="connsiteX3" fmla="*/ 2759929 w 3161453"/>
                  <a:gd name="connsiteY3" fmla="*/ 2719528 h 2883477"/>
                  <a:gd name="connsiteX4" fmla="*/ 2751650 w 3161453"/>
                  <a:gd name="connsiteY4" fmla="*/ 2883477 h 2883477"/>
                  <a:gd name="connsiteX5" fmla="*/ 0 w 3161453"/>
                  <a:gd name="connsiteY5" fmla="*/ 2883477 h 2883477"/>
                  <a:gd name="connsiteX6" fmla="*/ 4745 w 3161453"/>
                  <a:gd name="connsiteY6" fmla="*/ 2695790 h 2883477"/>
                  <a:gd name="connsiteX7" fmla="*/ 863816 w 3161453"/>
                  <a:gd name="connsiteY7" fmla="*/ 122632 h 2883477"/>
                  <a:gd name="connsiteX8" fmla="*/ 951022 w 3161453"/>
                  <a:gd name="connsiteY8" fmla="*/ 0 h 288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1453" h="2883477">
                    <a:moveTo>
                      <a:pt x="951022" y="0"/>
                    </a:moveTo>
                    <a:lnTo>
                      <a:pt x="3161453" y="1636734"/>
                    </a:lnTo>
                    <a:lnTo>
                      <a:pt x="3143998" y="1660075"/>
                    </a:lnTo>
                    <a:cubicBezTo>
                      <a:pt x="2935631" y="1968499"/>
                      <a:pt x="2799513" y="2329744"/>
                      <a:pt x="2759929" y="2719528"/>
                    </a:cubicBezTo>
                    <a:lnTo>
                      <a:pt x="2751650" y="2883477"/>
                    </a:lnTo>
                    <a:lnTo>
                      <a:pt x="0" y="2883477"/>
                    </a:lnTo>
                    <a:lnTo>
                      <a:pt x="4745" y="2695790"/>
                    </a:lnTo>
                    <a:cubicBezTo>
                      <a:pt x="52918" y="1745467"/>
                      <a:pt x="362824" y="864198"/>
                      <a:pt x="863816" y="122632"/>
                    </a:cubicBezTo>
                    <a:lnTo>
                      <a:pt x="95102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1C5F1178-A326-89B0-9FB4-DB506B3A3022}"/>
                  </a:ext>
                </a:extLst>
              </p:cNvPr>
              <p:cNvSpPr/>
              <p:nvPr/>
            </p:nvSpPr>
            <p:spPr>
              <a:xfrm>
                <a:off x="14112304" y="5005445"/>
                <a:ext cx="3143439" cy="2829624"/>
              </a:xfrm>
              <a:custGeom>
                <a:avLst/>
                <a:gdLst>
                  <a:gd name="connsiteX0" fmla="*/ 2230713 w 3143439"/>
                  <a:gd name="connsiteY0" fmla="*/ 0 h 2829624"/>
                  <a:gd name="connsiteX1" fmla="*/ 2279623 w 3143439"/>
                  <a:gd name="connsiteY1" fmla="*/ 68779 h 2829624"/>
                  <a:gd name="connsiteX2" fmla="*/ 3138693 w 3143439"/>
                  <a:gd name="connsiteY2" fmla="*/ 2641937 h 2829624"/>
                  <a:gd name="connsiteX3" fmla="*/ 3143439 w 3143439"/>
                  <a:gd name="connsiteY3" fmla="*/ 2829624 h 2829624"/>
                  <a:gd name="connsiteX4" fmla="*/ 391788 w 3143439"/>
                  <a:gd name="connsiteY4" fmla="*/ 2829624 h 2829624"/>
                  <a:gd name="connsiteX5" fmla="*/ 383509 w 3143439"/>
                  <a:gd name="connsiteY5" fmla="*/ 2665675 h 2829624"/>
                  <a:gd name="connsiteX6" fmla="*/ 115596 w 3143439"/>
                  <a:gd name="connsiteY6" fmla="*/ 1797420 h 2829624"/>
                  <a:gd name="connsiteX7" fmla="*/ 0 w 3143439"/>
                  <a:gd name="connsiteY7" fmla="*/ 1607144 h 2829624"/>
                  <a:gd name="connsiteX8" fmla="*/ 2230713 w 3143439"/>
                  <a:gd name="connsiteY8" fmla="*/ 0 h 28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439" h="2829624">
                    <a:moveTo>
                      <a:pt x="2230713" y="0"/>
                    </a:moveTo>
                    <a:lnTo>
                      <a:pt x="2279623" y="68779"/>
                    </a:lnTo>
                    <a:cubicBezTo>
                      <a:pt x="2780615" y="810345"/>
                      <a:pt x="3090521" y="1691614"/>
                      <a:pt x="3138693" y="2641937"/>
                    </a:cubicBezTo>
                    <a:lnTo>
                      <a:pt x="3143439" y="2829624"/>
                    </a:lnTo>
                    <a:lnTo>
                      <a:pt x="391788" y="2829624"/>
                    </a:lnTo>
                    <a:lnTo>
                      <a:pt x="383509" y="2665675"/>
                    </a:lnTo>
                    <a:cubicBezTo>
                      <a:pt x="351842" y="2353848"/>
                      <a:pt x="258393" y="2060286"/>
                      <a:pt x="115596" y="1797420"/>
                    </a:cubicBezTo>
                    <a:lnTo>
                      <a:pt x="0" y="1607144"/>
                    </a:lnTo>
                    <a:lnTo>
                      <a:pt x="223071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7618A7F-8777-96BC-E83E-24EF00E3BDDC}"/>
                </a:ext>
              </a:extLst>
            </p:cNvPr>
            <p:cNvSpPr/>
            <p:nvPr/>
          </p:nvSpPr>
          <p:spPr>
            <a:xfrm>
              <a:off x="9004496" y="6387667"/>
              <a:ext cx="3024020" cy="1433847"/>
            </a:xfrm>
            <a:custGeom>
              <a:avLst/>
              <a:gdLst>
                <a:gd name="connsiteX0" fmla="*/ 1512010 w 3024020"/>
                <a:gd name="connsiteY0" fmla="*/ 0 h 1433847"/>
                <a:gd name="connsiteX1" fmla="*/ 3020349 w 3024020"/>
                <a:gd name="connsiteY1" fmla="*/ 1361148 h 1433847"/>
                <a:gd name="connsiteX2" fmla="*/ 3024020 w 3024020"/>
                <a:gd name="connsiteY2" fmla="*/ 1433847 h 1433847"/>
                <a:gd name="connsiteX3" fmla="*/ 0 w 3024020"/>
                <a:gd name="connsiteY3" fmla="*/ 1433847 h 1433847"/>
                <a:gd name="connsiteX4" fmla="*/ 3671 w 3024020"/>
                <a:gd name="connsiteY4" fmla="*/ 1361148 h 1433847"/>
                <a:gd name="connsiteX5" fmla="*/ 1512010 w 3024020"/>
                <a:gd name="connsiteY5" fmla="*/ 0 h 14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020" h="1433847">
                  <a:moveTo>
                    <a:pt x="1512010" y="0"/>
                  </a:moveTo>
                  <a:cubicBezTo>
                    <a:pt x="2297031" y="0"/>
                    <a:pt x="2942706" y="596612"/>
                    <a:pt x="3020349" y="1361148"/>
                  </a:cubicBezTo>
                  <a:lnTo>
                    <a:pt x="3024020" y="1433847"/>
                  </a:lnTo>
                  <a:lnTo>
                    <a:pt x="0" y="1433847"/>
                  </a:lnTo>
                  <a:lnTo>
                    <a:pt x="3671" y="1361148"/>
                  </a:lnTo>
                  <a:cubicBezTo>
                    <a:pt x="81314" y="596612"/>
                    <a:pt x="726989" y="0"/>
                    <a:pt x="151201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6D676B20-C2C8-3979-1F1B-965DA1FEF9CF}"/>
                </a:ext>
              </a:extLst>
            </p:cNvPr>
            <p:cNvSpPr/>
            <p:nvPr/>
          </p:nvSpPr>
          <p:spPr>
            <a:xfrm rot="19851243">
              <a:off x="9862695" y="5390714"/>
              <a:ext cx="228022" cy="2291782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96F5688-36BE-6A75-9C27-5A8381CC9FA8}"/>
                </a:ext>
              </a:extLst>
            </p:cNvPr>
            <p:cNvSpPr/>
            <p:nvPr/>
          </p:nvSpPr>
          <p:spPr>
            <a:xfrm>
              <a:off x="10316390" y="7400595"/>
              <a:ext cx="392167" cy="3921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653274904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customXml/itemProps3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513</TotalTime>
  <Words>1304</Words>
  <Application>Microsoft Macintosh PowerPoint</Application>
  <PresentationFormat>Widescreen</PresentationFormat>
  <Paragraphs>124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Poppins</vt:lpstr>
      <vt:lpstr>Calibri</vt:lpstr>
      <vt:lpstr>Arial</vt:lpstr>
      <vt:lpstr>Verdana</vt:lpstr>
      <vt:lpstr>Courier New</vt:lpstr>
      <vt:lpstr>Fira Sans</vt:lpstr>
      <vt:lpstr>AIDS2022</vt:lpstr>
      <vt:lpstr>HIV SELF-TESTING AFRICA &amp; Asia</vt:lpstr>
      <vt:lpstr>Conflict of interest disclosure</vt:lpstr>
      <vt:lpstr>Background</vt:lpstr>
      <vt:lpstr>Measuring transition, sustainability, scale up of HIVST</vt:lpstr>
      <vt:lpstr>M&amp;E Framework</vt:lpstr>
      <vt:lpstr>Governance and Policies</vt:lpstr>
      <vt:lpstr>Funding Security </vt:lpstr>
      <vt:lpstr>Supply &amp; delivery</vt:lpstr>
      <vt:lpstr>Monitoring and Evaluation</vt:lpstr>
      <vt:lpstr>Supervision</vt:lpstr>
      <vt:lpstr>Scale-up </vt:lpstr>
      <vt:lpstr>Lessons learned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SELF-TESTING AFRICA &amp; Asia</dc:title>
  <dc:creator>Amanda Scott</dc:creator>
  <cp:lastModifiedBy>Philips loh</cp:lastModifiedBy>
  <cp:revision>9</cp:revision>
  <dcterms:created xsi:type="dcterms:W3CDTF">2022-07-19T20:09:52Z</dcterms:created>
  <dcterms:modified xsi:type="dcterms:W3CDTF">2022-07-22T23:02:30Z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