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87" r:id="rId6"/>
    <p:sldId id="281" r:id="rId7"/>
    <p:sldId id="279" r:id="rId8"/>
    <p:sldId id="271" r:id="rId9"/>
    <p:sldId id="283" r:id="rId10"/>
    <p:sldId id="285" r:id="rId11"/>
    <p:sldId id="282" r:id="rId12"/>
    <p:sldId id="258" r:id="rId13"/>
    <p:sldId id="275" r:id="rId14"/>
    <p:sldId id="284" r:id="rId15"/>
    <p:sldId id="276" r:id="rId16"/>
    <p:sldId id="277" r:id="rId17"/>
    <p:sldId id="286" r:id="rId18"/>
    <p:sldId id="259" r:id="rId19"/>
    <p:sldId id="28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BE93D-0ADD-4883-AFF8-D36E51A0FEF8}" v="398" dt="2022-07-30T16:58:07.49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418" autoAdjust="0"/>
  </p:normalViewPr>
  <p:slideViewPr>
    <p:cSldViewPr snapToGrid="0">
      <p:cViewPr>
        <p:scale>
          <a:sx n="66" d="100"/>
          <a:sy n="66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F4-4620-9E8B-146CB4AA28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F4-4620-9E8B-146CB4AA28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F4-4620-9E8B-146CB4AA28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9F4-4620-9E8B-146CB4AA28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9F4-4620-9E8B-146CB4AA28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9F4-4620-9E8B-146CB4AA2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Oral PrEP (Tablets)</c:v>
                </c:pt>
                <c:pt idx="1">
                  <c:v>Vaginal Ring (DVR)</c:v>
                </c:pt>
                <c:pt idx="2">
                  <c:v>Injectable (CAB-LA)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339</c:v>
                </c:pt>
                <c:pt idx="1">
                  <c:v>152</c:v>
                </c:pt>
                <c:pt idx="2">
                  <c:v>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F4-4620-9E8B-146CB4AA287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046088529585517E-2"/>
          <c:y val="9.6542450727845466E-2"/>
          <c:w val="0.57194674894449127"/>
          <c:h val="0.896663658802438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98B-40E7-9925-8F12B731EC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98B-40E7-9925-8F12B731EC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98B-40E7-9925-8F12B731EC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98B-40E7-9925-8F12B731EC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98B-40E7-9925-8F12B731ECA9}"/>
              </c:ext>
            </c:extLst>
          </c:dPt>
          <c:dLbls>
            <c:dLbl>
              <c:idx val="1"/>
              <c:layout>
                <c:manualLayout>
                  <c:x val="6.7534633711396411E-2"/>
                  <c:y val="7.423763069649318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8B-40E7-9925-8F12B731ECA9}"/>
                </c:ext>
              </c:extLst>
            </c:dLbl>
            <c:dLbl>
              <c:idx val="4"/>
              <c:layout>
                <c:manualLayout>
                  <c:x val="8.1318964876697292E-2"/>
                  <c:y val="-0.143122757656712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8B-40E7-9925-8F12B731E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Sheet2!$A$9:$A$13</c:f>
              <c:strCache>
                <c:ptCount val="5"/>
                <c:pt idx="0">
                  <c:v>Highly effective in preventing HIV</c:v>
                </c:pt>
                <c:pt idx="1">
                  <c:v>Has no or minimal side effect</c:v>
                </c:pt>
                <c:pt idx="2">
                  <c:v>Needs less often use </c:v>
                </c:pt>
                <c:pt idx="3">
                  <c:v>Discreteness to sexual partner </c:v>
                </c:pt>
                <c:pt idx="4">
                  <c:v>Discreteness to parents/caregivers/peers </c:v>
                </c:pt>
              </c:strCache>
            </c:strRef>
          </c:cat>
          <c:val>
            <c:numRef>
              <c:f>Sheet2!$B$9:$B$13</c:f>
              <c:numCache>
                <c:formatCode>General</c:formatCode>
                <c:ptCount val="5"/>
                <c:pt idx="0">
                  <c:v>591</c:v>
                </c:pt>
                <c:pt idx="1">
                  <c:v>125</c:v>
                </c:pt>
                <c:pt idx="2">
                  <c:v>215</c:v>
                </c:pt>
                <c:pt idx="3">
                  <c:v>110</c:v>
                </c:pt>
                <c:pt idx="4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8B-40E7-9925-8F12B731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0.67089</cdr:x>
      <cdr:y>0.03013</cdr:y>
    </cdr:from>
    <cdr:to>
      <cdr:x>1</cdr:x>
      <cdr:y>0.86927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5122718-6284-CD09-FD95-F6526DE8AE4A}"/>
            </a:ext>
          </a:extLst>
        </cdr:cNvPr>
        <cdr:cNvSpPr txBox="1"/>
      </cdr:nvSpPr>
      <cdr:spPr>
        <a:xfrm xmlns:a="http://schemas.openxmlformats.org/drawingml/2006/main">
          <a:off x="7030994" y="135924"/>
          <a:ext cx="3449124" cy="37856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342900" indent="-342900" algn="l">
            <a:buAutoNum type="arabicParenR"/>
          </a:pPr>
          <a:r>
            <a:rPr lang="en-US" sz="1600" b="1" dirty="0"/>
            <a:t>Effectiveness (47%)</a:t>
          </a:r>
        </a:p>
        <a:p xmlns:a="http://schemas.openxmlformats.org/drawingml/2006/main">
          <a:pPr marL="342900" indent="-342900" algn="l">
            <a:buAutoNum type="arabicParenR"/>
          </a:pPr>
          <a:endParaRPr lang="en-US" sz="1600" b="1" dirty="0"/>
        </a:p>
        <a:p xmlns:a="http://schemas.openxmlformats.org/drawingml/2006/main">
          <a:pPr marL="342900" indent="-342900" algn="l">
            <a:buAutoNum type="arabicParenR"/>
          </a:pPr>
          <a:r>
            <a:rPr lang="en-US" sz="1600" b="1" dirty="0"/>
            <a:t>Dosage Frequency (17%) as well as Discreteness to Parents, Caregivers and Peers (17%)</a:t>
          </a:r>
        </a:p>
        <a:p xmlns:a="http://schemas.openxmlformats.org/drawingml/2006/main">
          <a:pPr marL="342900" indent="-342900" algn="l">
            <a:buAutoNum type="arabicParenR"/>
          </a:pPr>
          <a:endParaRPr lang="en-US" sz="1600" b="1" dirty="0"/>
        </a:p>
        <a:p xmlns:a="http://schemas.openxmlformats.org/drawingml/2006/main">
          <a:pPr marL="342900" indent="-342900" algn="l">
            <a:buAutoNum type="arabicParenR"/>
          </a:pPr>
          <a:r>
            <a:rPr lang="en-US" sz="1600" b="1" dirty="0"/>
            <a:t>No or Minimal Side Effects (10%)</a:t>
          </a:r>
        </a:p>
        <a:p xmlns:a="http://schemas.openxmlformats.org/drawingml/2006/main">
          <a:pPr marL="342900" indent="-342900" algn="l">
            <a:buAutoNum type="arabicParenR"/>
          </a:pPr>
          <a:endParaRPr lang="en-US" sz="1600" b="1" dirty="0"/>
        </a:p>
        <a:p xmlns:a="http://schemas.openxmlformats.org/drawingml/2006/main">
          <a:pPr marL="342900" indent="-342900" algn="l">
            <a:buAutoNum type="arabicParenR"/>
          </a:pPr>
          <a:r>
            <a:rPr lang="en-US" sz="1600" b="1" dirty="0"/>
            <a:t>Discreteness to Sexual Partner (9%) </a:t>
          </a:r>
        </a:p>
        <a:p xmlns:a="http://schemas.openxmlformats.org/drawingml/2006/main">
          <a:pPr marL="342900" indent="-342900" algn="l">
            <a:buAutoNum type="arabicParenR"/>
          </a:pPr>
          <a:endParaRPr lang="en-US" sz="1600" b="1" dirty="0"/>
        </a:p>
        <a:p xmlns:a="http://schemas.openxmlformats.org/drawingml/2006/main">
          <a:pPr marL="342900" indent="-342900" algn="l">
            <a:buAutoNum type="arabicParenR"/>
          </a:pP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and Good morning!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1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HIV Prevention work and new ARV-based technologies, AVAC maintains this pipeline and tracks new technologies on the horizon. </a:t>
            </a:r>
          </a:p>
          <a:p>
            <a:endParaRPr lang="en-US" dirty="0"/>
          </a:p>
          <a:p>
            <a:r>
              <a:rPr lang="en-US" dirty="0"/>
              <a:t>A user-centric approach to different users on which products will be of interest can help prioritize these efforts and streamline future introduction and scale-up planning.  The study I am presenting today looked at three products – currently available daily </a:t>
            </a:r>
            <a:r>
              <a:rPr lang="en-US" dirty="0" err="1"/>
              <a:t>PrEP</a:t>
            </a:r>
            <a:r>
              <a:rPr lang="en-US" dirty="0"/>
              <a:t> pills, IPM </a:t>
            </a:r>
            <a:r>
              <a:rPr lang="en-US" dirty="0" err="1"/>
              <a:t>Dapivirine</a:t>
            </a:r>
            <a:r>
              <a:rPr lang="en-US" dirty="0"/>
              <a:t> vaginal ring, and Cabotegravir Long-acting Injectable.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3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 borrowed from Gates Foundation shows the number of years it takes us to scale up new technologies.</a:t>
            </a:r>
          </a:p>
          <a:p>
            <a:r>
              <a:rPr lang="en-US" dirty="0"/>
              <a:t>In HIC, it takes less than five years. For the COVID-19 Vaccine it was less than a year.</a:t>
            </a:r>
          </a:p>
          <a:p>
            <a:endParaRPr lang="en-US" dirty="0"/>
          </a:p>
          <a:p>
            <a:r>
              <a:rPr lang="en-US" dirty="0"/>
              <a:t>For LIC, the lines drag for two to three decades. For COVID-19 vaccine, although not perfect, did see improvements in improving access.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4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6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2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survey questionnaire had three major components Basic demographics, PrEP KAP and Preferred PrEP option</a:t>
            </a:r>
          </a:p>
          <a:p>
            <a:r>
              <a:rPr lang="en-US" dirty="0"/>
              <a:t>A convenient sample of 1,675 dreams participants was surveyed</a:t>
            </a:r>
          </a:p>
          <a:p>
            <a:endParaRPr lang="en-US" dirty="0"/>
          </a:p>
          <a:p>
            <a:r>
              <a:rPr lang="en-US" dirty="0"/>
              <a:t>For clarity for the respondents, visual aids and narrative descriptions were used to inform them about the attributes of the PrEP options.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5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67% of the respondent were aged 15-19 years old.</a:t>
            </a:r>
          </a:p>
          <a:p>
            <a:endParaRPr lang="en-US" dirty="0"/>
          </a:p>
          <a:p>
            <a:r>
              <a:rPr lang="en-US" dirty="0"/>
              <a:t>98% of the respondents were single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4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Knowledgeable about oral PrEP for HIV prevention</a:t>
            </a:r>
          </a:p>
          <a:p>
            <a:endParaRPr lang="en-US" dirty="0"/>
          </a:p>
          <a:p>
            <a:r>
              <a:rPr lang="en-US" dirty="0"/>
              <a:t>One in three have been current or past users of oral PrEP </a:t>
            </a:r>
          </a:p>
          <a:p>
            <a:endParaRPr lang="en-US" dirty="0"/>
          </a:p>
          <a:p>
            <a:r>
              <a:rPr lang="en-US" dirty="0"/>
              <a:t>DREAMS Staff plays essential role in providing information</a:t>
            </a:r>
          </a:p>
          <a:p>
            <a:endParaRPr lang="en-US" dirty="0"/>
          </a:p>
          <a:p>
            <a:r>
              <a:rPr lang="en-US" dirty="0"/>
              <a:t>98% knew where and how to access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4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side effects have been reported as one of the key reasons for oral prep discontinuation</a:t>
            </a:r>
          </a:p>
          <a:p>
            <a:endParaRPr lang="en-US" dirty="0"/>
          </a:p>
          <a:p>
            <a:r>
              <a:rPr lang="en-US" dirty="0"/>
              <a:t>Awareness was high among respondents on Oral prep (81-92%) however anticipatedly it was low for a vaginal ring or injectable </a:t>
            </a:r>
            <a:r>
              <a:rPr lang="en-US" dirty="0" err="1"/>
              <a:t>PrEP.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4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Caption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Caption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/>
              <a:t>“Click to edit Master title style”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  <a:p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Donec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id dui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Proin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lorem </a:t>
            </a:r>
            <a:r>
              <a:rPr lang="en-US" err="1"/>
              <a:t>ut</a:t>
            </a:r>
            <a:r>
              <a:rPr lang="en-US"/>
              <a:t> libero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non </a:t>
            </a:r>
            <a:r>
              <a:rPr lang="en-US" err="1"/>
              <a:t>nulla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tempus convallis </a:t>
            </a:r>
            <a:r>
              <a:rPr lang="en-US" err="1"/>
              <a:t>quis</a:t>
            </a:r>
            <a:r>
              <a:rPr lang="en-US"/>
              <a:t> ac </a:t>
            </a:r>
            <a:r>
              <a:rPr lang="en-US" err="1"/>
              <a:t>lectus</a:t>
            </a:r>
            <a:r>
              <a:rPr lang="en-US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non </a:t>
            </a:r>
            <a:r>
              <a:rPr lang="en-GB" err="1"/>
              <a:t>nulla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tempus convallis </a:t>
            </a:r>
            <a:r>
              <a:rPr lang="en-GB" err="1"/>
              <a:t>quis</a:t>
            </a:r>
            <a:r>
              <a:rPr lang="en-GB"/>
              <a:t> ac </a:t>
            </a:r>
            <a:r>
              <a:rPr lang="en-GB" err="1"/>
              <a:t>lectus</a:t>
            </a:r>
            <a:r>
              <a:rPr lang="en-GB"/>
              <a:t>.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porttitor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, </a:t>
            </a:r>
            <a:r>
              <a:rPr lang="en-GB" err="1"/>
              <a:t>accumsan</a:t>
            </a:r>
            <a:r>
              <a:rPr lang="en-GB"/>
              <a:t> id </a:t>
            </a:r>
            <a:r>
              <a:rPr lang="en-GB" err="1"/>
              <a:t>imperdiet</a:t>
            </a:r>
            <a:r>
              <a:rPr lang="en-GB"/>
              <a:t> et, </a:t>
            </a:r>
            <a:r>
              <a:rPr lang="en-GB" err="1"/>
              <a:t>porttitor</a:t>
            </a:r>
            <a:r>
              <a:rPr lang="en-GB"/>
              <a:t> at sem.</a:t>
            </a:r>
          </a:p>
          <a:p>
            <a:pPr lvl="0"/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lorem </a:t>
            </a:r>
            <a:r>
              <a:rPr lang="en-GB" err="1"/>
              <a:t>ut</a:t>
            </a:r>
            <a:r>
              <a:rPr lang="en-GB"/>
              <a:t> libero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. Vestibulum ac </a:t>
            </a:r>
            <a:r>
              <a:rPr lang="en-GB" err="1"/>
              <a:t>diam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elementum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dui.Click</a:t>
            </a:r>
            <a:r>
              <a:rPr lang="en-GB"/>
              <a:t> to edit Master text styles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867" y="5585253"/>
            <a:ext cx="5511800" cy="677749"/>
          </a:xfrm>
        </p:spPr>
        <p:txBody>
          <a:bodyPr>
            <a:normAutofit/>
          </a:bodyPr>
          <a:lstStyle/>
          <a:p>
            <a:pPr algn="just"/>
            <a:r>
              <a:rPr lang="en-GB" sz="1600" noProof="0" dirty="0">
                <a:latin typeface="+mj-lt"/>
              </a:rPr>
              <a:t>Conflict of interest disclosure:         </a:t>
            </a:r>
            <a:br>
              <a:rPr lang="en-GB" sz="1600" noProof="0" dirty="0">
                <a:latin typeface="+mj-lt"/>
              </a:rPr>
            </a:br>
            <a:r>
              <a:rPr lang="en-GB" sz="1600" b="0" noProof="0" dirty="0">
                <a:latin typeface="+mj-lt"/>
              </a:rPr>
              <a:t>I have no relevant financial relationships with ineligible companies to disclose.</a:t>
            </a:r>
            <a:endParaRPr lang="en-GB" sz="1600" b="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6788" y="2628904"/>
            <a:ext cx="7632700" cy="201929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600" dirty="0">
                <a:latin typeface="+mj-lt"/>
              </a:rPr>
              <a:t>Abstract ID: OALBE0104</a:t>
            </a:r>
          </a:p>
          <a:p>
            <a:pPr algn="just"/>
            <a:r>
              <a:rPr lang="en-GB" b="0" dirty="0">
                <a:latin typeface="+mj-lt"/>
              </a:rPr>
              <a:t>What Women Want – </a:t>
            </a:r>
          </a:p>
          <a:p>
            <a:pPr algn="just"/>
            <a:r>
              <a:rPr lang="en-GB" sz="2400" b="0" dirty="0">
                <a:latin typeface="+mj-lt"/>
              </a:rPr>
              <a:t>Results from Discrete Choice Experiment about Preferred PrEP Method from Khomas Region of Namibia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6788" y="760288"/>
            <a:ext cx="7632700" cy="1387923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/>
              <a:t>Dr.</a:t>
            </a:r>
            <a:r>
              <a:rPr lang="en-GB" sz="2000" dirty="0"/>
              <a:t> Nagesh N. Borse</a:t>
            </a:r>
          </a:p>
          <a:p>
            <a:pPr algn="just"/>
            <a:r>
              <a:rPr lang="en-GB" sz="2000" dirty="0"/>
              <a:t>Deputy Chief Health Officer, </a:t>
            </a:r>
          </a:p>
          <a:p>
            <a:pPr algn="just"/>
            <a:r>
              <a:rPr lang="en-GB" sz="2000" dirty="0"/>
              <a:t>Project HOPE, Washington DC</a:t>
            </a:r>
          </a:p>
        </p:txBody>
      </p:sp>
      <p:pic>
        <p:nvPicPr>
          <p:cNvPr id="1026" name="Picture 2" descr="Project HOPE - Crunchbase Company Profile &amp; Funding">
            <a:extLst>
              <a:ext uri="{FF2B5EF4-FFF2-40B4-BE49-F238E27FC236}">
                <a16:creationId xmlns:a16="http://schemas.microsoft.com/office/drawing/2014/main" id="{227EBAC9-FB00-D3B1-937A-59E19E54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04" y="5128893"/>
            <a:ext cx="2689722" cy="17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441325"/>
            <a:ext cx="9426021" cy="1223964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Results: </a:t>
            </a:r>
            <a:br>
              <a:rPr lang="en-GB" dirty="0"/>
            </a:br>
            <a:r>
              <a:rPr lang="en-GB" sz="4000" dirty="0"/>
              <a:t>Sociodemographic Characteristics </a:t>
            </a:r>
            <a:endParaRPr lang="en-GB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D1D25675-C3BC-4E6D-AFE5-CD4E75609A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8512379"/>
              </p:ext>
            </p:extLst>
          </p:nvPr>
        </p:nvGraphicFramePr>
        <p:xfrm>
          <a:off x="1212052" y="1626970"/>
          <a:ext cx="9767891" cy="46607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09311">
                  <a:extLst>
                    <a:ext uri="{9D8B030D-6E8A-4147-A177-3AD203B41FA5}">
                      <a16:colId xmlns:a16="http://schemas.microsoft.com/office/drawing/2014/main" val="3557015569"/>
                    </a:ext>
                  </a:extLst>
                </a:gridCol>
                <a:gridCol w="1852860">
                  <a:extLst>
                    <a:ext uri="{9D8B030D-6E8A-4147-A177-3AD203B41FA5}">
                      <a16:colId xmlns:a16="http://schemas.microsoft.com/office/drawing/2014/main" val="1616270613"/>
                    </a:ext>
                  </a:extLst>
                </a:gridCol>
                <a:gridCol w="1852860">
                  <a:extLst>
                    <a:ext uri="{9D8B030D-6E8A-4147-A177-3AD203B41FA5}">
                      <a16:colId xmlns:a16="http://schemas.microsoft.com/office/drawing/2014/main" val="3070093088"/>
                    </a:ext>
                  </a:extLst>
                </a:gridCol>
                <a:gridCol w="1852860">
                  <a:extLst>
                    <a:ext uri="{9D8B030D-6E8A-4147-A177-3AD203B41FA5}">
                      <a16:colId xmlns:a16="http://schemas.microsoft.com/office/drawing/2014/main" val="809729903"/>
                    </a:ext>
                  </a:extLst>
                </a:gridCol>
              </a:tblGrid>
              <a:tr h="41648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Characteristics </a:t>
                      </a:r>
                      <a:endParaRPr lang="en-NA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Age Group</a:t>
                      </a:r>
                      <a:endParaRPr lang="en-ZA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1" i="0" u="none" strike="noStrike" cap="none" spc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8990"/>
                  </a:ext>
                </a:extLst>
              </a:tr>
              <a:tr h="66032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15 - 19 Years</a:t>
                      </a:r>
                    </a:p>
                    <a:p>
                      <a:pPr algn="ctr" fontAlgn="b"/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(n= 1081, </a:t>
                      </a:r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ZA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 – 24 Years </a:t>
                      </a:r>
                    </a:p>
                    <a:p>
                      <a:pPr algn="ctr" fontAlgn="b"/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(n= 575, 33%)</a:t>
                      </a:r>
                    </a:p>
                    <a:p>
                      <a:pPr algn="ctr" fontAlgn="b"/>
                      <a:endParaRPr lang="en-ZA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Overall</a:t>
                      </a:r>
                    </a:p>
                    <a:p>
                      <a:pPr algn="ctr" fontAlgn="b"/>
                      <a:r>
                        <a:rPr lang="en-ZA" sz="2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(n=1656)</a:t>
                      </a:r>
                    </a:p>
                    <a:p>
                      <a:pPr algn="ctr" fontAlgn="b"/>
                      <a:endParaRPr lang="en-ZA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3486724464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Single </a:t>
                      </a:r>
                      <a:endParaRPr lang="en-Z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1058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(9</a:t>
                      </a: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560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1618 (98%)</a:t>
                      </a:r>
                      <a:endParaRPr lang="en-NA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390999698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Education </a:t>
                      </a:r>
                      <a:endParaRPr lang="en-Z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2554092036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Less than secondary</a:t>
                      </a:r>
                      <a:endParaRPr lang="en-Z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1735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1117 (68%)</a:t>
                      </a:r>
                      <a:endParaRPr lang="en-NA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3933866428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Secondary </a:t>
                      </a:r>
                      <a:endParaRPr lang="en-Z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1735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(1</a:t>
                      </a: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261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426 (26%)</a:t>
                      </a:r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2091367807"/>
                  </a:ext>
                </a:extLst>
              </a:tr>
              <a:tr h="66032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Diploma or University Degree</a:t>
                      </a:r>
                      <a:endParaRPr lang="en-Z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1735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(1</a:t>
                      </a:r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N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105 (6%)</a:t>
                      </a:r>
                      <a:endParaRPr lang="en-NA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4141627273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Own source of income</a:t>
                      </a:r>
                      <a:endParaRPr lang="en-ZA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(2%)</a:t>
                      </a:r>
                      <a:endParaRPr lang="en-N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NA" sz="2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(10%)</a:t>
                      </a:r>
                      <a:endParaRPr lang="en-NA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83 (5%)</a:t>
                      </a:r>
                      <a:endParaRPr lang="en-NA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49" marR="9449" marT="136065" marB="0" anchor="ctr"/>
                </a:tc>
                <a:extLst>
                  <a:ext uri="{0D108BD9-81ED-4DB2-BD59-A6C34878D82A}">
                    <a16:rowId xmlns:a16="http://schemas.microsoft.com/office/drawing/2014/main" val="4401141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10353D-6037-4401-AA45-5044E2BCFDB1}"/>
              </a:ext>
            </a:extLst>
          </p:cNvPr>
          <p:cNvSpPr txBox="1"/>
          <p:nvPr/>
        </p:nvSpPr>
        <p:spPr>
          <a:xfrm>
            <a:off x="1100842" y="6416675"/>
            <a:ext cx="9767890" cy="353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ZA" sz="1700" b="1" dirty="0"/>
              <a:t>Response Rate</a:t>
            </a:r>
            <a:r>
              <a:rPr lang="en-ZA" sz="1700" dirty="0"/>
              <a:t>: 99% (Only 19 AGYW declined to respond to the survey questions)</a:t>
            </a:r>
            <a:endParaRPr lang="en-NA" sz="1700" dirty="0"/>
          </a:p>
        </p:txBody>
      </p:sp>
    </p:spTree>
    <p:extLst>
      <p:ext uri="{BB962C8B-B14F-4D97-AF65-F5344CB8AC3E}">
        <p14:creationId xmlns:p14="http://schemas.microsoft.com/office/powerpoint/2010/main" val="14930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6" y="441325"/>
            <a:ext cx="9524875" cy="1223964"/>
          </a:xfrm>
        </p:spPr>
        <p:txBody>
          <a:bodyPr anchor="t">
            <a:normAutofit/>
          </a:bodyPr>
          <a:lstStyle/>
          <a:p>
            <a:r>
              <a:rPr lang="en-GB" sz="3400" dirty="0"/>
              <a:t>Results: Knowledge of Oral PrEP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BC89A1-870F-4A06-8DAC-4EEEE9C89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32300"/>
              </p:ext>
            </p:extLst>
          </p:nvPr>
        </p:nvGraphicFramePr>
        <p:xfrm>
          <a:off x="222422" y="1278716"/>
          <a:ext cx="11714203" cy="426840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776798">
                  <a:extLst>
                    <a:ext uri="{9D8B030D-6E8A-4147-A177-3AD203B41FA5}">
                      <a16:colId xmlns:a16="http://schemas.microsoft.com/office/drawing/2014/main" val="1320221929"/>
                    </a:ext>
                  </a:extLst>
                </a:gridCol>
                <a:gridCol w="1979135">
                  <a:extLst>
                    <a:ext uri="{9D8B030D-6E8A-4147-A177-3AD203B41FA5}">
                      <a16:colId xmlns:a16="http://schemas.microsoft.com/office/drawing/2014/main" val="3516744050"/>
                    </a:ext>
                  </a:extLst>
                </a:gridCol>
                <a:gridCol w="1979135">
                  <a:extLst>
                    <a:ext uri="{9D8B030D-6E8A-4147-A177-3AD203B41FA5}">
                      <a16:colId xmlns:a16="http://schemas.microsoft.com/office/drawing/2014/main" val="1418768643"/>
                    </a:ext>
                  </a:extLst>
                </a:gridCol>
                <a:gridCol w="1979135">
                  <a:extLst>
                    <a:ext uri="{9D8B030D-6E8A-4147-A177-3AD203B41FA5}">
                      <a16:colId xmlns:a16="http://schemas.microsoft.com/office/drawing/2014/main" val="36042291"/>
                    </a:ext>
                  </a:extLst>
                </a:gridCol>
              </a:tblGrid>
              <a:tr h="464177">
                <a:tc rowSpan="2">
                  <a:txBody>
                    <a:bodyPr/>
                    <a:lstStyle/>
                    <a:p>
                      <a:pPr algn="l" fontAlgn="ctr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Age Group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477609"/>
                  </a:ext>
                </a:extLst>
              </a:tr>
              <a:tr h="464177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15 - 19 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20 - 24 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Overall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3341889176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Heard about oral PrEP for HIV prevention</a:t>
                      </a:r>
                      <a:endParaRPr lang="en-NA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960 (89%)</a:t>
                      </a:r>
                      <a:endParaRPr lang="en-NA" sz="18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560 (97%)</a:t>
                      </a:r>
                      <a:endParaRPr lang="en-NA" sz="18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1520 (92%)</a:t>
                      </a:r>
                      <a:endParaRPr lang="en-NA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1390674426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Current/previous users of oral PrEP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216 (23%)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260 (46%)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476 (31%)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369366978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2983216070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DREAMS staff as primary source of information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795 (83%)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502 (90%)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1297 (85%)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2293969315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Knew where to get oral PrEP</a:t>
                      </a:r>
                      <a:endParaRPr lang="en-NA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924 (96%)</a:t>
                      </a:r>
                      <a:endParaRPr lang="en-NA" sz="18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559 (</a:t>
                      </a:r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r>
                        <a:rPr lang="en-NA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%)</a:t>
                      </a:r>
                      <a:endParaRPr lang="en-NA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1483 (9</a:t>
                      </a:r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r>
                        <a:rPr lang="en-NA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%)</a:t>
                      </a:r>
                      <a:endParaRPr lang="en-NA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2911147086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Knew oral PrEP could reduce new HIV infection</a:t>
                      </a:r>
                      <a:endParaRPr lang="en-N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725 (76%)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480 (86%)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1205 (79%)</a:t>
                      </a:r>
                      <a:endParaRPr lang="en-N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3024159624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Knew oral PrEP could not prevent other STIs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601 (63%)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435 (78%)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1036 (68%)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399215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36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A72CF-9370-F347-B87B-62EFB343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67" y="441325"/>
            <a:ext cx="8913424" cy="1223964"/>
          </a:xfrm>
        </p:spPr>
        <p:txBody>
          <a:bodyPr anchor="t">
            <a:normAutofit/>
          </a:bodyPr>
          <a:lstStyle/>
          <a:p>
            <a:r>
              <a:rPr lang="en-GB" sz="3400" dirty="0"/>
              <a:t>Results: Knowledge, Practice and Attitude towards PrEP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BC89A1-870F-4A06-8DAC-4EEEE9C89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33556"/>
              </p:ext>
            </p:extLst>
          </p:nvPr>
        </p:nvGraphicFramePr>
        <p:xfrm>
          <a:off x="442916" y="1525853"/>
          <a:ext cx="11419569" cy="452200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631501">
                  <a:extLst>
                    <a:ext uri="{9D8B030D-6E8A-4147-A177-3AD203B41FA5}">
                      <a16:colId xmlns:a16="http://schemas.microsoft.com/office/drawing/2014/main" val="1320221929"/>
                    </a:ext>
                  </a:extLst>
                </a:gridCol>
                <a:gridCol w="1929356">
                  <a:extLst>
                    <a:ext uri="{9D8B030D-6E8A-4147-A177-3AD203B41FA5}">
                      <a16:colId xmlns:a16="http://schemas.microsoft.com/office/drawing/2014/main" val="3516744050"/>
                    </a:ext>
                  </a:extLst>
                </a:gridCol>
                <a:gridCol w="1929356">
                  <a:extLst>
                    <a:ext uri="{9D8B030D-6E8A-4147-A177-3AD203B41FA5}">
                      <a16:colId xmlns:a16="http://schemas.microsoft.com/office/drawing/2014/main" val="1418768643"/>
                    </a:ext>
                  </a:extLst>
                </a:gridCol>
                <a:gridCol w="1929356">
                  <a:extLst>
                    <a:ext uri="{9D8B030D-6E8A-4147-A177-3AD203B41FA5}">
                      <a16:colId xmlns:a16="http://schemas.microsoft.com/office/drawing/2014/main" val="36042291"/>
                    </a:ext>
                  </a:extLst>
                </a:gridCol>
              </a:tblGrid>
              <a:tr h="607283">
                <a:tc rowSpan="2">
                  <a:txBody>
                    <a:bodyPr/>
                    <a:lstStyle/>
                    <a:p>
                      <a:pPr algn="l" fontAlgn="ctr"/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 Group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477609"/>
                  </a:ext>
                </a:extLst>
              </a:tr>
              <a:tr h="607283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15 - 19 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20 - 24 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Overall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89176"/>
                  </a:ext>
                </a:extLst>
              </a:tr>
              <a:tr h="1132395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Agreed/strongly agreed that oral PrEP has serious side effects</a:t>
                      </a:r>
                      <a:endParaRPr lang="en-N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374 (39%)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243 (43%)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617 (41%)</a:t>
                      </a:r>
                      <a:endParaRPr lang="en-N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1324819099"/>
                  </a:ext>
                </a:extLst>
              </a:tr>
              <a:tr h="353197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3282944290"/>
                  </a:ext>
                </a:extLst>
              </a:tr>
              <a:tr h="607283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Z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Knows Oral PrEP 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775 (81%)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516 (92%)</a:t>
                      </a:r>
                      <a:endParaRPr lang="en-NA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1291 (85%)</a:t>
                      </a:r>
                      <a:endParaRPr lang="en-N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565230447"/>
                  </a:ext>
                </a:extLst>
              </a:tr>
              <a:tr h="60728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Knows </a:t>
                      </a:r>
                      <a:r>
                        <a:rPr lang="en-ZA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Dapivirine</a:t>
                      </a:r>
                      <a:r>
                        <a:rPr lang="en-Z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Vaginal Ring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38 (4%)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 (1%)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46 (3%)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727389731"/>
                  </a:ext>
                </a:extLst>
              </a:tr>
              <a:tr h="60728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Knows CAB-LA Injection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102 (11%)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26 (5%)</a:t>
                      </a:r>
                      <a:endParaRPr lang="en-NA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128 (8%)</a:t>
                      </a:r>
                      <a:endParaRPr lang="en-N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5" marR="6345" marT="6345" marB="0" anchor="ctr"/>
                </a:tc>
                <a:extLst>
                  <a:ext uri="{0D108BD9-81ED-4DB2-BD59-A6C34878D82A}">
                    <a16:rowId xmlns:a16="http://schemas.microsoft.com/office/drawing/2014/main" val="224908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74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865D0E-4F4B-40AA-AF40-D84C26F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91" y="257175"/>
            <a:ext cx="9590091" cy="936625"/>
          </a:xfrm>
        </p:spPr>
        <p:txBody>
          <a:bodyPr>
            <a:normAutofit fontScale="90000"/>
          </a:bodyPr>
          <a:lstStyle/>
          <a:p>
            <a:r>
              <a:rPr lang="en-ZA" sz="4000" dirty="0"/>
              <a:t>Results: Preferred Method of PrEP</a:t>
            </a:r>
            <a:endParaRPr lang="en-NA" sz="4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125EB55-476C-4544-9248-1ACE4CE971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9210952"/>
              </p:ext>
            </p:extLst>
          </p:nvPr>
        </p:nvGraphicFramePr>
        <p:xfrm>
          <a:off x="2447078" y="2130425"/>
          <a:ext cx="6509853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63D9F57-5CC4-4709-96BF-1A773220928B}"/>
              </a:ext>
            </a:extLst>
          </p:cNvPr>
          <p:cNvSpPr txBox="1"/>
          <p:nvPr/>
        </p:nvSpPr>
        <p:spPr>
          <a:xfrm>
            <a:off x="2447078" y="1193800"/>
            <a:ext cx="88099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83% (n=1262) of AGYW were willing to use any PrEP option</a:t>
            </a:r>
            <a:endParaRPr lang="en-NA" sz="2800" b="1" dirty="0"/>
          </a:p>
        </p:txBody>
      </p:sp>
    </p:spTree>
    <p:extLst>
      <p:ext uri="{BB962C8B-B14F-4D97-AF65-F5344CB8AC3E}">
        <p14:creationId xmlns:p14="http://schemas.microsoft.com/office/powerpoint/2010/main" val="195062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865D0E-4F4B-40AA-AF40-D84C26F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91" y="257175"/>
            <a:ext cx="9590091" cy="936625"/>
          </a:xfrm>
        </p:spPr>
        <p:txBody>
          <a:bodyPr>
            <a:normAutofit/>
          </a:bodyPr>
          <a:lstStyle/>
          <a:p>
            <a:r>
              <a:rPr lang="en-ZA" sz="4000" dirty="0"/>
              <a:t>Results: Key Attributes in PrEP</a:t>
            </a:r>
            <a:endParaRPr lang="en-NA" sz="4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619F2AE-3A4C-4CF4-8567-B66C27E1614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9866731"/>
              </p:ext>
            </p:extLst>
          </p:nvPr>
        </p:nvGraphicFramePr>
        <p:xfrm>
          <a:off x="951470" y="1359244"/>
          <a:ext cx="10911015" cy="451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2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" y="1552043"/>
            <a:ext cx="8540447" cy="4156779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noProof="0" dirty="0"/>
              <a:t>Oral PrEP Knowledge and Awareness among AGYWs are high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noProof="0" dirty="0"/>
              <a:t>83% of AGYWs are willing to use any PrEP Option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noProof="0" dirty="0"/>
              <a:t>61% prefer CAB-LA due to its effectiveness, dosage frequency, and discreteness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noProof="0" dirty="0"/>
              <a:t>Oral PrEP (27%) and Vaginal Ring (12%) are other preferred methods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noProof="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noProof="0" dirty="0"/>
          </a:p>
          <a:p>
            <a:pPr algn="just"/>
            <a:endParaRPr lang="en-GB" sz="24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b="1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206" y="493178"/>
            <a:ext cx="5437187" cy="785806"/>
          </a:xfrm>
        </p:spPr>
        <p:txBody>
          <a:bodyPr anchor="b">
            <a:normAutofit/>
          </a:bodyPr>
          <a:lstStyle/>
          <a:p>
            <a:r>
              <a:rPr lang="en-GB" noProof="0" dirty="0"/>
              <a:t>Key Findings</a:t>
            </a:r>
          </a:p>
        </p:txBody>
      </p:sp>
      <p:pic>
        <p:nvPicPr>
          <p:cNvPr id="5" name="Picture 2" descr="Project HOPE - Crunchbase Company Profile &amp; Funding">
            <a:extLst>
              <a:ext uri="{FF2B5EF4-FFF2-40B4-BE49-F238E27FC236}">
                <a16:creationId xmlns:a16="http://schemas.microsoft.com/office/drawing/2014/main" id="{52A955CB-0F92-A069-C7AF-398C1C25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26" y="-49426"/>
            <a:ext cx="1576173" cy="10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ding HIV will require optimizing treatment and prevention tools, say NIH  experts | National Institutes of Health (NIH)">
            <a:extLst>
              <a:ext uri="{FF2B5EF4-FFF2-40B4-BE49-F238E27FC236}">
                <a16:creationId xmlns:a16="http://schemas.microsoft.com/office/drawing/2014/main" id="{7EFB9E0A-C9F7-D248-5872-2D5BA167E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9729" b="14414"/>
          <a:stretch/>
        </p:blipFill>
        <p:spPr bwMode="auto">
          <a:xfrm>
            <a:off x="9360081" y="2088291"/>
            <a:ext cx="2511489" cy="2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85" y="1905000"/>
            <a:ext cx="8540447" cy="3803822"/>
          </a:xfrm>
        </p:spPr>
        <p:txBody>
          <a:bodyPr anchor="t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noProof="0" dirty="0"/>
              <a:t>The results provide vital information for the successful introduction, scale-up, and continued use of PrEP in the </a:t>
            </a:r>
            <a:r>
              <a:rPr lang="en-GB" sz="2400" dirty="0"/>
              <a:t>high-risk</a:t>
            </a:r>
            <a:r>
              <a:rPr lang="en-GB" sz="2400" noProof="0" dirty="0"/>
              <a:t> population.</a:t>
            </a:r>
          </a:p>
          <a:p>
            <a:pPr algn="just"/>
            <a:r>
              <a:rPr lang="en-GB" sz="2400" noProof="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b="1" noProof="0" dirty="0"/>
              <a:t>User-centric introduction and scale-up approaches can help improve adherence and prioritize resource utilization to minimize new HIV infections.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206" y="493178"/>
            <a:ext cx="5437187" cy="785806"/>
          </a:xfrm>
        </p:spPr>
        <p:txBody>
          <a:bodyPr anchor="b">
            <a:normAutofit/>
          </a:bodyPr>
          <a:lstStyle/>
          <a:p>
            <a:r>
              <a:rPr lang="en-GB" noProof="0" dirty="0"/>
              <a:t>Conclusions</a:t>
            </a:r>
          </a:p>
        </p:txBody>
      </p:sp>
      <p:pic>
        <p:nvPicPr>
          <p:cNvPr id="5" name="Picture 2" descr="Project HOPE - Crunchbase Company Profile &amp; Funding">
            <a:extLst>
              <a:ext uri="{FF2B5EF4-FFF2-40B4-BE49-F238E27FC236}">
                <a16:creationId xmlns:a16="http://schemas.microsoft.com/office/drawing/2014/main" id="{52A955CB-0F92-A069-C7AF-398C1C25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26" y="-49426"/>
            <a:ext cx="1576173" cy="10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ding HIV will require optimizing treatment and prevention tools, say NIH  experts | National Institutes of Health (NIH)">
            <a:extLst>
              <a:ext uri="{FF2B5EF4-FFF2-40B4-BE49-F238E27FC236}">
                <a16:creationId xmlns:a16="http://schemas.microsoft.com/office/drawing/2014/main" id="{7EFB9E0A-C9F7-D248-5872-2D5BA167E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9729" b="14414"/>
          <a:stretch/>
        </p:blipFill>
        <p:spPr bwMode="auto">
          <a:xfrm>
            <a:off x="9360081" y="2088291"/>
            <a:ext cx="2511489" cy="2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7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C9CDC-6451-27BB-C5D6-641C9D40F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282875"/>
            <a:ext cx="4283091" cy="2944008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b="1" dirty="0"/>
              <a:t>Survey Respondents</a:t>
            </a:r>
          </a:p>
          <a:p>
            <a:endParaRPr lang="en-US" dirty="0"/>
          </a:p>
          <a:p>
            <a:r>
              <a:rPr lang="en-US" dirty="0"/>
              <a:t>Namibian Ministry of Health</a:t>
            </a:r>
          </a:p>
          <a:p>
            <a:endParaRPr lang="en-US" dirty="0"/>
          </a:p>
          <a:p>
            <a:r>
              <a:rPr lang="en-US" dirty="0"/>
              <a:t>PEPFAR USAID/Namibia </a:t>
            </a:r>
          </a:p>
          <a:p>
            <a:endParaRPr lang="en-US" dirty="0"/>
          </a:p>
          <a:p>
            <a:r>
              <a:rPr lang="en-US" dirty="0"/>
              <a:t>DREAMS/Namibia Consortium Partners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6D7484-F9A7-0199-055F-679F2A64120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880100" y="-49425"/>
            <a:ext cx="4812977" cy="347842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CA49B8-07CA-6EA3-BCE1-F3153919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2" descr="Project HOPE - Crunchbase Company Profile &amp; Funding">
            <a:extLst>
              <a:ext uri="{FF2B5EF4-FFF2-40B4-BE49-F238E27FC236}">
                <a16:creationId xmlns:a16="http://schemas.microsoft.com/office/drawing/2014/main" id="{98E3A188-4D0A-1527-A032-583E1AF1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26" y="-49426"/>
            <a:ext cx="1576173" cy="10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47AA16-6E5C-F9D6-8FF6-A67DE9454C58}"/>
              </a:ext>
            </a:extLst>
          </p:cNvPr>
          <p:cNvSpPr txBox="1"/>
          <p:nvPr/>
        </p:nvSpPr>
        <p:spPr>
          <a:xfrm>
            <a:off x="5034013" y="3643486"/>
            <a:ext cx="715798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E. Melese 1,  E. </a:t>
            </a:r>
            <a:r>
              <a:rPr lang="en-US" sz="1400" dirty="0" err="1"/>
              <a:t>Negumbo</a:t>
            </a:r>
            <a:r>
              <a:rPr lang="en-US" sz="1400" dirty="0"/>
              <a:t> 2,  M. Nur 1,  C. Uakuramenua 2,  B. </a:t>
            </a:r>
            <a:r>
              <a:rPr lang="en-US" sz="1400" dirty="0" err="1"/>
              <a:t>Haufiku</a:t>
            </a:r>
            <a:r>
              <a:rPr lang="en-US" sz="1400" dirty="0"/>
              <a:t> 3,  M. </a:t>
            </a:r>
            <a:r>
              <a:rPr lang="en-US" sz="1400" dirty="0" err="1"/>
              <a:t>Rubeni</a:t>
            </a:r>
            <a:r>
              <a:rPr lang="en-US" sz="1400" dirty="0"/>
              <a:t> 2,  S. David 2,  M. </a:t>
            </a:r>
            <a:r>
              <a:rPr lang="en-US" sz="1400" dirty="0" err="1"/>
              <a:t>Kakende</a:t>
            </a:r>
            <a:r>
              <a:rPr lang="en-US" sz="1400" dirty="0"/>
              <a:t> 2,  P. Kamanga 2,  C. </a:t>
            </a:r>
            <a:r>
              <a:rPr lang="en-US" sz="1400" dirty="0" err="1"/>
              <a:t>Makuyana</a:t>
            </a:r>
            <a:r>
              <a:rPr lang="en-US" sz="1400" dirty="0"/>
              <a:t> 2,  M. </a:t>
            </a:r>
            <a:r>
              <a:rPr lang="en-US" sz="1400" dirty="0" err="1"/>
              <a:t>Shilomboleni</a:t>
            </a:r>
            <a:r>
              <a:rPr lang="en-US" sz="1400" dirty="0"/>
              <a:t> 3,  B. </a:t>
            </a:r>
            <a:r>
              <a:rPr lang="en-US" sz="1400" dirty="0" err="1"/>
              <a:t>Harases</a:t>
            </a:r>
            <a:r>
              <a:rPr lang="en-US" sz="1400" dirty="0"/>
              <a:t> 2,  R. Indongo 2,  S. Neri 1,  M. Manyando 4,  N. N Borse 5</a:t>
            </a:r>
          </a:p>
          <a:p>
            <a:endParaRPr lang="en-US" sz="1400" dirty="0"/>
          </a:p>
          <a:p>
            <a:r>
              <a:rPr lang="en-US" sz="1400" dirty="0"/>
              <a:t>1 Project HOPE, Windhoek, Namibia, </a:t>
            </a:r>
          </a:p>
          <a:p>
            <a:r>
              <a:rPr lang="en-US" sz="1400" dirty="0"/>
              <a:t>2 Project HOPE Namibia, Windhoek, Namibia, </a:t>
            </a:r>
          </a:p>
          <a:p>
            <a:r>
              <a:rPr lang="en-US" sz="1400" dirty="0"/>
              <a:t>3 </a:t>
            </a:r>
            <a:r>
              <a:rPr lang="en-US" sz="1400" dirty="0" err="1"/>
              <a:t>IntraHealth</a:t>
            </a:r>
            <a:r>
              <a:rPr lang="en-US" sz="1400" dirty="0"/>
              <a:t>, Windhoek, Namibia, </a:t>
            </a:r>
          </a:p>
          <a:p>
            <a:r>
              <a:rPr lang="en-US" sz="1400" dirty="0"/>
              <a:t>4 US Agency for International Development (USAID\Namibia), Windhoek, Namibia, </a:t>
            </a:r>
          </a:p>
          <a:p>
            <a:r>
              <a:rPr lang="en-US" sz="1400"/>
              <a:t>5 Project </a:t>
            </a:r>
            <a:r>
              <a:rPr lang="en-US" sz="1400" dirty="0"/>
              <a:t>HOPE, Global Health Technical Unit, Washington,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09018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F60430-A30A-3433-E4F6-3E77E63E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89" y="305361"/>
            <a:ext cx="2811025" cy="41036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609D9-4576-19F5-1E42-534228508808}"/>
              </a:ext>
            </a:extLst>
          </p:cNvPr>
          <p:cNvSpPr txBox="1"/>
          <p:nvPr/>
        </p:nvSpPr>
        <p:spPr>
          <a:xfrm>
            <a:off x="1185281" y="4593195"/>
            <a:ext cx="9821437" cy="12239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kern="1200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Every two minutes in 2021, an adolescent girl or young woman was newly infected with HIV.</a:t>
            </a:r>
          </a:p>
        </p:txBody>
      </p:sp>
    </p:spTree>
    <p:extLst>
      <p:ext uri="{BB962C8B-B14F-4D97-AF65-F5344CB8AC3E}">
        <p14:creationId xmlns:p14="http://schemas.microsoft.com/office/powerpoint/2010/main" val="350422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CDE188-E3B8-96C7-8883-241CBDB6E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26"/>
          <a:stretch/>
        </p:blipFill>
        <p:spPr>
          <a:xfrm>
            <a:off x="909992" y="1325366"/>
            <a:ext cx="10372017" cy="55326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B4889D-0574-0DF4-9D2A-F72E809315BC}"/>
              </a:ext>
            </a:extLst>
          </p:cNvPr>
          <p:cNvSpPr/>
          <p:nvPr/>
        </p:nvSpPr>
        <p:spPr>
          <a:xfrm>
            <a:off x="6873411" y="1325366"/>
            <a:ext cx="1202077" cy="52398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3A026BC-8159-4E57-C142-3CCF4A15C2BB}"/>
              </a:ext>
            </a:extLst>
          </p:cNvPr>
          <p:cNvSpPr txBox="1">
            <a:spLocks/>
          </p:cNvSpPr>
          <p:nvPr/>
        </p:nvSpPr>
        <p:spPr>
          <a:xfrm>
            <a:off x="296562" y="441325"/>
            <a:ext cx="11452529" cy="5023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sz="2800" b="1" dirty="0"/>
              <a:t>ARV-Based Prevention Pipeline</a:t>
            </a:r>
          </a:p>
        </p:txBody>
      </p:sp>
    </p:spTree>
    <p:extLst>
      <p:ext uri="{BB962C8B-B14F-4D97-AF65-F5344CB8AC3E}">
        <p14:creationId xmlns:p14="http://schemas.microsoft.com/office/powerpoint/2010/main" val="1681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 chart&#10;&#10;Description automatically generated">
            <a:extLst>
              <a:ext uri="{FF2B5EF4-FFF2-40B4-BE49-F238E27FC236}">
                <a16:creationId xmlns:a16="http://schemas.microsoft.com/office/drawing/2014/main" id="{ADABEC7E-9CFD-77A7-6116-7B97BB275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06"/>
          <a:stretch/>
        </p:blipFill>
        <p:spPr>
          <a:xfrm>
            <a:off x="2893520" y="1054581"/>
            <a:ext cx="6240575" cy="458273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C871D0-11F3-F1C2-4E11-DC2B560B4C0B}"/>
              </a:ext>
            </a:extLst>
          </p:cNvPr>
          <p:cNvSpPr/>
          <p:nvPr/>
        </p:nvSpPr>
        <p:spPr>
          <a:xfrm>
            <a:off x="931524" y="1571946"/>
            <a:ext cx="3208961" cy="698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High-Income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Less than 5 Years &gt;&gt;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8074E-CE96-FDE8-F25B-EDFE77599B33}"/>
              </a:ext>
            </a:extLst>
          </p:cNvPr>
          <p:cNvSpPr/>
          <p:nvPr/>
        </p:nvSpPr>
        <p:spPr>
          <a:xfrm>
            <a:off x="7900828" y="2270588"/>
            <a:ext cx="4099388" cy="67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&lt;&lt; Low- and Middle-Income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20+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B4FAC-16C8-CC99-5E5E-F0BBD8C46FB1}"/>
              </a:ext>
            </a:extLst>
          </p:cNvPr>
          <p:cNvSpPr txBox="1"/>
          <p:nvPr/>
        </p:nvSpPr>
        <p:spPr>
          <a:xfrm>
            <a:off x="6166967" y="5637319"/>
            <a:ext cx="2607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Ref: Gates Foundation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E23F7B7-0250-04E7-287E-AA0B572FCE89}"/>
              </a:ext>
            </a:extLst>
          </p:cNvPr>
          <p:cNvSpPr txBox="1">
            <a:spLocks/>
          </p:cNvSpPr>
          <p:nvPr/>
        </p:nvSpPr>
        <p:spPr>
          <a:xfrm>
            <a:off x="296562" y="441325"/>
            <a:ext cx="11452529" cy="5023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sz="2800" b="1" dirty="0"/>
              <a:t>Years to Scale Up New Technologies: </a:t>
            </a:r>
          </a:p>
        </p:txBody>
      </p:sp>
    </p:spTree>
    <p:extLst>
      <p:ext uri="{BB962C8B-B14F-4D97-AF65-F5344CB8AC3E}">
        <p14:creationId xmlns:p14="http://schemas.microsoft.com/office/powerpoint/2010/main" val="11086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2604" y="1498601"/>
            <a:ext cx="6239098" cy="428919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800" noProof="0" dirty="0"/>
              <a:t>Since June 2018, </a:t>
            </a:r>
            <a:r>
              <a:rPr lang="en-GB" sz="1800" dirty="0"/>
              <a:t>the Project HOPE Namibia-led consortium </a:t>
            </a:r>
            <a:r>
              <a:rPr lang="en-GB" sz="1800" noProof="0" dirty="0"/>
              <a:t>has been implementing the PEPFAR/USAID-funded </a:t>
            </a:r>
            <a:r>
              <a:rPr lang="en-GB" sz="1800" b="1" noProof="0" dirty="0"/>
              <a:t>DREAMS project in three regions of Namibia</a:t>
            </a:r>
            <a:r>
              <a:rPr lang="en-GB" sz="1800" b="1" dirty="0"/>
              <a:t> </a:t>
            </a:r>
            <a:r>
              <a:rPr lang="en-GB" sz="1800" b="1" noProof="0" dirty="0"/>
              <a:t>to reduce new HIV infection among AGYW (10-24y). 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GB" sz="1800" b="1" noProof="0" dirty="0"/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800" b="1" noProof="0" dirty="0"/>
              <a:t>HIV Oral Pre-exposure Prophylaxis (PrEP) </a:t>
            </a:r>
            <a:r>
              <a:rPr lang="en-GB" sz="1800" noProof="0" dirty="0"/>
              <a:t>is offered as part of the package for Adolescent Girls and Young Women (15-24y).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GB" sz="1800" noProof="0" dirty="0"/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800" noProof="0" dirty="0"/>
              <a:t>From January 2019 to March 2022, the project </a:t>
            </a:r>
            <a:r>
              <a:rPr lang="en-US" sz="1800" b="1" noProof="0" dirty="0"/>
              <a:t>initiated 13,195 AGYW on oral </a:t>
            </a:r>
            <a:r>
              <a:rPr lang="en-US" sz="1800" b="1" noProof="0" dirty="0" err="1"/>
              <a:t>PrEP.</a:t>
            </a:r>
            <a:r>
              <a:rPr lang="en-US" sz="1800" b="1" noProof="0" dirty="0"/>
              <a:t> </a:t>
            </a:r>
            <a:r>
              <a:rPr lang="en-US" sz="1800" noProof="0" dirty="0"/>
              <a:t>However, the PrEP discontinuation rate at one month remains </a:t>
            </a:r>
            <a:r>
              <a:rPr lang="en-US" sz="1800" b="1" noProof="0" dirty="0"/>
              <a:t>consistently high at 46%.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GB" sz="1800" noProof="0" dirty="0"/>
          </a:p>
        </p:txBody>
      </p:sp>
      <p:pic>
        <p:nvPicPr>
          <p:cNvPr id="8" name="Picture Placeholder 7" descr="Map&#10;&#10;Description automatically generated">
            <a:extLst>
              <a:ext uri="{FF2B5EF4-FFF2-40B4-BE49-F238E27FC236}">
                <a16:creationId xmlns:a16="http://schemas.microsoft.com/office/drawing/2014/main" id="{A15B0EC9-299D-4091-9502-484F84EE0BA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27764" y="1451951"/>
            <a:ext cx="4762874" cy="3846021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GB" noProof="0" dirty="0"/>
              <a:t>Background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6D2AA5-3083-488A-93C5-1AB0803A47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5" y="5922403"/>
            <a:ext cx="850012" cy="5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4F599-316B-4388-9DDC-3143551FC6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28" y="5911730"/>
            <a:ext cx="966147" cy="534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31EC32-9C98-43EE-AE89-05C0372A51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53" y="5991666"/>
            <a:ext cx="1608610" cy="454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B9B850-4514-4574-96E4-6417A414BC3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00" y="5902094"/>
            <a:ext cx="1711036" cy="6709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0DC06A-7AFE-41C5-85A5-7239D96ED7D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773" y="5991666"/>
            <a:ext cx="1201710" cy="49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9379EC-7C0C-49F4-BF7A-43697F675E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74" y="5991666"/>
            <a:ext cx="1949147" cy="4953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C3A95E2-F163-8D72-39C0-AED711404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b="2077"/>
          <a:stretch/>
        </p:blipFill>
        <p:spPr bwMode="auto">
          <a:xfrm>
            <a:off x="9402699" y="3241802"/>
            <a:ext cx="2665857" cy="18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1EC74-736C-B304-E479-B7338D29C69B}"/>
              </a:ext>
            </a:extLst>
          </p:cNvPr>
          <p:cNvSpPr txBox="1"/>
          <p:nvPr/>
        </p:nvSpPr>
        <p:spPr>
          <a:xfrm>
            <a:off x="9717999" y="5082883"/>
            <a:ext cx="225705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5E6162"/>
                </a:solidFill>
                <a:effectLst/>
                <a:latin typeface="Museo Sans"/>
              </a:rPr>
              <a:t>U.S. Ambassador to Namibia, Lisa Johnson, speaks at the launch of the DREAMS project,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51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Placeholder 1">
            <a:extLst>
              <a:ext uri="{FF2B5EF4-FFF2-40B4-BE49-F238E27FC236}">
                <a16:creationId xmlns:a16="http://schemas.microsoft.com/office/drawing/2014/main" id="{890FBD08-486E-72BE-EEA0-C87F7829B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5" y="3256767"/>
            <a:ext cx="5437188" cy="2944008"/>
          </a:xfrm>
        </p:spPr>
        <p:txBody>
          <a:bodyPr/>
          <a:lstStyle/>
          <a:p>
            <a:r>
              <a:rPr lang="en-US" b="1" dirty="0"/>
              <a:t>LIFE Study – Lancet, APRIL 2022</a:t>
            </a:r>
          </a:p>
          <a:p>
            <a:endParaRPr lang="en-US" dirty="0"/>
          </a:p>
          <a:p>
            <a:r>
              <a:rPr lang="en-US" dirty="0"/>
              <a:t>Although both products for HIV prevention were generally safe, well tolerated, and effective, </a:t>
            </a:r>
            <a:r>
              <a:rPr lang="en-US" b="1" dirty="0"/>
              <a:t>cabotegravir was superior to TDF-FTC in preventing HIV infection in women.</a:t>
            </a:r>
          </a:p>
        </p:txBody>
      </p:sp>
      <p:pic>
        <p:nvPicPr>
          <p:cNvPr id="2050" name="Picture 2" descr="HPTN 084 logo">
            <a:extLst>
              <a:ext uri="{FF2B5EF4-FFF2-40B4-BE49-F238E27FC236}">
                <a16:creationId xmlns:a16="http://schemas.microsoft.com/office/drawing/2014/main" id="{125A13CB-74A5-ED6E-46CF-81C707B9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6682" y="1170867"/>
            <a:ext cx="5437188" cy="54371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D04D2A-4DB1-0D28-D727-58586E1A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</p:spPr>
        <p:txBody>
          <a:bodyPr anchor="b">
            <a:normAutofit/>
          </a:bodyPr>
          <a:lstStyle/>
          <a:p>
            <a:r>
              <a:rPr lang="en-US" dirty="0"/>
              <a:t>Study Results from HPTN 084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27429-990F-56D8-C5BB-6ECD001E5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14" y="0"/>
            <a:ext cx="6223686" cy="19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3F9330-83BF-4A11-79FB-C41DD0D325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-2" b="2560"/>
          <a:stretch/>
        </p:blipFill>
        <p:spPr>
          <a:xfrm>
            <a:off x="442917" y="2097091"/>
            <a:ext cx="11306175" cy="4103687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FAD7648-5B28-5BC3-1B53-EF160C4C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9" y="441325"/>
            <a:ext cx="9574302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WHO recommendation – </a:t>
            </a:r>
            <a:r>
              <a:rPr lang="en-US" sz="4000" dirty="0" err="1"/>
              <a:t>Dapivirine</a:t>
            </a:r>
            <a:r>
              <a:rPr lang="en-US" sz="4000" dirty="0"/>
              <a:t> Vaginal Ring, Jan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8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E754A-413F-3BFB-C20A-C0FA04CA5B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noProof="0" dirty="0"/>
              <a:t>To understand Knowledge, attitudes, and practice (KAP) toward Oral PrEP and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noProof="0" dirty="0"/>
              <a:t>To offer PrEP Choices and </a:t>
            </a:r>
            <a:r>
              <a:rPr lang="en-GB" dirty="0"/>
              <a:t>i</a:t>
            </a:r>
            <a:r>
              <a:rPr lang="en-GB" noProof="0" dirty="0" err="1"/>
              <a:t>dentify</a:t>
            </a:r>
            <a:r>
              <a:rPr lang="en-GB" noProof="0" dirty="0"/>
              <a:t> the preferred method of choice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1D1354-8936-B732-2833-A1CE5B6B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A2DE68F-66F7-BBBD-EDBA-3B4BB2A20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3" y="2409034"/>
            <a:ext cx="5437188" cy="34798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14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0" y="1556951"/>
            <a:ext cx="9403734" cy="466763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dirty="0"/>
              <a:t>The survey questionnaire had three sections: Basic demographics, PrEP KAP, and Preferred PrEP options.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noProof="0" dirty="0"/>
              <a:t>Convenient sampling method was used to conduct an anonymous survey among </a:t>
            </a:r>
            <a:r>
              <a:rPr lang="en-GB" b="1" noProof="0" dirty="0"/>
              <a:t>1,675 active DREAMS participants</a:t>
            </a:r>
            <a:r>
              <a:rPr lang="en-GB" noProof="0" dirty="0"/>
              <a:t>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dirty="0"/>
              <a:t>V</a:t>
            </a:r>
            <a:r>
              <a:rPr lang="en-GB" noProof="0" dirty="0" err="1"/>
              <a:t>isual</a:t>
            </a:r>
            <a:r>
              <a:rPr lang="en-GB" noProof="0" dirty="0"/>
              <a:t> and narrative descriptions used to educate AGYW on the attributes of PrEP options.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noProof="0" dirty="0"/>
              <a:t>In April 2022, DREAMS staff utilized the </a:t>
            </a:r>
            <a:r>
              <a:rPr lang="en-GB" noProof="0" dirty="0" err="1"/>
              <a:t>REDCap</a:t>
            </a:r>
            <a:r>
              <a:rPr lang="en-GB" noProof="0" dirty="0"/>
              <a:t> mobile application to collect data. 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noProof="0" dirty="0"/>
              <a:t>Data was </a:t>
            </a:r>
            <a:r>
              <a:rPr lang="en-GB" noProof="0" dirty="0" err="1"/>
              <a:t>analyzed</a:t>
            </a:r>
            <a:r>
              <a:rPr lang="en-GB" noProof="0" dirty="0"/>
              <a:t> in STATA v15.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GB" noProof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IDS2022_PHN Presentation.potx" id="{9BDCFC2F-E920-43C8-8A70-8013E47B791E}" vid="{9060FBD1-333D-4DBE-9189-447473D944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5E06B7-DDBB-4F17-98CB-021724843583}">
  <ds:schemaRefs>
    <ds:schemaRef ds:uri="http://www.w3.org/XML/1998/namespace"/>
    <ds:schemaRef ds:uri="http://schemas.microsoft.com/office/2006/metadata/properties"/>
    <ds:schemaRef ds:uri="250929fa-9806-4449-af20-7947085fa170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f9d799d-7b27-4542-a589-fc3f0c3bda80"/>
  </ds:schemaRefs>
</ds:datastoreItem>
</file>

<file path=customXml/itemProps3.xml><?xml version="1.0" encoding="utf-8"?>
<ds:datastoreItem xmlns:ds="http://schemas.openxmlformats.org/officeDocument/2006/customXml" ds:itemID="{F2457546-9CD2-461E-81B2-B83B0DBD0468}">
  <ds:schemaRefs>
    <ds:schemaRef ds:uri="250929fa-9806-4449-af20-7947085fa170"/>
    <ds:schemaRef ds:uri="8f9d799d-7b27-4542-a589-fc3f0c3bd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AIDS2022_PHN Presentation</Template>
  <TotalTime>1043</TotalTime>
  <Words>1331</Words>
  <Application>Microsoft Office PowerPoint</Application>
  <PresentationFormat>Widescreen</PresentationFormat>
  <Paragraphs>196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Verdana</vt:lpstr>
      <vt:lpstr>Courier New</vt:lpstr>
      <vt:lpstr>Arial</vt:lpstr>
      <vt:lpstr>Wingdings</vt:lpstr>
      <vt:lpstr>Calibri</vt:lpstr>
      <vt:lpstr>Museo Sans</vt:lpstr>
      <vt:lpstr>AIDS2022</vt:lpstr>
      <vt:lpstr>Conflict of interest disclosure:          I have no relevant financial relationships with ineligible companies to disclose.</vt:lpstr>
      <vt:lpstr>PowerPoint Presentation</vt:lpstr>
      <vt:lpstr>PowerPoint Presentation</vt:lpstr>
      <vt:lpstr>PowerPoint Presentation</vt:lpstr>
      <vt:lpstr>Background</vt:lpstr>
      <vt:lpstr>Study Results from HPTN 084 </vt:lpstr>
      <vt:lpstr>WHO recommendation – Dapivirine Vaginal Ring, Jan 2021</vt:lpstr>
      <vt:lpstr>Objectives</vt:lpstr>
      <vt:lpstr>Methodology</vt:lpstr>
      <vt:lpstr>Results:  Sociodemographic Characteristics </vt:lpstr>
      <vt:lpstr>Results: Knowledge of Oral PrEP</vt:lpstr>
      <vt:lpstr>Results: Knowledge, Practice and Attitude towards PrEP</vt:lpstr>
      <vt:lpstr>Results: Preferred Method of PrEP</vt:lpstr>
      <vt:lpstr>Results: Key Attributes in PrEP</vt:lpstr>
      <vt:lpstr>Key Findings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of interest disclosure:  I have no relevant financial relationships with ineligible companies to disclose.</dc:title>
  <dc:creator>Melese, Endalkachew</dc:creator>
  <cp:lastModifiedBy>Borse, Nagesh</cp:lastModifiedBy>
  <cp:revision>2</cp:revision>
  <dcterms:created xsi:type="dcterms:W3CDTF">2022-07-15T03:37:52Z</dcterms:created>
  <dcterms:modified xsi:type="dcterms:W3CDTF">2022-07-30T17:02:57Z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