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91" r:id="rId3"/>
    <p:sldMasterId id="2147483743" r:id="rId4"/>
  </p:sldMasterIdLst>
  <p:notesMasterIdLst>
    <p:notesMasterId r:id="rId19"/>
  </p:notesMasterIdLst>
  <p:sldIdLst>
    <p:sldId id="256" r:id="rId5"/>
    <p:sldId id="271" r:id="rId6"/>
    <p:sldId id="8958" r:id="rId7"/>
    <p:sldId id="8959" r:id="rId8"/>
    <p:sldId id="8960" r:id="rId9"/>
    <p:sldId id="8962" r:id="rId10"/>
    <p:sldId id="8973" r:id="rId11"/>
    <p:sldId id="8964" r:id="rId12"/>
    <p:sldId id="8966" r:id="rId13"/>
    <p:sldId id="8974" r:id="rId14"/>
    <p:sldId id="8968" r:id="rId15"/>
    <p:sldId id="8969" r:id="rId16"/>
    <p:sldId id="8970" r:id="rId17"/>
    <p:sldId id="8971" r:id="rId1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F70A45-BAC2-419D-ABFE-3C42AB8F2501}">
          <p14:sldIdLst>
            <p14:sldId id="256"/>
            <p14:sldId id="271"/>
            <p14:sldId id="8958"/>
            <p14:sldId id="8959"/>
            <p14:sldId id="8960"/>
            <p14:sldId id="8962"/>
            <p14:sldId id="8973"/>
            <p14:sldId id="8964"/>
            <p14:sldId id="8966"/>
            <p14:sldId id="8974"/>
            <p14:sldId id="8968"/>
            <p14:sldId id="8969"/>
            <p14:sldId id="8970"/>
            <p14:sldId id="8971"/>
          </p14:sldIdLst>
        </p14:section>
        <p14:section name="Extra slides" id="{9064D4A4-2C99-4277-B4E7-C4AA0704AA6C}">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C3A24E-4F1D-6E7B-A1F4-26D7D38E4A2C}" name="Bao Vu Ngoc" initials="BVN" userId="S::bvu@path.org::9500b0d3-ac7a-4aa8-be30-cf89dcec3bda" providerId="AD"/>
  <p188:author id="{AA9CB271-FFAD-529E-22B8-9F9B0FBEEE31}" name="Kimberly Green" initials="KG" userId="784469e189149162" providerId="Windows Live"/>
  <p188:author id="{9712A6A3-3C1F-781B-9C8C-F6C6AD240F22}" name="Zoe Humeau" initials="ZH" userId="S::zhumeau@path.org::4014e3af-ca9f-481e-9da2-130021c1e56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oe Humeau" initials="ZH" lastIdx="3" clrIdx="0">
    <p:extLst>
      <p:ext uri="{19B8F6BF-5375-455C-9EA6-DF929625EA0E}">
        <p15:presenceInfo xmlns:p15="http://schemas.microsoft.com/office/powerpoint/2012/main" userId="S::zhumeau@path.org::4014e3af-ca9f-481e-9da2-130021c1e568" providerId="AD"/>
      </p:ext>
    </p:extLst>
  </p:cmAuthor>
  <p:cmAuthor id="2" name="Bao Vu Ngoc" initials="BVN" lastIdx="1" clrIdx="1">
    <p:extLst>
      <p:ext uri="{19B8F6BF-5375-455C-9EA6-DF929625EA0E}">
        <p15:presenceInfo xmlns:p15="http://schemas.microsoft.com/office/powerpoint/2012/main" userId="S::bvu@path.org::9500b0d3-ac7a-4aa8-be30-cf89dcec3b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DC8"/>
    <a:srgbClr val="2579AD"/>
    <a:srgbClr val="27A3CF"/>
    <a:srgbClr val="003CD2"/>
    <a:srgbClr val="1B6F8D"/>
    <a:srgbClr val="0084B0"/>
    <a:srgbClr val="0F6042"/>
    <a:srgbClr val="3EA13A"/>
    <a:srgbClr val="B24084"/>
    <a:srgbClr val="9FA2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67" autoAdjust="0"/>
    <p:restoredTop sz="93792" autoAdjust="0"/>
  </p:normalViewPr>
  <p:slideViewPr>
    <p:cSldViewPr snapToGrid="0">
      <p:cViewPr varScale="1">
        <p:scale>
          <a:sx n="96" d="100"/>
          <a:sy n="96" d="100"/>
        </p:scale>
        <p:origin x="84" y="846"/>
      </p:cViewPr>
      <p:guideLst/>
    </p:cSldViewPr>
  </p:slideViewPr>
  <p:notesTextViewPr>
    <p:cViewPr>
      <p:scale>
        <a:sx n="1" d="1"/>
        <a:sy n="1" d="1"/>
      </p:scale>
      <p:origin x="0" y="0"/>
    </p:cViewPr>
  </p:notesTextViewPr>
  <p:sorterViewPr>
    <p:cViewPr>
      <p:scale>
        <a:sx n="200" d="100"/>
        <a:sy n="200" d="100"/>
      </p:scale>
      <p:origin x="0" y="-76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22933594902928E-2"/>
          <c:y val="4.0171592701999527E-2"/>
          <c:w val="0.92826949728017405"/>
          <c:h val="0.79832978080216999"/>
        </c:manualLayout>
      </c:layout>
      <c:barChart>
        <c:barDir val="col"/>
        <c:grouping val="clustered"/>
        <c:varyColors val="0"/>
        <c:ser>
          <c:idx val="0"/>
          <c:order val="0"/>
          <c:tx>
            <c:strRef>
              <c:f>Sheet1!$A$2</c:f>
              <c:strCache>
                <c:ptCount val="1"/>
                <c:pt idx="0">
                  <c:v>HBsAg tested</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Community-based testing </c:v>
                </c:pt>
                <c:pt idx="1">
                  <c:v>Facility-based testing </c:v>
                </c:pt>
              </c:strCache>
            </c:strRef>
          </c:cat>
          <c:val>
            <c:numRef>
              <c:f>Sheet1!$B$2:$C$2</c:f>
              <c:numCache>
                <c:formatCode>General</c:formatCode>
                <c:ptCount val="2"/>
                <c:pt idx="0">
                  <c:v>11201</c:v>
                </c:pt>
                <c:pt idx="1">
                  <c:v>8317</c:v>
                </c:pt>
              </c:numCache>
            </c:numRef>
          </c:val>
          <c:extLst>
            <c:ext xmlns:c16="http://schemas.microsoft.com/office/drawing/2014/chart" uri="{C3380CC4-5D6E-409C-BE32-E72D297353CC}">
              <c16:uniqueId val="{00000000-C298-8346-976E-AF9E169F9689}"/>
            </c:ext>
          </c:extLst>
        </c:ser>
        <c:ser>
          <c:idx val="1"/>
          <c:order val="1"/>
          <c:tx>
            <c:strRef>
              <c:f>Sheet1!$A$3</c:f>
              <c:strCache>
                <c:ptCount val="1"/>
                <c:pt idx="0">
                  <c:v>HBsAg+</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Community-based testing </c:v>
                </c:pt>
                <c:pt idx="1">
                  <c:v>Facility-based testing </c:v>
                </c:pt>
              </c:strCache>
            </c:strRef>
          </c:cat>
          <c:val>
            <c:numRef>
              <c:f>Sheet1!$B$3:$C$3</c:f>
              <c:numCache>
                <c:formatCode>General</c:formatCode>
                <c:ptCount val="2"/>
                <c:pt idx="0">
                  <c:v>1135</c:v>
                </c:pt>
                <c:pt idx="1">
                  <c:v>417</c:v>
                </c:pt>
              </c:numCache>
            </c:numRef>
          </c:val>
          <c:extLst>
            <c:ext xmlns:c16="http://schemas.microsoft.com/office/drawing/2014/chart" uri="{C3380CC4-5D6E-409C-BE32-E72D297353CC}">
              <c16:uniqueId val="{00000001-C298-8346-976E-AF9E169F9689}"/>
            </c:ext>
          </c:extLst>
        </c:ser>
        <c:ser>
          <c:idx val="2"/>
          <c:order val="2"/>
          <c:tx>
            <c:strRef>
              <c:f>Sheet1!$A$4</c:f>
              <c:strCache>
                <c:ptCount val="1"/>
                <c:pt idx="0">
                  <c:v>HBV Tx eligibility evaluated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Community-based testing </c:v>
                </c:pt>
                <c:pt idx="1">
                  <c:v>Facility-based testing </c:v>
                </c:pt>
              </c:strCache>
            </c:strRef>
          </c:cat>
          <c:val>
            <c:numRef>
              <c:f>Sheet1!$B$4:$C$4</c:f>
              <c:numCache>
                <c:formatCode>General</c:formatCode>
                <c:ptCount val="2"/>
                <c:pt idx="0">
                  <c:v>472</c:v>
                </c:pt>
                <c:pt idx="1">
                  <c:v>210</c:v>
                </c:pt>
              </c:numCache>
            </c:numRef>
          </c:val>
          <c:extLst>
            <c:ext xmlns:c16="http://schemas.microsoft.com/office/drawing/2014/chart" uri="{C3380CC4-5D6E-409C-BE32-E72D297353CC}">
              <c16:uniqueId val="{00000002-C298-8346-976E-AF9E169F9689}"/>
            </c:ext>
          </c:extLst>
        </c:ser>
        <c:ser>
          <c:idx val="3"/>
          <c:order val="3"/>
          <c:tx>
            <c:strRef>
              <c:f>Sheet1!$A$5</c:f>
              <c:strCache>
                <c:ptCount val="1"/>
                <c:pt idx="0">
                  <c:v>HBV Tx eligibility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Community-based testing </c:v>
                </c:pt>
                <c:pt idx="1">
                  <c:v>Facility-based testing </c:v>
                </c:pt>
              </c:strCache>
            </c:strRef>
          </c:cat>
          <c:val>
            <c:numRef>
              <c:f>Sheet1!$B$5:$C$5</c:f>
              <c:numCache>
                <c:formatCode>General</c:formatCode>
                <c:ptCount val="2"/>
                <c:pt idx="0">
                  <c:v>398</c:v>
                </c:pt>
                <c:pt idx="1">
                  <c:v>206</c:v>
                </c:pt>
              </c:numCache>
            </c:numRef>
          </c:val>
          <c:extLst>
            <c:ext xmlns:c16="http://schemas.microsoft.com/office/drawing/2014/chart" uri="{C3380CC4-5D6E-409C-BE32-E72D297353CC}">
              <c16:uniqueId val="{00000003-C298-8346-976E-AF9E169F9689}"/>
            </c:ext>
          </c:extLst>
        </c:ser>
        <c:ser>
          <c:idx val="4"/>
          <c:order val="4"/>
          <c:tx>
            <c:strRef>
              <c:f>Sheet1!$A$6</c:f>
              <c:strCache>
                <c:ptCount val="1"/>
                <c:pt idx="0">
                  <c:v>HBV Tx initiated</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Community-based testing </c:v>
                </c:pt>
                <c:pt idx="1">
                  <c:v>Facility-based testing </c:v>
                </c:pt>
              </c:strCache>
            </c:strRef>
          </c:cat>
          <c:val>
            <c:numRef>
              <c:f>Sheet1!$B$6:$C$6</c:f>
              <c:numCache>
                <c:formatCode>General</c:formatCode>
                <c:ptCount val="2"/>
                <c:pt idx="0">
                  <c:v>270</c:v>
                </c:pt>
                <c:pt idx="1">
                  <c:v>194</c:v>
                </c:pt>
              </c:numCache>
            </c:numRef>
          </c:val>
          <c:extLst>
            <c:ext xmlns:c16="http://schemas.microsoft.com/office/drawing/2014/chart" uri="{C3380CC4-5D6E-409C-BE32-E72D297353CC}">
              <c16:uniqueId val="{00000004-C298-8346-976E-AF9E169F9689}"/>
            </c:ext>
          </c:extLst>
        </c:ser>
        <c:dLbls>
          <c:dLblPos val="outEnd"/>
          <c:showLegendKey val="0"/>
          <c:showVal val="1"/>
          <c:showCatName val="0"/>
          <c:showSerName val="0"/>
          <c:showPercent val="0"/>
          <c:showBubbleSize val="0"/>
        </c:dLbls>
        <c:gapWidth val="219"/>
        <c:overlap val="-27"/>
        <c:axId val="514621608"/>
        <c:axId val="514622592"/>
      </c:barChart>
      <c:catAx>
        <c:axId val="514621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4622592"/>
        <c:crosses val="autoZero"/>
        <c:auto val="1"/>
        <c:lblAlgn val="ctr"/>
        <c:lblOffset val="100"/>
        <c:noMultiLvlLbl val="0"/>
      </c:catAx>
      <c:valAx>
        <c:axId val="514622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4621608"/>
        <c:crosses val="autoZero"/>
        <c:crossBetween val="between"/>
      </c:valAx>
      <c:spPr>
        <a:noFill/>
        <a:ln>
          <a:noFill/>
        </a:ln>
        <a:effectLst/>
      </c:spPr>
    </c:plotArea>
    <c:legend>
      <c:legendPos val="r"/>
      <c:layout>
        <c:manualLayout>
          <c:xMode val="edge"/>
          <c:yMode val="edge"/>
          <c:x val="1.2264480306214885E-2"/>
          <c:y val="0.92631395236945346"/>
          <c:w val="0.98016732270476958"/>
          <c:h val="6.969875504056967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HBsAg+</c:v>
                </c:pt>
              </c:strCache>
            </c:strRef>
          </c:tx>
          <c:spPr>
            <a:solidFill>
              <a:srgbClr val="003CD2"/>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5-0311-4C05-A5F2-EC43A0D29452}"/>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6-0311-4C05-A5F2-EC43A0D29452}"/>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0311-4C05-A5F2-EC43A0D29452}"/>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0311-4C05-A5F2-EC43A0D29452}"/>
                </c:ext>
              </c:extLst>
            </c:dLbl>
            <c:dLbl>
              <c:idx val="7"/>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9-0311-4C05-A5F2-EC43A0D294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FSW   (n=558)</c:v>
                </c:pt>
                <c:pt idx="1">
                  <c:v>PWID (n=6415)</c:v>
                </c:pt>
                <c:pt idx="2">
                  <c:v>PLHIV         (n= 4135)</c:v>
                </c:pt>
                <c:pt idx="3">
                  <c:v>DU              (n=2173)</c:v>
                </c:pt>
                <c:pt idx="4">
                  <c:v>MSM (n=4945)</c:v>
                </c:pt>
                <c:pt idx="5">
                  <c:v>Others (n=1043)</c:v>
                </c:pt>
                <c:pt idx="6">
                  <c:v>TGW          (n=249)</c:v>
                </c:pt>
                <c:pt idx="7">
                  <c:v>Total (n=19518)</c:v>
                </c:pt>
              </c:strCache>
            </c:strRef>
          </c:cat>
          <c:val>
            <c:numRef>
              <c:f>Sheet1!$B$2:$B$9</c:f>
              <c:numCache>
                <c:formatCode>General</c:formatCode>
                <c:ptCount val="8"/>
                <c:pt idx="0">
                  <c:v>79</c:v>
                </c:pt>
                <c:pt idx="1">
                  <c:v>690</c:v>
                </c:pt>
                <c:pt idx="2">
                  <c:v>322</c:v>
                </c:pt>
                <c:pt idx="3">
                  <c:v>149</c:v>
                </c:pt>
                <c:pt idx="4">
                  <c:v>258</c:v>
                </c:pt>
                <c:pt idx="5">
                  <c:v>42</c:v>
                </c:pt>
                <c:pt idx="6">
                  <c:v>9</c:v>
                </c:pt>
                <c:pt idx="7">
                  <c:v>1552</c:v>
                </c:pt>
              </c:numCache>
            </c:numRef>
          </c:val>
          <c:extLst>
            <c:ext xmlns:c16="http://schemas.microsoft.com/office/drawing/2014/chart" uri="{C3380CC4-5D6E-409C-BE32-E72D297353CC}">
              <c16:uniqueId val="{00000000-0311-4C05-A5F2-EC43A0D29452}"/>
            </c:ext>
          </c:extLst>
        </c:ser>
        <c:dLbls>
          <c:dLblPos val="outEnd"/>
          <c:showLegendKey val="0"/>
          <c:showVal val="1"/>
          <c:showCatName val="0"/>
          <c:showSerName val="0"/>
          <c:showPercent val="0"/>
          <c:showBubbleSize val="0"/>
        </c:dLbls>
        <c:gapWidth val="27"/>
        <c:axId val="1980090799"/>
        <c:axId val="1980084143"/>
      </c:barChart>
      <c:lineChart>
        <c:grouping val="standard"/>
        <c:varyColors val="0"/>
        <c:ser>
          <c:idx val="1"/>
          <c:order val="1"/>
          <c:tx>
            <c:strRef>
              <c:f>Sheet1!$C$1</c:f>
              <c:strCache>
                <c:ptCount val="1"/>
                <c:pt idx="0">
                  <c:v>% HBsAg +</c:v>
                </c:pt>
              </c:strCache>
            </c:strRef>
          </c:tx>
          <c:spPr>
            <a:ln w="28575" cap="rnd">
              <a:noFill/>
              <a:round/>
            </a:ln>
            <a:effectLst/>
          </c:spPr>
          <c:marker>
            <c:symbol val="diamond"/>
            <c:size val="14"/>
            <c:spPr>
              <a:solidFill>
                <a:srgbClr val="1EC0A9"/>
              </a:solidFill>
              <a:ln w="9525">
                <a:noFill/>
              </a:ln>
              <a:effectLst/>
            </c:spPr>
          </c:marker>
          <c:dLbls>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0311-4C05-A5F2-EC43A0D2945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FSW   (n=558)</c:v>
                </c:pt>
                <c:pt idx="1">
                  <c:v>PWID (n=6415)</c:v>
                </c:pt>
                <c:pt idx="2">
                  <c:v>PLHIV         (n= 4135)</c:v>
                </c:pt>
                <c:pt idx="3">
                  <c:v>DU              (n=2173)</c:v>
                </c:pt>
                <c:pt idx="4">
                  <c:v>MSM (n=4945)</c:v>
                </c:pt>
                <c:pt idx="5">
                  <c:v>Others (n=1043)</c:v>
                </c:pt>
                <c:pt idx="6">
                  <c:v>TGW          (n=249)</c:v>
                </c:pt>
                <c:pt idx="7">
                  <c:v>Total (n=19518)</c:v>
                </c:pt>
              </c:strCache>
            </c:strRef>
          </c:cat>
          <c:val>
            <c:numRef>
              <c:f>Sheet1!$C$2:$C$9</c:f>
              <c:numCache>
                <c:formatCode>0.00%</c:formatCode>
                <c:ptCount val="8"/>
                <c:pt idx="0">
                  <c:v>0.14199999999999999</c:v>
                </c:pt>
                <c:pt idx="1">
                  <c:v>0.108</c:v>
                </c:pt>
                <c:pt idx="2">
                  <c:v>7.8E-2</c:v>
                </c:pt>
                <c:pt idx="3">
                  <c:v>6.9000000000000006E-2</c:v>
                </c:pt>
                <c:pt idx="4">
                  <c:v>5.1999999999999998E-2</c:v>
                </c:pt>
                <c:pt idx="5">
                  <c:v>0.04</c:v>
                </c:pt>
                <c:pt idx="6">
                  <c:v>3.5999999999999997E-2</c:v>
                </c:pt>
                <c:pt idx="7">
                  <c:v>0.08</c:v>
                </c:pt>
              </c:numCache>
            </c:numRef>
          </c:val>
          <c:smooth val="0"/>
          <c:extLst>
            <c:ext xmlns:c16="http://schemas.microsoft.com/office/drawing/2014/chart" uri="{C3380CC4-5D6E-409C-BE32-E72D297353CC}">
              <c16:uniqueId val="{00000002-0311-4C05-A5F2-EC43A0D29452}"/>
            </c:ext>
          </c:extLst>
        </c:ser>
        <c:dLbls>
          <c:showLegendKey val="0"/>
          <c:showVal val="0"/>
          <c:showCatName val="0"/>
          <c:showSerName val="0"/>
          <c:showPercent val="0"/>
          <c:showBubbleSize val="0"/>
        </c:dLbls>
        <c:marker val="1"/>
        <c:smooth val="0"/>
        <c:axId val="2023881439"/>
        <c:axId val="2023881023"/>
      </c:lineChart>
      <c:catAx>
        <c:axId val="198009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80084143"/>
        <c:crosses val="autoZero"/>
        <c:auto val="1"/>
        <c:lblAlgn val="ctr"/>
        <c:lblOffset val="100"/>
        <c:noMultiLvlLbl val="0"/>
      </c:catAx>
      <c:valAx>
        <c:axId val="19800841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0090799"/>
        <c:crosses val="autoZero"/>
        <c:crossBetween val="between"/>
      </c:valAx>
      <c:valAx>
        <c:axId val="2023881023"/>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3881439"/>
        <c:crosses val="max"/>
        <c:crossBetween val="between"/>
      </c:valAx>
      <c:catAx>
        <c:axId val="2023881439"/>
        <c:scaling>
          <c:orientation val="minMax"/>
        </c:scaling>
        <c:delete val="1"/>
        <c:axPos val="b"/>
        <c:numFmt formatCode="General" sourceLinked="1"/>
        <c:majorTickMark val="out"/>
        <c:minorTickMark val="none"/>
        <c:tickLblPos val="nextTo"/>
        <c:crossAx val="202388102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761869057365408E-2"/>
          <c:y val="2.6091409450057688E-2"/>
          <c:w val="0.91838956826008245"/>
          <c:h val="0.82574371970144744"/>
        </c:manualLayout>
      </c:layout>
      <c:barChart>
        <c:barDir val="col"/>
        <c:grouping val="clustered"/>
        <c:varyColors val="0"/>
        <c:ser>
          <c:idx val="0"/>
          <c:order val="0"/>
          <c:tx>
            <c:strRef>
              <c:f>Sheet1!$A$2</c:f>
              <c:strCache>
                <c:ptCount val="1"/>
                <c:pt idx="0">
                  <c:v>anti-HCV tested</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Community-based testing</c:v>
                </c:pt>
                <c:pt idx="1">
                  <c:v>Facility-based testing</c:v>
                </c:pt>
              </c:strCache>
            </c:strRef>
          </c:cat>
          <c:val>
            <c:numRef>
              <c:f>Sheet1!$B$2:$C$2</c:f>
              <c:numCache>
                <c:formatCode>General</c:formatCode>
                <c:ptCount val="2"/>
                <c:pt idx="0">
                  <c:v>11309</c:v>
                </c:pt>
                <c:pt idx="1">
                  <c:v>8292</c:v>
                </c:pt>
              </c:numCache>
            </c:numRef>
          </c:val>
          <c:extLst>
            <c:ext xmlns:c16="http://schemas.microsoft.com/office/drawing/2014/chart" uri="{C3380CC4-5D6E-409C-BE32-E72D297353CC}">
              <c16:uniqueId val="{00000000-21AA-9045-8819-F7FB12A92B64}"/>
            </c:ext>
          </c:extLst>
        </c:ser>
        <c:ser>
          <c:idx val="1"/>
          <c:order val="1"/>
          <c:tx>
            <c:strRef>
              <c:f>Sheet1!$A$3</c:f>
              <c:strCache>
                <c:ptCount val="1"/>
                <c:pt idx="0">
                  <c:v>anti-HCV+</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Community-based testing</c:v>
                </c:pt>
                <c:pt idx="1">
                  <c:v>Facility-based testing</c:v>
                </c:pt>
              </c:strCache>
            </c:strRef>
          </c:cat>
          <c:val>
            <c:numRef>
              <c:f>Sheet1!$B$3:$C$3</c:f>
              <c:numCache>
                <c:formatCode>General</c:formatCode>
                <c:ptCount val="2"/>
                <c:pt idx="0">
                  <c:v>785</c:v>
                </c:pt>
                <c:pt idx="1">
                  <c:v>1500</c:v>
                </c:pt>
              </c:numCache>
            </c:numRef>
          </c:val>
          <c:extLst>
            <c:ext xmlns:c16="http://schemas.microsoft.com/office/drawing/2014/chart" uri="{C3380CC4-5D6E-409C-BE32-E72D297353CC}">
              <c16:uniqueId val="{00000001-21AA-9045-8819-F7FB12A92B64}"/>
            </c:ext>
          </c:extLst>
        </c:ser>
        <c:ser>
          <c:idx val="2"/>
          <c:order val="2"/>
          <c:tx>
            <c:strRef>
              <c:f>Sheet1!$A$4</c:f>
              <c:strCache>
                <c:ptCount val="1"/>
                <c:pt idx="0">
                  <c:v>HCV confirmatory testing</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Community-based testing</c:v>
                </c:pt>
                <c:pt idx="1">
                  <c:v>Facility-based testing</c:v>
                </c:pt>
              </c:strCache>
            </c:strRef>
          </c:cat>
          <c:val>
            <c:numRef>
              <c:f>Sheet1!$B$4:$C$4</c:f>
              <c:numCache>
                <c:formatCode>General</c:formatCode>
                <c:ptCount val="2"/>
                <c:pt idx="0">
                  <c:v>344</c:v>
                </c:pt>
                <c:pt idx="1">
                  <c:v>754</c:v>
                </c:pt>
              </c:numCache>
            </c:numRef>
          </c:val>
          <c:extLst>
            <c:ext xmlns:c16="http://schemas.microsoft.com/office/drawing/2014/chart" uri="{C3380CC4-5D6E-409C-BE32-E72D297353CC}">
              <c16:uniqueId val="{00000002-21AA-9045-8819-F7FB12A92B64}"/>
            </c:ext>
          </c:extLst>
        </c:ser>
        <c:ser>
          <c:idx val="3"/>
          <c:order val="3"/>
          <c:tx>
            <c:strRef>
              <c:f>Sheet1!$A$5</c:f>
              <c:strCache>
                <c:ptCount val="1"/>
                <c:pt idx="0">
                  <c:v>HCV confirmed </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Community-based testing</c:v>
                </c:pt>
                <c:pt idx="1">
                  <c:v>Facility-based testing</c:v>
                </c:pt>
              </c:strCache>
            </c:strRef>
          </c:cat>
          <c:val>
            <c:numRef>
              <c:f>Sheet1!$B$5:$C$5</c:f>
              <c:numCache>
                <c:formatCode>General</c:formatCode>
                <c:ptCount val="2"/>
                <c:pt idx="0">
                  <c:v>330</c:v>
                </c:pt>
                <c:pt idx="1">
                  <c:v>544</c:v>
                </c:pt>
              </c:numCache>
            </c:numRef>
          </c:val>
          <c:extLst>
            <c:ext xmlns:c16="http://schemas.microsoft.com/office/drawing/2014/chart" uri="{C3380CC4-5D6E-409C-BE32-E72D297353CC}">
              <c16:uniqueId val="{00000003-21AA-9045-8819-F7FB12A92B64}"/>
            </c:ext>
          </c:extLst>
        </c:ser>
        <c:ser>
          <c:idx val="4"/>
          <c:order val="4"/>
          <c:tx>
            <c:strRef>
              <c:f>Sheet1!$A$6</c:f>
              <c:strCache>
                <c:ptCount val="1"/>
                <c:pt idx="0">
                  <c:v>HCV Tx initiated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Community-based testing</c:v>
                </c:pt>
                <c:pt idx="1">
                  <c:v>Facility-based testing</c:v>
                </c:pt>
              </c:strCache>
            </c:strRef>
          </c:cat>
          <c:val>
            <c:numRef>
              <c:f>Sheet1!$B$6:$C$6</c:f>
              <c:numCache>
                <c:formatCode>General</c:formatCode>
                <c:ptCount val="2"/>
                <c:pt idx="0">
                  <c:v>218</c:v>
                </c:pt>
                <c:pt idx="1">
                  <c:v>450</c:v>
                </c:pt>
              </c:numCache>
            </c:numRef>
          </c:val>
          <c:extLst>
            <c:ext xmlns:c16="http://schemas.microsoft.com/office/drawing/2014/chart" uri="{C3380CC4-5D6E-409C-BE32-E72D297353CC}">
              <c16:uniqueId val="{00000004-21AA-9045-8819-F7FB12A92B64}"/>
            </c:ext>
          </c:extLst>
        </c:ser>
        <c:dLbls>
          <c:dLblPos val="outEnd"/>
          <c:showLegendKey val="0"/>
          <c:showVal val="1"/>
          <c:showCatName val="0"/>
          <c:showSerName val="0"/>
          <c:showPercent val="0"/>
          <c:showBubbleSize val="0"/>
        </c:dLbls>
        <c:gapWidth val="219"/>
        <c:overlap val="-27"/>
        <c:axId val="594163728"/>
        <c:axId val="594170616"/>
      </c:barChart>
      <c:catAx>
        <c:axId val="59416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4170616"/>
        <c:crosses val="autoZero"/>
        <c:auto val="1"/>
        <c:lblAlgn val="ctr"/>
        <c:lblOffset val="100"/>
        <c:noMultiLvlLbl val="0"/>
      </c:catAx>
      <c:valAx>
        <c:axId val="594170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4163728"/>
        <c:crosses val="autoZero"/>
        <c:crossBetween val="between"/>
      </c:valAx>
      <c:spPr>
        <a:noFill/>
        <a:ln>
          <a:noFill/>
        </a:ln>
        <a:effectLst/>
      </c:spPr>
    </c:plotArea>
    <c:legend>
      <c:legendPos val="r"/>
      <c:layout>
        <c:manualLayout>
          <c:xMode val="edge"/>
          <c:yMode val="edge"/>
          <c:x val="8.1311376858514027E-4"/>
          <c:y val="0.92510116142599519"/>
          <c:w val="0.99810974584745416"/>
          <c:h val="7.399312517843958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anti-HCV+</c:v>
                </c:pt>
              </c:strCache>
            </c:strRef>
          </c:tx>
          <c:spPr>
            <a:solidFill>
              <a:schemeClr val="accent3">
                <a:lumMod val="7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6-38DD-48FC-B806-7AC648F548D5}"/>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38DD-48FC-B806-7AC648F548D5}"/>
                </c:ext>
              </c:extLst>
            </c:dLbl>
            <c:dLbl>
              <c:idx val="7"/>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38DD-48FC-B806-7AC648F548D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PLHIV (n=4317)</c:v>
                </c:pt>
                <c:pt idx="1">
                  <c:v>PWID (n=6385)</c:v>
                </c:pt>
                <c:pt idx="2">
                  <c:v>DU           (n=2475)</c:v>
                </c:pt>
                <c:pt idx="3">
                  <c:v>Others (n=988)</c:v>
                </c:pt>
                <c:pt idx="4">
                  <c:v>FSW        (n=532)</c:v>
                </c:pt>
                <c:pt idx="5">
                  <c:v>MSM (n=4696)</c:v>
                </c:pt>
                <c:pt idx="6">
                  <c:v>TGW        (n=208)</c:v>
                </c:pt>
                <c:pt idx="7">
                  <c:v>Total (n=19601)</c:v>
                </c:pt>
              </c:strCache>
            </c:strRef>
          </c:cat>
          <c:val>
            <c:numRef>
              <c:f>Sheet1!$B$2:$B$9</c:f>
              <c:numCache>
                <c:formatCode>General</c:formatCode>
                <c:ptCount val="8"/>
                <c:pt idx="0">
                  <c:v>1190</c:v>
                </c:pt>
                <c:pt idx="1">
                  <c:v>822</c:v>
                </c:pt>
                <c:pt idx="2">
                  <c:v>145</c:v>
                </c:pt>
                <c:pt idx="3">
                  <c:v>40</c:v>
                </c:pt>
                <c:pt idx="4">
                  <c:v>20</c:v>
                </c:pt>
                <c:pt idx="5">
                  <c:v>65</c:v>
                </c:pt>
                <c:pt idx="6">
                  <c:v>3</c:v>
                </c:pt>
                <c:pt idx="7">
                  <c:v>2285</c:v>
                </c:pt>
              </c:numCache>
            </c:numRef>
          </c:val>
          <c:extLst>
            <c:ext xmlns:c16="http://schemas.microsoft.com/office/drawing/2014/chart" uri="{C3380CC4-5D6E-409C-BE32-E72D297353CC}">
              <c16:uniqueId val="{00000002-38DD-48FC-B806-7AC648F548D5}"/>
            </c:ext>
          </c:extLst>
        </c:ser>
        <c:dLbls>
          <c:showLegendKey val="0"/>
          <c:showVal val="1"/>
          <c:showCatName val="0"/>
          <c:showSerName val="0"/>
          <c:showPercent val="0"/>
          <c:showBubbleSize val="0"/>
        </c:dLbls>
        <c:gapWidth val="44"/>
        <c:axId val="394961407"/>
        <c:axId val="394972223"/>
      </c:barChart>
      <c:lineChart>
        <c:grouping val="standard"/>
        <c:varyColors val="0"/>
        <c:ser>
          <c:idx val="1"/>
          <c:order val="1"/>
          <c:tx>
            <c:strRef>
              <c:f>Sheet1!$C$1</c:f>
              <c:strCache>
                <c:ptCount val="1"/>
                <c:pt idx="0">
                  <c:v>% anti-HCV+</c:v>
                </c:pt>
              </c:strCache>
            </c:strRef>
          </c:tx>
          <c:spPr>
            <a:ln w="28575" cap="rnd">
              <a:noFill/>
              <a:round/>
            </a:ln>
            <a:effectLst/>
          </c:spPr>
          <c:marker>
            <c:symbol val="diamond"/>
            <c:size val="14"/>
            <c:spPr>
              <a:solidFill>
                <a:schemeClr val="accent5">
                  <a:lumMod val="60000"/>
                  <a:lumOff val="40000"/>
                </a:schemeClr>
              </a:solidFill>
              <a:ln w="9525">
                <a:noFill/>
              </a:ln>
              <a:effectLst/>
            </c:spPr>
          </c:marker>
          <c:dLbls>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38DD-48FC-B806-7AC648F548D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PLHIV (n=4317)</c:v>
                </c:pt>
                <c:pt idx="1">
                  <c:v>PWID (n=6385)</c:v>
                </c:pt>
                <c:pt idx="2">
                  <c:v>DU           (n=2475)</c:v>
                </c:pt>
                <c:pt idx="3">
                  <c:v>Others (n=988)</c:v>
                </c:pt>
                <c:pt idx="4">
                  <c:v>FSW        (n=532)</c:v>
                </c:pt>
                <c:pt idx="5">
                  <c:v>MSM (n=4696)</c:v>
                </c:pt>
                <c:pt idx="6">
                  <c:v>TGW        (n=208)</c:v>
                </c:pt>
                <c:pt idx="7">
                  <c:v>Total (n=19601)</c:v>
                </c:pt>
              </c:strCache>
            </c:strRef>
          </c:cat>
          <c:val>
            <c:numRef>
              <c:f>Sheet1!$C$2:$C$9</c:f>
              <c:numCache>
                <c:formatCode>0.00%</c:formatCode>
                <c:ptCount val="8"/>
                <c:pt idx="0">
                  <c:v>0.27600000000000002</c:v>
                </c:pt>
                <c:pt idx="1">
                  <c:v>0.129</c:v>
                </c:pt>
                <c:pt idx="2">
                  <c:v>5.8999999999999997E-2</c:v>
                </c:pt>
                <c:pt idx="3">
                  <c:v>0.04</c:v>
                </c:pt>
                <c:pt idx="4">
                  <c:v>3.7999999999999999E-2</c:v>
                </c:pt>
                <c:pt idx="5">
                  <c:v>1.4E-2</c:v>
                </c:pt>
                <c:pt idx="6">
                  <c:v>1.4E-2</c:v>
                </c:pt>
                <c:pt idx="7">
                  <c:v>0.11700000000000001</c:v>
                </c:pt>
              </c:numCache>
            </c:numRef>
          </c:val>
          <c:smooth val="0"/>
          <c:extLst>
            <c:ext xmlns:c16="http://schemas.microsoft.com/office/drawing/2014/chart" uri="{C3380CC4-5D6E-409C-BE32-E72D297353CC}">
              <c16:uniqueId val="{00000004-38DD-48FC-B806-7AC648F548D5}"/>
            </c:ext>
          </c:extLst>
        </c:ser>
        <c:dLbls>
          <c:showLegendKey val="0"/>
          <c:showVal val="1"/>
          <c:showCatName val="0"/>
          <c:showSerName val="0"/>
          <c:showPercent val="0"/>
          <c:showBubbleSize val="0"/>
        </c:dLbls>
        <c:marker val="1"/>
        <c:smooth val="0"/>
        <c:axId val="394961823"/>
        <c:axId val="394962239"/>
      </c:lineChart>
      <c:catAx>
        <c:axId val="394961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972223"/>
        <c:crosses val="autoZero"/>
        <c:auto val="1"/>
        <c:lblAlgn val="ctr"/>
        <c:lblOffset val="100"/>
        <c:noMultiLvlLbl val="0"/>
      </c:catAx>
      <c:valAx>
        <c:axId val="394972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961407"/>
        <c:crosses val="autoZero"/>
        <c:crossBetween val="between"/>
      </c:valAx>
      <c:valAx>
        <c:axId val="394962239"/>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961823"/>
        <c:crosses val="max"/>
        <c:crossBetween val="between"/>
      </c:valAx>
      <c:catAx>
        <c:axId val="394961823"/>
        <c:scaling>
          <c:orientation val="minMax"/>
        </c:scaling>
        <c:delete val="1"/>
        <c:axPos val="b"/>
        <c:numFmt formatCode="General" sourceLinked="1"/>
        <c:majorTickMark val="out"/>
        <c:minorTickMark val="none"/>
        <c:tickLblPos val="nextTo"/>
        <c:crossAx val="39496223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15B9AE9-163E-4834-BBC5-914EF43DC1C2}" type="datetimeFigureOut">
              <a:rPr lang="en-US" smtClean="0"/>
              <a:t>7/19/2022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9F65178-8642-4017-AB1F-A4FC735C8709}" type="slidenum">
              <a:rPr lang="en-US" smtClean="0"/>
              <a:t>‹#›</a:t>
            </a:fld>
            <a:endParaRPr lang="en-US" dirty="0"/>
          </a:p>
        </p:txBody>
      </p:sp>
    </p:spTree>
    <p:extLst>
      <p:ext uri="{BB962C8B-B14F-4D97-AF65-F5344CB8AC3E}">
        <p14:creationId xmlns:p14="http://schemas.microsoft.com/office/powerpoint/2010/main" val="2453129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99F65178-8642-4017-AB1F-A4FC735C8709}" type="slidenum">
              <a:rPr lang="en-US" smtClean="0"/>
              <a:t>5</a:t>
            </a:fld>
            <a:endParaRPr lang="en-US" dirty="0"/>
          </a:p>
        </p:txBody>
      </p:sp>
    </p:spTree>
    <p:extLst>
      <p:ext uri="{BB962C8B-B14F-4D97-AF65-F5344CB8AC3E}">
        <p14:creationId xmlns:p14="http://schemas.microsoft.com/office/powerpoint/2010/main" val="310613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99F65178-8642-4017-AB1F-A4FC735C8709}" type="slidenum">
              <a:rPr lang="en-US" smtClean="0"/>
              <a:t>9</a:t>
            </a:fld>
            <a:endParaRPr lang="en-US" dirty="0"/>
          </a:p>
        </p:txBody>
      </p:sp>
    </p:spTree>
    <p:extLst>
      <p:ext uri="{BB962C8B-B14F-4D97-AF65-F5344CB8AC3E}">
        <p14:creationId xmlns:p14="http://schemas.microsoft.com/office/powerpoint/2010/main" val="122554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99F65178-8642-4017-AB1F-A4FC735C8709}" type="slidenum">
              <a:rPr lang="en-US" smtClean="0"/>
              <a:t>11</a:t>
            </a:fld>
            <a:endParaRPr lang="en-US" dirty="0"/>
          </a:p>
        </p:txBody>
      </p:sp>
    </p:spTree>
    <p:extLst>
      <p:ext uri="{BB962C8B-B14F-4D97-AF65-F5344CB8AC3E}">
        <p14:creationId xmlns:p14="http://schemas.microsoft.com/office/powerpoint/2010/main" val="308560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99F65178-8642-4017-AB1F-A4FC735C8709}" type="slidenum">
              <a:rPr lang="en-US" smtClean="0"/>
              <a:t>12</a:t>
            </a:fld>
            <a:endParaRPr lang="en-US" dirty="0"/>
          </a:p>
        </p:txBody>
      </p:sp>
    </p:spTree>
    <p:extLst>
      <p:ext uri="{BB962C8B-B14F-4D97-AF65-F5344CB8AC3E}">
        <p14:creationId xmlns:p14="http://schemas.microsoft.com/office/powerpoint/2010/main" val="371608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99F65178-8642-4017-AB1F-A4FC735C8709}" type="slidenum">
              <a:rPr lang="en-US" smtClean="0"/>
              <a:t>13</a:t>
            </a:fld>
            <a:endParaRPr lang="en-US" dirty="0"/>
          </a:p>
        </p:txBody>
      </p:sp>
    </p:spTree>
    <p:extLst>
      <p:ext uri="{BB962C8B-B14F-4D97-AF65-F5344CB8AC3E}">
        <p14:creationId xmlns:p14="http://schemas.microsoft.com/office/powerpoint/2010/main" val="10645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0E0B-DB9F-451A-9620-6E455FFE76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5739FC-0ED4-4449-9A4F-6B22AADA0E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046449-53A3-4C42-AA18-E1FF8B1D9383}"/>
              </a:ext>
            </a:extLst>
          </p:cNvPr>
          <p:cNvSpPr>
            <a:spLocks noGrp="1"/>
          </p:cNvSpPr>
          <p:nvPr>
            <p:ph type="dt" sz="half" idx="10"/>
          </p:nvPr>
        </p:nvSpPr>
        <p:spPr/>
        <p:txBody>
          <a:bodyPr/>
          <a:lstStyle/>
          <a:p>
            <a:fld id="{FC569D6C-6117-4F1F-9424-918B55AE4E47}" type="datetimeFigureOut">
              <a:rPr lang="en-US" smtClean="0"/>
              <a:t>7/19/2022</a:t>
            </a:fld>
            <a:endParaRPr lang="en-US" dirty="0"/>
          </a:p>
        </p:txBody>
      </p:sp>
      <p:sp>
        <p:nvSpPr>
          <p:cNvPr id="5" name="Footer Placeholder 4">
            <a:extLst>
              <a:ext uri="{FF2B5EF4-FFF2-40B4-BE49-F238E27FC236}">
                <a16:creationId xmlns:a16="http://schemas.microsoft.com/office/drawing/2014/main" id="{DFC88802-7183-42EB-BE5B-0B9FC09014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7D8952-6451-43FC-B016-9A073A11A166}"/>
              </a:ext>
            </a:extLst>
          </p:cNvPr>
          <p:cNvSpPr>
            <a:spLocks noGrp="1"/>
          </p:cNvSpPr>
          <p:nvPr>
            <p:ph type="sldNum" sz="quarter" idx="12"/>
          </p:nvPr>
        </p:nvSpPr>
        <p:spPr/>
        <p:txBody>
          <a:bodyPr/>
          <a:lstStyle/>
          <a:p>
            <a:fld id="{75742CF8-EAEF-4ED9-806E-3B9348E1BDDE}" type="slidenum">
              <a:rPr lang="en-US" smtClean="0"/>
              <a:t>‹#›</a:t>
            </a:fld>
            <a:endParaRPr lang="en-US" dirty="0"/>
          </a:p>
        </p:txBody>
      </p:sp>
    </p:spTree>
    <p:extLst>
      <p:ext uri="{BB962C8B-B14F-4D97-AF65-F5344CB8AC3E}">
        <p14:creationId xmlns:p14="http://schemas.microsoft.com/office/powerpoint/2010/main" val="1996719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D098-EB97-440A-83AC-CE2A4E5608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539EF4-40BC-44E9-849B-2428222F20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04245-4BE7-4433-B87E-8C80CB758E5A}"/>
              </a:ext>
            </a:extLst>
          </p:cNvPr>
          <p:cNvSpPr>
            <a:spLocks noGrp="1"/>
          </p:cNvSpPr>
          <p:nvPr>
            <p:ph type="dt" sz="half" idx="10"/>
          </p:nvPr>
        </p:nvSpPr>
        <p:spPr/>
        <p:txBody>
          <a:bodyPr/>
          <a:lstStyle/>
          <a:p>
            <a:fld id="{FC569D6C-6117-4F1F-9424-918B55AE4E47}" type="datetimeFigureOut">
              <a:rPr lang="en-US" smtClean="0"/>
              <a:t>7/19/2022</a:t>
            </a:fld>
            <a:endParaRPr lang="en-US" dirty="0"/>
          </a:p>
        </p:txBody>
      </p:sp>
      <p:sp>
        <p:nvSpPr>
          <p:cNvPr id="5" name="Footer Placeholder 4">
            <a:extLst>
              <a:ext uri="{FF2B5EF4-FFF2-40B4-BE49-F238E27FC236}">
                <a16:creationId xmlns:a16="http://schemas.microsoft.com/office/drawing/2014/main" id="{402DEE2E-AEB3-4AE8-A5B8-0545C05AE5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FF9447-9A46-4053-9A63-2D3CB68D82A7}"/>
              </a:ext>
            </a:extLst>
          </p:cNvPr>
          <p:cNvSpPr>
            <a:spLocks noGrp="1"/>
          </p:cNvSpPr>
          <p:nvPr>
            <p:ph type="sldNum" sz="quarter" idx="12"/>
          </p:nvPr>
        </p:nvSpPr>
        <p:spPr/>
        <p:txBody>
          <a:bodyPr/>
          <a:lstStyle/>
          <a:p>
            <a:fld id="{75742CF8-EAEF-4ED9-806E-3B9348E1BDDE}" type="slidenum">
              <a:rPr lang="en-US" smtClean="0"/>
              <a:t>‹#›</a:t>
            </a:fld>
            <a:endParaRPr lang="en-US" dirty="0"/>
          </a:p>
        </p:txBody>
      </p:sp>
    </p:spTree>
    <p:extLst>
      <p:ext uri="{BB962C8B-B14F-4D97-AF65-F5344CB8AC3E}">
        <p14:creationId xmlns:p14="http://schemas.microsoft.com/office/powerpoint/2010/main" val="17506064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ATH: Photo Collag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10"/>
          <p:cNvSpPr>
            <a:spLocks noGrp="1"/>
          </p:cNvSpPr>
          <p:nvPr>
            <p:ph type="pic" sz="quarter" idx="14"/>
          </p:nvPr>
        </p:nvSpPr>
        <p:spPr>
          <a:xfrm>
            <a:off x="0" y="2314280"/>
            <a:ext cx="2133600" cy="2174047"/>
          </a:xfrm>
          <a:prstGeom prst="rect">
            <a:avLst/>
          </a:prstGeom>
        </p:spPr>
        <p:txBody>
          <a:bodyPr/>
          <a:lstStyle>
            <a:lvl1pPr>
              <a:defRPr/>
            </a:lvl1pPr>
          </a:lstStyle>
          <a:p>
            <a:r>
              <a:rPr lang="en-US"/>
              <a:t>Click icon to add picture</a:t>
            </a:r>
            <a:endParaRPr lang="en-US" dirty="0"/>
          </a:p>
        </p:txBody>
      </p:sp>
      <p:sp>
        <p:nvSpPr>
          <p:cNvPr id="7" name="Picture Placeholder 10"/>
          <p:cNvSpPr>
            <a:spLocks noGrp="1"/>
          </p:cNvSpPr>
          <p:nvPr>
            <p:ph type="pic" sz="quarter" idx="15"/>
          </p:nvPr>
        </p:nvSpPr>
        <p:spPr>
          <a:xfrm>
            <a:off x="2893661" y="1617789"/>
            <a:ext cx="2660104" cy="3567971"/>
          </a:xfrm>
          <a:prstGeom prst="rect">
            <a:avLst/>
          </a:prstGeom>
        </p:spPr>
        <p:txBody>
          <a:bodyPr/>
          <a:lstStyle/>
          <a:p>
            <a:r>
              <a:rPr lang="en-US"/>
              <a:t>Click icon to add picture</a:t>
            </a:r>
          </a:p>
        </p:txBody>
      </p:sp>
      <p:sp>
        <p:nvSpPr>
          <p:cNvPr id="8" name="Picture Placeholder 10"/>
          <p:cNvSpPr>
            <a:spLocks noGrp="1"/>
          </p:cNvSpPr>
          <p:nvPr>
            <p:ph type="pic" sz="quarter" idx="16"/>
          </p:nvPr>
        </p:nvSpPr>
        <p:spPr>
          <a:xfrm>
            <a:off x="6197600" y="1617789"/>
            <a:ext cx="2660104" cy="3567971"/>
          </a:xfrm>
          <a:prstGeom prst="rect">
            <a:avLst/>
          </a:prstGeom>
        </p:spPr>
        <p:txBody>
          <a:bodyPr/>
          <a:lstStyle/>
          <a:p>
            <a:r>
              <a:rPr lang="en-US"/>
              <a:t>Click icon to add picture</a:t>
            </a:r>
          </a:p>
        </p:txBody>
      </p:sp>
      <p:sp>
        <p:nvSpPr>
          <p:cNvPr id="9" name="Picture Placeholder 10"/>
          <p:cNvSpPr>
            <a:spLocks noGrp="1"/>
          </p:cNvSpPr>
          <p:nvPr>
            <p:ph type="pic" sz="quarter" idx="17"/>
          </p:nvPr>
        </p:nvSpPr>
        <p:spPr>
          <a:xfrm>
            <a:off x="9531896" y="2330814"/>
            <a:ext cx="2660104" cy="2157513"/>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spTree>
    <p:extLst>
      <p:ext uri="{BB962C8B-B14F-4D97-AF65-F5344CB8AC3E}">
        <p14:creationId xmlns:p14="http://schemas.microsoft.com/office/powerpoint/2010/main" val="3986555793"/>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6324600" y="838200"/>
            <a:ext cx="5610225" cy="5114731"/>
          </a:xfrm>
          <a:prstGeom prst="rect">
            <a:avLst/>
          </a:prstGeom>
          <a:noFill/>
          <a:ln>
            <a:noFill/>
          </a:ln>
        </p:spPr>
        <p:txBody>
          <a:bodyPr/>
          <a:lstStyle>
            <a:lvl1pPr marL="0" indent="0">
              <a:buNone/>
              <a:defRPr/>
            </a:lvl1pPr>
          </a:lstStyle>
          <a:p>
            <a:pPr lvl="0"/>
            <a:r>
              <a:rPr lang="en-US"/>
              <a:t>Edit Master text styles</a:t>
            </a:r>
          </a:p>
        </p:txBody>
      </p:sp>
      <p:sp>
        <p:nvSpPr>
          <p:cNvPr id="7"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32pt red: </a:t>
            </a:r>
            <a:r>
              <a:rPr lang="en-US" dirty="0"/>
              <a:t>Data vis, half-page graphic</a:t>
            </a:r>
          </a:p>
        </p:txBody>
      </p:sp>
      <p:sp>
        <p:nvSpPr>
          <p:cNvPr id="8"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16pt, black, 18pt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3323034453"/>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on color bac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6324600" y="0"/>
            <a:ext cx="5867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6602819" y="881994"/>
            <a:ext cx="5332006" cy="5145579"/>
          </a:xfrm>
          <a:prstGeom prst="rect">
            <a:avLst/>
          </a:prstGeom>
          <a:solidFill>
            <a:schemeClr val="bg2"/>
          </a:solidFill>
          <a:ln>
            <a:noFill/>
          </a:ln>
        </p:spPr>
        <p:txBody>
          <a:bodyPr/>
          <a:lstStyle>
            <a:lvl1pPr marL="0" indent="0">
              <a:buNone/>
              <a:defRPr/>
            </a:lvl1pPr>
          </a:lstStyle>
          <a:p>
            <a:pPr lvl="0"/>
            <a:r>
              <a:rPr lang="en-US"/>
              <a:t>Edit Master text styles</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8426"/>
            <a:ext cx="685309" cy="291104"/>
          </a:xfrm>
          <a:prstGeom prst="rect">
            <a:avLst/>
          </a:prstGeom>
        </p:spPr>
      </p:pic>
      <p:sp>
        <p:nvSpPr>
          <p:cNvPr id="9"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half-page graphic</a:t>
            </a:r>
          </a:p>
        </p:txBody>
      </p:sp>
      <p:sp>
        <p:nvSpPr>
          <p:cNvPr id="10"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367357502"/>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ATH: DataVis - two column, two graphic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762000"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0" y="847224"/>
            <a:ext cx="10816509" cy="1012465"/>
          </a:xfrm>
          <a:prstGeom prst="rect">
            <a:avLst/>
          </a:prstGeom>
        </p:spPr>
        <p:txBody>
          <a:bodyPr lIns="0" tIns="0" rIns="0" bIns="0"/>
          <a:lstStyle>
            <a:lvl1pPr marL="0" indent="0">
              <a:buNone/>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visual graphics</a:t>
            </a:r>
          </a:p>
        </p:txBody>
      </p:sp>
    </p:spTree>
    <p:extLst>
      <p:ext uri="{BB962C8B-B14F-4D97-AF65-F5344CB8AC3E}">
        <p14:creationId xmlns:p14="http://schemas.microsoft.com/office/powerpoint/2010/main" val="3633848928"/>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ATH: DataVis - two column, two graphics with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762001" y="2019300"/>
            <a:ext cx="5105399" cy="2767171"/>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43500" cy="2791235"/>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 graphics and description text</a:t>
            </a:r>
          </a:p>
        </p:txBody>
      </p:sp>
      <p:sp>
        <p:nvSpPr>
          <p:cNvPr id="9" name="Text Placeholder 6"/>
          <p:cNvSpPr>
            <a:spLocks noGrp="1"/>
          </p:cNvSpPr>
          <p:nvPr>
            <p:ph type="body" sz="quarter" idx="17" hasCustomPrompt="1"/>
          </p:nvPr>
        </p:nvSpPr>
        <p:spPr>
          <a:xfrm>
            <a:off x="762001" y="5116147"/>
            <a:ext cx="5105399"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 amount of text to accompany a data visualization.</a:t>
            </a:r>
          </a:p>
        </p:txBody>
      </p:sp>
      <p:sp>
        <p:nvSpPr>
          <p:cNvPr id="10" name="Text Placeholder 6"/>
          <p:cNvSpPr>
            <a:spLocks noGrp="1"/>
          </p:cNvSpPr>
          <p:nvPr>
            <p:ph type="body" sz="quarter" idx="18" hasCustomPrompt="1"/>
          </p:nvPr>
        </p:nvSpPr>
        <p:spPr>
          <a:xfrm>
            <a:off x="6324600" y="5116147"/>
            <a:ext cx="5156201"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 amount of text to accompany a data visualization.</a:t>
            </a:r>
          </a:p>
        </p:txBody>
      </p:sp>
    </p:spTree>
    <p:extLst>
      <p:ext uri="{BB962C8B-B14F-4D97-AF65-F5344CB8AC3E}">
        <p14:creationId xmlns:p14="http://schemas.microsoft.com/office/powerpoint/2010/main" val="625123389"/>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ATH: DataVis - two column, two graphics on color bac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762001"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8"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8426"/>
            <a:ext cx="685309" cy="291104"/>
          </a:xfrm>
          <a:prstGeom prst="rect">
            <a:avLst/>
          </a:prstGeom>
        </p:spPr>
      </p:pic>
      <p:sp>
        <p:nvSpPr>
          <p:cNvPr id="10"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 graphics with gray background</a:t>
            </a:r>
          </a:p>
        </p:txBody>
      </p:sp>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784796119"/>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ATH: DataVis - full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2"/>
          <p:cNvSpPr>
            <a:spLocks noGrp="1"/>
          </p:cNvSpPr>
          <p:nvPr>
            <p:ph sz="quarter" idx="14"/>
          </p:nvPr>
        </p:nvSpPr>
        <p:spPr>
          <a:xfrm>
            <a:off x="762000" y="2019300"/>
            <a:ext cx="10718799" cy="4099923"/>
          </a:xfrm>
          <a:prstGeom prst="rect">
            <a:avLst/>
          </a:prstGeom>
        </p:spPr>
        <p:txBody>
          <a:bodyPr/>
          <a:lstStyle>
            <a:lvl1pPr marL="0" indent="0">
              <a:spcBef>
                <a:spcPts val="0"/>
              </a:spcBef>
              <a:spcAft>
                <a:spcPts val="1800"/>
              </a:spcAft>
              <a:buNone/>
              <a:defRPr sz="1600"/>
            </a:lvl1pPr>
          </a:lstStyle>
          <a:p>
            <a:pPr lvl="0"/>
            <a:r>
              <a:rPr lang="en-US"/>
              <a:t>Edit Master text styles</a:t>
            </a:r>
          </a:p>
        </p:txBody>
      </p:sp>
      <p:sp>
        <p:nvSpPr>
          <p:cNvPr id="7"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large full page data visual graphic</a:t>
            </a:r>
          </a:p>
        </p:txBody>
      </p:sp>
    </p:spTree>
    <p:extLst>
      <p:ext uri="{BB962C8B-B14F-4D97-AF65-F5344CB8AC3E}">
        <p14:creationId xmlns:p14="http://schemas.microsoft.com/office/powerpoint/2010/main" val="1659900748"/>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PATH: DataVis -  Small tabl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able Placeholder 3"/>
          <p:cNvSpPr>
            <a:spLocks noGrp="1"/>
          </p:cNvSpPr>
          <p:nvPr>
            <p:ph type="tbl" sz="quarter" idx="16" hasCustomPrompt="1"/>
          </p:nvPr>
        </p:nvSpPr>
        <p:spPr>
          <a:xfrm>
            <a:off x="762000" y="2743200"/>
            <a:ext cx="10718800" cy="3200400"/>
          </a:xfrm>
          <a:prstGeom prst="rect">
            <a:avLst/>
          </a:prstGeom>
        </p:spPr>
        <p:txBody>
          <a:bodyPr/>
          <a:lstStyle>
            <a:lvl1pPr marL="0" indent="0">
              <a:buNone/>
              <a:defRPr baseline="0">
                <a:solidFill>
                  <a:schemeClr val="tx1"/>
                </a:solidFill>
              </a:defRPr>
            </a:lvl1pPr>
          </a:lstStyle>
          <a:p>
            <a:r>
              <a:rPr lang="en-US" dirty="0"/>
              <a:t>Small Table – Red is the preferred color for tables; however, you can change the color within the data visualization palette if needed</a:t>
            </a:r>
          </a:p>
        </p:txBody>
      </p:sp>
      <p:sp>
        <p:nvSpPr>
          <p:cNvPr id="7" name="Text Placeholder 5"/>
          <p:cNvSpPr>
            <a:spLocks noGrp="1"/>
          </p:cNvSpPr>
          <p:nvPr>
            <p:ph type="body" sz="quarter" idx="17" hasCustomPrompt="1"/>
          </p:nvPr>
        </p:nvSpPr>
        <p:spPr>
          <a:xfrm>
            <a:off x="762000" y="2019300"/>
            <a:ext cx="10718800" cy="647700"/>
          </a:xfrm>
          <a:prstGeom prst="rect">
            <a:avLst/>
          </a:prstGeom>
        </p:spPr>
        <p:txBody>
          <a:bodyPr anchor="b" anchorCtr="0"/>
          <a:lstStyle>
            <a:lvl1pPr marL="0" indent="0">
              <a:spcBef>
                <a:spcPts val="0"/>
              </a:spcBef>
              <a:spcAft>
                <a:spcPts val="1800"/>
              </a:spcAft>
              <a:buNone/>
              <a:defRPr sz="1600" baseline="0">
                <a:solidFill>
                  <a:schemeClr val="tx1"/>
                </a:solidFill>
                <a:latin typeface="+mn-lt"/>
              </a:defRPr>
            </a:lvl1pPr>
            <a:lvl2pPr marL="457200" indent="0">
              <a:buNone/>
              <a:defRPr sz="2000">
                <a:latin typeface="+mn-lt"/>
              </a:defRPr>
            </a:lvl2pPr>
            <a:lvl3pPr marL="914400" indent="0">
              <a:buNone/>
              <a:defRPr sz="1800">
                <a:latin typeface="+mn-lt"/>
              </a:defRPr>
            </a:lvl3pPr>
            <a:lvl4pPr marL="1371600" indent="0">
              <a:buNone/>
              <a:defRPr sz="1600">
                <a:latin typeface="+mn-lt"/>
              </a:defRPr>
            </a:lvl4pPr>
            <a:lvl5pPr marL="1828800" indent="0">
              <a:buNone/>
              <a:defRPr sz="1600">
                <a:latin typeface="+mn-lt"/>
              </a:defRPr>
            </a:lvl5pPr>
          </a:lstStyle>
          <a:p>
            <a:pPr lvl="0"/>
            <a:r>
              <a:rPr lang="en-US" dirty="0"/>
              <a:t>Body text – Arial 16 pt., black, 18 pt. paragraph spacing after: This text is used for a small description or title to accompany the table below. The page should look clear and concise. </a:t>
            </a:r>
          </a:p>
        </p:txBody>
      </p:sp>
      <p:sp>
        <p:nvSpPr>
          <p:cNvPr id="8" name="Text Placeholder 4"/>
          <p:cNvSpPr>
            <a:spLocks noGrp="1"/>
          </p:cNvSpPr>
          <p:nvPr>
            <p:ph type="body" sz="quarter" idx="18"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Title with body text and small table graphic</a:t>
            </a:r>
          </a:p>
        </p:txBody>
      </p:sp>
    </p:spTree>
    <p:extLst>
      <p:ext uri="{BB962C8B-B14F-4D97-AF65-F5344CB8AC3E}">
        <p14:creationId xmlns:p14="http://schemas.microsoft.com/office/powerpoint/2010/main" val="1073241851"/>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PATH: DataVis - Larg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able Placeholder 3"/>
          <p:cNvSpPr>
            <a:spLocks noGrp="1"/>
          </p:cNvSpPr>
          <p:nvPr>
            <p:ph type="tbl" sz="quarter" idx="16" hasCustomPrompt="1"/>
          </p:nvPr>
        </p:nvSpPr>
        <p:spPr>
          <a:xfrm>
            <a:off x="762000" y="849086"/>
            <a:ext cx="10718800" cy="5094514"/>
          </a:xfrm>
          <a:prstGeom prst="rect">
            <a:avLst/>
          </a:prstGeom>
        </p:spPr>
        <p:txBody>
          <a:bodyPr/>
          <a:lstStyle>
            <a:lvl1pPr marL="0" indent="0">
              <a:buNone/>
              <a:defRPr baseline="0">
                <a:solidFill>
                  <a:schemeClr val="tx1"/>
                </a:solidFill>
              </a:defRPr>
            </a:lvl1pPr>
          </a:lstStyle>
          <a:p>
            <a:r>
              <a:rPr lang="en-US" dirty="0"/>
              <a:t>Full page Table – Red is the preferred color for tables; however, you can change the color within the data visualization palette if needed</a:t>
            </a:r>
          </a:p>
        </p:txBody>
      </p:sp>
    </p:spTree>
    <p:extLst>
      <p:ext uri="{BB962C8B-B14F-4D97-AF65-F5344CB8AC3E}">
        <p14:creationId xmlns:p14="http://schemas.microsoft.com/office/powerpoint/2010/main" val="2765535123"/>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TH: Red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76341498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6FDE16-D637-45F9-A964-64EF936709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5F4D1C-15F4-4622-9588-2F991A1BE1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7D4B9B-8BEB-49C5-80B5-68321E843F77}"/>
              </a:ext>
            </a:extLst>
          </p:cNvPr>
          <p:cNvSpPr>
            <a:spLocks noGrp="1"/>
          </p:cNvSpPr>
          <p:nvPr>
            <p:ph type="dt" sz="half" idx="10"/>
          </p:nvPr>
        </p:nvSpPr>
        <p:spPr/>
        <p:txBody>
          <a:bodyPr/>
          <a:lstStyle/>
          <a:p>
            <a:fld id="{FC569D6C-6117-4F1F-9424-918B55AE4E47}" type="datetimeFigureOut">
              <a:rPr lang="en-US" smtClean="0"/>
              <a:t>7/19/2022</a:t>
            </a:fld>
            <a:endParaRPr lang="en-US" dirty="0"/>
          </a:p>
        </p:txBody>
      </p:sp>
      <p:sp>
        <p:nvSpPr>
          <p:cNvPr id="5" name="Footer Placeholder 4">
            <a:extLst>
              <a:ext uri="{FF2B5EF4-FFF2-40B4-BE49-F238E27FC236}">
                <a16:creationId xmlns:a16="http://schemas.microsoft.com/office/drawing/2014/main" id="{1522EA7B-7CE9-45A7-84F3-61E63C37CC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915174-59E2-4BC1-83FC-5FC353085690}"/>
              </a:ext>
            </a:extLst>
          </p:cNvPr>
          <p:cNvSpPr>
            <a:spLocks noGrp="1"/>
          </p:cNvSpPr>
          <p:nvPr>
            <p:ph type="sldNum" sz="quarter" idx="12"/>
          </p:nvPr>
        </p:nvSpPr>
        <p:spPr/>
        <p:txBody>
          <a:bodyPr/>
          <a:lstStyle/>
          <a:p>
            <a:fld id="{75742CF8-EAEF-4ED9-806E-3B9348E1BDDE}" type="slidenum">
              <a:rPr lang="en-US" smtClean="0"/>
              <a:t>‹#›</a:t>
            </a:fld>
            <a:endParaRPr lang="en-US" dirty="0"/>
          </a:p>
        </p:txBody>
      </p:sp>
    </p:spTree>
    <p:extLst>
      <p:ext uri="{BB962C8B-B14F-4D97-AF65-F5344CB8AC3E}">
        <p14:creationId xmlns:p14="http://schemas.microsoft.com/office/powerpoint/2010/main" val="27536045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PATH: Red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p:grpSpPr>
        <p:sp>
          <p:nvSpPr>
            <p:cNvPr id="8" name="Oval 7"/>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55279319"/>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ATH: Red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893508892"/>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TH: Purple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7612099"/>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ATH: Purple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4"/>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13" name="Text Placeholder 10"/>
          <p:cNvSpPr>
            <a:spLocks noGrp="1"/>
          </p:cNvSpPr>
          <p:nvPr>
            <p:ph type="body" sz="quarter" idx="11"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058511565"/>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PATH: Purple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700597639"/>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PATH: Teal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4243479838"/>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PATH: Teal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3"/>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999657384"/>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PATH: Teal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981598163"/>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PATH: Green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920986170"/>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PATH: Green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5"/>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72478441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1477564898"/>
      </p:ext>
    </p:extLst>
  </p:cSld>
  <p:clrMapOvr>
    <a:masterClrMapping/>
  </p:clrMapOvr>
  <p:extLst>
    <p:ext uri="{DCECCB84-F9BA-43D5-87BE-67443E8EF086}">
      <p15:sldGuideLst xmlns:p15="http://schemas.microsoft.com/office/powerpoint/2012/main">
        <p15:guide id="1" orient="horz" pos="48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TH: Green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534034120"/>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PATH: Red/Tea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005A8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757306557"/>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PATH: Purple/green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794942761"/>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ATH: Green/purple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37379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686103318"/>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PATH: Teal/red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757814413"/>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TH: Red/red impact graphic">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p:cNvSpPr/>
          <p:nvPr/>
        </p:nvSpPr>
        <p:spPr>
          <a:xfrm>
            <a:off x="3137632" y="851824"/>
            <a:ext cx="5959926"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7"/>
          <p:cNvSpPr/>
          <p:nvPr/>
        </p:nvSpPr>
        <p:spPr>
          <a:xfrm>
            <a:off x="1" y="792108"/>
            <a:ext cx="3014597"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8"/>
          <p:cNvSpPr/>
          <p:nvPr/>
        </p:nvSpPr>
        <p:spPr>
          <a:xfrm>
            <a:off x="9746018" y="857664"/>
            <a:ext cx="2453261"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3"/>
          <p:cNvSpPr>
            <a:spLocks noGrp="1"/>
          </p:cNvSpPr>
          <p:nvPr>
            <p:ph type="body" sz="quarter" idx="13" hasCustomPrompt="1"/>
          </p:nvPr>
        </p:nvSpPr>
        <p:spPr>
          <a:xfrm>
            <a:off x="4430081" y="2406422"/>
            <a:ext cx="3375025" cy="1200150"/>
          </a:xfrm>
          <a:prstGeom prst="rect">
            <a:avLst/>
          </a:prstGeom>
        </p:spPr>
        <p:txBody>
          <a:bodyPr lIns="0" tIns="0" rIns="0" bIns="0"/>
          <a:lstStyle>
            <a:lvl1pPr algn="ctr">
              <a:defRPr sz="8200">
                <a:solidFill>
                  <a:schemeClr val="tx1"/>
                </a:solidFill>
              </a:defRPr>
            </a:lvl1pPr>
          </a:lstStyle>
          <a:p>
            <a:pPr lvl="0"/>
            <a:r>
              <a:rPr lang="en-US" dirty="0"/>
              <a:t>100%</a:t>
            </a:r>
          </a:p>
        </p:txBody>
      </p:sp>
      <p:sp>
        <p:nvSpPr>
          <p:cNvPr id="11" name="Text Placeholder 13"/>
          <p:cNvSpPr>
            <a:spLocks noGrp="1"/>
          </p:cNvSpPr>
          <p:nvPr>
            <p:ph type="body" sz="quarter" idx="14" hasCustomPrompt="1"/>
          </p:nvPr>
        </p:nvSpPr>
        <p:spPr>
          <a:xfrm>
            <a:off x="4430081" y="3654197"/>
            <a:ext cx="3375025" cy="928024"/>
          </a:xfrm>
          <a:prstGeom prst="rect">
            <a:avLst/>
          </a:prstGeom>
        </p:spPr>
        <p:txBody>
          <a:bodyPr lIns="0" tIns="0" rIns="0" bIns="0"/>
          <a:lstStyle>
            <a:lvl1pPr algn="ctr">
              <a:defRPr sz="1600">
                <a:solidFill>
                  <a:schemeClr val="tx1"/>
                </a:solidFill>
              </a:defRPr>
            </a:lvl1pPr>
          </a:lstStyle>
          <a:p>
            <a:pPr lvl="0"/>
            <a:r>
              <a:rPr lang="en-US" dirty="0"/>
              <a:t>Further context</a:t>
            </a:r>
          </a:p>
          <a:p>
            <a:pPr lvl="0"/>
            <a:r>
              <a:rPr lang="en-US" dirty="0"/>
              <a:t>for number(s)</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465384272"/>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PATH: Final slides - contact info">
    <p:spTree>
      <p:nvGrpSpPr>
        <p:cNvPr id="1" name=""/>
        <p:cNvGrpSpPr/>
        <p:nvPr/>
      </p:nvGrpSpPr>
      <p:grpSpPr>
        <a:xfrm>
          <a:off x="0" y="0"/>
          <a:ext cx="0" cy="0"/>
          <a:chOff x="0" y="0"/>
          <a:chExt cx="0" cy="0"/>
        </a:xfrm>
      </p:grpSpPr>
      <p:sp>
        <p:nvSpPr>
          <p:cNvPr id="3" name="TextBox 2"/>
          <p:cNvSpPr txBox="1"/>
          <p:nvPr/>
        </p:nvSpPr>
        <p:spPr>
          <a:xfrm>
            <a:off x="762000" y="2743201"/>
            <a:ext cx="3305907" cy="1538883"/>
          </a:xfrm>
          <a:prstGeom prst="rect">
            <a:avLst/>
          </a:prstGeom>
          <a:noFill/>
        </p:spPr>
        <p:txBody>
          <a:bodyPr wrap="square" lIns="0" tIns="0" rIns="0" bIns="0" rtlCol="0" anchor="t">
            <a:spAutoFit/>
          </a:body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For more information contact:</a:t>
            </a:r>
          </a:p>
        </p:txBody>
      </p:sp>
      <p:sp>
        <p:nvSpPr>
          <p:cNvPr id="9" name="Text Placeholder 7"/>
          <p:cNvSpPr>
            <a:spLocks noGrp="1"/>
          </p:cNvSpPr>
          <p:nvPr>
            <p:ph type="body" sz="quarter" idx="10" hasCustomPrompt="1"/>
          </p:nvPr>
        </p:nvSpPr>
        <p:spPr>
          <a:xfrm>
            <a:off x="6324600" y="2802268"/>
            <a:ext cx="4219575" cy="2768108"/>
          </a:xfrm>
          <a:prstGeom prst="rect">
            <a:avLst/>
          </a:prstGeom>
        </p:spPr>
        <p:txBody>
          <a:bodyPr/>
          <a:lstStyle>
            <a:lvl1pPr>
              <a:spcBef>
                <a:spcPts val="0"/>
              </a:spcBef>
              <a:spcAft>
                <a:spcPts val="600"/>
              </a:spcAft>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First and Last name</a:t>
            </a:r>
          </a:p>
          <a:p>
            <a:pPr lvl="0"/>
            <a:r>
              <a:rPr lang="en-US" dirty="0"/>
              <a:t>email@path.org</a:t>
            </a:r>
          </a:p>
          <a:p>
            <a:pPr lvl="0"/>
            <a:endParaRPr lang="en-US" dirty="0"/>
          </a:p>
          <a:p>
            <a:pPr lvl="0"/>
            <a:r>
              <a:rPr lang="en-US" dirty="0"/>
              <a:t>First and Last name</a:t>
            </a:r>
          </a:p>
          <a:p>
            <a:pPr lvl="0"/>
            <a:r>
              <a:rPr lang="en-US" dirty="0"/>
              <a:t>email@path.org</a:t>
            </a:r>
          </a:p>
        </p:txBody>
      </p:sp>
      <p:sp>
        <p:nvSpPr>
          <p:cNvPr id="4" name="Rectangle 3"/>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624408"/>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PATH: Final slides - closing slide Beig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3051" y="2977252"/>
            <a:ext cx="2105898" cy="886489"/>
          </a:xfrm>
          <a:prstGeom prst="rect">
            <a:avLst/>
          </a:prstGeom>
        </p:spPr>
      </p:pic>
    </p:spTree>
    <p:extLst>
      <p:ext uri="{BB962C8B-B14F-4D97-AF65-F5344CB8AC3E}">
        <p14:creationId xmlns:p14="http://schemas.microsoft.com/office/powerpoint/2010/main" val="4099097936"/>
      </p:ext>
    </p:extLst>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PATH: Final slides - closing slide Re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3051" y="3016866"/>
            <a:ext cx="2105898" cy="807260"/>
          </a:xfrm>
          <a:prstGeom prst="rect">
            <a:avLst/>
          </a:prstGeom>
        </p:spPr>
      </p:pic>
    </p:spTree>
    <p:extLst>
      <p:ext uri="{BB962C8B-B14F-4D97-AF65-F5344CB8AC3E}">
        <p14:creationId xmlns:p14="http://schemas.microsoft.com/office/powerpoint/2010/main" val="1037185256"/>
      </p:ext>
    </p:extLst>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REFERENCE ONLY: PATH Color palette">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325563" y="557920"/>
            <a:ext cx="32908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Core Colors</a:t>
            </a:r>
          </a:p>
        </p:txBody>
      </p:sp>
      <p:sp>
        <p:nvSpPr>
          <p:cNvPr id="45" name="TextBox 44"/>
          <p:cNvSpPr txBox="1">
            <a:spLocks noChangeArrowheads="1"/>
          </p:cNvSpPr>
          <p:nvPr/>
        </p:nvSpPr>
        <p:spPr bwMode="auto">
          <a:xfrm>
            <a:off x="1320007"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Hero</a:t>
            </a:r>
          </a:p>
        </p:txBody>
      </p:sp>
      <p:sp>
        <p:nvSpPr>
          <p:cNvPr id="46" name="TextBox 45"/>
          <p:cNvSpPr txBox="1">
            <a:spLocks noChangeArrowheads="1"/>
          </p:cNvSpPr>
          <p:nvPr/>
        </p:nvSpPr>
        <p:spPr bwMode="auto">
          <a:xfrm>
            <a:off x="7524962" y="768402"/>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Typographic</a:t>
            </a:r>
          </a:p>
        </p:txBody>
      </p:sp>
      <p:sp>
        <p:nvSpPr>
          <p:cNvPr id="47" name="TextBox 46"/>
          <p:cNvSpPr txBox="1">
            <a:spLocks noChangeArrowheads="1"/>
          </p:cNvSpPr>
          <p:nvPr/>
        </p:nvSpPr>
        <p:spPr bwMode="auto">
          <a:xfrm>
            <a:off x="4441975"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Neutral backgrounds</a:t>
            </a:r>
          </a:p>
        </p:txBody>
      </p:sp>
      <p:sp>
        <p:nvSpPr>
          <p:cNvPr id="4" name="Rectangle 3"/>
          <p:cNvSpPr/>
          <p:nvPr/>
        </p:nvSpPr>
        <p:spPr bwMode="auto">
          <a:xfrm>
            <a:off x="1327477" y="1065640"/>
            <a:ext cx="2927589" cy="2080937"/>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PATH Red</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grpSp>
        <p:nvGrpSpPr>
          <p:cNvPr id="48" name="Group 47"/>
          <p:cNvGrpSpPr/>
          <p:nvPr/>
        </p:nvGrpSpPr>
        <p:grpSpPr>
          <a:xfrm>
            <a:off x="4441975" y="1065641"/>
            <a:ext cx="2911985" cy="2080936"/>
            <a:chOff x="5672138" y="1152160"/>
            <a:chExt cx="2042205" cy="2080936"/>
          </a:xfrm>
        </p:grpSpPr>
        <p:sp>
          <p:nvSpPr>
            <p:cNvPr id="6" name="Rectangle 5"/>
            <p:cNvSpPr/>
            <p:nvPr/>
          </p:nvSpPr>
          <p:spPr bwMode="auto">
            <a:xfrm>
              <a:off x="5672138" y="1152160"/>
              <a:ext cx="2042205" cy="103429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rgbClr val="454E60"/>
                  </a:solidFill>
                  <a:latin typeface="Arial" panose="020B0604020202020204" pitchFamily="34" charset="0"/>
                  <a:cs typeface="Arial" panose="020B0604020202020204" pitchFamily="34" charset="0"/>
                </a:rPr>
                <a:t>PATH Light Gray</a:t>
              </a:r>
            </a:p>
            <a:p>
              <a:pPr>
                <a:defRPr/>
              </a:pPr>
              <a:r>
                <a:rPr lang="en-US" sz="600" dirty="0">
                  <a:solidFill>
                    <a:srgbClr val="454E60"/>
                  </a:solidFill>
                  <a:latin typeface="Arial" panose="020B0604020202020204" pitchFamily="34" charset="0"/>
                  <a:cs typeface="Arial" panose="020B0604020202020204" pitchFamily="34" charset="0"/>
                </a:rPr>
                <a:t>RGB: 232, 234, 235</a:t>
              </a:r>
              <a:br>
                <a:rPr lang="en-US" sz="600" dirty="0">
                  <a:solidFill>
                    <a:srgbClr val="454E60"/>
                  </a:solidFill>
                  <a:latin typeface="Arial" panose="020B0604020202020204" pitchFamily="34" charset="0"/>
                  <a:cs typeface="Arial" panose="020B0604020202020204" pitchFamily="34" charset="0"/>
                </a:rPr>
              </a:br>
              <a:r>
                <a:rPr lang="en-US" sz="600" dirty="0">
                  <a:solidFill>
                    <a:srgbClr val="454E60"/>
                  </a:solidFill>
                  <a:latin typeface="Arial" panose="020B0604020202020204" pitchFamily="34" charset="0"/>
                  <a:cs typeface="Arial" panose="020B0604020202020204" pitchFamily="34" charset="0"/>
                </a:rPr>
                <a:t>HEX: E8EAEB</a:t>
              </a:r>
            </a:p>
          </p:txBody>
        </p:sp>
        <p:sp>
          <p:nvSpPr>
            <p:cNvPr id="41" name="Rectangle 40"/>
            <p:cNvSpPr/>
            <p:nvPr/>
          </p:nvSpPr>
          <p:spPr bwMode="auto">
            <a:xfrm>
              <a:off x="5672138" y="2265617"/>
              <a:ext cx="2042205" cy="96747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rgbClr val="454E60"/>
                  </a:solidFill>
                  <a:latin typeface="Arial" panose="020B0604020202020204" pitchFamily="34" charset="0"/>
                  <a:cs typeface="Arial" panose="020B0604020202020204" pitchFamily="34" charset="0"/>
                </a:rPr>
                <a:t>PATH Beige</a:t>
              </a:r>
            </a:p>
            <a:p>
              <a:pPr>
                <a:defRPr/>
              </a:pPr>
              <a:r>
                <a:rPr lang="en-US" sz="600" dirty="0">
                  <a:solidFill>
                    <a:srgbClr val="454E60"/>
                  </a:solidFill>
                  <a:latin typeface="Arial" panose="020B0604020202020204" pitchFamily="34" charset="0"/>
                  <a:cs typeface="Arial" panose="020B0604020202020204" pitchFamily="34" charset="0"/>
                </a:rPr>
                <a:t>RGB: 244, 237, 231</a:t>
              </a:r>
              <a:br>
                <a:rPr lang="en-US" sz="600" dirty="0">
                  <a:solidFill>
                    <a:srgbClr val="454E60"/>
                  </a:solidFill>
                  <a:latin typeface="Arial" panose="020B0604020202020204" pitchFamily="34" charset="0"/>
                  <a:cs typeface="Arial" panose="020B0604020202020204" pitchFamily="34" charset="0"/>
                </a:rPr>
              </a:br>
              <a:r>
                <a:rPr lang="en-US" sz="600" dirty="0">
                  <a:solidFill>
                    <a:srgbClr val="454E60"/>
                  </a:solidFill>
                  <a:latin typeface="Arial" panose="020B0604020202020204" pitchFamily="34" charset="0"/>
                  <a:cs typeface="Arial" panose="020B0604020202020204" pitchFamily="34" charset="0"/>
                </a:rPr>
                <a:t>HEX: F4EDE7</a:t>
              </a:r>
            </a:p>
          </p:txBody>
        </p:sp>
      </p:grpSp>
      <p:grpSp>
        <p:nvGrpSpPr>
          <p:cNvPr id="3" name="Group 2"/>
          <p:cNvGrpSpPr/>
          <p:nvPr/>
        </p:nvGrpSpPr>
        <p:grpSpPr>
          <a:xfrm>
            <a:off x="7524962" y="1071815"/>
            <a:ext cx="2890429" cy="2080936"/>
            <a:chOff x="3512449" y="1152160"/>
            <a:chExt cx="2027087" cy="2080936"/>
          </a:xfrm>
        </p:grpSpPr>
        <p:sp>
          <p:nvSpPr>
            <p:cNvPr id="5" name="Rectangle 4"/>
            <p:cNvSpPr/>
            <p:nvPr/>
          </p:nvSpPr>
          <p:spPr bwMode="auto">
            <a:xfrm>
              <a:off x="3512449" y="1152160"/>
              <a:ext cx="2027087" cy="1034294"/>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latin typeface="Arial" panose="020B0604020202020204" pitchFamily="34" charset="0"/>
                  <a:cs typeface="Arial" panose="020B0604020202020204" pitchFamily="34" charset="0"/>
                </a:rPr>
                <a:t>PATH Gray</a:t>
              </a:r>
            </a:p>
            <a:p>
              <a:pPr>
                <a:defRPr/>
              </a:pPr>
              <a:r>
                <a:rPr lang="en-US" sz="600" dirty="0">
                  <a:latin typeface="Arial" panose="020B0604020202020204" pitchFamily="34" charset="0"/>
                  <a:cs typeface="Arial" panose="020B0604020202020204" pitchFamily="34" charset="0"/>
                </a:rPr>
                <a:t>RGB: 70, 79, 97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464F60</a:t>
              </a:r>
            </a:p>
          </p:txBody>
        </p:sp>
        <p:sp>
          <p:nvSpPr>
            <p:cNvPr id="43" name="Rectangle 42"/>
            <p:cNvSpPr/>
            <p:nvPr/>
          </p:nvSpPr>
          <p:spPr bwMode="auto">
            <a:xfrm>
              <a:off x="3512449" y="2265617"/>
              <a:ext cx="2027087" cy="9674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latin typeface="Arial" panose="020B0604020202020204" pitchFamily="34" charset="0"/>
                  <a:cs typeface="Arial" panose="020B0604020202020204" pitchFamily="34" charset="0"/>
                </a:rPr>
                <a:t>Black</a:t>
              </a:r>
            </a:p>
            <a:p>
              <a:pPr>
                <a:defRPr/>
              </a:pPr>
              <a:r>
                <a:rPr lang="en-US" sz="600" dirty="0">
                  <a:latin typeface="Arial" panose="020B0604020202020204" pitchFamily="34" charset="0"/>
                  <a:cs typeface="Arial" panose="020B0604020202020204" pitchFamily="34" charset="0"/>
                </a:rPr>
                <a:t>RGB: 0, 0, 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000000</a:t>
              </a:r>
            </a:p>
          </p:txBody>
        </p:sp>
      </p:grpSp>
      <p:sp>
        <p:nvSpPr>
          <p:cNvPr id="44" name="TextBox 43"/>
          <p:cNvSpPr txBox="1">
            <a:spLocks noChangeArrowheads="1"/>
          </p:cNvSpPr>
          <p:nvPr/>
        </p:nvSpPr>
        <p:spPr bwMode="auto">
          <a:xfrm>
            <a:off x="1327477" y="3540982"/>
            <a:ext cx="4692484"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Support Colors</a:t>
            </a:r>
          </a:p>
        </p:txBody>
      </p:sp>
      <p:grpSp>
        <p:nvGrpSpPr>
          <p:cNvPr id="2" name="Group 1"/>
          <p:cNvGrpSpPr/>
          <p:nvPr/>
        </p:nvGrpSpPr>
        <p:grpSpPr>
          <a:xfrm>
            <a:off x="1320007" y="3828359"/>
            <a:ext cx="9117700" cy="2199908"/>
            <a:chOff x="1320007" y="3638705"/>
            <a:chExt cx="3966706" cy="2616863"/>
          </a:xfrm>
        </p:grpSpPr>
        <p:cxnSp>
          <p:nvCxnSpPr>
            <p:cNvPr id="66" name="Straight Connector 65"/>
            <p:cNvCxnSpPr/>
            <p:nvPr/>
          </p:nvCxnSpPr>
          <p:spPr>
            <a:xfrm>
              <a:off x="3322253" y="4592320"/>
              <a:ext cx="0" cy="115146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1320007" y="3638705"/>
              <a:ext cx="3966706" cy="821046"/>
              <a:chOff x="7039149" y="3042090"/>
              <a:chExt cx="3966706" cy="821046"/>
            </a:xfrm>
          </p:grpSpPr>
          <p:sp>
            <p:nvSpPr>
              <p:cNvPr id="68" name="Rectangle 67"/>
              <p:cNvSpPr/>
              <p:nvPr/>
            </p:nvSpPr>
            <p:spPr bwMode="auto">
              <a:xfrm>
                <a:off x="7039149" y="3042090"/>
                <a:ext cx="957716" cy="8210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bg1"/>
                    </a:solidFill>
                    <a:latin typeface="Arial" panose="020B0604020202020204" pitchFamily="34" charset="0"/>
                    <a:cs typeface="Arial" panose="020B0604020202020204" pitchFamily="34" charset="0"/>
                  </a:rPr>
                  <a:t>Dark Red</a:t>
                </a:r>
              </a:p>
              <a:p>
                <a:pPr>
                  <a:defRPr/>
                </a:pPr>
                <a:r>
                  <a:rPr lang="en-US" sz="600" dirty="0">
                    <a:solidFill>
                      <a:schemeClr val="bg1"/>
                    </a:solidFill>
                    <a:latin typeface="Arial" panose="020B0604020202020204" pitchFamily="34" charset="0"/>
                    <a:cs typeface="Arial" panose="020B0604020202020204" pitchFamily="34" charset="0"/>
                  </a:rPr>
                  <a:t>RGB: 168,</a:t>
                </a:r>
                <a:r>
                  <a:rPr lang="en-US" sz="600" baseline="0" dirty="0">
                    <a:solidFill>
                      <a:schemeClr val="bg1"/>
                    </a:solidFill>
                    <a:latin typeface="Arial" panose="020B0604020202020204" pitchFamily="34" charset="0"/>
                    <a:cs typeface="Arial" panose="020B0604020202020204" pitchFamily="34" charset="0"/>
                  </a:rPr>
                  <a:t> 0, 30</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A8001E</a:t>
                </a:r>
              </a:p>
            </p:txBody>
          </p:sp>
          <p:sp>
            <p:nvSpPr>
              <p:cNvPr id="69" name="Rectangle 68"/>
              <p:cNvSpPr/>
              <p:nvPr/>
            </p:nvSpPr>
            <p:spPr bwMode="auto">
              <a:xfrm>
                <a:off x="8043449" y="3047158"/>
                <a:ext cx="957716" cy="802137"/>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Purple</a:t>
                </a:r>
              </a:p>
              <a:p>
                <a:pPr>
                  <a:defRPr/>
                </a:pPr>
                <a:r>
                  <a:rPr lang="en-US" sz="600" dirty="0">
                    <a:latin typeface="Arial" panose="020B0604020202020204" pitchFamily="34" charset="0"/>
                    <a:cs typeface="Arial" panose="020B0604020202020204" pitchFamily="34" charset="0"/>
                  </a:rPr>
                  <a:t>RGB: 55, 55,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37379B</a:t>
                </a:r>
              </a:p>
            </p:txBody>
          </p:sp>
          <p:sp>
            <p:nvSpPr>
              <p:cNvPr id="70" name="Rectangle 69"/>
              <p:cNvSpPr/>
              <p:nvPr/>
            </p:nvSpPr>
            <p:spPr bwMode="auto">
              <a:xfrm>
                <a:off x="9045794" y="3042090"/>
                <a:ext cx="957716" cy="802137"/>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Teal</a:t>
                </a:r>
              </a:p>
              <a:p>
                <a:pPr>
                  <a:defRPr/>
                </a:pPr>
                <a:r>
                  <a:rPr lang="en-US" sz="600" dirty="0">
                    <a:latin typeface="Arial" panose="020B0604020202020204" pitchFamily="34" charset="0"/>
                    <a:cs typeface="Arial" panose="020B0604020202020204" pitchFamily="34" charset="0"/>
                  </a:rPr>
                  <a:t>RGB: 0, 90, 135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005A87</a:t>
                </a:r>
              </a:p>
            </p:txBody>
          </p:sp>
          <p:sp>
            <p:nvSpPr>
              <p:cNvPr id="71" name="Rectangle 70"/>
              <p:cNvSpPr/>
              <p:nvPr/>
            </p:nvSpPr>
            <p:spPr bwMode="auto">
              <a:xfrm>
                <a:off x="10048139" y="3042090"/>
                <a:ext cx="957716" cy="802136"/>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Green</a:t>
                </a:r>
              </a:p>
              <a:p>
                <a:pPr>
                  <a:defRPr/>
                </a:pPr>
                <a:r>
                  <a:rPr lang="en-US" sz="600" dirty="0">
                    <a:solidFill>
                      <a:schemeClr val="bg1"/>
                    </a:solidFill>
                    <a:latin typeface="Arial" panose="020B0604020202020204" pitchFamily="34" charset="0"/>
                    <a:cs typeface="Arial" panose="020B0604020202020204" pitchFamily="34" charset="0"/>
                  </a:rPr>
                  <a:t>RGB: 5, 110, 35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056E23</a:t>
                </a:r>
              </a:p>
            </p:txBody>
          </p:sp>
        </p:grpSp>
        <p:grpSp>
          <p:nvGrpSpPr>
            <p:cNvPr id="72" name="Group 71"/>
            <p:cNvGrpSpPr/>
            <p:nvPr/>
          </p:nvGrpSpPr>
          <p:grpSpPr>
            <a:xfrm>
              <a:off x="1320007" y="4538216"/>
              <a:ext cx="3966706" cy="821046"/>
              <a:chOff x="7039149" y="4184041"/>
              <a:chExt cx="3966706" cy="821046"/>
            </a:xfrm>
          </p:grpSpPr>
          <p:sp>
            <p:nvSpPr>
              <p:cNvPr id="73" name="Rectangle 72"/>
              <p:cNvSpPr/>
              <p:nvPr/>
            </p:nvSpPr>
            <p:spPr bwMode="auto">
              <a:xfrm>
                <a:off x="7039149" y="4184041"/>
                <a:ext cx="957716" cy="8210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bg1"/>
                    </a:solidFill>
                    <a:latin typeface="Arial" panose="020B0604020202020204" pitchFamily="34" charset="0"/>
                    <a:cs typeface="Arial" panose="020B0604020202020204" pitchFamily="34" charset="0"/>
                  </a:rPr>
                  <a:t>PATH Red</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sp>
            <p:nvSpPr>
              <p:cNvPr id="74" name="Rectangle 73"/>
              <p:cNvSpPr/>
              <p:nvPr/>
            </p:nvSpPr>
            <p:spPr bwMode="auto">
              <a:xfrm>
                <a:off x="8043449" y="4189109"/>
                <a:ext cx="957716" cy="8021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a:t>
                </a:r>
              </a:p>
              <a:p>
                <a:pPr>
                  <a:defRPr/>
                </a:pPr>
                <a:r>
                  <a:rPr lang="en-US" sz="600" dirty="0">
                    <a:latin typeface="Arial" panose="020B0604020202020204" pitchFamily="34" charset="0"/>
                    <a:cs typeface="Arial" panose="020B0604020202020204" pitchFamily="34" charset="0"/>
                  </a:rPr>
                  <a:t>RGB: 80, 80, 205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5050CD</a:t>
                </a:r>
              </a:p>
            </p:txBody>
          </p:sp>
          <p:sp>
            <p:nvSpPr>
              <p:cNvPr id="75" name="Rectangle 74"/>
              <p:cNvSpPr/>
              <p:nvPr/>
            </p:nvSpPr>
            <p:spPr bwMode="auto">
              <a:xfrm>
                <a:off x="9045794" y="4184041"/>
                <a:ext cx="957716" cy="8021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a:t>
                </a:r>
              </a:p>
              <a:p>
                <a:pPr>
                  <a:defRPr/>
                </a:pPr>
                <a:r>
                  <a:rPr lang="en-US" sz="600" dirty="0">
                    <a:latin typeface="Arial" panose="020B0604020202020204" pitchFamily="34" charset="0"/>
                    <a:cs typeface="Arial" panose="020B0604020202020204" pitchFamily="34" charset="0"/>
                  </a:rPr>
                  <a:t>RGB: 0, 140,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008C9B</a:t>
                </a:r>
              </a:p>
            </p:txBody>
          </p:sp>
          <p:sp>
            <p:nvSpPr>
              <p:cNvPr id="76" name="Rectangle 75"/>
              <p:cNvSpPr/>
              <p:nvPr/>
            </p:nvSpPr>
            <p:spPr bwMode="auto">
              <a:xfrm>
                <a:off x="10048139" y="4184041"/>
                <a:ext cx="957716" cy="8021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Green</a:t>
                </a:r>
              </a:p>
              <a:p>
                <a:pPr>
                  <a:defRPr/>
                </a:pPr>
                <a:r>
                  <a:rPr lang="en-US" sz="600" dirty="0">
                    <a:solidFill>
                      <a:schemeClr val="bg1"/>
                    </a:solidFill>
                    <a:latin typeface="Arial" panose="020B0604020202020204" pitchFamily="34" charset="0"/>
                    <a:cs typeface="Arial" panose="020B0604020202020204" pitchFamily="34" charset="0"/>
                  </a:rPr>
                  <a:t>RGB: 30, 175, 95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1EAF5F</a:t>
                </a:r>
              </a:p>
            </p:txBody>
          </p:sp>
        </p:grpSp>
        <p:grpSp>
          <p:nvGrpSpPr>
            <p:cNvPr id="77" name="Group 76"/>
            <p:cNvGrpSpPr/>
            <p:nvPr/>
          </p:nvGrpSpPr>
          <p:grpSpPr>
            <a:xfrm>
              <a:off x="1320007" y="5434522"/>
              <a:ext cx="3966706" cy="821046"/>
              <a:chOff x="7039149" y="5325993"/>
              <a:chExt cx="3966706" cy="821046"/>
            </a:xfrm>
          </p:grpSpPr>
          <p:sp>
            <p:nvSpPr>
              <p:cNvPr id="78" name="Rectangle 77"/>
              <p:cNvSpPr/>
              <p:nvPr/>
            </p:nvSpPr>
            <p:spPr bwMode="auto">
              <a:xfrm>
                <a:off x="7039149" y="5325993"/>
                <a:ext cx="957716" cy="821046"/>
              </a:xfrm>
              <a:prstGeom prst="rect">
                <a:avLst/>
              </a:prstGeom>
              <a:solidFill>
                <a:srgbClr val="FBB9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tx1"/>
                    </a:solidFill>
                    <a:latin typeface="Arial" panose="020B0604020202020204" pitchFamily="34" charset="0"/>
                    <a:cs typeface="Arial" panose="020B0604020202020204" pitchFamily="34" charset="0"/>
                  </a:rPr>
                  <a:t>Pastel Red</a:t>
                </a:r>
              </a:p>
              <a:p>
                <a:pPr>
                  <a:defRPr/>
                </a:pPr>
                <a:r>
                  <a:rPr lang="en-US" sz="600" dirty="0">
                    <a:solidFill>
                      <a:schemeClr val="tx1"/>
                    </a:solidFill>
                    <a:latin typeface="Arial" panose="020B0604020202020204" pitchFamily="34" charset="0"/>
                    <a:cs typeface="Arial" panose="020B0604020202020204" pitchFamily="34" charset="0"/>
                  </a:rPr>
                  <a:t>RGB: 251, 185, 185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FBB9B9</a:t>
                </a:r>
              </a:p>
            </p:txBody>
          </p:sp>
          <p:sp>
            <p:nvSpPr>
              <p:cNvPr id="79" name="Rectangle 78"/>
              <p:cNvSpPr/>
              <p:nvPr/>
            </p:nvSpPr>
            <p:spPr bwMode="auto">
              <a:xfrm>
                <a:off x="8043449" y="5331061"/>
                <a:ext cx="957716" cy="802137"/>
              </a:xfrm>
              <a:prstGeom prst="rect">
                <a:avLst/>
              </a:prstGeom>
              <a:solidFill>
                <a:srgbClr val="FFE178"/>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Yellow</a:t>
                </a:r>
              </a:p>
              <a:p>
                <a:pPr>
                  <a:defRPr/>
                </a:pPr>
                <a:r>
                  <a:rPr lang="en-US" sz="600" dirty="0">
                    <a:solidFill>
                      <a:schemeClr val="tx1"/>
                    </a:solidFill>
                    <a:latin typeface="Arial" panose="020B0604020202020204" pitchFamily="34" charset="0"/>
                    <a:cs typeface="Arial" panose="020B0604020202020204" pitchFamily="34" charset="0"/>
                  </a:rPr>
                  <a:t>RGB: 255, 225, 120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FFE178</a:t>
                </a:r>
              </a:p>
            </p:txBody>
          </p:sp>
          <p:sp>
            <p:nvSpPr>
              <p:cNvPr id="80" name="Rectangle 79"/>
              <p:cNvSpPr/>
              <p:nvPr/>
            </p:nvSpPr>
            <p:spPr bwMode="auto">
              <a:xfrm>
                <a:off x="9045794" y="5325993"/>
                <a:ext cx="957716" cy="802137"/>
              </a:xfrm>
              <a:prstGeom prst="rect">
                <a:avLst/>
              </a:prstGeom>
              <a:solidFill>
                <a:srgbClr val="99D1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Teal</a:t>
                </a:r>
              </a:p>
              <a:p>
                <a:pPr>
                  <a:defRPr/>
                </a:pPr>
                <a:r>
                  <a:rPr lang="en-US" sz="600" dirty="0">
                    <a:solidFill>
                      <a:schemeClr val="tx1"/>
                    </a:solidFill>
                    <a:latin typeface="Arial" panose="020B0604020202020204" pitchFamily="34" charset="0"/>
                    <a:cs typeface="Arial" panose="020B0604020202020204" pitchFamily="34" charset="0"/>
                  </a:rPr>
                  <a:t>RGB: 153, 209, 215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99D1D7</a:t>
                </a:r>
              </a:p>
            </p:txBody>
          </p:sp>
          <p:sp>
            <p:nvSpPr>
              <p:cNvPr id="81" name="Rectangle 80"/>
              <p:cNvSpPr/>
              <p:nvPr/>
            </p:nvSpPr>
            <p:spPr bwMode="auto">
              <a:xfrm>
                <a:off x="10048139" y="5325993"/>
                <a:ext cx="957716" cy="802137"/>
              </a:xfrm>
              <a:prstGeom prst="rect">
                <a:avLst/>
              </a:prstGeom>
              <a:solidFill>
                <a:srgbClr val="A5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Green</a:t>
                </a:r>
              </a:p>
              <a:p>
                <a:pPr>
                  <a:defRPr/>
                </a:pPr>
                <a:r>
                  <a:rPr lang="en-US" sz="600" dirty="0">
                    <a:solidFill>
                      <a:schemeClr val="tx1"/>
                    </a:solidFill>
                    <a:latin typeface="Arial" panose="020B0604020202020204" pitchFamily="34" charset="0"/>
                    <a:cs typeface="Arial" panose="020B0604020202020204" pitchFamily="34" charset="0"/>
                  </a:rPr>
                  <a:t>RGB: 165, 223, 191</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A5DFBF</a:t>
                </a:r>
              </a:p>
            </p:txBody>
          </p:sp>
        </p:grpSp>
      </p:grpSp>
    </p:spTree>
    <p:extLst>
      <p:ext uri="{BB962C8B-B14F-4D97-AF65-F5344CB8AC3E}">
        <p14:creationId xmlns:p14="http://schemas.microsoft.com/office/powerpoint/2010/main" val="392728681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1505305795"/>
      </p:ext>
    </p:extLst>
  </p:cSld>
  <p:clrMapOvr>
    <a:masterClrMapping/>
  </p:clrMapOvr>
  <p:extLst>
    <p:ext uri="{DCECCB84-F9BA-43D5-87BE-67443E8EF086}">
      <p15:sldGuideLst xmlns:p15="http://schemas.microsoft.com/office/powerpoint/2012/main">
        <p15:guide id="1" orient="horz" pos="48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REFERENCE ONLY: PATH Data Vis Color Palette">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528763" y="972595"/>
            <a:ext cx="3290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Data Visualization Colors</a:t>
            </a:r>
          </a:p>
        </p:txBody>
      </p:sp>
      <p:sp>
        <p:nvSpPr>
          <p:cNvPr id="9" name="Rectangle 8"/>
          <p:cNvSpPr/>
          <p:nvPr/>
        </p:nvSpPr>
        <p:spPr bwMode="auto">
          <a:xfrm>
            <a:off x="1523207" y="3881003"/>
            <a:ext cx="1085850" cy="756516"/>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1</a:t>
            </a:r>
          </a:p>
          <a:p>
            <a:pPr>
              <a:defRPr/>
            </a:pPr>
            <a:r>
              <a:rPr lang="en-US" sz="600" dirty="0">
                <a:solidFill>
                  <a:schemeClr val="tx1"/>
                </a:solidFill>
                <a:latin typeface="Arial" panose="020B0604020202020204" pitchFamily="34" charset="0"/>
                <a:cs typeface="Arial" panose="020B0604020202020204" pitchFamily="34" charset="0"/>
              </a:rPr>
              <a:t>RGB: 253, 220, 220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FDDCDC</a:t>
            </a:r>
          </a:p>
        </p:txBody>
      </p:sp>
      <p:sp>
        <p:nvSpPr>
          <p:cNvPr id="10" name="Rectangle 9"/>
          <p:cNvSpPr/>
          <p:nvPr/>
        </p:nvSpPr>
        <p:spPr bwMode="auto">
          <a:xfrm>
            <a:off x="3737150" y="3881003"/>
            <a:ext cx="1085850" cy="756516"/>
          </a:xfrm>
          <a:prstGeom prst="rect">
            <a:avLst/>
          </a:prstGeom>
          <a:solidFill>
            <a:srgbClr val="FA9B9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3</a:t>
            </a:r>
          </a:p>
          <a:p>
            <a:pPr>
              <a:defRPr/>
            </a:pPr>
            <a:r>
              <a:rPr lang="en-US" sz="600" dirty="0">
                <a:solidFill>
                  <a:schemeClr val="tx1"/>
                </a:solidFill>
                <a:latin typeface="Arial" panose="020B0604020202020204" pitchFamily="34" charset="0"/>
                <a:cs typeface="Arial" panose="020B0604020202020204" pitchFamily="34" charset="0"/>
              </a:rPr>
              <a:t>RGB: 250, 155, 150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F99696</a:t>
            </a:r>
          </a:p>
        </p:txBody>
      </p:sp>
      <p:sp>
        <p:nvSpPr>
          <p:cNvPr id="11" name="Rectangle 10"/>
          <p:cNvSpPr/>
          <p:nvPr/>
        </p:nvSpPr>
        <p:spPr bwMode="auto">
          <a:xfrm>
            <a:off x="8133232" y="3881003"/>
            <a:ext cx="1085850" cy="756516"/>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147, 48, 48</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933030</a:t>
            </a:r>
          </a:p>
        </p:txBody>
      </p:sp>
      <p:sp>
        <p:nvSpPr>
          <p:cNvPr id="12" name="Rectangle 11"/>
          <p:cNvSpPr/>
          <p:nvPr/>
        </p:nvSpPr>
        <p:spPr bwMode="auto">
          <a:xfrm>
            <a:off x="5929166" y="3881003"/>
            <a:ext cx="1085850" cy="756516"/>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sp>
        <p:nvSpPr>
          <p:cNvPr id="13" name="Rectangle 12"/>
          <p:cNvSpPr/>
          <p:nvPr/>
        </p:nvSpPr>
        <p:spPr bwMode="auto">
          <a:xfrm>
            <a:off x="9238779" y="3881003"/>
            <a:ext cx="1085850" cy="756516"/>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98, 32, 32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622020</a:t>
            </a:r>
          </a:p>
        </p:txBody>
      </p:sp>
      <p:sp>
        <p:nvSpPr>
          <p:cNvPr id="14" name="Rectangle 13"/>
          <p:cNvSpPr/>
          <p:nvPr/>
        </p:nvSpPr>
        <p:spPr bwMode="auto">
          <a:xfrm>
            <a:off x="4833158" y="3881003"/>
            <a:ext cx="1085850" cy="756516"/>
          </a:xfrm>
          <a:prstGeom prst="rect">
            <a:avLst/>
          </a:prstGeom>
          <a:solidFill>
            <a:srgbClr val="F7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247, 114, 114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F77272</a:t>
            </a:r>
          </a:p>
        </p:txBody>
      </p:sp>
      <p:sp>
        <p:nvSpPr>
          <p:cNvPr id="15" name="Rectangle 14"/>
          <p:cNvSpPr/>
          <p:nvPr/>
        </p:nvSpPr>
        <p:spPr bwMode="auto">
          <a:xfrm>
            <a:off x="2625240" y="3881003"/>
            <a:ext cx="1085850" cy="756516"/>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2</a:t>
            </a:r>
          </a:p>
          <a:p>
            <a:pPr>
              <a:defRPr/>
            </a:pPr>
            <a:r>
              <a:rPr lang="en-US" sz="600" dirty="0">
                <a:solidFill>
                  <a:schemeClr val="tx1"/>
                </a:solidFill>
                <a:latin typeface="Arial" panose="020B0604020202020204" pitchFamily="34" charset="0"/>
                <a:cs typeface="Arial" panose="020B0604020202020204" pitchFamily="34" charset="0"/>
              </a:rPr>
              <a:t>RGB: 251, 185, 185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FBB9B9</a:t>
            </a:r>
          </a:p>
        </p:txBody>
      </p:sp>
      <p:sp>
        <p:nvSpPr>
          <p:cNvPr id="16" name="Rectangle 15"/>
          <p:cNvSpPr/>
          <p:nvPr/>
        </p:nvSpPr>
        <p:spPr bwMode="auto">
          <a:xfrm>
            <a:off x="7031199" y="3881003"/>
            <a:ext cx="1085850" cy="756516"/>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196, 64, 64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C44040  </a:t>
            </a:r>
          </a:p>
        </p:txBody>
      </p:sp>
      <p:sp>
        <p:nvSpPr>
          <p:cNvPr id="17" name="Rectangle 16"/>
          <p:cNvSpPr/>
          <p:nvPr/>
        </p:nvSpPr>
        <p:spPr bwMode="auto">
          <a:xfrm>
            <a:off x="1523207" y="2925117"/>
            <a:ext cx="1085850" cy="756516"/>
          </a:xfrm>
          <a:prstGeom prst="rect">
            <a:avLst/>
          </a:prstGeom>
          <a:solidFill>
            <a:srgbClr val="D7ED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1</a:t>
            </a:r>
          </a:p>
          <a:p>
            <a:pPr>
              <a:defRPr/>
            </a:pPr>
            <a:r>
              <a:rPr lang="en-US" sz="600" dirty="0">
                <a:solidFill>
                  <a:schemeClr val="tx1"/>
                </a:solidFill>
                <a:latin typeface="Arial" panose="020B0604020202020204" pitchFamily="34" charset="0"/>
                <a:cs typeface="Arial" panose="020B0604020202020204" pitchFamily="34" charset="0"/>
              </a:rPr>
              <a:t>RGB: 215, 237, 239</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D7EDEF</a:t>
            </a:r>
          </a:p>
        </p:txBody>
      </p:sp>
      <p:sp>
        <p:nvSpPr>
          <p:cNvPr id="18" name="Rectangle 17"/>
          <p:cNvSpPr/>
          <p:nvPr/>
        </p:nvSpPr>
        <p:spPr bwMode="auto">
          <a:xfrm>
            <a:off x="3737150" y="2925117"/>
            <a:ext cx="1085850" cy="756516"/>
          </a:xfrm>
          <a:prstGeom prst="rect">
            <a:avLst/>
          </a:prstGeom>
          <a:solidFill>
            <a:srgbClr val="66BAC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3</a:t>
            </a:r>
          </a:p>
          <a:p>
            <a:pPr>
              <a:defRPr/>
            </a:pPr>
            <a:r>
              <a:rPr lang="en-US" sz="600" dirty="0">
                <a:solidFill>
                  <a:schemeClr val="tx1"/>
                </a:solidFill>
                <a:latin typeface="Arial" panose="020B0604020202020204" pitchFamily="34" charset="0"/>
                <a:cs typeface="Arial" panose="020B0604020202020204" pitchFamily="34" charset="0"/>
              </a:rPr>
              <a:t>RGB: 102, 186, 195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66BAC3</a:t>
            </a:r>
          </a:p>
        </p:txBody>
      </p:sp>
      <p:sp>
        <p:nvSpPr>
          <p:cNvPr id="19" name="Rectangle 18"/>
          <p:cNvSpPr/>
          <p:nvPr/>
        </p:nvSpPr>
        <p:spPr bwMode="auto">
          <a:xfrm>
            <a:off x="8134820" y="2922853"/>
            <a:ext cx="1085850" cy="758778"/>
          </a:xfrm>
          <a:prstGeom prst="rect">
            <a:avLst/>
          </a:prstGeom>
          <a:solidFill>
            <a:srgbClr val="005A6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0, 90, 102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005A66</a:t>
            </a:r>
          </a:p>
        </p:txBody>
      </p:sp>
      <p:sp>
        <p:nvSpPr>
          <p:cNvPr id="20" name="Rectangle 19"/>
          <p:cNvSpPr/>
          <p:nvPr/>
        </p:nvSpPr>
        <p:spPr bwMode="auto">
          <a:xfrm>
            <a:off x="5929166" y="2925117"/>
            <a:ext cx="1085850" cy="756516"/>
          </a:xfrm>
          <a:prstGeom prst="rect">
            <a:avLst/>
          </a:prstGeom>
          <a:solidFill>
            <a:srgbClr val="008C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0, 140,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008C9B</a:t>
            </a:r>
          </a:p>
        </p:txBody>
      </p:sp>
      <p:sp>
        <p:nvSpPr>
          <p:cNvPr id="21" name="Rectangle 20"/>
          <p:cNvSpPr/>
          <p:nvPr/>
        </p:nvSpPr>
        <p:spPr bwMode="auto">
          <a:xfrm>
            <a:off x="9238779" y="2925117"/>
            <a:ext cx="1085850" cy="756516"/>
          </a:xfrm>
          <a:prstGeom prst="rect">
            <a:avLst/>
          </a:prstGeom>
          <a:solidFill>
            <a:srgbClr val="003A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0, 58, 70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003A46</a:t>
            </a:r>
          </a:p>
        </p:txBody>
      </p:sp>
      <p:sp>
        <p:nvSpPr>
          <p:cNvPr id="22" name="Rectangle 21"/>
          <p:cNvSpPr/>
          <p:nvPr/>
        </p:nvSpPr>
        <p:spPr bwMode="auto">
          <a:xfrm>
            <a:off x="4833158" y="2925117"/>
            <a:ext cx="1085850" cy="756516"/>
          </a:xfrm>
          <a:prstGeom prst="rect">
            <a:avLst/>
          </a:prstGeom>
          <a:solidFill>
            <a:srgbClr val="32A3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50, 163, 175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32A3AF</a:t>
            </a:r>
          </a:p>
        </p:txBody>
      </p:sp>
      <p:sp>
        <p:nvSpPr>
          <p:cNvPr id="23" name="Rectangle 22"/>
          <p:cNvSpPr/>
          <p:nvPr/>
        </p:nvSpPr>
        <p:spPr bwMode="auto">
          <a:xfrm>
            <a:off x="2625240" y="2925117"/>
            <a:ext cx="1085850" cy="756516"/>
          </a:xfrm>
          <a:prstGeom prst="rect">
            <a:avLst/>
          </a:prstGeom>
          <a:solidFill>
            <a:srgbClr val="B2DC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2</a:t>
            </a:r>
          </a:p>
          <a:p>
            <a:pPr>
              <a:defRPr/>
            </a:pPr>
            <a:r>
              <a:rPr lang="en-US" sz="600" dirty="0">
                <a:solidFill>
                  <a:schemeClr val="tx1"/>
                </a:solidFill>
                <a:latin typeface="Arial" panose="020B0604020202020204" pitchFamily="34" charset="0"/>
                <a:cs typeface="Arial" panose="020B0604020202020204" pitchFamily="34" charset="0"/>
              </a:rPr>
              <a:t>RGB: 178, 220,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B2DCE1</a:t>
            </a:r>
          </a:p>
        </p:txBody>
      </p:sp>
      <p:sp>
        <p:nvSpPr>
          <p:cNvPr id="24" name="Rectangle 23"/>
          <p:cNvSpPr/>
          <p:nvPr/>
        </p:nvSpPr>
        <p:spPr bwMode="auto">
          <a:xfrm>
            <a:off x="7031199" y="2925117"/>
            <a:ext cx="1085850" cy="756516"/>
          </a:xfrm>
          <a:prstGeom prst="rect">
            <a:avLst/>
          </a:prstGeom>
          <a:solidFill>
            <a:srgbClr val="00707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0, 112, 124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00707C</a:t>
            </a:r>
          </a:p>
        </p:txBody>
      </p:sp>
      <p:sp>
        <p:nvSpPr>
          <p:cNvPr id="25" name="Rectangle 24"/>
          <p:cNvSpPr/>
          <p:nvPr/>
        </p:nvSpPr>
        <p:spPr bwMode="auto">
          <a:xfrm>
            <a:off x="1523207" y="1244069"/>
            <a:ext cx="1085850" cy="756516"/>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Purple Tint 1</a:t>
            </a:r>
          </a:p>
          <a:p>
            <a:pPr>
              <a:defRPr/>
            </a:pPr>
            <a:r>
              <a:rPr lang="en-US" sz="600" dirty="0">
                <a:solidFill>
                  <a:schemeClr val="tx1"/>
                </a:solidFill>
                <a:latin typeface="Arial" panose="020B0604020202020204" pitchFamily="34" charset="0"/>
                <a:cs typeface="Arial" panose="020B0604020202020204" pitchFamily="34" charset="0"/>
              </a:rPr>
              <a:t>RGB: 220, 220, 245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DDDCF5</a:t>
            </a:r>
          </a:p>
        </p:txBody>
      </p:sp>
      <p:sp>
        <p:nvSpPr>
          <p:cNvPr id="26" name="Rectangle 25"/>
          <p:cNvSpPr/>
          <p:nvPr/>
        </p:nvSpPr>
        <p:spPr bwMode="auto">
          <a:xfrm>
            <a:off x="3737150" y="1244069"/>
            <a:ext cx="1085850" cy="756516"/>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b="1" dirty="0">
                <a:solidFill>
                  <a:srgbClr val="00383D"/>
                </a:solidFill>
                <a:latin typeface="Arial" panose="020B0604020202020204" pitchFamily="34" charset="0"/>
                <a:cs typeface="Arial" panose="020B0604020202020204" pitchFamily="34" charset="0"/>
              </a:rPr>
              <a:t>Data Vis Purple Tint </a:t>
            </a:r>
            <a:r>
              <a:rPr lang="en-US" sz="600" dirty="0">
                <a:solidFill>
                  <a:schemeClr val="tx1"/>
                </a:solidFill>
                <a:latin typeface="Arial" panose="020B0604020202020204" pitchFamily="34" charset="0"/>
                <a:cs typeface="Arial" panose="020B0604020202020204" pitchFamily="34" charset="0"/>
              </a:rPr>
              <a:t>3</a:t>
            </a:r>
          </a:p>
          <a:p>
            <a:pPr>
              <a:defRPr/>
            </a:pPr>
            <a:r>
              <a:rPr lang="en-US" sz="600" dirty="0">
                <a:solidFill>
                  <a:schemeClr val="tx1"/>
                </a:solidFill>
                <a:latin typeface="Arial" panose="020B0604020202020204" pitchFamily="34" charset="0"/>
                <a:cs typeface="Arial" panose="020B0604020202020204" pitchFamily="34" charset="0"/>
              </a:rPr>
              <a:t>RGB: 150, 150,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9697E2</a:t>
            </a:r>
          </a:p>
        </p:txBody>
      </p:sp>
      <p:sp>
        <p:nvSpPr>
          <p:cNvPr id="27" name="Rectangle 26"/>
          <p:cNvSpPr/>
          <p:nvPr/>
        </p:nvSpPr>
        <p:spPr bwMode="auto">
          <a:xfrm>
            <a:off x="8133232" y="1244069"/>
            <a:ext cx="1085850" cy="756516"/>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7</a:t>
            </a:r>
          </a:p>
          <a:p>
            <a:pPr>
              <a:defRPr/>
            </a:pPr>
            <a:r>
              <a:rPr lang="en-US" sz="600" dirty="0">
                <a:latin typeface="Arial" panose="020B0604020202020204" pitchFamily="34" charset="0"/>
                <a:cs typeface="Arial" panose="020B0604020202020204" pitchFamily="34" charset="0"/>
              </a:rPr>
              <a:t>RGB: 48, 48, 123</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2F2F7B</a:t>
            </a:r>
          </a:p>
        </p:txBody>
      </p:sp>
      <p:sp>
        <p:nvSpPr>
          <p:cNvPr id="28" name="Rectangle 27"/>
          <p:cNvSpPr/>
          <p:nvPr/>
        </p:nvSpPr>
        <p:spPr bwMode="auto">
          <a:xfrm>
            <a:off x="5929166" y="1244069"/>
            <a:ext cx="1085850" cy="7565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5</a:t>
            </a:r>
          </a:p>
          <a:p>
            <a:pPr>
              <a:defRPr/>
            </a:pPr>
            <a:r>
              <a:rPr lang="en-US" sz="600" dirty="0">
                <a:latin typeface="Arial" panose="020B0604020202020204" pitchFamily="34" charset="0"/>
                <a:cs typeface="Arial" panose="020B0604020202020204" pitchFamily="34" charset="0"/>
              </a:rPr>
              <a:t>RGB: 80, 80, 205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5050CD</a:t>
            </a:r>
          </a:p>
        </p:txBody>
      </p:sp>
      <p:sp>
        <p:nvSpPr>
          <p:cNvPr id="29" name="Rectangle 28"/>
          <p:cNvSpPr/>
          <p:nvPr/>
        </p:nvSpPr>
        <p:spPr bwMode="auto">
          <a:xfrm>
            <a:off x="9238779" y="1244069"/>
            <a:ext cx="1085850" cy="756516"/>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8</a:t>
            </a:r>
          </a:p>
          <a:p>
            <a:pPr>
              <a:defRPr/>
            </a:pPr>
            <a:r>
              <a:rPr lang="en-US" sz="600" dirty="0">
                <a:latin typeface="Arial" panose="020B0604020202020204" pitchFamily="34" charset="0"/>
                <a:cs typeface="Arial" panose="020B0604020202020204" pitchFamily="34" charset="0"/>
              </a:rPr>
              <a:t>RGB: 32, 32, 82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1F2052</a:t>
            </a:r>
          </a:p>
        </p:txBody>
      </p:sp>
      <p:sp>
        <p:nvSpPr>
          <p:cNvPr id="30" name="Rectangle 29"/>
          <p:cNvSpPr/>
          <p:nvPr/>
        </p:nvSpPr>
        <p:spPr bwMode="auto">
          <a:xfrm>
            <a:off x="4833158" y="1244069"/>
            <a:ext cx="1085850" cy="756516"/>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4</a:t>
            </a:r>
          </a:p>
          <a:p>
            <a:pPr>
              <a:defRPr/>
            </a:pPr>
            <a:r>
              <a:rPr lang="en-US" sz="600" dirty="0">
                <a:latin typeface="Arial" panose="020B0604020202020204" pitchFamily="34" charset="0"/>
                <a:cs typeface="Arial" panose="020B0604020202020204" pitchFamily="34" charset="0"/>
              </a:rPr>
              <a:t>RGB: 114, 114, 215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7272D7</a:t>
            </a:r>
          </a:p>
        </p:txBody>
      </p:sp>
      <p:sp>
        <p:nvSpPr>
          <p:cNvPr id="31" name="Rectangle 30"/>
          <p:cNvSpPr/>
          <p:nvPr/>
        </p:nvSpPr>
        <p:spPr bwMode="auto">
          <a:xfrm>
            <a:off x="2625240" y="1244069"/>
            <a:ext cx="1085850" cy="756516"/>
          </a:xfrm>
          <a:prstGeom prst="rect">
            <a:avLst/>
          </a:prstGeom>
          <a:solidFill>
            <a:srgbClr val="B9B9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Purple Tint 2</a:t>
            </a:r>
          </a:p>
          <a:p>
            <a:pPr>
              <a:defRPr/>
            </a:pPr>
            <a:r>
              <a:rPr lang="en-US" sz="600" dirty="0">
                <a:solidFill>
                  <a:schemeClr val="tx1"/>
                </a:solidFill>
                <a:latin typeface="Arial" panose="020B0604020202020204" pitchFamily="34" charset="0"/>
                <a:cs typeface="Arial" panose="020B0604020202020204" pitchFamily="34" charset="0"/>
              </a:rPr>
              <a:t>RGB: 185, 185,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B9B9EB</a:t>
            </a:r>
          </a:p>
        </p:txBody>
      </p:sp>
      <p:sp>
        <p:nvSpPr>
          <p:cNvPr id="32" name="Rectangle 31"/>
          <p:cNvSpPr/>
          <p:nvPr/>
        </p:nvSpPr>
        <p:spPr bwMode="auto">
          <a:xfrm>
            <a:off x="7031199" y="1244069"/>
            <a:ext cx="1085850" cy="756516"/>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6</a:t>
            </a:r>
          </a:p>
          <a:p>
            <a:pPr>
              <a:defRPr/>
            </a:pPr>
            <a:r>
              <a:rPr lang="en-US" sz="600" dirty="0">
                <a:latin typeface="Arial" panose="020B0604020202020204" pitchFamily="34" charset="0"/>
                <a:cs typeface="Arial" panose="020B0604020202020204" pitchFamily="34" charset="0"/>
              </a:rPr>
              <a:t>RGB: 64, 64, 164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4040A4</a:t>
            </a:r>
          </a:p>
        </p:txBody>
      </p:sp>
      <p:sp>
        <p:nvSpPr>
          <p:cNvPr id="33" name="Rectangle 32"/>
          <p:cNvSpPr/>
          <p:nvPr/>
        </p:nvSpPr>
        <p:spPr bwMode="auto">
          <a:xfrm>
            <a:off x="1523207" y="2084593"/>
            <a:ext cx="1085850" cy="756516"/>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1</a:t>
            </a:r>
          </a:p>
          <a:p>
            <a:pPr>
              <a:defRPr/>
            </a:pPr>
            <a:r>
              <a:rPr lang="en-US" sz="600" dirty="0">
                <a:solidFill>
                  <a:schemeClr val="tx1"/>
                </a:solidFill>
                <a:latin typeface="Arial" panose="020B0604020202020204" pitchFamily="34" charset="0"/>
                <a:cs typeface="Arial" panose="020B0604020202020204" pitchFamily="34" charset="0"/>
              </a:rPr>
              <a:t>RGB: 210, 239, 223</a:t>
            </a:r>
          </a:p>
          <a:p>
            <a:pPr>
              <a:defRPr/>
            </a:pPr>
            <a:r>
              <a:rPr lang="en-US" sz="600" dirty="0">
                <a:solidFill>
                  <a:schemeClr val="tx1"/>
                </a:solidFill>
                <a:latin typeface="Arial" panose="020B0604020202020204" pitchFamily="34" charset="0"/>
                <a:cs typeface="Arial" panose="020B0604020202020204" pitchFamily="34" charset="0"/>
              </a:rPr>
              <a:t>HEX: D3F0DF</a:t>
            </a:r>
          </a:p>
        </p:txBody>
      </p:sp>
      <p:sp>
        <p:nvSpPr>
          <p:cNvPr id="34" name="Rectangle 33"/>
          <p:cNvSpPr/>
          <p:nvPr/>
        </p:nvSpPr>
        <p:spPr bwMode="auto">
          <a:xfrm>
            <a:off x="3737150" y="2084593"/>
            <a:ext cx="1085850" cy="756516"/>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3</a:t>
            </a:r>
          </a:p>
          <a:p>
            <a:pPr>
              <a:defRPr/>
            </a:pPr>
            <a:r>
              <a:rPr lang="en-US" sz="600" dirty="0">
                <a:solidFill>
                  <a:schemeClr val="tx1"/>
                </a:solidFill>
                <a:latin typeface="Arial" panose="020B0604020202020204" pitchFamily="34" charset="0"/>
                <a:cs typeface="Arial" panose="020B0604020202020204" pitchFamily="34" charset="0"/>
              </a:rPr>
              <a:t>RGB: 120, 207, 159</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78CF9F</a:t>
            </a:r>
          </a:p>
        </p:txBody>
      </p:sp>
      <p:sp>
        <p:nvSpPr>
          <p:cNvPr id="35" name="Rectangle 34"/>
          <p:cNvSpPr/>
          <p:nvPr/>
        </p:nvSpPr>
        <p:spPr bwMode="auto">
          <a:xfrm>
            <a:off x="8133232" y="2084593"/>
            <a:ext cx="1085850" cy="756516"/>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18, 105, 57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126939</a:t>
            </a:r>
          </a:p>
        </p:txBody>
      </p:sp>
      <p:sp>
        <p:nvSpPr>
          <p:cNvPr id="36" name="Rectangle 35"/>
          <p:cNvSpPr/>
          <p:nvPr/>
        </p:nvSpPr>
        <p:spPr bwMode="auto">
          <a:xfrm>
            <a:off x="5929166" y="2084593"/>
            <a:ext cx="1085850" cy="756516"/>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5</a:t>
            </a:r>
          </a:p>
          <a:p>
            <a:pPr>
              <a:defRPr/>
            </a:pPr>
            <a:r>
              <a:rPr lang="en-US" sz="600" dirty="0">
                <a:solidFill>
                  <a:schemeClr val="bg1"/>
                </a:solidFill>
                <a:latin typeface="Arial" panose="020B0604020202020204" pitchFamily="34" charset="0"/>
                <a:cs typeface="Arial" panose="020B0604020202020204" pitchFamily="34" charset="0"/>
              </a:rPr>
              <a:t>RGB: 30, 175, 95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1EAF5F</a:t>
            </a:r>
          </a:p>
        </p:txBody>
      </p:sp>
      <p:sp>
        <p:nvSpPr>
          <p:cNvPr id="37" name="Rectangle 36"/>
          <p:cNvSpPr/>
          <p:nvPr/>
        </p:nvSpPr>
        <p:spPr bwMode="auto">
          <a:xfrm>
            <a:off x="9238779" y="2084593"/>
            <a:ext cx="1085850" cy="756516"/>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8</a:t>
            </a:r>
          </a:p>
          <a:p>
            <a:pPr>
              <a:defRPr/>
            </a:pPr>
            <a:r>
              <a:rPr lang="en-US" sz="600" dirty="0">
                <a:solidFill>
                  <a:schemeClr val="bg1"/>
                </a:solidFill>
                <a:latin typeface="Arial" panose="020B0604020202020204" pitchFamily="34" charset="0"/>
                <a:cs typeface="Arial" panose="020B0604020202020204" pitchFamily="34" charset="0"/>
              </a:rPr>
              <a:t>RGB:12, 70, 38</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0B4625</a:t>
            </a:r>
          </a:p>
        </p:txBody>
      </p:sp>
      <p:sp>
        <p:nvSpPr>
          <p:cNvPr id="38" name="Rectangle 37"/>
          <p:cNvSpPr/>
          <p:nvPr/>
        </p:nvSpPr>
        <p:spPr bwMode="auto">
          <a:xfrm>
            <a:off x="4833158" y="2084593"/>
            <a:ext cx="1085850" cy="756516"/>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4</a:t>
            </a:r>
          </a:p>
          <a:p>
            <a:pPr>
              <a:defRPr/>
            </a:pPr>
            <a:r>
              <a:rPr lang="en-US" sz="600" dirty="0">
                <a:solidFill>
                  <a:schemeClr val="bg1"/>
                </a:solidFill>
                <a:latin typeface="Arial" panose="020B0604020202020204" pitchFamily="34" charset="0"/>
                <a:cs typeface="Arial" panose="020B0604020202020204" pitchFamily="34" charset="0"/>
              </a:rPr>
              <a:t>RGB: 74, 191, 126</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4ABF7E</a:t>
            </a:r>
          </a:p>
        </p:txBody>
      </p:sp>
      <p:sp>
        <p:nvSpPr>
          <p:cNvPr id="39" name="Rectangle 38"/>
          <p:cNvSpPr/>
          <p:nvPr/>
        </p:nvSpPr>
        <p:spPr bwMode="auto">
          <a:xfrm>
            <a:off x="2625240" y="2084593"/>
            <a:ext cx="1085850" cy="756516"/>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2</a:t>
            </a:r>
          </a:p>
          <a:p>
            <a:pPr>
              <a:defRPr/>
            </a:pPr>
            <a:r>
              <a:rPr lang="en-US" sz="600" dirty="0">
                <a:solidFill>
                  <a:schemeClr val="tx1"/>
                </a:solidFill>
                <a:latin typeface="Arial" panose="020B0604020202020204" pitchFamily="34" charset="0"/>
                <a:cs typeface="Arial" panose="020B0604020202020204" pitchFamily="34" charset="0"/>
              </a:rPr>
              <a:t>RGB: 165, 223, 191</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A6DFBF</a:t>
            </a:r>
          </a:p>
        </p:txBody>
      </p:sp>
      <p:sp>
        <p:nvSpPr>
          <p:cNvPr id="40" name="Rectangle 39"/>
          <p:cNvSpPr/>
          <p:nvPr/>
        </p:nvSpPr>
        <p:spPr bwMode="auto">
          <a:xfrm>
            <a:off x="7031199" y="2084593"/>
            <a:ext cx="1085850" cy="756516"/>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24, 140, 76</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188C4B </a:t>
            </a:r>
          </a:p>
        </p:txBody>
      </p:sp>
      <p:sp>
        <p:nvSpPr>
          <p:cNvPr id="53" name="Rectangle 52"/>
          <p:cNvSpPr/>
          <p:nvPr/>
        </p:nvSpPr>
        <p:spPr bwMode="auto">
          <a:xfrm>
            <a:off x="1523207" y="4728471"/>
            <a:ext cx="1085850" cy="756516"/>
          </a:xfrm>
          <a:prstGeom prst="rect">
            <a:avLst/>
          </a:prstGeom>
          <a:solidFill>
            <a:srgbClr val="E8EA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1</a:t>
            </a:r>
          </a:p>
          <a:p>
            <a:pPr>
              <a:defRPr/>
            </a:pPr>
            <a:r>
              <a:rPr lang="en-US" sz="600" dirty="0">
                <a:solidFill>
                  <a:schemeClr val="tx1"/>
                </a:solidFill>
                <a:latin typeface="Arial" panose="020B0604020202020204" pitchFamily="34" charset="0"/>
                <a:cs typeface="Arial" panose="020B0604020202020204" pitchFamily="34" charset="0"/>
              </a:rPr>
              <a:t>RGB: 232,234,235</a:t>
            </a:r>
          </a:p>
          <a:p>
            <a:pPr>
              <a:defRPr/>
            </a:pPr>
            <a:r>
              <a:rPr lang="en-US" sz="600" dirty="0">
                <a:solidFill>
                  <a:schemeClr val="tx1"/>
                </a:solidFill>
                <a:latin typeface="Arial" panose="020B0604020202020204" pitchFamily="34" charset="0"/>
                <a:cs typeface="Arial" panose="020B0604020202020204" pitchFamily="34" charset="0"/>
              </a:rPr>
              <a:t>HEX: E8EAEB</a:t>
            </a:r>
          </a:p>
        </p:txBody>
      </p:sp>
      <p:sp>
        <p:nvSpPr>
          <p:cNvPr id="54" name="Rectangle 53"/>
          <p:cNvSpPr/>
          <p:nvPr/>
        </p:nvSpPr>
        <p:spPr bwMode="auto">
          <a:xfrm>
            <a:off x="3737150" y="4728471"/>
            <a:ext cx="1085850" cy="756516"/>
          </a:xfrm>
          <a:prstGeom prst="rect">
            <a:avLst/>
          </a:prstGeom>
          <a:solidFill>
            <a:srgbClr val="B5B8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3</a:t>
            </a:r>
          </a:p>
          <a:p>
            <a:pPr>
              <a:defRPr/>
            </a:pPr>
            <a:r>
              <a:rPr lang="en-US" sz="600" dirty="0">
                <a:solidFill>
                  <a:schemeClr val="tx1"/>
                </a:solidFill>
                <a:latin typeface="Arial" panose="020B0604020202020204" pitchFamily="34" charset="0"/>
                <a:cs typeface="Arial" panose="020B0604020202020204" pitchFamily="34" charset="0"/>
              </a:rPr>
              <a:t>RGB: 181,184,191</a:t>
            </a:r>
          </a:p>
          <a:p>
            <a:pPr>
              <a:defRPr/>
            </a:pPr>
            <a:r>
              <a:rPr lang="en-US" sz="600" dirty="0">
                <a:solidFill>
                  <a:schemeClr val="tx1"/>
                </a:solidFill>
                <a:latin typeface="Arial" panose="020B0604020202020204" pitchFamily="34" charset="0"/>
                <a:cs typeface="Arial" panose="020B0604020202020204" pitchFamily="34" charset="0"/>
              </a:rPr>
              <a:t>HEX: B5B8BF</a:t>
            </a:r>
          </a:p>
        </p:txBody>
      </p:sp>
      <p:sp>
        <p:nvSpPr>
          <p:cNvPr id="55" name="Rectangle 54"/>
          <p:cNvSpPr/>
          <p:nvPr/>
        </p:nvSpPr>
        <p:spPr bwMode="auto">
          <a:xfrm>
            <a:off x="8133232" y="4728471"/>
            <a:ext cx="1085850" cy="756516"/>
          </a:xfrm>
          <a:prstGeom prst="rect">
            <a:avLst/>
          </a:prstGeom>
          <a:solidFill>
            <a:srgbClr val="383F4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56, 63, 76</a:t>
            </a:r>
          </a:p>
          <a:p>
            <a:pPr>
              <a:defRPr/>
            </a:pPr>
            <a:r>
              <a:rPr lang="en-US" sz="600" dirty="0">
                <a:latin typeface="Arial" panose="020B0604020202020204" pitchFamily="34" charset="0"/>
                <a:cs typeface="Arial" panose="020B0604020202020204" pitchFamily="34" charset="0"/>
              </a:rPr>
              <a:t>HEX: 383F4C</a:t>
            </a:r>
          </a:p>
        </p:txBody>
      </p:sp>
      <p:sp>
        <p:nvSpPr>
          <p:cNvPr id="56" name="Rectangle 55"/>
          <p:cNvSpPr/>
          <p:nvPr/>
        </p:nvSpPr>
        <p:spPr bwMode="auto">
          <a:xfrm>
            <a:off x="5929166" y="4728471"/>
            <a:ext cx="1085850" cy="756516"/>
          </a:xfrm>
          <a:prstGeom prst="rect">
            <a:avLst/>
          </a:prstGeom>
          <a:solidFill>
            <a:srgbClr val="6A727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106,114,127</a:t>
            </a:r>
          </a:p>
          <a:p>
            <a:pPr>
              <a:defRPr/>
            </a:pPr>
            <a:r>
              <a:rPr lang="en-US" sz="600" dirty="0">
                <a:latin typeface="Arial" panose="020B0604020202020204" pitchFamily="34" charset="0"/>
                <a:cs typeface="Arial" panose="020B0604020202020204" pitchFamily="34" charset="0"/>
              </a:rPr>
              <a:t>HEX: 6B727F</a:t>
            </a:r>
          </a:p>
        </p:txBody>
      </p:sp>
      <p:sp>
        <p:nvSpPr>
          <p:cNvPr id="57" name="Rectangle 56"/>
          <p:cNvSpPr/>
          <p:nvPr/>
        </p:nvSpPr>
        <p:spPr bwMode="auto">
          <a:xfrm>
            <a:off x="9238779" y="4728471"/>
            <a:ext cx="1085850" cy="756516"/>
          </a:xfrm>
          <a:prstGeom prst="rect">
            <a:avLst/>
          </a:prstGeom>
          <a:solidFill>
            <a:srgbClr val="2A2F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42,47,57</a:t>
            </a:r>
          </a:p>
          <a:p>
            <a:pPr>
              <a:defRPr/>
            </a:pPr>
            <a:r>
              <a:rPr lang="en-US" sz="600" dirty="0">
                <a:latin typeface="Arial" panose="020B0604020202020204" pitchFamily="34" charset="0"/>
                <a:cs typeface="Arial" panose="020B0604020202020204" pitchFamily="34" charset="0"/>
              </a:rPr>
              <a:t>HEX: 2A2F39</a:t>
            </a:r>
          </a:p>
        </p:txBody>
      </p:sp>
      <p:sp>
        <p:nvSpPr>
          <p:cNvPr id="58" name="Rectangle 57"/>
          <p:cNvSpPr/>
          <p:nvPr/>
        </p:nvSpPr>
        <p:spPr bwMode="auto">
          <a:xfrm>
            <a:off x="4833158" y="4728471"/>
            <a:ext cx="1085850" cy="756516"/>
          </a:xfrm>
          <a:prstGeom prst="rect">
            <a:avLst/>
          </a:prstGeom>
          <a:solidFill>
            <a:srgbClr val="9095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144,149,159</a:t>
            </a:r>
          </a:p>
          <a:p>
            <a:pPr>
              <a:defRPr/>
            </a:pPr>
            <a:r>
              <a:rPr lang="en-US" sz="600" dirty="0">
                <a:latin typeface="Arial" panose="020B0604020202020204" pitchFamily="34" charset="0"/>
                <a:cs typeface="Arial" panose="020B0604020202020204" pitchFamily="34" charset="0"/>
              </a:rPr>
              <a:t>HEX: 90959F</a:t>
            </a:r>
          </a:p>
        </p:txBody>
      </p:sp>
      <p:sp>
        <p:nvSpPr>
          <p:cNvPr id="59" name="Rectangle 58"/>
          <p:cNvSpPr/>
          <p:nvPr/>
        </p:nvSpPr>
        <p:spPr bwMode="auto">
          <a:xfrm>
            <a:off x="2625240" y="4728471"/>
            <a:ext cx="1085850" cy="756516"/>
          </a:xfrm>
          <a:prstGeom prst="rect">
            <a:avLst/>
          </a:prstGeom>
          <a:solidFill>
            <a:srgbClr val="DADB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2</a:t>
            </a:r>
          </a:p>
          <a:p>
            <a:pPr>
              <a:defRPr/>
            </a:pPr>
            <a:r>
              <a:rPr lang="en-US" sz="600" dirty="0">
                <a:solidFill>
                  <a:schemeClr val="tx1"/>
                </a:solidFill>
                <a:latin typeface="Arial" panose="020B0604020202020204" pitchFamily="34" charset="0"/>
                <a:cs typeface="Arial" panose="020B0604020202020204" pitchFamily="34" charset="0"/>
              </a:rPr>
              <a:t>RGB: 218,219,223</a:t>
            </a:r>
          </a:p>
          <a:p>
            <a:pPr>
              <a:defRPr/>
            </a:pPr>
            <a:r>
              <a:rPr lang="en-US" sz="600" dirty="0">
                <a:solidFill>
                  <a:schemeClr val="tx1"/>
                </a:solidFill>
                <a:latin typeface="Arial" panose="020B0604020202020204" pitchFamily="34" charset="0"/>
                <a:cs typeface="Arial" panose="020B0604020202020204" pitchFamily="34" charset="0"/>
              </a:rPr>
              <a:t>HEX: DADBDF</a:t>
            </a:r>
          </a:p>
        </p:txBody>
      </p:sp>
      <p:sp>
        <p:nvSpPr>
          <p:cNvPr id="60" name="Rectangle 59"/>
          <p:cNvSpPr/>
          <p:nvPr/>
        </p:nvSpPr>
        <p:spPr bwMode="auto">
          <a:xfrm>
            <a:off x="7031199" y="4728471"/>
            <a:ext cx="1085850" cy="756516"/>
          </a:xfrm>
          <a:prstGeom prst="rect">
            <a:avLst/>
          </a:prstGeom>
          <a:solidFill>
            <a:srgbClr val="464F6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168,0,30</a:t>
            </a:r>
          </a:p>
          <a:p>
            <a:pPr>
              <a:defRPr/>
            </a:pPr>
            <a:r>
              <a:rPr lang="en-US" sz="600" dirty="0">
                <a:latin typeface="Arial" panose="020B0604020202020204" pitchFamily="34" charset="0"/>
                <a:cs typeface="Arial" panose="020B0604020202020204" pitchFamily="34" charset="0"/>
              </a:rPr>
              <a:t>HEX: 464F61 </a:t>
            </a:r>
          </a:p>
        </p:txBody>
      </p:sp>
      <p:sp>
        <p:nvSpPr>
          <p:cNvPr id="61" name="TextBox 60"/>
          <p:cNvSpPr txBox="1"/>
          <p:nvPr/>
        </p:nvSpPr>
        <p:spPr>
          <a:xfrm rot="16200000">
            <a:off x="18643" y="2357203"/>
            <a:ext cx="2437563" cy="211295"/>
          </a:xfrm>
          <a:prstGeom prst="rect">
            <a:avLst/>
          </a:prstGeom>
          <a:noFill/>
        </p:spPr>
        <p:txBody>
          <a:bodyPr wrap="square" lIns="0" tIns="0" rIns="0" bIns="0" rtlCol="0">
            <a:noAutofit/>
          </a:bodyPr>
          <a:lstStyle/>
          <a:p>
            <a:pPr algn="ctr"/>
            <a:r>
              <a:rPr lang="en-US" sz="1000" dirty="0">
                <a:solidFill>
                  <a:schemeClr val="tx2"/>
                </a:solidFill>
                <a:latin typeface="+mn-lt"/>
              </a:rPr>
              <a:t>Priority Data Vis colors</a:t>
            </a:r>
          </a:p>
        </p:txBody>
      </p:sp>
      <p:cxnSp>
        <p:nvCxnSpPr>
          <p:cNvPr id="63" name="Straight Connector 62"/>
          <p:cNvCxnSpPr/>
          <p:nvPr/>
        </p:nvCxnSpPr>
        <p:spPr>
          <a:xfrm>
            <a:off x="1343072" y="1244069"/>
            <a:ext cx="0" cy="2454372"/>
          </a:xfrm>
          <a:prstGeom prst="line">
            <a:avLst/>
          </a:prstGeom>
          <a:ln w="9525">
            <a:solidFill>
              <a:srgbClr val="454E6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4228091"/>
      </p:ext>
    </p:extLst>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787380" y="6286500"/>
            <a:ext cx="683259" cy="29464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900" b="1" i="0">
                <a:solidFill>
                  <a:srgbClr val="464F60"/>
                </a:solidFill>
                <a:latin typeface="Courier New"/>
                <a:cs typeface="Courier New"/>
              </a:defRPr>
            </a:lvl1pPr>
          </a:lstStyle>
          <a:p>
            <a:endParaRPr/>
          </a:p>
        </p:txBody>
      </p:sp>
      <p:sp>
        <p:nvSpPr>
          <p:cNvPr id="3" name="Holder 3"/>
          <p:cNvSpPr>
            <a:spLocks noGrp="1"/>
          </p:cNvSpPr>
          <p:nvPr>
            <p:ph type="body" idx="1"/>
          </p:nvPr>
        </p:nvSpPr>
        <p:spPr/>
        <p:txBody>
          <a:bodyPr lIns="0" tIns="0" rIns="0" bIns="0"/>
          <a:lstStyle>
            <a:lvl1pPr>
              <a:defRPr sz="2100" b="0" i="0">
                <a:solidFill>
                  <a:srgbClr val="464F6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45200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25913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031406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64294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413423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262438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0103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4E15-0793-41DD-9C21-5973E01FC1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710E2-0355-4A28-83D4-C8133EE484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33D44-1E6E-41B7-8677-9AC39A49B8C1}"/>
              </a:ext>
            </a:extLst>
          </p:cNvPr>
          <p:cNvSpPr>
            <a:spLocks noGrp="1"/>
          </p:cNvSpPr>
          <p:nvPr>
            <p:ph type="dt" sz="half" idx="10"/>
          </p:nvPr>
        </p:nvSpPr>
        <p:spPr/>
        <p:txBody>
          <a:bodyPr/>
          <a:lstStyle/>
          <a:p>
            <a:fld id="{FC569D6C-6117-4F1F-9424-918B55AE4E47}" type="datetimeFigureOut">
              <a:rPr lang="en-US" smtClean="0"/>
              <a:t>7/19/2022</a:t>
            </a:fld>
            <a:endParaRPr lang="en-US" dirty="0"/>
          </a:p>
        </p:txBody>
      </p:sp>
      <p:sp>
        <p:nvSpPr>
          <p:cNvPr id="5" name="Footer Placeholder 4">
            <a:extLst>
              <a:ext uri="{FF2B5EF4-FFF2-40B4-BE49-F238E27FC236}">
                <a16:creationId xmlns:a16="http://schemas.microsoft.com/office/drawing/2014/main" id="{306927EB-D86D-4F02-9E31-3705BD59B6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9DFABA-3FB1-44B7-AB26-B9D796CCCCA1}"/>
              </a:ext>
            </a:extLst>
          </p:cNvPr>
          <p:cNvSpPr>
            <a:spLocks noGrp="1"/>
          </p:cNvSpPr>
          <p:nvPr>
            <p:ph type="sldNum" sz="quarter" idx="12"/>
          </p:nvPr>
        </p:nvSpPr>
        <p:spPr/>
        <p:txBody>
          <a:bodyPr/>
          <a:lstStyle/>
          <a:p>
            <a:fld id="{75742CF8-EAEF-4ED9-806E-3B9348E1BDDE}" type="slidenum">
              <a:rPr lang="en-US" smtClean="0"/>
              <a:t>‹#›</a:t>
            </a:fld>
            <a:endParaRPr lang="en-US" dirty="0"/>
          </a:p>
        </p:txBody>
      </p:sp>
    </p:spTree>
    <p:extLst>
      <p:ext uri="{BB962C8B-B14F-4D97-AF65-F5344CB8AC3E}">
        <p14:creationId xmlns:p14="http://schemas.microsoft.com/office/powerpoint/2010/main" val="3965171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6353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80463521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98750974"/>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19993631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18456288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64849670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1829211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11741287"/>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98208172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TH: Beige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0"/>
            <a:ext cx="12192000" cy="68770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dirty="0"/>
          </a:p>
        </p:txBody>
      </p:sp>
      <p:sp>
        <p:nvSpPr>
          <p:cNvPr id="7" name="Rectangle 6"/>
          <p:cNvSpPr>
            <a:spLocks noChangeAspect="1"/>
          </p:cNvSpPr>
          <p:nvPr/>
        </p:nvSpPr>
        <p:spPr>
          <a:xfrm>
            <a:off x="8312150" y="1"/>
            <a:ext cx="2927350" cy="14562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Freeform: Shape 7"/>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9" name="Freeform: Shape 8"/>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 y="5875631"/>
            <a:ext cx="994416" cy="418605"/>
          </a:xfrm>
          <a:prstGeom prst="rect">
            <a:avLst/>
          </a:prstGeom>
        </p:spPr>
      </p:pic>
      <p:sp>
        <p:nvSpPr>
          <p:cNvPr id="12" name="Text Placeholder 11"/>
          <p:cNvSpPr>
            <a:spLocks noGrp="1"/>
          </p:cNvSpPr>
          <p:nvPr>
            <p:ph type="body" sz="quarter" idx="16"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dirty="0"/>
              <a:t>Month Day, Year – Arial bold 9 pt. black</a:t>
            </a:r>
          </a:p>
        </p:txBody>
      </p:sp>
      <p:sp>
        <p:nvSpPr>
          <p:cNvPr id="13"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4" name="Text Placeholder 4"/>
          <p:cNvSpPr>
            <a:spLocks noGrp="1"/>
          </p:cNvSpPr>
          <p:nvPr>
            <p:ph type="body" sz="quarter" idx="17" hasCustomPrompt="1"/>
          </p:nvPr>
        </p:nvSpPr>
        <p:spPr>
          <a:xfrm>
            <a:off x="762001" y="2019300"/>
            <a:ext cx="5333999" cy="1447801"/>
          </a:xfrm>
          <a:prstGeom prst="rect">
            <a:avLst/>
          </a:prstGeom>
        </p:spPr>
        <p:txBody>
          <a:bodyPr lIns="0" tIns="0" rIns="0" bIns="0" anchor="b" anchorCtr="0">
            <a:noAutofit/>
          </a:bodyPr>
          <a:lstStyle>
            <a:lvl1pPr>
              <a:defRPr sz="3600" baseline="0">
                <a:solidFill>
                  <a:schemeClr val="tx1"/>
                </a:solidFill>
              </a:defRPr>
            </a:lvl1pPr>
          </a:lstStyle>
          <a:p>
            <a:pPr lvl="0"/>
            <a:r>
              <a:rPr lang="en-US" dirty="0"/>
              <a:t>Presentation title option 1 – Arial 36 pt. black</a:t>
            </a:r>
          </a:p>
        </p:txBody>
      </p:sp>
      <p:sp>
        <p:nvSpPr>
          <p:cNvPr id="15" name="Text Placeholder 8"/>
          <p:cNvSpPr>
            <a:spLocks noGrp="1"/>
          </p:cNvSpPr>
          <p:nvPr>
            <p:ph type="body" sz="quarter" idx="18" hasCustomPrompt="1"/>
          </p:nvPr>
        </p:nvSpPr>
        <p:spPr>
          <a:xfrm>
            <a:off x="762000" y="3650041"/>
            <a:ext cx="5334000" cy="557213"/>
          </a:xfrm>
          <a:prstGeom prst="rect">
            <a:avLst/>
          </a:prstGeom>
        </p:spPr>
        <p:txBody>
          <a:bodyPr lIns="0" tIns="0" rIns="0" bIns="0"/>
          <a:lstStyle>
            <a:lvl1pPr>
              <a:defRPr sz="1600">
                <a:solidFill>
                  <a:schemeClr val="tx1"/>
                </a:solidFill>
              </a:defRPr>
            </a:lvl1pPr>
          </a:lstStyle>
          <a:p>
            <a:pPr lvl="0"/>
            <a:r>
              <a:rPr lang="en-US" dirty="0"/>
              <a:t>Presentation subtitle – Arial 16 pt. black</a:t>
            </a:r>
          </a:p>
        </p:txBody>
      </p:sp>
      <p:cxnSp>
        <p:nvCxnSpPr>
          <p:cNvPr id="16" name="Straight Connector 15"/>
          <p:cNvCxnSpPr/>
          <p:nvPr/>
        </p:nvCxnSpPr>
        <p:spPr>
          <a:xfrm>
            <a:off x="9773055" y="1854740"/>
            <a:ext cx="0" cy="3138792"/>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16"/>
          <p:cNvSpPr/>
          <p:nvPr/>
        </p:nvSpPr>
        <p:spPr>
          <a:xfrm>
            <a:off x="9777572" y="2165816"/>
            <a:ext cx="821059" cy="307777"/>
          </a:xfrm>
          <a:prstGeom prst="rect">
            <a:avLst/>
          </a:prstGeom>
        </p:spPr>
        <p:txBody>
          <a:bodyPr wrap="none">
            <a:spAutoFit/>
          </a:bodyPr>
          <a:lstStyle/>
          <a:p>
            <a:r>
              <a:rPr lang="en-US" sz="1400" i="0" kern="1200" baseline="0" dirty="0">
                <a:solidFill>
                  <a:schemeClr val="accent1"/>
                </a:solidFill>
                <a:latin typeface="Arial" panose="020B0604020202020204" pitchFamily="34" charset="0"/>
                <a:ea typeface="+mn-ea"/>
                <a:cs typeface="+mn-cs"/>
              </a:rPr>
              <a:t>3.71” h </a:t>
            </a:r>
            <a:endParaRPr lang="en-US" sz="1400" dirty="0">
              <a:solidFill>
                <a:schemeClr val="accent1"/>
              </a:solidFill>
            </a:endParaRPr>
          </a:p>
        </p:txBody>
      </p:sp>
      <p:cxnSp>
        <p:nvCxnSpPr>
          <p:cNvPr id="18" name="Straight Connector 17"/>
          <p:cNvCxnSpPr/>
          <p:nvPr/>
        </p:nvCxnSpPr>
        <p:spPr>
          <a:xfrm flipH="1">
            <a:off x="8398213" y="3400223"/>
            <a:ext cx="2749685" cy="47827"/>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p:cNvSpPr/>
          <p:nvPr/>
        </p:nvSpPr>
        <p:spPr>
          <a:xfrm>
            <a:off x="10340501" y="3400223"/>
            <a:ext cx="721672" cy="307777"/>
          </a:xfrm>
          <a:prstGeom prst="rect">
            <a:avLst/>
          </a:prstGeom>
        </p:spPr>
        <p:txBody>
          <a:bodyPr wrap="none">
            <a:spAutoFit/>
          </a:bodyPr>
          <a:lstStyle/>
          <a:p>
            <a:r>
              <a:rPr lang="en-US" sz="1400" i="0" kern="1200" baseline="0" dirty="0">
                <a:solidFill>
                  <a:schemeClr val="accent1"/>
                </a:solidFill>
                <a:latin typeface="Arial" panose="020B0604020202020204" pitchFamily="34" charset="0"/>
                <a:ea typeface="+mn-ea"/>
                <a:cs typeface="+mn-cs"/>
              </a:rPr>
              <a:t>3.2” w </a:t>
            </a:r>
            <a:endParaRPr lang="en-US" sz="1400" dirty="0">
              <a:solidFill>
                <a:schemeClr val="accent1"/>
              </a:solidFill>
            </a:endParaRPr>
          </a:p>
        </p:txBody>
      </p:sp>
      <p:sp>
        <p:nvSpPr>
          <p:cNvPr id="20" name="SmartArt Placeholder 11"/>
          <p:cNvSpPr>
            <a:spLocks noGrp="1"/>
          </p:cNvSpPr>
          <p:nvPr>
            <p:ph type="dgm" sz="quarter" idx="19"/>
          </p:nvPr>
        </p:nvSpPr>
        <p:spPr>
          <a:xfrm rot="16200000">
            <a:off x="8061175" y="1960670"/>
            <a:ext cx="3392424" cy="2926080"/>
          </a:xfrm>
          <a:prstGeom prst="hexagon">
            <a:avLst/>
          </a:prstGeom>
          <a:blipFill dpi="0" rotWithShape="0">
            <a:blip r:embed="rId3" cstate="screen">
              <a:extLst>
                <a:ext uri="{28A0092B-C50C-407E-A947-70E740481C1C}">
                  <a14:useLocalDpi xmlns:a14="http://schemas.microsoft.com/office/drawing/2010/main"/>
                </a:ext>
              </a:extLst>
            </a:blip>
            <a:srcRect/>
            <a:stretch>
              <a:fillRect/>
            </a:stretch>
          </a:blipFill>
        </p:spPr>
        <p:txBody>
          <a:bodyPr vert="vert" anchor="ctr" anchorCtr="0"/>
          <a:lstStyle>
            <a:lvl1pPr algn="ctr">
              <a:defRPr sz="3200" baseline="0">
                <a:solidFill>
                  <a:schemeClr val="bg1"/>
                </a:solidFill>
              </a:defRPr>
            </a:lvl1pPr>
          </a:lstStyle>
          <a:p>
            <a:r>
              <a:rPr lang="en-US"/>
              <a:t>Click icon to add SmartArt graphic</a:t>
            </a:r>
            <a:endParaRPr lang="en-US" dirty="0"/>
          </a:p>
        </p:txBody>
      </p:sp>
    </p:spTree>
    <p:extLst>
      <p:ext uri="{BB962C8B-B14F-4D97-AF65-F5344CB8AC3E}">
        <p14:creationId xmlns:p14="http://schemas.microsoft.com/office/powerpoint/2010/main" val="321704955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A4E9-A83C-469D-9A3C-EA22C37A9D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100842-DEE9-4A76-ADFF-3E1EF80E46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D37A59-A4BD-4BCE-A5A7-56762C8A9EEA}"/>
              </a:ext>
            </a:extLst>
          </p:cNvPr>
          <p:cNvSpPr>
            <a:spLocks noGrp="1"/>
          </p:cNvSpPr>
          <p:nvPr>
            <p:ph type="dt" sz="half" idx="10"/>
          </p:nvPr>
        </p:nvSpPr>
        <p:spPr/>
        <p:txBody>
          <a:bodyPr/>
          <a:lstStyle/>
          <a:p>
            <a:fld id="{FC569D6C-6117-4F1F-9424-918B55AE4E47}" type="datetimeFigureOut">
              <a:rPr lang="en-US" smtClean="0"/>
              <a:t>7/19/2022</a:t>
            </a:fld>
            <a:endParaRPr lang="en-US" dirty="0"/>
          </a:p>
        </p:txBody>
      </p:sp>
      <p:sp>
        <p:nvSpPr>
          <p:cNvPr id="5" name="Footer Placeholder 4">
            <a:extLst>
              <a:ext uri="{FF2B5EF4-FFF2-40B4-BE49-F238E27FC236}">
                <a16:creationId xmlns:a16="http://schemas.microsoft.com/office/drawing/2014/main" id="{BC5916E5-C48C-449F-8C04-1F84C5ED4A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97290A-6F5A-4F07-B55F-62BC46EEB999}"/>
              </a:ext>
            </a:extLst>
          </p:cNvPr>
          <p:cNvSpPr>
            <a:spLocks noGrp="1"/>
          </p:cNvSpPr>
          <p:nvPr>
            <p:ph type="sldNum" sz="quarter" idx="12"/>
          </p:nvPr>
        </p:nvSpPr>
        <p:spPr/>
        <p:txBody>
          <a:bodyPr/>
          <a:lstStyle/>
          <a:p>
            <a:fld id="{75742CF8-EAEF-4ED9-806E-3B9348E1BDDE}" type="slidenum">
              <a:rPr lang="en-US" smtClean="0"/>
              <a:t>‹#›</a:t>
            </a:fld>
            <a:endParaRPr lang="en-US" dirty="0"/>
          </a:p>
        </p:txBody>
      </p:sp>
    </p:spTree>
    <p:extLst>
      <p:ext uri="{BB962C8B-B14F-4D97-AF65-F5344CB8AC3E}">
        <p14:creationId xmlns:p14="http://schemas.microsoft.com/office/powerpoint/2010/main" val="3706670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TH: Beige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 y="5875631"/>
            <a:ext cx="994416" cy="418605"/>
          </a:xfrm>
          <a:prstGeom prst="rect">
            <a:avLst/>
          </a:prstGeom>
        </p:spPr>
      </p:pic>
      <p:sp>
        <p:nvSpPr>
          <p:cNvPr id="8" name="Rectangle 7"/>
          <p:cNvSpPr>
            <a:spLocks noChangeAspect="1"/>
          </p:cNvSpPr>
          <p:nvPr/>
        </p:nvSpPr>
        <p:spPr>
          <a:xfrm>
            <a:off x="8312150" y="1"/>
            <a:ext cx="2927350" cy="1456267"/>
          </a:xfrm>
          <a:prstGeom prst="rect">
            <a:avLst/>
          </a:pr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Shape 9"/>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dirty="0"/>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3"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tx1"/>
                </a:solidFill>
              </a:defRPr>
            </a:lvl1pPr>
          </a:lstStyle>
          <a:p>
            <a:pPr lvl="0"/>
            <a:r>
              <a:rPr lang="en-US" dirty="0"/>
              <a:t>Presentation title option 1 – Arial 36 pt. black</a:t>
            </a:r>
          </a:p>
        </p:txBody>
      </p:sp>
      <p:sp>
        <p:nvSpPr>
          <p:cNvPr id="14" name="Text Placeholder 8"/>
          <p:cNvSpPr>
            <a:spLocks noGrp="1"/>
          </p:cNvSpPr>
          <p:nvPr>
            <p:ph type="body" sz="quarter" idx="17" hasCustomPrompt="1"/>
          </p:nvPr>
        </p:nvSpPr>
        <p:spPr>
          <a:xfrm>
            <a:off x="761999" y="3650041"/>
            <a:ext cx="5333999" cy="557213"/>
          </a:xfrm>
          <a:prstGeom prst="rect">
            <a:avLst/>
          </a:prstGeom>
        </p:spPr>
        <p:txBody>
          <a:bodyPr lIns="0" tIns="0" rIns="0" bIns="0"/>
          <a:lstStyle>
            <a:lvl1pPr>
              <a:defRPr sz="1600">
                <a:solidFill>
                  <a:schemeClr val="tx1"/>
                </a:solidFill>
              </a:defRPr>
            </a:lvl1pPr>
          </a:lstStyle>
          <a:p>
            <a:pPr lvl="0"/>
            <a:r>
              <a:rPr lang="en-US" dirty="0"/>
              <a:t>Presentation subtitle – Arial 16 pt. black</a:t>
            </a:r>
          </a:p>
        </p:txBody>
      </p:sp>
    </p:spTree>
    <p:extLst>
      <p:ext uri="{BB962C8B-B14F-4D97-AF65-F5344CB8AC3E}">
        <p14:creationId xmlns:p14="http://schemas.microsoft.com/office/powerpoint/2010/main" val="354203265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TH: Red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solidFill>
              </a:defRPr>
            </a:lvl1pPr>
          </a:lstStyle>
          <a:p>
            <a:pPr lvl="0"/>
            <a:r>
              <a:rPr lang="en-US" dirty="0"/>
              <a:t>Photo: Name</a:t>
            </a:r>
          </a:p>
        </p:txBody>
      </p:sp>
      <p:sp>
        <p:nvSpPr>
          <p:cNvPr id="13" name="Text Placeholder 11"/>
          <p:cNvSpPr>
            <a:spLocks noGrp="1"/>
          </p:cNvSpPr>
          <p:nvPr>
            <p:ph type="body" sz="quarter" idx="19"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dirty="0"/>
              <a:t>Month Day, Year – Arial bold 9 pt. black</a:t>
            </a:r>
          </a:p>
        </p:txBody>
      </p:sp>
      <p:sp>
        <p:nvSpPr>
          <p:cNvPr id="14"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5"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dirty="0"/>
              <a:t>Presentation title option 1 </a:t>
            </a:r>
            <a:br>
              <a:rPr lang="en-US" dirty="0"/>
            </a:br>
            <a:r>
              <a:rPr lang="en-US" dirty="0"/>
              <a:t>– Arial 36 pt. black</a:t>
            </a:r>
          </a:p>
        </p:txBody>
      </p:sp>
      <p:sp>
        <p:nvSpPr>
          <p:cNvPr id="16"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dirty="0"/>
              <a:t>Presentation subtitle – Arial 16 pt. black</a:t>
            </a:r>
          </a:p>
        </p:txBody>
      </p:sp>
      <p:cxnSp>
        <p:nvCxnSpPr>
          <p:cNvPr id="17" name="Straight Connector 16"/>
          <p:cNvCxnSpPr/>
          <p:nvPr userDrawn="1"/>
        </p:nvCxnSpPr>
        <p:spPr>
          <a:xfrm>
            <a:off x="9773055" y="1854740"/>
            <a:ext cx="0" cy="3138792"/>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Rectangle 17"/>
          <p:cNvSpPr/>
          <p:nvPr userDrawn="1"/>
        </p:nvSpPr>
        <p:spPr>
          <a:xfrm>
            <a:off x="9777572" y="2165816"/>
            <a:ext cx="821059" cy="307777"/>
          </a:xfrm>
          <a:prstGeom prst="rect">
            <a:avLst/>
          </a:prstGeom>
          <a:ln>
            <a:noFill/>
          </a:ln>
        </p:spPr>
        <p:txBody>
          <a:bodyPr wrap="none">
            <a:spAutoFit/>
          </a:bodyPr>
          <a:lstStyle/>
          <a:p>
            <a:r>
              <a:rPr lang="en-US" sz="1400" i="0" kern="1200" baseline="0" dirty="0">
                <a:solidFill>
                  <a:schemeClr val="accent2"/>
                </a:solidFill>
                <a:latin typeface="Arial" panose="020B0604020202020204" pitchFamily="34" charset="0"/>
                <a:ea typeface="+mn-ea"/>
                <a:cs typeface="+mn-cs"/>
              </a:rPr>
              <a:t>3.71” h </a:t>
            </a:r>
            <a:endParaRPr lang="en-US" sz="1400" dirty="0">
              <a:solidFill>
                <a:schemeClr val="accent2"/>
              </a:solidFill>
            </a:endParaRPr>
          </a:p>
        </p:txBody>
      </p:sp>
      <p:cxnSp>
        <p:nvCxnSpPr>
          <p:cNvPr id="19" name="Straight Connector 18"/>
          <p:cNvCxnSpPr/>
          <p:nvPr userDrawn="1"/>
        </p:nvCxnSpPr>
        <p:spPr>
          <a:xfrm flipH="1">
            <a:off x="8398213" y="3400223"/>
            <a:ext cx="2749685" cy="47827"/>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Rectangle 19"/>
          <p:cNvSpPr/>
          <p:nvPr userDrawn="1"/>
        </p:nvSpPr>
        <p:spPr>
          <a:xfrm>
            <a:off x="10340501" y="3400223"/>
            <a:ext cx="721672" cy="307777"/>
          </a:xfrm>
          <a:prstGeom prst="rect">
            <a:avLst/>
          </a:prstGeom>
          <a:ln>
            <a:noFill/>
          </a:ln>
        </p:spPr>
        <p:txBody>
          <a:bodyPr wrap="none">
            <a:spAutoFit/>
          </a:bodyPr>
          <a:lstStyle/>
          <a:p>
            <a:r>
              <a:rPr lang="en-US" sz="1400" i="0" kern="1200" baseline="0" dirty="0">
                <a:solidFill>
                  <a:schemeClr val="accent2"/>
                </a:solidFill>
                <a:latin typeface="Arial" panose="020B0604020202020204" pitchFamily="34" charset="0"/>
                <a:ea typeface="+mn-ea"/>
                <a:cs typeface="+mn-cs"/>
              </a:rPr>
              <a:t>3.2” w </a:t>
            </a:r>
            <a:endParaRPr lang="en-US" sz="1400" dirty="0">
              <a:solidFill>
                <a:schemeClr val="accent2"/>
              </a:solidFill>
            </a:endParaRPr>
          </a:p>
        </p:txBody>
      </p:sp>
      <p:sp>
        <p:nvSpPr>
          <p:cNvPr id="11" name="SmartArt Placeholder 11"/>
          <p:cNvSpPr>
            <a:spLocks noGrp="1"/>
          </p:cNvSpPr>
          <p:nvPr>
            <p:ph type="dgm" sz="quarter" idx="18"/>
          </p:nvPr>
        </p:nvSpPr>
        <p:spPr>
          <a:xfrm rot="16200000">
            <a:off x="8080248" y="1960670"/>
            <a:ext cx="3392424" cy="2926080"/>
          </a:xfrm>
          <a:prstGeom prst="hexagon">
            <a:avLst/>
          </a:prstGeom>
          <a:blipFill dpi="0" rotWithShape="0">
            <a:blip r:embed="rId3" cstate="screen">
              <a:extLst>
                <a:ext uri="{28A0092B-C50C-407E-A947-70E740481C1C}">
                  <a14:useLocalDpi xmlns:a14="http://schemas.microsoft.com/office/drawing/2010/main"/>
                </a:ext>
              </a:extLst>
            </a:blip>
            <a:srcRect/>
            <a:stretch>
              <a:fillRect/>
            </a:stretch>
          </a:blipFill>
        </p:spPr>
        <p:txBody>
          <a:bodyPr vert="vert" anchor="ctr" anchorCtr="0"/>
          <a:lstStyle>
            <a:lvl1pPr algn="ctr">
              <a:defRPr sz="3200" baseline="0">
                <a:solidFill>
                  <a:schemeClr val="bg1"/>
                </a:solidFill>
              </a:defRPr>
            </a:lvl1pPr>
          </a:lstStyle>
          <a:p>
            <a:r>
              <a:rPr lang="en-US"/>
              <a:t>Click icon to add SmartArt graphic</a:t>
            </a:r>
            <a:endParaRPr lang="en-US" dirty="0"/>
          </a:p>
        </p:txBody>
      </p:sp>
    </p:spTree>
    <p:extLst>
      <p:ext uri="{BB962C8B-B14F-4D97-AF65-F5344CB8AC3E}">
        <p14:creationId xmlns:p14="http://schemas.microsoft.com/office/powerpoint/2010/main" val="206235930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TH: Red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dirty="0"/>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3" name="Text Placeholder 4"/>
          <p:cNvSpPr>
            <a:spLocks noGrp="1"/>
          </p:cNvSpPr>
          <p:nvPr>
            <p:ph type="body" sz="quarter" idx="16" hasCustomPrompt="1"/>
          </p:nvPr>
        </p:nvSpPr>
        <p:spPr>
          <a:xfrm>
            <a:off x="762001" y="2185988"/>
            <a:ext cx="5334000"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dirty="0"/>
              <a:t>Presentation title option 2 </a:t>
            </a:r>
            <a:br>
              <a:rPr lang="en-US" dirty="0"/>
            </a:br>
            <a:r>
              <a:rPr lang="en-US" dirty="0"/>
              <a:t>– Arial 36 pt. black</a:t>
            </a:r>
          </a:p>
        </p:txBody>
      </p:sp>
      <p:sp>
        <p:nvSpPr>
          <p:cNvPr id="14"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dirty="0"/>
              <a:t>Presentation subtitle – Arial 16 pt. black</a:t>
            </a:r>
          </a:p>
        </p:txBody>
      </p:sp>
    </p:spTree>
    <p:extLst>
      <p:ext uri="{BB962C8B-B14F-4D97-AF65-F5344CB8AC3E}">
        <p14:creationId xmlns:p14="http://schemas.microsoft.com/office/powerpoint/2010/main" val="1570672515"/>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TH: blank page">
    <p:spTree>
      <p:nvGrpSpPr>
        <p:cNvPr id="1" name=""/>
        <p:cNvGrpSpPr/>
        <p:nvPr/>
      </p:nvGrpSpPr>
      <p:grpSpPr>
        <a:xfrm>
          <a:off x="0" y="0"/>
          <a:ext cx="0" cy="0"/>
          <a:chOff x="0" y="0"/>
          <a:chExt cx="0" cy="0"/>
        </a:xfrm>
      </p:grpSpPr>
      <p:sp>
        <p:nvSpPr>
          <p:cNvPr id="3" name="Rectangle 2"/>
          <p:cNvSpPr/>
          <p:nvPr/>
        </p:nvSpPr>
        <p:spPr>
          <a:xfrm>
            <a:off x="532737" y="6146358"/>
            <a:ext cx="11131826" cy="5724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02126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TH: TOC, short">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4"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active</a:t>
            </a:r>
            <a:endParaRPr lang="en-US" sz="1400" dirty="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8"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solidFill>
              </a:defRPr>
            </a:lvl1pPr>
          </a:lstStyle>
          <a:p>
            <a:pPr lvl="0"/>
            <a:r>
              <a:rPr lang="en-US" dirty="0"/>
              <a:t>1</a:t>
            </a:r>
          </a:p>
        </p:txBody>
      </p:sp>
      <p:sp>
        <p:nvSpPr>
          <p:cNvPr id="9"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2</a:t>
            </a:r>
          </a:p>
        </p:txBody>
      </p:sp>
      <p:sp>
        <p:nvSpPr>
          <p:cNvPr id="10"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3</a:t>
            </a:r>
          </a:p>
        </p:txBody>
      </p:sp>
      <p:sp>
        <p:nvSpPr>
          <p:cNvPr id="11"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4</a:t>
            </a:r>
          </a:p>
        </p:txBody>
      </p:sp>
    </p:spTree>
    <p:extLst>
      <p:ext uri="{BB962C8B-B14F-4D97-AF65-F5344CB8AC3E}">
        <p14:creationId xmlns:p14="http://schemas.microsoft.com/office/powerpoint/2010/main" val="1282223474"/>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TH: TOC, long">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762000" y="931587"/>
            <a:ext cx="633248" cy="538920"/>
          </a:xfrm>
          <a:prstGeom prst="rect">
            <a:avLst/>
          </a:prstGeom>
        </p:spPr>
        <p:txBody>
          <a:bodyPr lIns="0" tIns="0" rIns="0" bIns="0"/>
          <a:lstStyle>
            <a:lvl1pPr>
              <a:defRPr sz="3200">
                <a:solidFill>
                  <a:schemeClr val="accent1"/>
                </a:solidFill>
              </a:defRPr>
            </a:lvl1pPr>
          </a:lstStyle>
          <a:p>
            <a:pPr lvl="0"/>
            <a:r>
              <a:rPr lang="en-US" dirty="0"/>
              <a:t>1</a:t>
            </a:r>
          </a:p>
        </p:txBody>
      </p:sp>
      <p:sp>
        <p:nvSpPr>
          <p:cNvPr id="4" name="Text Placeholder 4"/>
          <p:cNvSpPr>
            <a:spLocks noGrp="1"/>
          </p:cNvSpPr>
          <p:nvPr>
            <p:ph type="body" sz="quarter" idx="11" hasCustomPrompt="1"/>
          </p:nvPr>
        </p:nvSpPr>
        <p:spPr>
          <a:xfrm>
            <a:off x="2680138" y="931587"/>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active</a:t>
            </a:r>
            <a:endParaRPr lang="en-US" sz="1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762000" y="1569907"/>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2</a:t>
            </a:r>
          </a:p>
        </p:txBody>
      </p:sp>
      <p:sp>
        <p:nvSpPr>
          <p:cNvPr id="6"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14" hasCustomPrompt="1"/>
          </p:nvPr>
        </p:nvSpPr>
        <p:spPr>
          <a:xfrm>
            <a:off x="762000" y="2213562"/>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3</a:t>
            </a:r>
          </a:p>
        </p:txBody>
      </p:sp>
      <p:sp>
        <p:nvSpPr>
          <p:cNvPr id="8"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9" name="Text Placeholder 4"/>
          <p:cNvSpPr>
            <a:spLocks noGrp="1"/>
          </p:cNvSpPr>
          <p:nvPr>
            <p:ph type="body" sz="quarter" idx="16" hasCustomPrompt="1"/>
          </p:nvPr>
        </p:nvSpPr>
        <p:spPr>
          <a:xfrm>
            <a:off x="762000" y="2849943"/>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4</a:t>
            </a:r>
          </a:p>
        </p:txBody>
      </p:sp>
      <p:sp>
        <p:nvSpPr>
          <p:cNvPr id="10" name="Rectangle 9"/>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2"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3" name="Text Placeholder 4"/>
          <p:cNvSpPr>
            <a:spLocks noGrp="1"/>
          </p:cNvSpPr>
          <p:nvPr>
            <p:ph type="body" sz="quarter" idx="22" hasCustomPrompt="1"/>
          </p:nvPr>
        </p:nvSpPr>
        <p:spPr>
          <a:xfrm>
            <a:off x="2680138" y="2849943"/>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4" name="Text Placeholder 4"/>
          <p:cNvSpPr>
            <a:spLocks noGrp="1"/>
          </p:cNvSpPr>
          <p:nvPr>
            <p:ph type="body" sz="quarter" idx="23" hasCustomPrompt="1"/>
          </p:nvPr>
        </p:nvSpPr>
        <p:spPr>
          <a:xfrm>
            <a:off x="2680138" y="156990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5" name="Text Placeholder 4"/>
          <p:cNvSpPr>
            <a:spLocks noGrp="1"/>
          </p:cNvSpPr>
          <p:nvPr>
            <p:ph type="body" sz="quarter" idx="24" hasCustomPrompt="1"/>
          </p:nvPr>
        </p:nvSpPr>
        <p:spPr>
          <a:xfrm>
            <a:off x="2680138" y="2213562"/>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6"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5</a:t>
            </a:r>
          </a:p>
        </p:txBody>
      </p:sp>
      <p:sp>
        <p:nvSpPr>
          <p:cNvPr id="17"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6</a:t>
            </a:r>
          </a:p>
        </p:txBody>
      </p:sp>
      <p:sp>
        <p:nvSpPr>
          <p:cNvPr id="18"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7</a:t>
            </a:r>
          </a:p>
        </p:txBody>
      </p:sp>
      <p:sp>
        <p:nvSpPr>
          <p:cNvPr id="19"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8</a:t>
            </a:r>
          </a:p>
        </p:txBody>
      </p:sp>
    </p:spTree>
    <p:extLst>
      <p:ext uri="{BB962C8B-B14F-4D97-AF65-F5344CB8AC3E}">
        <p14:creationId xmlns:p14="http://schemas.microsoft.com/office/powerpoint/2010/main" val="77145811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TH: Red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422392"/>
            <a:ext cx="12192000" cy="850286"/>
          </a:xfrm>
          <a:prstGeom prst="rect">
            <a:avLst/>
          </a:prstGeom>
        </p:spPr>
      </p:pic>
    </p:spTree>
    <p:extLst>
      <p:ext uri="{BB962C8B-B14F-4D97-AF65-F5344CB8AC3E}">
        <p14:creationId xmlns:p14="http://schemas.microsoft.com/office/powerpoint/2010/main" val="3159390272"/>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TH: Purple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422392"/>
            <a:ext cx="12191999" cy="850286"/>
          </a:xfrm>
          <a:prstGeom prst="rect">
            <a:avLst/>
          </a:prstGeom>
        </p:spPr>
      </p:pic>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spTree>
    <p:extLst>
      <p:ext uri="{BB962C8B-B14F-4D97-AF65-F5344CB8AC3E}">
        <p14:creationId xmlns:p14="http://schemas.microsoft.com/office/powerpoint/2010/main" val="3926295691"/>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TH: Teal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422392"/>
            <a:ext cx="12191999" cy="850286"/>
          </a:xfrm>
          <a:prstGeom prst="rect">
            <a:avLst/>
          </a:prstGeom>
        </p:spPr>
      </p:pic>
    </p:spTree>
    <p:extLst>
      <p:ext uri="{BB962C8B-B14F-4D97-AF65-F5344CB8AC3E}">
        <p14:creationId xmlns:p14="http://schemas.microsoft.com/office/powerpoint/2010/main" val="211312623"/>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TH: Green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424410"/>
            <a:ext cx="12191999" cy="850286"/>
          </a:xfrm>
          <a:prstGeom prst="rect">
            <a:avLst/>
          </a:prstGeom>
        </p:spPr>
      </p:pic>
    </p:spTree>
    <p:extLst>
      <p:ext uri="{BB962C8B-B14F-4D97-AF65-F5344CB8AC3E}">
        <p14:creationId xmlns:p14="http://schemas.microsoft.com/office/powerpoint/2010/main" val="382626787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2E9D4-8116-4073-9612-AF93AD6A1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8019B-7BAB-4710-B03C-B2023E6E83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F77D19-BE90-4884-BCA6-FA817283EA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F83416-1D9D-4415-ADF0-621866E25F2F}"/>
              </a:ext>
            </a:extLst>
          </p:cNvPr>
          <p:cNvSpPr>
            <a:spLocks noGrp="1"/>
          </p:cNvSpPr>
          <p:nvPr>
            <p:ph type="dt" sz="half" idx="10"/>
          </p:nvPr>
        </p:nvSpPr>
        <p:spPr/>
        <p:txBody>
          <a:bodyPr/>
          <a:lstStyle/>
          <a:p>
            <a:fld id="{FC569D6C-6117-4F1F-9424-918B55AE4E47}" type="datetimeFigureOut">
              <a:rPr lang="en-US" smtClean="0"/>
              <a:t>7/19/2022</a:t>
            </a:fld>
            <a:endParaRPr lang="en-US" dirty="0"/>
          </a:p>
        </p:txBody>
      </p:sp>
      <p:sp>
        <p:nvSpPr>
          <p:cNvPr id="6" name="Footer Placeholder 5">
            <a:extLst>
              <a:ext uri="{FF2B5EF4-FFF2-40B4-BE49-F238E27FC236}">
                <a16:creationId xmlns:a16="http://schemas.microsoft.com/office/drawing/2014/main" id="{9FAB85D5-B289-4210-9BDA-720EC578E5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5FBBCA-E285-4F3F-99F2-35A18CD101E8}"/>
              </a:ext>
            </a:extLst>
          </p:cNvPr>
          <p:cNvSpPr>
            <a:spLocks noGrp="1"/>
          </p:cNvSpPr>
          <p:nvPr>
            <p:ph type="sldNum" sz="quarter" idx="12"/>
          </p:nvPr>
        </p:nvSpPr>
        <p:spPr/>
        <p:txBody>
          <a:bodyPr/>
          <a:lstStyle/>
          <a:p>
            <a:fld id="{75742CF8-EAEF-4ED9-806E-3B9348E1BDDE}" type="slidenum">
              <a:rPr lang="en-US" smtClean="0"/>
              <a:t>‹#›</a:t>
            </a:fld>
            <a:endParaRPr lang="en-US" dirty="0"/>
          </a:p>
        </p:txBody>
      </p:sp>
    </p:spTree>
    <p:extLst>
      <p:ext uri="{BB962C8B-B14F-4D97-AF65-F5344CB8AC3E}">
        <p14:creationId xmlns:p14="http://schemas.microsoft.com/office/powerpoint/2010/main" val="146167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TH: Blank page with Header/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661323875"/>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TH: Two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0" y="847224"/>
            <a:ext cx="10718800" cy="1045371"/>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H1 – Arial 32 pt. red: Two column with dense body copy. The header can fit on two lines if needed</a:t>
            </a:r>
          </a:p>
        </p:txBody>
      </p:sp>
      <p:sp>
        <p:nvSpPr>
          <p:cNvPr id="7" name="Text Placeholder 6"/>
          <p:cNvSpPr>
            <a:spLocks noGrp="1"/>
          </p:cNvSpPr>
          <p:nvPr>
            <p:ph type="body" sz="quarter" idx="14" hasCustomPrompt="1"/>
          </p:nvPr>
        </p:nvSpPr>
        <p:spPr>
          <a:xfrm>
            <a:off x="762001" y="2019300"/>
            <a:ext cx="10706100" cy="3924300"/>
          </a:xfrm>
          <a:prstGeom prst="rect">
            <a:avLst/>
          </a:prstGeom>
        </p:spPr>
        <p:txBody>
          <a:bodyPr lIns="0" tIns="0" rIns="0" bIns="0" numCol="2" spcCol="457200"/>
          <a:lstStyle>
            <a:lvl1pPr marL="0" marR="0" indent="0" algn="l" defTabSz="609585" rtl="0" eaLnBrk="1" fontAlgn="base" latinLnBrk="0" hangingPunct="1">
              <a:lnSpc>
                <a:spcPts val="18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a:lnSpc>
                <a:spcPts val="1800"/>
              </a:lnSpc>
              <a:spcAft>
                <a:spcPts val="1800"/>
              </a:spcAft>
            </a:pPr>
            <a:r>
              <a:rPr lang="en-US" dirty="0"/>
              <a:t>Body text – Arial 16 pt., black, 18 pt. paragraph spacing after: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p>
          <a:p>
            <a:pPr>
              <a:lnSpc>
                <a:spcPts val="1800"/>
              </a:lnSpc>
              <a:spcAft>
                <a:spcPts val="1800"/>
              </a:spcAft>
            </a:pPr>
            <a:r>
              <a:rPr lang="en-US" dirty="0"/>
              <a:t>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001707"/>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TH: Half page,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1" y="837815"/>
            <a:ext cx="5105399" cy="1105285"/>
          </a:xfrm>
          <a:prstGeom prst="rect">
            <a:avLst/>
          </a:prstGeom>
        </p:spPr>
        <p:txBody>
          <a:bodyPr lIns="0" tIns="0" rIns="0" bIns="0"/>
          <a:lstStyle>
            <a:lvl1pPr>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Single column of text </a:t>
            </a:r>
          </a:p>
        </p:txBody>
      </p:sp>
      <p:sp>
        <p:nvSpPr>
          <p:cNvPr id="7" name="Text Placeholder 6"/>
          <p:cNvSpPr>
            <a:spLocks noGrp="1"/>
          </p:cNvSpPr>
          <p:nvPr>
            <p:ph type="body" sz="quarter" idx="14" hasCustomPrompt="1"/>
          </p:nvPr>
        </p:nvSpPr>
        <p:spPr>
          <a:xfrm>
            <a:off x="762000" y="2019300"/>
            <a:ext cx="5105400" cy="382905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without any additional images, or to provide space for a collection of smaller images and photos.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smaller amount of text without any additional images, or to provide space for a collection of smaller images and photos. It’s intended to hold a few talking points. Aim for clear and concise. </a:t>
            </a:r>
          </a:p>
          <a:p>
            <a:pPr lvl="0"/>
            <a:endParaRPr lang="en-US" dirty="0"/>
          </a:p>
        </p:txBody>
      </p:sp>
    </p:spTree>
    <p:extLst>
      <p:ext uri="{BB962C8B-B14F-4D97-AF65-F5344CB8AC3E}">
        <p14:creationId xmlns:p14="http://schemas.microsoft.com/office/powerpoint/2010/main" val="2356786792"/>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TH: Split one column, header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0" y="2743200"/>
            <a:ext cx="5105400" cy="1315450"/>
          </a:xfrm>
          <a:prstGeom prst="rect">
            <a:avLst/>
          </a:prstGeom>
        </p:spPr>
        <p:txBody>
          <a:bodyPr lIns="0" tIns="0" rIns="0" bIns="0"/>
          <a:lstStyle>
            <a:lvl1pPr>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Two-column split, minimal text</a:t>
            </a:r>
          </a:p>
        </p:txBody>
      </p:sp>
      <p:sp>
        <p:nvSpPr>
          <p:cNvPr id="7" name="Text Placeholder 6"/>
          <p:cNvSpPr>
            <a:spLocks noGrp="1"/>
          </p:cNvSpPr>
          <p:nvPr>
            <p:ph type="body" sz="quarter" idx="14" hasCustomPrompt="1"/>
          </p:nvPr>
        </p:nvSpPr>
        <p:spPr>
          <a:xfrm>
            <a:off x="6324599" y="2743200"/>
            <a:ext cx="5143501" cy="2171700"/>
          </a:xfrm>
          <a:prstGeom prst="rect">
            <a:avLst/>
          </a:prstGeom>
        </p:spPr>
        <p:txBody>
          <a:bodyPr/>
          <a:lstStyle>
            <a:lvl1pPr>
              <a:spcBef>
                <a:spcPts val="0"/>
              </a:spcBef>
              <a:spcAft>
                <a:spcPts val="1800"/>
              </a:spcAft>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without any additional images. Use for simple impact.</a:t>
            </a:r>
          </a:p>
        </p:txBody>
      </p:sp>
    </p:spTree>
    <p:extLst>
      <p:ext uri="{BB962C8B-B14F-4D97-AF65-F5344CB8AC3E}">
        <p14:creationId xmlns:p14="http://schemas.microsoft.com/office/powerpoint/2010/main" val="2828387012"/>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TH: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6"/>
          <p:cNvSpPr>
            <a:spLocks noGrp="1"/>
          </p:cNvSpPr>
          <p:nvPr>
            <p:ph type="body" sz="quarter" idx="13" hasCustomPrompt="1"/>
          </p:nvPr>
        </p:nvSpPr>
        <p:spPr>
          <a:xfrm>
            <a:off x="761999" y="2019300"/>
            <a:ext cx="10706101" cy="392430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endParaRPr lang="en-US" dirty="0"/>
          </a:p>
          <a:p>
            <a:pPr lvl="0"/>
            <a:endParaRPr lang="en-US" dirty="0"/>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Tree>
    <p:extLst>
      <p:ext uri="{BB962C8B-B14F-4D97-AF65-F5344CB8AC3E}">
        <p14:creationId xmlns:p14="http://schemas.microsoft.com/office/powerpoint/2010/main" val="1760331864"/>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TH: One column text box,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1" y="837815"/>
            <a:ext cx="5105400" cy="1014891"/>
          </a:xfrm>
          <a:prstGeom prst="rect">
            <a:avLst/>
          </a:prstGeom>
        </p:spPr>
        <p:txBody>
          <a:bodyPr lIns="0" tIns="0" rIns="0" bIns="0"/>
          <a:lstStyle>
            <a:lvl1pPr>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Single col of </a:t>
            </a:r>
            <a:r>
              <a:rPr lang="en-US" dirty="0" err="1"/>
              <a:t>text,half</a:t>
            </a:r>
            <a:r>
              <a:rPr lang="en-US" dirty="0"/>
              <a:t>-page photo</a:t>
            </a:r>
          </a:p>
        </p:txBody>
      </p:sp>
      <p:sp>
        <p:nvSpPr>
          <p:cNvPr id="8" name="Text Placeholder 6"/>
          <p:cNvSpPr>
            <a:spLocks noGrp="1"/>
          </p:cNvSpPr>
          <p:nvPr>
            <p:ph type="body" sz="quarter" idx="17" hasCustomPrompt="1"/>
          </p:nvPr>
        </p:nvSpPr>
        <p:spPr>
          <a:xfrm>
            <a:off x="762000" y="2019299"/>
            <a:ext cx="5105401" cy="3905251"/>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to accompany an image.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smaller amount of text to accompany an image. It’s intended to hold a few talking points. Aim for clear and concise. This is used for a smaller amount of text to accompany an image. It’s intended to hold a few talking points. Aim for clear and concise.  </a:t>
            </a:r>
          </a:p>
        </p:txBody>
      </p:sp>
    </p:spTree>
    <p:extLst>
      <p:ext uri="{BB962C8B-B14F-4D97-AF65-F5344CB8AC3E}">
        <p14:creationId xmlns:p14="http://schemas.microsoft.com/office/powerpoint/2010/main" val="2924298162"/>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TH: One column header,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0" y="842209"/>
            <a:ext cx="5105400" cy="2190239"/>
          </a:xfrm>
          <a:prstGeom prst="rect">
            <a:avLst/>
          </a:prstGeom>
        </p:spPr>
        <p:txBody>
          <a:bodyPr lIns="0" tIns="0" rIns="0" bIns="0"/>
          <a:lstStyle>
            <a:lvl1pPr>
              <a:defRPr sz="3200">
                <a:solidFill>
                  <a:srgbClr val="FF0000"/>
                </a:solidFill>
              </a:defRPr>
            </a:lvl1pPr>
          </a:lstStyle>
          <a:p>
            <a:pPr>
              <a:lnSpc>
                <a:spcPts val="4000"/>
              </a:lnSpc>
            </a:pPr>
            <a:r>
              <a:rPr lang="en-US" sz="3200" dirty="0">
                <a:solidFill>
                  <a:srgbClr val="F65050"/>
                </a:solidFill>
                <a:latin typeface="Arial" panose="020B0604020202020204" pitchFamily="34" charset="0"/>
                <a:cs typeface="Arial" panose="020B0604020202020204" pitchFamily="34" charset="0"/>
              </a:rPr>
              <a:t>H1 – Arial 32 pt. red: </a:t>
            </a:r>
            <a:r>
              <a:rPr lang="en-US" sz="3200" dirty="0">
                <a:solidFill>
                  <a:srgbClr val="F84F4F"/>
                </a:solidFill>
                <a:latin typeface="Arial" panose="020B0604020202020204" pitchFamily="34" charset="0"/>
                <a:cs typeface="Arial" panose="020B0604020202020204" pitchFamily="34" charset="0"/>
              </a:rPr>
              <a:t>This is a single thought you want to emphasize with a half-page photo.</a:t>
            </a:r>
          </a:p>
        </p:txBody>
      </p:sp>
    </p:spTree>
    <p:extLst>
      <p:ext uri="{BB962C8B-B14F-4D97-AF65-F5344CB8AC3E}">
        <p14:creationId xmlns:p14="http://schemas.microsoft.com/office/powerpoint/2010/main" val="897956058"/>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ATH: Full page photo with Quote">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0" y="0"/>
            <a:ext cx="12192000" cy="6858000"/>
          </a:xfrm>
          <a:prstGeom prst="rect">
            <a:avLst/>
          </a:prstGeom>
          <a:noFill/>
          <a:ln>
            <a:noFill/>
          </a:ln>
        </p:spPr>
        <p:txBody>
          <a:bodyPr/>
          <a:lstStyle>
            <a:lvl1pPr>
              <a:defRPr sz="1400" baseline="0">
                <a:solidFill>
                  <a:schemeClr val="tx1"/>
                </a:solidFill>
              </a:defRPr>
            </a:lvl1pPr>
          </a:lstStyle>
          <a:p>
            <a:pPr lvl="0"/>
            <a:r>
              <a:rPr lang="en-US" dirty="0"/>
              <a:t>Full page photo background – Fill the slide with your photo and crop to the slide dimensions (hold shift key when resizing to maintain proportion). </a:t>
            </a:r>
            <a:br>
              <a:rPr lang="en-US" dirty="0"/>
            </a:br>
            <a:r>
              <a:rPr lang="en-US" dirty="0"/>
              <a:t>NOTE: When using a full page photo slide layout, the PATH logo, which is part of the Slide Master, will be covered. You will need to copy the PATH logo </a:t>
            </a:r>
            <a:br>
              <a:rPr lang="en-US" dirty="0"/>
            </a:br>
            <a:r>
              <a:rPr lang="en-US" dirty="0"/>
              <a:t>                                                                                                            from the Slide Master and paste it on top of your placed photo in order for it to show. </a:t>
            </a:r>
          </a:p>
          <a:p>
            <a:pPr lvl="0"/>
            <a:endParaRPr lang="en-US" dirty="0"/>
          </a:p>
        </p:txBody>
      </p:sp>
      <p:sp>
        <p:nvSpPr>
          <p:cNvPr id="7" name="Text Placeholder 4"/>
          <p:cNvSpPr>
            <a:spLocks noGrp="1"/>
          </p:cNvSpPr>
          <p:nvPr>
            <p:ph type="body" sz="quarter" idx="14" hasCustomPrompt="1"/>
          </p:nvPr>
        </p:nvSpPr>
        <p:spPr>
          <a:xfrm>
            <a:off x="762000" y="2034195"/>
            <a:ext cx="4175760" cy="2942844"/>
          </a:xfrm>
          <a:prstGeom prst="rect">
            <a:avLst/>
          </a:prstGeom>
          <a:noFill/>
        </p:spPr>
        <p:txBody>
          <a:bodyPr/>
          <a:lstStyle>
            <a:lvl1pPr>
              <a:defRPr sz="2400">
                <a:solidFill>
                  <a:schemeClr val="tx1"/>
                </a:solidFill>
              </a:defRPr>
            </a:lvl1pPr>
          </a:lstStyle>
          <a:p>
            <a:pPr lvl="0"/>
            <a:r>
              <a:rPr lang="en-US" dirty="0"/>
              <a:t>Call-out text – Arial 24 pt., black, dark grey, or white: This is a single thought you want to emphasize with a full-bleed image. Position this text box where appropriate. Text can be black, dark grey, or white</a:t>
            </a:r>
          </a:p>
        </p:txBody>
      </p:sp>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143042757"/>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TH: Photo Collag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10"/>
          <p:cNvSpPr>
            <a:spLocks noGrp="1"/>
          </p:cNvSpPr>
          <p:nvPr>
            <p:ph type="pic" sz="quarter" idx="13"/>
          </p:nvPr>
        </p:nvSpPr>
        <p:spPr>
          <a:xfrm>
            <a:off x="762000" y="838199"/>
            <a:ext cx="5220448" cy="5105401"/>
          </a:xfrm>
          <a:prstGeom prst="rect">
            <a:avLst/>
          </a:prstGeom>
        </p:spPr>
        <p:txBody>
          <a:bodyPr/>
          <a:lstStyle/>
          <a:p>
            <a:r>
              <a:rPr lang="en-US"/>
              <a:t>Click icon to add picture</a:t>
            </a:r>
          </a:p>
        </p:txBody>
      </p:sp>
      <p:sp>
        <p:nvSpPr>
          <p:cNvPr id="7" name="Picture Placeholder 10"/>
          <p:cNvSpPr>
            <a:spLocks noGrp="1"/>
          </p:cNvSpPr>
          <p:nvPr>
            <p:ph type="pic" sz="quarter" idx="14"/>
          </p:nvPr>
        </p:nvSpPr>
        <p:spPr>
          <a:xfrm>
            <a:off x="6197600" y="838199"/>
            <a:ext cx="5276850" cy="2502648"/>
          </a:xfrm>
          <a:prstGeom prst="rect">
            <a:avLst/>
          </a:prstGeom>
        </p:spPr>
        <p:txBody>
          <a:bodyPr/>
          <a:lstStyle/>
          <a:p>
            <a:r>
              <a:rPr lang="en-US"/>
              <a:t>Click icon to add picture</a:t>
            </a:r>
          </a:p>
        </p:txBody>
      </p:sp>
      <p:sp>
        <p:nvSpPr>
          <p:cNvPr id="8" name="Picture Placeholder 10"/>
          <p:cNvSpPr>
            <a:spLocks noGrp="1"/>
          </p:cNvSpPr>
          <p:nvPr>
            <p:ph type="pic" sz="quarter" idx="15"/>
          </p:nvPr>
        </p:nvSpPr>
        <p:spPr>
          <a:xfrm>
            <a:off x="6197600" y="3532094"/>
            <a:ext cx="2540000" cy="2411507"/>
          </a:xfrm>
          <a:prstGeom prst="rect">
            <a:avLst/>
          </a:prstGeom>
        </p:spPr>
        <p:txBody>
          <a:bodyPr/>
          <a:lstStyle/>
          <a:p>
            <a:r>
              <a:rPr lang="en-US"/>
              <a:t>Click icon to add picture</a:t>
            </a:r>
          </a:p>
        </p:txBody>
      </p:sp>
      <p:sp>
        <p:nvSpPr>
          <p:cNvPr id="9" name="Picture Placeholder 10"/>
          <p:cNvSpPr>
            <a:spLocks noGrp="1"/>
          </p:cNvSpPr>
          <p:nvPr>
            <p:ph type="pic" sz="quarter" idx="16"/>
          </p:nvPr>
        </p:nvSpPr>
        <p:spPr>
          <a:xfrm>
            <a:off x="8890000" y="3534260"/>
            <a:ext cx="2590799" cy="2409341"/>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spTree>
    <p:extLst>
      <p:ext uri="{BB962C8B-B14F-4D97-AF65-F5344CB8AC3E}">
        <p14:creationId xmlns:p14="http://schemas.microsoft.com/office/powerpoint/2010/main" val="578016325"/>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TH: Photo Collag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10"/>
          <p:cNvSpPr>
            <a:spLocks noGrp="1"/>
          </p:cNvSpPr>
          <p:nvPr>
            <p:ph type="pic" sz="quarter" idx="14"/>
          </p:nvPr>
        </p:nvSpPr>
        <p:spPr>
          <a:xfrm>
            <a:off x="0" y="2314280"/>
            <a:ext cx="2133600" cy="2174047"/>
          </a:xfrm>
          <a:prstGeom prst="rect">
            <a:avLst/>
          </a:prstGeom>
        </p:spPr>
        <p:txBody>
          <a:bodyPr/>
          <a:lstStyle>
            <a:lvl1pPr>
              <a:defRPr/>
            </a:lvl1pPr>
          </a:lstStyle>
          <a:p>
            <a:r>
              <a:rPr lang="en-US"/>
              <a:t>Click icon to add picture</a:t>
            </a:r>
            <a:endParaRPr lang="en-US" dirty="0"/>
          </a:p>
        </p:txBody>
      </p:sp>
      <p:sp>
        <p:nvSpPr>
          <p:cNvPr id="7" name="Picture Placeholder 10"/>
          <p:cNvSpPr>
            <a:spLocks noGrp="1"/>
          </p:cNvSpPr>
          <p:nvPr>
            <p:ph type="pic" sz="quarter" idx="15"/>
          </p:nvPr>
        </p:nvSpPr>
        <p:spPr>
          <a:xfrm>
            <a:off x="2893661" y="1617789"/>
            <a:ext cx="2660104" cy="3567971"/>
          </a:xfrm>
          <a:prstGeom prst="rect">
            <a:avLst/>
          </a:prstGeom>
        </p:spPr>
        <p:txBody>
          <a:bodyPr/>
          <a:lstStyle/>
          <a:p>
            <a:r>
              <a:rPr lang="en-US"/>
              <a:t>Click icon to add picture</a:t>
            </a:r>
          </a:p>
        </p:txBody>
      </p:sp>
      <p:sp>
        <p:nvSpPr>
          <p:cNvPr id="8" name="Picture Placeholder 10"/>
          <p:cNvSpPr>
            <a:spLocks noGrp="1"/>
          </p:cNvSpPr>
          <p:nvPr>
            <p:ph type="pic" sz="quarter" idx="16"/>
          </p:nvPr>
        </p:nvSpPr>
        <p:spPr>
          <a:xfrm>
            <a:off x="6197600" y="1617789"/>
            <a:ext cx="2660104" cy="3567971"/>
          </a:xfrm>
          <a:prstGeom prst="rect">
            <a:avLst/>
          </a:prstGeom>
        </p:spPr>
        <p:txBody>
          <a:bodyPr/>
          <a:lstStyle/>
          <a:p>
            <a:r>
              <a:rPr lang="en-US"/>
              <a:t>Click icon to add picture</a:t>
            </a:r>
          </a:p>
        </p:txBody>
      </p:sp>
      <p:sp>
        <p:nvSpPr>
          <p:cNvPr id="9" name="Picture Placeholder 10"/>
          <p:cNvSpPr>
            <a:spLocks noGrp="1"/>
          </p:cNvSpPr>
          <p:nvPr>
            <p:ph type="pic" sz="quarter" idx="17"/>
          </p:nvPr>
        </p:nvSpPr>
        <p:spPr>
          <a:xfrm>
            <a:off x="9531896" y="2330814"/>
            <a:ext cx="2660104" cy="2157513"/>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spTree>
    <p:extLst>
      <p:ext uri="{BB962C8B-B14F-4D97-AF65-F5344CB8AC3E}">
        <p14:creationId xmlns:p14="http://schemas.microsoft.com/office/powerpoint/2010/main" val="88274433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F26E-FA76-4CBB-8B5D-9EDA3AB720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CE5802-238E-4E64-B6D1-060E0D98A8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0D5045-57ED-485C-83DA-58A8196E54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8599FC-3E46-45F5-8294-7341D74823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330E5D-E77A-4DFB-A2B4-65927D0BC2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E7193B-C30B-425F-BF49-5E64FDC45EB6}"/>
              </a:ext>
            </a:extLst>
          </p:cNvPr>
          <p:cNvSpPr>
            <a:spLocks noGrp="1"/>
          </p:cNvSpPr>
          <p:nvPr>
            <p:ph type="dt" sz="half" idx="10"/>
          </p:nvPr>
        </p:nvSpPr>
        <p:spPr/>
        <p:txBody>
          <a:bodyPr/>
          <a:lstStyle/>
          <a:p>
            <a:fld id="{FC569D6C-6117-4F1F-9424-918B55AE4E47}" type="datetimeFigureOut">
              <a:rPr lang="en-US" smtClean="0"/>
              <a:t>7/19/2022</a:t>
            </a:fld>
            <a:endParaRPr lang="en-US" dirty="0"/>
          </a:p>
        </p:txBody>
      </p:sp>
      <p:sp>
        <p:nvSpPr>
          <p:cNvPr id="8" name="Footer Placeholder 7">
            <a:extLst>
              <a:ext uri="{FF2B5EF4-FFF2-40B4-BE49-F238E27FC236}">
                <a16:creationId xmlns:a16="http://schemas.microsoft.com/office/drawing/2014/main" id="{437A3CD4-44B2-4907-AF30-DA51E406138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D1C25DB-B404-4638-B942-903E8D8FF385}"/>
              </a:ext>
            </a:extLst>
          </p:cNvPr>
          <p:cNvSpPr>
            <a:spLocks noGrp="1"/>
          </p:cNvSpPr>
          <p:nvPr>
            <p:ph type="sldNum" sz="quarter" idx="12"/>
          </p:nvPr>
        </p:nvSpPr>
        <p:spPr/>
        <p:txBody>
          <a:bodyPr/>
          <a:lstStyle/>
          <a:p>
            <a:fld id="{75742CF8-EAEF-4ED9-806E-3B9348E1BDDE}" type="slidenum">
              <a:rPr lang="en-US" smtClean="0"/>
              <a:t>‹#›</a:t>
            </a:fld>
            <a:endParaRPr lang="en-US" dirty="0"/>
          </a:p>
        </p:txBody>
      </p:sp>
    </p:spTree>
    <p:extLst>
      <p:ext uri="{BB962C8B-B14F-4D97-AF65-F5344CB8AC3E}">
        <p14:creationId xmlns:p14="http://schemas.microsoft.com/office/powerpoint/2010/main" val="1130968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6324600" y="838200"/>
            <a:ext cx="5610225" cy="5114731"/>
          </a:xfrm>
          <a:prstGeom prst="rect">
            <a:avLst/>
          </a:prstGeom>
          <a:noFill/>
          <a:ln>
            <a:noFill/>
          </a:ln>
        </p:spPr>
        <p:txBody>
          <a:bodyPr/>
          <a:lstStyle>
            <a:lvl1pPr marL="0" indent="0">
              <a:buNone/>
              <a:defRPr/>
            </a:lvl1pPr>
          </a:lstStyle>
          <a:p>
            <a:pPr lvl="0"/>
            <a:r>
              <a:rPr lang="en-US"/>
              <a:t>Edit Master text styles</a:t>
            </a:r>
          </a:p>
        </p:txBody>
      </p:sp>
      <p:sp>
        <p:nvSpPr>
          <p:cNvPr id="7"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32pt red: </a:t>
            </a:r>
            <a:r>
              <a:rPr lang="en-US" dirty="0"/>
              <a:t>Data vis, half-page graphic</a:t>
            </a:r>
          </a:p>
        </p:txBody>
      </p:sp>
      <p:sp>
        <p:nvSpPr>
          <p:cNvPr id="8"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16pt, black, 18pt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3828090358"/>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on color bac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6324600" y="0"/>
            <a:ext cx="5867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6602819" y="881994"/>
            <a:ext cx="5332006" cy="5145579"/>
          </a:xfrm>
          <a:prstGeom prst="rect">
            <a:avLst/>
          </a:prstGeom>
          <a:solidFill>
            <a:schemeClr val="bg2"/>
          </a:solidFill>
          <a:ln>
            <a:noFill/>
          </a:ln>
        </p:spPr>
        <p:txBody>
          <a:bodyPr/>
          <a:lstStyle>
            <a:lvl1pPr marL="0" indent="0">
              <a:buNone/>
              <a:defRPr/>
            </a:lvl1pPr>
          </a:lstStyle>
          <a:p>
            <a:pPr lvl="0"/>
            <a:r>
              <a:rPr lang="en-US"/>
              <a:t>Edit Master text styles</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8426"/>
            <a:ext cx="685309" cy="291104"/>
          </a:xfrm>
          <a:prstGeom prst="rect">
            <a:avLst/>
          </a:prstGeom>
        </p:spPr>
      </p:pic>
      <p:sp>
        <p:nvSpPr>
          <p:cNvPr id="9"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half-page graphic</a:t>
            </a:r>
          </a:p>
        </p:txBody>
      </p:sp>
      <p:sp>
        <p:nvSpPr>
          <p:cNvPr id="10"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4063885969"/>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ATH: DataVis - two column, two graphic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762000"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0" y="847224"/>
            <a:ext cx="10816509" cy="1012465"/>
          </a:xfrm>
          <a:prstGeom prst="rect">
            <a:avLst/>
          </a:prstGeom>
        </p:spPr>
        <p:txBody>
          <a:bodyPr lIns="0" tIns="0" rIns="0" bIns="0"/>
          <a:lstStyle>
            <a:lvl1pPr marL="0" indent="0">
              <a:buNone/>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visual graphics</a:t>
            </a:r>
          </a:p>
        </p:txBody>
      </p:sp>
    </p:spTree>
    <p:extLst>
      <p:ext uri="{BB962C8B-B14F-4D97-AF65-F5344CB8AC3E}">
        <p14:creationId xmlns:p14="http://schemas.microsoft.com/office/powerpoint/2010/main" val="453271206"/>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ATH: DataVis - two column, two graphics with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762001" y="2019300"/>
            <a:ext cx="5105399" cy="2767171"/>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43500" cy="2791235"/>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 graphics and description text</a:t>
            </a:r>
          </a:p>
        </p:txBody>
      </p:sp>
      <p:sp>
        <p:nvSpPr>
          <p:cNvPr id="9" name="Text Placeholder 6"/>
          <p:cNvSpPr>
            <a:spLocks noGrp="1"/>
          </p:cNvSpPr>
          <p:nvPr>
            <p:ph type="body" sz="quarter" idx="17" hasCustomPrompt="1"/>
          </p:nvPr>
        </p:nvSpPr>
        <p:spPr>
          <a:xfrm>
            <a:off x="762001" y="5116147"/>
            <a:ext cx="5105399"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 amount of text to accompany a data visualization.</a:t>
            </a:r>
          </a:p>
        </p:txBody>
      </p:sp>
      <p:sp>
        <p:nvSpPr>
          <p:cNvPr id="10" name="Text Placeholder 6"/>
          <p:cNvSpPr>
            <a:spLocks noGrp="1"/>
          </p:cNvSpPr>
          <p:nvPr>
            <p:ph type="body" sz="quarter" idx="18" hasCustomPrompt="1"/>
          </p:nvPr>
        </p:nvSpPr>
        <p:spPr>
          <a:xfrm>
            <a:off x="6324600" y="5116147"/>
            <a:ext cx="5156201"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 amount of text to accompany a data visualization.</a:t>
            </a:r>
          </a:p>
        </p:txBody>
      </p:sp>
    </p:spTree>
    <p:extLst>
      <p:ext uri="{BB962C8B-B14F-4D97-AF65-F5344CB8AC3E}">
        <p14:creationId xmlns:p14="http://schemas.microsoft.com/office/powerpoint/2010/main" val="138770216"/>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TH: DataVis - two column, two graphics on color bac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762001"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8"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8426"/>
            <a:ext cx="685309" cy="291104"/>
          </a:xfrm>
          <a:prstGeom prst="rect">
            <a:avLst/>
          </a:prstGeom>
        </p:spPr>
      </p:pic>
      <p:sp>
        <p:nvSpPr>
          <p:cNvPr id="10"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 graphics with gray background</a:t>
            </a:r>
          </a:p>
        </p:txBody>
      </p:sp>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615324173"/>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TH: DataVis - full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2"/>
          <p:cNvSpPr>
            <a:spLocks noGrp="1"/>
          </p:cNvSpPr>
          <p:nvPr>
            <p:ph sz="quarter" idx="14"/>
          </p:nvPr>
        </p:nvSpPr>
        <p:spPr>
          <a:xfrm>
            <a:off x="762000" y="2019300"/>
            <a:ext cx="10718799" cy="4099923"/>
          </a:xfrm>
          <a:prstGeom prst="rect">
            <a:avLst/>
          </a:prstGeom>
        </p:spPr>
        <p:txBody>
          <a:bodyPr/>
          <a:lstStyle>
            <a:lvl1pPr marL="0" indent="0">
              <a:spcBef>
                <a:spcPts val="0"/>
              </a:spcBef>
              <a:spcAft>
                <a:spcPts val="1800"/>
              </a:spcAft>
              <a:buNone/>
              <a:defRPr sz="1600"/>
            </a:lvl1pPr>
          </a:lstStyle>
          <a:p>
            <a:pPr lvl="0"/>
            <a:r>
              <a:rPr lang="en-US"/>
              <a:t>Edit Master text styles</a:t>
            </a:r>
          </a:p>
        </p:txBody>
      </p:sp>
      <p:sp>
        <p:nvSpPr>
          <p:cNvPr id="7"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large full page data visual graphic</a:t>
            </a:r>
          </a:p>
        </p:txBody>
      </p:sp>
    </p:spTree>
    <p:extLst>
      <p:ext uri="{BB962C8B-B14F-4D97-AF65-F5344CB8AC3E}">
        <p14:creationId xmlns:p14="http://schemas.microsoft.com/office/powerpoint/2010/main" val="2618476033"/>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TH: DataVis -  Small tabl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able Placeholder 3"/>
          <p:cNvSpPr>
            <a:spLocks noGrp="1"/>
          </p:cNvSpPr>
          <p:nvPr>
            <p:ph type="tbl" sz="quarter" idx="16" hasCustomPrompt="1"/>
          </p:nvPr>
        </p:nvSpPr>
        <p:spPr>
          <a:xfrm>
            <a:off x="762000" y="2743200"/>
            <a:ext cx="10718800" cy="3200400"/>
          </a:xfrm>
          <a:prstGeom prst="rect">
            <a:avLst/>
          </a:prstGeom>
        </p:spPr>
        <p:txBody>
          <a:bodyPr/>
          <a:lstStyle>
            <a:lvl1pPr marL="0" indent="0">
              <a:buNone/>
              <a:defRPr baseline="0">
                <a:solidFill>
                  <a:schemeClr val="tx1"/>
                </a:solidFill>
              </a:defRPr>
            </a:lvl1pPr>
          </a:lstStyle>
          <a:p>
            <a:r>
              <a:rPr lang="en-US" dirty="0"/>
              <a:t>Small Table – Red is the preferred color for tables; however, you can change the color within the data visualization palette if needed</a:t>
            </a:r>
          </a:p>
        </p:txBody>
      </p:sp>
      <p:sp>
        <p:nvSpPr>
          <p:cNvPr id="7" name="Text Placeholder 5"/>
          <p:cNvSpPr>
            <a:spLocks noGrp="1"/>
          </p:cNvSpPr>
          <p:nvPr>
            <p:ph type="body" sz="quarter" idx="17" hasCustomPrompt="1"/>
          </p:nvPr>
        </p:nvSpPr>
        <p:spPr>
          <a:xfrm>
            <a:off x="762000" y="2019300"/>
            <a:ext cx="10718800" cy="647700"/>
          </a:xfrm>
          <a:prstGeom prst="rect">
            <a:avLst/>
          </a:prstGeom>
        </p:spPr>
        <p:txBody>
          <a:bodyPr anchor="b" anchorCtr="0"/>
          <a:lstStyle>
            <a:lvl1pPr marL="0" indent="0">
              <a:spcBef>
                <a:spcPts val="0"/>
              </a:spcBef>
              <a:spcAft>
                <a:spcPts val="1800"/>
              </a:spcAft>
              <a:buNone/>
              <a:defRPr sz="1600" baseline="0">
                <a:solidFill>
                  <a:schemeClr val="tx1"/>
                </a:solidFill>
                <a:latin typeface="+mn-lt"/>
              </a:defRPr>
            </a:lvl1pPr>
            <a:lvl2pPr marL="457200" indent="0">
              <a:buNone/>
              <a:defRPr sz="2000">
                <a:latin typeface="+mn-lt"/>
              </a:defRPr>
            </a:lvl2pPr>
            <a:lvl3pPr marL="914400" indent="0">
              <a:buNone/>
              <a:defRPr sz="1800">
                <a:latin typeface="+mn-lt"/>
              </a:defRPr>
            </a:lvl3pPr>
            <a:lvl4pPr marL="1371600" indent="0">
              <a:buNone/>
              <a:defRPr sz="1600">
                <a:latin typeface="+mn-lt"/>
              </a:defRPr>
            </a:lvl4pPr>
            <a:lvl5pPr marL="1828800" indent="0">
              <a:buNone/>
              <a:defRPr sz="1600">
                <a:latin typeface="+mn-lt"/>
              </a:defRPr>
            </a:lvl5pPr>
          </a:lstStyle>
          <a:p>
            <a:pPr lvl="0"/>
            <a:r>
              <a:rPr lang="en-US" dirty="0"/>
              <a:t>Body text – Arial 16 pt., black, 18 pt. paragraph spacing after: This text is used for a small description or title to accompany the table below. The page should look clear and concise. </a:t>
            </a:r>
          </a:p>
        </p:txBody>
      </p:sp>
      <p:sp>
        <p:nvSpPr>
          <p:cNvPr id="8" name="Text Placeholder 4"/>
          <p:cNvSpPr>
            <a:spLocks noGrp="1"/>
          </p:cNvSpPr>
          <p:nvPr>
            <p:ph type="body" sz="quarter" idx="18"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Title with body text and small table graphic</a:t>
            </a:r>
          </a:p>
        </p:txBody>
      </p:sp>
    </p:spTree>
    <p:extLst>
      <p:ext uri="{BB962C8B-B14F-4D97-AF65-F5344CB8AC3E}">
        <p14:creationId xmlns:p14="http://schemas.microsoft.com/office/powerpoint/2010/main" val="1344467324"/>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TH: DataVis - Larg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able Placeholder 3"/>
          <p:cNvSpPr>
            <a:spLocks noGrp="1"/>
          </p:cNvSpPr>
          <p:nvPr>
            <p:ph type="tbl" sz="quarter" idx="16" hasCustomPrompt="1"/>
          </p:nvPr>
        </p:nvSpPr>
        <p:spPr>
          <a:xfrm>
            <a:off x="762000" y="849086"/>
            <a:ext cx="10718800" cy="5094514"/>
          </a:xfrm>
          <a:prstGeom prst="rect">
            <a:avLst/>
          </a:prstGeom>
        </p:spPr>
        <p:txBody>
          <a:bodyPr/>
          <a:lstStyle>
            <a:lvl1pPr marL="0" indent="0">
              <a:buNone/>
              <a:defRPr baseline="0">
                <a:solidFill>
                  <a:schemeClr val="tx1"/>
                </a:solidFill>
              </a:defRPr>
            </a:lvl1pPr>
          </a:lstStyle>
          <a:p>
            <a:r>
              <a:rPr lang="en-US" dirty="0"/>
              <a:t>Full page Table – Red is the preferred color for tables; however, you can change the color within the data visualization palette if needed</a:t>
            </a:r>
          </a:p>
        </p:txBody>
      </p:sp>
    </p:spTree>
    <p:extLst>
      <p:ext uri="{BB962C8B-B14F-4D97-AF65-F5344CB8AC3E}">
        <p14:creationId xmlns:p14="http://schemas.microsoft.com/office/powerpoint/2010/main" val="328030040"/>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ATH: Red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618338452"/>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TH: Red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p:grpSpPr>
        <p:sp>
          <p:nvSpPr>
            <p:cNvPr id="8" name="Oval 7"/>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40008206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2E886-9B01-4375-A5C3-BD62F9FE22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967EB8-A5D1-438B-8251-08F712B08856}"/>
              </a:ext>
            </a:extLst>
          </p:cNvPr>
          <p:cNvSpPr>
            <a:spLocks noGrp="1"/>
          </p:cNvSpPr>
          <p:nvPr>
            <p:ph type="dt" sz="half" idx="10"/>
          </p:nvPr>
        </p:nvSpPr>
        <p:spPr/>
        <p:txBody>
          <a:bodyPr/>
          <a:lstStyle/>
          <a:p>
            <a:fld id="{FC569D6C-6117-4F1F-9424-918B55AE4E47}" type="datetimeFigureOut">
              <a:rPr lang="en-US" smtClean="0"/>
              <a:t>7/19/2022</a:t>
            </a:fld>
            <a:endParaRPr lang="en-US" dirty="0"/>
          </a:p>
        </p:txBody>
      </p:sp>
      <p:sp>
        <p:nvSpPr>
          <p:cNvPr id="4" name="Footer Placeholder 3">
            <a:extLst>
              <a:ext uri="{FF2B5EF4-FFF2-40B4-BE49-F238E27FC236}">
                <a16:creationId xmlns:a16="http://schemas.microsoft.com/office/drawing/2014/main" id="{390B874E-FF37-4697-92A4-0D901A26E5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CEEFE9-612F-4F3E-9993-D4BE958A507D}"/>
              </a:ext>
            </a:extLst>
          </p:cNvPr>
          <p:cNvSpPr>
            <a:spLocks noGrp="1"/>
          </p:cNvSpPr>
          <p:nvPr>
            <p:ph type="sldNum" sz="quarter" idx="12"/>
          </p:nvPr>
        </p:nvSpPr>
        <p:spPr/>
        <p:txBody>
          <a:bodyPr/>
          <a:lstStyle/>
          <a:p>
            <a:fld id="{75742CF8-EAEF-4ED9-806E-3B9348E1BDDE}" type="slidenum">
              <a:rPr lang="en-US" smtClean="0"/>
              <a:t>‹#›</a:t>
            </a:fld>
            <a:endParaRPr lang="en-US" dirty="0"/>
          </a:p>
        </p:txBody>
      </p:sp>
    </p:spTree>
    <p:extLst>
      <p:ext uri="{BB962C8B-B14F-4D97-AF65-F5344CB8AC3E}">
        <p14:creationId xmlns:p14="http://schemas.microsoft.com/office/powerpoint/2010/main" val="1125249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TH: Red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270276417"/>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TH: Purple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310801206"/>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TH: Purple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4"/>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13" name="Text Placeholder 10"/>
          <p:cNvSpPr>
            <a:spLocks noGrp="1"/>
          </p:cNvSpPr>
          <p:nvPr>
            <p:ph type="body" sz="quarter" idx="11"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612119257"/>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ATH: Purple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04174500"/>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ATH: Teal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4118388627"/>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TH: Teal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3"/>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923974982"/>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TH: Teal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673206483"/>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TH: Green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140878574"/>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ATH: Green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5"/>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287143186"/>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ATH: Green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22994156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A7F5D-9629-4B2C-B27B-BC6E7F15B89D}"/>
              </a:ext>
            </a:extLst>
          </p:cNvPr>
          <p:cNvSpPr>
            <a:spLocks noGrp="1"/>
          </p:cNvSpPr>
          <p:nvPr>
            <p:ph type="dt" sz="half" idx="10"/>
          </p:nvPr>
        </p:nvSpPr>
        <p:spPr/>
        <p:txBody>
          <a:bodyPr/>
          <a:lstStyle/>
          <a:p>
            <a:fld id="{FC569D6C-6117-4F1F-9424-918B55AE4E47}" type="datetimeFigureOut">
              <a:rPr lang="en-US" smtClean="0"/>
              <a:t>7/19/2022</a:t>
            </a:fld>
            <a:endParaRPr lang="en-US" dirty="0"/>
          </a:p>
        </p:txBody>
      </p:sp>
      <p:sp>
        <p:nvSpPr>
          <p:cNvPr id="3" name="Footer Placeholder 2">
            <a:extLst>
              <a:ext uri="{FF2B5EF4-FFF2-40B4-BE49-F238E27FC236}">
                <a16:creationId xmlns:a16="http://schemas.microsoft.com/office/drawing/2014/main" id="{BE7C0738-511D-4569-A85E-FDC7CFA2DD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6E26362-8C38-457B-BFD1-B1D1FCC45EFE}"/>
              </a:ext>
            </a:extLst>
          </p:cNvPr>
          <p:cNvSpPr>
            <a:spLocks noGrp="1"/>
          </p:cNvSpPr>
          <p:nvPr>
            <p:ph type="sldNum" sz="quarter" idx="12"/>
          </p:nvPr>
        </p:nvSpPr>
        <p:spPr/>
        <p:txBody>
          <a:bodyPr/>
          <a:lstStyle/>
          <a:p>
            <a:fld id="{75742CF8-EAEF-4ED9-806E-3B9348E1BDDE}" type="slidenum">
              <a:rPr lang="en-US" smtClean="0"/>
              <a:t>‹#›</a:t>
            </a:fld>
            <a:endParaRPr lang="en-US" dirty="0"/>
          </a:p>
        </p:txBody>
      </p:sp>
      <p:sp>
        <p:nvSpPr>
          <p:cNvPr id="7" name="Rectangle 6">
            <a:extLst>
              <a:ext uri="{FF2B5EF4-FFF2-40B4-BE49-F238E27FC236}">
                <a16:creationId xmlns:a16="http://schemas.microsoft.com/office/drawing/2014/main" id="{690CC1E6-8CCD-4D19-B37B-ACCA088534DF}"/>
              </a:ext>
            </a:extLst>
          </p:cNvPr>
          <p:cNvSpPr/>
          <p:nvPr userDrawn="1"/>
        </p:nvSpPr>
        <p:spPr>
          <a:xfrm>
            <a:off x="0" y="0"/>
            <a:ext cx="12192000" cy="1009650"/>
          </a:xfrm>
          <a:prstGeom prst="rect">
            <a:avLst/>
          </a:prstGeom>
          <a:solidFill>
            <a:srgbClr val="0F6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64"/>
            <a:endParaRPr lang="en-US" sz="1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7171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TH: Red/Tea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005A8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531679774"/>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TH: Purple/green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748270215"/>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TH: Green/purple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37379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459702468"/>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TH: Teal/red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33286393"/>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ATH: Red/red impact graphic">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p:cNvSpPr/>
          <p:nvPr/>
        </p:nvSpPr>
        <p:spPr>
          <a:xfrm>
            <a:off x="3137632" y="851824"/>
            <a:ext cx="5959926"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7"/>
          <p:cNvSpPr/>
          <p:nvPr/>
        </p:nvSpPr>
        <p:spPr>
          <a:xfrm>
            <a:off x="1" y="792108"/>
            <a:ext cx="3014597"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8"/>
          <p:cNvSpPr/>
          <p:nvPr/>
        </p:nvSpPr>
        <p:spPr>
          <a:xfrm>
            <a:off x="9746018" y="857664"/>
            <a:ext cx="2453261"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3"/>
          <p:cNvSpPr>
            <a:spLocks noGrp="1"/>
          </p:cNvSpPr>
          <p:nvPr>
            <p:ph type="body" sz="quarter" idx="13" hasCustomPrompt="1"/>
          </p:nvPr>
        </p:nvSpPr>
        <p:spPr>
          <a:xfrm>
            <a:off x="4430081" y="2406422"/>
            <a:ext cx="3375025" cy="1200150"/>
          </a:xfrm>
          <a:prstGeom prst="rect">
            <a:avLst/>
          </a:prstGeom>
        </p:spPr>
        <p:txBody>
          <a:bodyPr lIns="0" tIns="0" rIns="0" bIns="0"/>
          <a:lstStyle>
            <a:lvl1pPr algn="ctr">
              <a:defRPr sz="8200">
                <a:solidFill>
                  <a:schemeClr val="tx1"/>
                </a:solidFill>
              </a:defRPr>
            </a:lvl1pPr>
          </a:lstStyle>
          <a:p>
            <a:pPr lvl="0"/>
            <a:r>
              <a:rPr lang="en-US" dirty="0"/>
              <a:t>100%</a:t>
            </a:r>
          </a:p>
        </p:txBody>
      </p:sp>
      <p:sp>
        <p:nvSpPr>
          <p:cNvPr id="11" name="Text Placeholder 13"/>
          <p:cNvSpPr>
            <a:spLocks noGrp="1"/>
          </p:cNvSpPr>
          <p:nvPr>
            <p:ph type="body" sz="quarter" idx="14" hasCustomPrompt="1"/>
          </p:nvPr>
        </p:nvSpPr>
        <p:spPr>
          <a:xfrm>
            <a:off x="4430081" y="3654197"/>
            <a:ext cx="3375025" cy="928024"/>
          </a:xfrm>
          <a:prstGeom prst="rect">
            <a:avLst/>
          </a:prstGeom>
        </p:spPr>
        <p:txBody>
          <a:bodyPr lIns="0" tIns="0" rIns="0" bIns="0"/>
          <a:lstStyle>
            <a:lvl1pPr algn="ctr">
              <a:defRPr sz="1600">
                <a:solidFill>
                  <a:schemeClr val="tx1"/>
                </a:solidFill>
              </a:defRPr>
            </a:lvl1pPr>
          </a:lstStyle>
          <a:p>
            <a:pPr lvl="0"/>
            <a:r>
              <a:rPr lang="en-US" dirty="0"/>
              <a:t>Further context</a:t>
            </a:r>
          </a:p>
          <a:p>
            <a:pPr lvl="0"/>
            <a:r>
              <a:rPr lang="en-US" dirty="0"/>
              <a:t>for number(s)</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783083535"/>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ATH: Final slides - contact info">
    <p:spTree>
      <p:nvGrpSpPr>
        <p:cNvPr id="1" name=""/>
        <p:cNvGrpSpPr/>
        <p:nvPr/>
      </p:nvGrpSpPr>
      <p:grpSpPr>
        <a:xfrm>
          <a:off x="0" y="0"/>
          <a:ext cx="0" cy="0"/>
          <a:chOff x="0" y="0"/>
          <a:chExt cx="0" cy="0"/>
        </a:xfrm>
      </p:grpSpPr>
      <p:sp>
        <p:nvSpPr>
          <p:cNvPr id="3" name="TextBox 2"/>
          <p:cNvSpPr txBox="1"/>
          <p:nvPr/>
        </p:nvSpPr>
        <p:spPr>
          <a:xfrm>
            <a:off x="762000" y="2743201"/>
            <a:ext cx="3305907" cy="1538883"/>
          </a:xfrm>
          <a:prstGeom prst="rect">
            <a:avLst/>
          </a:prstGeom>
          <a:noFill/>
        </p:spPr>
        <p:txBody>
          <a:bodyPr wrap="square" lIns="0" tIns="0" rIns="0" bIns="0" rtlCol="0" anchor="t">
            <a:spAutoFit/>
          </a:body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For more information contact:</a:t>
            </a:r>
          </a:p>
        </p:txBody>
      </p:sp>
      <p:sp>
        <p:nvSpPr>
          <p:cNvPr id="9" name="Text Placeholder 7"/>
          <p:cNvSpPr>
            <a:spLocks noGrp="1"/>
          </p:cNvSpPr>
          <p:nvPr>
            <p:ph type="body" sz="quarter" idx="10" hasCustomPrompt="1"/>
          </p:nvPr>
        </p:nvSpPr>
        <p:spPr>
          <a:xfrm>
            <a:off x="6324600" y="2802268"/>
            <a:ext cx="4219575" cy="2768108"/>
          </a:xfrm>
          <a:prstGeom prst="rect">
            <a:avLst/>
          </a:prstGeom>
        </p:spPr>
        <p:txBody>
          <a:bodyPr/>
          <a:lstStyle>
            <a:lvl1pPr>
              <a:spcBef>
                <a:spcPts val="0"/>
              </a:spcBef>
              <a:spcAft>
                <a:spcPts val="600"/>
              </a:spcAft>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First and Last name</a:t>
            </a:r>
          </a:p>
          <a:p>
            <a:pPr lvl="0"/>
            <a:r>
              <a:rPr lang="en-US" dirty="0"/>
              <a:t>email@path.org</a:t>
            </a:r>
          </a:p>
          <a:p>
            <a:pPr lvl="0"/>
            <a:endParaRPr lang="en-US" dirty="0"/>
          </a:p>
          <a:p>
            <a:pPr lvl="0"/>
            <a:r>
              <a:rPr lang="en-US" dirty="0"/>
              <a:t>First and Last name</a:t>
            </a:r>
          </a:p>
          <a:p>
            <a:pPr lvl="0"/>
            <a:r>
              <a:rPr lang="en-US" dirty="0"/>
              <a:t>email@path.org</a:t>
            </a:r>
          </a:p>
        </p:txBody>
      </p:sp>
      <p:sp>
        <p:nvSpPr>
          <p:cNvPr id="4" name="Rectangle 3"/>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3317811"/>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TH: Final slides - closing slide Beig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3051" y="2977252"/>
            <a:ext cx="2105898" cy="886489"/>
          </a:xfrm>
          <a:prstGeom prst="rect">
            <a:avLst/>
          </a:prstGeom>
        </p:spPr>
      </p:pic>
    </p:spTree>
    <p:extLst>
      <p:ext uri="{BB962C8B-B14F-4D97-AF65-F5344CB8AC3E}">
        <p14:creationId xmlns:p14="http://schemas.microsoft.com/office/powerpoint/2010/main" val="978551814"/>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TH: Final slides - closing slide Re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3051" y="3016866"/>
            <a:ext cx="2105898" cy="807260"/>
          </a:xfrm>
          <a:prstGeom prst="rect">
            <a:avLst/>
          </a:prstGeom>
        </p:spPr>
      </p:pic>
    </p:spTree>
    <p:extLst>
      <p:ext uri="{BB962C8B-B14F-4D97-AF65-F5344CB8AC3E}">
        <p14:creationId xmlns:p14="http://schemas.microsoft.com/office/powerpoint/2010/main" val="999094480"/>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REFERENCE ONLY: PATH Color palette">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325563" y="557920"/>
            <a:ext cx="32908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Core Colors</a:t>
            </a:r>
          </a:p>
        </p:txBody>
      </p:sp>
      <p:sp>
        <p:nvSpPr>
          <p:cNvPr id="45" name="TextBox 44"/>
          <p:cNvSpPr txBox="1">
            <a:spLocks noChangeArrowheads="1"/>
          </p:cNvSpPr>
          <p:nvPr/>
        </p:nvSpPr>
        <p:spPr bwMode="auto">
          <a:xfrm>
            <a:off x="1320007"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Hero</a:t>
            </a:r>
          </a:p>
        </p:txBody>
      </p:sp>
      <p:sp>
        <p:nvSpPr>
          <p:cNvPr id="46" name="TextBox 45"/>
          <p:cNvSpPr txBox="1">
            <a:spLocks noChangeArrowheads="1"/>
          </p:cNvSpPr>
          <p:nvPr/>
        </p:nvSpPr>
        <p:spPr bwMode="auto">
          <a:xfrm>
            <a:off x="7524962" y="768402"/>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Typographic</a:t>
            </a:r>
          </a:p>
        </p:txBody>
      </p:sp>
      <p:sp>
        <p:nvSpPr>
          <p:cNvPr id="47" name="TextBox 46"/>
          <p:cNvSpPr txBox="1">
            <a:spLocks noChangeArrowheads="1"/>
          </p:cNvSpPr>
          <p:nvPr/>
        </p:nvSpPr>
        <p:spPr bwMode="auto">
          <a:xfrm>
            <a:off x="4441975"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Neutral backgrounds</a:t>
            </a:r>
          </a:p>
        </p:txBody>
      </p:sp>
      <p:sp>
        <p:nvSpPr>
          <p:cNvPr id="4" name="Rectangle 3"/>
          <p:cNvSpPr/>
          <p:nvPr/>
        </p:nvSpPr>
        <p:spPr bwMode="auto">
          <a:xfrm>
            <a:off x="1327477" y="1065640"/>
            <a:ext cx="2927589" cy="2080937"/>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PATH Red</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grpSp>
        <p:nvGrpSpPr>
          <p:cNvPr id="48" name="Group 47"/>
          <p:cNvGrpSpPr/>
          <p:nvPr/>
        </p:nvGrpSpPr>
        <p:grpSpPr>
          <a:xfrm>
            <a:off x="4441975" y="1065641"/>
            <a:ext cx="2911985" cy="2080936"/>
            <a:chOff x="5672138" y="1152160"/>
            <a:chExt cx="2042205" cy="2080936"/>
          </a:xfrm>
        </p:grpSpPr>
        <p:sp>
          <p:nvSpPr>
            <p:cNvPr id="6" name="Rectangle 5"/>
            <p:cNvSpPr/>
            <p:nvPr/>
          </p:nvSpPr>
          <p:spPr bwMode="auto">
            <a:xfrm>
              <a:off x="5672138" y="1152160"/>
              <a:ext cx="2042205" cy="103429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rgbClr val="454E60"/>
                  </a:solidFill>
                  <a:latin typeface="Arial" panose="020B0604020202020204" pitchFamily="34" charset="0"/>
                  <a:cs typeface="Arial" panose="020B0604020202020204" pitchFamily="34" charset="0"/>
                </a:rPr>
                <a:t>PATH Light Gray</a:t>
              </a:r>
            </a:p>
            <a:p>
              <a:pPr>
                <a:defRPr/>
              </a:pPr>
              <a:r>
                <a:rPr lang="en-US" sz="600" dirty="0">
                  <a:solidFill>
                    <a:srgbClr val="454E60"/>
                  </a:solidFill>
                  <a:latin typeface="Arial" panose="020B0604020202020204" pitchFamily="34" charset="0"/>
                  <a:cs typeface="Arial" panose="020B0604020202020204" pitchFamily="34" charset="0"/>
                </a:rPr>
                <a:t>RGB: 232, 234, 235</a:t>
              </a:r>
              <a:br>
                <a:rPr lang="en-US" sz="600" dirty="0">
                  <a:solidFill>
                    <a:srgbClr val="454E60"/>
                  </a:solidFill>
                  <a:latin typeface="Arial" panose="020B0604020202020204" pitchFamily="34" charset="0"/>
                  <a:cs typeface="Arial" panose="020B0604020202020204" pitchFamily="34" charset="0"/>
                </a:rPr>
              </a:br>
              <a:r>
                <a:rPr lang="en-US" sz="600" dirty="0">
                  <a:solidFill>
                    <a:srgbClr val="454E60"/>
                  </a:solidFill>
                  <a:latin typeface="Arial" panose="020B0604020202020204" pitchFamily="34" charset="0"/>
                  <a:cs typeface="Arial" panose="020B0604020202020204" pitchFamily="34" charset="0"/>
                </a:rPr>
                <a:t>HEX: E8EAEB</a:t>
              </a:r>
            </a:p>
          </p:txBody>
        </p:sp>
        <p:sp>
          <p:nvSpPr>
            <p:cNvPr id="41" name="Rectangle 40"/>
            <p:cNvSpPr/>
            <p:nvPr/>
          </p:nvSpPr>
          <p:spPr bwMode="auto">
            <a:xfrm>
              <a:off x="5672138" y="2265617"/>
              <a:ext cx="2042205" cy="96747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rgbClr val="454E60"/>
                  </a:solidFill>
                  <a:latin typeface="Arial" panose="020B0604020202020204" pitchFamily="34" charset="0"/>
                  <a:cs typeface="Arial" panose="020B0604020202020204" pitchFamily="34" charset="0"/>
                </a:rPr>
                <a:t>PATH Beige</a:t>
              </a:r>
            </a:p>
            <a:p>
              <a:pPr>
                <a:defRPr/>
              </a:pPr>
              <a:r>
                <a:rPr lang="en-US" sz="600" dirty="0">
                  <a:solidFill>
                    <a:srgbClr val="454E60"/>
                  </a:solidFill>
                  <a:latin typeface="Arial" panose="020B0604020202020204" pitchFamily="34" charset="0"/>
                  <a:cs typeface="Arial" panose="020B0604020202020204" pitchFamily="34" charset="0"/>
                </a:rPr>
                <a:t>RGB: 244, 237, 231</a:t>
              </a:r>
              <a:br>
                <a:rPr lang="en-US" sz="600" dirty="0">
                  <a:solidFill>
                    <a:srgbClr val="454E60"/>
                  </a:solidFill>
                  <a:latin typeface="Arial" panose="020B0604020202020204" pitchFamily="34" charset="0"/>
                  <a:cs typeface="Arial" panose="020B0604020202020204" pitchFamily="34" charset="0"/>
                </a:rPr>
              </a:br>
              <a:r>
                <a:rPr lang="en-US" sz="600" dirty="0">
                  <a:solidFill>
                    <a:srgbClr val="454E60"/>
                  </a:solidFill>
                  <a:latin typeface="Arial" panose="020B0604020202020204" pitchFamily="34" charset="0"/>
                  <a:cs typeface="Arial" panose="020B0604020202020204" pitchFamily="34" charset="0"/>
                </a:rPr>
                <a:t>HEX: F4EDE7</a:t>
              </a:r>
            </a:p>
          </p:txBody>
        </p:sp>
      </p:grpSp>
      <p:grpSp>
        <p:nvGrpSpPr>
          <p:cNvPr id="3" name="Group 2"/>
          <p:cNvGrpSpPr/>
          <p:nvPr/>
        </p:nvGrpSpPr>
        <p:grpSpPr>
          <a:xfrm>
            <a:off x="7524962" y="1071815"/>
            <a:ext cx="2890429" cy="2080936"/>
            <a:chOff x="3512449" y="1152160"/>
            <a:chExt cx="2027087" cy="2080936"/>
          </a:xfrm>
        </p:grpSpPr>
        <p:sp>
          <p:nvSpPr>
            <p:cNvPr id="5" name="Rectangle 4"/>
            <p:cNvSpPr/>
            <p:nvPr/>
          </p:nvSpPr>
          <p:spPr bwMode="auto">
            <a:xfrm>
              <a:off x="3512449" y="1152160"/>
              <a:ext cx="2027087" cy="1034294"/>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latin typeface="Arial" panose="020B0604020202020204" pitchFamily="34" charset="0"/>
                  <a:cs typeface="Arial" panose="020B0604020202020204" pitchFamily="34" charset="0"/>
                </a:rPr>
                <a:t>PATH Gray</a:t>
              </a:r>
            </a:p>
            <a:p>
              <a:pPr>
                <a:defRPr/>
              </a:pPr>
              <a:r>
                <a:rPr lang="en-US" sz="600" dirty="0">
                  <a:latin typeface="Arial" panose="020B0604020202020204" pitchFamily="34" charset="0"/>
                  <a:cs typeface="Arial" panose="020B0604020202020204" pitchFamily="34" charset="0"/>
                </a:rPr>
                <a:t>RGB: 70, 79, 97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464F60</a:t>
              </a:r>
            </a:p>
          </p:txBody>
        </p:sp>
        <p:sp>
          <p:nvSpPr>
            <p:cNvPr id="43" name="Rectangle 42"/>
            <p:cNvSpPr/>
            <p:nvPr/>
          </p:nvSpPr>
          <p:spPr bwMode="auto">
            <a:xfrm>
              <a:off x="3512449" y="2265617"/>
              <a:ext cx="2027087" cy="9674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latin typeface="Arial" panose="020B0604020202020204" pitchFamily="34" charset="0"/>
                  <a:cs typeface="Arial" panose="020B0604020202020204" pitchFamily="34" charset="0"/>
                </a:rPr>
                <a:t>Black</a:t>
              </a:r>
            </a:p>
            <a:p>
              <a:pPr>
                <a:defRPr/>
              </a:pPr>
              <a:r>
                <a:rPr lang="en-US" sz="600" dirty="0">
                  <a:latin typeface="Arial" panose="020B0604020202020204" pitchFamily="34" charset="0"/>
                  <a:cs typeface="Arial" panose="020B0604020202020204" pitchFamily="34" charset="0"/>
                </a:rPr>
                <a:t>RGB: 0, 0, 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000000</a:t>
              </a:r>
            </a:p>
          </p:txBody>
        </p:sp>
      </p:grpSp>
      <p:sp>
        <p:nvSpPr>
          <p:cNvPr id="44" name="TextBox 43"/>
          <p:cNvSpPr txBox="1">
            <a:spLocks noChangeArrowheads="1"/>
          </p:cNvSpPr>
          <p:nvPr/>
        </p:nvSpPr>
        <p:spPr bwMode="auto">
          <a:xfrm>
            <a:off x="1327477" y="3540982"/>
            <a:ext cx="4692484"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Support Colors</a:t>
            </a:r>
          </a:p>
        </p:txBody>
      </p:sp>
      <p:grpSp>
        <p:nvGrpSpPr>
          <p:cNvPr id="2" name="Group 1"/>
          <p:cNvGrpSpPr/>
          <p:nvPr/>
        </p:nvGrpSpPr>
        <p:grpSpPr>
          <a:xfrm>
            <a:off x="1320007" y="3828359"/>
            <a:ext cx="9117700" cy="2199908"/>
            <a:chOff x="1320007" y="3638705"/>
            <a:chExt cx="3966706" cy="2616863"/>
          </a:xfrm>
        </p:grpSpPr>
        <p:cxnSp>
          <p:nvCxnSpPr>
            <p:cNvPr id="66" name="Straight Connector 65"/>
            <p:cNvCxnSpPr/>
            <p:nvPr/>
          </p:nvCxnSpPr>
          <p:spPr>
            <a:xfrm>
              <a:off x="3322253" y="4592320"/>
              <a:ext cx="0" cy="115146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1320007" y="3638705"/>
              <a:ext cx="3966706" cy="821046"/>
              <a:chOff x="7039149" y="3042090"/>
              <a:chExt cx="3966706" cy="821046"/>
            </a:xfrm>
          </p:grpSpPr>
          <p:sp>
            <p:nvSpPr>
              <p:cNvPr id="68" name="Rectangle 67"/>
              <p:cNvSpPr/>
              <p:nvPr/>
            </p:nvSpPr>
            <p:spPr bwMode="auto">
              <a:xfrm>
                <a:off x="7039149" y="3042090"/>
                <a:ext cx="957716" cy="8210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bg1"/>
                    </a:solidFill>
                    <a:latin typeface="Arial" panose="020B0604020202020204" pitchFamily="34" charset="0"/>
                    <a:cs typeface="Arial" panose="020B0604020202020204" pitchFamily="34" charset="0"/>
                  </a:rPr>
                  <a:t>Dark Red</a:t>
                </a:r>
              </a:p>
              <a:p>
                <a:pPr>
                  <a:defRPr/>
                </a:pPr>
                <a:r>
                  <a:rPr lang="en-US" sz="600" dirty="0">
                    <a:solidFill>
                      <a:schemeClr val="bg1"/>
                    </a:solidFill>
                    <a:latin typeface="Arial" panose="020B0604020202020204" pitchFamily="34" charset="0"/>
                    <a:cs typeface="Arial" panose="020B0604020202020204" pitchFamily="34" charset="0"/>
                  </a:rPr>
                  <a:t>RGB: 168,</a:t>
                </a:r>
                <a:r>
                  <a:rPr lang="en-US" sz="600" baseline="0" dirty="0">
                    <a:solidFill>
                      <a:schemeClr val="bg1"/>
                    </a:solidFill>
                    <a:latin typeface="Arial" panose="020B0604020202020204" pitchFamily="34" charset="0"/>
                    <a:cs typeface="Arial" panose="020B0604020202020204" pitchFamily="34" charset="0"/>
                  </a:rPr>
                  <a:t> 0, 30</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A8001E</a:t>
                </a:r>
              </a:p>
            </p:txBody>
          </p:sp>
          <p:sp>
            <p:nvSpPr>
              <p:cNvPr id="69" name="Rectangle 68"/>
              <p:cNvSpPr/>
              <p:nvPr/>
            </p:nvSpPr>
            <p:spPr bwMode="auto">
              <a:xfrm>
                <a:off x="8043449" y="3047158"/>
                <a:ext cx="957716" cy="802137"/>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Purple</a:t>
                </a:r>
              </a:p>
              <a:p>
                <a:pPr>
                  <a:defRPr/>
                </a:pPr>
                <a:r>
                  <a:rPr lang="en-US" sz="600" dirty="0">
                    <a:latin typeface="Arial" panose="020B0604020202020204" pitchFamily="34" charset="0"/>
                    <a:cs typeface="Arial" panose="020B0604020202020204" pitchFamily="34" charset="0"/>
                  </a:rPr>
                  <a:t>RGB: 55, 55,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37379B</a:t>
                </a:r>
              </a:p>
            </p:txBody>
          </p:sp>
          <p:sp>
            <p:nvSpPr>
              <p:cNvPr id="70" name="Rectangle 69"/>
              <p:cNvSpPr/>
              <p:nvPr/>
            </p:nvSpPr>
            <p:spPr bwMode="auto">
              <a:xfrm>
                <a:off x="9045794" y="3042090"/>
                <a:ext cx="957716" cy="802137"/>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Teal</a:t>
                </a:r>
              </a:p>
              <a:p>
                <a:pPr>
                  <a:defRPr/>
                </a:pPr>
                <a:r>
                  <a:rPr lang="en-US" sz="600" dirty="0">
                    <a:latin typeface="Arial" panose="020B0604020202020204" pitchFamily="34" charset="0"/>
                    <a:cs typeface="Arial" panose="020B0604020202020204" pitchFamily="34" charset="0"/>
                  </a:rPr>
                  <a:t>RGB: 0, 90, 135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005A87</a:t>
                </a:r>
              </a:p>
            </p:txBody>
          </p:sp>
          <p:sp>
            <p:nvSpPr>
              <p:cNvPr id="71" name="Rectangle 70"/>
              <p:cNvSpPr/>
              <p:nvPr/>
            </p:nvSpPr>
            <p:spPr bwMode="auto">
              <a:xfrm>
                <a:off x="10048139" y="3042090"/>
                <a:ext cx="957716" cy="802136"/>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Green</a:t>
                </a:r>
              </a:p>
              <a:p>
                <a:pPr>
                  <a:defRPr/>
                </a:pPr>
                <a:r>
                  <a:rPr lang="en-US" sz="600" dirty="0">
                    <a:solidFill>
                      <a:schemeClr val="bg1"/>
                    </a:solidFill>
                    <a:latin typeface="Arial" panose="020B0604020202020204" pitchFamily="34" charset="0"/>
                    <a:cs typeface="Arial" panose="020B0604020202020204" pitchFamily="34" charset="0"/>
                  </a:rPr>
                  <a:t>RGB: 5, 110, 35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056E23</a:t>
                </a:r>
              </a:p>
            </p:txBody>
          </p:sp>
        </p:grpSp>
        <p:grpSp>
          <p:nvGrpSpPr>
            <p:cNvPr id="72" name="Group 71"/>
            <p:cNvGrpSpPr/>
            <p:nvPr/>
          </p:nvGrpSpPr>
          <p:grpSpPr>
            <a:xfrm>
              <a:off x="1320007" y="4538216"/>
              <a:ext cx="3966706" cy="821046"/>
              <a:chOff x="7039149" y="4184041"/>
              <a:chExt cx="3966706" cy="821046"/>
            </a:xfrm>
          </p:grpSpPr>
          <p:sp>
            <p:nvSpPr>
              <p:cNvPr id="73" name="Rectangle 72"/>
              <p:cNvSpPr/>
              <p:nvPr/>
            </p:nvSpPr>
            <p:spPr bwMode="auto">
              <a:xfrm>
                <a:off x="7039149" y="4184041"/>
                <a:ext cx="957716" cy="8210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bg1"/>
                    </a:solidFill>
                    <a:latin typeface="Arial" panose="020B0604020202020204" pitchFamily="34" charset="0"/>
                    <a:cs typeface="Arial" panose="020B0604020202020204" pitchFamily="34" charset="0"/>
                  </a:rPr>
                  <a:t>PATH Red</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sp>
            <p:nvSpPr>
              <p:cNvPr id="74" name="Rectangle 73"/>
              <p:cNvSpPr/>
              <p:nvPr/>
            </p:nvSpPr>
            <p:spPr bwMode="auto">
              <a:xfrm>
                <a:off x="8043449" y="4189109"/>
                <a:ext cx="957716" cy="8021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a:t>
                </a:r>
              </a:p>
              <a:p>
                <a:pPr>
                  <a:defRPr/>
                </a:pPr>
                <a:r>
                  <a:rPr lang="en-US" sz="600" dirty="0">
                    <a:latin typeface="Arial" panose="020B0604020202020204" pitchFamily="34" charset="0"/>
                    <a:cs typeface="Arial" panose="020B0604020202020204" pitchFamily="34" charset="0"/>
                  </a:rPr>
                  <a:t>RGB: 80, 80, 205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5050CD</a:t>
                </a:r>
              </a:p>
            </p:txBody>
          </p:sp>
          <p:sp>
            <p:nvSpPr>
              <p:cNvPr id="75" name="Rectangle 74"/>
              <p:cNvSpPr/>
              <p:nvPr/>
            </p:nvSpPr>
            <p:spPr bwMode="auto">
              <a:xfrm>
                <a:off x="9045794" y="4184041"/>
                <a:ext cx="957716" cy="8021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a:t>
                </a:r>
              </a:p>
              <a:p>
                <a:pPr>
                  <a:defRPr/>
                </a:pPr>
                <a:r>
                  <a:rPr lang="en-US" sz="600" dirty="0">
                    <a:latin typeface="Arial" panose="020B0604020202020204" pitchFamily="34" charset="0"/>
                    <a:cs typeface="Arial" panose="020B0604020202020204" pitchFamily="34" charset="0"/>
                  </a:rPr>
                  <a:t>RGB: 0, 140,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008C9B</a:t>
                </a:r>
              </a:p>
            </p:txBody>
          </p:sp>
          <p:sp>
            <p:nvSpPr>
              <p:cNvPr id="76" name="Rectangle 75"/>
              <p:cNvSpPr/>
              <p:nvPr/>
            </p:nvSpPr>
            <p:spPr bwMode="auto">
              <a:xfrm>
                <a:off x="10048139" y="4184041"/>
                <a:ext cx="957716" cy="8021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Green</a:t>
                </a:r>
              </a:p>
              <a:p>
                <a:pPr>
                  <a:defRPr/>
                </a:pPr>
                <a:r>
                  <a:rPr lang="en-US" sz="600" dirty="0">
                    <a:solidFill>
                      <a:schemeClr val="bg1"/>
                    </a:solidFill>
                    <a:latin typeface="Arial" panose="020B0604020202020204" pitchFamily="34" charset="0"/>
                    <a:cs typeface="Arial" panose="020B0604020202020204" pitchFamily="34" charset="0"/>
                  </a:rPr>
                  <a:t>RGB: 30, 175, 95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1EAF5F</a:t>
                </a:r>
              </a:p>
            </p:txBody>
          </p:sp>
        </p:grpSp>
        <p:grpSp>
          <p:nvGrpSpPr>
            <p:cNvPr id="77" name="Group 76"/>
            <p:cNvGrpSpPr/>
            <p:nvPr/>
          </p:nvGrpSpPr>
          <p:grpSpPr>
            <a:xfrm>
              <a:off x="1320007" y="5434522"/>
              <a:ext cx="3966706" cy="821046"/>
              <a:chOff x="7039149" y="5325993"/>
              <a:chExt cx="3966706" cy="821046"/>
            </a:xfrm>
          </p:grpSpPr>
          <p:sp>
            <p:nvSpPr>
              <p:cNvPr id="78" name="Rectangle 77"/>
              <p:cNvSpPr/>
              <p:nvPr/>
            </p:nvSpPr>
            <p:spPr bwMode="auto">
              <a:xfrm>
                <a:off x="7039149" y="5325993"/>
                <a:ext cx="957716" cy="821046"/>
              </a:xfrm>
              <a:prstGeom prst="rect">
                <a:avLst/>
              </a:prstGeom>
              <a:solidFill>
                <a:srgbClr val="FBB9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tx1"/>
                    </a:solidFill>
                    <a:latin typeface="Arial" panose="020B0604020202020204" pitchFamily="34" charset="0"/>
                    <a:cs typeface="Arial" panose="020B0604020202020204" pitchFamily="34" charset="0"/>
                  </a:rPr>
                  <a:t>Pastel Red</a:t>
                </a:r>
              </a:p>
              <a:p>
                <a:pPr>
                  <a:defRPr/>
                </a:pPr>
                <a:r>
                  <a:rPr lang="en-US" sz="600" dirty="0">
                    <a:solidFill>
                      <a:schemeClr val="tx1"/>
                    </a:solidFill>
                    <a:latin typeface="Arial" panose="020B0604020202020204" pitchFamily="34" charset="0"/>
                    <a:cs typeface="Arial" panose="020B0604020202020204" pitchFamily="34" charset="0"/>
                  </a:rPr>
                  <a:t>RGB: 251, 185, 185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FBB9B9</a:t>
                </a:r>
              </a:p>
            </p:txBody>
          </p:sp>
          <p:sp>
            <p:nvSpPr>
              <p:cNvPr id="79" name="Rectangle 78"/>
              <p:cNvSpPr/>
              <p:nvPr/>
            </p:nvSpPr>
            <p:spPr bwMode="auto">
              <a:xfrm>
                <a:off x="8043449" y="5331061"/>
                <a:ext cx="957716" cy="802137"/>
              </a:xfrm>
              <a:prstGeom prst="rect">
                <a:avLst/>
              </a:prstGeom>
              <a:solidFill>
                <a:srgbClr val="FFE178"/>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Yellow</a:t>
                </a:r>
              </a:p>
              <a:p>
                <a:pPr>
                  <a:defRPr/>
                </a:pPr>
                <a:r>
                  <a:rPr lang="en-US" sz="600" dirty="0">
                    <a:solidFill>
                      <a:schemeClr val="tx1"/>
                    </a:solidFill>
                    <a:latin typeface="Arial" panose="020B0604020202020204" pitchFamily="34" charset="0"/>
                    <a:cs typeface="Arial" panose="020B0604020202020204" pitchFamily="34" charset="0"/>
                  </a:rPr>
                  <a:t>RGB: 255, 225, 120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FFE178</a:t>
                </a:r>
              </a:p>
            </p:txBody>
          </p:sp>
          <p:sp>
            <p:nvSpPr>
              <p:cNvPr id="80" name="Rectangle 79"/>
              <p:cNvSpPr/>
              <p:nvPr/>
            </p:nvSpPr>
            <p:spPr bwMode="auto">
              <a:xfrm>
                <a:off x="9045794" y="5325993"/>
                <a:ext cx="957716" cy="802137"/>
              </a:xfrm>
              <a:prstGeom prst="rect">
                <a:avLst/>
              </a:prstGeom>
              <a:solidFill>
                <a:srgbClr val="99D1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Teal</a:t>
                </a:r>
              </a:p>
              <a:p>
                <a:pPr>
                  <a:defRPr/>
                </a:pPr>
                <a:r>
                  <a:rPr lang="en-US" sz="600" dirty="0">
                    <a:solidFill>
                      <a:schemeClr val="tx1"/>
                    </a:solidFill>
                    <a:latin typeface="Arial" panose="020B0604020202020204" pitchFamily="34" charset="0"/>
                    <a:cs typeface="Arial" panose="020B0604020202020204" pitchFamily="34" charset="0"/>
                  </a:rPr>
                  <a:t>RGB: 153, 209, 215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99D1D7</a:t>
                </a:r>
              </a:p>
            </p:txBody>
          </p:sp>
          <p:sp>
            <p:nvSpPr>
              <p:cNvPr id="81" name="Rectangle 80"/>
              <p:cNvSpPr/>
              <p:nvPr/>
            </p:nvSpPr>
            <p:spPr bwMode="auto">
              <a:xfrm>
                <a:off x="10048139" y="5325993"/>
                <a:ext cx="957716" cy="802137"/>
              </a:xfrm>
              <a:prstGeom prst="rect">
                <a:avLst/>
              </a:prstGeom>
              <a:solidFill>
                <a:srgbClr val="A5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Green</a:t>
                </a:r>
              </a:p>
              <a:p>
                <a:pPr>
                  <a:defRPr/>
                </a:pPr>
                <a:r>
                  <a:rPr lang="en-US" sz="600" dirty="0">
                    <a:solidFill>
                      <a:schemeClr val="tx1"/>
                    </a:solidFill>
                    <a:latin typeface="Arial" panose="020B0604020202020204" pitchFamily="34" charset="0"/>
                    <a:cs typeface="Arial" panose="020B0604020202020204" pitchFamily="34" charset="0"/>
                  </a:rPr>
                  <a:t>RGB: 165, 223, 191</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A5DFBF</a:t>
                </a:r>
              </a:p>
            </p:txBody>
          </p:sp>
        </p:grpSp>
      </p:grpSp>
    </p:spTree>
    <p:extLst>
      <p:ext uri="{BB962C8B-B14F-4D97-AF65-F5344CB8AC3E}">
        <p14:creationId xmlns:p14="http://schemas.microsoft.com/office/powerpoint/2010/main" val="3825949724"/>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REFERENCE ONLY: PATH Data Vis Color Palette">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528763" y="972595"/>
            <a:ext cx="3290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Data Visualization Colors</a:t>
            </a:r>
          </a:p>
        </p:txBody>
      </p:sp>
      <p:sp>
        <p:nvSpPr>
          <p:cNvPr id="9" name="Rectangle 8"/>
          <p:cNvSpPr/>
          <p:nvPr/>
        </p:nvSpPr>
        <p:spPr bwMode="auto">
          <a:xfrm>
            <a:off x="1523207" y="3881003"/>
            <a:ext cx="1085850" cy="756516"/>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1</a:t>
            </a:r>
          </a:p>
          <a:p>
            <a:pPr>
              <a:defRPr/>
            </a:pPr>
            <a:r>
              <a:rPr lang="en-US" sz="600" dirty="0">
                <a:solidFill>
                  <a:schemeClr val="tx1"/>
                </a:solidFill>
                <a:latin typeface="Arial" panose="020B0604020202020204" pitchFamily="34" charset="0"/>
                <a:cs typeface="Arial" panose="020B0604020202020204" pitchFamily="34" charset="0"/>
              </a:rPr>
              <a:t>RGB: 253, 220, 220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FDDCDC</a:t>
            </a:r>
          </a:p>
        </p:txBody>
      </p:sp>
      <p:sp>
        <p:nvSpPr>
          <p:cNvPr id="10" name="Rectangle 9"/>
          <p:cNvSpPr/>
          <p:nvPr/>
        </p:nvSpPr>
        <p:spPr bwMode="auto">
          <a:xfrm>
            <a:off x="3737150" y="3881003"/>
            <a:ext cx="1085850" cy="756516"/>
          </a:xfrm>
          <a:prstGeom prst="rect">
            <a:avLst/>
          </a:prstGeom>
          <a:solidFill>
            <a:srgbClr val="FA9B9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3</a:t>
            </a:r>
          </a:p>
          <a:p>
            <a:pPr>
              <a:defRPr/>
            </a:pPr>
            <a:r>
              <a:rPr lang="en-US" sz="600" dirty="0">
                <a:solidFill>
                  <a:schemeClr val="tx1"/>
                </a:solidFill>
                <a:latin typeface="Arial" panose="020B0604020202020204" pitchFamily="34" charset="0"/>
                <a:cs typeface="Arial" panose="020B0604020202020204" pitchFamily="34" charset="0"/>
              </a:rPr>
              <a:t>RGB: 250, 155, 150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F99696</a:t>
            </a:r>
          </a:p>
        </p:txBody>
      </p:sp>
      <p:sp>
        <p:nvSpPr>
          <p:cNvPr id="11" name="Rectangle 10"/>
          <p:cNvSpPr/>
          <p:nvPr/>
        </p:nvSpPr>
        <p:spPr bwMode="auto">
          <a:xfrm>
            <a:off x="8133232" y="3881003"/>
            <a:ext cx="1085850" cy="756516"/>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147, 48, 48</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933030</a:t>
            </a:r>
          </a:p>
        </p:txBody>
      </p:sp>
      <p:sp>
        <p:nvSpPr>
          <p:cNvPr id="12" name="Rectangle 11"/>
          <p:cNvSpPr/>
          <p:nvPr/>
        </p:nvSpPr>
        <p:spPr bwMode="auto">
          <a:xfrm>
            <a:off x="5929166" y="3881003"/>
            <a:ext cx="1085850" cy="756516"/>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sp>
        <p:nvSpPr>
          <p:cNvPr id="13" name="Rectangle 12"/>
          <p:cNvSpPr/>
          <p:nvPr/>
        </p:nvSpPr>
        <p:spPr bwMode="auto">
          <a:xfrm>
            <a:off x="9238779" y="3881003"/>
            <a:ext cx="1085850" cy="756516"/>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98, 32, 32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622020</a:t>
            </a:r>
          </a:p>
        </p:txBody>
      </p:sp>
      <p:sp>
        <p:nvSpPr>
          <p:cNvPr id="14" name="Rectangle 13"/>
          <p:cNvSpPr/>
          <p:nvPr/>
        </p:nvSpPr>
        <p:spPr bwMode="auto">
          <a:xfrm>
            <a:off x="4833158" y="3881003"/>
            <a:ext cx="1085850" cy="756516"/>
          </a:xfrm>
          <a:prstGeom prst="rect">
            <a:avLst/>
          </a:prstGeom>
          <a:solidFill>
            <a:srgbClr val="F7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247, 114, 114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F77272</a:t>
            </a:r>
          </a:p>
        </p:txBody>
      </p:sp>
      <p:sp>
        <p:nvSpPr>
          <p:cNvPr id="15" name="Rectangle 14"/>
          <p:cNvSpPr/>
          <p:nvPr/>
        </p:nvSpPr>
        <p:spPr bwMode="auto">
          <a:xfrm>
            <a:off x="2625240" y="3881003"/>
            <a:ext cx="1085850" cy="756516"/>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2</a:t>
            </a:r>
          </a:p>
          <a:p>
            <a:pPr>
              <a:defRPr/>
            </a:pPr>
            <a:r>
              <a:rPr lang="en-US" sz="600" dirty="0">
                <a:solidFill>
                  <a:schemeClr val="tx1"/>
                </a:solidFill>
                <a:latin typeface="Arial" panose="020B0604020202020204" pitchFamily="34" charset="0"/>
                <a:cs typeface="Arial" panose="020B0604020202020204" pitchFamily="34" charset="0"/>
              </a:rPr>
              <a:t>RGB: 251, 185, 185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FBB9B9</a:t>
            </a:r>
          </a:p>
        </p:txBody>
      </p:sp>
      <p:sp>
        <p:nvSpPr>
          <p:cNvPr id="16" name="Rectangle 15"/>
          <p:cNvSpPr/>
          <p:nvPr/>
        </p:nvSpPr>
        <p:spPr bwMode="auto">
          <a:xfrm>
            <a:off x="7031199" y="3881003"/>
            <a:ext cx="1085850" cy="756516"/>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196, 64, 64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C44040  </a:t>
            </a:r>
          </a:p>
        </p:txBody>
      </p:sp>
      <p:sp>
        <p:nvSpPr>
          <p:cNvPr id="17" name="Rectangle 16"/>
          <p:cNvSpPr/>
          <p:nvPr/>
        </p:nvSpPr>
        <p:spPr bwMode="auto">
          <a:xfrm>
            <a:off x="1523207" y="2925117"/>
            <a:ext cx="1085850" cy="756516"/>
          </a:xfrm>
          <a:prstGeom prst="rect">
            <a:avLst/>
          </a:prstGeom>
          <a:solidFill>
            <a:srgbClr val="D7ED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1</a:t>
            </a:r>
          </a:p>
          <a:p>
            <a:pPr>
              <a:defRPr/>
            </a:pPr>
            <a:r>
              <a:rPr lang="en-US" sz="600" dirty="0">
                <a:solidFill>
                  <a:schemeClr val="tx1"/>
                </a:solidFill>
                <a:latin typeface="Arial" panose="020B0604020202020204" pitchFamily="34" charset="0"/>
                <a:cs typeface="Arial" panose="020B0604020202020204" pitchFamily="34" charset="0"/>
              </a:rPr>
              <a:t>RGB: 215, 237, 239</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D7EDEF</a:t>
            </a:r>
          </a:p>
        </p:txBody>
      </p:sp>
      <p:sp>
        <p:nvSpPr>
          <p:cNvPr id="18" name="Rectangle 17"/>
          <p:cNvSpPr/>
          <p:nvPr/>
        </p:nvSpPr>
        <p:spPr bwMode="auto">
          <a:xfrm>
            <a:off x="3737150" y="2925117"/>
            <a:ext cx="1085850" cy="756516"/>
          </a:xfrm>
          <a:prstGeom prst="rect">
            <a:avLst/>
          </a:prstGeom>
          <a:solidFill>
            <a:srgbClr val="66BAC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3</a:t>
            </a:r>
          </a:p>
          <a:p>
            <a:pPr>
              <a:defRPr/>
            </a:pPr>
            <a:r>
              <a:rPr lang="en-US" sz="600" dirty="0">
                <a:solidFill>
                  <a:schemeClr val="tx1"/>
                </a:solidFill>
                <a:latin typeface="Arial" panose="020B0604020202020204" pitchFamily="34" charset="0"/>
                <a:cs typeface="Arial" panose="020B0604020202020204" pitchFamily="34" charset="0"/>
              </a:rPr>
              <a:t>RGB: 102, 186, 195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66BAC3</a:t>
            </a:r>
          </a:p>
        </p:txBody>
      </p:sp>
      <p:sp>
        <p:nvSpPr>
          <p:cNvPr id="19" name="Rectangle 18"/>
          <p:cNvSpPr/>
          <p:nvPr/>
        </p:nvSpPr>
        <p:spPr bwMode="auto">
          <a:xfrm>
            <a:off x="8134820" y="2922853"/>
            <a:ext cx="1085850" cy="758778"/>
          </a:xfrm>
          <a:prstGeom prst="rect">
            <a:avLst/>
          </a:prstGeom>
          <a:solidFill>
            <a:srgbClr val="005A6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0, 90, 102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005A66</a:t>
            </a:r>
          </a:p>
        </p:txBody>
      </p:sp>
      <p:sp>
        <p:nvSpPr>
          <p:cNvPr id="20" name="Rectangle 19"/>
          <p:cNvSpPr/>
          <p:nvPr/>
        </p:nvSpPr>
        <p:spPr bwMode="auto">
          <a:xfrm>
            <a:off x="5929166" y="2925117"/>
            <a:ext cx="1085850" cy="756516"/>
          </a:xfrm>
          <a:prstGeom prst="rect">
            <a:avLst/>
          </a:prstGeom>
          <a:solidFill>
            <a:srgbClr val="008C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0, 140,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008C9B</a:t>
            </a:r>
          </a:p>
        </p:txBody>
      </p:sp>
      <p:sp>
        <p:nvSpPr>
          <p:cNvPr id="21" name="Rectangle 20"/>
          <p:cNvSpPr/>
          <p:nvPr/>
        </p:nvSpPr>
        <p:spPr bwMode="auto">
          <a:xfrm>
            <a:off x="9238779" y="2925117"/>
            <a:ext cx="1085850" cy="756516"/>
          </a:xfrm>
          <a:prstGeom prst="rect">
            <a:avLst/>
          </a:prstGeom>
          <a:solidFill>
            <a:srgbClr val="003A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0, 58, 70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003A46</a:t>
            </a:r>
          </a:p>
        </p:txBody>
      </p:sp>
      <p:sp>
        <p:nvSpPr>
          <p:cNvPr id="22" name="Rectangle 21"/>
          <p:cNvSpPr/>
          <p:nvPr/>
        </p:nvSpPr>
        <p:spPr bwMode="auto">
          <a:xfrm>
            <a:off x="4833158" y="2925117"/>
            <a:ext cx="1085850" cy="756516"/>
          </a:xfrm>
          <a:prstGeom prst="rect">
            <a:avLst/>
          </a:prstGeom>
          <a:solidFill>
            <a:srgbClr val="32A3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50, 163, 175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32A3AF</a:t>
            </a:r>
          </a:p>
        </p:txBody>
      </p:sp>
      <p:sp>
        <p:nvSpPr>
          <p:cNvPr id="23" name="Rectangle 22"/>
          <p:cNvSpPr/>
          <p:nvPr/>
        </p:nvSpPr>
        <p:spPr bwMode="auto">
          <a:xfrm>
            <a:off x="2625240" y="2925117"/>
            <a:ext cx="1085850" cy="756516"/>
          </a:xfrm>
          <a:prstGeom prst="rect">
            <a:avLst/>
          </a:prstGeom>
          <a:solidFill>
            <a:srgbClr val="B2DC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2</a:t>
            </a:r>
          </a:p>
          <a:p>
            <a:pPr>
              <a:defRPr/>
            </a:pPr>
            <a:r>
              <a:rPr lang="en-US" sz="600" dirty="0">
                <a:solidFill>
                  <a:schemeClr val="tx1"/>
                </a:solidFill>
                <a:latin typeface="Arial" panose="020B0604020202020204" pitchFamily="34" charset="0"/>
                <a:cs typeface="Arial" panose="020B0604020202020204" pitchFamily="34" charset="0"/>
              </a:rPr>
              <a:t>RGB: 178, 220,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B2DCE1</a:t>
            </a:r>
          </a:p>
        </p:txBody>
      </p:sp>
      <p:sp>
        <p:nvSpPr>
          <p:cNvPr id="24" name="Rectangle 23"/>
          <p:cNvSpPr/>
          <p:nvPr/>
        </p:nvSpPr>
        <p:spPr bwMode="auto">
          <a:xfrm>
            <a:off x="7031199" y="2925117"/>
            <a:ext cx="1085850" cy="756516"/>
          </a:xfrm>
          <a:prstGeom prst="rect">
            <a:avLst/>
          </a:prstGeom>
          <a:solidFill>
            <a:srgbClr val="00707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0, 112, 124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00707C</a:t>
            </a:r>
          </a:p>
        </p:txBody>
      </p:sp>
      <p:sp>
        <p:nvSpPr>
          <p:cNvPr id="25" name="Rectangle 24"/>
          <p:cNvSpPr/>
          <p:nvPr/>
        </p:nvSpPr>
        <p:spPr bwMode="auto">
          <a:xfrm>
            <a:off x="1523207" y="1244069"/>
            <a:ext cx="1085850" cy="756516"/>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Purple Tint 1</a:t>
            </a:r>
          </a:p>
          <a:p>
            <a:pPr>
              <a:defRPr/>
            </a:pPr>
            <a:r>
              <a:rPr lang="en-US" sz="600" dirty="0">
                <a:solidFill>
                  <a:schemeClr val="tx1"/>
                </a:solidFill>
                <a:latin typeface="Arial" panose="020B0604020202020204" pitchFamily="34" charset="0"/>
                <a:cs typeface="Arial" panose="020B0604020202020204" pitchFamily="34" charset="0"/>
              </a:rPr>
              <a:t>RGB: 220, 220, 245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DDDCF5</a:t>
            </a:r>
          </a:p>
        </p:txBody>
      </p:sp>
      <p:sp>
        <p:nvSpPr>
          <p:cNvPr id="26" name="Rectangle 25"/>
          <p:cNvSpPr/>
          <p:nvPr/>
        </p:nvSpPr>
        <p:spPr bwMode="auto">
          <a:xfrm>
            <a:off x="3737150" y="1244069"/>
            <a:ext cx="1085850" cy="756516"/>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b="1" dirty="0">
                <a:solidFill>
                  <a:srgbClr val="00383D"/>
                </a:solidFill>
                <a:latin typeface="Arial" panose="020B0604020202020204" pitchFamily="34" charset="0"/>
                <a:cs typeface="Arial" panose="020B0604020202020204" pitchFamily="34" charset="0"/>
              </a:rPr>
              <a:t>Data Vis Purple Tint </a:t>
            </a:r>
            <a:r>
              <a:rPr lang="en-US" sz="600" dirty="0">
                <a:solidFill>
                  <a:schemeClr val="tx1"/>
                </a:solidFill>
                <a:latin typeface="Arial" panose="020B0604020202020204" pitchFamily="34" charset="0"/>
                <a:cs typeface="Arial" panose="020B0604020202020204" pitchFamily="34" charset="0"/>
              </a:rPr>
              <a:t>3</a:t>
            </a:r>
          </a:p>
          <a:p>
            <a:pPr>
              <a:defRPr/>
            </a:pPr>
            <a:r>
              <a:rPr lang="en-US" sz="600" dirty="0">
                <a:solidFill>
                  <a:schemeClr val="tx1"/>
                </a:solidFill>
                <a:latin typeface="Arial" panose="020B0604020202020204" pitchFamily="34" charset="0"/>
                <a:cs typeface="Arial" panose="020B0604020202020204" pitchFamily="34" charset="0"/>
              </a:rPr>
              <a:t>RGB: 150, 150,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9697E2</a:t>
            </a:r>
          </a:p>
        </p:txBody>
      </p:sp>
      <p:sp>
        <p:nvSpPr>
          <p:cNvPr id="27" name="Rectangle 26"/>
          <p:cNvSpPr/>
          <p:nvPr/>
        </p:nvSpPr>
        <p:spPr bwMode="auto">
          <a:xfrm>
            <a:off x="8133232" y="1244069"/>
            <a:ext cx="1085850" cy="756516"/>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7</a:t>
            </a:r>
          </a:p>
          <a:p>
            <a:pPr>
              <a:defRPr/>
            </a:pPr>
            <a:r>
              <a:rPr lang="en-US" sz="600" dirty="0">
                <a:latin typeface="Arial" panose="020B0604020202020204" pitchFamily="34" charset="0"/>
                <a:cs typeface="Arial" panose="020B0604020202020204" pitchFamily="34" charset="0"/>
              </a:rPr>
              <a:t>RGB: 48, 48, 123</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2F2F7B</a:t>
            </a:r>
          </a:p>
        </p:txBody>
      </p:sp>
      <p:sp>
        <p:nvSpPr>
          <p:cNvPr id="28" name="Rectangle 27"/>
          <p:cNvSpPr/>
          <p:nvPr/>
        </p:nvSpPr>
        <p:spPr bwMode="auto">
          <a:xfrm>
            <a:off x="5929166" y="1244069"/>
            <a:ext cx="1085850" cy="7565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5</a:t>
            </a:r>
          </a:p>
          <a:p>
            <a:pPr>
              <a:defRPr/>
            </a:pPr>
            <a:r>
              <a:rPr lang="en-US" sz="600" dirty="0">
                <a:latin typeface="Arial" panose="020B0604020202020204" pitchFamily="34" charset="0"/>
                <a:cs typeface="Arial" panose="020B0604020202020204" pitchFamily="34" charset="0"/>
              </a:rPr>
              <a:t>RGB: 80, 80, 205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5050CD</a:t>
            </a:r>
          </a:p>
        </p:txBody>
      </p:sp>
      <p:sp>
        <p:nvSpPr>
          <p:cNvPr id="29" name="Rectangle 28"/>
          <p:cNvSpPr/>
          <p:nvPr/>
        </p:nvSpPr>
        <p:spPr bwMode="auto">
          <a:xfrm>
            <a:off x="9238779" y="1244069"/>
            <a:ext cx="1085850" cy="756516"/>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8</a:t>
            </a:r>
          </a:p>
          <a:p>
            <a:pPr>
              <a:defRPr/>
            </a:pPr>
            <a:r>
              <a:rPr lang="en-US" sz="600" dirty="0">
                <a:latin typeface="Arial" panose="020B0604020202020204" pitchFamily="34" charset="0"/>
                <a:cs typeface="Arial" panose="020B0604020202020204" pitchFamily="34" charset="0"/>
              </a:rPr>
              <a:t>RGB: 32, 32, 82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1F2052</a:t>
            </a:r>
          </a:p>
        </p:txBody>
      </p:sp>
      <p:sp>
        <p:nvSpPr>
          <p:cNvPr id="30" name="Rectangle 29"/>
          <p:cNvSpPr/>
          <p:nvPr/>
        </p:nvSpPr>
        <p:spPr bwMode="auto">
          <a:xfrm>
            <a:off x="4833158" y="1244069"/>
            <a:ext cx="1085850" cy="756516"/>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4</a:t>
            </a:r>
          </a:p>
          <a:p>
            <a:pPr>
              <a:defRPr/>
            </a:pPr>
            <a:r>
              <a:rPr lang="en-US" sz="600" dirty="0">
                <a:latin typeface="Arial" panose="020B0604020202020204" pitchFamily="34" charset="0"/>
                <a:cs typeface="Arial" panose="020B0604020202020204" pitchFamily="34" charset="0"/>
              </a:rPr>
              <a:t>RGB: 114, 114, 215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7272D7</a:t>
            </a:r>
          </a:p>
        </p:txBody>
      </p:sp>
      <p:sp>
        <p:nvSpPr>
          <p:cNvPr id="31" name="Rectangle 30"/>
          <p:cNvSpPr/>
          <p:nvPr/>
        </p:nvSpPr>
        <p:spPr bwMode="auto">
          <a:xfrm>
            <a:off x="2625240" y="1244069"/>
            <a:ext cx="1085850" cy="756516"/>
          </a:xfrm>
          <a:prstGeom prst="rect">
            <a:avLst/>
          </a:prstGeom>
          <a:solidFill>
            <a:srgbClr val="B9B9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Purple Tint 2</a:t>
            </a:r>
          </a:p>
          <a:p>
            <a:pPr>
              <a:defRPr/>
            </a:pPr>
            <a:r>
              <a:rPr lang="en-US" sz="600" dirty="0">
                <a:solidFill>
                  <a:schemeClr val="tx1"/>
                </a:solidFill>
                <a:latin typeface="Arial" panose="020B0604020202020204" pitchFamily="34" charset="0"/>
                <a:cs typeface="Arial" panose="020B0604020202020204" pitchFamily="34" charset="0"/>
              </a:rPr>
              <a:t>RGB: 185, 185,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B9B9EB</a:t>
            </a:r>
          </a:p>
        </p:txBody>
      </p:sp>
      <p:sp>
        <p:nvSpPr>
          <p:cNvPr id="32" name="Rectangle 31"/>
          <p:cNvSpPr/>
          <p:nvPr/>
        </p:nvSpPr>
        <p:spPr bwMode="auto">
          <a:xfrm>
            <a:off x="7031199" y="1244069"/>
            <a:ext cx="1085850" cy="756516"/>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6</a:t>
            </a:r>
          </a:p>
          <a:p>
            <a:pPr>
              <a:defRPr/>
            </a:pPr>
            <a:r>
              <a:rPr lang="en-US" sz="600" dirty="0">
                <a:latin typeface="Arial" panose="020B0604020202020204" pitchFamily="34" charset="0"/>
                <a:cs typeface="Arial" panose="020B0604020202020204" pitchFamily="34" charset="0"/>
              </a:rPr>
              <a:t>RGB: 64, 64, 164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4040A4</a:t>
            </a:r>
          </a:p>
        </p:txBody>
      </p:sp>
      <p:sp>
        <p:nvSpPr>
          <p:cNvPr id="33" name="Rectangle 32"/>
          <p:cNvSpPr/>
          <p:nvPr/>
        </p:nvSpPr>
        <p:spPr bwMode="auto">
          <a:xfrm>
            <a:off x="1523207" y="2084593"/>
            <a:ext cx="1085850" cy="756516"/>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1</a:t>
            </a:r>
          </a:p>
          <a:p>
            <a:pPr>
              <a:defRPr/>
            </a:pPr>
            <a:r>
              <a:rPr lang="en-US" sz="600" dirty="0">
                <a:solidFill>
                  <a:schemeClr val="tx1"/>
                </a:solidFill>
                <a:latin typeface="Arial" panose="020B0604020202020204" pitchFamily="34" charset="0"/>
                <a:cs typeface="Arial" panose="020B0604020202020204" pitchFamily="34" charset="0"/>
              </a:rPr>
              <a:t>RGB: 210, 239, 223</a:t>
            </a:r>
          </a:p>
          <a:p>
            <a:pPr>
              <a:defRPr/>
            </a:pPr>
            <a:r>
              <a:rPr lang="en-US" sz="600" dirty="0">
                <a:solidFill>
                  <a:schemeClr val="tx1"/>
                </a:solidFill>
                <a:latin typeface="Arial" panose="020B0604020202020204" pitchFamily="34" charset="0"/>
                <a:cs typeface="Arial" panose="020B0604020202020204" pitchFamily="34" charset="0"/>
              </a:rPr>
              <a:t>HEX: D3F0DF</a:t>
            </a:r>
          </a:p>
        </p:txBody>
      </p:sp>
      <p:sp>
        <p:nvSpPr>
          <p:cNvPr id="34" name="Rectangle 33"/>
          <p:cNvSpPr/>
          <p:nvPr/>
        </p:nvSpPr>
        <p:spPr bwMode="auto">
          <a:xfrm>
            <a:off x="3737150" y="2084593"/>
            <a:ext cx="1085850" cy="756516"/>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3</a:t>
            </a:r>
          </a:p>
          <a:p>
            <a:pPr>
              <a:defRPr/>
            </a:pPr>
            <a:r>
              <a:rPr lang="en-US" sz="600" dirty="0">
                <a:solidFill>
                  <a:schemeClr val="tx1"/>
                </a:solidFill>
                <a:latin typeface="Arial" panose="020B0604020202020204" pitchFamily="34" charset="0"/>
                <a:cs typeface="Arial" panose="020B0604020202020204" pitchFamily="34" charset="0"/>
              </a:rPr>
              <a:t>RGB: 120, 207, 159</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78CF9F</a:t>
            </a:r>
          </a:p>
        </p:txBody>
      </p:sp>
      <p:sp>
        <p:nvSpPr>
          <p:cNvPr id="35" name="Rectangle 34"/>
          <p:cNvSpPr/>
          <p:nvPr/>
        </p:nvSpPr>
        <p:spPr bwMode="auto">
          <a:xfrm>
            <a:off x="8133232" y="2084593"/>
            <a:ext cx="1085850" cy="756516"/>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18, 105, 57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126939</a:t>
            </a:r>
          </a:p>
        </p:txBody>
      </p:sp>
      <p:sp>
        <p:nvSpPr>
          <p:cNvPr id="36" name="Rectangle 35"/>
          <p:cNvSpPr/>
          <p:nvPr/>
        </p:nvSpPr>
        <p:spPr bwMode="auto">
          <a:xfrm>
            <a:off x="5929166" y="2084593"/>
            <a:ext cx="1085850" cy="756516"/>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5</a:t>
            </a:r>
          </a:p>
          <a:p>
            <a:pPr>
              <a:defRPr/>
            </a:pPr>
            <a:r>
              <a:rPr lang="en-US" sz="600" dirty="0">
                <a:solidFill>
                  <a:schemeClr val="bg1"/>
                </a:solidFill>
                <a:latin typeface="Arial" panose="020B0604020202020204" pitchFamily="34" charset="0"/>
                <a:cs typeface="Arial" panose="020B0604020202020204" pitchFamily="34" charset="0"/>
              </a:rPr>
              <a:t>RGB: 30, 175, 95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1EAF5F</a:t>
            </a:r>
          </a:p>
        </p:txBody>
      </p:sp>
      <p:sp>
        <p:nvSpPr>
          <p:cNvPr id="37" name="Rectangle 36"/>
          <p:cNvSpPr/>
          <p:nvPr/>
        </p:nvSpPr>
        <p:spPr bwMode="auto">
          <a:xfrm>
            <a:off x="9238779" y="2084593"/>
            <a:ext cx="1085850" cy="756516"/>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8</a:t>
            </a:r>
          </a:p>
          <a:p>
            <a:pPr>
              <a:defRPr/>
            </a:pPr>
            <a:r>
              <a:rPr lang="en-US" sz="600" dirty="0">
                <a:solidFill>
                  <a:schemeClr val="bg1"/>
                </a:solidFill>
                <a:latin typeface="Arial" panose="020B0604020202020204" pitchFamily="34" charset="0"/>
                <a:cs typeface="Arial" panose="020B0604020202020204" pitchFamily="34" charset="0"/>
              </a:rPr>
              <a:t>RGB:12, 70, 38</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0B4625</a:t>
            </a:r>
          </a:p>
        </p:txBody>
      </p:sp>
      <p:sp>
        <p:nvSpPr>
          <p:cNvPr id="38" name="Rectangle 37"/>
          <p:cNvSpPr/>
          <p:nvPr/>
        </p:nvSpPr>
        <p:spPr bwMode="auto">
          <a:xfrm>
            <a:off x="4833158" y="2084593"/>
            <a:ext cx="1085850" cy="756516"/>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4</a:t>
            </a:r>
          </a:p>
          <a:p>
            <a:pPr>
              <a:defRPr/>
            </a:pPr>
            <a:r>
              <a:rPr lang="en-US" sz="600" dirty="0">
                <a:solidFill>
                  <a:schemeClr val="bg1"/>
                </a:solidFill>
                <a:latin typeface="Arial" panose="020B0604020202020204" pitchFamily="34" charset="0"/>
                <a:cs typeface="Arial" panose="020B0604020202020204" pitchFamily="34" charset="0"/>
              </a:rPr>
              <a:t>RGB: 74, 191, 126</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4ABF7E</a:t>
            </a:r>
          </a:p>
        </p:txBody>
      </p:sp>
      <p:sp>
        <p:nvSpPr>
          <p:cNvPr id="39" name="Rectangle 38"/>
          <p:cNvSpPr/>
          <p:nvPr/>
        </p:nvSpPr>
        <p:spPr bwMode="auto">
          <a:xfrm>
            <a:off x="2625240" y="2084593"/>
            <a:ext cx="1085850" cy="756516"/>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2</a:t>
            </a:r>
          </a:p>
          <a:p>
            <a:pPr>
              <a:defRPr/>
            </a:pPr>
            <a:r>
              <a:rPr lang="en-US" sz="600" dirty="0">
                <a:solidFill>
                  <a:schemeClr val="tx1"/>
                </a:solidFill>
                <a:latin typeface="Arial" panose="020B0604020202020204" pitchFamily="34" charset="0"/>
                <a:cs typeface="Arial" panose="020B0604020202020204" pitchFamily="34" charset="0"/>
              </a:rPr>
              <a:t>RGB: 165, 223, 191</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A6DFBF</a:t>
            </a:r>
          </a:p>
        </p:txBody>
      </p:sp>
      <p:sp>
        <p:nvSpPr>
          <p:cNvPr id="40" name="Rectangle 39"/>
          <p:cNvSpPr/>
          <p:nvPr/>
        </p:nvSpPr>
        <p:spPr bwMode="auto">
          <a:xfrm>
            <a:off x="7031199" y="2084593"/>
            <a:ext cx="1085850" cy="756516"/>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24, 140, 76</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188C4B </a:t>
            </a:r>
          </a:p>
        </p:txBody>
      </p:sp>
      <p:sp>
        <p:nvSpPr>
          <p:cNvPr id="53" name="Rectangle 52"/>
          <p:cNvSpPr/>
          <p:nvPr/>
        </p:nvSpPr>
        <p:spPr bwMode="auto">
          <a:xfrm>
            <a:off x="1523207" y="4728471"/>
            <a:ext cx="1085850" cy="756516"/>
          </a:xfrm>
          <a:prstGeom prst="rect">
            <a:avLst/>
          </a:prstGeom>
          <a:solidFill>
            <a:srgbClr val="E8EA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1</a:t>
            </a:r>
          </a:p>
          <a:p>
            <a:pPr>
              <a:defRPr/>
            </a:pPr>
            <a:r>
              <a:rPr lang="en-US" sz="600" dirty="0">
                <a:solidFill>
                  <a:schemeClr val="tx1"/>
                </a:solidFill>
                <a:latin typeface="Arial" panose="020B0604020202020204" pitchFamily="34" charset="0"/>
                <a:cs typeface="Arial" panose="020B0604020202020204" pitchFamily="34" charset="0"/>
              </a:rPr>
              <a:t>RGB: 232,234,235</a:t>
            </a:r>
          </a:p>
          <a:p>
            <a:pPr>
              <a:defRPr/>
            </a:pPr>
            <a:r>
              <a:rPr lang="en-US" sz="600" dirty="0">
                <a:solidFill>
                  <a:schemeClr val="tx1"/>
                </a:solidFill>
                <a:latin typeface="Arial" panose="020B0604020202020204" pitchFamily="34" charset="0"/>
                <a:cs typeface="Arial" panose="020B0604020202020204" pitchFamily="34" charset="0"/>
              </a:rPr>
              <a:t>HEX: E8EAEB</a:t>
            </a:r>
          </a:p>
        </p:txBody>
      </p:sp>
      <p:sp>
        <p:nvSpPr>
          <p:cNvPr id="54" name="Rectangle 53"/>
          <p:cNvSpPr/>
          <p:nvPr/>
        </p:nvSpPr>
        <p:spPr bwMode="auto">
          <a:xfrm>
            <a:off x="3737150" y="4728471"/>
            <a:ext cx="1085850" cy="756516"/>
          </a:xfrm>
          <a:prstGeom prst="rect">
            <a:avLst/>
          </a:prstGeom>
          <a:solidFill>
            <a:srgbClr val="B5B8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3</a:t>
            </a:r>
          </a:p>
          <a:p>
            <a:pPr>
              <a:defRPr/>
            </a:pPr>
            <a:r>
              <a:rPr lang="en-US" sz="600" dirty="0">
                <a:solidFill>
                  <a:schemeClr val="tx1"/>
                </a:solidFill>
                <a:latin typeface="Arial" panose="020B0604020202020204" pitchFamily="34" charset="0"/>
                <a:cs typeface="Arial" panose="020B0604020202020204" pitchFamily="34" charset="0"/>
              </a:rPr>
              <a:t>RGB: 181,184,191</a:t>
            </a:r>
          </a:p>
          <a:p>
            <a:pPr>
              <a:defRPr/>
            </a:pPr>
            <a:r>
              <a:rPr lang="en-US" sz="600" dirty="0">
                <a:solidFill>
                  <a:schemeClr val="tx1"/>
                </a:solidFill>
                <a:latin typeface="Arial" panose="020B0604020202020204" pitchFamily="34" charset="0"/>
                <a:cs typeface="Arial" panose="020B0604020202020204" pitchFamily="34" charset="0"/>
              </a:rPr>
              <a:t>HEX: B5B8BF</a:t>
            </a:r>
          </a:p>
        </p:txBody>
      </p:sp>
      <p:sp>
        <p:nvSpPr>
          <p:cNvPr id="55" name="Rectangle 54"/>
          <p:cNvSpPr/>
          <p:nvPr/>
        </p:nvSpPr>
        <p:spPr bwMode="auto">
          <a:xfrm>
            <a:off x="8133232" y="4728471"/>
            <a:ext cx="1085850" cy="756516"/>
          </a:xfrm>
          <a:prstGeom prst="rect">
            <a:avLst/>
          </a:prstGeom>
          <a:solidFill>
            <a:srgbClr val="383F4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56, 63, 76</a:t>
            </a:r>
          </a:p>
          <a:p>
            <a:pPr>
              <a:defRPr/>
            </a:pPr>
            <a:r>
              <a:rPr lang="en-US" sz="600" dirty="0">
                <a:latin typeface="Arial" panose="020B0604020202020204" pitchFamily="34" charset="0"/>
                <a:cs typeface="Arial" panose="020B0604020202020204" pitchFamily="34" charset="0"/>
              </a:rPr>
              <a:t>HEX: 383F4C</a:t>
            </a:r>
          </a:p>
        </p:txBody>
      </p:sp>
      <p:sp>
        <p:nvSpPr>
          <p:cNvPr id="56" name="Rectangle 55"/>
          <p:cNvSpPr/>
          <p:nvPr/>
        </p:nvSpPr>
        <p:spPr bwMode="auto">
          <a:xfrm>
            <a:off x="5929166" y="4728471"/>
            <a:ext cx="1085850" cy="756516"/>
          </a:xfrm>
          <a:prstGeom prst="rect">
            <a:avLst/>
          </a:prstGeom>
          <a:solidFill>
            <a:srgbClr val="6A727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106,114,127</a:t>
            </a:r>
          </a:p>
          <a:p>
            <a:pPr>
              <a:defRPr/>
            </a:pPr>
            <a:r>
              <a:rPr lang="en-US" sz="600" dirty="0">
                <a:latin typeface="Arial" panose="020B0604020202020204" pitchFamily="34" charset="0"/>
                <a:cs typeface="Arial" panose="020B0604020202020204" pitchFamily="34" charset="0"/>
              </a:rPr>
              <a:t>HEX: 6B727F</a:t>
            </a:r>
          </a:p>
        </p:txBody>
      </p:sp>
      <p:sp>
        <p:nvSpPr>
          <p:cNvPr id="57" name="Rectangle 56"/>
          <p:cNvSpPr/>
          <p:nvPr/>
        </p:nvSpPr>
        <p:spPr bwMode="auto">
          <a:xfrm>
            <a:off x="9238779" y="4728471"/>
            <a:ext cx="1085850" cy="756516"/>
          </a:xfrm>
          <a:prstGeom prst="rect">
            <a:avLst/>
          </a:prstGeom>
          <a:solidFill>
            <a:srgbClr val="2A2F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42,47,57</a:t>
            </a:r>
          </a:p>
          <a:p>
            <a:pPr>
              <a:defRPr/>
            </a:pPr>
            <a:r>
              <a:rPr lang="en-US" sz="600" dirty="0">
                <a:latin typeface="Arial" panose="020B0604020202020204" pitchFamily="34" charset="0"/>
                <a:cs typeface="Arial" panose="020B0604020202020204" pitchFamily="34" charset="0"/>
              </a:rPr>
              <a:t>HEX: 2A2F39</a:t>
            </a:r>
          </a:p>
        </p:txBody>
      </p:sp>
      <p:sp>
        <p:nvSpPr>
          <p:cNvPr id="58" name="Rectangle 57"/>
          <p:cNvSpPr/>
          <p:nvPr/>
        </p:nvSpPr>
        <p:spPr bwMode="auto">
          <a:xfrm>
            <a:off x="4833158" y="4728471"/>
            <a:ext cx="1085850" cy="756516"/>
          </a:xfrm>
          <a:prstGeom prst="rect">
            <a:avLst/>
          </a:prstGeom>
          <a:solidFill>
            <a:srgbClr val="9095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144,149,159</a:t>
            </a:r>
          </a:p>
          <a:p>
            <a:pPr>
              <a:defRPr/>
            </a:pPr>
            <a:r>
              <a:rPr lang="en-US" sz="600" dirty="0">
                <a:latin typeface="Arial" panose="020B0604020202020204" pitchFamily="34" charset="0"/>
                <a:cs typeface="Arial" panose="020B0604020202020204" pitchFamily="34" charset="0"/>
              </a:rPr>
              <a:t>HEX: 90959F</a:t>
            </a:r>
          </a:p>
        </p:txBody>
      </p:sp>
      <p:sp>
        <p:nvSpPr>
          <p:cNvPr id="59" name="Rectangle 58"/>
          <p:cNvSpPr/>
          <p:nvPr/>
        </p:nvSpPr>
        <p:spPr bwMode="auto">
          <a:xfrm>
            <a:off x="2625240" y="4728471"/>
            <a:ext cx="1085850" cy="756516"/>
          </a:xfrm>
          <a:prstGeom prst="rect">
            <a:avLst/>
          </a:prstGeom>
          <a:solidFill>
            <a:srgbClr val="DADB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2</a:t>
            </a:r>
          </a:p>
          <a:p>
            <a:pPr>
              <a:defRPr/>
            </a:pPr>
            <a:r>
              <a:rPr lang="en-US" sz="600" dirty="0">
                <a:solidFill>
                  <a:schemeClr val="tx1"/>
                </a:solidFill>
                <a:latin typeface="Arial" panose="020B0604020202020204" pitchFamily="34" charset="0"/>
                <a:cs typeface="Arial" panose="020B0604020202020204" pitchFamily="34" charset="0"/>
              </a:rPr>
              <a:t>RGB: 218,219,223</a:t>
            </a:r>
          </a:p>
          <a:p>
            <a:pPr>
              <a:defRPr/>
            </a:pPr>
            <a:r>
              <a:rPr lang="en-US" sz="600" dirty="0">
                <a:solidFill>
                  <a:schemeClr val="tx1"/>
                </a:solidFill>
                <a:latin typeface="Arial" panose="020B0604020202020204" pitchFamily="34" charset="0"/>
                <a:cs typeface="Arial" panose="020B0604020202020204" pitchFamily="34" charset="0"/>
              </a:rPr>
              <a:t>HEX: DADBDF</a:t>
            </a:r>
          </a:p>
        </p:txBody>
      </p:sp>
      <p:sp>
        <p:nvSpPr>
          <p:cNvPr id="60" name="Rectangle 59"/>
          <p:cNvSpPr/>
          <p:nvPr/>
        </p:nvSpPr>
        <p:spPr bwMode="auto">
          <a:xfrm>
            <a:off x="7031199" y="4728471"/>
            <a:ext cx="1085850" cy="756516"/>
          </a:xfrm>
          <a:prstGeom prst="rect">
            <a:avLst/>
          </a:prstGeom>
          <a:solidFill>
            <a:srgbClr val="464F6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168,0,30</a:t>
            </a:r>
          </a:p>
          <a:p>
            <a:pPr>
              <a:defRPr/>
            </a:pPr>
            <a:r>
              <a:rPr lang="en-US" sz="600" dirty="0">
                <a:latin typeface="Arial" panose="020B0604020202020204" pitchFamily="34" charset="0"/>
                <a:cs typeface="Arial" panose="020B0604020202020204" pitchFamily="34" charset="0"/>
              </a:rPr>
              <a:t>HEX: 464F61 </a:t>
            </a:r>
          </a:p>
        </p:txBody>
      </p:sp>
      <p:sp>
        <p:nvSpPr>
          <p:cNvPr id="61" name="TextBox 60"/>
          <p:cNvSpPr txBox="1"/>
          <p:nvPr/>
        </p:nvSpPr>
        <p:spPr>
          <a:xfrm rot="16200000">
            <a:off x="18643" y="2357203"/>
            <a:ext cx="2437563" cy="211295"/>
          </a:xfrm>
          <a:prstGeom prst="rect">
            <a:avLst/>
          </a:prstGeom>
          <a:noFill/>
        </p:spPr>
        <p:txBody>
          <a:bodyPr wrap="square" lIns="0" tIns="0" rIns="0" bIns="0" rtlCol="0">
            <a:noAutofit/>
          </a:bodyPr>
          <a:lstStyle/>
          <a:p>
            <a:pPr algn="ctr"/>
            <a:r>
              <a:rPr lang="en-US" sz="1000" dirty="0">
                <a:solidFill>
                  <a:schemeClr val="tx2"/>
                </a:solidFill>
                <a:latin typeface="+mn-lt"/>
              </a:rPr>
              <a:t>Priority Data Vis colors</a:t>
            </a:r>
          </a:p>
        </p:txBody>
      </p:sp>
      <p:cxnSp>
        <p:nvCxnSpPr>
          <p:cNvPr id="63" name="Straight Connector 62"/>
          <p:cNvCxnSpPr/>
          <p:nvPr/>
        </p:nvCxnSpPr>
        <p:spPr>
          <a:xfrm>
            <a:off x="1343072" y="1244069"/>
            <a:ext cx="0" cy="2454372"/>
          </a:xfrm>
          <a:prstGeom prst="line">
            <a:avLst/>
          </a:prstGeom>
          <a:ln w="9525">
            <a:solidFill>
              <a:srgbClr val="454E6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228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8C00-734B-4BE4-A6EA-E528CA93EA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7AB9E7-8B8A-4447-9ED9-2842593F28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AEE05D-92D6-479F-9F8C-E5401D879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A16F1-3176-4C3B-B966-A809F99EEF3C}"/>
              </a:ext>
            </a:extLst>
          </p:cNvPr>
          <p:cNvSpPr>
            <a:spLocks noGrp="1"/>
          </p:cNvSpPr>
          <p:nvPr>
            <p:ph type="dt" sz="half" idx="10"/>
          </p:nvPr>
        </p:nvSpPr>
        <p:spPr/>
        <p:txBody>
          <a:bodyPr/>
          <a:lstStyle/>
          <a:p>
            <a:fld id="{FC569D6C-6117-4F1F-9424-918B55AE4E47}" type="datetimeFigureOut">
              <a:rPr lang="en-US" smtClean="0"/>
              <a:t>7/19/2022</a:t>
            </a:fld>
            <a:endParaRPr lang="en-US" dirty="0"/>
          </a:p>
        </p:txBody>
      </p:sp>
      <p:sp>
        <p:nvSpPr>
          <p:cNvPr id="6" name="Footer Placeholder 5">
            <a:extLst>
              <a:ext uri="{FF2B5EF4-FFF2-40B4-BE49-F238E27FC236}">
                <a16:creationId xmlns:a16="http://schemas.microsoft.com/office/drawing/2014/main" id="{5246B612-1278-4350-BC17-162108FCF7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F66A9A-447A-4DCD-A126-F2CCE8FFACF7}"/>
              </a:ext>
            </a:extLst>
          </p:cNvPr>
          <p:cNvSpPr>
            <a:spLocks noGrp="1"/>
          </p:cNvSpPr>
          <p:nvPr>
            <p:ph type="sldNum" sz="quarter" idx="12"/>
          </p:nvPr>
        </p:nvSpPr>
        <p:spPr/>
        <p:txBody>
          <a:bodyPr/>
          <a:lstStyle/>
          <a:p>
            <a:fld id="{75742CF8-EAEF-4ED9-806E-3B9348E1BDDE}" type="slidenum">
              <a:rPr lang="en-US" smtClean="0"/>
              <a:t>‹#›</a:t>
            </a:fld>
            <a:endParaRPr lang="en-US" dirty="0"/>
          </a:p>
        </p:txBody>
      </p:sp>
    </p:spTree>
    <p:extLst>
      <p:ext uri="{BB962C8B-B14F-4D97-AF65-F5344CB8AC3E}">
        <p14:creationId xmlns:p14="http://schemas.microsoft.com/office/powerpoint/2010/main" val="15919651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ATH: Beige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0"/>
            <a:ext cx="12192000" cy="68770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dirty="0"/>
          </a:p>
        </p:txBody>
      </p:sp>
      <p:sp>
        <p:nvSpPr>
          <p:cNvPr id="7" name="Rectangle 6"/>
          <p:cNvSpPr>
            <a:spLocks noChangeAspect="1"/>
          </p:cNvSpPr>
          <p:nvPr/>
        </p:nvSpPr>
        <p:spPr>
          <a:xfrm>
            <a:off x="8312150" y="1"/>
            <a:ext cx="2927350" cy="14562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Freeform: Shape 7"/>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9" name="Freeform: Shape 8"/>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 y="5875631"/>
            <a:ext cx="994416" cy="418605"/>
          </a:xfrm>
          <a:prstGeom prst="rect">
            <a:avLst/>
          </a:prstGeom>
        </p:spPr>
      </p:pic>
      <p:sp>
        <p:nvSpPr>
          <p:cNvPr id="12" name="Text Placeholder 11"/>
          <p:cNvSpPr>
            <a:spLocks noGrp="1"/>
          </p:cNvSpPr>
          <p:nvPr>
            <p:ph type="body" sz="quarter" idx="16"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dirty="0"/>
              <a:t>Month Day, Year – Arial bold 9 pt. black</a:t>
            </a:r>
          </a:p>
        </p:txBody>
      </p:sp>
      <p:sp>
        <p:nvSpPr>
          <p:cNvPr id="13"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4" name="Text Placeholder 4"/>
          <p:cNvSpPr>
            <a:spLocks noGrp="1"/>
          </p:cNvSpPr>
          <p:nvPr>
            <p:ph type="body" sz="quarter" idx="17" hasCustomPrompt="1"/>
          </p:nvPr>
        </p:nvSpPr>
        <p:spPr>
          <a:xfrm>
            <a:off x="762001" y="2019300"/>
            <a:ext cx="5333999" cy="1447801"/>
          </a:xfrm>
          <a:prstGeom prst="rect">
            <a:avLst/>
          </a:prstGeom>
        </p:spPr>
        <p:txBody>
          <a:bodyPr lIns="0" tIns="0" rIns="0" bIns="0" anchor="b" anchorCtr="0">
            <a:noAutofit/>
          </a:bodyPr>
          <a:lstStyle>
            <a:lvl1pPr>
              <a:defRPr sz="3600" baseline="0">
                <a:solidFill>
                  <a:schemeClr val="tx1"/>
                </a:solidFill>
              </a:defRPr>
            </a:lvl1pPr>
          </a:lstStyle>
          <a:p>
            <a:pPr lvl="0"/>
            <a:r>
              <a:rPr lang="en-US" dirty="0"/>
              <a:t>Presentation title option 1 – Arial 36 pt. black</a:t>
            </a:r>
          </a:p>
        </p:txBody>
      </p:sp>
      <p:sp>
        <p:nvSpPr>
          <p:cNvPr id="15" name="Text Placeholder 8"/>
          <p:cNvSpPr>
            <a:spLocks noGrp="1"/>
          </p:cNvSpPr>
          <p:nvPr>
            <p:ph type="body" sz="quarter" idx="18" hasCustomPrompt="1"/>
          </p:nvPr>
        </p:nvSpPr>
        <p:spPr>
          <a:xfrm>
            <a:off x="762000" y="3650041"/>
            <a:ext cx="5334000" cy="557213"/>
          </a:xfrm>
          <a:prstGeom prst="rect">
            <a:avLst/>
          </a:prstGeom>
        </p:spPr>
        <p:txBody>
          <a:bodyPr lIns="0" tIns="0" rIns="0" bIns="0"/>
          <a:lstStyle>
            <a:lvl1pPr>
              <a:defRPr sz="1600">
                <a:solidFill>
                  <a:schemeClr val="tx1"/>
                </a:solidFill>
              </a:defRPr>
            </a:lvl1pPr>
          </a:lstStyle>
          <a:p>
            <a:pPr lvl="0"/>
            <a:r>
              <a:rPr lang="en-US" dirty="0"/>
              <a:t>Presentation subtitle – Arial 16 pt. black</a:t>
            </a:r>
          </a:p>
        </p:txBody>
      </p:sp>
      <p:cxnSp>
        <p:nvCxnSpPr>
          <p:cNvPr id="16" name="Straight Connector 15"/>
          <p:cNvCxnSpPr/>
          <p:nvPr/>
        </p:nvCxnSpPr>
        <p:spPr>
          <a:xfrm>
            <a:off x="9773055" y="1854740"/>
            <a:ext cx="0" cy="3138792"/>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16"/>
          <p:cNvSpPr/>
          <p:nvPr/>
        </p:nvSpPr>
        <p:spPr>
          <a:xfrm>
            <a:off x="9777572" y="2165816"/>
            <a:ext cx="821059" cy="307777"/>
          </a:xfrm>
          <a:prstGeom prst="rect">
            <a:avLst/>
          </a:prstGeom>
        </p:spPr>
        <p:txBody>
          <a:bodyPr wrap="none">
            <a:spAutoFit/>
          </a:bodyPr>
          <a:lstStyle/>
          <a:p>
            <a:r>
              <a:rPr lang="en-US" sz="1400" i="0" kern="1200" baseline="0" dirty="0">
                <a:solidFill>
                  <a:schemeClr val="accent1"/>
                </a:solidFill>
                <a:latin typeface="Arial" panose="020B0604020202020204" pitchFamily="34" charset="0"/>
                <a:ea typeface="+mn-ea"/>
                <a:cs typeface="+mn-cs"/>
              </a:rPr>
              <a:t>3.71” h </a:t>
            </a:r>
            <a:endParaRPr lang="en-US" sz="1400" dirty="0">
              <a:solidFill>
                <a:schemeClr val="accent1"/>
              </a:solidFill>
            </a:endParaRPr>
          </a:p>
        </p:txBody>
      </p:sp>
      <p:cxnSp>
        <p:nvCxnSpPr>
          <p:cNvPr id="18" name="Straight Connector 17"/>
          <p:cNvCxnSpPr/>
          <p:nvPr/>
        </p:nvCxnSpPr>
        <p:spPr>
          <a:xfrm flipH="1">
            <a:off x="8398213" y="3400223"/>
            <a:ext cx="2749685" cy="47827"/>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p:cNvSpPr/>
          <p:nvPr/>
        </p:nvSpPr>
        <p:spPr>
          <a:xfrm>
            <a:off x="10340501" y="3400223"/>
            <a:ext cx="721672" cy="307777"/>
          </a:xfrm>
          <a:prstGeom prst="rect">
            <a:avLst/>
          </a:prstGeom>
        </p:spPr>
        <p:txBody>
          <a:bodyPr wrap="none">
            <a:spAutoFit/>
          </a:bodyPr>
          <a:lstStyle/>
          <a:p>
            <a:r>
              <a:rPr lang="en-US" sz="1400" i="0" kern="1200" baseline="0" dirty="0">
                <a:solidFill>
                  <a:schemeClr val="accent1"/>
                </a:solidFill>
                <a:latin typeface="Arial" panose="020B0604020202020204" pitchFamily="34" charset="0"/>
                <a:ea typeface="+mn-ea"/>
                <a:cs typeface="+mn-cs"/>
              </a:rPr>
              <a:t>3.2” w </a:t>
            </a:r>
            <a:endParaRPr lang="en-US" sz="1400" dirty="0">
              <a:solidFill>
                <a:schemeClr val="accent1"/>
              </a:solidFill>
            </a:endParaRPr>
          </a:p>
        </p:txBody>
      </p:sp>
      <p:sp>
        <p:nvSpPr>
          <p:cNvPr id="20" name="SmartArt Placeholder 11"/>
          <p:cNvSpPr>
            <a:spLocks noGrp="1"/>
          </p:cNvSpPr>
          <p:nvPr>
            <p:ph type="dgm" sz="quarter" idx="19"/>
          </p:nvPr>
        </p:nvSpPr>
        <p:spPr>
          <a:xfrm rot="16200000">
            <a:off x="8061175" y="1960670"/>
            <a:ext cx="3392424" cy="2926080"/>
          </a:xfrm>
          <a:prstGeom prst="hexagon">
            <a:avLst/>
          </a:prstGeom>
          <a:blipFill dpi="0" rotWithShape="0">
            <a:blip r:embed="rId3" cstate="screen">
              <a:extLst>
                <a:ext uri="{28A0092B-C50C-407E-A947-70E740481C1C}">
                  <a14:useLocalDpi xmlns:a14="http://schemas.microsoft.com/office/drawing/2010/main"/>
                </a:ext>
              </a:extLst>
            </a:blip>
            <a:srcRect/>
            <a:stretch>
              <a:fillRect/>
            </a:stretch>
          </a:blipFill>
        </p:spPr>
        <p:txBody>
          <a:bodyPr vert="vert" anchor="ctr" anchorCtr="0"/>
          <a:lstStyle>
            <a:lvl1pPr algn="ctr">
              <a:defRPr sz="3200" baseline="0">
                <a:solidFill>
                  <a:schemeClr val="bg1"/>
                </a:solidFill>
              </a:defRPr>
            </a:lvl1pPr>
          </a:lstStyle>
          <a:p>
            <a:r>
              <a:rPr lang="en-US"/>
              <a:t>Click icon to add SmartArt graphic</a:t>
            </a:r>
            <a:endParaRPr lang="en-US" dirty="0"/>
          </a:p>
        </p:txBody>
      </p:sp>
    </p:spTree>
    <p:extLst>
      <p:ext uri="{BB962C8B-B14F-4D97-AF65-F5344CB8AC3E}">
        <p14:creationId xmlns:p14="http://schemas.microsoft.com/office/powerpoint/2010/main" val="1797764969"/>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ATH: Beige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 y="5875631"/>
            <a:ext cx="994416" cy="418605"/>
          </a:xfrm>
          <a:prstGeom prst="rect">
            <a:avLst/>
          </a:prstGeom>
        </p:spPr>
      </p:pic>
      <p:sp>
        <p:nvSpPr>
          <p:cNvPr id="8" name="Rectangle 7"/>
          <p:cNvSpPr>
            <a:spLocks noChangeAspect="1"/>
          </p:cNvSpPr>
          <p:nvPr/>
        </p:nvSpPr>
        <p:spPr>
          <a:xfrm>
            <a:off x="8312150" y="1"/>
            <a:ext cx="2927350" cy="1456267"/>
          </a:xfrm>
          <a:prstGeom prst="rect">
            <a:avLst/>
          </a:pr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Shape 9"/>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dirty="0"/>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3"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tx1"/>
                </a:solidFill>
              </a:defRPr>
            </a:lvl1pPr>
          </a:lstStyle>
          <a:p>
            <a:pPr lvl="0"/>
            <a:r>
              <a:rPr lang="en-US" dirty="0"/>
              <a:t>Presentation title option 1 – Arial 36 pt. black</a:t>
            </a:r>
          </a:p>
        </p:txBody>
      </p:sp>
      <p:sp>
        <p:nvSpPr>
          <p:cNvPr id="14" name="Text Placeholder 8"/>
          <p:cNvSpPr>
            <a:spLocks noGrp="1"/>
          </p:cNvSpPr>
          <p:nvPr>
            <p:ph type="body" sz="quarter" idx="17" hasCustomPrompt="1"/>
          </p:nvPr>
        </p:nvSpPr>
        <p:spPr>
          <a:xfrm>
            <a:off x="761999" y="3650041"/>
            <a:ext cx="5333999" cy="557213"/>
          </a:xfrm>
          <a:prstGeom prst="rect">
            <a:avLst/>
          </a:prstGeom>
        </p:spPr>
        <p:txBody>
          <a:bodyPr lIns="0" tIns="0" rIns="0" bIns="0"/>
          <a:lstStyle>
            <a:lvl1pPr>
              <a:defRPr sz="1600">
                <a:solidFill>
                  <a:schemeClr val="tx1"/>
                </a:solidFill>
              </a:defRPr>
            </a:lvl1pPr>
          </a:lstStyle>
          <a:p>
            <a:pPr lvl="0"/>
            <a:r>
              <a:rPr lang="en-US" dirty="0"/>
              <a:t>Presentation subtitle – Arial 16 pt. black</a:t>
            </a:r>
          </a:p>
        </p:txBody>
      </p:sp>
    </p:spTree>
    <p:extLst>
      <p:ext uri="{BB962C8B-B14F-4D97-AF65-F5344CB8AC3E}">
        <p14:creationId xmlns:p14="http://schemas.microsoft.com/office/powerpoint/2010/main" val="3696327190"/>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TH: Red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solidFill>
              </a:defRPr>
            </a:lvl1pPr>
          </a:lstStyle>
          <a:p>
            <a:pPr lvl="0"/>
            <a:r>
              <a:rPr lang="en-US" dirty="0"/>
              <a:t>Photo: Name</a:t>
            </a:r>
          </a:p>
        </p:txBody>
      </p:sp>
      <p:sp>
        <p:nvSpPr>
          <p:cNvPr id="13" name="Text Placeholder 11"/>
          <p:cNvSpPr>
            <a:spLocks noGrp="1"/>
          </p:cNvSpPr>
          <p:nvPr>
            <p:ph type="body" sz="quarter" idx="19"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dirty="0"/>
              <a:t>Month Day, Year – Arial bold 9 pt. black</a:t>
            </a:r>
          </a:p>
        </p:txBody>
      </p:sp>
      <p:sp>
        <p:nvSpPr>
          <p:cNvPr id="14"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5"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dirty="0"/>
              <a:t>Presentation title option 1 </a:t>
            </a:r>
            <a:br>
              <a:rPr lang="en-US" dirty="0"/>
            </a:br>
            <a:r>
              <a:rPr lang="en-US" dirty="0"/>
              <a:t>– Arial 36 pt. black</a:t>
            </a:r>
          </a:p>
        </p:txBody>
      </p:sp>
      <p:sp>
        <p:nvSpPr>
          <p:cNvPr id="16"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dirty="0"/>
              <a:t>Presentation subtitle – Arial 16 pt. black</a:t>
            </a:r>
          </a:p>
        </p:txBody>
      </p:sp>
      <p:cxnSp>
        <p:nvCxnSpPr>
          <p:cNvPr id="17" name="Straight Connector 16"/>
          <p:cNvCxnSpPr/>
          <p:nvPr userDrawn="1"/>
        </p:nvCxnSpPr>
        <p:spPr>
          <a:xfrm>
            <a:off x="9773055" y="1854740"/>
            <a:ext cx="0" cy="3138792"/>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Rectangle 17"/>
          <p:cNvSpPr/>
          <p:nvPr userDrawn="1"/>
        </p:nvSpPr>
        <p:spPr>
          <a:xfrm>
            <a:off x="9777572" y="2165816"/>
            <a:ext cx="821059" cy="307777"/>
          </a:xfrm>
          <a:prstGeom prst="rect">
            <a:avLst/>
          </a:prstGeom>
          <a:ln>
            <a:noFill/>
          </a:ln>
        </p:spPr>
        <p:txBody>
          <a:bodyPr wrap="none">
            <a:spAutoFit/>
          </a:bodyPr>
          <a:lstStyle/>
          <a:p>
            <a:r>
              <a:rPr lang="en-US" sz="1400" i="0" kern="1200" baseline="0" dirty="0">
                <a:solidFill>
                  <a:schemeClr val="accent2"/>
                </a:solidFill>
                <a:latin typeface="Arial" panose="020B0604020202020204" pitchFamily="34" charset="0"/>
                <a:ea typeface="+mn-ea"/>
                <a:cs typeface="+mn-cs"/>
              </a:rPr>
              <a:t>3.71” h </a:t>
            </a:r>
            <a:endParaRPr lang="en-US" sz="1400" dirty="0">
              <a:solidFill>
                <a:schemeClr val="accent2"/>
              </a:solidFill>
            </a:endParaRPr>
          </a:p>
        </p:txBody>
      </p:sp>
      <p:cxnSp>
        <p:nvCxnSpPr>
          <p:cNvPr id="19" name="Straight Connector 18"/>
          <p:cNvCxnSpPr/>
          <p:nvPr userDrawn="1"/>
        </p:nvCxnSpPr>
        <p:spPr>
          <a:xfrm flipH="1">
            <a:off x="8398213" y="3400223"/>
            <a:ext cx="2749685" cy="47827"/>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Rectangle 19"/>
          <p:cNvSpPr/>
          <p:nvPr userDrawn="1"/>
        </p:nvSpPr>
        <p:spPr>
          <a:xfrm>
            <a:off x="10340501" y="3400223"/>
            <a:ext cx="721672" cy="307777"/>
          </a:xfrm>
          <a:prstGeom prst="rect">
            <a:avLst/>
          </a:prstGeom>
          <a:ln>
            <a:noFill/>
          </a:ln>
        </p:spPr>
        <p:txBody>
          <a:bodyPr wrap="none">
            <a:spAutoFit/>
          </a:bodyPr>
          <a:lstStyle/>
          <a:p>
            <a:r>
              <a:rPr lang="en-US" sz="1400" i="0" kern="1200" baseline="0" dirty="0">
                <a:solidFill>
                  <a:schemeClr val="accent2"/>
                </a:solidFill>
                <a:latin typeface="Arial" panose="020B0604020202020204" pitchFamily="34" charset="0"/>
                <a:ea typeface="+mn-ea"/>
                <a:cs typeface="+mn-cs"/>
              </a:rPr>
              <a:t>3.2” w </a:t>
            </a:r>
            <a:endParaRPr lang="en-US" sz="1400" dirty="0">
              <a:solidFill>
                <a:schemeClr val="accent2"/>
              </a:solidFill>
            </a:endParaRPr>
          </a:p>
        </p:txBody>
      </p:sp>
      <p:sp>
        <p:nvSpPr>
          <p:cNvPr id="11" name="SmartArt Placeholder 11"/>
          <p:cNvSpPr>
            <a:spLocks noGrp="1"/>
          </p:cNvSpPr>
          <p:nvPr>
            <p:ph type="dgm" sz="quarter" idx="18"/>
          </p:nvPr>
        </p:nvSpPr>
        <p:spPr>
          <a:xfrm rot="16200000">
            <a:off x="8080248" y="1960670"/>
            <a:ext cx="3392424" cy="2926080"/>
          </a:xfrm>
          <a:prstGeom prst="hexagon">
            <a:avLst/>
          </a:prstGeom>
          <a:blipFill dpi="0" rotWithShape="0">
            <a:blip r:embed="rId3" cstate="screen">
              <a:extLst>
                <a:ext uri="{28A0092B-C50C-407E-A947-70E740481C1C}">
                  <a14:useLocalDpi xmlns:a14="http://schemas.microsoft.com/office/drawing/2010/main"/>
                </a:ext>
              </a:extLst>
            </a:blip>
            <a:srcRect/>
            <a:stretch>
              <a:fillRect/>
            </a:stretch>
          </a:blipFill>
        </p:spPr>
        <p:txBody>
          <a:bodyPr vert="vert" anchor="ctr" anchorCtr="0"/>
          <a:lstStyle>
            <a:lvl1pPr algn="ctr">
              <a:defRPr sz="3200" baseline="0">
                <a:solidFill>
                  <a:schemeClr val="bg1"/>
                </a:solidFill>
              </a:defRPr>
            </a:lvl1pPr>
          </a:lstStyle>
          <a:p>
            <a:r>
              <a:rPr lang="en-US"/>
              <a:t>Click icon to add SmartArt graphic</a:t>
            </a:r>
            <a:endParaRPr lang="en-US" dirty="0"/>
          </a:p>
        </p:txBody>
      </p:sp>
    </p:spTree>
    <p:extLst>
      <p:ext uri="{BB962C8B-B14F-4D97-AF65-F5344CB8AC3E}">
        <p14:creationId xmlns:p14="http://schemas.microsoft.com/office/powerpoint/2010/main" val="1627579840"/>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TH: Red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dirty="0"/>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3" name="Text Placeholder 4"/>
          <p:cNvSpPr>
            <a:spLocks noGrp="1"/>
          </p:cNvSpPr>
          <p:nvPr>
            <p:ph type="body" sz="quarter" idx="16" hasCustomPrompt="1"/>
          </p:nvPr>
        </p:nvSpPr>
        <p:spPr>
          <a:xfrm>
            <a:off x="762001" y="2185988"/>
            <a:ext cx="5334000"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dirty="0"/>
              <a:t>Presentation title option 2 </a:t>
            </a:r>
            <a:br>
              <a:rPr lang="en-US" dirty="0"/>
            </a:br>
            <a:r>
              <a:rPr lang="en-US" dirty="0"/>
              <a:t>– Arial 36 pt. black</a:t>
            </a:r>
          </a:p>
        </p:txBody>
      </p:sp>
      <p:sp>
        <p:nvSpPr>
          <p:cNvPr id="14"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dirty="0"/>
              <a:t>Presentation subtitle – Arial 16 pt. black</a:t>
            </a:r>
          </a:p>
        </p:txBody>
      </p:sp>
    </p:spTree>
    <p:extLst>
      <p:ext uri="{BB962C8B-B14F-4D97-AF65-F5344CB8AC3E}">
        <p14:creationId xmlns:p14="http://schemas.microsoft.com/office/powerpoint/2010/main" val="1729277065"/>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ATH: blank page">
    <p:spTree>
      <p:nvGrpSpPr>
        <p:cNvPr id="1" name=""/>
        <p:cNvGrpSpPr/>
        <p:nvPr/>
      </p:nvGrpSpPr>
      <p:grpSpPr>
        <a:xfrm>
          <a:off x="0" y="0"/>
          <a:ext cx="0" cy="0"/>
          <a:chOff x="0" y="0"/>
          <a:chExt cx="0" cy="0"/>
        </a:xfrm>
      </p:grpSpPr>
      <p:sp>
        <p:nvSpPr>
          <p:cNvPr id="3" name="Rectangle 2"/>
          <p:cNvSpPr/>
          <p:nvPr/>
        </p:nvSpPr>
        <p:spPr>
          <a:xfrm>
            <a:off x="532737" y="6146358"/>
            <a:ext cx="11131826" cy="5724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780972"/>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ATH: TOC, short">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4"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active</a:t>
            </a:r>
            <a:endParaRPr lang="en-US" sz="1400" dirty="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8"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solidFill>
              </a:defRPr>
            </a:lvl1pPr>
          </a:lstStyle>
          <a:p>
            <a:pPr lvl="0"/>
            <a:r>
              <a:rPr lang="en-US" dirty="0"/>
              <a:t>1</a:t>
            </a:r>
          </a:p>
        </p:txBody>
      </p:sp>
      <p:sp>
        <p:nvSpPr>
          <p:cNvPr id="9"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2</a:t>
            </a:r>
          </a:p>
        </p:txBody>
      </p:sp>
      <p:sp>
        <p:nvSpPr>
          <p:cNvPr id="10"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3</a:t>
            </a:r>
          </a:p>
        </p:txBody>
      </p:sp>
      <p:sp>
        <p:nvSpPr>
          <p:cNvPr id="11"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4</a:t>
            </a:r>
          </a:p>
        </p:txBody>
      </p:sp>
    </p:spTree>
    <p:extLst>
      <p:ext uri="{BB962C8B-B14F-4D97-AF65-F5344CB8AC3E}">
        <p14:creationId xmlns:p14="http://schemas.microsoft.com/office/powerpoint/2010/main" val="1523178192"/>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PATH: TOC, long">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762000" y="931587"/>
            <a:ext cx="633248" cy="538920"/>
          </a:xfrm>
          <a:prstGeom prst="rect">
            <a:avLst/>
          </a:prstGeom>
        </p:spPr>
        <p:txBody>
          <a:bodyPr lIns="0" tIns="0" rIns="0" bIns="0"/>
          <a:lstStyle>
            <a:lvl1pPr>
              <a:defRPr sz="3200">
                <a:solidFill>
                  <a:schemeClr val="accent1"/>
                </a:solidFill>
              </a:defRPr>
            </a:lvl1pPr>
          </a:lstStyle>
          <a:p>
            <a:pPr lvl="0"/>
            <a:r>
              <a:rPr lang="en-US" dirty="0"/>
              <a:t>1</a:t>
            </a:r>
          </a:p>
        </p:txBody>
      </p:sp>
      <p:sp>
        <p:nvSpPr>
          <p:cNvPr id="4" name="Text Placeholder 4"/>
          <p:cNvSpPr>
            <a:spLocks noGrp="1"/>
          </p:cNvSpPr>
          <p:nvPr>
            <p:ph type="body" sz="quarter" idx="11" hasCustomPrompt="1"/>
          </p:nvPr>
        </p:nvSpPr>
        <p:spPr>
          <a:xfrm>
            <a:off x="2680138" y="931587"/>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active</a:t>
            </a:r>
            <a:endParaRPr lang="en-US" sz="1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762000" y="1569907"/>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2</a:t>
            </a:r>
          </a:p>
        </p:txBody>
      </p:sp>
      <p:sp>
        <p:nvSpPr>
          <p:cNvPr id="6"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14" hasCustomPrompt="1"/>
          </p:nvPr>
        </p:nvSpPr>
        <p:spPr>
          <a:xfrm>
            <a:off x="762000" y="2213562"/>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3</a:t>
            </a:r>
          </a:p>
        </p:txBody>
      </p:sp>
      <p:sp>
        <p:nvSpPr>
          <p:cNvPr id="8"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9" name="Text Placeholder 4"/>
          <p:cNvSpPr>
            <a:spLocks noGrp="1"/>
          </p:cNvSpPr>
          <p:nvPr>
            <p:ph type="body" sz="quarter" idx="16" hasCustomPrompt="1"/>
          </p:nvPr>
        </p:nvSpPr>
        <p:spPr>
          <a:xfrm>
            <a:off x="762000" y="2849943"/>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4</a:t>
            </a:r>
          </a:p>
        </p:txBody>
      </p:sp>
      <p:sp>
        <p:nvSpPr>
          <p:cNvPr id="10" name="Rectangle 9"/>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2"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3" name="Text Placeholder 4"/>
          <p:cNvSpPr>
            <a:spLocks noGrp="1"/>
          </p:cNvSpPr>
          <p:nvPr>
            <p:ph type="body" sz="quarter" idx="22" hasCustomPrompt="1"/>
          </p:nvPr>
        </p:nvSpPr>
        <p:spPr>
          <a:xfrm>
            <a:off x="2680138" y="2849943"/>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4" name="Text Placeholder 4"/>
          <p:cNvSpPr>
            <a:spLocks noGrp="1"/>
          </p:cNvSpPr>
          <p:nvPr>
            <p:ph type="body" sz="quarter" idx="23" hasCustomPrompt="1"/>
          </p:nvPr>
        </p:nvSpPr>
        <p:spPr>
          <a:xfrm>
            <a:off x="2680138" y="156990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5" name="Text Placeholder 4"/>
          <p:cNvSpPr>
            <a:spLocks noGrp="1"/>
          </p:cNvSpPr>
          <p:nvPr>
            <p:ph type="body" sz="quarter" idx="24" hasCustomPrompt="1"/>
          </p:nvPr>
        </p:nvSpPr>
        <p:spPr>
          <a:xfrm>
            <a:off x="2680138" y="2213562"/>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6"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5</a:t>
            </a:r>
          </a:p>
        </p:txBody>
      </p:sp>
      <p:sp>
        <p:nvSpPr>
          <p:cNvPr id="17"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6</a:t>
            </a:r>
          </a:p>
        </p:txBody>
      </p:sp>
      <p:sp>
        <p:nvSpPr>
          <p:cNvPr id="18"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7</a:t>
            </a:r>
          </a:p>
        </p:txBody>
      </p:sp>
      <p:sp>
        <p:nvSpPr>
          <p:cNvPr id="19"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8</a:t>
            </a:r>
          </a:p>
        </p:txBody>
      </p:sp>
    </p:spTree>
    <p:extLst>
      <p:ext uri="{BB962C8B-B14F-4D97-AF65-F5344CB8AC3E}">
        <p14:creationId xmlns:p14="http://schemas.microsoft.com/office/powerpoint/2010/main" val="1926231341"/>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TH: Red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422392"/>
            <a:ext cx="12192000" cy="850286"/>
          </a:xfrm>
          <a:prstGeom prst="rect">
            <a:avLst/>
          </a:prstGeom>
        </p:spPr>
      </p:pic>
    </p:spTree>
    <p:extLst>
      <p:ext uri="{BB962C8B-B14F-4D97-AF65-F5344CB8AC3E}">
        <p14:creationId xmlns:p14="http://schemas.microsoft.com/office/powerpoint/2010/main" val="3363691096"/>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TH: Purple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422392"/>
            <a:ext cx="12191999" cy="850286"/>
          </a:xfrm>
          <a:prstGeom prst="rect">
            <a:avLst/>
          </a:prstGeom>
        </p:spPr>
      </p:pic>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spTree>
    <p:extLst>
      <p:ext uri="{BB962C8B-B14F-4D97-AF65-F5344CB8AC3E}">
        <p14:creationId xmlns:p14="http://schemas.microsoft.com/office/powerpoint/2010/main" val="4226284968"/>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TH: Teal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422392"/>
            <a:ext cx="12191999" cy="850286"/>
          </a:xfrm>
          <a:prstGeom prst="rect">
            <a:avLst/>
          </a:prstGeom>
        </p:spPr>
      </p:pic>
    </p:spTree>
    <p:extLst>
      <p:ext uri="{BB962C8B-B14F-4D97-AF65-F5344CB8AC3E}">
        <p14:creationId xmlns:p14="http://schemas.microsoft.com/office/powerpoint/2010/main" val="313851390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B981-8C7B-4CD4-BAF9-233DE0F79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EF7BFA-244F-4D05-BC59-93364CC13A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EBE0FB3-B92F-4239-B248-43A73A977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6F1EF-18B3-4987-B375-939D9BA1A4EF}"/>
              </a:ext>
            </a:extLst>
          </p:cNvPr>
          <p:cNvSpPr>
            <a:spLocks noGrp="1"/>
          </p:cNvSpPr>
          <p:nvPr>
            <p:ph type="dt" sz="half" idx="10"/>
          </p:nvPr>
        </p:nvSpPr>
        <p:spPr/>
        <p:txBody>
          <a:bodyPr/>
          <a:lstStyle/>
          <a:p>
            <a:fld id="{FC569D6C-6117-4F1F-9424-918B55AE4E47}" type="datetimeFigureOut">
              <a:rPr lang="en-US" smtClean="0"/>
              <a:t>7/19/2022</a:t>
            </a:fld>
            <a:endParaRPr lang="en-US" dirty="0"/>
          </a:p>
        </p:txBody>
      </p:sp>
      <p:sp>
        <p:nvSpPr>
          <p:cNvPr id="6" name="Footer Placeholder 5">
            <a:extLst>
              <a:ext uri="{FF2B5EF4-FFF2-40B4-BE49-F238E27FC236}">
                <a16:creationId xmlns:a16="http://schemas.microsoft.com/office/drawing/2014/main" id="{84D5FE6A-529D-4B76-B200-8E9EFFFE57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47D677-1BA2-42F6-9AD6-FD78FDB0ABAC}"/>
              </a:ext>
            </a:extLst>
          </p:cNvPr>
          <p:cNvSpPr>
            <a:spLocks noGrp="1"/>
          </p:cNvSpPr>
          <p:nvPr>
            <p:ph type="sldNum" sz="quarter" idx="12"/>
          </p:nvPr>
        </p:nvSpPr>
        <p:spPr/>
        <p:txBody>
          <a:bodyPr/>
          <a:lstStyle/>
          <a:p>
            <a:fld id="{75742CF8-EAEF-4ED9-806E-3B9348E1BDDE}" type="slidenum">
              <a:rPr lang="en-US" smtClean="0"/>
              <a:t>‹#›</a:t>
            </a:fld>
            <a:endParaRPr lang="en-US" dirty="0"/>
          </a:p>
        </p:txBody>
      </p:sp>
    </p:spTree>
    <p:extLst>
      <p:ext uri="{BB962C8B-B14F-4D97-AF65-F5344CB8AC3E}">
        <p14:creationId xmlns:p14="http://schemas.microsoft.com/office/powerpoint/2010/main" val="37942362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ATH: Green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424410"/>
            <a:ext cx="12191999" cy="850286"/>
          </a:xfrm>
          <a:prstGeom prst="rect">
            <a:avLst/>
          </a:prstGeom>
        </p:spPr>
      </p:pic>
    </p:spTree>
    <p:extLst>
      <p:ext uri="{BB962C8B-B14F-4D97-AF65-F5344CB8AC3E}">
        <p14:creationId xmlns:p14="http://schemas.microsoft.com/office/powerpoint/2010/main" val="586254397"/>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ATH: Blank page with Header/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226770582"/>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PATH: Two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0" y="847224"/>
            <a:ext cx="10718800" cy="1045371"/>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H1 – Arial 32 pt. red: Two column with dense body copy. The header can fit on two lines if needed</a:t>
            </a:r>
          </a:p>
        </p:txBody>
      </p:sp>
      <p:sp>
        <p:nvSpPr>
          <p:cNvPr id="7" name="Text Placeholder 6"/>
          <p:cNvSpPr>
            <a:spLocks noGrp="1"/>
          </p:cNvSpPr>
          <p:nvPr>
            <p:ph type="body" sz="quarter" idx="14" hasCustomPrompt="1"/>
          </p:nvPr>
        </p:nvSpPr>
        <p:spPr>
          <a:xfrm>
            <a:off x="762001" y="2019300"/>
            <a:ext cx="10706100" cy="3924300"/>
          </a:xfrm>
          <a:prstGeom prst="rect">
            <a:avLst/>
          </a:prstGeom>
        </p:spPr>
        <p:txBody>
          <a:bodyPr lIns="0" tIns="0" rIns="0" bIns="0" numCol="2" spcCol="457200"/>
          <a:lstStyle>
            <a:lvl1pPr marL="0" marR="0" indent="0" algn="l" defTabSz="609585" rtl="0" eaLnBrk="1" fontAlgn="base" latinLnBrk="0" hangingPunct="1">
              <a:lnSpc>
                <a:spcPts val="18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a:lnSpc>
                <a:spcPts val="1800"/>
              </a:lnSpc>
              <a:spcAft>
                <a:spcPts val="1800"/>
              </a:spcAft>
            </a:pPr>
            <a:r>
              <a:rPr lang="en-US" dirty="0"/>
              <a:t>Body text – Arial 16 pt., black, 18 pt. paragraph spacing after: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p>
          <a:p>
            <a:pPr>
              <a:lnSpc>
                <a:spcPts val="1800"/>
              </a:lnSpc>
              <a:spcAft>
                <a:spcPts val="1800"/>
              </a:spcAft>
            </a:pPr>
            <a:r>
              <a:rPr lang="en-US" dirty="0"/>
              <a:t>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8477421"/>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ATH: Half page,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1" y="837815"/>
            <a:ext cx="5105399" cy="1105285"/>
          </a:xfrm>
          <a:prstGeom prst="rect">
            <a:avLst/>
          </a:prstGeom>
        </p:spPr>
        <p:txBody>
          <a:bodyPr lIns="0" tIns="0" rIns="0" bIns="0"/>
          <a:lstStyle>
            <a:lvl1pPr>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Single column of text </a:t>
            </a:r>
          </a:p>
        </p:txBody>
      </p:sp>
      <p:sp>
        <p:nvSpPr>
          <p:cNvPr id="7" name="Text Placeholder 6"/>
          <p:cNvSpPr>
            <a:spLocks noGrp="1"/>
          </p:cNvSpPr>
          <p:nvPr>
            <p:ph type="body" sz="quarter" idx="14" hasCustomPrompt="1"/>
          </p:nvPr>
        </p:nvSpPr>
        <p:spPr>
          <a:xfrm>
            <a:off x="762000" y="2019300"/>
            <a:ext cx="5105400" cy="382905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without any additional images, or to provide space for a collection of smaller images and photos.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smaller amount of text without any additional images, or to provide space for a collection of smaller images and photos. It’s intended to hold a few talking points. Aim for clear and concise. </a:t>
            </a:r>
          </a:p>
          <a:p>
            <a:pPr lvl="0"/>
            <a:endParaRPr lang="en-US" dirty="0"/>
          </a:p>
        </p:txBody>
      </p:sp>
    </p:spTree>
    <p:extLst>
      <p:ext uri="{BB962C8B-B14F-4D97-AF65-F5344CB8AC3E}">
        <p14:creationId xmlns:p14="http://schemas.microsoft.com/office/powerpoint/2010/main" val="1840982757"/>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TH: Split one column, header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0" y="2743200"/>
            <a:ext cx="5105400" cy="1315450"/>
          </a:xfrm>
          <a:prstGeom prst="rect">
            <a:avLst/>
          </a:prstGeom>
        </p:spPr>
        <p:txBody>
          <a:bodyPr lIns="0" tIns="0" rIns="0" bIns="0"/>
          <a:lstStyle>
            <a:lvl1pPr>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Two-column split, minimal text</a:t>
            </a:r>
          </a:p>
        </p:txBody>
      </p:sp>
      <p:sp>
        <p:nvSpPr>
          <p:cNvPr id="7" name="Text Placeholder 6"/>
          <p:cNvSpPr>
            <a:spLocks noGrp="1"/>
          </p:cNvSpPr>
          <p:nvPr>
            <p:ph type="body" sz="quarter" idx="14" hasCustomPrompt="1"/>
          </p:nvPr>
        </p:nvSpPr>
        <p:spPr>
          <a:xfrm>
            <a:off x="6324599" y="2743200"/>
            <a:ext cx="5143501" cy="2171700"/>
          </a:xfrm>
          <a:prstGeom prst="rect">
            <a:avLst/>
          </a:prstGeom>
        </p:spPr>
        <p:txBody>
          <a:bodyPr/>
          <a:lstStyle>
            <a:lvl1pPr>
              <a:spcBef>
                <a:spcPts val="0"/>
              </a:spcBef>
              <a:spcAft>
                <a:spcPts val="1800"/>
              </a:spcAft>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without any additional images. Use for simple impact.</a:t>
            </a:r>
          </a:p>
        </p:txBody>
      </p:sp>
    </p:spTree>
    <p:extLst>
      <p:ext uri="{BB962C8B-B14F-4D97-AF65-F5344CB8AC3E}">
        <p14:creationId xmlns:p14="http://schemas.microsoft.com/office/powerpoint/2010/main" val="1148242188"/>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TH: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6"/>
          <p:cNvSpPr>
            <a:spLocks noGrp="1"/>
          </p:cNvSpPr>
          <p:nvPr>
            <p:ph type="body" sz="quarter" idx="13" hasCustomPrompt="1"/>
          </p:nvPr>
        </p:nvSpPr>
        <p:spPr>
          <a:xfrm>
            <a:off x="761999" y="2019300"/>
            <a:ext cx="10706101" cy="392430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endParaRPr lang="en-US" dirty="0"/>
          </a:p>
          <a:p>
            <a:pPr lvl="0"/>
            <a:endParaRPr lang="en-US" dirty="0"/>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Tree>
    <p:extLst>
      <p:ext uri="{BB962C8B-B14F-4D97-AF65-F5344CB8AC3E}">
        <p14:creationId xmlns:p14="http://schemas.microsoft.com/office/powerpoint/2010/main" val="3432103708"/>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ATH: One column text box,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1" y="837815"/>
            <a:ext cx="5105400" cy="1014891"/>
          </a:xfrm>
          <a:prstGeom prst="rect">
            <a:avLst/>
          </a:prstGeom>
        </p:spPr>
        <p:txBody>
          <a:bodyPr lIns="0" tIns="0" rIns="0" bIns="0"/>
          <a:lstStyle>
            <a:lvl1pPr>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Single col of </a:t>
            </a:r>
            <a:r>
              <a:rPr lang="en-US" dirty="0" err="1"/>
              <a:t>text,half</a:t>
            </a:r>
            <a:r>
              <a:rPr lang="en-US" dirty="0"/>
              <a:t>-page photo</a:t>
            </a:r>
          </a:p>
        </p:txBody>
      </p:sp>
      <p:sp>
        <p:nvSpPr>
          <p:cNvPr id="8" name="Text Placeholder 6"/>
          <p:cNvSpPr>
            <a:spLocks noGrp="1"/>
          </p:cNvSpPr>
          <p:nvPr>
            <p:ph type="body" sz="quarter" idx="17" hasCustomPrompt="1"/>
          </p:nvPr>
        </p:nvSpPr>
        <p:spPr>
          <a:xfrm>
            <a:off x="762000" y="2019299"/>
            <a:ext cx="5105401" cy="3905251"/>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to accompany an image.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smaller amount of text to accompany an image. It’s intended to hold a few talking points. Aim for clear and concise. This is used for a smaller amount of text to accompany an image. It’s intended to hold a few talking points. Aim for clear and concise.  </a:t>
            </a:r>
          </a:p>
        </p:txBody>
      </p:sp>
    </p:spTree>
    <p:extLst>
      <p:ext uri="{BB962C8B-B14F-4D97-AF65-F5344CB8AC3E}">
        <p14:creationId xmlns:p14="http://schemas.microsoft.com/office/powerpoint/2010/main" val="269215767"/>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ATH: One column header,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0" y="842209"/>
            <a:ext cx="5105400" cy="2190239"/>
          </a:xfrm>
          <a:prstGeom prst="rect">
            <a:avLst/>
          </a:prstGeom>
        </p:spPr>
        <p:txBody>
          <a:bodyPr lIns="0" tIns="0" rIns="0" bIns="0"/>
          <a:lstStyle>
            <a:lvl1pPr>
              <a:defRPr sz="3200">
                <a:solidFill>
                  <a:srgbClr val="FF0000"/>
                </a:solidFill>
              </a:defRPr>
            </a:lvl1pPr>
          </a:lstStyle>
          <a:p>
            <a:pPr>
              <a:lnSpc>
                <a:spcPts val="4000"/>
              </a:lnSpc>
            </a:pPr>
            <a:r>
              <a:rPr lang="en-US" sz="3200" dirty="0">
                <a:solidFill>
                  <a:srgbClr val="F65050"/>
                </a:solidFill>
                <a:latin typeface="Arial" panose="020B0604020202020204" pitchFamily="34" charset="0"/>
                <a:cs typeface="Arial" panose="020B0604020202020204" pitchFamily="34" charset="0"/>
              </a:rPr>
              <a:t>H1 – Arial 32 pt. red: </a:t>
            </a:r>
            <a:r>
              <a:rPr lang="en-US" sz="3200" dirty="0">
                <a:solidFill>
                  <a:srgbClr val="F84F4F"/>
                </a:solidFill>
                <a:latin typeface="Arial" panose="020B0604020202020204" pitchFamily="34" charset="0"/>
                <a:cs typeface="Arial" panose="020B0604020202020204" pitchFamily="34" charset="0"/>
              </a:rPr>
              <a:t>This is a single thought you want to emphasize with a half-page photo.</a:t>
            </a:r>
          </a:p>
        </p:txBody>
      </p:sp>
    </p:spTree>
    <p:extLst>
      <p:ext uri="{BB962C8B-B14F-4D97-AF65-F5344CB8AC3E}">
        <p14:creationId xmlns:p14="http://schemas.microsoft.com/office/powerpoint/2010/main" val="3732719398"/>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ATH: Full page photo with Quote">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0" y="0"/>
            <a:ext cx="12192000" cy="6858000"/>
          </a:xfrm>
          <a:prstGeom prst="rect">
            <a:avLst/>
          </a:prstGeom>
          <a:noFill/>
          <a:ln>
            <a:noFill/>
          </a:ln>
        </p:spPr>
        <p:txBody>
          <a:bodyPr/>
          <a:lstStyle>
            <a:lvl1pPr>
              <a:defRPr sz="1400" baseline="0">
                <a:solidFill>
                  <a:schemeClr val="tx1"/>
                </a:solidFill>
              </a:defRPr>
            </a:lvl1pPr>
          </a:lstStyle>
          <a:p>
            <a:pPr lvl="0"/>
            <a:r>
              <a:rPr lang="en-US" dirty="0"/>
              <a:t>Full page photo background – Fill the slide with your photo and crop to the slide dimensions (hold shift key when resizing to maintain proportion). </a:t>
            </a:r>
            <a:br>
              <a:rPr lang="en-US" dirty="0"/>
            </a:br>
            <a:r>
              <a:rPr lang="en-US" dirty="0"/>
              <a:t>NOTE: When using a full page photo slide layout, the PATH logo, which is part of the Slide Master, will be covered. You will need to copy the PATH logo </a:t>
            </a:r>
            <a:br>
              <a:rPr lang="en-US" dirty="0"/>
            </a:br>
            <a:r>
              <a:rPr lang="en-US" dirty="0"/>
              <a:t>                                                                                                            from the Slide Master and paste it on top of your placed photo in order for it to show. </a:t>
            </a:r>
          </a:p>
          <a:p>
            <a:pPr lvl="0"/>
            <a:endParaRPr lang="en-US" dirty="0"/>
          </a:p>
        </p:txBody>
      </p:sp>
      <p:sp>
        <p:nvSpPr>
          <p:cNvPr id="7" name="Text Placeholder 4"/>
          <p:cNvSpPr>
            <a:spLocks noGrp="1"/>
          </p:cNvSpPr>
          <p:nvPr>
            <p:ph type="body" sz="quarter" idx="14" hasCustomPrompt="1"/>
          </p:nvPr>
        </p:nvSpPr>
        <p:spPr>
          <a:xfrm>
            <a:off x="762000" y="2034195"/>
            <a:ext cx="4175760" cy="2942844"/>
          </a:xfrm>
          <a:prstGeom prst="rect">
            <a:avLst/>
          </a:prstGeom>
          <a:noFill/>
        </p:spPr>
        <p:txBody>
          <a:bodyPr/>
          <a:lstStyle>
            <a:lvl1pPr>
              <a:defRPr sz="2400">
                <a:solidFill>
                  <a:schemeClr val="tx1"/>
                </a:solidFill>
              </a:defRPr>
            </a:lvl1pPr>
          </a:lstStyle>
          <a:p>
            <a:pPr lvl="0"/>
            <a:r>
              <a:rPr lang="en-US" dirty="0"/>
              <a:t>Call-out text – Arial 24 pt., black, dark grey, or white: This is a single thought you want to emphasize with a full-bleed image. Position this text box where appropriate. Text can be black, dark grey, or white</a:t>
            </a:r>
          </a:p>
        </p:txBody>
      </p:sp>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300052348"/>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ATH: Photo Collag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10"/>
          <p:cNvSpPr>
            <a:spLocks noGrp="1"/>
          </p:cNvSpPr>
          <p:nvPr>
            <p:ph type="pic" sz="quarter" idx="13"/>
          </p:nvPr>
        </p:nvSpPr>
        <p:spPr>
          <a:xfrm>
            <a:off x="762000" y="838199"/>
            <a:ext cx="5220448" cy="5105401"/>
          </a:xfrm>
          <a:prstGeom prst="rect">
            <a:avLst/>
          </a:prstGeom>
        </p:spPr>
        <p:txBody>
          <a:bodyPr/>
          <a:lstStyle/>
          <a:p>
            <a:r>
              <a:rPr lang="en-US"/>
              <a:t>Click icon to add picture</a:t>
            </a:r>
          </a:p>
        </p:txBody>
      </p:sp>
      <p:sp>
        <p:nvSpPr>
          <p:cNvPr id="7" name="Picture Placeholder 10"/>
          <p:cNvSpPr>
            <a:spLocks noGrp="1"/>
          </p:cNvSpPr>
          <p:nvPr>
            <p:ph type="pic" sz="quarter" idx="14"/>
          </p:nvPr>
        </p:nvSpPr>
        <p:spPr>
          <a:xfrm>
            <a:off x="6197600" y="838199"/>
            <a:ext cx="5276850" cy="2502648"/>
          </a:xfrm>
          <a:prstGeom prst="rect">
            <a:avLst/>
          </a:prstGeom>
        </p:spPr>
        <p:txBody>
          <a:bodyPr/>
          <a:lstStyle/>
          <a:p>
            <a:r>
              <a:rPr lang="en-US"/>
              <a:t>Click icon to add picture</a:t>
            </a:r>
          </a:p>
        </p:txBody>
      </p:sp>
      <p:sp>
        <p:nvSpPr>
          <p:cNvPr id="8" name="Picture Placeholder 10"/>
          <p:cNvSpPr>
            <a:spLocks noGrp="1"/>
          </p:cNvSpPr>
          <p:nvPr>
            <p:ph type="pic" sz="quarter" idx="15"/>
          </p:nvPr>
        </p:nvSpPr>
        <p:spPr>
          <a:xfrm>
            <a:off x="6197600" y="3532094"/>
            <a:ext cx="2540000" cy="2411507"/>
          </a:xfrm>
          <a:prstGeom prst="rect">
            <a:avLst/>
          </a:prstGeom>
        </p:spPr>
        <p:txBody>
          <a:bodyPr/>
          <a:lstStyle/>
          <a:p>
            <a:r>
              <a:rPr lang="en-US"/>
              <a:t>Click icon to add picture</a:t>
            </a:r>
          </a:p>
        </p:txBody>
      </p:sp>
      <p:sp>
        <p:nvSpPr>
          <p:cNvPr id="9" name="Picture Placeholder 10"/>
          <p:cNvSpPr>
            <a:spLocks noGrp="1"/>
          </p:cNvSpPr>
          <p:nvPr>
            <p:ph type="pic" sz="quarter" idx="16"/>
          </p:nvPr>
        </p:nvSpPr>
        <p:spPr>
          <a:xfrm>
            <a:off x="8890000" y="3534260"/>
            <a:ext cx="2590799" cy="2409341"/>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spTree>
    <p:extLst>
      <p:ext uri="{BB962C8B-B14F-4D97-AF65-F5344CB8AC3E}">
        <p14:creationId xmlns:p14="http://schemas.microsoft.com/office/powerpoint/2010/main" val="304745764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slideLayout" Target="../slideLayouts/slideLayout70.xml"/><Relationship Id="rId47" Type="http://schemas.openxmlformats.org/officeDocument/2006/relationships/slideLayout" Target="../slideLayouts/slideLayout75.xml"/><Relationship Id="rId50" Type="http://schemas.openxmlformats.org/officeDocument/2006/relationships/slideLayout" Target="../slideLayouts/slideLayout78.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9" Type="http://schemas.openxmlformats.org/officeDocument/2006/relationships/slideLayout" Target="../slideLayouts/slideLayout57.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45" Type="http://schemas.openxmlformats.org/officeDocument/2006/relationships/slideLayout" Target="../slideLayouts/slideLayout73.xml"/><Relationship Id="rId53" Type="http://schemas.openxmlformats.org/officeDocument/2006/relationships/image" Target="../media/image7.png"/><Relationship Id="rId5" Type="http://schemas.openxmlformats.org/officeDocument/2006/relationships/slideLayout" Target="../slideLayouts/slideLayout3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4" Type="http://schemas.openxmlformats.org/officeDocument/2006/relationships/slideLayout" Target="../slideLayouts/slideLayout72.xml"/><Relationship Id="rId52"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48" Type="http://schemas.openxmlformats.org/officeDocument/2006/relationships/slideLayout" Target="../slideLayouts/slideLayout76.xml"/><Relationship Id="rId8" Type="http://schemas.openxmlformats.org/officeDocument/2006/relationships/slideLayout" Target="../slideLayouts/slideLayout36.xml"/><Relationship Id="rId51" Type="http://schemas.openxmlformats.org/officeDocument/2006/relationships/slideLayout" Target="../slideLayouts/slideLayout79.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46" Type="http://schemas.openxmlformats.org/officeDocument/2006/relationships/slideLayout" Target="../slideLayouts/slideLayout74.xml"/><Relationship Id="rId20" Type="http://schemas.openxmlformats.org/officeDocument/2006/relationships/slideLayout" Target="../slideLayouts/slideLayout48.xml"/><Relationship Id="rId41" Type="http://schemas.openxmlformats.org/officeDocument/2006/relationships/slideLayout" Target="../slideLayouts/slideLayout69.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49"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slideLayout" Target="../slideLayouts/slideLayout118.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42" Type="http://schemas.openxmlformats.org/officeDocument/2006/relationships/slideLayout" Target="../slideLayouts/slideLayout121.xml"/><Relationship Id="rId47" Type="http://schemas.openxmlformats.org/officeDocument/2006/relationships/slideLayout" Target="../slideLayouts/slideLayout126.xml"/><Relationship Id="rId50" Type="http://schemas.openxmlformats.org/officeDocument/2006/relationships/slideLayout" Target="../slideLayouts/slideLayout129.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9" Type="http://schemas.openxmlformats.org/officeDocument/2006/relationships/slideLayout" Target="../slideLayouts/slideLayout108.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slideLayout" Target="../slideLayouts/slideLayout119.xml"/><Relationship Id="rId45" Type="http://schemas.openxmlformats.org/officeDocument/2006/relationships/slideLayout" Target="../slideLayouts/slideLayout124.xml"/><Relationship Id="rId53" Type="http://schemas.openxmlformats.org/officeDocument/2006/relationships/theme" Target="../theme/theme4.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4" Type="http://schemas.openxmlformats.org/officeDocument/2006/relationships/slideLayout" Target="../slideLayouts/slideLayout123.xml"/><Relationship Id="rId52" Type="http://schemas.openxmlformats.org/officeDocument/2006/relationships/slideLayout" Target="../slideLayouts/slideLayout131.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43" Type="http://schemas.openxmlformats.org/officeDocument/2006/relationships/slideLayout" Target="../slideLayouts/slideLayout122.xml"/><Relationship Id="rId48" Type="http://schemas.openxmlformats.org/officeDocument/2006/relationships/slideLayout" Target="../slideLayouts/slideLayout127.xml"/><Relationship Id="rId8" Type="http://schemas.openxmlformats.org/officeDocument/2006/relationships/slideLayout" Target="../slideLayouts/slideLayout87.xml"/><Relationship Id="rId51" Type="http://schemas.openxmlformats.org/officeDocument/2006/relationships/slideLayout" Target="../slideLayouts/slideLayout130.xml"/><Relationship Id="rId3" Type="http://schemas.openxmlformats.org/officeDocument/2006/relationships/slideLayout" Target="../slideLayouts/slideLayout82.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 Id="rId46" Type="http://schemas.openxmlformats.org/officeDocument/2006/relationships/slideLayout" Target="../slideLayouts/slideLayout125.xml"/><Relationship Id="rId20" Type="http://schemas.openxmlformats.org/officeDocument/2006/relationships/slideLayout" Target="../slideLayouts/slideLayout99.xml"/><Relationship Id="rId41" Type="http://schemas.openxmlformats.org/officeDocument/2006/relationships/slideLayout" Target="../slideLayouts/slideLayout120.xml"/><Relationship Id="rId54" Type="http://schemas.openxmlformats.org/officeDocument/2006/relationships/image" Target="../media/image7.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49"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662CB2-6A43-4373-B1B6-AE1701CE7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606B6B-B696-42F4-B96C-28C969870F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8FB28-5F89-4058-B25A-748D2DD57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69D6C-6117-4F1F-9424-918B55AE4E47}" type="datetimeFigureOut">
              <a:rPr lang="en-US" smtClean="0"/>
              <a:t>7/19/2022</a:t>
            </a:fld>
            <a:endParaRPr lang="en-US" dirty="0"/>
          </a:p>
        </p:txBody>
      </p:sp>
      <p:sp>
        <p:nvSpPr>
          <p:cNvPr id="5" name="Footer Placeholder 4">
            <a:extLst>
              <a:ext uri="{FF2B5EF4-FFF2-40B4-BE49-F238E27FC236}">
                <a16:creationId xmlns:a16="http://schemas.microsoft.com/office/drawing/2014/main" id="{8FB91B17-224D-4D22-8D1F-05519F9FCA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9126A19-575B-47D8-AFDA-F78BA7593E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42CF8-EAEF-4ED9-806E-3B9348E1BDDE}" type="slidenum">
              <a:rPr lang="en-US" smtClean="0"/>
              <a:t>‹#›</a:t>
            </a:fld>
            <a:endParaRPr lang="en-US" dirty="0"/>
          </a:p>
        </p:txBody>
      </p:sp>
    </p:spTree>
    <p:extLst>
      <p:ext uri="{BB962C8B-B14F-4D97-AF65-F5344CB8AC3E}">
        <p14:creationId xmlns:p14="http://schemas.microsoft.com/office/powerpoint/2010/main" val="4069284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10872806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10786526" y="6286500"/>
            <a:ext cx="685309" cy="294957"/>
          </a:xfrm>
          <a:prstGeom prst="rect">
            <a:avLst/>
          </a:prstGeom>
        </p:spPr>
      </p:pic>
      <p:sp>
        <p:nvSpPr>
          <p:cNvPr id="4" name="Title Placeholder 3"/>
          <p:cNvSpPr>
            <a:spLocks noGrp="1"/>
          </p:cNvSpPr>
          <p:nvPr>
            <p:ph type="title"/>
          </p:nvPr>
        </p:nvSpPr>
        <p:spPr>
          <a:xfrm>
            <a:off x="762000" y="838199"/>
            <a:ext cx="10591800" cy="1042416"/>
          </a:xfrm>
          <a:prstGeom prst="rect">
            <a:avLst/>
          </a:prstGeom>
        </p:spPr>
        <p:txBody>
          <a:bodyPr vert="horz" lIns="0" tIns="0" rIns="0" bIns="0" rtlCol="0" anchor="ctr">
            <a:normAutofit/>
          </a:bodyPr>
          <a:lstStyle/>
          <a:p>
            <a:pPr marL="0" marR="0" lvl="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65050"/>
                </a:solidFill>
                <a:effectLst/>
                <a:uLnTx/>
                <a:uFillTx/>
                <a:latin typeface="Arial" panose="020B0604020202020204" pitchFamily="34" charset="0"/>
                <a:cs typeface="Arial" panose="020B0604020202020204" pitchFamily="34" charset="0"/>
              </a:rPr>
              <a:t>H1 – Arial 32 pt. red: Either across two columns or one column. The header can fit on two lines if needed</a:t>
            </a:r>
          </a:p>
        </p:txBody>
      </p:sp>
      <p:sp>
        <p:nvSpPr>
          <p:cNvPr id="5" name="Text Placeholder 4"/>
          <p:cNvSpPr>
            <a:spLocks noGrp="1"/>
          </p:cNvSpPr>
          <p:nvPr>
            <p:ph type="body" idx="1"/>
          </p:nvPr>
        </p:nvSpPr>
        <p:spPr>
          <a:xfrm>
            <a:off x="762000" y="2019299"/>
            <a:ext cx="10591800" cy="4157663"/>
          </a:xfrm>
          <a:prstGeom prst="rect">
            <a:avLst/>
          </a:prstGeom>
        </p:spPr>
        <p:txBody>
          <a:bodyPr vert="horz" lIns="0" tIns="0" rIns="0" bIns="0" rtlCol="0">
            <a:normAutofit/>
          </a:bodyPr>
          <a:lstStyle/>
          <a:p>
            <a:pPr lvl="0"/>
            <a:r>
              <a:rPr lang="en-US" dirty="0"/>
              <a:t>Body text – Arial 16 pt., black, 18 pt. paragraph spacing after </a:t>
            </a:r>
          </a:p>
          <a:p>
            <a:pPr lvl="1"/>
            <a:r>
              <a:rPr lang="en-US" dirty="0"/>
              <a:t>Bullets – Arial 16 pt., black, 6 pt. paragraph spacing after. Last bullet - 18 pt. paragraph spacing after </a:t>
            </a:r>
          </a:p>
          <a:p>
            <a:pPr lvl="2"/>
            <a:r>
              <a:rPr lang="en-US" dirty="0"/>
              <a:t>Third level</a:t>
            </a:r>
          </a:p>
          <a:p>
            <a:pPr lvl="3"/>
            <a:r>
              <a:rPr lang="en-US" dirty="0"/>
              <a:t>Fourth level</a:t>
            </a:r>
          </a:p>
          <a:p>
            <a:pPr lvl="4"/>
            <a:r>
              <a:rPr lang="en-US" dirty="0"/>
              <a:t>Fifth level</a:t>
            </a:r>
          </a:p>
        </p:txBody>
      </p:sp>
      <p:sp>
        <p:nvSpPr>
          <p:cNvPr id="8" name="Footer Placeholder 5"/>
          <p:cNvSpPr>
            <a:spLocks noGrp="1"/>
          </p:cNvSpPr>
          <p:nvPr>
            <p:ph type="ftr" sz="quarter" idx="3"/>
          </p:nvPr>
        </p:nvSpPr>
        <p:spPr>
          <a:xfrm>
            <a:off x="943149" y="6460651"/>
            <a:ext cx="4114800" cy="165100"/>
          </a:xfrm>
          <a:prstGeom prst="rect">
            <a:avLst/>
          </a:prstGeom>
        </p:spPr>
        <p:txBody>
          <a:bodyPr vert="horz" lIns="91440" tIns="45720" rIns="91440" bIns="45720" rtlCol="0" anchor="ctr"/>
          <a:lstStyle>
            <a:lvl1pPr algn="l">
              <a:defRPr sz="700">
                <a:solidFill>
                  <a:schemeClr val="tx2"/>
                </a:solidFill>
              </a:defRPr>
            </a:lvl1pPr>
          </a:lstStyle>
          <a:p>
            <a:r>
              <a:rPr lang="en-US"/>
              <a:t>Optional footer (program team name, etc.)</a:t>
            </a:r>
            <a:endParaRPr lang="en-US" dirty="0"/>
          </a:p>
        </p:txBody>
      </p:sp>
      <p:sp>
        <p:nvSpPr>
          <p:cNvPr id="11" name="Date Placeholder 8"/>
          <p:cNvSpPr>
            <a:spLocks noGrp="1"/>
          </p:cNvSpPr>
          <p:nvPr>
            <p:ph type="dt" sz="half" idx="2"/>
          </p:nvPr>
        </p:nvSpPr>
        <p:spPr>
          <a:xfrm>
            <a:off x="764623" y="402517"/>
            <a:ext cx="4471852" cy="173736"/>
          </a:xfrm>
          <a:prstGeom prst="rect">
            <a:avLst/>
          </a:prstGeom>
        </p:spPr>
        <p:txBody>
          <a:bodyPr vert="horz" lIns="0" tIns="0" rIns="0" bIns="0" rtlCol="0" anchor="b" anchorCtr="0"/>
          <a:lstStyle>
            <a:lvl1pPr algn="l">
              <a:defRPr sz="700">
                <a:solidFill>
                  <a:schemeClr val="tx2"/>
                </a:solidFill>
              </a:defRPr>
            </a:lvl1pPr>
          </a:lstStyle>
          <a:p>
            <a:r>
              <a:rPr lang="en-US"/>
              <a:t>Presentation Title | Section Title</a:t>
            </a:r>
            <a:endParaRPr lang="en-US" dirty="0"/>
          </a:p>
        </p:txBody>
      </p:sp>
      <p:sp>
        <p:nvSpPr>
          <p:cNvPr id="13" name="Slide Number Placeholder 11"/>
          <p:cNvSpPr>
            <a:spLocks noGrp="1"/>
          </p:cNvSpPr>
          <p:nvPr>
            <p:ph type="sldNum" sz="quarter" idx="4"/>
          </p:nvPr>
        </p:nvSpPr>
        <p:spPr>
          <a:xfrm>
            <a:off x="762000" y="6460651"/>
            <a:ext cx="181149" cy="164592"/>
          </a:xfrm>
          <a:prstGeom prst="rect">
            <a:avLst/>
          </a:prstGeom>
        </p:spPr>
        <p:txBody>
          <a:bodyPr vert="horz" lIns="0" tIns="0" rIns="0" bIns="0" rtlCol="0" anchor="ctr"/>
          <a:lstStyle>
            <a:lvl1pPr algn="l">
              <a:defRPr sz="700">
                <a:solidFill>
                  <a:schemeClr val="tx2"/>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5589013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31" r:id="rId40"/>
    <p:sldLayoutId id="2147483732" r:id="rId41"/>
    <p:sldLayoutId id="2147483733" r:id="rId42"/>
    <p:sldLayoutId id="2147483734" r:id="rId43"/>
    <p:sldLayoutId id="2147483735" r:id="rId44"/>
    <p:sldLayoutId id="2147483736" r:id="rId45"/>
    <p:sldLayoutId id="2147483737" r:id="rId46"/>
    <p:sldLayoutId id="2147483738" r:id="rId47"/>
    <p:sldLayoutId id="2147483739" r:id="rId48"/>
    <p:sldLayoutId id="2147483740" r:id="rId49"/>
    <p:sldLayoutId id="2147483741" r:id="rId50"/>
    <p:sldLayoutId id="2147483742" r:id="rId51"/>
  </p:sldLayoutIdLst>
  <p:transition spd="med">
    <p:fade/>
  </p:transition>
  <p:txStyles>
    <p:titleStyle>
      <a:lvl1pPr marL="0" marR="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p:titleStyle>
    <p:body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ACBF0"/>
          </p15:clr>
        </p15:guide>
        <p15:guide id="2" orient="horz" pos="2160">
          <p15:clr>
            <a:srgbClr val="5ACBF0"/>
          </p15:clr>
        </p15:guide>
        <p15:guide id="3" pos="480">
          <p15:clr>
            <a:srgbClr val="FDE53C"/>
          </p15:clr>
        </p15:guide>
        <p15:guide id="4" orient="horz" pos="3744">
          <p15:clr>
            <a:srgbClr val="FDE53C"/>
          </p15:clr>
        </p15:guide>
        <p15:guide id="5" orient="horz" pos="528">
          <p15:clr>
            <a:srgbClr val="FDE53C"/>
          </p15:clr>
        </p15:guide>
        <p15:guide id="6" pos="7224">
          <p15:clr>
            <a:srgbClr val="FDE53C"/>
          </p15:clr>
        </p15:guide>
        <p15:guide id="7" orient="horz" pos="1272">
          <p15:clr>
            <a:srgbClr val="FDE53C"/>
          </p15:clr>
        </p15:guide>
        <p15:guide id="8" pos="3984">
          <p15:clr>
            <a:srgbClr val="FDE53C"/>
          </p15:clr>
        </p15:guide>
        <p15:guide id="9" pos="3696">
          <p15:clr>
            <a:srgbClr val="FDE53C"/>
          </p15:clr>
        </p15:guide>
        <p15:guide id="10" orient="horz" pos="4152">
          <p15:clr>
            <a:srgbClr val="FDE53C"/>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10786526" y="6286500"/>
            <a:ext cx="685309" cy="294957"/>
          </a:xfrm>
          <a:prstGeom prst="rect">
            <a:avLst/>
          </a:prstGeom>
        </p:spPr>
      </p:pic>
      <p:sp>
        <p:nvSpPr>
          <p:cNvPr id="4" name="Title Placeholder 3"/>
          <p:cNvSpPr>
            <a:spLocks noGrp="1"/>
          </p:cNvSpPr>
          <p:nvPr>
            <p:ph type="title"/>
          </p:nvPr>
        </p:nvSpPr>
        <p:spPr>
          <a:xfrm>
            <a:off x="762000" y="838199"/>
            <a:ext cx="10591800" cy="1042416"/>
          </a:xfrm>
          <a:prstGeom prst="rect">
            <a:avLst/>
          </a:prstGeom>
        </p:spPr>
        <p:txBody>
          <a:bodyPr vert="horz" lIns="0" tIns="0" rIns="0" bIns="0" rtlCol="0" anchor="ctr">
            <a:normAutofit/>
          </a:bodyPr>
          <a:lstStyle/>
          <a:p>
            <a:pPr marL="0" marR="0" lvl="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65050"/>
                </a:solidFill>
                <a:effectLst/>
                <a:uLnTx/>
                <a:uFillTx/>
                <a:latin typeface="Arial" panose="020B0604020202020204" pitchFamily="34" charset="0"/>
                <a:cs typeface="Arial" panose="020B0604020202020204" pitchFamily="34" charset="0"/>
              </a:rPr>
              <a:t>H1 – Arial 32 pt. red: Either across two columns or one column. The header can fit on two lines if needed</a:t>
            </a:r>
          </a:p>
        </p:txBody>
      </p:sp>
      <p:sp>
        <p:nvSpPr>
          <p:cNvPr id="5" name="Text Placeholder 4"/>
          <p:cNvSpPr>
            <a:spLocks noGrp="1"/>
          </p:cNvSpPr>
          <p:nvPr>
            <p:ph type="body" idx="1"/>
          </p:nvPr>
        </p:nvSpPr>
        <p:spPr>
          <a:xfrm>
            <a:off x="762000" y="2019299"/>
            <a:ext cx="10591800" cy="4157663"/>
          </a:xfrm>
          <a:prstGeom prst="rect">
            <a:avLst/>
          </a:prstGeom>
        </p:spPr>
        <p:txBody>
          <a:bodyPr vert="horz" lIns="0" tIns="0" rIns="0" bIns="0" rtlCol="0">
            <a:normAutofit/>
          </a:bodyPr>
          <a:lstStyle/>
          <a:p>
            <a:pPr lvl="0"/>
            <a:r>
              <a:rPr lang="en-US" dirty="0"/>
              <a:t>Body text – Arial 16 pt., black, 18 pt. paragraph spacing after </a:t>
            </a:r>
          </a:p>
          <a:p>
            <a:pPr lvl="1"/>
            <a:r>
              <a:rPr lang="en-US" dirty="0"/>
              <a:t>Bullets – Arial 16 pt., black, 6 pt. paragraph spacing after. Last bullet - 18 pt. paragraph spacing after </a:t>
            </a:r>
          </a:p>
          <a:p>
            <a:pPr lvl="2"/>
            <a:r>
              <a:rPr lang="en-US" dirty="0"/>
              <a:t>Third level</a:t>
            </a:r>
          </a:p>
          <a:p>
            <a:pPr lvl="3"/>
            <a:r>
              <a:rPr lang="en-US" dirty="0"/>
              <a:t>Fourth level</a:t>
            </a:r>
          </a:p>
          <a:p>
            <a:pPr lvl="4"/>
            <a:r>
              <a:rPr lang="en-US" dirty="0"/>
              <a:t>Fifth level</a:t>
            </a:r>
          </a:p>
        </p:txBody>
      </p:sp>
      <p:sp>
        <p:nvSpPr>
          <p:cNvPr id="8" name="Footer Placeholder 5"/>
          <p:cNvSpPr>
            <a:spLocks noGrp="1"/>
          </p:cNvSpPr>
          <p:nvPr>
            <p:ph type="ftr" sz="quarter" idx="3"/>
          </p:nvPr>
        </p:nvSpPr>
        <p:spPr>
          <a:xfrm>
            <a:off x="943149" y="6460651"/>
            <a:ext cx="4114800" cy="165100"/>
          </a:xfrm>
          <a:prstGeom prst="rect">
            <a:avLst/>
          </a:prstGeom>
        </p:spPr>
        <p:txBody>
          <a:bodyPr vert="horz" lIns="91440" tIns="45720" rIns="91440" bIns="45720" rtlCol="0" anchor="ctr"/>
          <a:lstStyle>
            <a:lvl1pPr algn="l">
              <a:defRPr sz="700">
                <a:solidFill>
                  <a:schemeClr val="tx2"/>
                </a:solidFill>
              </a:defRPr>
            </a:lvl1pPr>
          </a:lstStyle>
          <a:p>
            <a:r>
              <a:rPr lang="en-US"/>
              <a:t>Optional footer (program team name, etc.)</a:t>
            </a:r>
            <a:endParaRPr lang="en-US" dirty="0"/>
          </a:p>
        </p:txBody>
      </p:sp>
      <p:sp>
        <p:nvSpPr>
          <p:cNvPr id="11" name="Date Placeholder 8"/>
          <p:cNvSpPr>
            <a:spLocks noGrp="1"/>
          </p:cNvSpPr>
          <p:nvPr>
            <p:ph type="dt" sz="half" idx="2"/>
          </p:nvPr>
        </p:nvSpPr>
        <p:spPr>
          <a:xfrm>
            <a:off x="764623" y="402517"/>
            <a:ext cx="4471852" cy="173736"/>
          </a:xfrm>
          <a:prstGeom prst="rect">
            <a:avLst/>
          </a:prstGeom>
        </p:spPr>
        <p:txBody>
          <a:bodyPr vert="horz" lIns="0" tIns="0" rIns="0" bIns="0" rtlCol="0" anchor="b" anchorCtr="0"/>
          <a:lstStyle>
            <a:lvl1pPr algn="l">
              <a:defRPr sz="700">
                <a:solidFill>
                  <a:schemeClr val="tx2"/>
                </a:solidFill>
              </a:defRPr>
            </a:lvl1pPr>
          </a:lstStyle>
          <a:p>
            <a:r>
              <a:rPr lang="en-US"/>
              <a:t>Presentation Title | Section Title</a:t>
            </a:r>
            <a:endParaRPr lang="en-US" dirty="0"/>
          </a:p>
        </p:txBody>
      </p:sp>
      <p:sp>
        <p:nvSpPr>
          <p:cNvPr id="13" name="Slide Number Placeholder 11"/>
          <p:cNvSpPr>
            <a:spLocks noGrp="1"/>
          </p:cNvSpPr>
          <p:nvPr>
            <p:ph type="sldNum" sz="quarter" idx="4"/>
          </p:nvPr>
        </p:nvSpPr>
        <p:spPr>
          <a:xfrm>
            <a:off x="762000" y="6460651"/>
            <a:ext cx="181149" cy="164592"/>
          </a:xfrm>
          <a:prstGeom prst="rect">
            <a:avLst/>
          </a:prstGeom>
        </p:spPr>
        <p:txBody>
          <a:bodyPr vert="horz" lIns="0" tIns="0" rIns="0" bIns="0" rtlCol="0" anchor="ctr"/>
          <a:lstStyle>
            <a:lvl1pPr algn="l">
              <a:defRPr sz="700">
                <a:solidFill>
                  <a:schemeClr val="tx2"/>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88577231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 id="2147483785" r:id="rId42"/>
    <p:sldLayoutId id="2147483786" r:id="rId43"/>
    <p:sldLayoutId id="2147483787" r:id="rId44"/>
    <p:sldLayoutId id="2147483788" r:id="rId45"/>
    <p:sldLayoutId id="2147483789" r:id="rId46"/>
    <p:sldLayoutId id="2147483790" r:id="rId47"/>
    <p:sldLayoutId id="2147483791" r:id="rId48"/>
    <p:sldLayoutId id="2147483792" r:id="rId49"/>
    <p:sldLayoutId id="2147483793" r:id="rId50"/>
    <p:sldLayoutId id="2147483794" r:id="rId51"/>
    <p:sldLayoutId id="2147483795" r:id="rId52"/>
  </p:sldLayoutIdLst>
  <p:transition spd="med">
    <p:fade/>
  </p:transition>
  <p:txStyles>
    <p:titleStyle>
      <a:lvl1pPr marL="0" marR="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p:titleStyle>
    <p:body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ACBF0"/>
          </p15:clr>
        </p15:guide>
        <p15:guide id="2" orient="horz" pos="2160">
          <p15:clr>
            <a:srgbClr val="5ACBF0"/>
          </p15:clr>
        </p15:guide>
        <p15:guide id="3" pos="480">
          <p15:clr>
            <a:srgbClr val="FDE53C"/>
          </p15:clr>
        </p15:guide>
        <p15:guide id="4" orient="horz" pos="3744">
          <p15:clr>
            <a:srgbClr val="FDE53C"/>
          </p15:clr>
        </p15:guide>
        <p15:guide id="5" orient="horz" pos="528">
          <p15:clr>
            <a:srgbClr val="FDE53C"/>
          </p15:clr>
        </p15:guide>
        <p15:guide id="6" pos="7224">
          <p15:clr>
            <a:srgbClr val="FDE53C"/>
          </p15:clr>
        </p15:guide>
        <p15:guide id="7" orient="horz" pos="1272">
          <p15:clr>
            <a:srgbClr val="FDE53C"/>
          </p15:clr>
        </p15:guide>
        <p15:guide id="8" pos="3984">
          <p15:clr>
            <a:srgbClr val="FDE53C"/>
          </p15:clr>
        </p15:guide>
        <p15:guide id="9" pos="3696">
          <p15:clr>
            <a:srgbClr val="FDE53C"/>
          </p15:clr>
        </p15:guide>
        <p15:guide id="10" orient="horz" pos="4152">
          <p15:clr>
            <a:srgbClr val="FDE53C"/>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hyperlink" Target="https://www.path.org/media-center/results-community-based-and-hiv-integrated-viral-hepatitis-testing-model-show-increase-treatment-access-vietnam/" TargetMode="External"/><Relationship Id="rId2" Type="http://schemas.openxmlformats.org/officeDocument/2006/relationships/image" Target="../media/image34.jpeg"/><Relationship Id="rId1" Type="http://schemas.openxmlformats.org/officeDocument/2006/relationships/slideLayout" Target="../slideLayouts/slideLayout24.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2.pn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4091870" y="2559228"/>
            <a:ext cx="7367108" cy="2410671"/>
          </a:xfrm>
        </p:spPr>
        <p:txBody>
          <a:bodyPr>
            <a:noAutofit/>
          </a:bodyPr>
          <a:lstStyle/>
          <a:p>
            <a:r>
              <a:rPr lang="en-US" sz="3200" b="1" dirty="0">
                <a:solidFill>
                  <a:schemeClr val="accent2"/>
                </a:solidFill>
                <a:latin typeface="Verdana" panose="020B0604030504040204" pitchFamily="34" charset="0"/>
                <a:ea typeface="Verdana" panose="020B0604030504040204" pitchFamily="34" charset="0"/>
              </a:rPr>
              <a:t>Integration of hepatitis B and C testing into HIV services: An opportunity to achieve dual elimination of viral hepatitis and HIV in Vietnam</a:t>
            </a:r>
            <a:br>
              <a:rPr lang="en-US" sz="3200" dirty="0">
                <a:solidFill>
                  <a:schemeClr val="accent2"/>
                </a:solidFill>
                <a:latin typeface="Verdana" panose="020B0604030504040204" pitchFamily="34" charset="0"/>
                <a:ea typeface="Verdana" panose="020B0604030504040204" pitchFamily="34" charset="0"/>
              </a:rPr>
            </a:br>
            <a:endParaRPr lang="en-GB" sz="3200" dirty="0">
              <a:solidFill>
                <a:schemeClr val="accent2"/>
              </a:solidFill>
              <a:latin typeface="Verdana" panose="020B0604030504040204" pitchFamily="34" charset="0"/>
              <a:ea typeface="Verdana" panose="020B0604030504040204" pitchFamily="34" charset="0"/>
            </a:endParaRPr>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4002616" y="1900403"/>
            <a:ext cx="8090324" cy="433798"/>
          </a:xfrm>
        </p:spPr>
        <p:txBody>
          <a:bodyPr>
            <a:normAutofit fontScale="70000" lnSpcReduction="20000"/>
          </a:bodyPr>
          <a:lstStyle/>
          <a:p>
            <a:pPr marL="0" indent="0">
              <a:lnSpc>
                <a:spcPct val="120000"/>
              </a:lnSpc>
              <a:buSzPct val="100000"/>
              <a:buNone/>
            </a:pPr>
            <a:r>
              <a:rPr lang="en-US" dirty="0">
                <a:latin typeface="Verdana" panose="020B0604030504040204" pitchFamily="34" charset="0"/>
                <a:ea typeface="Verdana" panose="020B0604030504040204" pitchFamily="34" charset="0"/>
              </a:rPr>
              <a:t>Client-centered care: Seamless service integration </a:t>
            </a:r>
            <a:endParaRPr lang="en-GB" dirty="0">
              <a:latin typeface="Verdana" panose="020B0604030504040204" pitchFamily="34" charset="0"/>
              <a:ea typeface="Verdana" panose="020B0604030504040204" pitchFamily="34" charset="0"/>
            </a:endParaRPr>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4002616" y="1290177"/>
            <a:ext cx="7632700" cy="385199"/>
          </a:xfrm>
        </p:spPr>
        <p:txBody>
          <a:bodyPr>
            <a:normAutofit/>
          </a:bodyPr>
          <a:lstStyle/>
          <a:p>
            <a:pPr marL="0" indent="0">
              <a:buNone/>
            </a:pPr>
            <a:r>
              <a:rPr lang="en-GB" sz="1800" dirty="0">
                <a:latin typeface="Verdana" panose="020B0604030504040204" pitchFamily="34" charset="0"/>
                <a:ea typeface="Verdana" panose="020B0604030504040204" pitchFamily="34" charset="0"/>
              </a:rPr>
              <a:t>Bao Vu Ngoc, PATH</a:t>
            </a:r>
          </a:p>
        </p:txBody>
      </p:sp>
      <p:sp>
        <p:nvSpPr>
          <p:cNvPr id="6" name="TextBox 5">
            <a:extLst>
              <a:ext uri="{FF2B5EF4-FFF2-40B4-BE49-F238E27FC236}">
                <a16:creationId xmlns:a16="http://schemas.microsoft.com/office/drawing/2014/main" id="{A4DA7633-D6A4-C507-418D-37BFEAC199D3}"/>
              </a:ext>
            </a:extLst>
          </p:cNvPr>
          <p:cNvSpPr txBox="1"/>
          <p:nvPr/>
        </p:nvSpPr>
        <p:spPr>
          <a:xfrm>
            <a:off x="4002616" y="5027955"/>
            <a:ext cx="6108700" cy="738664"/>
          </a:xfrm>
          <a:prstGeom prst="rect">
            <a:avLst/>
          </a:prstGeom>
          <a:noFill/>
        </p:spPr>
        <p:txBody>
          <a:bodyPr wrap="square">
            <a:spAutoFit/>
          </a:bodyPr>
          <a:lstStyle/>
          <a:p>
            <a:r>
              <a:rPr lang="en-US" sz="1400" u="sng" dirty="0">
                <a:latin typeface="Arial" panose="020B0604020202020204" pitchFamily="34" charset="0"/>
                <a:cs typeface="Arial" panose="020B0604020202020204" pitchFamily="34" charset="0"/>
              </a:rPr>
              <a:t>Co-authors</a:t>
            </a:r>
            <a:r>
              <a:rPr lang="en-US" sz="1400" dirty="0">
                <a:latin typeface="Arial" panose="020B060402020202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Kim Do Tuan, An Tran Khanh, Long Tran Khanh, Kimberly Green, </a:t>
            </a:r>
            <a:r>
              <a:rPr lang="en-US" sz="1400" dirty="0">
                <a:effectLst/>
                <a:latin typeface="Arial" panose="020B0604020202020204" pitchFamily="34" charset="0"/>
                <a:ea typeface="Calibri" panose="020F0502020204030204" pitchFamily="34" charset="0"/>
              </a:rPr>
              <a:t>Khoa Nguyen Trong, Phuong Cao Duc, Nga Ngo Thuy, Lien Tran Thi Huong, Khang Do Quang, Phong Nguyen Anh,</a:t>
            </a:r>
            <a:r>
              <a:rPr lang="en-US" sz="1400" baseline="30000" dirty="0">
                <a:effectLst/>
                <a:latin typeface="Calibri" panose="020F0502020204030204" pitchFamily="34" charset="0"/>
                <a:ea typeface="Calibri" panose="020F0502020204030204" pitchFamily="34" charset="0"/>
              </a:rPr>
              <a:t> </a:t>
            </a:r>
            <a:r>
              <a:rPr lang="en-US" sz="1400" dirty="0">
                <a:effectLst/>
                <a:latin typeface="Arial" panose="020B0604020202020204" pitchFamily="34" charset="0"/>
                <a:ea typeface="Calibri" panose="020F0502020204030204" pitchFamily="34" charset="0"/>
              </a:rPr>
              <a:t>and Thanh Le Van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8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1F4B9-DEEA-8D80-64EE-13E7BF7CB151}"/>
              </a:ext>
            </a:extLst>
          </p:cNvPr>
          <p:cNvSpPr>
            <a:spLocks noGrp="1"/>
          </p:cNvSpPr>
          <p:nvPr>
            <p:ph type="title" idx="4294967295"/>
          </p:nvPr>
        </p:nvSpPr>
        <p:spPr>
          <a:xfrm>
            <a:off x="2397078" y="225665"/>
            <a:ext cx="9648238" cy="1223962"/>
          </a:xfrm>
        </p:spPr>
        <p:txBody>
          <a:bodyPr anchor="ctr">
            <a:normAutofit/>
          </a:bodyPr>
          <a:lstStyle/>
          <a:p>
            <a:pPr lvl="0">
              <a:spcBef>
                <a:spcPts val="0"/>
              </a:spcBef>
              <a:defRPr/>
            </a:pPr>
            <a:r>
              <a:rPr lang="en-US" sz="2400" noProof="1">
                <a:cs typeface="Arial" panose="020B0604020202020204" pitchFamily="34" charset="0"/>
              </a:rPr>
              <a:t>Anti-HCV positivity yield by key population group</a:t>
            </a:r>
            <a:endParaRPr lang="en-US" sz="2400" b="0" noProof="1">
              <a:cs typeface="Arial" panose="020B0604020202020204" pitchFamily="34" charset="0"/>
            </a:endParaRPr>
          </a:p>
        </p:txBody>
      </p:sp>
      <p:pic>
        <p:nvPicPr>
          <p:cNvPr id="20" name="Picture 19" descr="Graphical user interface, application, Teams&#10;&#10;Description automatically generated">
            <a:extLst>
              <a:ext uri="{FF2B5EF4-FFF2-40B4-BE49-F238E27FC236}">
                <a16:creationId xmlns:a16="http://schemas.microsoft.com/office/drawing/2014/main" id="{B9DA1178-3332-9F92-5776-BA5C786768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24319"/>
          <a:stretch/>
        </p:blipFill>
        <p:spPr>
          <a:xfrm>
            <a:off x="318630" y="6080516"/>
            <a:ext cx="2732194" cy="565067"/>
          </a:xfrm>
          <a:prstGeom prst="rect">
            <a:avLst/>
          </a:prstGeom>
        </p:spPr>
      </p:pic>
      <p:sp>
        <p:nvSpPr>
          <p:cNvPr id="55" name="Rectangle 54">
            <a:extLst>
              <a:ext uri="{FF2B5EF4-FFF2-40B4-BE49-F238E27FC236}">
                <a16:creationId xmlns:a16="http://schemas.microsoft.com/office/drawing/2014/main" id="{4F2F9582-FFB7-F672-F672-C8C41E5855E6}"/>
              </a:ext>
            </a:extLst>
          </p:cNvPr>
          <p:cNvSpPr/>
          <p:nvPr/>
        </p:nvSpPr>
        <p:spPr>
          <a:xfrm>
            <a:off x="3387623" y="5889929"/>
            <a:ext cx="5416753" cy="3811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Arial" panose="020B0604020202020204" pitchFamily="34" charset="0"/>
              </a:rPr>
              <a:t>HepLINK project monitoring data, April 2021 – May 2022</a:t>
            </a:r>
          </a:p>
        </p:txBody>
      </p:sp>
      <p:graphicFrame>
        <p:nvGraphicFramePr>
          <p:cNvPr id="7" name="Chart 6">
            <a:extLst>
              <a:ext uri="{FF2B5EF4-FFF2-40B4-BE49-F238E27FC236}">
                <a16:creationId xmlns:a16="http://schemas.microsoft.com/office/drawing/2014/main" id="{F5442761-CFFA-53C9-7F02-66E7D4706845}"/>
              </a:ext>
            </a:extLst>
          </p:cNvPr>
          <p:cNvGraphicFramePr/>
          <p:nvPr>
            <p:extLst>
              <p:ext uri="{D42A27DB-BD31-4B8C-83A1-F6EECF244321}">
                <p14:modId xmlns:p14="http://schemas.microsoft.com/office/powerpoint/2010/main" val="3409376590"/>
              </p:ext>
            </p:extLst>
          </p:nvPr>
        </p:nvGraphicFramePr>
        <p:xfrm>
          <a:off x="1072685" y="1466429"/>
          <a:ext cx="10223388" cy="431742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BDBBA873-397B-7F0E-F518-032076F290CE}"/>
              </a:ext>
            </a:extLst>
          </p:cNvPr>
          <p:cNvSpPr/>
          <p:nvPr/>
        </p:nvSpPr>
        <p:spPr>
          <a:xfrm>
            <a:off x="1759226" y="1466429"/>
            <a:ext cx="2126974" cy="3925142"/>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2272406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1F4B9-DEEA-8D80-64EE-13E7BF7CB151}"/>
              </a:ext>
            </a:extLst>
          </p:cNvPr>
          <p:cNvSpPr>
            <a:spLocks noGrp="1"/>
          </p:cNvSpPr>
          <p:nvPr>
            <p:ph type="title" idx="4294967295"/>
          </p:nvPr>
        </p:nvSpPr>
        <p:spPr>
          <a:xfrm>
            <a:off x="2397078" y="225665"/>
            <a:ext cx="9648238" cy="1223962"/>
          </a:xfrm>
        </p:spPr>
        <p:txBody>
          <a:bodyPr anchor="ctr">
            <a:normAutofit/>
          </a:bodyPr>
          <a:lstStyle/>
          <a:p>
            <a:pPr lvl="0">
              <a:spcBef>
                <a:spcPts val="0"/>
              </a:spcBef>
              <a:defRPr/>
            </a:pPr>
            <a:r>
              <a:rPr lang="en-US" sz="2800" noProof="1">
                <a:latin typeface="+mn-lt"/>
                <a:cs typeface="Arial" panose="020B0604020202020204" pitchFamily="34" charset="0"/>
              </a:rPr>
              <a:t>Factors associated with HCV infection</a:t>
            </a:r>
            <a:endParaRPr lang="en-US" sz="2800" b="0" noProof="1">
              <a:latin typeface="+mn-lt"/>
              <a:cs typeface="Arial" panose="020B0604020202020204" pitchFamily="34" charset="0"/>
            </a:endParaRPr>
          </a:p>
        </p:txBody>
      </p:sp>
      <p:pic>
        <p:nvPicPr>
          <p:cNvPr id="20" name="Picture 19" descr="Graphical user interface, application, Teams&#10;&#10;Description automatically generated">
            <a:extLst>
              <a:ext uri="{FF2B5EF4-FFF2-40B4-BE49-F238E27FC236}">
                <a16:creationId xmlns:a16="http://schemas.microsoft.com/office/drawing/2014/main" id="{B9DA1178-3332-9F92-5776-BA5C7867682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24319"/>
          <a:stretch/>
        </p:blipFill>
        <p:spPr>
          <a:xfrm>
            <a:off x="318630" y="6080516"/>
            <a:ext cx="2732194" cy="565067"/>
          </a:xfrm>
          <a:prstGeom prst="rect">
            <a:avLst/>
          </a:prstGeom>
        </p:spPr>
      </p:pic>
      <p:sp>
        <p:nvSpPr>
          <p:cNvPr id="7" name="Text Placeholder 1">
            <a:extLst>
              <a:ext uri="{FF2B5EF4-FFF2-40B4-BE49-F238E27FC236}">
                <a16:creationId xmlns:a16="http://schemas.microsoft.com/office/drawing/2014/main" id="{43B9D12A-F014-56A6-1049-DF9CFC87418E}"/>
              </a:ext>
            </a:extLst>
          </p:cNvPr>
          <p:cNvSpPr txBox="1">
            <a:spLocks/>
          </p:cNvSpPr>
          <p:nvPr/>
        </p:nvSpPr>
        <p:spPr>
          <a:xfrm>
            <a:off x="708883" y="1852821"/>
            <a:ext cx="3415441" cy="4257675"/>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09585" fontAlgn="base">
              <a:spcBef>
                <a:spcPts val="0"/>
              </a:spcBef>
              <a:spcAft>
                <a:spcPts val="600"/>
              </a:spcAft>
              <a:buSzTx/>
              <a:defRPr/>
            </a:pPr>
            <a:r>
              <a:rPr lang="en-US" sz="1800" dirty="0">
                <a:cs typeface="Arial" panose="020B0604020202020204" pitchFamily="34" charset="0"/>
              </a:rPr>
              <a:t>Multivariable analysis identified a statistically significant association between HCV infection and:</a:t>
            </a:r>
          </a:p>
          <a:p>
            <a:pPr marL="285750" indent="-285750">
              <a:buFont typeface="Arial" panose="020B0604020202020204" pitchFamily="34" charset="0"/>
              <a:buChar char="•"/>
            </a:pPr>
            <a:r>
              <a:rPr lang="en-US" sz="1800" dirty="0"/>
              <a:t>People ≥ 25 years old</a:t>
            </a:r>
          </a:p>
          <a:p>
            <a:pPr marL="285750" indent="-285750">
              <a:buFont typeface="Arial" panose="020B0604020202020204" pitchFamily="34" charset="0"/>
              <a:buChar char="•"/>
            </a:pPr>
            <a:r>
              <a:rPr lang="en-US" sz="1800" dirty="0"/>
              <a:t>Uptake of facility testing</a:t>
            </a:r>
          </a:p>
          <a:p>
            <a:pPr marL="285750" indent="-285750">
              <a:buFont typeface="Arial" panose="020B0604020202020204" pitchFamily="34" charset="0"/>
              <a:buChar char="•"/>
            </a:pPr>
            <a:r>
              <a:rPr lang="en-US" sz="1800" dirty="0">
                <a:cs typeface="Arial" panose="020B0604020202020204" pitchFamily="34" charset="0"/>
              </a:rPr>
              <a:t>Being PWID, DU, FSW</a:t>
            </a:r>
          </a:p>
          <a:p>
            <a:pPr marL="285750" indent="-285750">
              <a:buFont typeface="Arial" panose="020B0604020202020204" pitchFamily="34" charset="0"/>
              <a:buChar char="•"/>
            </a:pPr>
            <a:r>
              <a:rPr lang="en-US" sz="1800" dirty="0">
                <a:cs typeface="Arial" panose="020B0604020202020204" pitchFamily="34" charset="0"/>
              </a:rPr>
              <a:t>Living with HIV</a:t>
            </a:r>
          </a:p>
          <a:p>
            <a:pPr marL="285750" indent="-285750">
              <a:buFont typeface="Arial" panose="020B0604020202020204" pitchFamily="34" charset="0"/>
              <a:buChar char="•"/>
            </a:pPr>
            <a:r>
              <a:rPr lang="en-US" sz="1800" dirty="0">
                <a:cs typeface="Arial" panose="020B0604020202020204" pitchFamily="34" charset="0"/>
              </a:rPr>
              <a:t>PrEP clients</a:t>
            </a:r>
          </a:p>
          <a:p>
            <a:pPr marL="285750" indent="-285750">
              <a:buFont typeface="Arial" panose="020B0604020202020204" pitchFamily="34" charset="0"/>
              <a:buChar char="•"/>
            </a:pPr>
            <a:r>
              <a:rPr lang="en-US" sz="1800" dirty="0">
                <a:cs typeface="Arial" panose="020B0604020202020204" pitchFamily="34" charset="0"/>
              </a:rPr>
              <a:t>MMT users</a:t>
            </a:r>
          </a:p>
          <a:p>
            <a:pPr marL="285750" indent="-285750">
              <a:buFont typeface="Arial" panose="020B0604020202020204" pitchFamily="34" charset="0"/>
              <a:buChar char="•"/>
            </a:pPr>
            <a:r>
              <a:rPr lang="en-US" sz="1800" dirty="0">
                <a:cs typeface="Arial" panose="020B0604020202020204" pitchFamily="34" charset="0"/>
              </a:rPr>
              <a:t>HIV testing clients</a:t>
            </a:r>
          </a:p>
          <a:p>
            <a:endParaRPr lang="en-US" sz="1400" dirty="0"/>
          </a:p>
        </p:txBody>
      </p:sp>
      <p:graphicFrame>
        <p:nvGraphicFramePr>
          <p:cNvPr id="8" name="Table 4">
            <a:extLst>
              <a:ext uri="{FF2B5EF4-FFF2-40B4-BE49-F238E27FC236}">
                <a16:creationId xmlns:a16="http://schemas.microsoft.com/office/drawing/2014/main" id="{48568F60-5A0E-D7B0-3F78-3DFD0F6B921E}"/>
              </a:ext>
            </a:extLst>
          </p:cNvPr>
          <p:cNvGraphicFramePr>
            <a:graphicFrameLocks noGrp="1"/>
          </p:cNvGraphicFramePr>
          <p:nvPr>
            <p:extLst>
              <p:ext uri="{D42A27DB-BD31-4B8C-83A1-F6EECF244321}">
                <p14:modId xmlns:p14="http://schemas.microsoft.com/office/powerpoint/2010/main" val="3443720599"/>
              </p:ext>
            </p:extLst>
          </p:nvPr>
        </p:nvGraphicFramePr>
        <p:xfrm>
          <a:off x="4467224" y="1614295"/>
          <a:ext cx="6985911" cy="4343400"/>
        </p:xfrm>
        <a:graphic>
          <a:graphicData uri="http://schemas.openxmlformats.org/drawingml/2006/table">
            <a:tbl>
              <a:tblPr firstRow="1" bandRow="1">
                <a:tableStyleId>{5C22544A-7EE6-4342-B048-85BDC9FD1C3A}</a:tableStyleId>
              </a:tblPr>
              <a:tblGrid>
                <a:gridCol w="3036472">
                  <a:extLst>
                    <a:ext uri="{9D8B030D-6E8A-4147-A177-3AD203B41FA5}">
                      <a16:colId xmlns:a16="http://schemas.microsoft.com/office/drawing/2014/main" val="107912093"/>
                    </a:ext>
                  </a:extLst>
                </a:gridCol>
                <a:gridCol w="1071939">
                  <a:extLst>
                    <a:ext uri="{9D8B030D-6E8A-4147-A177-3AD203B41FA5}">
                      <a16:colId xmlns:a16="http://schemas.microsoft.com/office/drawing/2014/main" val="3934027641"/>
                    </a:ext>
                  </a:extLst>
                </a:gridCol>
                <a:gridCol w="939553">
                  <a:extLst>
                    <a:ext uri="{9D8B030D-6E8A-4147-A177-3AD203B41FA5}">
                      <a16:colId xmlns:a16="http://schemas.microsoft.com/office/drawing/2014/main" val="652625656"/>
                    </a:ext>
                  </a:extLst>
                </a:gridCol>
                <a:gridCol w="948096">
                  <a:extLst>
                    <a:ext uri="{9D8B030D-6E8A-4147-A177-3AD203B41FA5}">
                      <a16:colId xmlns:a16="http://schemas.microsoft.com/office/drawing/2014/main" val="378055208"/>
                    </a:ext>
                  </a:extLst>
                </a:gridCol>
                <a:gridCol w="989851">
                  <a:extLst>
                    <a:ext uri="{9D8B030D-6E8A-4147-A177-3AD203B41FA5}">
                      <a16:colId xmlns:a16="http://schemas.microsoft.com/office/drawing/2014/main" val="1906207513"/>
                    </a:ext>
                  </a:extLst>
                </a:gridCol>
              </a:tblGrid>
              <a:tr h="214119">
                <a:tc>
                  <a:txBody>
                    <a:bodyPr/>
                    <a:lstStyle/>
                    <a:p>
                      <a:pPr algn="ctr"/>
                      <a:r>
                        <a:rPr lang="en-US" sz="1050" dirty="0">
                          <a:solidFill>
                            <a:schemeClr val="tx1"/>
                          </a:solidFill>
                        </a:rPr>
                        <a:t>Variable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gridSpan="4">
                  <a:txBody>
                    <a:bodyPr/>
                    <a:lstStyle/>
                    <a:p>
                      <a:pPr algn="ctr"/>
                      <a:r>
                        <a:rPr lang="en-US" sz="1050" dirty="0">
                          <a:solidFill>
                            <a:schemeClr val="tx1"/>
                          </a:solidFill>
                        </a:rPr>
                        <a:t>Multivariable analysis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3214167558"/>
                  </a:ext>
                </a:extLst>
              </a:tr>
              <a:tr h="352284">
                <a:tc>
                  <a:txBody>
                    <a:bodyPr/>
                    <a:lstStyle/>
                    <a:p>
                      <a:pPr algn="ctr"/>
                      <a:endParaRPr lang="en-US" sz="1050" dirty="0"/>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050" dirty="0"/>
                        <a:t>Adjusted Odds ratio</a:t>
                      </a:r>
                    </a:p>
                  </a:txBody>
                  <a:tcPr>
                    <a:solidFill>
                      <a:schemeClr val="bg1">
                        <a:lumMod val="95000"/>
                      </a:schemeClr>
                    </a:solidFill>
                  </a:tcPr>
                </a:tc>
                <a:tc>
                  <a:txBody>
                    <a:bodyPr/>
                    <a:lstStyle/>
                    <a:p>
                      <a:pPr algn="ctr"/>
                      <a:r>
                        <a:rPr lang="en-US" sz="1050" dirty="0"/>
                        <a:t>Lower 95%</a:t>
                      </a:r>
                    </a:p>
                  </a:txBody>
                  <a:tcPr>
                    <a:solidFill>
                      <a:schemeClr val="bg1">
                        <a:lumMod val="95000"/>
                      </a:schemeClr>
                    </a:solidFill>
                  </a:tcPr>
                </a:tc>
                <a:tc>
                  <a:txBody>
                    <a:bodyPr/>
                    <a:lstStyle/>
                    <a:p>
                      <a:pPr algn="ctr"/>
                      <a:r>
                        <a:rPr lang="en-US" sz="1050" dirty="0"/>
                        <a:t>Higher 95%</a:t>
                      </a:r>
                    </a:p>
                  </a:txBody>
                  <a:tcPr>
                    <a:solidFill>
                      <a:schemeClr val="bg1">
                        <a:lumMod val="95000"/>
                      </a:schemeClr>
                    </a:solidFill>
                  </a:tcPr>
                </a:tc>
                <a:tc>
                  <a:txBody>
                    <a:bodyPr/>
                    <a:lstStyle/>
                    <a:p>
                      <a:pPr algn="ctr"/>
                      <a:r>
                        <a:rPr lang="en-US" sz="1050" dirty="0"/>
                        <a:t>P value</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642901758"/>
                  </a:ext>
                </a:extLst>
              </a:tr>
              <a:tr h="490681">
                <a:tc>
                  <a:txBody>
                    <a:bodyPr/>
                    <a:lstStyle/>
                    <a:p>
                      <a:pPr algn="l"/>
                      <a:r>
                        <a:rPr lang="en-US" sz="1050" dirty="0"/>
                        <a:t>Age in years (ref: 15-24)</a:t>
                      </a:r>
                    </a:p>
                    <a:p>
                      <a:pPr algn="r"/>
                      <a:r>
                        <a:rPr lang="en-US" sz="1050" dirty="0"/>
                        <a:t>25-49</a:t>
                      </a:r>
                    </a:p>
                    <a:p>
                      <a:pPr algn="r"/>
                      <a:r>
                        <a:rPr lang="en-US" sz="1050" dirty="0"/>
                        <a:t>50+</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endParaRPr lang="en-US" sz="1050" dirty="0"/>
                    </a:p>
                    <a:p>
                      <a:pPr algn="ctr"/>
                      <a:r>
                        <a:rPr lang="en-US" sz="1050" dirty="0"/>
                        <a:t>1.98</a:t>
                      </a:r>
                    </a:p>
                    <a:p>
                      <a:pPr algn="ctr"/>
                      <a:r>
                        <a:rPr lang="en-US" sz="1050" dirty="0"/>
                        <a:t>2.42</a:t>
                      </a:r>
                    </a:p>
                  </a:txBody>
                  <a:tcPr>
                    <a:solidFill>
                      <a:schemeClr val="bg1">
                        <a:lumMod val="95000"/>
                      </a:schemeClr>
                    </a:solidFill>
                  </a:tcPr>
                </a:tc>
                <a:tc>
                  <a:txBody>
                    <a:bodyPr/>
                    <a:lstStyle/>
                    <a:p>
                      <a:pPr algn="ctr"/>
                      <a:endParaRPr lang="en-US" sz="1050" dirty="0"/>
                    </a:p>
                    <a:p>
                      <a:pPr algn="ctr"/>
                      <a:r>
                        <a:rPr lang="en-US" sz="1050" dirty="0"/>
                        <a:t>1.55</a:t>
                      </a:r>
                    </a:p>
                    <a:p>
                      <a:pPr algn="ctr"/>
                      <a:r>
                        <a:rPr lang="en-US" sz="1050" dirty="0"/>
                        <a:t>1.82</a:t>
                      </a:r>
                    </a:p>
                  </a:txBody>
                  <a:tcPr>
                    <a:solidFill>
                      <a:schemeClr val="bg1">
                        <a:lumMod val="95000"/>
                      </a:schemeClr>
                    </a:solidFill>
                  </a:tcPr>
                </a:tc>
                <a:tc>
                  <a:txBody>
                    <a:bodyPr/>
                    <a:lstStyle/>
                    <a:p>
                      <a:pPr algn="ctr"/>
                      <a:endParaRPr lang="en-US" sz="1050" dirty="0"/>
                    </a:p>
                    <a:p>
                      <a:pPr algn="ctr"/>
                      <a:r>
                        <a:rPr lang="en-US" sz="1050" dirty="0"/>
                        <a:t>2.52</a:t>
                      </a:r>
                    </a:p>
                    <a:p>
                      <a:pPr algn="ctr"/>
                      <a:r>
                        <a:rPr lang="en-US" sz="1050" dirty="0"/>
                        <a:t>3.23</a:t>
                      </a:r>
                    </a:p>
                  </a:txBody>
                  <a:tcPr>
                    <a:solidFill>
                      <a:schemeClr val="bg1">
                        <a:lumMod val="95000"/>
                      </a:schemeClr>
                    </a:solidFill>
                  </a:tcPr>
                </a:tc>
                <a:tc>
                  <a:txBody>
                    <a:bodyPr/>
                    <a:lstStyle/>
                    <a:p>
                      <a:pPr algn="ctr"/>
                      <a:endParaRPr lang="en-US" sz="1050" dirty="0"/>
                    </a:p>
                    <a:p>
                      <a:pPr algn="ctr"/>
                      <a:r>
                        <a:rPr lang="en-US" sz="1050" dirty="0"/>
                        <a:t>&lt;0.001</a:t>
                      </a:r>
                    </a:p>
                    <a:p>
                      <a:pPr algn="ctr"/>
                      <a:r>
                        <a:rPr lang="en-US" sz="1050" dirty="0"/>
                        <a:t>&lt;0.001</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44194960"/>
                  </a:ext>
                </a:extLst>
              </a:tr>
              <a:tr h="352284">
                <a:tc>
                  <a:txBody>
                    <a:bodyPr/>
                    <a:lstStyle/>
                    <a:p>
                      <a:pPr algn="l"/>
                      <a:r>
                        <a:rPr lang="en-US" sz="1050" dirty="0"/>
                        <a:t>Model (ref: facility-based)</a:t>
                      </a:r>
                    </a:p>
                    <a:p>
                      <a:pPr algn="r"/>
                      <a:r>
                        <a:rPr lang="en-US" sz="1050" dirty="0"/>
                        <a:t>Community-based testing</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endParaRPr lang="en-US" sz="1050" dirty="0"/>
                    </a:p>
                    <a:p>
                      <a:pPr algn="ctr"/>
                      <a:r>
                        <a:rPr lang="en-US" sz="1050" dirty="0"/>
                        <a:t>0.16</a:t>
                      </a:r>
                    </a:p>
                  </a:txBody>
                  <a:tcPr>
                    <a:solidFill>
                      <a:schemeClr val="bg1">
                        <a:lumMod val="95000"/>
                      </a:schemeClr>
                    </a:solidFill>
                  </a:tcPr>
                </a:tc>
                <a:tc>
                  <a:txBody>
                    <a:bodyPr/>
                    <a:lstStyle/>
                    <a:p>
                      <a:pPr algn="ctr"/>
                      <a:endParaRPr lang="en-US" sz="1050" dirty="0"/>
                    </a:p>
                    <a:p>
                      <a:pPr algn="ctr"/>
                      <a:r>
                        <a:rPr lang="en-US" sz="1050" dirty="0"/>
                        <a:t>0.14</a:t>
                      </a:r>
                    </a:p>
                  </a:txBody>
                  <a:tcPr>
                    <a:solidFill>
                      <a:schemeClr val="bg1">
                        <a:lumMod val="95000"/>
                      </a:schemeClr>
                    </a:solidFill>
                  </a:tcPr>
                </a:tc>
                <a:tc>
                  <a:txBody>
                    <a:bodyPr/>
                    <a:lstStyle/>
                    <a:p>
                      <a:pPr algn="ctr"/>
                      <a:endParaRPr lang="en-US" sz="1050" dirty="0"/>
                    </a:p>
                    <a:p>
                      <a:pPr algn="ctr"/>
                      <a:r>
                        <a:rPr lang="en-US" sz="1050" dirty="0"/>
                        <a:t>0.19</a:t>
                      </a:r>
                    </a:p>
                  </a:txBody>
                  <a:tcPr>
                    <a:solidFill>
                      <a:schemeClr val="bg1">
                        <a:lumMod val="95000"/>
                      </a:schemeClr>
                    </a:solidFill>
                  </a:tcPr>
                </a:tc>
                <a:tc>
                  <a:txBody>
                    <a:bodyPr/>
                    <a:lstStyle/>
                    <a:p>
                      <a:pPr algn="ctr"/>
                      <a:endParaRPr lang="en-US" sz="1050" dirty="0"/>
                    </a:p>
                    <a:p>
                      <a:pPr algn="ctr"/>
                      <a:r>
                        <a:rPr lang="en-US" sz="1050" dirty="0"/>
                        <a:t>&lt;0.001</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327586810"/>
                  </a:ext>
                </a:extLst>
              </a:tr>
              <a:tr h="767475">
                <a:tc>
                  <a:txBody>
                    <a:bodyPr/>
                    <a:lstStyle/>
                    <a:p>
                      <a:pPr algn="l"/>
                      <a:r>
                        <a:rPr lang="en-US" sz="1050" dirty="0"/>
                        <a:t>KP group (ref: others)</a:t>
                      </a:r>
                    </a:p>
                    <a:p>
                      <a:pPr algn="r"/>
                      <a:r>
                        <a:rPr lang="en-US" sz="1050" dirty="0"/>
                        <a:t>PWID</a:t>
                      </a:r>
                    </a:p>
                    <a:p>
                      <a:pPr algn="r"/>
                      <a:r>
                        <a:rPr lang="en-US" sz="1050" dirty="0"/>
                        <a:t>DU</a:t>
                      </a:r>
                    </a:p>
                    <a:p>
                      <a:pPr algn="r"/>
                      <a:r>
                        <a:rPr lang="en-US" sz="1050" dirty="0"/>
                        <a:t>FSW</a:t>
                      </a:r>
                    </a:p>
                    <a:p>
                      <a:pPr algn="r"/>
                      <a:r>
                        <a:rPr lang="en-US" sz="1050" dirty="0"/>
                        <a:t>MSM</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endParaRPr lang="en-US" sz="1050" dirty="0"/>
                    </a:p>
                    <a:p>
                      <a:pPr algn="ctr"/>
                      <a:r>
                        <a:rPr lang="en-US" sz="1050" dirty="0"/>
                        <a:t>6.95</a:t>
                      </a:r>
                    </a:p>
                    <a:p>
                      <a:pPr algn="ctr"/>
                      <a:r>
                        <a:rPr lang="en-US" sz="1050" dirty="0"/>
                        <a:t>2.84</a:t>
                      </a:r>
                    </a:p>
                    <a:p>
                      <a:pPr algn="ctr"/>
                      <a:r>
                        <a:rPr lang="en-US" sz="1050" dirty="0"/>
                        <a:t>1.97</a:t>
                      </a:r>
                    </a:p>
                    <a:p>
                      <a:pPr algn="ctr"/>
                      <a:r>
                        <a:rPr lang="en-US" sz="1050" dirty="0"/>
                        <a:t>0.22</a:t>
                      </a:r>
                    </a:p>
                  </a:txBody>
                  <a:tcPr>
                    <a:solidFill>
                      <a:schemeClr val="bg1">
                        <a:lumMod val="95000"/>
                      </a:schemeClr>
                    </a:solidFill>
                  </a:tcPr>
                </a:tc>
                <a:tc>
                  <a:txBody>
                    <a:bodyPr/>
                    <a:lstStyle/>
                    <a:p>
                      <a:pPr algn="ctr"/>
                      <a:endParaRPr lang="en-US" sz="1050" dirty="0"/>
                    </a:p>
                    <a:p>
                      <a:pPr algn="ctr"/>
                      <a:r>
                        <a:rPr lang="en-US" sz="1050" dirty="0"/>
                        <a:t>5.91</a:t>
                      </a:r>
                    </a:p>
                    <a:p>
                      <a:pPr algn="ctr"/>
                      <a:r>
                        <a:rPr lang="en-US" sz="1050" dirty="0"/>
                        <a:t>2.31</a:t>
                      </a:r>
                    </a:p>
                    <a:p>
                      <a:pPr algn="ctr"/>
                      <a:r>
                        <a:rPr lang="en-US" sz="1050" dirty="0"/>
                        <a:t>1.25</a:t>
                      </a:r>
                    </a:p>
                    <a:p>
                      <a:pPr algn="ctr"/>
                      <a:r>
                        <a:rPr lang="en-US" sz="1050" dirty="0"/>
                        <a:t>0.17</a:t>
                      </a:r>
                    </a:p>
                  </a:txBody>
                  <a:tcPr>
                    <a:solidFill>
                      <a:schemeClr val="bg1">
                        <a:lumMod val="95000"/>
                      </a:schemeClr>
                    </a:solidFill>
                  </a:tcPr>
                </a:tc>
                <a:tc>
                  <a:txBody>
                    <a:bodyPr/>
                    <a:lstStyle/>
                    <a:p>
                      <a:pPr algn="ctr"/>
                      <a:endParaRPr lang="en-US" sz="1050" dirty="0"/>
                    </a:p>
                    <a:p>
                      <a:pPr algn="ctr"/>
                      <a:r>
                        <a:rPr lang="en-US" sz="1050" dirty="0"/>
                        <a:t>8.17</a:t>
                      </a:r>
                    </a:p>
                    <a:p>
                      <a:pPr algn="ctr"/>
                      <a:r>
                        <a:rPr lang="en-US" sz="1050" dirty="0"/>
                        <a:t>3.49</a:t>
                      </a:r>
                    </a:p>
                    <a:p>
                      <a:pPr algn="ctr"/>
                      <a:r>
                        <a:rPr lang="en-US" sz="1050" dirty="0"/>
                        <a:t>3.10</a:t>
                      </a:r>
                    </a:p>
                    <a:p>
                      <a:pPr algn="ctr"/>
                      <a:r>
                        <a:rPr lang="en-US" sz="1050" dirty="0"/>
                        <a:t>0.27</a:t>
                      </a:r>
                    </a:p>
                  </a:txBody>
                  <a:tcPr>
                    <a:solidFill>
                      <a:schemeClr val="bg1">
                        <a:lumMod val="95000"/>
                      </a:schemeClr>
                    </a:solidFill>
                  </a:tcPr>
                </a:tc>
                <a:tc>
                  <a:txBody>
                    <a:bodyPr/>
                    <a:lstStyle/>
                    <a:p>
                      <a:pPr algn="ctr"/>
                      <a:endParaRPr lang="en-US" sz="1050" dirty="0"/>
                    </a:p>
                    <a:p>
                      <a:pPr algn="ctr"/>
                      <a:r>
                        <a:rPr lang="en-US" sz="1050" dirty="0"/>
                        <a:t>&lt;0.001</a:t>
                      </a:r>
                    </a:p>
                    <a:p>
                      <a:pPr algn="ctr"/>
                      <a:r>
                        <a:rPr lang="en-US" sz="1050" dirty="0"/>
                        <a:t>&lt;0.001</a:t>
                      </a:r>
                    </a:p>
                    <a:p>
                      <a:pPr algn="ctr"/>
                      <a:r>
                        <a:rPr lang="en-US" sz="1050" dirty="0"/>
                        <a:t>&lt;0.01</a:t>
                      </a:r>
                    </a:p>
                    <a:p>
                      <a:pPr algn="ctr"/>
                      <a:r>
                        <a:rPr lang="en-US" sz="1050" dirty="0"/>
                        <a:t>&lt;0.001</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536745446"/>
                  </a:ext>
                </a:extLst>
              </a:tr>
              <a:tr h="490681">
                <a:tc>
                  <a:txBody>
                    <a:bodyPr/>
                    <a:lstStyle/>
                    <a:p>
                      <a:pPr algn="l"/>
                      <a:r>
                        <a:rPr lang="en-US" sz="1050" dirty="0"/>
                        <a:t>HIV status (ref: negative)</a:t>
                      </a:r>
                    </a:p>
                    <a:p>
                      <a:pPr algn="r"/>
                      <a:r>
                        <a:rPr lang="en-US" sz="1050" dirty="0"/>
                        <a:t>Positive</a:t>
                      </a:r>
                    </a:p>
                    <a:p>
                      <a:pPr algn="r"/>
                      <a:r>
                        <a:rPr lang="en-US" sz="1050" dirty="0"/>
                        <a:t>Unknown</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endParaRPr lang="en-US" sz="1050" dirty="0"/>
                    </a:p>
                    <a:p>
                      <a:pPr algn="ctr"/>
                      <a:r>
                        <a:rPr lang="en-US" sz="1050" dirty="0"/>
                        <a:t>4.78</a:t>
                      </a:r>
                    </a:p>
                    <a:p>
                      <a:pPr algn="ctr"/>
                      <a:r>
                        <a:rPr lang="en-US" sz="1050" dirty="0"/>
                        <a:t>1.30</a:t>
                      </a:r>
                    </a:p>
                  </a:txBody>
                  <a:tcPr>
                    <a:solidFill>
                      <a:schemeClr val="bg1">
                        <a:lumMod val="95000"/>
                      </a:schemeClr>
                    </a:solidFill>
                  </a:tcPr>
                </a:tc>
                <a:tc>
                  <a:txBody>
                    <a:bodyPr/>
                    <a:lstStyle/>
                    <a:p>
                      <a:pPr algn="ctr"/>
                      <a:endParaRPr lang="en-US" sz="1050" dirty="0"/>
                    </a:p>
                    <a:p>
                      <a:pPr algn="ctr"/>
                      <a:r>
                        <a:rPr lang="en-US" sz="1050" dirty="0"/>
                        <a:t>3.80</a:t>
                      </a:r>
                    </a:p>
                    <a:p>
                      <a:pPr algn="ctr"/>
                      <a:r>
                        <a:rPr lang="en-US" sz="1050" dirty="0"/>
                        <a:t>1.04</a:t>
                      </a:r>
                    </a:p>
                  </a:txBody>
                  <a:tcPr>
                    <a:solidFill>
                      <a:schemeClr val="bg1">
                        <a:lumMod val="95000"/>
                      </a:schemeClr>
                    </a:solidFill>
                  </a:tcPr>
                </a:tc>
                <a:tc>
                  <a:txBody>
                    <a:bodyPr/>
                    <a:lstStyle/>
                    <a:p>
                      <a:pPr algn="ctr"/>
                      <a:endParaRPr lang="en-US" sz="1050" dirty="0"/>
                    </a:p>
                    <a:p>
                      <a:pPr algn="ctr"/>
                      <a:r>
                        <a:rPr lang="en-US" sz="1050" dirty="0"/>
                        <a:t>6.01</a:t>
                      </a:r>
                    </a:p>
                    <a:p>
                      <a:pPr algn="ctr"/>
                      <a:r>
                        <a:rPr lang="en-US" sz="1050" dirty="0"/>
                        <a:t>1.62</a:t>
                      </a:r>
                    </a:p>
                  </a:txBody>
                  <a:tcPr>
                    <a:solidFill>
                      <a:schemeClr val="bg1">
                        <a:lumMod val="95000"/>
                      </a:schemeClr>
                    </a:solidFill>
                  </a:tcPr>
                </a:tc>
                <a:tc>
                  <a:txBody>
                    <a:bodyPr/>
                    <a:lstStyle/>
                    <a:p>
                      <a:pPr algn="ctr"/>
                      <a:endParaRPr lang="en-US" sz="1050" dirty="0"/>
                    </a:p>
                    <a:p>
                      <a:pPr algn="ctr"/>
                      <a:r>
                        <a:rPr lang="en-US" sz="1050" dirty="0"/>
                        <a:t>&lt;0.001</a:t>
                      </a:r>
                    </a:p>
                    <a:p>
                      <a:pPr algn="ctr"/>
                      <a:r>
                        <a:rPr lang="en-US" sz="1050" dirty="0"/>
                        <a:t>&lt;0.05</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498887979"/>
                  </a:ext>
                </a:extLst>
              </a:tr>
              <a:tr h="352284">
                <a:tc>
                  <a:txBody>
                    <a:bodyPr/>
                    <a:lstStyle/>
                    <a:p>
                      <a:pPr algn="l"/>
                      <a:r>
                        <a:rPr lang="en-US" sz="1050" dirty="0" err="1"/>
                        <a:t>PrEP</a:t>
                      </a:r>
                      <a:r>
                        <a:rPr lang="en-US" sz="1050" dirty="0"/>
                        <a:t> clients (ref: no)</a:t>
                      </a:r>
                    </a:p>
                    <a:p>
                      <a:pPr algn="r"/>
                      <a:r>
                        <a:rPr lang="en-US" sz="1050" dirty="0"/>
                        <a:t>Yes</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endParaRPr lang="en-US" sz="1050" dirty="0"/>
                    </a:p>
                    <a:p>
                      <a:pPr algn="ctr"/>
                      <a:r>
                        <a:rPr lang="en-US" sz="1050" dirty="0"/>
                        <a:t>3.63</a:t>
                      </a:r>
                    </a:p>
                  </a:txBody>
                  <a:tcPr>
                    <a:solidFill>
                      <a:schemeClr val="bg1">
                        <a:lumMod val="95000"/>
                      </a:schemeClr>
                    </a:solidFill>
                  </a:tcPr>
                </a:tc>
                <a:tc>
                  <a:txBody>
                    <a:bodyPr/>
                    <a:lstStyle/>
                    <a:p>
                      <a:pPr algn="ctr"/>
                      <a:endParaRPr lang="en-US" sz="1050" dirty="0"/>
                    </a:p>
                    <a:p>
                      <a:pPr algn="ctr"/>
                      <a:r>
                        <a:rPr lang="en-US" sz="1050" dirty="0"/>
                        <a:t>2.32</a:t>
                      </a:r>
                    </a:p>
                  </a:txBody>
                  <a:tcPr>
                    <a:solidFill>
                      <a:schemeClr val="bg1">
                        <a:lumMod val="95000"/>
                      </a:schemeClr>
                    </a:solidFill>
                  </a:tcPr>
                </a:tc>
                <a:tc>
                  <a:txBody>
                    <a:bodyPr/>
                    <a:lstStyle/>
                    <a:p>
                      <a:pPr algn="ctr"/>
                      <a:endParaRPr lang="en-US" sz="1050" dirty="0"/>
                    </a:p>
                    <a:p>
                      <a:pPr algn="ctr"/>
                      <a:r>
                        <a:rPr lang="en-US" sz="1050" dirty="0"/>
                        <a:t>5.69</a:t>
                      </a:r>
                    </a:p>
                  </a:txBody>
                  <a:tcPr>
                    <a:solidFill>
                      <a:schemeClr val="bg1">
                        <a:lumMod val="95000"/>
                      </a:schemeClr>
                    </a:solidFill>
                  </a:tcPr>
                </a:tc>
                <a:tc>
                  <a:txBody>
                    <a:bodyPr/>
                    <a:lstStyle/>
                    <a:p>
                      <a:pPr algn="ctr"/>
                      <a:endParaRPr lang="en-US" sz="1050" dirty="0"/>
                    </a:p>
                    <a:p>
                      <a:pPr algn="ctr"/>
                      <a:r>
                        <a:rPr lang="en-US" sz="1050" dirty="0"/>
                        <a:t>&lt;0.001</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599723655"/>
                  </a:ext>
                </a:extLst>
              </a:tr>
              <a:tr h="352284">
                <a:tc>
                  <a:txBody>
                    <a:bodyPr/>
                    <a:lstStyle/>
                    <a:p>
                      <a:pPr algn="l"/>
                      <a:r>
                        <a:rPr lang="en-US" sz="1050" dirty="0"/>
                        <a:t>MMT clients (ref: no)</a:t>
                      </a:r>
                    </a:p>
                    <a:p>
                      <a:pPr algn="r"/>
                      <a:r>
                        <a:rPr lang="en-US" sz="1050" dirty="0"/>
                        <a:t>Yes</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endParaRPr lang="en-US" sz="1050" dirty="0"/>
                    </a:p>
                    <a:p>
                      <a:pPr algn="ctr"/>
                      <a:r>
                        <a:rPr lang="en-US" sz="1050" dirty="0"/>
                        <a:t>1.48</a:t>
                      </a:r>
                    </a:p>
                  </a:txBody>
                  <a:tcPr>
                    <a:solidFill>
                      <a:schemeClr val="bg1">
                        <a:lumMod val="95000"/>
                      </a:schemeClr>
                    </a:solidFill>
                  </a:tcPr>
                </a:tc>
                <a:tc>
                  <a:txBody>
                    <a:bodyPr/>
                    <a:lstStyle/>
                    <a:p>
                      <a:pPr algn="ctr"/>
                      <a:endParaRPr lang="en-US" sz="1050" dirty="0"/>
                    </a:p>
                    <a:p>
                      <a:pPr algn="ctr"/>
                      <a:r>
                        <a:rPr lang="en-US" sz="1050" dirty="0"/>
                        <a:t>1.17</a:t>
                      </a:r>
                    </a:p>
                  </a:txBody>
                  <a:tcPr>
                    <a:solidFill>
                      <a:schemeClr val="bg1">
                        <a:lumMod val="95000"/>
                      </a:schemeClr>
                    </a:solidFill>
                  </a:tcPr>
                </a:tc>
                <a:tc>
                  <a:txBody>
                    <a:bodyPr/>
                    <a:lstStyle/>
                    <a:p>
                      <a:pPr algn="ctr"/>
                      <a:endParaRPr lang="en-US" sz="1050" dirty="0"/>
                    </a:p>
                    <a:p>
                      <a:pPr algn="ctr"/>
                      <a:r>
                        <a:rPr lang="en-US" sz="1050" dirty="0"/>
                        <a:t>1.86</a:t>
                      </a:r>
                    </a:p>
                  </a:txBody>
                  <a:tcPr>
                    <a:solidFill>
                      <a:schemeClr val="bg1">
                        <a:lumMod val="95000"/>
                      </a:schemeClr>
                    </a:solidFill>
                  </a:tcPr>
                </a:tc>
                <a:tc>
                  <a:txBody>
                    <a:bodyPr/>
                    <a:lstStyle/>
                    <a:p>
                      <a:pPr algn="ctr"/>
                      <a:endParaRPr lang="en-US" sz="1050" dirty="0"/>
                    </a:p>
                    <a:p>
                      <a:pPr algn="ctr"/>
                      <a:r>
                        <a:rPr lang="en-US" sz="1050" dirty="0"/>
                        <a:t>&lt;0.01</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153488105"/>
                  </a:ext>
                </a:extLst>
              </a:tr>
              <a:tr h="247623">
                <a:tc>
                  <a:txBody>
                    <a:bodyPr/>
                    <a:lstStyle/>
                    <a:p>
                      <a:pPr algn="l"/>
                      <a:r>
                        <a:rPr lang="en-US" sz="1050" dirty="0"/>
                        <a:t>HIV testing clients (ref: no)</a:t>
                      </a:r>
                    </a:p>
                    <a:p>
                      <a:pPr algn="r"/>
                      <a:r>
                        <a:rPr lang="en-US" sz="1050" dirty="0"/>
                        <a:t>Yes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050" dirty="0"/>
                    </a:p>
                    <a:p>
                      <a:pPr algn="ctr"/>
                      <a:r>
                        <a:rPr lang="en-US" sz="1050" dirty="0"/>
                        <a:t>1.26</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050" dirty="0"/>
                    </a:p>
                    <a:p>
                      <a:pPr algn="ctr"/>
                      <a:r>
                        <a:rPr lang="en-US" sz="1050" dirty="0"/>
                        <a:t>1.01</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050" dirty="0"/>
                    </a:p>
                    <a:p>
                      <a:pPr algn="ctr"/>
                      <a:r>
                        <a:rPr lang="en-US" sz="1050" dirty="0"/>
                        <a:t>1.59</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050" dirty="0"/>
                    </a:p>
                    <a:p>
                      <a:pPr algn="ctr"/>
                      <a:r>
                        <a:rPr lang="en-US" sz="1050" dirty="0"/>
                        <a:t>&lt;0.05</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1594889"/>
                  </a:ext>
                </a:extLst>
              </a:tr>
            </a:tbl>
          </a:graphicData>
        </a:graphic>
      </p:graphicFrame>
      <p:sp>
        <p:nvSpPr>
          <p:cNvPr id="6" name="TextBox 5">
            <a:extLst>
              <a:ext uri="{FF2B5EF4-FFF2-40B4-BE49-F238E27FC236}">
                <a16:creationId xmlns:a16="http://schemas.microsoft.com/office/drawing/2014/main" id="{1DABED2F-9C94-2D94-FA40-F56796A51B64}"/>
              </a:ext>
            </a:extLst>
          </p:cNvPr>
          <p:cNvSpPr txBox="1"/>
          <p:nvPr/>
        </p:nvSpPr>
        <p:spPr>
          <a:xfrm>
            <a:off x="4467224" y="6080516"/>
            <a:ext cx="6985912" cy="430887"/>
          </a:xfrm>
          <a:prstGeom prst="rect">
            <a:avLst/>
          </a:prstGeom>
          <a:noFill/>
        </p:spPr>
        <p:txBody>
          <a:bodyPr wrap="square">
            <a:spAutoFit/>
          </a:bodyPr>
          <a:lstStyle/>
          <a:p>
            <a:pPr algn="l"/>
            <a:r>
              <a:rPr lang="en-US" sz="1100" dirty="0">
                <a:solidFill>
                  <a:srgbClr val="454E60"/>
                </a:solidFill>
                <a:latin typeface="Helvetica" pitchFamily="2" charset="0"/>
              </a:rPr>
              <a:t>Note: Multivariable analysis adjusted with age, testing model, KP group, HIV status, </a:t>
            </a:r>
            <a:r>
              <a:rPr lang="en-US" sz="1100" dirty="0" err="1">
                <a:solidFill>
                  <a:srgbClr val="454E60"/>
                </a:solidFill>
                <a:latin typeface="Helvetica" pitchFamily="2" charset="0"/>
              </a:rPr>
              <a:t>PrEP</a:t>
            </a:r>
            <a:r>
              <a:rPr lang="en-US" sz="1100" dirty="0">
                <a:solidFill>
                  <a:srgbClr val="454E60"/>
                </a:solidFill>
                <a:latin typeface="Helvetica" pitchFamily="2" charset="0"/>
              </a:rPr>
              <a:t> users, </a:t>
            </a:r>
            <a:r>
              <a:rPr lang="en-US" sz="1100" dirty="0" err="1">
                <a:solidFill>
                  <a:srgbClr val="454E60"/>
                </a:solidFill>
                <a:latin typeface="Helvetica" pitchFamily="2" charset="0"/>
              </a:rPr>
              <a:t>nPEP</a:t>
            </a:r>
            <a:r>
              <a:rPr lang="en-US" sz="1100" dirty="0">
                <a:solidFill>
                  <a:srgbClr val="454E60"/>
                </a:solidFill>
                <a:latin typeface="Helvetica" pitchFamily="2" charset="0"/>
              </a:rPr>
              <a:t> clients, STI clients, ART users, MMT users and HIV testing clients</a:t>
            </a:r>
          </a:p>
        </p:txBody>
      </p:sp>
    </p:spTree>
    <p:extLst>
      <p:ext uri="{BB962C8B-B14F-4D97-AF65-F5344CB8AC3E}">
        <p14:creationId xmlns:p14="http://schemas.microsoft.com/office/powerpoint/2010/main" val="131225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1F4B9-DEEA-8D80-64EE-13E7BF7CB151}"/>
              </a:ext>
            </a:extLst>
          </p:cNvPr>
          <p:cNvSpPr>
            <a:spLocks noGrp="1"/>
          </p:cNvSpPr>
          <p:nvPr>
            <p:ph type="title" idx="4294967295"/>
          </p:nvPr>
        </p:nvSpPr>
        <p:spPr>
          <a:xfrm>
            <a:off x="2397078" y="225665"/>
            <a:ext cx="9648238" cy="1223962"/>
          </a:xfrm>
        </p:spPr>
        <p:txBody>
          <a:bodyPr anchor="ctr">
            <a:normAutofit/>
          </a:bodyPr>
          <a:lstStyle/>
          <a:p>
            <a:pPr lvl="0">
              <a:spcBef>
                <a:spcPts val="0"/>
              </a:spcBef>
              <a:defRPr/>
            </a:pPr>
            <a:r>
              <a:rPr lang="en-US" sz="3200" noProof="1">
                <a:latin typeface="+mn-lt"/>
                <a:cs typeface="Arial" panose="020B0604020202020204" pitchFamily="34" charset="0"/>
              </a:rPr>
              <a:t>Conclusions / Lessons learned</a:t>
            </a:r>
            <a:endParaRPr lang="en-US" sz="3200" b="0" noProof="1">
              <a:latin typeface="+mn-lt"/>
              <a:cs typeface="Arial" panose="020B0604020202020204" pitchFamily="34" charset="0"/>
            </a:endParaRPr>
          </a:p>
        </p:txBody>
      </p:sp>
      <p:pic>
        <p:nvPicPr>
          <p:cNvPr id="20" name="Picture 19" descr="Graphical user interface, application, Teams&#10;&#10;Description automatically generated">
            <a:extLst>
              <a:ext uri="{FF2B5EF4-FFF2-40B4-BE49-F238E27FC236}">
                <a16:creationId xmlns:a16="http://schemas.microsoft.com/office/drawing/2014/main" id="{B9DA1178-3332-9F92-5776-BA5C7867682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24319"/>
          <a:stretch/>
        </p:blipFill>
        <p:spPr>
          <a:xfrm>
            <a:off x="318630" y="6080516"/>
            <a:ext cx="2732194" cy="565067"/>
          </a:xfrm>
          <a:prstGeom prst="rect">
            <a:avLst/>
          </a:prstGeom>
        </p:spPr>
      </p:pic>
      <p:sp>
        <p:nvSpPr>
          <p:cNvPr id="6" name="Text Placeholder 2">
            <a:extLst>
              <a:ext uri="{FF2B5EF4-FFF2-40B4-BE49-F238E27FC236}">
                <a16:creationId xmlns:a16="http://schemas.microsoft.com/office/drawing/2014/main" id="{3A8A8AAA-8B2F-482F-4542-6B77F26B45E1}"/>
              </a:ext>
            </a:extLst>
          </p:cNvPr>
          <p:cNvSpPr txBox="1">
            <a:spLocks/>
          </p:cNvSpPr>
          <p:nvPr/>
        </p:nvSpPr>
        <p:spPr>
          <a:xfrm>
            <a:off x="739927" y="1702191"/>
            <a:ext cx="10712145" cy="4576762"/>
          </a:xfrm>
          <a:prstGeom prst="rect">
            <a:avLst/>
          </a:prstGeom>
        </p:spPr>
        <p:txBody>
          <a:bodyPr vert="horz" lIns="0" tIns="0" rIns="0" bIns="0" numCol="1" rtlCol="0">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500"/>
              </a:spcBef>
              <a:buFont typeface="Arial" panose="020B0604020202020204" pitchFamily="34" charset="0"/>
              <a:buChar char="•"/>
            </a:pPr>
            <a:r>
              <a:rPr lang="en-US" sz="1600" b="1" dirty="0">
                <a:cs typeface="Arial" panose="020B0604020202020204" pitchFamily="34" charset="0"/>
              </a:rPr>
              <a:t>Integrating viral hepatitis testing into PHC HIV services </a:t>
            </a:r>
            <a:r>
              <a:rPr lang="en-US" sz="1600" dirty="0"/>
              <a:t>is an effective approach to accelerate access to and uptake of HBV/HCV testing and linkage to care for populations most at risk, such as PLHIV, PWID and MSM.  </a:t>
            </a:r>
            <a:endParaRPr lang="en-US" sz="1600" b="1" dirty="0">
              <a:ea typeface="Calibri" panose="020F0502020204030204" pitchFamily="34" charset="0"/>
            </a:endParaRPr>
          </a:p>
          <a:p>
            <a:pPr marL="285750" indent="-285750">
              <a:spcBef>
                <a:spcPts val="1500"/>
              </a:spcBef>
              <a:buFont typeface="Arial" panose="020B0604020202020204" pitchFamily="34" charset="0"/>
              <a:buChar char="•"/>
            </a:pPr>
            <a:r>
              <a:rPr lang="en-US" sz="1600" b="1" dirty="0">
                <a:cs typeface="Arial" panose="020B0604020202020204" pitchFamily="34" charset="0"/>
              </a:rPr>
              <a:t>Community engagement </a:t>
            </a:r>
            <a:r>
              <a:rPr lang="en-US" sz="1600" dirty="0"/>
              <a:t>is essential to boost awareness, trust and use of HBV/HCV testing, treatment and prevention services among key populations and PLHIV. </a:t>
            </a:r>
            <a:endParaRPr lang="en-US" sz="1600" b="1" dirty="0"/>
          </a:p>
          <a:p>
            <a:pPr marL="285750" indent="-285750">
              <a:spcBef>
                <a:spcPts val="1500"/>
              </a:spcBef>
              <a:buFont typeface="Arial" panose="020B0604020202020204" pitchFamily="34" charset="0"/>
              <a:buChar char="•"/>
            </a:pPr>
            <a:r>
              <a:rPr lang="en-US" sz="1600" b="1" dirty="0">
                <a:cs typeface="Arial" panose="020B0604020202020204" pitchFamily="34" charset="0"/>
              </a:rPr>
              <a:t>The hepatitis B-HIV integrated model </a:t>
            </a:r>
            <a:r>
              <a:rPr lang="en-US" sz="1600" dirty="0"/>
              <a:t>created a tremendous opportunity for people living with HBV to access to free ART or </a:t>
            </a:r>
            <a:r>
              <a:rPr lang="en-US" sz="1600" dirty="0" err="1"/>
              <a:t>PrEP</a:t>
            </a:r>
            <a:r>
              <a:rPr lang="en-US" sz="1600" dirty="0"/>
              <a:t> using a tenofovir regimen that is also effective for HBV treatment. </a:t>
            </a:r>
          </a:p>
          <a:p>
            <a:pPr marL="285750" indent="-285750">
              <a:spcBef>
                <a:spcPts val="1500"/>
              </a:spcBef>
              <a:buFont typeface="Arial" panose="020B0604020202020204" pitchFamily="34" charset="0"/>
              <a:buChar char="•"/>
            </a:pPr>
            <a:r>
              <a:rPr lang="en-US" sz="1600" b="1" dirty="0">
                <a:cs typeface="Arial" panose="020B0604020202020204" pitchFamily="34" charset="0"/>
              </a:rPr>
              <a:t>Decentralization of HCV treatment </a:t>
            </a:r>
            <a:r>
              <a:rPr lang="en-US" sz="1600" dirty="0"/>
              <a:t>to PHC facilities, such as ART and PrEP clinics was feasible and effective for increasing access to and uptake of effective DAA treatment. </a:t>
            </a:r>
          </a:p>
          <a:p>
            <a:pPr marL="285750" indent="-285750">
              <a:spcBef>
                <a:spcPts val="1500"/>
              </a:spcBef>
              <a:buFont typeface="Arial" panose="020B0604020202020204" pitchFamily="34" charset="0"/>
              <a:buChar char="•"/>
            </a:pPr>
            <a:r>
              <a:rPr lang="en-US" sz="1600" b="1" dirty="0">
                <a:cs typeface="Arial" panose="020B0604020202020204" pitchFamily="34" charset="0"/>
              </a:rPr>
              <a:t>However, more work is needed to address key barriers to HBV/HCV confirmatory testing and treatment access </a:t>
            </a:r>
            <a:r>
              <a:rPr lang="en-US" sz="1600" dirty="0"/>
              <a:t>in the public-sector: practices of referring clients instead of transferring blood samples for national health insurance-reimbursed viremia testing, high insurance co-payment rate for DAAs, unavailability of DAA drugs in many public facilities, and high price of viral load testing and relative high price of DAAs compared to other LMICs.</a:t>
            </a:r>
          </a:p>
          <a:p>
            <a:pPr marL="285750" indent="-285750">
              <a:spcBef>
                <a:spcPts val="1500"/>
              </a:spcBef>
              <a:buFont typeface="Arial" panose="020B0604020202020204" pitchFamily="34" charset="0"/>
              <a:buChar char="•"/>
            </a:pPr>
            <a:endParaRPr lang="en-US" sz="1600" dirty="0"/>
          </a:p>
          <a:p>
            <a:pPr marL="285750" indent="-285750">
              <a:spcBef>
                <a:spcPts val="1500"/>
              </a:spcBef>
              <a:buFont typeface="Arial" panose="020B0604020202020204" pitchFamily="34" charset="0"/>
              <a:buChar char="•"/>
            </a:pPr>
            <a:endParaRPr lang="en-US" sz="1800" dirty="0"/>
          </a:p>
          <a:p>
            <a:pPr marL="285750" indent="-285750">
              <a:spcBef>
                <a:spcPts val="1500"/>
              </a:spcBef>
              <a:buFont typeface="Arial" panose="020B0604020202020204" pitchFamily="34" charset="0"/>
              <a:buChar char="•"/>
            </a:pPr>
            <a:endParaRPr lang="en-US" sz="1800" dirty="0"/>
          </a:p>
        </p:txBody>
      </p:sp>
    </p:spTree>
    <p:extLst>
      <p:ext uri="{BB962C8B-B14F-4D97-AF65-F5344CB8AC3E}">
        <p14:creationId xmlns:p14="http://schemas.microsoft.com/office/powerpoint/2010/main" val="300271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1F4B9-DEEA-8D80-64EE-13E7BF7CB151}"/>
              </a:ext>
            </a:extLst>
          </p:cNvPr>
          <p:cNvSpPr>
            <a:spLocks noGrp="1"/>
          </p:cNvSpPr>
          <p:nvPr>
            <p:ph type="title" idx="4294967295"/>
          </p:nvPr>
        </p:nvSpPr>
        <p:spPr>
          <a:xfrm>
            <a:off x="2362788" y="122438"/>
            <a:ext cx="9648238" cy="1223962"/>
          </a:xfrm>
        </p:spPr>
        <p:txBody>
          <a:bodyPr anchor="ctr">
            <a:normAutofit/>
          </a:bodyPr>
          <a:lstStyle/>
          <a:p>
            <a:pPr lvl="0">
              <a:spcBef>
                <a:spcPts val="0"/>
              </a:spcBef>
              <a:defRPr/>
            </a:pPr>
            <a:r>
              <a:rPr lang="en-US" sz="3200" noProof="1">
                <a:latin typeface="+mn-lt"/>
                <a:cs typeface="Arial" panose="020B0604020202020204" pitchFamily="34" charset="0"/>
              </a:rPr>
              <a:t>Acknowledgements</a:t>
            </a:r>
            <a:endParaRPr lang="en-US" sz="3200" b="0" noProof="1">
              <a:latin typeface="+mn-lt"/>
              <a:cs typeface="Arial" panose="020B0604020202020204" pitchFamily="34" charset="0"/>
            </a:endParaRPr>
          </a:p>
        </p:txBody>
      </p:sp>
      <p:pic>
        <p:nvPicPr>
          <p:cNvPr id="20" name="Picture 19" descr="Graphical user interface, application, Teams&#10;&#10;Description automatically generated">
            <a:extLst>
              <a:ext uri="{FF2B5EF4-FFF2-40B4-BE49-F238E27FC236}">
                <a16:creationId xmlns:a16="http://schemas.microsoft.com/office/drawing/2014/main" id="{B9DA1178-3332-9F92-5776-BA5C7867682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24319"/>
          <a:stretch/>
        </p:blipFill>
        <p:spPr>
          <a:xfrm>
            <a:off x="318630" y="6080516"/>
            <a:ext cx="2732194" cy="565067"/>
          </a:xfrm>
          <a:prstGeom prst="rect">
            <a:avLst/>
          </a:prstGeom>
        </p:spPr>
      </p:pic>
      <p:sp>
        <p:nvSpPr>
          <p:cNvPr id="5" name="Text Placeholder 1">
            <a:extLst>
              <a:ext uri="{FF2B5EF4-FFF2-40B4-BE49-F238E27FC236}">
                <a16:creationId xmlns:a16="http://schemas.microsoft.com/office/drawing/2014/main" id="{4EB27731-ABBB-81AB-DBAC-AFBADC0EEC69}"/>
              </a:ext>
            </a:extLst>
          </p:cNvPr>
          <p:cNvSpPr txBox="1">
            <a:spLocks/>
          </p:cNvSpPr>
          <p:nvPr/>
        </p:nvSpPr>
        <p:spPr>
          <a:xfrm>
            <a:off x="318630" y="1850988"/>
            <a:ext cx="11064073" cy="4387183"/>
          </a:xfrm>
          <a:prstGeom prst="rect">
            <a:avLst/>
          </a:prstGeom>
        </p:spPr>
        <p:txBody>
          <a:bodyPr/>
          <a:lst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514350" marR="0" lvl="0" indent="-2857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1500" b="1" i="0" u="none" strike="noStrike" kern="1200" cap="none" spc="0" normalizeH="0" baseline="0" noProof="1">
                <a:ln>
                  <a:noFill/>
                </a:ln>
                <a:effectLst/>
                <a:uLnTx/>
                <a:uFillTx/>
                <a:latin typeface="+mn-lt"/>
                <a:cs typeface="Arial" panose="020B0604020202020204" pitchFamily="34" charset="0"/>
              </a:rPr>
              <a:t>MOH/VAMS &amp; VAAC: </a:t>
            </a:r>
            <a:r>
              <a:rPr kumimoji="0" lang="en-US" sz="1500" b="0" i="0" u="none" strike="noStrike" kern="1200" cap="none" spc="0" normalizeH="0" baseline="0" noProof="1">
                <a:ln>
                  <a:noFill/>
                </a:ln>
                <a:effectLst/>
                <a:uLnTx/>
                <a:uFillTx/>
                <a:latin typeface="+mn-lt"/>
                <a:cs typeface="Arial" panose="020B0604020202020204" pitchFamily="34" charset="0"/>
              </a:rPr>
              <a:t>Assoc Prof. Luong Ngoc Khue; Dr. Nguyen Trong Khoa, Dr. Cao Duc Phuong, Assoc. Prof Dr. Phan Thi Thu Huong, Dr. Do Thi Nhan, Dr. Nguyen Huu Hai, Dr. Doan Thuy Linh</a:t>
            </a:r>
          </a:p>
          <a:p>
            <a:pPr marL="514350" marR="0" lvl="0" indent="-2857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1500" b="1" i="0" u="none" strike="noStrike" kern="1200" cap="none" spc="0" normalizeH="0" baseline="0" noProof="1">
                <a:ln>
                  <a:noFill/>
                </a:ln>
                <a:effectLst/>
                <a:uLnTx/>
                <a:uFillTx/>
                <a:latin typeface="+mn-lt"/>
                <a:cs typeface="Arial" panose="020B0604020202020204" pitchFamily="34" charset="0"/>
              </a:rPr>
              <a:t>CDC of Hanoi and Ho Chi Minh City: </a:t>
            </a:r>
            <a:r>
              <a:rPr kumimoji="0" lang="en-US" sz="1500" b="0" i="0" u="none" strike="noStrike" kern="1200" cap="none" spc="0" normalizeH="0" baseline="0" noProof="1">
                <a:ln>
                  <a:noFill/>
                </a:ln>
                <a:effectLst/>
                <a:uLnTx/>
                <a:uFillTx/>
                <a:latin typeface="+mn-lt"/>
                <a:cs typeface="Arial" panose="020B0604020202020204" pitchFamily="34" charset="0"/>
              </a:rPr>
              <a:t>Dr. La Thi Lan, Dr. Nguyen Hong Tam, Dr. Van Hung, Mr. Luong Quoc Binh, Dr. Duong Minh Hai</a:t>
            </a:r>
          </a:p>
          <a:p>
            <a:pPr marL="514350" marR="0" lvl="0" indent="-2857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1500" b="1" i="0" u="none" strike="noStrike" kern="1200" cap="none" spc="0" normalizeH="0" baseline="0" noProof="1">
                <a:ln>
                  <a:noFill/>
                </a:ln>
                <a:effectLst/>
                <a:uLnTx/>
                <a:uFillTx/>
                <a:latin typeface="+mn-lt"/>
                <a:cs typeface="Arial" panose="020B0604020202020204" pitchFamily="34" charset="0"/>
              </a:rPr>
              <a:t>CBOs: </a:t>
            </a:r>
            <a:r>
              <a:rPr kumimoji="0" lang="en-US" sz="1500" b="0" i="0" u="none" strike="noStrike" kern="1200" cap="none" spc="0" normalizeH="0" baseline="0" noProof="1">
                <a:ln>
                  <a:noFill/>
                </a:ln>
                <a:effectLst/>
                <a:uLnTx/>
                <a:uFillTx/>
                <a:latin typeface="+mn-lt"/>
                <a:cs typeface="Arial" panose="020B0604020202020204" pitchFamily="34" charset="0"/>
              </a:rPr>
              <a:t>Ve Nha, Suc Moi, Mai Am Hoang Mai, Venus, Vuot Song, Nu Cuoi, Hoa Co May, Tinh Ban, Niem Tin.</a:t>
            </a:r>
          </a:p>
          <a:p>
            <a:pPr marL="514350" marR="0" lvl="0" indent="-2857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1500" b="1" i="0" u="none" strike="noStrike" kern="1200" cap="none" spc="0" normalizeH="0" baseline="0" noProof="1">
                <a:ln>
                  <a:noFill/>
                </a:ln>
                <a:effectLst/>
                <a:uLnTx/>
                <a:uFillTx/>
                <a:latin typeface="+mn-lt"/>
                <a:cs typeface="Arial" panose="020B0604020202020204" pitchFamily="34" charset="0"/>
              </a:rPr>
              <a:t>District Health Centers</a:t>
            </a:r>
            <a:r>
              <a:rPr lang="en-US" sz="1500" b="1" noProof="1">
                <a:latin typeface="+mn-lt"/>
              </a:rPr>
              <a:t>/OPCs and MMT clinics</a:t>
            </a:r>
            <a:r>
              <a:rPr kumimoji="0" lang="en-US" sz="1500" b="0" i="0" u="none" strike="noStrike" kern="1200" cap="none" spc="0" normalizeH="0" baseline="0" noProof="1">
                <a:ln>
                  <a:noFill/>
                </a:ln>
                <a:effectLst/>
                <a:uLnTx/>
                <a:uFillTx/>
                <a:latin typeface="+mn-lt"/>
                <a:cs typeface="Arial" panose="020B0604020202020204" pitchFamily="34" charset="0"/>
              </a:rPr>
              <a:t>: Hoang Mai, Nam Tu Liem, Long Bien, District 1, District 4, Binh Thanh</a:t>
            </a:r>
          </a:p>
          <a:p>
            <a:pPr marL="514350" marR="0" lvl="0" indent="-2857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1500" b="1" i="0" u="none" strike="noStrike" kern="1200" cap="none" spc="0" normalizeH="0" baseline="0" noProof="1">
                <a:ln>
                  <a:noFill/>
                </a:ln>
                <a:effectLst/>
                <a:uLnTx/>
                <a:uFillTx/>
                <a:latin typeface="+mn-lt"/>
                <a:cs typeface="Arial" panose="020B0604020202020204" pitchFamily="34" charset="0"/>
              </a:rPr>
              <a:t>KP-led private clinics: </a:t>
            </a:r>
            <a:r>
              <a:rPr kumimoji="0" lang="en-US" sz="1500" b="0" i="0" u="none" strike="noStrike" kern="1200" cap="none" spc="0" normalizeH="0" baseline="0" noProof="1">
                <a:ln>
                  <a:noFill/>
                </a:ln>
                <a:effectLst/>
                <a:uLnTx/>
                <a:uFillTx/>
                <a:latin typeface="+mn-lt"/>
                <a:cs typeface="Arial" panose="020B0604020202020204" pitchFamily="34" charset="0"/>
              </a:rPr>
              <a:t>Glink, Galant, My Home, Alocare, Bien Viet</a:t>
            </a:r>
          </a:p>
          <a:p>
            <a:pPr marL="514350" marR="0" lvl="0" indent="-2857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1500" b="1" i="0" u="none" strike="noStrike" kern="1200" cap="none" spc="0" normalizeH="0" baseline="0" noProof="1">
                <a:ln>
                  <a:noFill/>
                </a:ln>
                <a:effectLst/>
                <a:uLnTx/>
                <a:uFillTx/>
                <a:latin typeface="+mn-lt"/>
                <a:cs typeface="Arial" panose="020B0604020202020204" pitchFamily="34" charset="0"/>
              </a:rPr>
              <a:t>Donors and partners: </a:t>
            </a:r>
            <a:r>
              <a:rPr kumimoji="0" lang="en-US" sz="1500" b="0" i="0" u="none" strike="noStrike" kern="1200" cap="none" spc="0" normalizeH="0" baseline="0" noProof="1">
                <a:ln>
                  <a:noFill/>
                </a:ln>
                <a:effectLst/>
                <a:uLnTx/>
                <a:uFillTx/>
                <a:latin typeface="+mn-lt"/>
                <a:cs typeface="Arial" panose="020B0604020202020204" pitchFamily="34" charset="0"/>
              </a:rPr>
              <a:t>The Hepatitis Fund (EndHep2030), USAID/PEPFAR, Abbott, Gilead Sciences, Unitaid, WHO, CHAI</a:t>
            </a:r>
          </a:p>
          <a:p>
            <a:pPr marL="514350" marR="0" lvl="0" indent="-28575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a:pPr>
            <a:r>
              <a:rPr kumimoji="0" lang="en-US" sz="1500" b="1" i="0" u="none" strike="noStrike" kern="1200" cap="none" spc="0" normalizeH="0" baseline="0" noProof="1">
                <a:ln>
                  <a:noFill/>
                </a:ln>
                <a:effectLst/>
                <a:uLnTx/>
                <a:uFillTx/>
                <a:latin typeface="+mn-lt"/>
                <a:cs typeface="Arial" panose="020B0604020202020204" pitchFamily="34" charset="0"/>
              </a:rPr>
              <a:t>PATH: </a:t>
            </a:r>
            <a:r>
              <a:rPr kumimoji="0" lang="en-US" sz="1500" b="0" i="0" u="none" strike="noStrike" kern="1200" cap="none" spc="0" normalizeH="0" baseline="0" noProof="1">
                <a:ln>
                  <a:noFill/>
                </a:ln>
                <a:effectLst/>
                <a:uLnTx/>
                <a:uFillTx/>
                <a:latin typeface="+mn-lt"/>
                <a:cs typeface="Arial" panose="020B0604020202020204" pitchFamily="34" charset="0"/>
              </a:rPr>
              <a:t>Kimberly Green, Vu Ngoc Bao, Do Tuan Kim, Tran Khanh An, Nguyen Thi Hong Diep, Ngo Thi Thuy Nga,Tran Thi Huong Lien, Tran Thi Tham, Tran Khanh Long, Doan Hong Anh, Pham Van Chau, Nguyen Van Bieu, Nguyen Thai Ha, Phan Van Thai, Nguyen Minh Vuong, Tran Van Anh Phuong, Zoe Humeau, Vu Hoang Phuong</a:t>
            </a:r>
          </a:p>
          <a:p>
            <a:pPr marL="0" marR="0" lvl="0" indent="0" algn="l" defTabSz="609585" rtl="0" eaLnBrk="1" fontAlgn="base" latinLnBrk="0" hangingPunct="1">
              <a:lnSpc>
                <a:spcPct val="100000"/>
              </a:lnSpc>
              <a:spcBef>
                <a:spcPts val="0"/>
              </a:spcBef>
              <a:spcAft>
                <a:spcPts val="600"/>
              </a:spcAft>
              <a:buClrTx/>
              <a:buSzTx/>
              <a:buFont typeface="Arial" panose="020B0604020202020204" pitchFamily="34" charset="0"/>
              <a:buNone/>
              <a:tabLst/>
              <a:defRPr/>
            </a:pPr>
            <a:endParaRPr kumimoji="0" lang="en-US" sz="1500" b="0" i="0" u="none" strike="noStrike" kern="1200" cap="none" spc="0" normalizeH="0" baseline="0" noProof="1">
              <a:ln>
                <a:noFill/>
              </a:ln>
              <a:effectLst/>
              <a:uLnTx/>
              <a:uFillTx/>
              <a:latin typeface="+mn-lt"/>
              <a:cs typeface="Arial" panose="020B0604020202020204" pitchFamily="34" charset="0"/>
            </a:endParaRPr>
          </a:p>
        </p:txBody>
      </p:sp>
      <p:sp>
        <p:nvSpPr>
          <p:cNvPr id="6" name="TextBox 5">
            <a:extLst>
              <a:ext uri="{FF2B5EF4-FFF2-40B4-BE49-F238E27FC236}">
                <a16:creationId xmlns:a16="http://schemas.microsoft.com/office/drawing/2014/main" id="{346B19F3-FB9A-EBC3-286B-43F57CAD78D8}"/>
              </a:ext>
            </a:extLst>
          </p:cNvPr>
          <p:cNvSpPr txBox="1"/>
          <p:nvPr/>
        </p:nvSpPr>
        <p:spPr>
          <a:xfrm>
            <a:off x="2244090" y="1038623"/>
            <a:ext cx="8886365" cy="615553"/>
          </a:xfrm>
          <a:prstGeom prst="rect">
            <a:avLst/>
          </a:prstGeom>
          <a:solidFill>
            <a:schemeClr val="bg1">
              <a:lumMod val="85000"/>
            </a:schemeClr>
          </a:solidFill>
        </p:spPr>
        <p:txBody>
          <a:bodyPr wrap="square" rtlCol="0">
            <a:spAutoFit/>
          </a:bodyPr>
          <a:lstStyle/>
          <a:p>
            <a:pPr lvl="0">
              <a:defRPr/>
            </a:pPr>
            <a:r>
              <a:rPr lang="en-US" sz="1700" b="1" dirty="0">
                <a:latin typeface="Arial" panose="020B0604020202020204" pitchFamily="34" charset="0"/>
                <a:cs typeface="Arial" panose="020B0604020202020204" pitchFamily="34" charset="0"/>
              </a:rPr>
              <a:t>HepLINK is funded through a grant from The Hepatitis Fund; with co-financing from USAID/PEPFAR, </a:t>
            </a:r>
            <a:r>
              <a:rPr lang="en-US" sz="1700" b="1" dirty="0" err="1">
                <a:latin typeface="Arial" panose="020B0604020202020204" pitchFamily="34" charset="0"/>
                <a:cs typeface="Arial" panose="020B0604020202020204" pitchFamily="34" charset="0"/>
              </a:rPr>
              <a:t>Unitaid</a:t>
            </a:r>
            <a:r>
              <a:rPr lang="en-US" sz="1700" b="1" dirty="0">
                <a:latin typeface="Arial" panose="020B0604020202020204" pitchFamily="34" charset="0"/>
                <a:cs typeface="Arial" panose="020B0604020202020204" pitchFamily="34" charset="0"/>
              </a:rPr>
              <a:t>, </a:t>
            </a:r>
            <a:r>
              <a:rPr lang="en-US" sz="1700" b="1" noProof="1">
                <a:latin typeface="Arial" panose="020B0604020202020204" pitchFamily="34" charset="0"/>
                <a:cs typeface="Arial" panose="020B0604020202020204" pitchFamily="34" charset="0"/>
              </a:rPr>
              <a:t>Gilead Sciences and Abbott Laboratories</a:t>
            </a:r>
            <a:endParaRPr lang="en-US" sz="1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764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ó thể là hình ảnh về 2 người và văn bản">
            <a:extLst>
              <a:ext uri="{FF2B5EF4-FFF2-40B4-BE49-F238E27FC236}">
                <a16:creationId xmlns:a16="http://schemas.microsoft.com/office/drawing/2014/main" id="{2892C433-EA64-EFFE-0F4B-CC0EB26F2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999" y="1538513"/>
            <a:ext cx="4718669" cy="47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a:extLst>
              <a:ext uri="{FF2B5EF4-FFF2-40B4-BE49-F238E27FC236}">
                <a16:creationId xmlns:a16="http://schemas.microsoft.com/office/drawing/2014/main" id="{9D841165-67C7-6C1F-98D6-D8E77855552C}"/>
              </a:ext>
            </a:extLst>
          </p:cNvPr>
          <p:cNvSpPr txBox="1">
            <a:spLocks/>
          </p:cNvSpPr>
          <p:nvPr/>
        </p:nvSpPr>
        <p:spPr>
          <a:xfrm>
            <a:off x="3687148" y="133789"/>
            <a:ext cx="5080000" cy="122396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pPr>
              <a:spcBef>
                <a:spcPts val="0"/>
              </a:spcBef>
              <a:defRPr/>
            </a:pPr>
            <a:r>
              <a:rPr lang="en-US" sz="5400" noProof="1">
                <a:latin typeface="+mn-lt"/>
                <a:cs typeface="Arial" panose="020B0604020202020204" pitchFamily="34" charset="0"/>
              </a:rPr>
              <a:t>THANK YOU!</a:t>
            </a:r>
            <a:endParaRPr lang="en-US" sz="5400" b="0" noProof="1">
              <a:latin typeface="+mn-lt"/>
              <a:cs typeface="Arial" panose="020B0604020202020204" pitchFamily="34" charset="0"/>
            </a:endParaRPr>
          </a:p>
        </p:txBody>
      </p:sp>
      <p:sp>
        <p:nvSpPr>
          <p:cNvPr id="2" name="TextBox 1">
            <a:extLst>
              <a:ext uri="{FF2B5EF4-FFF2-40B4-BE49-F238E27FC236}">
                <a16:creationId xmlns:a16="http://schemas.microsoft.com/office/drawing/2014/main" id="{3BBEB854-3B12-A284-9448-11538055A17B}"/>
              </a:ext>
            </a:extLst>
          </p:cNvPr>
          <p:cNvSpPr txBox="1"/>
          <p:nvPr/>
        </p:nvSpPr>
        <p:spPr>
          <a:xfrm>
            <a:off x="6096000" y="1538513"/>
            <a:ext cx="3260034" cy="307777"/>
          </a:xfrm>
          <a:prstGeom prst="rect">
            <a:avLst/>
          </a:prstGeom>
          <a:noFill/>
        </p:spPr>
        <p:txBody>
          <a:bodyPr wrap="square" rtlCol="0">
            <a:spAutoFit/>
          </a:bodyPr>
          <a:lstStyle/>
          <a:p>
            <a:pPr algn="l"/>
            <a:r>
              <a:rPr lang="en-US" sz="1400" dirty="0">
                <a:latin typeface="Arial" panose="020B0604020202020204" pitchFamily="34" charset="0"/>
                <a:cs typeface="Arial" panose="020B0604020202020204" pitchFamily="34" charset="0"/>
              </a:rPr>
              <a:t>For more information:</a:t>
            </a:r>
          </a:p>
        </p:txBody>
      </p:sp>
      <p:sp>
        <p:nvSpPr>
          <p:cNvPr id="3" name="Rectangle 2">
            <a:extLst>
              <a:ext uri="{FF2B5EF4-FFF2-40B4-BE49-F238E27FC236}">
                <a16:creationId xmlns:a16="http://schemas.microsoft.com/office/drawing/2014/main" id="{DA219DF3-9116-CF6D-9B59-EFDD3C5EB7AA}"/>
              </a:ext>
            </a:extLst>
          </p:cNvPr>
          <p:cNvSpPr/>
          <p:nvPr/>
        </p:nvSpPr>
        <p:spPr>
          <a:xfrm>
            <a:off x="6096000" y="4611601"/>
            <a:ext cx="5741686" cy="707886"/>
          </a:xfrm>
          <a:prstGeom prst="rect">
            <a:avLst/>
          </a:prstGeom>
        </p:spPr>
        <p:txBody>
          <a:bodyPr wrap="square">
            <a:spAutoFit/>
          </a:bodyPr>
          <a:lstStyle/>
          <a:p>
            <a:r>
              <a:rPr lang="en-US" sz="1000" dirty="0">
                <a:hlinkClick r:id="rId3"/>
              </a:rPr>
              <a:t>https://www.ncbi.nlm.nih.gov/pmc/articles/PMC9053676/</a:t>
            </a:r>
          </a:p>
          <a:p>
            <a:endParaRPr lang="en-US" sz="1000" dirty="0">
              <a:hlinkClick r:id="rId3"/>
            </a:endParaRPr>
          </a:p>
          <a:p>
            <a:r>
              <a:rPr lang="en-US" sz="1000" dirty="0">
                <a:hlinkClick r:id="rId3"/>
              </a:rPr>
              <a:t>https://www.path.org/media-center/results-community-based-and-hiv-integrated-viral-hepatitis-testing-model-show-increase-treatment-access-vietnam/</a:t>
            </a:r>
            <a:r>
              <a:rPr lang="en-US" sz="1000" dirty="0"/>
              <a:t> </a:t>
            </a:r>
          </a:p>
        </p:txBody>
      </p:sp>
      <p:pic>
        <p:nvPicPr>
          <p:cNvPr id="8" name="Picture 7">
            <a:extLst>
              <a:ext uri="{FF2B5EF4-FFF2-40B4-BE49-F238E27FC236}">
                <a16:creationId xmlns:a16="http://schemas.microsoft.com/office/drawing/2014/main" id="{D7F37B8A-77F1-DA18-A9EE-7B4674825149}"/>
              </a:ext>
            </a:extLst>
          </p:cNvPr>
          <p:cNvPicPr>
            <a:picLocks noChangeAspect="1"/>
          </p:cNvPicPr>
          <p:nvPr/>
        </p:nvPicPr>
        <p:blipFill>
          <a:blip r:embed="rId4"/>
          <a:stretch>
            <a:fillRect/>
          </a:stretch>
        </p:blipFill>
        <p:spPr>
          <a:xfrm>
            <a:off x="6096000" y="1927223"/>
            <a:ext cx="5762625" cy="2505075"/>
          </a:xfrm>
          <a:prstGeom prst="rect">
            <a:avLst/>
          </a:prstGeom>
        </p:spPr>
      </p:pic>
    </p:spTree>
    <p:extLst>
      <p:ext uri="{BB962C8B-B14F-4D97-AF65-F5344CB8AC3E}">
        <p14:creationId xmlns:p14="http://schemas.microsoft.com/office/powerpoint/2010/main" val="392688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a:xfrm>
            <a:off x="2461210" y="649670"/>
            <a:ext cx="7877489" cy="1223964"/>
          </a:xfrm>
        </p:spPr>
        <p:txBody>
          <a:bodyPr>
            <a:normAutofit/>
          </a:bodyPr>
          <a:lstStyle/>
          <a:p>
            <a:r>
              <a:rPr lang="en-GB" sz="3600" dirty="0"/>
              <a:t>Conflict of interest disclosure</a:t>
            </a:r>
          </a:p>
        </p:txBody>
      </p:sp>
      <p:sp>
        <p:nvSpPr>
          <p:cNvPr id="7" name="Content Placeholder 2">
            <a:extLst>
              <a:ext uri="{FF2B5EF4-FFF2-40B4-BE49-F238E27FC236}">
                <a16:creationId xmlns:a16="http://schemas.microsoft.com/office/drawing/2014/main" id="{03029E44-B238-FB79-A48C-C3851799F32C}"/>
              </a:ext>
            </a:extLst>
          </p:cNvPr>
          <p:cNvSpPr txBox="1">
            <a:spLocks/>
          </p:cNvSpPr>
          <p:nvPr/>
        </p:nvSpPr>
        <p:spPr>
          <a:xfrm>
            <a:off x="2651265" y="2884468"/>
            <a:ext cx="6889470" cy="1648740"/>
          </a:xfrm>
          <a:prstGeom prst="rect">
            <a:avLst/>
          </a:prstGeom>
        </p:spPr>
        <p:txBody>
          <a:bodyPr lIns="0" tIns="0" rIns="0" bIns="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Pct val="100000"/>
              <a:buFont typeface="Courier New" panose="02070309020205020404" pitchFamily="49" charset="0"/>
              <a:buNone/>
              <a:tabLst/>
              <a:defRPr/>
            </a:pPr>
            <a:r>
              <a:rPr kumimoji="0" lang="en-US" sz="2400" b="0" i="1" u="none" strike="noStrike" kern="1200" cap="none" spc="0" normalizeH="0" baseline="0" noProof="0" dirty="0">
                <a:ln>
                  <a:noFill/>
                </a:ln>
                <a:solidFill>
                  <a:srgbClr val="000000"/>
                </a:solidFill>
                <a:effectLst/>
                <a:uLnTx/>
                <a:uFillTx/>
                <a:latin typeface="Verdana"/>
                <a:ea typeface="+mn-ea"/>
                <a:cs typeface="+mn-cs"/>
              </a:rPr>
              <a:t>I have no relevant financial relationships with ineligible companies to disclose.</a:t>
            </a:r>
            <a:endParaRPr kumimoji="0" lang="en-GB" sz="24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01423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1F4B9-DEEA-8D80-64EE-13E7BF7CB151}"/>
              </a:ext>
            </a:extLst>
          </p:cNvPr>
          <p:cNvSpPr>
            <a:spLocks noGrp="1"/>
          </p:cNvSpPr>
          <p:nvPr>
            <p:ph type="title" idx="4294967295"/>
          </p:nvPr>
        </p:nvSpPr>
        <p:spPr>
          <a:xfrm>
            <a:off x="2397078" y="225665"/>
            <a:ext cx="9017000" cy="1223962"/>
          </a:xfrm>
        </p:spPr>
        <p:txBody>
          <a:bodyPr anchor="ctr">
            <a:normAutofit/>
          </a:bodyPr>
          <a:lstStyle/>
          <a:p>
            <a:r>
              <a:rPr lang="en-VN" sz="3200" dirty="0"/>
              <a:t>Background: </a:t>
            </a:r>
            <a:r>
              <a:rPr lang="en-VN" sz="3200" b="0" dirty="0"/>
              <a:t>Viral hepatitis in Viet Nam</a:t>
            </a:r>
          </a:p>
        </p:txBody>
      </p:sp>
      <p:sp>
        <p:nvSpPr>
          <p:cNvPr id="4" name="Arrow: Right 116">
            <a:extLst>
              <a:ext uri="{FF2B5EF4-FFF2-40B4-BE49-F238E27FC236}">
                <a16:creationId xmlns:a16="http://schemas.microsoft.com/office/drawing/2014/main" id="{9ED1C778-CB63-2688-461A-622DBBF643EA}"/>
              </a:ext>
            </a:extLst>
          </p:cNvPr>
          <p:cNvSpPr/>
          <p:nvPr/>
        </p:nvSpPr>
        <p:spPr>
          <a:xfrm>
            <a:off x="5401865" y="3691392"/>
            <a:ext cx="467322" cy="277972"/>
          </a:xfrm>
          <a:prstGeom prst="rightArrow">
            <a:avLst/>
          </a:prstGeom>
          <a:solidFill>
            <a:schemeClr val="accent5">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nvGrpSpPr>
          <p:cNvPr id="5" name="Group 4">
            <a:extLst>
              <a:ext uri="{FF2B5EF4-FFF2-40B4-BE49-F238E27FC236}">
                <a16:creationId xmlns:a16="http://schemas.microsoft.com/office/drawing/2014/main" id="{AE8392D4-8A5A-AD54-2931-8C920BF7F9F5}"/>
              </a:ext>
            </a:extLst>
          </p:cNvPr>
          <p:cNvGrpSpPr/>
          <p:nvPr/>
        </p:nvGrpSpPr>
        <p:grpSpPr>
          <a:xfrm>
            <a:off x="6003590" y="1449627"/>
            <a:ext cx="5073989" cy="4097316"/>
            <a:chOff x="6534230" y="1556570"/>
            <a:chExt cx="5321491" cy="4297179"/>
          </a:xfrm>
        </p:grpSpPr>
        <p:pic>
          <p:nvPicPr>
            <p:cNvPr id="6" name="Graphic 5" descr="Link with solid fill">
              <a:extLst>
                <a:ext uri="{FF2B5EF4-FFF2-40B4-BE49-F238E27FC236}">
                  <a16:creationId xmlns:a16="http://schemas.microsoft.com/office/drawing/2014/main" id="{86DFFDD5-9BAA-1C29-44D0-FC3AFEE084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3863" y="4287773"/>
              <a:ext cx="407798" cy="407798"/>
            </a:xfrm>
            <a:prstGeom prst="rect">
              <a:avLst/>
            </a:prstGeom>
          </p:spPr>
        </p:pic>
        <p:sp>
          <p:nvSpPr>
            <p:cNvPr id="7" name="Oval 6">
              <a:extLst>
                <a:ext uri="{FF2B5EF4-FFF2-40B4-BE49-F238E27FC236}">
                  <a16:creationId xmlns:a16="http://schemas.microsoft.com/office/drawing/2014/main" id="{36B89C03-560A-FB8E-3872-9D402A696D42}"/>
                </a:ext>
              </a:extLst>
            </p:cNvPr>
            <p:cNvSpPr/>
            <p:nvPr/>
          </p:nvSpPr>
          <p:spPr>
            <a:xfrm>
              <a:off x="8268762" y="3434032"/>
              <a:ext cx="1532887" cy="1530371"/>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ea typeface="+mn-ea"/>
                  <a:cs typeface="Arial" panose="020B0604020202020204" pitchFamily="34" charset="0"/>
                </a:rPr>
                <a:t>Low uptake of  HBV/HCV services</a:t>
              </a:r>
            </a:p>
          </p:txBody>
        </p:sp>
        <p:sp>
          <p:nvSpPr>
            <p:cNvPr id="8" name="Rectangle: Rounded Corners 13">
              <a:extLst>
                <a:ext uri="{FF2B5EF4-FFF2-40B4-BE49-F238E27FC236}">
                  <a16:creationId xmlns:a16="http://schemas.microsoft.com/office/drawing/2014/main" id="{9FEC62EB-9C76-2553-1BB1-2AAB1EFEDDCC}"/>
                </a:ext>
              </a:extLst>
            </p:cNvPr>
            <p:cNvSpPr/>
            <p:nvPr/>
          </p:nvSpPr>
          <p:spPr>
            <a:xfrm>
              <a:off x="7713863" y="5202090"/>
              <a:ext cx="2976802" cy="651659"/>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ea typeface="+mn-ea"/>
                  <a:cs typeface="Arial" panose="020B0604020202020204" pitchFamily="34" charset="0"/>
                </a:rPr>
                <a:t>Good news! </a:t>
              </a:r>
              <a:r>
                <a:rPr kumimoji="0" lang="en-US" sz="1200" b="0" i="0" u="none" strike="noStrike" kern="1200" cap="none" spc="0" normalizeH="0" baseline="0" noProof="0" dirty="0">
                  <a:ln>
                    <a:noFill/>
                  </a:ln>
                  <a:solidFill>
                    <a:prstClr val="white"/>
                  </a:solidFill>
                  <a:effectLst/>
                  <a:uLnTx/>
                  <a:uFillTx/>
                  <a:ea typeface="+mn-ea"/>
                  <a:cs typeface="Arial" panose="020B0604020202020204" pitchFamily="34" charset="0"/>
                </a:rPr>
                <a:t>Hep B birth dose coverage </a:t>
              </a:r>
              <a:r>
                <a:rPr lang="en-US" sz="1200" dirty="0">
                  <a:solidFill>
                    <a:prstClr val="white"/>
                  </a:solidFill>
                  <a:cs typeface="Arial" panose="020B0604020202020204" pitchFamily="34" charset="0"/>
                </a:rPr>
                <a:t>was @ </a:t>
              </a:r>
              <a:r>
                <a:rPr kumimoji="0" lang="en-US" sz="1200" b="0" i="0" u="none" strike="noStrike" kern="1200" cap="none" spc="0" normalizeH="0" baseline="0" noProof="0" dirty="0">
                  <a:ln>
                    <a:noFill/>
                  </a:ln>
                  <a:solidFill>
                    <a:prstClr val="white"/>
                  </a:solidFill>
                  <a:effectLst/>
                  <a:uLnTx/>
                  <a:uFillTx/>
                  <a:ea typeface="+mn-ea"/>
                  <a:cs typeface="Arial" panose="020B0604020202020204" pitchFamily="34" charset="0"/>
                </a:rPr>
                <a:t>82% in 2020 </a:t>
              </a:r>
            </a:p>
          </p:txBody>
        </p:sp>
        <p:sp>
          <p:nvSpPr>
            <p:cNvPr id="9" name="TextBox 8">
              <a:extLst>
                <a:ext uri="{FF2B5EF4-FFF2-40B4-BE49-F238E27FC236}">
                  <a16:creationId xmlns:a16="http://schemas.microsoft.com/office/drawing/2014/main" id="{9A71F02B-B8E8-4AAC-8CAB-DAFACF0A5C97}"/>
                </a:ext>
              </a:extLst>
            </p:cNvPr>
            <p:cNvSpPr txBox="1"/>
            <p:nvPr/>
          </p:nvSpPr>
          <p:spPr>
            <a:xfrm>
              <a:off x="6610190" y="1556570"/>
              <a:ext cx="4799477" cy="6133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546A"/>
                  </a:solidFill>
                  <a:effectLst/>
                  <a:uLnTx/>
                  <a:uFillTx/>
                  <a:ea typeface="+mn-ea"/>
                  <a:cs typeface="Arial" panose="020B0604020202020204" pitchFamily="34" charset="0"/>
                </a:rPr>
                <a:t>Lack of decentralized models to increase uptake of HBV/HCV services</a:t>
              </a:r>
            </a:p>
          </p:txBody>
        </p:sp>
        <p:grpSp>
          <p:nvGrpSpPr>
            <p:cNvPr id="10" name="Group 9">
              <a:extLst>
                <a:ext uri="{FF2B5EF4-FFF2-40B4-BE49-F238E27FC236}">
                  <a16:creationId xmlns:a16="http://schemas.microsoft.com/office/drawing/2014/main" id="{24BEA989-EF9F-3294-2D74-9DD490D76F1F}"/>
                </a:ext>
              </a:extLst>
            </p:cNvPr>
            <p:cNvGrpSpPr/>
            <p:nvPr/>
          </p:nvGrpSpPr>
          <p:grpSpPr>
            <a:xfrm>
              <a:off x="7642294" y="2232882"/>
              <a:ext cx="3008392" cy="1180192"/>
              <a:chOff x="8479590" y="1834930"/>
              <a:chExt cx="2341921" cy="1180192"/>
            </a:xfrm>
          </p:grpSpPr>
          <p:sp>
            <p:nvSpPr>
              <p:cNvPr id="17" name="Rectangle: Rounded Corners 6">
                <a:extLst>
                  <a:ext uri="{FF2B5EF4-FFF2-40B4-BE49-F238E27FC236}">
                    <a16:creationId xmlns:a16="http://schemas.microsoft.com/office/drawing/2014/main" id="{A03E534C-C3A1-A949-51A5-DDE0690B712D}"/>
                  </a:ext>
                </a:extLst>
              </p:cNvPr>
              <p:cNvSpPr/>
              <p:nvPr/>
            </p:nvSpPr>
            <p:spPr>
              <a:xfrm>
                <a:off x="8479590" y="1834930"/>
                <a:ext cx="2341921" cy="949818"/>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Arial" panose="020B0604020202020204" pitchFamily="34" charset="0"/>
                  </a:rPr>
                  <a:t>Screening and testing for HBV/HCV is passive and not routinely offered at health facilities</a:t>
                </a:r>
              </a:p>
            </p:txBody>
          </p:sp>
          <p:sp>
            <p:nvSpPr>
              <p:cNvPr id="18" name="Arrow: Down 37">
                <a:extLst>
                  <a:ext uri="{FF2B5EF4-FFF2-40B4-BE49-F238E27FC236}">
                    <a16:creationId xmlns:a16="http://schemas.microsoft.com/office/drawing/2014/main" id="{2F53A9C3-3A2A-D5F3-9D12-EEA6C570E638}"/>
                  </a:ext>
                </a:extLst>
              </p:cNvPr>
              <p:cNvSpPr/>
              <p:nvPr/>
            </p:nvSpPr>
            <p:spPr>
              <a:xfrm>
                <a:off x="9466021" y="2779513"/>
                <a:ext cx="212397" cy="235609"/>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ea typeface="+mn-ea"/>
                  <a:cs typeface="+mn-cs"/>
                </a:endParaRPr>
              </a:p>
            </p:txBody>
          </p:sp>
        </p:grpSp>
        <p:grpSp>
          <p:nvGrpSpPr>
            <p:cNvPr id="11" name="Group 10">
              <a:extLst>
                <a:ext uri="{FF2B5EF4-FFF2-40B4-BE49-F238E27FC236}">
                  <a16:creationId xmlns:a16="http://schemas.microsoft.com/office/drawing/2014/main" id="{9F6E27E1-0A42-5595-D780-5633DE68111B}"/>
                </a:ext>
              </a:extLst>
            </p:cNvPr>
            <p:cNvGrpSpPr/>
            <p:nvPr/>
          </p:nvGrpSpPr>
          <p:grpSpPr>
            <a:xfrm>
              <a:off x="9801650" y="3479626"/>
              <a:ext cx="2054071" cy="1601362"/>
              <a:chOff x="10184698" y="3399526"/>
              <a:chExt cx="2071537" cy="921730"/>
            </a:xfrm>
          </p:grpSpPr>
          <p:sp>
            <p:nvSpPr>
              <p:cNvPr id="15" name="Rectangle: Rounded Corners 9">
                <a:extLst>
                  <a:ext uri="{FF2B5EF4-FFF2-40B4-BE49-F238E27FC236}">
                    <a16:creationId xmlns:a16="http://schemas.microsoft.com/office/drawing/2014/main" id="{D0E8B37F-C438-51D0-5C5E-79C837CEB0BE}"/>
                  </a:ext>
                </a:extLst>
              </p:cNvPr>
              <p:cNvSpPr/>
              <p:nvPr/>
            </p:nvSpPr>
            <p:spPr>
              <a:xfrm>
                <a:off x="10529884" y="3399526"/>
                <a:ext cx="1726351" cy="92173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rPr>
                  <a:t>HCV treatment is only available at provincial &amp; central hospitals; only 50% </a:t>
                </a:r>
                <a:r>
                  <a:rPr lang="en-US" sz="1100" dirty="0">
                    <a:solidFill>
                      <a:prstClr val="white"/>
                    </a:solidFill>
                    <a:cs typeface="Arial" panose="020B0604020202020204" pitchFamily="34" charset="0"/>
                  </a:rPr>
                  <a:t>of total </a:t>
                </a:r>
                <a:r>
                  <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rPr>
                  <a:t>DAA cost financed by health insurance </a:t>
                </a:r>
              </a:p>
            </p:txBody>
          </p:sp>
          <p:sp>
            <p:nvSpPr>
              <p:cNvPr id="16" name="Arrow: Left 40">
                <a:extLst>
                  <a:ext uri="{FF2B5EF4-FFF2-40B4-BE49-F238E27FC236}">
                    <a16:creationId xmlns:a16="http://schemas.microsoft.com/office/drawing/2014/main" id="{9F63736D-7BD0-8F87-AC71-D1AAC4444A85}"/>
                  </a:ext>
                </a:extLst>
              </p:cNvPr>
              <p:cNvSpPr/>
              <p:nvPr/>
            </p:nvSpPr>
            <p:spPr>
              <a:xfrm>
                <a:off x="10184698" y="3680695"/>
                <a:ext cx="313474" cy="147724"/>
              </a:xfrm>
              <a:prstGeom prst="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ea typeface="+mn-ea"/>
                  <a:cs typeface="+mn-cs"/>
                </a:endParaRPr>
              </a:p>
            </p:txBody>
          </p:sp>
        </p:grpSp>
        <p:grpSp>
          <p:nvGrpSpPr>
            <p:cNvPr id="12" name="Group 11">
              <a:extLst>
                <a:ext uri="{FF2B5EF4-FFF2-40B4-BE49-F238E27FC236}">
                  <a16:creationId xmlns:a16="http://schemas.microsoft.com/office/drawing/2014/main" id="{4434AEB5-0DEA-A4C8-FD9E-7F4303FF392E}"/>
                </a:ext>
              </a:extLst>
            </p:cNvPr>
            <p:cNvGrpSpPr/>
            <p:nvPr/>
          </p:nvGrpSpPr>
          <p:grpSpPr>
            <a:xfrm>
              <a:off x="6534230" y="3445337"/>
              <a:ext cx="1703087" cy="1531687"/>
              <a:chOff x="7179865" y="2984418"/>
              <a:chExt cx="1703087" cy="1531687"/>
            </a:xfrm>
          </p:grpSpPr>
          <p:sp>
            <p:nvSpPr>
              <p:cNvPr id="13" name="Rectangle: Rounded Corners 8">
                <a:extLst>
                  <a:ext uri="{FF2B5EF4-FFF2-40B4-BE49-F238E27FC236}">
                    <a16:creationId xmlns:a16="http://schemas.microsoft.com/office/drawing/2014/main" id="{F2437441-AE1C-2C8C-E2E8-47BFC38E3975}"/>
                  </a:ext>
                </a:extLst>
              </p:cNvPr>
              <p:cNvSpPr/>
              <p:nvPr/>
            </p:nvSpPr>
            <p:spPr>
              <a:xfrm>
                <a:off x="7179865" y="2984418"/>
                <a:ext cx="1423702" cy="153168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Arial" panose="020B0604020202020204" pitchFamily="34" charset="0"/>
                  </a:rPr>
                  <a:t>Limited awareness of HBV/HCV among populations at risk</a:t>
                </a:r>
              </a:p>
            </p:txBody>
          </p:sp>
          <p:sp>
            <p:nvSpPr>
              <p:cNvPr id="14" name="Arrow: Right 42">
                <a:extLst>
                  <a:ext uri="{FF2B5EF4-FFF2-40B4-BE49-F238E27FC236}">
                    <a16:creationId xmlns:a16="http://schemas.microsoft.com/office/drawing/2014/main" id="{0DFD9D3D-2DD0-5EE1-9307-2F3EF757C4C6}"/>
                  </a:ext>
                </a:extLst>
              </p:cNvPr>
              <p:cNvSpPr/>
              <p:nvPr/>
            </p:nvSpPr>
            <p:spPr>
              <a:xfrm>
                <a:off x="8575845" y="3507194"/>
                <a:ext cx="307107" cy="256648"/>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ea typeface="+mn-ea"/>
                  <a:cs typeface="+mn-cs"/>
                </a:endParaRPr>
              </a:p>
            </p:txBody>
          </p:sp>
        </p:grpSp>
      </p:grpSp>
      <p:sp>
        <p:nvSpPr>
          <p:cNvPr id="19" name="Rectangle 18">
            <a:extLst>
              <a:ext uri="{FF2B5EF4-FFF2-40B4-BE49-F238E27FC236}">
                <a16:creationId xmlns:a16="http://schemas.microsoft.com/office/drawing/2014/main" id="{56203969-F512-3E5C-7474-477BBFEA40BB}"/>
              </a:ext>
            </a:extLst>
          </p:cNvPr>
          <p:cNvSpPr/>
          <p:nvPr/>
        </p:nvSpPr>
        <p:spPr>
          <a:xfrm>
            <a:off x="573622" y="1885785"/>
            <a:ext cx="4727069" cy="4167157"/>
          </a:xfrm>
          <a:prstGeom prst="rect">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500" b="0" i="0" u="none" strike="noStrike" kern="1200" cap="none" spc="0" normalizeH="0" baseline="0" noProof="1">
              <a:ln>
                <a:noFill/>
              </a:ln>
              <a:solidFill>
                <a:srgbClr val="4472C4">
                  <a:lumMod val="50000"/>
                </a:srgbClr>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500" b="0" i="0" u="none" strike="noStrike" kern="1200" cap="none" spc="0" normalizeH="0" baseline="0" noProof="1">
              <a:ln>
                <a:noFill/>
              </a:ln>
              <a:solidFill>
                <a:srgbClr val="4472C4">
                  <a:lumMod val="50000"/>
                </a:srgbClr>
              </a:solidFill>
              <a:effectLst/>
              <a:uLnTx/>
              <a:uFillTx/>
              <a:ea typeface="+mn-ea"/>
              <a:cs typeface="Arial" panose="020B0604020202020204" pitchFamily="34" charset="0"/>
            </a:endParaRPr>
          </a:p>
          <a:p>
            <a:pPr marL="285750" indent="-285750">
              <a:spcAft>
                <a:spcPts val="800"/>
              </a:spcAft>
              <a:buFont typeface="Arial" panose="020B0604020202020204" pitchFamily="34" charset="0"/>
              <a:buChar char="•"/>
              <a:defRPr/>
            </a:pPr>
            <a:r>
              <a:rPr kumimoji="0" lang="en-US" sz="1600" b="0" i="0" u="none" strike="noStrike" kern="1200" cap="none" spc="0" normalizeH="0" baseline="0" noProof="1">
                <a:ln>
                  <a:noFill/>
                </a:ln>
                <a:solidFill>
                  <a:srgbClr val="4472C4">
                    <a:lumMod val="50000"/>
                  </a:srgbClr>
                </a:solidFill>
                <a:effectLst/>
                <a:uLnTx/>
                <a:uFillTx/>
                <a:ea typeface="+mn-ea"/>
                <a:cs typeface="Arial" panose="020B0604020202020204" pitchFamily="34" charset="0"/>
              </a:rPr>
              <a:t>7.8 million people living with HBV (PLHBV) and 1 million people living with HCV (PLHCV); 80,000 liver cirrhosis and HCC cases and 40,000 deaths per year.</a:t>
            </a:r>
          </a:p>
          <a:p>
            <a:pPr marL="285750" indent="-285750">
              <a:spcAft>
                <a:spcPts val="800"/>
              </a:spcAft>
              <a:buFont typeface="Arial" panose="020B0604020202020204" pitchFamily="34" charset="0"/>
              <a:buChar char="•"/>
              <a:defRPr/>
            </a:pPr>
            <a:r>
              <a:rPr kumimoji="0" lang="en-US" sz="1600" i="0" u="sng" strike="noStrike" kern="1200" cap="none" spc="0" normalizeH="0" baseline="0" noProof="1">
                <a:ln>
                  <a:noFill/>
                </a:ln>
                <a:solidFill>
                  <a:srgbClr val="4472C4">
                    <a:lumMod val="50000"/>
                  </a:srgbClr>
                </a:solidFill>
                <a:effectLst/>
                <a:uLnTx/>
                <a:uFillTx/>
                <a:ea typeface="+mn-ea"/>
                <a:cs typeface="Arial" panose="020B0604020202020204" pitchFamily="34" charset="0"/>
              </a:rPr>
              <a:t>80% PLHBV and 90% PLHCV remain undiagnosed</a:t>
            </a:r>
            <a:r>
              <a:rPr lang="en-US" sz="1600" noProof="1">
                <a:solidFill>
                  <a:srgbClr val="4472C4">
                    <a:lumMod val="50000"/>
                  </a:srgbClr>
                </a:solidFill>
                <a:cs typeface="Arial" panose="020B0604020202020204" pitchFamily="34" charset="0"/>
              </a:rPr>
              <a:t>, </a:t>
            </a:r>
            <a:r>
              <a:rPr kumimoji="0" lang="en-US" sz="1600" b="0" i="0" u="none" strike="noStrike" kern="1200" cap="none" spc="0" normalizeH="0" baseline="0" noProof="1">
                <a:ln>
                  <a:noFill/>
                </a:ln>
                <a:solidFill>
                  <a:srgbClr val="4472C4">
                    <a:lumMod val="50000"/>
                  </a:srgbClr>
                </a:solidFill>
                <a:effectLst/>
                <a:uLnTx/>
                <a:uFillTx/>
                <a:ea typeface="+mn-ea"/>
                <a:cs typeface="Arial" panose="020B0604020202020204" pitchFamily="34" charset="0"/>
              </a:rPr>
              <a:t>and </a:t>
            </a:r>
            <a:r>
              <a:rPr kumimoji="0" lang="en-US" sz="1600" i="0" u="sng" strike="noStrike" kern="1200" cap="none" spc="0" normalizeH="0" baseline="0" noProof="1">
                <a:ln>
                  <a:noFill/>
                </a:ln>
                <a:solidFill>
                  <a:srgbClr val="4472C4">
                    <a:lumMod val="50000"/>
                  </a:srgbClr>
                </a:solidFill>
                <a:effectLst/>
                <a:uLnTx/>
                <a:uFillTx/>
                <a:ea typeface="+mn-ea"/>
                <a:cs typeface="Arial" panose="020B0604020202020204" pitchFamily="34" charset="0"/>
              </a:rPr>
              <a:t>only 1% of people who are eligible for treatment are treated annually </a:t>
            </a:r>
            <a:r>
              <a:rPr kumimoji="0" lang="en-US" sz="1600" i="0" strike="noStrike" kern="1200" cap="none" spc="0" normalizeH="0" baseline="0" noProof="1">
                <a:ln>
                  <a:noFill/>
                </a:ln>
                <a:solidFill>
                  <a:srgbClr val="4472C4">
                    <a:lumMod val="50000"/>
                  </a:srgbClr>
                </a:solidFill>
                <a:effectLst/>
                <a:uLnTx/>
                <a:uFillTx/>
                <a:ea typeface="+mn-ea"/>
                <a:cs typeface="Arial" panose="020B0604020202020204" pitchFamily="34" charset="0"/>
              </a:rPr>
              <a:t>(CDA 2020).</a:t>
            </a:r>
          </a:p>
          <a:p>
            <a:pPr marL="285750" indent="-285750">
              <a:spcAft>
                <a:spcPts val="800"/>
              </a:spcAft>
              <a:buFont typeface="Arial" panose="020B0604020202020204" pitchFamily="34" charset="0"/>
              <a:buChar char="•"/>
              <a:defRPr/>
            </a:pPr>
            <a:r>
              <a:rPr kumimoji="0" lang="en-US" sz="1600" b="0" i="0" u="none" strike="noStrike" kern="1200" cap="none" spc="0" normalizeH="0" baseline="0" noProof="1">
                <a:ln>
                  <a:noFill/>
                </a:ln>
                <a:solidFill>
                  <a:srgbClr val="4472C4">
                    <a:lumMod val="50000"/>
                  </a:srgbClr>
                </a:solidFill>
                <a:effectLst/>
                <a:uLnTx/>
                <a:uFillTx/>
                <a:ea typeface="+mn-ea"/>
                <a:cs typeface="Arial" panose="020B0604020202020204" pitchFamily="34" charset="0"/>
              </a:rPr>
              <a:t>Government committment to achieving HIV goals of 95-95-95 and enrolling 72,000 people on pre-exposure prophylaxis (PrEP) by 2030.</a:t>
            </a:r>
          </a:p>
          <a:p>
            <a:pPr marL="285750" indent="-285750">
              <a:spcAft>
                <a:spcPts val="800"/>
              </a:spcAft>
              <a:buFont typeface="Arial" panose="020B0604020202020204" pitchFamily="34" charset="0"/>
              <a:buChar char="•"/>
              <a:defRPr/>
            </a:pPr>
            <a:r>
              <a:rPr kumimoji="0" lang="en-US" sz="1600" i="0" u="none" strike="noStrike" kern="1200" cap="none" spc="0" normalizeH="0" baseline="0" noProof="0" dirty="0">
                <a:ln>
                  <a:noFill/>
                </a:ln>
                <a:solidFill>
                  <a:schemeClr val="accent5"/>
                </a:solidFill>
                <a:effectLst/>
                <a:uLnTx/>
                <a:uFillTx/>
                <a:ea typeface="Calibri" panose="020F0502020204030204" pitchFamily="34" charset="0"/>
                <a:cs typeface="Arial" panose="020B0604020202020204" pitchFamily="34" charset="0"/>
              </a:rPr>
              <a:t>Question: </a:t>
            </a:r>
            <a:r>
              <a:rPr kumimoji="0" lang="en-US" sz="1600" i="1" u="none" strike="noStrike" kern="1200" cap="none" spc="0" normalizeH="0" baseline="0" noProof="0" dirty="0">
                <a:ln>
                  <a:noFill/>
                </a:ln>
                <a:solidFill>
                  <a:schemeClr val="accent5"/>
                </a:solidFill>
                <a:effectLst/>
                <a:uLnTx/>
                <a:uFillTx/>
                <a:ea typeface="Calibri" panose="020F0502020204030204" pitchFamily="34" charset="0"/>
                <a:cs typeface="Arial" panose="020B0604020202020204" pitchFamily="34" charset="0"/>
              </a:rPr>
              <a:t>How to increase access to and uptake of HBV/HCV services among populations most at risk? </a:t>
            </a:r>
            <a:endParaRPr kumimoji="0" lang="en-US" sz="1600" i="1" u="none" strike="noStrike" kern="1200" cap="none" spc="0" normalizeH="0" baseline="0" noProof="1">
              <a:ln>
                <a:noFill/>
              </a:ln>
              <a:solidFill>
                <a:schemeClr val="accent5"/>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1" i="0" u="none" strike="noStrike" kern="1200" cap="none" spc="0" normalizeH="0" baseline="0" noProof="1">
              <a:ln>
                <a:noFill/>
              </a:ln>
              <a:solidFill>
                <a:srgbClr val="4472C4">
                  <a:lumMod val="50000"/>
                </a:srgbClr>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white"/>
              </a:solidFill>
              <a:effectLst/>
              <a:uLnTx/>
              <a:uFillTx/>
              <a:ea typeface="+mn-ea"/>
              <a:cs typeface="+mn-cs"/>
            </a:endParaRPr>
          </a:p>
        </p:txBody>
      </p:sp>
      <p:pic>
        <p:nvPicPr>
          <p:cNvPr id="20" name="Picture 19" descr="Graphical user interface, application, Teams&#10;&#10;Description automatically generated">
            <a:extLst>
              <a:ext uri="{FF2B5EF4-FFF2-40B4-BE49-F238E27FC236}">
                <a16:creationId xmlns:a16="http://schemas.microsoft.com/office/drawing/2014/main" id="{B9DA1178-3332-9F92-5776-BA5C7867682B}"/>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24319"/>
          <a:stretch/>
        </p:blipFill>
        <p:spPr>
          <a:xfrm>
            <a:off x="318630" y="6080516"/>
            <a:ext cx="2732194" cy="565067"/>
          </a:xfrm>
          <a:prstGeom prst="rect">
            <a:avLst/>
          </a:prstGeom>
        </p:spPr>
      </p:pic>
    </p:spTree>
    <p:extLst>
      <p:ext uri="{BB962C8B-B14F-4D97-AF65-F5344CB8AC3E}">
        <p14:creationId xmlns:p14="http://schemas.microsoft.com/office/powerpoint/2010/main" val="130157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1F4B9-DEEA-8D80-64EE-13E7BF7CB151}"/>
              </a:ext>
            </a:extLst>
          </p:cNvPr>
          <p:cNvSpPr>
            <a:spLocks noGrp="1"/>
          </p:cNvSpPr>
          <p:nvPr>
            <p:ph type="title" idx="4294967295"/>
          </p:nvPr>
        </p:nvSpPr>
        <p:spPr>
          <a:xfrm>
            <a:off x="2397078" y="225665"/>
            <a:ext cx="9017000" cy="1223962"/>
          </a:xfrm>
        </p:spPr>
        <p:txBody>
          <a:bodyPr anchor="ctr">
            <a:normAutofit/>
          </a:bodyPr>
          <a:lstStyle/>
          <a:p>
            <a:r>
              <a:rPr lang="en-VN" sz="3200" dirty="0"/>
              <a:t>The HepLINK project</a:t>
            </a:r>
            <a:endParaRPr lang="en-VN" sz="3200" b="0" dirty="0"/>
          </a:p>
        </p:txBody>
      </p:sp>
      <p:pic>
        <p:nvPicPr>
          <p:cNvPr id="20" name="Picture 19" descr="Graphical user interface, application, Teams&#10;&#10;Description automatically generated">
            <a:extLst>
              <a:ext uri="{FF2B5EF4-FFF2-40B4-BE49-F238E27FC236}">
                <a16:creationId xmlns:a16="http://schemas.microsoft.com/office/drawing/2014/main" id="{B9DA1178-3332-9F92-5776-BA5C786768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24319"/>
          <a:stretch/>
        </p:blipFill>
        <p:spPr>
          <a:xfrm>
            <a:off x="318630" y="6080516"/>
            <a:ext cx="2732194" cy="565067"/>
          </a:xfrm>
          <a:prstGeom prst="rect">
            <a:avLst/>
          </a:prstGeom>
        </p:spPr>
      </p:pic>
      <p:sp>
        <p:nvSpPr>
          <p:cNvPr id="21" name="Rectangle 20">
            <a:extLst>
              <a:ext uri="{FF2B5EF4-FFF2-40B4-BE49-F238E27FC236}">
                <a16:creationId xmlns:a16="http://schemas.microsoft.com/office/drawing/2014/main" id="{4DAFADDE-9D5A-CAAC-D83E-AD917E8E2C03}"/>
              </a:ext>
            </a:extLst>
          </p:cNvPr>
          <p:cNvSpPr/>
          <p:nvPr/>
        </p:nvSpPr>
        <p:spPr>
          <a:xfrm>
            <a:off x="773744" y="1769244"/>
            <a:ext cx="5135737" cy="27207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defTabSz="914400" rtl="0" eaLnBrk="1" fontAlgn="auto" latinLnBrk="0" hangingPunct="1">
              <a:spcAft>
                <a:spcPts val="300"/>
              </a:spcAft>
              <a:buClrTx/>
              <a:buSzTx/>
              <a:buFontTx/>
              <a:buNone/>
              <a:tabLst/>
              <a:defRPr/>
            </a:pPr>
            <a:r>
              <a:rPr kumimoji="0" lang="en-US" sz="2000" b="0" i="0" u="none" strike="noStrike" kern="1200" cap="none" spc="0" normalizeH="0" baseline="0" noProof="0" dirty="0">
                <a:ln>
                  <a:noFill/>
                </a:ln>
                <a:solidFill>
                  <a:srgbClr val="008C9B">
                    <a:lumMod val="50000"/>
                  </a:srgbClr>
                </a:solidFill>
                <a:effectLst/>
                <a:uLnTx/>
                <a:uFillTx/>
                <a:ea typeface="+mn-ea"/>
                <a:cs typeface="Arial" panose="020B0604020202020204" pitchFamily="34" charset="0"/>
              </a:rPr>
              <a:t>A</a:t>
            </a:r>
            <a:r>
              <a:rPr kumimoji="0" lang="en-US" sz="2000" b="1" i="0" u="none" strike="noStrike" kern="1200" cap="none" spc="0" normalizeH="0" baseline="0" noProof="0" dirty="0">
                <a:ln>
                  <a:noFill/>
                </a:ln>
                <a:solidFill>
                  <a:srgbClr val="008C9B">
                    <a:lumMod val="50000"/>
                  </a:srgbClr>
                </a:solidFill>
                <a:effectLst/>
                <a:uLnTx/>
                <a:uFillTx/>
                <a:ea typeface="+mn-ea"/>
                <a:cs typeface="Arial" panose="020B0604020202020204" pitchFamily="34" charset="0"/>
              </a:rPr>
              <a:t> </a:t>
            </a:r>
            <a:r>
              <a:rPr kumimoji="0" lang="en-US" sz="2000" b="0" i="0" u="none" strike="noStrike" kern="1200" cap="none" spc="0" normalizeH="0" baseline="0" noProof="0" dirty="0">
                <a:ln>
                  <a:noFill/>
                </a:ln>
                <a:solidFill>
                  <a:srgbClr val="008C9B">
                    <a:lumMod val="50000"/>
                  </a:srgbClr>
                </a:solidFill>
                <a:effectLst/>
                <a:uLnTx/>
                <a:uFillTx/>
                <a:ea typeface="+mn-ea"/>
                <a:cs typeface="Arial" panose="020B0604020202020204" pitchFamily="34" charset="0"/>
              </a:rPr>
              <a:t>two-year initiative funded by The Hepatitis Fund and implemented by PATH and the Vietnam Administration of Medical Services (VAMS)/MoH that aimed to accelerate HBV/HCV diagnosis and treatment through community-based and HIV-integrated screening and linkage to care. </a:t>
            </a:r>
          </a:p>
        </p:txBody>
      </p:sp>
      <p:sp>
        <p:nvSpPr>
          <p:cNvPr id="22" name="Rectangle 21">
            <a:extLst>
              <a:ext uri="{FF2B5EF4-FFF2-40B4-BE49-F238E27FC236}">
                <a16:creationId xmlns:a16="http://schemas.microsoft.com/office/drawing/2014/main" id="{80E068A2-A030-D1AF-52E8-1B8232E7322A}"/>
              </a:ext>
            </a:extLst>
          </p:cNvPr>
          <p:cNvSpPr/>
          <p:nvPr/>
        </p:nvSpPr>
        <p:spPr>
          <a:xfrm>
            <a:off x="773744" y="4449868"/>
            <a:ext cx="5530772" cy="1214651"/>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mn-cs"/>
              </a:rPr>
              <a:t>Implemented in two high-burden cities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mn-cs"/>
              </a:rPr>
              <a:t>(Hanoi &amp; Ho Chi Minh City)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ea typeface="+mn-ea"/>
                <a:cs typeface="+mn-cs"/>
              </a:rPr>
              <a:t>from September 2020 to August 2022 </a:t>
            </a:r>
          </a:p>
        </p:txBody>
      </p:sp>
      <p:pic>
        <p:nvPicPr>
          <p:cNvPr id="23" name="Picture 22">
            <a:extLst>
              <a:ext uri="{FF2B5EF4-FFF2-40B4-BE49-F238E27FC236}">
                <a16:creationId xmlns:a16="http://schemas.microsoft.com/office/drawing/2014/main" id="{EAAF102A-EBE4-C023-8F03-F3EE59A4A471}"/>
              </a:ext>
            </a:extLst>
          </p:cNvPr>
          <p:cNvPicPr>
            <a:picLocks noChangeAspect="1"/>
          </p:cNvPicPr>
          <p:nvPr/>
        </p:nvPicPr>
        <p:blipFill>
          <a:blip r:embed="rId3"/>
          <a:stretch>
            <a:fillRect/>
          </a:stretch>
        </p:blipFill>
        <p:spPr>
          <a:xfrm>
            <a:off x="6798505" y="1729144"/>
            <a:ext cx="4372640" cy="3935375"/>
          </a:xfrm>
          <a:prstGeom prst="rect">
            <a:avLst/>
          </a:prstGeom>
        </p:spPr>
      </p:pic>
    </p:spTree>
    <p:extLst>
      <p:ext uri="{BB962C8B-B14F-4D97-AF65-F5344CB8AC3E}">
        <p14:creationId xmlns:p14="http://schemas.microsoft.com/office/powerpoint/2010/main" val="86165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1F4B9-DEEA-8D80-64EE-13E7BF7CB151}"/>
              </a:ext>
            </a:extLst>
          </p:cNvPr>
          <p:cNvSpPr>
            <a:spLocks noGrp="1"/>
          </p:cNvSpPr>
          <p:nvPr>
            <p:ph type="title" idx="4294967295"/>
          </p:nvPr>
        </p:nvSpPr>
        <p:spPr>
          <a:xfrm>
            <a:off x="2397078" y="225665"/>
            <a:ext cx="9017000" cy="1223962"/>
          </a:xfrm>
        </p:spPr>
        <p:txBody>
          <a:bodyPr anchor="ctr">
            <a:normAutofit fontScale="90000"/>
          </a:bodyPr>
          <a:lstStyle/>
          <a:p>
            <a:pPr lvl="0">
              <a:spcBef>
                <a:spcPts val="0"/>
              </a:spcBef>
              <a:defRPr/>
            </a:pPr>
            <a:r>
              <a:rPr lang="en-US" sz="3200" noProof="1">
                <a:cs typeface="Arial" panose="020B0604020202020204" pitchFamily="34" charset="0"/>
              </a:rPr>
              <a:t>Viral hepatitis cascade: </a:t>
            </a:r>
            <a:r>
              <a:rPr lang="en-US" sz="3200" b="0" noProof="1">
                <a:cs typeface="Arial" panose="020B0604020202020204" pitchFamily="34" charset="0"/>
              </a:rPr>
              <a:t>Enabled active reach    &amp; screening through an integrative care model</a:t>
            </a:r>
          </a:p>
        </p:txBody>
      </p:sp>
      <p:pic>
        <p:nvPicPr>
          <p:cNvPr id="20" name="Picture 19" descr="Graphical user interface, application, Teams&#10;&#10;Description automatically generated">
            <a:extLst>
              <a:ext uri="{FF2B5EF4-FFF2-40B4-BE49-F238E27FC236}">
                <a16:creationId xmlns:a16="http://schemas.microsoft.com/office/drawing/2014/main" id="{B9DA1178-3332-9F92-5776-BA5C7867682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24319"/>
          <a:stretch/>
        </p:blipFill>
        <p:spPr>
          <a:xfrm>
            <a:off x="318630" y="6080516"/>
            <a:ext cx="2732194" cy="565067"/>
          </a:xfrm>
          <a:prstGeom prst="rect">
            <a:avLst/>
          </a:prstGeom>
        </p:spPr>
      </p:pic>
      <p:sp>
        <p:nvSpPr>
          <p:cNvPr id="7" name="Rounded Rectangle 39">
            <a:extLst>
              <a:ext uri="{FF2B5EF4-FFF2-40B4-BE49-F238E27FC236}">
                <a16:creationId xmlns:a16="http://schemas.microsoft.com/office/drawing/2014/main" id="{04697661-DA58-4341-AC2E-74BF901F9937}"/>
              </a:ext>
            </a:extLst>
          </p:cNvPr>
          <p:cNvSpPr/>
          <p:nvPr/>
        </p:nvSpPr>
        <p:spPr>
          <a:xfrm>
            <a:off x="599115" y="2268358"/>
            <a:ext cx="1907546" cy="2703580"/>
          </a:xfrm>
          <a:prstGeom prst="roundRect">
            <a:avLst>
              <a:gd name="adj" fmla="val 93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ea typeface="+mn-ea"/>
              <a:cs typeface="Arial" panose="020B0604020202020204" pitchFamily="34" charset="0"/>
            </a:endParaRPr>
          </a:p>
        </p:txBody>
      </p:sp>
      <p:sp>
        <p:nvSpPr>
          <p:cNvPr id="8" name="Freeform 7">
            <a:extLst>
              <a:ext uri="{FF2B5EF4-FFF2-40B4-BE49-F238E27FC236}">
                <a16:creationId xmlns:a16="http://schemas.microsoft.com/office/drawing/2014/main" id="{2B8D494B-D014-2489-B01E-A22D4CADAED4}"/>
              </a:ext>
            </a:extLst>
          </p:cNvPr>
          <p:cNvSpPr>
            <a:spLocks/>
          </p:cNvSpPr>
          <p:nvPr/>
        </p:nvSpPr>
        <p:spPr bwMode="auto">
          <a:xfrm>
            <a:off x="441460" y="1832255"/>
            <a:ext cx="2149960" cy="408898"/>
          </a:xfrm>
          <a:custGeom>
            <a:avLst/>
            <a:gdLst>
              <a:gd name="T0" fmla="*/ 3068 w 3068"/>
              <a:gd name="T1" fmla="*/ 888 h 888"/>
              <a:gd name="T2" fmla="*/ 836 w 3068"/>
              <a:gd name="T3" fmla="*/ 888 h 888"/>
              <a:gd name="T4" fmla="*/ 0 w 3068"/>
              <a:gd name="T5" fmla="*/ 0 h 888"/>
              <a:gd name="T6" fmla="*/ 1929 w 3068"/>
              <a:gd name="T7" fmla="*/ 0 h 888"/>
              <a:gd name="T8" fmla="*/ 2440 w 3068"/>
              <a:gd name="T9" fmla="*/ 221 h 888"/>
              <a:gd name="T10" fmla="*/ 3068 w 3068"/>
              <a:gd name="T11" fmla="*/ 888 h 888"/>
            </a:gdLst>
            <a:ahLst/>
            <a:cxnLst>
              <a:cxn ang="0">
                <a:pos x="T0" y="T1"/>
              </a:cxn>
              <a:cxn ang="0">
                <a:pos x="T2" y="T3"/>
              </a:cxn>
              <a:cxn ang="0">
                <a:pos x="T4" y="T5"/>
              </a:cxn>
              <a:cxn ang="0">
                <a:pos x="T6" y="T7"/>
              </a:cxn>
              <a:cxn ang="0">
                <a:pos x="T8" y="T9"/>
              </a:cxn>
              <a:cxn ang="0">
                <a:pos x="T10" y="T11"/>
              </a:cxn>
            </a:cxnLst>
            <a:rect l="0" t="0" r="r" b="b"/>
            <a:pathLst>
              <a:path w="3068" h="888">
                <a:moveTo>
                  <a:pt x="3068" y="888"/>
                </a:moveTo>
                <a:cubicBezTo>
                  <a:pt x="836" y="888"/>
                  <a:pt x="836" y="888"/>
                  <a:pt x="836" y="888"/>
                </a:cubicBezTo>
                <a:cubicBezTo>
                  <a:pt x="0" y="0"/>
                  <a:pt x="0" y="0"/>
                  <a:pt x="0" y="0"/>
                </a:cubicBezTo>
                <a:cubicBezTo>
                  <a:pt x="1929" y="0"/>
                  <a:pt x="1929" y="0"/>
                  <a:pt x="1929" y="0"/>
                </a:cubicBezTo>
                <a:cubicBezTo>
                  <a:pt x="2122" y="0"/>
                  <a:pt x="2307" y="80"/>
                  <a:pt x="2440" y="221"/>
                </a:cubicBezTo>
                <a:lnTo>
                  <a:pt x="3068" y="888"/>
                </a:lnTo>
                <a:close/>
              </a:path>
            </a:pathLst>
          </a:custGeom>
          <a:solidFill>
            <a:srgbClr val="0084B0"/>
          </a:solidFill>
          <a:ln>
            <a:noFill/>
          </a:ln>
        </p:spPr>
        <p:txBody>
          <a:bodyPr vert="horz" wrap="square" lIns="109728" tIns="54864" rIns="109728" bIns="54864" numCol="1" anchor="t" anchorCtr="0" compatLnSpc="1">
            <a:prstTxWarp prst="textNoShape">
              <a:avLst/>
            </a:prstTxWarp>
          </a:bodyPr>
          <a:lstStyle/>
          <a:p>
            <a:pPr marL="0" marR="0" lvl="0" indent="0" algn="ctr" defTabSz="54864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E72A87"/>
              </a:solidFill>
              <a:effectLst/>
              <a:uLnTx/>
              <a:uFillTx/>
              <a:ea typeface="+mn-ea"/>
              <a:cs typeface="Arial" panose="020B0604020202020204" pitchFamily="34" charset="0"/>
            </a:endParaRPr>
          </a:p>
        </p:txBody>
      </p:sp>
      <p:sp>
        <p:nvSpPr>
          <p:cNvPr id="9" name="Freeform 8">
            <a:extLst>
              <a:ext uri="{FF2B5EF4-FFF2-40B4-BE49-F238E27FC236}">
                <a16:creationId xmlns:a16="http://schemas.microsoft.com/office/drawing/2014/main" id="{D1A041E1-170A-9EF9-A364-6149A6D38E25}"/>
              </a:ext>
            </a:extLst>
          </p:cNvPr>
          <p:cNvSpPr>
            <a:spLocks/>
          </p:cNvSpPr>
          <p:nvPr/>
        </p:nvSpPr>
        <p:spPr bwMode="auto">
          <a:xfrm>
            <a:off x="441460" y="2241153"/>
            <a:ext cx="2149960" cy="407389"/>
          </a:xfrm>
          <a:custGeom>
            <a:avLst/>
            <a:gdLst>
              <a:gd name="T0" fmla="*/ 3068 w 3068"/>
              <a:gd name="T1" fmla="*/ 0 h 888"/>
              <a:gd name="T2" fmla="*/ 836 w 3068"/>
              <a:gd name="T3" fmla="*/ 0 h 888"/>
              <a:gd name="T4" fmla="*/ 0 w 3068"/>
              <a:gd name="T5" fmla="*/ 888 h 888"/>
              <a:gd name="T6" fmla="*/ 1929 w 3068"/>
              <a:gd name="T7" fmla="*/ 888 h 888"/>
              <a:gd name="T8" fmla="*/ 2440 w 3068"/>
              <a:gd name="T9" fmla="*/ 667 h 888"/>
              <a:gd name="T10" fmla="*/ 3068 w 3068"/>
              <a:gd name="T11" fmla="*/ 0 h 888"/>
            </a:gdLst>
            <a:ahLst/>
            <a:cxnLst>
              <a:cxn ang="0">
                <a:pos x="T0" y="T1"/>
              </a:cxn>
              <a:cxn ang="0">
                <a:pos x="T2" y="T3"/>
              </a:cxn>
              <a:cxn ang="0">
                <a:pos x="T4" y="T5"/>
              </a:cxn>
              <a:cxn ang="0">
                <a:pos x="T6" y="T7"/>
              </a:cxn>
              <a:cxn ang="0">
                <a:pos x="T8" y="T9"/>
              </a:cxn>
              <a:cxn ang="0">
                <a:pos x="T10" y="T11"/>
              </a:cxn>
            </a:cxnLst>
            <a:rect l="0" t="0" r="r" b="b"/>
            <a:pathLst>
              <a:path w="3068" h="888">
                <a:moveTo>
                  <a:pt x="3068" y="0"/>
                </a:moveTo>
                <a:cubicBezTo>
                  <a:pt x="836" y="0"/>
                  <a:pt x="836" y="0"/>
                  <a:pt x="836" y="0"/>
                </a:cubicBezTo>
                <a:cubicBezTo>
                  <a:pt x="0" y="888"/>
                  <a:pt x="0" y="888"/>
                  <a:pt x="0" y="888"/>
                </a:cubicBezTo>
                <a:cubicBezTo>
                  <a:pt x="1929" y="888"/>
                  <a:pt x="1929" y="888"/>
                  <a:pt x="1929" y="888"/>
                </a:cubicBezTo>
                <a:cubicBezTo>
                  <a:pt x="2122" y="888"/>
                  <a:pt x="2307" y="808"/>
                  <a:pt x="2440" y="667"/>
                </a:cubicBezTo>
                <a:lnTo>
                  <a:pt x="3068" y="0"/>
                </a:lnTo>
                <a:close/>
              </a:path>
            </a:pathLst>
          </a:custGeom>
          <a:solidFill>
            <a:schemeClr val="accent1"/>
          </a:solidFill>
          <a:ln>
            <a:noFill/>
          </a:ln>
        </p:spPr>
        <p:txBody>
          <a:bodyPr vert="horz" wrap="square" lIns="109728" tIns="54864" rIns="109728" bIns="54864" numCol="1" anchor="t" anchorCtr="0" compatLnSpc="1">
            <a:prstTxWarp prst="textNoShape">
              <a:avLst/>
            </a:prstTxWarp>
          </a:bodyPr>
          <a:lstStyle/>
          <a:p>
            <a:pPr marL="0" marR="0" lvl="0" indent="0" algn="l" defTabSz="54864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0" name="TextBox 9">
            <a:extLst>
              <a:ext uri="{FF2B5EF4-FFF2-40B4-BE49-F238E27FC236}">
                <a16:creationId xmlns:a16="http://schemas.microsoft.com/office/drawing/2014/main" id="{6B2E31BC-CC5D-629B-9DFE-BF1D407FEC7A}"/>
              </a:ext>
            </a:extLst>
          </p:cNvPr>
          <p:cNvSpPr txBox="1"/>
          <p:nvPr/>
        </p:nvSpPr>
        <p:spPr>
          <a:xfrm>
            <a:off x="1123859" y="1922707"/>
            <a:ext cx="9156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ea typeface="+mn-ea"/>
                <a:cs typeface="Arial" panose="020B0604020202020204" pitchFamily="34" charset="0"/>
              </a:rPr>
              <a:t>Reaching</a:t>
            </a:r>
            <a:endParaRPr kumimoji="0" lang="en-VN" sz="1100" b="1" i="0" u="none" strike="noStrike" kern="1200" cap="none" spc="0" normalizeH="0" baseline="0" noProof="0" dirty="0">
              <a:ln>
                <a:noFill/>
              </a:ln>
              <a:solidFill>
                <a:prstClr val="white"/>
              </a:solidFill>
              <a:effectLst/>
              <a:uLnTx/>
              <a:uFillTx/>
              <a:ea typeface="+mn-ea"/>
              <a:cs typeface="Arial" panose="020B0604020202020204" pitchFamily="34" charset="0"/>
            </a:endParaRPr>
          </a:p>
        </p:txBody>
      </p:sp>
      <p:sp>
        <p:nvSpPr>
          <p:cNvPr id="11" name="Rectangle 10">
            <a:extLst>
              <a:ext uri="{FF2B5EF4-FFF2-40B4-BE49-F238E27FC236}">
                <a16:creationId xmlns:a16="http://schemas.microsoft.com/office/drawing/2014/main" id="{216B27C7-7DFA-4F98-A472-B7F6FE109430}"/>
              </a:ext>
            </a:extLst>
          </p:cNvPr>
          <p:cNvSpPr/>
          <p:nvPr/>
        </p:nvSpPr>
        <p:spPr>
          <a:xfrm>
            <a:off x="761541" y="2736629"/>
            <a:ext cx="1637283" cy="461665"/>
          </a:xfrm>
          <a:prstGeom prst="rect">
            <a:avLst/>
          </a:prstGeom>
        </p:spPr>
        <p:txBody>
          <a:bodyPr wrap="square">
            <a:spAutoFit/>
          </a:bodyPr>
          <a:lstStyle/>
          <a:p>
            <a:pPr marL="0" marR="0" lvl="0" indent="0" algn="l" defTabSz="91436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ea typeface="+mn-ea"/>
                <a:cs typeface="Arial" panose="020B0604020202020204" pitchFamily="34" charset="0"/>
              </a:rPr>
              <a:t>Online</a:t>
            </a:r>
            <a:r>
              <a:rPr kumimoji="0" lang="en-US" sz="1200" b="1" i="0" u="none" strike="noStrike" kern="1200" cap="none" spc="0" normalizeH="0" baseline="0" noProof="0" dirty="0">
                <a:ln>
                  <a:noFill/>
                </a:ln>
                <a:solidFill>
                  <a:prstClr val="white"/>
                </a:solidFill>
                <a:effectLst/>
                <a:uLnTx/>
                <a:uFillTx/>
                <a:ea typeface="+mn-ea"/>
                <a:cs typeface="Arial" panose="020B0604020202020204" pitchFamily="34" charset="0"/>
              </a:rPr>
              <a:t>/offline demand creation  </a:t>
            </a:r>
          </a:p>
        </p:txBody>
      </p:sp>
      <p:sp>
        <p:nvSpPr>
          <p:cNvPr id="12" name="Rectangle 11">
            <a:extLst>
              <a:ext uri="{FF2B5EF4-FFF2-40B4-BE49-F238E27FC236}">
                <a16:creationId xmlns:a16="http://schemas.microsoft.com/office/drawing/2014/main" id="{2E7C0761-792B-142B-73CE-2781FFDB6436}"/>
              </a:ext>
            </a:extLst>
          </p:cNvPr>
          <p:cNvSpPr/>
          <p:nvPr/>
        </p:nvSpPr>
        <p:spPr>
          <a:xfrm>
            <a:off x="735337" y="3182387"/>
            <a:ext cx="1772414" cy="1954381"/>
          </a:xfrm>
          <a:prstGeom prst="rect">
            <a:avLst/>
          </a:prstGeom>
        </p:spPr>
        <p:txBody>
          <a:bodyPr wrap="square">
            <a:spAutoFit/>
          </a:bodyPr>
          <a:lstStyle/>
          <a:p>
            <a:pPr marL="171450" marR="0" lvl="0" indent="-1714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rPr>
              <a:t>Co-create and co-implement demand creation campaigns with KP communities</a:t>
            </a:r>
          </a:p>
          <a:p>
            <a:pPr marL="171450" marR="0" lvl="0" indent="-1714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endParaRPr>
          </a:p>
          <a:p>
            <a:pPr marL="171450" marR="0" lvl="0" indent="-1714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rPr>
              <a:t>CBO-clinic partnership in demand creation activities </a:t>
            </a:r>
          </a:p>
          <a:p>
            <a:pPr marL="171450" marR="0" lvl="0" indent="-1714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endParaRPr>
          </a:p>
        </p:txBody>
      </p:sp>
      <p:sp>
        <p:nvSpPr>
          <p:cNvPr id="13" name="Rounded Rectangle 54">
            <a:extLst>
              <a:ext uri="{FF2B5EF4-FFF2-40B4-BE49-F238E27FC236}">
                <a16:creationId xmlns:a16="http://schemas.microsoft.com/office/drawing/2014/main" id="{C9D62DF6-3CE2-FA40-E5CD-C079D9F1417B}"/>
              </a:ext>
            </a:extLst>
          </p:cNvPr>
          <p:cNvSpPr/>
          <p:nvPr/>
        </p:nvSpPr>
        <p:spPr>
          <a:xfrm>
            <a:off x="2664316" y="2227262"/>
            <a:ext cx="1907546" cy="2703580"/>
          </a:xfrm>
          <a:prstGeom prst="roundRect">
            <a:avLst>
              <a:gd name="adj" fmla="val 93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ea typeface="+mn-ea"/>
              <a:cs typeface="Arial" panose="020B0604020202020204" pitchFamily="34" charset="0"/>
            </a:endParaRPr>
          </a:p>
        </p:txBody>
      </p:sp>
      <p:sp>
        <p:nvSpPr>
          <p:cNvPr id="14" name="Freeform 5">
            <a:extLst>
              <a:ext uri="{FF2B5EF4-FFF2-40B4-BE49-F238E27FC236}">
                <a16:creationId xmlns:a16="http://schemas.microsoft.com/office/drawing/2014/main" id="{BA5055D2-7D5B-AC44-0D6B-A4C7B40E6ED7}"/>
              </a:ext>
            </a:extLst>
          </p:cNvPr>
          <p:cNvSpPr>
            <a:spLocks/>
          </p:cNvSpPr>
          <p:nvPr/>
        </p:nvSpPr>
        <p:spPr bwMode="auto">
          <a:xfrm>
            <a:off x="2506661" y="1832255"/>
            <a:ext cx="2149960" cy="408898"/>
          </a:xfrm>
          <a:custGeom>
            <a:avLst/>
            <a:gdLst>
              <a:gd name="T0" fmla="*/ 3068 w 3068"/>
              <a:gd name="T1" fmla="*/ 888 h 888"/>
              <a:gd name="T2" fmla="*/ 836 w 3068"/>
              <a:gd name="T3" fmla="*/ 888 h 888"/>
              <a:gd name="T4" fmla="*/ 0 w 3068"/>
              <a:gd name="T5" fmla="*/ 0 h 888"/>
              <a:gd name="T6" fmla="*/ 1929 w 3068"/>
              <a:gd name="T7" fmla="*/ 0 h 888"/>
              <a:gd name="T8" fmla="*/ 2440 w 3068"/>
              <a:gd name="T9" fmla="*/ 221 h 888"/>
              <a:gd name="T10" fmla="*/ 3068 w 3068"/>
              <a:gd name="T11" fmla="*/ 888 h 888"/>
            </a:gdLst>
            <a:ahLst/>
            <a:cxnLst>
              <a:cxn ang="0">
                <a:pos x="T0" y="T1"/>
              </a:cxn>
              <a:cxn ang="0">
                <a:pos x="T2" y="T3"/>
              </a:cxn>
              <a:cxn ang="0">
                <a:pos x="T4" y="T5"/>
              </a:cxn>
              <a:cxn ang="0">
                <a:pos x="T6" y="T7"/>
              </a:cxn>
              <a:cxn ang="0">
                <a:pos x="T8" y="T9"/>
              </a:cxn>
              <a:cxn ang="0">
                <a:pos x="T10" y="T11"/>
              </a:cxn>
            </a:cxnLst>
            <a:rect l="0" t="0" r="r" b="b"/>
            <a:pathLst>
              <a:path w="3068" h="888">
                <a:moveTo>
                  <a:pt x="3068" y="888"/>
                </a:moveTo>
                <a:cubicBezTo>
                  <a:pt x="836" y="888"/>
                  <a:pt x="836" y="888"/>
                  <a:pt x="836" y="888"/>
                </a:cubicBezTo>
                <a:cubicBezTo>
                  <a:pt x="0" y="0"/>
                  <a:pt x="0" y="0"/>
                  <a:pt x="0" y="0"/>
                </a:cubicBezTo>
                <a:cubicBezTo>
                  <a:pt x="1929" y="0"/>
                  <a:pt x="1929" y="0"/>
                  <a:pt x="1929" y="0"/>
                </a:cubicBezTo>
                <a:cubicBezTo>
                  <a:pt x="2122" y="0"/>
                  <a:pt x="2307" y="80"/>
                  <a:pt x="2440" y="221"/>
                </a:cubicBezTo>
                <a:lnTo>
                  <a:pt x="3068" y="888"/>
                </a:lnTo>
                <a:close/>
              </a:path>
            </a:pathLst>
          </a:custGeom>
          <a:solidFill>
            <a:srgbClr val="0084B0"/>
          </a:solidFill>
          <a:ln>
            <a:noFill/>
          </a:ln>
        </p:spPr>
        <p:txBody>
          <a:bodyPr vert="horz" wrap="square" lIns="109728" tIns="54864" rIns="109728" bIns="54864" numCol="1" anchor="t" anchorCtr="0" compatLnSpc="1">
            <a:prstTxWarp prst="textNoShape">
              <a:avLst/>
            </a:prstTxWarp>
          </a:bodyPr>
          <a:lstStyle/>
          <a:p>
            <a:pPr marL="0" marR="0" lvl="0" indent="0" algn="ctr" defTabSz="54864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E72A87"/>
              </a:solidFill>
              <a:effectLst/>
              <a:uLnTx/>
              <a:uFillTx/>
              <a:ea typeface="+mn-ea"/>
              <a:cs typeface="Arial" panose="020B0604020202020204" pitchFamily="34" charset="0"/>
            </a:endParaRPr>
          </a:p>
        </p:txBody>
      </p:sp>
      <p:sp>
        <p:nvSpPr>
          <p:cNvPr id="15" name="Freeform 6">
            <a:extLst>
              <a:ext uri="{FF2B5EF4-FFF2-40B4-BE49-F238E27FC236}">
                <a16:creationId xmlns:a16="http://schemas.microsoft.com/office/drawing/2014/main" id="{7171F069-A0CF-B89C-A1FD-FCE488CCD659}"/>
              </a:ext>
            </a:extLst>
          </p:cNvPr>
          <p:cNvSpPr>
            <a:spLocks/>
          </p:cNvSpPr>
          <p:nvPr/>
        </p:nvSpPr>
        <p:spPr bwMode="auto">
          <a:xfrm>
            <a:off x="2506661" y="2241153"/>
            <a:ext cx="2149960" cy="407389"/>
          </a:xfrm>
          <a:custGeom>
            <a:avLst/>
            <a:gdLst>
              <a:gd name="T0" fmla="*/ 3068 w 3068"/>
              <a:gd name="T1" fmla="*/ 0 h 888"/>
              <a:gd name="T2" fmla="*/ 836 w 3068"/>
              <a:gd name="T3" fmla="*/ 0 h 888"/>
              <a:gd name="T4" fmla="*/ 0 w 3068"/>
              <a:gd name="T5" fmla="*/ 888 h 888"/>
              <a:gd name="T6" fmla="*/ 1929 w 3068"/>
              <a:gd name="T7" fmla="*/ 888 h 888"/>
              <a:gd name="T8" fmla="*/ 2440 w 3068"/>
              <a:gd name="T9" fmla="*/ 667 h 888"/>
              <a:gd name="T10" fmla="*/ 3068 w 3068"/>
              <a:gd name="T11" fmla="*/ 0 h 888"/>
            </a:gdLst>
            <a:ahLst/>
            <a:cxnLst>
              <a:cxn ang="0">
                <a:pos x="T0" y="T1"/>
              </a:cxn>
              <a:cxn ang="0">
                <a:pos x="T2" y="T3"/>
              </a:cxn>
              <a:cxn ang="0">
                <a:pos x="T4" y="T5"/>
              </a:cxn>
              <a:cxn ang="0">
                <a:pos x="T6" y="T7"/>
              </a:cxn>
              <a:cxn ang="0">
                <a:pos x="T8" y="T9"/>
              </a:cxn>
              <a:cxn ang="0">
                <a:pos x="T10" y="T11"/>
              </a:cxn>
            </a:cxnLst>
            <a:rect l="0" t="0" r="r" b="b"/>
            <a:pathLst>
              <a:path w="3068" h="888">
                <a:moveTo>
                  <a:pt x="3068" y="0"/>
                </a:moveTo>
                <a:cubicBezTo>
                  <a:pt x="836" y="0"/>
                  <a:pt x="836" y="0"/>
                  <a:pt x="836" y="0"/>
                </a:cubicBezTo>
                <a:cubicBezTo>
                  <a:pt x="0" y="888"/>
                  <a:pt x="0" y="888"/>
                  <a:pt x="0" y="888"/>
                </a:cubicBezTo>
                <a:cubicBezTo>
                  <a:pt x="1929" y="888"/>
                  <a:pt x="1929" y="888"/>
                  <a:pt x="1929" y="888"/>
                </a:cubicBezTo>
                <a:cubicBezTo>
                  <a:pt x="2122" y="888"/>
                  <a:pt x="2307" y="808"/>
                  <a:pt x="2440" y="667"/>
                </a:cubicBezTo>
                <a:lnTo>
                  <a:pt x="3068" y="0"/>
                </a:lnTo>
                <a:close/>
              </a:path>
            </a:pathLst>
          </a:custGeom>
          <a:solidFill>
            <a:schemeClr val="accent1"/>
          </a:solidFill>
          <a:ln>
            <a:noFill/>
          </a:ln>
        </p:spPr>
        <p:txBody>
          <a:bodyPr vert="horz" wrap="square" lIns="109728" tIns="54864" rIns="109728" bIns="54864" numCol="1" anchor="t" anchorCtr="0" compatLnSpc="1">
            <a:prstTxWarp prst="textNoShape">
              <a:avLst/>
            </a:prstTxWarp>
          </a:bodyPr>
          <a:lstStyle/>
          <a:p>
            <a:pPr marL="0" marR="0" lvl="0" indent="0" algn="l" defTabSz="54864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6" name="TextBox 15">
            <a:extLst>
              <a:ext uri="{FF2B5EF4-FFF2-40B4-BE49-F238E27FC236}">
                <a16:creationId xmlns:a16="http://schemas.microsoft.com/office/drawing/2014/main" id="{BD440916-774E-E3D7-BA09-9351187CF41A}"/>
              </a:ext>
            </a:extLst>
          </p:cNvPr>
          <p:cNvSpPr txBox="1"/>
          <p:nvPr/>
        </p:nvSpPr>
        <p:spPr>
          <a:xfrm>
            <a:off x="3157939" y="1922019"/>
            <a:ext cx="97494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ea typeface="+mn-ea"/>
                <a:cs typeface="Arial" panose="020B0604020202020204" pitchFamily="34" charset="0"/>
              </a:rPr>
              <a:t>Screening</a:t>
            </a:r>
            <a:endParaRPr kumimoji="0" lang="en-VN" sz="1100" b="1" i="0" u="none" strike="noStrike" kern="1200" cap="none" spc="0" normalizeH="0" baseline="0" noProof="0" dirty="0">
              <a:ln>
                <a:noFill/>
              </a:ln>
              <a:solidFill>
                <a:prstClr val="white"/>
              </a:solidFill>
              <a:effectLst/>
              <a:uLnTx/>
              <a:uFillTx/>
              <a:ea typeface="+mn-ea"/>
              <a:cs typeface="Arial" panose="020B0604020202020204" pitchFamily="34" charset="0"/>
            </a:endParaRPr>
          </a:p>
        </p:txBody>
      </p:sp>
      <p:sp>
        <p:nvSpPr>
          <p:cNvPr id="17" name="Rectangle 16">
            <a:extLst>
              <a:ext uri="{FF2B5EF4-FFF2-40B4-BE49-F238E27FC236}">
                <a16:creationId xmlns:a16="http://schemas.microsoft.com/office/drawing/2014/main" id="{1AFD60B8-A0A3-C7B8-FDEE-05A78F7610B0}"/>
              </a:ext>
            </a:extLst>
          </p:cNvPr>
          <p:cNvSpPr/>
          <p:nvPr/>
        </p:nvSpPr>
        <p:spPr>
          <a:xfrm>
            <a:off x="2799446" y="2722981"/>
            <a:ext cx="1740342" cy="646331"/>
          </a:xfrm>
          <a:prstGeom prst="rect">
            <a:avLst/>
          </a:prstGeom>
        </p:spPr>
        <p:txBody>
          <a:bodyPr wrap="square">
            <a:spAutoFit/>
          </a:bodyPr>
          <a:lstStyle/>
          <a:p>
            <a:pPr marL="0" marR="0" lvl="0" indent="0" algn="l" defTabSz="91436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ea typeface="+mn-ea"/>
                <a:cs typeface="Arial" panose="020B0604020202020204" pitchFamily="34" charset="0"/>
              </a:rPr>
              <a:t>Community-led and </a:t>
            </a:r>
            <a:r>
              <a:rPr kumimoji="0" lang="en-US" sz="1100" b="1" i="0" u="none" strike="noStrike" kern="1200" cap="none" spc="0" normalizeH="0" baseline="0" noProof="0" dirty="0">
                <a:ln>
                  <a:noFill/>
                </a:ln>
                <a:solidFill>
                  <a:prstClr val="white"/>
                </a:solidFill>
                <a:effectLst/>
                <a:uLnTx/>
                <a:uFillTx/>
                <a:ea typeface="+mn-ea"/>
                <a:cs typeface="Arial" panose="020B0604020202020204" pitchFamily="34" charset="0"/>
              </a:rPr>
              <a:t>facility-based</a:t>
            </a:r>
            <a:r>
              <a:rPr kumimoji="0" lang="en-US" sz="1200" b="1" i="0" u="none" strike="noStrike" kern="1200" cap="none" spc="0" normalizeH="0" baseline="0" noProof="0" dirty="0">
                <a:ln>
                  <a:noFill/>
                </a:ln>
                <a:solidFill>
                  <a:prstClr val="white"/>
                </a:solidFill>
                <a:effectLst/>
                <a:uLnTx/>
                <a:uFillTx/>
                <a:ea typeface="+mn-ea"/>
                <a:cs typeface="Arial" panose="020B0604020202020204" pitchFamily="34" charset="0"/>
              </a:rPr>
              <a:t> testing </a:t>
            </a:r>
          </a:p>
        </p:txBody>
      </p:sp>
      <p:sp>
        <p:nvSpPr>
          <p:cNvPr id="18" name="Rectangle 17">
            <a:extLst>
              <a:ext uri="{FF2B5EF4-FFF2-40B4-BE49-F238E27FC236}">
                <a16:creationId xmlns:a16="http://schemas.microsoft.com/office/drawing/2014/main" id="{A8DD20B3-3156-E50D-3C6E-5401297438C5}"/>
              </a:ext>
            </a:extLst>
          </p:cNvPr>
          <p:cNvSpPr/>
          <p:nvPr/>
        </p:nvSpPr>
        <p:spPr>
          <a:xfrm>
            <a:off x="2783410" y="3344373"/>
            <a:ext cx="1772414" cy="1615827"/>
          </a:xfrm>
          <a:prstGeom prst="rect">
            <a:avLst/>
          </a:prstGeom>
        </p:spPr>
        <p:txBody>
          <a:bodyPr wrap="square">
            <a:spAutoFit/>
          </a:bodyPr>
          <a:lstStyle/>
          <a:p>
            <a:pPr marL="171450" marR="0" lvl="0" indent="-1714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rPr>
              <a:t>Counseling and testing for HBV/HCV</a:t>
            </a:r>
            <a:r>
              <a:rPr lang="en-US" sz="1100" dirty="0">
                <a:solidFill>
                  <a:prstClr val="white"/>
                </a:solidFill>
                <a:cs typeface="Arial" panose="020B0604020202020204" pitchFamily="34" charset="0"/>
              </a:rPr>
              <a:t> </a:t>
            </a:r>
            <a:r>
              <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rPr>
              <a:t>using a single RDT </a:t>
            </a:r>
          </a:p>
          <a:p>
            <a:pPr marL="171450" marR="0" lvl="0" indent="-1714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endParaRPr>
          </a:p>
          <a:p>
            <a:pPr marL="171450" marR="0" lvl="0" indent="-171450" algn="l" defTabSz="9143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rPr>
              <a:t>Referral and linkage to confirmatory testing and/or diagnosis</a:t>
            </a:r>
          </a:p>
        </p:txBody>
      </p:sp>
      <p:sp>
        <p:nvSpPr>
          <p:cNvPr id="19" name="Rounded Rectangle 61">
            <a:extLst>
              <a:ext uri="{FF2B5EF4-FFF2-40B4-BE49-F238E27FC236}">
                <a16:creationId xmlns:a16="http://schemas.microsoft.com/office/drawing/2014/main" id="{1FAFAA4B-063A-4C7C-89CF-D60FB359F0BA}"/>
              </a:ext>
            </a:extLst>
          </p:cNvPr>
          <p:cNvSpPr/>
          <p:nvPr/>
        </p:nvSpPr>
        <p:spPr>
          <a:xfrm>
            <a:off x="4726212" y="2227262"/>
            <a:ext cx="1910851" cy="2703580"/>
          </a:xfrm>
          <a:prstGeom prst="roundRect">
            <a:avLst>
              <a:gd name="adj" fmla="val 93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ea typeface="+mn-ea"/>
              <a:cs typeface="Arial" panose="020B0604020202020204" pitchFamily="34" charset="0"/>
            </a:endParaRPr>
          </a:p>
        </p:txBody>
      </p:sp>
      <p:sp>
        <p:nvSpPr>
          <p:cNvPr id="24" name="Freeform 5">
            <a:extLst>
              <a:ext uri="{FF2B5EF4-FFF2-40B4-BE49-F238E27FC236}">
                <a16:creationId xmlns:a16="http://schemas.microsoft.com/office/drawing/2014/main" id="{841EEFC6-A9CE-BA11-D003-D901FD691114}"/>
              </a:ext>
            </a:extLst>
          </p:cNvPr>
          <p:cNvSpPr>
            <a:spLocks/>
          </p:cNvSpPr>
          <p:nvPr/>
        </p:nvSpPr>
        <p:spPr bwMode="auto">
          <a:xfrm>
            <a:off x="4571862" y="1832255"/>
            <a:ext cx="2149960" cy="408898"/>
          </a:xfrm>
          <a:custGeom>
            <a:avLst/>
            <a:gdLst>
              <a:gd name="T0" fmla="*/ 3068 w 3068"/>
              <a:gd name="T1" fmla="*/ 888 h 888"/>
              <a:gd name="T2" fmla="*/ 836 w 3068"/>
              <a:gd name="T3" fmla="*/ 888 h 888"/>
              <a:gd name="T4" fmla="*/ 0 w 3068"/>
              <a:gd name="T5" fmla="*/ 0 h 888"/>
              <a:gd name="T6" fmla="*/ 1929 w 3068"/>
              <a:gd name="T7" fmla="*/ 0 h 888"/>
              <a:gd name="T8" fmla="*/ 2440 w 3068"/>
              <a:gd name="T9" fmla="*/ 221 h 888"/>
              <a:gd name="T10" fmla="*/ 3068 w 3068"/>
              <a:gd name="T11" fmla="*/ 888 h 888"/>
            </a:gdLst>
            <a:ahLst/>
            <a:cxnLst>
              <a:cxn ang="0">
                <a:pos x="T0" y="T1"/>
              </a:cxn>
              <a:cxn ang="0">
                <a:pos x="T2" y="T3"/>
              </a:cxn>
              <a:cxn ang="0">
                <a:pos x="T4" y="T5"/>
              </a:cxn>
              <a:cxn ang="0">
                <a:pos x="T6" y="T7"/>
              </a:cxn>
              <a:cxn ang="0">
                <a:pos x="T8" y="T9"/>
              </a:cxn>
              <a:cxn ang="0">
                <a:pos x="T10" y="T11"/>
              </a:cxn>
            </a:cxnLst>
            <a:rect l="0" t="0" r="r" b="b"/>
            <a:pathLst>
              <a:path w="3068" h="888">
                <a:moveTo>
                  <a:pt x="3068" y="888"/>
                </a:moveTo>
                <a:cubicBezTo>
                  <a:pt x="836" y="888"/>
                  <a:pt x="836" y="888"/>
                  <a:pt x="836" y="888"/>
                </a:cubicBezTo>
                <a:cubicBezTo>
                  <a:pt x="0" y="0"/>
                  <a:pt x="0" y="0"/>
                  <a:pt x="0" y="0"/>
                </a:cubicBezTo>
                <a:cubicBezTo>
                  <a:pt x="1929" y="0"/>
                  <a:pt x="1929" y="0"/>
                  <a:pt x="1929" y="0"/>
                </a:cubicBezTo>
                <a:cubicBezTo>
                  <a:pt x="2122" y="0"/>
                  <a:pt x="2307" y="80"/>
                  <a:pt x="2440" y="221"/>
                </a:cubicBezTo>
                <a:lnTo>
                  <a:pt x="3068" y="888"/>
                </a:lnTo>
                <a:close/>
              </a:path>
            </a:pathLst>
          </a:custGeom>
          <a:solidFill>
            <a:srgbClr val="0084B0"/>
          </a:solidFill>
          <a:ln>
            <a:noFill/>
          </a:ln>
        </p:spPr>
        <p:txBody>
          <a:bodyPr vert="horz" wrap="square" lIns="109728" tIns="54864" rIns="109728" bIns="54864" numCol="1" anchor="t" anchorCtr="0" compatLnSpc="1">
            <a:prstTxWarp prst="textNoShape">
              <a:avLst/>
            </a:prstTxWarp>
          </a:bodyPr>
          <a:lstStyle/>
          <a:p>
            <a:pPr marL="0" marR="0" lvl="0" indent="0" algn="ctr" defTabSz="54864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E72A87"/>
              </a:solidFill>
              <a:effectLst/>
              <a:uLnTx/>
              <a:uFillTx/>
              <a:ea typeface="+mn-ea"/>
              <a:cs typeface="Arial" panose="020B0604020202020204" pitchFamily="34" charset="0"/>
            </a:endParaRPr>
          </a:p>
        </p:txBody>
      </p:sp>
      <p:sp>
        <p:nvSpPr>
          <p:cNvPr id="25" name="Freeform 6">
            <a:extLst>
              <a:ext uri="{FF2B5EF4-FFF2-40B4-BE49-F238E27FC236}">
                <a16:creationId xmlns:a16="http://schemas.microsoft.com/office/drawing/2014/main" id="{21580A93-9CC2-40B6-CF29-D8DFC3C5419C}"/>
              </a:ext>
            </a:extLst>
          </p:cNvPr>
          <p:cNvSpPr>
            <a:spLocks/>
          </p:cNvSpPr>
          <p:nvPr/>
        </p:nvSpPr>
        <p:spPr bwMode="auto">
          <a:xfrm>
            <a:off x="4571862" y="2241153"/>
            <a:ext cx="2149960" cy="407389"/>
          </a:xfrm>
          <a:custGeom>
            <a:avLst/>
            <a:gdLst>
              <a:gd name="T0" fmla="*/ 3068 w 3068"/>
              <a:gd name="T1" fmla="*/ 0 h 888"/>
              <a:gd name="T2" fmla="*/ 836 w 3068"/>
              <a:gd name="T3" fmla="*/ 0 h 888"/>
              <a:gd name="T4" fmla="*/ 0 w 3068"/>
              <a:gd name="T5" fmla="*/ 888 h 888"/>
              <a:gd name="T6" fmla="*/ 1929 w 3068"/>
              <a:gd name="T7" fmla="*/ 888 h 888"/>
              <a:gd name="T8" fmla="*/ 2440 w 3068"/>
              <a:gd name="T9" fmla="*/ 667 h 888"/>
              <a:gd name="T10" fmla="*/ 3068 w 3068"/>
              <a:gd name="T11" fmla="*/ 0 h 888"/>
            </a:gdLst>
            <a:ahLst/>
            <a:cxnLst>
              <a:cxn ang="0">
                <a:pos x="T0" y="T1"/>
              </a:cxn>
              <a:cxn ang="0">
                <a:pos x="T2" y="T3"/>
              </a:cxn>
              <a:cxn ang="0">
                <a:pos x="T4" y="T5"/>
              </a:cxn>
              <a:cxn ang="0">
                <a:pos x="T6" y="T7"/>
              </a:cxn>
              <a:cxn ang="0">
                <a:pos x="T8" y="T9"/>
              </a:cxn>
              <a:cxn ang="0">
                <a:pos x="T10" y="T11"/>
              </a:cxn>
            </a:cxnLst>
            <a:rect l="0" t="0" r="r" b="b"/>
            <a:pathLst>
              <a:path w="3068" h="888">
                <a:moveTo>
                  <a:pt x="3068" y="0"/>
                </a:moveTo>
                <a:cubicBezTo>
                  <a:pt x="836" y="0"/>
                  <a:pt x="836" y="0"/>
                  <a:pt x="836" y="0"/>
                </a:cubicBezTo>
                <a:cubicBezTo>
                  <a:pt x="0" y="888"/>
                  <a:pt x="0" y="888"/>
                  <a:pt x="0" y="888"/>
                </a:cubicBezTo>
                <a:cubicBezTo>
                  <a:pt x="1929" y="888"/>
                  <a:pt x="1929" y="888"/>
                  <a:pt x="1929" y="888"/>
                </a:cubicBezTo>
                <a:cubicBezTo>
                  <a:pt x="2122" y="888"/>
                  <a:pt x="2307" y="808"/>
                  <a:pt x="2440" y="667"/>
                </a:cubicBezTo>
                <a:lnTo>
                  <a:pt x="3068" y="0"/>
                </a:lnTo>
                <a:close/>
              </a:path>
            </a:pathLst>
          </a:custGeom>
          <a:solidFill>
            <a:schemeClr val="accent1"/>
          </a:solidFill>
          <a:ln>
            <a:noFill/>
          </a:ln>
        </p:spPr>
        <p:txBody>
          <a:bodyPr vert="horz" wrap="square" lIns="109728" tIns="54864" rIns="109728" bIns="54864" numCol="1" anchor="t" anchorCtr="0" compatLnSpc="1">
            <a:prstTxWarp prst="textNoShape">
              <a:avLst/>
            </a:prstTxWarp>
          </a:bodyPr>
          <a:lstStyle/>
          <a:p>
            <a:pPr marL="0" marR="0" lvl="0" indent="0" algn="l" defTabSz="54864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26" name="TextBox 25">
            <a:extLst>
              <a:ext uri="{FF2B5EF4-FFF2-40B4-BE49-F238E27FC236}">
                <a16:creationId xmlns:a16="http://schemas.microsoft.com/office/drawing/2014/main" id="{0428D4D6-40DB-7574-0D2F-9022B12CB14F}"/>
              </a:ext>
            </a:extLst>
          </p:cNvPr>
          <p:cNvSpPr txBox="1"/>
          <p:nvPr/>
        </p:nvSpPr>
        <p:spPr>
          <a:xfrm>
            <a:off x="5160079" y="1922019"/>
            <a:ext cx="95571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1100" b="1" i="0" u="none" strike="noStrike" kern="1200" cap="none" spc="0" normalizeH="0" baseline="0" noProof="0" dirty="0">
                <a:ln>
                  <a:noFill/>
                </a:ln>
                <a:solidFill>
                  <a:prstClr val="white"/>
                </a:solidFill>
                <a:effectLst/>
                <a:uLnTx/>
                <a:uFillTx/>
                <a:ea typeface="+mn-ea"/>
                <a:cs typeface="Arial" panose="020B0604020202020204" pitchFamily="34" charset="0"/>
              </a:rPr>
              <a:t>Diagnosis</a:t>
            </a:r>
          </a:p>
        </p:txBody>
      </p:sp>
      <p:sp>
        <p:nvSpPr>
          <p:cNvPr id="27" name="Rectangle 26">
            <a:extLst>
              <a:ext uri="{FF2B5EF4-FFF2-40B4-BE49-F238E27FC236}">
                <a16:creationId xmlns:a16="http://schemas.microsoft.com/office/drawing/2014/main" id="{790DF7BC-D74D-610C-067B-321C07A3DC6E}"/>
              </a:ext>
            </a:extLst>
          </p:cNvPr>
          <p:cNvSpPr/>
          <p:nvPr/>
        </p:nvSpPr>
        <p:spPr>
          <a:xfrm>
            <a:off x="4812097" y="2722981"/>
            <a:ext cx="1845312" cy="646331"/>
          </a:xfrm>
          <a:prstGeom prst="rect">
            <a:avLst/>
          </a:prstGeom>
        </p:spPr>
        <p:txBody>
          <a:bodyPr wrap="square">
            <a:spAutoFit/>
          </a:bodyPr>
          <a:lstStyle/>
          <a:p>
            <a:pPr marL="0" marR="0" lvl="0" indent="0" algn="l" defTabSz="91436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ea typeface="+mn-ea"/>
                <a:cs typeface="Arial" panose="020B0604020202020204" pitchFamily="34" charset="0"/>
              </a:rPr>
              <a:t>Confirmation</a:t>
            </a:r>
            <a:r>
              <a:rPr kumimoji="0" lang="en-US" sz="1200" b="1" i="0" u="none" strike="noStrike" kern="1200" cap="none" spc="0" normalizeH="0" baseline="0" noProof="0" dirty="0">
                <a:ln>
                  <a:noFill/>
                </a:ln>
                <a:solidFill>
                  <a:prstClr val="white"/>
                </a:solidFill>
                <a:effectLst/>
                <a:uLnTx/>
                <a:uFillTx/>
                <a:ea typeface="+mn-ea"/>
                <a:cs typeface="Arial" panose="020B0604020202020204" pitchFamily="34" charset="0"/>
              </a:rPr>
              <a:t> and evaluation for Tx eligibility</a:t>
            </a:r>
          </a:p>
        </p:txBody>
      </p:sp>
      <p:sp>
        <p:nvSpPr>
          <p:cNvPr id="28" name="Rectangle 27">
            <a:extLst>
              <a:ext uri="{FF2B5EF4-FFF2-40B4-BE49-F238E27FC236}">
                <a16:creationId xmlns:a16="http://schemas.microsoft.com/office/drawing/2014/main" id="{48589876-0C0B-E1E0-7426-55DCBA2343F7}"/>
              </a:ext>
            </a:extLst>
          </p:cNvPr>
          <p:cNvSpPr/>
          <p:nvPr/>
        </p:nvSpPr>
        <p:spPr>
          <a:xfrm>
            <a:off x="4862470" y="3426070"/>
            <a:ext cx="1772414" cy="1431161"/>
          </a:xfrm>
          <a:prstGeom prst="rect">
            <a:avLst/>
          </a:prstGeom>
        </p:spPr>
        <p:txBody>
          <a:bodyPr wrap="square">
            <a:spAutoFit/>
          </a:bodyPr>
          <a:lstStyle/>
          <a:p>
            <a:pPr marL="171450" marR="0" lvl="0" indent="-171450" algn="l" defTabSz="91436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rPr>
              <a:t>HCV confirmation/ HBV viremia test</a:t>
            </a:r>
          </a:p>
          <a:p>
            <a:pPr marL="171450" marR="0" lvl="0" indent="-171450" algn="l" defTabSz="91436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rPr>
              <a:t>Liver cirrhosis evaluation</a:t>
            </a:r>
          </a:p>
          <a:p>
            <a:pPr marL="171450" marR="0" lvl="0" indent="-171450" algn="l" defTabSz="91436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rPr>
              <a:t>Co-infection tests</a:t>
            </a:r>
          </a:p>
          <a:p>
            <a:pPr marL="171450" marR="0" lvl="0" indent="-171450" algn="l" defTabSz="91436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rPr>
              <a:t>Tx eligibility identification</a:t>
            </a:r>
          </a:p>
        </p:txBody>
      </p:sp>
      <p:sp>
        <p:nvSpPr>
          <p:cNvPr id="29" name="Rounded Rectangle 68">
            <a:extLst>
              <a:ext uri="{FF2B5EF4-FFF2-40B4-BE49-F238E27FC236}">
                <a16:creationId xmlns:a16="http://schemas.microsoft.com/office/drawing/2014/main" id="{85CD9AD9-938D-3A60-E99E-A4F60FBF4F3C}"/>
              </a:ext>
            </a:extLst>
          </p:cNvPr>
          <p:cNvSpPr/>
          <p:nvPr/>
        </p:nvSpPr>
        <p:spPr>
          <a:xfrm>
            <a:off x="6792539" y="2221344"/>
            <a:ext cx="1907546" cy="2703580"/>
          </a:xfrm>
          <a:prstGeom prst="roundRect">
            <a:avLst>
              <a:gd name="adj" fmla="val 93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ea typeface="+mn-ea"/>
              <a:cs typeface="Arial" panose="020B0604020202020204" pitchFamily="34" charset="0"/>
            </a:endParaRPr>
          </a:p>
        </p:txBody>
      </p:sp>
      <p:sp>
        <p:nvSpPr>
          <p:cNvPr id="30" name="Freeform 5">
            <a:extLst>
              <a:ext uri="{FF2B5EF4-FFF2-40B4-BE49-F238E27FC236}">
                <a16:creationId xmlns:a16="http://schemas.microsoft.com/office/drawing/2014/main" id="{D5EA06B2-E9F1-01C1-FAF4-0422B2643821}"/>
              </a:ext>
            </a:extLst>
          </p:cNvPr>
          <p:cNvSpPr>
            <a:spLocks/>
          </p:cNvSpPr>
          <p:nvPr/>
        </p:nvSpPr>
        <p:spPr bwMode="auto">
          <a:xfrm>
            <a:off x="6634884" y="1826337"/>
            <a:ext cx="2149960" cy="408898"/>
          </a:xfrm>
          <a:custGeom>
            <a:avLst/>
            <a:gdLst>
              <a:gd name="T0" fmla="*/ 3068 w 3068"/>
              <a:gd name="T1" fmla="*/ 888 h 888"/>
              <a:gd name="T2" fmla="*/ 836 w 3068"/>
              <a:gd name="T3" fmla="*/ 888 h 888"/>
              <a:gd name="T4" fmla="*/ 0 w 3068"/>
              <a:gd name="T5" fmla="*/ 0 h 888"/>
              <a:gd name="T6" fmla="*/ 1929 w 3068"/>
              <a:gd name="T7" fmla="*/ 0 h 888"/>
              <a:gd name="T8" fmla="*/ 2440 w 3068"/>
              <a:gd name="T9" fmla="*/ 221 h 888"/>
              <a:gd name="T10" fmla="*/ 3068 w 3068"/>
              <a:gd name="T11" fmla="*/ 888 h 888"/>
            </a:gdLst>
            <a:ahLst/>
            <a:cxnLst>
              <a:cxn ang="0">
                <a:pos x="T0" y="T1"/>
              </a:cxn>
              <a:cxn ang="0">
                <a:pos x="T2" y="T3"/>
              </a:cxn>
              <a:cxn ang="0">
                <a:pos x="T4" y="T5"/>
              </a:cxn>
              <a:cxn ang="0">
                <a:pos x="T6" y="T7"/>
              </a:cxn>
              <a:cxn ang="0">
                <a:pos x="T8" y="T9"/>
              </a:cxn>
              <a:cxn ang="0">
                <a:pos x="T10" y="T11"/>
              </a:cxn>
            </a:cxnLst>
            <a:rect l="0" t="0" r="r" b="b"/>
            <a:pathLst>
              <a:path w="3068" h="888">
                <a:moveTo>
                  <a:pt x="3068" y="888"/>
                </a:moveTo>
                <a:cubicBezTo>
                  <a:pt x="836" y="888"/>
                  <a:pt x="836" y="888"/>
                  <a:pt x="836" y="888"/>
                </a:cubicBezTo>
                <a:cubicBezTo>
                  <a:pt x="0" y="0"/>
                  <a:pt x="0" y="0"/>
                  <a:pt x="0" y="0"/>
                </a:cubicBezTo>
                <a:cubicBezTo>
                  <a:pt x="1929" y="0"/>
                  <a:pt x="1929" y="0"/>
                  <a:pt x="1929" y="0"/>
                </a:cubicBezTo>
                <a:cubicBezTo>
                  <a:pt x="2122" y="0"/>
                  <a:pt x="2307" y="80"/>
                  <a:pt x="2440" y="221"/>
                </a:cubicBezTo>
                <a:lnTo>
                  <a:pt x="3068" y="888"/>
                </a:lnTo>
                <a:close/>
              </a:path>
            </a:pathLst>
          </a:custGeom>
          <a:solidFill>
            <a:srgbClr val="0084B0"/>
          </a:solidFill>
          <a:ln>
            <a:noFill/>
          </a:ln>
        </p:spPr>
        <p:txBody>
          <a:bodyPr vert="horz" wrap="square" lIns="109728" tIns="54864" rIns="109728" bIns="54864" numCol="1" anchor="t" anchorCtr="0" compatLnSpc="1">
            <a:prstTxWarp prst="textNoShape">
              <a:avLst/>
            </a:prstTxWarp>
          </a:bodyPr>
          <a:lstStyle/>
          <a:p>
            <a:pPr marL="0" marR="0" lvl="0" indent="0" algn="ctr" defTabSz="54864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E72A87"/>
              </a:solidFill>
              <a:effectLst/>
              <a:uLnTx/>
              <a:uFillTx/>
              <a:ea typeface="+mn-ea"/>
              <a:cs typeface="Arial" panose="020B0604020202020204" pitchFamily="34" charset="0"/>
            </a:endParaRPr>
          </a:p>
        </p:txBody>
      </p:sp>
      <p:sp>
        <p:nvSpPr>
          <p:cNvPr id="31" name="Freeform 6">
            <a:extLst>
              <a:ext uri="{FF2B5EF4-FFF2-40B4-BE49-F238E27FC236}">
                <a16:creationId xmlns:a16="http://schemas.microsoft.com/office/drawing/2014/main" id="{260265BC-3E72-CE5F-6620-8756A2F9B5AE}"/>
              </a:ext>
            </a:extLst>
          </p:cNvPr>
          <p:cNvSpPr>
            <a:spLocks/>
          </p:cNvSpPr>
          <p:nvPr/>
        </p:nvSpPr>
        <p:spPr bwMode="auto">
          <a:xfrm>
            <a:off x="6634884" y="2235235"/>
            <a:ext cx="2149960" cy="407389"/>
          </a:xfrm>
          <a:custGeom>
            <a:avLst/>
            <a:gdLst>
              <a:gd name="T0" fmla="*/ 3068 w 3068"/>
              <a:gd name="T1" fmla="*/ 0 h 888"/>
              <a:gd name="T2" fmla="*/ 836 w 3068"/>
              <a:gd name="T3" fmla="*/ 0 h 888"/>
              <a:gd name="T4" fmla="*/ 0 w 3068"/>
              <a:gd name="T5" fmla="*/ 888 h 888"/>
              <a:gd name="T6" fmla="*/ 1929 w 3068"/>
              <a:gd name="T7" fmla="*/ 888 h 888"/>
              <a:gd name="T8" fmla="*/ 2440 w 3068"/>
              <a:gd name="T9" fmla="*/ 667 h 888"/>
              <a:gd name="T10" fmla="*/ 3068 w 3068"/>
              <a:gd name="T11" fmla="*/ 0 h 888"/>
            </a:gdLst>
            <a:ahLst/>
            <a:cxnLst>
              <a:cxn ang="0">
                <a:pos x="T0" y="T1"/>
              </a:cxn>
              <a:cxn ang="0">
                <a:pos x="T2" y="T3"/>
              </a:cxn>
              <a:cxn ang="0">
                <a:pos x="T4" y="T5"/>
              </a:cxn>
              <a:cxn ang="0">
                <a:pos x="T6" y="T7"/>
              </a:cxn>
              <a:cxn ang="0">
                <a:pos x="T8" y="T9"/>
              </a:cxn>
              <a:cxn ang="0">
                <a:pos x="T10" y="T11"/>
              </a:cxn>
            </a:cxnLst>
            <a:rect l="0" t="0" r="r" b="b"/>
            <a:pathLst>
              <a:path w="3068" h="888">
                <a:moveTo>
                  <a:pt x="3068" y="0"/>
                </a:moveTo>
                <a:cubicBezTo>
                  <a:pt x="836" y="0"/>
                  <a:pt x="836" y="0"/>
                  <a:pt x="836" y="0"/>
                </a:cubicBezTo>
                <a:cubicBezTo>
                  <a:pt x="0" y="888"/>
                  <a:pt x="0" y="888"/>
                  <a:pt x="0" y="888"/>
                </a:cubicBezTo>
                <a:cubicBezTo>
                  <a:pt x="1929" y="888"/>
                  <a:pt x="1929" y="888"/>
                  <a:pt x="1929" y="888"/>
                </a:cubicBezTo>
                <a:cubicBezTo>
                  <a:pt x="2122" y="888"/>
                  <a:pt x="2307" y="808"/>
                  <a:pt x="2440" y="667"/>
                </a:cubicBezTo>
                <a:lnTo>
                  <a:pt x="3068" y="0"/>
                </a:lnTo>
                <a:close/>
              </a:path>
            </a:pathLst>
          </a:custGeom>
          <a:solidFill>
            <a:schemeClr val="accent1"/>
          </a:solidFill>
          <a:ln>
            <a:noFill/>
          </a:ln>
        </p:spPr>
        <p:txBody>
          <a:bodyPr vert="horz" wrap="square" lIns="109728" tIns="54864" rIns="109728" bIns="54864" numCol="1" anchor="t" anchorCtr="0" compatLnSpc="1">
            <a:prstTxWarp prst="textNoShape">
              <a:avLst/>
            </a:prstTxWarp>
          </a:bodyPr>
          <a:lstStyle/>
          <a:p>
            <a:pPr marL="0" marR="0" lvl="0" indent="0" algn="l" defTabSz="54864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32" name="TextBox 31">
            <a:extLst>
              <a:ext uri="{FF2B5EF4-FFF2-40B4-BE49-F238E27FC236}">
                <a16:creationId xmlns:a16="http://schemas.microsoft.com/office/drawing/2014/main" id="{214EB415-A4A1-FBDB-B0B5-8AC11BC885CE}"/>
              </a:ext>
            </a:extLst>
          </p:cNvPr>
          <p:cNvSpPr txBox="1"/>
          <p:nvPr/>
        </p:nvSpPr>
        <p:spPr>
          <a:xfrm>
            <a:off x="7287107" y="1916101"/>
            <a:ext cx="101021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1100" b="1" i="0" u="none" strike="noStrike" kern="1200" cap="none" spc="0" normalizeH="0" baseline="0" noProof="0" dirty="0">
                <a:ln>
                  <a:noFill/>
                </a:ln>
                <a:solidFill>
                  <a:prstClr val="white"/>
                </a:solidFill>
                <a:effectLst/>
                <a:uLnTx/>
                <a:uFillTx/>
                <a:ea typeface="+mn-ea"/>
                <a:cs typeface="Arial" panose="020B0604020202020204" pitchFamily="34" charset="0"/>
              </a:rPr>
              <a:t>Treatment</a:t>
            </a:r>
          </a:p>
        </p:txBody>
      </p:sp>
      <p:sp>
        <p:nvSpPr>
          <p:cNvPr id="33" name="Rectangle 32">
            <a:extLst>
              <a:ext uri="{FF2B5EF4-FFF2-40B4-BE49-F238E27FC236}">
                <a16:creationId xmlns:a16="http://schemas.microsoft.com/office/drawing/2014/main" id="{E3C8936B-BE81-8592-34E8-83B87FA67693}"/>
              </a:ext>
            </a:extLst>
          </p:cNvPr>
          <p:cNvSpPr/>
          <p:nvPr/>
        </p:nvSpPr>
        <p:spPr>
          <a:xfrm>
            <a:off x="6875119" y="2717063"/>
            <a:ext cx="1772414" cy="646331"/>
          </a:xfrm>
          <a:prstGeom prst="rect">
            <a:avLst/>
          </a:prstGeom>
        </p:spPr>
        <p:txBody>
          <a:bodyPr wrap="square">
            <a:spAutoFit/>
          </a:bodyPr>
          <a:lstStyle/>
          <a:p>
            <a:pPr marL="0" marR="0" lvl="0" indent="0" algn="l" defTabSz="914364"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ea typeface="+mn-ea"/>
                <a:cs typeface="Arial" panose="020B0604020202020204" pitchFamily="34" charset="0"/>
              </a:rPr>
              <a:t>Treatment</a:t>
            </a:r>
            <a:r>
              <a:rPr kumimoji="0" lang="en-US" sz="1200" b="1" i="0" u="none" strike="noStrike" kern="1200" cap="none" spc="0" normalizeH="0" baseline="0" noProof="0" dirty="0">
                <a:ln>
                  <a:noFill/>
                </a:ln>
                <a:solidFill>
                  <a:prstClr val="white"/>
                </a:solidFill>
                <a:effectLst/>
                <a:uLnTx/>
                <a:uFillTx/>
                <a:ea typeface="+mn-ea"/>
                <a:cs typeface="Arial" panose="020B0604020202020204" pitchFamily="34" charset="0"/>
              </a:rPr>
              <a:t> initiation and follow up</a:t>
            </a:r>
          </a:p>
        </p:txBody>
      </p:sp>
      <p:sp>
        <p:nvSpPr>
          <p:cNvPr id="34" name="Rectangle 33">
            <a:extLst>
              <a:ext uri="{FF2B5EF4-FFF2-40B4-BE49-F238E27FC236}">
                <a16:creationId xmlns:a16="http://schemas.microsoft.com/office/drawing/2014/main" id="{DB9B7691-3973-872A-D7BA-63748BAE091E}"/>
              </a:ext>
            </a:extLst>
          </p:cNvPr>
          <p:cNvSpPr/>
          <p:nvPr/>
        </p:nvSpPr>
        <p:spPr>
          <a:xfrm>
            <a:off x="6890721" y="3426070"/>
            <a:ext cx="1638286" cy="1379865"/>
          </a:xfrm>
          <a:prstGeom prst="rect">
            <a:avLst/>
          </a:prstGeom>
        </p:spPr>
        <p:txBody>
          <a:bodyPr wrap="square">
            <a:spAutoFit/>
          </a:bodyPr>
          <a:lstStyle/>
          <a:p>
            <a:pPr marL="171450" marR="0" lvl="0" indent="-171450" algn="l" defTabSz="91436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rPr>
              <a:t>Registration for HCV/HBV Tx</a:t>
            </a:r>
          </a:p>
          <a:p>
            <a:pPr marL="171450" marR="0" lvl="0" indent="-171450" algn="l" defTabSz="91436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rPr>
              <a:t>Tx adherence counseling and support</a:t>
            </a:r>
          </a:p>
          <a:p>
            <a:pPr marL="171450" marR="0" lvl="0" indent="-171450" algn="l" defTabSz="914364"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rPr>
              <a:t>Tx follow up and monitoring</a:t>
            </a:r>
          </a:p>
        </p:txBody>
      </p:sp>
      <p:sp>
        <p:nvSpPr>
          <p:cNvPr id="35" name="Rounded Rectangle 74">
            <a:extLst>
              <a:ext uri="{FF2B5EF4-FFF2-40B4-BE49-F238E27FC236}">
                <a16:creationId xmlns:a16="http://schemas.microsoft.com/office/drawing/2014/main" id="{8970D62A-CA37-C9B4-F9F3-D7042A6EC9EE}"/>
              </a:ext>
            </a:extLst>
          </p:cNvPr>
          <p:cNvSpPr/>
          <p:nvPr/>
        </p:nvSpPr>
        <p:spPr>
          <a:xfrm>
            <a:off x="9368258" y="2322379"/>
            <a:ext cx="2062201" cy="2214711"/>
          </a:xfrm>
          <a:prstGeom prst="roundRect">
            <a:avLst>
              <a:gd name="adj" fmla="val 60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ea typeface="+mn-ea"/>
              <a:cs typeface="Arial" panose="020B0604020202020204" pitchFamily="34" charset="0"/>
            </a:endParaRPr>
          </a:p>
        </p:txBody>
      </p:sp>
      <p:sp>
        <p:nvSpPr>
          <p:cNvPr id="36" name="Rectangle 35">
            <a:extLst>
              <a:ext uri="{FF2B5EF4-FFF2-40B4-BE49-F238E27FC236}">
                <a16:creationId xmlns:a16="http://schemas.microsoft.com/office/drawing/2014/main" id="{A529B18A-E7D5-0DA8-C0F8-906B6E466AAF}"/>
              </a:ext>
            </a:extLst>
          </p:cNvPr>
          <p:cNvSpPr/>
          <p:nvPr/>
        </p:nvSpPr>
        <p:spPr>
          <a:xfrm>
            <a:off x="9332908" y="3023633"/>
            <a:ext cx="2147463" cy="307777"/>
          </a:xfrm>
          <a:prstGeom prst="rect">
            <a:avLst/>
          </a:prstGeom>
        </p:spPr>
        <p:txBody>
          <a:bodyPr wrap="square">
            <a:spAutoFit/>
          </a:bodyPr>
          <a:lstStyle/>
          <a:p>
            <a:pPr marL="0" marR="0" lvl="0" indent="0" algn="ctr" defTabSz="9143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ea typeface="+mn-ea"/>
                <a:cs typeface="Arial" panose="020B0604020202020204" pitchFamily="34" charset="0"/>
              </a:rPr>
              <a:t>Service delivery </a:t>
            </a:r>
          </a:p>
        </p:txBody>
      </p:sp>
      <p:sp>
        <p:nvSpPr>
          <p:cNvPr id="37" name="Rectangle 36">
            <a:extLst>
              <a:ext uri="{FF2B5EF4-FFF2-40B4-BE49-F238E27FC236}">
                <a16:creationId xmlns:a16="http://schemas.microsoft.com/office/drawing/2014/main" id="{391D9766-34D9-2A8D-D9CD-DA5916A9C85F}"/>
              </a:ext>
            </a:extLst>
          </p:cNvPr>
          <p:cNvSpPr/>
          <p:nvPr/>
        </p:nvSpPr>
        <p:spPr>
          <a:xfrm>
            <a:off x="9494273" y="3303308"/>
            <a:ext cx="1772414" cy="1107996"/>
          </a:xfrm>
          <a:prstGeom prst="rect">
            <a:avLst/>
          </a:prstGeom>
        </p:spPr>
        <p:txBody>
          <a:bodyPr wrap="square">
            <a:spAutoFit/>
          </a:bodyPr>
          <a:lstStyle/>
          <a:p>
            <a:pPr marL="171450" marR="0" lvl="0" indent="-171450" algn="l" defTabSz="91436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ea typeface="+mn-ea"/>
                <a:cs typeface="Arial" panose="020B0604020202020204" pitchFamily="34" charset="0"/>
              </a:rPr>
              <a:t>9 KP-led CBOs</a:t>
            </a:r>
          </a:p>
          <a:p>
            <a:pPr marL="171450" marR="0" lvl="0" indent="-171450" algn="l" defTabSz="91436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ea typeface="+mn-ea"/>
                <a:cs typeface="Arial" panose="020B0604020202020204" pitchFamily="34" charset="0"/>
              </a:rPr>
              <a:t>6 KP-led clinics</a:t>
            </a:r>
          </a:p>
          <a:p>
            <a:pPr marL="171450" marR="0" lvl="0" indent="-171450" algn="l" defTabSz="91436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ea typeface="+mn-ea"/>
                <a:cs typeface="Arial" panose="020B0604020202020204" pitchFamily="34" charset="0"/>
              </a:rPr>
              <a:t>12 public clinics   (6 ART, 6 MMT) </a:t>
            </a:r>
          </a:p>
        </p:txBody>
      </p:sp>
      <p:sp>
        <p:nvSpPr>
          <p:cNvPr id="38" name="Rounded Rectangle 80">
            <a:extLst>
              <a:ext uri="{FF2B5EF4-FFF2-40B4-BE49-F238E27FC236}">
                <a16:creationId xmlns:a16="http://schemas.microsoft.com/office/drawing/2014/main" id="{2F2DAC27-2B07-B82F-AE78-B2A8B3C52081}"/>
              </a:ext>
            </a:extLst>
          </p:cNvPr>
          <p:cNvSpPr/>
          <p:nvPr/>
        </p:nvSpPr>
        <p:spPr>
          <a:xfrm>
            <a:off x="599115" y="5086073"/>
            <a:ext cx="8048418" cy="372068"/>
          </a:xfrm>
          <a:prstGeom prst="roundRect">
            <a:avLst>
              <a:gd name="adj" fmla="val 138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6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ea typeface="+mn-ea"/>
                <a:cs typeface="Arial" panose="020B0604020202020204" pitchFamily="34" charset="0"/>
              </a:rPr>
              <a:t>Integrated rapid HBV/HCV testing across HIV services</a:t>
            </a:r>
          </a:p>
        </p:txBody>
      </p:sp>
      <p:cxnSp>
        <p:nvCxnSpPr>
          <p:cNvPr id="39" name="Connector: Elbow 14">
            <a:extLst>
              <a:ext uri="{FF2B5EF4-FFF2-40B4-BE49-F238E27FC236}">
                <a16:creationId xmlns:a16="http://schemas.microsoft.com/office/drawing/2014/main" id="{43E7915B-9BA1-4E44-ACFA-F96FDCAA8D27}"/>
              </a:ext>
            </a:extLst>
          </p:cNvPr>
          <p:cNvCxnSpPr>
            <a:cxnSpLocks/>
          </p:cNvCxnSpPr>
          <p:nvPr/>
        </p:nvCxnSpPr>
        <p:spPr>
          <a:xfrm rot="5400000" flipH="1" flipV="1">
            <a:off x="7231698" y="3350735"/>
            <a:ext cx="3241321" cy="601425"/>
          </a:xfrm>
          <a:prstGeom prst="bentConnector3">
            <a:avLst>
              <a:gd name="adj1" fmla="val -261"/>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40" name="Graphic 39" descr="Hospital with solid fill">
            <a:extLst>
              <a:ext uri="{FF2B5EF4-FFF2-40B4-BE49-F238E27FC236}">
                <a16:creationId xmlns:a16="http://schemas.microsoft.com/office/drawing/2014/main" id="{6D306602-D51F-724F-7CB4-DD6221985C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1128" y="2234279"/>
            <a:ext cx="406844" cy="406844"/>
          </a:xfrm>
          <a:prstGeom prst="rect">
            <a:avLst/>
          </a:prstGeom>
        </p:spPr>
      </p:pic>
      <p:pic>
        <p:nvPicPr>
          <p:cNvPr id="41" name="Graphic 40" descr="Heart with pulse with solid fill">
            <a:extLst>
              <a:ext uri="{FF2B5EF4-FFF2-40B4-BE49-F238E27FC236}">
                <a16:creationId xmlns:a16="http://schemas.microsoft.com/office/drawing/2014/main" id="{0BDE518F-BC25-FB84-E745-F77A5A5BD9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35668" y="2236307"/>
            <a:ext cx="472981" cy="415912"/>
          </a:xfrm>
          <a:prstGeom prst="rect">
            <a:avLst/>
          </a:prstGeom>
        </p:spPr>
      </p:pic>
      <p:pic>
        <p:nvPicPr>
          <p:cNvPr id="42" name="Graphic 41" descr="Doctor male with solid fill">
            <a:extLst>
              <a:ext uri="{FF2B5EF4-FFF2-40B4-BE49-F238E27FC236}">
                <a16:creationId xmlns:a16="http://schemas.microsoft.com/office/drawing/2014/main" id="{F69E03C0-F593-2EAF-C518-A124154473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15532" y="2280919"/>
            <a:ext cx="329122" cy="329122"/>
          </a:xfrm>
          <a:prstGeom prst="rect">
            <a:avLst/>
          </a:prstGeom>
        </p:spPr>
      </p:pic>
      <p:pic>
        <p:nvPicPr>
          <p:cNvPr id="43" name="Graphic 42" descr="Doctor female with solid fill">
            <a:extLst>
              <a:ext uri="{FF2B5EF4-FFF2-40B4-BE49-F238E27FC236}">
                <a16:creationId xmlns:a16="http://schemas.microsoft.com/office/drawing/2014/main" id="{C6AC7359-5DC8-78E8-8369-B9358E869CD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39938" y="2286975"/>
            <a:ext cx="329122" cy="329122"/>
          </a:xfrm>
          <a:prstGeom prst="rect">
            <a:avLst/>
          </a:prstGeom>
        </p:spPr>
      </p:pic>
      <p:grpSp>
        <p:nvGrpSpPr>
          <p:cNvPr id="44" name="Group 43">
            <a:extLst>
              <a:ext uri="{FF2B5EF4-FFF2-40B4-BE49-F238E27FC236}">
                <a16:creationId xmlns:a16="http://schemas.microsoft.com/office/drawing/2014/main" id="{85A56F9B-143C-FE89-2BFA-7FF12F1FE7B4}"/>
              </a:ext>
            </a:extLst>
          </p:cNvPr>
          <p:cNvGrpSpPr/>
          <p:nvPr/>
        </p:nvGrpSpPr>
        <p:grpSpPr>
          <a:xfrm>
            <a:off x="7543608" y="2289277"/>
            <a:ext cx="381184" cy="289281"/>
            <a:chOff x="7128185" y="2605735"/>
            <a:chExt cx="578757" cy="382905"/>
          </a:xfrm>
        </p:grpSpPr>
        <p:sp>
          <p:nvSpPr>
            <p:cNvPr id="45" name="Freeform 24">
              <a:extLst>
                <a:ext uri="{FF2B5EF4-FFF2-40B4-BE49-F238E27FC236}">
                  <a16:creationId xmlns:a16="http://schemas.microsoft.com/office/drawing/2014/main" id="{2B651C6C-1BDC-5F7D-FB1A-59B02F5806E5}"/>
                </a:ext>
              </a:extLst>
            </p:cNvPr>
            <p:cNvSpPr>
              <a:spLocks/>
            </p:cNvSpPr>
            <p:nvPr/>
          </p:nvSpPr>
          <p:spPr bwMode="auto">
            <a:xfrm>
              <a:off x="7128185" y="2605735"/>
              <a:ext cx="578757" cy="382905"/>
            </a:xfrm>
            <a:custGeom>
              <a:avLst/>
              <a:gdLst>
                <a:gd name="T0" fmla="*/ 284 w 284"/>
                <a:gd name="T1" fmla="*/ 81 h 201"/>
                <a:gd name="T2" fmla="*/ 142 w 284"/>
                <a:gd name="T3" fmla="*/ 0 h 201"/>
                <a:gd name="T4" fmla="*/ 0 w 284"/>
                <a:gd name="T5" fmla="*/ 81 h 201"/>
                <a:gd name="T6" fmla="*/ 55 w 284"/>
                <a:gd name="T7" fmla="*/ 81 h 201"/>
                <a:gd name="T8" fmla="*/ 55 w 284"/>
                <a:gd name="T9" fmla="*/ 201 h 201"/>
                <a:gd name="T10" fmla="*/ 230 w 284"/>
                <a:gd name="T11" fmla="*/ 201 h 201"/>
                <a:gd name="T12" fmla="*/ 230 w 284"/>
                <a:gd name="T13" fmla="*/ 81 h 201"/>
                <a:gd name="T14" fmla="*/ 284 w 284"/>
                <a:gd name="T15" fmla="*/ 8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01">
                  <a:moveTo>
                    <a:pt x="284" y="81"/>
                  </a:moveTo>
                  <a:lnTo>
                    <a:pt x="142" y="0"/>
                  </a:lnTo>
                  <a:lnTo>
                    <a:pt x="0" y="81"/>
                  </a:lnTo>
                  <a:lnTo>
                    <a:pt x="55" y="81"/>
                  </a:lnTo>
                  <a:lnTo>
                    <a:pt x="55" y="201"/>
                  </a:lnTo>
                  <a:lnTo>
                    <a:pt x="230" y="201"/>
                  </a:lnTo>
                  <a:lnTo>
                    <a:pt x="230" y="81"/>
                  </a:lnTo>
                  <a:lnTo>
                    <a:pt x="284"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54864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46" name="Freeform 25">
              <a:extLst>
                <a:ext uri="{FF2B5EF4-FFF2-40B4-BE49-F238E27FC236}">
                  <a16:creationId xmlns:a16="http://schemas.microsoft.com/office/drawing/2014/main" id="{400D05F0-64AD-F22C-882C-073CC249EA83}"/>
                </a:ext>
              </a:extLst>
            </p:cNvPr>
            <p:cNvSpPr>
              <a:spLocks noEditPoints="1"/>
            </p:cNvSpPr>
            <p:nvPr/>
          </p:nvSpPr>
          <p:spPr bwMode="auto">
            <a:xfrm>
              <a:off x="7299366" y="2763850"/>
              <a:ext cx="236394" cy="219075"/>
            </a:xfrm>
            <a:custGeom>
              <a:avLst/>
              <a:gdLst>
                <a:gd name="T0" fmla="*/ 241 w 336"/>
                <a:gd name="T1" fmla="*/ 195 h 377"/>
                <a:gd name="T2" fmla="*/ 261 w 336"/>
                <a:gd name="T3" fmla="*/ 121 h 377"/>
                <a:gd name="T4" fmla="*/ 241 w 336"/>
                <a:gd name="T5" fmla="*/ 78 h 377"/>
                <a:gd name="T6" fmla="*/ 231 w 336"/>
                <a:gd name="T7" fmla="*/ 59 h 377"/>
                <a:gd name="T8" fmla="*/ 168 w 336"/>
                <a:gd name="T9" fmla="*/ 47 h 377"/>
                <a:gd name="T10" fmla="*/ 105 w 336"/>
                <a:gd name="T11" fmla="*/ 59 h 377"/>
                <a:gd name="T12" fmla="*/ 95 w 336"/>
                <a:gd name="T13" fmla="*/ 43 h 377"/>
                <a:gd name="T14" fmla="*/ 247 w 336"/>
                <a:gd name="T15" fmla="*/ 57 h 377"/>
                <a:gd name="T16" fmla="*/ 84 w 336"/>
                <a:gd name="T17" fmla="*/ 43 h 377"/>
                <a:gd name="T18" fmla="*/ 95 w 336"/>
                <a:gd name="T19" fmla="*/ 137 h 377"/>
                <a:gd name="T20" fmla="*/ 18 w 336"/>
                <a:gd name="T21" fmla="*/ 260 h 377"/>
                <a:gd name="T22" fmla="*/ 40 w 336"/>
                <a:gd name="T23" fmla="*/ 248 h 377"/>
                <a:gd name="T24" fmla="*/ 55 w 336"/>
                <a:gd name="T25" fmla="*/ 323 h 377"/>
                <a:gd name="T26" fmla="*/ 76 w 336"/>
                <a:gd name="T27" fmla="*/ 327 h 377"/>
                <a:gd name="T28" fmla="*/ 71 w 336"/>
                <a:gd name="T29" fmla="*/ 268 h 377"/>
                <a:gd name="T30" fmla="*/ 105 w 336"/>
                <a:gd name="T31" fmla="*/ 272 h 377"/>
                <a:gd name="T32" fmla="*/ 93 w 336"/>
                <a:gd name="T33" fmla="*/ 333 h 377"/>
                <a:gd name="T34" fmla="*/ 116 w 336"/>
                <a:gd name="T35" fmla="*/ 271 h 377"/>
                <a:gd name="T36" fmla="*/ 124 w 336"/>
                <a:gd name="T37" fmla="*/ 255 h 377"/>
                <a:gd name="T38" fmla="*/ 173 w 336"/>
                <a:gd name="T39" fmla="*/ 356 h 377"/>
                <a:gd name="T40" fmla="*/ 243 w 336"/>
                <a:gd name="T41" fmla="*/ 232 h 377"/>
                <a:gd name="T42" fmla="*/ 254 w 336"/>
                <a:gd name="T43" fmla="*/ 265 h 377"/>
                <a:gd name="T44" fmla="*/ 323 w 336"/>
                <a:gd name="T45" fmla="*/ 364 h 377"/>
                <a:gd name="T46" fmla="*/ 17 w 336"/>
                <a:gd name="T47" fmla="*/ 327 h 377"/>
                <a:gd name="T48" fmla="*/ 17 w 336"/>
                <a:gd name="T49" fmla="*/ 377 h 377"/>
                <a:gd name="T50" fmla="*/ 246 w 336"/>
                <a:gd name="T51" fmla="*/ 111 h 377"/>
                <a:gd name="T52" fmla="*/ 241 w 336"/>
                <a:gd name="T53" fmla="*/ 126 h 377"/>
                <a:gd name="T54" fmla="*/ 86 w 336"/>
                <a:gd name="T55" fmla="*/ 112 h 377"/>
                <a:gd name="T56" fmla="*/ 106 w 336"/>
                <a:gd name="T57" fmla="*/ 132 h 377"/>
                <a:gd name="T58" fmla="*/ 127 w 336"/>
                <a:gd name="T59" fmla="*/ 48 h 377"/>
                <a:gd name="T60" fmla="*/ 185 w 336"/>
                <a:gd name="T61" fmla="*/ 52 h 377"/>
                <a:gd name="T62" fmla="*/ 220 w 336"/>
                <a:gd name="T63" fmla="*/ 110 h 377"/>
                <a:gd name="T64" fmla="*/ 214 w 336"/>
                <a:gd name="T65" fmla="*/ 169 h 377"/>
                <a:gd name="T66" fmla="*/ 135 w 336"/>
                <a:gd name="T67" fmla="*/ 182 h 377"/>
                <a:gd name="T68" fmla="*/ 132 w 336"/>
                <a:gd name="T69" fmla="*/ 221 h 377"/>
                <a:gd name="T70" fmla="*/ 199 w 336"/>
                <a:gd name="T71" fmla="*/ 206 h 377"/>
                <a:gd name="T72" fmla="*/ 94 w 336"/>
                <a:gd name="T73" fmla="*/ 221 h 377"/>
                <a:gd name="T74" fmla="*/ 138 w 336"/>
                <a:gd name="T75" fmla="*/ 259 h 377"/>
                <a:gd name="T76" fmla="*/ 133 w 336"/>
                <a:gd name="T77" fmla="*/ 249 h 377"/>
                <a:gd name="T78" fmla="*/ 132 w 336"/>
                <a:gd name="T79" fmla="*/ 244 h 377"/>
                <a:gd name="T80" fmla="*/ 129 w 336"/>
                <a:gd name="T81" fmla="*/ 239 h 377"/>
                <a:gd name="T82" fmla="*/ 126 w 336"/>
                <a:gd name="T83" fmla="*/ 231 h 377"/>
                <a:gd name="T84" fmla="*/ 138 w 336"/>
                <a:gd name="T85" fmla="*/ 259 h 377"/>
                <a:gd name="T86" fmla="*/ 153 w 336"/>
                <a:gd name="T87" fmla="*/ 281 h 377"/>
                <a:gd name="T88" fmla="*/ 163 w 336"/>
                <a:gd name="T89" fmla="*/ 285 h 377"/>
                <a:gd name="T90" fmla="*/ 161 w 336"/>
                <a:gd name="T91" fmla="*/ 274 h 377"/>
                <a:gd name="T92" fmla="*/ 188 w 336"/>
                <a:gd name="T93" fmla="*/ 285 h 377"/>
                <a:gd name="T94" fmla="*/ 188 w 336"/>
                <a:gd name="T95" fmla="*/ 285 h 377"/>
                <a:gd name="T96" fmla="*/ 208 w 336"/>
                <a:gd name="T97" fmla="*/ 236 h 377"/>
                <a:gd name="T98" fmla="*/ 206 w 336"/>
                <a:gd name="T99" fmla="*/ 241 h 377"/>
                <a:gd name="T100" fmla="*/ 203 w 336"/>
                <a:gd name="T101" fmla="*/ 247 h 377"/>
                <a:gd name="T102" fmla="*/ 199 w 336"/>
                <a:gd name="T103" fmla="*/ 257 h 377"/>
                <a:gd name="T104" fmla="*/ 192 w 336"/>
                <a:gd name="T105" fmla="*/ 259 h 377"/>
                <a:gd name="T106" fmla="*/ 223 w 336"/>
                <a:gd name="T107" fmla="*/ 215 h 377"/>
                <a:gd name="T108" fmla="*/ 210 w 336"/>
                <a:gd name="T109" fmla="*/ 190 h 377"/>
                <a:gd name="T110" fmla="*/ 231 w 336"/>
                <a:gd name="T111" fmla="*/ 29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 h="377">
                  <a:moveTo>
                    <a:pt x="335" y="357"/>
                  </a:moveTo>
                  <a:cubicBezTo>
                    <a:pt x="318" y="260"/>
                    <a:pt x="318" y="260"/>
                    <a:pt x="318" y="260"/>
                  </a:cubicBezTo>
                  <a:cubicBezTo>
                    <a:pt x="316" y="249"/>
                    <a:pt x="309" y="241"/>
                    <a:pt x="299" y="238"/>
                  </a:cubicBezTo>
                  <a:cubicBezTo>
                    <a:pt x="254" y="224"/>
                    <a:pt x="254" y="224"/>
                    <a:pt x="254" y="224"/>
                  </a:cubicBezTo>
                  <a:cubicBezTo>
                    <a:pt x="253" y="213"/>
                    <a:pt x="248" y="203"/>
                    <a:pt x="241" y="195"/>
                  </a:cubicBezTo>
                  <a:cubicBezTo>
                    <a:pt x="235" y="188"/>
                    <a:pt x="227" y="183"/>
                    <a:pt x="219" y="181"/>
                  </a:cubicBezTo>
                  <a:cubicBezTo>
                    <a:pt x="220" y="179"/>
                    <a:pt x="222" y="177"/>
                    <a:pt x="223" y="176"/>
                  </a:cubicBezTo>
                  <a:cubicBezTo>
                    <a:pt x="234" y="162"/>
                    <a:pt x="239" y="147"/>
                    <a:pt x="241" y="137"/>
                  </a:cubicBezTo>
                  <a:cubicBezTo>
                    <a:pt x="244" y="137"/>
                    <a:pt x="244" y="137"/>
                    <a:pt x="244" y="137"/>
                  </a:cubicBezTo>
                  <a:cubicBezTo>
                    <a:pt x="253" y="137"/>
                    <a:pt x="261" y="130"/>
                    <a:pt x="261" y="121"/>
                  </a:cubicBezTo>
                  <a:cubicBezTo>
                    <a:pt x="261" y="112"/>
                    <a:pt x="261" y="112"/>
                    <a:pt x="261" y="112"/>
                  </a:cubicBezTo>
                  <a:cubicBezTo>
                    <a:pt x="261" y="106"/>
                    <a:pt x="257" y="101"/>
                    <a:pt x="252" y="98"/>
                  </a:cubicBezTo>
                  <a:cubicBezTo>
                    <a:pt x="252" y="78"/>
                    <a:pt x="252" y="78"/>
                    <a:pt x="252" y="78"/>
                  </a:cubicBezTo>
                  <a:cubicBezTo>
                    <a:pt x="252" y="75"/>
                    <a:pt x="250" y="72"/>
                    <a:pt x="247" y="72"/>
                  </a:cubicBezTo>
                  <a:cubicBezTo>
                    <a:pt x="244" y="72"/>
                    <a:pt x="241" y="75"/>
                    <a:pt x="241" y="78"/>
                  </a:cubicBezTo>
                  <a:cubicBezTo>
                    <a:pt x="241" y="100"/>
                    <a:pt x="241" y="100"/>
                    <a:pt x="241" y="100"/>
                  </a:cubicBezTo>
                  <a:cubicBezTo>
                    <a:pt x="239" y="101"/>
                    <a:pt x="236" y="101"/>
                    <a:pt x="234" y="103"/>
                  </a:cubicBezTo>
                  <a:cubicBezTo>
                    <a:pt x="233" y="103"/>
                    <a:pt x="233" y="103"/>
                    <a:pt x="233" y="103"/>
                  </a:cubicBezTo>
                  <a:cubicBezTo>
                    <a:pt x="232" y="103"/>
                    <a:pt x="232" y="103"/>
                    <a:pt x="231" y="104"/>
                  </a:cubicBezTo>
                  <a:cubicBezTo>
                    <a:pt x="231" y="59"/>
                    <a:pt x="231" y="59"/>
                    <a:pt x="231" y="59"/>
                  </a:cubicBezTo>
                  <a:cubicBezTo>
                    <a:pt x="231" y="47"/>
                    <a:pt x="221" y="37"/>
                    <a:pt x="209" y="37"/>
                  </a:cubicBezTo>
                  <a:cubicBezTo>
                    <a:pt x="194" y="37"/>
                    <a:pt x="194" y="37"/>
                    <a:pt x="194" y="37"/>
                  </a:cubicBezTo>
                  <a:cubicBezTo>
                    <a:pt x="188" y="37"/>
                    <a:pt x="183" y="39"/>
                    <a:pt x="179" y="42"/>
                  </a:cubicBezTo>
                  <a:cubicBezTo>
                    <a:pt x="178" y="43"/>
                    <a:pt x="178" y="43"/>
                    <a:pt x="178" y="43"/>
                  </a:cubicBezTo>
                  <a:cubicBezTo>
                    <a:pt x="175" y="46"/>
                    <a:pt x="172" y="47"/>
                    <a:pt x="168" y="47"/>
                  </a:cubicBezTo>
                  <a:cubicBezTo>
                    <a:pt x="164" y="47"/>
                    <a:pt x="161" y="46"/>
                    <a:pt x="158" y="43"/>
                  </a:cubicBezTo>
                  <a:cubicBezTo>
                    <a:pt x="157" y="42"/>
                    <a:pt x="157" y="42"/>
                    <a:pt x="157" y="42"/>
                  </a:cubicBezTo>
                  <a:cubicBezTo>
                    <a:pt x="153" y="39"/>
                    <a:pt x="148" y="37"/>
                    <a:pt x="142" y="37"/>
                  </a:cubicBezTo>
                  <a:cubicBezTo>
                    <a:pt x="127" y="37"/>
                    <a:pt x="127" y="37"/>
                    <a:pt x="127" y="37"/>
                  </a:cubicBezTo>
                  <a:cubicBezTo>
                    <a:pt x="115" y="37"/>
                    <a:pt x="105" y="47"/>
                    <a:pt x="105" y="59"/>
                  </a:cubicBezTo>
                  <a:cubicBezTo>
                    <a:pt x="105" y="104"/>
                    <a:pt x="105" y="104"/>
                    <a:pt x="105" y="104"/>
                  </a:cubicBezTo>
                  <a:cubicBezTo>
                    <a:pt x="104" y="103"/>
                    <a:pt x="104" y="103"/>
                    <a:pt x="103" y="103"/>
                  </a:cubicBezTo>
                  <a:cubicBezTo>
                    <a:pt x="103" y="103"/>
                    <a:pt x="102" y="103"/>
                    <a:pt x="102" y="103"/>
                  </a:cubicBezTo>
                  <a:cubicBezTo>
                    <a:pt x="100" y="101"/>
                    <a:pt x="97" y="101"/>
                    <a:pt x="95" y="100"/>
                  </a:cubicBezTo>
                  <a:cubicBezTo>
                    <a:pt x="95" y="43"/>
                    <a:pt x="95" y="43"/>
                    <a:pt x="95" y="43"/>
                  </a:cubicBezTo>
                  <a:cubicBezTo>
                    <a:pt x="95" y="25"/>
                    <a:pt x="109" y="11"/>
                    <a:pt x="127" y="11"/>
                  </a:cubicBezTo>
                  <a:cubicBezTo>
                    <a:pt x="209" y="11"/>
                    <a:pt x="209" y="11"/>
                    <a:pt x="209" y="11"/>
                  </a:cubicBezTo>
                  <a:cubicBezTo>
                    <a:pt x="227" y="11"/>
                    <a:pt x="241" y="25"/>
                    <a:pt x="241" y="43"/>
                  </a:cubicBezTo>
                  <a:cubicBezTo>
                    <a:pt x="241" y="52"/>
                    <a:pt x="241" y="52"/>
                    <a:pt x="241" y="52"/>
                  </a:cubicBezTo>
                  <a:cubicBezTo>
                    <a:pt x="241" y="55"/>
                    <a:pt x="244" y="57"/>
                    <a:pt x="247" y="57"/>
                  </a:cubicBezTo>
                  <a:cubicBezTo>
                    <a:pt x="250" y="57"/>
                    <a:pt x="252" y="55"/>
                    <a:pt x="252" y="52"/>
                  </a:cubicBezTo>
                  <a:cubicBezTo>
                    <a:pt x="252" y="43"/>
                    <a:pt x="252" y="43"/>
                    <a:pt x="252" y="43"/>
                  </a:cubicBezTo>
                  <a:cubicBezTo>
                    <a:pt x="252" y="19"/>
                    <a:pt x="233" y="0"/>
                    <a:pt x="209" y="0"/>
                  </a:cubicBezTo>
                  <a:cubicBezTo>
                    <a:pt x="127" y="0"/>
                    <a:pt x="127" y="0"/>
                    <a:pt x="127" y="0"/>
                  </a:cubicBezTo>
                  <a:cubicBezTo>
                    <a:pt x="103" y="0"/>
                    <a:pt x="84" y="19"/>
                    <a:pt x="84" y="43"/>
                  </a:cubicBezTo>
                  <a:cubicBezTo>
                    <a:pt x="84" y="98"/>
                    <a:pt x="84" y="98"/>
                    <a:pt x="84" y="98"/>
                  </a:cubicBezTo>
                  <a:cubicBezTo>
                    <a:pt x="79" y="101"/>
                    <a:pt x="75" y="106"/>
                    <a:pt x="75" y="112"/>
                  </a:cubicBezTo>
                  <a:cubicBezTo>
                    <a:pt x="75" y="121"/>
                    <a:pt x="75" y="121"/>
                    <a:pt x="75" y="121"/>
                  </a:cubicBezTo>
                  <a:cubicBezTo>
                    <a:pt x="75" y="130"/>
                    <a:pt x="83" y="137"/>
                    <a:pt x="92" y="137"/>
                  </a:cubicBezTo>
                  <a:cubicBezTo>
                    <a:pt x="95" y="137"/>
                    <a:pt x="95" y="137"/>
                    <a:pt x="95" y="137"/>
                  </a:cubicBezTo>
                  <a:cubicBezTo>
                    <a:pt x="97" y="147"/>
                    <a:pt x="102" y="162"/>
                    <a:pt x="113" y="176"/>
                  </a:cubicBezTo>
                  <a:cubicBezTo>
                    <a:pt x="114" y="177"/>
                    <a:pt x="116" y="179"/>
                    <a:pt x="117" y="181"/>
                  </a:cubicBezTo>
                  <a:cubicBezTo>
                    <a:pt x="98" y="187"/>
                    <a:pt x="84" y="204"/>
                    <a:pt x="82" y="224"/>
                  </a:cubicBezTo>
                  <a:cubicBezTo>
                    <a:pt x="37" y="238"/>
                    <a:pt x="37" y="238"/>
                    <a:pt x="37" y="238"/>
                  </a:cubicBezTo>
                  <a:cubicBezTo>
                    <a:pt x="27" y="241"/>
                    <a:pt x="20" y="249"/>
                    <a:pt x="18" y="260"/>
                  </a:cubicBezTo>
                  <a:cubicBezTo>
                    <a:pt x="11" y="299"/>
                    <a:pt x="11" y="299"/>
                    <a:pt x="11" y="299"/>
                  </a:cubicBezTo>
                  <a:cubicBezTo>
                    <a:pt x="10" y="302"/>
                    <a:pt x="12" y="305"/>
                    <a:pt x="16" y="306"/>
                  </a:cubicBezTo>
                  <a:cubicBezTo>
                    <a:pt x="19" y="306"/>
                    <a:pt x="21" y="304"/>
                    <a:pt x="22" y="301"/>
                  </a:cubicBezTo>
                  <a:cubicBezTo>
                    <a:pt x="29" y="262"/>
                    <a:pt x="29" y="262"/>
                    <a:pt x="29" y="262"/>
                  </a:cubicBezTo>
                  <a:cubicBezTo>
                    <a:pt x="30" y="255"/>
                    <a:pt x="34" y="250"/>
                    <a:pt x="40" y="248"/>
                  </a:cubicBezTo>
                  <a:cubicBezTo>
                    <a:pt x="82" y="236"/>
                    <a:pt x="82" y="236"/>
                    <a:pt x="82" y="236"/>
                  </a:cubicBezTo>
                  <a:cubicBezTo>
                    <a:pt x="82" y="247"/>
                    <a:pt x="82" y="247"/>
                    <a:pt x="82" y="247"/>
                  </a:cubicBezTo>
                  <a:cubicBezTo>
                    <a:pt x="72" y="248"/>
                    <a:pt x="64" y="255"/>
                    <a:pt x="61" y="264"/>
                  </a:cubicBezTo>
                  <a:cubicBezTo>
                    <a:pt x="60" y="266"/>
                    <a:pt x="60" y="269"/>
                    <a:pt x="59" y="271"/>
                  </a:cubicBezTo>
                  <a:cubicBezTo>
                    <a:pt x="55" y="323"/>
                    <a:pt x="55" y="323"/>
                    <a:pt x="55" y="323"/>
                  </a:cubicBezTo>
                  <a:cubicBezTo>
                    <a:pt x="55" y="327"/>
                    <a:pt x="56" y="331"/>
                    <a:pt x="59" y="334"/>
                  </a:cubicBezTo>
                  <a:cubicBezTo>
                    <a:pt x="62" y="337"/>
                    <a:pt x="65" y="338"/>
                    <a:pt x="69" y="338"/>
                  </a:cubicBezTo>
                  <a:cubicBezTo>
                    <a:pt x="76" y="338"/>
                    <a:pt x="76" y="338"/>
                    <a:pt x="76" y="338"/>
                  </a:cubicBezTo>
                  <a:cubicBezTo>
                    <a:pt x="79" y="338"/>
                    <a:pt x="82" y="336"/>
                    <a:pt x="82" y="333"/>
                  </a:cubicBezTo>
                  <a:cubicBezTo>
                    <a:pt x="82" y="330"/>
                    <a:pt x="79" y="327"/>
                    <a:pt x="76" y="327"/>
                  </a:cubicBezTo>
                  <a:cubicBezTo>
                    <a:pt x="69" y="327"/>
                    <a:pt x="69" y="327"/>
                    <a:pt x="69" y="327"/>
                  </a:cubicBezTo>
                  <a:cubicBezTo>
                    <a:pt x="69" y="327"/>
                    <a:pt x="68" y="327"/>
                    <a:pt x="67" y="326"/>
                  </a:cubicBezTo>
                  <a:cubicBezTo>
                    <a:pt x="67" y="326"/>
                    <a:pt x="66" y="325"/>
                    <a:pt x="66" y="324"/>
                  </a:cubicBezTo>
                  <a:cubicBezTo>
                    <a:pt x="70" y="272"/>
                    <a:pt x="70" y="272"/>
                    <a:pt x="70" y="272"/>
                  </a:cubicBezTo>
                  <a:cubicBezTo>
                    <a:pt x="71" y="271"/>
                    <a:pt x="71" y="269"/>
                    <a:pt x="71" y="268"/>
                  </a:cubicBezTo>
                  <a:cubicBezTo>
                    <a:pt x="74" y="261"/>
                    <a:pt x="80" y="257"/>
                    <a:pt x="87" y="257"/>
                  </a:cubicBezTo>
                  <a:cubicBezTo>
                    <a:pt x="88" y="257"/>
                    <a:pt x="88" y="257"/>
                    <a:pt x="88" y="257"/>
                  </a:cubicBezTo>
                  <a:cubicBezTo>
                    <a:pt x="88" y="257"/>
                    <a:pt x="88" y="257"/>
                    <a:pt x="88" y="257"/>
                  </a:cubicBezTo>
                  <a:cubicBezTo>
                    <a:pt x="95" y="257"/>
                    <a:pt x="101" y="261"/>
                    <a:pt x="103" y="267"/>
                  </a:cubicBezTo>
                  <a:cubicBezTo>
                    <a:pt x="104" y="269"/>
                    <a:pt x="105" y="270"/>
                    <a:pt x="105" y="272"/>
                  </a:cubicBezTo>
                  <a:cubicBezTo>
                    <a:pt x="109" y="324"/>
                    <a:pt x="109" y="324"/>
                    <a:pt x="109" y="324"/>
                  </a:cubicBezTo>
                  <a:cubicBezTo>
                    <a:pt x="109" y="325"/>
                    <a:pt x="109" y="326"/>
                    <a:pt x="108" y="326"/>
                  </a:cubicBezTo>
                  <a:cubicBezTo>
                    <a:pt x="107" y="327"/>
                    <a:pt x="107" y="327"/>
                    <a:pt x="106" y="327"/>
                  </a:cubicBezTo>
                  <a:cubicBezTo>
                    <a:pt x="99" y="327"/>
                    <a:pt x="99" y="327"/>
                    <a:pt x="99" y="327"/>
                  </a:cubicBezTo>
                  <a:cubicBezTo>
                    <a:pt x="96" y="327"/>
                    <a:pt x="93" y="330"/>
                    <a:pt x="93" y="333"/>
                  </a:cubicBezTo>
                  <a:cubicBezTo>
                    <a:pt x="93" y="336"/>
                    <a:pt x="96" y="338"/>
                    <a:pt x="99" y="338"/>
                  </a:cubicBezTo>
                  <a:cubicBezTo>
                    <a:pt x="106" y="338"/>
                    <a:pt x="106" y="338"/>
                    <a:pt x="106" y="338"/>
                  </a:cubicBezTo>
                  <a:cubicBezTo>
                    <a:pt x="110" y="338"/>
                    <a:pt x="113" y="337"/>
                    <a:pt x="116" y="334"/>
                  </a:cubicBezTo>
                  <a:cubicBezTo>
                    <a:pt x="119" y="331"/>
                    <a:pt x="120" y="327"/>
                    <a:pt x="120" y="323"/>
                  </a:cubicBezTo>
                  <a:cubicBezTo>
                    <a:pt x="116" y="271"/>
                    <a:pt x="116" y="271"/>
                    <a:pt x="116" y="271"/>
                  </a:cubicBezTo>
                  <a:cubicBezTo>
                    <a:pt x="116" y="268"/>
                    <a:pt x="115" y="266"/>
                    <a:pt x="114" y="263"/>
                  </a:cubicBezTo>
                  <a:cubicBezTo>
                    <a:pt x="110" y="254"/>
                    <a:pt x="102" y="248"/>
                    <a:pt x="93" y="247"/>
                  </a:cubicBezTo>
                  <a:cubicBezTo>
                    <a:pt x="93" y="232"/>
                    <a:pt x="93" y="232"/>
                    <a:pt x="93" y="232"/>
                  </a:cubicBezTo>
                  <a:cubicBezTo>
                    <a:pt x="112" y="227"/>
                    <a:pt x="112" y="227"/>
                    <a:pt x="112" y="227"/>
                  </a:cubicBezTo>
                  <a:cubicBezTo>
                    <a:pt x="114" y="230"/>
                    <a:pt x="117" y="238"/>
                    <a:pt x="124" y="255"/>
                  </a:cubicBezTo>
                  <a:cubicBezTo>
                    <a:pt x="131" y="272"/>
                    <a:pt x="139" y="294"/>
                    <a:pt x="147" y="315"/>
                  </a:cubicBezTo>
                  <a:cubicBezTo>
                    <a:pt x="147" y="316"/>
                    <a:pt x="148" y="316"/>
                    <a:pt x="148" y="316"/>
                  </a:cubicBezTo>
                  <a:cubicBezTo>
                    <a:pt x="153" y="330"/>
                    <a:pt x="158" y="344"/>
                    <a:pt x="163" y="356"/>
                  </a:cubicBezTo>
                  <a:cubicBezTo>
                    <a:pt x="164" y="358"/>
                    <a:pt x="166" y="360"/>
                    <a:pt x="168" y="360"/>
                  </a:cubicBezTo>
                  <a:cubicBezTo>
                    <a:pt x="170" y="360"/>
                    <a:pt x="172" y="358"/>
                    <a:pt x="173" y="356"/>
                  </a:cubicBezTo>
                  <a:cubicBezTo>
                    <a:pt x="178" y="344"/>
                    <a:pt x="183" y="330"/>
                    <a:pt x="188" y="316"/>
                  </a:cubicBezTo>
                  <a:cubicBezTo>
                    <a:pt x="188" y="316"/>
                    <a:pt x="188" y="316"/>
                    <a:pt x="189" y="315"/>
                  </a:cubicBezTo>
                  <a:cubicBezTo>
                    <a:pt x="197" y="294"/>
                    <a:pt x="205" y="272"/>
                    <a:pt x="212" y="255"/>
                  </a:cubicBezTo>
                  <a:cubicBezTo>
                    <a:pt x="219" y="238"/>
                    <a:pt x="222" y="230"/>
                    <a:pt x="224" y="227"/>
                  </a:cubicBezTo>
                  <a:cubicBezTo>
                    <a:pt x="243" y="232"/>
                    <a:pt x="243" y="232"/>
                    <a:pt x="243" y="232"/>
                  </a:cubicBezTo>
                  <a:cubicBezTo>
                    <a:pt x="243" y="265"/>
                    <a:pt x="243" y="265"/>
                    <a:pt x="243" y="265"/>
                  </a:cubicBezTo>
                  <a:cubicBezTo>
                    <a:pt x="230" y="267"/>
                    <a:pt x="220" y="279"/>
                    <a:pt x="220" y="293"/>
                  </a:cubicBezTo>
                  <a:cubicBezTo>
                    <a:pt x="220" y="309"/>
                    <a:pt x="233" y="322"/>
                    <a:pt x="248" y="322"/>
                  </a:cubicBezTo>
                  <a:cubicBezTo>
                    <a:pt x="264" y="322"/>
                    <a:pt x="277" y="309"/>
                    <a:pt x="277" y="293"/>
                  </a:cubicBezTo>
                  <a:cubicBezTo>
                    <a:pt x="277" y="279"/>
                    <a:pt x="267" y="268"/>
                    <a:pt x="254" y="265"/>
                  </a:cubicBezTo>
                  <a:cubicBezTo>
                    <a:pt x="254" y="236"/>
                    <a:pt x="254" y="236"/>
                    <a:pt x="254" y="236"/>
                  </a:cubicBezTo>
                  <a:cubicBezTo>
                    <a:pt x="296" y="248"/>
                    <a:pt x="296" y="248"/>
                    <a:pt x="296" y="248"/>
                  </a:cubicBezTo>
                  <a:cubicBezTo>
                    <a:pt x="302" y="250"/>
                    <a:pt x="306" y="255"/>
                    <a:pt x="307" y="262"/>
                  </a:cubicBezTo>
                  <a:cubicBezTo>
                    <a:pt x="324" y="359"/>
                    <a:pt x="324" y="359"/>
                    <a:pt x="324" y="359"/>
                  </a:cubicBezTo>
                  <a:cubicBezTo>
                    <a:pt x="324" y="361"/>
                    <a:pt x="324" y="362"/>
                    <a:pt x="323" y="364"/>
                  </a:cubicBezTo>
                  <a:cubicBezTo>
                    <a:pt x="322" y="365"/>
                    <a:pt x="320" y="366"/>
                    <a:pt x="319" y="366"/>
                  </a:cubicBezTo>
                  <a:cubicBezTo>
                    <a:pt x="17" y="366"/>
                    <a:pt x="17" y="366"/>
                    <a:pt x="17" y="366"/>
                  </a:cubicBezTo>
                  <a:cubicBezTo>
                    <a:pt x="16" y="366"/>
                    <a:pt x="14" y="365"/>
                    <a:pt x="13" y="364"/>
                  </a:cubicBezTo>
                  <a:cubicBezTo>
                    <a:pt x="12" y="362"/>
                    <a:pt x="12" y="361"/>
                    <a:pt x="12" y="359"/>
                  </a:cubicBezTo>
                  <a:cubicBezTo>
                    <a:pt x="17" y="327"/>
                    <a:pt x="17" y="327"/>
                    <a:pt x="17" y="327"/>
                  </a:cubicBezTo>
                  <a:cubicBezTo>
                    <a:pt x="18" y="324"/>
                    <a:pt x="16" y="321"/>
                    <a:pt x="13" y="321"/>
                  </a:cubicBezTo>
                  <a:cubicBezTo>
                    <a:pt x="10" y="320"/>
                    <a:pt x="7" y="322"/>
                    <a:pt x="7" y="325"/>
                  </a:cubicBezTo>
                  <a:cubicBezTo>
                    <a:pt x="1" y="357"/>
                    <a:pt x="1" y="357"/>
                    <a:pt x="1" y="357"/>
                  </a:cubicBezTo>
                  <a:cubicBezTo>
                    <a:pt x="0" y="362"/>
                    <a:pt x="2" y="367"/>
                    <a:pt x="5" y="371"/>
                  </a:cubicBezTo>
                  <a:cubicBezTo>
                    <a:pt x="8" y="374"/>
                    <a:pt x="12" y="377"/>
                    <a:pt x="17" y="377"/>
                  </a:cubicBezTo>
                  <a:cubicBezTo>
                    <a:pt x="319" y="377"/>
                    <a:pt x="319" y="377"/>
                    <a:pt x="319" y="377"/>
                  </a:cubicBezTo>
                  <a:cubicBezTo>
                    <a:pt x="323" y="377"/>
                    <a:pt x="328" y="374"/>
                    <a:pt x="331" y="371"/>
                  </a:cubicBezTo>
                  <a:cubicBezTo>
                    <a:pt x="334" y="367"/>
                    <a:pt x="336" y="362"/>
                    <a:pt x="335" y="357"/>
                  </a:cubicBezTo>
                  <a:close/>
                  <a:moveTo>
                    <a:pt x="241" y="112"/>
                  </a:moveTo>
                  <a:cubicBezTo>
                    <a:pt x="244" y="111"/>
                    <a:pt x="246" y="111"/>
                    <a:pt x="246" y="111"/>
                  </a:cubicBezTo>
                  <a:cubicBezTo>
                    <a:pt x="247" y="111"/>
                    <a:pt x="248" y="111"/>
                    <a:pt x="249" y="110"/>
                  </a:cubicBezTo>
                  <a:cubicBezTo>
                    <a:pt x="249" y="111"/>
                    <a:pt x="250" y="112"/>
                    <a:pt x="250" y="112"/>
                  </a:cubicBezTo>
                  <a:cubicBezTo>
                    <a:pt x="250" y="121"/>
                    <a:pt x="250" y="121"/>
                    <a:pt x="250" y="121"/>
                  </a:cubicBezTo>
                  <a:cubicBezTo>
                    <a:pt x="250" y="124"/>
                    <a:pt x="247" y="126"/>
                    <a:pt x="244" y="126"/>
                  </a:cubicBezTo>
                  <a:cubicBezTo>
                    <a:pt x="241" y="126"/>
                    <a:pt x="241" y="126"/>
                    <a:pt x="241" y="126"/>
                  </a:cubicBezTo>
                  <a:cubicBezTo>
                    <a:pt x="241" y="112"/>
                    <a:pt x="241" y="112"/>
                    <a:pt x="241" y="112"/>
                  </a:cubicBezTo>
                  <a:close/>
                  <a:moveTo>
                    <a:pt x="95" y="126"/>
                  </a:moveTo>
                  <a:cubicBezTo>
                    <a:pt x="92" y="126"/>
                    <a:pt x="92" y="126"/>
                    <a:pt x="92" y="126"/>
                  </a:cubicBezTo>
                  <a:cubicBezTo>
                    <a:pt x="89" y="126"/>
                    <a:pt x="86" y="124"/>
                    <a:pt x="86" y="121"/>
                  </a:cubicBezTo>
                  <a:cubicBezTo>
                    <a:pt x="86" y="112"/>
                    <a:pt x="86" y="112"/>
                    <a:pt x="86" y="112"/>
                  </a:cubicBezTo>
                  <a:cubicBezTo>
                    <a:pt x="86" y="112"/>
                    <a:pt x="87" y="111"/>
                    <a:pt x="87" y="110"/>
                  </a:cubicBezTo>
                  <a:cubicBezTo>
                    <a:pt x="88" y="111"/>
                    <a:pt x="89" y="111"/>
                    <a:pt x="89" y="111"/>
                  </a:cubicBezTo>
                  <a:cubicBezTo>
                    <a:pt x="90" y="111"/>
                    <a:pt x="92" y="111"/>
                    <a:pt x="95" y="112"/>
                  </a:cubicBezTo>
                  <a:cubicBezTo>
                    <a:pt x="95" y="126"/>
                    <a:pt x="95" y="126"/>
                    <a:pt x="95" y="126"/>
                  </a:cubicBezTo>
                  <a:close/>
                  <a:moveTo>
                    <a:pt x="106" y="132"/>
                  </a:moveTo>
                  <a:cubicBezTo>
                    <a:pt x="106" y="118"/>
                    <a:pt x="106" y="118"/>
                    <a:pt x="106" y="118"/>
                  </a:cubicBezTo>
                  <a:cubicBezTo>
                    <a:pt x="107" y="118"/>
                    <a:pt x="109" y="118"/>
                    <a:pt x="111" y="117"/>
                  </a:cubicBezTo>
                  <a:cubicBezTo>
                    <a:pt x="114" y="116"/>
                    <a:pt x="116" y="113"/>
                    <a:pt x="116" y="110"/>
                  </a:cubicBezTo>
                  <a:cubicBezTo>
                    <a:pt x="116" y="59"/>
                    <a:pt x="116" y="59"/>
                    <a:pt x="116" y="59"/>
                  </a:cubicBezTo>
                  <a:cubicBezTo>
                    <a:pt x="116" y="53"/>
                    <a:pt x="121" y="48"/>
                    <a:pt x="127" y="48"/>
                  </a:cubicBezTo>
                  <a:cubicBezTo>
                    <a:pt x="142" y="48"/>
                    <a:pt x="142" y="48"/>
                    <a:pt x="142" y="48"/>
                  </a:cubicBezTo>
                  <a:cubicBezTo>
                    <a:pt x="145" y="48"/>
                    <a:pt x="148" y="49"/>
                    <a:pt x="150" y="51"/>
                  </a:cubicBezTo>
                  <a:cubicBezTo>
                    <a:pt x="151" y="52"/>
                    <a:pt x="151" y="52"/>
                    <a:pt x="151" y="52"/>
                  </a:cubicBezTo>
                  <a:cubicBezTo>
                    <a:pt x="156" y="56"/>
                    <a:pt x="162" y="58"/>
                    <a:pt x="168" y="58"/>
                  </a:cubicBezTo>
                  <a:cubicBezTo>
                    <a:pt x="174" y="58"/>
                    <a:pt x="180" y="56"/>
                    <a:pt x="185" y="52"/>
                  </a:cubicBezTo>
                  <a:cubicBezTo>
                    <a:pt x="186" y="51"/>
                    <a:pt x="186" y="51"/>
                    <a:pt x="186" y="51"/>
                  </a:cubicBezTo>
                  <a:cubicBezTo>
                    <a:pt x="188" y="49"/>
                    <a:pt x="191" y="48"/>
                    <a:pt x="194" y="48"/>
                  </a:cubicBezTo>
                  <a:cubicBezTo>
                    <a:pt x="209" y="48"/>
                    <a:pt x="209" y="48"/>
                    <a:pt x="209" y="48"/>
                  </a:cubicBezTo>
                  <a:cubicBezTo>
                    <a:pt x="215" y="48"/>
                    <a:pt x="220" y="53"/>
                    <a:pt x="220" y="59"/>
                  </a:cubicBezTo>
                  <a:cubicBezTo>
                    <a:pt x="220" y="110"/>
                    <a:pt x="220" y="110"/>
                    <a:pt x="220" y="110"/>
                  </a:cubicBezTo>
                  <a:cubicBezTo>
                    <a:pt x="220" y="113"/>
                    <a:pt x="222" y="116"/>
                    <a:pt x="225" y="117"/>
                  </a:cubicBezTo>
                  <a:cubicBezTo>
                    <a:pt x="226" y="118"/>
                    <a:pt x="227" y="118"/>
                    <a:pt x="228" y="118"/>
                  </a:cubicBezTo>
                  <a:cubicBezTo>
                    <a:pt x="229" y="118"/>
                    <a:pt x="229" y="118"/>
                    <a:pt x="230" y="118"/>
                  </a:cubicBezTo>
                  <a:cubicBezTo>
                    <a:pt x="230" y="132"/>
                    <a:pt x="230" y="132"/>
                    <a:pt x="230" y="132"/>
                  </a:cubicBezTo>
                  <a:cubicBezTo>
                    <a:pt x="230" y="140"/>
                    <a:pt x="225" y="156"/>
                    <a:pt x="214" y="169"/>
                  </a:cubicBezTo>
                  <a:cubicBezTo>
                    <a:pt x="211" y="173"/>
                    <a:pt x="206" y="178"/>
                    <a:pt x="201" y="182"/>
                  </a:cubicBezTo>
                  <a:cubicBezTo>
                    <a:pt x="201" y="182"/>
                    <a:pt x="201" y="182"/>
                    <a:pt x="200" y="183"/>
                  </a:cubicBezTo>
                  <a:cubicBezTo>
                    <a:pt x="192" y="189"/>
                    <a:pt x="181" y="193"/>
                    <a:pt x="168" y="193"/>
                  </a:cubicBezTo>
                  <a:cubicBezTo>
                    <a:pt x="155" y="193"/>
                    <a:pt x="144" y="189"/>
                    <a:pt x="135" y="182"/>
                  </a:cubicBezTo>
                  <a:cubicBezTo>
                    <a:pt x="135" y="182"/>
                    <a:pt x="135" y="182"/>
                    <a:pt x="135" y="182"/>
                  </a:cubicBezTo>
                  <a:cubicBezTo>
                    <a:pt x="130" y="178"/>
                    <a:pt x="125" y="173"/>
                    <a:pt x="122" y="169"/>
                  </a:cubicBezTo>
                  <a:cubicBezTo>
                    <a:pt x="111" y="156"/>
                    <a:pt x="106" y="140"/>
                    <a:pt x="106" y="132"/>
                  </a:cubicBezTo>
                  <a:close/>
                  <a:moveTo>
                    <a:pt x="204" y="221"/>
                  </a:moveTo>
                  <a:cubicBezTo>
                    <a:pt x="168" y="248"/>
                    <a:pt x="168" y="248"/>
                    <a:pt x="168" y="248"/>
                  </a:cubicBezTo>
                  <a:cubicBezTo>
                    <a:pt x="132" y="221"/>
                    <a:pt x="132" y="221"/>
                    <a:pt x="132" y="221"/>
                  </a:cubicBezTo>
                  <a:cubicBezTo>
                    <a:pt x="135" y="217"/>
                    <a:pt x="137" y="211"/>
                    <a:pt x="137" y="206"/>
                  </a:cubicBezTo>
                  <a:cubicBezTo>
                    <a:pt x="137" y="197"/>
                    <a:pt x="137" y="197"/>
                    <a:pt x="137" y="197"/>
                  </a:cubicBezTo>
                  <a:cubicBezTo>
                    <a:pt x="146" y="201"/>
                    <a:pt x="156" y="204"/>
                    <a:pt x="168" y="204"/>
                  </a:cubicBezTo>
                  <a:cubicBezTo>
                    <a:pt x="180" y="204"/>
                    <a:pt x="190" y="201"/>
                    <a:pt x="199" y="197"/>
                  </a:cubicBezTo>
                  <a:cubicBezTo>
                    <a:pt x="199" y="206"/>
                    <a:pt x="199" y="206"/>
                    <a:pt x="199" y="206"/>
                  </a:cubicBezTo>
                  <a:cubicBezTo>
                    <a:pt x="199" y="211"/>
                    <a:pt x="201" y="217"/>
                    <a:pt x="204" y="221"/>
                  </a:cubicBezTo>
                  <a:close/>
                  <a:moveTo>
                    <a:pt x="123" y="215"/>
                  </a:moveTo>
                  <a:cubicBezTo>
                    <a:pt x="120" y="214"/>
                    <a:pt x="116" y="214"/>
                    <a:pt x="113" y="215"/>
                  </a:cubicBezTo>
                  <a:cubicBezTo>
                    <a:pt x="113" y="215"/>
                    <a:pt x="113" y="215"/>
                    <a:pt x="113" y="215"/>
                  </a:cubicBezTo>
                  <a:cubicBezTo>
                    <a:pt x="94" y="221"/>
                    <a:pt x="94" y="221"/>
                    <a:pt x="94" y="221"/>
                  </a:cubicBezTo>
                  <a:cubicBezTo>
                    <a:pt x="97" y="205"/>
                    <a:pt x="110" y="192"/>
                    <a:pt x="126" y="190"/>
                  </a:cubicBezTo>
                  <a:cubicBezTo>
                    <a:pt x="126" y="206"/>
                    <a:pt x="126" y="206"/>
                    <a:pt x="126" y="206"/>
                  </a:cubicBezTo>
                  <a:cubicBezTo>
                    <a:pt x="126" y="209"/>
                    <a:pt x="125" y="213"/>
                    <a:pt x="123" y="215"/>
                  </a:cubicBezTo>
                  <a:close/>
                  <a:moveTo>
                    <a:pt x="138" y="259"/>
                  </a:moveTo>
                  <a:cubicBezTo>
                    <a:pt x="138" y="259"/>
                    <a:pt x="138" y="259"/>
                    <a:pt x="138" y="259"/>
                  </a:cubicBezTo>
                  <a:cubicBezTo>
                    <a:pt x="137" y="259"/>
                    <a:pt x="137" y="258"/>
                    <a:pt x="137" y="257"/>
                  </a:cubicBezTo>
                  <a:cubicBezTo>
                    <a:pt x="137" y="257"/>
                    <a:pt x="137" y="257"/>
                    <a:pt x="137" y="257"/>
                  </a:cubicBezTo>
                  <a:cubicBezTo>
                    <a:pt x="136" y="256"/>
                    <a:pt x="136" y="256"/>
                    <a:pt x="136" y="255"/>
                  </a:cubicBezTo>
                  <a:cubicBezTo>
                    <a:pt x="136" y="255"/>
                    <a:pt x="136" y="255"/>
                    <a:pt x="136" y="255"/>
                  </a:cubicBezTo>
                  <a:cubicBezTo>
                    <a:pt x="135" y="253"/>
                    <a:pt x="134" y="251"/>
                    <a:pt x="133" y="249"/>
                  </a:cubicBezTo>
                  <a:cubicBezTo>
                    <a:pt x="133" y="249"/>
                    <a:pt x="133" y="249"/>
                    <a:pt x="133" y="248"/>
                  </a:cubicBezTo>
                  <a:cubicBezTo>
                    <a:pt x="133" y="248"/>
                    <a:pt x="133" y="247"/>
                    <a:pt x="133" y="247"/>
                  </a:cubicBezTo>
                  <a:cubicBezTo>
                    <a:pt x="132" y="247"/>
                    <a:pt x="132" y="246"/>
                    <a:pt x="132" y="246"/>
                  </a:cubicBezTo>
                  <a:cubicBezTo>
                    <a:pt x="132" y="246"/>
                    <a:pt x="132" y="245"/>
                    <a:pt x="132" y="245"/>
                  </a:cubicBezTo>
                  <a:cubicBezTo>
                    <a:pt x="132" y="245"/>
                    <a:pt x="132" y="244"/>
                    <a:pt x="132" y="244"/>
                  </a:cubicBezTo>
                  <a:cubicBezTo>
                    <a:pt x="131" y="243"/>
                    <a:pt x="131" y="243"/>
                    <a:pt x="130" y="242"/>
                  </a:cubicBezTo>
                  <a:cubicBezTo>
                    <a:pt x="130" y="241"/>
                    <a:pt x="130" y="241"/>
                    <a:pt x="130" y="241"/>
                  </a:cubicBezTo>
                  <a:cubicBezTo>
                    <a:pt x="130" y="241"/>
                    <a:pt x="130" y="240"/>
                    <a:pt x="130" y="240"/>
                  </a:cubicBezTo>
                  <a:cubicBezTo>
                    <a:pt x="130" y="240"/>
                    <a:pt x="129" y="239"/>
                    <a:pt x="129" y="239"/>
                  </a:cubicBezTo>
                  <a:cubicBezTo>
                    <a:pt x="129" y="239"/>
                    <a:pt x="129" y="239"/>
                    <a:pt x="129" y="239"/>
                  </a:cubicBezTo>
                  <a:cubicBezTo>
                    <a:pt x="129" y="238"/>
                    <a:pt x="129" y="238"/>
                    <a:pt x="129" y="238"/>
                  </a:cubicBezTo>
                  <a:cubicBezTo>
                    <a:pt x="128" y="237"/>
                    <a:pt x="128" y="235"/>
                    <a:pt x="127" y="234"/>
                  </a:cubicBezTo>
                  <a:cubicBezTo>
                    <a:pt x="127" y="234"/>
                    <a:pt x="127" y="234"/>
                    <a:pt x="127" y="234"/>
                  </a:cubicBezTo>
                  <a:cubicBezTo>
                    <a:pt x="127" y="233"/>
                    <a:pt x="127" y="232"/>
                    <a:pt x="126" y="232"/>
                  </a:cubicBezTo>
                  <a:cubicBezTo>
                    <a:pt x="126" y="231"/>
                    <a:pt x="126" y="231"/>
                    <a:pt x="126" y="231"/>
                  </a:cubicBezTo>
                  <a:cubicBezTo>
                    <a:pt x="157" y="254"/>
                    <a:pt x="157" y="254"/>
                    <a:pt x="157" y="254"/>
                  </a:cubicBezTo>
                  <a:cubicBezTo>
                    <a:pt x="144" y="259"/>
                    <a:pt x="144" y="259"/>
                    <a:pt x="144" y="259"/>
                  </a:cubicBezTo>
                  <a:cubicBezTo>
                    <a:pt x="144" y="259"/>
                    <a:pt x="144" y="259"/>
                    <a:pt x="144" y="259"/>
                  </a:cubicBezTo>
                  <a:cubicBezTo>
                    <a:pt x="138" y="262"/>
                    <a:pt x="138" y="262"/>
                    <a:pt x="138" y="262"/>
                  </a:cubicBezTo>
                  <a:cubicBezTo>
                    <a:pt x="138" y="261"/>
                    <a:pt x="138" y="260"/>
                    <a:pt x="138" y="259"/>
                  </a:cubicBezTo>
                  <a:close/>
                  <a:moveTo>
                    <a:pt x="151" y="293"/>
                  </a:moveTo>
                  <a:cubicBezTo>
                    <a:pt x="150" y="290"/>
                    <a:pt x="149" y="288"/>
                    <a:pt x="147" y="285"/>
                  </a:cubicBezTo>
                  <a:cubicBezTo>
                    <a:pt x="146" y="280"/>
                    <a:pt x="144" y="276"/>
                    <a:pt x="143" y="272"/>
                  </a:cubicBezTo>
                  <a:cubicBezTo>
                    <a:pt x="145" y="271"/>
                    <a:pt x="145" y="271"/>
                    <a:pt x="145" y="271"/>
                  </a:cubicBezTo>
                  <a:cubicBezTo>
                    <a:pt x="153" y="281"/>
                    <a:pt x="153" y="281"/>
                    <a:pt x="153" y="281"/>
                  </a:cubicBezTo>
                  <a:lnTo>
                    <a:pt x="151" y="293"/>
                  </a:lnTo>
                  <a:close/>
                  <a:moveTo>
                    <a:pt x="168" y="338"/>
                  </a:moveTo>
                  <a:cubicBezTo>
                    <a:pt x="168" y="338"/>
                    <a:pt x="168" y="337"/>
                    <a:pt x="168" y="337"/>
                  </a:cubicBezTo>
                  <a:cubicBezTo>
                    <a:pt x="165" y="331"/>
                    <a:pt x="162" y="322"/>
                    <a:pt x="158" y="313"/>
                  </a:cubicBezTo>
                  <a:cubicBezTo>
                    <a:pt x="163" y="285"/>
                    <a:pt x="163" y="285"/>
                    <a:pt x="163" y="285"/>
                  </a:cubicBezTo>
                  <a:cubicBezTo>
                    <a:pt x="172" y="285"/>
                    <a:pt x="172" y="285"/>
                    <a:pt x="172" y="285"/>
                  </a:cubicBezTo>
                  <a:cubicBezTo>
                    <a:pt x="178" y="313"/>
                    <a:pt x="178" y="313"/>
                    <a:pt x="178" y="313"/>
                  </a:cubicBezTo>
                  <a:cubicBezTo>
                    <a:pt x="174" y="323"/>
                    <a:pt x="171" y="331"/>
                    <a:pt x="168" y="338"/>
                  </a:cubicBezTo>
                  <a:close/>
                  <a:moveTo>
                    <a:pt x="175" y="274"/>
                  </a:moveTo>
                  <a:cubicBezTo>
                    <a:pt x="161" y="274"/>
                    <a:pt x="161" y="274"/>
                    <a:pt x="161" y="274"/>
                  </a:cubicBezTo>
                  <a:cubicBezTo>
                    <a:pt x="155" y="267"/>
                    <a:pt x="155" y="267"/>
                    <a:pt x="155" y="267"/>
                  </a:cubicBezTo>
                  <a:cubicBezTo>
                    <a:pt x="168" y="261"/>
                    <a:pt x="168" y="261"/>
                    <a:pt x="168" y="261"/>
                  </a:cubicBezTo>
                  <a:cubicBezTo>
                    <a:pt x="181" y="267"/>
                    <a:pt x="181" y="267"/>
                    <a:pt x="181" y="267"/>
                  </a:cubicBezTo>
                  <a:lnTo>
                    <a:pt x="175" y="274"/>
                  </a:lnTo>
                  <a:close/>
                  <a:moveTo>
                    <a:pt x="188" y="285"/>
                  </a:moveTo>
                  <a:cubicBezTo>
                    <a:pt x="187" y="288"/>
                    <a:pt x="186" y="290"/>
                    <a:pt x="185" y="293"/>
                  </a:cubicBezTo>
                  <a:cubicBezTo>
                    <a:pt x="183" y="281"/>
                    <a:pt x="183" y="281"/>
                    <a:pt x="183" y="281"/>
                  </a:cubicBezTo>
                  <a:cubicBezTo>
                    <a:pt x="191" y="271"/>
                    <a:pt x="191" y="271"/>
                    <a:pt x="191" y="271"/>
                  </a:cubicBezTo>
                  <a:cubicBezTo>
                    <a:pt x="193" y="272"/>
                    <a:pt x="193" y="272"/>
                    <a:pt x="193" y="272"/>
                  </a:cubicBezTo>
                  <a:cubicBezTo>
                    <a:pt x="192" y="276"/>
                    <a:pt x="190" y="280"/>
                    <a:pt x="188" y="285"/>
                  </a:cubicBezTo>
                  <a:close/>
                  <a:moveTo>
                    <a:pt x="210" y="232"/>
                  </a:moveTo>
                  <a:cubicBezTo>
                    <a:pt x="209" y="232"/>
                    <a:pt x="209" y="233"/>
                    <a:pt x="209" y="234"/>
                  </a:cubicBezTo>
                  <a:cubicBezTo>
                    <a:pt x="209" y="234"/>
                    <a:pt x="209" y="234"/>
                    <a:pt x="209" y="234"/>
                  </a:cubicBezTo>
                  <a:cubicBezTo>
                    <a:pt x="208" y="235"/>
                    <a:pt x="208" y="235"/>
                    <a:pt x="208" y="236"/>
                  </a:cubicBezTo>
                  <a:cubicBezTo>
                    <a:pt x="208" y="236"/>
                    <a:pt x="208" y="236"/>
                    <a:pt x="208" y="236"/>
                  </a:cubicBezTo>
                  <a:cubicBezTo>
                    <a:pt x="207" y="237"/>
                    <a:pt x="207" y="238"/>
                    <a:pt x="207" y="238"/>
                  </a:cubicBezTo>
                  <a:cubicBezTo>
                    <a:pt x="207" y="238"/>
                    <a:pt x="207" y="238"/>
                    <a:pt x="207" y="239"/>
                  </a:cubicBezTo>
                  <a:cubicBezTo>
                    <a:pt x="207" y="239"/>
                    <a:pt x="207" y="239"/>
                    <a:pt x="207" y="239"/>
                  </a:cubicBezTo>
                  <a:cubicBezTo>
                    <a:pt x="206" y="239"/>
                    <a:pt x="206" y="240"/>
                    <a:pt x="206" y="240"/>
                  </a:cubicBezTo>
                  <a:cubicBezTo>
                    <a:pt x="206" y="240"/>
                    <a:pt x="206" y="241"/>
                    <a:pt x="206" y="241"/>
                  </a:cubicBezTo>
                  <a:cubicBezTo>
                    <a:pt x="206" y="241"/>
                    <a:pt x="206" y="241"/>
                    <a:pt x="206" y="241"/>
                  </a:cubicBezTo>
                  <a:cubicBezTo>
                    <a:pt x="205" y="242"/>
                    <a:pt x="205" y="243"/>
                    <a:pt x="204" y="244"/>
                  </a:cubicBezTo>
                  <a:cubicBezTo>
                    <a:pt x="204" y="244"/>
                    <a:pt x="204" y="245"/>
                    <a:pt x="204" y="245"/>
                  </a:cubicBezTo>
                  <a:cubicBezTo>
                    <a:pt x="204" y="245"/>
                    <a:pt x="204" y="246"/>
                    <a:pt x="204" y="246"/>
                  </a:cubicBezTo>
                  <a:cubicBezTo>
                    <a:pt x="204" y="246"/>
                    <a:pt x="203" y="247"/>
                    <a:pt x="203" y="247"/>
                  </a:cubicBezTo>
                  <a:cubicBezTo>
                    <a:pt x="203" y="247"/>
                    <a:pt x="203" y="248"/>
                    <a:pt x="203" y="248"/>
                  </a:cubicBezTo>
                  <a:cubicBezTo>
                    <a:pt x="203" y="249"/>
                    <a:pt x="203" y="249"/>
                    <a:pt x="203" y="249"/>
                  </a:cubicBezTo>
                  <a:cubicBezTo>
                    <a:pt x="202" y="251"/>
                    <a:pt x="201" y="253"/>
                    <a:pt x="200" y="255"/>
                  </a:cubicBezTo>
                  <a:cubicBezTo>
                    <a:pt x="200" y="255"/>
                    <a:pt x="200" y="255"/>
                    <a:pt x="200" y="255"/>
                  </a:cubicBezTo>
                  <a:cubicBezTo>
                    <a:pt x="200" y="256"/>
                    <a:pt x="200" y="256"/>
                    <a:pt x="199" y="257"/>
                  </a:cubicBezTo>
                  <a:cubicBezTo>
                    <a:pt x="199" y="257"/>
                    <a:pt x="199" y="257"/>
                    <a:pt x="199" y="257"/>
                  </a:cubicBezTo>
                  <a:cubicBezTo>
                    <a:pt x="199" y="258"/>
                    <a:pt x="199" y="259"/>
                    <a:pt x="198" y="259"/>
                  </a:cubicBezTo>
                  <a:cubicBezTo>
                    <a:pt x="198" y="259"/>
                    <a:pt x="198" y="259"/>
                    <a:pt x="198" y="259"/>
                  </a:cubicBezTo>
                  <a:cubicBezTo>
                    <a:pt x="198" y="260"/>
                    <a:pt x="198" y="261"/>
                    <a:pt x="197" y="262"/>
                  </a:cubicBezTo>
                  <a:cubicBezTo>
                    <a:pt x="192" y="259"/>
                    <a:pt x="192" y="259"/>
                    <a:pt x="192" y="259"/>
                  </a:cubicBezTo>
                  <a:cubicBezTo>
                    <a:pt x="192" y="259"/>
                    <a:pt x="192" y="259"/>
                    <a:pt x="192" y="259"/>
                  </a:cubicBezTo>
                  <a:cubicBezTo>
                    <a:pt x="179" y="254"/>
                    <a:pt x="179" y="254"/>
                    <a:pt x="179" y="254"/>
                  </a:cubicBezTo>
                  <a:cubicBezTo>
                    <a:pt x="210" y="231"/>
                    <a:pt x="210" y="231"/>
                    <a:pt x="210" y="231"/>
                  </a:cubicBezTo>
                  <a:cubicBezTo>
                    <a:pt x="210" y="231"/>
                    <a:pt x="210" y="231"/>
                    <a:pt x="210" y="232"/>
                  </a:cubicBezTo>
                  <a:close/>
                  <a:moveTo>
                    <a:pt x="223" y="215"/>
                  </a:moveTo>
                  <a:cubicBezTo>
                    <a:pt x="223" y="215"/>
                    <a:pt x="223" y="215"/>
                    <a:pt x="223" y="215"/>
                  </a:cubicBezTo>
                  <a:cubicBezTo>
                    <a:pt x="223" y="215"/>
                    <a:pt x="223" y="215"/>
                    <a:pt x="223" y="215"/>
                  </a:cubicBezTo>
                  <a:cubicBezTo>
                    <a:pt x="220" y="214"/>
                    <a:pt x="216" y="214"/>
                    <a:pt x="213" y="215"/>
                  </a:cubicBezTo>
                  <a:cubicBezTo>
                    <a:pt x="211" y="213"/>
                    <a:pt x="210" y="209"/>
                    <a:pt x="210" y="206"/>
                  </a:cubicBezTo>
                  <a:cubicBezTo>
                    <a:pt x="210" y="190"/>
                    <a:pt x="210" y="190"/>
                    <a:pt x="210" y="190"/>
                  </a:cubicBezTo>
                  <a:cubicBezTo>
                    <a:pt x="226" y="192"/>
                    <a:pt x="239" y="205"/>
                    <a:pt x="242" y="221"/>
                  </a:cubicBezTo>
                  <a:lnTo>
                    <a:pt x="223" y="215"/>
                  </a:lnTo>
                  <a:close/>
                  <a:moveTo>
                    <a:pt x="266" y="293"/>
                  </a:moveTo>
                  <a:cubicBezTo>
                    <a:pt x="266" y="303"/>
                    <a:pt x="258" y="310"/>
                    <a:pt x="248" y="310"/>
                  </a:cubicBezTo>
                  <a:cubicBezTo>
                    <a:pt x="239" y="310"/>
                    <a:pt x="231" y="303"/>
                    <a:pt x="231" y="293"/>
                  </a:cubicBezTo>
                  <a:cubicBezTo>
                    <a:pt x="231" y="283"/>
                    <a:pt x="239" y="275"/>
                    <a:pt x="248" y="275"/>
                  </a:cubicBezTo>
                  <a:cubicBezTo>
                    <a:pt x="258" y="275"/>
                    <a:pt x="266" y="283"/>
                    <a:pt x="266" y="293"/>
                  </a:cubicBezTo>
                  <a:close/>
                </a:path>
              </a:pathLst>
            </a:custGeom>
            <a:solidFill>
              <a:srgbClr val="64A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54864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47" name="Freeform 26">
              <a:extLst>
                <a:ext uri="{FF2B5EF4-FFF2-40B4-BE49-F238E27FC236}">
                  <a16:creationId xmlns:a16="http://schemas.microsoft.com/office/drawing/2014/main" id="{CA82AC98-42A8-79B0-6DC1-9E1483BDAE72}"/>
                </a:ext>
              </a:extLst>
            </p:cNvPr>
            <p:cNvSpPr>
              <a:spLocks/>
            </p:cNvSpPr>
            <p:nvPr/>
          </p:nvSpPr>
          <p:spPr bwMode="auto">
            <a:xfrm>
              <a:off x="7362540" y="2649550"/>
              <a:ext cx="112083" cy="93345"/>
            </a:xfrm>
            <a:custGeom>
              <a:avLst/>
              <a:gdLst>
                <a:gd name="T0" fmla="*/ 36 w 55"/>
                <a:gd name="T1" fmla="*/ 16 h 49"/>
                <a:gd name="T2" fmla="*/ 36 w 55"/>
                <a:gd name="T3" fmla="*/ 0 h 49"/>
                <a:gd name="T4" fmla="*/ 18 w 55"/>
                <a:gd name="T5" fmla="*/ 0 h 49"/>
                <a:gd name="T6" fmla="*/ 18 w 55"/>
                <a:gd name="T7" fmla="*/ 16 h 49"/>
                <a:gd name="T8" fmla="*/ 0 w 55"/>
                <a:gd name="T9" fmla="*/ 16 h 49"/>
                <a:gd name="T10" fmla="*/ 0 w 55"/>
                <a:gd name="T11" fmla="*/ 33 h 49"/>
                <a:gd name="T12" fmla="*/ 18 w 55"/>
                <a:gd name="T13" fmla="*/ 33 h 49"/>
                <a:gd name="T14" fmla="*/ 18 w 55"/>
                <a:gd name="T15" fmla="*/ 49 h 49"/>
                <a:gd name="T16" fmla="*/ 36 w 55"/>
                <a:gd name="T17" fmla="*/ 49 h 49"/>
                <a:gd name="T18" fmla="*/ 36 w 55"/>
                <a:gd name="T19" fmla="*/ 33 h 49"/>
                <a:gd name="T20" fmla="*/ 55 w 55"/>
                <a:gd name="T21" fmla="*/ 33 h 49"/>
                <a:gd name="T22" fmla="*/ 55 w 55"/>
                <a:gd name="T23" fmla="*/ 16 h 49"/>
                <a:gd name="T24" fmla="*/ 36 w 55"/>
                <a:gd name="T25"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9">
                  <a:moveTo>
                    <a:pt x="36" y="16"/>
                  </a:moveTo>
                  <a:lnTo>
                    <a:pt x="36" y="0"/>
                  </a:lnTo>
                  <a:lnTo>
                    <a:pt x="18" y="0"/>
                  </a:lnTo>
                  <a:lnTo>
                    <a:pt x="18" y="16"/>
                  </a:lnTo>
                  <a:lnTo>
                    <a:pt x="0" y="16"/>
                  </a:lnTo>
                  <a:lnTo>
                    <a:pt x="0" y="33"/>
                  </a:lnTo>
                  <a:lnTo>
                    <a:pt x="18" y="33"/>
                  </a:lnTo>
                  <a:lnTo>
                    <a:pt x="18" y="49"/>
                  </a:lnTo>
                  <a:lnTo>
                    <a:pt x="36" y="49"/>
                  </a:lnTo>
                  <a:lnTo>
                    <a:pt x="36" y="33"/>
                  </a:lnTo>
                  <a:lnTo>
                    <a:pt x="55" y="33"/>
                  </a:lnTo>
                  <a:lnTo>
                    <a:pt x="55" y="16"/>
                  </a:lnTo>
                  <a:lnTo>
                    <a:pt x="36" y="16"/>
                  </a:lnTo>
                  <a:close/>
                </a:path>
              </a:pathLst>
            </a:custGeom>
            <a:solidFill>
              <a:srgbClr val="64A6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28" tIns="54864" rIns="109728" bIns="54864" numCol="1" anchor="t" anchorCtr="0" compatLnSpc="1">
              <a:prstTxWarp prst="textNoShape">
                <a:avLst/>
              </a:prstTxWarp>
            </a:bodyPr>
            <a:lstStyle/>
            <a:p>
              <a:pPr marL="0" marR="0" lvl="0" indent="0" algn="l" defTabSz="54864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grpSp>
      <p:pic>
        <p:nvPicPr>
          <p:cNvPr id="48" name="Graphic 47" descr="Medical with solid fill">
            <a:extLst>
              <a:ext uri="{FF2B5EF4-FFF2-40B4-BE49-F238E27FC236}">
                <a16:creationId xmlns:a16="http://schemas.microsoft.com/office/drawing/2014/main" id="{AD1A78DF-7A03-4D9D-B40D-F858776C009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51585" y="2392707"/>
            <a:ext cx="661730" cy="661730"/>
          </a:xfrm>
          <a:prstGeom prst="rect">
            <a:avLst/>
          </a:prstGeom>
        </p:spPr>
      </p:pic>
    </p:spTree>
    <p:extLst>
      <p:ext uri="{BB962C8B-B14F-4D97-AF65-F5344CB8AC3E}">
        <p14:creationId xmlns:p14="http://schemas.microsoft.com/office/powerpoint/2010/main" val="226446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1F4B9-DEEA-8D80-64EE-13E7BF7CB151}"/>
              </a:ext>
            </a:extLst>
          </p:cNvPr>
          <p:cNvSpPr>
            <a:spLocks noGrp="1"/>
          </p:cNvSpPr>
          <p:nvPr>
            <p:ph type="title" idx="4294967295"/>
          </p:nvPr>
        </p:nvSpPr>
        <p:spPr>
          <a:xfrm>
            <a:off x="2397078" y="225665"/>
            <a:ext cx="9017000" cy="1223962"/>
          </a:xfrm>
        </p:spPr>
        <p:txBody>
          <a:bodyPr anchor="ctr">
            <a:normAutofit/>
          </a:bodyPr>
          <a:lstStyle/>
          <a:p>
            <a:pPr lvl="0">
              <a:spcBef>
                <a:spcPts val="0"/>
              </a:spcBef>
              <a:defRPr/>
            </a:pPr>
            <a:r>
              <a:rPr lang="en-US" sz="3200" noProof="1">
                <a:latin typeface="+mn-lt"/>
                <a:cs typeface="Arial" panose="020B0604020202020204" pitchFamily="34" charset="0"/>
              </a:rPr>
              <a:t>HBV care cascade for community-led and facility-based testing models </a:t>
            </a:r>
            <a:endParaRPr lang="en-US" sz="3200" b="0" noProof="1">
              <a:latin typeface="+mn-lt"/>
              <a:cs typeface="Arial" panose="020B0604020202020204" pitchFamily="34" charset="0"/>
            </a:endParaRPr>
          </a:p>
        </p:txBody>
      </p:sp>
      <p:pic>
        <p:nvPicPr>
          <p:cNvPr id="20" name="Picture 19" descr="Graphical user interface, application, Teams&#10;&#10;Description automatically generated">
            <a:extLst>
              <a:ext uri="{FF2B5EF4-FFF2-40B4-BE49-F238E27FC236}">
                <a16:creationId xmlns:a16="http://schemas.microsoft.com/office/drawing/2014/main" id="{B9DA1178-3332-9F92-5776-BA5C786768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24319"/>
          <a:stretch/>
        </p:blipFill>
        <p:spPr>
          <a:xfrm>
            <a:off x="318630" y="6080516"/>
            <a:ext cx="2732194" cy="565067"/>
          </a:xfrm>
          <a:prstGeom prst="rect">
            <a:avLst/>
          </a:prstGeom>
        </p:spPr>
      </p:pic>
      <p:graphicFrame>
        <p:nvGraphicFramePr>
          <p:cNvPr id="36" name="Chart 35">
            <a:extLst>
              <a:ext uri="{FF2B5EF4-FFF2-40B4-BE49-F238E27FC236}">
                <a16:creationId xmlns:a16="http://schemas.microsoft.com/office/drawing/2014/main" id="{8E9AC7C3-2E01-EC3C-3179-1CC792D228EE}"/>
              </a:ext>
            </a:extLst>
          </p:cNvPr>
          <p:cNvGraphicFramePr/>
          <p:nvPr>
            <p:extLst>
              <p:ext uri="{D42A27DB-BD31-4B8C-83A1-F6EECF244321}">
                <p14:modId xmlns:p14="http://schemas.microsoft.com/office/powerpoint/2010/main" val="948760191"/>
              </p:ext>
            </p:extLst>
          </p:nvPr>
        </p:nvGraphicFramePr>
        <p:xfrm>
          <a:off x="1115506" y="1758964"/>
          <a:ext cx="9648238" cy="3644160"/>
        </p:xfrm>
        <a:graphic>
          <a:graphicData uri="http://schemas.openxmlformats.org/drawingml/2006/chart">
            <c:chart xmlns:c="http://schemas.openxmlformats.org/drawingml/2006/chart" xmlns:r="http://schemas.openxmlformats.org/officeDocument/2006/relationships" r:id="rId3"/>
          </a:graphicData>
        </a:graphic>
      </p:graphicFrame>
      <p:sp>
        <p:nvSpPr>
          <p:cNvPr id="37" name="Speech Bubble: Rectangle with Corners Rounded 38">
            <a:extLst>
              <a:ext uri="{FF2B5EF4-FFF2-40B4-BE49-F238E27FC236}">
                <a16:creationId xmlns:a16="http://schemas.microsoft.com/office/drawing/2014/main" id="{3AE4CDCD-B19A-09AE-3359-7AD72CAC0373}"/>
              </a:ext>
            </a:extLst>
          </p:cNvPr>
          <p:cNvSpPr/>
          <p:nvPr/>
        </p:nvSpPr>
        <p:spPr>
          <a:xfrm>
            <a:off x="3050824" y="1993761"/>
            <a:ext cx="853435" cy="400585"/>
          </a:xfrm>
          <a:prstGeom prst="wedgeRoundRectCallou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white"/>
                </a:solidFill>
                <a:effectLst/>
                <a:uLnTx/>
                <a:uFillTx/>
                <a:latin typeface="+mj-lt"/>
                <a:ea typeface="+mn-ea"/>
                <a:cs typeface="+mn-cs"/>
              </a:rPr>
              <a:t>10.1%</a:t>
            </a:r>
          </a:p>
        </p:txBody>
      </p:sp>
      <p:sp>
        <p:nvSpPr>
          <p:cNvPr id="38" name="Oval 37">
            <a:extLst>
              <a:ext uri="{FF2B5EF4-FFF2-40B4-BE49-F238E27FC236}">
                <a16:creationId xmlns:a16="http://schemas.microsoft.com/office/drawing/2014/main" id="{68240A49-0723-662E-C3D8-A257C196E48B}"/>
              </a:ext>
            </a:extLst>
          </p:cNvPr>
          <p:cNvSpPr/>
          <p:nvPr/>
        </p:nvSpPr>
        <p:spPr>
          <a:xfrm>
            <a:off x="2923827" y="1647231"/>
            <a:ext cx="1143348" cy="1057870"/>
          </a:xfrm>
          <a:prstGeom prst="ellipse">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39B40D6C-EC5F-BBD7-19FE-C2C0D0352A20}"/>
              </a:ext>
            </a:extLst>
          </p:cNvPr>
          <p:cNvSpPr/>
          <p:nvPr/>
        </p:nvSpPr>
        <p:spPr>
          <a:xfrm>
            <a:off x="3669061" y="5887826"/>
            <a:ext cx="5037309" cy="3811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HepLINK project monitoring data, April 2021 – May 2022</a:t>
            </a:r>
          </a:p>
        </p:txBody>
      </p:sp>
      <p:grpSp>
        <p:nvGrpSpPr>
          <p:cNvPr id="48" name="Group 47">
            <a:extLst>
              <a:ext uri="{FF2B5EF4-FFF2-40B4-BE49-F238E27FC236}">
                <a16:creationId xmlns:a16="http://schemas.microsoft.com/office/drawing/2014/main" id="{54771352-5965-5157-454F-7015115F77C2}"/>
              </a:ext>
            </a:extLst>
          </p:cNvPr>
          <p:cNvGrpSpPr/>
          <p:nvPr/>
        </p:nvGrpSpPr>
        <p:grpSpPr>
          <a:xfrm>
            <a:off x="3381261" y="3057754"/>
            <a:ext cx="669159" cy="1002173"/>
            <a:chOff x="2677160" y="2845649"/>
            <a:chExt cx="1780540" cy="1167765"/>
          </a:xfrm>
        </p:grpSpPr>
        <p:cxnSp>
          <p:nvCxnSpPr>
            <p:cNvPr id="56" name="Straight Connector 55">
              <a:extLst>
                <a:ext uri="{FF2B5EF4-FFF2-40B4-BE49-F238E27FC236}">
                  <a16:creationId xmlns:a16="http://schemas.microsoft.com/office/drawing/2014/main" id="{81D9A96C-E4D8-AE97-F9BD-755AE52C2C19}"/>
                </a:ext>
              </a:extLst>
            </p:cNvPr>
            <p:cNvCxnSpPr>
              <a:cxnSpLocks/>
            </p:cNvCxnSpPr>
            <p:nvPr/>
          </p:nvCxnSpPr>
          <p:spPr>
            <a:xfrm>
              <a:off x="2677160" y="2861945"/>
              <a:ext cx="17805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2A71104-8C42-956A-279C-76F8AB6D7673}"/>
                </a:ext>
              </a:extLst>
            </p:cNvPr>
            <p:cNvCxnSpPr>
              <a:cxnSpLocks/>
            </p:cNvCxnSpPr>
            <p:nvPr/>
          </p:nvCxnSpPr>
          <p:spPr>
            <a:xfrm>
              <a:off x="4444365" y="2845649"/>
              <a:ext cx="0" cy="1167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2F369468-3889-D842-E439-C38C43E16F34}"/>
              </a:ext>
            </a:extLst>
          </p:cNvPr>
          <p:cNvGrpSpPr/>
          <p:nvPr/>
        </p:nvGrpSpPr>
        <p:grpSpPr>
          <a:xfrm>
            <a:off x="4070144" y="3424571"/>
            <a:ext cx="669158" cy="800948"/>
            <a:chOff x="2677160" y="2845649"/>
            <a:chExt cx="1780540" cy="1167765"/>
          </a:xfrm>
        </p:grpSpPr>
        <p:cxnSp>
          <p:nvCxnSpPr>
            <p:cNvPr id="59" name="Straight Connector 58">
              <a:extLst>
                <a:ext uri="{FF2B5EF4-FFF2-40B4-BE49-F238E27FC236}">
                  <a16:creationId xmlns:a16="http://schemas.microsoft.com/office/drawing/2014/main" id="{5B4CB611-97B0-AD78-B4C2-651BD047E3ED}"/>
                </a:ext>
              </a:extLst>
            </p:cNvPr>
            <p:cNvCxnSpPr>
              <a:cxnSpLocks/>
            </p:cNvCxnSpPr>
            <p:nvPr/>
          </p:nvCxnSpPr>
          <p:spPr>
            <a:xfrm>
              <a:off x="2677160" y="2861945"/>
              <a:ext cx="17805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6F60271-E88A-7017-CBF5-AFF530E235EA}"/>
                </a:ext>
              </a:extLst>
            </p:cNvPr>
            <p:cNvCxnSpPr>
              <a:cxnSpLocks/>
            </p:cNvCxnSpPr>
            <p:nvPr/>
          </p:nvCxnSpPr>
          <p:spPr>
            <a:xfrm>
              <a:off x="4444365" y="2845649"/>
              <a:ext cx="0" cy="1167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64407F9D-1AD1-6D86-38D8-859AE98C53A6}"/>
              </a:ext>
            </a:extLst>
          </p:cNvPr>
          <p:cNvGrpSpPr/>
          <p:nvPr/>
        </p:nvGrpSpPr>
        <p:grpSpPr>
          <a:xfrm>
            <a:off x="4734290" y="3789910"/>
            <a:ext cx="688883" cy="610014"/>
            <a:chOff x="2677160" y="2845649"/>
            <a:chExt cx="1780540" cy="1167765"/>
          </a:xfrm>
        </p:grpSpPr>
        <p:cxnSp>
          <p:nvCxnSpPr>
            <p:cNvPr id="62" name="Straight Connector 61">
              <a:extLst>
                <a:ext uri="{FF2B5EF4-FFF2-40B4-BE49-F238E27FC236}">
                  <a16:creationId xmlns:a16="http://schemas.microsoft.com/office/drawing/2014/main" id="{C1963C1F-58A5-23FA-9CA7-71C342B0ECA7}"/>
                </a:ext>
              </a:extLst>
            </p:cNvPr>
            <p:cNvCxnSpPr>
              <a:cxnSpLocks/>
            </p:cNvCxnSpPr>
            <p:nvPr/>
          </p:nvCxnSpPr>
          <p:spPr>
            <a:xfrm>
              <a:off x="2677160" y="2861945"/>
              <a:ext cx="17805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2FBCC29-EB14-8C16-087F-AFB6B6C8F8B5}"/>
                </a:ext>
              </a:extLst>
            </p:cNvPr>
            <p:cNvCxnSpPr>
              <a:cxnSpLocks/>
            </p:cNvCxnSpPr>
            <p:nvPr/>
          </p:nvCxnSpPr>
          <p:spPr>
            <a:xfrm>
              <a:off x="4444365" y="2845649"/>
              <a:ext cx="0" cy="1167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576D589C-1484-6D86-1412-2729AA68AFAE}"/>
              </a:ext>
            </a:extLst>
          </p:cNvPr>
          <p:cNvGrpSpPr/>
          <p:nvPr/>
        </p:nvGrpSpPr>
        <p:grpSpPr>
          <a:xfrm>
            <a:off x="2923827" y="2622144"/>
            <a:ext cx="460886" cy="1167765"/>
            <a:chOff x="2677160" y="2845649"/>
            <a:chExt cx="1780540" cy="1167765"/>
          </a:xfrm>
        </p:grpSpPr>
        <p:cxnSp>
          <p:nvCxnSpPr>
            <p:cNvPr id="65" name="Straight Connector 64">
              <a:extLst>
                <a:ext uri="{FF2B5EF4-FFF2-40B4-BE49-F238E27FC236}">
                  <a16:creationId xmlns:a16="http://schemas.microsoft.com/office/drawing/2014/main" id="{9146D157-6692-730D-17DF-0EBABD57527A}"/>
                </a:ext>
              </a:extLst>
            </p:cNvPr>
            <p:cNvCxnSpPr>
              <a:cxnSpLocks/>
            </p:cNvCxnSpPr>
            <p:nvPr/>
          </p:nvCxnSpPr>
          <p:spPr>
            <a:xfrm>
              <a:off x="2677160" y="2861945"/>
              <a:ext cx="17805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A326A8F-5C24-BABD-8A3A-A936C6148A9C}"/>
                </a:ext>
              </a:extLst>
            </p:cNvPr>
            <p:cNvCxnSpPr>
              <a:cxnSpLocks/>
            </p:cNvCxnSpPr>
            <p:nvPr/>
          </p:nvCxnSpPr>
          <p:spPr>
            <a:xfrm>
              <a:off x="4444365" y="2845649"/>
              <a:ext cx="0" cy="1167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67" name="Speech Bubble: Rectangle with Corners Rounded 40">
            <a:extLst>
              <a:ext uri="{FF2B5EF4-FFF2-40B4-BE49-F238E27FC236}">
                <a16:creationId xmlns:a16="http://schemas.microsoft.com/office/drawing/2014/main" id="{433BA4A7-334C-E96E-07C8-C7DE00DB0064}"/>
              </a:ext>
            </a:extLst>
          </p:cNvPr>
          <p:cNvSpPr/>
          <p:nvPr/>
        </p:nvSpPr>
        <p:spPr>
          <a:xfrm>
            <a:off x="3551289" y="2448565"/>
            <a:ext cx="853434" cy="400585"/>
          </a:xfrm>
          <a:prstGeom prst="wedgeRoundRectCallou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white"/>
                </a:solidFill>
                <a:effectLst/>
                <a:uLnTx/>
                <a:uFillTx/>
                <a:latin typeface="+mj-lt"/>
                <a:ea typeface="+mn-ea"/>
                <a:cs typeface="+mn-cs"/>
              </a:rPr>
              <a:t>41.6%</a:t>
            </a:r>
          </a:p>
        </p:txBody>
      </p:sp>
      <p:sp>
        <p:nvSpPr>
          <p:cNvPr id="68" name="Speech Bubble: Rectangle with Corners Rounded 41">
            <a:extLst>
              <a:ext uri="{FF2B5EF4-FFF2-40B4-BE49-F238E27FC236}">
                <a16:creationId xmlns:a16="http://schemas.microsoft.com/office/drawing/2014/main" id="{00113958-3F1E-9E4B-9A6A-28F3B1C36431}"/>
              </a:ext>
            </a:extLst>
          </p:cNvPr>
          <p:cNvSpPr/>
          <p:nvPr/>
        </p:nvSpPr>
        <p:spPr>
          <a:xfrm>
            <a:off x="4239969" y="2902784"/>
            <a:ext cx="853435" cy="400585"/>
          </a:xfrm>
          <a:prstGeom prst="wedgeRoundRectCallou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white"/>
                </a:solidFill>
                <a:effectLst/>
                <a:uLnTx/>
                <a:uFillTx/>
                <a:latin typeface="+mj-lt"/>
                <a:ea typeface="+mn-ea"/>
                <a:cs typeface="+mn-cs"/>
              </a:rPr>
              <a:t>84.3%</a:t>
            </a:r>
          </a:p>
        </p:txBody>
      </p:sp>
      <p:sp>
        <p:nvSpPr>
          <p:cNvPr id="69" name="Speech Bubble: Rectangle with Corners Rounded 42">
            <a:extLst>
              <a:ext uri="{FF2B5EF4-FFF2-40B4-BE49-F238E27FC236}">
                <a16:creationId xmlns:a16="http://schemas.microsoft.com/office/drawing/2014/main" id="{FA92F0F3-88E1-F107-CD73-A59BDB3EC0EB}"/>
              </a:ext>
            </a:extLst>
          </p:cNvPr>
          <p:cNvSpPr/>
          <p:nvPr/>
        </p:nvSpPr>
        <p:spPr>
          <a:xfrm>
            <a:off x="5075865" y="3270787"/>
            <a:ext cx="876241" cy="400585"/>
          </a:xfrm>
          <a:prstGeom prst="wedgeRoundRectCallou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white"/>
                </a:solidFill>
                <a:effectLst/>
                <a:uLnTx/>
                <a:uFillTx/>
                <a:latin typeface="+mj-lt"/>
                <a:ea typeface="+mn-ea"/>
                <a:cs typeface="+mn-cs"/>
              </a:rPr>
              <a:t>67.8%</a:t>
            </a:r>
          </a:p>
        </p:txBody>
      </p:sp>
      <p:sp>
        <p:nvSpPr>
          <p:cNvPr id="79" name="Speech Bubble: Rectangle with Corners Rounded 43">
            <a:extLst>
              <a:ext uri="{FF2B5EF4-FFF2-40B4-BE49-F238E27FC236}">
                <a16:creationId xmlns:a16="http://schemas.microsoft.com/office/drawing/2014/main" id="{11910527-765A-9B79-9256-AC62A713ADB0}"/>
              </a:ext>
            </a:extLst>
          </p:cNvPr>
          <p:cNvSpPr/>
          <p:nvPr/>
        </p:nvSpPr>
        <p:spPr>
          <a:xfrm>
            <a:off x="7503959" y="2457981"/>
            <a:ext cx="853434" cy="381752"/>
          </a:xfrm>
          <a:prstGeom prst="wedgeRoundRectCallou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ea typeface="+mn-ea"/>
                <a:cs typeface="+mn-cs"/>
              </a:rPr>
              <a:t>5.0%</a:t>
            </a:r>
          </a:p>
        </p:txBody>
      </p:sp>
      <p:sp>
        <p:nvSpPr>
          <p:cNvPr id="80" name="Speech Bubble: Rectangle with Corners Rounded 44">
            <a:extLst>
              <a:ext uri="{FF2B5EF4-FFF2-40B4-BE49-F238E27FC236}">
                <a16:creationId xmlns:a16="http://schemas.microsoft.com/office/drawing/2014/main" id="{7B530F97-2E27-7D96-BD91-AC97A3C04A61}"/>
              </a:ext>
            </a:extLst>
          </p:cNvPr>
          <p:cNvSpPr/>
          <p:nvPr/>
        </p:nvSpPr>
        <p:spPr>
          <a:xfrm>
            <a:off x="7969040" y="2871446"/>
            <a:ext cx="853435" cy="400586"/>
          </a:xfrm>
          <a:prstGeom prst="wedgeRoundRectCallou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ea typeface="+mn-ea"/>
                <a:cs typeface="+mn-cs"/>
              </a:rPr>
              <a:t>50.0%</a:t>
            </a:r>
          </a:p>
        </p:txBody>
      </p:sp>
      <p:sp>
        <p:nvSpPr>
          <p:cNvPr id="81" name="Speech Bubble: Rectangle with Corners Rounded 45">
            <a:extLst>
              <a:ext uri="{FF2B5EF4-FFF2-40B4-BE49-F238E27FC236}">
                <a16:creationId xmlns:a16="http://schemas.microsoft.com/office/drawing/2014/main" id="{15FEDCD6-D3BD-E3ED-02DF-BE07F643FB1B}"/>
              </a:ext>
            </a:extLst>
          </p:cNvPr>
          <p:cNvSpPr/>
          <p:nvPr/>
        </p:nvSpPr>
        <p:spPr>
          <a:xfrm>
            <a:off x="8706370" y="3335876"/>
            <a:ext cx="853435" cy="310979"/>
          </a:xfrm>
          <a:prstGeom prst="wedgeRoundRectCallou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ea typeface="+mn-ea"/>
                <a:cs typeface="+mn-cs"/>
              </a:rPr>
              <a:t>98.1%</a:t>
            </a:r>
          </a:p>
        </p:txBody>
      </p:sp>
      <p:sp>
        <p:nvSpPr>
          <p:cNvPr id="82" name="Speech Bubble: Rectangle with Corners Rounded 46">
            <a:extLst>
              <a:ext uri="{FF2B5EF4-FFF2-40B4-BE49-F238E27FC236}">
                <a16:creationId xmlns:a16="http://schemas.microsoft.com/office/drawing/2014/main" id="{1576B8CE-AAD9-B00D-5666-D57A53BFB7DD}"/>
              </a:ext>
            </a:extLst>
          </p:cNvPr>
          <p:cNvSpPr/>
          <p:nvPr/>
        </p:nvSpPr>
        <p:spPr>
          <a:xfrm>
            <a:off x="9581861" y="3545335"/>
            <a:ext cx="853435" cy="324445"/>
          </a:xfrm>
          <a:prstGeom prst="wedgeRoundRectCallou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ea typeface="+mn-ea"/>
                <a:cs typeface="+mn-cs"/>
              </a:rPr>
              <a:t>94.1%</a:t>
            </a:r>
          </a:p>
        </p:txBody>
      </p:sp>
      <p:sp>
        <p:nvSpPr>
          <p:cNvPr id="83" name="Oval 82">
            <a:extLst>
              <a:ext uri="{FF2B5EF4-FFF2-40B4-BE49-F238E27FC236}">
                <a16:creationId xmlns:a16="http://schemas.microsoft.com/office/drawing/2014/main" id="{330C7312-0311-B9FD-F5BA-1088015831E1}"/>
              </a:ext>
            </a:extLst>
          </p:cNvPr>
          <p:cNvSpPr/>
          <p:nvPr/>
        </p:nvSpPr>
        <p:spPr>
          <a:xfrm>
            <a:off x="9486621" y="3211416"/>
            <a:ext cx="1034771" cy="991044"/>
          </a:xfrm>
          <a:prstGeom prst="ellipse">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96" name="Group 95">
            <a:extLst>
              <a:ext uri="{FF2B5EF4-FFF2-40B4-BE49-F238E27FC236}">
                <a16:creationId xmlns:a16="http://schemas.microsoft.com/office/drawing/2014/main" id="{0503A2AF-3B9E-ACA7-DCB5-7A543257D0E6}"/>
              </a:ext>
            </a:extLst>
          </p:cNvPr>
          <p:cNvGrpSpPr/>
          <p:nvPr/>
        </p:nvGrpSpPr>
        <p:grpSpPr>
          <a:xfrm>
            <a:off x="7862335" y="3449044"/>
            <a:ext cx="669159" cy="763301"/>
            <a:chOff x="2677160" y="2845649"/>
            <a:chExt cx="1780540" cy="1167765"/>
          </a:xfrm>
        </p:grpSpPr>
        <p:cxnSp>
          <p:nvCxnSpPr>
            <p:cNvPr id="97" name="Straight Connector 96">
              <a:extLst>
                <a:ext uri="{FF2B5EF4-FFF2-40B4-BE49-F238E27FC236}">
                  <a16:creationId xmlns:a16="http://schemas.microsoft.com/office/drawing/2014/main" id="{8C9FD457-9C41-3610-F874-B44A833ECA19}"/>
                </a:ext>
              </a:extLst>
            </p:cNvPr>
            <p:cNvCxnSpPr>
              <a:cxnSpLocks/>
            </p:cNvCxnSpPr>
            <p:nvPr/>
          </p:nvCxnSpPr>
          <p:spPr>
            <a:xfrm>
              <a:off x="2677160" y="2861945"/>
              <a:ext cx="17805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5A871BD-EBE7-F58C-4806-AE51EB57FC14}"/>
                </a:ext>
              </a:extLst>
            </p:cNvPr>
            <p:cNvCxnSpPr>
              <a:cxnSpLocks/>
            </p:cNvCxnSpPr>
            <p:nvPr/>
          </p:nvCxnSpPr>
          <p:spPr>
            <a:xfrm>
              <a:off x="4444365" y="2845649"/>
              <a:ext cx="0" cy="1167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071CA442-B275-25F8-F15E-253F9981E283}"/>
              </a:ext>
            </a:extLst>
          </p:cNvPr>
          <p:cNvGrpSpPr/>
          <p:nvPr/>
        </p:nvGrpSpPr>
        <p:grpSpPr>
          <a:xfrm>
            <a:off x="8551218" y="3815860"/>
            <a:ext cx="669158" cy="551525"/>
            <a:chOff x="2677160" y="2845649"/>
            <a:chExt cx="1780540" cy="1167765"/>
          </a:xfrm>
        </p:grpSpPr>
        <p:cxnSp>
          <p:nvCxnSpPr>
            <p:cNvPr id="100" name="Straight Connector 99">
              <a:extLst>
                <a:ext uri="{FF2B5EF4-FFF2-40B4-BE49-F238E27FC236}">
                  <a16:creationId xmlns:a16="http://schemas.microsoft.com/office/drawing/2014/main" id="{50A23559-99C8-F05E-7C3D-0BC8308681F7}"/>
                </a:ext>
              </a:extLst>
            </p:cNvPr>
            <p:cNvCxnSpPr>
              <a:cxnSpLocks/>
            </p:cNvCxnSpPr>
            <p:nvPr/>
          </p:nvCxnSpPr>
          <p:spPr>
            <a:xfrm>
              <a:off x="2677160" y="2861945"/>
              <a:ext cx="17805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DC893319-5F09-AC12-AD61-EFEAC53FE6A7}"/>
                </a:ext>
              </a:extLst>
            </p:cNvPr>
            <p:cNvCxnSpPr>
              <a:cxnSpLocks/>
            </p:cNvCxnSpPr>
            <p:nvPr/>
          </p:nvCxnSpPr>
          <p:spPr>
            <a:xfrm>
              <a:off x="4444365" y="2845649"/>
              <a:ext cx="0" cy="1167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6B4B25DB-E224-D7E8-5558-089328E79BF4}"/>
              </a:ext>
            </a:extLst>
          </p:cNvPr>
          <p:cNvGrpSpPr/>
          <p:nvPr/>
        </p:nvGrpSpPr>
        <p:grpSpPr>
          <a:xfrm>
            <a:off x="9215364" y="3962833"/>
            <a:ext cx="688883" cy="551525"/>
            <a:chOff x="2677160" y="2845649"/>
            <a:chExt cx="1780540" cy="1167765"/>
          </a:xfrm>
        </p:grpSpPr>
        <p:cxnSp>
          <p:nvCxnSpPr>
            <p:cNvPr id="103" name="Straight Connector 102">
              <a:extLst>
                <a:ext uri="{FF2B5EF4-FFF2-40B4-BE49-F238E27FC236}">
                  <a16:creationId xmlns:a16="http://schemas.microsoft.com/office/drawing/2014/main" id="{1D3B1E95-EDAA-9AEA-E5FB-7819647B4F1E}"/>
                </a:ext>
              </a:extLst>
            </p:cNvPr>
            <p:cNvCxnSpPr>
              <a:cxnSpLocks/>
            </p:cNvCxnSpPr>
            <p:nvPr/>
          </p:nvCxnSpPr>
          <p:spPr>
            <a:xfrm>
              <a:off x="2677160" y="2861945"/>
              <a:ext cx="17805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984A7D17-3E80-38DB-0443-9C9394E3433D}"/>
                </a:ext>
              </a:extLst>
            </p:cNvPr>
            <p:cNvCxnSpPr>
              <a:cxnSpLocks/>
            </p:cNvCxnSpPr>
            <p:nvPr/>
          </p:nvCxnSpPr>
          <p:spPr>
            <a:xfrm>
              <a:off x="4444365" y="2845649"/>
              <a:ext cx="0" cy="1167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F92985F1-DBAE-3887-9BCF-24EFBD1AB6DC}"/>
              </a:ext>
            </a:extLst>
          </p:cNvPr>
          <p:cNvGrpSpPr/>
          <p:nvPr/>
        </p:nvGrpSpPr>
        <p:grpSpPr>
          <a:xfrm>
            <a:off x="7404901" y="3013434"/>
            <a:ext cx="460886" cy="943638"/>
            <a:chOff x="2677160" y="2845649"/>
            <a:chExt cx="1780540" cy="1167765"/>
          </a:xfrm>
        </p:grpSpPr>
        <p:cxnSp>
          <p:nvCxnSpPr>
            <p:cNvPr id="106" name="Straight Connector 105">
              <a:extLst>
                <a:ext uri="{FF2B5EF4-FFF2-40B4-BE49-F238E27FC236}">
                  <a16:creationId xmlns:a16="http://schemas.microsoft.com/office/drawing/2014/main" id="{0AE7EF5B-227A-20ED-3571-0930EBE9C615}"/>
                </a:ext>
              </a:extLst>
            </p:cNvPr>
            <p:cNvCxnSpPr>
              <a:cxnSpLocks/>
            </p:cNvCxnSpPr>
            <p:nvPr/>
          </p:nvCxnSpPr>
          <p:spPr>
            <a:xfrm>
              <a:off x="2677160" y="2861945"/>
              <a:ext cx="17805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F642D86-C43D-0534-4C5F-4F766410C815}"/>
                </a:ext>
              </a:extLst>
            </p:cNvPr>
            <p:cNvCxnSpPr>
              <a:cxnSpLocks/>
            </p:cNvCxnSpPr>
            <p:nvPr/>
          </p:nvCxnSpPr>
          <p:spPr>
            <a:xfrm>
              <a:off x="4444365" y="2845649"/>
              <a:ext cx="0" cy="1167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6657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1F4B9-DEEA-8D80-64EE-13E7BF7CB151}"/>
              </a:ext>
            </a:extLst>
          </p:cNvPr>
          <p:cNvSpPr>
            <a:spLocks noGrp="1"/>
          </p:cNvSpPr>
          <p:nvPr>
            <p:ph type="title" idx="4294967295"/>
          </p:nvPr>
        </p:nvSpPr>
        <p:spPr>
          <a:xfrm>
            <a:off x="2397078" y="225665"/>
            <a:ext cx="9648238" cy="1223962"/>
          </a:xfrm>
        </p:spPr>
        <p:txBody>
          <a:bodyPr anchor="ctr">
            <a:normAutofit/>
          </a:bodyPr>
          <a:lstStyle/>
          <a:p>
            <a:pPr lvl="0">
              <a:spcBef>
                <a:spcPts val="0"/>
              </a:spcBef>
              <a:defRPr/>
            </a:pPr>
            <a:r>
              <a:rPr lang="en-US" sz="2600" noProof="1">
                <a:latin typeface="+mn-lt"/>
                <a:cs typeface="Arial" panose="020B0604020202020204" pitchFamily="34" charset="0"/>
              </a:rPr>
              <a:t>HBsAg positivity yield by key population group</a:t>
            </a:r>
            <a:endParaRPr lang="en-US" sz="2600" b="0" noProof="1">
              <a:latin typeface="+mn-lt"/>
              <a:cs typeface="Arial" panose="020B0604020202020204" pitchFamily="34" charset="0"/>
            </a:endParaRPr>
          </a:p>
        </p:txBody>
      </p:sp>
      <p:pic>
        <p:nvPicPr>
          <p:cNvPr id="20" name="Picture 19" descr="Graphical user interface, application, Teams&#10;&#10;Description automatically generated">
            <a:extLst>
              <a:ext uri="{FF2B5EF4-FFF2-40B4-BE49-F238E27FC236}">
                <a16:creationId xmlns:a16="http://schemas.microsoft.com/office/drawing/2014/main" id="{B9DA1178-3332-9F92-5776-BA5C786768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24319"/>
          <a:stretch/>
        </p:blipFill>
        <p:spPr>
          <a:xfrm>
            <a:off x="318630" y="6080516"/>
            <a:ext cx="2732194" cy="565067"/>
          </a:xfrm>
          <a:prstGeom prst="rect">
            <a:avLst/>
          </a:prstGeom>
        </p:spPr>
      </p:pic>
      <p:sp>
        <p:nvSpPr>
          <p:cNvPr id="42" name="Rectangle 41">
            <a:extLst>
              <a:ext uri="{FF2B5EF4-FFF2-40B4-BE49-F238E27FC236}">
                <a16:creationId xmlns:a16="http://schemas.microsoft.com/office/drawing/2014/main" id="{D84C0A69-C76C-F601-472B-12A642C9EFA3}"/>
              </a:ext>
            </a:extLst>
          </p:cNvPr>
          <p:cNvSpPr/>
          <p:nvPr/>
        </p:nvSpPr>
        <p:spPr>
          <a:xfrm>
            <a:off x="3412757" y="5889929"/>
            <a:ext cx="5366486" cy="3811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Arial" panose="020B0604020202020204" pitchFamily="34" charset="0"/>
              </a:rPr>
              <a:t>HepLINK project monitoring data, April 2021 – May 2022</a:t>
            </a:r>
          </a:p>
        </p:txBody>
      </p:sp>
      <p:graphicFrame>
        <p:nvGraphicFramePr>
          <p:cNvPr id="7" name="Chart 6">
            <a:extLst>
              <a:ext uri="{FF2B5EF4-FFF2-40B4-BE49-F238E27FC236}">
                <a16:creationId xmlns:a16="http://schemas.microsoft.com/office/drawing/2014/main" id="{78857723-789C-4E5C-0481-8432465A3D68}"/>
              </a:ext>
            </a:extLst>
          </p:cNvPr>
          <p:cNvGraphicFramePr/>
          <p:nvPr>
            <p:extLst>
              <p:ext uri="{D42A27DB-BD31-4B8C-83A1-F6EECF244321}">
                <p14:modId xmlns:p14="http://schemas.microsoft.com/office/powerpoint/2010/main" val="278505761"/>
              </p:ext>
            </p:extLst>
          </p:nvPr>
        </p:nvGraphicFramePr>
        <p:xfrm>
          <a:off x="710288" y="1449627"/>
          <a:ext cx="10343472" cy="410622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3C614735-3470-3004-CAEC-18D70DF0B89B}"/>
              </a:ext>
            </a:extLst>
          </p:cNvPr>
          <p:cNvSpPr/>
          <p:nvPr/>
        </p:nvSpPr>
        <p:spPr>
          <a:xfrm>
            <a:off x="1371601" y="1449628"/>
            <a:ext cx="2276060" cy="3789122"/>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3579655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1F4B9-DEEA-8D80-64EE-13E7BF7CB151}"/>
              </a:ext>
            </a:extLst>
          </p:cNvPr>
          <p:cNvSpPr>
            <a:spLocks noGrp="1"/>
          </p:cNvSpPr>
          <p:nvPr>
            <p:ph type="title" idx="4294967295"/>
          </p:nvPr>
        </p:nvSpPr>
        <p:spPr>
          <a:xfrm>
            <a:off x="2397078" y="225665"/>
            <a:ext cx="9648238" cy="1223962"/>
          </a:xfrm>
        </p:spPr>
        <p:txBody>
          <a:bodyPr anchor="ctr">
            <a:normAutofit/>
          </a:bodyPr>
          <a:lstStyle/>
          <a:p>
            <a:pPr lvl="0">
              <a:spcBef>
                <a:spcPts val="0"/>
              </a:spcBef>
              <a:defRPr/>
            </a:pPr>
            <a:r>
              <a:rPr lang="en-US" sz="3200" noProof="1">
                <a:latin typeface="+mn-lt"/>
                <a:cs typeface="Arial" panose="020B0604020202020204" pitchFamily="34" charset="0"/>
              </a:rPr>
              <a:t>Factors associated with HBV infection</a:t>
            </a:r>
            <a:endParaRPr lang="en-US" sz="3200" b="0" noProof="1">
              <a:latin typeface="+mn-lt"/>
              <a:cs typeface="Arial" panose="020B0604020202020204" pitchFamily="34" charset="0"/>
            </a:endParaRPr>
          </a:p>
        </p:txBody>
      </p:sp>
      <p:pic>
        <p:nvPicPr>
          <p:cNvPr id="20" name="Picture 19" descr="Graphical user interface, application, Teams&#10;&#10;Description automatically generated">
            <a:extLst>
              <a:ext uri="{FF2B5EF4-FFF2-40B4-BE49-F238E27FC236}">
                <a16:creationId xmlns:a16="http://schemas.microsoft.com/office/drawing/2014/main" id="{B9DA1178-3332-9F92-5776-BA5C7867682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24319"/>
          <a:stretch/>
        </p:blipFill>
        <p:spPr>
          <a:xfrm>
            <a:off x="318630" y="6080516"/>
            <a:ext cx="2732194" cy="565067"/>
          </a:xfrm>
          <a:prstGeom prst="rect">
            <a:avLst/>
          </a:prstGeom>
        </p:spPr>
      </p:pic>
      <p:sp>
        <p:nvSpPr>
          <p:cNvPr id="7" name="Text Placeholder 1">
            <a:extLst>
              <a:ext uri="{FF2B5EF4-FFF2-40B4-BE49-F238E27FC236}">
                <a16:creationId xmlns:a16="http://schemas.microsoft.com/office/drawing/2014/main" id="{1F68C334-DD2D-3B8B-14DB-76E6F3225C36}"/>
              </a:ext>
            </a:extLst>
          </p:cNvPr>
          <p:cNvSpPr txBox="1">
            <a:spLocks/>
          </p:cNvSpPr>
          <p:nvPr/>
        </p:nvSpPr>
        <p:spPr>
          <a:xfrm>
            <a:off x="507194" y="2156216"/>
            <a:ext cx="3779768" cy="3924300"/>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Multivariable analysis showed a significant association between HBV infection and:</a:t>
            </a:r>
          </a:p>
          <a:p>
            <a:pPr marL="285750" indent="-285750">
              <a:buFont typeface="Arial" panose="020B0604020202020204" pitchFamily="34" charset="0"/>
              <a:buChar char="•"/>
            </a:pPr>
            <a:r>
              <a:rPr lang="en-US" sz="1800" dirty="0"/>
              <a:t>People ≥ 25 years old</a:t>
            </a:r>
          </a:p>
          <a:p>
            <a:pPr marL="285750" indent="-285750">
              <a:buFont typeface="Arial" panose="020B0604020202020204" pitchFamily="34" charset="0"/>
              <a:buChar char="•"/>
            </a:pPr>
            <a:r>
              <a:rPr lang="en-US" sz="1800" dirty="0"/>
              <a:t>Uptake of community testing</a:t>
            </a:r>
          </a:p>
          <a:p>
            <a:pPr marL="285750" indent="-285750">
              <a:buFont typeface="Arial" panose="020B0604020202020204" pitchFamily="34" charset="0"/>
              <a:buChar char="•"/>
            </a:pPr>
            <a:r>
              <a:rPr lang="en-US" sz="1800" dirty="0"/>
              <a:t>Being PWID, FSW and MSM</a:t>
            </a:r>
          </a:p>
          <a:p>
            <a:pPr marL="285750" indent="-285750">
              <a:buFont typeface="Arial" panose="020B0604020202020204" pitchFamily="34" charset="0"/>
              <a:buChar char="•"/>
            </a:pPr>
            <a:r>
              <a:rPr lang="en-US" sz="1800" dirty="0"/>
              <a:t>People unvaccinated for HBV</a:t>
            </a:r>
          </a:p>
          <a:p>
            <a:pPr marL="285750" indent="-285750">
              <a:buFont typeface="Arial" panose="020B0604020202020204" pitchFamily="34" charset="0"/>
              <a:buChar char="•"/>
            </a:pPr>
            <a:r>
              <a:rPr lang="en-US" sz="1800" dirty="0"/>
              <a:t>ART clients</a:t>
            </a:r>
          </a:p>
          <a:p>
            <a:pPr marL="285750" indent="-285750">
              <a:buFont typeface="Arial" panose="020B0604020202020204" pitchFamily="34" charset="0"/>
              <a:buChar char="•"/>
            </a:pPr>
            <a:r>
              <a:rPr lang="en-US" sz="1800" dirty="0" err="1"/>
              <a:t>nPEP</a:t>
            </a:r>
            <a:r>
              <a:rPr lang="en-US" sz="1800" dirty="0"/>
              <a:t> clients</a:t>
            </a:r>
          </a:p>
        </p:txBody>
      </p:sp>
      <p:graphicFrame>
        <p:nvGraphicFramePr>
          <p:cNvPr id="8" name="Table 4">
            <a:extLst>
              <a:ext uri="{FF2B5EF4-FFF2-40B4-BE49-F238E27FC236}">
                <a16:creationId xmlns:a16="http://schemas.microsoft.com/office/drawing/2014/main" id="{EFCA333F-3E09-932B-717A-AEAF1BE5DD01}"/>
              </a:ext>
            </a:extLst>
          </p:cNvPr>
          <p:cNvGraphicFramePr>
            <a:graphicFrameLocks noGrp="1"/>
          </p:cNvGraphicFramePr>
          <p:nvPr>
            <p:extLst>
              <p:ext uri="{D42A27DB-BD31-4B8C-83A1-F6EECF244321}">
                <p14:modId xmlns:p14="http://schemas.microsoft.com/office/powerpoint/2010/main" val="3564411593"/>
              </p:ext>
            </p:extLst>
          </p:nvPr>
        </p:nvGraphicFramePr>
        <p:xfrm>
          <a:off x="4499229" y="1567693"/>
          <a:ext cx="7185577" cy="4206240"/>
        </p:xfrm>
        <a:graphic>
          <a:graphicData uri="http://schemas.openxmlformats.org/drawingml/2006/table">
            <a:tbl>
              <a:tblPr firstRow="1" bandRow="1">
                <a:tableStyleId>{5C22544A-7EE6-4342-B048-85BDC9FD1C3A}</a:tableStyleId>
              </a:tblPr>
              <a:tblGrid>
                <a:gridCol w="3090291">
                  <a:extLst>
                    <a:ext uri="{9D8B030D-6E8A-4147-A177-3AD203B41FA5}">
                      <a16:colId xmlns:a16="http://schemas.microsoft.com/office/drawing/2014/main" val="107912093"/>
                    </a:ext>
                  </a:extLst>
                </a:gridCol>
                <a:gridCol w="1135543">
                  <a:extLst>
                    <a:ext uri="{9D8B030D-6E8A-4147-A177-3AD203B41FA5}">
                      <a16:colId xmlns:a16="http://schemas.microsoft.com/office/drawing/2014/main" val="3934027641"/>
                    </a:ext>
                  </a:extLst>
                </a:gridCol>
                <a:gridCol w="966408">
                  <a:extLst>
                    <a:ext uri="{9D8B030D-6E8A-4147-A177-3AD203B41FA5}">
                      <a16:colId xmlns:a16="http://schemas.microsoft.com/office/drawing/2014/main" val="652625656"/>
                    </a:ext>
                  </a:extLst>
                </a:gridCol>
                <a:gridCol w="975192">
                  <a:extLst>
                    <a:ext uri="{9D8B030D-6E8A-4147-A177-3AD203B41FA5}">
                      <a16:colId xmlns:a16="http://schemas.microsoft.com/office/drawing/2014/main" val="378055208"/>
                    </a:ext>
                  </a:extLst>
                </a:gridCol>
                <a:gridCol w="1018143">
                  <a:extLst>
                    <a:ext uri="{9D8B030D-6E8A-4147-A177-3AD203B41FA5}">
                      <a16:colId xmlns:a16="http://schemas.microsoft.com/office/drawing/2014/main" val="1906207513"/>
                    </a:ext>
                  </a:extLst>
                </a:gridCol>
              </a:tblGrid>
              <a:tr h="163314">
                <a:tc>
                  <a:txBody>
                    <a:bodyPr/>
                    <a:lstStyle/>
                    <a:p>
                      <a:pPr algn="ctr"/>
                      <a:r>
                        <a:rPr lang="en-US" sz="1200" dirty="0">
                          <a:solidFill>
                            <a:schemeClr val="tx1"/>
                          </a:solidFill>
                        </a:rPr>
                        <a:t>Variable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gridSpan="4">
                  <a:txBody>
                    <a:bodyPr/>
                    <a:lstStyle/>
                    <a:p>
                      <a:pPr algn="ctr"/>
                      <a:r>
                        <a:rPr lang="en-US" sz="1200" dirty="0">
                          <a:solidFill>
                            <a:schemeClr val="tx1"/>
                          </a:solidFill>
                        </a:rPr>
                        <a:t>Multivariable analysis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3214167558"/>
                  </a:ext>
                </a:extLst>
              </a:tr>
              <a:tr h="272190">
                <a:tc>
                  <a:txBody>
                    <a:bodyPr/>
                    <a:lstStyle/>
                    <a:p>
                      <a:pPr algn="ctr"/>
                      <a:endParaRPr lang="en-US" sz="1200" dirty="0"/>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200" dirty="0"/>
                        <a:t>Adjusted Odds ratio</a:t>
                      </a:r>
                    </a:p>
                  </a:txBody>
                  <a:tcPr>
                    <a:solidFill>
                      <a:schemeClr val="bg1">
                        <a:lumMod val="95000"/>
                      </a:schemeClr>
                    </a:solidFill>
                  </a:tcPr>
                </a:tc>
                <a:tc>
                  <a:txBody>
                    <a:bodyPr/>
                    <a:lstStyle/>
                    <a:p>
                      <a:pPr algn="ctr"/>
                      <a:r>
                        <a:rPr lang="en-US" sz="1200" dirty="0"/>
                        <a:t>Lower 95%</a:t>
                      </a:r>
                    </a:p>
                  </a:txBody>
                  <a:tcPr>
                    <a:solidFill>
                      <a:schemeClr val="bg1">
                        <a:lumMod val="95000"/>
                      </a:schemeClr>
                    </a:solidFill>
                  </a:tcPr>
                </a:tc>
                <a:tc>
                  <a:txBody>
                    <a:bodyPr/>
                    <a:lstStyle/>
                    <a:p>
                      <a:pPr algn="ctr"/>
                      <a:r>
                        <a:rPr lang="en-US" sz="1200" dirty="0"/>
                        <a:t>Higher 95%</a:t>
                      </a:r>
                    </a:p>
                  </a:txBody>
                  <a:tcPr>
                    <a:solidFill>
                      <a:schemeClr val="bg1">
                        <a:lumMod val="95000"/>
                      </a:schemeClr>
                    </a:solidFill>
                  </a:tcPr>
                </a:tc>
                <a:tc>
                  <a:txBody>
                    <a:bodyPr/>
                    <a:lstStyle/>
                    <a:p>
                      <a:pPr algn="ctr"/>
                      <a:r>
                        <a:rPr lang="en-US" sz="1200" dirty="0"/>
                        <a:t>P value</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642901758"/>
                  </a:ext>
                </a:extLst>
              </a:tr>
              <a:tr h="381066">
                <a:tc>
                  <a:txBody>
                    <a:bodyPr/>
                    <a:lstStyle/>
                    <a:p>
                      <a:pPr algn="l"/>
                      <a:r>
                        <a:rPr lang="en-US" sz="1200" dirty="0"/>
                        <a:t>Age (ref: 15-24)</a:t>
                      </a:r>
                    </a:p>
                    <a:p>
                      <a:pPr algn="r"/>
                      <a:r>
                        <a:rPr lang="en-US" sz="1200" dirty="0"/>
                        <a:t>25-49</a:t>
                      </a:r>
                    </a:p>
                    <a:p>
                      <a:pPr algn="r"/>
                      <a:r>
                        <a:rPr lang="en-US" sz="1200" dirty="0"/>
                        <a:t>50+</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endParaRPr lang="en-US" sz="1200" dirty="0"/>
                    </a:p>
                    <a:p>
                      <a:pPr algn="ctr"/>
                      <a:r>
                        <a:rPr lang="en-US" sz="1200" dirty="0"/>
                        <a:t>1.58</a:t>
                      </a:r>
                    </a:p>
                    <a:p>
                      <a:pPr algn="ctr"/>
                      <a:r>
                        <a:rPr lang="en-US" sz="1200" dirty="0"/>
                        <a:t>2.76</a:t>
                      </a:r>
                    </a:p>
                  </a:txBody>
                  <a:tcPr>
                    <a:solidFill>
                      <a:schemeClr val="bg1">
                        <a:lumMod val="95000"/>
                      </a:schemeClr>
                    </a:solidFill>
                  </a:tcPr>
                </a:tc>
                <a:tc>
                  <a:txBody>
                    <a:bodyPr/>
                    <a:lstStyle/>
                    <a:p>
                      <a:pPr algn="ctr"/>
                      <a:endParaRPr lang="en-US" sz="1200" dirty="0"/>
                    </a:p>
                    <a:p>
                      <a:pPr algn="ctr"/>
                      <a:r>
                        <a:rPr lang="en-US" sz="1200" dirty="0"/>
                        <a:t>1.32</a:t>
                      </a:r>
                    </a:p>
                    <a:p>
                      <a:pPr algn="ctr"/>
                      <a:r>
                        <a:rPr lang="en-US" sz="1200" dirty="0"/>
                        <a:t>2.14</a:t>
                      </a:r>
                    </a:p>
                  </a:txBody>
                  <a:tcPr>
                    <a:solidFill>
                      <a:schemeClr val="bg1">
                        <a:lumMod val="95000"/>
                      </a:schemeClr>
                    </a:solidFill>
                  </a:tcPr>
                </a:tc>
                <a:tc>
                  <a:txBody>
                    <a:bodyPr/>
                    <a:lstStyle/>
                    <a:p>
                      <a:pPr algn="ctr"/>
                      <a:endParaRPr lang="en-US" sz="1200" dirty="0"/>
                    </a:p>
                    <a:p>
                      <a:pPr algn="ctr"/>
                      <a:r>
                        <a:rPr lang="en-US" sz="1200" dirty="0"/>
                        <a:t>1.89</a:t>
                      </a:r>
                    </a:p>
                    <a:p>
                      <a:pPr algn="ctr"/>
                      <a:r>
                        <a:rPr lang="en-US" sz="1200" dirty="0"/>
                        <a:t>3.56</a:t>
                      </a:r>
                    </a:p>
                  </a:txBody>
                  <a:tcPr>
                    <a:solidFill>
                      <a:schemeClr val="bg1">
                        <a:lumMod val="95000"/>
                      </a:schemeClr>
                    </a:solidFill>
                  </a:tcPr>
                </a:tc>
                <a:tc>
                  <a:txBody>
                    <a:bodyPr/>
                    <a:lstStyle/>
                    <a:p>
                      <a:pPr algn="ctr"/>
                      <a:endParaRPr lang="en-US" sz="1200" dirty="0"/>
                    </a:p>
                    <a:p>
                      <a:pPr algn="ctr"/>
                      <a:r>
                        <a:rPr lang="en-US" sz="1200" dirty="0"/>
                        <a:t>&lt;0.001</a:t>
                      </a:r>
                    </a:p>
                    <a:p>
                      <a:pPr algn="ctr"/>
                      <a:r>
                        <a:rPr lang="en-US" sz="1200" dirty="0"/>
                        <a:t>&lt;0.001</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4144194960"/>
                  </a:ext>
                </a:extLst>
              </a:tr>
              <a:tr h="272190">
                <a:tc>
                  <a:txBody>
                    <a:bodyPr/>
                    <a:lstStyle/>
                    <a:p>
                      <a:pPr algn="l"/>
                      <a:r>
                        <a:rPr lang="en-US" sz="1200" dirty="0"/>
                        <a:t>Model (ref: facility-based)</a:t>
                      </a:r>
                    </a:p>
                    <a:p>
                      <a:pPr algn="r"/>
                      <a:r>
                        <a:rPr lang="en-US" sz="1200" dirty="0"/>
                        <a:t>Community-based testing</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endParaRPr lang="en-US" sz="1200" dirty="0"/>
                    </a:p>
                    <a:p>
                      <a:pPr algn="ctr"/>
                      <a:r>
                        <a:rPr lang="en-US" sz="1200" dirty="0"/>
                        <a:t>1.84</a:t>
                      </a:r>
                    </a:p>
                  </a:txBody>
                  <a:tcPr>
                    <a:solidFill>
                      <a:schemeClr val="bg1">
                        <a:lumMod val="95000"/>
                      </a:schemeClr>
                    </a:solidFill>
                  </a:tcPr>
                </a:tc>
                <a:tc>
                  <a:txBody>
                    <a:bodyPr/>
                    <a:lstStyle/>
                    <a:p>
                      <a:pPr algn="ctr"/>
                      <a:endParaRPr lang="en-US" sz="1200" dirty="0"/>
                    </a:p>
                    <a:p>
                      <a:pPr algn="ctr"/>
                      <a:r>
                        <a:rPr lang="en-US" sz="1200" dirty="0"/>
                        <a:t>1.59</a:t>
                      </a:r>
                    </a:p>
                  </a:txBody>
                  <a:tcPr>
                    <a:solidFill>
                      <a:schemeClr val="bg1">
                        <a:lumMod val="95000"/>
                      </a:schemeClr>
                    </a:solidFill>
                  </a:tcPr>
                </a:tc>
                <a:tc>
                  <a:txBody>
                    <a:bodyPr/>
                    <a:lstStyle/>
                    <a:p>
                      <a:pPr algn="ctr"/>
                      <a:endParaRPr lang="en-US" sz="1200" dirty="0"/>
                    </a:p>
                    <a:p>
                      <a:pPr algn="ctr"/>
                      <a:r>
                        <a:rPr lang="en-US" sz="1200" dirty="0"/>
                        <a:t>2.14</a:t>
                      </a:r>
                    </a:p>
                  </a:txBody>
                  <a:tcPr>
                    <a:solidFill>
                      <a:schemeClr val="bg1">
                        <a:lumMod val="95000"/>
                      </a:schemeClr>
                    </a:solidFill>
                  </a:tcPr>
                </a:tc>
                <a:tc>
                  <a:txBody>
                    <a:bodyPr/>
                    <a:lstStyle/>
                    <a:p>
                      <a:pPr algn="ctr"/>
                      <a:endParaRPr lang="en-US" sz="1200" dirty="0"/>
                    </a:p>
                    <a:p>
                      <a:pPr algn="ctr"/>
                      <a:r>
                        <a:rPr lang="en-US" sz="1200" dirty="0"/>
                        <a:t>&lt;0.001</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327586810"/>
                  </a:ext>
                </a:extLst>
              </a:tr>
              <a:tr h="489942">
                <a:tc>
                  <a:txBody>
                    <a:bodyPr/>
                    <a:lstStyle/>
                    <a:p>
                      <a:pPr algn="l"/>
                      <a:r>
                        <a:rPr lang="en-US" sz="1200" dirty="0"/>
                        <a:t>KP group (ref: others)</a:t>
                      </a:r>
                    </a:p>
                    <a:p>
                      <a:pPr algn="r"/>
                      <a:r>
                        <a:rPr lang="en-US" sz="1200" dirty="0"/>
                        <a:t>PWID</a:t>
                      </a:r>
                    </a:p>
                    <a:p>
                      <a:pPr algn="r"/>
                      <a:r>
                        <a:rPr lang="en-US" sz="1200" dirty="0"/>
                        <a:t>FSW</a:t>
                      </a:r>
                    </a:p>
                    <a:p>
                      <a:pPr algn="r"/>
                      <a:r>
                        <a:rPr lang="en-US" sz="1200" dirty="0"/>
                        <a:t>MSM</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endParaRPr lang="en-US" sz="1200" dirty="0"/>
                    </a:p>
                    <a:p>
                      <a:pPr algn="ctr"/>
                      <a:r>
                        <a:rPr lang="en-US" sz="1200" dirty="0"/>
                        <a:t>1.30</a:t>
                      </a:r>
                    </a:p>
                    <a:p>
                      <a:pPr algn="ctr"/>
                      <a:r>
                        <a:rPr lang="en-US" sz="1200" dirty="0"/>
                        <a:t>2.12</a:t>
                      </a:r>
                    </a:p>
                    <a:p>
                      <a:pPr algn="ctr"/>
                      <a:r>
                        <a:rPr lang="en-US" sz="1200" dirty="0"/>
                        <a:t>1.25</a:t>
                      </a:r>
                    </a:p>
                  </a:txBody>
                  <a:tcPr>
                    <a:solidFill>
                      <a:schemeClr val="bg1">
                        <a:lumMod val="95000"/>
                      </a:schemeClr>
                    </a:solidFill>
                  </a:tcPr>
                </a:tc>
                <a:tc>
                  <a:txBody>
                    <a:bodyPr/>
                    <a:lstStyle/>
                    <a:p>
                      <a:pPr algn="ctr"/>
                      <a:endParaRPr lang="en-US" sz="1200" dirty="0"/>
                    </a:p>
                    <a:p>
                      <a:pPr algn="ctr"/>
                      <a:r>
                        <a:rPr lang="en-US" sz="1200" dirty="0"/>
                        <a:t>1.06</a:t>
                      </a:r>
                    </a:p>
                    <a:p>
                      <a:pPr algn="ctr"/>
                      <a:r>
                        <a:rPr lang="en-US" sz="1200" dirty="0"/>
                        <a:t>1.56</a:t>
                      </a:r>
                    </a:p>
                    <a:p>
                      <a:pPr algn="ctr"/>
                      <a:r>
                        <a:rPr lang="en-US" sz="1200" dirty="0"/>
                        <a:t>1.00</a:t>
                      </a:r>
                    </a:p>
                  </a:txBody>
                  <a:tcPr>
                    <a:solidFill>
                      <a:schemeClr val="bg1">
                        <a:lumMod val="95000"/>
                      </a:schemeClr>
                    </a:solidFill>
                  </a:tcPr>
                </a:tc>
                <a:tc>
                  <a:txBody>
                    <a:bodyPr/>
                    <a:lstStyle/>
                    <a:p>
                      <a:pPr algn="ctr"/>
                      <a:endParaRPr lang="en-US" sz="1200" dirty="0"/>
                    </a:p>
                    <a:p>
                      <a:pPr algn="ctr"/>
                      <a:r>
                        <a:rPr lang="en-US" sz="1200" dirty="0"/>
                        <a:t>1.61</a:t>
                      </a:r>
                    </a:p>
                    <a:p>
                      <a:pPr algn="ctr"/>
                      <a:r>
                        <a:rPr lang="en-US" sz="1200" dirty="0"/>
                        <a:t>2.87</a:t>
                      </a:r>
                    </a:p>
                    <a:p>
                      <a:pPr algn="ctr"/>
                      <a:r>
                        <a:rPr lang="en-US" sz="1200" dirty="0"/>
                        <a:t>1.55</a:t>
                      </a:r>
                    </a:p>
                  </a:txBody>
                  <a:tcPr>
                    <a:solidFill>
                      <a:schemeClr val="bg1">
                        <a:lumMod val="95000"/>
                      </a:schemeClr>
                    </a:solidFill>
                  </a:tcPr>
                </a:tc>
                <a:tc>
                  <a:txBody>
                    <a:bodyPr/>
                    <a:lstStyle/>
                    <a:p>
                      <a:pPr algn="ctr"/>
                      <a:endParaRPr lang="en-US" sz="1200" dirty="0"/>
                    </a:p>
                    <a:p>
                      <a:pPr algn="ctr"/>
                      <a:r>
                        <a:rPr lang="en-US" sz="1200" dirty="0"/>
                        <a:t>&lt;0.05</a:t>
                      </a:r>
                    </a:p>
                    <a:p>
                      <a:pPr algn="ctr"/>
                      <a:r>
                        <a:rPr lang="en-US" sz="1200" dirty="0"/>
                        <a:t>&lt;0.001</a:t>
                      </a:r>
                    </a:p>
                    <a:p>
                      <a:pPr algn="ctr"/>
                      <a:r>
                        <a:rPr lang="en-US" sz="1200" dirty="0"/>
                        <a:t>&lt;0.05</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536745446"/>
                  </a:ext>
                </a:extLst>
              </a:tr>
              <a:tr h="381066">
                <a:tc>
                  <a:txBody>
                    <a:bodyPr/>
                    <a:lstStyle/>
                    <a:p>
                      <a:pPr algn="l"/>
                      <a:r>
                        <a:rPr lang="en-US" sz="1200" dirty="0"/>
                        <a:t>HBV vaccinated status (ref: yes)</a:t>
                      </a:r>
                    </a:p>
                    <a:p>
                      <a:pPr algn="r"/>
                      <a:r>
                        <a:rPr lang="en-US" sz="1200" dirty="0"/>
                        <a:t>No</a:t>
                      </a:r>
                    </a:p>
                    <a:p>
                      <a:pPr algn="r"/>
                      <a:r>
                        <a:rPr lang="en-US" sz="1200" dirty="0"/>
                        <a:t>Unknown</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endParaRPr lang="en-US" sz="1200" dirty="0"/>
                    </a:p>
                    <a:p>
                      <a:pPr algn="ctr"/>
                      <a:r>
                        <a:rPr lang="en-US" sz="1200" dirty="0"/>
                        <a:t>3.15</a:t>
                      </a:r>
                    </a:p>
                    <a:p>
                      <a:pPr algn="ctr"/>
                      <a:r>
                        <a:rPr lang="en-US" sz="1200" dirty="0"/>
                        <a:t>2.32</a:t>
                      </a:r>
                    </a:p>
                  </a:txBody>
                  <a:tcPr>
                    <a:solidFill>
                      <a:schemeClr val="bg1">
                        <a:lumMod val="95000"/>
                      </a:schemeClr>
                    </a:solidFill>
                  </a:tcPr>
                </a:tc>
                <a:tc>
                  <a:txBody>
                    <a:bodyPr/>
                    <a:lstStyle/>
                    <a:p>
                      <a:pPr algn="ctr"/>
                      <a:endParaRPr lang="en-US" sz="1200" dirty="0"/>
                    </a:p>
                    <a:p>
                      <a:pPr algn="ctr"/>
                      <a:r>
                        <a:rPr lang="en-US" sz="1200" dirty="0"/>
                        <a:t>2.40</a:t>
                      </a:r>
                    </a:p>
                    <a:p>
                      <a:pPr algn="ctr"/>
                      <a:r>
                        <a:rPr lang="en-US" sz="1200" dirty="0"/>
                        <a:t>1.75</a:t>
                      </a:r>
                    </a:p>
                  </a:txBody>
                  <a:tcPr>
                    <a:solidFill>
                      <a:schemeClr val="bg1">
                        <a:lumMod val="95000"/>
                      </a:schemeClr>
                    </a:solidFill>
                  </a:tcPr>
                </a:tc>
                <a:tc>
                  <a:txBody>
                    <a:bodyPr/>
                    <a:lstStyle/>
                    <a:p>
                      <a:pPr algn="ctr"/>
                      <a:endParaRPr lang="en-US" sz="1200" dirty="0"/>
                    </a:p>
                    <a:p>
                      <a:pPr algn="ctr"/>
                      <a:r>
                        <a:rPr lang="en-US" sz="1200" dirty="0"/>
                        <a:t>4.13</a:t>
                      </a:r>
                    </a:p>
                    <a:p>
                      <a:pPr algn="ctr"/>
                      <a:r>
                        <a:rPr lang="en-US" sz="1200" dirty="0"/>
                        <a:t>3.07</a:t>
                      </a:r>
                    </a:p>
                  </a:txBody>
                  <a:tcPr>
                    <a:solidFill>
                      <a:schemeClr val="bg1">
                        <a:lumMod val="95000"/>
                      </a:schemeClr>
                    </a:solidFill>
                  </a:tcPr>
                </a:tc>
                <a:tc>
                  <a:txBody>
                    <a:bodyPr/>
                    <a:lstStyle/>
                    <a:p>
                      <a:pPr algn="ctr"/>
                      <a:endParaRPr lang="en-US" sz="1200" dirty="0"/>
                    </a:p>
                    <a:p>
                      <a:pPr algn="ctr"/>
                      <a:r>
                        <a:rPr lang="en-US" sz="1200" dirty="0"/>
                        <a:t>&lt;0.001</a:t>
                      </a:r>
                    </a:p>
                    <a:p>
                      <a:pPr algn="ctr"/>
                      <a:r>
                        <a:rPr lang="en-US" sz="1200" dirty="0"/>
                        <a:t>&lt;0.001</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498887979"/>
                  </a:ext>
                </a:extLst>
              </a:tr>
              <a:tr h="272190">
                <a:tc>
                  <a:txBody>
                    <a:bodyPr/>
                    <a:lstStyle/>
                    <a:p>
                      <a:pPr algn="l"/>
                      <a:r>
                        <a:rPr lang="en-US" sz="1200" dirty="0"/>
                        <a:t>ART clients (ref: no)</a:t>
                      </a:r>
                    </a:p>
                    <a:p>
                      <a:pPr algn="r"/>
                      <a:r>
                        <a:rPr lang="en-US" sz="1200" dirty="0"/>
                        <a:t>Yes</a:t>
                      </a: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endParaRPr lang="en-US" sz="1200" dirty="0"/>
                    </a:p>
                    <a:p>
                      <a:pPr algn="ctr"/>
                      <a:r>
                        <a:rPr lang="en-US" sz="1200" dirty="0"/>
                        <a:t>1.84</a:t>
                      </a:r>
                    </a:p>
                  </a:txBody>
                  <a:tcPr>
                    <a:solidFill>
                      <a:schemeClr val="bg1">
                        <a:lumMod val="95000"/>
                      </a:schemeClr>
                    </a:solidFill>
                  </a:tcPr>
                </a:tc>
                <a:tc>
                  <a:txBody>
                    <a:bodyPr/>
                    <a:lstStyle/>
                    <a:p>
                      <a:pPr algn="ctr"/>
                      <a:endParaRPr lang="en-US" sz="1200" dirty="0"/>
                    </a:p>
                    <a:p>
                      <a:pPr algn="ctr"/>
                      <a:r>
                        <a:rPr lang="en-US" sz="1200" dirty="0"/>
                        <a:t>1.26</a:t>
                      </a:r>
                    </a:p>
                  </a:txBody>
                  <a:tcPr>
                    <a:solidFill>
                      <a:schemeClr val="bg1">
                        <a:lumMod val="95000"/>
                      </a:schemeClr>
                    </a:solidFill>
                  </a:tcPr>
                </a:tc>
                <a:tc>
                  <a:txBody>
                    <a:bodyPr/>
                    <a:lstStyle/>
                    <a:p>
                      <a:pPr algn="ctr"/>
                      <a:endParaRPr lang="en-US" sz="1200" dirty="0"/>
                    </a:p>
                    <a:p>
                      <a:pPr algn="ctr"/>
                      <a:r>
                        <a:rPr lang="en-US" sz="1200" dirty="0"/>
                        <a:t>2.68</a:t>
                      </a:r>
                    </a:p>
                  </a:txBody>
                  <a:tcPr>
                    <a:solidFill>
                      <a:schemeClr val="bg1">
                        <a:lumMod val="95000"/>
                      </a:schemeClr>
                    </a:solidFill>
                  </a:tcPr>
                </a:tc>
                <a:tc>
                  <a:txBody>
                    <a:bodyPr/>
                    <a:lstStyle/>
                    <a:p>
                      <a:pPr algn="ctr"/>
                      <a:endParaRPr lang="en-US" sz="1200" dirty="0"/>
                    </a:p>
                    <a:p>
                      <a:pPr algn="ctr"/>
                      <a:r>
                        <a:rPr lang="en-US" sz="1200" dirty="0"/>
                        <a:t>&lt;0.01</a:t>
                      </a:r>
                    </a:p>
                  </a:txBody>
                  <a:tcP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153488105"/>
                  </a:ext>
                </a:extLst>
              </a:tr>
              <a:tr h="272190">
                <a:tc>
                  <a:txBody>
                    <a:bodyPr/>
                    <a:lstStyle/>
                    <a:p>
                      <a:pPr algn="l"/>
                      <a:r>
                        <a:rPr lang="en-US" sz="1200" dirty="0" err="1"/>
                        <a:t>nPEP</a:t>
                      </a:r>
                      <a:r>
                        <a:rPr lang="en-US" sz="1200" dirty="0"/>
                        <a:t> clients (ref: no)</a:t>
                      </a:r>
                    </a:p>
                    <a:p>
                      <a:pPr algn="r"/>
                      <a:r>
                        <a:rPr lang="en-US" sz="1200" dirty="0"/>
                        <a:t>Yes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200" dirty="0"/>
                    </a:p>
                    <a:p>
                      <a:pPr algn="ctr"/>
                      <a:r>
                        <a:rPr lang="en-US" sz="1200" dirty="0"/>
                        <a:t>1.56</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200" dirty="0"/>
                    </a:p>
                    <a:p>
                      <a:pPr algn="ctr"/>
                      <a:r>
                        <a:rPr lang="en-US" sz="1200" dirty="0"/>
                        <a:t>1.04</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200" dirty="0"/>
                    </a:p>
                    <a:p>
                      <a:pPr algn="ctr"/>
                      <a:r>
                        <a:rPr lang="en-US" sz="1200" dirty="0"/>
                        <a:t>2.34</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200" dirty="0"/>
                    </a:p>
                    <a:p>
                      <a:pPr algn="ctr"/>
                      <a:r>
                        <a:rPr lang="en-US" sz="1200" dirty="0"/>
                        <a:t>&lt;0.05</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00065700"/>
                  </a:ext>
                </a:extLst>
              </a:tr>
            </a:tbl>
          </a:graphicData>
        </a:graphic>
      </p:graphicFrame>
      <p:sp>
        <p:nvSpPr>
          <p:cNvPr id="6" name="TextBox 5">
            <a:extLst>
              <a:ext uri="{FF2B5EF4-FFF2-40B4-BE49-F238E27FC236}">
                <a16:creationId xmlns:a16="http://schemas.microsoft.com/office/drawing/2014/main" id="{987ACB7D-8D93-C288-48FC-69E7BDD72211}"/>
              </a:ext>
            </a:extLst>
          </p:cNvPr>
          <p:cNvSpPr txBox="1"/>
          <p:nvPr/>
        </p:nvSpPr>
        <p:spPr>
          <a:xfrm>
            <a:off x="4475526" y="5773933"/>
            <a:ext cx="7230966" cy="565067"/>
          </a:xfrm>
          <a:prstGeom prst="rect">
            <a:avLst/>
          </a:prstGeom>
          <a:noFill/>
        </p:spPr>
        <p:txBody>
          <a:bodyPr wrap="square" lIns="0" tIns="0" rIns="0" bIns="0" rtlCol="0">
            <a:noAutofit/>
          </a:bodyPr>
          <a:lstStyle/>
          <a:p>
            <a:pPr algn="l"/>
            <a:endParaRPr lang="en-US" sz="1100" dirty="0">
              <a:solidFill>
                <a:srgbClr val="454E60"/>
              </a:solidFill>
              <a:latin typeface="Helvetica" pitchFamily="2" charset="0"/>
            </a:endParaRPr>
          </a:p>
          <a:p>
            <a:pPr algn="l"/>
            <a:r>
              <a:rPr lang="en-US" sz="1100" dirty="0">
                <a:solidFill>
                  <a:srgbClr val="454E60"/>
                </a:solidFill>
                <a:latin typeface="Helvetica" pitchFamily="2" charset="0"/>
              </a:rPr>
              <a:t>Note: Multivariable analysis adjusted with age, testing model, KP group, HIV status, HBV vaccination, </a:t>
            </a:r>
            <a:r>
              <a:rPr lang="en-US" sz="1100" dirty="0" err="1">
                <a:solidFill>
                  <a:srgbClr val="454E60"/>
                </a:solidFill>
                <a:latin typeface="Helvetica" pitchFamily="2" charset="0"/>
              </a:rPr>
              <a:t>PrEP</a:t>
            </a:r>
            <a:r>
              <a:rPr lang="en-US" sz="1100" dirty="0">
                <a:solidFill>
                  <a:srgbClr val="454E60"/>
                </a:solidFill>
                <a:latin typeface="Helvetica" pitchFamily="2" charset="0"/>
              </a:rPr>
              <a:t> users, </a:t>
            </a:r>
            <a:r>
              <a:rPr lang="en-US" sz="1100" dirty="0" err="1">
                <a:solidFill>
                  <a:srgbClr val="454E60"/>
                </a:solidFill>
                <a:latin typeface="Helvetica" pitchFamily="2" charset="0"/>
              </a:rPr>
              <a:t>nPEP</a:t>
            </a:r>
            <a:r>
              <a:rPr lang="en-US" sz="1100" dirty="0">
                <a:solidFill>
                  <a:srgbClr val="454E60"/>
                </a:solidFill>
                <a:latin typeface="Helvetica" pitchFamily="2" charset="0"/>
              </a:rPr>
              <a:t> clients, STI clients, ART users, MMT users and HIV testing clients</a:t>
            </a:r>
          </a:p>
        </p:txBody>
      </p:sp>
    </p:spTree>
    <p:extLst>
      <p:ext uri="{BB962C8B-B14F-4D97-AF65-F5344CB8AC3E}">
        <p14:creationId xmlns:p14="http://schemas.microsoft.com/office/powerpoint/2010/main" val="78263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1F4B9-DEEA-8D80-64EE-13E7BF7CB151}"/>
              </a:ext>
            </a:extLst>
          </p:cNvPr>
          <p:cNvSpPr>
            <a:spLocks noGrp="1"/>
          </p:cNvSpPr>
          <p:nvPr>
            <p:ph type="title" idx="4294967295"/>
          </p:nvPr>
        </p:nvSpPr>
        <p:spPr>
          <a:xfrm>
            <a:off x="2397078" y="225665"/>
            <a:ext cx="9648238" cy="1223962"/>
          </a:xfrm>
        </p:spPr>
        <p:txBody>
          <a:bodyPr anchor="ctr">
            <a:normAutofit/>
          </a:bodyPr>
          <a:lstStyle/>
          <a:p>
            <a:pPr lvl="0">
              <a:spcBef>
                <a:spcPts val="0"/>
              </a:spcBef>
              <a:defRPr/>
            </a:pPr>
            <a:r>
              <a:rPr lang="en-US" sz="2800" noProof="1">
                <a:cs typeface="Arial" panose="020B0604020202020204" pitchFamily="34" charset="0"/>
              </a:rPr>
              <a:t>HCV care cascade for community-led and facility-based testing models </a:t>
            </a:r>
            <a:endParaRPr lang="en-US" sz="2400" b="0" noProof="1">
              <a:cs typeface="Arial" panose="020B0604020202020204" pitchFamily="34" charset="0"/>
            </a:endParaRPr>
          </a:p>
        </p:txBody>
      </p:sp>
      <p:pic>
        <p:nvPicPr>
          <p:cNvPr id="20" name="Picture 19" descr="Graphical user interface, application, Teams&#10;&#10;Description automatically generated">
            <a:extLst>
              <a:ext uri="{FF2B5EF4-FFF2-40B4-BE49-F238E27FC236}">
                <a16:creationId xmlns:a16="http://schemas.microsoft.com/office/drawing/2014/main" id="{B9DA1178-3332-9F92-5776-BA5C7867682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24319"/>
          <a:stretch/>
        </p:blipFill>
        <p:spPr>
          <a:xfrm>
            <a:off x="318630" y="6080516"/>
            <a:ext cx="2732194" cy="565067"/>
          </a:xfrm>
          <a:prstGeom prst="rect">
            <a:avLst/>
          </a:prstGeom>
        </p:spPr>
      </p:pic>
      <p:graphicFrame>
        <p:nvGraphicFramePr>
          <p:cNvPr id="15" name="Chart 14">
            <a:extLst>
              <a:ext uri="{FF2B5EF4-FFF2-40B4-BE49-F238E27FC236}">
                <a16:creationId xmlns:a16="http://schemas.microsoft.com/office/drawing/2014/main" id="{C02E5060-41D8-8D70-78CB-C1FE12CC0AE4}"/>
              </a:ext>
            </a:extLst>
          </p:cNvPr>
          <p:cNvGraphicFramePr/>
          <p:nvPr>
            <p:extLst>
              <p:ext uri="{D42A27DB-BD31-4B8C-83A1-F6EECF244321}">
                <p14:modId xmlns:p14="http://schemas.microsoft.com/office/powerpoint/2010/main" val="2809466291"/>
              </p:ext>
            </p:extLst>
          </p:nvPr>
        </p:nvGraphicFramePr>
        <p:xfrm>
          <a:off x="1012184" y="1603866"/>
          <a:ext cx="9945280" cy="4036770"/>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Group 16">
            <a:extLst>
              <a:ext uri="{FF2B5EF4-FFF2-40B4-BE49-F238E27FC236}">
                <a16:creationId xmlns:a16="http://schemas.microsoft.com/office/drawing/2014/main" id="{83A0B0C8-A6A0-3C68-21B3-6743BA75680C}"/>
              </a:ext>
            </a:extLst>
          </p:cNvPr>
          <p:cNvGrpSpPr/>
          <p:nvPr/>
        </p:nvGrpSpPr>
        <p:grpSpPr>
          <a:xfrm>
            <a:off x="3219800" y="2761355"/>
            <a:ext cx="755170" cy="869561"/>
            <a:chOff x="2677160" y="2845649"/>
            <a:chExt cx="1780540" cy="1167765"/>
          </a:xfrm>
        </p:grpSpPr>
        <p:cxnSp>
          <p:nvCxnSpPr>
            <p:cNvPr id="32" name="Straight Connector 31">
              <a:extLst>
                <a:ext uri="{FF2B5EF4-FFF2-40B4-BE49-F238E27FC236}">
                  <a16:creationId xmlns:a16="http://schemas.microsoft.com/office/drawing/2014/main" id="{76646575-B0FF-64CC-C652-0036A11AF328}"/>
                </a:ext>
              </a:extLst>
            </p:cNvPr>
            <p:cNvCxnSpPr>
              <a:cxnSpLocks/>
            </p:cNvCxnSpPr>
            <p:nvPr/>
          </p:nvCxnSpPr>
          <p:spPr>
            <a:xfrm>
              <a:off x="2677160" y="2861945"/>
              <a:ext cx="17805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E82D894-73BB-8E12-1B40-64574237561D}"/>
                </a:ext>
              </a:extLst>
            </p:cNvPr>
            <p:cNvCxnSpPr>
              <a:cxnSpLocks/>
            </p:cNvCxnSpPr>
            <p:nvPr/>
          </p:nvCxnSpPr>
          <p:spPr>
            <a:xfrm>
              <a:off x="4444365" y="2845649"/>
              <a:ext cx="0" cy="1167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F83A2E44-639A-9AF0-8DA2-01B9B3515B5B}"/>
              </a:ext>
            </a:extLst>
          </p:cNvPr>
          <p:cNvGrpSpPr/>
          <p:nvPr/>
        </p:nvGrpSpPr>
        <p:grpSpPr>
          <a:xfrm>
            <a:off x="3960885" y="3120409"/>
            <a:ext cx="753787" cy="869561"/>
            <a:chOff x="2677160" y="2845649"/>
            <a:chExt cx="1780540" cy="1167765"/>
          </a:xfrm>
        </p:grpSpPr>
        <p:cxnSp>
          <p:nvCxnSpPr>
            <p:cNvPr id="30" name="Straight Connector 29">
              <a:extLst>
                <a:ext uri="{FF2B5EF4-FFF2-40B4-BE49-F238E27FC236}">
                  <a16:creationId xmlns:a16="http://schemas.microsoft.com/office/drawing/2014/main" id="{52160080-75D5-53F2-12D9-A1B7FA00F787}"/>
                </a:ext>
              </a:extLst>
            </p:cNvPr>
            <p:cNvCxnSpPr>
              <a:cxnSpLocks/>
            </p:cNvCxnSpPr>
            <p:nvPr/>
          </p:nvCxnSpPr>
          <p:spPr>
            <a:xfrm>
              <a:off x="2677160" y="2861945"/>
              <a:ext cx="17805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EEEDB02-6ADD-B658-9BA7-0B5276C73D01}"/>
                </a:ext>
              </a:extLst>
            </p:cNvPr>
            <p:cNvCxnSpPr>
              <a:cxnSpLocks/>
            </p:cNvCxnSpPr>
            <p:nvPr/>
          </p:nvCxnSpPr>
          <p:spPr>
            <a:xfrm>
              <a:off x="4444365" y="2845649"/>
              <a:ext cx="0" cy="1167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EB1C474-8D4A-47F7-77D4-7E8B776CC60A}"/>
              </a:ext>
            </a:extLst>
          </p:cNvPr>
          <p:cNvGrpSpPr/>
          <p:nvPr/>
        </p:nvGrpSpPr>
        <p:grpSpPr>
          <a:xfrm>
            <a:off x="4715496" y="3409188"/>
            <a:ext cx="741535" cy="869561"/>
            <a:chOff x="2677160" y="2845649"/>
            <a:chExt cx="1780540" cy="1167765"/>
          </a:xfrm>
        </p:grpSpPr>
        <p:cxnSp>
          <p:nvCxnSpPr>
            <p:cNvPr id="28" name="Straight Connector 27">
              <a:extLst>
                <a:ext uri="{FF2B5EF4-FFF2-40B4-BE49-F238E27FC236}">
                  <a16:creationId xmlns:a16="http://schemas.microsoft.com/office/drawing/2014/main" id="{6E621257-D269-098F-E6EE-2A7F7C4F67FA}"/>
                </a:ext>
              </a:extLst>
            </p:cNvPr>
            <p:cNvCxnSpPr>
              <a:cxnSpLocks/>
            </p:cNvCxnSpPr>
            <p:nvPr/>
          </p:nvCxnSpPr>
          <p:spPr>
            <a:xfrm>
              <a:off x="2677160" y="2861945"/>
              <a:ext cx="17805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4202BB-808C-F3D0-7F68-AC1A77D57D62}"/>
                </a:ext>
              </a:extLst>
            </p:cNvPr>
            <p:cNvCxnSpPr>
              <a:cxnSpLocks/>
            </p:cNvCxnSpPr>
            <p:nvPr/>
          </p:nvCxnSpPr>
          <p:spPr>
            <a:xfrm>
              <a:off x="4444365" y="2845649"/>
              <a:ext cx="0" cy="1167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B7301872-B1BA-D4B4-1920-165EBBDFF67D}"/>
              </a:ext>
            </a:extLst>
          </p:cNvPr>
          <p:cNvGrpSpPr/>
          <p:nvPr/>
        </p:nvGrpSpPr>
        <p:grpSpPr>
          <a:xfrm>
            <a:off x="2838733" y="2503187"/>
            <a:ext cx="385337" cy="869561"/>
            <a:chOff x="3369106" y="2845649"/>
            <a:chExt cx="1088594" cy="1167765"/>
          </a:xfrm>
        </p:grpSpPr>
        <p:cxnSp>
          <p:nvCxnSpPr>
            <p:cNvPr id="26" name="Straight Connector 25">
              <a:extLst>
                <a:ext uri="{FF2B5EF4-FFF2-40B4-BE49-F238E27FC236}">
                  <a16:creationId xmlns:a16="http://schemas.microsoft.com/office/drawing/2014/main" id="{A9EFF333-29C3-9511-BEFB-94D43D9B0841}"/>
                </a:ext>
              </a:extLst>
            </p:cNvPr>
            <p:cNvCxnSpPr>
              <a:cxnSpLocks/>
            </p:cNvCxnSpPr>
            <p:nvPr/>
          </p:nvCxnSpPr>
          <p:spPr>
            <a:xfrm>
              <a:off x="3369106" y="2861946"/>
              <a:ext cx="108859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1BEE456-1233-479F-5EB2-BA341FB4E7AB}"/>
                </a:ext>
              </a:extLst>
            </p:cNvPr>
            <p:cNvCxnSpPr>
              <a:cxnSpLocks/>
            </p:cNvCxnSpPr>
            <p:nvPr/>
          </p:nvCxnSpPr>
          <p:spPr>
            <a:xfrm>
              <a:off x="4444365" y="2845649"/>
              <a:ext cx="0" cy="1167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2" name="Speech Bubble: Rectangle with Corners Rounded 80">
            <a:extLst>
              <a:ext uri="{FF2B5EF4-FFF2-40B4-BE49-F238E27FC236}">
                <a16:creationId xmlns:a16="http://schemas.microsoft.com/office/drawing/2014/main" id="{D6F1EC92-E31D-BEBA-251C-AB1C54CA254C}"/>
              </a:ext>
            </a:extLst>
          </p:cNvPr>
          <p:cNvSpPr/>
          <p:nvPr/>
        </p:nvSpPr>
        <p:spPr>
          <a:xfrm>
            <a:off x="2977977" y="1890094"/>
            <a:ext cx="630270" cy="326718"/>
          </a:xfrm>
          <a:prstGeom prst="wedgeRoundRectCallou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6.9%</a:t>
            </a:r>
          </a:p>
        </p:txBody>
      </p:sp>
      <p:sp>
        <p:nvSpPr>
          <p:cNvPr id="23" name="Speech Bubble: Rectangle with Corners Rounded 81">
            <a:extLst>
              <a:ext uri="{FF2B5EF4-FFF2-40B4-BE49-F238E27FC236}">
                <a16:creationId xmlns:a16="http://schemas.microsoft.com/office/drawing/2014/main" id="{A65794C9-42CE-46ED-0B6A-354B1280DB94}"/>
              </a:ext>
            </a:extLst>
          </p:cNvPr>
          <p:cNvSpPr/>
          <p:nvPr/>
        </p:nvSpPr>
        <p:spPr>
          <a:xfrm>
            <a:off x="3511223" y="2229063"/>
            <a:ext cx="741535" cy="326718"/>
          </a:xfrm>
          <a:prstGeom prst="wedgeRoundRectCallou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43.8%</a:t>
            </a:r>
          </a:p>
        </p:txBody>
      </p:sp>
      <p:sp>
        <p:nvSpPr>
          <p:cNvPr id="24" name="Speech Bubble: Rectangle with Corners Rounded 82">
            <a:extLst>
              <a:ext uri="{FF2B5EF4-FFF2-40B4-BE49-F238E27FC236}">
                <a16:creationId xmlns:a16="http://schemas.microsoft.com/office/drawing/2014/main" id="{D7378BE2-441B-24A4-F2B1-0356570D881A}"/>
              </a:ext>
            </a:extLst>
          </p:cNvPr>
          <p:cNvSpPr/>
          <p:nvPr/>
        </p:nvSpPr>
        <p:spPr>
          <a:xfrm>
            <a:off x="4193043" y="2566990"/>
            <a:ext cx="741535" cy="373075"/>
          </a:xfrm>
          <a:prstGeom prst="wedgeRoundRectCallou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95.9%</a:t>
            </a:r>
          </a:p>
        </p:txBody>
      </p:sp>
      <p:sp>
        <p:nvSpPr>
          <p:cNvPr id="25" name="Speech Bubble: Rectangle with Corners Rounded 83">
            <a:extLst>
              <a:ext uri="{FF2B5EF4-FFF2-40B4-BE49-F238E27FC236}">
                <a16:creationId xmlns:a16="http://schemas.microsoft.com/office/drawing/2014/main" id="{CA807CBE-F954-77F4-CC65-1821CA7C2B52}"/>
              </a:ext>
            </a:extLst>
          </p:cNvPr>
          <p:cNvSpPr/>
          <p:nvPr/>
        </p:nvSpPr>
        <p:spPr>
          <a:xfrm>
            <a:off x="4907448" y="2972588"/>
            <a:ext cx="741535" cy="307738"/>
          </a:xfrm>
          <a:prstGeom prst="wedgeRoundRectCallou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66.1%</a:t>
            </a:r>
          </a:p>
        </p:txBody>
      </p:sp>
      <p:grpSp>
        <p:nvGrpSpPr>
          <p:cNvPr id="35" name="Group 34">
            <a:extLst>
              <a:ext uri="{FF2B5EF4-FFF2-40B4-BE49-F238E27FC236}">
                <a16:creationId xmlns:a16="http://schemas.microsoft.com/office/drawing/2014/main" id="{15459DE1-889D-ACCB-064A-04C1FB70AB28}"/>
              </a:ext>
            </a:extLst>
          </p:cNvPr>
          <p:cNvGrpSpPr/>
          <p:nvPr/>
        </p:nvGrpSpPr>
        <p:grpSpPr>
          <a:xfrm>
            <a:off x="7783911" y="3338292"/>
            <a:ext cx="718263" cy="769452"/>
            <a:chOff x="2078514" y="2845649"/>
            <a:chExt cx="2379186" cy="1167765"/>
          </a:xfrm>
        </p:grpSpPr>
        <p:cxnSp>
          <p:nvCxnSpPr>
            <p:cNvPr id="49" name="Straight Connector 48">
              <a:extLst>
                <a:ext uri="{FF2B5EF4-FFF2-40B4-BE49-F238E27FC236}">
                  <a16:creationId xmlns:a16="http://schemas.microsoft.com/office/drawing/2014/main" id="{FDD57BBB-6CB4-9547-E7FF-CB6AEEDB0A30}"/>
                </a:ext>
              </a:extLst>
            </p:cNvPr>
            <p:cNvCxnSpPr>
              <a:cxnSpLocks/>
            </p:cNvCxnSpPr>
            <p:nvPr/>
          </p:nvCxnSpPr>
          <p:spPr>
            <a:xfrm>
              <a:off x="2078514" y="2861946"/>
              <a:ext cx="237918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32FB20F-41B1-03D1-6E87-18E22665217E}"/>
                </a:ext>
              </a:extLst>
            </p:cNvPr>
            <p:cNvCxnSpPr>
              <a:cxnSpLocks/>
            </p:cNvCxnSpPr>
            <p:nvPr/>
          </p:nvCxnSpPr>
          <p:spPr>
            <a:xfrm>
              <a:off x="4444365" y="2845649"/>
              <a:ext cx="0" cy="1167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382B6211-E7BF-D1E9-9EAF-8ABC1AAA8BB8}"/>
              </a:ext>
            </a:extLst>
          </p:cNvPr>
          <p:cNvGrpSpPr/>
          <p:nvPr/>
        </p:nvGrpSpPr>
        <p:grpSpPr>
          <a:xfrm>
            <a:off x="8498148" y="3656010"/>
            <a:ext cx="744127" cy="647439"/>
            <a:chOff x="1988321" y="2845649"/>
            <a:chExt cx="2469379" cy="982592"/>
          </a:xfrm>
        </p:grpSpPr>
        <p:cxnSp>
          <p:nvCxnSpPr>
            <p:cNvPr id="47" name="Straight Connector 46">
              <a:extLst>
                <a:ext uri="{FF2B5EF4-FFF2-40B4-BE49-F238E27FC236}">
                  <a16:creationId xmlns:a16="http://schemas.microsoft.com/office/drawing/2014/main" id="{FFFE68C0-976E-84BB-C410-28A15F394157}"/>
                </a:ext>
              </a:extLst>
            </p:cNvPr>
            <p:cNvCxnSpPr>
              <a:cxnSpLocks/>
            </p:cNvCxnSpPr>
            <p:nvPr/>
          </p:nvCxnSpPr>
          <p:spPr>
            <a:xfrm>
              <a:off x="1988321" y="2861946"/>
              <a:ext cx="246937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3999019-854A-572C-3212-F8F13C8746EE}"/>
                </a:ext>
              </a:extLst>
            </p:cNvPr>
            <p:cNvCxnSpPr>
              <a:cxnSpLocks/>
            </p:cNvCxnSpPr>
            <p:nvPr/>
          </p:nvCxnSpPr>
          <p:spPr>
            <a:xfrm>
              <a:off x="4444365" y="2845649"/>
              <a:ext cx="13335" cy="9825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E3FE6720-923B-92D0-769B-1F5A89A8D596}"/>
              </a:ext>
            </a:extLst>
          </p:cNvPr>
          <p:cNvGrpSpPr/>
          <p:nvPr/>
        </p:nvGrpSpPr>
        <p:grpSpPr>
          <a:xfrm>
            <a:off x="9238257" y="3911543"/>
            <a:ext cx="749906" cy="513919"/>
            <a:chOff x="1928022" y="2845649"/>
            <a:chExt cx="2529678" cy="779953"/>
          </a:xfrm>
        </p:grpSpPr>
        <p:cxnSp>
          <p:nvCxnSpPr>
            <p:cNvPr id="45" name="Straight Connector 44">
              <a:extLst>
                <a:ext uri="{FF2B5EF4-FFF2-40B4-BE49-F238E27FC236}">
                  <a16:creationId xmlns:a16="http://schemas.microsoft.com/office/drawing/2014/main" id="{1B984396-0D81-12D4-EB1A-71B48B4F9D75}"/>
                </a:ext>
              </a:extLst>
            </p:cNvPr>
            <p:cNvCxnSpPr>
              <a:cxnSpLocks/>
            </p:cNvCxnSpPr>
            <p:nvPr/>
          </p:nvCxnSpPr>
          <p:spPr>
            <a:xfrm>
              <a:off x="1928022" y="2861946"/>
              <a:ext cx="252967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E434E63-4C79-A75B-B2C4-7B6EE4672737}"/>
                </a:ext>
              </a:extLst>
            </p:cNvPr>
            <p:cNvCxnSpPr>
              <a:cxnSpLocks/>
            </p:cNvCxnSpPr>
            <p:nvPr/>
          </p:nvCxnSpPr>
          <p:spPr>
            <a:xfrm>
              <a:off x="4444364" y="2845649"/>
              <a:ext cx="0" cy="7799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17C87607-9C33-C9A2-3322-52EC264B5866}"/>
              </a:ext>
            </a:extLst>
          </p:cNvPr>
          <p:cNvGrpSpPr/>
          <p:nvPr/>
        </p:nvGrpSpPr>
        <p:grpSpPr>
          <a:xfrm>
            <a:off x="7422078" y="3109846"/>
            <a:ext cx="365193" cy="769452"/>
            <a:chOff x="3008311" y="2845649"/>
            <a:chExt cx="1449389" cy="1167765"/>
          </a:xfrm>
        </p:grpSpPr>
        <p:cxnSp>
          <p:nvCxnSpPr>
            <p:cNvPr id="43" name="Straight Connector 42">
              <a:extLst>
                <a:ext uri="{FF2B5EF4-FFF2-40B4-BE49-F238E27FC236}">
                  <a16:creationId xmlns:a16="http://schemas.microsoft.com/office/drawing/2014/main" id="{A70F756B-DB13-53D8-F62F-FAE69B58DDB9}"/>
                </a:ext>
              </a:extLst>
            </p:cNvPr>
            <p:cNvCxnSpPr>
              <a:cxnSpLocks/>
            </p:cNvCxnSpPr>
            <p:nvPr/>
          </p:nvCxnSpPr>
          <p:spPr>
            <a:xfrm>
              <a:off x="3008311" y="2861680"/>
              <a:ext cx="1449389" cy="2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C4F2368-3401-4010-7075-D888B246BD8C}"/>
                </a:ext>
              </a:extLst>
            </p:cNvPr>
            <p:cNvCxnSpPr>
              <a:cxnSpLocks/>
            </p:cNvCxnSpPr>
            <p:nvPr/>
          </p:nvCxnSpPr>
          <p:spPr>
            <a:xfrm>
              <a:off x="4444365" y="2845649"/>
              <a:ext cx="0" cy="11677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9" name="Speech Bubble: Rectangle with Corners Rounded 114">
            <a:extLst>
              <a:ext uri="{FF2B5EF4-FFF2-40B4-BE49-F238E27FC236}">
                <a16:creationId xmlns:a16="http://schemas.microsoft.com/office/drawing/2014/main" id="{E99B22A0-F490-8043-4209-6DA068C56BD8}"/>
              </a:ext>
            </a:extLst>
          </p:cNvPr>
          <p:cNvSpPr/>
          <p:nvPr/>
        </p:nvSpPr>
        <p:spPr>
          <a:xfrm>
            <a:off x="7516399" y="2463656"/>
            <a:ext cx="741535" cy="338590"/>
          </a:xfrm>
          <a:prstGeom prst="wedgeRoundRectCallou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18.1%</a:t>
            </a:r>
          </a:p>
        </p:txBody>
      </p:sp>
      <p:sp>
        <p:nvSpPr>
          <p:cNvPr id="40" name="Speech Bubble: Rectangle with Corners Rounded 115">
            <a:extLst>
              <a:ext uri="{FF2B5EF4-FFF2-40B4-BE49-F238E27FC236}">
                <a16:creationId xmlns:a16="http://schemas.microsoft.com/office/drawing/2014/main" id="{DF92162E-DF16-6DCF-063F-75D478F6D353}"/>
              </a:ext>
            </a:extLst>
          </p:cNvPr>
          <p:cNvSpPr/>
          <p:nvPr/>
        </p:nvSpPr>
        <p:spPr>
          <a:xfrm>
            <a:off x="8056167" y="2882387"/>
            <a:ext cx="741535" cy="315529"/>
          </a:xfrm>
          <a:prstGeom prst="wedgeRoundRectCallou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50.3%</a:t>
            </a:r>
          </a:p>
        </p:txBody>
      </p:sp>
      <p:sp>
        <p:nvSpPr>
          <p:cNvPr id="41" name="Speech Bubble: Rectangle with Corners Rounded 116">
            <a:extLst>
              <a:ext uri="{FF2B5EF4-FFF2-40B4-BE49-F238E27FC236}">
                <a16:creationId xmlns:a16="http://schemas.microsoft.com/office/drawing/2014/main" id="{06E2F6DD-D961-FE48-7722-08A7E0084EF9}"/>
              </a:ext>
            </a:extLst>
          </p:cNvPr>
          <p:cNvSpPr/>
          <p:nvPr/>
        </p:nvSpPr>
        <p:spPr>
          <a:xfrm>
            <a:off x="8723866" y="3264057"/>
            <a:ext cx="741535" cy="268457"/>
          </a:xfrm>
          <a:prstGeom prst="wedgeRoundRectCallou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72.1%</a:t>
            </a:r>
          </a:p>
        </p:txBody>
      </p:sp>
      <p:sp>
        <p:nvSpPr>
          <p:cNvPr id="42" name="Speech Bubble: Rectangle with Corners Rounded 117">
            <a:extLst>
              <a:ext uri="{FF2B5EF4-FFF2-40B4-BE49-F238E27FC236}">
                <a16:creationId xmlns:a16="http://schemas.microsoft.com/office/drawing/2014/main" id="{D4554D4D-32F4-DE5D-4A65-2BE36FC213EB}"/>
              </a:ext>
            </a:extLst>
          </p:cNvPr>
          <p:cNvSpPr/>
          <p:nvPr/>
        </p:nvSpPr>
        <p:spPr>
          <a:xfrm>
            <a:off x="9584712" y="3509834"/>
            <a:ext cx="741535" cy="268457"/>
          </a:xfrm>
          <a:prstGeom prst="wedgeRoundRectCallou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ea typeface="+mn-ea"/>
                <a:cs typeface="+mn-cs"/>
              </a:rPr>
              <a:t>82.7%</a:t>
            </a:r>
          </a:p>
        </p:txBody>
      </p:sp>
      <p:sp>
        <p:nvSpPr>
          <p:cNvPr id="51" name="Rectangle 50">
            <a:extLst>
              <a:ext uri="{FF2B5EF4-FFF2-40B4-BE49-F238E27FC236}">
                <a16:creationId xmlns:a16="http://schemas.microsoft.com/office/drawing/2014/main" id="{51F15F81-0427-669A-1C71-82D6BB689FDF}"/>
              </a:ext>
            </a:extLst>
          </p:cNvPr>
          <p:cNvSpPr/>
          <p:nvPr/>
        </p:nvSpPr>
        <p:spPr>
          <a:xfrm>
            <a:off x="3278657" y="5889929"/>
            <a:ext cx="5412334" cy="3811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Arial" panose="020B0604020202020204" pitchFamily="34" charset="0"/>
              </a:rPr>
              <a:t>HepLINK project monitoring data, April 2021 – May 2022</a:t>
            </a:r>
          </a:p>
        </p:txBody>
      </p:sp>
      <p:sp>
        <p:nvSpPr>
          <p:cNvPr id="52" name="Rectangle 51">
            <a:extLst>
              <a:ext uri="{FF2B5EF4-FFF2-40B4-BE49-F238E27FC236}">
                <a16:creationId xmlns:a16="http://schemas.microsoft.com/office/drawing/2014/main" id="{09F78F8B-553D-3C5F-06E9-89870761324D}"/>
              </a:ext>
            </a:extLst>
          </p:cNvPr>
          <p:cNvSpPr/>
          <p:nvPr/>
        </p:nvSpPr>
        <p:spPr>
          <a:xfrm>
            <a:off x="6734971" y="1890094"/>
            <a:ext cx="3691178" cy="3443901"/>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518531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3.xml><?xml version="1.0" encoding="utf-8"?>
<a:theme xmlns:a="http://schemas.openxmlformats.org/drawingml/2006/main" name="PATH 2019 Office Theme">
  <a:themeElements>
    <a:clrScheme name="PATH 2019 Office Colors">
      <a:dk1>
        <a:sysClr val="windowText" lastClr="000000"/>
      </a:dk1>
      <a:lt1>
        <a:sysClr val="window" lastClr="FFFFFF"/>
      </a:lt1>
      <a:dk2>
        <a:srgbClr val="464F61"/>
      </a:dk2>
      <a:lt2>
        <a:srgbClr val="E8EAEB"/>
      </a:lt2>
      <a:accent1>
        <a:srgbClr val="F65050"/>
      </a:accent1>
      <a:accent2>
        <a:srgbClr val="A8001E"/>
      </a:accent2>
      <a:accent3>
        <a:srgbClr val="008C9B"/>
      </a:accent3>
      <a:accent4>
        <a:srgbClr val="5050CD"/>
      </a:accent4>
      <a:accent5>
        <a:srgbClr val="1EAF5F"/>
      </a:accent5>
      <a:accent6>
        <a:srgbClr val="F4EDE7"/>
      </a:accent6>
      <a:hlink>
        <a:srgbClr val="F65050"/>
      </a:hlink>
      <a:folHlink>
        <a:srgbClr val="F650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 2019 Office Theme" id="{E4A26A76-BBF7-40A3-A1F0-2C99DE471543}" vid="{95E9B40A-6317-4B82-A6F7-0F8C049CAB09}"/>
    </a:ext>
  </a:extLst>
</a:theme>
</file>

<file path=ppt/theme/theme4.xml><?xml version="1.0" encoding="utf-8"?>
<a:theme xmlns:a="http://schemas.openxmlformats.org/drawingml/2006/main" name="1_PATH 2019 Office Theme">
  <a:themeElements>
    <a:clrScheme name="PATH 2019 Office Colors">
      <a:dk1>
        <a:sysClr val="windowText" lastClr="000000"/>
      </a:dk1>
      <a:lt1>
        <a:sysClr val="window" lastClr="FFFFFF"/>
      </a:lt1>
      <a:dk2>
        <a:srgbClr val="464F61"/>
      </a:dk2>
      <a:lt2>
        <a:srgbClr val="E8EAEB"/>
      </a:lt2>
      <a:accent1>
        <a:srgbClr val="F65050"/>
      </a:accent1>
      <a:accent2>
        <a:srgbClr val="A8001E"/>
      </a:accent2>
      <a:accent3>
        <a:srgbClr val="008C9B"/>
      </a:accent3>
      <a:accent4>
        <a:srgbClr val="5050CD"/>
      </a:accent4>
      <a:accent5>
        <a:srgbClr val="1EAF5F"/>
      </a:accent5>
      <a:accent6>
        <a:srgbClr val="F4EDE7"/>
      </a:accent6>
      <a:hlink>
        <a:srgbClr val="F65050"/>
      </a:hlink>
      <a:folHlink>
        <a:srgbClr val="F650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 2019 Office Theme" id="{E4A26A76-BBF7-40A3-A1F0-2C99DE471543}" vid="{95E9B40A-6317-4B82-A6F7-0F8C049CAB0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6102</TotalTime>
  <Words>1542</Words>
  <Application>Microsoft Office PowerPoint</Application>
  <PresentationFormat>Widescreen</PresentationFormat>
  <Paragraphs>319</Paragraphs>
  <Slides>14</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Arial</vt:lpstr>
      <vt:lpstr>Calibri</vt:lpstr>
      <vt:lpstr>Calibri Light</vt:lpstr>
      <vt:lpstr>Courier New</vt:lpstr>
      <vt:lpstr>Helvetica</vt:lpstr>
      <vt:lpstr>Verdana</vt:lpstr>
      <vt:lpstr>Office Theme</vt:lpstr>
      <vt:lpstr>AIDS2022</vt:lpstr>
      <vt:lpstr>PATH 2019 Office Theme</vt:lpstr>
      <vt:lpstr>1_PATH 2019 Office Theme</vt:lpstr>
      <vt:lpstr>Integration of hepatitis B and C testing into HIV services: An opportunity to achieve dual elimination of viral hepatitis and HIV in Vietnam </vt:lpstr>
      <vt:lpstr>Conflict of interest disclosure</vt:lpstr>
      <vt:lpstr>Background: Viral hepatitis in Viet Nam</vt:lpstr>
      <vt:lpstr>The HepLINK project</vt:lpstr>
      <vt:lpstr>Viral hepatitis cascade: Enabled active reach    &amp; screening through an integrative care model</vt:lpstr>
      <vt:lpstr>HBV care cascade for community-led and facility-based testing models </vt:lpstr>
      <vt:lpstr>HBsAg positivity yield by key population group</vt:lpstr>
      <vt:lpstr>Factors associated with HBV infection</vt:lpstr>
      <vt:lpstr>HCV care cascade for community-led and facility-based testing models </vt:lpstr>
      <vt:lpstr>Anti-HCV positivity yield by key population group</vt:lpstr>
      <vt:lpstr>Factors associated with HCV infection</vt:lpstr>
      <vt:lpstr>Conclusions / Lessons learned</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Humeau</dc:creator>
  <cp:lastModifiedBy>Bao Vu Ngoc</cp:lastModifiedBy>
  <cp:revision>978</cp:revision>
  <cp:lastPrinted>2021-07-02T04:26:30Z</cp:lastPrinted>
  <dcterms:created xsi:type="dcterms:W3CDTF">2021-06-08T05:23:32Z</dcterms:created>
  <dcterms:modified xsi:type="dcterms:W3CDTF">2022-07-19T01:55:16Z</dcterms:modified>
</cp:coreProperties>
</file>