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5"/>
  </p:notesMasterIdLst>
  <p:sldIdLst>
    <p:sldId id="260" r:id="rId5"/>
    <p:sldId id="284" r:id="rId6"/>
    <p:sldId id="283" r:id="rId7"/>
    <p:sldId id="282" r:id="rId8"/>
    <p:sldId id="271" r:id="rId9"/>
    <p:sldId id="272" r:id="rId10"/>
    <p:sldId id="286" r:id="rId11"/>
    <p:sldId id="287" r:id="rId12"/>
    <p:sldId id="277" r:id="rId13"/>
    <p:sldId id="281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336" userDrawn="1">
          <p15:clr>
            <a:srgbClr val="A4A3A4"/>
          </p15:clr>
        </p15:guide>
        <p15:guide id="5" orient="horz" pos="144" userDrawn="1">
          <p15:clr>
            <a:srgbClr val="A4A3A4"/>
          </p15:clr>
        </p15:guide>
        <p15:guide id="6" orient="horz" pos="79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64270D-434F-11A3-67F6-09032DBAF8F1}" name="Alain Chan" initials="AC" userId="S::alain.chan@gilead.com::43ebdc71-bbd7-47d0-90ce-14a99129d8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wen Qiu" initials="DQ" lastIdx="5" clrIdx="0">
    <p:extLst>
      <p:ext uri="{19B8F6BF-5375-455C-9EA6-DF929625EA0E}">
        <p15:presenceInfo xmlns:p15="http://schemas.microsoft.com/office/powerpoint/2012/main" userId="S::danwen.qiu@gilead.com::0d9ec271-b585-41ba-838a-bcce5ccea482" providerId="AD"/>
      </p:ext>
    </p:extLst>
  </p:cmAuthor>
  <p:cmAuthor id="2" name="Catherine Liu" initials="CL" lastIdx="6" clrIdx="1">
    <p:extLst>
      <p:ext uri="{19B8F6BF-5375-455C-9EA6-DF929625EA0E}">
        <p15:presenceInfo xmlns:p15="http://schemas.microsoft.com/office/powerpoint/2012/main" userId="S::catherine.liu15@gilead.com::6b7c9724-af21-44f8-b280-0c58b7336974" providerId="AD"/>
      </p:ext>
    </p:extLst>
  </p:cmAuthor>
  <p:cmAuthor id="3" name="zhanghongwei" initials="z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382"/>
    <a:srgbClr val="FFD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288" autoAdjust="0"/>
  </p:normalViewPr>
  <p:slideViewPr>
    <p:cSldViewPr snapToGrid="0" snapToObjects="1">
      <p:cViewPr varScale="1">
        <p:scale>
          <a:sx n="76" d="100"/>
          <a:sy n="76" d="100"/>
        </p:scale>
        <p:origin x="92" y="97"/>
      </p:cViewPr>
      <p:guideLst>
        <p:guide orient="horz" pos="2208"/>
        <p:guide pos="3840"/>
        <p:guide pos="1440"/>
        <p:guide orient="horz" pos="336"/>
        <p:guide orient="horz" pos="144"/>
        <p:guide orient="horz" pos="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Liu" userId="6b7c9724-af21-44f8-b280-0c58b7336974" providerId="ADAL" clId="{51CDE1DC-8B36-44CE-9BDC-E812093CBD60}"/>
    <pc:docChg chg="">
      <pc:chgData name="Catherine Liu" userId="6b7c9724-af21-44f8-b280-0c58b7336974" providerId="ADAL" clId="{51CDE1DC-8B36-44CE-9BDC-E812093CBD60}" dt="2022-07-12T06:38:03.798" v="6"/>
      <pc:docMkLst>
        <pc:docMk/>
      </pc:docMkLst>
      <pc:sldChg chg="delCm modCm">
        <pc:chgData name="Catherine Liu" userId="6b7c9724-af21-44f8-b280-0c58b7336974" providerId="ADAL" clId="{51CDE1DC-8B36-44CE-9BDC-E812093CBD60}" dt="2022-07-12T06:38:03.798" v="6"/>
        <pc:sldMkLst>
          <pc:docMk/>
          <pc:sldMk cId="791316321" sldId="271"/>
        </pc:sldMkLst>
      </pc:sldChg>
      <pc:sldChg chg="delCm">
        <pc:chgData name="Catherine Liu" userId="6b7c9724-af21-44f8-b280-0c58b7336974" providerId="ADAL" clId="{51CDE1DC-8B36-44CE-9BDC-E812093CBD60}" dt="2022-07-12T06:37:47.257" v="5"/>
        <pc:sldMkLst>
          <pc:docMk/>
          <pc:sldMk cId="2995302473" sldId="277"/>
        </pc:sldMkLst>
      </pc:sldChg>
      <pc:sldChg chg="delCm">
        <pc:chgData name="Catherine Liu" userId="6b7c9724-af21-44f8-b280-0c58b7336974" providerId="ADAL" clId="{51CDE1DC-8B36-44CE-9BDC-E812093CBD60}" dt="2022-07-12T06:37:27.313" v="0"/>
        <pc:sldMkLst>
          <pc:docMk/>
          <pc:sldMk cId="599488429" sldId="283"/>
        </pc:sldMkLst>
      </pc:sldChg>
      <pc:sldChg chg="delCm modCm">
        <pc:chgData name="Catherine Liu" userId="6b7c9724-af21-44f8-b280-0c58b7336974" providerId="ADAL" clId="{51CDE1DC-8B36-44CE-9BDC-E812093CBD60}" dt="2022-07-12T06:37:41.043" v="3"/>
        <pc:sldMkLst>
          <pc:docMk/>
          <pc:sldMk cId="4089837113" sldId="28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1E-41C1-A892-65DE237CFE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1E-41C1-A892-65DE237CFEF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96.4</c:v>
                </c:pt>
                <c:pt idx="1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E-41C1-A892-65DE237CF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12/07/2022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9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298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4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0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1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917" y="2097091"/>
            <a:ext cx="11306175" cy="4103687"/>
          </a:xfrm>
        </p:spPr>
        <p:txBody>
          <a:bodyPr lIns="0" rIns="0"/>
          <a:lstStyle>
            <a:lvl1pPr marL="0" indent="0">
              <a:buFont typeface="Courier New" panose="02070309020205020404" pitchFamily="49" charset="0"/>
              <a:buNone/>
              <a:defRPr/>
            </a:lvl1pPr>
          </a:lstStyle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lorem </a:t>
            </a:r>
            <a:r>
              <a:rPr lang="en-US" dirty="0" err="1"/>
              <a:t>ut</a:t>
            </a:r>
            <a:r>
              <a:rPr lang="en-US" dirty="0"/>
              <a:t> libero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tempus convallis </a:t>
            </a:r>
            <a:r>
              <a:rPr lang="en-US" dirty="0" err="1"/>
              <a:t>quis</a:t>
            </a:r>
            <a:r>
              <a:rPr lang="en-US" dirty="0"/>
              <a:t> ac </a:t>
            </a:r>
            <a:r>
              <a:rPr lang="en-US" dirty="0" err="1"/>
              <a:t>lectus</a:t>
            </a:r>
            <a:r>
              <a:rPr lang="en-US" dirty="0"/>
              <a:t>.</a:t>
            </a:r>
          </a:p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Donec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id dui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July – 2 August · Montreal &amp;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aids2022.org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#AIDS2022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B70982-BFE8-A345-992E-7EBA17B00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0CA633-E76E-7B4D-B775-FF782415C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n-lt"/>
                <a:ea typeface="IAS Ribbon Sans Bold" pitchFamily="2" charset="0"/>
              </a:defRPr>
            </a:lvl1pPr>
          </a:lstStyle>
          <a:p>
            <a:pPr lvl="0"/>
            <a:r>
              <a:rPr lang="en-GB" dirty="0"/>
              <a:t>Click to add subtitle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39244-55B1-A649-9A9A-7E659EE5C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4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B14E1A-9F2E-1A48-988D-E71398454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94CE0F-D4BC-9C48-9E55-800480CD1884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July – 2 August · Montreal &amp; virtual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215FEC-0B57-9C45-8CB3-F5D19B65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1FAFFD-1963-C741-90CB-66192F2B4DF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aids2022.org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75BB66-3787-5A4B-8B7A-C2ACC59202F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#AIDS2022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BFCD2A-1ACA-2F4D-B612-6D7309D4B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EB1B20-2713-DB46-A908-339A2ECBE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64" y="830004"/>
            <a:ext cx="6096000" cy="635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6F754-F487-1B41-808F-364ACB0AD6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82664" y="4274164"/>
            <a:ext cx="3429000" cy="26035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914" y="441325"/>
            <a:ext cx="11306173" cy="597535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9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2A97BB-34E9-7C49-B047-86820BA084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latin typeface="+mj-lt"/>
                <a:ea typeface="IAS Ribbon Sans Regular" pitchFamily="2" charset="0"/>
              </a:defRPr>
            </a:lvl1pPr>
          </a:lstStyle>
          <a:p>
            <a:r>
              <a:rPr lang="en-GB" dirty="0"/>
              <a:t>“Click to edit Master title style”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8D95D-57D6-3B4E-A545-963A46D668F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July – 2 August · Montreal &amp;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AFB9-1E01-0C42-8541-A572CC639D40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aids2022.org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#AIDS2022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BEB96-CCAD-0F4A-97FC-66037E3AB2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5977731" cy="835818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2"/>
                </a:solidFill>
                <a:latin typeface="+mn-lt"/>
                <a:ea typeface="IAS Ribbon Sans Regular" pitchFamily="2" charset="0"/>
              </a:defRPr>
            </a:lvl1pPr>
          </a:lstStyle>
          <a:p>
            <a:pPr lvl="0"/>
            <a:r>
              <a:rPr lang="en-GB" dirty="0"/>
              <a:t>Quote citation</a:t>
            </a:r>
          </a:p>
        </p:txBody>
      </p:sp>
    </p:spTree>
    <p:extLst>
      <p:ext uri="{BB962C8B-B14F-4D97-AF65-F5344CB8AC3E}">
        <p14:creationId xmlns:p14="http://schemas.microsoft.com/office/powerpoint/2010/main" val="296234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DEAE0B-CB6F-F14D-B880-D913AC7C9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61964" y="3232764"/>
            <a:ext cx="39497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BE0682-4E41-DA47-89AB-390E546077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patt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CF0F5F-735F-1848-9F11-EEA595550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56" y="154944"/>
            <a:ext cx="1831216" cy="11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 userDrawn="1">
          <p15:clr>
            <a:srgbClr val="FBAE40"/>
          </p15:clr>
        </p15:guide>
        <p15:guide id="2" orient="horz" pos="17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7" y="2097087"/>
            <a:ext cx="11306175" cy="41036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, </a:t>
            </a:r>
            <a:r>
              <a:rPr lang="en-GB" dirty="0" err="1"/>
              <a:t>accumsan</a:t>
            </a:r>
            <a:r>
              <a:rPr lang="en-GB" dirty="0"/>
              <a:t> id </a:t>
            </a:r>
            <a:r>
              <a:rPr lang="en-GB" dirty="0" err="1"/>
              <a:t>imperdiet</a:t>
            </a:r>
            <a:r>
              <a:rPr lang="en-GB" dirty="0"/>
              <a:t> et, </a:t>
            </a:r>
            <a:r>
              <a:rPr lang="en-GB" dirty="0" err="1"/>
              <a:t>porttitor</a:t>
            </a:r>
            <a:r>
              <a:rPr lang="en-GB" dirty="0"/>
              <a:t> at sem.</a:t>
            </a:r>
          </a:p>
          <a:p>
            <a:pPr lvl="0"/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lorem </a:t>
            </a:r>
            <a:r>
              <a:rPr lang="en-GB" dirty="0" err="1"/>
              <a:t>ut</a:t>
            </a:r>
            <a:r>
              <a:rPr lang="en-GB" dirty="0"/>
              <a:t> libero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Vestibulum ac </a:t>
            </a:r>
            <a:r>
              <a:rPr lang="en-GB" dirty="0" err="1"/>
              <a:t>diam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dui.Click</a:t>
            </a:r>
            <a:r>
              <a:rPr lang="en-GB" dirty="0"/>
              <a:t> to edit Master text styles</a:t>
            </a:r>
          </a:p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C1DE39C-A624-6245-8B93-DA365424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441324"/>
            <a:ext cx="7632000" cy="12218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1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1" r:id="rId3"/>
    <p:sldLayoutId id="2147483672" r:id="rId4"/>
    <p:sldLayoutId id="2147483678" r:id="rId5"/>
    <p:sldLayoutId id="2147483679" r:id="rId6"/>
    <p:sldLayoutId id="2147483670" r:id="rId7"/>
    <p:sldLayoutId id="2147483676" r:id="rId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100000"/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3495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254000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36625" indent="-214313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00150" indent="-223838" algn="l" defTabSz="914400" rtl="0" eaLnBrk="1" latinLnBrk="0" hangingPunct="1">
        <a:lnSpc>
          <a:spcPct val="100000"/>
        </a:lnSpc>
        <a:spcBef>
          <a:spcPts val="500"/>
        </a:spcBef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865" userDrawn="1">
          <p15:clr>
            <a:srgbClr val="F26B43"/>
          </p15:clr>
        </p15:guide>
        <p15:guide id="4" pos="3704" userDrawn="1">
          <p15:clr>
            <a:srgbClr val="F26B43"/>
          </p15:clr>
        </p15:guide>
        <p15:guide id="5" pos="3976" userDrawn="1">
          <p15:clr>
            <a:srgbClr val="F26B43"/>
          </p15:clr>
        </p15:guide>
        <p15:guide id="6" pos="4815" userDrawn="1">
          <p15:clr>
            <a:srgbClr val="F26B43"/>
          </p15:clr>
        </p15:guide>
        <p15:guide id="7" pos="5087" userDrawn="1">
          <p15:clr>
            <a:srgbClr val="F26B43"/>
          </p15:clr>
        </p15:guide>
        <p15:guide id="8" pos="7401" userDrawn="1">
          <p15:clr>
            <a:srgbClr val="F26B43"/>
          </p15:clr>
        </p15:guide>
        <p15:guide id="9" orient="horz" pos="278" userDrawn="1">
          <p15:clr>
            <a:srgbClr val="F26B43"/>
          </p15:clr>
        </p15:guide>
        <p15:guide id="10" orient="horz" pos="1049" userDrawn="1">
          <p15:clr>
            <a:srgbClr val="F26B43"/>
          </p15:clr>
        </p15:guide>
        <p15:guide id="11" orient="horz" pos="1321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4178" userDrawn="1">
          <p15:clr>
            <a:srgbClr val="F26B43"/>
          </p15:clr>
        </p15:guide>
        <p15:guide id="14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2588" y="1457008"/>
            <a:ext cx="7632700" cy="4103687"/>
          </a:xfrm>
        </p:spPr>
        <p:txBody>
          <a:bodyPr>
            <a:normAutofit/>
          </a:bodyPr>
          <a:lstStyle/>
          <a:p>
            <a:r>
              <a:rPr lang="en-US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Phase IV Open-Label Evaluation of Safety and Tolerability of </a:t>
            </a:r>
            <a:r>
              <a:rPr lang="en-US" sz="2400" b="1" kern="100" dirty="0" err="1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Coformulated</a:t>
            </a:r>
            <a:r>
              <a:rPr lang="en-US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kern="100" dirty="0" err="1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Bictegravir</a:t>
            </a:r>
            <a:r>
              <a:rPr lang="en-US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/Emtricitabine/</a:t>
            </a:r>
            <a:r>
              <a:rPr lang="en-US" sz="24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</a:t>
            </a:r>
            <a:r>
              <a:rPr lang="en-US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enofovir Alafenamide for Post-exposure Prophylaxis Following Potential Exposure to HIV-1</a:t>
            </a:r>
            <a:endParaRPr lang="en-GB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802DABB-3A60-201E-7333-9E212ED8DA7F}"/>
              </a:ext>
            </a:extLst>
          </p:cNvPr>
          <p:cNvSpPr txBox="1">
            <a:spLocks/>
          </p:cNvSpPr>
          <p:nvPr/>
        </p:nvSpPr>
        <p:spPr>
          <a:xfrm>
            <a:off x="4056949" y="3859371"/>
            <a:ext cx="7903977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A. Liu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R. Xin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H. Zhang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L. Dai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R.E. Wu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X. Wang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A. Li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H. Wei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J. Li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Y. Shao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Y. Gao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Z. Wang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J. Ye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G. A </a:t>
            </a:r>
            <a:r>
              <a:rPr lang="en-US" altLang="zh-CN" sz="1800" kern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bu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 kern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dou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re xi </a:t>
            </a:r>
            <a:r>
              <a:rPr lang="en-US" altLang="zh-CN" sz="1800" kern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Z. Li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  L. Sun </a:t>
            </a:r>
            <a:r>
              <a:rPr lang="en-US" altLang="zh-CN" sz="18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endParaRPr lang="zh-CN" altLang="zh-CN" sz="1800" kern="100" dirty="0"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5FCAFE-C76F-424C-A2FF-DD60208A98E6}"/>
              </a:ext>
            </a:extLst>
          </p:cNvPr>
          <p:cNvSpPr txBox="1"/>
          <p:nvPr/>
        </p:nvSpPr>
        <p:spPr>
          <a:xfrm>
            <a:off x="4056949" y="5145196"/>
            <a:ext cx="79039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6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</a:t>
            </a:r>
            <a:r>
              <a:rPr lang="en-US" altLang="zh-CN" sz="16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Beijing </a:t>
            </a:r>
            <a:r>
              <a:rPr lang="en-US" altLang="zh-CN" sz="1600" kern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Youan</a:t>
            </a:r>
            <a:r>
              <a:rPr lang="en-US" altLang="zh-CN" sz="16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Hospital, Capital Medical University, Beijing, China, </a:t>
            </a:r>
            <a:r>
              <a:rPr lang="en-US" altLang="zh-CN" sz="16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16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Beijing Center for Disease Prevention and Control, Beijing, China, </a:t>
            </a:r>
            <a:r>
              <a:rPr lang="en-US" altLang="zh-CN" sz="16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US" altLang="zh-CN" sz="16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Colgate University, Hamilton, United States, </a:t>
            </a:r>
            <a:r>
              <a:rPr lang="en-US" altLang="zh-CN" sz="1600" kern="0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en-US" altLang="zh-CN" sz="1600" kern="0" dirty="0">
                <a:solidFill>
                  <a:srgbClr val="212529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eighth Affiliated Hospital of Xinjiang Medical University, Urumqi, China</a:t>
            </a:r>
            <a:endParaRPr lang="zh-CN" altLang="zh-CN" sz="1600" kern="100" dirty="0">
              <a:effectLst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3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3DB6E-81E2-20D7-3088-F07EB04378A9}"/>
              </a:ext>
            </a:extLst>
          </p:cNvPr>
          <p:cNvSpPr txBox="1"/>
          <p:nvPr/>
        </p:nvSpPr>
        <p:spPr>
          <a:xfrm>
            <a:off x="2522882" y="2709943"/>
            <a:ext cx="7146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1927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9E799D-1BAC-829D-EDE3-AE591F151A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This work was supported by Gilead Sciences including provision of study drug and the capital health research and development of special, Code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2022-1G-3015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All authors declare no conflicts of interests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974F8F-2DAE-5576-1676-2EE8A4EA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050" y="568322"/>
            <a:ext cx="7632700" cy="705550"/>
          </a:xfrm>
        </p:spPr>
        <p:txBody>
          <a:bodyPr/>
          <a:lstStyle/>
          <a:p>
            <a:pPr algn="r"/>
            <a:r>
              <a:rPr lang="en-GB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Funding and </a:t>
            </a:r>
            <a:r>
              <a:rPr lang="en-US" altLang="zh-CN" sz="4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isclosure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0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211EE1-73EE-5BB1-C121-BABCF2AAC6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1817" y="1665291"/>
            <a:ext cx="11306175" cy="41036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studies with people living with HIV (PLWH), BIC/FTC/TAF was effective, well-tolerated, and convenient, while there is only limited data on BIC/FTC/TAF for PEP, especially in China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latest Chinese Guideline for Diagnosis and Treatment of HIV/AIDS ( 2021 Edition) updated recommendation for PEP regimens, which include BIC/FTC/TAF</a:t>
            </a:r>
            <a:endParaRPr lang="en-US" altLang="zh-CN" b="1" dirty="0">
              <a:latin typeface="Arial" panose="020B0604020202020204" pitchFamily="34" charset="0"/>
              <a:ea typeface="等线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Old PEP regimen may cause various side effects which may impact the completion of 28-day course, including cutaneous allergy, gastrointestinal disorders, and hepatorenal toxicity. Although these adverse effects are generally not severe, a meta-analysis demonstrates that only 56.6% of PEP users completed the full standard 28-day course of therapy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6E6D3-261A-1CBF-C88F-83E60288D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0" y="564182"/>
            <a:ext cx="7632700" cy="1223964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8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04CF52-1146-5D41-BC3E-6741DE4F80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evaluate the safety, tolerability, and adherence of BIC/FTC/TAF when used as a 28-day PEP regimen in China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EE0994-5552-9759-E181-040FDB05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2850" y="495191"/>
            <a:ext cx="7632700" cy="1223964"/>
          </a:xfrm>
        </p:spPr>
        <p:txBody>
          <a:bodyPr/>
          <a:lstStyle/>
          <a:p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3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405AB8-44B4-E23D-35B9-12B71FA4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967" y="434381"/>
            <a:ext cx="7632700" cy="1223964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Study Design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5FB6CF3-E876-B64E-EFE7-BF3189BB429A}"/>
              </a:ext>
            </a:extLst>
          </p:cNvPr>
          <p:cNvSpPr/>
          <p:nvPr/>
        </p:nvSpPr>
        <p:spPr>
          <a:xfrm>
            <a:off x="560707" y="2735280"/>
            <a:ext cx="3027680" cy="1426703"/>
          </a:xfrm>
          <a:prstGeom prst="homePlate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C8724FC-CC02-B04D-36EF-8572C0C591CD}"/>
              </a:ext>
            </a:extLst>
          </p:cNvPr>
          <p:cNvSpPr txBox="1">
            <a:spLocks/>
          </p:cNvSpPr>
          <p:nvPr/>
        </p:nvSpPr>
        <p:spPr>
          <a:xfrm>
            <a:off x="560707" y="1673883"/>
            <a:ext cx="11047093" cy="590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Courier New" panose="02070309020205020404" pitchFamily="49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prospective, open-label, single-arm trial conducted in STD/AIDS clinic of Beijing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Hospital, from May 2021 to February 2022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C7A502-61EB-FCF0-576C-91946FA1E3F2}"/>
              </a:ext>
            </a:extLst>
          </p:cNvPr>
          <p:cNvSpPr/>
          <p:nvPr/>
        </p:nvSpPr>
        <p:spPr>
          <a:xfrm>
            <a:off x="7914639" y="2888404"/>
            <a:ext cx="3557906" cy="1032828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kern="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108 participants completed PEP</a:t>
            </a:r>
            <a:endParaRPr lang="en-GB" kern="1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CF342-1B50-2DF0-41C4-51F1EEB742BA}"/>
              </a:ext>
            </a:extLst>
          </p:cNvPr>
          <p:cNvSpPr txBox="1"/>
          <p:nvPr/>
        </p:nvSpPr>
        <p:spPr>
          <a:xfrm>
            <a:off x="521334" y="2712138"/>
            <a:ext cx="23688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112 participants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solidFill>
                  <a:schemeClr val="bg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Eligibility Criteria: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200" kern="100" dirty="0">
                <a:solidFill>
                  <a:schemeClr val="bg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HIV negative, aged ≥18 years, and presented within 72 hours after a potential sexual exposure to HIV-1</a:t>
            </a:r>
            <a:endParaRPr lang="en-GB" altLang="zh-CN" sz="1200" kern="100" dirty="0">
              <a:solidFill>
                <a:schemeClr val="bg2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1DA2BF-D45D-BA8A-0D42-D57782DBEB48}"/>
              </a:ext>
            </a:extLst>
          </p:cNvPr>
          <p:cNvSpPr/>
          <p:nvPr/>
        </p:nvSpPr>
        <p:spPr>
          <a:xfrm>
            <a:off x="3420745" y="4112709"/>
            <a:ext cx="8594092" cy="808129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ABE77A-29C0-669A-6469-5F506731DDE2}"/>
              </a:ext>
            </a:extLst>
          </p:cNvPr>
          <p:cNvSpPr txBox="1"/>
          <p:nvPr/>
        </p:nvSpPr>
        <p:spPr>
          <a:xfrm>
            <a:off x="3420745" y="4175927"/>
            <a:ext cx="872370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The laboratory tests included serologies, biochemistry, liver function tests, glucose, and lipids. HIV RNA was tested to excluded participants with HIV in acute stage.</a:t>
            </a:r>
            <a:endParaRPr lang="en-GB" sz="1800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F9B8C034-3ED3-5728-3CDB-B99B33C1968D}"/>
              </a:ext>
            </a:extLst>
          </p:cNvPr>
          <p:cNvSpPr/>
          <p:nvPr/>
        </p:nvSpPr>
        <p:spPr>
          <a:xfrm>
            <a:off x="3672523" y="2909722"/>
            <a:ext cx="4073844" cy="1032828"/>
          </a:xfrm>
          <a:prstGeom prst="homePlate">
            <a:avLst/>
          </a:prstGeom>
          <a:solidFill>
            <a:schemeClr val="accent1">
              <a:alpha val="2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8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BIC/FTC/TAF</a:t>
            </a:r>
          </a:p>
          <a:p>
            <a:pPr algn="ctr">
              <a:lnSpc>
                <a:spcPct val="90000"/>
              </a:lnSpc>
            </a:pPr>
            <a:r>
              <a:rPr lang="en-US" kern="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Once a day for 28 days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D131E4-4DDF-8045-0301-43A6A3B088A3}"/>
              </a:ext>
            </a:extLst>
          </p:cNvPr>
          <p:cNvCxnSpPr>
            <a:cxnSpLocks/>
          </p:cNvCxnSpPr>
          <p:nvPr/>
        </p:nvCxnSpPr>
        <p:spPr>
          <a:xfrm>
            <a:off x="3625215" y="5040024"/>
            <a:ext cx="474345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E8BCA8-EBF9-E5DF-F54E-13CF3E09E569}"/>
              </a:ext>
            </a:extLst>
          </p:cNvPr>
          <p:cNvSpPr txBox="1"/>
          <p:nvPr/>
        </p:nvSpPr>
        <p:spPr>
          <a:xfrm>
            <a:off x="2373630" y="4967829"/>
            <a:ext cx="1783080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Blood test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5D2ABAD-9EEA-3FD9-04AB-6D37E8E8553D}"/>
              </a:ext>
            </a:extLst>
          </p:cNvPr>
          <p:cNvSpPr/>
          <p:nvPr/>
        </p:nvSpPr>
        <p:spPr>
          <a:xfrm>
            <a:off x="3579495" y="5032885"/>
            <a:ext cx="114300" cy="72196"/>
          </a:xfrm>
          <a:prstGeom prst="triangle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83C7E3-125F-53DF-64DC-4C88E9046E1B}"/>
              </a:ext>
            </a:extLst>
          </p:cNvPr>
          <p:cNvSpPr txBox="1"/>
          <p:nvPr/>
        </p:nvSpPr>
        <p:spPr>
          <a:xfrm>
            <a:off x="3420745" y="5223990"/>
            <a:ext cx="1783080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2AA1893C-B200-B041-C151-646158C44DD3}"/>
              </a:ext>
            </a:extLst>
          </p:cNvPr>
          <p:cNvSpPr/>
          <p:nvPr/>
        </p:nvSpPr>
        <p:spPr>
          <a:xfrm>
            <a:off x="5823585" y="5026023"/>
            <a:ext cx="114300" cy="49209"/>
          </a:xfrm>
          <a:prstGeom prst="triangle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38752F-07C4-997A-B759-29CC28341637}"/>
              </a:ext>
            </a:extLst>
          </p:cNvPr>
          <p:cNvSpPr txBox="1"/>
          <p:nvPr/>
        </p:nvSpPr>
        <p:spPr>
          <a:xfrm>
            <a:off x="5664835" y="5217128"/>
            <a:ext cx="1783080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Week 2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0260A3FF-D27A-F8DA-E6D5-4DB90162EA2F}"/>
              </a:ext>
            </a:extLst>
          </p:cNvPr>
          <p:cNvSpPr/>
          <p:nvPr/>
        </p:nvSpPr>
        <p:spPr>
          <a:xfrm>
            <a:off x="7992112" y="5017767"/>
            <a:ext cx="114300" cy="49209"/>
          </a:xfrm>
          <a:prstGeom prst="triangle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40286A-D09B-60BD-4ECE-EB05A053EDF5}"/>
              </a:ext>
            </a:extLst>
          </p:cNvPr>
          <p:cNvSpPr txBox="1"/>
          <p:nvPr/>
        </p:nvSpPr>
        <p:spPr>
          <a:xfrm>
            <a:off x="7833362" y="5208872"/>
            <a:ext cx="1783080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Week 4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50A0161-CAA3-96AF-03BE-FDB3588F0539}"/>
              </a:ext>
            </a:extLst>
          </p:cNvPr>
          <p:cNvCxnSpPr>
            <a:cxnSpLocks/>
          </p:cNvCxnSpPr>
          <p:nvPr/>
        </p:nvCxnSpPr>
        <p:spPr>
          <a:xfrm flipV="1">
            <a:off x="8463915" y="5032885"/>
            <a:ext cx="3356610" cy="7139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227166EE-70F2-671F-C285-45C3AA255AA2}"/>
              </a:ext>
            </a:extLst>
          </p:cNvPr>
          <p:cNvSpPr/>
          <p:nvPr/>
        </p:nvSpPr>
        <p:spPr>
          <a:xfrm>
            <a:off x="9658987" y="5032885"/>
            <a:ext cx="114300" cy="49209"/>
          </a:xfrm>
          <a:prstGeom prst="triangle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FE5ECD-DA4E-E667-3434-0638B7743B21}"/>
              </a:ext>
            </a:extLst>
          </p:cNvPr>
          <p:cNvSpPr txBox="1"/>
          <p:nvPr/>
        </p:nvSpPr>
        <p:spPr>
          <a:xfrm>
            <a:off x="9500237" y="5223990"/>
            <a:ext cx="1783080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Week 12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9097618-FC7C-58E8-A0BF-914812B2DD0F}"/>
              </a:ext>
            </a:extLst>
          </p:cNvPr>
          <p:cNvSpPr/>
          <p:nvPr/>
        </p:nvSpPr>
        <p:spPr>
          <a:xfrm>
            <a:off x="11358245" y="5032885"/>
            <a:ext cx="114300" cy="49209"/>
          </a:xfrm>
          <a:prstGeom prst="triangle">
            <a:avLst/>
          </a:prstGeom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037C282-A4B7-4B2E-E4A7-55B520536D67}"/>
              </a:ext>
            </a:extLst>
          </p:cNvPr>
          <p:cNvSpPr txBox="1"/>
          <p:nvPr/>
        </p:nvSpPr>
        <p:spPr>
          <a:xfrm>
            <a:off x="11199495" y="5223990"/>
            <a:ext cx="1463040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Week 24</a:t>
            </a:r>
          </a:p>
        </p:txBody>
      </p:sp>
    </p:spTree>
    <p:extLst>
      <p:ext uri="{BB962C8B-B14F-4D97-AF65-F5344CB8AC3E}">
        <p14:creationId xmlns:p14="http://schemas.microsoft.com/office/powerpoint/2010/main" val="79131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E8DBF8-DD5D-6C3C-4222-2BD2C4B6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50" y="508218"/>
            <a:ext cx="7632700" cy="1223964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Baseline Characteristics</a:t>
            </a:r>
            <a:endParaRPr lang="en-GB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4539A6-EF0B-14B4-4B6F-BF64D1450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36529"/>
              </p:ext>
            </p:extLst>
          </p:nvPr>
        </p:nvGraphicFramePr>
        <p:xfrm>
          <a:off x="1022350" y="1851464"/>
          <a:ext cx="9798050" cy="4202573"/>
        </p:xfrm>
        <a:graphic>
          <a:graphicData uri="http://schemas.openxmlformats.org/drawingml/2006/table">
            <a:tbl>
              <a:tblPr firstRow="1" firstCol="1" bandRow="1" bandCol="1">
                <a:tableStyleId>{6E25E649-3F16-4E02-A733-19D2CDBF48F0}</a:tableStyleId>
              </a:tblPr>
              <a:tblGrid>
                <a:gridCol w="5088582">
                  <a:extLst>
                    <a:ext uri="{9D8B030D-6E8A-4147-A177-3AD203B41FA5}">
                      <a16:colId xmlns:a16="http://schemas.microsoft.com/office/drawing/2014/main" val="403920121"/>
                    </a:ext>
                  </a:extLst>
                </a:gridCol>
                <a:gridCol w="4709468">
                  <a:extLst>
                    <a:ext uri="{9D8B030D-6E8A-4147-A177-3AD203B41FA5}">
                      <a16:colId xmlns:a16="http://schemas.microsoft.com/office/drawing/2014/main" val="2855634943"/>
                    </a:ext>
                  </a:extLst>
                </a:gridCol>
              </a:tblGrid>
              <a:tr h="398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N=112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63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8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Mean ± SD</a:t>
                      </a:r>
                      <a:endParaRPr lang="en-GB" sz="18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6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5527"/>
                  </a:ext>
                </a:extLst>
              </a:tr>
              <a:tr h="398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(years)</a:t>
                      </a: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(8)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141077"/>
                  </a:ext>
                </a:extLst>
              </a:tr>
              <a:tr h="398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(97.3)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499618"/>
                  </a:ext>
                </a:extLst>
              </a:tr>
              <a:tr h="406095"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exposure, n (%)</a:t>
                      </a: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21334"/>
                  </a:ext>
                </a:extLst>
              </a:tr>
              <a:tr h="398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Anal sex</a:t>
                      </a: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(51.8)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36616"/>
                  </a:ext>
                </a:extLst>
              </a:tr>
              <a:tr h="302451"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Vaginal intercourse</a:t>
                      </a: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(38.4)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864729"/>
                  </a:ext>
                </a:extLst>
              </a:tr>
              <a:tr h="398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Oral sex</a:t>
                      </a: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(25.9)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89834"/>
                  </a:ext>
                </a:extLst>
              </a:tr>
              <a:tr h="302451"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from exposure (h)</a:t>
                      </a: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 ± 18.8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980702"/>
                  </a:ext>
                </a:extLst>
              </a:tr>
              <a:tr h="398947">
                <a:tc>
                  <a:txBody>
                    <a:bodyPr/>
                    <a:lstStyle/>
                    <a:p>
                      <a:pPr indent="133350"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≤24 h, n (%)</a:t>
                      </a: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(48.2)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55590"/>
                  </a:ext>
                </a:extLst>
              </a:tr>
              <a:tr h="3989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24-48 h</a:t>
                      </a: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(40.2)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68575"/>
                  </a:ext>
                </a:extLst>
              </a:tr>
              <a:tr h="398947">
                <a:tc>
                  <a:txBody>
                    <a:bodyPr/>
                    <a:lstStyle/>
                    <a:p>
                      <a:pPr indent="133350"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48-72 h</a:t>
                      </a:r>
                      <a:endParaRPr lang="en-GB" sz="16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(11.6)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96138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D66CFA8-4534-491B-ABB5-AA6EB308B95E}"/>
              </a:ext>
            </a:extLst>
          </p:cNvPr>
          <p:cNvSpPr txBox="1"/>
          <p:nvPr/>
        </p:nvSpPr>
        <p:spPr>
          <a:xfrm>
            <a:off x="615950" y="1300602"/>
            <a:ext cx="11156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AdvPS9779"/>
              </a:rPr>
              <a:t>Demographic and Behavioral Risk Profile of Participants Who Used BIC/FTC/TAF for Postexposure</a:t>
            </a:r>
            <a:r>
              <a:rPr lang="en-US" altLang="zh-CN" dirty="0">
                <a:latin typeface="AdvPS9779"/>
              </a:rPr>
              <a:t> </a:t>
            </a:r>
            <a:r>
              <a:rPr lang="en-US" altLang="zh-CN" sz="1800" b="0" i="0" u="none" strike="noStrike" baseline="0" dirty="0">
                <a:latin typeface="AdvPS9779"/>
              </a:rPr>
              <a:t>Prophylaxis (N = </a:t>
            </a:r>
            <a:r>
              <a:rPr lang="en-US" altLang="zh-CN" dirty="0">
                <a:latin typeface="AdvPS9779"/>
              </a:rPr>
              <a:t>112</a:t>
            </a:r>
            <a:r>
              <a:rPr lang="en-US" altLang="zh-CN" sz="1800" b="0" i="0" u="none" strike="noStrike" baseline="0" dirty="0">
                <a:latin typeface="AdvPS9779"/>
              </a:rPr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824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1446E51-7E3D-4E14-8E27-EE5944258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3" y="481216"/>
            <a:ext cx="7632700" cy="1223964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A838A2BA-F8A9-4C0B-9DF1-4157D1D790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586136"/>
              </p:ext>
            </p:extLst>
          </p:nvPr>
        </p:nvGraphicFramePr>
        <p:xfrm>
          <a:off x="1388776" y="2715758"/>
          <a:ext cx="2727615" cy="19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8">
            <a:extLst>
              <a:ext uri="{FF2B5EF4-FFF2-40B4-BE49-F238E27FC236}">
                <a16:creationId xmlns:a16="http://schemas.microsoft.com/office/drawing/2014/main" id="{908F5421-59AF-4C43-BADA-721C5E9CF392}"/>
              </a:ext>
            </a:extLst>
          </p:cNvPr>
          <p:cNvSpPr/>
          <p:nvPr/>
        </p:nvSpPr>
        <p:spPr>
          <a:xfrm>
            <a:off x="435551" y="4648199"/>
            <a:ext cx="5357670" cy="1391489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Two participants stopped PEP because the source partner was found to be HIV </a:t>
            </a:r>
            <a:r>
              <a:rPr lang="en-US" sz="1600" kern="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negative</a:t>
            </a:r>
            <a:r>
              <a:rPr lang="zh-CN" altLang="en-US" sz="1600" kern="1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；</a:t>
            </a:r>
            <a:endParaRPr lang="en-US" sz="1600" kern="100" dirty="0"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One participant was excluded due to HBV positive</a:t>
            </a:r>
            <a:r>
              <a:rPr lang="zh-CN" altLang="en-US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；</a:t>
            </a:r>
            <a:r>
              <a:rPr lang="en-US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One discontinued due to participants</a:t>
            </a:r>
            <a:r>
              <a:rPr lang="zh-CN" altLang="en-US" sz="160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；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320AA7A-ECB3-4A49-A969-9039E7DD59D3}"/>
              </a:ext>
            </a:extLst>
          </p:cNvPr>
          <p:cNvSpPr txBox="1"/>
          <p:nvPr/>
        </p:nvSpPr>
        <p:spPr>
          <a:xfrm>
            <a:off x="711197" y="1338104"/>
            <a:ext cx="9334500" cy="427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b="1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No participant was found to acquire HIV through week 24</a:t>
            </a:r>
            <a:endParaRPr lang="en-GB" altLang="zh-C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45710A-FFF6-4D42-8BBB-DD9CB9324606}"/>
              </a:ext>
            </a:extLst>
          </p:cNvPr>
          <p:cNvSpPr txBox="1"/>
          <p:nvPr/>
        </p:nvSpPr>
        <p:spPr>
          <a:xfrm>
            <a:off x="2176143" y="3576110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 dirty="0"/>
              <a:t>96.4%</a:t>
            </a:r>
            <a:endParaRPr lang="zh-CN" altLang="en-US" sz="20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5EA3623-C52C-4E33-814E-ED9453B98006}"/>
              </a:ext>
            </a:extLst>
          </p:cNvPr>
          <p:cNvSpPr txBox="1"/>
          <p:nvPr/>
        </p:nvSpPr>
        <p:spPr>
          <a:xfrm>
            <a:off x="739633" y="1908973"/>
            <a:ext cx="4025900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PEP completion </a:t>
            </a:r>
            <a:endParaRPr lang="en-US" altLang="zh-CN" b="1" kern="1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(108/112)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537C13C-09BD-4E05-9C88-689488DD574B}"/>
              </a:ext>
            </a:extLst>
          </p:cNvPr>
          <p:cNvSpPr txBox="1"/>
          <p:nvPr/>
        </p:nvSpPr>
        <p:spPr>
          <a:xfrm>
            <a:off x="6775450" y="2010756"/>
            <a:ext cx="40259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Self-reported adherence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 all expected doses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(n=108)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414D0C9-6DD4-4A52-9A83-876BC05515C8}"/>
              </a:ext>
            </a:extLst>
          </p:cNvPr>
          <p:cNvSpPr txBox="1"/>
          <p:nvPr/>
        </p:nvSpPr>
        <p:spPr>
          <a:xfrm>
            <a:off x="7442200" y="3244839"/>
            <a:ext cx="2692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kern="1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98.9% 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5B45287-DC9D-4BDA-B3DA-3F812EA9A666}"/>
              </a:ext>
            </a:extLst>
          </p:cNvPr>
          <p:cNvSpPr txBox="1"/>
          <p:nvPr/>
        </p:nvSpPr>
        <p:spPr>
          <a:xfrm>
            <a:off x="6808791" y="4072817"/>
            <a:ext cx="40259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Pill count data adherence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to all expected doses</a:t>
            </a:r>
          </a:p>
          <a:p>
            <a:pPr marL="0" marR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b="1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(n=95)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67E5929-5602-4BD6-8DB0-1691E40A27B2}"/>
              </a:ext>
            </a:extLst>
          </p:cNvPr>
          <p:cNvSpPr txBox="1"/>
          <p:nvPr/>
        </p:nvSpPr>
        <p:spPr>
          <a:xfrm>
            <a:off x="5793221" y="540441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 kern="10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/>
              <a:t>98.5%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983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8F7D438-0CA9-4325-88CD-F9C2C14D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842" y="520394"/>
            <a:ext cx="7632700" cy="1223964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69861B09-3F38-4D0A-BED8-E49C81C25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43" y="2152100"/>
            <a:ext cx="347048" cy="881969"/>
          </a:xfrm>
          <a:custGeom>
            <a:avLst/>
            <a:gdLst>
              <a:gd name="T0" fmla="*/ 226 w 456"/>
              <a:gd name="T1" fmla="*/ 0 h 1091"/>
              <a:gd name="T2" fmla="*/ 226 w 456"/>
              <a:gd name="T3" fmla="*/ 0 h 1091"/>
              <a:gd name="T4" fmla="*/ 317 w 456"/>
              <a:gd name="T5" fmla="*/ 91 h 1091"/>
              <a:gd name="T6" fmla="*/ 226 w 456"/>
              <a:gd name="T7" fmla="*/ 182 h 1091"/>
              <a:gd name="T8" fmla="*/ 135 w 456"/>
              <a:gd name="T9" fmla="*/ 91 h 1091"/>
              <a:gd name="T10" fmla="*/ 226 w 456"/>
              <a:gd name="T11" fmla="*/ 0 h 1091"/>
              <a:gd name="T12" fmla="*/ 339 w 456"/>
              <a:gd name="T13" fmla="*/ 204 h 1091"/>
              <a:gd name="T14" fmla="*/ 339 w 456"/>
              <a:gd name="T15" fmla="*/ 204 h 1091"/>
              <a:gd name="T16" fmla="*/ 113 w 456"/>
              <a:gd name="T17" fmla="*/ 204 h 1091"/>
              <a:gd name="T18" fmla="*/ 0 w 456"/>
              <a:gd name="T19" fmla="*/ 317 h 1091"/>
              <a:gd name="T20" fmla="*/ 0 w 456"/>
              <a:gd name="T21" fmla="*/ 594 h 1091"/>
              <a:gd name="T22" fmla="*/ 40 w 456"/>
              <a:gd name="T23" fmla="*/ 634 h 1091"/>
              <a:gd name="T24" fmla="*/ 80 w 456"/>
              <a:gd name="T25" fmla="*/ 594 h 1091"/>
              <a:gd name="T26" fmla="*/ 80 w 456"/>
              <a:gd name="T27" fmla="*/ 343 h 1091"/>
              <a:gd name="T28" fmla="*/ 91 w 456"/>
              <a:gd name="T29" fmla="*/ 328 h 1091"/>
              <a:gd name="T30" fmla="*/ 102 w 456"/>
              <a:gd name="T31" fmla="*/ 343 h 1091"/>
              <a:gd name="T32" fmla="*/ 102 w 456"/>
              <a:gd name="T33" fmla="*/ 1027 h 1091"/>
              <a:gd name="T34" fmla="*/ 160 w 456"/>
              <a:gd name="T35" fmla="*/ 1090 h 1091"/>
              <a:gd name="T36" fmla="*/ 215 w 456"/>
              <a:gd name="T37" fmla="*/ 1027 h 1091"/>
              <a:gd name="T38" fmla="*/ 215 w 456"/>
              <a:gd name="T39" fmla="*/ 638 h 1091"/>
              <a:gd name="T40" fmla="*/ 230 w 456"/>
              <a:gd name="T41" fmla="*/ 623 h 1091"/>
              <a:gd name="T42" fmla="*/ 240 w 456"/>
              <a:gd name="T43" fmla="*/ 638 h 1091"/>
              <a:gd name="T44" fmla="*/ 240 w 456"/>
              <a:gd name="T45" fmla="*/ 1027 h 1091"/>
              <a:gd name="T46" fmla="*/ 295 w 456"/>
              <a:gd name="T47" fmla="*/ 1090 h 1091"/>
              <a:gd name="T48" fmla="*/ 353 w 456"/>
              <a:gd name="T49" fmla="*/ 1027 h 1091"/>
              <a:gd name="T50" fmla="*/ 353 w 456"/>
              <a:gd name="T51" fmla="*/ 343 h 1091"/>
              <a:gd name="T52" fmla="*/ 364 w 456"/>
              <a:gd name="T53" fmla="*/ 328 h 1091"/>
              <a:gd name="T54" fmla="*/ 375 w 456"/>
              <a:gd name="T55" fmla="*/ 343 h 1091"/>
              <a:gd name="T56" fmla="*/ 375 w 456"/>
              <a:gd name="T57" fmla="*/ 598 h 1091"/>
              <a:gd name="T58" fmla="*/ 415 w 456"/>
              <a:gd name="T59" fmla="*/ 638 h 1091"/>
              <a:gd name="T60" fmla="*/ 455 w 456"/>
              <a:gd name="T61" fmla="*/ 598 h 1091"/>
              <a:gd name="T62" fmla="*/ 455 w 456"/>
              <a:gd name="T63" fmla="*/ 317 h 1091"/>
              <a:gd name="T64" fmla="*/ 339 w 456"/>
              <a:gd name="T65" fmla="*/ 20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6" h="1091">
                <a:moveTo>
                  <a:pt x="226" y="0"/>
                </a:moveTo>
                <a:lnTo>
                  <a:pt x="226" y="0"/>
                </a:lnTo>
                <a:cubicBezTo>
                  <a:pt x="277" y="0"/>
                  <a:pt x="317" y="40"/>
                  <a:pt x="317" y="91"/>
                </a:cubicBezTo>
                <a:cubicBezTo>
                  <a:pt x="317" y="142"/>
                  <a:pt x="277" y="182"/>
                  <a:pt x="226" y="182"/>
                </a:cubicBezTo>
                <a:cubicBezTo>
                  <a:pt x="175" y="182"/>
                  <a:pt x="135" y="142"/>
                  <a:pt x="135" y="91"/>
                </a:cubicBezTo>
                <a:cubicBezTo>
                  <a:pt x="135" y="40"/>
                  <a:pt x="175" y="0"/>
                  <a:pt x="226" y="0"/>
                </a:cubicBezTo>
                <a:close/>
                <a:moveTo>
                  <a:pt x="339" y="204"/>
                </a:moveTo>
                <a:lnTo>
                  <a:pt x="339" y="204"/>
                </a:lnTo>
                <a:cubicBezTo>
                  <a:pt x="113" y="204"/>
                  <a:pt x="113" y="204"/>
                  <a:pt x="113" y="204"/>
                </a:cubicBezTo>
                <a:cubicBezTo>
                  <a:pt x="51" y="204"/>
                  <a:pt x="0" y="255"/>
                  <a:pt x="0" y="317"/>
                </a:cubicBezTo>
                <a:cubicBezTo>
                  <a:pt x="0" y="594"/>
                  <a:pt x="0" y="594"/>
                  <a:pt x="0" y="594"/>
                </a:cubicBezTo>
                <a:cubicBezTo>
                  <a:pt x="0" y="616"/>
                  <a:pt x="18" y="634"/>
                  <a:pt x="40" y="634"/>
                </a:cubicBezTo>
                <a:cubicBezTo>
                  <a:pt x="62" y="634"/>
                  <a:pt x="80" y="619"/>
                  <a:pt x="80" y="594"/>
                </a:cubicBezTo>
                <a:cubicBezTo>
                  <a:pt x="80" y="343"/>
                  <a:pt x="80" y="343"/>
                  <a:pt x="80" y="343"/>
                </a:cubicBezTo>
                <a:cubicBezTo>
                  <a:pt x="80" y="335"/>
                  <a:pt x="84" y="328"/>
                  <a:pt x="91" y="328"/>
                </a:cubicBezTo>
                <a:cubicBezTo>
                  <a:pt x="98" y="328"/>
                  <a:pt x="102" y="335"/>
                  <a:pt x="102" y="343"/>
                </a:cubicBezTo>
                <a:cubicBezTo>
                  <a:pt x="102" y="1027"/>
                  <a:pt x="102" y="1027"/>
                  <a:pt x="102" y="1027"/>
                </a:cubicBezTo>
                <a:cubicBezTo>
                  <a:pt x="102" y="1064"/>
                  <a:pt x="128" y="1090"/>
                  <a:pt x="160" y="1090"/>
                </a:cubicBezTo>
                <a:cubicBezTo>
                  <a:pt x="190" y="1090"/>
                  <a:pt x="215" y="1064"/>
                  <a:pt x="215" y="1027"/>
                </a:cubicBezTo>
                <a:cubicBezTo>
                  <a:pt x="215" y="638"/>
                  <a:pt x="215" y="638"/>
                  <a:pt x="215" y="638"/>
                </a:cubicBezTo>
                <a:cubicBezTo>
                  <a:pt x="215" y="630"/>
                  <a:pt x="222" y="623"/>
                  <a:pt x="230" y="623"/>
                </a:cubicBezTo>
                <a:cubicBezTo>
                  <a:pt x="233" y="623"/>
                  <a:pt x="240" y="630"/>
                  <a:pt x="240" y="638"/>
                </a:cubicBezTo>
                <a:cubicBezTo>
                  <a:pt x="240" y="1027"/>
                  <a:pt x="240" y="1027"/>
                  <a:pt x="240" y="1027"/>
                </a:cubicBezTo>
                <a:cubicBezTo>
                  <a:pt x="240" y="1064"/>
                  <a:pt x="266" y="1090"/>
                  <a:pt x="295" y="1090"/>
                </a:cubicBezTo>
                <a:cubicBezTo>
                  <a:pt x="328" y="1090"/>
                  <a:pt x="353" y="1064"/>
                  <a:pt x="353" y="1027"/>
                </a:cubicBezTo>
                <a:cubicBezTo>
                  <a:pt x="353" y="343"/>
                  <a:pt x="353" y="343"/>
                  <a:pt x="353" y="343"/>
                </a:cubicBezTo>
                <a:cubicBezTo>
                  <a:pt x="353" y="335"/>
                  <a:pt x="357" y="328"/>
                  <a:pt x="364" y="328"/>
                </a:cubicBezTo>
                <a:cubicBezTo>
                  <a:pt x="372" y="328"/>
                  <a:pt x="375" y="335"/>
                  <a:pt x="375" y="343"/>
                </a:cubicBezTo>
                <a:cubicBezTo>
                  <a:pt x="375" y="598"/>
                  <a:pt x="375" y="598"/>
                  <a:pt x="375" y="598"/>
                </a:cubicBezTo>
                <a:cubicBezTo>
                  <a:pt x="375" y="619"/>
                  <a:pt x="394" y="638"/>
                  <a:pt x="415" y="638"/>
                </a:cubicBezTo>
                <a:cubicBezTo>
                  <a:pt x="437" y="638"/>
                  <a:pt x="455" y="619"/>
                  <a:pt x="455" y="598"/>
                </a:cubicBezTo>
                <a:cubicBezTo>
                  <a:pt x="455" y="317"/>
                  <a:pt x="455" y="317"/>
                  <a:pt x="455" y="317"/>
                </a:cubicBezTo>
                <a:cubicBezTo>
                  <a:pt x="452" y="255"/>
                  <a:pt x="401" y="204"/>
                  <a:pt x="339" y="204"/>
                </a:cubicBezTo>
                <a:close/>
              </a:path>
            </a:pathLst>
          </a:custGeom>
          <a:solidFill>
            <a:srgbClr val="FFD09F"/>
          </a:solidFill>
          <a:ln>
            <a:noFill/>
          </a:ln>
          <a:effectLst/>
        </p:spPr>
        <p:txBody>
          <a:bodyPr wrap="none" anchor="ctr"/>
          <a:lstStyle/>
          <a:p>
            <a:pPr defTabSz="6380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251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C4BE4CC8-07D0-4A9C-ADB6-196890577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710" y="2152099"/>
            <a:ext cx="347048" cy="881969"/>
          </a:xfrm>
          <a:custGeom>
            <a:avLst/>
            <a:gdLst>
              <a:gd name="T0" fmla="*/ 226 w 456"/>
              <a:gd name="T1" fmla="*/ 0 h 1091"/>
              <a:gd name="T2" fmla="*/ 226 w 456"/>
              <a:gd name="T3" fmla="*/ 0 h 1091"/>
              <a:gd name="T4" fmla="*/ 317 w 456"/>
              <a:gd name="T5" fmla="*/ 91 h 1091"/>
              <a:gd name="T6" fmla="*/ 226 w 456"/>
              <a:gd name="T7" fmla="*/ 182 h 1091"/>
              <a:gd name="T8" fmla="*/ 135 w 456"/>
              <a:gd name="T9" fmla="*/ 91 h 1091"/>
              <a:gd name="T10" fmla="*/ 226 w 456"/>
              <a:gd name="T11" fmla="*/ 0 h 1091"/>
              <a:gd name="T12" fmla="*/ 339 w 456"/>
              <a:gd name="T13" fmla="*/ 204 h 1091"/>
              <a:gd name="T14" fmla="*/ 339 w 456"/>
              <a:gd name="T15" fmla="*/ 204 h 1091"/>
              <a:gd name="T16" fmla="*/ 113 w 456"/>
              <a:gd name="T17" fmla="*/ 204 h 1091"/>
              <a:gd name="T18" fmla="*/ 0 w 456"/>
              <a:gd name="T19" fmla="*/ 317 h 1091"/>
              <a:gd name="T20" fmla="*/ 0 w 456"/>
              <a:gd name="T21" fmla="*/ 594 h 1091"/>
              <a:gd name="T22" fmla="*/ 40 w 456"/>
              <a:gd name="T23" fmla="*/ 634 h 1091"/>
              <a:gd name="T24" fmla="*/ 80 w 456"/>
              <a:gd name="T25" fmla="*/ 594 h 1091"/>
              <a:gd name="T26" fmla="*/ 80 w 456"/>
              <a:gd name="T27" fmla="*/ 343 h 1091"/>
              <a:gd name="T28" fmla="*/ 91 w 456"/>
              <a:gd name="T29" fmla="*/ 328 h 1091"/>
              <a:gd name="T30" fmla="*/ 102 w 456"/>
              <a:gd name="T31" fmla="*/ 343 h 1091"/>
              <a:gd name="T32" fmla="*/ 102 w 456"/>
              <a:gd name="T33" fmla="*/ 1027 h 1091"/>
              <a:gd name="T34" fmla="*/ 160 w 456"/>
              <a:gd name="T35" fmla="*/ 1090 h 1091"/>
              <a:gd name="T36" fmla="*/ 215 w 456"/>
              <a:gd name="T37" fmla="*/ 1027 h 1091"/>
              <a:gd name="T38" fmla="*/ 215 w 456"/>
              <a:gd name="T39" fmla="*/ 638 h 1091"/>
              <a:gd name="T40" fmla="*/ 230 w 456"/>
              <a:gd name="T41" fmla="*/ 623 h 1091"/>
              <a:gd name="T42" fmla="*/ 240 w 456"/>
              <a:gd name="T43" fmla="*/ 638 h 1091"/>
              <a:gd name="T44" fmla="*/ 240 w 456"/>
              <a:gd name="T45" fmla="*/ 1027 h 1091"/>
              <a:gd name="T46" fmla="*/ 295 w 456"/>
              <a:gd name="T47" fmla="*/ 1090 h 1091"/>
              <a:gd name="T48" fmla="*/ 353 w 456"/>
              <a:gd name="T49" fmla="*/ 1027 h 1091"/>
              <a:gd name="T50" fmla="*/ 353 w 456"/>
              <a:gd name="T51" fmla="*/ 343 h 1091"/>
              <a:gd name="T52" fmla="*/ 364 w 456"/>
              <a:gd name="T53" fmla="*/ 328 h 1091"/>
              <a:gd name="T54" fmla="*/ 375 w 456"/>
              <a:gd name="T55" fmla="*/ 343 h 1091"/>
              <a:gd name="T56" fmla="*/ 375 w 456"/>
              <a:gd name="T57" fmla="*/ 598 h 1091"/>
              <a:gd name="T58" fmla="*/ 415 w 456"/>
              <a:gd name="T59" fmla="*/ 638 h 1091"/>
              <a:gd name="T60" fmla="*/ 455 w 456"/>
              <a:gd name="T61" fmla="*/ 598 h 1091"/>
              <a:gd name="T62" fmla="*/ 455 w 456"/>
              <a:gd name="T63" fmla="*/ 317 h 1091"/>
              <a:gd name="T64" fmla="*/ 339 w 456"/>
              <a:gd name="T65" fmla="*/ 20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6" h="1091">
                <a:moveTo>
                  <a:pt x="226" y="0"/>
                </a:moveTo>
                <a:lnTo>
                  <a:pt x="226" y="0"/>
                </a:lnTo>
                <a:cubicBezTo>
                  <a:pt x="277" y="0"/>
                  <a:pt x="317" y="40"/>
                  <a:pt x="317" y="91"/>
                </a:cubicBezTo>
                <a:cubicBezTo>
                  <a:pt x="317" y="142"/>
                  <a:pt x="277" y="182"/>
                  <a:pt x="226" y="182"/>
                </a:cubicBezTo>
                <a:cubicBezTo>
                  <a:pt x="175" y="182"/>
                  <a:pt x="135" y="142"/>
                  <a:pt x="135" y="91"/>
                </a:cubicBezTo>
                <a:cubicBezTo>
                  <a:pt x="135" y="40"/>
                  <a:pt x="175" y="0"/>
                  <a:pt x="226" y="0"/>
                </a:cubicBezTo>
                <a:close/>
                <a:moveTo>
                  <a:pt x="339" y="204"/>
                </a:moveTo>
                <a:lnTo>
                  <a:pt x="339" y="204"/>
                </a:lnTo>
                <a:cubicBezTo>
                  <a:pt x="113" y="204"/>
                  <a:pt x="113" y="204"/>
                  <a:pt x="113" y="204"/>
                </a:cubicBezTo>
                <a:cubicBezTo>
                  <a:pt x="51" y="204"/>
                  <a:pt x="0" y="255"/>
                  <a:pt x="0" y="317"/>
                </a:cubicBezTo>
                <a:cubicBezTo>
                  <a:pt x="0" y="594"/>
                  <a:pt x="0" y="594"/>
                  <a:pt x="0" y="594"/>
                </a:cubicBezTo>
                <a:cubicBezTo>
                  <a:pt x="0" y="616"/>
                  <a:pt x="18" y="634"/>
                  <a:pt x="40" y="634"/>
                </a:cubicBezTo>
                <a:cubicBezTo>
                  <a:pt x="62" y="634"/>
                  <a:pt x="80" y="619"/>
                  <a:pt x="80" y="594"/>
                </a:cubicBezTo>
                <a:cubicBezTo>
                  <a:pt x="80" y="343"/>
                  <a:pt x="80" y="343"/>
                  <a:pt x="80" y="343"/>
                </a:cubicBezTo>
                <a:cubicBezTo>
                  <a:pt x="80" y="335"/>
                  <a:pt x="84" y="328"/>
                  <a:pt x="91" y="328"/>
                </a:cubicBezTo>
                <a:cubicBezTo>
                  <a:pt x="98" y="328"/>
                  <a:pt x="102" y="335"/>
                  <a:pt x="102" y="343"/>
                </a:cubicBezTo>
                <a:cubicBezTo>
                  <a:pt x="102" y="1027"/>
                  <a:pt x="102" y="1027"/>
                  <a:pt x="102" y="1027"/>
                </a:cubicBezTo>
                <a:cubicBezTo>
                  <a:pt x="102" y="1064"/>
                  <a:pt x="128" y="1090"/>
                  <a:pt x="160" y="1090"/>
                </a:cubicBezTo>
                <a:cubicBezTo>
                  <a:pt x="190" y="1090"/>
                  <a:pt x="215" y="1064"/>
                  <a:pt x="215" y="1027"/>
                </a:cubicBezTo>
                <a:cubicBezTo>
                  <a:pt x="215" y="638"/>
                  <a:pt x="215" y="638"/>
                  <a:pt x="215" y="638"/>
                </a:cubicBezTo>
                <a:cubicBezTo>
                  <a:pt x="215" y="630"/>
                  <a:pt x="222" y="623"/>
                  <a:pt x="230" y="623"/>
                </a:cubicBezTo>
                <a:cubicBezTo>
                  <a:pt x="233" y="623"/>
                  <a:pt x="240" y="630"/>
                  <a:pt x="240" y="638"/>
                </a:cubicBezTo>
                <a:cubicBezTo>
                  <a:pt x="240" y="1027"/>
                  <a:pt x="240" y="1027"/>
                  <a:pt x="240" y="1027"/>
                </a:cubicBezTo>
                <a:cubicBezTo>
                  <a:pt x="240" y="1064"/>
                  <a:pt x="266" y="1090"/>
                  <a:pt x="295" y="1090"/>
                </a:cubicBezTo>
                <a:cubicBezTo>
                  <a:pt x="328" y="1090"/>
                  <a:pt x="353" y="1064"/>
                  <a:pt x="353" y="1027"/>
                </a:cubicBezTo>
                <a:cubicBezTo>
                  <a:pt x="353" y="343"/>
                  <a:pt x="353" y="343"/>
                  <a:pt x="353" y="343"/>
                </a:cubicBezTo>
                <a:cubicBezTo>
                  <a:pt x="353" y="335"/>
                  <a:pt x="357" y="328"/>
                  <a:pt x="364" y="328"/>
                </a:cubicBezTo>
                <a:cubicBezTo>
                  <a:pt x="372" y="328"/>
                  <a:pt x="375" y="335"/>
                  <a:pt x="375" y="343"/>
                </a:cubicBezTo>
                <a:cubicBezTo>
                  <a:pt x="375" y="598"/>
                  <a:pt x="375" y="598"/>
                  <a:pt x="375" y="598"/>
                </a:cubicBezTo>
                <a:cubicBezTo>
                  <a:pt x="375" y="619"/>
                  <a:pt x="394" y="638"/>
                  <a:pt x="415" y="638"/>
                </a:cubicBezTo>
                <a:cubicBezTo>
                  <a:pt x="437" y="638"/>
                  <a:pt x="455" y="619"/>
                  <a:pt x="455" y="598"/>
                </a:cubicBezTo>
                <a:cubicBezTo>
                  <a:pt x="455" y="317"/>
                  <a:pt x="455" y="317"/>
                  <a:pt x="455" y="317"/>
                </a:cubicBezTo>
                <a:cubicBezTo>
                  <a:pt x="452" y="255"/>
                  <a:pt x="401" y="204"/>
                  <a:pt x="339" y="204"/>
                </a:cubicBezTo>
                <a:close/>
              </a:path>
            </a:pathLst>
          </a:custGeom>
          <a:solidFill>
            <a:srgbClr val="FFD09F"/>
          </a:solidFill>
          <a:ln>
            <a:noFill/>
          </a:ln>
          <a:effectLst/>
        </p:spPr>
        <p:txBody>
          <a:bodyPr wrap="none" anchor="ctr"/>
          <a:lstStyle/>
          <a:p>
            <a:pPr defTabSz="6380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251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D27C6B2-0159-4538-9851-3368067487DB}"/>
              </a:ext>
            </a:extLst>
          </p:cNvPr>
          <p:cNvSpPr txBox="1"/>
          <p:nvPr/>
        </p:nvSpPr>
        <p:spPr>
          <a:xfrm>
            <a:off x="3093968" y="2363025"/>
            <a:ext cx="2125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Mild headache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569AF816-9AB5-407B-8BFB-42F628770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143" y="3191449"/>
            <a:ext cx="347048" cy="881969"/>
          </a:xfrm>
          <a:custGeom>
            <a:avLst/>
            <a:gdLst>
              <a:gd name="T0" fmla="*/ 226 w 456"/>
              <a:gd name="T1" fmla="*/ 0 h 1091"/>
              <a:gd name="T2" fmla="*/ 226 w 456"/>
              <a:gd name="T3" fmla="*/ 0 h 1091"/>
              <a:gd name="T4" fmla="*/ 317 w 456"/>
              <a:gd name="T5" fmla="*/ 91 h 1091"/>
              <a:gd name="T6" fmla="*/ 226 w 456"/>
              <a:gd name="T7" fmla="*/ 182 h 1091"/>
              <a:gd name="T8" fmla="*/ 135 w 456"/>
              <a:gd name="T9" fmla="*/ 91 h 1091"/>
              <a:gd name="T10" fmla="*/ 226 w 456"/>
              <a:gd name="T11" fmla="*/ 0 h 1091"/>
              <a:gd name="T12" fmla="*/ 339 w 456"/>
              <a:gd name="T13" fmla="*/ 204 h 1091"/>
              <a:gd name="T14" fmla="*/ 339 w 456"/>
              <a:gd name="T15" fmla="*/ 204 h 1091"/>
              <a:gd name="T16" fmla="*/ 113 w 456"/>
              <a:gd name="T17" fmla="*/ 204 h 1091"/>
              <a:gd name="T18" fmla="*/ 0 w 456"/>
              <a:gd name="T19" fmla="*/ 317 h 1091"/>
              <a:gd name="T20" fmla="*/ 0 w 456"/>
              <a:gd name="T21" fmla="*/ 594 h 1091"/>
              <a:gd name="T22" fmla="*/ 40 w 456"/>
              <a:gd name="T23" fmla="*/ 634 h 1091"/>
              <a:gd name="T24" fmla="*/ 80 w 456"/>
              <a:gd name="T25" fmla="*/ 594 h 1091"/>
              <a:gd name="T26" fmla="*/ 80 w 456"/>
              <a:gd name="T27" fmla="*/ 343 h 1091"/>
              <a:gd name="T28" fmla="*/ 91 w 456"/>
              <a:gd name="T29" fmla="*/ 328 h 1091"/>
              <a:gd name="T30" fmla="*/ 102 w 456"/>
              <a:gd name="T31" fmla="*/ 343 h 1091"/>
              <a:gd name="T32" fmla="*/ 102 w 456"/>
              <a:gd name="T33" fmla="*/ 1027 h 1091"/>
              <a:gd name="T34" fmla="*/ 160 w 456"/>
              <a:gd name="T35" fmla="*/ 1090 h 1091"/>
              <a:gd name="T36" fmla="*/ 215 w 456"/>
              <a:gd name="T37" fmla="*/ 1027 h 1091"/>
              <a:gd name="T38" fmla="*/ 215 w 456"/>
              <a:gd name="T39" fmla="*/ 638 h 1091"/>
              <a:gd name="T40" fmla="*/ 230 w 456"/>
              <a:gd name="T41" fmla="*/ 623 h 1091"/>
              <a:gd name="T42" fmla="*/ 240 w 456"/>
              <a:gd name="T43" fmla="*/ 638 h 1091"/>
              <a:gd name="T44" fmla="*/ 240 w 456"/>
              <a:gd name="T45" fmla="*/ 1027 h 1091"/>
              <a:gd name="T46" fmla="*/ 295 w 456"/>
              <a:gd name="T47" fmla="*/ 1090 h 1091"/>
              <a:gd name="T48" fmla="*/ 353 w 456"/>
              <a:gd name="T49" fmla="*/ 1027 h 1091"/>
              <a:gd name="T50" fmla="*/ 353 w 456"/>
              <a:gd name="T51" fmla="*/ 343 h 1091"/>
              <a:gd name="T52" fmla="*/ 364 w 456"/>
              <a:gd name="T53" fmla="*/ 328 h 1091"/>
              <a:gd name="T54" fmla="*/ 375 w 456"/>
              <a:gd name="T55" fmla="*/ 343 h 1091"/>
              <a:gd name="T56" fmla="*/ 375 w 456"/>
              <a:gd name="T57" fmla="*/ 598 h 1091"/>
              <a:gd name="T58" fmla="*/ 415 w 456"/>
              <a:gd name="T59" fmla="*/ 638 h 1091"/>
              <a:gd name="T60" fmla="*/ 455 w 456"/>
              <a:gd name="T61" fmla="*/ 598 h 1091"/>
              <a:gd name="T62" fmla="*/ 455 w 456"/>
              <a:gd name="T63" fmla="*/ 317 h 1091"/>
              <a:gd name="T64" fmla="*/ 339 w 456"/>
              <a:gd name="T65" fmla="*/ 20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6" h="1091">
                <a:moveTo>
                  <a:pt x="226" y="0"/>
                </a:moveTo>
                <a:lnTo>
                  <a:pt x="226" y="0"/>
                </a:lnTo>
                <a:cubicBezTo>
                  <a:pt x="277" y="0"/>
                  <a:pt x="317" y="40"/>
                  <a:pt x="317" y="91"/>
                </a:cubicBezTo>
                <a:cubicBezTo>
                  <a:pt x="317" y="142"/>
                  <a:pt x="277" y="182"/>
                  <a:pt x="226" y="182"/>
                </a:cubicBezTo>
                <a:cubicBezTo>
                  <a:pt x="175" y="182"/>
                  <a:pt x="135" y="142"/>
                  <a:pt x="135" y="91"/>
                </a:cubicBezTo>
                <a:cubicBezTo>
                  <a:pt x="135" y="40"/>
                  <a:pt x="175" y="0"/>
                  <a:pt x="226" y="0"/>
                </a:cubicBezTo>
                <a:close/>
                <a:moveTo>
                  <a:pt x="339" y="204"/>
                </a:moveTo>
                <a:lnTo>
                  <a:pt x="339" y="204"/>
                </a:lnTo>
                <a:cubicBezTo>
                  <a:pt x="113" y="204"/>
                  <a:pt x="113" y="204"/>
                  <a:pt x="113" y="204"/>
                </a:cubicBezTo>
                <a:cubicBezTo>
                  <a:pt x="51" y="204"/>
                  <a:pt x="0" y="255"/>
                  <a:pt x="0" y="317"/>
                </a:cubicBezTo>
                <a:cubicBezTo>
                  <a:pt x="0" y="594"/>
                  <a:pt x="0" y="594"/>
                  <a:pt x="0" y="594"/>
                </a:cubicBezTo>
                <a:cubicBezTo>
                  <a:pt x="0" y="616"/>
                  <a:pt x="18" y="634"/>
                  <a:pt x="40" y="634"/>
                </a:cubicBezTo>
                <a:cubicBezTo>
                  <a:pt x="62" y="634"/>
                  <a:pt x="80" y="619"/>
                  <a:pt x="80" y="594"/>
                </a:cubicBezTo>
                <a:cubicBezTo>
                  <a:pt x="80" y="343"/>
                  <a:pt x="80" y="343"/>
                  <a:pt x="80" y="343"/>
                </a:cubicBezTo>
                <a:cubicBezTo>
                  <a:pt x="80" y="335"/>
                  <a:pt x="84" y="328"/>
                  <a:pt x="91" y="328"/>
                </a:cubicBezTo>
                <a:cubicBezTo>
                  <a:pt x="98" y="328"/>
                  <a:pt x="102" y="335"/>
                  <a:pt x="102" y="343"/>
                </a:cubicBezTo>
                <a:cubicBezTo>
                  <a:pt x="102" y="1027"/>
                  <a:pt x="102" y="1027"/>
                  <a:pt x="102" y="1027"/>
                </a:cubicBezTo>
                <a:cubicBezTo>
                  <a:pt x="102" y="1064"/>
                  <a:pt x="128" y="1090"/>
                  <a:pt x="160" y="1090"/>
                </a:cubicBezTo>
                <a:cubicBezTo>
                  <a:pt x="190" y="1090"/>
                  <a:pt x="215" y="1064"/>
                  <a:pt x="215" y="1027"/>
                </a:cubicBezTo>
                <a:cubicBezTo>
                  <a:pt x="215" y="638"/>
                  <a:pt x="215" y="638"/>
                  <a:pt x="215" y="638"/>
                </a:cubicBezTo>
                <a:cubicBezTo>
                  <a:pt x="215" y="630"/>
                  <a:pt x="222" y="623"/>
                  <a:pt x="230" y="623"/>
                </a:cubicBezTo>
                <a:cubicBezTo>
                  <a:pt x="233" y="623"/>
                  <a:pt x="240" y="630"/>
                  <a:pt x="240" y="638"/>
                </a:cubicBezTo>
                <a:cubicBezTo>
                  <a:pt x="240" y="1027"/>
                  <a:pt x="240" y="1027"/>
                  <a:pt x="240" y="1027"/>
                </a:cubicBezTo>
                <a:cubicBezTo>
                  <a:pt x="240" y="1064"/>
                  <a:pt x="266" y="1090"/>
                  <a:pt x="295" y="1090"/>
                </a:cubicBezTo>
                <a:cubicBezTo>
                  <a:pt x="328" y="1090"/>
                  <a:pt x="353" y="1064"/>
                  <a:pt x="353" y="1027"/>
                </a:cubicBezTo>
                <a:cubicBezTo>
                  <a:pt x="353" y="343"/>
                  <a:pt x="353" y="343"/>
                  <a:pt x="353" y="343"/>
                </a:cubicBezTo>
                <a:cubicBezTo>
                  <a:pt x="353" y="335"/>
                  <a:pt x="357" y="328"/>
                  <a:pt x="364" y="328"/>
                </a:cubicBezTo>
                <a:cubicBezTo>
                  <a:pt x="372" y="328"/>
                  <a:pt x="375" y="335"/>
                  <a:pt x="375" y="343"/>
                </a:cubicBezTo>
                <a:cubicBezTo>
                  <a:pt x="375" y="598"/>
                  <a:pt x="375" y="598"/>
                  <a:pt x="375" y="598"/>
                </a:cubicBezTo>
                <a:cubicBezTo>
                  <a:pt x="375" y="619"/>
                  <a:pt x="394" y="638"/>
                  <a:pt x="415" y="638"/>
                </a:cubicBezTo>
                <a:cubicBezTo>
                  <a:pt x="437" y="638"/>
                  <a:pt x="455" y="619"/>
                  <a:pt x="455" y="598"/>
                </a:cubicBezTo>
                <a:cubicBezTo>
                  <a:pt x="455" y="317"/>
                  <a:pt x="455" y="317"/>
                  <a:pt x="455" y="317"/>
                </a:cubicBezTo>
                <a:cubicBezTo>
                  <a:pt x="452" y="255"/>
                  <a:pt x="401" y="204"/>
                  <a:pt x="339" y="204"/>
                </a:cubicBezTo>
                <a:close/>
              </a:path>
            </a:pathLst>
          </a:custGeom>
          <a:solidFill>
            <a:srgbClr val="FFD09F"/>
          </a:solidFill>
          <a:ln>
            <a:noFill/>
          </a:ln>
          <a:effectLst/>
        </p:spPr>
        <p:txBody>
          <a:bodyPr wrap="none" anchor="ctr"/>
          <a:lstStyle/>
          <a:p>
            <a:pPr defTabSz="6380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251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F2E13D9A-1D65-4D96-B201-D515D3297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710" y="3191448"/>
            <a:ext cx="347048" cy="881969"/>
          </a:xfrm>
          <a:custGeom>
            <a:avLst/>
            <a:gdLst>
              <a:gd name="T0" fmla="*/ 226 w 456"/>
              <a:gd name="T1" fmla="*/ 0 h 1091"/>
              <a:gd name="T2" fmla="*/ 226 w 456"/>
              <a:gd name="T3" fmla="*/ 0 h 1091"/>
              <a:gd name="T4" fmla="*/ 317 w 456"/>
              <a:gd name="T5" fmla="*/ 91 h 1091"/>
              <a:gd name="T6" fmla="*/ 226 w 456"/>
              <a:gd name="T7" fmla="*/ 182 h 1091"/>
              <a:gd name="T8" fmla="*/ 135 w 456"/>
              <a:gd name="T9" fmla="*/ 91 h 1091"/>
              <a:gd name="T10" fmla="*/ 226 w 456"/>
              <a:gd name="T11" fmla="*/ 0 h 1091"/>
              <a:gd name="T12" fmla="*/ 339 w 456"/>
              <a:gd name="T13" fmla="*/ 204 h 1091"/>
              <a:gd name="T14" fmla="*/ 339 w 456"/>
              <a:gd name="T15" fmla="*/ 204 h 1091"/>
              <a:gd name="T16" fmla="*/ 113 w 456"/>
              <a:gd name="T17" fmla="*/ 204 h 1091"/>
              <a:gd name="T18" fmla="*/ 0 w 456"/>
              <a:gd name="T19" fmla="*/ 317 h 1091"/>
              <a:gd name="T20" fmla="*/ 0 w 456"/>
              <a:gd name="T21" fmla="*/ 594 h 1091"/>
              <a:gd name="T22" fmla="*/ 40 w 456"/>
              <a:gd name="T23" fmla="*/ 634 h 1091"/>
              <a:gd name="T24" fmla="*/ 80 w 456"/>
              <a:gd name="T25" fmla="*/ 594 h 1091"/>
              <a:gd name="T26" fmla="*/ 80 w 456"/>
              <a:gd name="T27" fmla="*/ 343 h 1091"/>
              <a:gd name="T28" fmla="*/ 91 w 456"/>
              <a:gd name="T29" fmla="*/ 328 h 1091"/>
              <a:gd name="T30" fmla="*/ 102 w 456"/>
              <a:gd name="T31" fmla="*/ 343 h 1091"/>
              <a:gd name="T32" fmla="*/ 102 w 456"/>
              <a:gd name="T33" fmla="*/ 1027 h 1091"/>
              <a:gd name="T34" fmla="*/ 160 w 456"/>
              <a:gd name="T35" fmla="*/ 1090 h 1091"/>
              <a:gd name="T36" fmla="*/ 215 w 456"/>
              <a:gd name="T37" fmla="*/ 1027 h 1091"/>
              <a:gd name="T38" fmla="*/ 215 w 456"/>
              <a:gd name="T39" fmla="*/ 638 h 1091"/>
              <a:gd name="T40" fmla="*/ 230 w 456"/>
              <a:gd name="T41" fmla="*/ 623 h 1091"/>
              <a:gd name="T42" fmla="*/ 240 w 456"/>
              <a:gd name="T43" fmla="*/ 638 h 1091"/>
              <a:gd name="T44" fmla="*/ 240 w 456"/>
              <a:gd name="T45" fmla="*/ 1027 h 1091"/>
              <a:gd name="T46" fmla="*/ 295 w 456"/>
              <a:gd name="T47" fmla="*/ 1090 h 1091"/>
              <a:gd name="T48" fmla="*/ 353 w 456"/>
              <a:gd name="T49" fmla="*/ 1027 h 1091"/>
              <a:gd name="T50" fmla="*/ 353 w 456"/>
              <a:gd name="T51" fmla="*/ 343 h 1091"/>
              <a:gd name="T52" fmla="*/ 364 w 456"/>
              <a:gd name="T53" fmla="*/ 328 h 1091"/>
              <a:gd name="T54" fmla="*/ 375 w 456"/>
              <a:gd name="T55" fmla="*/ 343 h 1091"/>
              <a:gd name="T56" fmla="*/ 375 w 456"/>
              <a:gd name="T57" fmla="*/ 598 h 1091"/>
              <a:gd name="T58" fmla="*/ 415 w 456"/>
              <a:gd name="T59" fmla="*/ 638 h 1091"/>
              <a:gd name="T60" fmla="*/ 455 w 456"/>
              <a:gd name="T61" fmla="*/ 598 h 1091"/>
              <a:gd name="T62" fmla="*/ 455 w 456"/>
              <a:gd name="T63" fmla="*/ 317 h 1091"/>
              <a:gd name="T64" fmla="*/ 339 w 456"/>
              <a:gd name="T65" fmla="*/ 20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6" h="1091">
                <a:moveTo>
                  <a:pt x="226" y="0"/>
                </a:moveTo>
                <a:lnTo>
                  <a:pt x="226" y="0"/>
                </a:lnTo>
                <a:cubicBezTo>
                  <a:pt x="277" y="0"/>
                  <a:pt x="317" y="40"/>
                  <a:pt x="317" y="91"/>
                </a:cubicBezTo>
                <a:cubicBezTo>
                  <a:pt x="317" y="142"/>
                  <a:pt x="277" y="182"/>
                  <a:pt x="226" y="182"/>
                </a:cubicBezTo>
                <a:cubicBezTo>
                  <a:pt x="175" y="182"/>
                  <a:pt x="135" y="142"/>
                  <a:pt x="135" y="91"/>
                </a:cubicBezTo>
                <a:cubicBezTo>
                  <a:pt x="135" y="40"/>
                  <a:pt x="175" y="0"/>
                  <a:pt x="226" y="0"/>
                </a:cubicBezTo>
                <a:close/>
                <a:moveTo>
                  <a:pt x="339" y="204"/>
                </a:moveTo>
                <a:lnTo>
                  <a:pt x="339" y="204"/>
                </a:lnTo>
                <a:cubicBezTo>
                  <a:pt x="113" y="204"/>
                  <a:pt x="113" y="204"/>
                  <a:pt x="113" y="204"/>
                </a:cubicBezTo>
                <a:cubicBezTo>
                  <a:pt x="51" y="204"/>
                  <a:pt x="0" y="255"/>
                  <a:pt x="0" y="317"/>
                </a:cubicBezTo>
                <a:cubicBezTo>
                  <a:pt x="0" y="594"/>
                  <a:pt x="0" y="594"/>
                  <a:pt x="0" y="594"/>
                </a:cubicBezTo>
                <a:cubicBezTo>
                  <a:pt x="0" y="616"/>
                  <a:pt x="18" y="634"/>
                  <a:pt x="40" y="634"/>
                </a:cubicBezTo>
                <a:cubicBezTo>
                  <a:pt x="62" y="634"/>
                  <a:pt x="80" y="619"/>
                  <a:pt x="80" y="594"/>
                </a:cubicBezTo>
                <a:cubicBezTo>
                  <a:pt x="80" y="343"/>
                  <a:pt x="80" y="343"/>
                  <a:pt x="80" y="343"/>
                </a:cubicBezTo>
                <a:cubicBezTo>
                  <a:pt x="80" y="335"/>
                  <a:pt x="84" y="328"/>
                  <a:pt x="91" y="328"/>
                </a:cubicBezTo>
                <a:cubicBezTo>
                  <a:pt x="98" y="328"/>
                  <a:pt x="102" y="335"/>
                  <a:pt x="102" y="343"/>
                </a:cubicBezTo>
                <a:cubicBezTo>
                  <a:pt x="102" y="1027"/>
                  <a:pt x="102" y="1027"/>
                  <a:pt x="102" y="1027"/>
                </a:cubicBezTo>
                <a:cubicBezTo>
                  <a:pt x="102" y="1064"/>
                  <a:pt x="128" y="1090"/>
                  <a:pt x="160" y="1090"/>
                </a:cubicBezTo>
                <a:cubicBezTo>
                  <a:pt x="190" y="1090"/>
                  <a:pt x="215" y="1064"/>
                  <a:pt x="215" y="1027"/>
                </a:cubicBezTo>
                <a:cubicBezTo>
                  <a:pt x="215" y="638"/>
                  <a:pt x="215" y="638"/>
                  <a:pt x="215" y="638"/>
                </a:cubicBezTo>
                <a:cubicBezTo>
                  <a:pt x="215" y="630"/>
                  <a:pt x="222" y="623"/>
                  <a:pt x="230" y="623"/>
                </a:cubicBezTo>
                <a:cubicBezTo>
                  <a:pt x="233" y="623"/>
                  <a:pt x="240" y="630"/>
                  <a:pt x="240" y="638"/>
                </a:cubicBezTo>
                <a:cubicBezTo>
                  <a:pt x="240" y="1027"/>
                  <a:pt x="240" y="1027"/>
                  <a:pt x="240" y="1027"/>
                </a:cubicBezTo>
                <a:cubicBezTo>
                  <a:pt x="240" y="1064"/>
                  <a:pt x="266" y="1090"/>
                  <a:pt x="295" y="1090"/>
                </a:cubicBezTo>
                <a:cubicBezTo>
                  <a:pt x="328" y="1090"/>
                  <a:pt x="353" y="1064"/>
                  <a:pt x="353" y="1027"/>
                </a:cubicBezTo>
                <a:cubicBezTo>
                  <a:pt x="353" y="343"/>
                  <a:pt x="353" y="343"/>
                  <a:pt x="353" y="343"/>
                </a:cubicBezTo>
                <a:cubicBezTo>
                  <a:pt x="353" y="335"/>
                  <a:pt x="357" y="328"/>
                  <a:pt x="364" y="328"/>
                </a:cubicBezTo>
                <a:cubicBezTo>
                  <a:pt x="372" y="328"/>
                  <a:pt x="375" y="335"/>
                  <a:pt x="375" y="343"/>
                </a:cubicBezTo>
                <a:cubicBezTo>
                  <a:pt x="375" y="598"/>
                  <a:pt x="375" y="598"/>
                  <a:pt x="375" y="598"/>
                </a:cubicBezTo>
                <a:cubicBezTo>
                  <a:pt x="375" y="619"/>
                  <a:pt x="394" y="638"/>
                  <a:pt x="415" y="638"/>
                </a:cubicBezTo>
                <a:cubicBezTo>
                  <a:pt x="437" y="638"/>
                  <a:pt x="455" y="619"/>
                  <a:pt x="455" y="598"/>
                </a:cubicBezTo>
                <a:cubicBezTo>
                  <a:pt x="455" y="317"/>
                  <a:pt x="455" y="317"/>
                  <a:pt x="455" y="317"/>
                </a:cubicBezTo>
                <a:cubicBezTo>
                  <a:pt x="452" y="255"/>
                  <a:pt x="401" y="204"/>
                  <a:pt x="339" y="204"/>
                </a:cubicBezTo>
                <a:close/>
              </a:path>
            </a:pathLst>
          </a:custGeom>
          <a:solidFill>
            <a:srgbClr val="FFD09F"/>
          </a:solidFill>
          <a:ln>
            <a:noFill/>
          </a:ln>
          <a:effectLst/>
        </p:spPr>
        <p:txBody>
          <a:bodyPr wrap="none" anchor="ctr"/>
          <a:lstStyle/>
          <a:p>
            <a:pPr defTabSz="6380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251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63396353-66FA-4E2F-A280-F47B282F4F4B}"/>
              </a:ext>
            </a:extLst>
          </p:cNvPr>
          <p:cNvSpPr txBox="1"/>
          <p:nvPr/>
        </p:nvSpPr>
        <p:spPr>
          <a:xfrm>
            <a:off x="3164160" y="3489295"/>
            <a:ext cx="17846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Mild diarrhea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4B019F2-35C0-4012-BB44-D1225B4EA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867" y="4152236"/>
            <a:ext cx="347048" cy="881969"/>
          </a:xfrm>
          <a:custGeom>
            <a:avLst/>
            <a:gdLst>
              <a:gd name="T0" fmla="*/ 226 w 456"/>
              <a:gd name="T1" fmla="*/ 0 h 1091"/>
              <a:gd name="T2" fmla="*/ 226 w 456"/>
              <a:gd name="T3" fmla="*/ 0 h 1091"/>
              <a:gd name="T4" fmla="*/ 317 w 456"/>
              <a:gd name="T5" fmla="*/ 91 h 1091"/>
              <a:gd name="T6" fmla="*/ 226 w 456"/>
              <a:gd name="T7" fmla="*/ 182 h 1091"/>
              <a:gd name="T8" fmla="*/ 135 w 456"/>
              <a:gd name="T9" fmla="*/ 91 h 1091"/>
              <a:gd name="T10" fmla="*/ 226 w 456"/>
              <a:gd name="T11" fmla="*/ 0 h 1091"/>
              <a:gd name="T12" fmla="*/ 339 w 456"/>
              <a:gd name="T13" fmla="*/ 204 h 1091"/>
              <a:gd name="T14" fmla="*/ 339 w 456"/>
              <a:gd name="T15" fmla="*/ 204 h 1091"/>
              <a:gd name="T16" fmla="*/ 113 w 456"/>
              <a:gd name="T17" fmla="*/ 204 h 1091"/>
              <a:gd name="T18" fmla="*/ 0 w 456"/>
              <a:gd name="T19" fmla="*/ 317 h 1091"/>
              <a:gd name="T20" fmla="*/ 0 w 456"/>
              <a:gd name="T21" fmla="*/ 594 h 1091"/>
              <a:gd name="T22" fmla="*/ 40 w 456"/>
              <a:gd name="T23" fmla="*/ 634 h 1091"/>
              <a:gd name="T24" fmla="*/ 80 w 456"/>
              <a:gd name="T25" fmla="*/ 594 h 1091"/>
              <a:gd name="T26" fmla="*/ 80 w 456"/>
              <a:gd name="T27" fmla="*/ 343 h 1091"/>
              <a:gd name="T28" fmla="*/ 91 w 456"/>
              <a:gd name="T29" fmla="*/ 328 h 1091"/>
              <a:gd name="T30" fmla="*/ 102 w 456"/>
              <a:gd name="T31" fmla="*/ 343 h 1091"/>
              <a:gd name="T32" fmla="*/ 102 w 456"/>
              <a:gd name="T33" fmla="*/ 1027 h 1091"/>
              <a:gd name="T34" fmla="*/ 160 w 456"/>
              <a:gd name="T35" fmla="*/ 1090 h 1091"/>
              <a:gd name="T36" fmla="*/ 215 w 456"/>
              <a:gd name="T37" fmla="*/ 1027 h 1091"/>
              <a:gd name="T38" fmla="*/ 215 w 456"/>
              <a:gd name="T39" fmla="*/ 638 h 1091"/>
              <a:gd name="T40" fmla="*/ 230 w 456"/>
              <a:gd name="T41" fmla="*/ 623 h 1091"/>
              <a:gd name="T42" fmla="*/ 240 w 456"/>
              <a:gd name="T43" fmla="*/ 638 h 1091"/>
              <a:gd name="T44" fmla="*/ 240 w 456"/>
              <a:gd name="T45" fmla="*/ 1027 h 1091"/>
              <a:gd name="T46" fmla="*/ 295 w 456"/>
              <a:gd name="T47" fmla="*/ 1090 h 1091"/>
              <a:gd name="T48" fmla="*/ 353 w 456"/>
              <a:gd name="T49" fmla="*/ 1027 h 1091"/>
              <a:gd name="T50" fmla="*/ 353 w 456"/>
              <a:gd name="T51" fmla="*/ 343 h 1091"/>
              <a:gd name="T52" fmla="*/ 364 w 456"/>
              <a:gd name="T53" fmla="*/ 328 h 1091"/>
              <a:gd name="T54" fmla="*/ 375 w 456"/>
              <a:gd name="T55" fmla="*/ 343 h 1091"/>
              <a:gd name="T56" fmla="*/ 375 w 456"/>
              <a:gd name="T57" fmla="*/ 598 h 1091"/>
              <a:gd name="T58" fmla="*/ 415 w 456"/>
              <a:gd name="T59" fmla="*/ 638 h 1091"/>
              <a:gd name="T60" fmla="*/ 455 w 456"/>
              <a:gd name="T61" fmla="*/ 598 h 1091"/>
              <a:gd name="T62" fmla="*/ 455 w 456"/>
              <a:gd name="T63" fmla="*/ 317 h 1091"/>
              <a:gd name="T64" fmla="*/ 339 w 456"/>
              <a:gd name="T65" fmla="*/ 20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6" h="1091">
                <a:moveTo>
                  <a:pt x="226" y="0"/>
                </a:moveTo>
                <a:lnTo>
                  <a:pt x="226" y="0"/>
                </a:lnTo>
                <a:cubicBezTo>
                  <a:pt x="277" y="0"/>
                  <a:pt x="317" y="40"/>
                  <a:pt x="317" y="91"/>
                </a:cubicBezTo>
                <a:cubicBezTo>
                  <a:pt x="317" y="142"/>
                  <a:pt x="277" y="182"/>
                  <a:pt x="226" y="182"/>
                </a:cubicBezTo>
                <a:cubicBezTo>
                  <a:pt x="175" y="182"/>
                  <a:pt x="135" y="142"/>
                  <a:pt x="135" y="91"/>
                </a:cubicBezTo>
                <a:cubicBezTo>
                  <a:pt x="135" y="40"/>
                  <a:pt x="175" y="0"/>
                  <a:pt x="226" y="0"/>
                </a:cubicBezTo>
                <a:close/>
                <a:moveTo>
                  <a:pt x="339" y="204"/>
                </a:moveTo>
                <a:lnTo>
                  <a:pt x="339" y="204"/>
                </a:lnTo>
                <a:cubicBezTo>
                  <a:pt x="113" y="204"/>
                  <a:pt x="113" y="204"/>
                  <a:pt x="113" y="204"/>
                </a:cubicBezTo>
                <a:cubicBezTo>
                  <a:pt x="51" y="204"/>
                  <a:pt x="0" y="255"/>
                  <a:pt x="0" y="317"/>
                </a:cubicBezTo>
                <a:cubicBezTo>
                  <a:pt x="0" y="594"/>
                  <a:pt x="0" y="594"/>
                  <a:pt x="0" y="594"/>
                </a:cubicBezTo>
                <a:cubicBezTo>
                  <a:pt x="0" y="616"/>
                  <a:pt x="18" y="634"/>
                  <a:pt x="40" y="634"/>
                </a:cubicBezTo>
                <a:cubicBezTo>
                  <a:pt x="62" y="634"/>
                  <a:pt x="80" y="619"/>
                  <a:pt x="80" y="594"/>
                </a:cubicBezTo>
                <a:cubicBezTo>
                  <a:pt x="80" y="343"/>
                  <a:pt x="80" y="343"/>
                  <a:pt x="80" y="343"/>
                </a:cubicBezTo>
                <a:cubicBezTo>
                  <a:pt x="80" y="335"/>
                  <a:pt x="84" y="328"/>
                  <a:pt x="91" y="328"/>
                </a:cubicBezTo>
                <a:cubicBezTo>
                  <a:pt x="98" y="328"/>
                  <a:pt x="102" y="335"/>
                  <a:pt x="102" y="343"/>
                </a:cubicBezTo>
                <a:cubicBezTo>
                  <a:pt x="102" y="1027"/>
                  <a:pt x="102" y="1027"/>
                  <a:pt x="102" y="1027"/>
                </a:cubicBezTo>
                <a:cubicBezTo>
                  <a:pt x="102" y="1064"/>
                  <a:pt x="128" y="1090"/>
                  <a:pt x="160" y="1090"/>
                </a:cubicBezTo>
                <a:cubicBezTo>
                  <a:pt x="190" y="1090"/>
                  <a:pt x="215" y="1064"/>
                  <a:pt x="215" y="1027"/>
                </a:cubicBezTo>
                <a:cubicBezTo>
                  <a:pt x="215" y="638"/>
                  <a:pt x="215" y="638"/>
                  <a:pt x="215" y="638"/>
                </a:cubicBezTo>
                <a:cubicBezTo>
                  <a:pt x="215" y="630"/>
                  <a:pt x="222" y="623"/>
                  <a:pt x="230" y="623"/>
                </a:cubicBezTo>
                <a:cubicBezTo>
                  <a:pt x="233" y="623"/>
                  <a:pt x="240" y="630"/>
                  <a:pt x="240" y="638"/>
                </a:cubicBezTo>
                <a:cubicBezTo>
                  <a:pt x="240" y="1027"/>
                  <a:pt x="240" y="1027"/>
                  <a:pt x="240" y="1027"/>
                </a:cubicBezTo>
                <a:cubicBezTo>
                  <a:pt x="240" y="1064"/>
                  <a:pt x="266" y="1090"/>
                  <a:pt x="295" y="1090"/>
                </a:cubicBezTo>
                <a:cubicBezTo>
                  <a:pt x="328" y="1090"/>
                  <a:pt x="353" y="1064"/>
                  <a:pt x="353" y="1027"/>
                </a:cubicBezTo>
                <a:cubicBezTo>
                  <a:pt x="353" y="343"/>
                  <a:pt x="353" y="343"/>
                  <a:pt x="353" y="343"/>
                </a:cubicBezTo>
                <a:cubicBezTo>
                  <a:pt x="353" y="335"/>
                  <a:pt x="357" y="328"/>
                  <a:pt x="364" y="328"/>
                </a:cubicBezTo>
                <a:cubicBezTo>
                  <a:pt x="372" y="328"/>
                  <a:pt x="375" y="335"/>
                  <a:pt x="375" y="343"/>
                </a:cubicBezTo>
                <a:cubicBezTo>
                  <a:pt x="375" y="598"/>
                  <a:pt x="375" y="598"/>
                  <a:pt x="375" y="598"/>
                </a:cubicBezTo>
                <a:cubicBezTo>
                  <a:pt x="375" y="619"/>
                  <a:pt x="394" y="638"/>
                  <a:pt x="415" y="638"/>
                </a:cubicBezTo>
                <a:cubicBezTo>
                  <a:pt x="437" y="638"/>
                  <a:pt x="455" y="619"/>
                  <a:pt x="455" y="598"/>
                </a:cubicBezTo>
                <a:cubicBezTo>
                  <a:pt x="455" y="317"/>
                  <a:pt x="455" y="317"/>
                  <a:pt x="455" y="317"/>
                </a:cubicBezTo>
                <a:cubicBezTo>
                  <a:pt x="452" y="255"/>
                  <a:pt x="401" y="204"/>
                  <a:pt x="339" y="204"/>
                </a:cubicBezTo>
                <a:close/>
              </a:path>
            </a:pathLst>
          </a:custGeom>
          <a:solidFill>
            <a:srgbClr val="FFD09F"/>
          </a:solidFill>
          <a:ln>
            <a:noFill/>
          </a:ln>
          <a:effectLst/>
        </p:spPr>
        <p:txBody>
          <a:bodyPr wrap="none" anchor="ctr"/>
          <a:lstStyle/>
          <a:p>
            <a:pPr defTabSz="6380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251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73BAF957-7900-43B9-AB1D-21E5BF5AD871}"/>
              </a:ext>
            </a:extLst>
          </p:cNvPr>
          <p:cNvSpPr txBox="1"/>
          <p:nvPr/>
        </p:nvSpPr>
        <p:spPr>
          <a:xfrm>
            <a:off x="3093968" y="4542168"/>
            <a:ext cx="17846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Mild nausea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4BD950F-AADA-4619-8661-09CC99DB7D50}"/>
              </a:ext>
            </a:extLst>
          </p:cNvPr>
          <p:cNvSpPr/>
          <p:nvPr/>
        </p:nvSpPr>
        <p:spPr>
          <a:xfrm>
            <a:off x="762458" y="1894278"/>
            <a:ext cx="5525922" cy="3731822"/>
          </a:xfrm>
          <a:prstGeom prst="round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64DCDC7-1685-449F-9070-8E8CD0EB5B79}"/>
              </a:ext>
            </a:extLst>
          </p:cNvPr>
          <p:cNvSpPr txBox="1"/>
          <p:nvPr/>
        </p:nvSpPr>
        <p:spPr>
          <a:xfrm>
            <a:off x="520854" y="5155797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Resolved spontaneously without stopping PEP</a:t>
            </a:r>
            <a:endParaRPr lang="en-GB" kern="1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ED4969CF-C1B8-4C8C-8E15-7E4FC7C0B5DF}"/>
              </a:ext>
            </a:extLst>
          </p:cNvPr>
          <p:cNvSpPr txBox="1"/>
          <p:nvPr/>
        </p:nvSpPr>
        <p:spPr>
          <a:xfrm>
            <a:off x="6945020" y="4542168"/>
            <a:ext cx="44845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ern="100">
                <a:ea typeface="宋体" panose="02010600030101010101" pitchFamily="2" charset="-122"/>
              </a:defRPr>
            </a:lvl1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serious adverse event not related to study drug: the participant died as a result of a traffic accident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0A6724EF-6348-440B-B67C-B3E95F1E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232" y="2763135"/>
            <a:ext cx="481567" cy="997055"/>
          </a:xfrm>
          <a:custGeom>
            <a:avLst/>
            <a:gdLst>
              <a:gd name="T0" fmla="*/ 226 w 456"/>
              <a:gd name="T1" fmla="*/ 0 h 1091"/>
              <a:gd name="T2" fmla="*/ 226 w 456"/>
              <a:gd name="T3" fmla="*/ 0 h 1091"/>
              <a:gd name="T4" fmla="*/ 317 w 456"/>
              <a:gd name="T5" fmla="*/ 91 h 1091"/>
              <a:gd name="T6" fmla="*/ 226 w 456"/>
              <a:gd name="T7" fmla="*/ 182 h 1091"/>
              <a:gd name="T8" fmla="*/ 135 w 456"/>
              <a:gd name="T9" fmla="*/ 91 h 1091"/>
              <a:gd name="T10" fmla="*/ 226 w 456"/>
              <a:gd name="T11" fmla="*/ 0 h 1091"/>
              <a:gd name="T12" fmla="*/ 339 w 456"/>
              <a:gd name="T13" fmla="*/ 204 h 1091"/>
              <a:gd name="T14" fmla="*/ 339 w 456"/>
              <a:gd name="T15" fmla="*/ 204 h 1091"/>
              <a:gd name="T16" fmla="*/ 113 w 456"/>
              <a:gd name="T17" fmla="*/ 204 h 1091"/>
              <a:gd name="T18" fmla="*/ 0 w 456"/>
              <a:gd name="T19" fmla="*/ 317 h 1091"/>
              <a:gd name="T20" fmla="*/ 0 w 456"/>
              <a:gd name="T21" fmla="*/ 594 h 1091"/>
              <a:gd name="T22" fmla="*/ 40 w 456"/>
              <a:gd name="T23" fmla="*/ 634 h 1091"/>
              <a:gd name="T24" fmla="*/ 80 w 456"/>
              <a:gd name="T25" fmla="*/ 594 h 1091"/>
              <a:gd name="T26" fmla="*/ 80 w 456"/>
              <a:gd name="T27" fmla="*/ 343 h 1091"/>
              <a:gd name="T28" fmla="*/ 91 w 456"/>
              <a:gd name="T29" fmla="*/ 328 h 1091"/>
              <a:gd name="T30" fmla="*/ 102 w 456"/>
              <a:gd name="T31" fmla="*/ 343 h 1091"/>
              <a:gd name="T32" fmla="*/ 102 w 456"/>
              <a:gd name="T33" fmla="*/ 1027 h 1091"/>
              <a:gd name="T34" fmla="*/ 160 w 456"/>
              <a:gd name="T35" fmla="*/ 1090 h 1091"/>
              <a:gd name="T36" fmla="*/ 215 w 456"/>
              <a:gd name="T37" fmla="*/ 1027 h 1091"/>
              <a:gd name="T38" fmla="*/ 215 w 456"/>
              <a:gd name="T39" fmla="*/ 638 h 1091"/>
              <a:gd name="T40" fmla="*/ 230 w 456"/>
              <a:gd name="T41" fmla="*/ 623 h 1091"/>
              <a:gd name="T42" fmla="*/ 240 w 456"/>
              <a:gd name="T43" fmla="*/ 638 h 1091"/>
              <a:gd name="T44" fmla="*/ 240 w 456"/>
              <a:gd name="T45" fmla="*/ 1027 h 1091"/>
              <a:gd name="T46" fmla="*/ 295 w 456"/>
              <a:gd name="T47" fmla="*/ 1090 h 1091"/>
              <a:gd name="T48" fmla="*/ 353 w 456"/>
              <a:gd name="T49" fmla="*/ 1027 h 1091"/>
              <a:gd name="T50" fmla="*/ 353 w 456"/>
              <a:gd name="T51" fmla="*/ 343 h 1091"/>
              <a:gd name="T52" fmla="*/ 364 w 456"/>
              <a:gd name="T53" fmla="*/ 328 h 1091"/>
              <a:gd name="T54" fmla="*/ 375 w 456"/>
              <a:gd name="T55" fmla="*/ 343 h 1091"/>
              <a:gd name="T56" fmla="*/ 375 w 456"/>
              <a:gd name="T57" fmla="*/ 598 h 1091"/>
              <a:gd name="T58" fmla="*/ 415 w 456"/>
              <a:gd name="T59" fmla="*/ 638 h 1091"/>
              <a:gd name="T60" fmla="*/ 455 w 456"/>
              <a:gd name="T61" fmla="*/ 598 h 1091"/>
              <a:gd name="T62" fmla="*/ 455 w 456"/>
              <a:gd name="T63" fmla="*/ 317 h 1091"/>
              <a:gd name="T64" fmla="*/ 339 w 456"/>
              <a:gd name="T65" fmla="*/ 20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6" h="1091">
                <a:moveTo>
                  <a:pt x="226" y="0"/>
                </a:moveTo>
                <a:lnTo>
                  <a:pt x="226" y="0"/>
                </a:lnTo>
                <a:cubicBezTo>
                  <a:pt x="277" y="0"/>
                  <a:pt x="317" y="40"/>
                  <a:pt x="317" y="91"/>
                </a:cubicBezTo>
                <a:cubicBezTo>
                  <a:pt x="317" y="142"/>
                  <a:pt x="277" y="182"/>
                  <a:pt x="226" y="182"/>
                </a:cubicBezTo>
                <a:cubicBezTo>
                  <a:pt x="175" y="182"/>
                  <a:pt x="135" y="142"/>
                  <a:pt x="135" y="91"/>
                </a:cubicBezTo>
                <a:cubicBezTo>
                  <a:pt x="135" y="40"/>
                  <a:pt x="175" y="0"/>
                  <a:pt x="226" y="0"/>
                </a:cubicBezTo>
                <a:close/>
                <a:moveTo>
                  <a:pt x="339" y="204"/>
                </a:moveTo>
                <a:lnTo>
                  <a:pt x="339" y="204"/>
                </a:lnTo>
                <a:cubicBezTo>
                  <a:pt x="113" y="204"/>
                  <a:pt x="113" y="204"/>
                  <a:pt x="113" y="204"/>
                </a:cubicBezTo>
                <a:cubicBezTo>
                  <a:pt x="51" y="204"/>
                  <a:pt x="0" y="255"/>
                  <a:pt x="0" y="317"/>
                </a:cubicBezTo>
                <a:cubicBezTo>
                  <a:pt x="0" y="594"/>
                  <a:pt x="0" y="594"/>
                  <a:pt x="0" y="594"/>
                </a:cubicBezTo>
                <a:cubicBezTo>
                  <a:pt x="0" y="616"/>
                  <a:pt x="18" y="634"/>
                  <a:pt x="40" y="634"/>
                </a:cubicBezTo>
                <a:cubicBezTo>
                  <a:pt x="62" y="634"/>
                  <a:pt x="80" y="619"/>
                  <a:pt x="80" y="594"/>
                </a:cubicBezTo>
                <a:cubicBezTo>
                  <a:pt x="80" y="343"/>
                  <a:pt x="80" y="343"/>
                  <a:pt x="80" y="343"/>
                </a:cubicBezTo>
                <a:cubicBezTo>
                  <a:pt x="80" y="335"/>
                  <a:pt x="84" y="328"/>
                  <a:pt x="91" y="328"/>
                </a:cubicBezTo>
                <a:cubicBezTo>
                  <a:pt x="98" y="328"/>
                  <a:pt x="102" y="335"/>
                  <a:pt x="102" y="343"/>
                </a:cubicBezTo>
                <a:cubicBezTo>
                  <a:pt x="102" y="1027"/>
                  <a:pt x="102" y="1027"/>
                  <a:pt x="102" y="1027"/>
                </a:cubicBezTo>
                <a:cubicBezTo>
                  <a:pt x="102" y="1064"/>
                  <a:pt x="128" y="1090"/>
                  <a:pt x="160" y="1090"/>
                </a:cubicBezTo>
                <a:cubicBezTo>
                  <a:pt x="190" y="1090"/>
                  <a:pt x="215" y="1064"/>
                  <a:pt x="215" y="1027"/>
                </a:cubicBezTo>
                <a:cubicBezTo>
                  <a:pt x="215" y="638"/>
                  <a:pt x="215" y="638"/>
                  <a:pt x="215" y="638"/>
                </a:cubicBezTo>
                <a:cubicBezTo>
                  <a:pt x="215" y="630"/>
                  <a:pt x="222" y="623"/>
                  <a:pt x="230" y="623"/>
                </a:cubicBezTo>
                <a:cubicBezTo>
                  <a:pt x="233" y="623"/>
                  <a:pt x="240" y="630"/>
                  <a:pt x="240" y="638"/>
                </a:cubicBezTo>
                <a:cubicBezTo>
                  <a:pt x="240" y="1027"/>
                  <a:pt x="240" y="1027"/>
                  <a:pt x="240" y="1027"/>
                </a:cubicBezTo>
                <a:cubicBezTo>
                  <a:pt x="240" y="1064"/>
                  <a:pt x="266" y="1090"/>
                  <a:pt x="295" y="1090"/>
                </a:cubicBezTo>
                <a:cubicBezTo>
                  <a:pt x="328" y="1090"/>
                  <a:pt x="353" y="1064"/>
                  <a:pt x="353" y="1027"/>
                </a:cubicBezTo>
                <a:cubicBezTo>
                  <a:pt x="353" y="343"/>
                  <a:pt x="353" y="343"/>
                  <a:pt x="353" y="343"/>
                </a:cubicBezTo>
                <a:cubicBezTo>
                  <a:pt x="353" y="335"/>
                  <a:pt x="357" y="328"/>
                  <a:pt x="364" y="328"/>
                </a:cubicBezTo>
                <a:cubicBezTo>
                  <a:pt x="372" y="328"/>
                  <a:pt x="375" y="335"/>
                  <a:pt x="375" y="343"/>
                </a:cubicBezTo>
                <a:cubicBezTo>
                  <a:pt x="375" y="598"/>
                  <a:pt x="375" y="598"/>
                  <a:pt x="375" y="598"/>
                </a:cubicBezTo>
                <a:cubicBezTo>
                  <a:pt x="375" y="619"/>
                  <a:pt x="394" y="638"/>
                  <a:pt x="415" y="638"/>
                </a:cubicBezTo>
                <a:cubicBezTo>
                  <a:pt x="437" y="638"/>
                  <a:pt x="455" y="619"/>
                  <a:pt x="455" y="598"/>
                </a:cubicBezTo>
                <a:cubicBezTo>
                  <a:pt x="455" y="317"/>
                  <a:pt x="455" y="317"/>
                  <a:pt x="455" y="317"/>
                </a:cubicBezTo>
                <a:cubicBezTo>
                  <a:pt x="452" y="255"/>
                  <a:pt x="401" y="204"/>
                  <a:pt x="339" y="20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380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2512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2A809AC5-222F-4914-9974-115ED5F37148}"/>
              </a:ext>
            </a:extLst>
          </p:cNvPr>
          <p:cNvSpPr/>
          <p:nvPr/>
        </p:nvSpPr>
        <p:spPr>
          <a:xfrm>
            <a:off x="6425899" y="1894278"/>
            <a:ext cx="5196023" cy="3731822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8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12D1E51-B72C-E5C6-C1E6-C686E0869D43}"/>
              </a:ext>
            </a:extLst>
          </p:cNvPr>
          <p:cNvSpPr txBox="1">
            <a:spLocks/>
          </p:cNvSpPr>
          <p:nvPr/>
        </p:nvSpPr>
        <p:spPr>
          <a:xfrm>
            <a:off x="442917" y="2097091"/>
            <a:ext cx="11306175" cy="41036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349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2788" indent="-25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625" indent="-2143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Compared with previous reported data, the once-daily, single-tablet regimen of BIC/FTC/TAF used as PEP for 28 days was safety and well tolerated, with high levels of adherence and </a:t>
            </a:r>
            <a:r>
              <a:rPr lang="en-US" strike="sngStrike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high </a:t>
            </a:r>
            <a:r>
              <a:rPr lang="en-US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completion rates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BIC/FTC/TAF may be a good option for PEP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kern="1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8EFE42D-9D82-D81E-ADAB-4F8AD9B4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0" y="533400"/>
            <a:ext cx="7632700" cy="595738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95302473"/>
      </p:ext>
    </p:extLst>
  </p:cSld>
  <p:clrMapOvr>
    <a:masterClrMapping/>
  </p:clrMapOvr>
</p:sld>
</file>

<file path=ppt/theme/theme1.xml><?xml version="1.0" encoding="utf-8"?>
<a:theme xmlns:a="http://schemas.openxmlformats.org/drawingml/2006/main" name="AIDS2022">
  <a:themeElements>
    <a:clrScheme name="AIDS 2022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76382"/>
      </a:accent1>
      <a:accent2>
        <a:srgbClr val="FF890E"/>
      </a:accent2>
      <a:accent3>
        <a:srgbClr val="08BDBA"/>
      </a:accent3>
      <a:accent4>
        <a:srgbClr val="8A3FFC"/>
      </a:accent4>
      <a:accent5>
        <a:srgbClr val="346CFF"/>
      </a:accent5>
      <a:accent6>
        <a:srgbClr val="85CFE8"/>
      </a:accent6>
      <a:hlink>
        <a:srgbClr val="FF890E"/>
      </a:hlink>
      <a:folHlink>
        <a:srgbClr val="FF890E"/>
      </a:folHlink>
    </a:clrScheme>
    <a:fontScheme name="AIDS 2022 Verdana">
      <a:maj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C0F0990-FD9B-EF47-8C4E-2CE39BDBF648}" vid="{6AAAFDF1-C0D4-5D4B-9CA5-E1D52373A8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F911BD2518E47AC082DA3DE8BFBE5" ma:contentTypeVersion="16" ma:contentTypeDescription="Create a new document." ma:contentTypeScope="" ma:versionID="c221146bbd20a14dad517a0387e2f0b0">
  <xsd:schema xmlns:xsd="http://www.w3.org/2001/XMLSchema" xmlns:xs="http://www.w3.org/2001/XMLSchema" xmlns:p="http://schemas.microsoft.com/office/2006/metadata/properties" xmlns:ns2="8f9d799d-7b27-4542-a589-fc3f0c3bda80" xmlns:ns3="250929fa-9806-4449-af20-7947085fa170" targetNamespace="http://schemas.microsoft.com/office/2006/metadata/properties" ma:root="true" ma:fieldsID="3a31dcb722add0f2e0d6fb0d2f719c7c" ns2:_="" ns3:_="">
    <xsd:import namespace="8f9d799d-7b27-4542-a589-fc3f0c3bda80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9d799d-7b27-4542-a589-fc3f0c3bd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8f9d799d-7b27-4542-a589-fc3f0c3bda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2457546-9CD2-461E-81B2-B83B0DBD04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9d799d-7b27-4542-a589-fc3f0c3bda80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358E3-F537-49EA-96FA-BFF5DD230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5E06B7-DDBB-4F17-98CB-021724843583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250929fa-9806-4449-af20-7947085fa170"/>
    <ds:schemaRef ds:uri="8f9d799d-7b27-4542-a589-fc3f0c3bda8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AIDS2022_Presentation Template</Template>
  <TotalTime>3056</TotalTime>
  <Words>723</Words>
  <Application>Microsoft Office PowerPoint</Application>
  <PresentationFormat>宽屏</PresentationFormat>
  <Paragraphs>82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AdvPS9779</vt:lpstr>
      <vt:lpstr>Verdana</vt:lpstr>
      <vt:lpstr>Courier New</vt:lpstr>
      <vt:lpstr>Times New Roman</vt:lpstr>
      <vt:lpstr>Arial</vt:lpstr>
      <vt:lpstr>Calibri</vt:lpstr>
      <vt:lpstr>AIDS2022</vt:lpstr>
      <vt:lpstr>PowerPoint 演示文稿</vt:lpstr>
      <vt:lpstr>Funding and Disclosure</vt:lpstr>
      <vt:lpstr>Background</vt:lpstr>
      <vt:lpstr>Objective</vt:lpstr>
      <vt:lpstr>Study Design</vt:lpstr>
      <vt:lpstr>Baseline Characteristics</vt:lpstr>
      <vt:lpstr>Results</vt:lpstr>
      <vt:lpstr>Safety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Fiona Li</dc:creator>
  <cp:lastModifiedBy>Catherine Liu</cp:lastModifiedBy>
  <cp:revision>81</cp:revision>
  <dcterms:created xsi:type="dcterms:W3CDTF">2022-06-27T06:24:14Z</dcterms:created>
  <dcterms:modified xsi:type="dcterms:W3CDTF">2022-07-12T06:38:09Z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0x010100193F911BD2518E47AC082DA3DE8BFBE5</vt:lpwstr>
  </property>
  <property fmtid="{D5CDD505-2E9C-101B-9397-08002B2CF9AE}" pid="3" name="MSIP_Label_418c1083-8924-401d-97ae-40f5eed0fcd8_Enabled">
    <vt:lpwstr>true</vt:lpwstr>
  </property>
  <property fmtid="{D5CDD505-2E9C-101B-9397-08002B2CF9AE}" pid="4" name="MSIP_Label_418c1083-8924-401d-97ae-40f5eed0fcd8_SetDate">
    <vt:lpwstr>2022-06-29T02:43:01Z</vt:lpwstr>
  </property>
  <property fmtid="{D5CDD505-2E9C-101B-9397-08002B2CF9AE}" pid="5" name="MSIP_Label_418c1083-8924-401d-97ae-40f5eed0fcd8_Method">
    <vt:lpwstr>Standard</vt:lpwstr>
  </property>
  <property fmtid="{D5CDD505-2E9C-101B-9397-08002B2CF9AE}" pid="6" name="MSIP_Label_418c1083-8924-401d-97ae-40f5eed0fcd8_Name">
    <vt:lpwstr>418c1083-8924-401d-97ae-40f5eed0fcd8</vt:lpwstr>
  </property>
  <property fmtid="{D5CDD505-2E9C-101B-9397-08002B2CF9AE}" pid="7" name="MSIP_Label_418c1083-8924-401d-97ae-40f5eed0fcd8_SiteId">
    <vt:lpwstr>a5a8bcaa-3292-41e6-b735-5e8b21f4dbfd</vt:lpwstr>
  </property>
  <property fmtid="{D5CDD505-2E9C-101B-9397-08002B2CF9AE}" pid="8" name="MSIP_Label_418c1083-8924-401d-97ae-40f5eed0fcd8_ActionId">
    <vt:lpwstr>16f56a8c-acb0-42d7-bcba-c0c48917de51</vt:lpwstr>
  </property>
  <property fmtid="{D5CDD505-2E9C-101B-9397-08002B2CF9AE}" pid="9" name="MSIP_Label_418c1083-8924-401d-97ae-40f5eed0fcd8_ContentBits">
    <vt:lpwstr>0</vt:lpwstr>
  </property>
</Properties>
</file>