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4"/>
  </p:sldMasterIdLst>
  <p:notesMasterIdLst>
    <p:notesMasterId r:id="rId19"/>
  </p:notesMasterIdLst>
  <p:sldIdLst>
    <p:sldId id="256" r:id="rId5"/>
    <p:sldId id="271" r:id="rId6"/>
    <p:sldId id="257" r:id="rId7"/>
    <p:sldId id="272" r:id="rId8"/>
    <p:sldId id="260" r:id="rId9"/>
    <p:sldId id="276" r:id="rId10"/>
    <p:sldId id="278" r:id="rId11"/>
    <p:sldId id="259" r:id="rId12"/>
    <p:sldId id="279" r:id="rId13"/>
    <p:sldId id="274" r:id="rId14"/>
    <p:sldId id="273" r:id="rId15"/>
    <p:sldId id="275" r:id="rId16"/>
    <p:sldId id="280" r:id="rId17"/>
    <p:sldId id="27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nchella, Peter A. (CDC/DDPHSIS/CGH/DGHT)" initials="MPA(" lastIdx="30" clrIdx="0">
    <p:extLst>
      <p:ext uri="{19B8F6BF-5375-455C-9EA6-DF929625EA0E}">
        <p15:presenceInfo xmlns:p15="http://schemas.microsoft.com/office/powerpoint/2012/main" userId="S::klf9@cdc.gov::0b8fd7e3-b6df-4618-8376-6bf4cc0f304c" providerId="AD"/>
      </p:ext>
    </p:extLst>
  </p:cmAuthor>
  <p:cmAuthor id="2" name="Tally, Leigh (CDC/DDPHSIS/CGH/DGHT)" initials="TL(" lastIdx="5" clrIdx="1">
    <p:extLst>
      <p:ext uri="{19B8F6BF-5375-455C-9EA6-DF929625EA0E}">
        <p15:presenceInfo xmlns:p15="http://schemas.microsoft.com/office/powerpoint/2012/main" userId="S::yml4@cdc.gov::05b43579-0e53-4568-a8d2-196cd365d4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3" autoAdjust="0"/>
    <p:restoredTop sz="69032" autoAdjust="0"/>
  </p:normalViewPr>
  <p:slideViewPr>
    <p:cSldViewPr snapToGrid="0" snapToObjects="1">
      <p:cViewPr varScale="1">
        <p:scale>
          <a:sx n="57" d="100"/>
          <a:sy n="57" d="100"/>
        </p:scale>
        <p:origin x="1421" y="6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idrzit-my.sharepoint.com/personal/sulani_nyimbili_cidrz_org/Documents/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59130362437043E-2"/>
          <c:y val="4.2747504588160241E-2"/>
          <c:w val="0.94907406479186074"/>
          <c:h val="0.70221215974893725"/>
        </c:manualLayout>
      </c:layout>
      <c:barChart>
        <c:barDir val="col"/>
        <c:grouping val="clustered"/>
        <c:varyColors val="0"/>
        <c:ser>
          <c:idx val="0"/>
          <c:order val="0"/>
          <c:spPr>
            <a:solidFill>
              <a:srgbClr val="006699"/>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(3)'!$F$5:$F$15</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 (3)'!$G$5:$G$15</c:f>
              <c:numCache>
                <c:formatCode>#,##0</c:formatCode>
                <c:ptCount val="11"/>
                <c:pt idx="0">
                  <c:v>14208</c:v>
                </c:pt>
                <c:pt idx="1">
                  <c:v>50267</c:v>
                </c:pt>
                <c:pt idx="2">
                  <c:v>87094</c:v>
                </c:pt>
                <c:pt idx="3">
                  <c:v>105607</c:v>
                </c:pt>
                <c:pt idx="4">
                  <c:v>99549</c:v>
                </c:pt>
                <c:pt idx="5">
                  <c:v>74209</c:v>
                </c:pt>
                <c:pt idx="6">
                  <c:v>47618</c:v>
                </c:pt>
                <c:pt idx="7">
                  <c:v>26813</c:v>
                </c:pt>
                <c:pt idx="8">
                  <c:v>14563</c:v>
                </c:pt>
                <c:pt idx="9">
                  <c:v>6939</c:v>
                </c:pt>
                <c:pt idx="10">
                  <c:v>4997</c:v>
                </c:pt>
              </c:numCache>
            </c:numRef>
          </c:val>
          <c:extLst>
            <c:ext xmlns:c16="http://schemas.microsoft.com/office/drawing/2014/chart" uri="{C3380CC4-5D6E-409C-BE32-E72D297353CC}">
              <c16:uniqueId val="{00000000-F867-4795-B07C-9CB28913F0D6}"/>
            </c:ext>
          </c:extLst>
        </c:ser>
        <c:dLbls>
          <c:dLblPos val="outEnd"/>
          <c:showLegendKey val="0"/>
          <c:showVal val="1"/>
          <c:showCatName val="0"/>
          <c:showSerName val="0"/>
          <c:showPercent val="0"/>
          <c:showBubbleSize val="0"/>
        </c:dLbls>
        <c:gapWidth val="84"/>
        <c:overlap val="-67"/>
        <c:axId val="703290176"/>
        <c:axId val="703290592"/>
      </c:barChart>
      <c:catAx>
        <c:axId val="703290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a:t>Age  Group (Years)</a:t>
                </a:r>
              </a:p>
            </c:rich>
          </c:tx>
          <c:layout>
            <c:manualLayout>
              <c:xMode val="edge"/>
              <c:yMode val="edge"/>
              <c:x val="0.36702543872583815"/>
              <c:y val="0.875041156318122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1"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03290592"/>
        <c:crosses val="autoZero"/>
        <c:auto val="1"/>
        <c:lblAlgn val="ctr"/>
        <c:lblOffset val="100"/>
        <c:noMultiLvlLbl val="0"/>
      </c:catAx>
      <c:valAx>
        <c:axId val="703290592"/>
        <c:scaling>
          <c:orientation val="minMax"/>
        </c:scaling>
        <c:delete val="1"/>
        <c:axPos val="l"/>
        <c:numFmt formatCode="#,##0" sourceLinked="1"/>
        <c:majorTickMark val="out"/>
        <c:minorTickMark val="none"/>
        <c:tickLblPos val="nextTo"/>
        <c:crossAx val="703290176"/>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noFill/>
      <a:round/>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22/07/2022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Sulani Nyimbili, Surveillance Epidemiologist with CIDRZ, Zambia.</a:t>
            </a:r>
          </a:p>
          <a:p>
            <a:endParaRPr lang="en-GB" dirty="0"/>
          </a:p>
          <a:p>
            <a:r>
              <a:rPr lang="en-GB" dirty="0"/>
              <a:t>The title of my presentation is “ Predictors of high viral load among adult HIV recipients of care in Zambia, 2021: A cross-sectional analysis of HIV case-based surveillance data</a:t>
            </a:r>
          </a:p>
        </p:txBody>
      </p:sp>
      <p:sp>
        <p:nvSpPr>
          <p:cNvPr id="4" name="Slide Number Placeholder 3"/>
          <p:cNvSpPr>
            <a:spLocks noGrp="1"/>
          </p:cNvSpPr>
          <p:nvPr>
            <p:ph type="sldNum" sz="quarter" idx="5"/>
          </p:nvPr>
        </p:nvSpPr>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408131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we show association between duration on ART and high VL</a:t>
            </a:r>
          </a:p>
          <a:p>
            <a:endParaRPr lang="en-ZA" dirty="0"/>
          </a:p>
          <a:p>
            <a:r>
              <a:rPr lang="en-ZA" dirty="0"/>
              <a:t>Those newer on ART (&lt;12, 12 and between 13 and 24) were 2.8, 1.7 and 1.3 times more likely, respectively, to have high VL compared to RoC between 37 and 48 months on treatment</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172776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endParaRPr lang="en-ZA" dirty="0"/>
          </a:p>
          <a:p>
            <a:r>
              <a:rPr lang="en-ZA" dirty="0"/>
              <a:t>For geolocation, we considered rural Vs urban settings. In this context, we considered rural settings for health facilities  located in areas with a population </a:t>
            </a:r>
            <a:r>
              <a:rPr lang="en-US" dirty="0"/>
              <a:t>less than 2,000, with households’ economic activities largely characterized by subsistence-based agriculture (and typically have limited social economic activities/ facilities, limited key infrastructure such as roads, piped water etc.)</a:t>
            </a:r>
            <a:endParaRPr lang="en-ZA" dirty="0"/>
          </a:p>
          <a:p>
            <a:endParaRPr lang="en-ZA" dirty="0"/>
          </a:p>
          <a:p>
            <a:r>
              <a:rPr lang="en-ZA" dirty="0"/>
              <a:t>RoC in rural settings were  1.2 times more likely to have high VL than those in urban settings. </a:t>
            </a:r>
          </a:p>
          <a:p>
            <a:endParaRPr lang="en-ZA" dirty="0"/>
          </a:p>
          <a:p>
            <a:r>
              <a:rPr lang="en-US" dirty="0"/>
              <a:t>This association is marginally notable in the provinces highlighted </a:t>
            </a:r>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2241029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chemeClr val="accent1"/>
                </a:solidFill>
              </a:rPr>
              <a:t>Some limitations in this analysis are that we considered only RoC who had a valid VL document in SmartCare</a:t>
            </a:r>
            <a:endParaRPr lang="en-US" dirty="0">
              <a:solidFill>
                <a:schemeClr val="accent1"/>
              </a:solidFill>
            </a:endParaRPr>
          </a:p>
          <a:p>
            <a:endParaRPr lang="en-ZA" dirty="0"/>
          </a:p>
          <a:p>
            <a:endParaRPr lang="en-ZA" dirty="0"/>
          </a:p>
          <a:p>
            <a:r>
              <a:rPr lang="en-ZA" dirty="0"/>
              <a:t>This analysis was cross-sectional and did not include repeat VL measurements to rule out viral blips among RoC </a:t>
            </a:r>
          </a:p>
          <a:p>
            <a:endParaRPr lang="en-ZA" dirty="0"/>
          </a:p>
          <a:p>
            <a:endParaRPr lang="en-ZA" dirty="0"/>
          </a:p>
          <a:p>
            <a:r>
              <a:rPr lang="en-ZA" dirty="0"/>
              <a:t>Also, we did not  consider the potential effect of regimen switches or treatment interruption when assessing ART duration</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741671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In conclusion, were identified being new on ART, male and young adult as predictors of high VL. This is in contrast with findings by </a:t>
            </a:r>
            <a:r>
              <a:rPr lang="en-US" dirty="0" err="1">
                <a:solidFill>
                  <a:schemeClr val="accent1"/>
                </a:solidFill>
              </a:rPr>
              <a:t>Waju</a:t>
            </a:r>
            <a:r>
              <a:rPr lang="en-US" dirty="0">
                <a:solidFill>
                  <a:schemeClr val="accent1"/>
                </a:solidFill>
              </a:rPr>
              <a:t> et al (2021) noted reduced risk of high VL among those new on ART (&lt; 24 months) in Ethiopia.</a:t>
            </a:r>
          </a:p>
          <a:p>
            <a:endParaRPr lang="en-ZA" dirty="0"/>
          </a:p>
          <a:p>
            <a:endParaRPr lang="en-ZA" dirty="0"/>
          </a:p>
          <a:p>
            <a:r>
              <a:rPr lang="en-ZA" dirty="0"/>
              <a:t>Also, analysis of longitudinal individual level data can be used to guide program implementation. Designing &amp; targeting interventions centred on service delivery models for the risk groups will help Zambia in its efforts to  reach epidemic control.</a:t>
            </a:r>
          </a:p>
          <a:p>
            <a:endParaRPr lang="en-ZA" dirty="0"/>
          </a:p>
          <a:p>
            <a:r>
              <a:rPr lang="en-ZA" dirty="0"/>
              <a:t>Lastly, future analyses of sentinel events in a longitudinal manner </a:t>
            </a:r>
            <a:r>
              <a:rPr lang="en-ZA" dirty="0" err="1"/>
              <a:t>ie</a:t>
            </a:r>
            <a:r>
              <a:rPr lang="en-ZA" dirty="0"/>
              <a:t> adherence and treatment interruption, ART regimen switched will promote CBS data use for program improvement and will be cascading these type of longitudinal analysis to the subnational level</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185052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 have no conflict of interest to disclose</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316434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Zambia has a generalized HIV epidemic, with a national prevalence of approximately 11% among adults between the age of 15 and 49 years (this is according to the Zambia Demographic Health Survey, 2018).</a:t>
            </a:r>
          </a:p>
          <a:p>
            <a:endParaRPr lang="en-ZA" dirty="0"/>
          </a:p>
          <a:p>
            <a:r>
              <a:rPr lang="en-ZA" dirty="0"/>
              <a:t>Since then, the country has made progress in attaining the UNAIDS 90-90-90 targets and is on track to reach the 95-95-95 targets for epidemic control.</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29408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Sustaining epidemic control and achieving the 95-95-95 targets by 2030 will require maintaining high viral suppression among people living with HIV.</a:t>
            </a:r>
          </a:p>
          <a:p>
            <a:endParaRPr lang="en-ZA" dirty="0"/>
          </a:p>
          <a:p>
            <a:r>
              <a:rPr lang="en-ZA" dirty="0"/>
              <a:t>This implies that there is need  for better understanding and closer monitoring of viral load suppression at the individual and population level. </a:t>
            </a:r>
          </a:p>
          <a:p>
            <a:endParaRPr lang="en-ZA" dirty="0"/>
          </a:p>
          <a:p>
            <a:r>
              <a:rPr lang="en-ZA" dirty="0"/>
              <a:t>In this regard, identifying and characterizing predictors of high viral load among PLHIV could guide development and design of interventions critical to improving treatment outcomes and help achieve epidemic control.</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2279806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To determine predictors of high viral load, we use HIV case-based surveillance (CBS), </a:t>
            </a:r>
            <a:r>
              <a:rPr lang="en-US" sz="1200" b="0" dirty="0"/>
              <a:t>a system that collects individual-level data from each PLHIV across the course of the disease in a longitudinal manner.</a:t>
            </a:r>
          </a:p>
          <a:p>
            <a:endParaRPr lang="en-US" sz="1200" b="0" dirty="0"/>
          </a:p>
          <a:p>
            <a:r>
              <a:rPr lang="en-US" sz="1200" b="0" dirty="0"/>
              <a:t>In Zambia, CBS leverages on the national electronic health record system (SmartCare), which is operational in over 1500 health facilities across the country and covering about 85% of PLHIV.</a:t>
            </a:r>
          </a:p>
          <a:p>
            <a:endParaRPr lang="en-US" sz="1200" b="0" dirty="0"/>
          </a:p>
          <a:p>
            <a:r>
              <a:rPr lang="en-US" sz="1200" b="0" dirty="0"/>
              <a:t>Typically, information  about each recipient of care who accesses services at the facility is entered directly into SmartCare. The data are transmitted to the national data warehouse, where they are de-duplicated (and this is one of the unique attributes of CBS)</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133778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We conducted a cross-sectional analyse of CBS data for the period January to December 2021. For the inclusion criteria, we considered adults (15+ </a:t>
            </a:r>
            <a:r>
              <a:rPr lang="en-ZA" dirty="0" err="1"/>
              <a:t>yrs</a:t>
            </a:r>
            <a:r>
              <a:rPr lang="en-ZA" dirty="0"/>
              <a:t>), being on ART for at least 6 months and having the latest valid VL measurement on record</a:t>
            </a:r>
          </a:p>
          <a:p>
            <a:endParaRPr lang="en-ZA" dirty="0"/>
          </a:p>
          <a:p>
            <a:r>
              <a:rPr lang="en-ZA" dirty="0"/>
              <a:t>We  conducted logistic regression analysis  to estimate association between covariates and high viral load</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130375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total of 531,864 PLHIV met inclusion criteria, that is, those who had a VL measurement on record,  with 35 years median age and 52 months (~4 </a:t>
            </a:r>
            <a:r>
              <a:rPr lang="en-ZA" dirty="0" err="1"/>
              <a:t>yrs</a:t>
            </a:r>
            <a:r>
              <a:rPr lang="en-ZA" dirty="0"/>
              <a:t>) median duration on ART. </a:t>
            </a:r>
          </a:p>
          <a:p>
            <a:endParaRPr lang="en-ZA" dirty="0"/>
          </a:p>
          <a:p>
            <a:r>
              <a:rPr lang="en-ZA" dirty="0"/>
              <a:t>The general profile of RoC is consistent with what is known about the epidemiology of HIV in Zambia, where females are disproportionately affected (65%) and age group 25-44 accounting for close to 70% of PLHIV</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3873339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Characteristics of </a:t>
            </a:r>
            <a:r>
              <a:rPr lang="en-ZA" dirty="0" err="1"/>
              <a:t>RoCs</a:t>
            </a:r>
            <a:r>
              <a:rPr lang="en-ZA" dirty="0"/>
              <a:t> with high VL among those with a VL record are shown in this table. </a:t>
            </a:r>
          </a:p>
          <a:p>
            <a:endParaRPr lang="en-ZA" dirty="0"/>
          </a:p>
          <a:p>
            <a:r>
              <a:rPr lang="en-ZA" dirty="0"/>
              <a:t>~60% were females, </a:t>
            </a:r>
          </a:p>
          <a:p>
            <a:endParaRPr lang="en-ZA" dirty="0"/>
          </a:p>
          <a:p>
            <a:r>
              <a:rPr lang="en-ZA" dirty="0"/>
              <a:t>~ 67% between the age of 25 and  44,  ~20% were adolescents and young people</a:t>
            </a:r>
          </a:p>
          <a:p>
            <a:endParaRPr lang="en-ZA" dirty="0"/>
          </a:p>
          <a:p>
            <a:r>
              <a:rPr lang="en-ZA" dirty="0"/>
              <a:t>~ 60% were from urban settings</a:t>
            </a:r>
          </a:p>
          <a:p>
            <a:endParaRPr lang="en-ZA" dirty="0"/>
          </a:p>
          <a:p>
            <a:r>
              <a:rPr lang="en-ZA" dirty="0"/>
              <a:t>~34% on ART within 24 months, ~ 66% on ART for &gt; 24 months)</a:t>
            </a:r>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1621835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This Table shows characteristics associated with high VL after adjusting the multivariate logistic regression model for gender, age group, duration on ART, geolocation and province;  and calculating adjusted odds ratios at 95% confidence interval</a:t>
            </a:r>
          </a:p>
          <a:p>
            <a:endParaRPr lang="en-ZA" dirty="0"/>
          </a:p>
          <a:p>
            <a:r>
              <a:rPr lang="en-ZA" dirty="0"/>
              <a:t>Males were 1.43 times more likely to have high VL than females</a:t>
            </a:r>
          </a:p>
          <a:p>
            <a:endParaRPr lang="en-ZA" dirty="0"/>
          </a:p>
          <a:p>
            <a:r>
              <a:rPr lang="en-ZA" dirty="0"/>
              <a:t>Younger age groups 15-19 , 20-24 and 25-29 were 2.5 , 1.7  and 1.3 times more likely, respectively, to have high VL than those between 35 and 39 years. We note decreasing odds of high VL with increasing age</a:t>
            </a:r>
          </a:p>
          <a:p>
            <a:endParaRPr lang="en-ZA" dirty="0"/>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1052736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B309050-9054-D04E-9F48-6712928E9B75}"/>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12" name="Picture 11">
            <a:extLst>
              <a:ext uri="{FF2B5EF4-FFF2-40B4-BE49-F238E27FC236}">
                <a16:creationId xmlns:a16="http://schemas.microsoft.com/office/drawing/2014/main" id="{D52E9838-9331-2646-832C-3F14E16166B8}"/>
              </a:ext>
            </a:extLst>
          </p:cNvPr>
          <p:cNvPicPr>
            <a:picLocks noChangeAspect="1"/>
          </p:cNvPicPr>
          <p:nvPr userDrawn="1"/>
        </p:nvPicPr>
        <p:blipFill>
          <a:blip r:embed="rId3"/>
          <a:stretch>
            <a:fillRect/>
          </a:stretch>
        </p:blipFill>
        <p:spPr>
          <a:xfrm>
            <a:off x="-12527" y="-12526"/>
            <a:ext cx="5080000" cy="2540000"/>
          </a:xfrm>
          <a:prstGeom prst="rect">
            <a:avLst/>
          </a:prstGeom>
        </p:spPr>
      </p:pic>
      <p:pic>
        <p:nvPicPr>
          <p:cNvPr id="14" name="Picture 13">
            <a:extLst>
              <a:ext uri="{FF2B5EF4-FFF2-40B4-BE49-F238E27FC236}">
                <a16:creationId xmlns:a16="http://schemas.microsoft.com/office/drawing/2014/main" id="{A03CF88D-A3E6-2F46-9667-2E1662497EFF}"/>
              </a:ext>
            </a:extLst>
          </p:cNvPr>
          <p:cNvPicPr>
            <a:picLocks noChangeAspect="1"/>
          </p:cNvPicPr>
          <p:nvPr userDrawn="1"/>
        </p:nvPicPr>
        <p:blipFill>
          <a:blip r:embed="rId4"/>
          <a:srcRect/>
          <a:stretch/>
        </p:blipFill>
        <p:spPr>
          <a:xfrm>
            <a:off x="93949" y="4075223"/>
            <a:ext cx="3790063" cy="247628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2097087"/>
            <a:ext cx="7632700" cy="4103687"/>
          </a:xfrm>
          <a:prstGeom prst="rect">
            <a:avLst/>
          </a:prstGeom>
        </p:spPr>
        <p:txBody>
          <a:bodyPr lIns="0" tIns="0" rIns="0" bIns="0" anchor="t">
            <a:normAutofit/>
          </a:bodyPr>
          <a:lstStyle>
            <a:lvl1pPr>
              <a:defRPr sz="6000"/>
            </a:lvl1pPr>
          </a:lstStyle>
          <a:p>
            <a:r>
              <a:rPr lang="en-US"/>
              <a:t>Click to edit Master title style</a:t>
            </a:r>
            <a:endParaRPr lang="en-US" dirty="0"/>
          </a:p>
        </p:txBody>
      </p:sp>
      <p:sp>
        <p:nvSpPr>
          <p:cNvPr id="19" name="TextBox 18">
            <a:extLst>
              <a:ext uri="{FF2B5EF4-FFF2-40B4-BE49-F238E27FC236}">
                <a16:creationId xmlns:a16="http://schemas.microsoft.com/office/drawing/2014/main" id="{3BC16089-C6C1-484F-807A-E6437A6C68CB}"/>
              </a:ext>
            </a:extLst>
          </p:cNvPr>
          <p:cNvSpPr txBox="1"/>
          <p:nvPr userDrawn="1"/>
        </p:nvSpPr>
        <p:spPr>
          <a:xfrm>
            <a:off x="8075613" y="0"/>
            <a:ext cx="3673474"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29 July – 2 August · Montreal &amp; virtual</a:t>
            </a:r>
          </a:p>
        </p:txBody>
      </p:sp>
      <p:sp>
        <p:nvSpPr>
          <p:cNvPr id="20" name="TextBox 19">
            <a:extLst>
              <a:ext uri="{FF2B5EF4-FFF2-40B4-BE49-F238E27FC236}">
                <a16:creationId xmlns:a16="http://schemas.microsoft.com/office/drawing/2014/main" id="{24CE7B83-A267-FE4B-B22D-B04ED8CC9174}"/>
              </a:ext>
            </a:extLst>
          </p:cNvPr>
          <p:cNvSpPr txBox="1"/>
          <p:nvPr userDrawn="1"/>
        </p:nvSpPr>
        <p:spPr>
          <a:xfrm>
            <a:off x="4116389" y="-1"/>
            <a:ext cx="1763712" cy="441325"/>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aids2022.org</a:t>
            </a:r>
          </a:p>
        </p:txBody>
      </p:sp>
      <p:sp>
        <p:nvSpPr>
          <p:cNvPr id="3" name="Text Placeholder 2">
            <a:extLst>
              <a:ext uri="{FF2B5EF4-FFF2-40B4-BE49-F238E27FC236}">
                <a16:creationId xmlns:a16="http://schemas.microsoft.com/office/drawing/2014/main" id="{24B60FDB-A672-194A-8015-15EF87CA8EA2}"/>
              </a:ext>
            </a:extLst>
          </p:cNvPr>
          <p:cNvSpPr>
            <a:spLocks noGrp="1"/>
          </p:cNvSpPr>
          <p:nvPr>
            <p:ph type="body" sz="quarter" idx="10" hasCustomPrompt="1"/>
          </p:nvPr>
        </p:nvSpPr>
        <p:spPr>
          <a:xfrm>
            <a:off x="4116388" y="1231490"/>
            <a:ext cx="7632700" cy="433798"/>
          </a:xfrm>
        </p:spPr>
        <p:txBody>
          <a:bodyPr anchor="t">
            <a:normAutofit/>
          </a:bodyPr>
          <a:lstStyle>
            <a:lvl1pPr>
              <a:defRPr sz="2800" b="1" i="0">
                <a:solidFill>
                  <a:schemeClr val="accent1"/>
                </a:solidFill>
                <a:latin typeface="+mj-lt"/>
                <a:ea typeface="IAS Ribbon Sans Bold" pitchFamily="2" charset="0"/>
              </a:defRPr>
            </a:lvl1pPr>
          </a:lstStyle>
          <a:p>
            <a:pPr lvl="0"/>
            <a:r>
              <a:rPr lang="en-GB" dirty="0"/>
              <a:t>Session name</a:t>
            </a:r>
          </a:p>
        </p:txBody>
      </p:sp>
      <p:sp>
        <p:nvSpPr>
          <p:cNvPr id="5" name="Text Placeholder 4">
            <a:extLst>
              <a:ext uri="{FF2B5EF4-FFF2-40B4-BE49-F238E27FC236}">
                <a16:creationId xmlns:a16="http://schemas.microsoft.com/office/drawing/2014/main" id="{395A5847-221C-FD44-96A5-ECB756A29F6A}"/>
              </a:ext>
            </a:extLst>
          </p:cNvPr>
          <p:cNvSpPr>
            <a:spLocks noGrp="1"/>
          </p:cNvSpPr>
          <p:nvPr>
            <p:ph type="body" sz="quarter" idx="11" hasCustomPrompt="1"/>
          </p:nvPr>
        </p:nvSpPr>
        <p:spPr>
          <a:xfrm>
            <a:off x="4116388" y="765175"/>
            <a:ext cx="7632700" cy="385199"/>
          </a:xfrm>
        </p:spPr>
        <p:txBody>
          <a:bodyPr anchor="b">
            <a:normAutofit/>
          </a:bodyPr>
          <a:lstStyle>
            <a:lvl1pPr>
              <a:defRPr sz="1600"/>
            </a:lvl1pPr>
          </a:lstStyle>
          <a:p>
            <a:pPr lvl="0"/>
            <a:r>
              <a:rPr lang="en-GB" dirty="0"/>
              <a:t>Presenter name &amp; affiliation</a:t>
            </a:r>
          </a:p>
        </p:txBody>
      </p:sp>
      <p:sp>
        <p:nvSpPr>
          <p:cNvPr id="15" name="TextBox 14">
            <a:extLst>
              <a:ext uri="{FF2B5EF4-FFF2-40B4-BE49-F238E27FC236}">
                <a16:creationId xmlns:a16="http://schemas.microsoft.com/office/drawing/2014/main" id="{D6AF9883-2A5D-DB4A-BEBE-7B3D801EF74A}"/>
              </a:ext>
            </a:extLst>
          </p:cNvPr>
          <p:cNvSpPr txBox="1"/>
          <p:nvPr userDrawn="1"/>
        </p:nvSpPr>
        <p:spPr>
          <a:xfrm>
            <a:off x="6312024" y="1"/>
            <a:ext cx="1763589" cy="441324"/>
          </a:xfrm>
          <a:prstGeom prst="rect">
            <a:avLst/>
          </a:prstGeom>
          <a:noFill/>
        </p:spPr>
        <p:txBody>
          <a:bodyPr wrap="square" lIns="0" tIns="0" rIns="0" bIns="0" rtlCol="0" anchor="b">
            <a:noAutofit/>
          </a:bodyPr>
          <a:lstStyle/>
          <a:p>
            <a:r>
              <a:rPr lang="en-GB" sz="1000" kern="1200" dirty="0">
                <a:solidFill>
                  <a:schemeClr val="tx1"/>
                </a:solidFill>
                <a:effectLst/>
                <a:latin typeface="+mn-lt"/>
                <a:ea typeface="+mn-ea"/>
                <a:cs typeface="+mn-cs"/>
              </a:rPr>
              <a:t>#AIDS2022</a:t>
            </a:r>
          </a:p>
        </p:txBody>
      </p:sp>
    </p:spTree>
    <p:extLst>
      <p:ext uri="{BB962C8B-B14F-4D97-AF65-F5344CB8AC3E}">
        <p14:creationId xmlns:p14="http://schemas.microsoft.com/office/powerpoint/2010/main" val="2264674381"/>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E6E968-03DB-5047-969A-43A70EB6F48D}"/>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3"/>
            <a:ext cx="5437188" cy="3194527"/>
          </a:xfrm>
        </p:spPr>
        <p:txBody>
          <a:bodyPr/>
          <a:lstStyle>
            <a:lvl1pPr marL="0" indent="0">
              <a:buNone/>
              <a:defRPr/>
            </a:lvl1pPr>
          </a:lstStyle>
          <a:p>
            <a:pPr lvl="0"/>
            <a:r>
              <a:rPr lang="en-US"/>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p:spPr>
        <p:txBody>
          <a:bodyPr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n-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Caption</a:t>
            </a:r>
            <a:endParaRPr lang="en-US" dirty="0"/>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p:spPr>
        <p:txBody>
          <a:bodyPr anchor="b">
            <a:normAutofit/>
          </a:bodyPr>
          <a:lstStyle>
            <a:lvl1pPr marL="0" indent="0">
              <a:buNone/>
              <a:defRPr sz="1800" b="1" i="0">
                <a:solidFill>
                  <a:schemeClr val="accent1"/>
                </a:solidFill>
                <a:latin typeface="+mn-lt"/>
                <a:ea typeface="IAS Ribbon Sans Bold" pitchFamily="2" charset="0"/>
              </a:defRPr>
            </a:lvl1pPr>
          </a:lstStyle>
          <a:p>
            <a:pPr lvl="0"/>
            <a:r>
              <a:rPr lang="en-GB" dirty="0"/>
              <a:t>Caption</a:t>
            </a:r>
            <a:endParaRPr lang="en-US" dirty="0"/>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9" name="Picture 18">
            <a:extLst>
              <a:ext uri="{FF2B5EF4-FFF2-40B4-BE49-F238E27FC236}">
                <a16:creationId xmlns:a16="http://schemas.microsoft.com/office/drawing/2014/main" id="{EC38CBA2-8719-D043-A084-DE0E737BA2F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6642932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7A5833C-8FCE-AB4B-A9CF-A50F7A3B684A}"/>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2" name="Picture 11">
            <a:extLst>
              <a:ext uri="{FF2B5EF4-FFF2-40B4-BE49-F238E27FC236}">
                <a16:creationId xmlns:a16="http://schemas.microsoft.com/office/drawing/2014/main" id="{A0F847C3-14BD-324D-A46A-F58ED3D20FA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solidFill>
            <a:schemeClr val="accent2"/>
          </a:solidFill>
        </p:spPr>
        <p:txBody>
          <a:bodyPr anchor="ctr"/>
          <a:lstStyle>
            <a:lvl1pPr marL="0" indent="0" algn="ctr">
              <a:buNone/>
              <a:defRPr/>
            </a:lvl1pPr>
          </a:lstStyle>
          <a:p>
            <a:r>
              <a:rPr lang="en-US"/>
              <a:t>Click icon to add picture</a:t>
            </a:r>
            <a:endParaRPr lang="en-US" dirty="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pic>
        <p:nvPicPr>
          <p:cNvPr id="8" name="Picture 7">
            <a:extLst>
              <a:ext uri="{FF2B5EF4-FFF2-40B4-BE49-F238E27FC236}">
                <a16:creationId xmlns:a16="http://schemas.microsoft.com/office/drawing/2014/main" id="{CDF5D96D-48E3-0C44-90BC-172903528B1D}"/>
              </a:ext>
            </a:extLst>
          </p:cNvPr>
          <p:cNvPicPr>
            <a:picLocks noChangeAspect="1"/>
          </p:cNvPicPr>
          <p:nvPr userDrawn="1"/>
        </p:nvPicPr>
        <p:blipFill>
          <a:blip r:embed="rId4"/>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0257349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EB1B20-2713-DB46-A908-339A2ECBE6CE}"/>
              </a:ext>
            </a:extLst>
          </p:cNvPr>
          <p:cNvPicPr>
            <a:picLocks noChangeAspect="1"/>
          </p:cNvPicPr>
          <p:nvPr userDrawn="1"/>
        </p:nvPicPr>
        <p:blipFill>
          <a:blip r:embed="rId2"/>
          <a:stretch>
            <a:fillRect/>
          </a:stretch>
        </p:blipFill>
        <p:spPr>
          <a:xfrm>
            <a:off x="-19664" y="830004"/>
            <a:ext cx="6096000" cy="6350000"/>
          </a:xfrm>
          <a:prstGeom prst="rect">
            <a:avLst/>
          </a:prstGeom>
        </p:spPr>
      </p:pic>
      <p:pic>
        <p:nvPicPr>
          <p:cNvPr id="10" name="Picture 9">
            <a:extLst>
              <a:ext uri="{FF2B5EF4-FFF2-40B4-BE49-F238E27FC236}">
                <a16:creationId xmlns:a16="http://schemas.microsoft.com/office/drawing/2014/main" id="{8D16F754-F487-1B41-808F-364ACB0AD641}"/>
              </a:ext>
            </a:extLst>
          </p:cNvPr>
          <p:cNvPicPr>
            <a:picLocks noChangeAspect="1"/>
          </p:cNvPicPr>
          <p:nvPr userDrawn="1"/>
        </p:nvPicPr>
        <p:blipFill>
          <a:blip r:embed="rId3"/>
          <a:stretch>
            <a:fillRect/>
          </a:stretch>
        </p:blipFill>
        <p:spPr>
          <a:xfrm>
            <a:off x="8782664" y="4274164"/>
            <a:ext cx="3429000" cy="2603500"/>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4" y="441325"/>
            <a:ext cx="11306173" cy="5975350"/>
          </a:xfrm>
          <a:solidFill>
            <a:schemeClr val="accent2"/>
          </a:solid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328059173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anchor="b">
            <a:normAutofit/>
          </a:bodyPr>
          <a:lstStyle>
            <a:lvl1pPr>
              <a:defRPr sz="4800" b="0" i="0">
                <a:latin typeface="+mj-lt"/>
                <a:ea typeface="IAS Ribbon Sans Regular" pitchFamily="2" charset="0"/>
              </a:defRPr>
            </a:lvl1pPr>
          </a:lstStyle>
          <a:p>
            <a:r>
              <a:rPr lang="en-GB" dirty="0"/>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5977731" cy="835818"/>
          </a:xfrm>
        </p:spPr>
        <p:txBody>
          <a:bodyPr>
            <a:normAutofit/>
          </a:bodyPr>
          <a:lstStyle>
            <a:lvl1pPr>
              <a:defRPr sz="2800" b="0" i="0">
                <a:solidFill>
                  <a:schemeClr val="accent2"/>
                </a:solidFill>
                <a:latin typeface="+mn-lt"/>
                <a:ea typeface="IAS Ribbon Sans Regular" pitchFamily="2" charset="0"/>
              </a:defRPr>
            </a:lvl1pPr>
          </a:lstStyle>
          <a:p>
            <a:pPr lvl="0"/>
            <a:r>
              <a:rPr lang="en-GB" dirty="0"/>
              <a:t>Quote citation</a:t>
            </a:r>
          </a:p>
        </p:txBody>
      </p:sp>
    </p:spTree>
    <p:extLst>
      <p:ext uri="{BB962C8B-B14F-4D97-AF65-F5344CB8AC3E}">
        <p14:creationId xmlns:p14="http://schemas.microsoft.com/office/powerpoint/2010/main" val="2962345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DEAE0B-CB6F-F14D-B880-D913AC7C917A}"/>
              </a:ext>
            </a:extLst>
          </p:cNvPr>
          <p:cNvPicPr>
            <a:picLocks noChangeAspect="1"/>
          </p:cNvPicPr>
          <p:nvPr userDrawn="1"/>
        </p:nvPicPr>
        <p:blipFill>
          <a:blip r:embed="rId2"/>
          <a:srcRect/>
          <a:stretch/>
        </p:blipFill>
        <p:spPr>
          <a:xfrm>
            <a:off x="8261964" y="3232764"/>
            <a:ext cx="3949700" cy="3644900"/>
          </a:xfrm>
          <a:prstGeom prst="rect">
            <a:avLst/>
          </a:prstGeom>
        </p:spPr>
      </p:pic>
      <p:pic>
        <p:nvPicPr>
          <p:cNvPr id="5" name="Picture 4">
            <a:extLst>
              <a:ext uri="{FF2B5EF4-FFF2-40B4-BE49-F238E27FC236}">
                <a16:creationId xmlns:a16="http://schemas.microsoft.com/office/drawing/2014/main" id="{50BE0682-4E41-DA47-89AB-390E54607742}"/>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992918396"/>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no patter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F0F5F-735F-1848-9F11-EEA595550F6B}"/>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81886221"/>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2A97BB-34E9-7C49-B047-86820BA0845D}"/>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anchor="ctr">
            <a:normAutofit/>
          </a:bodyPr>
          <a:lstStyle>
            <a:lvl1pPr>
              <a:defRPr sz="6000"/>
            </a:lvl1pPr>
          </a:lstStyle>
          <a:p>
            <a:r>
              <a:rPr lang="en-US"/>
              <a:t>Click to edit Master title style</a:t>
            </a:r>
            <a:endParaRPr lang="en-US" dirty="0"/>
          </a:p>
        </p:txBody>
      </p:sp>
      <p:sp>
        <p:nvSpPr>
          <p:cNvPr id="9" name="TextBox 8">
            <a:extLst>
              <a:ext uri="{FF2B5EF4-FFF2-40B4-BE49-F238E27FC236}">
                <a16:creationId xmlns:a16="http://schemas.microsoft.com/office/drawing/2014/main" id="{BEB8D95D-57D6-3B4E-A545-963A46D668F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4717AFB9-1E01-0C42-8541-A572CC639D40}"/>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3" name="Picture 2">
            <a:extLst>
              <a:ext uri="{FF2B5EF4-FFF2-40B4-BE49-F238E27FC236}">
                <a16:creationId xmlns:a16="http://schemas.microsoft.com/office/drawing/2014/main" id="{910BEB96-CCAD-0F4A-97FC-66037E3AB24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559227-C79C-8C45-BA3F-1033686FC84F}"/>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9" name="TextBox 8">
            <a:extLst>
              <a:ext uri="{FF2B5EF4-FFF2-40B4-BE49-F238E27FC236}">
                <a16:creationId xmlns:a16="http://schemas.microsoft.com/office/drawing/2014/main" id="{EE2431B0-0DEE-274A-8AA7-F4388EFA23F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46624B48-6A91-EF4B-800A-445B8F13F8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60909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pattern)">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p:spPr>
        <p:txBody>
          <a:bodyPr lIns="0" rIns="0"/>
          <a:lstStyle>
            <a:lvl1pPr marL="0" indent="0">
              <a:buFont typeface="Courier New" panose="02070309020205020404" pitchFamily="49" charset="0"/>
              <a:buNone/>
              <a:defRPr/>
            </a:lvl1pPr>
          </a:lstStyle>
          <a:p>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a:p>
            <a:r>
              <a:rPr lang="en-US" dirty="0"/>
              <a:t>Proin </a:t>
            </a:r>
            <a:r>
              <a:rPr lang="en-US" dirty="0" err="1"/>
              <a:t>eget</a:t>
            </a:r>
            <a:r>
              <a:rPr lang="en-US" dirty="0"/>
              <a:t> </a:t>
            </a:r>
            <a:r>
              <a:rPr lang="en-US" dirty="0" err="1"/>
              <a:t>tortor</a:t>
            </a:r>
            <a:r>
              <a:rPr lang="en-US" dirty="0"/>
              <a:t> </a:t>
            </a:r>
            <a:r>
              <a:rPr lang="en-US" dirty="0" err="1"/>
              <a:t>risus</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marL="457200" indent="-457200">
              <a:buFont typeface="Arial" panose="020B0604020202020204" pitchFamily="34" charset="0"/>
              <a:buChar char="•"/>
            </a:pPr>
            <a:r>
              <a:rPr lang="en-US" dirty="0"/>
              <a:t>Donec </a:t>
            </a:r>
            <a:r>
              <a:rPr lang="en-US" dirty="0" err="1"/>
              <a:t>rutrum</a:t>
            </a:r>
            <a:r>
              <a:rPr lang="en-US" dirty="0"/>
              <a:t> </a:t>
            </a:r>
            <a:r>
              <a:rPr lang="en-US" dirty="0" err="1"/>
              <a:t>congue</a:t>
            </a:r>
            <a:r>
              <a:rPr lang="en-US" dirty="0"/>
              <a:t> </a:t>
            </a:r>
            <a:r>
              <a:rPr lang="en-US" dirty="0" err="1"/>
              <a:t>leo</a:t>
            </a:r>
            <a:r>
              <a:rPr lang="en-US" dirty="0"/>
              <a:t> </a:t>
            </a:r>
            <a:r>
              <a:rPr lang="en-US" dirty="0" err="1"/>
              <a:t>eget</a:t>
            </a:r>
            <a:r>
              <a:rPr lang="en-US" dirty="0"/>
              <a:t> </a:t>
            </a:r>
            <a:r>
              <a:rPr lang="en-US" dirty="0" err="1"/>
              <a:t>malesuada</a:t>
            </a:r>
            <a:r>
              <a:rPr lang="en-US" dirty="0"/>
              <a:t>.</a:t>
            </a:r>
          </a:p>
          <a:p>
            <a:pPr marL="457200" indent="-457200">
              <a:buFont typeface="Arial" panose="020B0604020202020204" pitchFamily="34" charset="0"/>
              <a:buChar char="•"/>
            </a:pPr>
            <a:r>
              <a:rPr lang="en-US" dirty="0" err="1"/>
              <a:t>Curabitur</a:t>
            </a:r>
            <a:r>
              <a:rPr lang="en-US" dirty="0"/>
              <a:t> </a:t>
            </a:r>
            <a:r>
              <a:rPr lang="en-US" dirty="0" err="1"/>
              <a:t>aliquet</a:t>
            </a:r>
            <a:r>
              <a:rPr lang="en-US" dirty="0"/>
              <a:t> </a:t>
            </a:r>
            <a:r>
              <a:rPr lang="en-US" dirty="0" err="1"/>
              <a:t>quam</a:t>
            </a:r>
            <a:r>
              <a:rPr lang="en-US" dirty="0"/>
              <a:t> id dui </a:t>
            </a:r>
            <a:r>
              <a:rPr lang="en-US" dirty="0" err="1"/>
              <a:t>posuere</a:t>
            </a:r>
            <a:r>
              <a:rPr lang="en-US" dirty="0"/>
              <a:t> </a:t>
            </a:r>
            <a:r>
              <a:rPr lang="en-US" dirty="0" err="1"/>
              <a:t>blandit</a:t>
            </a:r>
            <a:r>
              <a:rPr lang="en-US" dirty="0"/>
              <a:t>.</a:t>
            </a:r>
          </a:p>
          <a:p>
            <a:pPr marL="457200" indent="-457200">
              <a:buFont typeface="Arial" panose="020B0604020202020204" pitchFamily="34" charset="0"/>
              <a:buChar char="•"/>
            </a:pPr>
            <a:r>
              <a:rPr lang="en-US" dirty="0"/>
              <a:t>Proin </a:t>
            </a:r>
            <a:r>
              <a:rPr lang="en-US" dirty="0" err="1"/>
              <a:t>eget</a:t>
            </a:r>
            <a:r>
              <a:rPr lang="en-US" dirty="0"/>
              <a:t> </a:t>
            </a:r>
            <a:r>
              <a:rPr lang="en-US" dirty="0" err="1"/>
              <a:t>tortor</a:t>
            </a:r>
            <a:r>
              <a:rPr lang="en-US" dirty="0"/>
              <a:t> </a:t>
            </a:r>
            <a:r>
              <a:rPr lang="en-US" dirty="0" err="1"/>
              <a:t>risus</a:t>
            </a:r>
            <a:r>
              <a:rPr lang="en-US"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0" name="Picture 9">
            <a:extLst>
              <a:ext uri="{FF2B5EF4-FFF2-40B4-BE49-F238E27FC236}">
                <a16:creationId xmlns:a16="http://schemas.microsoft.com/office/drawing/2014/main" id="{EEB70982-BFE8-A345-992E-7EBA17B005B7}"/>
              </a:ext>
            </a:extLst>
          </p:cNvPr>
          <p:cNvPicPr>
            <a:picLocks noChangeAspect="1"/>
          </p:cNvPicPr>
          <p:nvPr userDrawn="1"/>
        </p:nvPicPr>
        <p:blipFill>
          <a:blip r:embed="rId2"/>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341617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0CA633-E76E-7B4D-B775-FF782415CA7C}"/>
              </a:ext>
            </a:extLst>
          </p:cNvPr>
          <p:cNvPicPr>
            <a:picLocks noChangeAspect="1"/>
          </p:cNvPicPr>
          <p:nvPr userDrawn="1"/>
        </p:nvPicPr>
        <p:blipFill>
          <a:blip r:embed="rId2"/>
          <a:stretch>
            <a:fillRect/>
          </a:stretch>
        </p:blipFill>
        <p:spPr>
          <a:xfrm>
            <a:off x="-19664" y="830004"/>
            <a:ext cx="6096000" cy="6350000"/>
          </a:xfrm>
          <a:prstGeom prst="rect">
            <a:avLst/>
          </a:prstGeom>
        </p:spPr>
      </p:pic>
      <p:sp>
        <p:nvSpPr>
          <p:cNvPr id="13" name="Text Placeholder 12">
            <a:extLst>
              <a:ext uri="{FF2B5EF4-FFF2-40B4-BE49-F238E27FC236}">
                <a16:creationId xmlns:a16="http://schemas.microsoft.com/office/drawing/2014/main" id="{6DEEA7C8-5B91-9446-9E3F-8AD099C6C744}"/>
              </a:ext>
            </a:extLst>
          </p:cNvPr>
          <p:cNvSpPr>
            <a:spLocks noGrp="1"/>
          </p:cNvSpPr>
          <p:nvPr>
            <p:ph type="body" sz="quarter" idx="10" hasCustomPrompt="1"/>
          </p:nvPr>
        </p:nvSpPr>
        <p:spPr>
          <a:xfrm>
            <a:off x="4116388" y="2097088"/>
            <a:ext cx="7632700" cy="4103687"/>
          </a:xfrm>
        </p:spPr>
        <p:txBody>
          <a:bodyPr>
            <a:normAutofit/>
          </a:bodyPr>
          <a:lstStyle>
            <a:lvl1pPr marL="0" indent="0">
              <a:buNone/>
              <a:defRPr sz="2800" b="1" i="0">
                <a:solidFill>
                  <a:schemeClr val="accent1"/>
                </a:solidFill>
                <a:latin typeface="+mn-lt"/>
                <a:ea typeface="IAS Ribbon Sans Bold" pitchFamily="2" charset="0"/>
              </a:defRPr>
            </a:lvl1pPr>
          </a:lstStyle>
          <a:p>
            <a:pPr lvl="0"/>
            <a:r>
              <a:rPr lang="en-GB" dirty="0"/>
              <a:t>Click to add subtitle</a:t>
            </a:r>
            <a:endParaRPr lang="en-US" dirty="0"/>
          </a:p>
        </p:txBody>
      </p:sp>
      <p:sp>
        <p:nvSpPr>
          <p:cNvPr id="16" name="Title 1">
            <a:extLst>
              <a:ext uri="{FF2B5EF4-FFF2-40B4-BE49-F238E27FC236}">
                <a16:creationId xmlns:a16="http://schemas.microsoft.com/office/drawing/2014/main" id="{C7B76CD7-5462-E949-A051-E9D81807286B}"/>
              </a:ext>
            </a:extLst>
          </p:cNvPr>
          <p:cNvSpPr>
            <a:spLocks noGrp="1"/>
          </p:cNvSpPr>
          <p:nvPr>
            <p:ph type="title"/>
          </p:nvPr>
        </p:nvSpPr>
        <p:spPr>
          <a:xfrm>
            <a:off x="4116391" y="441325"/>
            <a:ext cx="7632700" cy="1223964"/>
          </a:xfrm>
          <a:prstGeom prst="rect">
            <a:avLst/>
          </a:prstGeom>
        </p:spPr>
        <p:txBody>
          <a:bodyPr lIns="0" rIns="0" anchor="t"/>
          <a:lstStyle>
            <a:lvl1pPr>
              <a:defRPr>
                <a:latin typeface="+mj-lt"/>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46839244-55B1-A649-9A9A-7E659EE5CCA1}"/>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76114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14E1A-9F2E-1A48-988D-E71398454E65}"/>
              </a:ext>
            </a:extLst>
          </p:cNvPr>
          <p:cNvPicPr>
            <a:picLocks noChangeAspect="1"/>
          </p:cNvPicPr>
          <p:nvPr userDrawn="1"/>
        </p:nvPicPr>
        <p:blipFill>
          <a:blip r:embed="rId2"/>
          <a:srcRect/>
          <a:stretch/>
        </p:blipFill>
        <p:spPr>
          <a:xfrm>
            <a:off x="8261964" y="3232764"/>
            <a:ext cx="3949700" cy="3644900"/>
          </a:xfrm>
          <a:prstGeom prst="rect">
            <a:avLst/>
          </a:prstGeom>
        </p:spPr>
      </p:pic>
      <p:sp>
        <p:nvSpPr>
          <p:cNvPr id="11" name="TextBox 10">
            <a:extLst>
              <a:ext uri="{FF2B5EF4-FFF2-40B4-BE49-F238E27FC236}">
                <a16:creationId xmlns:a16="http://schemas.microsoft.com/office/drawing/2014/main" id="{5894CE0F-D4BC-9C48-9E55-800480CD1884}"/>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3" name="Title 1">
            <a:extLst>
              <a:ext uri="{FF2B5EF4-FFF2-40B4-BE49-F238E27FC236}">
                <a16:creationId xmlns:a16="http://schemas.microsoft.com/office/drawing/2014/main" id="{F3215FEC-0B57-9C45-8CB3-F5D19B65BEF3}"/>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7" name="TextBox 6">
            <a:extLst>
              <a:ext uri="{FF2B5EF4-FFF2-40B4-BE49-F238E27FC236}">
                <a16:creationId xmlns:a16="http://schemas.microsoft.com/office/drawing/2014/main" id="{221FAFFD-1963-C741-90CB-66192F2B4DF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0" name="TextBox 9">
            <a:extLst>
              <a:ext uri="{FF2B5EF4-FFF2-40B4-BE49-F238E27FC236}">
                <a16:creationId xmlns:a16="http://schemas.microsoft.com/office/drawing/2014/main" id="{4275BB66-3787-5A4B-8B7A-C2ACC59202F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BEBFCD2A-1ACA-2F4D-B612-6D7309D4B33B}"/>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150120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204DE9-AA04-C549-A2BF-A7EA2DE9D4C2}"/>
              </a:ext>
            </a:extLst>
          </p:cNvPr>
          <p:cNvPicPr>
            <a:picLocks noChangeAspect="1"/>
          </p:cNvPicPr>
          <p:nvPr userDrawn="1"/>
        </p:nvPicPr>
        <p:blipFill>
          <a:blip r:embed="rId2"/>
          <a:stretch>
            <a:fillRect/>
          </a:stretch>
        </p:blipFill>
        <p:spPr>
          <a:xfrm>
            <a:off x="6108527" y="520526"/>
            <a:ext cx="6096000" cy="63500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US" dirty="0" err="1"/>
              <a:t>Nulla</a:t>
            </a:r>
            <a:r>
              <a:rPr lang="en-US" dirty="0"/>
              <a:t> </a:t>
            </a:r>
            <a:r>
              <a:rPr lang="en-US" dirty="0" err="1"/>
              <a:t>quis</a:t>
            </a:r>
            <a:r>
              <a:rPr lang="en-US" dirty="0"/>
              <a:t> lorem </a:t>
            </a:r>
            <a:r>
              <a:rPr lang="en-US" dirty="0" err="1"/>
              <a:t>ut</a:t>
            </a:r>
            <a:r>
              <a:rPr lang="en-US" dirty="0"/>
              <a:t> libero </a:t>
            </a:r>
            <a:r>
              <a:rPr lang="en-US" dirty="0" err="1"/>
              <a:t>malesuada</a:t>
            </a:r>
            <a:r>
              <a:rPr lang="en-US" dirty="0"/>
              <a:t> </a:t>
            </a:r>
            <a:r>
              <a:rPr lang="en-US" dirty="0" err="1"/>
              <a:t>feugiat</a:t>
            </a:r>
            <a:r>
              <a:rPr lang="en-US" dirty="0"/>
              <a:t>. </a:t>
            </a:r>
            <a:r>
              <a:rPr lang="en-US" dirty="0" err="1"/>
              <a:t>Curabitur</a:t>
            </a:r>
            <a:r>
              <a:rPr lang="en-US" dirty="0"/>
              <a:t> non </a:t>
            </a:r>
            <a:r>
              <a:rPr lang="en-US" dirty="0" err="1"/>
              <a:t>nulla</a:t>
            </a:r>
            <a:r>
              <a:rPr lang="en-US" dirty="0"/>
              <a:t> sit </a:t>
            </a:r>
            <a:r>
              <a:rPr lang="en-US" dirty="0" err="1"/>
              <a:t>amet</a:t>
            </a:r>
            <a:r>
              <a:rPr lang="en-US" dirty="0"/>
              <a:t> </a:t>
            </a:r>
            <a:r>
              <a:rPr lang="en-US" dirty="0" err="1"/>
              <a:t>nisl</a:t>
            </a:r>
            <a:r>
              <a:rPr lang="en-US" dirty="0"/>
              <a:t> tempus convallis </a:t>
            </a:r>
            <a:r>
              <a:rPr lang="en-US" dirty="0" err="1"/>
              <a:t>quis</a:t>
            </a:r>
            <a:r>
              <a:rPr lang="en-US" dirty="0"/>
              <a:t> ac </a:t>
            </a:r>
            <a:r>
              <a:rPr lang="en-US" dirty="0" err="1"/>
              <a:t>lectus</a:t>
            </a:r>
            <a:r>
              <a:rPr lang="en-US" dirty="0"/>
              <a:t>.</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solidFill>
            <a:schemeClr val="accent2"/>
          </a:solidFill>
        </p:spPr>
        <p:txBody>
          <a:bodyPr anchor="ctr"/>
          <a:lstStyle>
            <a:lvl1pPr algn="ctr">
              <a:defRPr/>
            </a:lvl1pPr>
          </a:lstStyle>
          <a:p>
            <a:r>
              <a:rPr lang="en-US"/>
              <a:t>Click icon to add picture</a:t>
            </a:r>
            <a:endParaRPr lang="en-US" dirty="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rIns="0" anchor="b"/>
          <a:lstStyle/>
          <a:p>
            <a:r>
              <a:rPr lang="en-US"/>
              <a:t>Click to edit Master title style</a:t>
            </a:r>
            <a:endParaRPr lang="en-US" dirty="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7" name="Picture 16">
            <a:extLst>
              <a:ext uri="{FF2B5EF4-FFF2-40B4-BE49-F238E27FC236}">
                <a16:creationId xmlns:a16="http://schemas.microsoft.com/office/drawing/2014/main" id="{C711AE3F-CB92-6441-A3CD-212584E5A6C3}"/>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2205739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E45C9-C02C-1844-9412-AADF0DC02BDB}"/>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p:spPr>
        <p:txBody>
          <a:bodyPr anchor="t"/>
          <a:lstStyle>
            <a:lvl1pPr marL="0" indent="0">
              <a:buNone/>
              <a:defRPr/>
            </a:lvl1pPr>
          </a:lstStyle>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a:t>
            </a:r>
            <a:r>
              <a:rPr lang="en-GB" dirty="0" err="1"/>
              <a:t>Curabitur</a:t>
            </a:r>
            <a:r>
              <a:rPr lang="en-GB" dirty="0"/>
              <a:t> non </a:t>
            </a:r>
            <a:r>
              <a:rPr lang="en-GB" dirty="0" err="1"/>
              <a:t>nulla</a:t>
            </a:r>
            <a:r>
              <a:rPr lang="en-GB" dirty="0"/>
              <a:t> sit </a:t>
            </a:r>
            <a:r>
              <a:rPr lang="en-GB" dirty="0" err="1"/>
              <a:t>amet</a:t>
            </a:r>
            <a:r>
              <a:rPr lang="en-GB" dirty="0"/>
              <a:t> </a:t>
            </a:r>
            <a:r>
              <a:rPr lang="en-GB" dirty="0" err="1"/>
              <a:t>nisl</a:t>
            </a:r>
            <a:r>
              <a:rPr lang="en-GB" dirty="0"/>
              <a:t> tempus convallis </a:t>
            </a:r>
            <a:r>
              <a:rPr lang="en-GB" dirty="0" err="1"/>
              <a:t>quis</a:t>
            </a:r>
            <a:r>
              <a:rPr lang="en-GB" dirty="0"/>
              <a:t> ac </a:t>
            </a:r>
            <a:r>
              <a:rPr lang="en-GB" dirty="0" err="1"/>
              <a:t>lectus</a:t>
            </a:r>
            <a:r>
              <a:rPr lang="en-GB" dirty="0"/>
              <a:t>.</a:t>
            </a:r>
            <a:endParaRPr lang="en-US" dirty="0"/>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p:spPr>
        <p:txBody>
          <a:bodyPr/>
          <a:lstStyle>
            <a:lvl1pPr marL="0" indent="0">
              <a:buNone/>
              <a:defRPr/>
            </a:lvl1pPr>
          </a:lstStyle>
          <a:p>
            <a:pPr lvl="0"/>
            <a:r>
              <a:rPr lang="en-US"/>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anchor="b"/>
          <a:lstStyle/>
          <a:p>
            <a:r>
              <a:rPr lang="en-US"/>
              <a:t>Click to edit Master title style</a:t>
            </a:r>
            <a:endParaRPr lang="en-US" dirty="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4" name="Picture 13">
            <a:extLst>
              <a:ext uri="{FF2B5EF4-FFF2-40B4-BE49-F238E27FC236}">
                <a16:creationId xmlns:a16="http://schemas.microsoft.com/office/drawing/2014/main" id="{A3A68540-1E39-9940-9836-DCF829D4D0A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A22E31C-EEE8-E443-ACC1-EEE5AD7AEEA6}"/>
              </a:ext>
            </a:extLst>
          </p:cNvPr>
          <p:cNvPicPr>
            <a:picLocks noChangeAspect="1"/>
          </p:cNvPicPr>
          <p:nvPr userDrawn="1"/>
        </p:nvPicPr>
        <p:blipFill>
          <a:blip r:embed="rId2"/>
          <a:stretch>
            <a:fillRect/>
          </a:stretch>
        </p:blipFill>
        <p:spPr>
          <a:xfrm>
            <a:off x="8782664" y="4274164"/>
            <a:ext cx="3429000" cy="2603500"/>
          </a:xfrm>
          <a:prstGeom prst="rect">
            <a:avLst/>
          </a:prstGeom>
        </p:spPr>
      </p:pic>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p:spPr>
        <p:txBody>
          <a:bodyPr/>
          <a:lstStyle>
            <a:lvl1pPr marL="0" indent="0">
              <a:buNone/>
              <a:defRPr/>
            </a:lvl1pPr>
          </a:lstStyle>
          <a:p>
            <a:pPr lvl="0"/>
            <a:r>
              <a:rPr lang="en-US"/>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p:spPr>
        <p:txBody>
          <a:bodyPr/>
          <a:lstStyle>
            <a:lvl1pPr marL="0" indent="0">
              <a:buNone/>
              <a:defRPr/>
            </a:lvl1pPr>
          </a:lstStyle>
          <a:p>
            <a:pPr lvl="0"/>
            <a:r>
              <a:rPr lang="en-US"/>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29 July – 2 August · Montreal &amp;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rIns="0" anchor="t"/>
          <a:lstStyle/>
          <a:p>
            <a:r>
              <a:rPr lang="en-US"/>
              <a:t>Click to edit Master title style</a:t>
            </a:r>
            <a:endParaRPr lang="en-US" dirty="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r>
              <a:rPr lang="en-GB" sz="1000" kern="1200" dirty="0">
                <a:solidFill>
                  <a:schemeClr val="tx1"/>
                </a:solidFill>
                <a:effectLst/>
                <a:latin typeface="+mn-lt"/>
                <a:ea typeface="+mn-ea"/>
                <a:cs typeface="+mn-cs"/>
              </a:rPr>
              <a:t>#AIDS2022</a:t>
            </a:r>
          </a:p>
        </p:txBody>
      </p:sp>
      <p:pic>
        <p:nvPicPr>
          <p:cNvPr id="13" name="Picture 12">
            <a:extLst>
              <a:ext uri="{FF2B5EF4-FFF2-40B4-BE49-F238E27FC236}">
                <a16:creationId xmlns:a16="http://schemas.microsoft.com/office/drawing/2014/main" id="{02C49D09-C2A6-DA4E-BB2C-C8BAD7812BED}"/>
              </a:ext>
            </a:extLst>
          </p:cNvPr>
          <p:cNvPicPr>
            <a:picLocks noChangeAspect="1"/>
          </p:cNvPicPr>
          <p:nvPr userDrawn="1"/>
        </p:nvPicPr>
        <p:blipFill>
          <a:blip r:embed="rId3"/>
          <a:stretch>
            <a:fillRect/>
          </a:stretch>
        </p:blipFill>
        <p:spPr>
          <a:xfrm>
            <a:off x="255556" y="154944"/>
            <a:ext cx="1831216" cy="1196446"/>
          </a:xfrm>
          <a:prstGeom prst="rect">
            <a:avLst/>
          </a:prstGeom>
        </p:spPr>
      </p:pic>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2917" y="2097087"/>
            <a:ext cx="11306175" cy="4103688"/>
          </a:xfrm>
          <a:prstGeom prst="rect">
            <a:avLst/>
          </a:prstGeom>
        </p:spPr>
        <p:txBody>
          <a:bodyPr vert="horz" lIns="0" tIns="0" rIns="0" bIns="0" rtlCol="0">
            <a:normAutofit/>
          </a:bodyPr>
          <a:lstStyle/>
          <a:p>
            <a:pPr lvl="0"/>
            <a:r>
              <a:rPr lang="en-GB" dirty="0" err="1"/>
              <a:t>Vivamus</a:t>
            </a:r>
            <a:r>
              <a:rPr lang="en-GB" dirty="0"/>
              <a:t> </a:t>
            </a:r>
            <a:r>
              <a:rPr lang="en-GB" dirty="0" err="1"/>
              <a:t>suscipit</a:t>
            </a:r>
            <a:r>
              <a:rPr lang="en-GB" dirty="0"/>
              <a:t> </a:t>
            </a:r>
            <a:r>
              <a:rPr lang="en-GB" dirty="0" err="1"/>
              <a:t>tortor</a:t>
            </a:r>
            <a:r>
              <a:rPr lang="en-GB" dirty="0"/>
              <a:t> </a:t>
            </a:r>
            <a:r>
              <a:rPr lang="en-GB" dirty="0" err="1"/>
              <a:t>eget</a:t>
            </a:r>
            <a:r>
              <a:rPr lang="en-GB" dirty="0"/>
              <a:t> </a:t>
            </a:r>
            <a:r>
              <a:rPr lang="en-GB" dirty="0" err="1"/>
              <a:t>felis</a:t>
            </a:r>
            <a:r>
              <a:rPr lang="en-GB" dirty="0"/>
              <a:t> </a:t>
            </a:r>
            <a:r>
              <a:rPr lang="en-GB" dirty="0" err="1"/>
              <a:t>porttitor</a:t>
            </a:r>
            <a:r>
              <a:rPr lang="en-GB" dirty="0"/>
              <a:t> </a:t>
            </a:r>
            <a:r>
              <a:rPr lang="en-GB" dirty="0" err="1"/>
              <a:t>volutpat</a:t>
            </a:r>
            <a:r>
              <a:rPr lang="en-GB" dirty="0"/>
              <a:t>. </a:t>
            </a:r>
            <a:r>
              <a:rPr lang="en-GB" dirty="0" err="1"/>
              <a:t>Curabitur</a:t>
            </a:r>
            <a:r>
              <a:rPr lang="en-GB" dirty="0"/>
              <a:t> </a:t>
            </a:r>
            <a:r>
              <a:rPr lang="en-GB" dirty="0" err="1"/>
              <a:t>arcu</a:t>
            </a:r>
            <a:r>
              <a:rPr lang="en-GB" dirty="0"/>
              <a:t> </a:t>
            </a:r>
            <a:r>
              <a:rPr lang="en-GB" dirty="0" err="1"/>
              <a:t>erat</a:t>
            </a:r>
            <a:r>
              <a:rPr lang="en-GB" dirty="0"/>
              <a:t>, </a:t>
            </a:r>
            <a:r>
              <a:rPr lang="en-GB" dirty="0" err="1"/>
              <a:t>accumsan</a:t>
            </a:r>
            <a:r>
              <a:rPr lang="en-GB" dirty="0"/>
              <a:t> id </a:t>
            </a:r>
            <a:r>
              <a:rPr lang="en-GB" dirty="0" err="1"/>
              <a:t>imperdiet</a:t>
            </a:r>
            <a:r>
              <a:rPr lang="en-GB" dirty="0"/>
              <a:t> et, </a:t>
            </a:r>
            <a:r>
              <a:rPr lang="en-GB" dirty="0" err="1"/>
              <a:t>porttitor</a:t>
            </a:r>
            <a:r>
              <a:rPr lang="en-GB" dirty="0"/>
              <a:t> at sem.</a:t>
            </a:r>
          </a:p>
          <a:p>
            <a:pPr lvl="0"/>
            <a:r>
              <a:rPr lang="en-GB" dirty="0" err="1"/>
              <a:t>Nulla</a:t>
            </a:r>
            <a:r>
              <a:rPr lang="en-GB" dirty="0"/>
              <a:t> </a:t>
            </a:r>
            <a:r>
              <a:rPr lang="en-GB" dirty="0" err="1"/>
              <a:t>quis</a:t>
            </a:r>
            <a:r>
              <a:rPr lang="en-GB" dirty="0"/>
              <a:t> lorem </a:t>
            </a:r>
            <a:r>
              <a:rPr lang="en-GB" dirty="0" err="1"/>
              <a:t>ut</a:t>
            </a:r>
            <a:r>
              <a:rPr lang="en-GB" dirty="0"/>
              <a:t> libero </a:t>
            </a:r>
            <a:r>
              <a:rPr lang="en-GB" dirty="0" err="1"/>
              <a:t>malesuada</a:t>
            </a:r>
            <a:r>
              <a:rPr lang="en-GB" dirty="0"/>
              <a:t> </a:t>
            </a:r>
            <a:r>
              <a:rPr lang="en-GB" dirty="0" err="1"/>
              <a:t>feugiat</a:t>
            </a:r>
            <a:r>
              <a:rPr lang="en-GB" dirty="0"/>
              <a:t>. Vestibulum ac </a:t>
            </a:r>
            <a:r>
              <a:rPr lang="en-GB" dirty="0" err="1"/>
              <a:t>diam</a:t>
            </a:r>
            <a:r>
              <a:rPr lang="en-GB" dirty="0"/>
              <a:t> sit </a:t>
            </a:r>
            <a:r>
              <a:rPr lang="en-GB" dirty="0" err="1"/>
              <a:t>amet</a:t>
            </a:r>
            <a:r>
              <a:rPr lang="en-GB" dirty="0"/>
              <a:t> </a:t>
            </a:r>
            <a:r>
              <a:rPr lang="en-GB" dirty="0" err="1"/>
              <a:t>quam</a:t>
            </a:r>
            <a:r>
              <a:rPr lang="en-GB" dirty="0"/>
              <a:t> </a:t>
            </a:r>
            <a:r>
              <a:rPr lang="en-GB" dirty="0" err="1"/>
              <a:t>vehicula</a:t>
            </a:r>
            <a:r>
              <a:rPr lang="en-GB" dirty="0"/>
              <a:t> </a:t>
            </a:r>
            <a:r>
              <a:rPr lang="en-GB" dirty="0" err="1"/>
              <a:t>elementum</a:t>
            </a:r>
            <a:r>
              <a:rPr lang="en-GB" dirty="0"/>
              <a:t> </a:t>
            </a:r>
            <a:r>
              <a:rPr lang="en-GB" dirty="0" err="1"/>
              <a:t>sed</a:t>
            </a:r>
            <a:r>
              <a:rPr lang="en-GB" dirty="0"/>
              <a:t> sit </a:t>
            </a:r>
            <a:r>
              <a:rPr lang="en-GB" dirty="0" err="1"/>
              <a:t>amet</a:t>
            </a:r>
            <a:r>
              <a:rPr lang="en-GB" dirty="0"/>
              <a:t> </a:t>
            </a:r>
            <a:r>
              <a:rPr lang="en-GB" dirty="0" err="1"/>
              <a:t>dui.Click</a:t>
            </a:r>
            <a:r>
              <a:rPr lang="en-GB" dirty="0"/>
              <a:t> to edit Master text styles</a:t>
            </a:r>
          </a:p>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Placeholder 9">
            <a:extLst>
              <a:ext uri="{FF2B5EF4-FFF2-40B4-BE49-F238E27FC236}">
                <a16:creationId xmlns:a16="http://schemas.microsoft.com/office/drawing/2014/main" id="{4C1DE39C-A624-6245-8B93-DA3654240756}"/>
              </a:ext>
            </a:extLst>
          </p:cNvPr>
          <p:cNvSpPr>
            <a:spLocks noGrp="1"/>
          </p:cNvSpPr>
          <p:nvPr>
            <p:ph type="title"/>
          </p:nvPr>
        </p:nvSpPr>
        <p:spPr>
          <a:xfrm>
            <a:off x="4114800" y="441324"/>
            <a:ext cx="7632000" cy="1221875"/>
          </a:xfrm>
          <a:prstGeom prst="rect">
            <a:avLst/>
          </a:prstGeom>
        </p:spPr>
        <p:txBody>
          <a:bodyPr vert="horz" lIns="0" tIns="0" rIns="0" bIns="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58581792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3" r:id="rId3"/>
    <p:sldLayoutId id="2147483677" r:id="rId4"/>
    <p:sldLayoutId id="2147483671" r:id="rId5"/>
    <p:sldLayoutId id="2147483672" r:id="rId6"/>
    <p:sldLayoutId id="2147483664" r:id="rId7"/>
    <p:sldLayoutId id="2147483667" r:id="rId8"/>
    <p:sldLayoutId id="2147483665" r:id="rId9"/>
    <p:sldLayoutId id="2147483668" r:id="rId10"/>
    <p:sldLayoutId id="2147483674" r:id="rId11"/>
    <p:sldLayoutId id="2147483675" r:id="rId12"/>
    <p:sldLayoutId id="2147483678" r:id="rId13"/>
    <p:sldLayoutId id="2147483679" r:id="rId14"/>
    <p:sldLayoutId id="2147483670" r:id="rId15"/>
    <p:sldLayoutId id="2147483676" r:id="rId16"/>
  </p:sldLayoutIdLst>
  <p:txStyles>
    <p:title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43FCC-9810-5A40-BD99-79D9BA351B05}"/>
              </a:ext>
            </a:extLst>
          </p:cNvPr>
          <p:cNvSpPr>
            <a:spLocks noGrp="1"/>
          </p:cNvSpPr>
          <p:nvPr>
            <p:ph type="title"/>
          </p:nvPr>
        </p:nvSpPr>
        <p:spPr>
          <a:xfrm>
            <a:off x="4082902" y="3107656"/>
            <a:ext cx="7386855" cy="1906177"/>
          </a:xfrm>
        </p:spPr>
        <p:txBody>
          <a:bodyPr>
            <a:noAutofit/>
          </a:bodyPr>
          <a:lstStyle/>
          <a:p>
            <a:r>
              <a:rPr lang="en-US" sz="2800" noProof="0" dirty="0">
                <a:latin typeface="+mj-lt"/>
              </a:rPr>
              <a:t>Predictors of high viral load among adult HIV recipients of care in Zambia, 2021: A cross-sectional analysis of HIV case-based surveillance data</a:t>
            </a:r>
            <a:endParaRPr lang="en-GB" sz="2800" noProof="0" dirty="0"/>
          </a:p>
        </p:txBody>
      </p:sp>
      <p:sp>
        <p:nvSpPr>
          <p:cNvPr id="3" name="Text Placeholder 2">
            <a:extLst>
              <a:ext uri="{FF2B5EF4-FFF2-40B4-BE49-F238E27FC236}">
                <a16:creationId xmlns:a16="http://schemas.microsoft.com/office/drawing/2014/main" id="{583E17C1-788B-8242-9BB1-6B5637005F08}"/>
              </a:ext>
            </a:extLst>
          </p:cNvPr>
          <p:cNvSpPr>
            <a:spLocks noGrp="1"/>
          </p:cNvSpPr>
          <p:nvPr>
            <p:ph type="body" sz="quarter" idx="10"/>
          </p:nvPr>
        </p:nvSpPr>
        <p:spPr>
          <a:xfrm>
            <a:off x="4082902" y="1980228"/>
            <a:ext cx="7901763" cy="971693"/>
          </a:xfrm>
        </p:spPr>
        <p:txBody>
          <a:bodyPr>
            <a:noAutofit/>
          </a:bodyPr>
          <a:lstStyle/>
          <a:p>
            <a:r>
              <a:rPr lang="en-US" dirty="0">
                <a:latin typeface="+mj-lt"/>
              </a:rPr>
              <a:t>Track C: Epidemiology and prevention science</a:t>
            </a:r>
          </a:p>
        </p:txBody>
      </p:sp>
      <p:sp>
        <p:nvSpPr>
          <p:cNvPr id="4" name="Text Placeholder 3">
            <a:extLst>
              <a:ext uri="{FF2B5EF4-FFF2-40B4-BE49-F238E27FC236}">
                <a16:creationId xmlns:a16="http://schemas.microsoft.com/office/drawing/2014/main" id="{1D540861-3520-0A4D-9A4B-9F2AF674CEDB}"/>
              </a:ext>
            </a:extLst>
          </p:cNvPr>
          <p:cNvSpPr>
            <a:spLocks noGrp="1"/>
          </p:cNvSpPr>
          <p:nvPr>
            <p:ph type="body" sz="quarter" idx="11"/>
          </p:nvPr>
        </p:nvSpPr>
        <p:spPr>
          <a:xfrm>
            <a:off x="4082902" y="1118191"/>
            <a:ext cx="7458858" cy="651713"/>
          </a:xfrm>
        </p:spPr>
        <p:txBody>
          <a:bodyPr>
            <a:normAutofit/>
          </a:bodyPr>
          <a:lstStyle/>
          <a:p>
            <a:r>
              <a:rPr lang="en-GB" dirty="0"/>
              <a:t>Sulani Nyimbili, Centre for Infectious Disease Research in Zambia (CIDRZ)</a:t>
            </a:r>
          </a:p>
        </p:txBody>
      </p:sp>
    </p:spTree>
    <p:extLst>
      <p:ext uri="{BB962C8B-B14F-4D97-AF65-F5344CB8AC3E}">
        <p14:creationId xmlns:p14="http://schemas.microsoft.com/office/powerpoint/2010/main" val="186085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119752-914D-E632-7319-096D596AAD63}"/>
              </a:ext>
            </a:extLst>
          </p:cNvPr>
          <p:cNvGraphicFramePr>
            <a:graphicFrameLocks noGrp="1"/>
          </p:cNvGraphicFramePr>
          <p:nvPr>
            <p:extLst>
              <p:ext uri="{D42A27DB-BD31-4B8C-83A1-F6EECF244321}">
                <p14:modId xmlns:p14="http://schemas.microsoft.com/office/powerpoint/2010/main" val="1177884656"/>
              </p:ext>
            </p:extLst>
          </p:nvPr>
        </p:nvGraphicFramePr>
        <p:xfrm>
          <a:off x="383823" y="1325587"/>
          <a:ext cx="11627555" cy="4216012"/>
        </p:xfrm>
        <a:graphic>
          <a:graphicData uri="http://schemas.openxmlformats.org/drawingml/2006/table">
            <a:tbl>
              <a:tblPr firstRow="1" firstCol="1" bandRow="1">
                <a:tableStyleId>{69012ECD-51FC-41F1-AA8D-1B2483CD663E}</a:tableStyleId>
              </a:tblPr>
              <a:tblGrid>
                <a:gridCol w="1930067">
                  <a:extLst>
                    <a:ext uri="{9D8B030D-6E8A-4147-A177-3AD203B41FA5}">
                      <a16:colId xmlns:a16="http://schemas.microsoft.com/office/drawing/2014/main" val="2115403378"/>
                    </a:ext>
                  </a:extLst>
                </a:gridCol>
                <a:gridCol w="298452">
                  <a:extLst>
                    <a:ext uri="{9D8B030D-6E8A-4147-A177-3AD203B41FA5}">
                      <a16:colId xmlns:a16="http://schemas.microsoft.com/office/drawing/2014/main" val="1524917975"/>
                    </a:ext>
                  </a:extLst>
                </a:gridCol>
                <a:gridCol w="2101505">
                  <a:extLst>
                    <a:ext uri="{9D8B030D-6E8A-4147-A177-3AD203B41FA5}">
                      <a16:colId xmlns:a16="http://schemas.microsoft.com/office/drawing/2014/main" val="335088333"/>
                    </a:ext>
                  </a:extLst>
                </a:gridCol>
                <a:gridCol w="2251612">
                  <a:extLst>
                    <a:ext uri="{9D8B030D-6E8A-4147-A177-3AD203B41FA5}">
                      <a16:colId xmlns:a16="http://schemas.microsoft.com/office/drawing/2014/main" val="259967221"/>
                    </a:ext>
                  </a:extLst>
                </a:gridCol>
                <a:gridCol w="2089959">
                  <a:extLst>
                    <a:ext uri="{9D8B030D-6E8A-4147-A177-3AD203B41FA5}">
                      <a16:colId xmlns:a16="http://schemas.microsoft.com/office/drawing/2014/main" val="3353325767"/>
                    </a:ext>
                  </a:extLst>
                </a:gridCol>
                <a:gridCol w="1132191">
                  <a:extLst>
                    <a:ext uri="{9D8B030D-6E8A-4147-A177-3AD203B41FA5}">
                      <a16:colId xmlns:a16="http://schemas.microsoft.com/office/drawing/2014/main" val="93751677"/>
                    </a:ext>
                  </a:extLst>
                </a:gridCol>
                <a:gridCol w="1823769">
                  <a:extLst>
                    <a:ext uri="{9D8B030D-6E8A-4147-A177-3AD203B41FA5}">
                      <a16:colId xmlns:a16="http://schemas.microsoft.com/office/drawing/2014/main" val="1965853763"/>
                    </a:ext>
                  </a:extLst>
                </a:gridCol>
              </a:tblGrid>
              <a:tr h="576035">
                <a:tc gridSpan="2">
                  <a:txBody>
                    <a:bodyPr/>
                    <a:lstStyle/>
                    <a:p>
                      <a:pPr algn="ctr">
                        <a:lnSpc>
                          <a:spcPct val="107000"/>
                        </a:lnSpc>
                        <a:spcAft>
                          <a:spcPts val="800"/>
                        </a:spcAft>
                      </a:pPr>
                      <a:r>
                        <a:rPr lang="en-US" sz="1800" dirty="0">
                          <a:effectLst/>
                        </a:rPr>
                        <a:t>Characteristics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ct val="107000"/>
                        </a:lnSpc>
                        <a:spcAft>
                          <a:spcPts val="800"/>
                        </a:spcAft>
                      </a:pPr>
                      <a:r>
                        <a:rPr lang="en-US" sz="1700" dirty="0">
                          <a:effectLst/>
                        </a:rPr>
                        <a:t>N</a:t>
                      </a:r>
                    </a:p>
                    <a:p>
                      <a:pPr algn="ctr">
                        <a:lnSpc>
                          <a:spcPct val="107000"/>
                        </a:lnSpc>
                        <a:spcAft>
                          <a:spcPts val="800"/>
                        </a:spcAft>
                      </a:pPr>
                      <a:r>
                        <a:rPr lang="en-US" sz="1700" dirty="0">
                          <a:effectLst/>
                        </a:rPr>
                        <a:t>(% of total)</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800" dirty="0">
                          <a:effectLst/>
                        </a:rPr>
                        <a:t>N</a:t>
                      </a:r>
                    </a:p>
                    <a:p>
                      <a:pPr algn="ctr">
                        <a:lnSpc>
                          <a:spcPct val="107000"/>
                        </a:lnSpc>
                        <a:spcAft>
                          <a:spcPts val="800"/>
                        </a:spcAft>
                      </a:pPr>
                      <a:r>
                        <a:rPr lang="en-US" sz="1800" dirty="0">
                          <a:effectLst/>
                        </a:rPr>
                        <a:t>(% of total)</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1800" dirty="0">
                          <a:effectLst/>
                        </a:rPr>
                        <a:t>Suppressed</a:t>
                      </a:r>
                    </a:p>
                    <a:p>
                      <a:pPr algn="ctr">
                        <a:lnSpc>
                          <a:spcPct val="107000"/>
                        </a:lnSpc>
                        <a:spcAft>
                          <a:spcPts val="800"/>
                        </a:spcAft>
                      </a:pPr>
                      <a:r>
                        <a:rPr lang="en-US" sz="1800" dirty="0">
                          <a:effectLst/>
                        </a:rPr>
                        <a:t>(Low)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US" sz="1800" dirty="0">
                          <a:effectLst/>
                        </a:rPr>
                        <a:t>Unsuppressed</a:t>
                      </a:r>
                    </a:p>
                    <a:p>
                      <a:pPr algn="ctr">
                        <a:lnSpc>
                          <a:spcPct val="107000"/>
                        </a:lnSpc>
                        <a:spcAft>
                          <a:spcPts val="800"/>
                        </a:spcAft>
                      </a:pPr>
                      <a:r>
                        <a:rPr lang="en-US" sz="1800" dirty="0">
                          <a:effectLst/>
                        </a:rPr>
                        <a:t> (High) VL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07000"/>
                        </a:lnSpc>
                        <a:spcAft>
                          <a:spcPts val="800"/>
                        </a:spcAft>
                      </a:pPr>
                      <a:r>
                        <a:rPr lang="en-US" sz="1800" dirty="0">
                          <a:effectLst/>
                        </a:rPr>
                        <a:t>Multivariable analysis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58917848"/>
                  </a:ext>
                </a:extLst>
              </a:tr>
              <a:tr h="352691">
                <a:tc gridSpan="2">
                  <a:txBody>
                    <a:bodyPr/>
                    <a:lstStyle/>
                    <a:p>
                      <a:pPr>
                        <a:lnSpc>
                          <a:spcPct val="107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hMerge="1">
                  <a:txBody>
                    <a:bodyPr/>
                    <a:lstStyle/>
                    <a:p>
                      <a:pPr algn="ctr">
                        <a:lnSpc>
                          <a:spcPct val="107000"/>
                        </a:lnSpc>
                        <a:spcAft>
                          <a:spcPts val="800"/>
                        </a:spcAft>
                      </a:pPr>
                      <a:r>
                        <a:rPr lang="en-US" sz="1600" b="1" dirty="0">
                          <a:effectLst/>
                        </a:rPr>
                        <a:t>531,864</a:t>
                      </a:r>
                      <a:endParaRPr lang="en-US" sz="32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US" sz="1800" b="1" dirty="0">
                          <a:effectLst/>
                        </a:rPr>
                        <a:t>531,864</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b="1" dirty="0">
                          <a:effectLst/>
                        </a:rPr>
                        <a:t>513,324 (96.51)</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b="1" dirty="0">
                          <a:effectLst/>
                        </a:rPr>
                        <a:t>18,540 (03.49)</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b="1" dirty="0">
                          <a:effectLst/>
                        </a:rPr>
                        <a:t>AOR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b="1" dirty="0">
                          <a:effectLst/>
                        </a:rPr>
                        <a:t>AOR (95% CI)</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3261152869"/>
                  </a:ext>
                </a:extLst>
              </a:tr>
              <a:tr h="297192">
                <a:tc gridSpan="3">
                  <a:txBody>
                    <a:bodyPr/>
                    <a:lstStyle/>
                    <a:p>
                      <a:pPr>
                        <a:lnSpc>
                          <a:spcPct val="107000"/>
                        </a:lnSpc>
                        <a:spcAft>
                          <a:spcPts val="800"/>
                        </a:spcAft>
                      </a:pPr>
                      <a:r>
                        <a:rPr lang="en-US" sz="1800" dirty="0">
                          <a:solidFill>
                            <a:schemeClr val="bg1"/>
                          </a:solidFill>
                          <a:effectLst/>
                        </a:rPr>
                        <a:t>Duration on ART (months)</a:t>
                      </a:r>
                      <a:endParaRPr lang="en-US"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solidFill>
                  </a:tcPr>
                </a:tc>
                <a:tc hMerge="1">
                  <a:txBody>
                    <a:bodyPr/>
                    <a:lstStyle/>
                    <a:p>
                      <a:endParaRPr lang="en-US"/>
                    </a:p>
                  </a:txBody>
                  <a:tcPr/>
                </a:tc>
                <a:tc hMerge="1">
                  <a:txBody>
                    <a:bodyPr/>
                    <a:lstStyle/>
                    <a:p>
                      <a:pPr>
                        <a:lnSpc>
                          <a:spcPct val="107000"/>
                        </a:lnSpc>
                        <a:spcAft>
                          <a:spcPts val="800"/>
                        </a:spcAft>
                      </a:pPr>
                      <a:endParaRPr lang="en-US" sz="2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1"/>
                    </a:solidFill>
                  </a:tcPr>
                </a:tc>
                <a:tc>
                  <a:txBody>
                    <a:bodyPr/>
                    <a:lstStyle/>
                    <a:p>
                      <a:pPr algn="ctr">
                        <a:lnSpc>
                          <a:spcPct val="107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800" dirty="0">
                          <a:effectLst/>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1"/>
                    </a:solidFill>
                  </a:tcPr>
                </a:tc>
                <a:extLst>
                  <a:ext uri="{0D108BD9-81ED-4DB2-BD59-A6C34878D82A}">
                    <a16:rowId xmlns:a16="http://schemas.microsoft.com/office/drawing/2014/main" val="2490128463"/>
                  </a:ext>
                </a:extLst>
              </a:tr>
              <a:tr h="29719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1800" b="1" kern="1200" dirty="0">
                          <a:solidFill>
                            <a:schemeClr val="tx1"/>
                          </a:solidFill>
                          <a:effectLst/>
                          <a:latin typeface="+mn-lt"/>
                          <a:ea typeface="Calibri" panose="020F0502020204030204" pitchFamily="34" charset="0"/>
                          <a:cs typeface="Arial" panose="020B0604020202020204" pitchFamily="34" charset="0"/>
                        </a:rPr>
                        <a:t>37-48</a:t>
                      </a:r>
                      <a:endParaRPr lang="en-US" sz="1800" b="1" kern="1200" dirty="0">
                        <a:solidFill>
                          <a:schemeClr val="tx1"/>
                        </a:solidFill>
                        <a:effectLst/>
                        <a:latin typeface="+mn-lt"/>
                        <a:ea typeface="Calibri" panose="020F0502020204030204" pitchFamily="34" charset="0"/>
                        <a:cs typeface="Arial" panose="020B0604020202020204" pitchFamily="34" charset="0"/>
                      </a:endParaRPr>
                    </a:p>
                  </a:txBody>
                  <a:tcPr marL="77393" marR="77393"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rPr>
                        <a:t>     66,170 (12.44)</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pPr algn="ctr">
                        <a:lnSpc>
                          <a:spcPct val="107000"/>
                        </a:lnSpc>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800" dirty="0">
                          <a:effectLst/>
                          <a:latin typeface="+mn-lt"/>
                        </a:rPr>
                        <a:t>   63,857 (12.44)</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2,313 (03.50)</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1.00</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ref</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825676028"/>
                  </a:ext>
                </a:extLst>
              </a:tr>
              <a:tr h="297192">
                <a:tc>
                  <a:txBody>
                    <a:bodyPr/>
                    <a:lstStyle/>
                    <a:p>
                      <a:pPr algn="ctr">
                        <a:lnSpc>
                          <a:spcPct val="107000"/>
                        </a:lnSpc>
                        <a:spcAft>
                          <a:spcPts val="800"/>
                        </a:spcAft>
                      </a:pPr>
                      <a:r>
                        <a:rPr lang="en-ZA" sz="1800" b="1" dirty="0">
                          <a:effectLst/>
                          <a:latin typeface="+mn-lt"/>
                          <a:ea typeface="Calibri" panose="020F0502020204030204" pitchFamily="34" charset="0"/>
                          <a:cs typeface="Arial" panose="020B0604020202020204" pitchFamily="34" charset="0"/>
                        </a:rPr>
                        <a:t>&lt;12</a:t>
                      </a:r>
                      <a:endParaRPr lang="en-US" sz="1800" b="1" dirty="0">
                        <a:effectLst/>
                        <a:latin typeface="+mn-lt"/>
                        <a:ea typeface="Calibri" panose="020F0502020204030204" pitchFamily="34" charset="0"/>
                        <a:cs typeface="Arial" panose="020B0604020202020204" pitchFamily="34" charset="0"/>
                      </a:endParaRPr>
                    </a:p>
                  </a:txBody>
                  <a:tcPr marL="77393" marR="77393"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rPr>
                        <a:t>     28,596 (05.38)</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pPr algn="ctr">
                        <a:lnSpc>
                          <a:spcPct val="107000"/>
                        </a:lnSpc>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800" dirty="0">
                          <a:effectLst/>
                          <a:latin typeface="+mn-lt"/>
                        </a:rPr>
                        <a:t>  25,938 (90.70)</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2,658 (09.30)</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b="0" dirty="0">
                          <a:solidFill>
                            <a:srgbClr val="FF0000"/>
                          </a:solidFill>
                          <a:effectLst/>
                          <a:latin typeface="+mn-lt"/>
                        </a:rPr>
                        <a:t>2.76</a:t>
                      </a:r>
                      <a:endParaRPr lang="en-US" sz="18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b="0" dirty="0">
                          <a:solidFill>
                            <a:srgbClr val="FF0000"/>
                          </a:solidFill>
                          <a:effectLst/>
                          <a:latin typeface="+mn-lt"/>
                        </a:rPr>
                        <a:t>2.60-2.92</a:t>
                      </a:r>
                      <a:endParaRPr lang="en-US" sz="18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073100431"/>
                  </a:ext>
                </a:extLst>
              </a:tr>
              <a:tr h="297192">
                <a:tc>
                  <a:txBody>
                    <a:bodyPr/>
                    <a:lstStyle/>
                    <a:p>
                      <a:pPr algn="ctr">
                        <a:lnSpc>
                          <a:spcPct val="107000"/>
                        </a:lnSpc>
                        <a:spcAft>
                          <a:spcPts val="800"/>
                        </a:spcAft>
                      </a:pPr>
                      <a:r>
                        <a:rPr lang="en-US" sz="1800" b="1" dirty="0">
                          <a:effectLst/>
                          <a:latin typeface="+mn-lt"/>
                        </a:rPr>
                        <a:t>12 </a:t>
                      </a:r>
                      <a:endParaRPr lang="en-US" sz="1800" b="1" dirty="0">
                        <a:effectLst/>
                        <a:latin typeface="+mn-lt"/>
                        <a:ea typeface="Calibri" panose="020F0502020204030204" pitchFamily="34" charset="0"/>
                        <a:cs typeface="Arial" panose="020B0604020202020204" pitchFamily="34" charset="0"/>
                      </a:endParaRPr>
                    </a:p>
                  </a:txBody>
                  <a:tcPr marL="77393" marR="77393"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rPr>
                        <a:t>     6,341 (01.19)</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pPr algn="ctr">
                        <a:lnSpc>
                          <a:spcPct val="107000"/>
                        </a:lnSpc>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800" dirty="0">
                          <a:effectLst/>
                          <a:latin typeface="+mn-lt"/>
                        </a:rPr>
                        <a:t>  5,951 (93.85)</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    390  (06.15)</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b="0" dirty="0">
                          <a:solidFill>
                            <a:srgbClr val="FF0000"/>
                          </a:solidFill>
                          <a:effectLst/>
                          <a:latin typeface="+mn-lt"/>
                        </a:rPr>
                        <a:t>1.73</a:t>
                      </a:r>
                      <a:endParaRPr lang="en-US" sz="18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b="0" dirty="0">
                          <a:solidFill>
                            <a:srgbClr val="FF0000"/>
                          </a:solidFill>
                          <a:effectLst/>
                          <a:latin typeface="+mn-lt"/>
                        </a:rPr>
                        <a:t>1.55-1.94</a:t>
                      </a:r>
                      <a:endParaRPr lang="en-US" sz="18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4065472056"/>
                  </a:ext>
                </a:extLst>
              </a:tr>
              <a:tr h="297192">
                <a:tc>
                  <a:txBody>
                    <a:bodyPr/>
                    <a:lstStyle/>
                    <a:p>
                      <a:pPr algn="ctr">
                        <a:lnSpc>
                          <a:spcPct val="107000"/>
                        </a:lnSpc>
                        <a:spcAft>
                          <a:spcPts val="800"/>
                        </a:spcAft>
                      </a:pPr>
                      <a:r>
                        <a:rPr lang="en-ZA" sz="1800" b="1" dirty="0">
                          <a:effectLst/>
                          <a:latin typeface="+mn-lt"/>
                          <a:ea typeface="Calibri" panose="020F0502020204030204" pitchFamily="34" charset="0"/>
                          <a:cs typeface="Arial" panose="020B0604020202020204" pitchFamily="34" charset="0"/>
                        </a:rPr>
                        <a:t> 13-24 </a:t>
                      </a:r>
                      <a:endParaRPr lang="en-US" sz="1800" b="1" dirty="0">
                        <a:effectLst/>
                        <a:latin typeface="+mn-lt"/>
                        <a:ea typeface="Calibri" panose="020F0502020204030204" pitchFamily="34" charset="0"/>
                        <a:cs typeface="Arial" panose="020B0604020202020204" pitchFamily="34" charset="0"/>
                      </a:endParaRPr>
                    </a:p>
                  </a:txBody>
                  <a:tcPr marL="77393" marR="77393"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rPr>
                        <a:t>     72,031 (13.54)</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pPr algn="ctr">
                        <a:lnSpc>
                          <a:spcPct val="107000"/>
                        </a:lnSpc>
                        <a:spcAft>
                          <a:spcPts val="800"/>
                        </a:spcAft>
                      </a:pPr>
                      <a:endParaRPr lang="en-US" sz="2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800" dirty="0">
                          <a:effectLst/>
                          <a:latin typeface="+mn-lt"/>
                        </a:rPr>
                        <a:t> 68,823 (95.55)</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3,208 (04.45)</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b="0" dirty="0">
                          <a:solidFill>
                            <a:srgbClr val="FF0000"/>
                          </a:solidFill>
                          <a:effectLst/>
                          <a:latin typeface="+mn-lt"/>
                        </a:rPr>
                        <a:t>1.25</a:t>
                      </a:r>
                      <a:endParaRPr lang="en-US" sz="18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b="0" dirty="0">
                          <a:solidFill>
                            <a:srgbClr val="FF0000"/>
                          </a:solidFill>
                          <a:effectLst/>
                          <a:latin typeface="+mn-lt"/>
                        </a:rPr>
                        <a:t>1.18-1.32</a:t>
                      </a:r>
                      <a:endParaRPr lang="en-US" sz="18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688853332"/>
                  </a:ext>
                </a:extLst>
              </a:tr>
              <a:tr h="29719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1800" b="1" dirty="0">
                          <a:effectLst/>
                          <a:latin typeface="+mn-lt"/>
                          <a:ea typeface="Calibri" panose="020F0502020204030204" pitchFamily="34" charset="0"/>
                          <a:cs typeface="Arial" panose="020B0604020202020204" pitchFamily="34" charset="0"/>
                        </a:rPr>
                        <a:t> 25-36 </a:t>
                      </a:r>
                      <a:endParaRPr lang="en-US" sz="1800" b="1" dirty="0">
                        <a:effectLst/>
                        <a:latin typeface="+mn-lt"/>
                        <a:ea typeface="Calibri" panose="020F0502020204030204" pitchFamily="34" charset="0"/>
                        <a:cs typeface="Arial" panose="020B0604020202020204" pitchFamily="34" charset="0"/>
                      </a:endParaRPr>
                    </a:p>
                  </a:txBody>
                  <a:tcPr marL="77393" marR="77393"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77,658 </a:t>
                      </a:r>
                      <a:r>
                        <a:rPr lang="en-US" sz="1800" dirty="0">
                          <a:effectLst/>
                          <a:latin typeface="+mn-lt"/>
                        </a:rPr>
                        <a:t>(14.60)</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74,667 </a:t>
                      </a:r>
                      <a:r>
                        <a:rPr lang="en-US" sz="1800" dirty="0">
                          <a:effectLst/>
                          <a:latin typeface="+mn-lt"/>
                        </a:rPr>
                        <a:t>(95.55)</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 2,991 (03.85)</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1.11</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dirty="0">
                          <a:effectLst/>
                          <a:latin typeface="+mn-lt"/>
                        </a:rPr>
                        <a:t>1.05-1.17</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564831355"/>
                  </a:ext>
                </a:extLst>
              </a:tr>
              <a:tr h="29719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1800" b="1" dirty="0">
                          <a:effectLst/>
                          <a:latin typeface="+mn-lt"/>
                          <a:ea typeface="Calibri" panose="020F0502020204030204" pitchFamily="34" charset="0"/>
                          <a:cs typeface="Arial" panose="020B0604020202020204" pitchFamily="34" charset="0"/>
                        </a:rPr>
                        <a:t>49-60</a:t>
                      </a:r>
                      <a:endParaRPr lang="en-US" sz="1800" b="1" dirty="0">
                        <a:effectLst/>
                        <a:latin typeface="+mn-lt"/>
                        <a:ea typeface="Calibri" panose="020F0502020204030204" pitchFamily="34" charset="0"/>
                        <a:cs typeface="Arial" panose="020B0604020202020204" pitchFamily="34" charset="0"/>
                      </a:endParaRPr>
                    </a:p>
                  </a:txBody>
                  <a:tcPr marL="77393" marR="77393"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51,576 </a:t>
                      </a:r>
                      <a:r>
                        <a:rPr lang="en-US" sz="1800" dirty="0">
                          <a:effectLst/>
                          <a:latin typeface="+mn-lt"/>
                        </a:rPr>
                        <a:t>(09.70)</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49,964 </a:t>
                      </a:r>
                      <a:r>
                        <a:rPr lang="en-US" sz="1800" dirty="0">
                          <a:effectLst/>
                          <a:latin typeface="+mn-lt"/>
                        </a:rPr>
                        <a:t>(95.55)</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1,612 (03.13)</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0.89</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dirty="0">
                          <a:effectLst/>
                          <a:latin typeface="+mn-lt"/>
                        </a:rPr>
                        <a:t>0.83-0.94</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766560515"/>
                  </a:ext>
                </a:extLst>
              </a:tr>
              <a:tr h="297192">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1800" b="1" dirty="0">
                          <a:effectLst/>
                          <a:latin typeface="+mn-lt"/>
                          <a:ea typeface="Calibri" panose="020F0502020204030204" pitchFamily="34" charset="0"/>
                          <a:cs typeface="Arial" panose="020B0604020202020204" pitchFamily="34" charset="0"/>
                        </a:rPr>
                        <a:t>61-72</a:t>
                      </a:r>
                      <a:endParaRPr lang="en-US" sz="1800" b="1" dirty="0">
                        <a:effectLst/>
                        <a:latin typeface="+mn-lt"/>
                        <a:ea typeface="Calibri" panose="020F0502020204030204" pitchFamily="34" charset="0"/>
                        <a:cs typeface="Arial" panose="020B0604020202020204" pitchFamily="34" charset="0"/>
                      </a:endParaRPr>
                    </a:p>
                  </a:txBody>
                  <a:tcPr marL="77393" marR="77393"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32,221 </a:t>
                      </a:r>
                      <a:r>
                        <a:rPr lang="en-US" sz="1800" dirty="0">
                          <a:effectLst/>
                          <a:latin typeface="+mn-lt"/>
                        </a:rPr>
                        <a:t>(06.06)</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31,315 </a:t>
                      </a:r>
                      <a:r>
                        <a:rPr lang="en-US" sz="1800" dirty="0">
                          <a:effectLst/>
                          <a:latin typeface="+mn-lt"/>
                        </a:rPr>
                        <a:t>(95.55)</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   906 (02.81)</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0.81</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dirty="0">
                          <a:effectLst/>
                          <a:latin typeface="+mn-lt"/>
                        </a:rPr>
                        <a:t>0.75-0.87</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608817095"/>
                  </a:ext>
                </a:extLst>
              </a:tr>
              <a:tr h="297192">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73-96</a:t>
                      </a:r>
                    </a:p>
                  </a:txBody>
                  <a:tcPr marL="68580" marR="68580"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58,881 </a:t>
                      </a:r>
                      <a:r>
                        <a:rPr lang="en-US" sz="1800" dirty="0">
                          <a:effectLst/>
                          <a:latin typeface="+mn-lt"/>
                        </a:rPr>
                        <a:t>(11.07)</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57,448 </a:t>
                      </a:r>
                      <a:r>
                        <a:rPr lang="en-US" sz="1800" dirty="0">
                          <a:effectLst/>
                          <a:latin typeface="+mn-lt"/>
                        </a:rPr>
                        <a:t>(95.55)</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1,433 (02.43)</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0.71</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dirty="0">
                          <a:effectLst/>
                          <a:latin typeface="+mn-lt"/>
                        </a:rPr>
                        <a:t>0.65-0.75</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4166032663"/>
                  </a:ext>
                </a:extLst>
              </a:tr>
              <a:tr h="297192">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97+</a:t>
                      </a:r>
                    </a:p>
                  </a:txBody>
                  <a:tcPr marL="68580" marR="68580" marT="0" marB="0" anchor="b">
                    <a:solidFill>
                      <a:schemeClr val="bg1">
                        <a:lumMod val="95000"/>
                      </a:schemeClr>
                    </a:solidFill>
                  </a:tcPr>
                </a:tc>
                <a:tc gridSpan="2">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   138,390 (16.02)</a:t>
                      </a: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en-US"/>
                    </a:p>
                  </a:txBody>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135,361 </a:t>
                      </a:r>
                      <a:r>
                        <a:rPr lang="en-US" sz="1800" dirty="0">
                          <a:effectLst/>
                          <a:latin typeface="+mn-lt"/>
                        </a:rPr>
                        <a:t>(95.55)</a:t>
                      </a:r>
                      <a:endParaRPr lang="en-US" sz="18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800" dirty="0">
                          <a:effectLst/>
                          <a:latin typeface="+mn-lt"/>
                        </a:rPr>
                        <a:t>3,029 (02.19)</a:t>
                      </a:r>
                      <a:endParaRPr lang="en-US" sz="18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800" dirty="0">
                          <a:effectLst/>
                          <a:latin typeface="+mn-lt"/>
                          <a:ea typeface="Calibri" panose="020F0502020204030204" pitchFamily="34" charset="0"/>
                          <a:cs typeface="Arial" panose="020B0604020202020204" pitchFamily="34" charset="0"/>
                        </a:rPr>
                        <a:t>0.66</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dirty="0">
                          <a:effectLst/>
                          <a:latin typeface="+mn-lt"/>
                        </a:rPr>
                        <a:t>0.63-0.63</a:t>
                      </a:r>
                      <a:endParaRPr lang="en-US" sz="18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953268106"/>
                  </a:ext>
                </a:extLst>
              </a:tr>
            </a:tbl>
          </a:graphicData>
        </a:graphic>
      </p:graphicFrame>
      <p:sp>
        <p:nvSpPr>
          <p:cNvPr id="4" name="Title 2">
            <a:extLst>
              <a:ext uri="{FF2B5EF4-FFF2-40B4-BE49-F238E27FC236}">
                <a16:creationId xmlns:a16="http://schemas.microsoft.com/office/drawing/2014/main" id="{A40ED93C-0D8E-DEE3-82F6-8A16648BCC37}"/>
              </a:ext>
            </a:extLst>
          </p:cNvPr>
          <p:cNvSpPr txBox="1">
            <a:spLocks/>
          </p:cNvSpPr>
          <p:nvPr/>
        </p:nvSpPr>
        <p:spPr>
          <a:xfrm>
            <a:off x="383823" y="490945"/>
            <a:ext cx="10598214" cy="560016"/>
          </a:xfrm>
          <a:prstGeom prst="rect">
            <a:avLst/>
          </a:prstGeom>
        </p:spPr>
        <p:txBody>
          <a:bodyPr anchor="t">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2800" dirty="0"/>
              <a:t>Characteristics associated with high VL among RoC</a:t>
            </a:r>
            <a:endParaRPr lang="en-GB" sz="2800" dirty="0"/>
          </a:p>
        </p:txBody>
      </p:sp>
      <p:sp>
        <p:nvSpPr>
          <p:cNvPr id="5" name="Rectangle 4">
            <a:extLst>
              <a:ext uri="{FF2B5EF4-FFF2-40B4-BE49-F238E27FC236}">
                <a16:creationId xmlns:a16="http://schemas.microsoft.com/office/drawing/2014/main" id="{CFF8BD64-0E1D-EEEB-5746-5D80506770F1}"/>
              </a:ext>
            </a:extLst>
          </p:cNvPr>
          <p:cNvSpPr/>
          <p:nvPr/>
        </p:nvSpPr>
        <p:spPr>
          <a:xfrm>
            <a:off x="373324" y="3163897"/>
            <a:ext cx="11638054" cy="86823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AEB0558-7BA0-0926-08C8-C3B2E14BB259}"/>
              </a:ext>
            </a:extLst>
          </p:cNvPr>
          <p:cNvSpPr/>
          <p:nvPr/>
        </p:nvSpPr>
        <p:spPr>
          <a:xfrm>
            <a:off x="352329" y="6039162"/>
            <a:ext cx="11638053" cy="47970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endParaRPr lang="en-US" i="1" u="sng" baseline="30000" dirty="0">
              <a:solidFill>
                <a:schemeClr val="tx1"/>
              </a:solidFill>
            </a:endParaRPr>
          </a:p>
          <a:p>
            <a:r>
              <a:rPr lang="en-US" i="1" u="sng" baseline="30000" dirty="0">
                <a:solidFill>
                  <a:schemeClr val="tx1"/>
                </a:solidFill>
              </a:rPr>
              <a:t>N/B:</a:t>
            </a:r>
            <a:r>
              <a:rPr lang="en-US" i="1" baseline="30000" dirty="0">
                <a:solidFill>
                  <a:schemeClr val="tx1"/>
                </a:solidFill>
              </a:rPr>
              <a:t>   AOR = Adjusted Odds Ratio ;  CI = Confidence Interval ; We adjusted the model for gender, age group, ART duration, geolocation and province </a:t>
            </a:r>
          </a:p>
        </p:txBody>
      </p:sp>
    </p:spTree>
    <p:extLst>
      <p:ext uri="{BB962C8B-B14F-4D97-AF65-F5344CB8AC3E}">
        <p14:creationId xmlns:p14="http://schemas.microsoft.com/office/powerpoint/2010/main" val="31457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119752-914D-E632-7319-096D596AAD63}"/>
              </a:ext>
            </a:extLst>
          </p:cNvPr>
          <p:cNvGraphicFramePr>
            <a:graphicFrameLocks noGrp="1"/>
          </p:cNvGraphicFramePr>
          <p:nvPr>
            <p:extLst>
              <p:ext uri="{D42A27DB-BD31-4B8C-83A1-F6EECF244321}">
                <p14:modId xmlns:p14="http://schemas.microsoft.com/office/powerpoint/2010/main" val="194226953"/>
              </p:ext>
            </p:extLst>
          </p:nvPr>
        </p:nvGraphicFramePr>
        <p:xfrm>
          <a:off x="203200" y="646467"/>
          <a:ext cx="11729156" cy="5038298"/>
        </p:xfrm>
        <a:graphic>
          <a:graphicData uri="http://schemas.openxmlformats.org/drawingml/2006/table">
            <a:tbl>
              <a:tblPr firstRow="1" firstCol="1" bandRow="1">
                <a:tableStyleId>{69012ECD-51FC-41F1-AA8D-1B2483CD663E}</a:tableStyleId>
              </a:tblPr>
              <a:tblGrid>
                <a:gridCol w="2009422">
                  <a:extLst>
                    <a:ext uri="{9D8B030D-6E8A-4147-A177-3AD203B41FA5}">
                      <a16:colId xmlns:a16="http://schemas.microsoft.com/office/drawing/2014/main" val="2115403378"/>
                    </a:ext>
                  </a:extLst>
                </a:gridCol>
                <a:gridCol w="1970645">
                  <a:extLst>
                    <a:ext uri="{9D8B030D-6E8A-4147-A177-3AD203B41FA5}">
                      <a16:colId xmlns:a16="http://schemas.microsoft.com/office/drawing/2014/main" val="1524917975"/>
                    </a:ext>
                  </a:extLst>
                </a:gridCol>
                <a:gridCol w="2206244">
                  <a:extLst>
                    <a:ext uri="{9D8B030D-6E8A-4147-A177-3AD203B41FA5}">
                      <a16:colId xmlns:a16="http://schemas.microsoft.com/office/drawing/2014/main" val="259967221"/>
                    </a:ext>
                  </a:extLst>
                </a:gridCol>
                <a:gridCol w="2099733">
                  <a:extLst>
                    <a:ext uri="{9D8B030D-6E8A-4147-A177-3AD203B41FA5}">
                      <a16:colId xmlns:a16="http://schemas.microsoft.com/office/drawing/2014/main" val="3353325767"/>
                    </a:ext>
                  </a:extLst>
                </a:gridCol>
                <a:gridCol w="1430008">
                  <a:extLst>
                    <a:ext uri="{9D8B030D-6E8A-4147-A177-3AD203B41FA5}">
                      <a16:colId xmlns:a16="http://schemas.microsoft.com/office/drawing/2014/main" val="93751677"/>
                    </a:ext>
                  </a:extLst>
                </a:gridCol>
                <a:gridCol w="2013104">
                  <a:extLst>
                    <a:ext uri="{9D8B030D-6E8A-4147-A177-3AD203B41FA5}">
                      <a16:colId xmlns:a16="http://schemas.microsoft.com/office/drawing/2014/main" val="1965853763"/>
                    </a:ext>
                  </a:extLst>
                </a:gridCol>
              </a:tblGrid>
              <a:tr h="700054">
                <a:tc>
                  <a:txBody>
                    <a:bodyPr/>
                    <a:lstStyle/>
                    <a:p>
                      <a:pPr algn="ctr">
                        <a:lnSpc>
                          <a:spcPct val="107000"/>
                        </a:lnSpc>
                        <a:spcAft>
                          <a:spcPts val="800"/>
                        </a:spcAft>
                      </a:pPr>
                      <a:r>
                        <a:rPr lang="en-US" sz="1700" dirty="0">
                          <a:effectLst/>
                        </a:rPr>
                        <a:t>Characteristics</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700" dirty="0">
                          <a:effectLst/>
                        </a:rPr>
                        <a:t>N</a:t>
                      </a:r>
                    </a:p>
                    <a:p>
                      <a:pPr algn="ctr">
                        <a:lnSpc>
                          <a:spcPct val="107000"/>
                        </a:lnSpc>
                        <a:spcAft>
                          <a:spcPts val="800"/>
                        </a:spcAft>
                      </a:pPr>
                      <a:r>
                        <a:rPr lang="en-US" sz="1700" dirty="0">
                          <a:effectLst/>
                        </a:rPr>
                        <a:t>(% of total)</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1700" dirty="0">
                          <a:effectLst/>
                        </a:rPr>
                        <a:t>Suppressed</a:t>
                      </a:r>
                    </a:p>
                    <a:p>
                      <a:pPr algn="ctr">
                        <a:lnSpc>
                          <a:spcPct val="107000"/>
                        </a:lnSpc>
                        <a:spcAft>
                          <a:spcPts val="800"/>
                        </a:spcAft>
                      </a:pPr>
                      <a:r>
                        <a:rPr lang="en-US" sz="1700" dirty="0">
                          <a:effectLst/>
                        </a:rPr>
                        <a:t>(Low)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US" sz="1700" dirty="0">
                          <a:effectLst/>
                        </a:rPr>
                        <a:t>Unsuppressed</a:t>
                      </a:r>
                    </a:p>
                    <a:p>
                      <a:pPr algn="ctr">
                        <a:lnSpc>
                          <a:spcPct val="107000"/>
                        </a:lnSpc>
                        <a:spcAft>
                          <a:spcPts val="800"/>
                        </a:spcAft>
                      </a:pPr>
                      <a:r>
                        <a:rPr lang="en-US" sz="1700" dirty="0">
                          <a:effectLst/>
                        </a:rPr>
                        <a:t> (High) VL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07000"/>
                        </a:lnSpc>
                        <a:spcAft>
                          <a:spcPts val="800"/>
                        </a:spcAft>
                      </a:pPr>
                      <a:r>
                        <a:rPr lang="en-US" sz="1700" dirty="0">
                          <a:effectLst/>
                        </a:rPr>
                        <a:t>Multivariable analysis</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58917848"/>
                  </a:ext>
                </a:extLst>
              </a:tr>
              <a:tr h="509956">
                <a:tc>
                  <a:txBody>
                    <a:bodyPr/>
                    <a:lstStyle/>
                    <a:p>
                      <a:pP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700" b="1" dirty="0">
                          <a:effectLst/>
                        </a:rPr>
                        <a:t>531,864</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700" b="1" dirty="0">
                          <a:effectLst/>
                        </a:rPr>
                        <a:t>513,324 (96.51)</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700" b="1" dirty="0">
                          <a:effectLst/>
                        </a:rPr>
                        <a:t>18,540 (3.49)</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700" b="1" dirty="0">
                          <a:effectLst/>
                        </a:rPr>
                        <a:t>AOR</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700" b="1" dirty="0">
                          <a:effectLst/>
                        </a:rPr>
                        <a:t>AOR (95% CI)</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3261152869"/>
                  </a:ext>
                </a:extLst>
              </a:tr>
              <a:tr h="250444">
                <a:tc>
                  <a:txBody>
                    <a:bodyPr/>
                    <a:lstStyle/>
                    <a:p>
                      <a:pPr>
                        <a:lnSpc>
                          <a:spcPct val="107000"/>
                        </a:lnSpc>
                        <a:spcAft>
                          <a:spcPts val="800"/>
                        </a:spcAft>
                      </a:pPr>
                      <a:r>
                        <a:rPr lang="en-US" sz="1700" dirty="0">
                          <a:solidFill>
                            <a:schemeClr val="bg1"/>
                          </a:solidFill>
                          <a:effectLst/>
                        </a:rPr>
                        <a:t>Geolocation</a:t>
                      </a:r>
                      <a:endParaRPr lang="en-US" sz="17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1"/>
                    </a:solidFill>
                  </a:tcPr>
                </a:tc>
                <a:extLst>
                  <a:ext uri="{0D108BD9-81ED-4DB2-BD59-A6C34878D82A}">
                    <a16:rowId xmlns:a16="http://schemas.microsoft.com/office/drawing/2014/main" val="558938437"/>
                  </a:ext>
                </a:extLst>
              </a:tr>
              <a:tr h="250444">
                <a:tc>
                  <a:txBody>
                    <a:bodyPr/>
                    <a:lstStyle/>
                    <a:p>
                      <a:pPr algn="ctr">
                        <a:lnSpc>
                          <a:spcPct val="107000"/>
                        </a:lnSpc>
                        <a:spcAft>
                          <a:spcPts val="800"/>
                        </a:spcAft>
                      </a:pPr>
                      <a:r>
                        <a:rPr lang="en-US" sz="1700" dirty="0">
                          <a:effectLst/>
                        </a:rPr>
                        <a:t>Urban</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US" sz="1700" dirty="0">
                          <a:effectLst/>
                        </a:rPr>
                        <a:t>326,298 (61.56)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700">
                          <a:effectLst/>
                        </a:rPr>
                        <a:t>315,672 (96.74)</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700" dirty="0">
                          <a:effectLst/>
                        </a:rPr>
                        <a:t>10,626 (3.26)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700">
                          <a:effectLst/>
                        </a:rPr>
                        <a:t>1.00</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700">
                          <a:effectLst/>
                        </a:rPr>
                        <a:t>ref</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235582094"/>
                  </a:ext>
                </a:extLst>
              </a:tr>
              <a:tr h="250444">
                <a:tc>
                  <a:txBody>
                    <a:bodyPr/>
                    <a:lstStyle/>
                    <a:p>
                      <a:pPr algn="ctr">
                        <a:lnSpc>
                          <a:spcPct val="107000"/>
                        </a:lnSpc>
                        <a:spcAft>
                          <a:spcPts val="800"/>
                        </a:spcAft>
                      </a:pPr>
                      <a:r>
                        <a:rPr lang="en-US" sz="1700" dirty="0">
                          <a:effectLst/>
                        </a:rPr>
                        <a:t>Rural</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US" sz="1700" dirty="0">
                          <a:effectLst/>
                        </a:rPr>
                        <a:t>203,747 (38.44)</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700">
                          <a:effectLst/>
                        </a:rPr>
                        <a:t>195,890 (96.14)</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700" dirty="0">
                          <a:effectLst/>
                        </a:rPr>
                        <a:t> 7,857 (3.86)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700" b="1" dirty="0">
                          <a:effectLst/>
                        </a:rPr>
                        <a:t>1.15</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700" b="1" dirty="0">
                          <a:effectLst/>
                        </a:rPr>
                        <a:t>1.12-1.20</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797769147"/>
                  </a:ext>
                </a:extLst>
              </a:tr>
              <a:tr h="250444">
                <a:tc>
                  <a:txBody>
                    <a:bodyPr/>
                    <a:lstStyle/>
                    <a:p>
                      <a:pPr>
                        <a:lnSpc>
                          <a:spcPct val="107000"/>
                        </a:lnSpc>
                        <a:spcAft>
                          <a:spcPts val="800"/>
                        </a:spcAft>
                      </a:pPr>
                      <a:r>
                        <a:rPr lang="en-US" sz="1700" dirty="0">
                          <a:solidFill>
                            <a:schemeClr val="bg1"/>
                          </a:solidFill>
                          <a:effectLst/>
                        </a:rPr>
                        <a:t>Province</a:t>
                      </a:r>
                      <a:endParaRPr lang="en-US" sz="17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700" dirty="0">
                          <a:effectLst/>
                        </a:rPr>
                        <a:t> </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1700" b="1" dirty="0">
                          <a:effectLst/>
                        </a:rPr>
                        <a:t> </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700" b="1" dirty="0">
                          <a:effectLst/>
                        </a:rPr>
                        <a:t> </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accent1"/>
                    </a:solidFill>
                  </a:tcPr>
                </a:tc>
                <a:extLst>
                  <a:ext uri="{0D108BD9-81ED-4DB2-BD59-A6C34878D82A}">
                    <a16:rowId xmlns:a16="http://schemas.microsoft.com/office/drawing/2014/main" val="736825319"/>
                  </a:ext>
                </a:extLst>
              </a:tr>
              <a:tr h="265212">
                <a:tc>
                  <a:txBody>
                    <a:bodyPr/>
                    <a:lstStyle/>
                    <a:p>
                      <a:pPr algn="ctr">
                        <a:lnSpc>
                          <a:spcPct val="115000"/>
                        </a:lnSpc>
                        <a:spcAft>
                          <a:spcPts val="800"/>
                        </a:spcAft>
                      </a:pPr>
                      <a:r>
                        <a:rPr lang="en-US" sz="1700">
                          <a:effectLst/>
                        </a:rPr>
                        <a:t>Lusaka</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126,014 (23.77)</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121,262 (96.23)</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4,752 (3.77)</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a:effectLst/>
                        </a:rPr>
                        <a:t>1.00</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ref</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977268832"/>
                  </a:ext>
                </a:extLst>
              </a:tr>
              <a:tr h="272199">
                <a:tc>
                  <a:txBody>
                    <a:bodyPr/>
                    <a:lstStyle/>
                    <a:p>
                      <a:pPr algn="ctr">
                        <a:lnSpc>
                          <a:spcPct val="115000"/>
                        </a:lnSpc>
                        <a:spcAft>
                          <a:spcPts val="800"/>
                        </a:spcAft>
                      </a:pPr>
                      <a:r>
                        <a:rPr lang="en-US" sz="1700">
                          <a:effectLst/>
                        </a:rPr>
                        <a:t>Central</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  55,709 (10.51)</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53,903 (96.76)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1,806 (3.24)</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0.82</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0.77-0.87</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463751592"/>
                  </a:ext>
                </a:extLst>
              </a:tr>
              <a:tr h="272199">
                <a:tc>
                  <a:txBody>
                    <a:bodyPr/>
                    <a:lstStyle/>
                    <a:p>
                      <a:pPr algn="ctr">
                        <a:lnSpc>
                          <a:spcPct val="115000"/>
                        </a:lnSpc>
                        <a:spcAft>
                          <a:spcPts val="800"/>
                        </a:spcAft>
                      </a:pPr>
                      <a:r>
                        <a:rPr lang="en-US" sz="1700">
                          <a:effectLst/>
                        </a:rPr>
                        <a:t>Copperbelt</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103,827 (19.58)</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100,659 (96.95)</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3,168 (3.05)</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0.82</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0.78-0.86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16190145"/>
                  </a:ext>
                </a:extLst>
              </a:tr>
              <a:tr h="272199">
                <a:tc>
                  <a:txBody>
                    <a:bodyPr/>
                    <a:lstStyle/>
                    <a:p>
                      <a:pPr algn="ctr">
                        <a:lnSpc>
                          <a:spcPct val="115000"/>
                        </a:lnSpc>
                        <a:spcAft>
                          <a:spcPts val="800"/>
                        </a:spcAft>
                      </a:pPr>
                      <a:r>
                        <a:rPr lang="en-US" sz="1700">
                          <a:effectLst/>
                        </a:rPr>
                        <a:t>Eastern</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44,921 (8.47)</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43,569 (96.99)</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1,352 (3.01)</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0.80</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0.75-0.86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1320250680"/>
                  </a:ext>
                </a:extLst>
              </a:tr>
              <a:tr h="272199">
                <a:tc>
                  <a:txBody>
                    <a:bodyPr/>
                    <a:lstStyle/>
                    <a:p>
                      <a:pPr algn="ctr">
                        <a:lnSpc>
                          <a:spcPct val="115000"/>
                        </a:lnSpc>
                        <a:spcAft>
                          <a:spcPts val="800"/>
                        </a:spcAft>
                      </a:pPr>
                      <a:r>
                        <a:rPr lang="en-US" sz="1700">
                          <a:effectLst/>
                        </a:rPr>
                        <a:t>Luapula</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24,889 (4.69)</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23,461 (94.26)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1,428 (5.74)</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b="1" dirty="0">
                          <a:effectLst/>
                        </a:rPr>
                        <a:t>1.42</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b="1" dirty="0">
                          <a:effectLst/>
                        </a:rPr>
                        <a:t>1.33-1.51</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777196999"/>
                  </a:ext>
                </a:extLst>
              </a:tr>
              <a:tr h="265212">
                <a:tc>
                  <a:txBody>
                    <a:bodyPr/>
                    <a:lstStyle/>
                    <a:p>
                      <a:pPr algn="ctr">
                        <a:lnSpc>
                          <a:spcPct val="115000"/>
                        </a:lnSpc>
                        <a:spcAft>
                          <a:spcPts val="800"/>
                        </a:spcAft>
                      </a:pPr>
                      <a:r>
                        <a:rPr lang="en-US" sz="1700">
                          <a:effectLst/>
                        </a:rPr>
                        <a:t>  Muchinga</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16,170 (3.19)</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15,725 (97.25)</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445 (2.75)</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0.63</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0.57-0.69</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1225897209"/>
                  </a:ext>
                </a:extLst>
              </a:tr>
              <a:tr h="265212">
                <a:tc>
                  <a:txBody>
                    <a:bodyPr/>
                    <a:lstStyle/>
                    <a:p>
                      <a:pPr algn="ctr">
                        <a:lnSpc>
                          <a:spcPct val="115000"/>
                        </a:lnSpc>
                        <a:spcAft>
                          <a:spcPts val="800"/>
                        </a:spcAft>
                      </a:pPr>
                      <a:r>
                        <a:rPr lang="en-US" sz="1700">
                          <a:effectLst/>
                        </a:rPr>
                        <a:t>North Western</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16,917 (3.19)</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16,417 (97.04)</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500 (2.96)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0.69</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0.63-0.76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739832716"/>
                  </a:ext>
                </a:extLst>
              </a:tr>
              <a:tr h="265212">
                <a:tc>
                  <a:txBody>
                    <a:bodyPr/>
                    <a:lstStyle/>
                    <a:p>
                      <a:pPr algn="ctr">
                        <a:lnSpc>
                          <a:spcPct val="115000"/>
                        </a:lnSpc>
                        <a:spcAft>
                          <a:spcPts val="800"/>
                        </a:spcAft>
                      </a:pPr>
                      <a:r>
                        <a:rPr lang="en-US" sz="1700">
                          <a:effectLst/>
                        </a:rPr>
                        <a:t>Northern</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25,662 (4.84)</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24,606 (95.88)</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1,056 (4.12)</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1.00</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0.93-1.08</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570498276"/>
                  </a:ext>
                </a:extLst>
              </a:tr>
              <a:tr h="265212">
                <a:tc>
                  <a:txBody>
                    <a:bodyPr/>
                    <a:lstStyle/>
                    <a:p>
                      <a:pPr algn="ctr">
                        <a:lnSpc>
                          <a:spcPct val="115000"/>
                        </a:lnSpc>
                        <a:spcAft>
                          <a:spcPts val="800"/>
                        </a:spcAft>
                      </a:pPr>
                      <a:r>
                        <a:rPr lang="en-US" sz="1700">
                          <a:effectLst/>
                        </a:rPr>
                        <a:t>Southern</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  74,534 (14.06)</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72,391 (97.12)</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2,143 (2.88)</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0.77</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0.72-0.81</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094496117"/>
                  </a:ext>
                </a:extLst>
              </a:tr>
              <a:tr h="265212">
                <a:tc>
                  <a:txBody>
                    <a:bodyPr/>
                    <a:lstStyle/>
                    <a:p>
                      <a:pPr algn="ctr">
                        <a:lnSpc>
                          <a:spcPct val="115000"/>
                        </a:lnSpc>
                        <a:spcAft>
                          <a:spcPts val="800"/>
                        </a:spcAft>
                      </a:pPr>
                      <a:r>
                        <a:rPr lang="en-US" sz="1700">
                          <a:effectLst/>
                        </a:rPr>
                        <a:t>Western</a:t>
                      </a:r>
                      <a:endParaRPr lang="en-US" sz="17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15000"/>
                        </a:lnSpc>
                        <a:spcAft>
                          <a:spcPts val="800"/>
                        </a:spcAft>
                      </a:pPr>
                      <a:r>
                        <a:rPr lang="en-US" sz="1700" dirty="0">
                          <a:effectLst/>
                        </a:rPr>
                        <a:t>41,495 (7.83)</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dirty="0">
                          <a:effectLst/>
                        </a:rPr>
                        <a:t>   39,658 (95.57)</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dirty="0">
                          <a:effectLst/>
                        </a:rPr>
                        <a:t>  1,837 (4.43)</a:t>
                      </a:r>
                      <a:endParaRPr lang="en-US" sz="17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15000"/>
                        </a:lnSpc>
                        <a:spcAft>
                          <a:spcPts val="800"/>
                        </a:spcAft>
                      </a:pPr>
                      <a:r>
                        <a:rPr lang="en-US" sz="1700" b="1" dirty="0">
                          <a:effectLst/>
                        </a:rPr>
                        <a:t>1.10</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15000"/>
                        </a:lnSpc>
                        <a:spcAft>
                          <a:spcPts val="800"/>
                        </a:spcAft>
                      </a:pPr>
                      <a:r>
                        <a:rPr lang="en-US" sz="1700" b="1" dirty="0">
                          <a:effectLst/>
                        </a:rPr>
                        <a:t>1.04-1.17</a:t>
                      </a:r>
                      <a:endParaRPr lang="en-US" sz="17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1255018484"/>
                  </a:ext>
                </a:extLst>
              </a:tr>
            </a:tbl>
          </a:graphicData>
        </a:graphic>
      </p:graphicFrame>
      <p:sp>
        <p:nvSpPr>
          <p:cNvPr id="4" name="Title 2">
            <a:extLst>
              <a:ext uri="{FF2B5EF4-FFF2-40B4-BE49-F238E27FC236}">
                <a16:creationId xmlns:a16="http://schemas.microsoft.com/office/drawing/2014/main" id="{5A559FB2-0E8C-3038-918E-DA725866DE97}"/>
              </a:ext>
            </a:extLst>
          </p:cNvPr>
          <p:cNvSpPr txBox="1">
            <a:spLocks/>
          </p:cNvSpPr>
          <p:nvPr/>
        </p:nvSpPr>
        <p:spPr>
          <a:xfrm>
            <a:off x="0" y="126759"/>
            <a:ext cx="12293600" cy="702974"/>
          </a:xfrm>
          <a:prstGeom prst="rect">
            <a:avLst/>
          </a:prstGeom>
        </p:spPr>
        <p:txBody>
          <a:bodyPr anchor="t">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2800" dirty="0"/>
              <a:t>Characteristics associated with high VL among RoC (contd.)</a:t>
            </a:r>
            <a:endParaRPr lang="en-GB" sz="2800" dirty="0"/>
          </a:p>
        </p:txBody>
      </p:sp>
      <p:sp>
        <p:nvSpPr>
          <p:cNvPr id="5" name="Rectangle 4">
            <a:extLst>
              <a:ext uri="{FF2B5EF4-FFF2-40B4-BE49-F238E27FC236}">
                <a16:creationId xmlns:a16="http://schemas.microsoft.com/office/drawing/2014/main" id="{72AAB030-97F0-9E00-526E-7D38355DBC0F}"/>
              </a:ext>
            </a:extLst>
          </p:cNvPr>
          <p:cNvSpPr/>
          <p:nvPr/>
        </p:nvSpPr>
        <p:spPr>
          <a:xfrm>
            <a:off x="203200" y="2363426"/>
            <a:ext cx="11729156" cy="2822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CE0AC4E-D184-D2E0-E164-F66E571DBD2D}"/>
              </a:ext>
            </a:extLst>
          </p:cNvPr>
          <p:cNvSpPr/>
          <p:nvPr/>
        </p:nvSpPr>
        <p:spPr>
          <a:xfrm>
            <a:off x="203200" y="4008759"/>
            <a:ext cx="11729156" cy="2776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8A6F31A-B98F-D7C5-C2B3-B1B070A6A147}"/>
              </a:ext>
            </a:extLst>
          </p:cNvPr>
          <p:cNvSpPr/>
          <p:nvPr/>
        </p:nvSpPr>
        <p:spPr>
          <a:xfrm>
            <a:off x="203200" y="5404733"/>
            <a:ext cx="11689645" cy="2776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4083F4-888F-C225-6039-74E8E8BF6EC1}"/>
              </a:ext>
            </a:extLst>
          </p:cNvPr>
          <p:cNvSpPr/>
          <p:nvPr/>
        </p:nvSpPr>
        <p:spPr>
          <a:xfrm>
            <a:off x="352329" y="6227420"/>
            <a:ext cx="11638053" cy="47970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endParaRPr lang="en-US" i="1" u="sng" baseline="30000" dirty="0">
              <a:solidFill>
                <a:schemeClr val="tx1"/>
              </a:solidFill>
            </a:endParaRPr>
          </a:p>
          <a:p>
            <a:r>
              <a:rPr lang="en-US" i="1" u="sng" baseline="30000" dirty="0">
                <a:solidFill>
                  <a:schemeClr val="tx1"/>
                </a:solidFill>
              </a:rPr>
              <a:t>N/B:</a:t>
            </a:r>
            <a:r>
              <a:rPr lang="en-US" i="1" baseline="30000" dirty="0">
                <a:solidFill>
                  <a:schemeClr val="tx1"/>
                </a:solidFill>
              </a:rPr>
              <a:t>   AOR = Adjusted Odds Ratio ;  CI = Confidence Interval ; We adjusted the model for gender, age group, ART duration, geolocation and province </a:t>
            </a:r>
          </a:p>
        </p:txBody>
      </p:sp>
    </p:spTree>
    <p:extLst>
      <p:ext uri="{BB962C8B-B14F-4D97-AF65-F5344CB8AC3E}">
        <p14:creationId xmlns:p14="http://schemas.microsoft.com/office/powerpoint/2010/main" val="3657409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792480" y="1690212"/>
            <a:ext cx="10739120" cy="4405788"/>
          </a:xfrm>
        </p:spPr>
        <p:txBody>
          <a:bodyPr>
            <a:normAutofit/>
          </a:bodyPr>
          <a:lstStyle/>
          <a:p>
            <a:pPr marL="457200" indent="-457200">
              <a:buFont typeface="+mj-lt"/>
              <a:buAutoNum type="arabicPeriod"/>
            </a:pPr>
            <a:r>
              <a:rPr lang="en-US" dirty="0">
                <a:solidFill>
                  <a:schemeClr val="accent1"/>
                </a:solidFill>
              </a:rPr>
              <a:t>We only considered RoC who had a latest valid VL on record in the electronic health record system </a:t>
            </a:r>
          </a:p>
          <a:p>
            <a:pPr marL="457200" indent="-457200">
              <a:buFont typeface="+mj-lt"/>
              <a:buAutoNum type="arabicPeriod"/>
            </a:pPr>
            <a:endParaRPr lang="en-US" dirty="0">
              <a:solidFill>
                <a:schemeClr val="accent1"/>
              </a:solidFill>
            </a:endParaRPr>
          </a:p>
          <a:p>
            <a:pPr marL="457200" indent="-457200">
              <a:buFont typeface="+mj-lt"/>
              <a:buAutoNum type="arabicPeriod"/>
            </a:pPr>
            <a:endParaRPr lang="en-US" dirty="0">
              <a:solidFill>
                <a:schemeClr val="accent1"/>
              </a:solidFill>
            </a:endParaRPr>
          </a:p>
          <a:p>
            <a:pPr marL="457200" indent="-457200">
              <a:buFont typeface="+mj-lt"/>
              <a:buAutoNum type="arabicPeriod"/>
            </a:pPr>
            <a:r>
              <a:rPr lang="en-US" dirty="0">
                <a:solidFill>
                  <a:schemeClr val="accent1"/>
                </a:solidFill>
              </a:rPr>
              <a:t>Cross-sectional analysis of VL without factoring in two repeat VL measurement for each RoC</a:t>
            </a:r>
          </a:p>
          <a:p>
            <a:pPr marL="457200" indent="-457200">
              <a:buFont typeface="+mj-lt"/>
              <a:buAutoNum type="arabicPeriod"/>
            </a:pPr>
            <a:endParaRPr lang="en-US" dirty="0">
              <a:solidFill>
                <a:schemeClr val="accent1"/>
              </a:solidFill>
            </a:endParaRPr>
          </a:p>
          <a:p>
            <a:pPr marL="457200" indent="-457200">
              <a:buFont typeface="+mj-lt"/>
              <a:buAutoNum type="arabicPeriod"/>
            </a:pPr>
            <a:endParaRPr lang="en-US" dirty="0">
              <a:solidFill>
                <a:schemeClr val="accent1"/>
              </a:solidFill>
            </a:endParaRPr>
          </a:p>
          <a:p>
            <a:pPr marL="457200" indent="-457200">
              <a:buFont typeface="+mj-lt"/>
              <a:buAutoNum type="arabicPeriod"/>
            </a:pPr>
            <a:r>
              <a:rPr lang="en-US" dirty="0">
                <a:solidFill>
                  <a:schemeClr val="accent1"/>
                </a:solidFill>
              </a:rPr>
              <a:t>We did not factor in the potential effect of regimen switches and treatment interruption when assessing duration on treatment</a:t>
            </a:r>
          </a:p>
          <a:p>
            <a:pPr marL="457200" indent="-457200">
              <a:buFont typeface="+mj-lt"/>
              <a:buAutoNum type="arabicPeriod"/>
            </a:pPr>
            <a:endParaRPr lang="en-US" dirty="0">
              <a:solidFill>
                <a:schemeClr val="accent1"/>
              </a:solidFill>
            </a:endParaRPr>
          </a:p>
          <a:p>
            <a:pPr marL="457200" indent="-457200">
              <a:buFont typeface="+mj-lt"/>
              <a:buAutoNum type="arabicPeriod"/>
            </a:pPr>
            <a:endParaRPr lang="en-GB" dirty="0">
              <a:solidFill>
                <a:schemeClr val="accent1"/>
              </a:solidFill>
            </a:endParaRP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3617628" y="552161"/>
            <a:ext cx="7287937" cy="805584"/>
          </a:xfrm>
        </p:spPr>
        <p:txBody>
          <a:bodyPr>
            <a:normAutofit fontScale="90000"/>
          </a:bodyPr>
          <a:lstStyle/>
          <a:p>
            <a:r>
              <a:rPr lang="en-GB" dirty="0"/>
              <a:t>Limitations of the Study</a:t>
            </a:r>
            <a:endParaRPr lang="en-GB" noProof="0" dirty="0"/>
          </a:p>
        </p:txBody>
      </p:sp>
    </p:spTree>
    <p:extLst>
      <p:ext uri="{BB962C8B-B14F-4D97-AF65-F5344CB8AC3E}">
        <p14:creationId xmlns:p14="http://schemas.microsoft.com/office/powerpoint/2010/main" val="152905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792480" y="1690212"/>
            <a:ext cx="10739120" cy="4405788"/>
          </a:xfrm>
        </p:spPr>
        <p:txBody>
          <a:bodyPr>
            <a:normAutofit lnSpcReduction="10000"/>
          </a:bodyPr>
          <a:lstStyle/>
          <a:p>
            <a:pPr marL="457200" indent="-457200">
              <a:buFont typeface="+mj-lt"/>
              <a:buAutoNum type="arabicPeriod"/>
            </a:pPr>
            <a:r>
              <a:rPr lang="en-US" dirty="0">
                <a:solidFill>
                  <a:schemeClr val="accent1"/>
                </a:solidFill>
              </a:rPr>
              <a:t>We identified being new on ART, male and young adult as predictors of high VL </a:t>
            </a:r>
          </a:p>
          <a:p>
            <a:pPr marL="457200" indent="-457200">
              <a:buFont typeface="+mj-lt"/>
              <a:buAutoNum type="arabicPeriod"/>
            </a:pPr>
            <a:endParaRPr lang="en-US" dirty="0">
              <a:solidFill>
                <a:schemeClr val="accent1"/>
              </a:solidFill>
            </a:endParaRPr>
          </a:p>
          <a:p>
            <a:pPr marL="457200" indent="-457200">
              <a:buFont typeface="+mj-lt"/>
              <a:buAutoNum type="arabicPeriod"/>
            </a:pPr>
            <a:endParaRPr lang="en-US" dirty="0">
              <a:solidFill>
                <a:schemeClr val="accent1"/>
              </a:solidFill>
            </a:endParaRPr>
          </a:p>
          <a:p>
            <a:pPr marL="457200" indent="-457200">
              <a:buFont typeface="+mj-lt"/>
              <a:buAutoNum type="arabicPeriod"/>
            </a:pPr>
            <a:r>
              <a:rPr lang="en-US" dirty="0">
                <a:solidFill>
                  <a:schemeClr val="accent1"/>
                </a:solidFill>
              </a:rPr>
              <a:t>CBS analysis has provided longitudinal individual-level data, which can be used to guide program implementation. Targeted interventions centered on service delivery models for these risk groups will help Zambia in its efforts to reach the UNAIDS 95-95-95 goals</a:t>
            </a:r>
          </a:p>
          <a:p>
            <a:pPr marL="457200" indent="-457200">
              <a:buFont typeface="+mj-lt"/>
              <a:buAutoNum type="arabicPeriod"/>
            </a:pPr>
            <a:endParaRPr lang="en-US" dirty="0">
              <a:solidFill>
                <a:schemeClr val="accent1"/>
              </a:solidFill>
            </a:endParaRPr>
          </a:p>
          <a:p>
            <a:pPr marL="457200" indent="-457200">
              <a:buFont typeface="+mj-lt"/>
              <a:buAutoNum type="arabicPeriod"/>
            </a:pPr>
            <a:endParaRPr lang="en-US" dirty="0">
              <a:solidFill>
                <a:schemeClr val="accent1"/>
              </a:solidFill>
            </a:endParaRPr>
          </a:p>
          <a:p>
            <a:pPr marL="457200" indent="-457200">
              <a:buFont typeface="+mj-lt"/>
              <a:buAutoNum type="arabicPeriod"/>
            </a:pPr>
            <a:r>
              <a:rPr lang="en-US" dirty="0">
                <a:solidFill>
                  <a:schemeClr val="accent1"/>
                </a:solidFill>
              </a:rPr>
              <a:t>Future analyses of sentinel events in a longitudinal manner i.e., adherence and treatment interruption, ART regimen changes, and individual VL monitoring will promote CBS data use for program improvement</a:t>
            </a:r>
          </a:p>
          <a:p>
            <a:pPr marL="457200" indent="-457200">
              <a:buFont typeface="+mj-lt"/>
              <a:buAutoNum type="arabicPeriod"/>
            </a:pPr>
            <a:endParaRPr lang="en-US" dirty="0">
              <a:solidFill>
                <a:schemeClr val="accent1"/>
              </a:solidFill>
            </a:endParaRPr>
          </a:p>
          <a:p>
            <a:pPr marL="457200" indent="-457200">
              <a:buFont typeface="+mj-lt"/>
              <a:buAutoNum type="arabicPeriod"/>
            </a:pPr>
            <a:endParaRPr lang="en-GB" dirty="0">
              <a:solidFill>
                <a:schemeClr val="accent1"/>
              </a:solidFill>
            </a:endParaRP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3617628" y="552161"/>
            <a:ext cx="4482663" cy="805584"/>
          </a:xfrm>
        </p:spPr>
        <p:txBody>
          <a:bodyPr/>
          <a:lstStyle/>
          <a:p>
            <a:r>
              <a:rPr lang="en-GB" noProof="0" dirty="0"/>
              <a:t>Conclusions</a:t>
            </a:r>
          </a:p>
        </p:txBody>
      </p:sp>
    </p:spTree>
    <p:extLst>
      <p:ext uri="{BB962C8B-B14F-4D97-AF65-F5344CB8AC3E}">
        <p14:creationId xmlns:p14="http://schemas.microsoft.com/office/powerpoint/2010/main" val="353540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406400" y="1459303"/>
            <a:ext cx="11490036" cy="4846536"/>
          </a:xfrm>
        </p:spPr>
        <p:txBody>
          <a:bodyPr>
            <a:normAutofit/>
          </a:bodyPr>
          <a:lstStyle/>
          <a:p>
            <a:pPr marL="342900" indent="-342900">
              <a:buFont typeface="Arial" panose="020B0604020202020204" pitchFamily="34" charset="0"/>
              <a:buChar char="•"/>
            </a:pPr>
            <a:r>
              <a:rPr lang="en-US" sz="1500" b="1" dirty="0">
                <a:solidFill>
                  <a:schemeClr val="accent2"/>
                </a:solidFill>
              </a:rPr>
              <a:t>Author Contributions:</a:t>
            </a:r>
          </a:p>
          <a:p>
            <a:pPr marL="342900" indent="-342900">
              <a:buFont typeface="Arial" panose="020B0604020202020204" pitchFamily="34" charset="0"/>
              <a:buChar char="•"/>
            </a:pPr>
            <a:endParaRPr lang="en-US" sz="1500" b="1" dirty="0">
              <a:solidFill>
                <a:schemeClr val="accent1"/>
              </a:solidFill>
            </a:endParaRPr>
          </a:p>
          <a:p>
            <a:pPr marL="792163" lvl="1" indent="-342900"/>
            <a:r>
              <a:rPr lang="en-US" sz="1500" b="1" dirty="0">
                <a:solidFill>
                  <a:schemeClr val="accent1"/>
                </a:solidFill>
              </a:rPr>
              <a:t>Zambia Ministry of Health</a:t>
            </a:r>
            <a:r>
              <a:rPr lang="en-US" sz="1500" dirty="0">
                <a:solidFill>
                  <a:schemeClr val="accent1"/>
                </a:solidFill>
              </a:rPr>
              <a:t>: Prof L. Mulenga, Dr S. Sivile, Dr C. Phiri, Dr M. Kalubula, </a:t>
            </a:r>
            <a:r>
              <a:rPr lang="en-US" sz="1500" dirty="0" err="1">
                <a:solidFill>
                  <a:schemeClr val="accent1"/>
                </a:solidFill>
              </a:rPr>
              <a:t>Mr</a:t>
            </a:r>
            <a:r>
              <a:rPr lang="en-US" sz="1500" dirty="0">
                <a:solidFill>
                  <a:schemeClr val="accent1"/>
                </a:solidFill>
              </a:rPr>
              <a:t> P. Funsani,           </a:t>
            </a:r>
            <a:r>
              <a:rPr lang="en-US" sz="1500" dirty="0" err="1">
                <a:solidFill>
                  <a:schemeClr val="accent1"/>
                </a:solidFill>
              </a:rPr>
              <a:t>Mr</a:t>
            </a:r>
            <a:r>
              <a:rPr lang="en-US" sz="1500" dirty="0">
                <a:solidFill>
                  <a:schemeClr val="accent1"/>
                </a:solidFill>
              </a:rPr>
              <a:t> M. Mwansa, </a:t>
            </a:r>
            <a:r>
              <a:rPr lang="en-US" sz="1500" dirty="0" err="1">
                <a:solidFill>
                  <a:schemeClr val="accent1"/>
                </a:solidFill>
              </a:rPr>
              <a:t>Mr</a:t>
            </a:r>
            <a:r>
              <a:rPr lang="en-US" sz="1500" dirty="0">
                <a:solidFill>
                  <a:schemeClr val="accent1"/>
                </a:solidFill>
              </a:rPr>
              <a:t> C. Sianyinda</a:t>
            </a:r>
          </a:p>
          <a:p>
            <a:pPr marL="792163" lvl="1" indent="-342900"/>
            <a:endParaRPr lang="en-US" sz="1500" dirty="0">
              <a:solidFill>
                <a:schemeClr val="accent1"/>
              </a:solidFill>
            </a:endParaRPr>
          </a:p>
          <a:p>
            <a:pPr marL="792163" lvl="1" indent="-342900"/>
            <a:r>
              <a:rPr lang="en-US" sz="1500" b="1" dirty="0">
                <a:solidFill>
                  <a:schemeClr val="accent1"/>
                </a:solidFill>
              </a:rPr>
              <a:t>Centre for Infectious Disease Research in Zambia (CIDRZ)</a:t>
            </a:r>
            <a:r>
              <a:rPr lang="en-US" sz="1500" dirty="0">
                <a:solidFill>
                  <a:schemeClr val="accent1"/>
                </a:solidFill>
              </a:rPr>
              <a:t>:</a:t>
            </a:r>
            <a:r>
              <a:rPr lang="en-US" sz="1500" b="1" dirty="0">
                <a:solidFill>
                  <a:schemeClr val="accent1"/>
                </a:solidFill>
              </a:rPr>
              <a:t> </a:t>
            </a:r>
            <a:r>
              <a:rPr lang="en-US" sz="1500" dirty="0">
                <a:solidFill>
                  <a:schemeClr val="accent1"/>
                </a:solidFill>
              </a:rPr>
              <a:t>Dr I. Sikazwe, Dr C. Bolton, Dr T. Savory,  Dr M. Wa Mwanza, Dr S. Bosomprah, Dr JM. Pry, Dr D. Mwamba, </a:t>
            </a:r>
            <a:r>
              <a:rPr lang="en-US" sz="1500" dirty="0" err="1">
                <a:solidFill>
                  <a:schemeClr val="accent1"/>
                </a:solidFill>
              </a:rPr>
              <a:t>Mr</a:t>
            </a:r>
            <a:r>
              <a:rPr lang="en-US" sz="1500" dirty="0">
                <a:solidFill>
                  <a:schemeClr val="accent1"/>
                </a:solidFill>
              </a:rPr>
              <a:t> M. Lumpa, </a:t>
            </a:r>
            <a:r>
              <a:rPr lang="en-US" sz="1500" dirty="0" err="1">
                <a:solidFill>
                  <a:schemeClr val="accent1"/>
                </a:solidFill>
              </a:rPr>
              <a:t>Mr</a:t>
            </a:r>
            <a:r>
              <a:rPr lang="en-US" sz="1500" dirty="0">
                <a:solidFill>
                  <a:schemeClr val="accent1"/>
                </a:solidFill>
              </a:rPr>
              <a:t> J. Mutale,  </a:t>
            </a:r>
            <a:r>
              <a:rPr lang="en-US" sz="1500" dirty="0" err="1">
                <a:solidFill>
                  <a:schemeClr val="accent1"/>
                </a:solidFill>
              </a:rPr>
              <a:t>Mr</a:t>
            </a:r>
            <a:r>
              <a:rPr lang="en-US" sz="1500" dirty="0">
                <a:solidFill>
                  <a:schemeClr val="accent1"/>
                </a:solidFill>
              </a:rPr>
              <a:t> P. Somwe,  </a:t>
            </a:r>
            <a:r>
              <a:rPr lang="en-US" sz="1500" dirty="0" err="1">
                <a:solidFill>
                  <a:schemeClr val="accent1"/>
                </a:solidFill>
              </a:rPr>
              <a:t>Mr</a:t>
            </a:r>
            <a:r>
              <a:rPr lang="en-US" sz="1500" dirty="0">
                <a:solidFill>
                  <a:schemeClr val="accent1"/>
                </a:solidFill>
              </a:rPr>
              <a:t> T. Sinkala</a:t>
            </a:r>
          </a:p>
          <a:p>
            <a:pPr marL="792163" lvl="1" indent="-342900"/>
            <a:endParaRPr lang="en-US" sz="1500" dirty="0">
              <a:solidFill>
                <a:schemeClr val="accent1"/>
              </a:solidFill>
            </a:endParaRPr>
          </a:p>
          <a:p>
            <a:pPr marL="792163" lvl="1" indent="-342900"/>
            <a:r>
              <a:rPr lang="en-US" sz="1500" b="1" dirty="0">
                <a:solidFill>
                  <a:schemeClr val="accent1"/>
                </a:solidFill>
              </a:rPr>
              <a:t>CDC Zambia</a:t>
            </a:r>
            <a:r>
              <a:rPr lang="en-US" sz="1500" dirty="0">
                <a:solidFill>
                  <a:schemeClr val="accent1"/>
                </a:solidFill>
              </a:rPr>
              <a:t>: Dr PA Minchella, </a:t>
            </a:r>
            <a:r>
              <a:rPr lang="en-US" sz="1500" dirty="0" err="1">
                <a:solidFill>
                  <a:schemeClr val="accent1"/>
                </a:solidFill>
              </a:rPr>
              <a:t>Ms</a:t>
            </a:r>
            <a:r>
              <a:rPr lang="en-US" sz="1500" dirty="0">
                <a:solidFill>
                  <a:schemeClr val="accent1"/>
                </a:solidFill>
              </a:rPr>
              <a:t> L. Tally, </a:t>
            </a:r>
            <a:r>
              <a:rPr lang="en-US" sz="1500" dirty="0" err="1">
                <a:solidFill>
                  <a:schemeClr val="accent1"/>
                </a:solidFill>
              </a:rPr>
              <a:t>Mr</a:t>
            </a:r>
            <a:r>
              <a:rPr lang="en-US" sz="1500" dirty="0">
                <a:solidFill>
                  <a:schemeClr val="accent1"/>
                </a:solidFill>
              </a:rPr>
              <a:t> B. Hanunka, Dr K. Mweebo, Dr M. Mudenda </a:t>
            </a:r>
          </a:p>
          <a:p>
            <a:pPr marL="342900" indent="-342900">
              <a:buFont typeface="Arial" panose="020B0604020202020204" pitchFamily="34" charset="0"/>
              <a:buChar char="•"/>
            </a:pPr>
            <a:endParaRPr lang="en-US" sz="1500" dirty="0">
              <a:solidFill>
                <a:schemeClr val="accent1"/>
              </a:solidFill>
            </a:endParaRPr>
          </a:p>
          <a:p>
            <a:pPr marL="342900" indent="-342900">
              <a:buFont typeface="Arial" panose="020B0604020202020204" pitchFamily="34" charset="0"/>
              <a:buChar char="•"/>
            </a:pPr>
            <a:r>
              <a:rPr lang="en-US" sz="1500" b="1" dirty="0">
                <a:solidFill>
                  <a:schemeClr val="accent2"/>
                </a:solidFill>
              </a:rPr>
              <a:t>Funding:</a:t>
            </a:r>
            <a:r>
              <a:rPr lang="en-US" sz="1500" b="1" dirty="0">
                <a:solidFill>
                  <a:schemeClr val="accent1"/>
                </a:solidFill>
              </a:rPr>
              <a:t> </a:t>
            </a:r>
            <a:r>
              <a:rPr lang="en-US" sz="1500" dirty="0">
                <a:solidFill>
                  <a:schemeClr val="accent1"/>
                </a:solidFill>
              </a:rPr>
              <a:t>This work was supported by the U.S. President’s Emergency Plan for AIDS Relief (PEPFAR) through the Centers for Disease Control and Prevention (CDC) under the terms of cooperative agreements NU2GGH002234</a:t>
            </a:r>
          </a:p>
          <a:p>
            <a:pPr marL="342900" indent="-342900">
              <a:buFont typeface="Arial" panose="020B0604020202020204" pitchFamily="34" charset="0"/>
              <a:buChar char="•"/>
            </a:pPr>
            <a:endParaRPr lang="en-US" sz="1500" dirty="0">
              <a:solidFill>
                <a:schemeClr val="accent1"/>
              </a:solidFill>
            </a:endParaRPr>
          </a:p>
          <a:p>
            <a:pPr marL="342900" indent="-342900">
              <a:buFont typeface="Arial" panose="020B0604020202020204" pitchFamily="34" charset="0"/>
              <a:buChar char="•"/>
            </a:pPr>
            <a:r>
              <a:rPr lang="en-US" sz="1500" b="1" dirty="0">
                <a:solidFill>
                  <a:schemeClr val="accent2"/>
                </a:solidFill>
              </a:rPr>
              <a:t>CDC Authorship Disclaimer</a:t>
            </a:r>
            <a:r>
              <a:rPr lang="en-US" sz="1500" dirty="0">
                <a:solidFill>
                  <a:schemeClr val="accent2"/>
                </a:solidFill>
              </a:rPr>
              <a:t>: </a:t>
            </a:r>
            <a:r>
              <a:rPr lang="en-US" sz="1500" dirty="0">
                <a:solidFill>
                  <a:schemeClr val="accent1"/>
                </a:solidFill>
              </a:rPr>
              <a:t>The findings and conclusions in this report are those of the author(s) and do not necessarily represent the official position of the funding agencies</a:t>
            </a: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3617628" y="552161"/>
            <a:ext cx="5165128" cy="805584"/>
          </a:xfrm>
        </p:spPr>
        <p:txBody>
          <a:bodyPr>
            <a:normAutofit fontScale="90000"/>
          </a:bodyPr>
          <a:lstStyle/>
          <a:p>
            <a:r>
              <a:rPr lang="en-GB" noProof="0" dirty="0"/>
              <a:t>Acknowledgment</a:t>
            </a:r>
          </a:p>
        </p:txBody>
      </p:sp>
    </p:spTree>
    <p:extLst>
      <p:ext uri="{BB962C8B-B14F-4D97-AF65-F5344CB8AC3E}">
        <p14:creationId xmlns:p14="http://schemas.microsoft.com/office/powerpoint/2010/main" val="2258673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2622870" y="760078"/>
            <a:ext cx="8796194" cy="637507"/>
          </a:xfrm>
        </p:spPr>
        <p:txBody>
          <a:bodyPr>
            <a:noAutofit/>
          </a:bodyPr>
          <a:lstStyle/>
          <a:p>
            <a:r>
              <a:rPr lang="en-GB" sz="4000" dirty="0"/>
              <a:t>Conflict of Interest Disclosure</a:t>
            </a:r>
          </a:p>
        </p:txBody>
      </p:sp>
      <p:sp>
        <p:nvSpPr>
          <p:cNvPr id="6" name="TextBox 5">
            <a:extLst>
              <a:ext uri="{FF2B5EF4-FFF2-40B4-BE49-F238E27FC236}">
                <a16:creationId xmlns:a16="http://schemas.microsoft.com/office/drawing/2014/main" id="{88641357-075E-0046-8A1C-FC75200C5575}"/>
              </a:ext>
            </a:extLst>
          </p:cNvPr>
          <p:cNvSpPr txBox="1"/>
          <p:nvPr/>
        </p:nvSpPr>
        <p:spPr>
          <a:xfrm>
            <a:off x="2465364" y="606288"/>
            <a:ext cx="8796194" cy="749544"/>
          </a:xfrm>
          <a:prstGeom prst="rect">
            <a:avLst/>
          </a:prstGeom>
          <a:noFill/>
        </p:spPr>
        <p:txBody>
          <a:bodyPr wrap="square" lIns="0" tIns="0" rIns="0" bIns="0" rtlCol="0">
            <a:spAutoFit/>
          </a:bodyPr>
          <a:lstStyle/>
          <a:p>
            <a:pPr algn="l"/>
            <a:endParaRPr lang="en-GB" dirty="0">
              <a:solidFill>
                <a:schemeClr val="accent2"/>
              </a:solidFill>
            </a:endParaRPr>
          </a:p>
        </p:txBody>
      </p:sp>
      <p:sp>
        <p:nvSpPr>
          <p:cNvPr id="7" name="Content Placeholder 2">
            <a:extLst>
              <a:ext uri="{FF2B5EF4-FFF2-40B4-BE49-F238E27FC236}">
                <a16:creationId xmlns:a16="http://schemas.microsoft.com/office/drawing/2014/main" id="{03029E44-B238-FB79-A48C-C3851799F32C}"/>
              </a:ext>
            </a:extLst>
          </p:cNvPr>
          <p:cNvSpPr txBox="1">
            <a:spLocks/>
          </p:cNvSpPr>
          <p:nvPr/>
        </p:nvSpPr>
        <p:spPr>
          <a:xfrm>
            <a:off x="2716941" y="3134447"/>
            <a:ext cx="8544617" cy="1726059"/>
          </a:xfrm>
          <a:prstGeom prst="rect">
            <a:avLst/>
          </a:prstGeom>
        </p:spPr>
        <p:txBody>
          <a:bodyPr lIns="0" tIns="0" rIns="0" bIns="0">
            <a:no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accent1"/>
                </a:solidFill>
                <a:latin typeface="+mj-lt"/>
              </a:rPr>
              <a:t>I have no relevant financial relationships with ineligible companies to disclose.</a:t>
            </a:r>
            <a:endParaRPr lang="en-GB" sz="2800" dirty="0">
              <a:solidFill>
                <a:schemeClr val="accent1"/>
              </a:solidFill>
              <a:latin typeface="+mj-lt"/>
            </a:endParaRPr>
          </a:p>
        </p:txBody>
      </p:sp>
    </p:spTree>
    <p:extLst>
      <p:ext uri="{BB962C8B-B14F-4D97-AF65-F5344CB8AC3E}">
        <p14:creationId xmlns:p14="http://schemas.microsoft.com/office/powerpoint/2010/main" val="3014233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854367" y="1647868"/>
            <a:ext cx="4657557" cy="4165841"/>
          </a:xfrm>
        </p:spPr>
        <p:txBody>
          <a:bodyPr vert="horz" lIns="0" tIns="0" rIns="0" bIns="0" rtlCol="0">
            <a:normAutofit/>
          </a:bodyPr>
          <a:lstStyle/>
          <a:p>
            <a:pPr marL="342900" indent="-342900">
              <a:buFont typeface="Arial" panose="020B0604020202020204" pitchFamily="34" charset="0"/>
              <a:buChar char="•"/>
            </a:pPr>
            <a:r>
              <a:rPr lang="en-GB" dirty="0">
                <a:solidFill>
                  <a:schemeClr val="accent1"/>
                </a:solidFill>
              </a:rPr>
              <a:t>Zambia has a generalized HIV epidemic with a national prevalence of ~ 11% among adults (15-49 years)</a:t>
            </a:r>
          </a:p>
          <a:p>
            <a:pPr marL="342900" indent="-342900">
              <a:buFont typeface="Arial" panose="020B0604020202020204" pitchFamily="34" charset="0"/>
              <a:buChar char="•"/>
            </a:pPr>
            <a:endParaRPr lang="en-GB" dirty="0">
              <a:solidFill>
                <a:schemeClr val="accent1"/>
              </a:solidFill>
            </a:endParaRPr>
          </a:p>
          <a:p>
            <a:pPr marL="342900" indent="-342900">
              <a:buFont typeface="Arial" panose="020B0604020202020204" pitchFamily="34" charset="0"/>
              <a:buChar char="•"/>
            </a:pPr>
            <a:endParaRPr lang="en-GB" dirty="0">
              <a:solidFill>
                <a:schemeClr val="accent1"/>
              </a:solidFill>
            </a:endParaRPr>
          </a:p>
          <a:p>
            <a:pPr marL="342900" indent="-342900">
              <a:buFont typeface="Arial" panose="020B0604020202020204" pitchFamily="34" charset="0"/>
              <a:buChar char="•"/>
            </a:pPr>
            <a:r>
              <a:rPr lang="en-GB" dirty="0">
                <a:solidFill>
                  <a:schemeClr val="accent1"/>
                </a:solidFill>
              </a:rPr>
              <a:t>Zambia has made progress in attaining the UNAIDS 95-95-95 targets for epidemic control</a:t>
            </a:r>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4116384" y="187409"/>
            <a:ext cx="7632700" cy="715956"/>
          </a:xfrm>
        </p:spPr>
        <p:txBody>
          <a:bodyPr>
            <a:normAutofit/>
          </a:bodyPr>
          <a:lstStyle/>
          <a:p>
            <a:r>
              <a:rPr lang="en-GB" sz="4000" noProof="0" dirty="0"/>
              <a:t>Background</a:t>
            </a:r>
          </a:p>
        </p:txBody>
      </p:sp>
      <p:sp>
        <p:nvSpPr>
          <p:cNvPr id="6" name="TextBox 5">
            <a:extLst>
              <a:ext uri="{FF2B5EF4-FFF2-40B4-BE49-F238E27FC236}">
                <a16:creationId xmlns:a16="http://schemas.microsoft.com/office/drawing/2014/main" id="{48EF5142-92B9-4FB0-9ECC-84D575B57798}"/>
              </a:ext>
            </a:extLst>
          </p:cNvPr>
          <p:cNvSpPr txBox="1"/>
          <p:nvPr/>
        </p:nvSpPr>
        <p:spPr>
          <a:xfrm>
            <a:off x="5158675" y="5758014"/>
            <a:ext cx="5078634" cy="261610"/>
          </a:xfrm>
          <a:prstGeom prst="rect">
            <a:avLst/>
          </a:prstGeom>
          <a:noFill/>
        </p:spPr>
        <p:txBody>
          <a:bodyPr wrap="none" rtlCol="0">
            <a:spAutoFit/>
          </a:bodyPr>
          <a:lstStyle/>
          <a:p>
            <a:pPr algn="l"/>
            <a:r>
              <a:rPr lang="en-ZA" sz="1100" i="1" dirty="0"/>
              <a:t>HIV Prevalence among adults 15-49 years, by province, ZDHS, 2018</a:t>
            </a:r>
            <a:endParaRPr lang="en-US" sz="1100" i="1" dirty="0"/>
          </a:p>
        </p:txBody>
      </p:sp>
      <p:grpSp>
        <p:nvGrpSpPr>
          <p:cNvPr id="14" name="Group 13">
            <a:extLst>
              <a:ext uri="{FF2B5EF4-FFF2-40B4-BE49-F238E27FC236}">
                <a16:creationId xmlns:a16="http://schemas.microsoft.com/office/drawing/2014/main" id="{16A35505-E17B-A366-6C0B-7F4031F97285}"/>
              </a:ext>
            </a:extLst>
          </p:cNvPr>
          <p:cNvGrpSpPr/>
          <p:nvPr/>
        </p:nvGrpSpPr>
        <p:grpSpPr>
          <a:xfrm>
            <a:off x="6756758" y="4057829"/>
            <a:ext cx="424518" cy="795324"/>
            <a:chOff x="900667" y="1790464"/>
            <a:chExt cx="424518" cy="795324"/>
          </a:xfrm>
          <a:solidFill>
            <a:schemeClr val="bg1"/>
          </a:solidFill>
        </p:grpSpPr>
        <p:pic>
          <p:nvPicPr>
            <p:cNvPr id="15" name="Graphic 14" descr="Badge Follow with solid fill">
              <a:extLst>
                <a:ext uri="{FF2B5EF4-FFF2-40B4-BE49-F238E27FC236}">
                  <a16:creationId xmlns:a16="http://schemas.microsoft.com/office/drawing/2014/main" id="{2AE4B260-BBCD-FCB7-6F73-CB89583A65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667" y="1790464"/>
              <a:ext cx="424518" cy="424518"/>
            </a:xfrm>
            <a:prstGeom prst="rect">
              <a:avLst/>
            </a:prstGeom>
          </p:spPr>
        </p:pic>
        <p:pic>
          <p:nvPicPr>
            <p:cNvPr id="16" name="Graphic 15" descr="Badge Unfollow with solid fill">
              <a:extLst>
                <a:ext uri="{FF2B5EF4-FFF2-40B4-BE49-F238E27FC236}">
                  <a16:creationId xmlns:a16="http://schemas.microsoft.com/office/drawing/2014/main" id="{8E00F610-AAAE-3134-E620-72AA19281D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667" y="2161270"/>
              <a:ext cx="424518" cy="424518"/>
            </a:xfrm>
            <a:prstGeom prst="rect">
              <a:avLst/>
            </a:prstGeom>
          </p:spPr>
        </p:pic>
      </p:grpSp>
      <p:pic>
        <p:nvPicPr>
          <p:cNvPr id="5" name="Picture 4" descr="Map&#10;&#10;Description automatically generated">
            <a:extLst>
              <a:ext uri="{FF2B5EF4-FFF2-40B4-BE49-F238E27FC236}">
                <a16:creationId xmlns:a16="http://schemas.microsoft.com/office/drawing/2014/main" id="{C6758601-D029-34CF-6FEB-5D3B20A94A17}"/>
              </a:ext>
            </a:extLst>
          </p:cNvPr>
          <p:cNvPicPr>
            <a:picLocks noChangeAspect="1"/>
          </p:cNvPicPr>
          <p:nvPr/>
        </p:nvPicPr>
        <p:blipFill>
          <a:blip r:embed="rId7"/>
          <a:stretch>
            <a:fillRect/>
          </a:stretch>
        </p:blipFill>
        <p:spPr>
          <a:xfrm>
            <a:off x="5575538" y="720643"/>
            <a:ext cx="6147463" cy="4950176"/>
          </a:xfrm>
          <a:prstGeom prst="rect">
            <a:avLst/>
          </a:prstGeom>
        </p:spPr>
      </p:pic>
    </p:spTree>
    <p:extLst>
      <p:ext uri="{BB962C8B-B14F-4D97-AF65-F5344CB8AC3E}">
        <p14:creationId xmlns:p14="http://schemas.microsoft.com/office/powerpoint/2010/main" val="26948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a:xfrm>
            <a:off x="951470" y="2167903"/>
            <a:ext cx="10797614" cy="4103687"/>
          </a:xfrm>
        </p:spPr>
        <p:txBody>
          <a:bodyPr>
            <a:normAutofit/>
          </a:bodyPr>
          <a:lstStyle/>
          <a:p>
            <a:pPr marL="342900" indent="-342900">
              <a:buFont typeface="Arial" panose="020B0604020202020204" pitchFamily="34" charset="0"/>
              <a:buChar char="•"/>
            </a:pPr>
            <a:r>
              <a:rPr lang="en-GB" dirty="0">
                <a:solidFill>
                  <a:schemeClr val="accent1"/>
                </a:solidFill>
              </a:rPr>
              <a:t>Sustaining epidemic control and achieving the UNAIDS 95-95-95 targets by 2030 will require maintaining high viral suppression among people living with HIV (PLHIV)</a:t>
            </a:r>
          </a:p>
          <a:p>
            <a:pPr marL="342900" indent="-342900">
              <a:buFont typeface="Arial" panose="020B0604020202020204" pitchFamily="34" charset="0"/>
              <a:buChar char="•"/>
            </a:pPr>
            <a:endParaRPr lang="en-GB" dirty="0">
              <a:solidFill>
                <a:schemeClr val="accent1"/>
              </a:solidFill>
            </a:endParaRPr>
          </a:p>
          <a:p>
            <a:endParaRPr lang="en-GB" dirty="0">
              <a:solidFill>
                <a:schemeClr val="accent1"/>
              </a:solidFill>
            </a:endParaRPr>
          </a:p>
          <a:p>
            <a:pPr marL="342900" indent="-342900">
              <a:buFont typeface="Arial" panose="020B0604020202020204" pitchFamily="34" charset="0"/>
              <a:buChar char="•"/>
            </a:pPr>
            <a:r>
              <a:rPr lang="en-US" dirty="0">
                <a:solidFill>
                  <a:schemeClr val="accent1"/>
                </a:solidFill>
              </a:rPr>
              <a:t>Identifying and characterizing predictors of high viral load (VL) among recipients of care (RoC) could guide development of interventions critical to improving HIV treatment outcomes and help achieve epidemic control</a:t>
            </a:r>
          </a:p>
          <a:p>
            <a:pPr marL="342900" indent="-342900">
              <a:buFont typeface="Arial" panose="020B0604020202020204" pitchFamily="34" charset="0"/>
              <a:buChar char="•"/>
            </a:pPr>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a:xfrm>
            <a:off x="2484017" y="299085"/>
            <a:ext cx="7632700" cy="788552"/>
          </a:xfrm>
        </p:spPr>
        <p:txBody>
          <a:bodyPr>
            <a:normAutofit/>
          </a:bodyPr>
          <a:lstStyle/>
          <a:p>
            <a:pPr algn="ctr"/>
            <a:r>
              <a:rPr lang="en-GB" sz="4000" noProof="0" dirty="0"/>
              <a:t>Background (</a:t>
            </a:r>
            <a:r>
              <a:rPr lang="en-GB" sz="4000" noProof="0" dirty="0" err="1"/>
              <a:t>contd</a:t>
            </a:r>
            <a:r>
              <a:rPr lang="en-GB" sz="4000" noProof="0" dirty="0"/>
              <a:t>)</a:t>
            </a:r>
          </a:p>
        </p:txBody>
      </p:sp>
    </p:spTree>
    <p:extLst>
      <p:ext uri="{BB962C8B-B14F-4D97-AF65-F5344CB8AC3E}">
        <p14:creationId xmlns:p14="http://schemas.microsoft.com/office/powerpoint/2010/main" val="394105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2965621" y="1556368"/>
            <a:ext cx="8949287" cy="5054816"/>
          </a:xfrm>
        </p:spPr>
        <p:txBody>
          <a:bodyPr>
            <a:noAutofit/>
          </a:bodyPr>
          <a:lstStyle/>
          <a:p>
            <a:pPr marL="342900" indent="-342900">
              <a:buFont typeface="Arial" panose="020B0604020202020204" pitchFamily="34" charset="0"/>
              <a:buChar char="•"/>
            </a:pPr>
            <a:r>
              <a:rPr lang="en-US" sz="2000" b="0" dirty="0"/>
              <a:t>We used data from HIV case-based surveillance (CBS), a system that collects individual-level data from each person diagnosed with HIV across the course of the disease, in a longitudinal manner</a:t>
            </a:r>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r>
              <a:rPr lang="en-US" sz="2000" b="0" dirty="0"/>
              <a:t>CBS leverages Zambia’s electronic health record system (SmartCare) operating in 1,542 health facilities, and covering 85% of PLHIV</a:t>
            </a:r>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r>
              <a:rPr lang="en-US" sz="2000" b="0" dirty="0"/>
              <a:t>Information on PLHIV is continuously collected in the health facilities, and transmitted monthly to the National Data Warehouse </a:t>
            </a:r>
            <a:endParaRPr lang="en-US" sz="2000" b="0" noProof="0" dirty="0">
              <a:latin typeface="+mn-lt"/>
            </a:endParaRPr>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116391" y="441325"/>
            <a:ext cx="7632700" cy="597253"/>
          </a:xfrm>
        </p:spPr>
        <p:txBody>
          <a:bodyPr>
            <a:normAutofit fontScale="90000"/>
          </a:bodyPr>
          <a:lstStyle/>
          <a:p>
            <a:r>
              <a:rPr lang="en-GB" noProof="0" dirty="0">
                <a:latin typeface="+mj-lt"/>
              </a:rPr>
              <a:t>Methodology</a:t>
            </a:r>
            <a:endParaRPr lang="en-GB" noProof="0" dirty="0"/>
          </a:p>
        </p:txBody>
      </p:sp>
    </p:spTree>
    <p:extLst>
      <p:ext uri="{BB962C8B-B14F-4D97-AF65-F5344CB8AC3E}">
        <p14:creationId xmlns:p14="http://schemas.microsoft.com/office/powerpoint/2010/main" val="187883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9700112-9DA5-B142-8765-ED6A3B94F2B2}"/>
              </a:ext>
            </a:extLst>
          </p:cNvPr>
          <p:cNvSpPr>
            <a:spLocks noGrp="1"/>
          </p:cNvSpPr>
          <p:nvPr>
            <p:ph type="body" sz="quarter" idx="10"/>
          </p:nvPr>
        </p:nvSpPr>
        <p:spPr>
          <a:xfrm>
            <a:off x="3612444" y="1236183"/>
            <a:ext cx="8302465" cy="5054816"/>
          </a:xfrm>
        </p:spPr>
        <p:txBody>
          <a:bodyPr>
            <a:noAutofit/>
          </a:bodyPr>
          <a:lstStyle/>
          <a:p>
            <a:pPr marL="342900" indent="-342900">
              <a:buFont typeface="Arial" panose="020B0604020202020204" pitchFamily="34" charset="0"/>
              <a:buChar char="•"/>
            </a:pPr>
            <a:r>
              <a:rPr lang="en-US" sz="2000" b="0" dirty="0"/>
              <a:t>We conducted a c</a:t>
            </a:r>
            <a:r>
              <a:rPr lang="en-US" sz="2000" b="0" noProof="0" dirty="0">
                <a:latin typeface="+mn-lt"/>
              </a:rPr>
              <a:t>ross-sectional analysis of HIV CBS data (January-December 2021)</a:t>
            </a:r>
          </a:p>
          <a:p>
            <a:pPr marL="342900" indent="-342900">
              <a:buFont typeface="Arial" panose="020B0604020202020204" pitchFamily="34" charset="0"/>
              <a:buChar char="•"/>
            </a:pPr>
            <a:endParaRPr lang="en-US" sz="2000" b="0" noProof="0" dirty="0">
              <a:latin typeface="+mn-lt"/>
            </a:endParaRPr>
          </a:p>
          <a:p>
            <a:pPr marL="342900" indent="-342900">
              <a:buFont typeface="Arial" panose="020B0604020202020204" pitchFamily="34" charset="0"/>
              <a:buChar char="•"/>
            </a:pPr>
            <a:endParaRPr lang="en-US" sz="2000" b="0" noProof="0" dirty="0">
              <a:latin typeface="+mn-lt"/>
            </a:endParaRPr>
          </a:p>
          <a:p>
            <a:pPr marL="342900" indent="-342900">
              <a:buFont typeface="Arial" panose="020B0604020202020204" pitchFamily="34" charset="0"/>
              <a:buChar char="•"/>
            </a:pPr>
            <a:r>
              <a:rPr lang="en-US" sz="2000" b="0" dirty="0"/>
              <a:t>Inclusion criteria:</a:t>
            </a:r>
            <a:endParaRPr lang="en-US" sz="2000" b="0" noProof="0" dirty="0">
              <a:latin typeface="+mn-lt"/>
            </a:endParaRPr>
          </a:p>
          <a:p>
            <a:pPr marL="830262" lvl="3" indent="-342900">
              <a:spcBef>
                <a:spcPts val="1000"/>
              </a:spcBef>
            </a:pPr>
            <a:r>
              <a:rPr lang="en-US" i="1" dirty="0">
                <a:solidFill>
                  <a:schemeClr val="accent1"/>
                </a:solidFill>
              </a:rPr>
              <a:t>Adult (≥15 years)</a:t>
            </a:r>
          </a:p>
          <a:p>
            <a:pPr marL="830262" lvl="3" indent="-342900">
              <a:spcBef>
                <a:spcPts val="1000"/>
              </a:spcBef>
            </a:pPr>
            <a:r>
              <a:rPr lang="en-US" i="1" dirty="0">
                <a:solidFill>
                  <a:schemeClr val="accent1"/>
                </a:solidFill>
              </a:rPr>
              <a:t>On Antiretroviral Treatment (ART) ≥ 6 months</a:t>
            </a:r>
          </a:p>
          <a:p>
            <a:pPr marL="830262" lvl="3" indent="-342900">
              <a:spcBef>
                <a:spcPts val="1000"/>
              </a:spcBef>
            </a:pPr>
            <a:r>
              <a:rPr lang="en-US" i="1" dirty="0">
                <a:solidFill>
                  <a:schemeClr val="accent1"/>
                </a:solidFill>
              </a:rPr>
              <a:t>Latest valid VL measurement on record </a:t>
            </a:r>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r>
              <a:rPr lang="en-US" sz="2000" b="0" dirty="0"/>
              <a:t>R</a:t>
            </a:r>
            <a:r>
              <a:rPr lang="en-US" sz="2000" b="0" noProof="0" dirty="0">
                <a:latin typeface="+mn-lt"/>
              </a:rPr>
              <a:t>egression analyses were conducted to estimate associations between covariates and high VL.</a:t>
            </a:r>
          </a:p>
          <a:p>
            <a:pPr marL="342900" indent="-342900">
              <a:buFont typeface="Arial" panose="020B0604020202020204" pitchFamily="34" charset="0"/>
              <a:buChar char="•"/>
            </a:pPr>
            <a:endParaRPr lang="en-US" sz="2000" b="0" dirty="0"/>
          </a:p>
          <a:p>
            <a:pPr marL="342900" indent="-342900">
              <a:buFont typeface="Arial" panose="020B0604020202020204" pitchFamily="34" charset="0"/>
              <a:buChar char="•"/>
            </a:pPr>
            <a:endParaRPr lang="en-US" sz="2000" b="0" noProof="0" dirty="0">
              <a:latin typeface="+mn-lt"/>
            </a:endParaRPr>
          </a:p>
        </p:txBody>
      </p:sp>
      <p:sp>
        <p:nvSpPr>
          <p:cNvPr id="4" name="Title 3">
            <a:extLst>
              <a:ext uri="{FF2B5EF4-FFF2-40B4-BE49-F238E27FC236}">
                <a16:creationId xmlns:a16="http://schemas.microsoft.com/office/drawing/2014/main" id="{C93E86D9-734E-CD4A-98AC-D989E4E5E744}"/>
              </a:ext>
            </a:extLst>
          </p:cNvPr>
          <p:cNvSpPr>
            <a:spLocks noGrp="1"/>
          </p:cNvSpPr>
          <p:nvPr>
            <p:ph type="title"/>
          </p:nvPr>
        </p:nvSpPr>
        <p:spPr>
          <a:xfrm>
            <a:off x="4116391" y="441325"/>
            <a:ext cx="7632700" cy="597253"/>
          </a:xfrm>
        </p:spPr>
        <p:txBody>
          <a:bodyPr>
            <a:normAutofit fontScale="90000"/>
          </a:bodyPr>
          <a:lstStyle/>
          <a:p>
            <a:r>
              <a:rPr lang="en-GB" noProof="0" dirty="0">
                <a:latin typeface="+mj-lt"/>
              </a:rPr>
              <a:t>Methodology (</a:t>
            </a:r>
            <a:r>
              <a:rPr lang="en-GB" noProof="0" dirty="0" err="1">
                <a:latin typeface="+mj-lt"/>
              </a:rPr>
              <a:t>contd</a:t>
            </a:r>
            <a:r>
              <a:rPr lang="en-GB" dirty="0"/>
              <a:t>)</a:t>
            </a:r>
            <a:endParaRPr lang="en-GB" noProof="0" dirty="0"/>
          </a:p>
        </p:txBody>
      </p:sp>
    </p:spTree>
    <p:extLst>
      <p:ext uri="{BB962C8B-B14F-4D97-AF65-F5344CB8AC3E}">
        <p14:creationId xmlns:p14="http://schemas.microsoft.com/office/powerpoint/2010/main" val="2880267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48A22F3E-B8C6-430C-B007-0075BFE23BCB}"/>
              </a:ext>
            </a:extLst>
          </p:cNvPr>
          <p:cNvGraphicFramePr>
            <a:graphicFrameLocks/>
          </p:cNvGraphicFramePr>
          <p:nvPr>
            <p:extLst>
              <p:ext uri="{D42A27DB-BD31-4B8C-83A1-F6EECF244321}">
                <p14:modId xmlns:p14="http://schemas.microsoft.com/office/powerpoint/2010/main" val="1796403766"/>
              </p:ext>
            </p:extLst>
          </p:nvPr>
        </p:nvGraphicFramePr>
        <p:xfrm>
          <a:off x="3446969" y="1654993"/>
          <a:ext cx="5072274" cy="44031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5512588-AD71-A541-8C67-D48304F18673}"/>
              </a:ext>
            </a:extLst>
          </p:cNvPr>
          <p:cNvSpPr>
            <a:spLocks noGrp="1"/>
          </p:cNvSpPr>
          <p:nvPr>
            <p:ph type="body" sz="quarter" idx="13"/>
          </p:nvPr>
        </p:nvSpPr>
        <p:spPr>
          <a:xfrm>
            <a:off x="468417" y="1618730"/>
            <a:ext cx="2891678" cy="4199467"/>
          </a:xfrm>
        </p:spPr>
        <p:txBody>
          <a:bodyPr>
            <a:normAutofit lnSpcReduction="10000"/>
          </a:bodyPr>
          <a:lstStyle/>
          <a:p>
            <a:pPr marL="342900" indent="-342900">
              <a:buFont typeface="Arial" panose="020B0604020202020204" pitchFamily="34" charset="0"/>
              <a:buChar char="•"/>
            </a:pPr>
            <a:r>
              <a:rPr lang="en-US" b="1" dirty="0">
                <a:solidFill>
                  <a:schemeClr val="accent1"/>
                </a:solidFill>
              </a:rPr>
              <a:t>531,864 </a:t>
            </a:r>
            <a:r>
              <a:rPr lang="en-US" dirty="0">
                <a:solidFill>
                  <a:schemeClr val="accent1"/>
                </a:solidFill>
              </a:rPr>
              <a:t>HIV RoC</a:t>
            </a:r>
            <a:r>
              <a:rPr lang="en-US" b="1" dirty="0">
                <a:solidFill>
                  <a:schemeClr val="accent1"/>
                </a:solidFill>
              </a:rPr>
              <a:t> </a:t>
            </a:r>
            <a:r>
              <a:rPr lang="en-US" dirty="0">
                <a:solidFill>
                  <a:schemeClr val="accent1"/>
                </a:solidFill>
              </a:rPr>
              <a:t>met the inclusion criteria</a:t>
            </a:r>
          </a:p>
          <a:p>
            <a:pPr marL="342900" indent="-342900">
              <a:buFont typeface="Arial" panose="020B0604020202020204" pitchFamily="34" charset="0"/>
              <a:buChar char="•"/>
            </a:pPr>
            <a:endParaRPr lang="en-US" dirty="0">
              <a:solidFill>
                <a:schemeClr val="accent1"/>
              </a:solidFill>
            </a:endParaRPr>
          </a:p>
          <a:p>
            <a:pPr marL="342900" indent="-342900">
              <a:buFont typeface="Arial" panose="020B0604020202020204" pitchFamily="34" charset="0"/>
              <a:buChar char="•"/>
            </a:pPr>
            <a:r>
              <a:rPr lang="en-US" b="1" dirty="0">
                <a:solidFill>
                  <a:schemeClr val="accent1"/>
                </a:solidFill>
              </a:rPr>
              <a:t>Median age</a:t>
            </a:r>
            <a:r>
              <a:rPr lang="en-US" dirty="0">
                <a:solidFill>
                  <a:schemeClr val="accent1"/>
                </a:solidFill>
              </a:rPr>
              <a:t>:35 years [Interquartile range (IQR)] 29-42)</a:t>
            </a:r>
          </a:p>
          <a:p>
            <a:pPr marL="342900" indent="-342900">
              <a:buFont typeface="Arial" panose="020B0604020202020204" pitchFamily="34" charset="0"/>
              <a:buChar char="•"/>
            </a:pPr>
            <a:endParaRPr lang="en-US" dirty="0">
              <a:solidFill>
                <a:schemeClr val="accent1"/>
              </a:solidFill>
            </a:endParaRPr>
          </a:p>
          <a:p>
            <a:pPr marL="342900" indent="-342900">
              <a:buFont typeface="Arial" panose="020B0604020202020204" pitchFamily="34" charset="0"/>
              <a:buChar char="•"/>
            </a:pPr>
            <a:r>
              <a:rPr lang="en-US" b="1" dirty="0">
                <a:solidFill>
                  <a:schemeClr val="accent1"/>
                </a:solidFill>
              </a:rPr>
              <a:t>Median duration on ART</a:t>
            </a:r>
            <a:r>
              <a:rPr lang="en-US" dirty="0">
                <a:solidFill>
                  <a:schemeClr val="accent1"/>
                </a:solidFill>
              </a:rPr>
              <a:t>: 52 months (IQR: 29-99)</a:t>
            </a:r>
          </a:p>
          <a:p>
            <a:pPr marL="342900" indent="-342900">
              <a:buFont typeface="Arial" panose="020B0604020202020204" pitchFamily="34" charset="0"/>
              <a:buChar char="•"/>
            </a:pPr>
            <a:endParaRPr lang="en-US" dirty="0">
              <a:solidFill>
                <a:schemeClr val="accent1"/>
              </a:solidFill>
            </a:endParaRPr>
          </a:p>
          <a:p>
            <a:pPr marL="342900" indent="-342900">
              <a:buFont typeface="Arial" panose="020B0604020202020204" pitchFamily="34" charset="0"/>
              <a:buChar char="•"/>
            </a:pPr>
            <a:endParaRPr lang="en-GB" noProof="0" dirty="0"/>
          </a:p>
        </p:txBody>
      </p:sp>
      <p:sp>
        <p:nvSpPr>
          <p:cNvPr id="4" name="Title 3">
            <a:extLst>
              <a:ext uri="{FF2B5EF4-FFF2-40B4-BE49-F238E27FC236}">
                <a16:creationId xmlns:a16="http://schemas.microsoft.com/office/drawing/2014/main" id="{4A6D1EF3-464C-2441-9B81-0D92458A9140}"/>
              </a:ext>
            </a:extLst>
          </p:cNvPr>
          <p:cNvSpPr>
            <a:spLocks noGrp="1"/>
          </p:cNvSpPr>
          <p:nvPr>
            <p:ph type="title"/>
          </p:nvPr>
        </p:nvSpPr>
        <p:spPr>
          <a:xfrm>
            <a:off x="4682655" y="215432"/>
            <a:ext cx="5437187" cy="822037"/>
          </a:xfrm>
        </p:spPr>
        <p:txBody>
          <a:bodyPr>
            <a:normAutofit/>
          </a:bodyPr>
          <a:lstStyle/>
          <a:p>
            <a:r>
              <a:rPr lang="en-GB" sz="4000" noProof="0" dirty="0"/>
              <a:t>Results</a:t>
            </a:r>
          </a:p>
        </p:txBody>
      </p:sp>
      <p:pic>
        <p:nvPicPr>
          <p:cNvPr id="18" name="Picture Placeholder 17" descr="Chart, pie chart&#10;&#10;Description automatically generated">
            <a:extLst>
              <a:ext uri="{FF2B5EF4-FFF2-40B4-BE49-F238E27FC236}">
                <a16:creationId xmlns:a16="http://schemas.microsoft.com/office/drawing/2014/main" id="{3B4E59FD-5EBB-A3DE-7871-8E1E46CC1431}"/>
              </a:ext>
            </a:extLst>
          </p:cNvPr>
          <p:cNvPicPr>
            <a:picLocks noGrp="1" noChangeAspect="1"/>
          </p:cNvPicPr>
          <p:nvPr>
            <p:ph type="pic" sz="quarter" idx="14"/>
          </p:nvPr>
        </p:nvPicPr>
        <p:blipFill>
          <a:blip r:embed="rId4"/>
          <a:srcRect l="15678" r="15678"/>
          <a:stretch>
            <a:fillRect/>
          </a:stretch>
        </p:blipFill>
        <p:spPr>
          <a:xfrm>
            <a:off x="8551891" y="1828799"/>
            <a:ext cx="3490741" cy="3855309"/>
          </a:xfrm>
        </p:spPr>
      </p:pic>
      <p:sp>
        <p:nvSpPr>
          <p:cNvPr id="10" name="Rectangle 9">
            <a:extLst>
              <a:ext uri="{FF2B5EF4-FFF2-40B4-BE49-F238E27FC236}">
                <a16:creationId xmlns:a16="http://schemas.microsoft.com/office/drawing/2014/main" id="{CF1DF1D6-951C-E5D3-78E9-4A375BE60D98}"/>
              </a:ext>
            </a:extLst>
          </p:cNvPr>
          <p:cNvSpPr/>
          <p:nvPr/>
        </p:nvSpPr>
        <p:spPr>
          <a:xfrm>
            <a:off x="4431629" y="1673048"/>
            <a:ext cx="1783644" cy="37770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200A317-FA20-679F-42FA-77E4BFAFE938}"/>
              </a:ext>
            </a:extLst>
          </p:cNvPr>
          <p:cNvSpPr/>
          <p:nvPr/>
        </p:nvSpPr>
        <p:spPr>
          <a:xfrm>
            <a:off x="6205227" y="1669236"/>
            <a:ext cx="2264587" cy="37845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FB5A324-D309-71EB-A2B0-B93639A711EB}"/>
              </a:ext>
            </a:extLst>
          </p:cNvPr>
          <p:cNvSpPr/>
          <p:nvPr/>
        </p:nvSpPr>
        <p:spPr>
          <a:xfrm>
            <a:off x="3422254" y="1665498"/>
            <a:ext cx="1009376" cy="378455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8A7CED0-4937-4173-2318-D1074CA18950}"/>
              </a:ext>
            </a:extLst>
          </p:cNvPr>
          <p:cNvSpPr txBox="1"/>
          <p:nvPr/>
        </p:nvSpPr>
        <p:spPr>
          <a:xfrm>
            <a:off x="6680066" y="1669235"/>
            <a:ext cx="817853" cy="276999"/>
          </a:xfrm>
          <a:prstGeom prst="rect">
            <a:avLst/>
          </a:prstGeom>
          <a:noFill/>
        </p:spPr>
        <p:txBody>
          <a:bodyPr wrap="none" rtlCol="0">
            <a:spAutoFit/>
          </a:bodyPr>
          <a:lstStyle/>
          <a:p>
            <a:pPr algn="l"/>
            <a:r>
              <a:rPr lang="en-ZA" sz="1200" b="1" dirty="0"/>
              <a:t>(19 %)</a:t>
            </a:r>
            <a:endParaRPr lang="en-US" sz="1200" b="1" dirty="0"/>
          </a:p>
        </p:txBody>
      </p:sp>
      <p:sp>
        <p:nvSpPr>
          <p:cNvPr id="12" name="TextBox 11">
            <a:extLst>
              <a:ext uri="{FF2B5EF4-FFF2-40B4-BE49-F238E27FC236}">
                <a16:creationId xmlns:a16="http://schemas.microsoft.com/office/drawing/2014/main" id="{CA1E7497-B4B6-9FA5-42F9-3CC95BD22E07}"/>
              </a:ext>
            </a:extLst>
          </p:cNvPr>
          <p:cNvSpPr txBox="1"/>
          <p:nvPr/>
        </p:nvSpPr>
        <p:spPr>
          <a:xfrm>
            <a:off x="4887423" y="1658673"/>
            <a:ext cx="817853" cy="276999"/>
          </a:xfrm>
          <a:prstGeom prst="rect">
            <a:avLst/>
          </a:prstGeom>
          <a:noFill/>
        </p:spPr>
        <p:txBody>
          <a:bodyPr wrap="none" rtlCol="0">
            <a:spAutoFit/>
          </a:bodyPr>
          <a:lstStyle/>
          <a:p>
            <a:pPr algn="l"/>
            <a:r>
              <a:rPr lang="en-ZA" sz="1200" b="1" dirty="0"/>
              <a:t>(69 %)</a:t>
            </a:r>
            <a:endParaRPr lang="en-US" sz="1200" b="1" dirty="0"/>
          </a:p>
        </p:txBody>
      </p:sp>
      <p:sp>
        <p:nvSpPr>
          <p:cNvPr id="13" name="TextBox 12">
            <a:extLst>
              <a:ext uri="{FF2B5EF4-FFF2-40B4-BE49-F238E27FC236}">
                <a16:creationId xmlns:a16="http://schemas.microsoft.com/office/drawing/2014/main" id="{C409EB06-0FBC-C48B-87E6-AE1E0CF5AAA0}"/>
              </a:ext>
            </a:extLst>
          </p:cNvPr>
          <p:cNvSpPr txBox="1"/>
          <p:nvPr/>
        </p:nvSpPr>
        <p:spPr>
          <a:xfrm>
            <a:off x="3521049" y="1642636"/>
            <a:ext cx="817853" cy="276999"/>
          </a:xfrm>
          <a:prstGeom prst="rect">
            <a:avLst/>
          </a:prstGeom>
          <a:noFill/>
        </p:spPr>
        <p:txBody>
          <a:bodyPr wrap="square" rtlCol="0">
            <a:spAutoFit/>
          </a:bodyPr>
          <a:lstStyle/>
          <a:p>
            <a:pPr algn="l"/>
            <a:r>
              <a:rPr lang="en-ZA" sz="1200" b="1" dirty="0"/>
              <a:t>(12 %)</a:t>
            </a:r>
            <a:endParaRPr lang="en-US" sz="1200" b="1" dirty="0"/>
          </a:p>
        </p:txBody>
      </p:sp>
    </p:spTree>
    <p:extLst>
      <p:ext uri="{BB962C8B-B14F-4D97-AF65-F5344CB8AC3E}">
        <p14:creationId xmlns:p14="http://schemas.microsoft.com/office/powerpoint/2010/main" val="130543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2C8569-D4EF-EE4A-9FD3-DBFF555C0B90}"/>
              </a:ext>
            </a:extLst>
          </p:cNvPr>
          <p:cNvSpPr>
            <a:spLocks noGrp="1"/>
          </p:cNvSpPr>
          <p:nvPr>
            <p:ph type="title"/>
          </p:nvPr>
        </p:nvSpPr>
        <p:spPr>
          <a:xfrm>
            <a:off x="2280355" y="591910"/>
            <a:ext cx="10421747" cy="462829"/>
          </a:xfrm>
        </p:spPr>
        <p:txBody>
          <a:bodyPr anchor="t">
            <a:noAutofit/>
          </a:bodyPr>
          <a:lstStyle/>
          <a:p>
            <a:r>
              <a:rPr lang="en-US" sz="2800" dirty="0"/>
              <a:t>C</a:t>
            </a:r>
            <a:r>
              <a:rPr lang="en-US" sz="2800" noProof="0" dirty="0" err="1"/>
              <a:t>haracteristics</a:t>
            </a:r>
            <a:r>
              <a:rPr lang="en-US" sz="2800" noProof="0" dirty="0"/>
              <a:t> of RoC with high </a:t>
            </a:r>
            <a:r>
              <a:rPr lang="en-US" sz="2800" dirty="0"/>
              <a:t>VL (N= 18,540)</a:t>
            </a:r>
            <a:endParaRPr lang="en-GB" sz="2800" noProof="0" dirty="0"/>
          </a:p>
        </p:txBody>
      </p:sp>
      <p:graphicFrame>
        <p:nvGraphicFramePr>
          <p:cNvPr id="9" name="Table 3">
            <a:extLst>
              <a:ext uri="{FF2B5EF4-FFF2-40B4-BE49-F238E27FC236}">
                <a16:creationId xmlns:a16="http://schemas.microsoft.com/office/drawing/2014/main" id="{437F0287-C7C6-A313-00EB-492ECB1FD9BF}"/>
              </a:ext>
            </a:extLst>
          </p:cNvPr>
          <p:cNvGraphicFramePr>
            <a:graphicFrameLocks noGrp="1"/>
          </p:cNvGraphicFramePr>
          <p:nvPr>
            <p:extLst>
              <p:ext uri="{D42A27DB-BD31-4B8C-83A1-F6EECF244321}">
                <p14:modId xmlns:p14="http://schemas.microsoft.com/office/powerpoint/2010/main" val="3740638575"/>
              </p:ext>
            </p:extLst>
          </p:nvPr>
        </p:nvGraphicFramePr>
        <p:xfrm>
          <a:off x="142240" y="1321656"/>
          <a:ext cx="8331484" cy="4805510"/>
        </p:xfrm>
        <a:graphic>
          <a:graphicData uri="http://schemas.openxmlformats.org/drawingml/2006/table">
            <a:tbl>
              <a:tblPr firstRow="1" firstCol="1" bandRow="1">
                <a:tableStyleId>{69012ECD-51FC-41F1-AA8D-1B2483CD663E}</a:tableStyleId>
              </a:tblPr>
              <a:tblGrid>
                <a:gridCol w="1309108">
                  <a:extLst>
                    <a:ext uri="{9D8B030D-6E8A-4147-A177-3AD203B41FA5}">
                      <a16:colId xmlns:a16="http://schemas.microsoft.com/office/drawing/2014/main" val="4224015829"/>
                    </a:ext>
                  </a:extLst>
                </a:gridCol>
                <a:gridCol w="2358936">
                  <a:extLst>
                    <a:ext uri="{9D8B030D-6E8A-4147-A177-3AD203B41FA5}">
                      <a16:colId xmlns:a16="http://schemas.microsoft.com/office/drawing/2014/main" val="1542899682"/>
                    </a:ext>
                  </a:extLst>
                </a:gridCol>
                <a:gridCol w="2042160">
                  <a:extLst>
                    <a:ext uri="{9D8B030D-6E8A-4147-A177-3AD203B41FA5}">
                      <a16:colId xmlns:a16="http://schemas.microsoft.com/office/drawing/2014/main" val="1847017762"/>
                    </a:ext>
                  </a:extLst>
                </a:gridCol>
                <a:gridCol w="2621280">
                  <a:extLst>
                    <a:ext uri="{9D8B030D-6E8A-4147-A177-3AD203B41FA5}">
                      <a16:colId xmlns:a16="http://schemas.microsoft.com/office/drawing/2014/main" val="1135691354"/>
                    </a:ext>
                  </a:extLst>
                </a:gridCol>
              </a:tblGrid>
              <a:tr h="297670">
                <a:tc>
                  <a:txBody>
                    <a:bodyPr/>
                    <a:lstStyle/>
                    <a:p>
                      <a:pPr algn="ctr">
                        <a:lnSpc>
                          <a:spcPct val="107000"/>
                        </a:lnSpc>
                        <a:spcAft>
                          <a:spcPts val="800"/>
                        </a:spcAft>
                      </a:pPr>
                      <a:r>
                        <a:rPr lang="en-ZA" sz="2000" b="1" dirty="0">
                          <a:effectLst/>
                          <a:latin typeface="+mj-lt"/>
                          <a:ea typeface="Calibri" panose="020F0502020204030204" pitchFamily="34" charset="0"/>
                          <a:cs typeface="Arial" panose="020B0604020202020204" pitchFamily="34" charset="0"/>
                        </a:rPr>
                        <a:t>G</a:t>
                      </a:r>
                      <a:r>
                        <a:rPr lang="en-US" sz="2000" b="1" dirty="0">
                          <a:effectLst/>
                          <a:latin typeface="+mj-lt"/>
                          <a:ea typeface="Calibri" panose="020F0502020204030204" pitchFamily="34" charset="0"/>
                          <a:cs typeface="Arial" panose="020B0604020202020204" pitchFamily="34" charset="0"/>
                        </a:rPr>
                        <a:t>ender</a:t>
                      </a:r>
                    </a:p>
                  </a:txBody>
                  <a:tcPr marL="77393" marR="77393" marT="0" marB="0" anchor="b"/>
                </a:tc>
                <a:tc>
                  <a:txBody>
                    <a:bodyPr/>
                    <a:lstStyle/>
                    <a:p>
                      <a:pPr algn="ctr">
                        <a:lnSpc>
                          <a:spcPct val="107000"/>
                        </a:lnSpc>
                        <a:spcAft>
                          <a:spcPts val="800"/>
                        </a:spcAft>
                      </a:pPr>
                      <a:r>
                        <a:rPr lang="en-US" sz="2000" b="1" dirty="0">
                          <a:effectLst/>
                          <a:latin typeface="+mj-lt"/>
                        </a:rPr>
                        <a:t>n (%)</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2000" b="1" kern="1200" dirty="0">
                          <a:solidFill>
                            <a:schemeClr val="bg1"/>
                          </a:solidFill>
                          <a:effectLst/>
                          <a:latin typeface="+mj-lt"/>
                          <a:ea typeface="Calibri" panose="020F0502020204030204" pitchFamily="34" charset="0"/>
                          <a:cs typeface="Arial" panose="020B0604020202020204" pitchFamily="34" charset="0"/>
                        </a:rPr>
                        <a:t>G</a:t>
                      </a:r>
                      <a:r>
                        <a:rPr lang="en-US" sz="2000" b="1" kern="1200" dirty="0" err="1">
                          <a:solidFill>
                            <a:schemeClr val="bg1"/>
                          </a:solidFill>
                          <a:effectLst/>
                          <a:latin typeface="+mj-lt"/>
                          <a:ea typeface="Calibri" panose="020F0502020204030204" pitchFamily="34" charset="0"/>
                          <a:cs typeface="Arial" panose="020B0604020202020204" pitchFamily="34" charset="0"/>
                        </a:rPr>
                        <a:t>eolocation</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1" dirty="0">
                          <a:effectLst/>
                          <a:latin typeface="+mj-lt"/>
                        </a:rPr>
                        <a:t>n (%)</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tc>
                <a:extLst>
                  <a:ext uri="{0D108BD9-81ED-4DB2-BD59-A6C34878D82A}">
                    <a16:rowId xmlns:a16="http://schemas.microsoft.com/office/drawing/2014/main" val="4016319906"/>
                  </a:ext>
                </a:extLst>
              </a:tr>
              <a:tr h="297670">
                <a:tc>
                  <a:txBody>
                    <a:bodyPr/>
                    <a:lstStyle/>
                    <a:p>
                      <a:pPr algn="ctr">
                        <a:lnSpc>
                          <a:spcPct val="107000"/>
                        </a:lnSpc>
                        <a:spcAft>
                          <a:spcPts val="800"/>
                        </a:spcAft>
                      </a:pPr>
                      <a:r>
                        <a:rPr lang="en-US" sz="2000" b="1" dirty="0">
                          <a:effectLst/>
                          <a:latin typeface="+mj-lt"/>
                        </a:rPr>
                        <a:t>Female</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11,083 (59.78)</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1" dirty="0">
                          <a:effectLst/>
                          <a:latin typeface="+mj-lt"/>
                        </a:rPr>
                        <a:t>Rural</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  7,857 (42.51)</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43764040"/>
                  </a:ext>
                </a:extLst>
              </a:tr>
              <a:tr h="297670">
                <a:tc>
                  <a:txBody>
                    <a:bodyPr/>
                    <a:lstStyle/>
                    <a:p>
                      <a:pPr algn="ctr">
                        <a:lnSpc>
                          <a:spcPct val="107000"/>
                        </a:lnSpc>
                        <a:spcAft>
                          <a:spcPts val="800"/>
                        </a:spcAft>
                      </a:pPr>
                      <a:r>
                        <a:rPr lang="en-US" sz="2000" b="1" dirty="0">
                          <a:effectLst/>
                          <a:latin typeface="+mj-lt"/>
                        </a:rPr>
                        <a:t>Male</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  7,457 (40.22)</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1" dirty="0">
                          <a:effectLst/>
                          <a:latin typeface="+mj-lt"/>
                        </a:rPr>
                        <a:t>Urban</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10,626 (57.49)</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547562018"/>
                  </a:ext>
                </a:extLst>
              </a:tr>
              <a:tr h="443933">
                <a:tc>
                  <a:txBody>
                    <a:bodyPr/>
                    <a:lstStyle/>
                    <a:p>
                      <a:pPr algn="ctr">
                        <a:lnSpc>
                          <a:spcPct val="107000"/>
                        </a:lnSpc>
                        <a:spcAft>
                          <a:spcPts val="800"/>
                        </a:spcAft>
                      </a:pPr>
                      <a:r>
                        <a:rPr lang="en-US" sz="2000" b="1" dirty="0">
                          <a:solidFill>
                            <a:schemeClr val="bg1"/>
                          </a:solidFill>
                          <a:effectLst/>
                          <a:latin typeface="+mj-lt"/>
                        </a:rPr>
                        <a:t>Age group </a:t>
                      </a:r>
                      <a:endParaRPr lang="en-US" sz="2000" b="1" dirty="0">
                        <a:solidFill>
                          <a:schemeClr val="bg1"/>
                        </a:solidFill>
                        <a:effectLst/>
                        <a:latin typeface="+mj-lt"/>
                        <a:ea typeface="Calibri" panose="020F0502020204030204" pitchFamily="34" charset="0"/>
                        <a:cs typeface="Arial" panose="020B0604020202020204" pitchFamily="34" charset="0"/>
                      </a:endParaRPr>
                    </a:p>
                  </a:txBody>
                  <a:tcPr marL="77393" marR="77393"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2000" b="0" dirty="0">
                          <a:solidFill>
                            <a:schemeClr val="bg1"/>
                          </a:solidFill>
                          <a:effectLst/>
                          <a:latin typeface="+mj-lt"/>
                        </a:rPr>
                        <a:t> </a:t>
                      </a:r>
                      <a:endParaRPr lang="en-US" sz="2000" b="0" dirty="0">
                        <a:solidFill>
                          <a:schemeClr val="bg1"/>
                        </a:solidFill>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2000" b="1" dirty="0">
                          <a:solidFill>
                            <a:schemeClr val="bg1"/>
                          </a:solidFill>
                          <a:effectLst/>
                          <a:latin typeface="+mj-lt"/>
                          <a:ea typeface="Calibri" panose="020F0502020204030204" pitchFamily="34" charset="0"/>
                          <a:cs typeface="Arial" panose="020B0604020202020204" pitchFamily="34" charset="0"/>
                        </a:rPr>
                        <a:t>ART duration (months)</a:t>
                      </a: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endParaRPr lang="en-US" sz="2000" b="0" dirty="0">
                        <a:solidFill>
                          <a:schemeClr val="bg1"/>
                        </a:solidFill>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solidFill>
                      <a:schemeClr val="accent1"/>
                    </a:solidFill>
                  </a:tcPr>
                </a:tc>
                <a:extLst>
                  <a:ext uri="{0D108BD9-81ED-4DB2-BD59-A6C34878D82A}">
                    <a16:rowId xmlns:a16="http://schemas.microsoft.com/office/drawing/2014/main" val="2056365944"/>
                  </a:ext>
                </a:extLst>
              </a:tr>
              <a:tr h="297670">
                <a:tc>
                  <a:txBody>
                    <a:bodyPr/>
                    <a:lstStyle/>
                    <a:p>
                      <a:pPr algn="ctr">
                        <a:lnSpc>
                          <a:spcPct val="107000"/>
                        </a:lnSpc>
                        <a:spcAft>
                          <a:spcPts val="800"/>
                        </a:spcAft>
                      </a:pPr>
                      <a:r>
                        <a:rPr lang="en-US" sz="2000" b="1" dirty="0">
                          <a:effectLst/>
                          <a:latin typeface="+mj-lt"/>
                        </a:rPr>
                        <a:t> 15-19</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1,064 (05.74)</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1" dirty="0">
                          <a:effectLst/>
                          <a:latin typeface="+mj-lt"/>
                        </a:rPr>
                        <a:t>&lt;12 </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2,658 (14.34)</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6573564"/>
                  </a:ext>
                </a:extLst>
              </a:tr>
              <a:tr h="297670">
                <a:tc>
                  <a:txBody>
                    <a:bodyPr/>
                    <a:lstStyle/>
                    <a:p>
                      <a:pPr algn="ctr">
                        <a:lnSpc>
                          <a:spcPct val="107000"/>
                        </a:lnSpc>
                        <a:spcAft>
                          <a:spcPts val="800"/>
                        </a:spcAft>
                      </a:pPr>
                      <a:r>
                        <a:rPr lang="en-US" sz="2000" b="1" dirty="0">
                          <a:effectLst/>
                          <a:latin typeface="+mj-lt"/>
                        </a:rPr>
                        <a:t>20-24</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2,544 (13.72)</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ZA" sz="2000" b="1" dirty="0">
                          <a:effectLst/>
                          <a:latin typeface="+mj-lt"/>
                          <a:ea typeface="Calibri" panose="020F0502020204030204" pitchFamily="34" charset="0"/>
                          <a:cs typeface="Arial" panose="020B0604020202020204" pitchFamily="34" charset="0"/>
                        </a:rPr>
                        <a:t>1</a:t>
                      </a:r>
                      <a:r>
                        <a:rPr lang="en-US" sz="2000" b="1" dirty="0">
                          <a:effectLst/>
                          <a:latin typeface="+mj-lt"/>
                          <a:ea typeface="Calibri" panose="020F0502020204030204" pitchFamily="34" charset="0"/>
                          <a:cs typeface="Arial" panose="020B0604020202020204" pitchFamily="34" charset="0"/>
                        </a:rPr>
                        <a:t>2</a:t>
                      </a: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   390 (02.10)</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8837733"/>
                  </a:ext>
                </a:extLst>
              </a:tr>
              <a:tr h="297670">
                <a:tc>
                  <a:txBody>
                    <a:bodyPr/>
                    <a:lstStyle/>
                    <a:p>
                      <a:pPr algn="ctr">
                        <a:lnSpc>
                          <a:spcPct val="107000"/>
                        </a:lnSpc>
                        <a:spcAft>
                          <a:spcPts val="800"/>
                        </a:spcAft>
                      </a:pPr>
                      <a:r>
                        <a:rPr lang="en-US" sz="2000" b="1" dirty="0">
                          <a:effectLst/>
                          <a:latin typeface="+mj-lt"/>
                        </a:rPr>
                        <a:t>25-29</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3,562 (19.21)</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1" dirty="0">
                          <a:effectLst/>
                          <a:latin typeface="+mj-lt"/>
                        </a:rPr>
                        <a:t>13-24</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3,208 (17.30)</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68589173"/>
                  </a:ext>
                </a:extLst>
              </a:tr>
              <a:tr h="297670">
                <a:tc>
                  <a:txBody>
                    <a:bodyPr/>
                    <a:lstStyle/>
                    <a:p>
                      <a:pPr marL="0" algn="ctr" defTabSz="914400" rtl="0" eaLnBrk="1" fontAlgn="b" latinLnBrk="0" hangingPunct="1">
                        <a:lnSpc>
                          <a:spcPct val="107000"/>
                        </a:lnSpc>
                        <a:spcAft>
                          <a:spcPts val="800"/>
                        </a:spcAft>
                      </a:pPr>
                      <a:r>
                        <a:rPr lang="en-US" sz="2000" b="1" kern="1200" dirty="0">
                          <a:solidFill>
                            <a:schemeClr val="tx1"/>
                          </a:solidFill>
                          <a:effectLst/>
                          <a:latin typeface="+mj-lt"/>
                          <a:ea typeface="+mn-ea"/>
                          <a:cs typeface="+mn-cs"/>
                        </a:rPr>
                        <a:t>30-34   </a:t>
                      </a:r>
                    </a:p>
                  </a:txBody>
                  <a:tcPr marL="7620" marR="7620" marT="7620" marB="0" anchor="b">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dirty="0">
                          <a:effectLst/>
                          <a:latin typeface="+mj-lt"/>
                        </a:rPr>
                        <a:t>3,582(19.32)</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ZA" sz="2000" b="1" dirty="0">
                          <a:effectLst/>
                          <a:latin typeface="+mj-lt"/>
                          <a:ea typeface="Calibri" panose="020F0502020204030204" pitchFamily="34" charset="0"/>
                          <a:cs typeface="Arial" panose="020B0604020202020204" pitchFamily="34" charset="0"/>
                        </a:rPr>
                        <a:t>25</a:t>
                      </a:r>
                      <a:r>
                        <a:rPr lang="en-US" sz="2000" b="1" dirty="0">
                          <a:effectLst/>
                          <a:latin typeface="+mj-lt"/>
                          <a:ea typeface="Calibri" panose="020F0502020204030204" pitchFamily="34" charset="0"/>
                          <a:cs typeface="Arial" panose="020B0604020202020204" pitchFamily="34" charset="0"/>
                        </a:rPr>
                        <a:t>-36</a:t>
                      </a: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2000" b="0" kern="1200" dirty="0">
                          <a:solidFill>
                            <a:schemeClr val="tx1"/>
                          </a:solidFill>
                          <a:effectLst/>
                          <a:latin typeface="+mn-lt"/>
                          <a:ea typeface="+mn-ea"/>
                          <a:cs typeface="+mn-cs"/>
                        </a:rPr>
                        <a:t>2,991 (16.13)</a:t>
                      </a:r>
                      <a:endParaRPr lang="en-US" sz="2000" b="0" kern="1200" dirty="0">
                        <a:solidFill>
                          <a:schemeClr val="tx1"/>
                        </a:solidFill>
                        <a:effectLst/>
                        <a:latin typeface="+mn-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52617202"/>
                  </a:ext>
                </a:extLst>
              </a:tr>
              <a:tr h="297670">
                <a:tc>
                  <a:txBody>
                    <a:bodyPr/>
                    <a:lstStyle/>
                    <a:p>
                      <a:pPr marL="0" algn="ctr" defTabSz="914400" rtl="0" eaLnBrk="1" fontAlgn="b" latinLnBrk="0" hangingPunct="1">
                        <a:lnSpc>
                          <a:spcPct val="107000"/>
                        </a:lnSpc>
                        <a:spcAft>
                          <a:spcPts val="800"/>
                        </a:spcAft>
                      </a:pPr>
                      <a:r>
                        <a:rPr lang="en-US" sz="2000" b="1" kern="1200" dirty="0">
                          <a:solidFill>
                            <a:schemeClr val="tx1"/>
                          </a:solidFill>
                          <a:effectLst/>
                          <a:latin typeface="+mj-lt"/>
                          <a:ea typeface="+mn-ea"/>
                          <a:cs typeface="+mn-cs"/>
                        </a:rPr>
                        <a:t>35-39</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j-lt"/>
                          <a:ea typeface="+mn-ea"/>
                          <a:cs typeface="+mn-cs"/>
                        </a:rPr>
                        <a:t>3,150 (16.99)</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2000" b="1" dirty="0">
                          <a:effectLst/>
                          <a:latin typeface="+mj-lt"/>
                          <a:ea typeface="Calibri" panose="020F0502020204030204" pitchFamily="34" charset="0"/>
                          <a:cs typeface="Arial" panose="020B0604020202020204" pitchFamily="34" charset="0"/>
                        </a:rPr>
                        <a:t>37-48</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n-lt"/>
                          <a:ea typeface="+mn-ea"/>
                          <a:cs typeface="+mn-cs"/>
                        </a:rPr>
                        <a:t>2,313 (12.48)</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89492185"/>
                  </a:ext>
                </a:extLst>
              </a:tr>
              <a:tr h="297670">
                <a:tc>
                  <a:txBody>
                    <a:bodyPr/>
                    <a:lstStyle/>
                    <a:p>
                      <a:pPr marL="0" algn="ctr" defTabSz="914400" rtl="0" eaLnBrk="1" fontAlgn="b" latinLnBrk="0" hangingPunct="1">
                        <a:lnSpc>
                          <a:spcPct val="107000"/>
                        </a:lnSpc>
                        <a:spcAft>
                          <a:spcPts val="800"/>
                        </a:spcAft>
                      </a:pPr>
                      <a:r>
                        <a:rPr lang="en-US" sz="2000" b="1" kern="1200" dirty="0">
                          <a:solidFill>
                            <a:schemeClr val="tx1"/>
                          </a:solidFill>
                          <a:effectLst/>
                          <a:latin typeface="+mj-lt"/>
                          <a:ea typeface="+mn-ea"/>
                          <a:cs typeface="+mn-cs"/>
                        </a:rPr>
                        <a:t>40-44</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j-lt"/>
                          <a:ea typeface="+mn-ea"/>
                          <a:cs typeface="+mn-cs"/>
                        </a:rPr>
                        <a:t>2,054 (11.08)</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2000" b="1" dirty="0">
                          <a:effectLst/>
                          <a:latin typeface="+mj-lt"/>
                          <a:ea typeface="Calibri" panose="020F0502020204030204" pitchFamily="34" charset="0"/>
                          <a:cs typeface="Arial" panose="020B0604020202020204" pitchFamily="34" charset="0"/>
                        </a:rPr>
                        <a:t>49-60</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n-lt"/>
                          <a:ea typeface="+mn-ea"/>
                          <a:cs typeface="+mn-cs"/>
                        </a:rPr>
                        <a:t>1,612 (08.69)</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512863841"/>
                  </a:ext>
                </a:extLst>
              </a:tr>
              <a:tr h="297670">
                <a:tc>
                  <a:txBody>
                    <a:bodyPr/>
                    <a:lstStyle/>
                    <a:p>
                      <a:pPr marL="0" algn="ctr" defTabSz="914400" rtl="0" eaLnBrk="1" fontAlgn="b" latinLnBrk="0" hangingPunct="1">
                        <a:lnSpc>
                          <a:spcPct val="107000"/>
                        </a:lnSpc>
                        <a:spcAft>
                          <a:spcPts val="800"/>
                        </a:spcAft>
                      </a:pPr>
                      <a:r>
                        <a:rPr lang="en-US" sz="2000" b="1" kern="1200" dirty="0">
                          <a:solidFill>
                            <a:schemeClr val="tx1"/>
                          </a:solidFill>
                          <a:effectLst/>
                          <a:latin typeface="+mj-lt"/>
                          <a:ea typeface="+mn-ea"/>
                          <a:cs typeface="+mn-cs"/>
                        </a:rPr>
                        <a:t>45-49</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j-lt"/>
                          <a:ea typeface="+mn-ea"/>
                          <a:cs typeface="+mn-cs"/>
                        </a:rPr>
                        <a:t>1,263 (06.81)</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2000" b="1" dirty="0">
                          <a:effectLst/>
                          <a:latin typeface="+mj-lt"/>
                          <a:ea typeface="Calibri" panose="020F0502020204030204" pitchFamily="34" charset="0"/>
                          <a:cs typeface="Arial" panose="020B0604020202020204" pitchFamily="34" charset="0"/>
                        </a:rPr>
                        <a:t>61-72</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n-lt"/>
                          <a:ea typeface="+mn-ea"/>
                          <a:cs typeface="+mn-cs"/>
                        </a:rPr>
                        <a:t>   906 (04.89)</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73685732"/>
                  </a:ext>
                </a:extLst>
              </a:tr>
              <a:tr h="297670">
                <a:tc>
                  <a:txBody>
                    <a:bodyPr/>
                    <a:lstStyle/>
                    <a:p>
                      <a:pPr marL="0" algn="ctr" defTabSz="914400" rtl="0" eaLnBrk="1" fontAlgn="b" latinLnBrk="0" hangingPunct="1">
                        <a:lnSpc>
                          <a:spcPct val="107000"/>
                        </a:lnSpc>
                        <a:spcAft>
                          <a:spcPts val="800"/>
                        </a:spcAft>
                      </a:pPr>
                      <a:r>
                        <a:rPr lang="en-US" sz="2000" b="1" kern="1200" dirty="0">
                          <a:solidFill>
                            <a:schemeClr val="tx1"/>
                          </a:solidFill>
                          <a:effectLst/>
                          <a:latin typeface="+mj-lt"/>
                          <a:ea typeface="+mn-ea"/>
                          <a:cs typeface="+mn-cs"/>
                        </a:rPr>
                        <a:t>50-54</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j-lt"/>
                          <a:ea typeface="+mn-ea"/>
                          <a:cs typeface="+mn-cs"/>
                        </a:rPr>
                        <a:t>    704 (03.80)</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2000" b="1" dirty="0">
                          <a:effectLst/>
                          <a:latin typeface="+mj-lt"/>
                          <a:ea typeface="Calibri" panose="020F0502020204030204" pitchFamily="34" charset="0"/>
                          <a:cs typeface="Arial" panose="020B0604020202020204" pitchFamily="34" charset="0"/>
                        </a:rPr>
                        <a:t>73-96</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n-lt"/>
                          <a:ea typeface="+mn-ea"/>
                          <a:cs typeface="+mn-cs"/>
                        </a:rPr>
                        <a:t>1,433 (07.73)</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219859646"/>
                  </a:ext>
                </a:extLst>
              </a:tr>
              <a:tr h="297670">
                <a:tc>
                  <a:txBody>
                    <a:bodyPr/>
                    <a:lstStyle/>
                    <a:p>
                      <a:pPr marL="0" algn="ctr" defTabSz="914400" rtl="0" eaLnBrk="1" fontAlgn="b" latinLnBrk="0" hangingPunct="1">
                        <a:lnSpc>
                          <a:spcPct val="107000"/>
                        </a:lnSpc>
                        <a:spcAft>
                          <a:spcPts val="800"/>
                        </a:spcAft>
                      </a:pPr>
                      <a:r>
                        <a:rPr lang="en-US" sz="2000" b="1" kern="1200" dirty="0">
                          <a:solidFill>
                            <a:schemeClr val="tx1"/>
                          </a:solidFill>
                          <a:effectLst/>
                          <a:latin typeface="+mj-lt"/>
                          <a:ea typeface="+mn-ea"/>
                          <a:cs typeface="+mn-cs"/>
                        </a:rPr>
                        <a:t>55-59</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j-lt"/>
                          <a:ea typeface="+mn-ea"/>
                          <a:cs typeface="+mn-cs"/>
                        </a:rPr>
                        <a:t>    335 (01.81)</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2000" b="1" dirty="0">
                          <a:effectLst/>
                          <a:latin typeface="+mj-lt"/>
                          <a:ea typeface="Calibri" panose="020F0502020204030204" pitchFamily="34" charset="0"/>
                          <a:cs typeface="Arial" panose="020B0604020202020204" pitchFamily="34" charset="0"/>
                        </a:rPr>
                        <a:t>97+</a:t>
                      </a:r>
                      <a:endParaRPr lang="en-US" sz="2000" b="1"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ZA" sz="2000" b="0" dirty="0">
                          <a:effectLst/>
                          <a:latin typeface="+mj-lt"/>
                          <a:ea typeface="Calibri" panose="020F0502020204030204" pitchFamily="34" charset="0"/>
                          <a:cs typeface="Arial" panose="020B0604020202020204" pitchFamily="34" charset="0"/>
                        </a:rPr>
                        <a:t>3,029 (16.34)</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90195257"/>
                  </a:ext>
                </a:extLst>
              </a:tr>
              <a:tr h="297670">
                <a:tc>
                  <a:txBody>
                    <a:bodyPr/>
                    <a:lstStyle/>
                    <a:p>
                      <a:pPr marL="0" algn="ctr" defTabSz="914400" rtl="0" eaLnBrk="1" fontAlgn="b" latinLnBrk="0" hangingPunct="1">
                        <a:lnSpc>
                          <a:spcPct val="107000"/>
                        </a:lnSpc>
                        <a:spcAft>
                          <a:spcPts val="800"/>
                        </a:spcAft>
                      </a:pPr>
                      <a:r>
                        <a:rPr lang="en-US" sz="2000" b="1" kern="1200" dirty="0">
                          <a:solidFill>
                            <a:schemeClr val="tx1"/>
                          </a:solidFill>
                          <a:effectLst/>
                          <a:latin typeface="+mj-lt"/>
                          <a:ea typeface="+mn-ea"/>
                          <a:cs typeface="+mn-cs"/>
                        </a:rPr>
                        <a:t>60-64</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j-lt"/>
                          <a:ea typeface="+mn-ea"/>
                          <a:cs typeface="+mn-cs"/>
                        </a:rPr>
                        <a:t>  177 (0.95)</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24804437"/>
                  </a:ext>
                </a:extLst>
              </a:tr>
              <a:tr h="297670">
                <a:tc>
                  <a:txBody>
                    <a:bodyPr/>
                    <a:lstStyle/>
                    <a:p>
                      <a:pPr algn="ctr" fontAlgn="b"/>
                      <a:r>
                        <a:rPr lang="en-US" sz="2000" b="1" i="0" u="none" strike="noStrike" dirty="0">
                          <a:solidFill>
                            <a:srgbClr val="000000"/>
                          </a:solidFill>
                          <a:effectLst/>
                          <a:latin typeface="+mj-lt"/>
                        </a:rPr>
                        <a:t>65+</a:t>
                      </a:r>
                    </a:p>
                  </a:txBody>
                  <a:tcPr marL="7620" marR="7620" marT="7620" marB="0" anchor="b">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2000" b="0" kern="1200" dirty="0">
                          <a:solidFill>
                            <a:schemeClr val="tx1"/>
                          </a:solidFill>
                          <a:effectLst/>
                          <a:latin typeface="+mj-lt"/>
                          <a:ea typeface="+mn-ea"/>
                          <a:cs typeface="+mn-cs"/>
                        </a:rPr>
                        <a:t>  105 (0.57)</a:t>
                      </a: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2000" b="0" dirty="0">
                        <a:effectLst/>
                        <a:latin typeface="+mj-lt"/>
                        <a:ea typeface="Calibri" panose="020F0502020204030204" pitchFamily="34" charset="0"/>
                        <a:cs typeface="Arial" panose="020B0604020202020204" pitchFamily="34" charset="0"/>
                      </a:endParaRPr>
                    </a:p>
                  </a:txBody>
                  <a:tcPr marL="77393" marR="77393" marT="0" marB="0" anchor="b">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7167097"/>
                  </a:ext>
                </a:extLst>
              </a:tr>
            </a:tbl>
          </a:graphicData>
        </a:graphic>
      </p:graphicFrame>
      <p:sp>
        <p:nvSpPr>
          <p:cNvPr id="7" name="Rectangle 6">
            <a:extLst>
              <a:ext uri="{FF2B5EF4-FFF2-40B4-BE49-F238E27FC236}">
                <a16:creationId xmlns:a16="http://schemas.microsoft.com/office/drawing/2014/main" id="{F091E696-2681-06C4-2283-54FF90DCFBAA}"/>
              </a:ext>
            </a:extLst>
          </p:cNvPr>
          <p:cNvSpPr/>
          <p:nvPr/>
        </p:nvSpPr>
        <p:spPr>
          <a:xfrm>
            <a:off x="142240" y="1623701"/>
            <a:ext cx="3657600" cy="2965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FFC799A0-1B66-8F06-E53F-12931E6CCB67}"/>
              </a:ext>
            </a:extLst>
          </p:cNvPr>
          <p:cNvSpPr txBox="1">
            <a:spLocks/>
          </p:cNvSpPr>
          <p:nvPr/>
        </p:nvSpPr>
        <p:spPr>
          <a:xfrm>
            <a:off x="8686800" y="1552820"/>
            <a:ext cx="3189110" cy="3415420"/>
          </a:xfrm>
          <a:prstGeom prst="rect">
            <a:avLst/>
          </a:prstGeom>
        </p:spPr>
        <p:txBody>
          <a:bodyPr vert="horz" lIns="0" tIns="0" rIns="0" bIns="0" rtlCol="0">
            <a:normAutofit/>
          </a:bodyPr>
          <a:lstStyle>
            <a:lvl1pPr marL="0" indent="0" algn="l" defTabSz="914400" rtl="0" eaLnBrk="1" latinLnBrk="0" hangingPunct="1">
              <a:lnSpc>
                <a:spcPct val="100000"/>
              </a:lnSpc>
              <a:spcBef>
                <a:spcPts val="1000"/>
              </a:spcBef>
              <a:buSzPct val="100000"/>
              <a:buFont typeface="Arial" panose="020B0604020202020204" pitchFamily="34"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solidFill>
                  <a:schemeClr val="accent1"/>
                </a:solidFill>
              </a:rPr>
              <a:t>We defined high VL as ≥ 1,000 copies HIV RNA/mL</a:t>
            </a:r>
          </a:p>
          <a:p>
            <a:pPr marL="342900" indent="-342900">
              <a:buFont typeface="Arial" panose="020B0604020202020204" pitchFamily="34" charset="0"/>
              <a:buChar char="•"/>
            </a:pPr>
            <a:endParaRPr lang="en-US" dirty="0">
              <a:solidFill>
                <a:schemeClr val="accent1"/>
              </a:solidFill>
            </a:endParaRPr>
          </a:p>
          <a:p>
            <a:pPr marL="342900" indent="-342900">
              <a:buFont typeface="Arial" panose="020B0604020202020204" pitchFamily="34" charset="0"/>
              <a:buChar char="•"/>
            </a:pPr>
            <a:r>
              <a:rPr lang="en-US" dirty="0">
                <a:solidFill>
                  <a:schemeClr val="accent1"/>
                </a:solidFill>
              </a:rPr>
              <a:t>High VL occurred in 18,540 (3.49%) RoC</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13" name="Rectangle 12">
            <a:extLst>
              <a:ext uri="{FF2B5EF4-FFF2-40B4-BE49-F238E27FC236}">
                <a16:creationId xmlns:a16="http://schemas.microsoft.com/office/drawing/2014/main" id="{2B682685-B4B0-D9A6-94B7-4048ED03EA79}"/>
              </a:ext>
            </a:extLst>
          </p:cNvPr>
          <p:cNvSpPr/>
          <p:nvPr/>
        </p:nvSpPr>
        <p:spPr>
          <a:xfrm>
            <a:off x="142240" y="3126918"/>
            <a:ext cx="3657600" cy="15192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5A4F79-3ED3-D977-9ED3-8FF9889F7D1B}"/>
              </a:ext>
            </a:extLst>
          </p:cNvPr>
          <p:cNvSpPr/>
          <p:nvPr/>
        </p:nvSpPr>
        <p:spPr>
          <a:xfrm>
            <a:off x="3833628" y="2828744"/>
            <a:ext cx="4640096" cy="9216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995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7119752-914D-E632-7319-096D596AAD63}"/>
              </a:ext>
            </a:extLst>
          </p:cNvPr>
          <p:cNvGraphicFramePr>
            <a:graphicFrameLocks noGrp="1"/>
          </p:cNvGraphicFramePr>
          <p:nvPr>
            <p:extLst>
              <p:ext uri="{D42A27DB-BD31-4B8C-83A1-F6EECF244321}">
                <p14:modId xmlns:p14="http://schemas.microsoft.com/office/powerpoint/2010/main" val="76227720"/>
              </p:ext>
            </p:extLst>
          </p:nvPr>
        </p:nvGraphicFramePr>
        <p:xfrm>
          <a:off x="373325" y="741680"/>
          <a:ext cx="11627555" cy="5351643"/>
        </p:xfrm>
        <a:graphic>
          <a:graphicData uri="http://schemas.openxmlformats.org/drawingml/2006/table">
            <a:tbl>
              <a:tblPr firstRow="1" firstCol="1" bandRow="1">
                <a:tableStyleId>{69012ECD-51FC-41F1-AA8D-1B2483CD663E}</a:tableStyleId>
              </a:tblPr>
              <a:tblGrid>
                <a:gridCol w="2228519">
                  <a:extLst>
                    <a:ext uri="{9D8B030D-6E8A-4147-A177-3AD203B41FA5}">
                      <a16:colId xmlns:a16="http://schemas.microsoft.com/office/drawing/2014/main" val="2115403378"/>
                    </a:ext>
                  </a:extLst>
                </a:gridCol>
                <a:gridCol w="1880215">
                  <a:extLst>
                    <a:ext uri="{9D8B030D-6E8A-4147-A177-3AD203B41FA5}">
                      <a16:colId xmlns:a16="http://schemas.microsoft.com/office/drawing/2014/main" val="335088333"/>
                    </a:ext>
                  </a:extLst>
                </a:gridCol>
                <a:gridCol w="2472902">
                  <a:extLst>
                    <a:ext uri="{9D8B030D-6E8A-4147-A177-3AD203B41FA5}">
                      <a16:colId xmlns:a16="http://schemas.microsoft.com/office/drawing/2014/main" val="259967221"/>
                    </a:ext>
                  </a:extLst>
                </a:gridCol>
                <a:gridCol w="2089959">
                  <a:extLst>
                    <a:ext uri="{9D8B030D-6E8A-4147-A177-3AD203B41FA5}">
                      <a16:colId xmlns:a16="http://schemas.microsoft.com/office/drawing/2014/main" val="3353325767"/>
                    </a:ext>
                  </a:extLst>
                </a:gridCol>
                <a:gridCol w="1132191">
                  <a:extLst>
                    <a:ext uri="{9D8B030D-6E8A-4147-A177-3AD203B41FA5}">
                      <a16:colId xmlns:a16="http://schemas.microsoft.com/office/drawing/2014/main" val="93751677"/>
                    </a:ext>
                  </a:extLst>
                </a:gridCol>
                <a:gridCol w="1823769">
                  <a:extLst>
                    <a:ext uri="{9D8B030D-6E8A-4147-A177-3AD203B41FA5}">
                      <a16:colId xmlns:a16="http://schemas.microsoft.com/office/drawing/2014/main" val="1965853763"/>
                    </a:ext>
                  </a:extLst>
                </a:gridCol>
              </a:tblGrid>
              <a:tr h="576035">
                <a:tc>
                  <a:txBody>
                    <a:bodyPr/>
                    <a:lstStyle/>
                    <a:p>
                      <a:pPr algn="ctr">
                        <a:lnSpc>
                          <a:spcPct val="107000"/>
                        </a:lnSpc>
                        <a:spcAft>
                          <a:spcPts val="800"/>
                        </a:spcAft>
                      </a:pPr>
                      <a:r>
                        <a:rPr lang="en-US" sz="1600" dirty="0">
                          <a:effectLst/>
                          <a:latin typeface="+mn-lt"/>
                        </a:rPr>
                        <a:t>Characteristics</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en-US" sz="1600" dirty="0">
                          <a:effectLst/>
                          <a:latin typeface="+mn-lt"/>
                        </a:rPr>
                        <a:t>N</a:t>
                      </a:r>
                    </a:p>
                    <a:p>
                      <a:pPr algn="ctr">
                        <a:lnSpc>
                          <a:spcPct val="107000"/>
                        </a:lnSpc>
                        <a:spcAft>
                          <a:spcPts val="800"/>
                        </a:spcAft>
                      </a:pPr>
                      <a:r>
                        <a:rPr lang="en-US" sz="1600" dirty="0">
                          <a:effectLst/>
                          <a:latin typeface="+mn-lt"/>
                        </a:rPr>
                        <a:t>(% of total)</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07000"/>
                        </a:lnSpc>
                        <a:spcAft>
                          <a:spcPts val="800"/>
                        </a:spcAft>
                      </a:pPr>
                      <a:r>
                        <a:rPr lang="en-US" sz="1600" dirty="0">
                          <a:effectLst/>
                          <a:latin typeface="+mn-lt"/>
                        </a:rPr>
                        <a:t>Suppressed</a:t>
                      </a:r>
                    </a:p>
                    <a:p>
                      <a:pPr algn="ctr">
                        <a:lnSpc>
                          <a:spcPct val="107000"/>
                        </a:lnSpc>
                        <a:spcAft>
                          <a:spcPts val="800"/>
                        </a:spcAft>
                      </a:pPr>
                      <a:r>
                        <a:rPr lang="en-US" sz="1600" dirty="0">
                          <a:effectLst/>
                          <a:latin typeface="+mn-lt"/>
                        </a:rPr>
                        <a:t>(Low) (%)</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lnSpc>
                          <a:spcPct val="107000"/>
                        </a:lnSpc>
                        <a:spcAft>
                          <a:spcPts val="800"/>
                        </a:spcAft>
                      </a:pPr>
                      <a:r>
                        <a:rPr lang="en-US" sz="1600" dirty="0">
                          <a:effectLst/>
                          <a:latin typeface="+mn-lt"/>
                        </a:rPr>
                        <a:t>Unsuppressed</a:t>
                      </a:r>
                    </a:p>
                    <a:p>
                      <a:pPr algn="ctr">
                        <a:lnSpc>
                          <a:spcPct val="107000"/>
                        </a:lnSpc>
                        <a:spcAft>
                          <a:spcPts val="800"/>
                        </a:spcAft>
                      </a:pPr>
                      <a:r>
                        <a:rPr lang="en-US" sz="1600" dirty="0">
                          <a:effectLst/>
                          <a:latin typeface="+mn-lt"/>
                        </a:rPr>
                        <a:t> (High) VL (%)</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tcPr>
                </a:tc>
                <a:tc gridSpan="2">
                  <a:txBody>
                    <a:bodyPr/>
                    <a:lstStyle/>
                    <a:p>
                      <a:pPr algn="ctr">
                        <a:lnSpc>
                          <a:spcPct val="107000"/>
                        </a:lnSpc>
                        <a:spcAft>
                          <a:spcPts val="800"/>
                        </a:spcAft>
                      </a:pPr>
                      <a:r>
                        <a:rPr lang="en-US" sz="1600" dirty="0">
                          <a:effectLst/>
                          <a:latin typeface="+mn-lt"/>
                        </a:rPr>
                        <a:t>Multivariable analysis</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58917848"/>
                  </a:ext>
                </a:extLst>
              </a:tr>
              <a:tr h="352691">
                <a:tc>
                  <a:txBody>
                    <a:bodyPr/>
                    <a:lstStyle/>
                    <a:p>
                      <a:pP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600" b="1" dirty="0">
                          <a:effectLst/>
                          <a:latin typeface="+mn-lt"/>
                        </a:rPr>
                        <a:t>531,864</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1" dirty="0">
                          <a:effectLst/>
                          <a:latin typeface="+mn-lt"/>
                        </a:rPr>
                        <a:t>513,324 (96.51)</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1" dirty="0">
                          <a:effectLst/>
                          <a:latin typeface="+mn-lt"/>
                        </a:rPr>
                        <a:t>18,540 (03.49)</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1" dirty="0">
                          <a:effectLst/>
                          <a:latin typeface="+mn-lt"/>
                        </a:rPr>
                        <a:t>AOR</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1" dirty="0">
                          <a:effectLst/>
                          <a:latin typeface="+mn-lt"/>
                        </a:rPr>
                        <a:t>AOR (95% CI)</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extLst>
                  <a:ext uri="{0D108BD9-81ED-4DB2-BD59-A6C34878D82A}">
                    <a16:rowId xmlns:a16="http://schemas.microsoft.com/office/drawing/2014/main" val="3261152869"/>
                  </a:ext>
                </a:extLst>
              </a:tr>
              <a:tr h="297192">
                <a:tc>
                  <a:txBody>
                    <a:bodyPr/>
                    <a:lstStyle/>
                    <a:p>
                      <a:pPr>
                        <a:lnSpc>
                          <a:spcPct val="107000"/>
                        </a:lnSpc>
                        <a:spcAft>
                          <a:spcPts val="800"/>
                        </a:spcAft>
                      </a:pPr>
                      <a:r>
                        <a:rPr lang="en-US" sz="1600" dirty="0">
                          <a:solidFill>
                            <a:schemeClr val="bg1"/>
                          </a:solidFill>
                          <a:effectLst/>
                          <a:latin typeface="+mn-lt"/>
                        </a:rPr>
                        <a:t>Gender</a:t>
                      </a:r>
                      <a:endParaRPr lang="en-US" sz="16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solidFill>
                      <a:schemeClr val="accent1"/>
                    </a:solidFill>
                  </a:tcPr>
                </a:tc>
                <a:tc>
                  <a:txBody>
                    <a:bodyPr/>
                    <a:lstStyle/>
                    <a:p>
                      <a:pP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accent1"/>
                    </a:solidFill>
                  </a:tcPr>
                </a:tc>
                <a:tc>
                  <a:txBody>
                    <a:bodyPr/>
                    <a:lstStyle/>
                    <a:p>
                      <a:pP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a:txBody>
                    <a:bodyPr/>
                    <a:lstStyle/>
                    <a:p>
                      <a:pP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a:txBody>
                    <a:bodyPr/>
                    <a:lstStyle/>
                    <a:p>
                      <a:pP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accent1"/>
                    </a:solidFill>
                  </a:tcPr>
                </a:tc>
                <a:extLst>
                  <a:ext uri="{0D108BD9-81ED-4DB2-BD59-A6C34878D82A}">
                    <a16:rowId xmlns:a16="http://schemas.microsoft.com/office/drawing/2014/main" val="691151282"/>
                  </a:ext>
                </a:extLst>
              </a:tr>
              <a:tr h="297192">
                <a:tc>
                  <a:txBody>
                    <a:bodyPr/>
                    <a:lstStyle/>
                    <a:p>
                      <a:pPr algn="ctr">
                        <a:lnSpc>
                          <a:spcPct val="107000"/>
                        </a:lnSpc>
                        <a:spcAft>
                          <a:spcPts val="800"/>
                        </a:spcAft>
                      </a:pPr>
                      <a:r>
                        <a:rPr lang="en-US" sz="1600" dirty="0">
                          <a:effectLst/>
                          <a:latin typeface="+mn-lt"/>
                        </a:rPr>
                        <a:t>Female</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600" dirty="0">
                          <a:effectLst/>
                          <a:latin typeface="+mn-lt"/>
                        </a:rPr>
                        <a:t>344,458 (64.76)</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333,375 (96.78)</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11,083 (03.22)</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1" dirty="0">
                          <a:effectLst/>
                          <a:latin typeface="+mn-lt"/>
                        </a:rPr>
                        <a:t>1.00</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1" dirty="0">
                          <a:effectLst/>
                          <a:latin typeface="+mn-lt"/>
                        </a:rPr>
                        <a:t>ref</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1941975391"/>
                  </a:ext>
                </a:extLst>
              </a:tr>
              <a:tr h="297192">
                <a:tc>
                  <a:txBody>
                    <a:bodyPr/>
                    <a:lstStyle/>
                    <a:p>
                      <a:pPr algn="ctr">
                        <a:lnSpc>
                          <a:spcPct val="107000"/>
                        </a:lnSpc>
                        <a:spcAft>
                          <a:spcPts val="800"/>
                        </a:spcAft>
                      </a:pPr>
                      <a:r>
                        <a:rPr lang="en-US" sz="1600" dirty="0">
                          <a:effectLst/>
                          <a:latin typeface="+mn-lt"/>
                        </a:rPr>
                        <a:t>Male</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algn="ctr">
                        <a:lnSpc>
                          <a:spcPct val="107000"/>
                        </a:lnSpc>
                        <a:spcAft>
                          <a:spcPts val="800"/>
                        </a:spcAft>
                      </a:pPr>
                      <a:r>
                        <a:rPr lang="en-US" sz="1600" dirty="0">
                          <a:effectLst/>
                          <a:latin typeface="+mn-lt"/>
                        </a:rPr>
                        <a:t>187,406 (35.24)</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179,949 (96.02)</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7,457 (03.98)</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1.43</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1.37-1.46</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609312782"/>
                  </a:ext>
                </a:extLst>
              </a:tr>
              <a:tr h="297192">
                <a:tc>
                  <a:txBody>
                    <a:bodyPr/>
                    <a:lstStyle/>
                    <a:p>
                      <a:pPr>
                        <a:lnSpc>
                          <a:spcPct val="107000"/>
                        </a:lnSpc>
                        <a:spcAft>
                          <a:spcPts val="800"/>
                        </a:spcAft>
                      </a:pPr>
                      <a:r>
                        <a:rPr lang="en-US" sz="1600" dirty="0">
                          <a:solidFill>
                            <a:schemeClr val="bg1"/>
                          </a:solidFill>
                          <a:effectLst/>
                          <a:latin typeface="+mn-lt"/>
                        </a:rPr>
                        <a:t>Age group </a:t>
                      </a:r>
                      <a:endParaRPr lang="en-US" sz="16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b">
                    <a:solidFill>
                      <a:schemeClr val="accent1"/>
                    </a:solidFill>
                  </a:tcPr>
                </a:tc>
                <a:tc>
                  <a:txBody>
                    <a:bodyPr/>
                    <a:lstStyle/>
                    <a:p>
                      <a:pPr algn="ct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accent1"/>
                    </a:solidFill>
                  </a:tcPr>
                </a:tc>
                <a:tc>
                  <a:txBody>
                    <a:bodyPr/>
                    <a:lstStyle/>
                    <a:p>
                      <a:pPr algn="ct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accent1"/>
                    </a:solidFill>
                  </a:tcPr>
                </a:tc>
                <a:tc>
                  <a:txBody>
                    <a:bodyPr/>
                    <a:lstStyle/>
                    <a:p>
                      <a:pPr algn="ctr">
                        <a:lnSpc>
                          <a:spcPct val="107000"/>
                        </a:lnSpc>
                        <a:spcAft>
                          <a:spcPts val="800"/>
                        </a:spcAft>
                      </a:pPr>
                      <a:r>
                        <a:rPr lang="en-US" sz="1600" dirty="0">
                          <a:effectLst/>
                          <a:latin typeface="+mn-lt"/>
                        </a:rPr>
                        <a:t> </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accent1"/>
                    </a:solidFill>
                  </a:tcPr>
                </a:tc>
                <a:extLst>
                  <a:ext uri="{0D108BD9-81ED-4DB2-BD59-A6C34878D82A}">
                    <a16:rowId xmlns:a16="http://schemas.microsoft.com/office/drawing/2014/main" val="256828484"/>
                  </a:ext>
                </a:extLst>
              </a:tr>
              <a:tr h="0">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35-39</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99,549 (18.72)</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96,399 (96.84)</a:t>
                      </a: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  3,150 (03.16)</a:t>
                      </a: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1" dirty="0">
                          <a:effectLst/>
                          <a:latin typeface="+mn-lt"/>
                        </a:rPr>
                        <a:t>1.00</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1" dirty="0">
                          <a:effectLst/>
                          <a:latin typeface="+mn-lt"/>
                        </a:rPr>
                        <a:t>ref</a:t>
                      </a:r>
                      <a:endParaRPr lang="en-US" sz="1600" b="1"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174276202"/>
                  </a:ext>
                </a:extLst>
              </a:tr>
              <a:tr h="297192">
                <a:tc>
                  <a:txBody>
                    <a:bodyPr/>
                    <a:lstStyle/>
                    <a:p>
                      <a:pPr algn="ctr">
                        <a:lnSpc>
                          <a:spcPct val="107000"/>
                        </a:lnSpc>
                        <a:spcAft>
                          <a:spcPts val="800"/>
                        </a:spcAft>
                      </a:pPr>
                      <a:r>
                        <a:rPr lang="en-US" sz="1600" dirty="0">
                          <a:effectLst/>
                          <a:latin typeface="+mn-lt"/>
                        </a:rPr>
                        <a:t>15-19</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US" sz="1600" dirty="0">
                          <a:effectLst/>
                          <a:latin typeface="+mn-lt"/>
                        </a:rPr>
                        <a:t>14,208 (02.67)</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13,144 (92.51)</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1,064 (07.49)</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2.48</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2.31-2.67</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186642459"/>
                  </a:ext>
                </a:extLst>
              </a:tr>
              <a:tr h="297192">
                <a:tc>
                  <a:txBody>
                    <a:bodyPr/>
                    <a:lstStyle/>
                    <a:p>
                      <a:pPr algn="ctr">
                        <a:lnSpc>
                          <a:spcPct val="107000"/>
                        </a:lnSpc>
                        <a:spcAft>
                          <a:spcPts val="800"/>
                        </a:spcAft>
                      </a:pPr>
                      <a:r>
                        <a:rPr lang="en-US" sz="1600" dirty="0">
                          <a:effectLst/>
                          <a:latin typeface="+mn-lt"/>
                        </a:rPr>
                        <a:t>20-24</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US" sz="1600" dirty="0">
                          <a:effectLst/>
                          <a:latin typeface="+mn-lt"/>
                        </a:rPr>
                        <a:t>50,267 (09.45)</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47,723 (94.94)</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2,544 (05.06)</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1.67</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1.57-1.75</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347812583"/>
                  </a:ext>
                </a:extLst>
              </a:tr>
              <a:tr h="297192">
                <a:tc>
                  <a:txBody>
                    <a:bodyPr/>
                    <a:lstStyle/>
                    <a:p>
                      <a:pPr algn="ctr">
                        <a:lnSpc>
                          <a:spcPct val="107000"/>
                        </a:lnSpc>
                        <a:spcAft>
                          <a:spcPts val="800"/>
                        </a:spcAft>
                      </a:pPr>
                      <a:r>
                        <a:rPr lang="en-US" sz="1600" dirty="0">
                          <a:effectLst/>
                          <a:latin typeface="+mn-lt"/>
                        </a:rPr>
                        <a:t>25-29</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US" sz="1600" dirty="0">
                          <a:effectLst/>
                          <a:latin typeface="+mn-lt"/>
                        </a:rPr>
                        <a:t>87,094 (16.38)</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83,532 (95.91)</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3,562 (04.09)</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1.32</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0" dirty="0">
                          <a:solidFill>
                            <a:srgbClr val="FF0000"/>
                          </a:solidFill>
                          <a:effectLst/>
                          <a:latin typeface="+mn-lt"/>
                        </a:rPr>
                        <a:t>1.26-1.39</a:t>
                      </a:r>
                      <a:endParaRPr lang="en-US" sz="1600" b="0" dirty="0">
                        <a:solidFill>
                          <a:srgbClr val="FF0000"/>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1058917564"/>
                  </a:ext>
                </a:extLst>
              </a:tr>
              <a:tr h="297192">
                <a:tc>
                  <a:txBody>
                    <a:bodyPr/>
                    <a:lstStyle/>
                    <a:p>
                      <a:pPr algn="ctr">
                        <a:lnSpc>
                          <a:spcPct val="107000"/>
                        </a:lnSpc>
                        <a:spcAft>
                          <a:spcPts val="800"/>
                        </a:spcAft>
                      </a:pPr>
                      <a:r>
                        <a:rPr lang="en-US" sz="1600" dirty="0">
                          <a:effectLst/>
                          <a:latin typeface="+mn-lt"/>
                        </a:rPr>
                        <a:t>30-34</a:t>
                      </a:r>
                      <a:endParaRPr lang="en-US" sz="1600" dirty="0">
                        <a:effectLst/>
                        <a:latin typeface="+mn-lt"/>
                        <a:ea typeface="Calibri" panose="020F0502020204030204" pitchFamily="34" charset="0"/>
                        <a:cs typeface="Arial" panose="020B0604020202020204" pitchFamily="34" charset="0"/>
                      </a:endParaRPr>
                    </a:p>
                  </a:txBody>
                  <a:tcPr marL="68580" marR="68580" marT="0" marB="0" anchor="ctr">
                    <a:solidFill>
                      <a:schemeClr val="bg1">
                        <a:lumMod val="95000"/>
                      </a:schemeClr>
                    </a:solidFill>
                  </a:tcPr>
                </a:tc>
                <a:tc>
                  <a:txBody>
                    <a:bodyPr/>
                    <a:lstStyle/>
                    <a:p>
                      <a:pPr algn="ctr">
                        <a:lnSpc>
                          <a:spcPct val="107000"/>
                        </a:lnSpc>
                        <a:spcAft>
                          <a:spcPts val="800"/>
                        </a:spcAft>
                      </a:pPr>
                      <a:r>
                        <a:rPr lang="en-US" sz="1600" dirty="0">
                          <a:effectLst/>
                          <a:latin typeface="+mn-lt"/>
                        </a:rPr>
                        <a:t>105,607 (19.86)</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102,025 (96.61)</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3,582 (03.39)</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1.10</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ZA" sz="1600" b="0" dirty="0">
                          <a:solidFill>
                            <a:schemeClr val="tx1"/>
                          </a:solidFill>
                          <a:effectLst/>
                          <a:latin typeface="+mn-lt"/>
                          <a:ea typeface="Calibri" panose="020F0502020204030204" pitchFamily="34" charset="0"/>
                          <a:cs typeface="Arial" panose="020B0604020202020204" pitchFamily="34" charset="0"/>
                        </a:rPr>
                        <a:t>1</a:t>
                      </a:r>
                      <a:r>
                        <a:rPr lang="en-US" sz="1600" b="0" dirty="0">
                          <a:solidFill>
                            <a:schemeClr val="tx1"/>
                          </a:solidFill>
                          <a:effectLst/>
                          <a:latin typeface="+mn-lt"/>
                          <a:ea typeface="Calibri" panose="020F0502020204030204" pitchFamily="34" charset="0"/>
                          <a:cs typeface="Arial" panose="020B0604020202020204" pitchFamily="34" charset="0"/>
                        </a:rPr>
                        <a:t>.05-1.16</a:t>
                      </a:r>
                    </a:p>
                  </a:txBody>
                  <a:tcPr marL="68580" marR="68580" marT="0" marB="0" anchor="b">
                    <a:solidFill>
                      <a:schemeClr val="bg1">
                        <a:lumMod val="95000"/>
                      </a:schemeClr>
                    </a:solidFill>
                  </a:tcPr>
                </a:tc>
                <a:extLst>
                  <a:ext uri="{0D108BD9-81ED-4DB2-BD59-A6C34878D82A}">
                    <a16:rowId xmlns:a16="http://schemas.microsoft.com/office/drawing/2014/main" val="1998546302"/>
                  </a:ext>
                </a:extLst>
              </a:tr>
              <a:tr h="297192">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4</a:t>
                      </a:r>
                      <a:r>
                        <a:rPr lang="en-US" sz="1600" dirty="0">
                          <a:effectLst/>
                          <a:latin typeface="+mn-lt"/>
                          <a:ea typeface="Calibri" panose="020F0502020204030204" pitchFamily="34" charset="0"/>
                          <a:cs typeface="Arial" panose="020B0604020202020204" pitchFamily="34" charset="0"/>
                        </a:rPr>
                        <a:t>0-44</a:t>
                      </a:r>
                    </a:p>
                  </a:txBody>
                  <a:tcPr marL="68580" marR="68580" marT="0" marB="0" anchor="b">
                    <a:solidFill>
                      <a:schemeClr val="bg1">
                        <a:lumMod val="95000"/>
                      </a:schemeClr>
                    </a:solidFill>
                  </a:tcPr>
                </a:tc>
                <a:tc>
                  <a:txBody>
                    <a:bodyPr/>
                    <a:lstStyle/>
                    <a:p>
                      <a:pPr algn="ctr">
                        <a:lnSpc>
                          <a:spcPct val="107000"/>
                        </a:lnSpc>
                        <a:spcAft>
                          <a:spcPts val="800"/>
                        </a:spcAft>
                      </a:pPr>
                      <a:r>
                        <a:rPr lang="en-US" sz="1600" dirty="0">
                          <a:effectLst/>
                          <a:latin typeface="+mn-lt"/>
                        </a:rPr>
                        <a:t>74,209 (13.95)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72,155 (97.23)</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2,054 (02.77)</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0.85</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0.80-0.90</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825676028"/>
                  </a:ext>
                </a:extLst>
              </a:tr>
              <a:tr h="297192">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4</a:t>
                      </a:r>
                      <a:r>
                        <a:rPr lang="en-US" sz="1600" dirty="0">
                          <a:effectLst/>
                          <a:latin typeface="+mn-lt"/>
                          <a:ea typeface="Calibri" panose="020F0502020204030204" pitchFamily="34" charset="0"/>
                          <a:cs typeface="Arial" panose="020B0604020202020204" pitchFamily="34" charset="0"/>
                        </a:rPr>
                        <a:t>5-49</a:t>
                      </a:r>
                    </a:p>
                  </a:txBody>
                  <a:tcPr marL="68580" marR="68580" marT="0" marB="0" anchor="b">
                    <a:solidFill>
                      <a:schemeClr val="bg1">
                        <a:lumMod val="95000"/>
                      </a:schemeClr>
                    </a:solidFill>
                  </a:tcPr>
                </a:tc>
                <a:tc>
                  <a:txBody>
                    <a:bodyPr/>
                    <a:lstStyle/>
                    <a:p>
                      <a:pPr algn="ctr">
                        <a:lnSpc>
                          <a:spcPct val="107000"/>
                        </a:lnSpc>
                        <a:spcAft>
                          <a:spcPts val="800"/>
                        </a:spcAft>
                      </a:pPr>
                      <a:r>
                        <a:rPr lang="en-US" sz="1600" dirty="0">
                          <a:effectLst/>
                          <a:latin typeface="+mn-lt"/>
                        </a:rPr>
                        <a:t>47,618 (08.95)</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46,355 (97.35)</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1,263 (02.65)</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0.79</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0.74-0.84</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2073100431"/>
                  </a:ext>
                </a:extLst>
              </a:tr>
              <a:tr h="297192">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5</a:t>
                      </a:r>
                      <a:r>
                        <a:rPr lang="en-US" sz="1600" dirty="0">
                          <a:effectLst/>
                          <a:latin typeface="+mn-lt"/>
                          <a:ea typeface="Calibri" panose="020F0502020204030204" pitchFamily="34" charset="0"/>
                          <a:cs typeface="Arial" panose="020B0604020202020204" pitchFamily="34" charset="0"/>
                        </a:rPr>
                        <a:t>0-54</a:t>
                      </a:r>
                    </a:p>
                  </a:txBody>
                  <a:tcPr marL="68580" marR="68580" marT="0" marB="0" anchor="b">
                    <a:solidFill>
                      <a:schemeClr val="bg1">
                        <a:lumMod val="95000"/>
                      </a:schemeClr>
                    </a:solidFill>
                  </a:tcPr>
                </a:tc>
                <a:tc>
                  <a:txBody>
                    <a:bodyPr/>
                    <a:lstStyle/>
                    <a:p>
                      <a:pPr algn="ctr">
                        <a:lnSpc>
                          <a:spcPct val="107000"/>
                        </a:lnSpc>
                        <a:spcAft>
                          <a:spcPts val="800"/>
                        </a:spcAft>
                      </a:pPr>
                      <a:r>
                        <a:rPr lang="en-US" sz="1600" dirty="0">
                          <a:effectLst/>
                          <a:latin typeface="+mn-lt"/>
                        </a:rPr>
                        <a:t>26,813 (05.04)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 26,109 (97.37)</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704 (02.63)</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0.79</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0.72-0.85</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4065472056"/>
                  </a:ext>
                </a:extLst>
              </a:tr>
              <a:tr h="297192">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5</a:t>
                      </a:r>
                      <a:r>
                        <a:rPr lang="en-US" sz="1600" dirty="0">
                          <a:effectLst/>
                          <a:latin typeface="+mn-lt"/>
                          <a:ea typeface="Calibri" panose="020F0502020204030204" pitchFamily="34" charset="0"/>
                          <a:cs typeface="Arial" panose="020B0604020202020204" pitchFamily="34" charset="0"/>
                        </a:rPr>
                        <a:t>5-59</a:t>
                      </a:r>
                    </a:p>
                  </a:txBody>
                  <a:tcPr marL="68580" marR="68580" marT="0" marB="0" anchor="b">
                    <a:solidFill>
                      <a:schemeClr val="bg1">
                        <a:lumMod val="95000"/>
                      </a:schemeClr>
                    </a:solidFill>
                  </a:tcPr>
                </a:tc>
                <a:tc>
                  <a:txBody>
                    <a:bodyPr/>
                    <a:lstStyle/>
                    <a:p>
                      <a:pPr algn="ctr">
                        <a:lnSpc>
                          <a:spcPct val="107000"/>
                        </a:lnSpc>
                        <a:spcAft>
                          <a:spcPts val="800"/>
                        </a:spcAft>
                      </a:pPr>
                      <a:r>
                        <a:rPr lang="en-US" sz="1600" dirty="0">
                          <a:effectLst/>
                          <a:latin typeface="+mn-lt"/>
                        </a:rPr>
                        <a:t>14,563 (02.74)</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rPr>
                        <a:t> 14,228 (97.70)</a:t>
                      </a:r>
                      <a:endParaRPr lang="en-US" sz="1600" dirty="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rPr>
                        <a:t>    335 (02.30)</a:t>
                      </a:r>
                      <a:endParaRPr lang="en-US" sz="1600" dirty="0">
                        <a:effectLst/>
                        <a:latin typeface="+mn-lt"/>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b="0" dirty="0">
                          <a:solidFill>
                            <a:schemeClr val="tx1"/>
                          </a:solidFill>
                          <a:effectLst/>
                          <a:latin typeface="+mn-lt"/>
                        </a:rPr>
                        <a:t>0.68</a:t>
                      </a:r>
                      <a:endParaRPr lang="en-US" sz="1600" b="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ZA" sz="1600" b="0" dirty="0">
                          <a:solidFill>
                            <a:schemeClr val="tx1"/>
                          </a:solidFill>
                          <a:effectLst/>
                          <a:latin typeface="+mn-lt"/>
                          <a:ea typeface="Calibri" panose="020F0502020204030204" pitchFamily="34" charset="0"/>
                          <a:cs typeface="Arial" panose="020B0604020202020204" pitchFamily="34" charset="0"/>
                        </a:rPr>
                        <a:t>0</a:t>
                      </a:r>
                      <a:r>
                        <a:rPr lang="en-US" sz="1600" b="0" dirty="0">
                          <a:solidFill>
                            <a:schemeClr val="tx1"/>
                          </a:solidFill>
                          <a:effectLst/>
                          <a:latin typeface="+mn-lt"/>
                          <a:ea typeface="Calibri" panose="020F0502020204030204" pitchFamily="34" charset="0"/>
                          <a:cs typeface="Arial" panose="020B0604020202020204" pitchFamily="34" charset="0"/>
                        </a:rPr>
                        <a:t>.60-0.76</a:t>
                      </a:r>
                    </a:p>
                  </a:txBody>
                  <a:tcPr marL="68580" marR="68580" marT="0" marB="0" anchor="b">
                    <a:solidFill>
                      <a:schemeClr val="bg1">
                        <a:lumMod val="95000"/>
                      </a:schemeClr>
                    </a:solidFill>
                  </a:tcPr>
                </a:tc>
                <a:extLst>
                  <a:ext uri="{0D108BD9-81ED-4DB2-BD59-A6C34878D82A}">
                    <a16:rowId xmlns:a16="http://schemas.microsoft.com/office/drawing/2014/main" val="2688853332"/>
                  </a:ext>
                </a:extLst>
              </a:tr>
              <a:tr h="297192">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60-64</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dirty="0">
                          <a:effectLst/>
                          <a:latin typeface="+mn-lt"/>
                        </a:rPr>
                        <a:t>  6,939 (01.30)</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   6,762 (97.45)</a:t>
                      </a: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    177 (02.55)</a:t>
                      </a: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0.74</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0.63-0.86</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747987184"/>
                  </a:ext>
                </a:extLst>
              </a:tr>
              <a:tr h="297192">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65+</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600" dirty="0">
                          <a:effectLst/>
                          <a:latin typeface="+mn-lt"/>
                        </a:rPr>
                        <a:t>4,997 (0.94)</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   4,892 (97.90)</a:t>
                      </a:r>
                    </a:p>
                  </a:txBody>
                  <a:tcPr marL="68580" marR="68580" marT="0" marB="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    105 (02.10)</a:t>
                      </a:r>
                    </a:p>
                  </a:txBody>
                  <a:tcPr marL="68580" marR="68580" marT="0" marB="0">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lnSpc>
                          <a:spcPct val="107000"/>
                        </a:lnSpc>
                        <a:spcAft>
                          <a:spcPts val="800"/>
                        </a:spcAft>
                      </a:pPr>
                      <a:r>
                        <a:rPr lang="en-US" sz="1600" dirty="0">
                          <a:effectLst/>
                          <a:latin typeface="+mn-lt"/>
                          <a:ea typeface="Calibri" panose="020F0502020204030204" pitchFamily="34" charset="0"/>
                          <a:cs typeface="Arial" panose="020B0604020202020204" pitchFamily="34" charset="0"/>
                        </a:rPr>
                        <a:t>0.58</a:t>
                      </a:r>
                    </a:p>
                  </a:txBody>
                  <a:tcPr marL="68580" marR="68580" marT="0" marB="0" anchor="b">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lnSpc>
                          <a:spcPct val="107000"/>
                        </a:lnSpc>
                        <a:spcAft>
                          <a:spcPts val="800"/>
                        </a:spcAft>
                      </a:pPr>
                      <a:r>
                        <a:rPr lang="en-ZA" sz="1600" dirty="0">
                          <a:effectLst/>
                          <a:latin typeface="+mn-lt"/>
                          <a:ea typeface="Calibri" panose="020F0502020204030204" pitchFamily="34" charset="0"/>
                          <a:cs typeface="Arial" panose="020B0604020202020204" pitchFamily="34" charset="0"/>
                        </a:rPr>
                        <a:t>0.48-0.71</a:t>
                      </a:r>
                      <a:endParaRPr lang="en-US" sz="1600" dirty="0">
                        <a:effectLst/>
                        <a:latin typeface="+mn-lt"/>
                        <a:ea typeface="Calibri" panose="020F0502020204030204" pitchFamily="34" charset="0"/>
                        <a:cs typeface="Arial" panose="020B0604020202020204" pitchFamily="34" charset="0"/>
                      </a:endParaRPr>
                    </a:p>
                  </a:txBody>
                  <a:tcPr marL="68580" marR="68580" marT="0" marB="0" anchor="b">
                    <a:solidFill>
                      <a:schemeClr val="bg1">
                        <a:lumMod val="95000"/>
                      </a:schemeClr>
                    </a:solidFill>
                  </a:tcPr>
                </a:tc>
                <a:extLst>
                  <a:ext uri="{0D108BD9-81ED-4DB2-BD59-A6C34878D82A}">
                    <a16:rowId xmlns:a16="http://schemas.microsoft.com/office/drawing/2014/main" val="1771670272"/>
                  </a:ext>
                </a:extLst>
              </a:tr>
            </a:tbl>
          </a:graphicData>
        </a:graphic>
      </p:graphicFrame>
      <p:sp>
        <p:nvSpPr>
          <p:cNvPr id="4" name="Title 2">
            <a:extLst>
              <a:ext uri="{FF2B5EF4-FFF2-40B4-BE49-F238E27FC236}">
                <a16:creationId xmlns:a16="http://schemas.microsoft.com/office/drawing/2014/main" id="{A40ED93C-0D8E-DEE3-82F6-8A16648BCC37}"/>
              </a:ext>
            </a:extLst>
          </p:cNvPr>
          <p:cNvSpPr txBox="1">
            <a:spLocks/>
          </p:cNvSpPr>
          <p:nvPr/>
        </p:nvSpPr>
        <p:spPr>
          <a:xfrm>
            <a:off x="383823" y="181664"/>
            <a:ext cx="10598214" cy="560016"/>
          </a:xfrm>
          <a:prstGeom prst="rect">
            <a:avLst/>
          </a:prstGeom>
        </p:spPr>
        <p:txBody>
          <a:bodyPr anchor="t">
            <a:noAutofit/>
          </a:bodyPr>
          <a:lstStyle>
            <a:lvl1pPr algn="l" defTabSz="914400" rtl="0" eaLnBrk="1" latinLnBrk="0" hangingPunct="1">
              <a:lnSpc>
                <a:spcPct val="90000"/>
              </a:lnSpc>
              <a:spcBef>
                <a:spcPct val="0"/>
              </a:spcBef>
              <a:buNone/>
              <a:defRPr sz="4400" b="1" i="0" kern="1200">
                <a:solidFill>
                  <a:schemeClr val="accent2"/>
                </a:solidFill>
                <a:latin typeface="+mj-lt"/>
                <a:ea typeface="Verdana" panose="020B0604030504040204" pitchFamily="34" charset="0"/>
                <a:cs typeface="Verdana" panose="020B0604030504040204" pitchFamily="34" charset="0"/>
              </a:defRPr>
            </a:lvl1pPr>
          </a:lstStyle>
          <a:p>
            <a:r>
              <a:rPr lang="en-US" sz="2800" dirty="0"/>
              <a:t>Characteristics associated with high VL among RoC</a:t>
            </a:r>
            <a:endParaRPr lang="en-GB" sz="2800" dirty="0"/>
          </a:p>
        </p:txBody>
      </p:sp>
      <p:sp>
        <p:nvSpPr>
          <p:cNvPr id="6" name="Rectangle 5">
            <a:extLst>
              <a:ext uri="{FF2B5EF4-FFF2-40B4-BE49-F238E27FC236}">
                <a16:creationId xmlns:a16="http://schemas.microsoft.com/office/drawing/2014/main" id="{DEAA200B-6A0C-723D-EFD7-D1799B278B30}"/>
              </a:ext>
            </a:extLst>
          </p:cNvPr>
          <p:cNvSpPr/>
          <p:nvPr/>
        </p:nvSpPr>
        <p:spPr>
          <a:xfrm>
            <a:off x="383823" y="2298356"/>
            <a:ext cx="11627555" cy="26706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813D136-ED33-A999-56C1-71A885D894EA}"/>
              </a:ext>
            </a:extLst>
          </p:cNvPr>
          <p:cNvSpPr/>
          <p:nvPr/>
        </p:nvSpPr>
        <p:spPr>
          <a:xfrm>
            <a:off x="352329" y="6227420"/>
            <a:ext cx="11638053" cy="479707"/>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ctr"/>
          <a:lstStyle/>
          <a:p>
            <a:endParaRPr lang="en-US" i="1" u="sng" baseline="30000" dirty="0">
              <a:solidFill>
                <a:schemeClr val="tx1"/>
              </a:solidFill>
            </a:endParaRPr>
          </a:p>
          <a:p>
            <a:r>
              <a:rPr lang="en-US" i="1" u="sng" baseline="30000" dirty="0">
                <a:solidFill>
                  <a:schemeClr val="tx1"/>
                </a:solidFill>
              </a:rPr>
              <a:t>N/B:</a:t>
            </a:r>
            <a:r>
              <a:rPr lang="en-US" i="1" baseline="30000" dirty="0">
                <a:solidFill>
                  <a:schemeClr val="tx1"/>
                </a:solidFill>
              </a:rPr>
              <a:t>   AOR = Adjusted Odds Ratio ;  CI = Confidence Interval ; We adjusted the model for gender, age group, ART duration, geolocation and province </a:t>
            </a:r>
          </a:p>
        </p:txBody>
      </p:sp>
      <p:sp>
        <p:nvSpPr>
          <p:cNvPr id="9" name="Rectangle 8">
            <a:extLst>
              <a:ext uri="{FF2B5EF4-FFF2-40B4-BE49-F238E27FC236}">
                <a16:creationId xmlns:a16="http://schemas.microsoft.com/office/drawing/2014/main" id="{6EE0F6E4-A0E3-C60E-AD55-33C70D149920}"/>
              </a:ext>
            </a:extLst>
          </p:cNvPr>
          <p:cNvSpPr/>
          <p:nvPr/>
        </p:nvSpPr>
        <p:spPr>
          <a:xfrm>
            <a:off x="362827" y="3137223"/>
            <a:ext cx="11627555" cy="8663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86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theme1.xml><?xml version="1.0" encoding="utf-8"?>
<a:theme xmlns:a="http://schemas.openxmlformats.org/drawingml/2006/main" name="AIDS2022">
  <a:themeElements>
    <a:clrScheme name="AIDS 2022 1">
      <a:dk1>
        <a:srgbClr val="000000"/>
      </a:dk1>
      <a:lt1>
        <a:srgbClr val="FFFFFF"/>
      </a:lt1>
      <a:dk2>
        <a:srgbClr val="000000"/>
      </a:dk2>
      <a:lt2>
        <a:srgbClr val="FFFFFF"/>
      </a:lt2>
      <a:accent1>
        <a:srgbClr val="076382"/>
      </a:accent1>
      <a:accent2>
        <a:srgbClr val="FF890E"/>
      </a:accent2>
      <a:accent3>
        <a:srgbClr val="08BDBA"/>
      </a:accent3>
      <a:accent4>
        <a:srgbClr val="8A3FFC"/>
      </a:accent4>
      <a:accent5>
        <a:srgbClr val="346CFF"/>
      </a:accent5>
      <a:accent6>
        <a:srgbClr val="85CFE8"/>
      </a:accent6>
      <a:hlink>
        <a:srgbClr val="FF890E"/>
      </a:hlink>
      <a:folHlink>
        <a:srgbClr val="FF890E"/>
      </a:folHlink>
    </a:clrScheme>
    <a:fontScheme name="AIDS 2022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Presentation1" id="{BC0F0990-FD9B-EF47-8C4E-2CE39BDBF648}" vid="{6AAAFDF1-C0D4-5D4B-9CA5-E1D52373A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438"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81051B9C-0593-4961-B087-5A61CBED3E9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AD6C97BB-6758-46B2-AF21-D6AF372A695A}">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8f9d799d-7b27-4542-a589-fc3f0c3bda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3F911BD2518E47AC082DA3DE8BFBE5" ma:contentTypeVersion="16" ma:contentTypeDescription="Create a new document." ma:contentTypeScope="" ma:versionID="c221146bbd20a14dad517a0387e2f0b0">
  <xsd:schema xmlns:xsd="http://www.w3.org/2001/XMLSchema" xmlns:xs="http://www.w3.org/2001/XMLSchema" xmlns:p="http://schemas.microsoft.com/office/2006/metadata/properties" xmlns:ns2="8f9d799d-7b27-4542-a589-fc3f0c3bda80" xmlns:ns3="250929fa-9806-4449-af20-7947085fa170" targetNamespace="http://schemas.microsoft.com/office/2006/metadata/properties" ma:root="true" ma:fieldsID="3a31dcb722add0f2e0d6fb0d2f719c7c" ns2:_="" ns3:_="">
    <xsd:import namespace="8f9d799d-7b27-4542-a589-fc3f0c3bda80"/>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d799d-7b27-4542-a589-fc3f0c3bd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E358E3-F537-49EA-96FA-BFF5DD230B30}">
  <ds:schemaRefs>
    <ds:schemaRef ds:uri="http://schemas.microsoft.com/sharepoint/v3/contenttype/forms"/>
  </ds:schemaRefs>
</ds:datastoreItem>
</file>

<file path=customXml/itemProps2.xml><?xml version="1.0" encoding="utf-8"?>
<ds:datastoreItem xmlns:ds="http://schemas.openxmlformats.org/officeDocument/2006/customXml" ds:itemID="{6E5E06B7-DDBB-4F17-98CB-021724843583}">
  <ds:schemaRefs>
    <ds:schemaRef ds:uri="http://schemas.microsoft.com/office/2006/metadata/properties"/>
    <ds:schemaRef ds:uri="http://www.w3.org/2000/xmlns/"/>
    <ds:schemaRef ds:uri="250929fa-9806-4449-af20-7947085fa170"/>
    <ds:schemaRef ds:uri="http://www.w3.org/2001/XMLSchema-instance"/>
    <ds:schemaRef ds:uri="8f9d799d-7b27-4542-a589-fc3f0c3bda80"/>
    <ds:schemaRef ds:uri="http://schemas.microsoft.com/office/infopath/2007/PartnerControls"/>
  </ds:schemaRefs>
</ds:datastoreItem>
</file>

<file path=customXml/itemProps3.xml><?xml version="1.0" encoding="utf-8"?>
<ds:datastoreItem xmlns:ds="http://schemas.openxmlformats.org/officeDocument/2006/customXml" ds:itemID="{F2457546-9CD2-461E-81B2-B83B0DBD0468}">
  <ds:schemaRefs>
    <ds:schemaRef ds:uri="http://schemas.microsoft.com/office/2006/metadata/contentType"/>
    <ds:schemaRef ds:uri="http://schemas.microsoft.com/office/2006/metadata/properties/metaAttributes"/>
    <ds:schemaRef ds:uri="http://www.w3.org/2000/xmlns/"/>
    <ds:schemaRef ds:uri="http://www.w3.org/2001/XMLSchema"/>
    <ds:schemaRef ds:uri="8f9d799d-7b27-4542-a589-fc3f0c3bda80"/>
    <ds:schemaRef ds:uri="250929fa-9806-4449-af20-7947085fa17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AIDS2022_Presentation Template</Template>
  <TotalTime>0</TotalTime>
  <Words>2672</Words>
  <Application>Microsoft Office PowerPoint</Application>
  <PresentationFormat>Widescreen</PresentationFormat>
  <Paragraphs>486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Verdana</vt:lpstr>
      <vt:lpstr>Courier New</vt:lpstr>
      <vt:lpstr>Arial</vt:lpstr>
      <vt:lpstr>Calibri</vt:lpstr>
      <vt:lpstr>AIDS2022</vt:lpstr>
      <vt:lpstr>Predictors of high viral load among adult HIV recipients of care in Zambia, 2021: A cross-sectional analysis of HIV case-based surveillance data</vt:lpstr>
      <vt:lpstr>Conflict of Interest Disclosure</vt:lpstr>
      <vt:lpstr>Background</vt:lpstr>
      <vt:lpstr>Background (contd)</vt:lpstr>
      <vt:lpstr>Methodology</vt:lpstr>
      <vt:lpstr>Methodology (contd)</vt:lpstr>
      <vt:lpstr>Results</vt:lpstr>
      <vt:lpstr>Characteristics of RoC with high VL (N= 18,540)</vt:lpstr>
      <vt:lpstr>PowerPoint Presentation</vt:lpstr>
      <vt:lpstr>PowerPoint Presentation</vt:lpstr>
      <vt:lpstr>PowerPoint Presentation</vt:lpstr>
      <vt:lpstr>Limitations of the Study</vt:lpstr>
      <vt:lpstr>Conclusions</vt:lpstr>
      <vt:lpstr>Acknowledgment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Sulani Nyimbili</dc:creator>
  <cp:lastModifiedBy>Sulani Nyimbili</cp:lastModifiedBy>
  <cp:revision>89</cp:revision>
  <dcterms:created xsi:type="dcterms:W3CDTF">2022-07-13T06:30:26Z</dcterms:created>
  <dcterms:modified xsi:type="dcterms:W3CDTF">2022-07-22T20:04:59Z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0x010100193F911BD2518E47AC082DA3DE8BFBE5</vt:lpwstr>
  </property>
  <property fmtid="{D5CDD505-2E9C-101B-9397-08002B2CF9AE}" pid="3" name="MSIP_Label_7b94a7b8-f06c-4dfe-bdcc-9b548fd58c31_Enabled">
    <vt:lpwstr>true</vt:lpwstr>
  </property>
  <property fmtid="{D5CDD505-2E9C-101B-9397-08002B2CF9AE}" pid="4" name="MSIP_Label_7b94a7b8-f06c-4dfe-bdcc-9b548fd58c31_SetDate">
    <vt:lpwstr>2022-07-14T07:47:43Z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616fdc68-60e8-4cae-9685-2014aeffba5e</vt:lpwstr>
  </property>
  <property fmtid="{D5CDD505-2E9C-101B-9397-08002B2CF9AE}" pid="9" name="MSIP_Label_7b94a7b8-f06c-4dfe-bdcc-9b548fd58c31_ContentBits">
    <vt:lpwstr>0</vt:lpwstr>
  </property>
</Properties>
</file>