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5"/>
  </p:notesMasterIdLst>
  <p:sldIdLst>
    <p:sldId id="256" r:id="rId5"/>
    <p:sldId id="257" r:id="rId6"/>
    <p:sldId id="272" r:id="rId7"/>
    <p:sldId id="273" r:id="rId8"/>
    <p:sldId id="274" r:id="rId9"/>
    <p:sldId id="277" r:id="rId10"/>
    <p:sldId id="278" r:id="rId11"/>
    <p:sldId id="279" r:id="rId12"/>
    <p:sldId id="280" r:id="rId13"/>
    <p:sldId id="291" r:id="rId14"/>
    <p:sldId id="281" r:id="rId15"/>
    <p:sldId id="284" r:id="rId16"/>
    <p:sldId id="290" r:id="rId17"/>
    <p:sldId id="301" r:id="rId18"/>
    <p:sldId id="302" r:id="rId19"/>
    <p:sldId id="298" r:id="rId20"/>
    <p:sldId id="292" r:id="rId21"/>
    <p:sldId id="299" r:id="rId22"/>
    <p:sldId id="295" r:id="rId23"/>
    <p:sldId id="297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1DA"/>
    <a:srgbClr val="FFFFFF"/>
    <a:srgbClr val="FE890E"/>
    <a:srgbClr val="0C6382"/>
    <a:srgbClr val="D46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/>
    <p:restoredTop sz="95953"/>
  </p:normalViewPr>
  <p:slideViewPr>
    <p:cSldViewPr snapToGrid="0" snapToObjects="1">
      <p:cViewPr varScale="1">
        <p:scale>
          <a:sx n="67" d="100"/>
          <a:sy n="67" d="100"/>
        </p:scale>
        <p:origin x="176" y="1256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knowledgehub\Documents\FKM%20UI\HIVSS\FINAL%20REPORT%20HIVSS\09072022%20-%20Worksheet%20Tabel%20dan%20Grafik%20Final%20Report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\knowledgehub\Documents\FKM%20UI\HIVSS\FINAL%20REPORT%20HIVSS\09072022%20-%20Worksheet%20Tabel%20dan%20Grafik%20Final%20Report%20(1)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nowledgehub\Documents\FKM%20UI\HIVSS\FINAL%20REPORT%20HIVSS\09072022%20-%20Worksheet%20Tabel%20dan%20Grafik%20Final%20Report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ukma\Documents\HIVSS\Final%20Report\03072022%20-%20Worksheet%20Tabel%20dan%20Grafik%20Final%20Report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C63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8C-1044-A8DC-4B7ABA9B30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8C-1044-A8DC-4B7ABA9B300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8C-1044-A8DC-4B7ABA9B30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'Grafik 3.1.1-3.1.3'!$J$8:$J$10</c:f>
              <c:strCache>
                <c:ptCount val="3"/>
                <c:pt idx="0">
                  <c:v>15 – 19</c:v>
                </c:pt>
                <c:pt idx="1">
                  <c:v>20 – 39</c:v>
                </c:pt>
                <c:pt idx="2">
                  <c:v>40+</c:v>
                </c:pt>
              </c:strCache>
            </c:strRef>
          </c:cat>
          <c:val>
            <c:numRef>
              <c:f>'Grafik 3.1.1-3.1.3'!$K$8:$K$10</c:f>
              <c:numCache>
                <c:formatCode>0.0</c:formatCode>
                <c:ptCount val="3"/>
                <c:pt idx="0">
                  <c:v>4.9350010924186147</c:v>
                </c:pt>
                <c:pt idx="1">
                  <c:v>76.450185711164508</c:v>
                </c:pt>
                <c:pt idx="2">
                  <c:v>18.620275289490934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8C-1044-A8DC-4B7ABA9B30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42"/>
        <c:axId val="563562975"/>
        <c:axId val="563561727"/>
      </c:barChart>
      <c:catAx>
        <c:axId val="56356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61727"/>
        <c:crosses val="autoZero"/>
        <c:auto val="1"/>
        <c:lblAlgn val="ctr"/>
        <c:lblOffset val="100"/>
        <c:noMultiLvlLbl val="0"/>
      </c:catAx>
      <c:valAx>
        <c:axId val="563561727"/>
        <c:scaling>
          <c:orientation val="minMax"/>
          <c:max val="10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 sz="20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crossAx val="563562975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Mode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38-934C-B35D-F159405D244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38-934C-B35D-F159405D24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Assisted</c:v>
                </c:pt>
                <c:pt idx="1">
                  <c:v>Unassisted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38-934C-B35D-F159405D24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A9-C449-B071-A3BBBCD97D5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A9-C449-B071-A3BBBCD97D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A9-C449-B071-A3BBBCD97D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A9-C449-B071-A3BBBCD97D5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A9-C449-B071-A3BBBCD97D5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A9-C449-B071-A3BBBCD97D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'Grafik 3.1.1-3.1.3'!$I$21:$J$27</c:f>
              <c:multiLvlStrCache>
                <c:ptCount val="7"/>
                <c:lvl>
                  <c:pt idx="0">
                    <c:v>FSW</c:v>
                  </c:pt>
                  <c:pt idx="1">
                    <c:v>Partner of PLHIV</c:v>
                  </c:pt>
                  <c:pt idx="2">
                    <c:v>MSM</c:v>
                  </c:pt>
                  <c:pt idx="3">
                    <c:v>Male workers</c:v>
                  </c:pt>
                  <c:pt idx="4">
                    <c:v>PWID</c:v>
                  </c:pt>
                  <c:pt idx="5">
                    <c:v>Transgender</c:v>
                  </c:pt>
                  <c:pt idx="6">
                    <c:v>Other</c:v>
                  </c:pt>
                </c:lvl>
                <c:lvl>
                  <c:pt idx="0">
                    <c:v>Population sub-group</c:v>
                  </c:pt>
                </c:lvl>
              </c:multiLvlStrCache>
            </c:multiLvlStrRef>
          </c:cat>
          <c:val>
            <c:numRef>
              <c:f>'Grafik 3.1.1-3.1.3'!$K$21:$K$27</c:f>
              <c:numCache>
                <c:formatCode>0.0</c:formatCode>
                <c:ptCount val="7"/>
                <c:pt idx="0">
                  <c:v>1.6823246668123224</c:v>
                </c:pt>
                <c:pt idx="1">
                  <c:v>0.69368582040637972</c:v>
                </c:pt>
                <c:pt idx="2">
                  <c:v>75.412388027091978</c:v>
                </c:pt>
                <c:pt idx="3">
                  <c:v>13.677081057461219</c:v>
                </c:pt>
                <c:pt idx="4">
                  <c:v>4.5881581822154249</c:v>
                </c:pt>
                <c:pt idx="5">
                  <c:v>3.8016167795499234</c:v>
                </c:pt>
                <c:pt idx="6">
                  <c:v>0.14474546646274852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A9-C449-B071-A3BBBCD97D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42"/>
        <c:axId val="563562975"/>
        <c:axId val="563561727"/>
      </c:barChart>
      <c:catAx>
        <c:axId val="56356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1600"/>
            </a:pPr>
            <a:endParaRPr lang="en-US"/>
          </a:p>
        </c:txPr>
        <c:crossAx val="563561727"/>
        <c:crosses val="autoZero"/>
        <c:auto val="1"/>
        <c:lblAlgn val="ctr"/>
        <c:lblOffset val="100"/>
        <c:noMultiLvlLbl val="0"/>
      </c:catAx>
      <c:valAx>
        <c:axId val="563561727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ID" sz="2400" dirty="0"/>
                  <a:t>%</a:t>
                </a:r>
              </a:p>
            </c:rich>
          </c:tx>
          <c:layout>
            <c:manualLayout>
              <c:xMode val="edge"/>
              <c:yMode val="edge"/>
              <c:x val="1.5380528251233937E-2"/>
              <c:y val="0.37108039668090148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563562975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'Grafik 3.1.1-3.1.3'!$J$40:$J$43</c:f>
              <c:strCache>
                <c:ptCount val="4"/>
                <c:pt idx="0">
                  <c:v>Workplace</c:v>
                </c:pt>
                <c:pt idx="1">
                  <c:v>CDP </c:v>
                </c:pt>
                <c:pt idx="2">
                  <c:v>Hotspots</c:v>
                </c:pt>
                <c:pt idx="3">
                  <c:v>Other locations</c:v>
                </c:pt>
              </c:strCache>
              <c:extLst/>
            </c:strRef>
          </c:cat>
          <c:val>
            <c:numRef>
              <c:f>'Grafik 3.1.1-3.1.3'!$K$40:$K$43</c:f>
              <c:numCache>
                <c:formatCode>0.0</c:formatCode>
                <c:ptCount val="4"/>
                <c:pt idx="0">
                  <c:v>13.540528730609569</c:v>
                </c:pt>
                <c:pt idx="1">
                  <c:v>0.23213895564780426</c:v>
                </c:pt>
                <c:pt idx="2">
                  <c:v>74.743281625518904</c:v>
                </c:pt>
                <c:pt idx="3">
                  <c:v>11.65064452698274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5-154A-9620-9087047937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9623360"/>
        <c:axId val="729391568"/>
      </c:barChart>
      <c:catAx>
        <c:axId val="72962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91568"/>
        <c:crosses val="autoZero"/>
        <c:auto val="1"/>
        <c:lblAlgn val="ctr"/>
        <c:lblOffset val="100"/>
        <c:noMultiLvlLbl val="0"/>
      </c:catAx>
      <c:valAx>
        <c:axId val="72939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62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905720740364114E-2"/>
          <c:y val="0.12317944267305624"/>
          <c:w val="0.91076711327421356"/>
          <c:h val="0.699853593192838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8-BA44-A59E-C5D0537EA2E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478-BA44-A59E-C5D0537EA2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78-BA44-A59E-C5D0537EA2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'Grafik 3.1.1-3.1.5'!$I$3:$J$10</c:f>
              <c:multiLvlStrCache>
                <c:ptCount val="8"/>
                <c:lvl>
                  <c:pt idx="1">
                    <c:v>FSW</c:v>
                  </c:pt>
                  <c:pt idx="2">
                    <c:v>Partner of PLHIV</c:v>
                  </c:pt>
                  <c:pt idx="3">
                    <c:v>MSM</c:v>
                  </c:pt>
                  <c:pt idx="4">
                    <c:v>Male workers</c:v>
                  </c:pt>
                  <c:pt idx="5">
                    <c:v>PWID</c:v>
                  </c:pt>
                  <c:pt idx="6">
                    <c:v>Transgender</c:v>
                  </c:pt>
                  <c:pt idx="7">
                    <c:v>Other</c:v>
                  </c:pt>
                </c:lvl>
                <c:lvl>
                  <c:pt idx="0">
                    <c:v>Overall</c:v>
                  </c:pt>
                  <c:pt idx="1">
                    <c:v>Population sub-group</c:v>
                  </c:pt>
                </c:lvl>
              </c:multiLvlStrCache>
            </c:multiLvlStrRef>
          </c:cat>
          <c:val>
            <c:numRef>
              <c:f>'Grafik 3.1.1-3.1.5'!$K$3:$K$10</c:f>
              <c:numCache>
                <c:formatCode>0.0</c:formatCode>
                <c:ptCount val="8"/>
                <c:pt idx="0">
                  <c:v>83.152827918170885</c:v>
                </c:pt>
                <c:pt idx="1">
                  <c:v>98.376623376623371</c:v>
                </c:pt>
                <c:pt idx="2">
                  <c:v>81.889763779527556</c:v>
                </c:pt>
                <c:pt idx="3">
                  <c:v>81.030673957918381</c:v>
                </c:pt>
                <c:pt idx="4">
                  <c:v>98.50239616613419</c:v>
                </c:pt>
                <c:pt idx="5">
                  <c:v>76.726190476190482</c:v>
                </c:pt>
                <c:pt idx="6">
                  <c:v>74.568965517241381</c:v>
                </c:pt>
                <c:pt idx="7" formatCode="_-* #,##0.00_-;\-* #,##0.00_-;_-* &quot;-&quot;??_-;_-@">
                  <c:v>69.811320754716974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78-BA44-A59E-C5D0537EA2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42"/>
        <c:axId val="563562975"/>
        <c:axId val="563561727"/>
      </c:barChart>
      <c:catAx>
        <c:axId val="56356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1400"/>
            </a:pPr>
            <a:endParaRPr lang="en-US"/>
          </a:p>
        </c:txPr>
        <c:crossAx val="563561727"/>
        <c:crosses val="autoZero"/>
        <c:auto val="1"/>
        <c:lblAlgn val="ctr"/>
        <c:lblOffset val="100"/>
        <c:noMultiLvlLbl val="0"/>
      </c:catAx>
      <c:valAx>
        <c:axId val="563561727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ID"/>
                  <a:t>%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63562975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E-A14D-A8E0-6B01D31DB7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CE-A14D-A8E0-6B01D31DB7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E-A14D-A8E0-6B01D31DB7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Sheet3!$K$2:$P$3</c:f>
              <c:multiLvlStrCache>
                <c:ptCount val="6"/>
                <c:lvl>
                  <c:pt idx="0">
                    <c:v>Male</c:v>
                  </c:pt>
                  <c:pt idx="1">
                    <c:v>Female</c:v>
                  </c:pt>
                  <c:pt idx="2">
                    <c:v>Transgender</c:v>
                  </c:pt>
                  <c:pt idx="3">
                    <c:v>&lt; 20 years old</c:v>
                  </c:pt>
                  <c:pt idx="4">
                    <c:v>20-30 years old</c:v>
                  </c:pt>
                  <c:pt idx="5">
                    <c:v>40 years old++</c:v>
                  </c:pt>
                </c:lvl>
                <c:lvl>
                  <c:pt idx="0">
                    <c:v>Gender</c:v>
                  </c:pt>
                  <c:pt idx="3">
                    <c:v>Age_goup</c:v>
                  </c:pt>
                </c:lvl>
              </c:multiLvlStrCache>
            </c:multiLvlStrRef>
          </c:cat>
          <c:val>
            <c:numRef>
              <c:f>Sheet3!$K$4:$P$4</c:f>
              <c:numCache>
                <c:formatCode>###0.0%</c:formatCode>
                <c:ptCount val="6"/>
                <c:pt idx="0">
                  <c:v>0.88046272493573274</c:v>
                </c:pt>
                <c:pt idx="1">
                  <c:v>0.82222222222222219</c:v>
                </c:pt>
                <c:pt idx="2">
                  <c:v>0.85185185185185186</c:v>
                </c:pt>
                <c:pt idx="3">
                  <c:v>0.83908045977011492</c:v>
                </c:pt>
                <c:pt idx="4">
                  <c:v>0.88235294117647056</c:v>
                </c:pt>
                <c:pt idx="5">
                  <c:v>0.85227272727272729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E-A14D-A8E0-6B01D31DB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6557688"/>
        <c:axId val="367461072"/>
      </c:barChart>
      <c:catAx>
        <c:axId val="406557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461072"/>
        <c:crosses val="autoZero"/>
        <c:auto val="1"/>
        <c:lblAlgn val="ctr"/>
        <c:lblOffset val="100"/>
        <c:noMultiLvlLbl val="0"/>
      </c:catAx>
      <c:valAx>
        <c:axId val="367461072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40655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Kit Used 36,616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 Kit Used 36,616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9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+mn-lt"/>
                <a:cs typeface="Arial"/>
                <a:sym typeface="Arial"/>
              </a:rPr>
              <a:t>1,779 </a:t>
            </a:r>
            <a:r>
              <a:rPr lang="en-US" sz="800" b="1" dirty="0">
                <a:solidFill>
                  <a:prstClr val="black"/>
                </a:solidFill>
                <a:latin typeface="+mn-lt"/>
                <a:cs typeface="Arial"/>
                <a:sym typeface="Arial"/>
              </a:rPr>
              <a:t>respondent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6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128fb9204_1_1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128fb9204_1_1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9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8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FA2F3F-5B66-864C-95CE-78EEE673C06E}"/>
              </a:ext>
            </a:extLst>
          </p:cNvPr>
          <p:cNvSpPr/>
          <p:nvPr userDrawn="1"/>
        </p:nvSpPr>
        <p:spPr>
          <a:xfrm>
            <a:off x="0" y="6222030"/>
            <a:ext cx="12192000" cy="635970"/>
          </a:xfrm>
          <a:prstGeom prst="rect">
            <a:avLst/>
          </a:prstGeom>
          <a:solidFill>
            <a:srgbClr val="E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66FAFAE-FC8A-E546-A37A-1706AB8E5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36" y="6457926"/>
            <a:ext cx="694467" cy="164178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4818462-71F0-534B-9D66-F5EFA8F012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39" y="6382936"/>
            <a:ext cx="633003" cy="31415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68E4CD-EA5B-2640-A3F7-77B8A609A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06" y="6383351"/>
            <a:ext cx="638182" cy="313328"/>
          </a:xfrm>
          <a:prstGeom prst="rect">
            <a:avLst/>
          </a:prstGeom>
        </p:spPr>
      </p:pic>
      <p:pic>
        <p:nvPicPr>
          <p:cNvPr id="6" name="Picture 2" descr="Jual Stiker Laptop logo UI - Kab. Tangerang - alpukat Home | Tokopedia">
            <a:extLst>
              <a:ext uri="{FF2B5EF4-FFF2-40B4-BE49-F238E27FC236}">
                <a16:creationId xmlns:a16="http://schemas.microsoft.com/office/drawing/2014/main" id="{CBD48492-2BB3-264F-A167-47BE2131FC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86" y="6230658"/>
            <a:ext cx="620251" cy="6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logo kemenkes">
            <a:extLst>
              <a:ext uri="{FF2B5EF4-FFF2-40B4-BE49-F238E27FC236}">
                <a16:creationId xmlns:a16="http://schemas.microsoft.com/office/drawing/2014/main" id="{F84D27F7-BA9A-D947-AEEA-0909B031DF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00" y="6383351"/>
            <a:ext cx="694466" cy="3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9;p12">
            <a:extLst>
              <a:ext uri="{FF2B5EF4-FFF2-40B4-BE49-F238E27FC236}">
                <a16:creationId xmlns:a16="http://schemas.microsoft.com/office/drawing/2014/main" id="{AE345435-B0B6-D641-B156-33BE37AB8021}"/>
              </a:ext>
            </a:extLst>
          </p:cNvPr>
          <p:cNvSpPr txBox="1">
            <a:spLocks/>
          </p:cNvSpPr>
          <p:nvPr userDrawn="1"/>
        </p:nvSpPr>
        <p:spPr>
          <a:xfrm>
            <a:off x="11590660" y="6230657"/>
            <a:ext cx="601340" cy="618716"/>
          </a:xfrm>
          <a:prstGeom prst="rect">
            <a:avLst/>
          </a:prstGeom>
          <a:solidFill>
            <a:srgbClr val="1F3850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id" sz="1327" smtClean="0"/>
              <a:pPr algn="ctr"/>
              <a:t>‹#›</a:t>
            </a:fld>
            <a:endParaRPr lang="id" sz="1327" dirty="0"/>
          </a:p>
        </p:txBody>
      </p:sp>
    </p:spTree>
    <p:extLst>
      <p:ext uri="{BB962C8B-B14F-4D97-AF65-F5344CB8AC3E}">
        <p14:creationId xmlns:p14="http://schemas.microsoft.com/office/powerpoint/2010/main" val="399644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  <p:sldLayoutId id="214748368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27.jpeg"/><Relationship Id="rId5" Type="http://schemas.openxmlformats.org/officeDocument/2006/relationships/image" Target="../media/image7.png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671" y="795245"/>
            <a:ext cx="7632700" cy="3569086"/>
          </a:xfrm>
        </p:spPr>
        <p:txBody>
          <a:bodyPr>
            <a:noAutofit/>
          </a:bodyPr>
          <a:lstStyle/>
          <a:p>
            <a:r>
              <a:rPr lang="en-GB" sz="2800" dirty="0"/>
              <a:t>National roll out of HIV community based screening (HIV CBS) among key populations in Indonesia: assessment of early results</a:t>
            </a:r>
            <a:endParaRPr lang="en-GB" sz="28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6671" y="2579788"/>
            <a:ext cx="7632700" cy="1473747"/>
          </a:xfrm>
        </p:spPr>
        <p:txBody>
          <a:bodyPr>
            <a:normAutofit/>
          </a:bodyPr>
          <a:lstStyle/>
          <a:p>
            <a:r>
              <a:rPr lang="en-GB" b="1" dirty="0"/>
              <a:t>Budi Utomo</a:t>
            </a:r>
            <a:r>
              <a:rPr lang="en-GB" b="1" baseline="30000" dirty="0"/>
              <a:t>1</a:t>
            </a:r>
            <a:r>
              <a:rPr lang="en-GB" dirty="0"/>
              <a:t>, Kemal N. Siregar</a:t>
            </a:r>
            <a:r>
              <a:rPr lang="en-GB" baseline="30000" dirty="0"/>
              <a:t>1</a:t>
            </a:r>
            <a:r>
              <a:rPr lang="en-GB" dirty="0"/>
              <a:t>, Indang Trihandini</a:t>
            </a:r>
            <a:r>
              <a:rPr lang="en-GB" baseline="30000" dirty="0"/>
              <a:t>1</a:t>
            </a:r>
            <a:r>
              <a:rPr lang="en-GB" dirty="0"/>
              <a:t>, Rico Kurniawan</a:t>
            </a:r>
            <a:r>
              <a:rPr lang="en-GB" baseline="30000" dirty="0"/>
              <a:t>1</a:t>
            </a:r>
            <a:r>
              <a:rPr lang="en-GB" dirty="0"/>
              <a:t>, Ryza Jazid </a:t>
            </a:r>
            <a:r>
              <a:rPr lang="en-GB" dirty="0" err="1"/>
              <a:t>Baharuddin</a:t>
            </a:r>
            <a:r>
              <a:rPr lang="en-GB" dirty="0"/>
              <a:t> Nur</a:t>
            </a:r>
            <a:r>
              <a:rPr lang="en-GB" baseline="30000" dirty="0"/>
              <a:t>1</a:t>
            </a:r>
            <a:r>
              <a:rPr lang="en-GB" dirty="0"/>
              <a:t>, </a:t>
            </a:r>
            <a:r>
              <a:rPr lang="en-GB" dirty="0" err="1"/>
              <a:t>Sukma</a:t>
            </a:r>
            <a:r>
              <a:rPr lang="en-GB" dirty="0"/>
              <a:t> Rahayu</a:t>
            </a:r>
            <a:r>
              <a:rPr lang="en-GB" baseline="30000" dirty="0"/>
              <a:t>1</a:t>
            </a:r>
            <a:r>
              <a:rPr lang="en-GB" dirty="0"/>
              <a:t>, Irma Anintya Tasya</a:t>
            </a:r>
            <a:r>
              <a:rPr lang="en-GB" baseline="30000" dirty="0"/>
              <a:t>2</a:t>
            </a:r>
            <a:r>
              <a:rPr lang="en-GB" dirty="0"/>
              <a:t>, A.R.S.R Irene Sirait</a:t>
            </a:r>
            <a:r>
              <a:rPr lang="en-GB" baseline="30000" dirty="0"/>
              <a:t>2</a:t>
            </a:r>
            <a:r>
              <a:rPr lang="en-GB" dirty="0"/>
              <a:t>, Philips Loh</a:t>
            </a:r>
            <a:r>
              <a:rPr lang="en-GB" baseline="30000" dirty="0"/>
              <a:t>2</a:t>
            </a:r>
            <a:r>
              <a:rPr lang="en-US" i="1" dirty="0"/>
              <a:t>, </a:t>
            </a:r>
            <a:r>
              <a:rPr lang="en-GB" dirty="0"/>
              <a:t>Robert J. Magnani</a:t>
            </a:r>
            <a:r>
              <a:rPr lang="en-GB" baseline="30000" dirty="0"/>
              <a:t>1,2</a:t>
            </a:r>
            <a:r>
              <a:rPr lang="en-GB" dirty="0"/>
              <a:t> </a:t>
            </a:r>
            <a:endParaRPr lang="en-GB" baseline="30000" dirty="0"/>
          </a:p>
          <a:p>
            <a:r>
              <a:rPr lang="en-GB" i="1" baseline="30000" dirty="0"/>
              <a:t>1 </a:t>
            </a:r>
            <a:r>
              <a:rPr lang="en-GB" i="1" dirty="0"/>
              <a:t>Faculty of Public Health, Universitas Indonesia</a:t>
            </a:r>
          </a:p>
          <a:p>
            <a:r>
              <a:rPr lang="en-US" i="1" baseline="30000" dirty="0"/>
              <a:t>2 </a:t>
            </a:r>
            <a:r>
              <a:rPr lang="en-US" i="1" dirty="0"/>
              <a:t>PATH, Seattle, United States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9965376-19CF-D746-93F1-44E27FF02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3" y="4940105"/>
            <a:ext cx="1388176" cy="328990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87029C35-6D4B-F045-A743-C67D4E8A1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82" y="4823302"/>
            <a:ext cx="1265316" cy="62953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5E8ED2-275D-0C46-A6D0-86771ADC72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757" y="4823302"/>
            <a:ext cx="1275668" cy="627867"/>
          </a:xfrm>
          <a:prstGeom prst="rect">
            <a:avLst/>
          </a:prstGeom>
        </p:spPr>
      </p:pic>
      <p:pic>
        <p:nvPicPr>
          <p:cNvPr id="11" name="Picture 2" descr="Jual Stiker Laptop logo UI - Kab. Tangerang - alpukat Home | Tokopedia">
            <a:extLst>
              <a:ext uri="{FF2B5EF4-FFF2-40B4-BE49-F238E27FC236}">
                <a16:creationId xmlns:a16="http://schemas.microsoft.com/office/drawing/2014/main" id="{41BBCAB1-86A6-3F4A-89AB-1370144B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38" y="4517321"/>
            <a:ext cx="1239828" cy="12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logo kemenkes">
            <a:extLst>
              <a:ext uri="{FF2B5EF4-FFF2-40B4-BE49-F238E27FC236}">
                <a16:creationId xmlns:a16="http://schemas.microsoft.com/office/drawing/2014/main" id="{E57A3280-D085-8742-8273-63E3C45D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6" y="4825691"/>
            <a:ext cx="1388175" cy="6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E3ADA6-14F7-A145-86FC-72CCF5494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29664"/>
              </p:ext>
            </p:extLst>
          </p:nvPr>
        </p:nvGraphicFramePr>
        <p:xfrm>
          <a:off x="429418" y="2099129"/>
          <a:ext cx="11339854" cy="283048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09010">
                  <a:extLst>
                    <a:ext uri="{9D8B030D-6E8A-4147-A177-3AD203B41FA5}">
                      <a16:colId xmlns:a16="http://schemas.microsoft.com/office/drawing/2014/main" val="644440126"/>
                    </a:ext>
                  </a:extLst>
                </a:gridCol>
                <a:gridCol w="2992412">
                  <a:extLst>
                    <a:ext uri="{9D8B030D-6E8A-4147-A177-3AD203B41FA5}">
                      <a16:colId xmlns:a16="http://schemas.microsoft.com/office/drawing/2014/main" val="4143226376"/>
                    </a:ext>
                  </a:extLst>
                </a:gridCol>
                <a:gridCol w="2611691">
                  <a:extLst>
                    <a:ext uri="{9D8B030D-6E8A-4147-A177-3AD203B41FA5}">
                      <a16:colId xmlns:a16="http://schemas.microsoft.com/office/drawing/2014/main" val="2083365769"/>
                    </a:ext>
                  </a:extLst>
                </a:gridCol>
                <a:gridCol w="1926741">
                  <a:extLst>
                    <a:ext uri="{9D8B030D-6E8A-4147-A177-3AD203B41FA5}">
                      <a16:colId xmlns:a16="http://schemas.microsoft.com/office/drawing/2014/main" val="345183560"/>
                    </a:ext>
                  </a:extLst>
                </a:gridCol>
              </a:tblGrid>
              <a:tr h="381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dirty="0">
                          <a:solidFill>
                            <a:schemeClr val="bg1"/>
                          </a:solidFill>
                          <a:effectLst/>
                        </a:rPr>
                        <a:t>HIV CBS Result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ctr">
                    <a:solidFill>
                      <a:srgbClr val="0C638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dirty="0">
                          <a:solidFill>
                            <a:schemeClr val="bg1"/>
                          </a:solidFill>
                          <a:effectLst/>
                        </a:rPr>
                        <a:t>Confirmatory test result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>
                    <a:solidFill>
                      <a:srgbClr val="0C63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ctr">
                    <a:solidFill>
                      <a:srgbClr val="0C6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93976"/>
                  </a:ext>
                </a:extLst>
              </a:tr>
              <a:tr h="503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dirty="0">
                          <a:solidFill>
                            <a:schemeClr val="bg1"/>
                          </a:solidFill>
                          <a:effectLst/>
                        </a:rPr>
                        <a:t>Negative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>
                    <a:solidFill>
                      <a:srgbClr val="0C63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b="1" dirty="0">
                          <a:solidFill>
                            <a:schemeClr val="bg1"/>
                          </a:solidFill>
                          <a:effectLst/>
                        </a:rPr>
                        <a:t>Positive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>
                    <a:solidFill>
                      <a:srgbClr val="0C6382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14" marR="91214" marT="0" marB="0" anchor="ctr">
                    <a:solidFill>
                      <a:srgbClr val="0C6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418828"/>
                  </a:ext>
                </a:extLst>
              </a:tr>
              <a:tr h="648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rgbClr val="000000"/>
                          </a:solidFill>
                          <a:effectLst/>
                        </a:rPr>
                        <a:t>Non-reactive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rgbClr val="000000"/>
                          </a:solidFill>
                          <a:effectLst/>
                        </a:rPr>
                        <a:t>750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>
                          <a:solidFill>
                            <a:srgbClr val="000000"/>
                          </a:solidFill>
                          <a:effectLst/>
                        </a:rPr>
                        <a:t>781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extLst>
                  <a:ext uri="{0D108BD9-81ED-4DB2-BD59-A6C34878D82A}">
                    <a16:rowId xmlns:a16="http://schemas.microsoft.com/office/drawing/2014/main" val="3384003681"/>
                  </a:ext>
                </a:extLst>
              </a:tr>
              <a:tr h="648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>
                          <a:solidFill>
                            <a:srgbClr val="000000"/>
                          </a:solidFill>
                          <a:effectLst/>
                        </a:rPr>
                        <a:t>Reactive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rgbClr val="000000"/>
                          </a:solidFill>
                          <a:effectLst/>
                        </a:rPr>
                        <a:t>675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rgbClr val="000000"/>
                          </a:solidFill>
                          <a:effectLst/>
                        </a:rPr>
                        <a:t>697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extLst>
                  <a:ext uri="{0D108BD9-81ED-4DB2-BD59-A6C34878D82A}">
                    <a16:rowId xmlns:a16="http://schemas.microsoft.com/office/drawing/2014/main" val="1480518933"/>
                  </a:ext>
                </a:extLst>
              </a:tr>
              <a:tr h="648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rgbClr val="000000"/>
                          </a:solidFill>
                          <a:effectLst/>
                        </a:rPr>
                        <a:t>772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rgbClr val="000000"/>
                          </a:solidFill>
                          <a:effectLst/>
                        </a:rPr>
                        <a:t>706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rgbClr val="000000"/>
                          </a:solidFill>
                          <a:effectLst/>
                        </a:rPr>
                        <a:t>1478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14" marR="91214" marT="0" marB="0" anchor="b"/>
                </a:tc>
                <a:extLst>
                  <a:ext uri="{0D108BD9-81ED-4DB2-BD59-A6C34878D82A}">
                    <a16:rowId xmlns:a16="http://schemas.microsoft.com/office/drawing/2014/main" val="565136936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17577857-8BCB-6B4A-941F-02227DF7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4" y="5195938"/>
            <a:ext cx="8121165" cy="6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618" tIns="60809" rIns="121618" bIns="6080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61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altLang="en-US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Sensitivity</a:t>
            </a:r>
            <a:r>
              <a:rPr lang="en-US" altLang="en-US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= P (Screen reactive | confirmatory test positive) = 675/706 = </a:t>
            </a:r>
            <a:r>
              <a:rPr lang="en-US" altLang="en-US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95.6%</a:t>
            </a:r>
            <a:endParaRPr lang="en-US" altLang="en-US" sz="1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1216152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altLang="en-US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Specificity</a:t>
            </a:r>
            <a:r>
              <a:rPr lang="en-US" altLang="en-US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= P (Screen non-reactive | confirmatory test negative) = 750/772 = </a:t>
            </a:r>
            <a:r>
              <a:rPr lang="en-US" altLang="en-US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97.2%</a:t>
            </a:r>
            <a:endParaRPr lang="en-US" altLang="en-US" sz="2800" b="1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F0978DC4-B79E-3A4F-915E-3B888ED9EDAD}"/>
              </a:ext>
            </a:extLst>
          </p:cNvPr>
          <p:cNvSpPr txBox="1">
            <a:spLocks/>
          </p:cNvSpPr>
          <p:nvPr/>
        </p:nvSpPr>
        <p:spPr>
          <a:xfrm>
            <a:off x="2362200" y="456702"/>
            <a:ext cx="9407072" cy="711698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FE89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Sensitivity and specificity of HIV CBS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E890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60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9EE5-F62A-F048-ADEF-8D470EFABC90}"/>
              </a:ext>
            </a:extLst>
          </p:cNvPr>
          <p:cNvSpPr txBox="1">
            <a:spLocks/>
          </p:cNvSpPr>
          <p:nvPr/>
        </p:nvSpPr>
        <p:spPr>
          <a:xfrm>
            <a:off x="301309" y="1715676"/>
            <a:ext cx="4006532" cy="1840323"/>
          </a:xfrm>
          <a:prstGeom prst="roundRect">
            <a:avLst/>
          </a:prstGeom>
          <a:solidFill>
            <a:srgbClr val="EDF1F2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b="0" dirty="0"/>
              <a:t>Cascades of HIV CBS to the ART initiation for </a:t>
            </a:r>
            <a:r>
              <a:rPr lang="en-US" sz="2800" dirty="0"/>
              <a:t>overall clients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0859400-A249-E34A-BABE-BC6D91F8B5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59" y="8627"/>
            <a:ext cx="6768327" cy="6849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8C8F6-1635-2E44-9F31-C856C0CB5C69}"/>
              </a:ext>
            </a:extLst>
          </p:cNvPr>
          <p:cNvSpPr txBox="1"/>
          <p:nvPr/>
        </p:nvSpPr>
        <p:spPr>
          <a:xfrm>
            <a:off x="5856309" y="404949"/>
            <a:ext cx="871063" cy="379206"/>
          </a:xfrm>
          <a:prstGeom prst="rect">
            <a:avLst/>
          </a:prstGeom>
          <a:solidFill>
            <a:srgbClr val="F28E2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1,412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10085-82FF-1A46-8C5F-5BCDCD2DA1E0}"/>
              </a:ext>
            </a:extLst>
          </p:cNvPr>
          <p:cNvSpPr txBox="1"/>
          <p:nvPr/>
        </p:nvSpPr>
        <p:spPr>
          <a:xfrm>
            <a:off x="7079863" y="4737463"/>
            <a:ext cx="871063" cy="379206"/>
          </a:xfrm>
          <a:prstGeom prst="rect">
            <a:avLst/>
          </a:prstGeom>
          <a:solidFill>
            <a:srgbClr val="F28E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699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D513F-0DDC-EA4A-A04B-A8239069949E}"/>
              </a:ext>
            </a:extLst>
          </p:cNvPr>
          <p:cNvSpPr txBox="1"/>
          <p:nvPr/>
        </p:nvSpPr>
        <p:spPr>
          <a:xfrm>
            <a:off x="8277971" y="4748181"/>
            <a:ext cx="871063" cy="379206"/>
          </a:xfrm>
          <a:prstGeom prst="rect">
            <a:avLst/>
          </a:prstGeom>
          <a:solidFill>
            <a:srgbClr val="F28E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FCCBB-D3F5-5F4B-B52E-55EA95BE05A1}"/>
              </a:ext>
            </a:extLst>
          </p:cNvPr>
          <p:cNvSpPr txBox="1"/>
          <p:nvPr/>
        </p:nvSpPr>
        <p:spPr>
          <a:xfrm>
            <a:off x="9514588" y="5399315"/>
            <a:ext cx="871063" cy="379206"/>
          </a:xfrm>
          <a:prstGeom prst="rect">
            <a:avLst/>
          </a:prstGeom>
          <a:solidFill>
            <a:srgbClr val="F28E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E1375-09BE-2F4F-9DC7-77BA97D809D7}"/>
              </a:ext>
            </a:extLst>
          </p:cNvPr>
          <p:cNvSpPr txBox="1"/>
          <p:nvPr/>
        </p:nvSpPr>
        <p:spPr>
          <a:xfrm rot="16200000">
            <a:off x="4332284" y="2968283"/>
            <a:ext cx="1301959" cy="3792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Overall (n)</a:t>
            </a:r>
          </a:p>
        </p:txBody>
      </p:sp>
    </p:spTree>
    <p:extLst>
      <p:ext uri="{BB962C8B-B14F-4D97-AF65-F5344CB8AC3E}">
        <p14:creationId xmlns:p14="http://schemas.microsoft.com/office/powerpoint/2010/main" val="382158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D54EE9CF-C563-DD4C-8CAA-0FCDBDF4AF19}"/>
              </a:ext>
            </a:extLst>
          </p:cNvPr>
          <p:cNvSpPr txBox="1">
            <a:spLocks/>
          </p:cNvSpPr>
          <p:nvPr/>
        </p:nvSpPr>
        <p:spPr>
          <a:xfrm>
            <a:off x="375117" y="1590794"/>
            <a:ext cx="4541600" cy="1939281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Cascades of initiating ART: Test kit, reactive results, confirmatory tests, positive results, and initiating ART:</a:t>
            </a:r>
            <a:br>
              <a:rPr lang="en-US" sz="2000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By distribution modality </a:t>
            </a:r>
          </a:p>
        </p:txBody>
      </p:sp>
      <p:pic>
        <p:nvPicPr>
          <p:cNvPr id="67" name="Picture 6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210C4F-7193-C14A-A698-E18617470A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55958" y="105790"/>
            <a:ext cx="5139823" cy="674358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8B83C71-4CEC-9C4A-B966-F19E714816B3}"/>
              </a:ext>
            </a:extLst>
          </p:cNvPr>
          <p:cNvSpPr txBox="1"/>
          <p:nvPr/>
        </p:nvSpPr>
        <p:spPr>
          <a:xfrm>
            <a:off x="6536605" y="2506909"/>
            <a:ext cx="589297" cy="307777"/>
          </a:xfrm>
          <a:prstGeom prst="rect">
            <a:avLst/>
          </a:prstGeom>
          <a:solidFill>
            <a:srgbClr val="4E79A7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BCDD280-0C43-024F-BB72-3639FE3B9E77}"/>
              </a:ext>
            </a:extLst>
          </p:cNvPr>
          <p:cNvSpPr/>
          <p:nvPr/>
        </p:nvSpPr>
        <p:spPr>
          <a:xfrm>
            <a:off x="8432228" y="1985068"/>
            <a:ext cx="596686" cy="3262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" name="Connector 69">
            <a:extLst>
              <a:ext uri="{FF2B5EF4-FFF2-40B4-BE49-F238E27FC236}">
                <a16:creationId xmlns:a16="http://schemas.microsoft.com/office/drawing/2014/main" id="{64B50EF2-B03E-9B4C-918D-D294437F4590}"/>
              </a:ext>
            </a:extLst>
          </p:cNvPr>
          <p:cNvSpPr/>
          <p:nvPr/>
        </p:nvSpPr>
        <p:spPr>
          <a:xfrm>
            <a:off x="8668310" y="2023301"/>
            <a:ext cx="169277" cy="169277"/>
          </a:xfrm>
          <a:prstGeom prst="flowChartConnector">
            <a:avLst/>
          </a:prstGeom>
          <a:solidFill>
            <a:srgbClr val="F28E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3F0C76E-A3C1-B342-80FC-FB68F6DAC17C}"/>
              </a:ext>
            </a:extLst>
          </p:cNvPr>
          <p:cNvSpPr txBox="1"/>
          <p:nvPr/>
        </p:nvSpPr>
        <p:spPr>
          <a:xfrm>
            <a:off x="8382820" y="1973288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(75.0%)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BFD0680-A935-FE4C-92AA-40246A8F1B0B}"/>
              </a:ext>
            </a:extLst>
          </p:cNvPr>
          <p:cNvSpPr/>
          <p:nvPr/>
        </p:nvSpPr>
        <p:spPr>
          <a:xfrm>
            <a:off x="9385816" y="2537927"/>
            <a:ext cx="596686" cy="3262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" name="Connector 72">
            <a:extLst>
              <a:ext uri="{FF2B5EF4-FFF2-40B4-BE49-F238E27FC236}">
                <a16:creationId xmlns:a16="http://schemas.microsoft.com/office/drawing/2014/main" id="{5CBB9C93-E1DD-5247-B756-83B4171A15CC}"/>
              </a:ext>
            </a:extLst>
          </p:cNvPr>
          <p:cNvSpPr/>
          <p:nvPr/>
        </p:nvSpPr>
        <p:spPr>
          <a:xfrm>
            <a:off x="9621898" y="2576160"/>
            <a:ext cx="169277" cy="169277"/>
          </a:xfrm>
          <a:prstGeom prst="flowChartConnector">
            <a:avLst/>
          </a:prstGeom>
          <a:solidFill>
            <a:srgbClr val="F28E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78DBE2-FC8A-5E44-B06A-DAFF40ABC24A}"/>
              </a:ext>
            </a:extLst>
          </p:cNvPr>
          <p:cNvSpPr txBox="1"/>
          <p:nvPr/>
        </p:nvSpPr>
        <p:spPr>
          <a:xfrm>
            <a:off x="9336408" y="2526147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(33.3%)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416FDF8-E210-814D-AC09-570595059860}"/>
              </a:ext>
            </a:extLst>
          </p:cNvPr>
          <p:cNvSpPr/>
          <p:nvPr/>
        </p:nvSpPr>
        <p:spPr>
          <a:xfrm>
            <a:off x="7527776" y="1765778"/>
            <a:ext cx="596686" cy="25752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" name="Connector 75">
            <a:extLst>
              <a:ext uri="{FF2B5EF4-FFF2-40B4-BE49-F238E27FC236}">
                <a16:creationId xmlns:a16="http://schemas.microsoft.com/office/drawing/2014/main" id="{C97A51E8-836F-AC41-AB9D-7FAF4387D7A8}"/>
              </a:ext>
            </a:extLst>
          </p:cNvPr>
          <p:cNvSpPr/>
          <p:nvPr/>
        </p:nvSpPr>
        <p:spPr>
          <a:xfrm>
            <a:off x="7763858" y="1804010"/>
            <a:ext cx="169277" cy="169277"/>
          </a:xfrm>
          <a:prstGeom prst="flowChartConnector">
            <a:avLst/>
          </a:prstGeom>
          <a:solidFill>
            <a:srgbClr val="F28E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F6567E-7A20-D64E-9FB9-FAD700D4E787}"/>
              </a:ext>
            </a:extLst>
          </p:cNvPr>
          <p:cNvSpPr txBox="1"/>
          <p:nvPr/>
        </p:nvSpPr>
        <p:spPr>
          <a:xfrm>
            <a:off x="7478368" y="1753997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(100%)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D5814A-CD96-E842-BAEE-58B48BBE79C0}"/>
              </a:ext>
            </a:extLst>
          </p:cNvPr>
          <p:cNvSpPr txBox="1"/>
          <p:nvPr/>
        </p:nvSpPr>
        <p:spPr>
          <a:xfrm>
            <a:off x="6536605" y="2877253"/>
            <a:ext cx="596686" cy="261610"/>
          </a:xfrm>
          <a:prstGeom prst="rect">
            <a:avLst/>
          </a:prstGeom>
          <a:solidFill>
            <a:srgbClr val="4E79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(4.7%)</a:t>
            </a:r>
          </a:p>
        </p:txBody>
      </p:sp>
      <p:sp>
        <p:nvSpPr>
          <p:cNvPr id="79" name="Connector 78">
            <a:extLst>
              <a:ext uri="{FF2B5EF4-FFF2-40B4-BE49-F238E27FC236}">
                <a16:creationId xmlns:a16="http://schemas.microsoft.com/office/drawing/2014/main" id="{6C14252C-D6F2-764B-AB58-346495D1B672}"/>
              </a:ext>
            </a:extLst>
          </p:cNvPr>
          <p:cNvSpPr/>
          <p:nvPr/>
        </p:nvSpPr>
        <p:spPr>
          <a:xfrm>
            <a:off x="6750309" y="3125800"/>
            <a:ext cx="169277" cy="169277"/>
          </a:xfrm>
          <a:prstGeom prst="flowChartConnector">
            <a:avLst/>
          </a:prstGeom>
          <a:solidFill>
            <a:srgbClr val="F28E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AF8E0C9-5D6E-7449-BF85-24CC66EF96BB}"/>
              </a:ext>
            </a:extLst>
          </p:cNvPr>
          <p:cNvSpPr txBox="1"/>
          <p:nvPr/>
        </p:nvSpPr>
        <p:spPr>
          <a:xfrm>
            <a:off x="7503257" y="2493846"/>
            <a:ext cx="589297" cy="307777"/>
          </a:xfrm>
          <a:prstGeom prst="rect">
            <a:avLst/>
          </a:prstGeom>
          <a:solidFill>
            <a:srgbClr val="4E79A7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993C024-9F46-8144-AC3F-525E68B770CA}"/>
              </a:ext>
            </a:extLst>
          </p:cNvPr>
          <p:cNvSpPr txBox="1"/>
          <p:nvPr/>
        </p:nvSpPr>
        <p:spPr>
          <a:xfrm>
            <a:off x="9385816" y="2987300"/>
            <a:ext cx="589297" cy="307777"/>
          </a:xfrm>
          <a:prstGeom prst="rect">
            <a:avLst/>
          </a:prstGeom>
          <a:solidFill>
            <a:srgbClr val="4E79A7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711009-27CE-DA42-A6BB-D4C6A6D855D0}"/>
              </a:ext>
            </a:extLst>
          </p:cNvPr>
          <p:cNvSpPr txBox="1"/>
          <p:nvPr/>
        </p:nvSpPr>
        <p:spPr>
          <a:xfrm>
            <a:off x="6536605" y="3954274"/>
            <a:ext cx="589297" cy="307777"/>
          </a:xfrm>
          <a:prstGeom prst="rect">
            <a:avLst/>
          </a:prstGeom>
          <a:solidFill>
            <a:srgbClr val="E15759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1109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B8FE4E-04F4-AE42-9F03-66763065C38C}"/>
              </a:ext>
            </a:extLst>
          </p:cNvPr>
          <p:cNvSpPr txBox="1"/>
          <p:nvPr/>
        </p:nvSpPr>
        <p:spPr>
          <a:xfrm>
            <a:off x="7490193" y="4346160"/>
            <a:ext cx="589297" cy="307777"/>
          </a:xfrm>
          <a:prstGeom prst="rect">
            <a:avLst/>
          </a:prstGeom>
          <a:solidFill>
            <a:srgbClr val="E15759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5ECDAC0-0DAD-EA40-BC44-B12BFFFF1F2F}"/>
              </a:ext>
            </a:extLst>
          </p:cNvPr>
          <p:cNvSpPr txBox="1"/>
          <p:nvPr/>
        </p:nvSpPr>
        <p:spPr>
          <a:xfrm>
            <a:off x="8443782" y="4359223"/>
            <a:ext cx="589297" cy="307777"/>
          </a:xfrm>
          <a:prstGeom prst="rect">
            <a:avLst/>
          </a:prstGeom>
          <a:solidFill>
            <a:srgbClr val="E15759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A70D3DA-BD2B-7C4E-A0D4-C15FB12332B6}"/>
              </a:ext>
            </a:extLst>
          </p:cNvPr>
          <p:cNvSpPr txBox="1"/>
          <p:nvPr/>
        </p:nvSpPr>
        <p:spPr>
          <a:xfrm>
            <a:off x="9397371" y="4502914"/>
            <a:ext cx="589297" cy="307777"/>
          </a:xfrm>
          <a:prstGeom prst="rect">
            <a:avLst/>
          </a:prstGeom>
          <a:solidFill>
            <a:srgbClr val="E15759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297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814879-D0BA-3B42-9096-5433A3146ED4}"/>
              </a:ext>
            </a:extLst>
          </p:cNvPr>
          <p:cNvSpPr txBox="1"/>
          <p:nvPr/>
        </p:nvSpPr>
        <p:spPr>
          <a:xfrm>
            <a:off x="6536605" y="5456503"/>
            <a:ext cx="589297" cy="307777"/>
          </a:xfrm>
          <a:prstGeom prst="rect">
            <a:avLst/>
          </a:prstGeom>
          <a:solidFill>
            <a:srgbClr val="59A14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294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AA9F660-7683-3443-862B-2A615F72D135}"/>
              </a:ext>
            </a:extLst>
          </p:cNvPr>
          <p:cNvSpPr txBox="1"/>
          <p:nvPr/>
        </p:nvSpPr>
        <p:spPr>
          <a:xfrm>
            <a:off x="7490193" y="5848388"/>
            <a:ext cx="589297" cy="307777"/>
          </a:xfrm>
          <a:prstGeom prst="rect">
            <a:avLst/>
          </a:prstGeom>
          <a:solidFill>
            <a:srgbClr val="59A14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165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16E6B65-EDB7-DF42-9A6B-3D51BE78AC52}"/>
              </a:ext>
            </a:extLst>
          </p:cNvPr>
          <p:cNvSpPr txBox="1"/>
          <p:nvPr/>
        </p:nvSpPr>
        <p:spPr>
          <a:xfrm>
            <a:off x="8443782" y="5887576"/>
            <a:ext cx="589297" cy="307777"/>
          </a:xfrm>
          <a:prstGeom prst="rect">
            <a:avLst/>
          </a:prstGeom>
          <a:solidFill>
            <a:srgbClr val="59A14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164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F00C93E-44A1-2840-97CB-CAFD9E727052}"/>
              </a:ext>
            </a:extLst>
          </p:cNvPr>
          <p:cNvSpPr txBox="1"/>
          <p:nvPr/>
        </p:nvSpPr>
        <p:spPr>
          <a:xfrm>
            <a:off x="9397370" y="6005141"/>
            <a:ext cx="589297" cy="307777"/>
          </a:xfrm>
          <a:prstGeom prst="rect">
            <a:avLst/>
          </a:prstGeom>
          <a:solidFill>
            <a:srgbClr val="59A14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5BD2E40-3EA6-534B-A1D1-26D778D73C69}"/>
              </a:ext>
            </a:extLst>
          </p:cNvPr>
          <p:cNvSpPr/>
          <p:nvPr/>
        </p:nvSpPr>
        <p:spPr>
          <a:xfrm>
            <a:off x="9327336" y="5211162"/>
            <a:ext cx="596686" cy="3262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1" name="Connector 90">
            <a:extLst>
              <a:ext uri="{FF2B5EF4-FFF2-40B4-BE49-F238E27FC236}">
                <a16:creationId xmlns:a16="http://schemas.microsoft.com/office/drawing/2014/main" id="{BF7F90BD-52D1-4C42-88E7-66B1D3BA4887}"/>
              </a:ext>
            </a:extLst>
          </p:cNvPr>
          <p:cNvSpPr/>
          <p:nvPr/>
        </p:nvSpPr>
        <p:spPr>
          <a:xfrm>
            <a:off x="9563418" y="5249395"/>
            <a:ext cx="169277" cy="169277"/>
          </a:xfrm>
          <a:prstGeom prst="flowChartConnector">
            <a:avLst/>
          </a:prstGeom>
          <a:solidFill>
            <a:srgbClr val="F28E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9144E16-52FA-5841-97DB-844196A58F00}"/>
              </a:ext>
            </a:extLst>
          </p:cNvPr>
          <p:cNvSpPr txBox="1"/>
          <p:nvPr/>
        </p:nvSpPr>
        <p:spPr>
          <a:xfrm>
            <a:off x="9277928" y="5199382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(67.1%)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A0A2E20-C342-7246-A73C-8A058CC41C5F}"/>
              </a:ext>
            </a:extLst>
          </p:cNvPr>
          <p:cNvSpPr/>
          <p:nvPr/>
        </p:nvSpPr>
        <p:spPr>
          <a:xfrm>
            <a:off x="8437138" y="4892447"/>
            <a:ext cx="596686" cy="3262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4" name="Connector 93">
            <a:extLst>
              <a:ext uri="{FF2B5EF4-FFF2-40B4-BE49-F238E27FC236}">
                <a16:creationId xmlns:a16="http://schemas.microsoft.com/office/drawing/2014/main" id="{52767950-2027-6342-A6D3-45A82B868E65}"/>
              </a:ext>
            </a:extLst>
          </p:cNvPr>
          <p:cNvSpPr/>
          <p:nvPr/>
        </p:nvSpPr>
        <p:spPr>
          <a:xfrm>
            <a:off x="8673220" y="4930680"/>
            <a:ext cx="169277" cy="169277"/>
          </a:xfrm>
          <a:prstGeom prst="flowChartConnector">
            <a:avLst/>
          </a:prstGeom>
          <a:solidFill>
            <a:srgbClr val="F28E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ACEDAB9-23D2-DF46-9398-32317DAD3600}"/>
              </a:ext>
            </a:extLst>
          </p:cNvPr>
          <p:cNvSpPr txBox="1"/>
          <p:nvPr/>
        </p:nvSpPr>
        <p:spPr>
          <a:xfrm>
            <a:off x="8387730" y="4880667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(99.4%)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5464E4E-C83E-134D-AF42-E205FEE7D594}"/>
              </a:ext>
            </a:extLst>
          </p:cNvPr>
          <p:cNvSpPr/>
          <p:nvPr/>
        </p:nvSpPr>
        <p:spPr>
          <a:xfrm>
            <a:off x="7491284" y="5261175"/>
            <a:ext cx="596686" cy="26930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7" name="Connector 96">
            <a:extLst>
              <a:ext uri="{FF2B5EF4-FFF2-40B4-BE49-F238E27FC236}">
                <a16:creationId xmlns:a16="http://schemas.microsoft.com/office/drawing/2014/main" id="{C1EEF437-3133-9B4A-9872-3D72DA3F386A}"/>
              </a:ext>
            </a:extLst>
          </p:cNvPr>
          <p:cNvSpPr/>
          <p:nvPr/>
        </p:nvSpPr>
        <p:spPr>
          <a:xfrm>
            <a:off x="7679219" y="5537425"/>
            <a:ext cx="169277" cy="169277"/>
          </a:xfrm>
          <a:prstGeom prst="flowChartConnector">
            <a:avLst/>
          </a:prstGeom>
          <a:solidFill>
            <a:srgbClr val="F28E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90799AC-D2FC-2349-AA8E-662DBAB9C341}"/>
              </a:ext>
            </a:extLst>
          </p:cNvPr>
          <p:cNvSpPr txBox="1"/>
          <p:nvPr/>
        </p:nvSpPr>
        <p:spPr>
          <a:xfrm>
            <a:off x="7441876" y="5249395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(56.1%)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518C2F9-F65E-AB41-8E9C-DFF18C40A238}"/>
              </a:ext>
            </a:extLst>
          </p:cNvPr>
          <p:cNvSpPr txBox="1"/>
          <p:nvPr/>
        </p:nvSpPr>
        <p:spPr>
          <a:xfrm>
            <a:off x="6523542" y="6004223"/>
            <a:ext cx="613123" cy="261610"/>
          </a:xfrm>
          <a:prstGeom prst="rect">
            <a:avLst/>
          </a:prstGeom>
          <a:solidFill>
            <a:srgbClr val="59A14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(6.9%)</a:t>
            </a:r>
          </a:p>
        </p:txBody>
      </p:sp>
      <p:sp>
        <p:nvSpPr>
          <p:cNvPr id="100" name="Connector 99">
            <a:extLst>
              <a:ext uri="{FF2B5EF4-FFF2-40B4-BE49-F238E27FC236}">
                <a16:creationId xmlns:a16="http://schemas.microsoft.com/office/drawing/2014/main" id="{C6845593-BF87-EA4D-A6A8-3D305DCF6131}"/>
              </a:ext>
            </a:extLst>
          </p:cNvPr>
          <p:cNvSpPr/>
          <p:nvPr/>
        </p:nvSpPr>
        <p:spPr>
          <a:xfrm>
            <a:off x="6759275" y="6252147"/>
            <a:ext cx="169277" cy="169277"/>
          </a:xfrm>
          <a:prstGeom prst="flowChartConnector">
            <a:avLst/>
          </a:prstGeom>
          <a:solidFill>
            <a:srgbClr val="F28E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47CDD95-88A1-C343-9A6E-CE3BFD0C6B11}"/>
              </a:ext>
            </a:extLst>
          </p:cNvPr>
          <p:cNvSpPr txBox="1"/>
          <p:nvPr/>
        </p:nvSpPr>
        <p:spPr>
          <a:xfrm>
            <a:off x="8456845" y="2663663"/>
            <a:ext cx="589297" cy="307777"/>
          </a:xfrm>
          <a:prstGeom prst="rect">
            <a:avLst/>
          </a:prstGeom>
          <a:solidFill>
            <a:srgbClr val="4E79A7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22E59B7-C42C-F54D-8FDA-DDB6C0786B3B}"/>
              </a:ext>
            </a:extLst>
          </p:cNvPr>
          <p:cNvSpPr txBox="1"/>
          <p:nvPr/>
        </p:nvSpPr>
        <p:spPr>
          <a:xfrm>
            <a:off x="6535454" y="755096"/>
            <a:ext cx="589297" cy="307777"/>
          </a:xfrm>
          <a:prstGeom prst="rect">
            <a:avLst/>
          </a:prstGeom>
          <a:solidFill>
            <a:srgbClr val="EDC947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55397BD-2946-E548-8744-00EB54ADAE58}"/>
              </a:ext>
            </a:extLst>
          </p:cNvPr>
          <p:cNvSpPr txBox="1"/>
          <p:nvPr/>
        </p:nvSpPr>
        <p:spPr>
          <a:xfrm>
            <a:off x="7502106" y="781222"/>
            <a:ext cx="589297" cy="307777"/>
          </a:xfrm>
          <a:prstGeom prst="rect">
            <a:avLst/>
          </a:prstGeom>
          <a:solidFill>
            <a:srgbClr val="EDC947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4958EAD-78E3-304A-B7FB-3313089E22CF}"/>
              </a:ext>
            </a:extLst>
          </p:cNvPr>
          <p:cNvSpPr txBox="1"/>
          <p:nvPr/>
        </p:nvSpPr>
        <p:spPr>
          <a:xfrm>
            <a:off x="8442632" y="1003291"/>
            <a:ext cx="589297" cy="307777"/>
          </a:xfrm>
          <a:prstGeom prst="rect">
            <a:avLst/>
          </a:prstGeom>
          <a:solidFill>
            <a:srgbClr val="EDC947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EEAC7C7-D2A9-6B48-B8B1-4C63A783A347}"/>
              </a:ext>
            </a:extLst>
          </p:cNvPr>
          <p:cNvSpPr txBox="1"/>
          <p:nvPr/>
        </p:nvSpPr>
        <p:spPr>
          <a:xfrm>
            <a:off x="9409283" y="1003291"/>
            <a:ext cx="589297" cy="307777"/>
          </a:xfrm>
          <a:prstGeom prst="rect">
            <a:avLst/>
          </a:prstGeom>
          <a:solidFill>
            <a:srgbClr val="EDC947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054353A-871D-F845-B22A-DDE5A226C1E5}"/>
              </a:ext>
            </a:extLst>
          </p:cNvPr>
          <p:cNvSpPr/>
          <p:nvPr/>
        </p:nvSpPr>
        <p:spPr>
          <a:xfrm>
            <a:off x="9385816" y="179415"/>
            <a:ext cx="596686" cy="3262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7" name="Connector 106">
            <a:extLst>
              <a:ext uri="{FF2B5EF4-FFF2-40B4-BE49-F238E27FC236}">
                <a16:creationId xmlns:a16="http://schemas.microsoft.com/office/drawing/2014/main" id="{A88C1606-86BC-D14E-92A0-19BCF21E36ED}"/>
              </a:ext>
            </a:extLst>
          </p:cNvPr>
          <p:cNvSpPr/>
          <p:nvPr/>
        </p:nvSpPr>
        <p:spPr>
          <a:xfrm>
            <a:off x="9621898" y="217648"/>
            <a:ext cx="169277" cy="169277"/>
          </a:xfrm>
          <a:prstGeom prst="flowChartConnector">
            <a:avLst/>
          </a:prstGeom>
          <a:solidFill>
            <a:srgbClr val="B07A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8509357-549F-2E48-B983-481C9A29AEC5}"/>
              </a:ext>
            </a:extLst>
          </p:cNvPr>
          <p:cNvSpPr/>
          <p:nvPr/>
        </p:nvSpPr>
        <p:spPr>
          <a:xfrm>
            <a:off x="7491570" y="153580"/>
            <a:ext cx="596686" cy="2075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9" name="Connector 108">
            <a:extLst>
              <a:ext uri="{FF2B5EF4-FFF2-40B4-BE49-F238E27FC236}">
                <a16:creationId xmlns:a16="http://schemas.microsoft.com/office/drawing/2014/main" id="{6B1ED606-D9A7-A44E-B911-5ED694762843}"/>
              </a:ext>
            </a:extLst>
          </p:cNvPr>
          <p:cNvSpPr/>
          <p:nvPr/>
        </p:nvSpPr>
        <p:spPr>
          <a:xfrm>
            <a:off x="7727652" y="191812"/>
            <a:ext cx="169277" cy="169277"/>
          </a:xfrm>
          <a:prstGeom prst="flowChartConnector">
            <a:avLst/>
          </a:prstGeom>
          <a:solidFill>
            <a:srgbClr val="B07A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1C014C1-BBFF-BD47-8FD6-A0CBE5F3D612}"/>
              </a:ext>
            </a:extLst>
          </p:cNvPr>
          <p:cNvSpPr txBox="1"/>
          <p:nvPr/>
        </p:nvSpPr>
        <p:spPr>
          <a:xfrm>
            <a:off x="6541134" y="1259707"/>
            <a:ext cx="596686" cy="261610"/>
          </a:xfrm>
          <a:prstGeom prst="rect">
            <a:avLst/>
          </a:prstGeom>
          <a:solidFill>
            <a:srgbClr val="EDC94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(0.1%)</a:t>
            </a:r>
          </a:p>
        </p:txBody>
      </p:sp>
      <p:sp>
        <p:nvSpPr>
          <p:cNvPr id="111" name="Connector 110">
            <a:extLst>
              <a:ext uri="{FF2B5EF4-FFF2-40B4-BE49-F238E27FC236}">
                <a16:creationId xmlns:a16="http://schemas.microsoft.com/office/drawing/2014/main" id="{1A42C4F0-B73B-DC48-B546-491696EC05D9}"/>
              </a:ext>
            </a:extLst>
          </p:cNvPr>
          <p:cNvSpPr/>
          <p:nvPr/>
        </p:nvSpPr>
        <p:spPr>
          <a:xfrm>
            <a:off x="6754838" y="1508254"/>
            <a:ext cx="169277" cy="169277"/>
          </a:xfrm>
          <a:prstGeom prst="flowChartConnector">
            <a:avLst/>
          </a:prstGeom>
          <a:solidFill>
            <a:srgbClr val="B07A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8399F6-ECF9-9F46-A197-A30642CE125A}"/>
              </a:ext>
            </a:extLst>
          </p:cNvPr>
          <p:cNvSpPr txBox="1"/>
          <p:nvPr/>
        </p:nvSpPr>
        <p:spPr>
          <a:xfrm>
            <a:off x="7442162" y="141799"/>
            <a:ext cx="713125" cy="2693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1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(100%)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BA0ABC1-324F-3B43-8F27-895439CCB890}"/>
              </a:ext>
            </a:extLst>
          </p:cNvPr>
          <p:cNvSpPr txBox="1"/>
          <p:nvPr/>
        </p:nvSpPr>
        <p:spPr>
          <a:xfrm>
            <a:off x="9336408" y="167635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(100%)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6247AA-CE61-EB40-88BB-EF7BCA55BD03}"/>
              </a:ext>
            </a:extLst>
          </p:cNvPr>
          <p:cNvSpPr txBox="1"/>
          <p:nvPr/>
        </p:nvSpPr>
        <p:spPr>
          <a:xfrm>
            <a:off x="8374008" y="462633"/>
            <a:ext cx="713125" cy="2693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(60%)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D0A1B1F-1C3A-D245-8B55-5FDBC1023519}"/>
              </a:ext>
            </a:extLst>
          </p:cNvPr>
          <p:cNvSpPr/>
          <p:nvPr/>
        </p:nvSpPr>
        <p:spPr>
          <a:xfrm>
            <a:off x="9305113" y="3745764"/>
            <a:ext cx="596686" cy="3262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6" name="Connector 115">
            <a:extLst>
              <a:ext uri="{FF2B5EF4-FFF2-40B4-BE49-F238E27FC236}">
                <a16:creationId xmlns:a16="http://schemas.microsoft.com/office/drawing/2014/main" id="{B071C055-47CB-334A-8C1A-4AD8B3860843}"/>
              </a:ext>
            </a:extLst>
          </p:cNvPr>
          <p:cNvSpPr/>
          <p:nvPr/>
        </p:nvSpPr>
        <p:spPr>
          <a:xfrm>
            <a:off x="9541195" y="3783997"/>
            <a:ext cx="169277" cy="169277"/>
          </a:xfrm>
          <a:prstGeom prst="flowChartConnector">
            <a:avLst/>
          </a:prstGeom>
          <a:solidFill>
            <a:srgbClr val="75B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6CA5CDE-DBA8-F24D-8F34-154940E323BA}"/>
              </a:ext>
            </a:extLst>
          </p:cNvPr>
          <p:cNvSpPr txBox="1"/>
          <p:nvPr/>
        </p:nvSpPr>
        <p:spPr>
          <a:xfrm>
            <a:off x="9255705" y="3733984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(58.8%)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12F465C-4BE5-CD42-9A2C-BE47F65EB1D5}"/>
              </a:ext>
            </a:extLst>
          </p:cNvPr>
          <p:cNvSpPr/>
          <p:nvPr/>
        </p:nvSpPr>
        <p:spPr>
          <a:xfrm>
            <a:off x="8422540" y="3322565"/>
            <a:ext cx="596686" cy="3262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9" name="Connector 118">
            <a:extLst>
              <a:ext uri="{FF2B5EF4-FFF2-40B4-BE49-F238E27FC236}">
                <a16:creationId xmlns:a16="http://schemas.microsoft.com/office/drawing/2014/main" id="{9A5E7B58-FF1A-9040-9862-B872851F9235}"/>
              </a:ext>
            </a:extLst>
          </p:cNvPr>
          <p:cNvSpPr/>
          <p:nvPr/>
        </p:nvSpPr>
        <p:spPr>
          <a:xfrm>
            <a:off x="8658622" y="3360798"/>
            <a:ext cx="169277" cy="169277"/>
          </a:xfrm>
          <a:prstGeom prst="flowChartConnector">
            <a:avLst/>
          </a:prstGeom>
          <a:solidFill>
            <a:srgbClr val="75B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AEF1BF2-B309-FE45-A137-C7A9BA287614}"/>
              </a:ext>
            </a:extLst>
          </p:cNvPr>
          <p:cNvSpPr txBox="1"/>
          <p:nvPr/>
        </p:nvSpPr>
        <p:spPr>
          <a:xfrm>
            <a:off x="8373132" y="3310785"/>
            <a:ext cx="713125" cy="2693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(96.2%)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2EAC6CB-9319-A842-9BE2-72CD1C50F6A3}"/>
              </a:ext>
            </a:extLst>
          </p:cNvPr>
          <p:cNvSpPr txBox="1"/>
          <p:nvPr/>
        </p:nvSpPr>
        <p:spPr>
          <a:xfrm>
            <a:off x="7440191" y="3787074"/>
            <a:ext cx="713125" cy="2693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(47.3%)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AC75312-C4FD-4F4E-BB47-237E97BB0FDB}"/>
              </a:ext>
            </a:extLst>
          </p:cNvPr>
          <p:cNvSpPr txBox="1"/>
          <p:nvPr/>
        </p:nvSpPr>
        <p:spPr>
          <a:xfrm>
            <a:off x="6536605" y="4457901"/>
            <a:ext cx="596686" cy="261610"/>
          </a:xfrm>
          <a:prstGeom prst="rect">
            <a:avLst/>
          </a:prstGeom>
          <a:solidFill>
            <a:srgbClr val="E1575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(4.1%)</a:t>
            </a:r>
          </a:p>
        </p:txBody>
      </p:sp>
      <p:sp>
        <p:nvSpPr>
          <p:cNvPr id="123" name="Connector 122">
            <a:extLst>
              <a:ext uri="{FF2B5EF4-FFF2-40B4-BE49-F238E27FC236}">
                <a16:creationId xmlns:a16="http://schemas.microsoft.com/office/drawing/2014/main" id="{BBCB47EF-BD76-854B-A58C-CBC5CF96615D}"/>
              </a:ext>
            </a:extLst>
          </p:cNvPr>
          <p:cNvSpPr/>
          <p:nvPr/>
        </p:nvSpPr>
        <p:spPr>
          <a:xfrm>
            <a:off x="6727050" y="4703131"/>
            <a:ext cx="169277" cy="169277"/>
          </a:xfrm>
          <a:prstGeom prst="flowChartConnector">
            <a:avLst/>
          </a:prstGeom>
          <a:solidFill>
            <a:srgbClr val="75B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4" name="Connector 123">
            <a:extLst>
              <a:ext uri="{FF2B5EF4-FFF2-40B4-BE49-F238E27FC236}">
                <a16:creationId xmlns:a16="http://schemas.microsoft.com/office/drawing/2014/main" id="{FFFF7BEE-18D9-D547-BFB7-F598AE86692A}"/>
              </a:ext>
            </a:extLst>
          </p:cNvPr>
          <p:cNvSpPr/>
          <p:nvPr/>
        </p:nvSpPr>
        <p:spPr>
          <a:xfrm>
            <a:off x="7680638" y="4063051"/>
            <a:ext cx="169277" cy="169277"/>
          </a:xfrm>
          <a:prstGeom prst="flowChartConnector">
            <a:avLst/>
          </a:prstGeom>
          <a:solidFill>
            <a:srgbClr val="75B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5" name="Connector 124">
            <a:extLst>
              <a:ext uri="{FF2B5EF4-FFF2-40B4-BE49-F238E27FC236}">
                <a16:creationId xmlns:a16="http://schemas.microsoft.com/office/drawing/2014/main" id="{F3CC9581-0A08-8A46-8D00-0D7CF1167C89}"/>
              </a:ext>
            </a:extLst>
          </p:cNvPr>
          <p:cNvSpPr/>
          <p:nvPr/>
        </p:nvSpPr>
        <p:spPr>
          <a:xfrm>
            <a:off x="8635889" y="724483"/>
            <a:ext cx="169277" cy="169277"/>
          </a:xfrm>
          <a:prstGeom prst="flowChartConnector">
            <a:avLst/>
          </a:prstGeom>
          <a:solidFill>
            <a:srgbClr val="B07A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3B4262E-E864-B343-960E-C3D30547DCAC}"/>
              </a:ext>
            </a:extLst>
          </p:cNvPr>
          <p:cNvSpPr txBox="1"/>
          <p:nvPr/>
        </p:nvSpPr>
        <p:spPr>
          <a:xfrm rot="16200000">
            <a:off x="5128235" y="704157"/>
            <a:ext cx="1622560" cy="37920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workplace (n)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0CA468C-76E3-0846-8252-BB298A3AF948}"/>
              </a:ext>
            </a:extLst>
          </p:cNvPr>
          <p:cNvSpPr txBox="1"/>
          <p:nvPr/>
        </p:nvSpPr>
        <p:spPr>
          <a:xfrm rot="16200000">
            <a:off x="5265244" y="2304242"/>
            <a:ext cx="1334853" cy="3792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CDP (n)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F1E1BDC-EC0E-B240-8E29-F5FDFEE3FCD3}"/>
              </a:ext>
            </a:extLst>
          </p:cNvPr>
          <p:cNvSpPr txBox="1"/>
          <p:nvPr/>
        </p:nvSpPr>
        <p:spPr>
          <a:xfrm rot="16200000">
            <a:off x="5052286" y="3879784"/>
            <a:ext cx="1622559" cy="3792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Hotspot (n)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724674D-757D-7349-BE1C-162375EE413A}"/>
              </a:ext>
            </a:extLst>
          </p:cNvPr>
          <p:cNvSpPr txBox="1"/>
          <p:nvPr/>
        </p:nvSpPr>
        <p:spPr>
          <a:xfrm rot="16200000">
            <a:off x="4908850" y="5266008"/>
            <a:ext cx="1622559" cy="6660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Other Location (n)</a:t>
            </a:r>
          </a:p>
        </p:txBody>
      </p:sp>
    </p:spTree>
    <p:extLst>
      <p:ext uri="{BB962C8B-B14F-4D97-AF65-F5344CB8AC3E}">
        <p14:creationId xmlns:p14="http://schemas.microsoft.com/office/powerpoint/2010/main" val="391067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848923-2121-094A-9E98-4A39DA383119}"/>
              </a:ext>
            </a:extLst>
          </p:cNvPr>
          <p:cNvSpPr txBox="1">
            <a:spLocks/>
          </p:cNvSpPr>
          <p:nvPr/>
        </p:nvSpPr>
        <p:spPr>
          <a:xfrm>
            <a:off x="2020362" y="159329"/>
            <a:ext cx="10049450" cy="736600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890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Cascades of initiating ART: Test kit, reactive results, confirmatory tests, positive results, and initiating ART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E890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 Sub-Population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4E0EAA-4CA7-DD41-8DB5-FA44AF1EB16C}"/>
              </a:ext>
            </a:extLst>
          </p:cNvPr>
          <p:cNvGrpSpPr/>
          <p:nvPr/>
        </p:nvGrpSpPr>
        <p:grpSpPr>
          <a:xfrm>
            <a:off x="2230309" y="1004357"/>
            <a:ext cx="5026930" cy="5773991"/>
            <a:chOff x="730706" y="1015416"/>
            <a:chExt cx="5026930" cy="5773991"/>
          </a:xfrm>
        </p:grpSpPr>
        <p:pic>
          <p:nvPicPr>
            <p:cNvPr id="5" name="Picture 4" descr="Chart, bar chart&#10;&#10;Description automatically generated">
              <a:extLst>
                <a:ext uri="{FF2B5EF4-FFF2-40B4-BE49-F238E27FC236}">
                  <a16:creationId xmlns:a16="http://schemas.microsoft.com/office/drawing/2014/main" id="{8D2D2C9D-76EB-F047-8666-C88F0D9CB59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25" y="1033129"/>
              <a:ext cx="4830511" cy="5756278"/>
            </a:xfrm>
            <a:prstGeom prst="rect">
              <a:avLst/>
            </a:prstGeom>
          </p:spPr>
        </p:pic>
        <p:sp>
          <p:nvSpPr>
            <p:cNvPr id="6" name="Connector 5">
              <a:extLst>
                <a:ext uri="{FF2B5EF4-FFF2-40B4-BE49-F238E27FC236}">
                  <a16:creationId xmlns:a16="http://schemas.microsoft.com/office/drawing/2014/main" id="{43162434-3171-9C4F-B3EE-1A5B32D49DEA}"/>
                </a:ext>
              </a:extLst>
            </p:cNvPr>
            <p:cNvSpPr/>
            <p:nvPr/>
          </p:nvSpPr>
          <p:spPr>
            <a:xfrm>
              <a:off x="4666043" y="1724318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DF275F-6278-4547-9A8E-80F48CC14F70}"/>
                </a:ext>
              </a:extLst>
            </p:cNvPr>
            <p:cNvSpPr txBox="1"/>
            <p:nvPr/>
          </p:nvSpPr>
          <p:spPr>
            <a:xfrm>
              <a:off x="4400828" y="1455013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(60.0%)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5ED73F-D988-E34F-84F1-15E08527C9F3}"/>
                </a:ext>
              </a:extLst>
            </p:cNvPr>
            <p:cNvSpPr/>
            <p:nvPr/>
          </p:nvSpPr>
          <p:spPr>
            <a:xfrm>
              <a:off x="3522784" y="1015416"/>
              <a:ext cx="596686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Connector 8">
              <a:extLst>
                <a:ext uri="{FF2B5EF4-FFF2-40B4-BE49-F238E27FC236}">
                  <a16:creationId xmlns:a16="http://schemas.microsoft.com/office/drawing/2014/main" id="{7617AC2F-1D4A-6843-BA23-BF74CDA1D37D}"/>
                </a:ext>
              </a:extLst>
            </p:cNvPr>
            <p:cNvSpPr/>
            <p:nvPr/>
          </p:nvSpPr>
          <p:spPr>
            <a:xfrm>
              <a:off x="3758866" y="1103902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C69ED3-F15E-0143-9A89-B258AF61967D}"/>
                </a:ext>
              </a:extLst>
            </p:cNvPr>
            <p:cNvSpPr txBox="1"/>
            <p:nvPr/>
          </p:nvSpPr>
          <p:spPr>
            <a:xfrm>
              <a:off x="3473376" y="1053889"/>
              <a:ext cx="713125" cy="269304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(100%)</a:t>
              </a:r>
            </a:p>
          </p:txBody>
        </p:sp>
        <p:sp>
          <p:nvSpPr>
            <p:cNvPr id="11" name="Connector 10">
              <a:extLst>
                <a:ext uri="{FF2B5EF4-FFF2-40B4-BE49-F238E27FC236}">
                  <a16:creationId xmlns:a16="http://schemas.microsoft.com/office/drawing/2014/main" id="{3C8F03F6-E010-674D-83C7-DC27A52D9B45}"/>
                </a:ext>
              </a:extLst>
            </p:cNvPr>
            <p:cNvSpPr/>
            <p:nvPr/>
          </p:nvSpPr>
          <p:spPr>
            <a:xfrm>
              <a:off x="2815471" y="2497204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3D88A8-39CD-204F-A88E-EBF3F633AA2B}"/>
                </a:ext>
              </a:extLst>
            </p:cNvPr>
            <p:cNvSpPr txBox="1"/>
            <p:nvPr/>
          </p:nvSpPr>
          <p:spPr>
            <a:xfrm>
              <a:off x="2550256" y="2227899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(18.8%)</a:t>
              </a:r>
            </a:p>
          </p:txBody>
        </p:sp>
        <p:sp>
          <p:nvSpPr>
            <p:cNvPr id="13" name="Connector 12">
              <a:extLst>
                <a:ext uri="{FF2B5EF4-FFF2-40B4-BE49-F238E27FC236}">
                  <a16:creationId xmlns:a16="http://schemas.microsoft.com/office/drawing/2014/main" id="{613471BD-E4CB-0441-A46E-0EE320A04964}"/>
                </a:ext>
              </a:extLst>
            </p:cNvPr>
            <p:cNvSpPr/>
            <p:nvPr/>
          </p:nvSpPr>
          <p:spPr>
            <a:xfrm>
              <a:off x="1899785" y="2759997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51268A-AA73-494F-A366-4653A853D69B}"/>
                </a:ext>
              </a:extLst>
            </p:cNvPr>
            <p:cNvSpPr txBox="1"/>
            <p:nvPr/>
          </p:nvSpPr>
          <p:spPr>
            <a:xfrm>
              <a:off x="1722741" y="2544425"/>
              <a:ext cx="523363" cy="230832"/>
            </a:xfrm>
            <a:prstGeom prst="rect">
              <a:avLst/>
            </a:prstGeom>
            <a:solidFill>
              <a:srgbClr val="FEAB9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(2.6%)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23E9C1-3FFE-8444-9059-D09FDA888E58}"/>
                </a:ext>
              </a:extLst>
            </p:cNvPr>
            <p:cNvSpPr txBox="1"/>
            <p:nvPr/>
          </p:nvSpPr>
          <p:spPr>
            <a:xfrm>
              <a:off x="1719240" y="1904977"/>
              <a:ext cx="45076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D16D16-ACE3-A445-9059-A6AF46131F21}"/>
                </a:ext>
              </a:extLst>
            </p:cNvPr>
            <p:cNvSpPr txBox="1"/>
            <p:nvPr/>
          </p:nvSpPr>
          <p:spPr>
            <a:xfrm>
              <a:off x="2752726" y="2570394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56AF3B-C3BD-5B44-81C9-D83B4D28BC83}"/>
                </a:ext>
              </a:extLst>
            </p:cNvPr>
            <p:cNvSpPr txBox="1"/>
            <p:nvPr/>
          </p:nvSpPr>
          <p:spPr>
            <a:xfrm>
              <a:off x="3671080" y="2550068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9C6EAE-2A1A-B84E-9759-E5ED5CE12AE4}"/>
                </a:ext>
              </a:extLst>
            </p:cNvPr>
            <p:cNvSpPr txBox="1"/>
            <p:nvPr/>
          </p:nvSpPr>
          <p:spPr>
            <a:xfrm>
              <a:off x="4586324" y="2585654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CAEE9-B3B4-9C48-99B5-B88DDD797281}"/>
                </a:ext>
              </a:extLst>
            </p:cNvPr>
            <p:cNvSpPr txBox="1"/>
            <p:nvPr/>
          </p:nvSpPr>
          <p:spPr>
            <a:xfrm>
              <a:off x="1725860" y="3547024"/>
              <a:ext cx="45076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D15030-8932-0C4D-9445-895E79728458}"/>
                </a:ext>
              </a:extLst>
            </p:cNvPr>
            <p:cNvSpPr txBox="1"/>
            <p:nvPr/>
          </p:nvSpPr>
          <p:spPr>
            <a:xfrm>
              <a:off x="2674727" y="3905341"/>
              <a:ext cx="45076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CDC234-A473-C143-A14E-03D30D10B45E}"/>
                </a:ext>
              </a:extLst>
            </p:cNvPr>
            <p:cNvSpPr txBox="1"/>
            <p:nvPr/>
          </p:nvSpPr>
          <p:spPr>
            <a:xfrm>
              <a:off x="3595745" y="3905341"/>
              <a:ext cx="45076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CAA08A-61AB-6744-9266-4724D0B09F49}"/>
                </a:ext>
              </a:extLst>
            </p:cNvPr>
            <p:cNvSpPr txBox="1"/>
            <p:nvPr/>
          </p:nvSpPr>
          <p:spPr>
            <a:xfrm>
              <a:off x="4516763" y="4091119"/>
              <a:ext cx="45076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4C5175-973F-2F4B-8BEF-3D5A42AD49A0}"/>
                </a:ext>
              </a:extLst>
            </p:cNvPr>
            <p:cNvSpPr txBox="1"/>
            <p:nvPr/>
          </p:nvSpPr>
          <p:spPr>
            <a:xfrm>
              <a:off x="1625990" y="5336923"/>
              <a:ext cx="716863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1238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FABFB8-9B90-8A42-AE11-51B7C83B6B7B}"/>
                </a:ext>
              </a:extLst>
            </p:cNvPr>
            <p:cNvSpPr txBox="1"/>
            <p:nvPr/>
          </p:nvSpPr>
          <p:spPr>
            <a:xfrm>
              <a:off x="2608202" y="5851451"/>
              <a:ext cx="58381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615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117691-DC51-EC4B-AC9C-82804B17D0B7}"/>
                </a:ext>
              </a:extLst>
            </p:cNvPr>
            <p:cNvSpPr txBox="1"/>
            <p:nvPr/>
          </p:nvSpPr>
          <p:spPr>
            <a:xfrm>
              <a:off x="3533717" y="5874151"/>
              <a:ext cx="58381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593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E5AA39-B445-2645-88E6-4A6B2112065A}"/>
                </a:ext>
              </a:extLst>
            </p:cNvPr>
            <p:cNvSpPr txBox="1"/>
            <p:nvPr/>
          </p:nvSpPr>
          <p:spPr>
            <a:xfrm>
              <a:off x="4459232" y="6041054"/>
              <a:ext cx="58381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369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7BDD9F-B8ED-2346-9C5A-0E4AEA4B69B3}"/>
                </a:ext>
              </a:extLst>
            </p:cNvPr>
            <p:cNvSpPr/>
            <p:nvPr/>
          </p:nvSpPr>
          <p:spPr>
            <a:xfrm>
              <a:off x="3533670" y="2876873"/>
              <a:ext cx="596686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1C62E1AB-0820-D943-8098-E2EDEF368FD6}"/>
                </a:ext>
              </a:extLst>
            </p:cNvPr>
            <p:cNvSpPr/>
            <p:nvPr/>
          </p:nvSpPr>
          <p:spPr>
            <a:xfrm>
              <a:off x="3769752" y="2965359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F6568-51B7-9A4F-8C56-5B983E621CC1}"/>
                </a:ext>
              </a:extLst>
            </p:cNvPr>
            <p:cNvSpPr txBox="1"/>
            <p:nvPr/>
          </p:nvSpPr>
          <p:spPr>
            <a:xfrm>
              <a:off x="3484262" y="2915346"/>
              <a:ext cx="713125" cy="269304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(100%)</a:t>
              </a:r>
            </a:p>
          </p:txBody>
        </p:sp>
        <p:sp>
          <p:nvSpPr>
            <p:cNvPr id="30" name="Connector 29">
              <a:extLst>
                <a:ext uri="{FF2B5EF4-FFF2-40B4-BE49-F238E27FC236}">
                  <a16:creationId xmlns:a16="http://schemas.microsoft.com/office/drawing/2014/main" id="{5CC8E2E7-EC7D-9D43-8D13-D533AE72C712}"/>
                </a:ext>
              </a:extLst>
            </p:cNvPr>
            <p:cNvSpPr/>
            <p:nvPr/>
          </p:nvSpPr>
          <p:spPr>
            <a:xfrm>
              <a:off x="4666043" y="3574889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42AAF9-3F8F-2A47-B303-B5B91FA62A73}"/>
                </a:ext>
              </a:extLst>
            </p:cNvPr>
            <p:cNvSpPr txBox="1"/>
            <p:nvPr/>
          </p:nvSpPr>
          <p:spPr>
            <a:xfrm>
              <a:off x="4400828" y="3305584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(61.1%)</a:t>
              </a:r>
            </a:p>
          </p:txBody>
        </p:sp>
        <p:sp>
          <p:nvSpPr>
            <p:cNvPr id="32" name="Connector 31">
              <a:extLst>
                <a:ext uri="{FF2B5EF4-FFF2-40B4-BE49-F238E27FC236}">
                  <a16:creationId xmlns:a16="http://schemas.microsoft.com/office/drawing/2014/main" id="{E048FD82-F200-0847-881C-A7456F5C4EA4}"/>
                </a:ext>
              </a:extLst>
            </p:cNvPr>
            <p:cNvSpPr/>
            <p:nvPr/>
          </p:nvSpPr>
          <p:spPr>
            <a:xfrm>
              <a:off x="2815472" y="3313632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533B95-13D4-6341-B3AA-018ABBF9DFC0}"/>
                </a:ext>
              </a:extLst>
            </p:cNvPr>
            <p:cNvSpPr txBox="1"/>
            <p:nvPr/>
          </p:nvSpPr>
          <p:spPr>
            <a:xfrm>
              <a:off x="2550257" y="3044327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(76.6%)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1D5902-9AE8-A147-AA2A-F2340E811EE0}"/>
                </a:ext>
              </a:extLst>
            </p:cNvPr>
            <p:cNvSpPr/>
            <p:nvPr/>
          </p:nvSpPr>
          <p:spPr>
            <a:xfrm>
              <a:off x="3555441" y="4640359"/>
              <a:ext cx="596686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3FBEAAB0-6FBD-F44B-94A9-3B1158DD466D}"/>
                </a:ext>
              </a:extLst>
            </p:cNvPr>
            <p:cNvSpPr/>
            <p:nvPr/>
          </p:nvSpPr>
          <p:spPr>
            <a:xfrm>
              <a:off x="3791523" y="4728845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A5E47B-4957-2140-B604-804767A5713E}"/>
                </a:ext>
              </a:extLst>
            </p:cNvPr>
            <p:cNvSpPr txBox="1"/>
            <p:nvPr/>
          </p:nvSpPr>
          <p:spPr>
            <a:xfrm>
              <a:off x="3506033" y="4678832"/>
              <a:ext cx="713125" cy="269304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(96.4%)</a:t>
              </a:r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9A34683-3851-754A-B00A-C6832B47E40D}"/>
                </a:ext>
              </a:extLst>
            </p:cNvPr>
            <p:cNvSpPr/>
            <p:nvPr/>
          </p:nvSpPr>
          <p:spPr>
            <a:xfrm>
              <a:off x="4644271" y="5294832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64980A-3679-7445-95D7-9631F2881588}"/>
                </a:ext>
              </a:extLst>
            </p:cNvPr>
            <p:cNvSpPr txBox="1"/>
            <p:nvPr/>
          </p:nvSpPr>
          <p:spPr>
            <a:xfrm>
              <a:off x="4379056" y="5025527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(62.2%)</a:t>
              </a:r>
            </a:p>
          </p:txBody>
        </p:sp>
        <p:sp>
          <p:nvSpPr>
            <p:cNvPr id="39" name="Connector 38">
              <a:extLst>
                <a:ext uri="{FF2B5EF4-FFF2-40B4-BE49-F238E27FC236}">
                  <a16:creationId xmlns:a16="http://schemas.microsoft.com/office/drawing/2014/main" id="{67DED987-3E62-B849-893C-E3FF833F7AF5}"/>
                </a:ext>
              </a:extLst>
            </p:cNvPr>
            <p:cNvSpPr/>
            <p:nvPr/>
          </p:nvSpPr>
          <p:spPr>
            <a:xfrm>
              <a:off x="2815472" y="5501661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8D9B86-9571-8F4F-9FAE-4BECFCF48ECE}"/>
                </a:ext>
              </a:extLst>
            </p:cNvPr>
            <p:cNvSpPr txBox="1"/>
            <p:nvPr/>
          </p:nvSpPr>
          <p:spPr>
            <a:xfrm>
              <a:off x="2550257" y="5232356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(49.7%)</a:t>
              </a:r>
            </a:p>
          </p:txBody>
        </p:sp>
        <p:sp>
          <p:nvSpPr>
            <p:cNvPr id="41" name="Connector 40">
              <a:extLst>
                <a:ext uri="{FF2B5EF4-FFF2-40B4-BE49-F238E27FC236}">
                  <a16:creationId xmlns:a16="http://schemas.microsoft.com/office/drawing/2014/main" id="{971B6FEB-2482-1148-940E-E380B59E3C6E}"/>
                </a:ext>
              </a:extLst>
            </p:cNvPr>
            <p:cNvSpPr/>
            <p:nvPr/>
          </p:nvSpPr>
          <p:spPr>
            <a:xfrm>
              <a:off x="1899785" y="4316654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C5C49F1-5958-0647-973F-103EC269CF0D}"/>
                </a:ext>
              </a:extLst>
            </p:cNvPr>
            <p:cNvSpPr txBox="1"/>
            <p:nvPr/>
          </p:nvSpPr>
          <p:spPr>
            <a:xfrm>
              <a:off x="1669454" y="4079438"/>
              <a:ext cx="620114" cy="230832"/>
            </a:xfrm>
            <a:prstGeom prst="rect">
              <a:avLst/>
            </a:prstGeom>
            <a:solidFill>
              <a:srgbClr val="B07AA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(15.3%)</a:t>
              </a:r>
            </a:p>
          </p:txBody>
        </p:sp>
        <p:sp>
          <p:nvSpPr>
            <p:cNvPr id="43" name="Connector 42">
              <a:extLst>
                <a:ext uri="{FF2B5EF4-FFF2-40B4-BE49-F238E27FC236}">
                  <a16:creationId xmlns:a16="http://schemas.microsoft.com/office/drawing/2014/main" id="{FB97AF55-BA89-E04E-82B9-F3ED476BA35C}"/>
                </a:ext>
              </a:extLst>
            </p:cNvPr>
            <p:cNvSpPr/>
            <p:nvPr/>
          </p:nvSpPr>
          <p:spPr>
            <a:xfrm>
              <a:off x="1899785" y="6265196"/>
              <a:ext cx="169277" cy="169277"/>
            </a:xfrm>
            <a:prstGeom prst="flowChartConnector">
              <a:avLst/>
            </a:prstGeom>
            <a:solidFill>
              <a:srgbClr val="F28E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6403F6-8A17-C341-93F7-E6A110897AFE}"/>
                </a:ext>
              </a:extLst>
            </p:cNvPr>
            <p:cNvSpPr txBox="1"/>
            <p:nvPr/>
          </p:nvSpPr>
          <p:spPr>
            <a:xfrm>
              <a:off x="1680340" y="6027980"/>
              <a:ext cx="576650" cy="230832"/>
            </a:xfrm>
            <a:prstGeom prst="rect">
              <a:avLst/>
            </a:prstGeom>
            <a:solidFill>
              <a:srgbClr val="99D68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(4.5%)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6FF549-D010-714A-9B73-43F5596B33E7}"/>
                </a:ext>
              </a:extLst>
            </p:cNvPr>
            <p:cNvSpPr txBox="1"/>
            <p:nvPr/>
          </p:nvSpPr>
          <p:spPr>
            <a:xfrm rot="16200000">
              <a:off x="315348" y="1752541"/>
              <a:ext cx="137571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Female Sex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Worker (n)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42BC4D-5B18-604A-8E1F-7FCE87D37AD0}"/>
                </a:ext>
              </a:extLst>
            </p:cNvPr>
            <p:cNvSpPr txBox="1"/>
            <p:nvPr/>
          </p:nvSpPr>
          <p:spPr>
            <a:xfrm rot="16200000">
              <a:off x="384889" y="3509371"/>
              <a:ext cx="121485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Partners of PLHIV (n)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8EAEC1-0719-7147-BAA8-DA34D3E24FAB}"/>
                </a:ext>
              </a:extLst>
            </p:cNvPr>
            <p:cNvSpPr txBox="1"/>
            <p:nvPr/>
          </p:nvSpPr>
          <p:spPr>
            <a:xfrm rot="16200000">
              <a:off x="439318" y="5304378"/>
              <a:ext cx="121485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MSM (n)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FD86CA-87EA-704F-BD0E-5EC32C6BDCCC}"/>
              </a:ext>
            </a:extLst>
          </p:cNvPr>
          <p:cNvGrpSpPr/>
          <p:nvPr/>
        </p:nvGrpSpPr>
        <p:grpSpPr>
          <a:xfrm>
            <a:off x="7362030" y="1007460"/>
            <a:ext cx="4707782" cy="5795761"/>
            <a:chOff x="6553228" y="993645"/>
            <a:chExt cx="4707782" cy="5795761"/>
          </a:xfrm>
        </p:grpSpPr>
        <p:pic>
          <p:nvPicPr>
            <p:cNvPr id="49" name="Picture 48" descr="Chart&#10;&#10;Description automatically generated">
              <a:extLst>
                <a:ext uri="{FF2B5EF4-FFF2-40B4-BE49-F238E27FC236}">
                  <a16:creationId xmlns:a16="http://schemas.microsoft.com/office/drawing/2014/main" id="{90F15A3E-2A7B-C547-B393-6975C0AF65E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974" y="1033128"/>
              <a:ext cx="4679036" cy="575627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7F3854-3CD7-8E46-9ACD-4EAABDEA29D3}"/>
                </a:ext>
              </a:extLst>
            </p:cNvPr>
            <p:cNvSpPr txBox="1"/>
            <p:nvPr/>
          </p:nvSpPr>
          <p:spPr>
            <a:xfrm>
              <a:off x="7392594" y="1808956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2D1E0B-67FF-B445-891E-E1ABCE57A4B4}"/>
                </a:ext>
              </a:extLst>
            </p:cNvPr>
            <p:cNvSpPr txBox="1"/>
            <p:nvPr/>
          </p:nvSpPr>
          <p:spPr>
            <a:xfrm>
              <a:off x="8274337" y="1798070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B91F28-173D-7544-A870-D7FC8BD9D37B}"/>
                </a:ext>
              </a:extLst>
            </p:cNvPr>
            <p:cNvSpPr txBox="1"/>
            <p:nvPr/>
          </p:nvSpPr>
          <p:spPr>
            <a:xfrm>
              <a:off x="9188737" y="2059327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202EA2F-AF57-9F4E-B186-A9B5456C918D}"/>
                </a:ext>
              </a:extLst>
            </p:cNvPr>
            <p:cNvSpPr txBox="1"/>
            <p:nvPr/>
          </p:nvSpPr>
          <p:spPr>
            <a:xfrm>
              <a:off x="10081365" y="2059327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5F808CB-1335-7A4A-A6D4-60A82078C1A4}"/>
                </a:ext>
              </a:extLst>
            </p:cNvPr>
            <p:cNvSpPr txBox="1"/>
            <p:nvPr/>
          </p:nvSpPr>
          <p:spPr>
            <a:xfrm>
              <a:off x="7330787" y="3557955"/>
              <a:ext cx="45076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DC7272E-E890-4C4F-AA44-C959FFA28A1E}"/>
                </a:ext>
              </a:extLst>
            </p:cNvPr>
            <p:cNvSpPr txBox="1"/>
            <p:nvPr/>
          </p:nvSpPr>
          <p:spPr>
            <a:xfrm>
              <a:off x="8288447" y="4261153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35806BC-F9D0-DE47-B05B-02A6D679C3A5}"/>
                </a:ext>
              </a:extLst>
            </p:cNvPr>
            <p:cNvSpPr txBox="1"/>
            <p:nvPr/>
          </p:nvSpPr>
          <p:spPr>
            <a:xfrm>
              <a:off x="9191961" y="4250267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0DAE20-F638-7847-9D10-15865184FBF9}"/>
                </a:ext>
              </a:extLst>
            </p:cNvPr>
            <p:cNvSpPr txBox="1"/>
            <p:nvPr/>
          </p:nvSpPr>
          <p:spPr>
            <a:xfrm>
              <a:off x="10095475" y="4326467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8C9C944-80B6-3642-8BB7-9B285CA9D52E}"/>
                </a:ext>
              </a:extLst>
            </p:cNvPr>
            <p:cNvSpPr/>
            <p:nvPr/>
          </p:nvSpPr>
          <p:spPr>
            <a:xfrm>
              <a:off x="9945356" y="1015416"/>
              <a:ext cx="596686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Connector 58">
              <a:extLst>
                <a:ext uri="{FF2B5EF4-FFF2-40B4-BE49-F238E27FC236}">
                  <a16:creationId xmlns:a16="http://schemas.microsoft.com/office/drawing/2014/main" id="{2AD2D9EB-B518-2347-A178-8AD91C9F57C2}"/>
                </a:ext>
              </a:extLst>
            </p:cNvPr>
            <p:cNvSpPr/>
            <p:nvPr/>
          </p:nvSpPr>
          <p:spPr>
            <a:xfrm>
              <a:off x="10181438" y="1103902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1DC562-81CA-4842-9CED-4CA37D9CF51B}"/>
                </a:ext>
              </a:extLst>
            </p:cNvPr>
            <p:cNvSpPr txBox="1"/>
            <p:nvPr/>
          </p:nvSpPr>
          <p:spPr>
            <a:xfrm>
              <a:off x="9895948" y="1053889"/>
              <a:ext cx="713125" cy="269304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(100%)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958460-A84B-CC41-97BE-E47092474A93}"/>
                </a:ext>
              </a:extLst>
            </p:cNvPr>
            <p:cNvSpPr/>
            <p:nvPr/>
          </p:nvSpPr>
          <p:spPr>
            <a:xfrm>
              <a:off x="8160099" y="993645"/>
              <a:ext cx="596686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Connector 61">
              <a:extLst>
                <a:ext uri="{FF2B5EF4-FFF2-40B4-BE49-F238E27FC236}">
                  <a16:creationId xmlns:a16="http://schemas.microsoft.com/office/drawing/2014/main" id="{F3CDE384-E4CB-4044-AB53-FD483641E754}"/>
                </a:ext>
              </a:extLst>
            </p:cNvPr>
            <p:cNvSpPr/>
            <p:nvPr/>
          </p:nvSpPr>
          <p:spPr>
            <a:xfrm>
              <a:off x="8396181" y="1082131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0272F0-BE8D-3744-8E4C-92A22146ECB4}"/>
                </a:ext>
              </a:extLst>
            </p:cNvPr>
            <p:cNvSpPr txBox="1"/>
            <p:nvPr/>
          </p:nvSpPr>
          <p:spPr>
            <a:xfrm>
              <a:off x="8110691" y="1032118"/>
              <a:ext cx="713125" cy="269304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(100%)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AFA4CF1-2A58-1E45-8A01-298233FDA66E}"/>
                </a:ext>
              </a:extLst>
            </p:cNvPr>
            <p:cNvSpPr txBox="1"/>
            <p:nvPr/>
          </p:nvSpPr>
          <p:spPr>
            <a:xfrm>
              <a:off x="9015245" y="1541347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(60.0%)</a:t>
              </a:r>
            </a:p>
          </p:txBody>
        </p:sp>
        <p:sp>
          <p:nvSpPr>
            <p:cNvPr id="65" name="Connector 64">
              <a:extLst>
                <a:ext uri="{FF2B5EF4-FFF2-40B4-BE49-F238E27FC236}">
                  <a16:creationId xmlns:a16="http://schemas.microsoft.com/office/drawing/2014/main" id="{FACB882E-2782-A148-9614-BA5E20A68C88}"/>
                </a:ext>
              </a:extLst>
            </p:cNvPr>
            <p:cNvSpPr/>
            <p:nvPr/>
          </p:nvSpPr>
          <p:spPr>
            <a:xfrm>
              <a:off x="9260062" y="1752644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D68604-620D-1047-A846-01CD1318264B}"/>
                </a:ext>
              </a:extLst>
            </p:cNvPr>
            <p:cNvSpPr txBox="1"/>
            <p:nvPr/>
          </p:nvSpPr>
          <p:spPr>
            <a:xfrm>
              <a:off x="7257835" y="2410428"/>
              <a:ext cx="579726" cy="246221"/>
            </a:xfrm>
            <a:prstGeom prst="rect">
              <a:avLst/>
            </a:prstGeom>
            <a:solidFill>
              <a:srgbClr val="BBC9E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(0.1%)</a:t>
              </a:r>
            </a:p>
          </p:txBody>
        </p:sp>
        <p:sp>
          <p:nvSpPr>
            <p:cNvPr id="67" name="Connector 66">
              <a:extLst>
                <a:ext uri="{FF2B5EF4-FFF2-40B4-BE49-F238E27FC236}">
                  <a16:creationId xmlns:a16="http://schemas.microsoft.com/office/drawing/2014/main" id="{291297FE-9E56-8146-A8DB-C60B3769388A}"/>
                </a:ext>
              </a:extLst>
            </p:cNvPr>
            <p:cNvSpPr/>
            <p:nvPr/>
          </p:nvSpPr>
          <p:spPr>
            <a:xfrm>
              <a:off x="7463919" y="2656159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77E3FB0-0F50-004A-A71C-E10B2DB1C7EB}"/>
                </a:ext>
              </a:extLst>
            </p:cNvPr>
            <p:cNvSpPr txBox="1"/>
            <p:nvPr/>
          </p:nvSpPr>
          <p:spPr>
            <a:xfrm>
              <a:off x="7319402" y="5377796"/>
              <a:ext cx="45076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70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864642C-5D10-F040-AC2A-ED9FB0EE31AF}"/>
                </a:ext>
              </a:extLst>
            </p:cNvPr>
            <p:cNvSpPr txBox="1"/>
            <p:nvPr/>
          </p:nvSpPr>
          <p:spPr>
            <a:xfrm>
              <a:off x="8299584" y="5814070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43CAC1F-D563-014E-90C8-E9531555B766}"/>
                </a:ext>
              </a:extLst>
            </p:cNvPr>
            <p:cNvSpPr txBox="1"/>
            <p:nvPr/>
          </p:nvSpPr>
          <p:spPr>
            <a:xfrm>
              <a:off x="9199570" y="5824872"/>
              <a:ext cx="317716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1C24FA-59F1-8645-B058-FECB0A9475E3}"/>
                </a:ext>
              </a:extLst>
            </p:cNvPr>
            <p:cNvSpPr txBox="1"/>
            <p:nvPr/>
          </p:nvSpPr>
          <p:spPr>
            <a:xfrm>
              <a:off x="10014841" y="6055267"/>
              <a:ext cx="450764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14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044536-2F47-194D-830F-6C1D38AF43E7}"/>
                </a:ext>
              </a:extLst>
            </p:cNvPr>
            <p:cNvSpPr/>
            <p:nvPr/>
          </p:nvSpPr>
          <p:spPr>
            <a:xfrm>
              <a:off x="9074499" y="2800673"/>
              <a:ext cx="596686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Connector 72">
              <a:extLst>
                <a:ext uri="{FF2B5EF4-FFF2-40B4-BE49-F238E27FC236}">
                  <a16:creationId xmlns:a16="http://schemas.microsoft.com/office/drawing/2014/main" id="{82A24182-9D48-944B-A956-31341852F995}"/>
                </a:ext>
              </a:extLst>
            </p:cNvPr>
            <p:cNvSpPr/>
            <p:nvPr/>
          </p:nvSpPr>
          <p:spPr>
            <a:xfrm>
              <a:off x="9310581" y="2889159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D5C5A17-1B9B-8145-B0BC-D6F758C7FF66}"/>
                </a:ext>
              </a:extLst>
            </p:cNvPr>
            <p:cNvSpPr txBox="1"/>
            <p:nvPr/>
          </p:nvSpPr>
          <p:spPr>
            <a:xfrm>
              <a:off x="9025091" y="2839146"/>
              <a:ext cx="713125" cy="269304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(100%)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CF8D17D-96BE-5043-8085-4036F6F5CB29}"/>
                </a:ext>
              </a:extLst>
            </p:cNvPr>
            <p:cNvSpPr txBox="1"/>
            <p:nvPr/>
          </p:nvSpPr>
          <p:spPr>
            <a:xfrm>
              <a:off x="9929645" y="4012404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(16.7%)</a:t>
              </a:r>
            </a:p>
          </p:txBody>
        </p:sp>
        <p:sp>
          <p:nvSpPr>
            <p:cNvPr id="76" name="Connector 75">
              <a:extLst>
                <a:ext uri="{FF2B5EF4-FFF2-40B4-BE49-F238E27FC236}">
                  <a16:creationId xmlns:a16="http://schemas.microsoft.com/office/drawing/2014/main" id="{2B2BAAA3-B039-B644-BAD1-0F2092A8B5F4}"/>
                </a:ext>
              </a:extLst>
            </p:cNvPr>
            <p:cNvSpPr/>
            <p:nvPr/>
          </p:nvSpPr>
          <p:spPr>
            <a:xfrm>
              <a:off x="10174462" y="4223701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F1692B5-4136-224D-A61A-865008036F1F}"/>
                </a:ext>
              </a:extLst>
            </p:cNvPr>
            <p:cNvSpPr txBox="1"/>
            <p:nvPr/>
          </p:nvSpPr>
          <p:spPr>
            <a:xfrm>
              <a:off x="8122616" y="3979747"/>
              <a:ext cx="713125" cy="269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(16.7%)</a:t>
              </a:r>
            </a:p>
          </p:txBody>
        </p:sp>
        <p:sp>
          <p:nvSpPr>
            <p:cNvPr id="78" name="Connector 77">
              <a:extLst>
                <a:ext uri="{FF2B5EF4-FFF2-40B4-BE49-F238E27FC236}">
                  <a16:creationId xmlns:a16="http://schemas.microsoft.com/office/drawing/2014/main" id="{66F7834A-9AE1-094D-863E-82F374AB16E4}"/>
                </a:ext>
              </a:extLst>
            </p:cNvPr>
            <p:cNvSpPr/>
            <p:nvPr/>
          </p:nvSpPr>
          <p:spPr>
            <a:xfrm>
              <a:off x="8367433" y="4191044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8E4CD4E-4E63-AD47-81EA-0DA97B03BC43}"/>
                </a:ext>
              </a:extLst>
            </p:cNvPr>
            <p:cNvSpPr txBox="1"/>
            <p:nvPr/>
          </p:nvSpPr>
          <p:spPr>
            <a:xfrm>
              <a:off x="7257835" y="4239228"/>
              <a:ext cx="579726" cy="246221"/>
            </a:xfrm>
            <a:prstGeom prst="rect">
              <a:avLst/>
            </a:prstGeom>
            <a:solidFill>
              <a:srgbClr val="E287B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(2.1%)</a:t>
              </a:r>
            </a:p>
          </p:txBody>
        </p:sp>
        <p:sp>
          <p:nvSpPr>
            <p:cNvPr id="80" name="Connector 79">
              <a:extLst>
                <a:ext uri="{FF2B5EF4-FFF2-40B4-BE49-F238E27FC236}">
                  <a16:creationId xmlns:a16="http://schemas.microsoft.com/office/drawing/2014/main" id="{8626E376-6A87-E74A-B95E-C24DF136264B}"/>
                </a:ext>
              </a:extLst>
            </p:cNvPr>
            <p:cNvSpPr/>
            <p:nvPr/>
          </p:nvSpPr>
          <p:spPr>
            <a:xfrm>
              <a:off x="7463919" y="4484959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9B8F02-FF44-2A4C-8C1F-EE7D8010BFC6}"/>
                </a:ext>
              </a:extLst>
            </p:cNvPr>
            <p:cNvSpPr txBox="1"/>
            <p:nvPr/>
          </p:nvSpPr>
          <p:spPr>
            <a:xfrm>
              <a:off x="7257835" y="6046257"/>
              <a:ext cx="579726" cy="246221"/>
            </a:xfrm>
            <a:prstGeom prst="rect">
              <a:avLst/>
            </a:prstGeom>
            <a:solidFill>
              <a:srgbClr val="64CD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(5.0%)</a:t>
              </a:r>
            </a:p>
          </p:txBody>
        </p:sp>
        <p:sp>
          <p:nvSpPr>
            <p:cNvPr id="82" name="Connector 81">
              <a:extLst>
                <a:ext uri="{FF2B5EF4-FFF2-40B4-BE49-F238E27FC236}">
                  <a16:creationId xmlns:a16="http://schemas.microsoft.com/office/drawing/2014/main" id="{D2337FC6-932C-EA4E-A311-23D50CCD4CA2}"/>
                </a:ext>
              </a:extLst>
            </p:cNvPr>
            <p:cNvSpPr/>
            <p:nvPr/>
          </p:nvSpPr>
          <p:spPr>
            <a:xfrm>
              <a:off x="7463919" y="6291988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341A42-71E0-4D4A-878C-7C62356113FD}"/>
                </a:ext>
              </a:extLst>
            </p:cNvPr>
            <p:cNvSpPr txBox="1"/>
            <p:nvPr/>
          </p:nvSpPr>
          <p:spPr>
            <a:xfrm>
              <a:off x="8127761" y="5348708"/>
              <a:ext cx="651581" cy="245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(48.6%)</a:t>
              </a:r>
            </a:p>
          </p:txBody>
        </p:sp>
        <p:sp>
          <p:nvSpPr>
            <p:cNvPr id="84" name="Connector 83">
              <a:extLst>
                <a:ext uri="{FF2B5EF4-FFF2-40B4-BE49-F238E27FC236}">
                  <a16:creationId xmlns:a16="http://schemas.microsoft.com/office/drawing/2014/main" id="{78A48740-5418-074E-8888-9C99BECFC899}"/>
                </a:ext>
              </a:extLst>
            </p:cNvPr>
            <p:cNvSpPr/>
            <p:nvPr/>
          </p:nvSpPr>
          <p:spPr>
            <a:xfrm>
              <a:off x="8378319" y="5540874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922E116-9AF1-BF46-8EDF-06CB08DE5D22}"/>
                </a:ext>
              </a:extLst>
            </p:cNvPr>
            <p:cNvSpPr txBox="1"/>
            <p:nvPr/>
          </p:nvSpPr>
          <p:spPr>
            <a:xfrm>
              <a:off x="9945675" y="5501108"/>
              <a:ext cx="651581" cy="245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(41.2%)</a:t>
              </a:r>
            </a:p>
          </p:txBody>
        </p:sp>
        <p:sp>
          <p:nvSpPr>
            <p:cNvPr id="86" name="Connector 85">
              <a:extLst>
                <a:ext uri="{FF2B5EF4-FFF2-40B4-BE49-F238E27FC236}">
                  <a16:creationId xmlns:a16="http://schemas.microsoft.com/office/drawing/2014/main" id="{AC08767B-8BD0-3340-B81D-AD2FD0A86C52}"/>
                </a:ext>
              </a:extLst>
            </p:cNvPr>
            <p:cNvSpPr/>
            <p:nvPr/>
          </p:nvSpPr>
          <p:spPr>
            <a:xfrm>
              <a:off x="10196233" y="5693274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D06CFA3-C807-8647-A7EF-2BC912C644A1}"/>
                </a:ext>
              </a:extLst>
            </p:cNvPr>
            <p:cNvSpPr/>
            <p:nvPr/>
          </p:nvSpPr>
          <p:spPr>
            <a:xfrm>
              <a:off x="9030956" y="4607702"/>
              <a:ext cx="596686" cy="30777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Connector 87">
              <a:extLst>
                <a:ext uri="{FF2B5EF4-FFF2-40B4-BE49-F238E27FC236}">
                  <a16:creationId xmlns:a16="http://schemas.microsoft.com/office/drawing/2014/main" id="{18F04680-DC12-6044-879D-E697898AB7D5}"/>
                </a:ext>
              </a:extLst>
            </p:cNvPr>
            <p:cNvSpPr/>
            <p:nvPr/>
          </p:nvSpPr>
          <p:spPr>
            <a:xfrm>
              <a:off x="9267038" y="4696188"/>
              <a:ext cx="169277" cy="169277"/>
            </a:xfrm>
            <a:prstGeom prst="flowChartConnector">
              <a:avLst/>
            </a:prstGeom>
            <a:solidFill>
              <a:srgbClr val="B07A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54CE523-C090-2A4E-91C0-343EC75C0AF2}"/>
                </a:ext>
              </a:extLst>
            </p:cNvPr>
            <p:cNvSpPr txBox="1"/>
            <p:nvPr/>
          </p:nvSpPr>
          <p:spPr>
            <a:xfrm>
              <a:off x="8981548" y="4646175"/>
              <a:ext cx="713125" cy="269304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(100%)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C9D38ED-A528-0848-9F38-01D840CF7EA3}"/>
                </a:ext>
              </a:extLst>
            </p:cNvPr>
            <p:cNvSpPr txBox="1"/>
            <p:nvPr/>
          </p:nvSpPr>
          <p:spPr>
            <a:xfrm rot="16200000">
              <a:off x="5949678" y="1916732"/>
              <a:ext cx="15370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Male Worker (n)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EEB9DC8-A2EF-0C4B-992E-35CF0D3F96BA}"/>
                </a:ext>
              </a:extLst>
            </p:cNvPr>
            <p:cNvSpPr txBox="1"/>
            <p:nvPr/>
          </p:nvSpPr>
          <p:spPr>
            <a:xfrm rot="16200000">
              <a:off x="5961341" y="3573431"/>
              <a:ext cx="15370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PWID (n)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49B87C7-72FC-614E-B70F-07B9519042CC}"/>
                </a:ext>
              </a:extLst>
            </p:cNvPr>
            <p:cNvSpPr txBox="1"/>
            <p:nvPr/>
          </p:nvSpPr>
          <p:spPr>
            <a:xfrm rot="16200000">
              <a:off x="5938593" y="5293467"/>
              <a:ext cx="15370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Transgender (n)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88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988BF5-7295-F543-A441-8598E95A7224}"/>
              </a:ext>
            </a:extLst>
          </p:cNvPr>
          <p:cNvGrpSpPr/>
          <p:nvPr/>
        </p:nvGrpSpPr>
        <p:grpSpPr>
          <a:xfrm>
            <a:off x="437409" y="1341133"/>
            <a:ext cx="11203616" cy="5052609"/>
            <a:chOff x="341792" y="1636750"/>
            <a:chExt cx="10151706" cy="4217437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C847AA3B-5075-BC5D-2D13-CFAA4D152791}"/>
                </a:ext>
              </a:extLst>
            </p:cNvPr>
            <p:cNvGraphicFramePr/>
            <p:nvPr/>
          </p:nvGraphicFramePr>
          <p:xfrm>
            <a:off x="341792" y="1636750"/>
            <a:ext cx="10151706" cy="42174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36EEAD-A59D-CE40-883E-7DB9439A28E1}"/>
                </a:ext>
              </a:extLst>
            </p:cNvPr>
            <p:cNvSpPr txBox="1"/>
            <p:nvPr/>
          </p:nvSpPr>
          <p:spPr>
            <a:xfrm>
              <a:off x="825782" y="4567034"/>
              <a:ext cx="1745912" cy="3082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20-39 years old</a:t>
              </a:r>
            </a:p>
          </p:txBody>
        </p:sp>
      </p:grpSp>
      <p:sp>
        <p:nvSpPr>
          <p:cNvPr id="5" name="Google Shape;309;p44">
            <a:extLst>
              <a:ext uri="{FF2B5EF4-FFF2-40B4-BE49-F238E27FC236}">
                <a16:creationId xmlns:a16="http://schemas.microsoft.com/office/drawing/2014/main" id="{7C080E3B-1E54-2644-A898-99B7D654EA11}"/>
              </a:ext>
            </a:extLst>
          </p:cNvPr>
          <p:cNvSpPr/>
          <p:nvPr/>
        </p:nvSpPr>
        <p:spPr>
          <a:xfrm>
            <a:off x="2260418" y="314521"/>
            <a:ext cx="9494173" cy="1026612"/>
          </a:xfrm>
          <a:prstGeom prst="roundRect">
            <a:avLst>
              <a:gd name="adj" fmla="val 16667"/>
            </a:avLst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2800"/>
            </a:pPr>
            <a:r>
              <a:rPr lang="en-US" sz="2800" b="1" kern="0" dirty="0">
                <a:solidFill>
                  <a:srgbClr val="FE890E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HIV CBS satisfaction by age group and gender </a:t>
            </a:r>
          </a:p>
          <a:p>
            <a:pPr algn="ctr" defTabSz="914400">
              <a:buClr>
                <a:srgbClr val="000000"/>
              </a:buClr>
              <a:buSzPts val="2800"/>
            </a:pPr>
            <a:r>
              <a:rPr lang="en-US" sz="2800" b="1" kern="0" dirty="0">
                <a:solidFill>
                  <a:srgbClr val="FE890E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(1,779 CBS clients responding to the online survey)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00A09-7D31-66CD-048F-489AF71707AD}"/>
              </a:ext>
            </a:extLst>
          </p:cNvPr>
          <p:cNvSpPr txBox="1"/>
          <p:nvPr/>
        </p:nvSpPr>
        <p:spPr>
          <a:xfrm rot="16200000">
            <a:off x="-12482" y="488171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Age group</a:t>
            </a:r>
          </a:p>
        </p:txBody>
      </p:sp>
    </p:spTree>
    <p:extLst>
      <p:ext uri="{BB962C8B-B14F-4D97-AF65-F5344CB8AC3E}">
        <p14:creationId xmlns:p14="http://schemas.microsoft.com/office/powerpoint/2010/main" val="72670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638D2B-5CC2-5348-99BF-C8405790AD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9872" y="1569209"/>
            <a:ext cx="11269097" cy="4652394"/>
          </a:xfrm>
          <a:prstGeom prst="rect">
            <a:avLst/>
          </a:prstGeom>
          <a:noFill/>
        </p:spPr>
      </p:pic>
      <p:sp>
        <p:nvSpPr>
          <p:cNvPr id="309" name="Google Shape;309;p44"/>
          <p:cNvSpPr/>
          <p:nvPr/>
        </p:nvSpPr>
        <p:spPr>
          <a:xfrm>
            <a:off x="2445026" y="441325"/>
            <a:ext cx="9323943" cy="1009788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algn="ctr" defTabSz="914400">
              <a:buClr>
                <a:srgbClr val="000000"/>
              </a:buClr>
              <a:buSzPts val="2800"/>
            </a:pPr>
            <a:r>
              <a:rPr lang="en-US" sz="2660" b="1" kern="0" dirty="0">
                <a:solidFill>
                  <a:srgbClr val="FE890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Willingness to pay for CBS in the future, overall and by age &amp; gender</a:t>
            </a:r>
          </a:p>
          <a:p>
            <a:pPr algn="ctr" defTabSz="914400">
              <a:buClr>
                <a:srgbClr val="000000"/>
              </a:buClr>
              <a:buSzPts val="2800"/>
            </a:pPr>
            <a:r>
              <a:rPr lang="en-US" sz="2800" b="1" kern="0" dirty="0">
                <a:solidFill>
                  <a:srgbClr val="FE890E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(1,779 CBS clients responding to the online survey )</a:t>
            </a:r>
          </a:p>
          <a:p>
            <a:pPr algn="ctr" defTabSz="914400">
              <a:buClr>
                <a:srgbClr val="000000"/>
              </a:buClr>
              <a:buSzPts val="2800"/>
            </a:pPr>
            <a:endParaRPr lang="en-US" sz="2660" kern="0" dirty="0">
              <a:solidFill>
                <a:srgbClr val="FE890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B6E8F5A-69F5-5049-8C87-4646213D7606}"/>
              </a:ext>
            </a:extLst>
          </p:cNvPr>
          <p:cNvSpPr txBox="1">
            <a:spLocks/>
          </p:cNvSpPr>
          <p:nvPr/>
        </p:nvSpPr>
        <p:spPr>
          <a:xfrm>
            <a:off x="2451100" y="302047"/>
            <a:ext cx="9292158" cy="732155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buSzPts val="2800"/>
              <a:buFont typeface="Arial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and Conclusion</a:t>
            </a:r>
          </a:p>
        </p:txBody>
      </p:sp>
      <p:sp>
        <p:nvSpPr>
          <p:cNvPr id="12" name="Google Shape;201;p31">
            <a:extLst>
              <a:ext uri="{FF2B5EF4-FFF2-40B4-BE49-F238E27FC236}">
                <a16:creationId xmlns:a16="http://schemas.microsoft.com/office/drawing/2014/main" id="{A93571AF-07C3-8649-85F6-2AAC9D463363}"/>
              </a:ext>
            </a:extLst>
          </p:cNvPr>
          <p:cNvSpPr/>
          <p:nvPr/>
        </p:nvSpPr>
        <p:spPr>
          <a:xfrm>
            <a:off x="587399" y="3744674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d" sz="2479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</a:t>
            </a:r>
            <a:endParaRPr sz="247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05;p31">
            <a:extLst>
              <a:ext uri="{FF2B5EF4-FFF2-40B4-BE49-F238E27FC236}">
                <a16:creationId xmlns:a16="http://schemas.microsoft.com/office/drawing/2014/main" id="{FD0DDC81-6215-624D-A6DF-4FEB8970B3E7}"/>
              </a:ext>
            </a:extLst>
          </p:cNvPr>
          <p:cNvSpPr/>
          <p:nvPr/>
        </p:nvSpPr>
        <p:spPr>
          <a:xfrm>
            <a:off x="594454" y="2443772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d" sz="2479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</a:t>
            </a:r>
            <a:endParaRPr sz="247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06;p31">
            <a:extLst>
              <a:ext uri="{FF2B5EF4-FFF2-40B4-BE49-F238E27FC236}">
                <a16:creationId xmlns:a16="http://schemas.microsoft.com/office/drawing/2014/main" id="{85CDAD84-F2F0-644B-8DBF-6641ABB739FD}"/>
              </a:ext>
            </a:extLst>
          </p:cNvPr>
          <p:cNvSpPr txBox="1"/>
          <p:nvPr/>
        </p:nvSpPr>
        <p:spPr>
          <a:xfrm>
            <a:off x="1251619" y="2420831"/>
            <a:ext cx="10484585" cy="884629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Only 48.4% of the 75,764 test kits that were released by the MoH for distribution to implementing partners were used during the evaluation period (80,000 kits were donated).</a:t>
            </a:r>
          </a:p>
        </p:txBody>
      </p:sp>
      <p:sp>
        <p:nvSpPr>
          <p:cNvPr id="15" name="Google Shape;207;p31">
            <a:extLst>
              <a:ext uri="{FF2B5EF4-FFF2-40B4-BE49-F238E27FC236}">
                <a16:creationId xmlns:a16="http://schemas.microsoft.com/office/drawing/2014/main" id="{A788FC0D-E8CF-0C4D-90AD-C0DEE19D9E8C}"/>
              </a:ext>
            </a:extLst>
          </p:cNvPr>
          <p:cNvSpPr txBox="1"/>
          <p:nvPr/>
        </p:nvSpPr>
        <p:spPr>
          <a:xfrm>
            <a:off x="1251619" y="3568500"/>
            <a:ext cx="10484585" cy="884629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Most key population distribution occurring at “hotspots” and all private sector distribution occurring at workplaces.</a:t>
            </a:r>
          </a:p>
        </p:txBody>
      </p:sp>
      <p:sp>
        <p:nvSpPr>
          <p:cNvPr id="18" name="Google Shape;201;p31">
            <a:extLst>
              <a:ext uri="{FF2B5EF4-FFF2-40B4-BE49-F238E27FC236}">
                <a16:creationId xmlns:a16="http://schemas.microsoft.com/office/drawing/2014/main" id="{5FA701E7-E521-F34C-8E43-A4BF68DC1464}"/>
              </a:ext>
            </a:extLst>
          </p:cNvPr>
          <p:cNvSpPr/>
          <p:nvPr/>
        </p:nvSpPr>
        <p:spPr>
          <a:xfrm>
            <a:off x="587399" y="4744841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d" sz="2479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</a:t>
            </a:r>
            <a:endParaRPr sz="2479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07;p31">
            <a:extLst>
              <a:ext uri="{FF2B5EF4-FFF2-40B4-BE49-F238E27FC236}">
                <a16:creationId xmlns:a16="http://schemas.microsoft.com/office/drawing/2014/main" id="{2417C9C6-E404-6D43-8AE9-40D10FEE1520}"/>
              </a:ext>
            </a:extLst>
          </p:cNvPr>
          <p:cNvSpPr txBox="1"/>
          <p:nvPr/>
        </p:nvSpPr>
        <p:spPr>
          <a:xfrm>
            <a:off x="1251619" y="4730881"/>
            <a:ext cx="10484585" cy="578162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Other distribution models and modalities will be used as national scale-up moves forward.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C5331E2-DF06-7F43-8DE9-6E06434A1223}"/>
              </a:ext>
            </a:extLst>
          </p:cNvPr>
          <p:cNvSpPr txBox="1">
            <a:spLocks/>
          </p:cNvSpPr>
          <p:nvPr/>
        </p:nvSpPr>
        <p:spPr>
          <a:xfrm>
            <a:off x="587399" y="1523895"/>
            <a:ext cx="5145240" cy="610624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076" marR="0" lvl="0" indent="-304038" algn="l" rtl="0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9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6152" marR="0" lvl="1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9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4228" marR="0" lvl="2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2304" marR="0" lvl="3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0380" marR="0" lvl="4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48456" marR="0" lvl="5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56532" marR="0" lvl="6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64608" marR="0" lvl="7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72684" marR="0" lvl="8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8076" marR="0" lvl="0" indent="-304038" algn="l" defTabSz="914400" rtl="0" eaLnBrk="1" fontAlgn="auto" latinLnBrk="0" hangingPunct="1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39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Test Kit Distribution</a:t>
            </a:r>
            <a:endParaRPr kumimoji="0" lang="en-US" sz="239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96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833609C-57B1-7340-830F-928FCB2C4E35}"/>
              </a:ext>
            </a:extLst>
          </p:cNvPr>
          <p:cNvSpPr txBox="1">
            <a:spLocks/>
          </p:cNvSpPr>
          <p:nvPr/>
        </p:nvSpPr>
        <p:spPr>
          <a:xfrm>
            <a:off x="2184400" y="365547"/>
            <a:ext cx="9546158" cy="732155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buSzPts val="2800"/>
              <a:buFont typeface="Arial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and Conclusion</a:t>
            </a:r>
          </a:p>
        </p:txBody>
      </p:sp>
      <p:sp>
        <p:nvSpPr>
          <p:cNvPr id="5" name="Google Shape;205;p31">
            <a:extLst>
              <a:ext uri="{FF2B5EF4-FFF2-40B4-BE49-F238E27FC236}">
                <a16:creationId xmlns:a16="http://schemas.microsoft.com/office/drawing/2014/main" id="{98A6EBB9-06B3-C043-A121-DE7FD9466DF9}"/>
              </a:ext>
            </a:extLst>
          </p:cNvPr>
          <p:cNvSpPr/>
          <p:nvPr/>
        </p:nvSpPr>
        <p:spPr>
          <a:xfrm>
            <a:off x="461808" y="2592129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id" sz="2479" b="1">
                <a:solidFill>
                  <a:schemeClr val="lt1"/>
                </a:solidFill>
              </a:rPr>
              <a:t>1</a:t>
            </a:r>
            <a:endParaRPr sz="2479" b="1">
              <a:solidFill>
                <a:schemeClr val="lt1"/>
              </a:solidFill>
            </a:endParaRPr>
          </a:p>
        </p:txBody>
      </p:sp>
      <p:sp>
        <p:nvSpPr>
          <p:cNvPr id="6" name="Google Shape;206;p31">
            <a:extLst>
              <a:ext uri="{FF2B5EF4-FFF2-40B4-BE49-F238E27FC236}">
                <a16:creationId xmlns:a16="http://schemas.microsoft.com/office/drawing/2014/main" id="{48B297D1-FD9C-9248-B591-96B2050FFDE4}"/>
              </a:ext>
            </a:extLst>
          </p:cNvPr>
          <p:cNvSpPr txBox="1"/>
          <p:nvPr/>
        </p:nvSpPr>
        <p:spPr>
          <a:xfrm>
            <a:off x="1118973" y="2569188"/>
            <a:ext cx="10484585" cy="1223871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r>
              <a:rPr lang="en-US" sz="1800" dirty="0"/>
              <a:t>Overall, 83% of  those undergoing CBS during the reference period for the evaluation were first-time testers, with all population sub-groups for which data were available having first-time tester rates of 75% or above.</a:t>
            </a:r>
          </a:p>
        </p:txBody>
      </p:sp>
      <p:sp>
        <p:nvSpPr>
          <p:cNvPr id="8" name="Google Shape;201;p31">
            <a:extLst>
              <a:ext uri="{FF2B5EF4-FFF2-40B4-BE49-F238E27FC236}">
                <a16:creationId xmlns:a16="http://schemas.microsoft.com/office/drawing/2014/main" id="{05F7C51E-FA4D-C94B-9069-05EE9EE915E0}"/>
              </a:ext>
            </a:extLst>
          </p:cNvPr>
          <p:cNvSpPr/>
          <p:nvPr/>
        </p:nvSpPr>
        <p:spPr>
          <a:xfrm>
            <a:off x="461807" y="4438239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id" sz="2479" b="1" dirty="0">
                <a:solidFill>
                  <a:schemeClr val="lt1"/>
                </a:solidFill>
              </a:rPr>
              <a:t>2</a:t>
            </a:r>
            <a:endParaRPr sz="2479" b="1" dirty="0">
              <a:solidFill>
                <a:schemeClr val="lt1"/>
              </a:solidFill>
            </a:endParaRPr>
          </a:p>
        </p:txBody>
      </p:sp>
      <p:sp>
        <p:nvSpPr>
          <p:cNvPr id="9" name="Google Shape;207;p31">
            <a:extLst>
              <a:ext uri="{FF2B5EF4-FFF2-40B4-BE49-F238E27FC236}">
                <a16:creationId xmlns:a16="http://schemas.microsoft.com/office/drawing/2014/main" id="{A6D0992F-1486-5A4D-9DB5-FF0812DC7BA1}"/>
              </a:ext>
            </a:extLst>
          </p:cNvPr>
          <p:cNvSpPr txBox="1"/>
          <p:nvPr/>
        </p:nvSpPr>
        <p:spPr>
          <a:xfrm>
            <a:off x="1118973" y="4262065"/>
            <a:ext cx="10484585" cy="884629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r>
              <a:rPr lang="en-US" dirty="0"/>
              <a:t>Our</a:t>
            </a:r>
            <a:r>
              <a:rPr lang="en-US" sz="1800" dirty="0"/>
              <a:t> results confirm the CBS ability to reach sub-populations that had not been reached with more conventional HIV testing models in Indonesia.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3FC38B4-46A9-6040-8239-C775BBE35357}"/>
              </a:ext>
            </a:extLst>
          </p:cNvPr>
          <p:cNvSpPr txBox="1">
            <a:spLocks/>
          </p:cNvSpPr>
          <p:nvPr/>
        </p:nvSpPr>
        <p:spPr>
          <a:xfrm>
            <a:off x="461808" y="1614769"/>
            <a:ext cx="5486466" cy="610624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076" marR="0" lvl="0" indent="-304038" algn="l" rtl="0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9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6152" marR="0" lvl="1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9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4228" marR="0" lvl="2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2304" marR="0" lvl="3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0380" marR="0" lvl="4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48456" marR="0" lvl="5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56532" marR="0" lvl="6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64608" marR="0" lvl="7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72684" marR="0" lvl="8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8076" marR="0" lvl="0" indent="-304038" algn="l" defTabSz="914400" rtl="0" eaLnBrk="1" fontAlgn="auto" latinLnBrk="0" hangingPunct="1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39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Program Reach</a:t>
            </a:r>
            <a:endParaRPr kumimoji="0" lang="en-US" sz="239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06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8A2DEBB6-01DA-E242-AA8A-3ED743221E02}"/>
              </a:ext>
            </a:extLst>
          </p:cNvPr>
          <p:cNvSpPr txBox="1">
            <a:spLocks/>
          </p:cNvSpPr>
          <p:nvPr/>
        </p:nvSpPr>
        <p:spPr>
          <a:xfrm>
            <a:off x="2120900" y="302047"/>
            <a:ext cx="9600413" cy="732155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>
              <a:lnSpc>
                <a:spcPct val="100000"/>
              </a:lnSpc>
              <a:buSzPts val="2800"/>
              <a:buFont typeface="Arial"/>
              <a:buNone/>
            </a:pPr>
            <a:r>
              <a:rPr lang="en-US" sz="2800" b="1" kern="0" dirty="0">
                <a:solidFill>
                  <a:srgbClr val="FE89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and Conclusion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2381BFC-20CD-B74A-AB4E-49FC881452BB}"/>
              </a:ext>
            </a:extLst>
          </p:cNvPr>
          <p:cNvSpPr txBox="1">
            <a:spLocks/>
          </p:cNvSpPr>
          <p:nvPr/>
        </p:nvSpPr>
        <p:spPr>
          <a:xfrm>
            <a:off x="572508" y="1566204"/>
            <a:ext cx="5199306" cy="610624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076" marR="0" lvl="0" indent="-304038" algn="l" rtl="0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9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6152" marR="0" lvl="1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9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4228" marR="0" lvl="2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2304" marR="0" lvl="3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0380" marR="0" lvl="4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48456" marR="0" lvl="5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56532" marR="0" lvl="6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64608" marR="0" lvl="7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72684" marR="0" lvl="8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8076" marR="0" lvl="0" indent="-304038" algn="l" defTabSz="914400" rtl="0" eaLnBrk="1" fontAlgn="auto" latinLnBrk="0" hangingPunct="1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39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Case Finding</a:t>
            </a:r>
            <a:endParaRPr kumimoji="0" lang="en-US" sz="239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201;p31">
            <a:extLst>
              <a:ext uri="{FF2B5EF4-FFF2-40B4-BE49-F238E27FC236}">
                <a16:creationId xmlns:a16="http://schemas.microsoft.com/office/drawing/2014/main" id="{2A5F3599-B949-214B-834C-6E43B3EA9EC5}"/>
              </a:ext>
            </a:extLst>
          </p:cNvPr>
          <p:cNvSpPr/>
          <p:nvPr/>
        </p:nvSpPr>
        <p:spPr>
          <a:xfrm>
            <a:off x="572508" y="3375607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d" sz="2479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</a:t>
            </a:r>
            <a:endParaRPr sz="247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05;p31">
            <a:extLst>
              <a:ext uri="{FF2B5EF4-FFF2-40B4-BE49-F238E27FC236}">
                <a16:creationId xmlns:a16="http://schemas.microsoft.com/office/drawing/2014/main" id="{ADC3ACC1-E6EC-1D49-A124-BF7B3867B378}"/>
              </a:ext>
            </a:extLst>
          </p:cNvPr>
          <p:cNvSpPr/>
          <p:nvPr/>
        </p:nvSpPr>
        <p:spPr>
          <a:xfrm>
            <a:off x="572508" y="2439729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d" sz="2479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</a:t>
            </a:r>
            <a:endParaRPr sz="247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206;p31">
            <a:extLst>
              <a:ext uri="{FF2B5EF4-FFF2-40B4-BE49-F238E27FC236}">
                <a16:creationId xmlns:a16="http://schemas.microsoft.com/office/drawing/2014/main" id="{D0AD7F63-2D55-0143-A42A-D682676C4FBB}"/>
              </a:ext>
            </a:extLst>
          </p:cNvPr>
          <p:cNvSpPr txBox="1"/>
          <p:nvPr/>
        </p:nvSpPr>
        <p:spPr>
          <a:xfrm>
            <a:off x="1229673" y="2300274"/>
            <a:ext cx="10484585" cy="906479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Overall, 3.9% of persons undergoing CBS during the reference period for the evaluation tested positive for HIV.</a:t>
            </a:r>
          </a:p>
        </p:txBody>
      </p:sp>
      <p:sp>
        <p:nvSpPr>
          <p:cNvPr id="17" name="Google Shape;207;p31">
            <a:extLst>
              <a:ext uri="{FF2B5EF4-FFF2-40B4-BE49-F238E27FC236}">
                <a16:creationId xmlns:a16="http://schemas.microsoft.com/office/drawing/2014/main" id="{2AE27A74-255F-6E44-AD5C-349D6FAF4C3C}"/>
              </a:ext>
            </a:extLst>
          </p:cNvPr>
          <p:cNvSpPr txBox="1"/>
          <p:nvPr/>
        </p:nvSpPr>
        <p:spPr>
          <a:xfrm>
            <a:off x="1236728" y="3347204"/>
            <a:ext cx="10484585" cy="589087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High positivity rate among partners of PLHIV</a:t>
            </a:r>
          </a:p>
        </p:txBody>
      </p:sp>
      <p:sp>
        <p:nvSpPr>
          <p:cNvPr id="18" name="Google Shape;201;p31">
            <a:extLst>
              <a:ext uri="{FF2B5EF4-FFF2-40B4-BE49-F238E27FC236}">
                <a16:creationId xmlns:a16="http://schemas.microsoft.com/office/drawing/2014/main" id="{AAAC71D2-58BD-F140-B30C-66B87E4DFA88}"/>
              </a:ext>
            </a:extLst>
          </p:cNvPr>
          <p:cNvSpPr/>
          <p:nvPr/>
        </p:nvSpPr>
        <p:spPr>
          <a:xfrm>
            <a:off x="572508" y="4919266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d" sz="2479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</a:t>
            </a:r>
            <a:endParaRPr sz="2479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07;p31">
            <a:extLst>
              <a:ext uri="{FF2B5EF4-FFF2-40B4-BE49-F238E27FC236}">
                <a16:creationId xmlns:a16="http://schemas.microsoft.com/office/drawing/2014/main" id="{23E623D9-35AA-7E4F-9294-CE70551F8639}"/>
              </a:ext>
            </a:extLst>
          </p:cNvPr>
          <p:cNvSpPr txBox="1"/>
          <p:nvPr/>
        </p:nvSpPr>
        <p:spPr>
          <a:xfrm>
            <a:off x="1207728" y="4890863"/>
            <a:ext cx="10484585" cy="589087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low positivity rate among working men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A5BAC8-B44B-0D4C-B370-B4F96C5B237E}"/>
              </a:ext>
            </a:extLst>
          </p:cNvPr>
          <p:cNvSpPr txBox="1"/>
          <p:nvPr/>
        </p:nvSpPr>
        <p:spPr>
          <a:xfrm>
            <a:off x="1229673" y="3940823"/>
            <a:ext cx="10462640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4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Indonesia, a major challenge in reaching “the first 95” of the UNAIDS 95-95-95 targets is that about two-thirds of the estimated number of PLHIV are not key populations  and are thus difficult to reach.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2663C7-F80A-2346-B7F7-E983971D4448}"/>
              </a:ext>
            </a:extLst>
          </p:cNvPr>
          <p:cNvSpPr/>
          <p:nvPr/>
        </p:nvSpPr>
        <p:spPr>
          <a:xfrm>
            <a:off x="1229673" y="5535559"/>
            <a:ext cx="10462640" cy="666080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wrap="square">
            <a:spAutoFit/>
          </a:bodyPr>
          <a:lstStyle/>
          <a:p>
            <a:pPr marL="342900" lvl="1" indent="-342900" defTabSz="9144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64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Companies and/or work sites that employ larger numbers of such men should be prioritized in the future expansion of CBS workplace efforts</a:t>
            </a:r>
          </a:p>
        </p:txBody>
      </p:sp>
    </p:spTree>
    <p:extLst>
      <p:ext uri="{BB962C8B-B14F-4D97-AF65-F5344CB8AC3E}">
        <p14:creationId xmlns:p14="http://schemas.microsoft.com/office/powerpoint/2010/main" val="1539653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27865A9-389E-7747-B205-B1B460F29704}"/>
              </a:ext>
            </a:extLst>
          </p:cNvPr>
          <p:cNvSpPr txBox="1">
            <a:spLocks/>
          </p:cNvSpPr>
          <p:nvPr/>
        </p:nvSpPr>
        <p:spPr>
          <a:xfrm>
            <a:off x="2222500" y="302047"/>
            <a:ext cx="9498813" cy="732155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>
              <a:lnSpc>
                <a:spcPct val="100000"/>
              </a:lnSpc>
              <a:buSzPts val="2800"/>
              <a:buFont typeface="Arial"/>
              <a:buNone/>
            </a:pPr>
            <a:r>
              <a:rPr lang="en-US" sz="2800" b="1" kern="0" dirty="0">
                <a:solidFill>
                  <a:srgbClr val="FE89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and Conclusion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294773C-E761-D84D-A9AF-26114BAF4166}"/>
              </a:ext>
            </a:extLst>
          </p:cNvPr>
          <p:cNvSpPr txBox="1">
            <a:spLocks/>
          </p:cNvSpPr>
          <p:nvPr/>
        </p:nvSpPr>
        <p:spPr>
          <a:xfrm>
            <a:off x="616589" y="1384900"/>
            <a:ext cx="6856992" cy="532280"/>
          </a:xfrm>
          <a:prstGeom prst="roundRect">
            <a:avLst/>
          </a:prstGeom>
          <a:solidFill>
            <a:srgbClr val="EDF1F2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076" marR="0" lvl="0" indent="-304038" algn="l" rtl="0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9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6152" marR="0" lvl="1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9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4228" marR="0" lvl="2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2304" marR="0" lvl="3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0380" marR="0" lvl="4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48456" marR="0" lvl="5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56532" marR="0" lvl="6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64608" marR="0" lvl="7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72684" marR="0" lvl="8" indent="-30403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8076" marR="0" lvl="0" indent="-304038" algn="l" defTabSz="914400" rtl="0" eaLnBrk="1" fontAlgn="auto" latinLnBrk="0" hangingPunct="1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3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Consumer Satisfaction and Willingness to Pay</a:t>
            </a:r>
          </a:p>
        </p:txBody>
      </p:sp>
      <p:sp>
        <p:nvSpPr>
          <p:cNvPr id="9" name="Google Shape;201;p31">
            <a:extLst>
              <a:ext uri="{FF2B5EF4-FFF2-40B4-BE49-F238E27FC236}">
                <a16:creationId xmlns:a16="http://schemas.microsoft.com/office/drawing/2014/main" id="{E1110928-FB81-F444-96EE-C79CA0840F27}"/>
              </a:ext>
            </a:extLst>
          </p:cNvPr>
          <p:cNvSpPr/>
          <p:nvPr/>
        </p:nvSpPr>
        <p:spPr>
          <a:xfrm>
            <a:off x="609533" y="3287789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id" sz="2479" b="1">
                <a:solidFill>
                  <a:schemeClr val="lt1"/>
                </a:solidFill>
              </a:rPr>
              <a:t>2</a:t>
            </a:r>
            <a:endParaRPr sz="2479" b="1">
              <a:solidFill>
                <a:schemeClr val="lt1"/>
              </a:solidFill>
            </a:endParaRPr>
          </a:p>
        </p:txBody>
      </p:sp>
      <p:sp>
        <p:nvSpPr>
          <p:cNvPr id="10" name="Google Shape;205;p31">
            <a:extLst>
              <a:ext uri="{FF2B5EF4-FFF2-40B4-BE49-F238E27FC236}">
                <a16:creationId xmlns:a16="http://schemas.microsoft.com/office/drawing/2014/main" id="{7D7F9600-71EF-294C-9EDB-27A108A2E36E}"/>
              </a:ext>
            </a:extLst>
          </p:cNvPr>
          <p:cNvSpPr/>
          <p:nvPr/>
        </p:nvSpPr>
        <p:spPr>
          <a:xfrm>
            <a:off x="616589" y="2232719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id" sz="2479" b="1">
                <a:solidFill>
                  <a:schemeClr val="lt1"/>
                </a:solidFill>
              </a:rPr>
              <a:t>1</a:t>
            </a:r>
            <a:endParaRPr sz="2479" b="1">
              <a:solidFill>
                <a:schemeClr val="lt1"/>
              </a:solidFill>
            </a:endParaRPr>
          </a:p>
        </p:txBody>
      </p:sp>
      <p:sp>
        <p:nvSpPr>
          <p:cNvPr id="11" name="Google Shape;206;p31">
            <a:extLst>
              <a:ext uri="{FF2B5EF4-FFF2-40B4-BE49-F238E27FC236}">
                <a16:creationId xmlns:a16="http://schemas.microsoft.com/office/drawing/2014/main" id="{06C683CF-798B-194D-ACA1-FE75FE5BE031}"/>
              </a:ext>
            </a:extLst>
          </p:cNvPr>
          <p:cNvSpPr txBox="1"/>
          <p:nvPr/>
        </p:nvSpPr>
        <p:spPr>
          <a:xfrm>
            <a:off x="1273754" y="2093265"/>
            <a:ext cx="10484585" cy="816526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r>
              <a:rPr lang="en-US" sz="1600" dirty="0"/>
              <a:t>Consumer response to CBS was highly positive with an overall consumer satisfaction score of 4.5 on a five-point Likert scale.</a:t>
            </a:r>
          </a:p>
        </p:txBody>
      </p:sp>
      <p:sp>
        <p:nvSpPr>
          <p:cNvPr id="12" name="Google Shape;207;p31">
            <a:extLst>
              <a:ext uri="{FF2B5EF4-FFF2-40B4-BE49-F238E27FC236}">
                <a16:creationId xmlns:a16="http://schemas.microsoft.com/office/drawing/2014/main" id="{74A2F60C-E08F-D942-9BC4-B67A4F14882C}"/>
              </a:ext>
            </a:extLst>
          </p:cNvPr>
          <p:cNvSpPr txBox="1"/>
          <p:nvPr/>
        </p:nvSpPr>
        <p:spPr>
          <a:xfrm>
            <a:off x="1280809" y="3140195"/>
            <a:ext cx="10484585" cy="816526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r>
              <a:rPr lang="en-US" sz="1600" dirty="0"/>
              <a:t>The assessment was undertaken among respondents who received CBS under a limited number of distribution models and modalities. </a:t>
            </a:r>
          </a:p>
        </p:txBody>
      </p:sp>
      <p:sp>
        <p:nvSpPr>
          <p:cNvPr id="14" name="Google Shape;201;p31">
            <a:extLst>
              <a:ext uri="{FF2B5EF4-FFF2-40B4-BE49-F238E27FC236}">
                <a16:creationId xmlns:a16="http://schemas.microsoft.com/office/drawing/2014/main" id="{0A729260-BFCF-3848-988D-6BC6E0D49999}"/>
              </a:ext>
            </a:extLst>
          </p:cNvPr>
          <p:cNvSpPr/>
          <p:nvPr/>
        </p:nvSpPr>
        <p:spPr>
          <a:xfrm>
            <a:off x="609533" y="5613052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id" sz="2479" b="1" dirty="0">
                <a:solidFill>
                  <a:schemeClr val="lt1"/>
                </a:solidFill>
              </a:rPr>
              <a:t>4</a:t>
            </a:r>
            <a:endParaRPr sz="2479" b="1" dirty="0">
              <a:solidFill>
                <a:schemeClr val="lt1"/>
              </a:solidFill>
            </a:endParaRPr>
          </a:p>
        </p:txBody>
      </p:sp>
      <p:sp>
        <p:nvSpPr>
          <p:cNvPr id="15" name="Google Shape;205;p31">
            <a:extLst>
              <a:ext uri="{FF2B5EF4-FFF2-40B4-BE49-F238E27FC236}">
                <a16:creationId xmlns:a16="http://schemas.microsoft.com/office/drawing/2014/main" id="{2D8EDB7A-BC17-DA42-A6F3-D12BA9D8EB21}"/>
              </a:ext>
            </a:extLst>
          </p:cNvPr>
          <p:cNvSpPr/>
          <p:nvPr/>
        </p:nvSpPr>
        <p:spPr>
          <a:xfrm>
            <a:off x="616589" y="4481736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id" sz="2479" b="1" dirty="0">
                <a:solidFill>
                  <a:schemeClr val="lt1"/>
                </a:solidFill>
              </a:rPr>
              <a:t>3</a:t>
            </a:r>
            <a:endParaRPr sz="2479" b="1" dirty="0">
              <a:solidFill>
                <a:schemeClr val="lt1"/>
              </a:solidFill>
            </a:endParaRPr>
          </a:p>
        </p:txBody>
      </p:sp>
      <p:sp>
        <p:nvSpPr>
          <p:cNvPr id="16" name="Google Shape;206;p31">
            <a:extLst>
              <a:ext uri="{FF2B5EF4-FFF2-40B4-BE49-F238E27FC236}">
                <a16:creationId xmlns:a16="http://schemas.microsoft.com/office/drawing/2014/main" id="{4B8F4F39-E05A-244C-8F9C-6D6701AAEB02}"/>
              </a:ext>
            </a:extLst>
          </p:cNvPr>
          <p:cNvSpPr txBox="1"/>
          <p:nvPr/>
        </p:nvSpPr>
        <p:spPr>
          <a:xfrm>
            <a:off x="1273754" y="4203406"/>
            <a:ext cx="10484585" cy="1088941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r>
              <a:rPr lang="en-US" sz="1600" dirty="0"/>
              <a:t>Overall, only 26% of persons receiving CBS and responding to the online survey conducted as part of the evaluation reported a willingness to pay for CBS in the future, with another 21% being unsure – the majority of respondents (53%) reported being unwilling to pay for CBS in the future. </a:t>
            </a:r>
          </a:p>
        </p:txBody>
      </p:sp>
      <p:sp>
        <p:nvSpPr>
          <p:cNvPr id="17" name="Google Shape;207;p31">
            <a:extLst>
              <a:ext uri="{FF2B5EF4-FFF2-40B4-BE49-F238E27FC236}">
                <a16:creationId xmlns:a16="http://schemas.microsoft.com/office/drawing/2014/main" id="{0D7EA3D0-FE45-2240-814B-B32AECE6BAD3}"/>
              </a:ext>
            </a:extLst>
          </p:cNvPr>
          <p:cNvSpPr txBox="1"/>
          <p:nvPr/>
        </p:nvSpPr>
        <p:spPr>
          <a:xfrm>
            <a:off x="1280809" y="5470929"/>
            <a:ext cx="10484585" cy="816526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r>
              <a:rPr lang="en-US" sz="1600" dirty="0"/>
              <a:t>81% of respondents reported being unwilling to pay the cost of the test kits used in the initial CBS roll out phase</a:t>
            </a:r>
          </a:p>
        </p:txBody>
      </p:sp>
    </p:spTree>
    <p:extLst>
      <p:ext uri="{BB962C8B-B14F-4D97-AF65-F5344CB8AC3E}">
        <p14:creationId xmlns:p14="http://schemas.microsoft.com/office/powerpoint/2010/main" val="79402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233" y="397329"/>
            <a:ext cx="9082091" cy="786829"/>
          </a:xfrm>
          <a:prstGeom prst="roundRect">
            <a:avLst/>
          </a:prstGeom>
          <a:solidFill>
            <a:srgbClr val="EDF1F2"/>
          </a:solidFill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en-GB" sz="2400" dirty="0"/>
              <a:t>Background: HIV and AIDS as </a:t>
            </a:r>
            <a:br>
              <a:rPr lang="en-GB" sz="2400" dirty="0"/>
            </a:br>
            <a:r>
              <a:rPr lang="en-GB" sz="2400" dirty="0"/>
              <a:t>a Public Health Problem</a:t>
            </a:r>
          </a:p>
        </p:txBody>
      </p:sp>
      <p:sp>
        <p:nvSpPr>
          <p:cNvPr id="16" name="Google Shape;160;p29">
            <a:extLst>
              <a:ext uri="{FF2B5EF4-FFF2-40B4-BE49-F238E27FC236}">
                <a16:creationId xmlns:a16="http://schemas.microsoft.com/office/drawing/2014/main" id="{98747242-A8DE-B542-B3B8-183F8F97E7BF}"/>
              </a:ext>
            </a:extLst>
          </p:cNvPr>
          <p:cNvSpPr txBox="1"/>
          <p:nvPr/>
        </p:nvSpPr>
        <p:spPr>
          <a:xfrm>
            <a:off x="418845" y="1392267"/>
            <a:ext cx="11581283" cy="115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defTabSz="912114">
              <a:lnSpc>
                <a:spcPct val="115000"/>
              </a:lnSpc>
              <a:spcAft>
                <a:spcPts val="1592"/>
              </a:spcAft>
            </a:pPr>
            <a:r>
              <a:rPr lang="id" sz="1990" dirty="0">
                <a:ea typeface="+mn-ea"/>
              </a:rPr>
              <a:t>HIV and AIDS remains a major global public health problem: </a:t>
            </a:r>
            <a:br>
              <a:rPr lang="id" sz="1990" dirty="0"/>
            </a:br>
            <a:r>
              <a:rPr lang="id" sz="1990" b="1" dirty="0">
                <a:solidFill>
                  <a:srgbClr val="980000"/>
                </a:solidFill>
                <a:ea typeface="+mn-ea"/>
              </a:rPr>
              <a:t>claimed nearly 33 million lives so far.</a:t>
            </a:r>
            <a:r>
              <a:rPr lang="id" sz="1990" b="1" dirty="0">
                <a:solidFill>
                  <a:srgbClr val="FF0000"/>
                </a:solidFill>
                <a:ea typeface="+mn-ea"/>
              </a:rPr>
              <a:t> </a:t>
            </a:r>
            <a:endParaRPr sz="1990" b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7" name="Google Shape;161;p29">
            <a:extLst>
              <a:ext uri="{FF2B5EF4-FFF2-40B4-BE49-F238E27FC236}">
                <a16:creationId xmlns:a16="http://schemas.microsoft.com/office/drawing/2014/main" id="{A6F20253-C309-C94F-B958-4D0AC449568E}"/>
              </a:ext>
            </a:extLst>
          </p:cNvPr>
          <p:cNvSpPr txBox="1"/>
          <p:nvPr/>
        </p:nvSpPr>
        <p:spPr>
          <a:xfrm>
            <a:off x="418845" y="2266660"/>
            <a:ext cx="7124218" cy="675850"/>
          </a:xfrm>
          <a:prstGeom prst="rect">
            <a:avLst/>
          </a:prstGeom>
          <a:solidFill>
            <a:srgbClr val="FE890E"/>
          </a:solidFill>
          <a:ln>
            <a:noFill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defTabSz="912114"/>
            <a:r>
              <a:rPr lang="id" sz="1400" b="1" dirty="0">
                <a:solidFill>
                  <a:srgbClr val="FFFFFF"/>
                </a:solidFill>
                <a:ea typeface="+mn-ea"/>
              </a:rPr>
              <a:t>In Indonesia, the number HIV cases </a:t>
            </a:r>
            <a:r>
              <a:rPr lang="id" sz="1400" b="1" dirty="0">
                <a:solidFill>
                  <a:srgbClr val="FFFFFF"/>
                </a:solidFill>
              </a:rPr>
              <a:t>c</a:t>
            </a:r>
            <a:r>
              <a:rPr lang="id" sz="1400" b="1" dirty="0">
                <a:solidFill>
                  <a:srgbClr val="FFFFFF"/>
                </a:solidFill>
                <a:ea typeface="+mn-ea"/>
              </a:rPr>
              <a:t>ontinue to </a:t>
            </a:r>
            <a:r>
              <a:rPr lang="id" sz="1400" b="1" dirty="0">
                <a:solidFill>
                  <a:srgbClr val="FFFFFF"/>
                </a:solidFill>
              </a:rPr>
              <a:t>rise, while the number of AIDS cases has flatlined.</a:t>
            </a:r>
            <a:r>
              <a:rPr lang="id" sz="1400" b="1" dirty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pic>
        <p:nvPicPr>
          <p:cNvPr id="18" name="Google Shape;162;p29">
            <a:extLst>
              <a:ext uri="{FF2B5EF4-FFF2-40B4-BE49-F238E27FC236}">
                <a16:creationId xmlns:a16="http://schemas.microsoft.com/office/drawing/2014/main" id="{92756CA0-CAB4-E049-8D03-22289C1A75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939" y="2864050"/>
            <a:ext cx="7124124" cy="313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63;p29">
            <a:extLst>
              <a:ext uri="{FF2B5EF4-FFF2-40B4-BE49-F238E27FC236}">
                <a16:creationId xmlns:a16="http://schemas.microsoft.com/office/drawing/2014/main" id="{24DE44FA-17AE-FF4F-B529-58088DC69903}"/>
              </a:ext>
            </a:extLst>
          </p:cNvPr>
          <p:cNvSpPr txBox="1"/>
          <p:nvPr/>
        </p:nvSpPr>
        <p:spPr>
          <a:xfrm>
            <a:off x="418912" y="6002331"/>
            <a:ext cx="6975756" cy="29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60633" rIns="121297" bIns="60633" anchor="t" anchorCtr="0">
            <a:spAutoFit/>
          </a:bodyPr>
          <a:lstStyle/>
          <a:p>
            <a:r>
              <a:rPr lang="en-US" sz="1050" dirty="0"/>
              <a:t>Source: Directorate General of Disease Prevention and Control 2019 Report in </a:t>
            </a:r>
            <a:r>
              <a:rPr lang="en-US" sz="1050" dirty="0" err="1"/>
              <a:t>InfoDatin</a:t>
            </a:r>
            <a:r>
              <a:rPr lang="en-US" sz="1050" dirty="0"/>
              <a:t> HIV 2020.</a:t>
            </a:r>
          </a:p>
        </p:txBody>
      </p:sp>
      <p:sp>
        <p:nvSpPr>
          <p:cNvPr id="20" name="Google Shape;164;p29">
            <a:extLst>
              <a:ext uri="{FF2B5EF4-FFF2-40B4-BE49-F238E27FC236}">
                <a16:creationId xmlns:a16="http://schemas.microsoft.com/office/drawing/2014/main" id="{33839237-0183-AB43-A55F-EBF7D5473E4D}"/>
              </a:ext>
            </a:extLst>
          </p:cNvPr>
          <p:cNvSpPr txBox="1"/>
          <p:nvPr/>
        </p:nvSpPr>
        <p:spPr>
          <a:xfrm>
            <a:off x="7687832" y="2374077"/>
            <a:ext cx="4048693" cy="460407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98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algn="ctr" defTabSz="912114"/>
            <a:r>
              <a:rPr lang="id" sz="1400" b="1" dirty="0">
                <a:latin typeface="Calibri"/>
                <a:ea typeface="Calibri"/>
                <a:cs typeface="Calibri"/>
                <a:sym typeface="Calibri"/>
              </a:rPr>
              <a:t>Improved HIV case finding is urgently needed</a:t>
            </a:r>
            <a:endParaRPr b="1" dirty="0">
              <a:ea typeface="+mn-ea"/>
            </a:endParaRPr>
          </a:p>
        </p:txBody>
      </p:sp>
      <p:sp>
        <p:nvSpPr>
          <p:cNvPr id="21" name="Google Shape;165;p29">
            <a:extLst>
              <a:ext uri="{FF2B5EF4-FFF2-40B4-BE49-F238E27FC236}">
                <a16:creationId xmlns:a16="http://schemas.microsoft.com/office/drawing/2014/main" id="{847D5849-0439-3E40-9A8E-190D84167392}"/>
              </a:ext>
            </a:extLst>
          </p:cNvPr>
          <p:cNvSpPr txBox="1"/>
          <p:nvPr/>
        </p:nvSpPr>
        <p:spPr>
          <a:xfrm>
            <a:off x="7687848" y="2864044"/>
            <a:ext cx="4085213" cy="46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defTabSz="912114"/>
            <a:r>
              <a:rPr lang="id" sz="1400" dirty="0">
                <a:ea typeface="+mn-ea"/>
              </a:rPr>
              <a:t>Key Populations ever been tested for HIV:</a:t>
            </a:r>
            <a:endParaRPr sz="1400" dirty="0">
              <a:ea typeface="+mn-ea"/>
            </a:endParaRPr>
          </a:p>
        </p:txBody>
      </p:sp>
      <p:sp>
        <p:nvSpPr>
          <p:cNvPr id="22" name="Google Shape;166;p29">
            <a:extLst>
              <a:ext uri="{FF2B5EF4-FFF2-40B4-BE49-F238E27FC236}">
                <a16:creationId xmlns:a16="http://schemas.microsoft.com/office/drawing/2014/main" id="{99004453-57A0-7142-B208-0A3364FA0243}"/>
              </a:ext>
            </a:extLst>
          </p:cNvPr>
          <p:cNvSpPr txBox="1"/>
          <p:nvPr/>
        </p:nvSpPr>
        <p:spPr>
          <a:xfrm>
            <a:off x="7765064" y="3296761"/>
            <a:ext cx="3894260" cy="122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defTabSz="912114"/>
            <a:r>
              <a:rPr lang="id" sz="1592" dirty="0">
                <a:ea typeface="+mn-ea"/>
              </a:rPr>
              <a:t>Female Sex Workers	</a:t>
            </a:r>
            <a:r>
              <a:rPr lang="id" sz="1592" b="1" dirty="0">
                <a:solidFill>
                  <a:srgbClr val="980000"/>
                </a:solidFill>
                <a:ea typeface="+mn-ea"/>
              </a:rPr>
              <a:t>14.7%</a:t>
            </a:r>
            <a:r>
              <a:rPr lang="id" sz="1592" dirty="0">
                <a:solidFill>
                  <a:srgbClr val="980000"/>
                </a:solidFill>
                <a:ea typeface="+mn-ea"/>
              </a:rPr>
              <a:t> </a:t>
            </a:r>
            <a:r>
              <a:rPr lang="id" sz="1592" dirty="0">
                <a:ea typeface="+mn-ea"/>
              </a:rPr>
              <a:t>	</a:t>
            </a:r>
            <a:endParaRPr sz="1592" dirty="0">
              <a:ea typeface="+mn-ea"/>
            </a:endParaRPr>
          </a:p>
          <a:p>
            <a:pPr defTabSz="912114"/>
            <a:r>
              <a:rPr lang="id" sz="1592" dirty="0">
                <a:ea typeface="+mn-ea"/>
              </a:rPr>
              <a:t>Transgender People	</a:t>
            </a:r>
            <a:r>
              <a:rPr lang="id" sz="1592" b="1" dirty="0">
                <a:solidFill>
                  <a:srgbClr val="980000"/>
                </a:solidFill>
                <a:ea typeface="+mn-ea"/>
              </a:rPr>
              <a:t>72%</a:t>
            </a:r>
            <a:r>
              <a:rPr lang="id" sz="1592" dirty="0">
                <a:ea typeface="+mn-ea"/>
              </a:rPr>
              <a:t> 	</a:t>
            </a:r>
            <a:endParaRPr sz="1592" dirty="0">
              <a:ea typeface="+mn-ea"/>
            </a:endParaRPr>
          </a:p>
          <a:p>
            <a:pPr defTabSz="912114"/>
            <a:r>
              <a:rPr lang="id" sz="1592" dirty="0"/>
              <a:t>Me</a:t>
            </a:r>
            <a:r>
              <a:rPr lang="id" sz="1592" dirty="0">
                <a:ea typeface="+mn-ea"/>
              </a:rPr>
              <a:t>n who Sex with Men	</a:t>
            </a:r>
            <a:r>
              <a:rPr lang="id" sz="1592" b="1" dirty="0">
                <a:solidFill>
                  <a:srgbClr val="980000"/>
                </a:solidFill>
                <a:ea typeface="+mn-ea"/>
              </a:rPr>
              <a:t>59%</a:t>
            </a:r>
            <a:r>
              <a:rPr lang="id" sz="1592" dirty="0">
                <a:ea typeface="+mn-ea"/>
              </a:rPr>
              <a:t> 	</a:t>
            </a:r>
            <a:endParaRPr sz="1592" dirty="0">
              <a:ea typeface="+mn-ea"/>
            </a:endParaRPr>
          </a:p>
          <a:p>
            <a:pPr defTabSz="912114"/>
            <a:r>
              <a:rPr lang="id" sz="1592" dirty="0">
                <a:ea typeface="+mn-ea"/>
              </a:rPr>
              <a:t>People who inject drugs	</a:t>
            </a:r>
            <a:r>
              <a:rPr lang="id" sz="1592" b="1" dirty="0">
                <a:solidFill>
                  <a:srgbClr val="980000"/>
                </a:solidFill>
                <a:ea typeface="+mn-ea"/>
              </a:rPr>
              <a:t>67.3%</a:t>
            </a:r>
            <a:r>
              <a:rPr lang="id" sz="1592" dirty="0">
                <a:ea typeface="+mn-ea"/>
              </a:rPr>
              <a:t> 	</a:t>
            </a:r>
            <a:endParaRPr sz="1592" dirty="0">
              <a:ea typeface="+mn-ea"/>
            </a:endParaRPr>
          </a:p>
        </p:txBody>
      </p:sp>
      <p:cxnSp>
        <p:nvCxnSpPr>
          <p:cNvPr id="23" name="Google Shape;167;p29">
            <a:extLst>
              <a:ext uri="{FF2B5EF4-FFF2-40B4-BE49-F238E27FC236}">
                <a16:creationId xmlns:a16="http://schemas.microsoft.com/office/drawing/2014/main" id="{19900C4F-34CD-4A46-A736-ADFEE6995BC1}"/>
              </a:ext>
            </a:extLst>
          </p:cNvPr>
          <p:cNvCxnSpPr/>
          <p:nvPr/>
        </p:nvCxnSpPr>
        <p:spPr>
          <a:xfrm>
            <a:off x="7816608" y="4721433"/>
            <a:ext cx="3791172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4" name="Google Shape;168;p29">
            <a:extLst>
              <a:ext uri="{FF2B5EF4-FFF2-40B4-BE49-F238E27FC236}">
                <a16:creationId xmlns:a16="http://schemas.microsoft.com/office/drawing/2014/main" id="{E894028C-070F-FB42-ABBB-B514D597C6FB}"/>
              </a:ext>
            </a:extLst>
          </p:cNvPr>
          <p:cNvSpPr txBox="1"/>
          <p:nvPr/>
        </p:nvSpPr>
        <p:spPr>
          <a:xfrm>
            <a:off x="9852639" y="4435395"/>
            <a:ext cx="1883844" cy="326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60633" rIns="121297" bIns="60633" anchor="t" anchorCtr="0">
            <a:spAutoFit/>
          </a:bodyPr>
          <a:lstStyle/>
          <a:p>
            <a:pPr defTabSz="912114"/>
            <a:r>
              <a:rPr lang="id" sz="1327" dirty="0">
                <a:latin typeface="Calibri"/>
                <a:ea typeface="Calibri"/>
                <a:cs typeface="Calibri"/>
                <a:sym typeface="Calibri"/>
              </a:rPr>
              <a:t>Source: IBBS 2018-2019</a:t>
            </a:r>
            <a:endParaRPr sz="2473" dirty="0">
              <a:ea typeface="+mn-ea"/>
            </a:endParaRPr>
          </a:p>
        </p:txBody>
      </p:sp>
      <p:sp>
        <p:nvSpPr>
          <p:cNvPr id="25" name="Google Shape;169;p29">
            <a:extLst>
              <a:ext uri="{FF2B5EF4-FFF2-40B4-BE49-F238E27FC236}">
                <a16:creationId xmlns:a16="http://schemas.microsoft.com/office/drawing/2014/main" id="{EA799A0F-0BDE-BA4E-BDF6-216D1B02D913}"/>
              </a:ext>
            </a:extLst>
          </p:cNvPr>
          <p:cNvSpPr txBox="1"/>
          <p:nvPr/>
        </p:nvSpPr>
        <p:spPr>
          <a:xfrm>
            <a:off x="7765064" y="4929543"/>
            <a:ext cx="3894260" cy="1074672"/>
          </a:xfrm>
          <a:prstGeom prst="rect">
            <a:avLst/>
          </a:prstGeom>
          <a:solidFill>
            <a:schemeClr val="bg1">
              <a:alpha val="92000"/>
            </a:schemeClr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algn="ctr" defTabSz="912114"/>
            <a:r>
              <a:rPr lang="id" sz="2473" b="1" dirty="0">
                <a:solidFill>
                  <a:srgbClr val="980000"/>
                </a:solidFill>
                <a:ea typeface="+mn-ea"/>
              </a:rPr>
              <a:t>only 49% </a:t>
            </a:r>
            <a:r>
              <a:rPr lang="id" sz="1592" dirty="0">
                <a:ea typeface="+mn-ea"/>
              </a:rPr>
              <a:t>PLHIV knew their HIV status</a:t>
            </a:r>
            <a:endParaRPr sz="1592" dirty="0">
              <a:ea typeface="+mn-ea"/>
            </a:endParaRPr>
          </a:p>
          <a:p>
            <a:pPr algn="r" defTabSz="912114"/>
            <a:r>
              <a:rPr lang="id" sz="1200" dirty="0">
                <a:ea typeface="+mn-ea"/>
              </a:rPr>
              <a:t>Source: MoH, 2020</a:t>
            </a:r>
            <a:endParaRPr sz="1200" dirty="0"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8D68C-2816-DC44-B51E-634696C68390}"/>
              </a:ext>
            </a:extLst>
          </p:cNvPr>
          <p:cNvSpPr txBox="1"/>
          <p:nvPr/>
        </p:nvSpPr>
        <p:spPr>
          <a:xfrm>
            <a:off x="424376" y="2864029"/>
            <a:ext cx="5850832" cy="307777"/>
          </a:xfrm>
          <a:prstGeom prst="rect">
            <a:avLst/>
          </a:prstGeom>
          <a:solidFill>
            <a:srgbClr val="F6E1DA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Figure 1. Number of HIV and AIDS cases by year in Indonesia.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D9D61-C19F-EE48-87EE-F4E8C47B9DD8}"/>
              </a:ext>
            </a:extLst>
          </p:cNvPr>
          <p:cNvSpPr/>
          <p:nvPr/>
        </p:nvSpPr>
        <p:spPr>
          <a:xfrm>
            <a:off x="2533680" y="5571433"/>
            <a:ext cx="1566502" cy="430887"/>
          </a:xfrm>
          <a:prstGeom prst="rect">
            <a:avLst/>
          </a:prstGeom>
          <a:solidFill>
            <a:srgbClr val="F6E1DA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number of HIV cases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807C3C-999F-8541-B51B-2868E49D5B8C}"/>
              </a:ext>
            </a:extLst>
          </p:cNvPr>
          <p:cNvSpPr/>
          <p:nvPr/>
        </p:nvSpPr>
        <p:spPr>
          <a:xfrm>
            <a:off x="4255120" y="5557591"/>
            <a:ext cx="1566502" cy="430887"/>
          </a:xfrm>
          <a:prstGeom prst="rect">
            <a:avLst/>
          </a:prstGeom>
          <a:solidFill>
            <a:srgbClr val="F6E1DA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number of AIDS cases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FC5589-4ACD-F64A-B95F-3FEDF55A5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861460"/>
            <a:ext cx="7632700" cy="4948918"/>
          </a:xfrm>
        </p:spPr>
        <p:txBody>
          <a:bodyPr/>
          <a:lstStyle/>
          <a:p>
            <a:r>
              <a:rPr lang="en-US" sz="2400" b="0" dirty="0"/>
              <a:t>This research was supported by: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sz="2400" b="0" dirty="0"/>
          </a:p>
          <a:p>
            <a:r>
              <a:rPr lang="en-US" sz="2400" b="0" dirty="0"/>
              <a:t>We extend a special thanks to all the implementing partners: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90786C-3E07-3340-9FC8-DE720820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712561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pic>
        <p:nvPicPr>
          <p:cNvPr id="1032" name="Picture 8" descr="Donasi | Yayasan MedanPlus">
            <a:extLst>
              <a:ext uri="{FF2B5EF4-FFF2-40B4-BE49-F238E27FC236}">
                <a16:creationId xmlns:a16="http://schemas.microsoft.com/office/drawing/2014/main" id="{EBCFA297-494F-D04A-A3BF-0E92A8E3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95" y="4580706"/>
            <a:ext cx="1576152" cy="15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1F43091-2A05-C049-9E0E-A793A5A7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5798184" y="6040578"/>
            <a:ext cx="2042855" cy="4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6089DE5-3DC4-D14B-981A-4B42C2F0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7F8"/>
              </a:clrFrom>
              <a:clrTo>
                <a:srgbClr val="F6F7F8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8164003" y="5585607"/>
            <a:ext cx="1275668" cy="12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E4C827D7-9374-4448-8250-5DE325CE6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8" y="2877042"/>
            <a:ext cx="1388176" cy="328990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787355FD-93CB-F540-8482-988525A90C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49" y="2760239"/>
            <a:ext cx="1265316" cy="6295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E64153-DFEE-E140-9B46-2B0EE2BF3A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620" y="2704865"/>
            <a:ext cx="1388174" cy="683241"/>
          </a:xfrm>
          <a:prstGeom prst="rect">
            <a:avLst/>
          </a:prstGeom>
        </p:spPr>
      </p:pic>
      <p:pic>
        <p:nvPicPr>
          <p:cNvPr id="17" name="Picture 4" descr="Image result for logo kemenkes">
            <a:extLst>
              <a:ext uri="{FF2B5EF4-FFF2-40B4-BE49-F238E27FC236}">
                <a16:creationId xmlns:a16="http://schemas.microsoft.com/office/drawing/2014/main" id="{DEFF9928-AF53-624A-8993-5BF1CB45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2760239"/>
            <a:ext cx="1388175" cy="6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C96D940-446F-EA4F-9812-9CACC0045D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2551" y="4903501"/>
            <a:ext cx="1238222" cy="834171"/>
          </a:xfrm>
          <a:prstGeom prst="rect">
            <a:avLst/>
          </a:prstGeom>
        </p:spPr>
      </p:pic>
      <p:pic>
        <p:nvPicPr>
          <p:cNvPr id="12" name="Picture 11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7500FAF1-D1AD-274F-9FB8-AD12E0425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8184" y="5033202"/>
            <a:ext cx="979150" cy="766184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26EC3EF5-5CF4-E142-BBFC-A59ACB9C3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790" y="4981940"/>
            <a:ext cx="2145011" cy="8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4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74;p30">
            <a:extLst>
              <a:ext uri="{FF2B5EF4-FFF2-40B4-BE49-F238E27FC236}">
                <a16:creationId xmlns:a16="http://schemas.microsoft.com/office/drawing/2014/main" id="{FB771E92-DE64-1846-B963-9F10B2BB7CCC}"/>
              </a:ext>
            </a:extLst>
          </p:cNvPr>
          <p:cNvSpPr/>
          <p:nvPr/>
        </p:nvSpPr>
        <p:spPr>
          <a:xfrm>
            <a:off x="442909" y="3524696"/>
            <a:ext cx="11471462" cy="3422603"/>
          </a:xfrm>
          <a:prstGeom prst="rightArrow">
            <a:avLst>
              <a:gd name="adj1" fmla="val 50000"/>
              <a:gd name="adj2" fmla="val 49595"/>
            </a:avLst>
          </a:prstGeom>
          <a:solidFill>
            <a:srgbClr val="EDF1F2"/>
          </a:solidFill>
          <a:ln>
            <a:noFill/>
          </a:ln>
        </p:spPr>
        <p:txBody>
          <a:bodyPr spcFirstLastPara="1" wrap="square" lIns="121297" tIns="121297" rIns="121297" bIns="121297" anchor="ctr" anchorCtr="0">
            <a:noAutofit/>
          </a:bodyPr>
          <a:lstStyle/>
          <a:p>
            <a:pPr defTabSz="912114"/>
            <a:endParaRPr sz="2473"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47ECD-FAE2-9A4A-8D6B-40D59AC5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0" y="441325"/>
            <a:ext cx="9526591" cy="746590"/>
          </a:xfrm>
          <a:prstGeom prst="roundRect">
            <a:avLst/>
          </a:prstGeom>
          <a:solidFill>
            <a:srgbClr val="EDF1F2"/>
          </a:solidFill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id" sz="2400" dirty="0"/>
              <a:t>HIVST: a strategy to accelerate the rate of </a:t>
            </a:r>
            <a:br>
              <a:rPr lang="id" sz="2400" dirty="0"/>
            </a:br>
            <a:r>
              <a:rPr lang="id" sz="2400" dirty="0"/>
              <a:t>HIV case finding</a:t>
            </a:r>
            <a:endParaRPr lang="en-US" sz="2400" dirty="0"/>
          </a:p>
        </p:txBody>
      </p:sp>
      <p:sp>
        <p:nvSpPr>
          <p:cNvPr id="23" name="Google Shape;176;p30">
            <a:extLst>
              <a:ext uri="{FF2B5EF4-FFF2-40B4-BE49-F238E27FC236}">
                <a16:creationId xmlns:a16="http://schemas.microsoft.com/office/drawing/2014/main" id="{0545CA47-3BDA-AE47-8401-55D146C3E978}"/>
              </a:ext>
            </a:extLst>
          </p:cNvPr>
          <p:cNvSpPr txBox="1"/>
          <p:nvPr/>
        </p:nvSpPr>
        <p:spPr>
          <a:xfrm>
            <a:off x="442909" y="1382938"/>
            <a:ext cx="5494015" cy="564701"/>
          </a:xfrm>
          <a:prstGeom prst="roundRect">
            <a:avLst/>
          </a:prstGeom>
          <a:solidFill>
            <a:srgbClr val="1F3850"/>
          </a:solidFill>
          <a:ln>
            <a:noFill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algn="ctr" defTabSz="912114">
              <a:buClr>
                <a:srgbClr val="000000"/>
              </a:buClr>
              <a:buFont typeface="Arial"/>
              <a:buNone/>
            </a:pPr>
            <a:r>
              <a:rPr lang="id" sz="1725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Ministry of Health (MoH) Fast Track 95-95-95 strategy</a:t>
            </a:r>
            <a:endParaRPr sz="172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177;p30">
            <a:extLst>
              <a:ext uri="{FF2B5EF4-FFF2-40B4-BE49-F238E27FC236}">
                <a16:creationId xmlns:a16="http://schemas.microsoft.com/office/drawing/2014/main" id="{27196E98-E971-B045-8E96-C1E7D52B59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279" y="1987171"/>
            <a:ext cx="5398324" cy="2277986"/>
          </a:xfrm>
          <a:prstGeom prst="rect">
            <a:avLst/>
          </a:prstGeom>
          <a:noFill/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" name="Google Shape;178;p30">
            <a:extLst>
              <a:ext uri="{FF2B5EF4-FFF2-40B4-BE49-F238E27FC236}">
                <a16:creationId xmlns:a16="http://schemas.microsoft.com/office/drawing/2014/main" id="{A5AD36E6-FE27-4A48-9BA0-F19E12F56C5A}"/>
              </a:ext>
            </a:extLst>
          </p:cNvPr>
          <p:cNvSpPr txBox="1"/>
          <p:nvPr/>
        </p:nvSpPr>
        <p:spPr>
          <a:xfrm>
            <a:off x="6733202" y="2327548"/>
            <a:ext cx="2336397" cy="71904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marL="0" marR="50546" lvl="0" indent="0" defTabSz="912114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388" b="1" i="0" u="none" strike="noStrike" kern="0" cap="none" spc="0" normalizeH="0" baseline="0" noProof="0">
              <a:ln>
                <a:noFill/>
              </a:ln>
              <a:solidFill>
                <a:srgbClr val="741B4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180;p30">
            <a:extLst>
              <a:ext uri="{FF2B5EF4-FFF2-40B4-BE49-F238E27FC236}">
                <a16:creationId xmlns:a16="http://schemas.microsoft.com/office/drawing/2014/main" id="{00536963-BAEA-304E-B059-1527AFC4D2C5}"/>
              </a:ext>
            </a:extLst>
          </p:cNvPr>
          <p:cNvSpPr txBox="1"/>
          <p:nvPr/>
        </p:nvSpPr>
        <p:spPr>
          <a:xfrm>
            <a:off x="6060311" y="1987170"/>
            <a:ext cx="5893432" cy="147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defTabSz="912114">
              <a:buClr>
                <a:srgbClr val="000000"/>
              </a:buClr>
              <a:buFont typeface="Arial"/>
              <a:buNone/>
            </a:pPr>
            <a:r>
              <a:rPr lang="id" sz="2000" b="1" u="sng" kern="0" dirty="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Early Detection Strategy:</a:t>
            </a:r>
            <a:endParaRPr lang="en-US" sz="2000" b="1" kern="0" dirty="0">
              <a:solidFill>
                <a:srgbClr val="4C11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2114">
              <a:buClr>
                <a:srgbClr val="000000"/>
              </a:buClr>
              <a:buFont typeface="Arial"/>
              <a:buNone/>
            </a:pPr>
            <a:r>
              <a:rPr lang="id" sz="2000" b="1" kern="0" dirty="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HIV self-testing (HIVST)</a:t>
            </a:r>
            <a:r>
              <a:rPr lang="id" sz="2000" kern="0" dirty="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d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effective intervention to accelerate the rate of HIV case finding.</a:t>
            </a: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defTabSz="912114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81;p30">
            <a:extLst>
              <a:ext uri="{FF2B5EF4-FFF2-40B4-BE49-F238E27FC236}">
                <a16:creationId xmlns:a16="http://schemas.microsoft.com/office/drawing/2014/main" id="{78E5B9BF-AA3A-B642-8483-190EB7577651}"/>
              </a:ext>
            </a:extLst>
          </p:cNvPr>
          <p:cNvSpPr txBox="1"/>
          <p:nvPr/>
        </p:nvSpPr>
        <p:spPr>
          <a:xfrm>
            <a:off x="482279" y="4219222"/>
            <a:ext cx="6522307" cy="192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121297" rIns="121297" bIns="121297" anchor="t" anchorCtr="0">
            <a:spAutoFit/>
          </a:bodyPr>
          <a:lstStyle/>
          <a:p>
            <a:pPr defTabSz="912114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id" sz="2521" b="1" kern="0" dirty="0">
                <a:solidFill>
                  <a:srgbClr val="1F3850"/>
                </a:solidFill>
                <a:latin typeface="Calibri"/>
                <a:ea typeface="Calibri"/>
                <a:cs typeface="Calibri"/>
                <a:sym typeface="Calibri"/>
              </a:rPr>
              <a:t>Imp</a:t>
            </a:r>
            <a:r>
              <a:rPr lang="en-US" sz="2521" b="1" kern="0" dirty="0">
                <a:solidFill>
                  <a:srgbClr val="1F3850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id" sz="2521" b="1" kern="0" dirty="0">
                <a:solidFill>
                  <a:srgbClr val="1F3850"/>
                </a:solidFill>
                <a:latin typeface="Calibri"/>
                <a:ea typeface="Calibri"/>
                <a:cs typeface="Calibri"/>
                <a:sym typeface="Calibri"/>
              </a:rPr>
              <a:t>mentation Research of HIV Community Based Screening </a:t>
            </a:r>
            <a:r>
              <a:rPr lang="id" sz="2786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id" sz="2793" b="1" kern="0" dirty="0">
                <a:solidFill>
                  <a:srgbClr val="741B4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Implementing </a:t>
            </a:r>
            <a:r>
              <a:rPr lang="en-US" sz="2793" b="1" kern="0" dirty="0">
                <a:solidFill>
                  <a:srgbClr val="741B4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Partners</a:t>
            </a:r>
            <a:endParaRPr sz="2793" b="1" kern="0" dirty="0">
              <a:solidFill>
                <a:srgbClr val="741B47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defTabSz="912114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id" sz="1459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59" kern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2114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en-US" sz="1795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Collaboration between the Ministry of Health (MoH) </a:t>
            </a:r>
          </a:p>
          <a:p>
            <a:pPr defTabSz="912114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en-US" sz="1795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Republic of Indonesia and PATH through the </a:t>
            </a:r>
            <a:r>
              <a:rPr lang="en-US" sz="1795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Unitaid</a:t>
            </a:r>
            <a:r>
              <a:rPr lang="en-US" sz="1795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-funded HIV Self-Testing Africa Initiative Project Phase III (STAR III)</a:t>
            </a:r>
            <a:endParaRPr lang="en-US" sz="89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" name="Google Shape;182;p30">
            <a:extLst>
              <a:ext uri="{FF2B5EF4-FFF2-40B4-BE49-F238E27FC236}">
                <a16:creationId xmlns:a16="http://schemas.microsoft.com/office/drawing/2014/main" id="{77BC5E85-D02A-7548-B1FA-717C0ADA4113}"/>
              </a:ext>
            </a:extLst>
          </p:cNvPr>
          <p:cNvGrpSpPr/>
          <p:nvPr/>
        </p:nvGrpSpPr>
        <p:grpSpPr>
          <a:xfrm>
            <a:off x="6733821" y="3860914"/>
            <a:ext cx="3009030" cy="2645438"/>
            <a:chOff x="1358833" y="0"/>
            <a:chExt cx="3451500" cy="3451500"/>
          </a:xfrm>
        </p:grpSpPr>
        <p:sp>
          <p:nvSpPr>
            <p:cNvPr id="30" name="Google Shape;183;p30">
              <a:extLst>
                <a:ext uri="{FF2B5EF4-FFF2-40B4-BE49-F238E27FC236}">
                  <a16:creationId xmlns:a16="http://schemas.microsoft.com/office/drawing/2014/main" id="{F2463558-787F-AB4C-8699-82AD19A38AC2}"/>
                </a:ext>
              </a:extLst>
            </p:cNvPr>
            <p:cNvSpPr/>
            <p:nvPr/>
          </p:nvSpPr>
          <p:spPr>
            <a:xfrm>
              <a:off x="1358833" y="0"/>
              <a:ext cx="3451500" cy="3451500"/>
            </a:xfrm>
            <a:prstGeom prst="diamond">
              <a:avLst/>
            </a:prstGeom>
            <a:solidFill>
              <a:srgbClr val="78909C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121297" tIns="121297" rIns="121297" bIns="121297" anchor="ctr" anchorCtr="0">
              <a:noAutofit/>
            </a:bodyPr>
            <a:lstStyle/>
            <a:p>
              <a:pPr marL="0" marR="0" lvl="0" indent="0" defTabSz="9121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4;p30">
              <a:extLst>
                <a:ext uri="{FF2B5EF4-FFF2-40B4-BE49-F238E27FC236}">
                  <a16:creationId xmlns:a16="http://schemas.microsoft.com/office/drawing/2014/main" id="{0D777306-F1A7-A746-8DBE-12DAC45830BF}"/>
                </a:ext>
              </a:extLst>
            </p:cNvPr>
            <p:cNvSpPr/>
            <p:nvPr/>
          </p:nvSpPr>
          <p:spPr>
            <a:xfrm>
              <a:off x="1688300" y="327878"/>
              <a:ext cx="1346100" cy="1346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78909C">
                  <a:lumMod val="5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297" tIns="121297" rIns="121297" bIns="121297" anchor="ctr" anchorCtr="0">
              <a:noAutofit/>
            </a:bodyPr>
            <a:lstStyle/>
            <a:p>
              <a:pPr marL="0" marR="0" lvl="0" indent="0" defTabSz="9121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5;p30">
              <a:extLst>
                <a:ext uri="{FF2B5EF4-FFF2-40B4-BE49-F238E27FC236}">
                  <a16:creationId xmlns:a16="http://schemas.microsoft.com/office/drawing/2014/main" id="{20B451A9-C9F8-4C44-ACBB-5625F5433CF5}"/>
                </a:ext>
              </a:extLst>
            </p:cNvPr>
            <p:cNvSpPr txBox="1"/>
            <p:nvPr/>
          </p:nvSpPr>
          <p:spPr>
            <a:xfrm>
              <a:off x="1754008" y="393586"/>
              <a:ext cx="1214700" cy="12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907" tIns="85907" rIns="85907" bIns="85907" anchor="ctr" anchorCtr="0">
              <a:noAutofit/>
            </a:bodyPr>
            <a:lstStyle/>
            <a:p>
              <a:pPr marL="0" marR="0" lvl="0" indent="0" algn="ctr" defTabSz="91211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id" sz="1194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Community Distribution Point</a:t>
              </a:r>
              <a:endParaRPr kumimoji="0" sz="1194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6;p30">
              <a:extLst>
                <a:ext uri="{FF2B5EF4-FFF2-40B4-BE49-F238E27FC236}">
                  <a16:creationId xmlns:a16="http://schemas.microsoft.com/office/drawing/2014/main" id="{0A9DD986-9CDC-0648-88E0-43499B6059D9}"/>
                </a:ext>
              </a:extLst>
            </p:cNvPr>
            <p:cNvSpPr/>
            <p:nvPr/>
          </p:nvSpPr>
          <p:spPr>
            <a:xfrm>
              <a:off x="3137870" y="327878"/>
              <a:ext cx="1346100" cy="1346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78909C">
                  <a:lumMod val="5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297" tIns="121297" rIns="121297" bIns="121297" anchor="ctr" anchorCtr="0">
              <a:noAutofit/>
            </a:bodyPr>
            <a:lstStyle/>
            <a:p>
              <a:pPr marL="0" marR="0" lvl="0" indent="0" defTabSz="9121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87;p30">
              <a:extLst>
                <a:ext uri="{FF2B5EF4-FFF2-40B4-BE49-F238E27FC236}">
                  <a16:creationId xmlns:a16="http://schemas.microsoft.com/office/drawing/2014/main" id="{407DF45D-CAE0-DA49-87A9-BAB3EE859AD8}"/>
                </a:ext>
              </a:extLst>
            </p:cNvPr>
            <p:cNvSpPr txBox="1"/>
            <p:nvPr/>
          </p:nvSpPr>
          <p:spPr>
            <a:xfrm>
              <a:off x="3203578" y="393586"/>
              <a:ext cx="1214700" cy="12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907" tIns="85907" rIns="85907" bIns="85907" anchor="ctr" anchorCtr="0">
              <a:noAutofit/>
            </a:bodyPr>
            <a:lstStyle/>
            <a:p>
              <a:pPr marL="0" marR="0" lvl="0" indent="0" algn="ctr" defTabSz="91211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id" sz="1194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Hotspot</a:t>
              </a:r>
              <a:endParaRPr kumimoji="0" sz="119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88;p30">
              <a:extLst>
                <a:ext uri="{FF2B5EF4-FFF2-40B4-BE49-F238E27FC236}">
                  <a16:creationId xmlns:a16="http://schemas.microsoft.com/office/drawing/2014/main" id="{330C5FFC-E6B4-9341-8705-2FA8C666B5F9}"/>
                </a:ext>
              </a:extLst>
            </p:cNvPr>
            <p:cNvSpPr/>
            <p:nvPr/>
          </p:nvSpPr>
          <p:spPr>
            <a:xfrm>
              <a:off x="1688300" y="1777448"/>
              <a:ext cx="1346100" cy="1346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78909C">
                  <a:lumMod val="5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297" tIns="121297" rIns="121297" bIns="121297" anchor="ctr" anchorCtr="0">
              <a:noAutofit/>
            </a:bodyPr>
            <a:lstStyle/>
            <a:p>
              <a:pPr marL="0" marR="0" lvl="0" indent="0" defTabSz="9121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89;p30">
              <a:extLst>
                <a:ext uri="{FF2B5EF4-FFF2-40B4-BE49-F238E27FC236}">
                  <a16:creationId xmlns:a16="http://schemas.microsoft.com/office/drawing/2014/main" id="{6709144E-DC35-E747-B3C4-40D489DFCD63}"/>
                </a:ext>
              </a:extLst>
            </p:cNvPr>
            <p:cNvSpPr txBox="1"/>
            <p:nvPr/>
          </p:nvSpPr>
          <p:spPr>
            <a:xfrm>
              <a:off x="1754008" y="1843156"/>
              <a:ext cx="1214700" cy="12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907" tIns="85907" rIns="85907" bIns="85907" anchor="ctr" anchorCtr="0">
              <a:noAutofit/>
            </a:bodyPr>
            <a:lstStyle/>
            <a:p>
              <a:pPr marL="0" marR="0" lvl="0" indent="0" algn="ctr" defTabSz="91211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id" sz="1194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Workplace</a:t>
              </a:r>
              <a:endParaRPr kumimoji="0" sz="119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0;p30">
              <a:extLst>
                <a:ext uri="{FF2B5EF4-FFF2-40B4-BE49-F238E27FC236}">
                  <a16:creationId xmlns:a16="http://schemas.microsoft.com/office/drawing/2014/main" id="{DA4927AA-191E-F547-9149-6645F59CB3E6}"/>
                </a:ext>
              </a:extLst>
            </p:cNvPr>
            <p:cNvSpPr/>
            <p:nvPr/>
          </p:nvSpPr>
          <p:spPr>
            <a:xfrm>
              <a:off x="3137870" y="1777448"/>
              <a:ext cx="1346100" cy="1346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78909C">
                  <a:lumMod val="5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297" tIns="121297" rIns="121297" bIns="121297" anchor="ctr" anchorCtr="0">
              <a:noAutofit/>
            </a:bodyPr>
            <a:lstStyle/>
            <a:p>
              <a:pPr marL="0" marR="0" lvl="0" indent="0" defTabSz="9121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1;p30">
              <a:extLst>
                <a:ext uri="{FF2B5EF4-FFF2-40B4-BE49-F238E27FC236}">
                  <a16:creationId xmlns:a16="http://schemas.microsoft.com/office/drawing/2014/main" id="{10A96B11-B992-D64E-B91F-5332B518C8EA}"/>
                </a:ext>
              </a:extLst>
            </p:cNvPr>
            <p:cNvSpPr txBox="1"/>
            <p:nvPr/>
          </p:nvSpPr>
          <p:spPr>
            <a:xfrm>
              <a:off x="3203578" y="1843156"/>
              <a:ext cx="1214700" cy="12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907" tIns="85907" rIns="85907" bIns="85907" anchor="ctr" anchorCtr="0">
              <a:noAutofit/>
            </a:bodyPr>
            <a:lstStyle/>
            <a:p>
              <a:pPr marL="0" marR="0" lvl="0" indent="0" algn="ctr" defTabSz="91211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id" sz="1194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Other locations</a:t>
              </a:r>
              <a:endParaRPr kumimoji="0" sz="119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192;p30">
            <a:extLst>
              <a:ext uri="{FF2B5EF4-FFF2-40B4-BE49-F238E27FC236}">
                <a16:creationId xmlns:a16="http://schemas.microsoft.com/office/drawing/2014/main" id="{DF2EB82F-A4BB-0644-A4A9-C5BB8E287561}"/>
              </a:ext>
            </a:extLst>
          </p:cNvPr>
          <p:cNvSpPr txBox="1"/>
          <p:nvPr/>
        </p:nvSpPr>
        <p:spPr>
          <a:xfrm>
            <a:off x="9362319" y="4867766"/>
            <a:ext cx="1901707" cy="73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60633" rIns="121297" bIns="60633" anchor="t" anchorCtr="0">
            <a:spAutoFit/>
          </a:bodyPr>
          <a:lstStyle/>
          <a:p>
            <a:pPr algn="ctr" defTabSz="912114">
              <a:buClr>
                <a:srgbClr val="000000"/>
              </a:buClr>
              <a:buFont typeface="Arial"/>
              <a:buNone/>
            </a:pPr>
            <a:r>
              <a:rPr lang="en-US" sz="1995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Quality management</a:t>
            </a:r>
            <a:endParaRPr sz="1995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93;p30">
            <a:extLst>
              <a:ext uri="{FF2B5EF4-FFF2-40B4-BE49-F238E27FC236}">
                <a16:creationId xmlns:a16="http://schemas.microsoft.com/office/drawing/2014/main" id="{44618030-53D1-BD44-AD63-A7D9BCF3B2F5}"/>
              </a:ext>
            </a:extLst>
          </p:cNvPr>
          <p:cNvSpPr txBox="1"/>
          <p:nvPr/>
        </p:nvSpPr>
        <p:spPr>
          <a:xfrm>
            <a:off x="7071101" y="3737421"/>
            <a:ext cx="2403663" cy="4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60633" rIns="121297" bIns="60633" anchor="t" anchorCtr="0">
            <a:spAutoFit/>
          </a:bodyPr>
          <a:lstStyle/>
          <a:p>
            <a:pPr algn="ctr" defTabSz="912114">
              <a:buClr>
                <a:srgbClr val="000000"/>
              </a:buClr>
              <a:buFont typeface="Arial"/>
              <a:buNone/>
            </a:pPr>
            <a:r>
              <a:rPr lang="id" sz="2123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796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194;p30">
            <a:extLst>
              <a:ext uri="{FF2B5EF4-FFF2-40B4-BE49-F238E27FC236}">
                <a16:creationId xmlns:a16="http://schemas.microsoft.com/office/drawing/2014/main" id="{EFEB1C64-199E-8D4D-A9B9-A4523849DBDF}"/>
              </a:ext>
            </a:extLst>
          </p:cNvPr>
          <p:cNvSpPr txBox="1"/>
          <p:nvPr/>
        </p:nvSpPr>
        <p:spPr>
          <a:xfrm>
            <a:off x="7068482" y="6149298"/>
            <a:ext cx="2403663" cy="4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7" tIns="60633" rIns="121297" bIns="60633" anchor="t" anchorCtr="0">
            <a:spAutoFit/>
          </a:bodyPr>
          <a:lstStyle/>
          <a:p>
            <a:pPr algn="ctr" defTabSz="912114">
              <a:buClr>
                <a:srgbClr val="000000"/>
              </a:buClr>
              <a:buFont typeface="Arial"/>
              <a:buNone/>
            </a:pPr>
            <a:r>
              <a:rPr lang="id" sz="2123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796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BFBCF3-397A-494B-B34B-DBF60B42192B}"/>
              </a:ext>
            </a:extLst>
          </p:cNvPr>
          <p:cNvSpPr txBox="1"/>
          <p:nvPr/>
        </p:nvSpPr>
        <p:spPr>
          <a:xfrm>
            <a:off x="863599" y="2019909"/>
            <a:ext cx="13589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AF3EB8"/>
                </a:solidFill>
              </a:rPr>
              <a:t>95%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0EA710-003A-DA42-A8D3-49C55CABF267}"/>
              </a:ext>
            </a:extLst>
          </p:cNvPr>
          <p:cNvSpPr txBox="1"/>
          <p:nvPr/>
        </p:nvSpPr>
        <p:spPr>
          <a:xfrm>
            <a:off x="2565399" y="2019909"/>
            <a:ext cx="13589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AF3EB8"/>
                </a:solidFill>
              </a:rPr>
              <a:t>95%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937658-79D6-F54E-8E16-08B3918C48B0}"/>
              </a:ext>
            </a:extLst>
          </p:cNvPr>
          <p:cNvSpPr txBox="1"/>
          <p:nvPr/>
        </p:nvSpPr>
        <p:spPr>
          <a:xfrm>
            <a:off x="4292599" y="2019909"/>
            <a:ext cx="13589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AF3EB8"/>
                </a:solidFill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67245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9;p31">
            <a:extLst>
              <a:ext uri="{FF2B5EF4-FFF2-40B4-BE49-F238E27FC236}">
                <a16:creationId xmlns:a16="http://schemas.microsoft.com/office/drawing/2014/main" id="{CA3FE3B2-F248-E845-A596-13CD68762492}"/>
              </a:ext>
            </a:extLst>
          </p:cNvPr>
          <p:cNvSpPr txBox="1"/>
          <p:nvPr/>
        </p:nvSpPr>
        <p:spPr>
          <a:xfrm>
            <a:off x="305550" y="1622910"/>
            <a:ext cx="5349533" cy="816526"/>
          </a:xfrm>
          <a:prstGeom prst="roundRect">
            <a:avLst/>
          </a:prstGeom>
          <a:solidFill>
            <a:srgbClr val="E4E9EB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marL="119699"/>
            <a:r>
              <a:rPr lang="id" sz="3200" b="1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  <a:endParaRPr sz="3200" b="1" dirty="0">
              <a:solidFill>
                <a:schemeClr val="accent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Google Shape;200;p31">
            <a:extLst>
              <a:ext uri="{FF2B5EF4-FFF2-40B4-BE49-F238E27FC236}">
                <a16:creationId xmlns:a16="http://schemas.microsoft.com/office/drawing/2014/main" id="{9384275F-9A21-B240-A7DE-81C8E99C9A3F}"/>
              </a:ext>
            </a:extLst>
          </p:cNvPr>
          <p:cNvSpPr txBox="1"/>
          <p:nvPr/>
        </p:nvSpPr>
        <p:spPr>
          <a:xfrm>
            <a:off x="5719985" y="384230"/>
            <a:ext cx="6321123" cy="680318"/>
          </a:xfrm>
          <a:prstGeom prst="roundRect">
            <a:avLst/>
          </a:prstGeom>
          <a:solidFill>
            <a:srgbClr val="E4E9EB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marR="230597"/>
            <a:r>
              <a:rPr lang="id" sz="2400" b="1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Research Questions:</a:t>
            </a:r>
            <a:endParaRPr sz="2400" b="1" dirty="0">
              <a:solidFill>
                <a:schemeClr val="accent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Google Shape;201;p31">
            <a:extLst>
              <a:ext uri="{FF2B5EF4-FFF2-40B4-BE49-F238E27FC236}">
                <a16:creationId xmlns:a16="http://schemas.microsoft.com/office/drawing/2014/main" id="{88056DAE-5955-E44B-BE25-B43F23864DEB}"/>
              </a:ext>
            </a:extLst>
          </p:cNvPr>
          <p:cNvSpPr/>
          <p:nvPr/>
        </p:nvSpPr>
        <p:spPr>
          <a:xfrm>
            <a:off x="453511" y="4369689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id" sz="2479" b="1">
                <a:solidFill>
                  <a:schemeClr val="lt1"/>
                </a:solidFill>
              </a:rPr>
              <a:t>2</a:t>
            </a:r>
            <a:endParaRPr sz="2479" b="1">
              <a:solidFill>
                <a:schemeClr val="lt1"/>
              </a:solidFill>
            </a:endParaRPr>
          </a:p>
        </p:txBody>
      </p:sp>
      <p:sp>
        <p:nvSpPr>
          <p:cNvPr id="7" name="Google Shape;203;p31">
            <a:extLst>
              <a:ext uri="{FF2B5EF4-FFF2-40B4-BE49-F238E27FC236}">
                <a16:creationId xmlns:a16="http://schemas.microsoft.com/office/drawing/2014/main" id="{C1BF9D50-3BF8-BD4B-AE40-5E93BBC52258}"/>
              </a:ext>
            </a:extLst>
          </p:cNvPr>
          <p:cNvSpPr txBox="1"/>
          <p:nvPr/>
        </p:nvSpPr>
        <p:spPr>
          <a:xfrm>
            <a:off x="295837" y="2454870"/>
            <a:ext cx="5424148" cy="85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r>
              <a:rPr lang="id" sz="1995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evaluation will focus on three (3) sets of issues:</a:t>
            </a:r>
            <a:endParaRPr sz="2394" u="sng" dirty="0"/>
          </a:p>
        </p:txBody>
      </p:sp>
      <p:sp>
        <p:nvSpPr>
          <p:cNvPr id="8" name="Google Shape;205;p31">
            <a:extLst>
              <a:ext uri="{FF2B5EF4-FFF2-40B4-BE49-F238E27FC236}">
                <a16:creationId xmlns:a16="http://schemas.microsoft.com/office/drawing/2014/main" id="{C278E418-8CE9-7449-9A49-D5BCE957186A}"/>
              </a:ext>
            </a:extLst>
          </p:cNvPr>
          <p:cNvSpPr/>
          <p:nvPr/>
        </p:nvSpPr>
        <p:spPr>
          <a:xfrm>
            <a:off x="453512" y="3326912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id" sz="2479" b="1">
                <a:solidFill>
                  <a:schemeClr val="lt1"/>
                </a:solidFill>
              </a:rPr>
              <a:t>1</a:t>
            </a:r>
            <a:endParaRPr sz="2479" b="1">
              <a:solidFill>
                <a:schemeClr val="lt1"/>
              </a:solidFill>
            </a:endParaRPr>
          </a:p>
        </p:txBody>
      </p:sp>
      <p:sp>
        <p:nvSpPr>
          <p:cNvPr id="9" name="Google Shape;206;p31">
            <a:extLst>
              <a:ext uri="{FF2B5EF4-FFF2-40B4-BE49-F238E27FC236}">
                <a16:creationId xmlns:a16="http://schemas.microsoft.com/office/drawing/2014/main" id="{803EADF0-EBC8-DD42-BC4E-1C4238B121C3}"/>
              </a:ext>
            </a:extLst>
          </p:cNvPr>
          <p:cNvSpPr txBox="1"/>
          <p:nvPr/>
        </p:nvSpPr>
        <p:spPr>
          <a:xfrm>
            <a:off x="1103833" y="3223165"/>
            <a:ext cx="4506823" cy="712667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>
              <a:lnSpc>
                <a:spcPct val="106000"/>
              </a:lnSpc>
              <a:spcBef>
                <a:spcPts val="399"/>
              </a:spcBef>
              <a:spcAft>
                <a:spcPts val="798"/>
              </a:spcAft>
            </a:pPr>
            <a:r>
              <a:rPr lang="id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kit distribution patterns and results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07;p31">
            <a:extLst>
              <a:ext uri="{FF2B5EF4-FFF2-40B4-BE49-F238E27FC236}">
                <a16:creationId xmlns:a16="http://schemas.microsoft.com/office/drawing/2014/main" id="{7D9DD269-5046-7849-8347-D345755AC1F7}"/>
              </a:ext>
            </a:extLst>
          </p:cNvPr>
          <p:cNvSpPr txBox="1"/>
          <p:nvPr/>
        </p:nvSpPr>
        <p:spPr>
          <a:xfrm>
            <a:off x="1103833" y="4103611"/>
            <a:ext cx="4506823" cy="1254092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>
              <a:lnSpc>
                <a:spcPct val="106000"/>
              </a:lnSpc>
              <a:spcBef>
                <a:spcPts val="399"/>
              </a:spcBef>
              <a:spcAft>
                <a:spcPts val="798"/>
              </a:spcAft>
            </a:pPr>
            <a:r>
              <a:rPr lang="id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Linkage of HIV CBS with confirmatory testing at the health facility, and initiation of antiretroviral therapy (ART)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2;p31">
            <a:extLst>
              <a:ext uri="{FF2B5EF4-FFF2-40B4-BE49-F238E27FC236}">
                <a16:creationId xmlns:a16="http://schemas.microsoft.com/office/drawing/2014/main" id="{3B5075D0-451F-DC44-8CDC-B4C9A7F14EA0}"/>
              </a:ext>
            </a:extLst>
          </p:cNvPr>
          <p:cNvSpPr txBox="1"/>
          <p:nvPr/>
        </p:nvSpPr>
        <p:spPr>
          <a:xfrm>
            <a:off x="5583784" y="1505384"/>
            <a:ext cx="6457323" cy="5074092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 marL="359099" indent="-212599" algn="just">
              <a:lnSpc>
                <a:spcPct val="106000"/>
              </a:lnSpc>
              <a:spcBef>
                <a:spcPts val="399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id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distribution models, modalities, and modes were used to reach different targeted sub-populations?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099" indent="-212599" algn="just">
              <a:lnSpc>
                <a:spcPct val="106000"/>
              </a:lnSpc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id" sz="15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How</a:t>
            </a:r>
            <a:r>
              <a:rPr lang="id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effective was CBS in detecting previously undetected HIV infections?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099" indent="-212599" algn="just">
              <a:lnSpc>
                <a:spcPct val="106000"/>
              </a:lnSpc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id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what extent do persons with reactive CBS tests go on to receive confirmatory HIV tests at health facilities?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099" algn="just">
              <a:lnSpc>
                <a:spcPct val="106999"/>
              </a:lnSpc>
            </a:pPr>
            <a:r>
              <a:rPr lang="id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Sub-question: Does the degree of linkage between CBS and confirmatory HIV testing vary by distribution model or target sub-population?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6075" indent="-227013" algn="just">
              <a:lnSpc>
                <a:spcPct val="106000"/>
              </a:lnSpc>
              <a:spcBef>
                <a:spcPts val="399"/>
              </a:spcBef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id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ART initiation rate among HIV-positive cases identified initially via CBS?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099" algn="just">
              <a:lnSpc>
                <a:spcPct val="106999"/>
              </a:lnSpc>
            </a:pPr>
            <a:r>
              <a:rPr lang="id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Sub-question: Does the ART initiation vary by distribution model or target sub-population?</a:t>
            </a:r>
          </a:p>
          <a:p>
            <a:pPr marL="346075" indent="-200025" algn="just">
              <a:lnSpc>
                <a:spcPct val="106000"/>
              </a:lnSpc>
              <a:spcBef>
                <a:spcPts val="399"/>
              </a:spcBef>
              <a:buClr>
                <a:srgbClr val="000000"/>
              </a:buClr>
              <a:buSzPct val="100000"/>
              <a:buFont typeface="+mj-lt"/>
              <a:buAutoNum type="arabicPeriod" startAt="5"/>
            </a:pPr>
            <a:r>
              <a:rPr lang="en-US" sz="15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 levels of acceptance of and consumer satisfaction with CBS?</a:t>
            </a:r>
          </a:p>
          <a:p>
            <a:pPr marL="359099" algn="just">
              <a:lnSpc>
                <a:spcPct val="106999"/>
              </a:lnSpc>
              <a:buClr>
                <a:srgbClr val="000000"/>
              </a:buClr>
            </a:pPr>
            <a:r>
              <a:rPr lang="en-US" sz="15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Sub-question: Do levels acceptance and consumer satisfaction vary by  distribution model or target sub-population?</a:t>
            </a:r>
          </a:p>
          <a:p>
            <a:pPr marL="346075" indent="-200025" algn="just">
              <a:lnSpc>
                <a:spcPct val="106000"/>
              </a:lnSpc>
              <a:spcBef>
                <a:spcPts val="399"/>
              </a:spcBef>
              <a:buClr>
                <a:srgbClr val="000000"/>
              </a:buClr>
              <a:buSzPct val="100000"/>
              <a:buFont typeface="+mj-lt"/>
              <a:buAutoNum type="arabicPeriod" startAt="6"/>
            </a:pPr>
            <a:r>
              <a:rPr lang="en-US" sz="15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what extent are CBS clients willing to pay for CBS test kits in the future?</a:t>
            </a:r>
          </a:p>
          <a:p>
            <a:pPr marL="359099" algn="just">
              <a:lnSpc>
                <a:spcPct val="106999"/>
              </a:lnSpc>
              <a:buClr>
                <a:srgbClr val="000000"/>
              </a:buClr>
            </a:pPr>
            <a:r>
              <a:rPr lang="en-US" sz="15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Sub-question: Does willingness to pay vary by distribution model or target sub-population?</a:t>
            </a:r>
          </a:p>
          <a:p>
            <a:pPr marL="359099" algn="just">
              <a:lnSpc>
                <a:spcPct val="106999"/>
              </a:lnSpc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210;p31">
            <a:extLst>
              <a:ext uri="{FF2B5EF4-FFF2-40B4-BE49-F238E27FC236}">
                <a16:creationId xmlns:a16="http://schemas.microsoft.com/office/drawing/2014/main" id="{16869C69-CBE4-E44A-980C-F112918AA792}"/>
              </a:ext>
            </a:extLst>
          </p:cNvPr>
          <p:cNvCxnSpPr/>
          <p:nvPr/>
        </p:nvCxnSpPr>
        <p:spPr>
          <a:xfrm>
            <a:off x="5679489" y="384230"/>
            <a:ext cx="7980" cy="627723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Google Shape;205;p31">
            <a:extLst>
              <a:ext uri="{FF2B5EF4-FFF2-40B4-BE49-F238E27FC236}">
                <a16:creationId xmlns:a16="http://schemas.microsoft.com/office/drawing/2014/main" id="{581DFCC1-F4BA-3A4D-8B86-B7C76320CB9E}"/>
              </a:ext>
            </a:extLst>
          </p:cNvPr>
          <p:cNvSpPr/>
          <p:nvPr/>
        </p:nvSpPr>
        <p:spPr>
          <a:xfrm>
            <a:off x="453511" y="5638907"/>
            <a:ext cx="516319" cy="532280"/>
          </a:xfrm>
          <a:prstGeom prst="ellipse">
            <a:avLst/>
          </a:prstGeom>
          <a:solidFill>
            <a:srgbClr val="1F385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id" sz="2479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</a:t>
            </a:r>
            <a:endParaRPr sz="2479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08;p31">
            <a:extLst>
              <a:ext uri="{FF2B5EF4-FFF2-40B4-BE49-F238E27FC236}">
                <a16:creationId xmlns:a16="http://schemas.microsoft.com/office/drawing/2014/main" id="{9CFABA9B-09CF-2B4B-85D5-2DEF0F890BDE}"/>
              </a:ext>
            </a:extLst>
          </p:cNvPr>
          <p:cNvSpPr txBox="1"/>
          <p:nvPr/>
        </p:nvSpPr>
        <p:spPr>
          <a:xfrm>
            <a:off x="1068980" y="5493778"/>
            <a:ext cx="4506823" cy="983380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598" tIns="121598" rIns="121598" bIns="121598" anchor="t" anchorCtr="0">
            <a:spAutoFit/>
          </a:bodyPr>
          <a:lstStyle/>
          <a:p>
            <a:pPr>
              <a:lnSpc>
                <a:spcPct val="106000"/>
              </a:lnSpc>
              <a:spcBef>
                <a:spcPts val="399"/>
              </a:spcBef>
              <a:spcAft>
                <a:spcPts val="798"/>
              </a:spcAft>
              <a:buClr>
                <a:srgbClr val="000000"/>
              </a:buClr>
            </a:pPr>
            <a:r>
              <a:rPr lang="id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Acceptability of/consumer satisfaction with HIV CBS and willingness to pay for CBS</a:t>
            </a:r>
            <a:endParaRPr sz="15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80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5F54-71E8-6541-877E-28F135AA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823" y="429407"/>
            <a:ext cx="9640891" cy="790575"/>
          </a:xfrm>
          <a:prstGeom prst="roundRect">
            <a:avLst/>
          </a:prstGeom>
          <a:solidFill>
            <a:srgbClr val="EDF1F2"/>
          </a:solidFill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en-US" sz="2400" dirty="0"/>
              <a:t>Methods</a:t>
            </a:r>
          </a:p>
        </p:txBody>
      </p:sp>
      <p:grpSp>
        <p:nvGrpSpPr>
          <p:cNvPr id="3" name="Google Shape;226;p33">
            <a:extLst>
              <a:ext uri="{FF2B5EF4-FFF2-40B4-BE49-F238E27FC236}">
                <a16:creationId xmlns:a16="http://schemas.microsoft.com/office/drawing/2014/main" id="{4A6173A2-1FC8-4841-ABFC-D9E61850370E}"/>
              </a:ext>
            </a:extLst>
          </p:cNvPr>
          <p:cNvGrpSpPr/>
          <p:nvPr/>
        </p:nvGrpSpPr>
        <p:grpSpPr>
          <a:xfrm>
            <a:off x="127589" y="1677382"/>
            <a:ext cx="2721629" cy="4142655"/>
            <a:chOff x="1126863" y="2013875"/>
            <a:chExt cx="1835416" cy="1569600"/>
          </a:xfrm>
          <a:solidFill>
            <a:schemeClr val="accent3">
              <a:lumMod val="75000"/>
            </a:schemeClr>
          </a:solidFill>
        </p:grpSpPr>
        <p:sp>
          <p:nvSpPr>
            <p:cNvPr id="4" name="Google Shape;227;p33">
              <a:extLst>
                <a:ext uri="{FF2B5EF4-FFF2-40B4-BE49-F238E27FC236}">
                  <a16:creationId xmlns:a16="http://schemas.microsoft.com/office/drawing/2014/main" id="{0ADAEF5F-308B-4E4E-B1FC-39EA5FE4C1B2}"/>
                </a:ext>
              </a:extLst>
            </p:cNvPr>
            <p:cNvSpPr/>
            <p:nvPr/>
          </p:nvSpPr>
          <p:spPr>
            <a:xfrm>
              <a:off x="1126863" y="2013875"/>
              <a:ext cx="1835416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800"/>
            </a:p>
          </p:txBody>
        </p:sp>
        <p:sp>
          <p:nvSpPr>
            <p:cNvPr id="5" name="Google Shape;228;p33">
              <a:extLst>
                <a:ext uri="{FF2B5EF4-FFF2-40B4-BE49-F238E27FC236}">
                  <a16:creationId xmlns:a16="http://schemas.microsoft.com/office/drawing/2014/main" id="{16BFCBB5-E896-D345-99DF-9EABDC8DF6D2}"/>
                </a:ext>
              </a:extLst>
            </p:cNvPr>
            <p:cNvSpPr txBox="1"/>
            <p:nvPr/>
          </p:nvSpPr>
          <p:spPr>
            <a:xfrm>
              <a:off x="1277033" y="2064775"/>
              <a:ext cx="1469953" cy="222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598" tIns="121598" rIns="121598" bIns="121598" anchor="t" anchorCtr="0">
              <a:noAutofit/>
            </a:bodyPr>
            <a:lstStyle/>
            <a:p>
              <a:r>
                <a:rPr lang="id" sz="16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Evaluation of HIV CBS linkage to care services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29;p33">
              <a:extLst>
                <a:ext uri="{FF2B5EF4-FFF2-40B4-BE49-F238E27FC236}">
                  <a16:creationId xmlns:a16="http://schemas.microsoft.com/office/drawing/2014/main" id="{E6DCED13-DB57-3842-ABBF-17756BEE6FA3}"/>
                </a:ext>
              </a:extLst>
            </p:cNvPr>
            <p:cNvSpPr txBox="1"/>
            <p:nvPr/>
          </p:nvSpPr>
          <p:spPr>
            <a:xfrm>
              <a:off x="1220321" y="2385474"/>
              <a:ext cx="1648500" cy="117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598" tIns="121598" rIns="121598" bIns="121598" anchor="t" anchorCtr="0">
              <a:noAutofit/>
            </a:bodyPr>
            <a:lstStyle/>
            <a:p>
              <a:pPr marL="239399" indent="-221045">
                <a:lnSpc>
                  <a:spcPct val="115000"/>
                </a:lnSpc>
                <a:buClr>
                  <a:srgbClr val="FFFFFF"/>
                </a:buClr>
                <a:buSzPts val="1200"/>
                <a:buFont typeface="Calibri"/>
                <a:buChar char="-"/>
              </a:pPr>
              <a:r>
                <a:rPr lang="id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 longitudinal, observational design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39399" indent="-221045">
                <a:lnSpc>
                  <a:spcPct val="115000"/>
                </a:lnSpc>
                <a:buClr>
                  <a:srgbClr val="FFFFFF"/>
                </a:buClr>
                <a:buSzPts val="1200"/>
                <a:buFont typeface="Calibri"/>
                <a:buChar char="-"/>
              </a:pPr>
              <a:r>
                <a:rPr lang="id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Data collection using SIHA CBS from implementing partners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39399" indent="-221045">
                <a:lnSpc>
                  <a:spcPct val="115000"/>
                </a:lnSpc>
                <a:buClr>
                  <a:srgbClr val="FFFFFF"/>
                </a:buClr>
                <a:buSzPts val="1200"/>
                <a:buFont typeface="Calibri"/>
                <a:buChar char="-"/>
              </a:pPr>
              <a:r>
                <a:rPr lang="id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Documentation of </a:t>
              </a:r>
              <a:r>
                <a:rPr lang="id" sz="1600" b="1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(1) Test kit distribution</a:t>
              </a:r>
              <a:r>
                <a:rPr lang="id" sz="1600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d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and </a:t>
              </a:r>
              <a:r>
                <a:rPr lang="id" sz="1600" b="1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(2) community screening outcomes</a:t>
              </a:r>
              <a:endParaRPr sz="16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1C356FB-6587-644A-A82A-DDF3108612BA}"/>
              </a:ext>
            </a:extLst>
          </p:cNvPr>
          <p:cNvSpPr/>
          <p:nvPr/>
        </p:nvSpPr>
        <p:spPr>
          <a:xfrm>
            <a:off x="7346972" y="5224339"/>
            <a:ext cx="3273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of Data in The Evaluation Study</a:t>
            </a:r>
            <a:r>
              <a:rPr lang="en-US" sz="1600" b="1" dirty="0"/>
              <a:t>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A580494-9AF3-1A4B-A83D-DE91C423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24" y="2070233"/>
            <a:ext cx="6318312" cy="3154106"/>
          </a:xfrm>
          <a:prstGeom prst="rect">
            <a:avLst/>
          </a:prstGeom>
        </p:spPr>
      </p:pic>
      <p:sp>
        <p:nvSpPr>
          <p:cNvPr id="10" name="Google Shape;225;p33">
            <a:extLst>
              <a:ext uri="{FF2B5EF4-FFF2-40B4-BE49-F238E27FC236}">
                <a16:creationId xmlns:a16="http://schemas.microsoft.com/office/drawing/2014/main" id="{85CB557B-DE11-744C-A4AB-ADE50BEB3A3B}"/>
              </a:ext>
            </a:extLst>
          </p:cNvPr>
          <p:cNvSpPr/>
          <p:nvPr/>
        </p:nvSpPr>
        <p:spPr>
          <a:xfrm rot="10800000" flipH="1">
            <a:off x="2858834" y="1677380"/>
            <a:ext cx="2709454" cy="4142655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231;p33">
            <a:extLst>
              <a:ext uri="{FF2B5EF4-FFF2-40B4-BE49-F238E27FC236}">
                <a16:creationId xmlns:a16="http://schemas.microsoft.com/office/drawing/2014/main" id="{1811C6F7-AD80-A445-9FC6-266BD0292A16}"/>
              </a:ext>
            </a:extLst>
          </p:cNvPr>
          <p:cNvSpPr txBox="1"/>
          <p:nvPr/>
        </p:nvSpPr>
        <p:spPr>
          <a:xfrm>
            <a:off x="2987801" y="1818494"/>
            <a:ext cx="2664582" cy="83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r>
              <a:rPr lang="id" sz="1596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Survey of consumer satisfaction &amp; willingness to pay</a:t>
            </a:r>
            <a:endParaRPr sz="1596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32;p33">
            <a:extLst>
              <a:ext uri="{FF2B5EF4-FFF2-40B4-BE49-F238E27FC236}">
                <a16:creationId xmlns:a16="http://schemas.microsoft.com/office/drawing/2014/main" id="{8F3B6860-EBAC-5B46-8611-712F912C94BB}"/>
              </a:ext>
            </a:extLst>
          </p:cNvPr>
          <p:cNvSpPr txBox="1"/>
          <p:nvPr/>
        </p:nvSpPr>
        <p:spPr>
          <a:xfrm>
            <a:off x="2794729" y="2657646"/>
            <a:ext cx="2773559" cy="31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239399" indent="-221045">
              <a:lnSpc>
                <a:spcPct val="115000"/>
              </a:lnSpc>
              <a:buClr>
                <a:srgbClr val="FFFFFF"/>
              </a:buClr>
              <a:buSzPts val="1200"/>
              <a:buFont typeface="Calibri"/>
              <a:buChar char="-"/>
            </a:pPr>
            <a:r>
              <a:rPr lang="id" sz="15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Assessed client satisfaction with HIV CBS services and willingness to pay by </a:t>
            </a:r>
            <a:r>
              <a:rPr lang="id" sz="1596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online survey</a:t>
            </a:r>
            <a:endParaRPr sz="1596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99" indent="-221045">
              <a:lnSpc>
                <a:spcPct val="115000"/>
              </a:lnSpc>
              <a:buClr>
                <a:srgbClr val="FFFFFF"/>
              </a:buClr>
              <a:buSzPts val="1200"/>
              <a:buFont typeface="Calibri"/>
              <a:buChar char="-"/>
            </a:pPr>
            <a:r>
              <a:rPr lang="id" sz="15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Targeted sample was 10% of 80,000 test kits</a:t>
            </a:r>
            <a:endParaRPr sz="1596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99" indent="-221045">
              <a:lnSpc>
                <a:spcPct val="115000"/>
              </a:lnSpc>
              <a:buClr>
                <a:srgbClr val="FFFFFF"/>
              </a:buClr>
              <a:buSzPts val="1200"/>
              <a:buFont typeface="Calibri"/>
              <a:buChar char="-"/>
            </a:pPr>
            <a:r>
              <a:rPr lang="id" sz="15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Survey </a:t>
            </a:r>
            <a:r>
              <a:rPr lang="id" sz="1596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response rates were quite low</a:t>
            </a:r>
            <a:r>
              <a:rPr lang="id" sz="15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5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d" sz="15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final sample size was </a:t>
            </a:r>
            <a:r>
              <a:rPr lang="id" sz="1596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1,799</a:t>
            </a:r>
            <a:endParaRPr sz="1596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FA642-E853-814D-8661-57121E7D759A}"/>
              </a:ext>
            </a:extLst>
          </p:cNvPr>
          <p:cNvSpPr txBox="1"/>
          <p:nvPr/>
        </p:nvSpPr>
        <p:spPr>
          <a:xfrm>
            <a:off x="7741470" y="2057482"/>
            <a:ext cx="209099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HIV CBS Services</a:t>
            </a:r>
          </a:p>
          <a:p>
            <a:pPr algn="ctr"/>
            <a:r>
              <a:rPr lang="en-US" sz="1100" dirty="0"/>
              <a:t>&amp;</a:t>
            </a:r>
            <a:br>
              <a:rPr lang="en-US" sz="1100" dirty="0"/>
            </a:br>
            <a:r>
              <a:rPr lang="en-US" sz="1100" dirty="0"/>
              <a:t>Export Data to SIHA 2.0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B384D-8570-FD48-B334-139134479851}"/>
              </a:ext>
            </a:extLst>
          </p:cNvPr>
          <p:cNvSpPr txBox="1"/>
          <p:nvPr/>
        </p:nvSpPr>
        <p:spPr>
          <a:xfrm>
            <a:off x="7735183" y="4583770"/>
            <a:ext cx="20909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Download Event Data (CSV Files)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BBEEE-BCBD-174F-B41C-468E432B1A65}"/>
              </a:ext>
            </a:extLst>
          </p:cNvPr>
          <p:cNvSpPr txBox="1"/>
          <p:nvPr/>
        </p:nvSpPr>
        <p:spPr>
          <a:xfrm>
            <a:off x="6949440" y="3121892"/>
            <a:ext cx="12859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Recording and Reporting </a:t>
            </a:r>
          </a:p>
          <a:p>
            <a:pPr algn="ctr"/>
            <a:r>
              <a:rPr lang="en-US" sz="1050" dirty="0"/>
              <a:t>HIV CBS Data Services</a:t>
            </a:r>
          </a:p>
        </p:txBody>
      </p:sp>
    </p:spTree>
    <p:extLst>
      <p:ext uri="{BB962C8B-B14F-4D97-AF65-F5344CB8AC3E}">
        <p14:creationId xmlns:p14="http://schemas.microsoft.com/office/powerpoint/2010/main" val="163896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BB2640-9CA6-DF49-8B72-9988DB783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58311"/>
              </p:ext>
            </p:extLst>
          </p:nvPr>
        </p:nvGraphicFramePr>
        <p:xfrm>
          <a:off x="5268552" y="2041761"/>
          <a:ext cx="6293434" cy="277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DB5AD6DB-B87F-3944-9848-99D5A2DFE807}"/>
              </a:ext>
            </a:extLst>
          </p:cNvPr>
          <p:cNvSpPr txBox="1">
            <a:spLocks/>
          </p:cNvSpPr>
          <p:nvPr/>
        </p:nvSpPr>
        <p:spPr>
          <a:xfrm>
            <a:off x="2057400" y="189858"/>
            <a:ext cx="9690100" cy="911064"/>
          </a:xfrm>
          <a:prstGeom prst="roundRect">
            <a:avLst/>
          </a:prstGeom>
          <a:solidFill>
            <a:srgbClr val="EDF1F2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Distribution of test kits</a:t>
            </a:r>
            <a:br>
              <a:rPr lang="en-US" dirty="0"/>
            </a:br>
            <a:r>
              <a:rPr lang="en-US" dirty="0"/>
              <a:t>Number of test kits used: 36,616</a:t>
            </a:r>
          </a:p>
        </p:txBody>
      </p:sp>
      <p:pic>
        <p:nvPicPr>
          <p:cNvPr id="4" name="Picture 6" descr="Transgender icon Royalty Free Vector Image - VectorStock">
            <a:extLst>
              <a:ext uri="{FF2B5EF4-FFF2-40B4-BE49-F238E27FC236}">
                <a16:creationId xmlns:a16="http://schemas.microsoft.com/office/drawing/2014/main" id="{0C899C7E-7DF1-534E-8206-77576E650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/>
        </p:blipFill>
        <p:spPr bwMode="auto">
          <a:xfrm>
            <a:off x="533581" y="1713996"/>
            <a:ext cx="4297119" cy="406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BC55A-3998-F14C-980D-6E76E50045BB}"/>
              </a:ext>
            </a:extLst>
          </p:cNvPr>
          <p:cNvSpPr txBox="1"/>
          <p:nvPr/>
        </p:nvSpPr>
        <p:spPr>
          <a:xfrm>
            <a:off x="3631819" y="562358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9D5E9-8160-A745-BC7B-DF424BAD0F3E}"/>
              </a:ext>
            </a:extLst>
          </p:cNvPr>
          <p:cNvSpPr txBox="1"/>
          <p:nvPr/>
        </p:nvSpPr>
        <p:spPr>
          <a:xfrm>
            <a:off x="777215" y="5623587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91.9%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C239D-571E-6149-A4DD-3C930F3732C9}"/>
              </a:ext>
            </a:extLst>
          </p:cNvPr>
          <p:cNvSpPr txBox="1"/>
          <p:nvPr/>
        </p:nvSpPr>
        <p:spPr>
          <a:xfrm>
            <a:off x="2238749" y="562358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3.8%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35EF63-57C1-EB4E-8830-BC03DB648B1E}"/>
              </a:ext>
            </a:extLst>
          </p:cNvPr>
          <p:cNvSpPr/>
          <p:nvPr/>
        </p:nvSpPr>
        <p:spPr>
          <a:xfrm>
            <a:off x="414337" y="1472607"/>
            <a:ext cx="4641078" cy="4919183"/>
          </a:xfrm>
          <a:prstGeom prst="rect">
            <a:avLst/>
          </a:prstGeom>
          <a:noFill/>
          <a:ln>
            <a:solidFill>
              <a:srgbClr val="1F3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847C5-A83F-DF4A-B5BE-C2B04BAA1E85}"/>
              </a:ext>
            </a:extLst>
          </p:cNvPr>
          <p:cNvSpPr/>
          <p:nvPr/>
        </p:nvSpPr>
        <p:spPr>
          <a:xfrm>
            <a:off x="5204896" y="1472607"/>
            <a:ext cx="6542604" cy="4919184"/>
          </a:xfrm>
          <a:prstGeom prst="rect">
            <a:avLst/>
          </a:prstGeom>
          <a:noFill/>
          <a:ln>
            <a:solidFill>
              <a:srgbClr val="1F3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86E24-9780-3049-9E54-475D43566346}"/>
              </a:ext>
            </a:extLst>
          </p:cNvPr>
          <p:cNvSpPr txBox="1"/>
          <p:nvPr/>
        </p:nvSpPr>
        <p:spPr>
          <a:xfrm>
            <a:off x="523464" y="1601551"/>
            <a:ext cx="1393330" cy="379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By Gender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D3DC4-2B14-6640-B7E4-0872EA3EC56D}"/>
              </a:ext>
            </a:extLst>
          </p:cNvPr>
          <p:cNvSpPr txBox="1"/>
          <p:nvPr/>
        </p:nvSpPr>
        <p:spPr>
          <a:xfrm>
            <a:off x="5268552" y="1567581"/>
            <a:ext cx="1008609" cy="379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By Age</a:t>
            </a:r>
          </a:p>
        </p:txBody>
      </p:sp>
      <p:pic>
        <p:nvPicPr>
          <p:cNvPr id="12" name="Picture 2" descr="Download HD Age Png - Age Group Icon Transparent PNG Image - NicePNG.com">
            <a:extLst>
              <a:ext uri="{FF2B5EF4-FFF2-40B4-BE49-F238E27FC236}">
                <a16:creationId xmlns:a16="http://schemas.microsoft.com/office/drawing/2014/main" id="{A4852E3C-B507-F74C-B0B6-C3043C9D3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7" r="56077"/>
          <a:stretch/>
        </p:blipFill>
        <p:spPr bwMode="auto">
          <a:xfrm>
            <a:off x="6391709" y="4769870"/>
            <a:ext cx="472739" cy="14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HD Age Png - Age Group Icon Transparent PNG Image - NicePNG.com">
            <a:extLst>
              <a:ext uri="{FF2B5EF4-FFF2-40B4-BE49-F238E27FC236}">
                <a16:creationId xmlns:a16="http://schemas.microsoft.com/office/drawing/2014/main" id="{65F0E76D-55B7-A940-8D10-96D87DCCF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r="27525"/>
          <a:stretch/>
        </p:blipFill>
        <p:spPr bwMode="auto">
          <a:xfrm>
            <a:off x="8304342" y="4769870"/>
            <a:ext cx="571050" cy="14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HD Age Png - Age Group Icon Transparent PNG Image - NicePNG.com">
            <a:extLst>
              <a:ext uri="{FF2B5EF4-FFF2-40B4-BE49-F238E27FC236}">
                <a16:creationId xmlns:a16="http://schemas.microsoft.com/office/drawing/2014/main" id="{6451D290-5FC1-6241-94EE-038D11258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5" t="-1832" r="-2040" b="-1341"/>
          <a:stretch/>
        </p:blipFill>
        <p:spPr bwMode="auto">
          <a:xfrm>
            <a:off x="10093607" y="4769870"/>
            <a:ext cx="636743" cy="14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5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98753-2CDE-3649-BEBF-4B287F0C952C}"/>
              </a:ext>
            </a:extLst>
          </p:cNvPr>
          <p:cNvCxnSpPr>
            <a:cxnSpLocks/>
          </p:cNvCxnSpPr>
          <p:nvPr/>
        </p:nvCxnSpPr>
        <p:spPr>
          <a:xfrm>
            <a:off x="5833394" y="940665"/>
            <a:ext cx="4114170" cy="528999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76D290C-5A9E-A449-A5CB-4AC4E7096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399684"/>
              </p:ext>
            </p:extLst>
          </p:nvPr>
        </p:nvGraphicFramePr>
        <p:xfrm>
          <a:off x="6933324" y="1219201"/>
          <a:ext cx="5632346" cy="348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1080DB-5811-5A40-BF7D-C441C5D5C5ED}"/>
              </a:ext>
            </a:extLst>
          </p:cNvPr>
          <p:cNvSpPr txBox="1"/>
          <p:nvPr/>
        </p:nvSpPr>
        <p:spPr>
          <a:xfrm>
            <a:off x="9205595" y="30288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36,616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FC55021-5E8B-0249-A7A4-88518F74B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914217"/>
              </p:ext>
            </p:extLst>
          </p:nvPr>
        </p:nvGraphicFramePr>
        <p:xfrm>
          <a:off x="279748" y="1428615"/>
          <a:ext cx="9082913" cy="503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9">
            <a:extLst>
              <a:ext uri="{FF2B5EF4-FFF2-40B4-BE49-F238E27FC236}">
                <a16:creationId xmlns:a16="http://schemas.microsoft.com/office/drawing/2014/main" id="{2C05AFD4-121B-8A49-960A-69AE7DF8DBDA}"/>
              </a:ext>
            </a:extLst>
          </p:cNvPr>
          <p:cNvSpPr txBox="1">
            <a:spLocks/>
          </p:cNvSpPr>
          <p:nvPr/>
        </p:nvSpPr>
        <p:spPr>
          <a:xfrm>
            <a:off x="2088274" y="316346"/>
            <a:ext cx="9690100" cy="763587"/>
          </a:xfrm>
          <a:prstGeom prst="roundRect">
            <a:avLst/>
          </a:prstGeom>
          <a:solidFill>
            <a:srgbClr val="EDF1F2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Distribution of test kits used by sub-population and assisted vs. unassisted</a:t>
            </a:r>
          </a:p>
        </p:txBody>
      </p:sp>
    </p:spTree>
    <p:extLst>
      <p:ext uri="{BB962C8B-B14F-4D97-AF65-F5344CB8AC3E}">
        <p14:creationId xmlns:p14="http://schemas.microsoft.com/office/powerpoint/2010/main" val="338814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C8CA-F41B-FB45-8FD6-4BE8B4D6A33C}"/>
              </a:ext>
            </a:extLst>
          </p:cNvPr>
          <p:cNvSpPr txBox="1">
            <a:spLocks/>
          </p:cNvSpPr>
          <p:nvPr/>
        </p:nvSpPr>
        <p:spPr>
          <a:xfrm>
            <a:off x="2533650" y="341312"/>
            <a:ext cx="8369300" cy="763588"/>
          </a:xfrm>
          <a:prstGeom prst="roundRect">
            <a:avLst/>
          </a:prstGeom>
          <a:solidFill>
            <a:srgbClr val="EDF1F2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Distribution of test kits used by distribution modality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A6518-8351-E247-8BD8-FBB85E7D5972}"/>
              </a:ext>
            </a:extLst>
          </p:cNvPr>
          <p:cNvSpPr txBox="1"/>
          <p:nvPr/>
        </p:nvSpPr>
        <p:spPr>
          <a:xfrm>
            <a:off x="367434" y="5854576"/>
            <a:ext cx="68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 CDP: Community Distribution Point</a:t>
            </a:r>
          </a:p>
          <a:p>
            <a:r>
              <a:rPr lang="en-US" sz="1800" dirty="0"/>
              <a:t>* Other: Public Area and Private Residence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E3785A-E3D0-8745-ABDE-1618124431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471430"/>
              </p:ext>
            </p:extLst>
          </p:nvPr>
        </p:nvGraphicFramePr>
        <p:xfrm>
          <a:off x="367434" y="1511300"/>
          <a:ext cx="11380066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406387-6BAC-4BA5-B525-E6A5EC6E97F4}"/>
              </a:ext>
            </a:extLst>
          </p:cNvPr>
          <p:cNvSpPr txBox="1"/>
          <p:nvPr/>
        </p:nvSpPr>
        <p:spPr>
          <a:xfrm>
            <a:off x="0" y="3374773"/>
            <a:ext cx="367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4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9F74-A4A0-1842-A76E-C718B335914A}"/>
              </a:ext>
            </a:extLst>
          </p:cNvPr>
          <p:cNvSpPr txBox="1">
            <a:spLocks/>
          </p:cNvSpPr>
          <p:nvPr/>
        </p:nvSpPr>
        <p:spPr>
          <a:xfrm>
            <a:off x="2212754" y="434651"/>
            <a:ext cx="9466184" cy="763587"/>
          </a:xfrm>
          <a:prstGeom prst="roundRect">
            <a:avLst/>
          </a:prstGeom>
          <a:solidFill>
            <a:srgbClr val="EDF1F2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0" i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b="1" dirty="0"/>
              <a:t>Percentage of first-time testers, overall and by population sub-group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825AF-7AD7-1442-92D1-B6292319B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993889"/>
              </p:ext>
            </p:extLst>
          </p:nvPr>
        </p:nvGraphicFramePr>
        <p:xfrm>
          <a:off x="538462" y="1384220"/>
          <a:ext cx="8133683" cy="503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702082-1B7D-6C4F-A027-EC777289DEC2}"/>
              </a:ext>
            </a:extLst>
          </p:cNvPr>
          <p:cNvSpPr txBox="1"/>
          <p:nvPr/>
        </p:nvSpPr>
        <p:spPr>
          <a:xfrm>
            <a:off x="8672145" y="1517201"/>
            <a:ext cx="32471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83% of those undergoing CBS were first-time testers.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results confirm CBS potential to reach sub-populations that had not been reached with more conventional HIV testing models.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675994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250929fa-9806-4449-af20-7947085fa170"/>
    <ds:schemaRef ds:uri="http://schemas.openxmlformats.org/package/2006/metadata/core-properties"/>
    <ds:schemaRef ds:uri="http://schemas.microsoft.com/office/2006/documentManagement/types"/>
    <ds:schemaRef ds:uri="8f9d799d-7b27-4542-a589-fc3f0c3bda80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</Template>
  <TotalTime>1277</TotalTime>
  <Words>1554</Words>
  <Application>Microsoft Macintosh PowerPoint</Application>
  <PresentationFormat>Widescreen</PresentationFormat>
  <Paragraphs>265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Verdana</vt:lpstr>
      <vt:lpstr>Courier New</vt:lpstr>
      <vt:lpstr>Calibri</vt:lpstr>
      <vt:lpstr>AIDS2022</vt:lpstr>
      <vt:lpstr>National roll out of HIV community based screening (HIV CBS) among key populations in Indonesia: assessment of early results</vt:lpstr>
      <vt:lpstr>Background: HIV and AIDS as  a Public Health Problem</vt:lpstr>
      <vt:lpstr>HIVST: a strategy to accelerate the rate of  HIV case finding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roll out of HIV community based screening (HIV CBS) among key populations in Indonesia: assessment of early results</dc:title>
  <dc:creator>Clarisa Brown</dc:creator>
  <cp:lastModifiedBy> </cp:lastModifiedBy>
  <cp:revision>23</cp:revision>
  <dcterms:created xsi:type="dcterms:W3CDTF">2022-07-13T01:28:00Z</dcterms:created>
  <dcterms:modified xsi:type="dcterms:W3CDTF">2022-07-27T02:20:51Z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