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4"/>
  </p:sldMasterIdLst>
  <p:notesMasterIdLst>
    <p:notesMasterId r:id="rId23"/>
  </p:notesMasterIdLst>
  <p:sldIdLst>
    <p:sldId id="256" r:id="rId5"/>
    <p:sldId id="257" r:id="rId6"/>
    <p:sldId id="272" r:id="rId7"/>
    <p:sldId id="291" r:id="rId8"/>
    <p:sldId id="293" r:id="rId9"/>
    <p:sldId id="275" r:id="rId10"/>
    <p:sldId id="260" r:id="rId11"/>
    <p:sldId id="277" r:id="rId12"/>
    <p:sldId id="288" r:id="rId13"/>
    <p:sldId id="258" r:id="rId14"/>
    <p:sldId id="276" r:id="rId15"/>
    <p:sldId id="287" r:id="rId16"/>
    <p:sldId id="281" r:id="rId17"/>
    <p:sldId id="292" r:id="rId18"/>
    <p:sldId id="283" r:id="rId19"/>
    <p:sldId id="284" r:id="rId20"/>
    <p:sldId id="259" r:id="rId21"/>
    <p:sldId id="265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ndara" panose="020E0502030303020204" pitchFamily="34" charset="0"/>
      <p:regular r:id="rId28"/>
      <p:bold r:id="rId29"/>
      <p:italic r:id="rId30"/>
      <p:bold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9090"/>
    <a:srgbClr val="B4191F"/>
    <a:srgbClr val="45ACC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75"/>
    <p:restoredTop sz="96327"/>
  </p:normalViewPr>
  <p:slideViewPr>
    <p:cSldViewPr snapToGrid="0" snapToObjects="1">
      <p:cViewPr varScale="1">
        <p:scale>
          <a:sx n="107" d="100"/>
          <a:sy n="107" d="100"/>
        </p:scale>
        <p:origin x="16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31/07/2022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31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B309050-9054-D04E-9F48-6712928E9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2E9838-9331-2646-832C-3F14E16166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527" y="-12526"/>
            <a:ext cx="5080000" cy="2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3CF88D-A3E6-2F46-9667-2E1662497E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49" y="4075223"/>
            <a:ext cx="3790063" cy="247628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097087"/>
            <a:ext cx="7632700" cy="41036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16089-C6C1-484F-807A-E6437A6C68CB}"/>
              </a:ext>
            </a:extLst>
          </p:cNvPr>
          <p:cNvSpPr txBox="1"/>
          <p:nvPr userDrawn="1"/>
        </p:nvSpPr>
        <p:spPr>
          <a:xfrm>
            <a:off x="8075613" y="0"/>
            <a:ext cx="3673474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CE7B83-A267-FE4B-B22D-B04ED8CC9174}"/>
              </a:ext>
            </a:extLst>
          </p:cNvPr>
          <p:cNvSpPr txBox="1"/>
          <p:nvPr userDrawn="1"/>
        </p:nvSpPr>
        <p:spPr>
          <a:xfrm>
            <a:off x="4116389" y="-1"/>
            <a:ext cx="1763712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60FDB-A672-194A-8015-15EF87CA8E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231490"/>
            <a:ext cx="7632700" cy="433798"/>
          </a:xfrm>
        </p:spPr>
        <p:txBody>
          <a:bodyPr anchor="t">
            <a:normAutofit/>
          </a:bodyPr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A5847-221C-FD44-96A5-ECB756A29F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765175"/>
            <a:ext cx="7632700" cy="385199"/>
          </a:xfrm>
        </p:spPr>
        <p:txBody>
          <a:bodyPr anchor="b">
            <a:normAutofit/>
          </a:bodyPr>
          <a:lstStyle>
            <a:lvl1pPr>
              <a:defRPr sz="1600"/>
            </a:lvl1pPr>
          </a:lstStyle>
          <a:p>
            <a:pPr lvl="0"/>
            <a:r>
              <a:rPr lang="en-GB" dirty="0"/>
              <a:t>Presenter name &amp; affiliation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AF9883-2A5D-DB4A-BEBE-7B3D801EF74A}"/>
              </a:ext>
            </a:extLst>
          </p:cNvPr>
          <p:cNvSpPr txBox="1"/>
          <p:nvPr userDrawn="1"/>
        </p:nvSpPr>
        <p:spPr>
          <a:xfrm>
            <a:off x="6312024" y="1"/>
            <a:ext cx="1763589" cy="44132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</p:spTree>
    <p:extLst>
      <p:ext uri="{BB962C8B-B14F-4D97-AF65-F5344CB8AC3E}">
        <p14:creationId xmlns:p14="http://schemas.microsoft.com/office/powerpoint/2010/main" val="2264674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E6E968-03DB-5047-969A-43A70EB6F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Caption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Caption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38CBA2-8719-D043-A084-DE0E737BA2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29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A5833C-8FCE-AB4B-A9CF-A50F7A3B68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F847C3-14BD-324D-A46A-F58ED3D20F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5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F5D96D-48E3-0C44-90BC-172903528B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34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4" y="441325"/>
            <a:ext cx="11306173" cy="597535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91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4800" b="0" i="0">
                <a:latin typeface="+mj-lt"/>
                <a:ea typeface="IAS Ribbon Sans Regular" pitchFamily="2" charset="0"/>
              </a:defRPr>
            </a:lvl1pPr>
          </a:lstStyle>
          <a:p>
            <a:r>
              <a:rPr lang="en-GB" dirty="0"/>
              <a:t>“Click to edit Master title style”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5977731" cy="835818"/>
          </a:xfrm>
        </p:spPr>
        <p:txBody>
          <a:bodyPr>
            <a:normAutofit/>
          </a:bodyPr>
          <a:lstStyle>
            <a:lvl1pPr>
              <a:defRPr sz="2800" b="0" i="0">
                <a:solidFill>
                  <a:schemeClr val="accent2"/>
                </a:solidFill>
                <a:latin typeface="+mn-lt"/>
                <a:ea typeface="IAS Ribbon Sans Regular" pitchFamily="2" charset="0"/>
              </a:defRPr>
            </a:lvl1pPr>
          </a:lstStyle>
          <a:p>
            <a:pPr lvl="0"/>
            <a:r>
              <a:rPr lang="en-GB" dirty="0"/>
              <a:t>Quote citation</a:t>
            </a:r>
          </a:p>
        </p:txBody>
      </p:sp>
    </p:spTree>
    <p:extLst>
      <p:ext uri="{BB962C8B-B14F-4D97-AF65-F5344CB8AC3E}">
        <p14:creationId xmlns:p14="http://schemas.microsoft.com/office/powerpoint/2010/main" val="2962345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EAE0B-CB6F-F14D-B880-D913AC7C91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BE0682-4E41-DA47-89AB-390E546077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18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F0F5F-735F-1848-9F11-EEA595550F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86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3559227-C79C-8C45-BA3F-1033686FC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431B0-0DEE-274A-8AA7-F4388EFA23F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624B48-6A91-EF4B-800A-445B8F13F8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9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B70982-BFE8-A345-992E-7EBA17B00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7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0CA633-E76E-7B4D-B775-FF782415C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EEA7C8-5B91-9446-9E3F-8AD099C6C7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2097088"/>
            <a:ext cx="7632700" cy="410368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B76CD7-5462-E949-A051-E9D8180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39244-55B1-A649-9A9A-7E659EE5CC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4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B14E1A-9F2E-1A48-988D-E71398454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94CE0F-D4BC-9C48-9E55-800480CD1884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3215FEC-0B57-9C45-8CB3-F5D19B65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FAFFD-1963-C741-90CB-66192F2B4DF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5BB66-3787-5A4B-8B7A-C2ACC59202F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BFCD2A-1ACA-2F4D-B612-6D7309D4B3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0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F204DE9-AA04-C549-A2BF-A7EA2DE9D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441328"/>
            <a:ext cx="5437188" cy="5975351"/>
          </a:xfrm>
          <a:solidFill>
            <a:schemeClr val="accent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rIns="0" anchor="b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11AE3F-CB92-6441-A3CD-212584E5A6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3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3E45C9-C02C-1844-9412-AADF0DC02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non </a:t>
            </a:r>
            <a:r>
              <a:rPr lang="en-GB" dirty="0" err="1"/>
              <a:t>nulla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tempus convallis </a:t>
            </a:r>
            <a:r>
              <a:rPr lang="en-GB" dirty="0" err="1"/>
              <a:t>quis</a:t>
            </a:r>
            <a:r>
              <a:rPr lang="en-GB" dirty="0"/>
              <a:t> ac </a:t>
            </a:r>
            <a:r>
              <a:rPr lang="en-GB" dirty="0" err="1"/>
              <a:t>lectus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A68540-1E39-9940-9836-DCF829D4D0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22E31C-EEE8-E443-ACC1-EEE5AD7AE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C49D09-C2A6-DA4E-BB2C-C8BAD7812B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7" y="2097087"/>
            <a:ext cx="11306175" cy="41036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, </a:t>
            </a:r>
            <a:r>
              <a:rPr lang="en-GB" dirty="0" err="1"/>
              <a:t>accumsan</a:t>
            </a:r>
            <a:r>
              <a:rPr lang="en-GB" dirty="0"/>
              <a:t> id </a:t>
            </a:r>
            <a:r>
              <a:rPr lang="en-GB" dirty="0" err="1"/>
              <a:t>imperdiet</a:t>
            </a:r>
            <a:r>
              <a:rPr lang="en-GB" dirty="0"/>
              <a:t> et, </a:t>
            </a:r>
            <a:r>
              <a:rPr lang="en-GB" dirty="0" err="1"/>
              <a:t>porttitor</a:t>
            </a:r>
            <a:r>
              <a:rPr lang="en-GB" dirty="0"/>
              <a:t> at sem.</a:t>
            </a:r>
          </a:p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Vestibulum ac </a:t>
            </a:r>
            <a:r>
              <a:rPr lang="en-GB" dirty="0" err="1"/>
              <a:t>diam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dui.Click</a:t>
            </a:r>
            <a:r>
              <a:rPr lang="en-GB" dirty="0"/>
              <a:t> to edit Master text styles</a:t>
            </a:r>
          </a:p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C1DE39C-A624-6245-8B93-DA365424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441324"/>
            <a:ext cx="7632000" cy="12218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1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77" r:id="rId4"/>
    <p:sldLayoutId id="2147483671" r:id="rId5"/>
    <p:sldLayoutId id="2147483672" r:id="rId6"/>
    <p:sldLayoutId id="2147483664" r:id="rId7"/>
    <p:sldLayoutId id="2147483667" r:id="rId8"/>
    <p:sldLayoutId id="2147483665" r:id="rId9"/>
    <p:sldLayoutId id="2147483668" r:id="rId10"/>
    <p:sldLayoutId id="2147483674" r:id="rId11"/>
    <p:sldLayoutId id="2147483675" r:id="rId12"/>
    <p:sldLayoutId id="2147483678" r:id="rId13"/>
    <p:sldLayoutId id="2147483679" r:id="rId14"/>
    <p:sldLayoutId id="2147483670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3495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2540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36625" indent="-214313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223838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pos="2593" userDrawn="1">
          <p15:clr>
            <a:srgbClr val="F26B43"/>
          </p15:clr>
        </p15:guide>
        <p15:guide id="3" pos="2865" userDrawn="1">
          <p15:clr>
            <a:srgbClr val="F26B43"/>
          </p15:clr>
        </p15:guide>
        <p15:guide id="4" pos="3704" userDrawn="1">
          <p15:clr>
            <a:srgbClr val="F26B43"/>
          </p15:clr>
        </p15:guide>
        <p15:guide id="5" pos="3976" userDrawn="1">
          <p15:clr>
            <a:srgbClr val="F26B43"/>
          </p15:clr>
        </p15:guide>
        <p15:guide id="6" pos="4815" userDrawn="1">
          <p15:clr>
            <a:srgbClr val="F26B43"/>
          </p15:clr>
        </p15:guide>
        <p15:guide id="7" pos="5087" userDrawn="1">
          <p15:clr>
            <a:srgbClr val="F26B43"/>
          </p15:clr>
        </p15:guide>
        <p15:guide id="8" pos="7401" userDrawn="1">
          <p15:clr>
            <a:srgbClr val="F26B43"/>
          </p15:clr>
        </p15:guide>
        <p15:guide id="9" orient="horz" pos="278" userDrawn="1">
          <p15:clr>
            <a:srgbClr val="F26B43"/>
          </p15:clr>
        </p15:guide>
        <p15:guide id="10" orient="horz" pos="1049" userDrawn="1">
          <p15:clr>
            <a:srgbClr val="F26B43"/>
          </p15:clr>
        </p15:guide>
        <p15:guide id="11" orient="horz" pos="1321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4178" userDrawn="1">
          <p15:clr>
            <a:srgbClr val="F26B43"/>
          </p15:clr>
        </p15:guide>
        <p15:guide id="14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image" Target="../media/image37.jpeg"/><Relationship Id="rId3" Type="http://schemas.openxmlformats.org/officeDocument/2006/relationships/image" Target="../media/image28.jpeg"/><Relationship Id="rId7" Type="http://schemas.openxmlformats.org/officeDocument/2006/relationships/image" Target="../media/image31.emf"/><Relationship Id="rId12" Type="http://schemas.openxmlformats.org/officeDocument/2006/relationships/image" Target="../media/image36.tif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microsoft.com/office/2007/relationships/hdphoto" Target="../media/hdphoto1.wdp"/><Relationship Id="rId10" Type="http://schemas.openxmlformats.org/officeDocument/2006/relationships/image" Target="../media/image34.jpeg"/><Relationship Id="rId4" Type="http://schemas.openxmlformats.org/officeDocument/2006/relationships/image" Target="../media/image29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tif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3FCC-9810-5A40-BD99-79D9BA351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88" y="1989138"/>
            <a:ext cx="7632700" cy="4103687"/>
          </a:xfrm>
        </p:spPr>
        <p:txBody>
          <a:bodyPr>
            <a:noAutofit/>
          </a:bodyPr>
          <a:lstStyle/>
          <a:p>
            <a:r>
              <a:rPr lang="en-GB" sz="3600" b="0" dirty="0"/>
              <a:t>Enhanced tuberculosis screening using computer-aided X-ray diagnosis and novel urine lipoarabinomannan assay among adults with HIV admitted to hospital (CASTLE study): a cluster randomised trial</a:t>
            </a:r>
            <a:endParaRPr lang="en-GB" sz="3600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E17C1-788B-8242-9BB1-6B5637005F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OALBB01 Late Breaker Track B</a:t>
            </a:r>
            <a:endParaRPr lang="en-GB" dirty="0"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40861-3520-0A4D-9A4B-9F2AF674CE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/>
              <a:t>Rachael Burke, Malawi-Liverpool-Wellcome</a:t>
            </a:r>
          </a:p>
        </p:txBody>
      </p:sp>
    </p:spTree>
    <p:extLst>
      <p:ext uri="{BB962C8B-B14F-4D97-AF65-F5344CB8AC3E}">
        <p14:creationId xmlns:p14="http://schemas.microsoft.com/office/powerpoint/2010/main" val="186085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7EB6416-0E2C-0B4F-A028-22DFB54CD6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577" y="574122"/>
            <a:ext cx="8160846" cy="5263635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1222AD40-7974-1C45-BFE5-6AF7BAEBF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009" y="130629"/>
            <a:ext cx="7632700" cy="537134"/>
          </a:xfrm>
        </p:spPr>
        <p:txBody>
          <a:bodyPr>
            <a:normAutofit fontScale="90000"/>
          </a:bodyPr>
          <a:lstStyle/>
          <a:p>
            <a:r>
              <a:rPr lang="en-GB" dirty="0"/>
              <a:t>Interventions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33570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105E363-967F-DC4F-9357-99B7804ADB9B}"/>
              </a:ext>
            </a:extLst>
          </p:cNvPr>
          <p:cNvSpPr txBox="1">
            <a:spLocks/>
          </p:cNvSpPr>
          <p:nvPr/>
        </p:nvSpPr>
        <p:spPr>
          <a:xfrm>
            <a:off x="2352578" y="225767"/>
            <a:ext cx="9419514" cy="623236"/>
          </a:xfrm>
          <a:prstGeom prst="rect">
            <a:avLst/>
          </a:prstGeom>
        </p:spPr>
        <p:txBody>
          <a:bodyPr vert="horz" lIns="0" tIns="0" rIns="0" bIns="0" rtlCol="0" anchor="t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  <a:latin typeface="Helvetica Neue" panose="02000503000000020004" pitchFamily="2" charset="0"/>
              </a:rPr>
              <a:t>CASTLE: 2</a:t>
            </a:r>
            <a:r>
              <a:rPr lang="en-US" baseline="30000" dirty="0">
                <a:solidFill>
                  <a:schemeClr val="accent1"/>
                </a:solidFill>
                <a:latin typeface="Helvetica Neue" panose="02000503000000020004" pitchFamily="2" charset="0"/>
              </a:rPr>
              <a:t>nd</a:t>
            </a:r>
            <a:r>
              <a:rPr lang="en-US" dirty="0">
                <a:solidFill>
                  <a:schemeClr val="accent1"/>
                </a:solidFill>
                <a:latin typeface="Helvetica Neue" panose="02000503000000020004" pitchFamily="2" charset="0"/>
              </a:rPr>
              <a:t> September 2020 – 15</a:t>
            </a:r>
            <a:r>
              <a:rPr lang="en-US" baseline="30000" dirty="0">
                <a:solidFill>
                  <a:schemeClr val="accent1"/>
                </a:solidFill>
                <a:latin typeface="Helvetica Neue" panose="02000503000000020004" pitchFamily="2" charset="0"/>
              </a:rPr>
              <a:t>th</a:t>
            </a:r>
            <a:r>
              <a:rPr lang="en-US" dirty="0">
                <a:solidFill>
                  <a:schemeClr val="accent1"/>
                </a:solidFill>
                <a:latin typeface="Helvetica Neue" panose="02000503000000020004" pitchFamily="2" charset="0"/>
              </a:rPr>
              <a:t> Feb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A0F8AD-6062-DF43-B20D-7827FF02D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270000"/>
            <a:ext cx="5916083" cy="5175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7FF51D-948B-6540-A2AD-0F2C20BE8C12}"/>
              </a:ext>
            </a:extLst>
          </p:cNvPr>
          <p:cNvSpPr txBox="1"/>
          <p:nvPr/>
        </p:nvSpPr>
        <p:spPr>
          <a:xfrm>
            <a:off x="6309359" y="1270000"/>
            <a:ext cx="5882641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106 clusters </a:t>
            </a:r>
            <a:r>
              <a:rPr lang="en-US" sz="2400" b="1" dirty="0">
                <a:solidFill>
                  <a:schemeClr val="accent1"/>
                </a:solidFill>
              </a:rPr>
              <a:t>usual care</a:t>
            </a:r>
            <a:r>
              <a:rPr lang="en-US" sz="2400" dirty="0">
                <a:solidFill>
                  <a:schemeClr val="accent1"/>
                </a:solidFill>
              </a:rPr>
              <a:t> arm (</a:t>
            </a:r>
            <a:r>
              <a:rPr lang="en-US" sz="2400" b="1" dirty="0">
                <a:solidFill>
                  <a:schemeClr val="accent1"/>
                </a:solidFill>
              </a:rPr>
              <a:t>208 people</a:t>
            </a:r>
            <a:r>
              <a:rPr lang="en-US" sz="2400" dirty="0">
                <a:solidFill>
                  <a:schemeClr val="accent1"/>
                </a:solidFill>
              </a:rPr>
              <a:t>)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>
                <a:solidFill>
                  <a:schemeClr val="accent1"/>
                </a:solidFill>
              </a:rPr>
              <a:t>102 clusters in </a:t>
            </a:r>
            <a:r>
              <a:rPr lang="en-US" sz="2400" b="1" dirty="0">
                <a:solidFill>
                  <a:schemeClr val="accent1"/>
                </a:solidFill>
              </a:rPr>
              <a:t>enhanced TB screening </a:t>
            </a:r>
            <a:r>
              <a:rPr lang="en-US" sz="2400" dirty="0">
                <a:solidFill>
                  <a:schemeClr val="accent1"/>
                </a:solidFill>
              </a:rPr>
              <a:t>arm (</a:t>
            </a:r>
            <a:r>
              <a:rPr lang="en-US" sz="2400" b="1" dirty="0">
                <a:solidFill>
                  <a:schemeClr val="accent1"/>
                </a:solidFill>
              </a:rPr>
              <a:t>207 people</a:t>
            </a:r>
            <a:r>
              <a:rPr lang="en-US" sz="2400" dirty="0">
                <a:solidFill>
                  <a:schemeClr val="accent1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526446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50321E12-BACA-A749-BE13-F6E42441C2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4298136"/>
              </p:ext>
            </p:extLst>
          </p:nvPr>
        </p:nvGraphicFramePr>
        <p:xfrm>
          <a:off x="4470400" y="296679"/>
          <a:ext cx="7486649" cy="626464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78696">
                  <a:extLst>
                    <a:ext uri="{9D8B030D-6E8A-4147-A177-3AD203B41FA5}">
                      <a16:colId xmlns:a16="http://schemas.microsoft.com/office/drawing/2014/main" val="1916823360"/>
                    </a:ext>
                  </a:extLst>
                </a:gridCol>
                <a:gridCol w="3370344">
                  <a:extLst>
                    <a:ext uri="{9D8B030D-6E8A-4147-A177-3AD203B41FA5}">
                      <a16:colId xmlns:a16="http://schemas.microsoft.com/office/drawing/2014/main" val="659906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87902686"/>
                    </a:ext>
                  </a:extLst>
                </a:gridCol>
                <a:gridCol w="2000249">
                  <a:extLst>
                    <a:ext uri="{9D8B030D-6E8A-4147-A177-3AD203B41FA5}">
                      <a16:colId xmlns:a16="http://schemas.microsoft.com/office/drawing/2014/main" val="963961951"/>
                    </a:ext>
                  </a:extLst>
                </a:gridCol>
              </a:tblGrid>
              <a:tr h="19202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748" marR="5074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Usual Care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Enhanced TB screening</a:t>
                      </a:r>
                    </a:p>
                  </a:txBody>
                  <a:tcPr marL="50748" marR="50748" marT="0" marB="0" anchor="ctr"/>
                </a:tc>
                <a:extLst>
                  <a:ext uri="{0D108BD9-81ED-4DB2-BD59-A6C34878D82A}">
                    <a16:rowId xmlns:a16="http://schemas.microsoft.com/office/drawing/2014/main" val="789676801"/>
                  </a:ext>
                </a:extLst>
              </a:tr>
              <a:tr h="19202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Number of individuals</a:t>
                      </a:r>
                    </a:p>
                  </a:txBody>
                  <a:tcPr marL="50748" marR="5074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208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207</a:t>
                      </a:r>
                    </a:p>
                  </a:txBody>
                  <a:tcPr marL="50748" marR="50748" marT="0" marB="0" anchor="ctr"/>
                </a:tc>
                <a:extLst>
                  <a:ext uri="{0D108BD9-81ED-4DB2-BD59-A6C34878D82A}">
                    <a16:rowId xmlns:a16="http://schemas.microsoft.com/office/drawing/2014/main" val="1700913403"/>
                  </a:ext>
                </a:extLst>
              </a:tr>
              <a:tr h="19202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Age in years (median, IQR) </a:t>
                      </a:r>
                    </a:p>
                  </a:txBody>
                  <a:tcPr marL="50748" marR="5074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 (36 – 51)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 (32 – 51)</a:t>
                      </a:r>
                    </a:p>
                  </a:txBody>
                  <a:tcPr marL="50748" marR="50748" marT="0" marB="0" anchor="ctr"/>
                </a:tc>
                <a:extLst>
                  <a:ext uri="{0D108BD9-81ED-4DB2-BD59-A6C34878D82A}">
                    <a16:rowId xmlns:a16="http://schemas.microsoft.com/office/drawing/2014/main" val="4092184479"/>
                  </a:ext>
                </a:extLst>
              </a:tr>
              <a:tr h="19202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Sex</a:t>
                      </a:r>
                    </a:p>
                  </a:txBody>
                  <a:tcPr marL="50748" marR="5074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748" marR="50748" marT="0" marB="0" anchor="ctr"/>
                </a:tc>
                <a:extLst>
                  <a:ext uri="{0D108BD9-81ED-4DB2-BD59-A6C34878D82A}">
                    <a16:rowId xmlns:a16="http://schemas.microsoft.com/office/drawing/2014/main" val="4108730034"/>
                  </a:ext>
                </a:extLst>
              </a:tr>
              <a:tr h="1920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 (40%)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96 (46%)</a:t>
                      </a:r>
                    </a:p>
                  </a:txBody>
                  <a:tcPr marL="50748" marR="50748" marT="0" marB="0" anchor="ctr"/>
                </a:tc>
                <a:extLst>
                  <a:ext uri="{0D108BD9-81ED-4DB2-BD59-A6C34878D82A}">
                    <a16:rowId xmlns:a16="http://schemas.microsoft.com/office/drawing/2014/main" val="3926214429"/>
                  </a:ext>
                </a:extLst>
              </a:tr>
              <a:tr h="1920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Women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124 (60%)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111 (54%)</a:t>
                      </a:r>
                    </a:p>
                  </a:txBody>
                  <a:tcPr marL="50748" marR="50748" marT="0" marB="0" anchor="ctr"/>
                </a:tc>
                <a:extLst>
                  <a:ext uri="{0D108BD9-81ED-4DB2-BD59-A6C34878D82A}">
                    <a16:rowId xmlns:a16="http://schemas.microsoft.com/office/drawing/2014/main" val="2260704023"/>
                  </a:ext>
                </a:extLst>
              </a:tr>
              <a:tr h="19202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ART status</a:t>
                      </a:r>
                    </a:p>
                  </a:txBody>
                  <a:tcPr marL="50748" marR="5074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748" marR="50748" marT="0" marB="0" anchor="ctr"/>
                </a:tc>
                <a:extLst>
                  <a:ext uri="{0D108BD9-81ED-4DB2-BD59-A6C34878D82A}">
                    <a16:rowId xmlns:a16="http://schemas.microsoft.com/office/drawing/2014/main" val="1371037712"/>
                  </a:ext>
                </a:extLst>
              </a:tr>
              <a:tr h="3840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Not on ART (new HIV diagnosis)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 (9%)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 (6%)</a:t>
                      </a:r>
                    </a:p>
                  </a:txBody>
                  <a:tcPr marL="50748" marR="50748" marT="0" marB="0" anchor="ctr"/>
                </a:tc>
                <a:extLst>
                  <a:ext uri="{0D108BD9-81ED-4DB2-BD59-A6C34878D82A}">
                    <a16:rowId xmlns:a16="http://schemas.microsoft.com/office/drawing/2014/main" val="3200200100"/>
                  </a:ext>
                </a:extLst>
              </a:tr>
              <a:tr h="2345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Interrupted ART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(2%)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(1%)</a:t>
                      </a:r>
                    </a:p>
                  </a:txBody>
                  <a:tcPr marL="50748" marR="50748" marT="0" marB="0" anchor="ctr"/>
                </a:tc>
                <a:extLst>
                  <a:ext uri="{0D108BD9-81ED-4DB2-BD59-A6C34878D82A}">
                    <a16:rowId xmlns:a16="http://schemas.microsoft.com/office/drawing/2014/main" val="2759041383"/>
                  </a:ext>
                </a:extLst>
              </a:tr>
              <a:tr h="3473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On ART &lt; 6 months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 (10%)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 (15%)</a:t>
                      </a:r>
                    </a:p>
                  </a:txBody>
                  <a:tcPr marL="50748" marR="50748" marT="0" marB="0" anchor="ctr"/>
                </a:tc>
                <a:extLst>
                  <a:ext uri="{0D108BD9-81ED-4DB2-BD59-A6C34878D82A}">
                    <a16:rowId xmlns:a16="http://schemas.microsoft.com/office/drawing/2014/main" val="3929983106"/>
                  </a:ext>
                </a:extLst>
              </a:tr>
              <a:tr h="1920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On ART &gt;= 6 months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164 (79%)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163 (79%)</a:t>
                      </a:r>
                    </a:p>
                  </a:txBody>
                  <a:tcPr marL="50748" marR="50748" marT="0" marB="0" anchor="ctr"/>
                </a:tc>
                <a:extLst>
                  <a:ext uri="{0D108BD9-81ED-4DB2-BD59-A6C34878D82A}">
                    <a16:rowId xmlns:a16="http://schemas.microsoft.com/office/drawing/2014/main" val="1692556388"/>
                  </a:ext>
                </a:extLst>
              </a:tr>
              <a:tr h="19202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Any &gt;=1 tuberculosis symptom (WHO 4SS)</a:t>
                      </a:r>
                    </a:p>
                  </a:txBody>
                  <a:tcPr marL="50748" marR="5074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148 (71%)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139 (67%)</a:t>
                      </a:r>
                    </a:p>
                  </a:txBody>
                  <a:tcPr marL="50748" marR="50748" marT="0" marB="0" anchor="ctr"/>
                </a:tc>
                <a:extLst>
                  <a:ext uri="{0D108BD9-81ED-4DB2-BD59-A6C34878D82A}">
                    <a16:rowId xmlns:a16="http://schemas.microsoft.com/office/drawing/2014/main" val="3082191958"/>
                  </a:ext>
                </a:extLst>
              </a:tr>
              <a:tr h="18210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Able to walk unaided</a:t>
                      </a:r>
                    </a:p>
                  </a:txBody>
                  <a:tcPr marL="50748" marR="5074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103 (50%)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102 (49%)</a:t>
                      </a:r>
                    </a:p>
                  </a:txBody>
                  <a:tcPr marL="50748" marR="50748" marT="0" marB="0" anchor="ctr"/>
                </a:tc>
                <a:extLst>
                  <a:ext uri="{0D108BD9-81ED-4DB2-BD59-A6C34878D82A}">
                    <a16:rowId xmlns:a16="http://schemas.microsoft.com/office/drawing/2014/main" val="2231832163"/>
                  </a:ext>
                </a:extLst>
              </a:tr>
              <a:tr h="19202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CD4 count</a:t>
                      </a:r>
                    </a:p>
                  </a:txBody>
                  <a:tcPr marL="50748" marR="5074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748" marR="50748" marT="0" marB="0" anchor="ctr"/>
                </a:tc>
                <a:extLst>
                  <a:ext uri="{0D108BD9-81ED-4DB2-BD59-A6C34878D82A}">
                    <a16:rowId xmlns:a16="http://schemas.microsoft.com/office/drawing/2014/main" val="1619329476"/>
                  </a:ext>
                </a:extLst>
              </a:tr>
              <a:tr h="1920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Median cell/mm</a:t>
                      </a:r>
                      <a:r>
                        <a:rPr lang="en-GB" sz="1200" baseline="30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lang="en-GB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(IQR)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288 (146 - 438)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220 (110 – 440)</a:t>
                      </a:r>
                    </a:p>
                  </a:txBody>
                  <a:tcPr marL="50748" marR="50748" marT="0" marB="0" anchor="ctr"/>
                </a:tc>
                <a:extLst>
                  <a:ext uri="{0D108BD9-81ED-4DB2-BD59-A6C34878D82A}">
                    <a16:rowId xmlns:a16="http://schemas.microsoft.com/office/drawing/2014/main" val="2592894998"/>
                  </a:ext>
                </a:extLst>
              </a:tr>
              <a:tr h="1920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 100 cells/mm</a:t>
                      </a:r>
                      <a:r>
                        <a:rPr lang="en-GB" sz="1200" baseline="30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 (13%)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 (15%)</a:t>
                      </a:r>
                    </a:p>
                  </a:txBody>
                  <a:tcPr marL="50748" marR="50748" marT="0" marB="0" anchor="ctr"/>
                </a:tc>
                <a:extLst>
                  <a:ext uri="{0D108BD9-81ED-4DB2-BD59-A6C34878D82A}">
                    <a16:rowId xmlns:a16="http://schemas.microsoft.com/office/drawing/2014/main" val="3231918188"/>
                  </a:ext>
                </a:extLst>
              </a:tr>
              <a:tr h="1920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&gt;= 100 cells/mm</a:t>
                      </a:r>
                      <a:r>
                        <a:rPr lang="en-GB" sz="1200" baseline="30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GB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131 (63%)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118 (57%)</a:t>
                      </a:r>
                    </a:p>
                  </a:txBody>
                  <a:tcPr marL="50748" marR="50748" marT="0" marB="0" anchor="ctr"/>
                </a:tc>
                <a:extLst>
                  <a:ext uri="{0D108BD9-81ED-4DB2-BD59-A6C34878D82A}">
                    <a16:rowId xmlns:a16="http://schemas.microsoft.com/office/drawing/2014/main" val="3688062694"/>
                  </a:ext>
                </a:extLst>
              </a:tr>
              <a:tr h="1920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Not measured / not recorded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 (24%)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 (28%)</a:t>
                      </a:r>
                    </a:p>
                  </a:txBody>
                  <a:tcPr marL="50748" marR="50748" marT="0" marB="0" anchor="ctr"/>
                </a:tc>
                <a:extLst>
                  <a:ext uri="{0D108BD9-81ED-4DB2-BD59-A6C34878D82A}">
                    <a16:rowId xmlns:a16="http://schemas.microsoft.com/office/drawing/2014/main" val="918440298"/>
                  </a:ext>
                </a:extLst>
              </a:tr>
              <a:tr h="19202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HIV viral load</a:t>
                      </a:r>
                    </a:p>
                  </a:txBody>
                  <a:tcPr marL="50748" marR="5074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748" marR="50748" marT="0" marB="0" anchor="ctr"/>
                </a:tc>
                <a:extLst>
                  <a:ext uri="{0D108BD9-81ED-4DB2-BD59-A6C34878D82A}">
                    <a16:rowId xmlns:a16="http://schemas.microsoft.com/office/drawing/2014/main" val="4064219386"/>
                  </a:ext>
                </a:extLst>
              </a:tr>
              <a:tr h="1920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Undetectable (&lt;40 copies/mL)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2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 (31%)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2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 (24%)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7829035"/>
                  </a:ext>
                </a:extLst>
              </a:tr>
              <a:tr h="1920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 – 1000 copies/mL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2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 (6%)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2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 (10%)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891879"/>
                  </a:ext>
                </a:extLst>
              </a:tr>
              <a:tr h="1920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 (&gt;1000 copies/mL)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2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 (9%)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2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 (13%)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8405323"/>
                  </a:ext>
                </a:extLst>
              </a:tr>
              <a:tr h="1920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Not measured / not recorded</a:t>
                      </a:r>
                    </a:p>
                  </a:txBody>
                  <a:tcPr marL="50748" marR="50748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200" b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111  (53%)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2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110  (53%)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0782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420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A66EA5-9477-E54A-818D-8674DD212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491" y="245383"/>
            <a:ext cx="9245600" cy="1223964"/>
          </a:xfrm>
        </p:spPr>
        <p:txBody>
          <a:bodyPr/>
          <a:lstStyle/>
          <a:p>
            <a:r>
              <a:rPr lang="en-GB" dirty="0"/>
              <a:t>Primary outcome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EEA65CD-95A3-B242-BB69-24FCFDB5918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b="59282"/>
          <a:stretch/>
        </p:blipFill>
        <p:spPr>
          <a:xfrm>
            <a:off x="802141" y="1502003"/>
            <a:ext cx="8341858" cy="192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7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A66EA5-9477-E54A-818D-8674DD212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491" y="245383"/>
            <a:ext cx="9245600" cy="1223964"/>
          </a:xfrm>
        </p:spPr>
        <p:txBody>
          <a:bodyPr/>
          <a:lstStyle/>
          <a:p>
            <a:r>
              <a:rPr lang="en-GB" dirty="0"/>
              <a:t>Primary and secondary outcomes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EEA65CD-95A3-B242-BB69-24FCFDB5918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02141" y="1502003"/>
            <a:ext cx="8341858" cy="473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6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80ECE082-407E-E546-A919-279032E0469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41" y="1214579"/>
            <a:ext cx="8216129" cy="497110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CA66EA5-9477-E54A-818D-8674DD212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491" y="245383"/>
            <a:ext cx="9245600" cy="1223964"/>
          </a:xfrm>
        </p:spPr>
        <p:txBody>
          <a:bodyPr/>
          <a:lstStyle/>
          <a:p>
            <a:pPr algn="r"/>
            <a:r>
              <a:rPr lang="en-GB" dirty="0"/>
              <a:t>Survival curve</a:t>
            </a:r>
          </a:p>
        </p:txBody>
      </p:sp>
    </p:spTree>
    <p:extLst>
      <p:ext uri="{BB962C8B-B14F-4D97-AF65-F5344CB8AC3E}">
        <p14:creationId xmlns:p14="http://schemas.microsoft.com/office/powerpoint/2010/main" val="3215318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6A2B2B-6DE0-FA42-8EBF-E20786A494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2" y="1784135"/>
            <a:ext cx="6590934" cy="410368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andara" panose="020E0502030303020204" pitchFamily="34" charset="0"/>
              </a:rPr>
              <a:t>Enhanced TB diagnostics increased the proportion of people starting TB treatment (primary outcome)</a:t>
            </a:r>
          </a:p>
          <a:p>
            <a:pPr algn="ctr"/>
            <a:r>
              <a:rPr lang="en-US" sz="3600" dirty="0">
                <a:solidFill>
                  <a:schemeClr val="accent1"/>
                </a:solidFill>
                <a:latin typeface="Candara" panose="020E0502030303020204" pitchFamily="34" charset="0"/>
              </a:rPr>
              <a:t>But made no difference to 8-week all-cause mortality.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15514C-D48B-6A4D-BE22-770DE2DC2C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953435" y="183621"/>
            <a:ext cx="2543167" cy="32010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FC3363-AF23-6747-BDED-FE6AC137A3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4504" y="3169827"/>
            <a:ext cx="3201029" cy="3175623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D14B1641-7457-8E4E-BFE0-665071572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650" y="702582"/>
            <a:ext cx="7632700" cy="1223964"/>
          </a:xfrm>
        </p:spPr>
        <p:txBody>
          <a:bodyPr>
            <a:normAutofit/>
          </a:bodyPr>
          <a:lstStyle/>
          <a:p>
            <a:r>
              <a:rPr lang="en-GB" sz="3600" dirty="0"/>
              <a:t>Summary of results</a:t>
            </a:r>
            <a:endParaRPr lang="en-GB" sz="3600" noProof="0" dirty="0"/>
          </a:p>
        </p:txBody>
      </p:sp>
    </p:spTree>
    <p:extLst>
      <p:ext uri="{BB962C8B-B14F-4D97-AF65-F5344CB8AC3E}">
        <p14:creationId xmlns:p14="http://schemas.microsoft.com/office/powerpoint/2010/main" val="388112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4A9785-5714-F747-B084-91CE0A734F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719450" y="1665289"/>
            <a:ext cx="8780888" cy="456644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noProof="0" dirty="0"/>
              <a:t>Enhanced TB screening is feasible, and led to more people being diagnosed with TB.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CAD scores on </a:t>
            </a:r>
            <a:r>
              <a:rPr lang="en-GB" sz="2800" dirty="0" err="1"/>
              <a:t>CxR</a:t>
            </a:r>
            <a:r>
              <a:rPr lang="en-GB" sz="2800" dirty="0"/>
              <a:t> are a useful adjunct for clinical decision making, but not a replacement for 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noProof="0" dirty="0"/>
              <a:t>More people being diagnosed with TB </a:t>
            </a:r>
            <a:r>
              <a:rPr lang="en-GB" sz="2800" noProof="0" dirty="0" err="1"/>
              <a:t>didn</a:t>
            </a:r>
            <a:r>
              <a:rPr lang="en-GB" sz="2800" noProof="0" dirty="0"/>
              <a:t>’</a:t>
            </a:r>
            <a:r>
              <a:rPr lang="en-GB" sz="2800" dirty="0"/>
              <a:t>t translate to survival benefit at 56 days.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noProof="0" dirty="0"/>
              <a:t>PLHIV in hospital are a group at very high risk of death and should be prioritised for research in interventions.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2C8569-D4EF-EE4A-9FD3-DBFF555C0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969959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D378BB-8A65-2C44-A005-1F1DACE1B89A}"/>
              </a:ext>
            </a:extLst>
          </p:cNvPr>
          <p:cNvSpPr txBox="1">
            <a:spLocks/>
          </p:cNvSpPr>
          <p:nvPr/>
        </p:nvSpPr>
        <p:spPr>
          <a:xfrm>
            <a:off x="349074" y="293020"/>
            <a:ext cx="9472691" cy="6232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Thanks</a:t>
            </a:r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to</a:t>
            </a:r>
          </a:p>
        </p:txBody>
      </p:sp>
      <p:pic>
        <p:nvPicPr>
          <p:cNvPr id="4" name="Picture 3" descr="ankur_gupta-wright.jpg">
            <a:extLst>
              <a:ext uri="{FF2B5EF4-FFF2-40B4-BE49-F238E27FC236}">
                <a16:creationId xmlns:a16="http://schemas.microsoft.com/office/drawing/2014/main" id="{AF205196-1B73-6940-A3E4-E845C3119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587" y="1131654"/>
            <a:ext cx="1031288" cy="1195137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F9CED8-E396-A544-BD44-D45D27BA8C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"/>
          <a:stretch/>
        </p:blipFill>
        <p:spPr>
          <a:xfrm>
            <a:off x="4113132" y="1131654"/>
            <a:ext cx="1285793" cy="1285793"/>
          </a:xfrm>
          <a:prstGeom prst="ellipse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ED4513-64F2-9D47-BFD8-FB75D4B76253}"/>
              </a:ext>
            </a:extLst>
          </p:cNvPr>
          <p:cNvSpPr txBox="1"/>
          <p:nvPr/>
        </p:nvSpPr>
        <p:spPr>
          <a:xfrm>
            <a:off x="268036" y="2318692"/>
            <a:ext cx="11752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Liz Corbett</a:t>
            </a:r>
            <a:b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LSHTM &amp; MLW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F66AC1-7EB5-2942-A488-3282AFBF99AE}"/>
              </a:ext>
            </a:extLst>
          </p:cNvPr>
          <p:cNvSpPr txBox="1"/>
          <p:nvPr/>
        </p:nvSpPr>
        <p:spPr>
          <a:xfrm>
            <a:off x="2801578" y="2324169"/>
            <a:ext cx="14617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Ankur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Gupta-Wright</a:t>
            </a:r>
          </a:p>
          <a:p>
            <a:pPr algn="ctr">
              <a:defRPr/>
            </a:pP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UCL &amp; LSHTM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1D948C-7E87-F84D-A06E-379FD029F8E1}"/>
              </a:ext>
            </a:extLst>
          </p:cNvPr>
          <p:cNvSpPr txBox="1"/>
          <p:nvPr/>
        </p:nvSpPr>
        <p:spPr>
          <a:xfrm>
            <a:off x="1480368" y="2288892"/>
            <a:ext cx="14470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Peter MacPherson</a:t>
            </a:r>
          </a:p>
          <a:p>
            <a:pPr algn="ctr">
              <a:defRPr/>
            </a:pP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LSTM &amp; MLW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2EF888-135B-8F4B-A79D-18309E2A37CF}"/>
              </a:ext>
            </a:extLst>
          </p:cNvPr>
          <p:cNvSpPr txBox="1"/>
          <p:nvPr/>
        </p:nvSpPr>
        <p:spPr>
          <a:xfrm>
            <a:off x="4032135" y="2370294"/>
            <a:ext cx="13359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Katherine Fielding</a:t>
            </a:r>
            <a:b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LSHTM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7F30FF-37B9-1E46-AB54-8043CB287BB2}"/>
              </a:ext>
            </a:extLst>
          </p:cNvPr>
          <p:cNvSpPr txBox="1"/>
          <p:nvPr/>
        </p:nvSpPr>
        <p:spPr>
          <a:xfrm>
            <a:off x="4244273" y="6393488"/>
            <a:ext cx="13326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Naomi Walker</a:t>
            </a:r>
          </a:p>
          <a:p>
            <a:pPr algn="ctr">
              <a:defRPr/>
            </a:pP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LSTM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 descr="IMG_1550.JPG">
            <a:extLst>
              <a:ext uri="{FF2B5EF4-FFF2-40B4-BE49-F238E27FC236}">
                <a16:creationId xmlns:a16="http://schemas.microsoft.com/office/drawing/2014/main" id="{6E03CA36-144F-3541-9F0D-07A29113DE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364"/>
          <a:stretch/>
        </p:blipFill>
        <p:spPr>
          <a:xfrm>
            <a:off x="2777259" y="3225794"/>
            <a:ext cx="1246867" cy="1246867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C52290-99A0-3141-A30D-AB124EFEDF5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389" y="5036747"/>
            <a:ext cx="1236563" cy="1246867"/>
          </a:xfrm>
          <a:prstGeom prst="ellipse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B700A05-377B-8845-AEFA-39516C20A9E7}"/>
              </a:ext>
            </a:extLst>
          </p:cNvPr>
          <p:cNvSpPr txBox="1"/>
          <p:nvPr/>
        </p:nvSpPr>
        <p:spPr>
          <a:xfrm>
            <a:off x="2568545" y="4416725"/>
            <a:ext cx="18562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Marriott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Nliwasa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KuHES</a:t>
            </a:r>
            <a:endParaRPr lang="en-US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2A851B-A423-DF4C-9113-2AA959684EA7}"/>
              </a:ext>
            </a:extLst>
          </p:cNvPr>
          <p:cNvSpPr txBox="1"/>
          <p:nvPr/>
        </p:nvSpPr>
        <p:spPr>
          <a:xfrm>
            <a:off x="2782559" y="6327926"/>
            <a:ext cx="14617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Liz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Joekes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LSTM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14" descr="wellcome-logo-black.eps">
            <a:extLst>
              <a:ext uri="{FF2B5EF4-FFF2-40B4-BE49-F238E27FC236}">
                <a16:creationId xmlns:a16="http://schemas.microsoft.com/office/drawing/2014/main" id="{CD0F86B8-767A-D84F-87D2-A698C9D702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2806" y="249661"/>
            <a:ext cx="1151549" cy="1151549"/>
          </a:xfrm>
          <a:prstGeom prst="rect">
            <a:avLst/>
          </a:prstGeom>
        </p:spPr>
      </p:pic>
      <p:pic>
        <p:nvPicPr>
          <p:cNvPr id="16" name="Picture 15" descr="logo.pdf">
            <a:extLst>
              <a:ext uri="{FF2B5EF4-FFF2-40B4-BE49-F238E27FC236}">
                <a16:creationId xmlns:a16="http://schemas.microsoft.com/office/drawing/2014/main" id="{C0C9EC9F-7343-F04D-A0D4-34F5EA80A99C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5765" y="93295"/>
            <a:ext cx="1332363" cy="14965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18D75A-96AB-B34F-BDFB-7F3C1E9FF24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527" y="2912925"/>
            <a:ext cx="2407616" cy="12739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06272D-C427-BE4D-BBBF-39757DE1912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132" y="3301102"/>
            <a:ext cx="1243636" cy="1168798"/>
          </a:xfrm>
          <a:prstGeom prst="ellipse">
            <a:avLst/>
          </a:prstGeom>
        </p:spPr>
      </p:pic>
      <p:pic>
        <p:nvPicPr>
          <p:cNvPr id="19" name="Content Placeholder 21">
            <a:extLst>
              <a:ext uri="{FF2B5EF4-FFF2-40B4-BE49-F238E27FC236}">
                <a16:creationId xmlns:a16="http://schemas.microsoft.com/office/drawing/2014/main" id="{55FD88B6-D602-B14B-8A1C-1BB4FF0DF2E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1127" y="5114990"/>
            <a:ext cx="1087135" cy="1327910"/>
          </a:xfrm>
          <a:prstGeom prst="ellipse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1C3EBC-7B96-F944-9E3D-9A77BA2444D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061" y="1131654"/>
            <a:ext cx="1254243" cy="1163356"/>
          </a:xfrm>
          <a:prstGeom prst="ellipse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1A7420A-8FE2-B346-B35C-AEE749A94EA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09" y="1070888"/>
            <a:ext cx="1224122" cy="1224122"/>
          </a:xfrm>
          <a:prstGeom prst="ellipse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9CE3188-CED7-294A-BB95-B8EA1517D99E}"/>
              </a:ext>
            </a:extLst>
          </p:cNvPr>
          <p:cNvSpPr txBox="1"/>
          <p:nvPr/>
        </p:nvSpPr>
        <p:spPr>
          <a:xfrm>
            <a:off x="3986921" y="4390447"/>
            <a:ext cx="14617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Saulos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Nyriendra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ZCH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A4D96B-5C62-3245-88E7-A1BB3F2B8B7C}"/>
              </a:ext>
            </a:extLst>
          </p:cNvPr>
          <p:cNvSpPr txBox="1"/>
          <p:nvPr/>
        </p:nvSpPr>
        <p:spPr>
          <a:xfrm>
            <a:off x="6391968" y="287420"/>
            <a:ext cx="301349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DSMC</a:t>
            </a:r>
          </a:p>
          <a:p>
            <a:r>
              <a:rPr lang="en-US" dirty="0">
                <a:solidFill>
                  <a:schemeClr val="accent1"/>
                </a:solidFill>
              </a:rPr>
              <a:t>Graeme </a:t>
            </a:r>
            <a:r>
              <a:rPr lang="en-US" dirty="0" err="1">
                <a:solidFill>
                  <a:schemeClr val="accent1"/>
                </a:solidFill>
              </a:rPr>
              <a:t>Meintjes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Joe Jarvis</a:t>
            </a:r>
          </a:p>
          <a:p>
            <a:r>
              <a:rPr lang="en-US" dirty="0">
                <a:solidFill>
                  <a:schemeClr val="accent1"/>
                </a:solidFill>
              </a:rPr>
              <a:t>Euphemia Sibanda</a:t>
            </a:r>
          </a:p>
          <a:p>
            <a:r>
              <a:rPr lang="en-US" dirty="0" err="1">
                <a:solidFill>
                  <a:schemeClr val="accent1"/>
                </a:solidFill>
              </a:rPr>
              <a:t>Mavuto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Mukaka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Trial staff</a:t>
            </a:r>
          </a:p>
          <a:p>
            <a:r>
              <a:rPr lang="en-US" dirty="0" err="1">
                <a:solidFill>
                  <a:schemeClr val="accent1"/>
                </a:solidFill>
              </a:rPr>
              <a:t>Timeo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Mtenga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Ivy </a:t>
            </a:r>
            <a:r>
              <a:rPr lang="en-US" dirty="0" err="1">
                <a:solidFill>
                  <a:schemeClr val="accent1"/>
                </a:solidFill>
              </a:rPr>
              <a:t>Missi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Gift </a:t>
            </a:r>
            <a:r>
              <a:rPr lang="en-US" dirty="0" err="1">
                <a:solidFill>
                  <a:schemeClr val="accent1"/>
                </a:solidFill>
              </a:rPr>
              <a:t>Kameba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 err="1">
                <a:solidFill>
                  <a:schemeClr val="accent1"/>
                </a:solidFill>
              </a:rPr>
              <a:t>Madalitso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Chiutsi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Elizabeth Philemon</a:t>
            </a:r>
          </a:p>
          <a:p>
            <a:r>
              <a:rPr lang="en-US" dirty="0">
                <a:solidFill>
                  <a:schemeClr val="accent1"/>
                </a:solidFill>
              </a:rPr>
              <a:t>Mercy </a:t>
            </a:r>
            <a:r>
              <a:rPr lang="en-US" dirty="0" err="1">
                <a:solidFill>
                  <a:schemeClr val="accent1"/>
                </a:solidFill>
              </a:rPr>
              <a:t>Magombo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 err="1">
                <a:solidFill>
                  <a:schemeClr val="accent1"/>
                </a:solidFill>
              </a:rPr>
              <a:t>Raston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Makandawire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Zomba hospital lab, radiography, HIV and clinical teams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Participants</a:t>
            </a:r>
          </a:p>
          <a:p>
            <a:r>
              <a:rPr lang="en-US" dirty="0">
                <a:solidFill>
                  <a:schemeClr val="accent1"/>
                </a:solidFill>
              </a:rPr>
              <a:t>With gratitude to all the participants and families</a:t>
            </a:r>
          </a:p>
        </p:txBody>
      </p:sp>
      <p:pic>
        <p:nvPicPr>
          <p:cNvPr id="25" name="Picture 2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AC939F9-602B-D94A-A265-11B8A02161C6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5589" y="1719236"/>
            <a:ext cx="3060425" cy="11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46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I have no relevant financial relationships with ineligible companies to disclose.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Conflict of Interest</a:t>
            </a:r>
          </a:p>
        </p:txBody>
      </p:sp>
    </p:spTree>
    <p:extLst>
      <p:ext uri="{BB962C8B-B14F-4D97-AF65-F5344CB8AC3E}">
        <p14:creationId xmlns:p14="http://schemas.microsoft.com/office/powerpoint/2010/main" val="269481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811" y="237530"/>
            <a:ext cx="9648442" cy="1223964"/>
          </a:xfrm>
        </p:spPr>
        <p:txBody>
          <a:bodyPr>
            <a:normAutofit/>
          </a:bodyPr>
          <a:lstStyle/>
          <a:p>
            <a:pPr algn="r"/>
            <a:r>
              <a:rPr lang="en-GB" dirty="0"/>
              <a:t>Poor outcomes for PLHIV admitted to hospital</a:t>
            </a:r>
            <a:endParaRPr lang="en-GB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546C5D-7414-F743-939C-91620A9B787C}"/>
              </a:ext>
            </a:extLst>
          </p:cNvPr>
          <p:cNvSpPr txBox="1"/>
          <p:nvPr/>
        </p:nvSpPr>
        <p:spPr>
          <a:xfrm>
            <a:off x="1023831" y="3566160"/>
            <a:ext cx="1828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</a:rPr>
              <a:t>Community / national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0992DE-676B-8246-9629-9C36509A8B1D}"/>
              </a:ext>
            </a:extLst>
          </p:cNvPr>
          <p:cNvSpPr txBox="1"/>
          <p:nvPr/>
        </p:nvSpPr>
        <p:spPr>
          <a:xfrm>
            <a:off x="5490634" y="3566160"/>
            <a:ext cx="1679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</a:rPr>
              <a:t>Hospital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EEFD66-0694-604E-8CE4-E01DCF02F39F}"/>
              </a:ext>
            </a:extLst>
          </p:cNvPr>
          <p:cNvSpPr txBox="1"/>
          <p:nvPr/>
        </p:nvSpPr>
        <p:spPr>
          <a:xfrm>
            <a:off x="9041680" y="3566160"/>
            <a:ext cx="256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</a:rPr>
              <a:t>Tuberculosis in PLHIV in hospital</a:t>
            </a:r>
          </a:p>
        </p:txBody>
      </p:sp>
      <p:pic>
        <p:nvPicPr>
          <p:cNvPr id="8" name="Picture 1" descr="1651242-200.png">
            <a:extLst>
              <a:ext uri="{FF2B5EF4-FFF2-40B4-BE49-F238E27FC236}">
                <a16:creationId xmlns:a16="http://schemas.microsoft.com/office/drawing/2014/main" id="{96820AE1-5C1C-8C4A-B97C-757791B26EA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667" y="1590315"/>
            <a:ext cx="1966059" cy="196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382335-200.png">
            <a:extLst>
              <a:ext uri="{FF2B5EF4-FFF2-40B4-BE49-F238E27FC236}">
                <a16:creationId xmlns:a16="http://schemas.microsoft.com/office/drawing/2014/main" id="{A58EBE3E-7846-8B46-9003-D4BD1BA48C1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6286" y="1660168"/>
            <a:ext cx="1828047" cy="182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628D7B-B110-3F47-94A5-D26D279F28C4}"/>
              </a:ext>
            </a:extLst>
          </p:cNvPr>
          <p:cNvSpPr txBox="1"/>
          <p:nvPr/>
        </p:nvSpPr>
        <p:spPr>
          <a:xfrm>
            <a:off x="848065" y="4286160"/>
            <a:ext cx="2366938" cy="1012755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ART roll out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Towards 95-95-95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Lives saved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628E8-BBDE-2F40-ABF2-30CCD58A251D}"/>
              </a:ext>
            </a:extLst>
          </p:cNvPr>
          <p:cNvSpPr txBox="1"/>
          <p:nvPr/>
        </p:nvSpPr>
        <p:spPr>
          <a:xfrm>
            <a:off x="3215003" y="2316426"/>
            <a:ext cx="1549681" cy="735756"/>
          </a:xfrm>
          <a:prstGeom prst="rect">
            <a:avLst/>
          </a:prstGeom>
          <a:noFill/>
          <a:ln>
            <a:noFill/>
          </a:ln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BUT</a:t>
            </a:r>
          </a:p>
        </p:txBody>
      </p:sp>
      <p:pic>
        <p:nvPicPr>
          <p:cNvPr id="12" name="Picture 11" descr="1732628-200.png">
            <a:extLst>
              <a:ext uri="{FF2B5EF4-FFF2-40B4-BE49-F238E27FC236}">
                <a16:creationId xmlns:a16="http://schemas.microsoft.com/office/drawing/2014/main" id="{467FFE47-28B1-A546-B871-60FA8F819ED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233" y="1590315"/>
            <a:ext cx="1828047" cy="18280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ADF863-6A70-8248-9AB8-CFFE46EEF17A}"/>
              </a:ext>
            </a:extLst>
          </p:cNvPr>
          <p:cNvSpPr txBox="1"/>
          <p:nvPr/>
        </p:nvSpPr>
        <p:spPr>
          <a:xfrm>
            <a:off x="3854757" y="4098586"/>
            <a:ext cx="4802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High HIV prevalence, low CD4 counts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Both ART experienced and naïve</a:t>
            </a:r>
          </a:p>
          <a:p>
            <a:pPr algn="ctr"/>
            <a:endParaRPr lang="en-US" dirty="0">
              <a:solidFill>
                <a:schemeClr val="accent1"/>
              </a:solidFill>
            </a:endParaRP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High mortality (31% in meta-analysis)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5F5EE0-009E-5F4C-A3C9-C5791330C2D3}"/>
              </a:ext>
            </a:extLst>
          </p:cNvPr>
          <p:cNvSpPr txBox="1"/>
          <p:nvPr/>
        </p:nvSpPr>
        <p:spPr>
          <a:xfrm>
            <a:off x="8734996" y="4469371"/>
            <a:ext cx="3014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Very high prevalence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Suboptimal diagnostics</a:t>
            </a:r>
          </a:p>
        </p:txBody>
      </p:sp>
    </p:spTree>
    <p:extLst>
      <p:ext uri="{BB962C8B-B14F-4D97-AF65-F5344CB8AC3E}">
        <p14:creationId xmlns:p14="http://schemas.microsoft.com/office/powerpoint/2010/main" val="3272914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382" y="27690"/>
            <a:ext cx="8897213" cy="1223964"/>
          </a:xfrm>
        </p:spPr>
        <p:txBody>
          <a:bodyPr>
            <a:normAutofit/>
          </a:bodyPr>
          <a:lstStyle/>
          <a:p>
            <a:pPr algn="r"/>
            <a:r>
              <a:rPr lang="en-GB" sz="3600" noProof="0" dirty="0"/>
              <a:t>Diagnosing TB in PLHIV in hospital</a:t>
            </a:r>
            <a:r>
              <a:rPr lang="en-GB" sz="3600" noProof="0" dirty="0">
                <a:solidFill>
                  <a:schemeClr val="bg1"/>
                </a:solidFill>
              </a:rPr>
              <a:t>… is very difficult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3509EB-8648-5D49-9EAF-D607C0DBC1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84" r="27930"/>
          <a:stretch/>
        </p:blipFill>
        <p:spPr>
          <a:xfrm>
            <a:off x="3250882" y="2333877"/>
            <a:ext cx="1640982" cy="28124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714C4D-B8E5-C54F-B8B7-34989F60C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07" y="2476184"/>
            <a:ext cx="2470387" cy="26533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F816888-78ED-AC40-A420-F8B15B1F919B}"/>
              </a:ext>
            </a:extLst>
          </p:cNvPr>
          <p:cNvSpPr txBox="1"/>
          <p:nvPr/>
        </p:nvSpPr>
        <p:spPr>
          <a:xfrm>
            <a:off x="46805" y="1318470"/>
            <a:ext cx="5753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Main existing ways to diagnose TB in PLHIV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20D872-3ACA-FD41-B12A-C296ADBBB50B}"/>
              </a:ext>
            </a:extLst>
          </p:cNvPr>
          <p:cNvSpPr txBox="1"/>
          <p:nvPr/>
        </p:nvSpPr>
        <p:spPr>
          <a:xfrm>
            <a:off x="369767" y="5185587"/>
            <a:ext cx="25537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Sputum NAATs (e.g. </a:t>
            </a:r>
            <a:r>
              <a:rPr lang="en-US" sz="1600" dirty="0" err="1">
                <a:solidFill>
                  <a:schemeClr val="accent1"/>
                </a:solidFill>
              </a:rPr>
              <a:t>Xpert</a:t>
            </a:r>
            <a:r>
              <a:rPr lang="en-US" sz="16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6028DC-A491-7846-94AD-4CB542286D53}"/>
              </a:ext>
            </a:extLst>
          </p:cNvPr>
          <p:cNvSpPr txBox="1"/>
          <p:nvPr/>
        </p:nvSpPr>
        <p:spPr>
          <a:xfrm>
            <a:off x="2851878" y="5073621"/>
            <a:ext cx="23567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Urine LAM (AlereLAM)</a:t>
            </a:r>
          </a:p>
        </p:txBody>
      </p:sp>
    </p:spTree>
    <p:extLst>
      <p:ext uri="{BB962C8B-B14F-4D97-AF65-F5344CB8AC3E}">
        <p14:creationId xmlns:p14="http://schemas.microsoft.com/office/powerpoint/2010/main" val="286541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382" y="27690"/>
            <a:ext cx="8897213" cy="1223964"/>
          </a:xfrm>
        </p:spPr>
        <p:txBody>
          <a:bodyPr>
            <a:normAutofit/>
          </a:bodyPr>
          <a:lstStyle/>
          <a:p>
            <a:pPr algn="r"/>
            <a:r>
              <a:rPr lang="en-GB" sz="3600" noProof="0" dirty="0"/>
              <a:t>Diagnosing TB in PLHIV in hospital… is very difficult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3509EB-8648-5D49-9EAF-D607C0DBC1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84" r="27930"/>
          <a:stretch/>
        </p:blipFill>
        <p:spPr>
          <a:xfrm>
            <a:off x="3250882" y="2333877"/>
            <a:ext cx="1640982" cy="28124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714C4D-B8E5-C54F-B8B7-34989F60C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07" y="2476184"/>
            <a:ext cx="2470387" cy="26533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F816888-78ED-AC40-A420-F8B15B1F919B}"/>
              </a:ext>
            </a:extLst>
          </p:cNvPr>
          <p:cNvSpPr txBox="1"/>
          <p:nvPr/>
        </p:nvSpPr>
        <p:spPr>
          <a:xfrm>
            <a:off x="46805" y="1318470"/>
            <a:ext cx="5753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Main existing ways to diagnose TB in PLHIV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20D872-3ACA-FD41-B12A-C296ADBBB50B}"/>
              </a:ext>
            </a:extLst>
          </p:cNvPr>
          <p:cNvSpPr txBox="1"/>
          <p:nvPr/>
        </p:nvSpPr>
        <p:spPr>
          <a:xfrm>
            <a:off x="369767" y="5185587"/>
            <a:ext cx="25537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Sputum NAATs (e.g. </a:t>
            </a:r>
            <a:r>
              <a:rPr lang="en-US" sz="1600" dirty="0" err="1">
                <a:solidFill>
                  <a:schemeClr val="accent1"/>
                </a:solidFill>
              </a:rPr>
              <a:t>Xpert</a:t>
            </a:r>
            <a:r>
              <a:rPr lang="en-US" sz="16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6028DC-A491-7846-94AD-4CB542286D53}"/>
              </a:ext>
            </a:extLst>
          </p:cNvPr>
          <p:cNvSpPr txBox="1"/>
          <p:nvPr/>
        </p:nvSpPr>
        <p:spPr>
          <a:xfrm>
            <a:off x="2851878" y="5073621"/>
            <a:ext cx="23567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Urine LAM (AlereLAM)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32E658-9B0A-1F4A-A236-DD41DA7C065C}"/>
              </a:ext>
            </a:extLst>
          </p:cNvPr>
          <p:cNvSpPr txBox="1"/>
          <p:nvPr/>
        </p:nvSpPr>
        <p:spPr>
          <a:xfrm>
            <a:off x="4891864" y="4858648"/>
            <a:ext cx="6745271" cy="13542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In a study in Cape Town, extended microbiological testing for TB:</a:t>
            </a: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66 (47%) people would have had their TB diagnosis missed on 1 urine LAM + 1 sputum </a:t>
            </a:r>
            <a:r>
              <a:rPr lang="en-US" dirty="0" err="1">
                <a:solidFill>
                  <a:schemeClr val="accent1"/>
                </a:solidFill>
              </a:rPr>
              <a:t>Xpert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C97D97-C18F-1C4E-8CF8-B0332AD4BB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8919" y="1069791"/>
            <a:ext cx="2427022" cy="32694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AFC172-F13B-E644-81A8-33C719CCC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6583" y="1069791"/>
            <a:ext cx="4375150" cy="37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5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878" y="229191"/>
            <a:ext cx="8897213" cy="1223964"/>
          </a:xfrm>
        </p:spPr>
        <p:txBody>
          <a:bodyPr>
            <a:normAutofit/>
          </a:bodyPr>
          <a:lstStyle/>
          <a:p>
            <a:pPr algn="r"/>
            <a:r>
              <a:rPr lang="en-GB" dirty="0"/>
              <a:t>What might improve TB diagnosis?</a:t>
            </a:r>
            <a:endParaRPr lang="en-GB" noProof="0" dirty="0"/>
          </a:p>
        </p:txBody>
      </p:sp>
      <p:pic>
        <p:nvPicPr>
          <p:cNvPr id="6" name="Picture 5" descr="Screenshot 2019-02-23 21.57.03.png">
            <a:extLst>
              <a:ext uri="{FF2B5EF4-FFF2-40B4-BE49-F238E27FC236}">
                <a16:creationId xmlns:a16="http://schemas.microsoft.com/office/drawing/2014/main" id="{7796196A-F14A-2C4F-AD78-ECC71E00F8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49" y="1568984"/>
            <a:ext cx="2532562" cy="3310062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EE2DB02-C4D4-D940-8292-4495DCEB32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943" y="1562433"/>
            <a:ext cx="2754939" cy="33305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908340-4D2A-9945-B115-B16CBA84023F}"/>
              </a:ext>
            </a:extLst>
          </p:cNvPr>
          <p:cNvSpPr txBox="1"/>
          <p:nvPr/>
        </p:nvSpPr>
        <p:spPr>
          <a:xfrm>
            <a:off x="478413" y="5060416"/>
            <a:ext cx="4746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Digital </a:t>
            </a:r>
            <a:r>
              <a:rPr lang="en-US" sz="2400" dirty="0" err="1">
                <a:solidFill>
                  <a:schemeClr val="accent1"/>
                </a:solidFill>
              </a:rPr>
              <a:t>CxR</a:t>
            </a:r>
            <a:r>
              <a:rPr lang="en-US" sz="2400" dirty="0">
                <a:solidFill>
                  <a:schemeClr val="accent1"/>
                </a:solidFill>
              </a:rPr>
              <a:t> with Computer Aided Diagnosis (</a:t>
            </a:r>
            <a:r>
              <a:rPr lang="en-US" sz="2400" dirty="0" err="1">
                <a:solidFill>
                  <a:schemeClr val="accent1"/>
                </a:solidFill>
              </a:rPr>
              <a:t>dCXR</a:t>
            </a:r>
            <a:r>
              <a:rPr lang="en-US" sz="2400" dirty="0">
                <a:solidFill>
                  <a:schemeClr val="accent1"/>
                </a:solidFill>
              </a:rPr>
              <a:t>-CAD)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11A4C8-0A13-A342-BF3D-9C3CC25A38F4}"/>
              </a:ext>
            </a:extLst>
          </p:cNvPr>
          <p:cNvSpPr txBox="1"/>
          <p:nvPr/>
        </p:nvSpPr>
        <p:spPr>
          <a:xfrm>
            <a:off x="5429868" y="5066967"/>
            <a:ext cx="5825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High-sensitivity second-generation urine LAM (</a:t>
            </a:r>
            <a:r>
              <a:rPr lang="en-US" sz="2400" dirty="0" err="1">
                <a:solidFill>
                  <a:schemeClr val="accent1"/>
                </a:solidFill>
              </a:rPr>
              <a:t>FujiLAM</a:t>
            </a:r>
            <a:r>
              <a:rPr lang="en-US" sz="2400" dirty="0">
                <a:solidFill>
                  <a:schemeClr val="accent1"/>
                </a:solidFill>
              </a:rPr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B06F9E-A67C-814C-B2CB-7374B9E662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483143" y="2045467"/>
            <a:ext cx="3316613" cy="23505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5CEC12-7DBC-1848-BD81-1C754622F3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400124" y="2508983"/>
            <a:ext cx="3290255" cy="141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9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00112-9DA5-B142-8765-ED6A3B94F2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b="0" dirty="0"/>
              <a:t>Among </a:t>
            </a:r>
            <a:r>
              <a:rPr lang="en-US" dirty="0"/>
              <a:t>adults living with HIV admitted </a:t>
            </a:r>
            <a:r>
              <a:rPr lang="en-US" b="0" dirty="0"/>
              <a:t>to hospital, can enhanced TB screening (</a:t>
            </a:r>
            <a:r>
              <a:rPr lang="en-US" dirty="0" err="1"/>
              <a:t>dCXR</a:t>
            </a:r>
            <a:r>
              <a:rPr lang="en-US" dirty="0"/>
              <a:t>-CAD + </a:t>
            </a:r>
            <a:r>
              <a:rPr lang="en-US" dirty="0" err="1"/>
              <a:t>FujiLAM</a:t>
            </a:r>
            <a:r>
              <a:rPr lang="en-US" dirty="0"/>
              <a:t> </a:t>
            </a:r>
            <a:r>
              <a:rPr lang="en-US" b="0" dirty="0"/>
              <a:t>+</a:t>
            </a:r>
            <a:r>
              <a:rPr lang="en-US" dirty="0" err="1"/>
              <a:t>alereLAM</a:t>
            </a:r>
            <a:r>
              <a:rPr lang="en-US" dirty="0"/>
              <a:t> </a:t>
            </a:r>
            <a:r>
              <a:rPr lang="en-US" b="0" dirty="0"/>
              <a:t>+ usual care), compared to usual care alone, </a:t>
            </a:r>
            <a:r>
              <a:rPr lang="en-US" dirty="0"/>
              <a:t>increase the proportion of people started on TB treatment</a:t>
            </a:r>
            <a:r>
              <a:rPr lang="en-US" b="0" dirty="0"/>
              <a:t>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3E86D9-734E-CD4A-98AC-D989E4E5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Research question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78835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00112-9DA5-B142-8765-ED6A3B94F2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44863" y="2097089"/>
            <a:ext cx="4504226" cy="4103687"/>
          </a:xfrm>
        </p:spPr>
        <p:txBody>
          <a:bodyPr>
            <a:normAutofit/>
          </a:bodyPr>
          <a:lstStyle/>
          <a:p>
            <a:pPr algn="ctr"/>
            <a:r>
              <a:rPr lang="en-US" sz="2000" b="0" dirty="0"/>
              <a:t>Single </a:t>
            </a:r>
            <a:r>
              <a:rPr lang="en-US" sz="2000" b="0" dirty="0" err="1"/>
              <a:t>centre</a:t>
            </a:r>
            <a:r>
              <a:rPr lang="en-US" sz="2000" b="0" dirty="0"/>
              <a:t>, Zomba Central Hospital in Malawi (Southern Africa)</a:t>
            </a:r>
          </a:p>
          <a:p>
            <a:pPr algn="ctr"/>
            <a:r>
              <a:rPr lang="en-US" sz="2000" b="0" dirty="0"/>
              <a:t>Cluster randomized where clusters are day of admission.</a:t>
            </a:r>
          </a:p>
          <a:p>
            <a:pPr algn="ctr"/>
            <a:r>
              <a:rPr lang="en-US" sz="2000" b="0" dirty="0"/>
              <a:t>Primary outcome: TB treatment initiation by discharge</a:t>
            </a:r>
          </a:p>
          <a:p>
            <a:pPr algn="ctr"/>
            <a:r>
              <a:rPr lang="en-US" sz="2000" b="0" dirty="0"/>
              <a:t>Secondary outcomes: death by 56 days, same day TB treatment initiation, undiagnosed TB at discharge.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3E86D9-734E-CD4A-98AC-D989E4E5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Study site and details</a:t>
            </a:r>
            <a:endParaRPr lang="en-GB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4E9E04-9E3E-EC45-974B-2BD93CEF0E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0352" y="2097089"/>
            <a:ext cx="3988587" cy="3311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D309B9-4AAF-CB4C-B065-EF1C32CF3700}"/>
              </a:ext>
            </a:extLst>
          </p:cNvPr>
          <p:cNvSpPr/>
          <p:nvPr/>
        </p:nvSpPr>
        <p:spPr>
          <a:xfrm>
            <a:off x="878186" y="3834142"/>
            <a:ext cx="72427" cy="86007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88D3DE-6A1C-4A48-A0BC-CC63E12E5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00" y="2097089"/>
            <a:ext cx="2164709" cy="334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52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00112-9DA5-B142-8765-ED6A3B94F2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6391" y="1665289"/>
            <a:ext cx="7632700" cy="4103687"/>
          </a:xfrm>
        </p:spPr>
        <p:txBody>
          <a:bodyPr>
            <a:normAutofit fontScale="92500"/>
          </a:bodyPr>
          <a:lstStyle/>
          <a:p>
            <a:r>
              <a:rPr lang="en-US" dirty="0"/>
              <a:t>Inclusion</a:t>
            </a:r>
          </a:p>
          <a:p>
            <a:r>
              <a:rPr lang="en-US" b="0" dirty="0"/>
              <a:t>Age 18 years or older</a:t>
            </a:r>
          </a:p>
          <a:p>
            <a:r>
              <a:rPr lang="en-US" b="0" dirty="0"/>
              <a:t>HIV positive (any ART status)</a:t>
            </a:r>
          </a:p>
          <a:p>
            <a:r>
              <a:rPr lang="en-US" b="0" dirty="0"/>
              <a:t>Willing and able to consent</a:t>
            </a:r>
          </a:p>
          <a:p>
            <a:endParaRPr lang="en-US" b="0" dirty="0"/>
          </a:p>
          <a:p>
            <a:r>
              <a:rPr lang="en-US" dirty="0"/>
              <a:t>Exclusion criteria</a:t>
            </a:r>
          </a:p>
          <a:p>
            <a:r>
              <a:rPr lang="en-US" b="0" dirty="0"/>
              <a:t>Current or recent TB treatment</a:t>
            </a:r>
          </a:p>
          <a:p>
            <a:r>
              <a:rPr lang="en-US" b="0" dirty="0"/>
              <a:t>Admitted more than 18 hours at screening.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3E86D9-734E-CD4A-98AC-D989E4E5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Participants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66637660"/>
      </p:ext>
    </p:extLst>
  </p:cSld>
  <p:clrMapOvr>
    <a:masterClrMapping/>
  </p:clrMapOvr>
</p:sld>
</file>

<file path=ppt/theme/theme1.xml><?xml version="1.0" encoding="utf-8"?>
<a:theme xmlns:a="http://schemas.openxmlformats.org/drawingml/2006/main" name="AIDS2022">
  <a:themeElements>
    <a:clrScheme name="AIDS 2022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76382"/>
      </a:accent1>
      <a:accent2>
        <a:srgbClr val="FF890E"/>
      </a:accent2>
      <a:accent3>
        <a:srgbClr val="08BDBA"/>
      </a:accent3>
      <a:accent4>
        <a:srgbClr val="8A3FFC"/>
      </a:accent4>
      <a:accent5>
        <a:srgbClr val="346CFF"/>
      </a:accent5>
      <a:accent6>
        <a:srgbClr val="85CFE8"/>
      </a:accent6>
      <a:hlink>
        <a:srgbClr val="FF890E"/>
      </a:hlink>
      <a:folHlink>
        <a:srgbClr val="FF890E"/>
      </a:folHlink>
    </a:clrScheme>
    <a:fontScheme name="AIDS 2022 Verdana">
      <a:maj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C0F0990-FD9B-EF47-8C4E-2CE39BDBF648}" vid="{6AAAFDF1-C0D4-5D4B-9CA5-E1D52373A8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3F911BD2518E47AC082DA3DE8BFBE5" ma:contentTypeVersion="16" ma:contentTypeDescription="Create a new document." ma:contentTypeScope="" ma:versionID="c221146bbd20a14dad517a0387e2f0b0">
  <xsd:schema xmlns:xsd="http://www.w3.org/2001/XMLSchema" xmlns:xs="http://www.w3.org/2001/XMLSchema" xmlns:p="http://schemas.microsoft.com/office/2006/metadata/properties" xmlns:ns2="8f9d799d-7b27-4542-a589-fc3f0c3bda80" xmlns:ns3="250929fa-9806-4449-af20-7947085fa170" targetNamespace="http://schemas.microsoft.com/office/2006/metadata/properties" ma:root="true" ma:fieldsID="3a31dcb722add0f2e0d6fb0d2f719c7c" ns2:_="" ns3:_="">
    <xsd:import namespace="8f9d799d-7b27-4542-a589-fc3f0c3bda80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d799d-7b27-4542-a589-fc3f0c3bd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8f9d799d-7b27-4542-a589-fc3f0c3bda8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457546-9CD2-461E-81B2-B83B0DBD04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9d799d-7b27-4542-a589-fc3f0c3bda80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E358E3-F537-49EA-96FA-BFF5DD230B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5E06B7-DDBB-4F17-98CB-021724843583}">
  <ds:schemaRefs>
    <ds:schemaRef ds:uri="http://schemas.microsoft.com/office/2006/metadata/properties"/>
    <ds:schemaRef ds:uri="http://schemas.microsoft.com/office/infopath/2007/PartnerControls"/>
    <ds:schemaRef ds:uri="250929fa-9806-4449-af20-7947085fa170"/>
    <ds:schemaRef ds:uri="8f9d799d-7b27-4542-a589-fc3f0c3bda8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AIDS2022</Template>
  <TotalTime>2172</TotalTime>
  <Words>835</Words>
  <Application>Microsoft Macintosh PowerPoint</Application>
  <PresentationFormat>Widescreen</PresentationFormat>
  <Paragraphs>180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Helvetica Neue</vt:lpstr>
      <vt:lpstr>Candara</vt:lpstr>
      <vt:lpstr>Calibri</vt:lpstr>
      <vt:lpstr>Arial</vt:lpstr>
      <vt:lpstr>Verdana</vt:lpstr>
      <vt:lpstr>Courier New</vt:lpstr>
      <vt:lpstr>Helvetica</vt:lpstr>
      <vt:lpstr>AIDS2022</vt:lpstr>
      <vt:lpstr>Enhanced tuberculosis screening using computer-aided X-ray diagnosis and novel urine lipoarabinomannan assay among adults with HIV admitted to hospital (CASTLE study): a cluster randomised trial</vt:lpstr>
      <vt:lpstr>Conflict of Interest</vt:lpstr>
      <vt:lpstr>Poor outcomes for PLHIV admitted to hospital</vt:lpstr>
      <vt:lpstr>Diagnosing TB in PLHIV in hospital… is very difficult</vt:lpstr>
      <vt:lpstr>Diagnosing TB in PLHIV in hospital… is very difficult</vt:lpstr>
      <vt:lpstr>What might improve TB diagnosis?</vt:lpstr>
      <vt:lpstr>Research question</vt:lpstr>
      <vt:lpstr>Study site and details</vt:lpstr>
      <vt:lpstr>Participants</vt:lpstr>
      <vt:lpstr>Interventions</vt:lpstr>
      <vt:lpstr>PowerPoint Presentation</vt:lpstr>
      <vt:lpstr>PowerPoint Presentation</vt:lpstr>
      <vt:lpstr>Primary outcome</vt:lpstr>
      <vt:lpstr>Primary and secondary outcomes</vt:lpstr>
      <vt:lpstr>Survival curve</vt:lpstr>
      <vt:lpstr>Summary of results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 of interest disclosure</dc:title>
  <dc:creator>Rachael Burke</dc:creator>
  <cp:lastModifiedBy>Rachael Burke</cp:lastModifiedBy>
  <cp:revision>13</cp:revision>
  <cp:lastPrinted>2022-07-31T14:08:39Z</cp:lastPrinted>
  <dcterms:created xsi:type="dcterms:W3CDTF">2022-07-09T15:55:12Z</dcterms:created>
  <dcterms:modified xsi:type="dcterms:W3CDTF">2022-07-31T14:09:33Z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0x010100193F911BD2518E47AC082DA3DE8BFBE5</vt:lpwstr>
  </property>
</Properties>
</file>