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0"/>
  </p:notesMasterIdLst>
  <p:sldIdLst>
    <p:sldId id="256" r:id="rId5"/>
    <p:sldId id="260" r:id="rId6"/>
    <p:sldId id="257" r:id="rId7"/>
    <p:sldId id="258" r:id="rId8"/>
    <p:sldId id="261"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66"/>
    <p:restoredTop sz="96327"/>
  </p:normalViewPr>
  <p:slideViewPr>
    <p:cSldViewPr snapToGrid="0" snapToObjects="1">
      <p:cViewPr varScale="1">
        <p:scale>
          <a:sx n="103" d="100"/>
          <a:sy n="103" d="100"/>
        </p:scale>
        <p:origin x="208" y="3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ru-RU"/>
              <a:t>Образец заголовка</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ru-RU"/>
              <a:t>Образец текста</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ru-RU"/>
              <a:t>Образец текста</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ru-RU"/>
              <a:t>Образец заголовка</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ru-RU"/>
              <a:t>Образец текста</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ru-RU"/>
              <a:t>Образец заголовка</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ru-RU"/>
              <a:t>Вставка рисунка</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ru-RU"/>
              <a:t>Образец текста</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ru-RU"/>
              <a:t>Вставка рисунка</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ru-RU"/>
              <a:t>Образец заголовка</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ru-RU"/>
              <a:t>Вставка рисунка</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ru-RU"/>
              <a:t>Образец заголовка</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ru-RU"/>
              <a:t>Образец заголовка</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ru-RU"/>
              <a:t>Образец заголовка</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ru-RU"/>
              <a:t>Образец заголовка</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ru-RU"/>
              <a:t>Образец заголовка</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ru-RU"/>
              <a:t>Вставка рисунка</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ru-RU"/>
              <a:t>Образец заголовка</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ru-RU"/>
              <a:t>Образец текста</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ru-RU"/>
              <a:t>Образец заголовка</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ru-RU"/>
              <a:t>Образец текста</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ru-RU"/>
              <a:t>Образец текста</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ru-RU"/>
              <a:t>Образец заголовка</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ru-RU"/>
              <a:t>Образец заголовка</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p:txBody>
          <a:bodyPr>
            <a:normAutofit/>
          </a:bodyPr>
          <a:lstStyle/>
          <a:p>
            <a:pPr algn="just"/>
            <a:br>
              <a:rPr lang="en" sz="4000" b="0" dirty="0"/>
            </a:br>
            <a:r>
              <a:rPr lang="en" sz="4000" b="0" dirty="0"/>
              <a:t>Women safety activists, peer researchers and physical safety</a:t>
            </a:r>
            <a:endParaRPr lang="ru-UA" sz="4000" dirty="0"/>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213654" y="765175"/>
            <a:ext cx="7535434" cy="371647"/>
          </a:xfrm>
        </p:spPr>
        <p:txBody>
          <a:bodyPr>
            <a:normAutofit/>
          </a:bodyPr>
          <a:lstStyle/>
          <a:p>
            <a:r>
              <a:rPr lang="de-DE" dirty="0">
                <a:solidFill>
                  <a:schemeClr val="accent6">
                    <a:lumMod val="50000"/>
                  </a:schemeClr>
                </a:solidFill>
              </a:rPr>
              <a:t>Olena </a:t>
            </a:r>
            <a:r>
              <a:rPr lang="de-DE" dirty="0" err="1">
                <a:solidFill>
                  <a:schemeClr val="accent6">
                    <a:lumMod val="50000"/>
                  </a:schemeClr>
                </a:solidFill>
              </a:rPr>
              <a:t>Stryzhak</a:t>
            </a:r>
            <a:r>
              <a:rPr lang="ru-UA" dirty="0">
                <a:solidFill>
                  <a:schemeClr val="accent6">
                    <a:lumMod val="50000"/>
                  </a:schemeClr>
                </a:solidFill>
              </a:rPr>
              <a:t> </a:t>
            </a:r>
            <a:r>
              <a:rPr lang="en-US" dirty="0">
                <a:solidFill>
                  <a:schemeClr val="accent6">
                    <a:lumMod val="50000"/>
                  </a:schemeClr>
                </a:solidFill>
              </a:rPr>
              <a:t>Positive Women (Ukraine)</a:t>
            </a:r>
          </a:p>
        </p:txBody>
      </p:sp>
    </p:spTree>
    <p:extLst>
      <p:ext uri="{BB962C8B-B14F-4D97-AF65-F5344CB8AC3E}">
        <p14:creationId xmlns:p14="http://schemas.microsoft.com/office/powerpoint/2010/main" val="186085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p:txBody>
          <a:bodyPr>
            <a:normAutofit/>
          </a:bodyPr>
          <a:lstStyle/>
          <a:p>
            <a:pPr algn="just"/>
            <a:r>
              <a:rPr lang="en-US" sz="2200" b="0" dirty="0">
                <a:solidFill>
                  <a:srgbClr val="0070C0"/>
                </a:solidFill>
              </a:rPr>
              <a:t>The research methodology was based on the following principles:</a:t>
            </a:r>
            <a:endParaRPr lang="ru-UA" sz="2200" b="0" dirty="0">
              <a:solidFill>
                <a:srgbClr val="0070C0"/>
              </a:solidFill>
            </a:endParaRPr>
          </a:p>
          <a:p>
            <a:pPr algn="just"/>
            <a:r>
              <a:rPr lang="en-US" sz="2200" b="0" dirty="0">
                <a:solidFill>
                  <a:srgbClr val="0070C0"/>
                </a:solidFill>
              </a:rPr>
              <a:t>Inclusion and Leadership. The study was led by women living with HIV and had an impressive methodology that yielded results that went far beyond identifying the evidence base. Representatives of the community of HIV-positive women acted as national coordinators and researched local legislation, documented cases of criminalization, conducted media monitoring and built the foundations of human rights organizations</a:t>
            </a:r>
            <a:endParaRPr lang="ru-UA" sz="2200" b="0" dirty="0">
              <a:solidFill>
                <a:srgbClr val="0070C0"/>
              </a:solidFill>
            </a:endParaRPr>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p:txBody>
          <a:bodyPr>
            <a:normAutofit/>
          </a:bodyPr>
          <a:lstStyle/>
          <a:p>
            <a:r>
              <a:rPr lang="en-US" b="0" dirty="0"/>
              <a:t>HIV Criminalization Scan in the EECA region</a:t>
            </a:r>
            <a:endParaRPr lang="ru-UA" b="0" dirty="0"/>
          </a:p>
        </p:txBody>
      </p:sp>
    </p:spTree>
    <p:extLst>
      <p:ext uri="{BB962C8B-B14F-4D97-AF65-F5344CB8AC3E}">
        <p14:creationId xmlns:p14="http://schemas.microsoft.com/office/powerpoint/2010/main" val="187883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150973" y="778476"/>
            <a:ext cx="8598119" cy="4411362"/>
          </a:xfrm>
        </p:spPr>
        <p:txBody>
          <a:bodyPr>
            <a:normAutofit/>
          </a:bodyPr>
          <a:lstStyle/>
          <a:p>
            <a:pPr algn="just"/>
            <a:endParaRPr lang="en-US" b="1" dirty="0">
              <a:solidFill>
                <a:srgbClr val="0070C0"/>
              </a:solidFill>
            </a:endParaRPr>
          </a:p>
          <a:p>
            <a:pPr algn="just"/>
            <a:r>
              <a:rPr lang="en-US" b="1" dirty="0">
                <a:solidFill>
                  <a:srgbClr val="0070C0"/>
                </a:solidFill>
              </a:rPr>
              <a:t>Safety</a:t>
            </a:r>
            <a:r>
              <a:rPr lang="en-US" dirty="0">
                <a:solidFill>
                  <a:srgbClr val="0070C0"/>
                </a:solidFill>
              </a:rPr>
              <a:t>. The research team prioritized the protection of community informants, since in some countries, even studying the topic of criminalization can lead to State prosecution. Therefore, in the final report, the names of some informants and the names of their organizations are withheld</a:t>
            </a:r>
          </a:p>
          <a:p>
            <a:endParaRPr lang="en-US" dirty="0">
              <a:solidFill>
                <a:srgbClr val="0070C0"/>
              </a:solidFill>
            </a:endParaRPr>
          </a:p>
          <a:p>
            <a:pPr algn="just"/>
            <a:r>
              <a:rPr lang="en-US" b="1" dirty="0">
                <a:solidFill>
                  <a:srgbClr val="0070C0"/>
                </a:solidFill>
              </a:rPr>
              <a:t>Gendered optics</a:t>
            </a:r>
            <a:r>
              <a:rPr lang="en-US" dirty="0">
                <a:solidFill>
                  <a:srgbClr val="0070C0"/>
                </a:solidFill>
              </a:rPr>
              <a:t>. Understanding gender inequality and gender-based violence led us to conclude that women are significantly more affected by HIV criminalization</a:t>
            </a:r>
            <a:endParaRPr lang="ru-UA" dirty="0">
              <a:solidFill>
                <a:srgbClr val="0070C0"/>
              </a:solidFill>
            </a:endParaRPr>
          </a:p>
          <a:p>
            <a:endParaRPr lang="ru-UA" dirty="0">
              <a:solidFill>
                <a:srgbClr val="0070C0"/>
              </a:solidFill>
            </a:endParaRPr>
          </a:p>
          <a:p>
            <a:endParaRPr lang="en-GB" dirty="0"/>
          </a:p>
        </p:txBody>
      </p:sp>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42914" y="1556951"/>
            <a:ext cx="7032923" cy="4151871"/>
          </a:xfrm>
        </p:spPr>
        <p:txBody>
          <a:bodyPr>
            <a:normAutofit fontScale="85000" lnSpcReduction="10000"/>
          </a:bodyPr>
          <a:lstStyle/>
          <a:p>
            <a:r>
              <a:rPr lang="en-GB" b="1" dirty="0">
                <a:solidFill>
                  <a:srgbClr val="0070C0"/>
                </a:solidFill>
              </a:rPr>
              <a:t>Protecting participants from risks</a:t>
            </a:r>
            <a:endParaRPr lang="ru-UA" b="1" dirty="0">
              <a:solidFill>
                <a:srgbClr val="0070C0"/>
              </a:solidFill>
            </a:endParaRPr>
          </a:p>
          <a:p>
            <a:pPr algn="just"/>
            <a:endParaRPr lang="en-GB" dirty="0">
              <a:solidFill>
                <a:srgbClr val="0070C0"/>
              </a:solidFill>
            </a:endParaRPr>
          </a:p>
          <a:p>
            <a:pPr algn="just"/>
            <a:r>
              <a:rPr lang="en-GB" dirty="0">
                <a:solidFill>
                  <a:srgbClr val="0070C0"/>
                </a:solidFill>
              </a:rPr>
              <a:t>Sensitive questions, such as those relating to violence or rights abuse experiences, may make participants uncomfortable. Participants will be informed that they may not answer questions that are uncomfortable for them, and no responses will be shared with other participants. Conducting the study and FGDs by representatives of the community of HIV-positive women will minimise possible psychological discomfort and provide a comfortable atmosphere for communication. The study will be conducted face-to-face only in the presence of the interviewer and the respondent in a convenient place for the latter. During the FGD, there will be no outsiders in the room, and the venue will be chosen by the study team in agreement with potential participants</a:t>
            </a:r>
            <a:endParaRPr lang="ru-UA" dirty="0">
              <a:solidFill>
                <a:srgbClr val="0070C0"/>
              </a:solidFill>
            </a:endParaRPr>
          </a:p>
          <a:p>
            <a:r>
              <a:rPr lang="en-GB" dirty="0"/>
              <a:t> </a:t>
            </a:r>
            <a:endParaRPr lang="ru-UA" dirty="0"/>
          </a:p>
        </p:txBody>
      </p:sp>
    </p:spTree>
    <p:extLst>
      <p:ext uri="{BB962C8B-B14F-4D97-AF65-F5344CB8AC3E}">
        <p14:creationId xmlns:p14="http://schemas.microsoft.com/office/powerpoint/2010/main" val="203357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116388" y="2097092"/>
            <a:ext cx="7632700" cy="2623190"/>
          </a:xfrm>
        </p:spPr>
        <p:txBody>
          <a:bodyPr>
            <a:normAutofit/>
          </a:bodyPr>
          <a:lstStyle/>
          <a:p>
            <a:endParaRPr lang="ru-UA" dirty="0"/>
          </a:p>
          <a:p>
            <a:pPr algn="just"/>
            <a:r>
              <a:rPr lang="en-GB" dirty="0">
                <a:solidFill>
                  <a:srgbClr val="0070C0"/>
                </a:solidFill>
              </a:rPr>
              <a:t>The informed consent will contain the name and contact information of the organisations that are involved in the study and individual professionals. Participants will be informed that they can contact someone on the list if they have questions or comments about the study, or if they feel that their rights as participants in the study have been violated or they have been harmed by participation</a:t>
            </a:r>
            <a:endParaRPr lang="ru-UA" dirty="0">
              <a:solidFill>
                <a:srgbClr val="0070C0"/>
              </a:solidFill>
            </a:endParaRPr>
          </a:p>
        </p:txBody>
      </p:sp>
    </p:spTree>
    <p:extLst>
      <p:ext uri="{BB962C8B-B14F-4D97-AF65-F5344CB8AC3E}">
        <p14:creationId xmlns:p14="http://schemas.microsoft.com/office/powerpoint/2010/main" val="3468738987"/>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customXml/itemProps3.xml><?xml version="1.0" encoding="utf-8"?>
<ds:datastoreItem xmlns:ds="http://schemas.openxmlformats.org/officeDocument/2006/customXml" ds:itemID="{DDE358E3-F537-49EA-96FA-BFF5DD230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AIDS2022</Template>
  <TotalTime>14979</TotalTime>
  <Words>363</Words>
  <Application>Microsoft Macintosh PowerPoint</Application>
  <PresentationFormat>Широкоэкранный</PresentationFormat>
  <Paragraphs>16</Paragraphs>
  <Slides>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Verdana</vt:lpstr>
      <vt:lpstr>Courier New</vt:lpstr>
      <vt:lpstr>Calibri</vt:lpstr>
      <vt:lpstr>AIDS2022</vt:lpstr>
      <vt:lpstr> Women safety activists, peer researchers and physical safety</vt:lpstr>
      <vt:lpstr>HIV Criminalization Scan in the EECA region</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Microsoft Office User</dc:creator>
  <cp:lastModifiedBy>Microsoft Office User</cp:lastModifiedBy>
  <cp:revision>13</cp:revision>
  <dcterms:created xsi:type="dcterms:W3CDTF">2022-06-18T14:32:47Z</dcterms:created>
  <dcterms:modified xsi:type="dcterms:W3CDTF">2022-08-01T13:44:52Z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