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19"/>
  </p:notesMasterIdLst>
  <p:sldIdLst>
    <p:sldId id="266" r:id="rId5"/>
    <p:sldId id="271" r:id="rId6"/>
    <p:sldId id="256" r:id="rId7"/>
    <p:sldId id="257" r:id="rId8"/>
    <p:sldId id="260" r:id="rId9"/>
    <p:sldId id="272" r:id="rId10"/>
    <p:sldId id="258" r:id="rId11"/>
    <p:sldId id="259" r:id="rId12"/>
    <p:sldId id="264" r:id="rId13"/>
    <p:sldId id="265" r:id="rId14"/>
    <p:sldId id="261" r:id="rId15"/>
    <p:sldId id="262" r:id="rId16"/>
    <p:sldId id="269" r:id="rId17"/>
    <p:sldId id="270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66"/>
    <p:restoredTop sz="96327"/>
  </p:normalViewPr>
  <p:slideViewPr>
    <p:cSldViewPr snapToGrid="0" snapToObjects="1">
      <p:cViewPr>
        <p:scale>
          <a:sx n="104" d="100"/>
          <a:sy n="104" d="100"/>
        </p:scale>
        <p:origin x="144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3-AB43-B40E-650989A654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1.8</c:v>
                </c:pt>
                <c:pt idx="5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3-AB43-B40E-650989A654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53-AB43-B40E-650989A654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1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53-AB43-B40E-650989A65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037439"/>
        <c:axId val="1185039087"/>
      </c:barChart>
      <c:catAx>
        <c:axId val="1185037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5039087"/>
        <c:crosses val="autoZero"/>
        <c:auto val="1"/>
        <c:lblAlgn val="ctr"/>
        <c:lblOffset val="100"/>
        <c:noMultiLvlLbl val="0"/>
      </c:catAx>
      <c:valAx>
        <c:axId val="118503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5037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BC79-ADC6-0046-8A5F-BE970FB5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The words we use matter in the response to HIV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C2B414-9817-9648-9985-51C140EC0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981326"/>
              </p:ext>
            </p:extLst>
          </p:nvPr>
        </p:nvGraphicFramePr>
        <p:xfrm>
          <a:off x="487017" y="2310064"/>
          <a:ext cx="11231218" cy="3898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2110">
                  <a:extLst>
                    <a:ext uri="{9D8B030D-6E8A-4147-A177-3AD203B41FA5}">
                      <a16:colId xmlns:a16="http://schemas.microsoft.com/office/drawing/2014/main" val="943908093"/>
                    </a:ext>
                  </a:extLst>
                </a:gridCol>
                <a:gridCol w="5539108">
                  <a:extLst>
                    <a:ext uri="{9D8B030D-6E8A-4147-A177-3AD203B41FA5}">
                      <a16:colId xmlns:a16="http://schemas.microsoft.com/office/drawing/2014/main" val="3383536006"/>
                    </a:ext>
                  </a:extLst>
                </a:gridCol>
              </a:tblGrid>
              <a:tr h="777937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GB" sz="3600" b="0" kern="1200" dirty="0">
                          <a:solidFill>
                            <a:schemeClr val="tx1"/>
                          </a:solidFill>
                        </a:rPr>
                        <a:t>    Do…</a:t>
                      </a:r>
                      <a:endParaRPr lang="en-GB" sz="3600" b="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44000" marR="144000" marT="108000" marB="10800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0" kern="1200" dirty="0">
                          <a:solidFill>
                            <a:schemeClr val="tx1"/>
                          </a:solidFill>
                        </a:rPr>
                        <a:t>    Don't...</a:t>
                      </a:r>
                      <a:endParaRPr lang="en-GB" sz="3600" b="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44000" marR="144000" marT="108000" marB="10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297431"/>
                  </a:ext>
                </a:extLst>
              </a:tr>
              <a:tr h="944219"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use: people or person living with HIV; person or people with COVID-19; person or people with TB; person or people living with HIV and TB; healthcare seekers or clients.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144000" marB="144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</a:rPr>
                        <a:t>abel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 people as: HIV-infected; infected;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co-infected; cases; carriers; victims; patients; sufferers.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108000" marB="10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848083"/>
                  </a:ext>
                </a:extLst>
              </a:tr>
              <a:tr h="1522178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spell out the names of key populations: </a:t>
                      </a:r>
                      <a:r>
                        <a:rPr lang="en-GB" sz="1400" kern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gay men and other men who have sex with men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sex workers and their clients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trans people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people who inject drugs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prisoners</a:t>
                      </a:r>
                      <a:r>
                        <a:rPr lang="en-GB" sz="1400" kern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and other incarcerated people</a:t>
                      </a:r>
                      <a:endParaRPr lang="en-GB" sz="1400" dirty="0"/>
                    </a:p>
                  </a:txBody>
                  <a:tcPr marL="144000" marR="144000" marT="108000" marB="108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use acronyms for key and vulnerable populations unless you have genuine space constraints, possibly in a graphic.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108000" marB="10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68733"/>
                  </a:ext>
                </a:extLst>
              </a:tr>
              <a:tr h="653897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talk of the response to HIV or COVID-19 and ending the HIV epidemic as a public health threat.</a:t>
                      </a:r>
                      <a:endParaRPr lang="en-GB" sz="1400" dirty="0"/>
                    </a:p>
                  </a:txBody>
                  <a:tcPr marL="144000" marR="144000" marT="108000" marB="108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use war talk and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</a:rPr>
                        <a:t>fearmonger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GB" sz="1400" dirty="0"/>
                    </a:p>
                  </a:txBody>
                  <a:tcPr marL="144000" marR="144000" marT="108000" marB="10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41945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A04D6EB-F680-3A49-8338-F4A15CBCA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29" y="2405869"/>
            <a:ext cx="561052" cy="561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74D45-C4C4-F74D-AE92-6BF8D33C4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542" y="2405869"/>
            <a:ext cx="561052" cy="561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41357-075E-0046-8A1C-FC75200C5575}"/>
              </a:ext>
            </a:extLst>
          </p:cNvPr>
          <p:cNvSpPr txBox="1"/>
          <p:nvPr/>
        </p:nvSpPr>
        <p:spPr>
          <a:xfrm>
            <a:off x="4116388" y="1596992"/>
            <a:ext cx="71451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>
                <a:solidFill>
                  <a:schemeClr val="accent2"/>
                </a:solidFill>
              </a:rPr>
              <a:t>This slide is a note to the author – please read, then delete</a:t>
            </a:r>
          </a:p>
        </p:txBody>
      </p:sp>
    </p:spTree>
    <p:extLst>
      <p:ext uri="{BB962C8B-B14F-4D97-AF65-F5344CB8AC3E}">
        <p14:creationId xmlns:p14="http://schemas.microsoft.com/office/powerpoint/2010/main" val="379408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3A0D38C-953F-5B41-9DC2-EC0F32DFF7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70474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8" y="2097091"/>
            <a:ext cx="7632700" cy="410368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noProof="0" dirty="0"/>
              <a:t>Cras </a:t>
            </a:r>
            <a:r>
              <a:rPr lang="en-GB" noProof="0" dirty="0" err="1"/>
              <a:t>ultricies</a:t>
            </a:r>
            <a:r>
              <a:rPr lang="en-GB" noProof="0" dirty="0"/>
              <a:t> ligula </a:t>
            </a:r>
            <a:r>
              <a:rPr lang="en-GB" noProof="0" dirty="0" err="1"/>
              <a:t>sed</a:t>
            </a:r>
            <a:r>
              <a:rPr lang="en-GB" noProof="0" dirty="0"/>
              <a:t> magna dictum porta. </a:t>
            </a:r>
            <a:r>
              <a:rPr lang="en-GB" noProof="0" dirty="0" err="1"/>
              <a:t>Mauris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pulvinar a. </a:t>
            </a:r>
            <a:r>
              <a:rPr lang="en-GB" noProof="0" dirty="0" err="1"/>
              <a:t>Vivamus</a:t>
            </a:r>
            <a:r>
              <a:rPr lang="en-GB" noProof="0" dirty="0"/>
              <a:t> </a:t>
            </a:r>
            <a:r>
              <a:rPr lang="en-GB" noProof="0" dirty="0" err="1"/>
              <a:t>suscipit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felis</a:t>
            </a:r>
            <a:r>
              <a:rPr lang="en-GB" noProof="0" dirty="0"/>
              <a:t> </a:t>
            </a:r>
            <a:r>
              <a:rPr lang="en-GB" noProof="0" dirty="0" err="1"/>
              <a:t>porttitor</a:t>
            </a:r>
            <a:r>
              <a:rPr lang="en-GB" noProof="0" dirty="0"/>
              <a:t> </a:t>
            </a:r>
            <a:r>
              <a:rPr lang="en-GB" noProof="0" dirty="0" err="1"/>
              <a:t>volutpat</a:t>
            </a:r>
            <a:r>
              <a:rPr lang="en-GB" noProof="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 err="1"/>
              <a:t>Mauris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pulvinar a.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 err="1"/>
              <a:t>Vivamus</a:t>
            </a:r>
            <a:r>
              <a:rPr lang="en-GB" noProof="0" dirty="0"/>
              <a:t> </a:t>
            </a:r>
            <a:r>
              <a:rPr lang="en-GB" noProof="0" dirty="0" err="1"/>
              <a:t>suscipit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felis</a:t>
            </a:r>
            <a:r>
              <a:rPr lang="en-GB" noProof="0" dirty="0"/>
              <a:t> </a:t>
            </a:r>
            <a:r>
              <a:rPr lang="en-GB" noProof="0" dirty="0" err="1"/>
              <a:t>porttitor</a:t>
            </a:r>
            <a:r>
              <a:rPr lang="en-GB" noProof="0" dirty="0"/>
              <a:t> </a:t>
            </a:r>
            <a:r>
              <a:rPr lang="en-GB" noProof="0" dirty="0" err="1"/>
              <a:t>volutpat</a:t>
            </a:r>
            <a:r>
              <a:rPr lang="en-GB" noProof="0" dirty="0"/>
              <a:t>. 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 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porttitor</a:t>
            </a:r>
            <a:r>
              <a:rPr lang="en-GB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Mauris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3AA59-AF57-4542-96DD-81773C010CCB}"/>
              </a:ext>
            </a:extLst>
          </p:cNvPr>
          <p:cNvSpPr/>
          <p:nvPr/>
        </p:nvSpPr>
        <p:spPr>
          <a:xfrm>
            <a:off x="442914" y="2097088"/>
            <a:ext cx="3293064" cy="4103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r>
              <a:rPr lang="en-US" dirty="0"/>
              <a:t>Donec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ipsum id </a:t>
            </a:r>
            <a:r>
              <a:rPr lang="en-US" dirty="0" err="1"/>
              <a:t>orci</a:t>
            </a:r>
            <a:r>
              <a:rPr lang="en-US" dirty="0"/>
              <a:t> porta </a:t>
            </a:r>
            <a:r>
              <a:rPr lang="en-US" dirty="0" err="1"/>
              <a:t>dapibus</a:t>
            </a:r>
            <a:r>
              <a:rPr lang="en-US" dirty="0"/>
              <a:t>. Sed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Cras </a:t>
            </a:r>
            <a:r>
              <a:rPr lang="en-US" dirty="0" err="1"/>
              <a:t>ultricies</a:t>
            </a:r>
            <a:r>
              <a:rPr lang="en-US" dirty="0"/>
              <a:t> ligula sed magna dictum porta. </a:t>
            </a:r>
            <a:r>
              <a:rPr lang="en-US" dirty="0" err="1"/>
              <a:t>Vivamus</a:t>
            </a:r>
            <a:r>
              <a:rPr lang="en-US" dirty="0"/>
              <a:t> magna </a:t>
            </a:r>
            <a:r>
              <a:rPr lang="en-US" dirty="0" err="1"/>
              <a:t>justo</a:t>
            </a:r>
            <a:r>
              <a:rPr lang="en-US" dirty="0"/>
              <a:t>, lacinia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sed, convallis at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73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Praesent</a:t>
            </a:r>
            <a:r>
              <a:rPr lang="en-GB" noProof="0" dirty="0"/>
              <a:t> </a:t>
            </a:r>
            <a:r>
              <a:rPr lang="en-GB" noProof="0" dirty="0" err="1"/>
              <a:t>sapien</a:t>
            </a:r>
            <a:r>
              <a:rPr lang="en-GB" noProof="0" dirty="0"/>
              <a:t> </a:t>
            </a:r>
            <a:r>
              <a:rPr lang="en-GB" noProof="0" dirty="0" err="1"/>
              <a:t>massa</a:t>
            </a:r>
            <a:r>
              <a:rPr lang="en-GB" noProof="0" dirty="0"/>
              <a:t>, convallis a </a:t>
            </a:r>
            <a:r>
              <a:rPr lang="en-GB" noProof="0" dirty="0" err="1"/>
              <a:t>pellentesque</a:t>
            </a:r>
            <a:r>
              <a:rPr lang="en-GB" noProof="0" dirty="0"/>
              <a:t> </a:t>
            </a:r>
            <a:r>
              <a:rPr lang="en-GB" noProof="0" dirty="0" err="1"/>
              <a:t>nec</a:t>
            </a:r>
            <a:r>
              <a:rPr lang="en-GB" noProof="0" dirty="0"/>
              <a:t>, non nisi.</a:t>
            </a:r>
          </a:p>
          <a:p>
            <a:r>
              <a:rPr lang="en-GB" noProof="0" dirty="0" err="1"/>
              <a:t>Vivamus</a:t>
            </a:r>
            <a:r>
              <a:rPr lang="en-GB" noProof="0" dirty="0"/>
              <a:t> magna </a:t>
            </a:r>
            <a:r>
              <a:rPr lang="en-GB" noProof="0" dirty="0" err="1"/>
              <a:t>justo</a:t>
            </a:r>
            <a:r>
              <a:rPr lang="en-GB" noProof="0" dirty="0"/>
              <a:t>, lacinia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sed</a:t>
            </a:r>
            <a:r>
              <a:rPr lang="en-GB" noProof="0" dirty="0"/>
              <a:t>, convallis at </a:t>
            </a:r>
            <a:r>
              <a:rPr lang="en-GB" noProof="0" dirty="0" err="1"/>
              <a:t>tellus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arcu</a:t>
            </a:r>
            <a:r>
              <a:rPr lang="en-GB" noProof="0" dirty="0"/>
              <a:t> </a:t>
            </a:r>
            <a:r>
              <a:rPr lang="en-GB" noProof="0" dirty="0" err="1"/>
              <a:t>erat</a:t>
            </a:r>
            <a:r>
              <a:rPr lang="en-GB" noProof="0" dirty="0"/>
              <a:t>, </a:t>
            </a:r>
            <a:r>
              <a:rPr lang="en-GB" noProof="0" dirty="0" err="1"/>
              <a:t>accumsan</a:t>
            </a:r>
            <a:r>
              <a:rPr lang="en-GB" noProof="0" dirty="0"/>
              <a:t> id </a:t>
            </a:r>
            <a:r>
              <a:rPr lang="en-GB" noProof="0" dirty="0" err="1"/>
              <a:t>imperdiet</a:t>
            </a:r>
            <a:r>
              <a:rPr lang="en-GB" noProof="0" dirty="0"/>
              <a:t> et, </a:t>
            </a:r>
            <a:r>
              <a:rPr lang="en-GB" noProof="0" dirty="0" err="1"/>
              <a:t>porttitor</a:t>
            </a:r>
            <a:r>
              <a:rPr lang="en-GB" noProof="0" dirty="0"/>
              <a:t> at sem. </a:t>
            </a: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Vestibulum ante ipsum </a:t>
            </a:r>
            <a:r>
              <a:rPr lang="en-GB" noProof="0" dirty="0" err="1"/>
              <a:t>primis</a:t>
            </a:r>
            <a:r>
              <a:rPr lang="en-GB" noProof="0" dirty="0"/>
              <a:t> in </a:t>
            </a:r>
            <a:r>
              <a:rPr lang="en-GB" noProof="0" dirty="0" err="1"/>
              <a:t>faucibus</a:t>
            </a:r>
            <a:r>
              <a:rPr lang="en-GB" noProof="0" dirty="0"/>
              <a:t> </a:t>
            </a:r>
            <a:r>
              <a:rPr lang="en-GB" noProof="0" dirty="0" err="1"/>
              <a:t>orci</a:t>
            </a:r>
            <a:r>
              <a:rPr lang="en-GB" noProof="0" dirty="0"/>
              <a:t> </a:t>
            </a:r>
            <a:r>
              <a:rPr lang="en-GB" noProof="0" dirty="0" err="1"/>
              <a:t>luctus</a:t>
            </a:r>
            <a:r>
              <a:rPr lang="en-GB" noProof="0" dirty="0"/>
              <a:t> et </a:t>
            </a:r>
            <a:r>
              <a:rPr lang="en-GB" noProof="0" dirty="0" err="1"/>
              <a:t>ultrices</a:t>
            </a:r>
            <a:r>
              <a:rPr lang="en-GB" noProof="0" dirty="0"/>
              <a:t>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cubilia</a:t>
            </a:r>
            <a:r>
              <a:rPr lang="en-GB" noProof="0" dirty="0"/>
              <a:t> </a:t>
            </a:r>
            <a:r>
              <a:rPr lang="en-GB" noProof="0" dirty="0" err="1"/>
              <a:t>Curae</a:t>
            </a:r>
            <a:r>
              <a:rPr lang="en-GB" noProof="0" dirty="0"/>
              <a:t>; Donec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neque</a:t>
            </a:r>
            <a:r>
              <a:rPr lang="en-GB" noProof="0" dirty="0"/>
              <a:t>, auctor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aliquam</a:t>
            </a:r>
            <a:r>
              <a:rPr lang="en-GB" noProof="0" dirty="0"/>
              <a:t> </a:t>
            </a:r>
            <a:r>
              <a:rPr lang="en-GB" noProof="0" dirty="0" err="1"/>
              <a:t>vel</a:t>
            </a:r>
            <a:r>
              <a:rPr lang="en-GB" noProof="0" dirty="0"/>
              <a:t>, </a:t>
            </a:r>
            <a:r>
              <a:rPr lang="en-GB" noProof="0" dirty="0" err="1"/>
              <a:t>ullamcorper</a:t>
            </a:r>
            <a:r>
              <a:rPr lang="en-GB" noProof="0" dirty="0"/>
              <a:t> sit ligula.</a:t>
            </a:r>
          </a:p>
          <a:p>
            <a:r>
              <a:rPr lang="en-GB" noProof="0" dirty="0" err="1"/>
              <a:t>Mauris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eget</a:t>
            </a:r>
            <a:br>
              <a:rPr lang="en-GB" noProof="0" dirty="0"/>
            </a:b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pulvinar a. </a:t>
            </a:r>
            <a:r>
              <a:rPr lang="en-GB" noProof="0" dirty="0" err="1"/>
              <a:t>Mauris</a:t>
            </a:r>
            <a:br>
              <a:rPr lang="en-GB" noProof="0" dirty="0"/>
            </a:br>
            <a:r>
              <a:rPr lang="en-GB" noProof="0" dirty="0" err="1"/>
              <a:t>blandit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br>
              <a:rPr lang="en-GB" noProof="0" dirty="0"/>
            </a:br>
            <a:r>
              <a:rPr lang="en-GB" noProof="0" dirty="0" err="1"/>
              <a:t>nibh</a:t>
            </a:r>
            <a:r>
              <a:rPr lang="en-GB" noProof="0" dirty="0"/>
              <a:t> pulvinar 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 dirty="0" err="1"/>
              <a:t>Vivamus</a:t>
            </a:r>
            <a:r>
              <a:rPr lang="en-GB" noProof="0" dirty="0"/>
              <a:t> magna </a:t>
            </a:r>
            <a:r>
              <a:rPr lang="en-GB" noProof="0" dirty="0" err="1"/>
              <a:t>justo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 err="1"/>
              <a:t>Mauris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9680C2-D7B6-524D-AEE4-9A52408E54C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86254792"/>
              </p:ext>
            </p:extLst>
          </p:nvPr>
        </p:nvGraphicFramePr>
        <p:xfrm>
          <a:off x="442913" y="2097088"/>
          <a:ext cx="11306175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Lorem ipsum chart example </a:t>
            </a:r>
          </a:p>
        </p:txBody>
      </p:sp>
    </p:spTree>
    <p:extLst>
      <p:ext uri="{BB962C8B-B14F-4D97-AF65-F5344CB8AC3E}">
        <p14:creationId xmlns:p14="http://schemas.microsoft.com/office/powerpoint/2010/main" val="353800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C8B8E75-9539-5444-B9A8-FD0BCCA1878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076039"/>
              </p:ext>
            </p:extLst>
          </p:nvPr>
        </p:nvGraphicFramePr>
        <p:xfrm>
          <a:off x="442913" y="2097088"/>
          <a:ext cx="5437185" cy="4246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88214">
                  <a:extLst>
                    <a:ext uri="{9D8B030D-6E8A-4147-A177-3AD203B41FA5}">
                      <a16:colId xmlns:a16="http://schemas.microsoft.com/office/drawing/2014/main" val="2579643664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495796756"/>
                    </a:ext>
                  </a:extLst>
                </a:gridCol>
                <a:gridCol w="1446643">
                  <a:extLst>
                    <a:ext uri="{9D8B030D-6E8A-4147-A177-3AD203B41FA5}">
                      <a16:colId xmlns:a16="http://schemas.microsoft.com/office/drawing/2014/main" val="426859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</a:rPr>
                        <a:t>Donec </a:t>
                      </a:r>
                      <a:r>
                        <a:rPr lang="en-GB" sz="1800" b="1" kern="1200" dirty="0" err="1">
                          <a:solidFill>
                            <a:schemeClr val="bg1"/>
                          </a:solidFill>
                          <a:effectLst/>
                        </a:rPr>
                        <a:t>sollicitudin</a:t>
                      </a:r>
                      <a:endParaRPr lang="en-GB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err="1">
                          <a:solidFill>
                            <a:schemeClr val="bg1"/>
                          </a:solidFill>
                          <a:effectLst/>
                        </a:rPr>
                        <a:t>aliquet</a:t>
                      </a:r>
                      <a:endParaRPr lang="en-GB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err="1">
                          <a:solidFill>
                            <a:schemeClr val="bg1"/>
                          </a:solidFill>
                          <a:effectLst/>
                        </a:rPr>
                        <a:t>quam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</a:rPr>
                        <a:t> id </a:t>
                      </a:r>
                      <a:endParaRPr lang="en-GB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99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Mauris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blandit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423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506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aliquet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elit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322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3987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eget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tincidunt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nibh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42.5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70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</a:rPr>
                        <a:t>pulvinar a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3571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Nulla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porttitor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63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5448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accumsan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tincidunt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113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940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</a:rPr>
                        <a:t>Vestibulum ac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diam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0.54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73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</a:rPr>
                        <a:t>Donec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sollicitudin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645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Curabitur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aliquet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1.7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943319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CA66EA5-9477-E54A-818D-8674DD21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6F79D81-B27A-5B40-9E5A-6B5147539E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868" r="5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546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BC79-ADC6-0046-8A5F-BE970FB5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41325"/>
            <a:ext cx="7877489" cy="1223964"/>
          </a:xfrm>
        </p:spPr>
        <p:txBody>
          <a:bodyPr>
            <a:normAutofit/>
          </a:bodyPr>
          <a:lstStyle/>
          <a:p>
            <a:r>
              <a:rPr lang="en-GB" sz="3600" dirty="0"/>
              <a:t>Conflict of interest disclosure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029E44-B238-FB79-A48C-C3851799F32C}"/>
              </a:ext>
            </a:extLst>
          </p:cNvPr>
          <p:cNvSpPr txBox="1">
            <a:spLocks/>
          </p:cNvSpPr>
          <p:nvPr/>
        </p:nvSpPr>
        <p:spPr>
          <a:xfrm>
            <a:off x="442915" y="1812885"/>
            <a:ext cx="11306175" cy="17260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endParaRPr lang="en-US" sz="1400" b="1" dirty="0"/>
          </a:p>
          <a:p>
            <a:r>
              <a:rPr lang="en-US" sz="1400" dirty="0"/>
              <a:t> 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88422E-D886-A5FE-B5F3-33B34C28C435}"/>
              </a:ext>
            </a:extLst>
          </p:cNvPr>
          <p:cNvSpPr txBox="1">
            <a:spLocks/>
          </p:cNvSpPr>
          <p:nvPr/>
        </p:nvSpPr>
        <p:spPr>
          <a:xfrm>
            <a:off x="1099128" y="1948873"/>
            <a:ext cx="9804052" cy="3950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I have no relevant financial relationships with ineligible companies to disclose.</a:t>
            </a:r>
            <a:endParaRPr lang="en-GB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2A7BA7-161B-DB1C-C88F-6EA5AAC8A29B}"/>
              </a:ext>
            </a:extLst>
          </p:cNvPr>
          <p:cNvSpPr txBox="1">
            <a:spLocks/>
          </p:cNvSpPr>
          <p:nvPr/>
        </p:nvSpPr>
        <p:spPr>
          <a:xfrm>
            <a:off x="442916" y="3848402"/>
            <a:ext cx="4992113" cy="23510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42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representation at research committees (LGBTIQ angle)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459345"/>
            <a:ext cx="7632700" cy="432991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Session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517236"/>
            <a:ext cx="7632700" cy="1034473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Veriano Terto Jr</a:t>
            </a:r>
          </a:p>
          <a:p>
            <a:pPr algn="l"/>
            <a:r>
              <a:rPr lang="pt-BR" dirty="0"/>
              <a:t>ABIA - RJ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err="1"/>
              <a:t>Since</a:t>
            </a:r>
            <a:r>
              <a:rPr lang="pt-BR" dirty="0"/>
              <a:t> </a:t>
            </a:r>
            <a:r>
              <a:rPr lang="pt-BR" dirty="0" err="1"/>
              <a:t>XIXth</a:t>
            </a:r>
            <a:r>
              <a:rPr lang="pt-BR" dirty="0"/>
              <a:t> </a:t>
            </a:r>
            <a:r>
              <a:rPr lang="pt-BR" dirty="0" err="1"/>
              <a:t>century</a:t>
            </a:r>
            <a:r>
              <a:rPr lang="pt-BR" dirty="0"/>
              <a:t> LGBTQI </a:t>
            </a:r>
            <a:r>
              <a:rPr lang="pt-BR" dirty="0" err="1"/>
              <a:t>leaderships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organizations</a:t>
            </a:r>
            <a:r>
              <a:rPr lang="pt-BR" dirty="0"/>
              <a:t> dialogue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both</a:t>
            </a:r>
            <a:r>
              <a:rPr lang="pt-BR" dirty="0"/>
              <a:t> </a:t>
            </a:r>
            <a:r>
              <a:rPr lang="pt-BR" dirty="0" err="1"/>
              <a:t>clinical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scientifical</a:t>
            </a:r>
            <a:r>
              <a:rPr lang="pt-BR" dirty="0"/>
              <a:t> establishments.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dirty="0" err="1"/>
              <a:t>critical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sometimes</a:t>
            </a:r>
            <a:r>
              <a:rPr lang="pt-BR" dirty="0"/>
              <a:t> </a:t>
            </a:r>
            <a:r>
              <a:rPr lang="pt-BR" dirty="0" err="1"/>
              <a:t>ambiguous</a:t>
            </a:r>
            <a:r>
              <a:rPr lang="pt-BR" dirty="0"/>
              <a:t> </a:t>
            </a:r>
            <a:r>
              <a:rPr lang="pt-BR" dirty="0" err="1"/>
              <a:t>relationship</a:t>
            </a:r>
            <a:r>
              <a:rPr lang="pt-BR" dirty="0"/>
              <a:t>: </a:t>
            </a:r>
            <a:r>
              <a:rPr lang="pt-BR" dirty="0" err="1"/>
              <a:t>depathologize</a:t>
            </a:r>
            <a:r>
              <a:rPr lang="pt-BR" dirty="0"/>
              <a:t> </a:t>
            </a:r>
            <a:r>
              <a:rPr lang="pt-BR" dirty="0" err="1"/>
              <a:t>homosexuality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transgender</a:t>
            </a:r>
            <a:r>
              <a:rPr lang="pt-BR" dirty="0"/>
              <a:t> </a:t>
            </a:r>
            <a:r>
              <a:rPr lang="pt-BR" dirty="0" err="1"/>
              <a:t>identities</a:t>
            </a:r>
            <a:r>
              <a:rPr lang="pt-BR" dirty="0"/>
              <a:t>, </a:t>
            </a:r>
            <a:r>
              <a:rPr lang="pt-BR" dirty="0" err="1"/>
              <a:t>fight</a:t>
            </a:r>
            <a:r>
              <a:rPr lang="pt-BR" dirty="0"/>
              <a:t> </a:t>
            </a:r>
            <a:r>
              <a:rPr lang="pt-BR" dirty="0" err="1"/>
              <a:t>against</a:t>
            </a:r>
            <a:r>
              <a:rPr lang="pt-BR" dirty="0"/>
              <a:t> </a:t>
            </a:r>
            <a:r>
              <a:rPr lang="pt-BR" dirty="0" err="1"/>
              <a:t>compulsory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violent</a:t>
            </a:r>
            <a:r>
              <a:rPr lang="pt-BR" dirty="0"/>
              <a:t> “</a:t>
            </a:r>
            <a:r>
              <a:rPr lang="pt-BR" dirty="0" err="1"/>
              <a:t>treatments</a:t>
            </a:r>
            <a:r>
              <a:rPr lang="pt-BR" dirty="0"/>
              <a:t>”,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also</a:t>
            </a:r>
            <a:r>
              <a:rPr lang="pt-BR" dirty="0"/>
              <a:t> </a:t>
            </a:r>
            <a:r>
              <a:rPr lang="pt-BR" dirty="0" err="1"/>
              <a:t>support</a:t>
            </a:r>
            <a:r>
              <a:rPr lang="pt-BR" dirty="0"/>
              <a:t> </a:t>
            </a:r>
            <a:r>
              <a:rPr lang="pt-BR" dirty="0" err="1"/>
              <a:t>progressive</a:t>
            </a:r>
            <a:r>
              <a:rPr lang="pt-BR" dirty="0"/>
              <a:t> approaches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studies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could</a:t>
            </a:r>
            <a:r>
              <a:rPr lang="pt-BR" dirty="0"/>
              <a:t> </a:t>
            </a:r>
            <a:r>
              <a:rPr lang="pt-BR" dirty="0" err="1"/>
              <a:t>desestigmatize</a:t>
            </a:r>
            <a:r>
              <a:rPr lang="pt-BR" dirty="0"/>
              <a:t> </a:t>
            </a:r>
            <a:r>
              <a:rPr lang="pt-BR" dirty="0" err="1"/>
              <a:t>different</a:t>
            </a:r>
            <a:r>
              <a:rPr lang="pt-BR" dirty="0"/>
              <a:t> </a:t>
            </a:r>
            <a:r>
              <a:rPr lang="pt-BR" dirty="0" err="1"/>
              <a:t>sexualities</a:t>
            </a:r>
            <a:r>
              <a:rPr lang="pt-B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err="1"/>
              <a:t>Up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1980s, AIDS </a:t>
            </a:r>
            <a:r>
              <a:rPr lang="pt-BR" dirty="0" err="1"/>
              <a:t>impact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LGBTQI </a:t>
            </a:r>
            <a:r>
              <a:rPr lang="pt-BR" dirty="0" err="1"/>
              <a:t>population</a:t>
            </a:r>
            <a:r>
              <a:rPr lang="pt-BR" dirty="0"/>
              <a:t> led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struggle</a:t>
            </a:r>
            <a:r>
              <a:rPr lang="pt-BR" dirty="0"/>
              <a:t> for </a:t>
            </a:r>
            <a:r>
              <a:rPr lang="pt-BR" dirty="0" err="1"/>
              <a:t>access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medications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treatments</a:t>
            </a:r>
            <a:r>
              <a:rPr lang="pt-BR" dirty="0"/>
              <a:t>.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relationship</a:t>
            </a:r>
            <a:r>
              <a:rPr lang="pt-BR" dirty="0"/>
              <a:t> </a:t>
            </a:r>
            <a:r>
              <a:rPr lang="pt-BR" dirty="0" err="1"/>
              <a:t>opened</a:t>
            </a:r>
            <a:r>
              <a:rPr lang="pt-BR" dirty="0"/>
              <a:t> </a:t>
            </a:r>
            <a:r>
              <a:rPr lang="pt-BR" dirty="0" err="1"/>
              <a:t>another</a:t>
            </a:r>
            <a:r>
              <a:rPr lang="pt-BR" dirty="0"/>
              <a:t> </a:t>
            </a:r>
            <a:r>
              <a:rPr lang="pt-BR" dirty="0" err="1"/>
              <a:t>chapter</a:t>
            </a:r>
            <a:r>
              <a:rPr lang="pt-B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err="1"/>
              <a:t>Involvement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pressure</a:t>
            </a:r>
            <a:r>
              <a:rPr lang="pt-BR" dirty="0"/>
              <a:t> for new, </a:t>
            </a:r>
            <a:r>
              <a:rPr lang="pt-BR" dirty="0" err="1"/>
              <a:t>effective</a:t>
            </a:r>
            <a:r>
              <a:rPr lang="pt-BR" dirty="0"/>
              <a:t> </a:t>
            </a:r>
            <a:r>
              <a:rPr lang="pt-BR" dirty="0" err="1"/>
              <a:t>medications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treatments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same</a:t>
            </a:r>
            <a:r>
              <a:rPr lang="pt-BR" dirty="0"/>
              <a:t> time, </a:t>
            </a:r>
            <a:r>
              <a:rPr lang="pt-BR" dirty="0" err="1"/>
              <a:t>denounce</a:t>
            </a:r>
            <a:r>
              <a:rPr lang="pt-BR" dirty="0"/>
              <a:t> </a:t>
            </a:r>
            <a:r>
              <a:rPr lang="pt-BR" dirty="0" err="1"/>
              <a:t>economical</a:t>
            </a:r>
            <a:r>
              <a:rPr lang="pt-BR" dirty="0"/>
              <a:t> abuses (high </a:t>
            </a:r>
            <a:r>
              <a:rPr lang="pt-BR" dirty="0" err="1"/>
              <a:t>prices</a:t>
            </a:r>
            <a:r>
              <a:rPr lang="pt-BR" dirty="0"/>
              <a:t>), fake, </a:t>
            </a:r>
            <a:r>
              <a:rPr lang="pt-BR" dirty="0" err="1"/>
              <a:t>unethical</a:t>
            </a:r>
            <a:r>
              <a:rPr lang="pt-BR" dirty="0"/>
              <a:t>  </a:t>
            </a:r>
            <a:r>
              <a:rPr lang="pt-BR" dirty="0" err="1"/>
              <a:t>or</a:t>
            </a:r>
            <a:r>
              <a:rPr lang="pt-BR" dirty="0"/>
              <a:t> non </a:t>
            </a:r>
            <a:r>
              <a:rPr lang="pt-BR" dirty="0" err="1"/>
              <a:t>evidence</a:t>
            </a:r>
            <a:r>
              <a:rPr lang="pt-BR" dirty="0"/>
              <a:t> 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clinical</a:t>
            </a:r>
            <a:r>
              <a:rPr lang="pt-BR" dirty="0"/>
              <a:t> </a:t>
            </a:r>
            <a:r>
              <a:rPr lang="pt-BR" dirty="0" err="1"/>
              <a:t>trials</a:t>
            </a:r>
            <a:r>
              <a:rPr lang="pt-BR" dirty="0"/>
              <a:t>.</a:t>
            </a:r>
          </a:p>
          <a:p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Background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958110"/>
            <a:ext cx="7632700" cy="4242666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/>
              <a:t>Watch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compliance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excellent</a:t>
            </a:r>
            <a:r>
              <a:rPr lang="pt-BR" dirty="0"/>
              <a:t> </a:t>
            </a:r>
            <a:r>
              <a:rPr lang="pt-BR" dirty="0" err="1"/>
              <a:t>ethical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 standards for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participants</a:t>
            </a:r>
            <a:r>
              <a:rPr lang="pt-BR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/>
              <a:t>Participation</a:t>
            </a:r>
            <a:r>
              <a:rPr lang="pt-BR" dirty="0"/>
              <a:t> in </a:t>
            </a:r>
            <a:r>
              <a:rPr lang="pt-BR" dirty="0" err="1"/>
              <a:t>different</a:t>
            </a:r>
            <a:r>
              <a:rPr lang="pt-BR" dirty="0"/>
              <a:t> </a:t>
            </a:r>
            <a:r>
              <a:rPr lang="pt-BR" dirty="0" err="1"/>
              <a:t>phases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: </a:t>
            </a:r>
            <a:r>
              <a:rPr lang="pt-BR" dirty="0" err="1"/>
              <a:t>planning</a:t>
            </a:r>
            <a:r>
              <a:rPr lang="pt-BR" dirty="0"/>
              <a:t>, </a:t>
            </a:r>
            <a:r>
              <a:rPr lang="pt-BR" dirty="0" err="1"/>
              <a:t>monitoring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evaluation</a:t>
            </a: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Make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protocols</a:t>
            </a:r>
            <a:r>
              <a:rPr lang="pt-BR" dirty="0"/>
              <a:t> </a:t>
            </a:r>
            <a:r>
              <a:rPr lang="pt-BR" dirty="0" err="1"/>
              <a:t>comprehensive</a:t>
            </a:r>
            <a:r>
              <a:rPr lang="pt-BR" dirty="0"/>
              <a:t>, </a:t>
            </a:r>
            <a:r>
              <a:rPr lang="pt-BR" dirty="0" err="1"/>
              <a:t>accessible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available</a:t>
            </a:r>
            <a:r>
              <a:rPr lang="pt-BR" dirty="0"/>
              <a:t> for </a:t>
            </a:r>
            <a:r>
              <a:rPr lang="pt-BR" dirty="0" err="1"/>
              <a:t>participants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communities</a:t>
            </a:r>
            <a:r>
              <a:rPr lang="pt-BR" dirty="0"/>
              <a:t> (</a:t>
            </a:r>
            <a:r>
              <a:rPr lang="pt-BR" dirty="0" err="1"/>
              <a:t>transparency</a:t>
            </a:r>
            <a:r>
              <a:rPr lang="pt-BR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Be </a:t>
            </a:r>
            <a:r>
              <a:rPr lang="pt-BR" dirty="0" err="1"/>
              <a:t>sure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risks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damages</a:t>
            </a:r>
            <a:r>
              <a:rPr lang="pt-BR" dirty="0"/>
              <a:t> are </a:t>
            </a:r>
            <a:r>
              <a:rPr lang="pt-BR" dirty="0" err="1"/>
              <a:t>avoided</a:t>
            </a:r>
            <a:r>
              <a:rPr lang="pt-BR" dirty="0"/>
              <a:t> </a:t>
            </a:r>
            <a:r>
              <a:rPr lang="pt-BR" dirty="0" err="1"/>
              <a:t>during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conducting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trials</a:t>
            </a:r>
            <a:r>
              <a:rPr lang="pt-BR" dirty="0"/>
              <a:t> (</a:t>
            </a:r>
            <a:r>
              <a:rPr lang="pt-BR" dirty="0" err="1"/>
              <a:t>reinforcement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stigma</a:t>
            </a:r>
            <a:r>
              <a:rPr lang="pt-BR" dirty="0"/>
              <a:t>, </a:t>
            </a:r>
            <a:r>
              <a:rPr lang="pt-BR" dirty="0" err="1"/>
              <a:t>prejudices</a:t>
            </a:r>
            <a:r>
              <a:rPr lang="pt-BR" dirty="0"/>
              <a:t>, </a:t>
            </a:r>
            <a:r>
              <a:rPr lang="pt-BR" dirty="0" err="1"/>
              <a:t>discrimination</a:t>
            </a:r>
            <a:r>
              <a:rPr lang="pt-BR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/>
              <a:t>Participation</a:t>
            </a:r>
            <a:r>
              <a:rPr lang="pt-BR" dirty="0"/>
              <a:t> must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representative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communities</a:t>
            </a:r>
            <a:r>
              <a:rPr lang="pt-BR" dirty="0"/>
              <a:t> voices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demands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consider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LGBTIQ </a:t>
            </a:r>
            <a:r>
              <a:rPr lang="pt-BR" dirty="0" err="1"/>
              <a:t>population</a:t>
            </a: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/>
              <a:t>Provide</a:t>
            </a:r>
            <a:r>
              <a:rPr lang="pt-BR" dirty="0"/>
              <a:t> a </a:t>
            </a:r>
            <a:r>
              <a:rPr lang="pt-BR" dirty="0" err="1"/>
              <a:t>clear</a:t>
            </a:r>
            <a:r>
              <a:rPr lang="pt-BR" dirty="0"/>
              <a:t> </a:t>
            </a:r>
            <a:r>
              <a:rPr lang="pt-BR" dirty="0" err="1"/>
              <a:t>explanation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reasons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conduct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trial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country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commitment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make its </a:t>
            </a:r>
            <a:r>
              <a:rPr lang="pt-BR" dirty="0" err="1"/>
              <a:t>benefits</a:t>
            </a:r>
            <a:r>
              <a:rPr lang="pt-BR" dirty="0"/>
              <a:t> </a:t>
            </a:r>
            <a:r>
              <a:rPr lang="pt-BR" dirty="0" err="1"/>
              <a:t>available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/>
              <a:t>Results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benefit</a:t>
            </a:r>
            <a:r>
              <a:rPr lang="pt-BR" dirty="0"/>
              <a:t> </a:t>
            </a:r>
            <a:r>
              <a:rPr lang="pt-BR" dirty="0" err="1"/>
              <a:t>participants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broader</a:t>
            </a:r>
            <a:r>
              <a:rPr lang="pt-BR" dirty="0"/>
              <a:t> </a:t>
            </a:r>
            <a:r>
              <a:rPr lang="pt-BR" dirty="0" err="1"/>
              <a:t>communities</a:t>
            </a:r>
            <a:r>
              <a:rPr lang="pt-BR" dirty="0"/>
              <a:t> </a:t>
            </a:r>
            <a:r>
              <a:rPr lang="pt-BR" dirty="0" err="1"/>
              <a:t>along</a:t>
            </a:r>
            <a:r>
              <a:rPr lang="pt-BR" dirty="0"/>
              <a:t>,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especially</a:t>
            </a:r>
            <a:r>
              <a:rPr lang="pt-BR" dirty="0"/>
              <a:t> </a:t>
            </a:r>
            <a:r>
              <a:rPr lang="pt-BR" dirty="0" err="1"/>
              <a:t>after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conclusion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;</a:t>
            </a:r>
          </a:p>
          <a:p>
            <a:endParaRPr lang="en-GB" noProof="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What</a:t>
            </a:r>
            <a:r>
              <a:rPr lang="pt-BR" dirty="0"/>
              <a:t> does </a:t>
            </a:r>
            <a:r>
              <a:rPr lang="pt-BR" dirty="0" err="1"/>
              <a:t>involvement</a:t>
            </a:r>
            <a:r>
              <a:rPr lang="pt-BR" dirty="0"/>
              <a:t> </a:t>
            </a:r>
            <a:r>
              <a:rPr lang="pt-BR" dirty="0" err="1"/>
              <a:t>means</a:t>
            </a:r>
            <a:r>
              <a:rPr lang="pt-BR" dirty="0"/>
              <a:t>?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883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A0E8D81-3DEC-29A2-D674-856A4591CF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274619"/>
            <a:ext cx="7632700" cy="525549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keep</a:t>
            </a:r>
            <a:r>
              <a:rPr lang="pt-BR" dirty="0"/>
              <a:t> </a:t>
            </a:r>
            <a:r>
              <a:rPr lang="pt-BR" dirty="0" err="1"/>
              <a:t>up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defend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same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excellent</a:t>
            </a:r>
            <a:r>
              <a:rPr lang="pt-BR" dirty="0"/>
              <a:t> </a:t>
            </a:r>
            <a:r>
              <a:rPr lang="pt-BR" dirty="0" err="1"/>
              <a:t>ethical</a:t>
            </a:r>
            <a:r>
              <a:rPr lang="pt-BR" dirty="0"/>
              <a:t> standards for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participants</a:t>
            </a:r>
            <a:r>
              <a:rPr lang="pt-BR" dirty="0"/>
              <a:t>, no </a:t>
            </a:r>
            <a:r>
              <a:rPr lang="pt-BR" dirty="0" err="1"/>
              <a:t>matter</a:t>
            </a:r>
            <a:r>
              <a:rPr lang="pt-BR" dirty="0"/>
              <a:t> </a:t>
            </a:r>
            <a:r>
              <a:rPr lang="pt-BR" dirty="0" err="1"/>
              <a:t>region</a:t>
            </a:r>
            <a:r>
              <a:rPr lang="pt-BR" dirty="0"/>
              <a:t>, </a:t>
            </a:r>
            <a:r>
              <a:rPr lang="pt-BR" dirty="0" err="1"/>
              <a:t>kind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, </a:t>
            </a:r>
            <a:r>
              <a:rPr lang="pt-BR" dirty="0" err="1"/>
              <a:t>sexuality</a:t>
            </a:r>
            <a:r>
              <a:rPr lang="pt-BR" dirty="0"/>
              <a:t>, </a:t>
            </a:r>
            <a:r>
              <a:rPr lang="pt-BR" dirty="0" err="1"/>
              <a:t>race</a:t>
            </a:r>
            <a:r>
              <a:rPr lang="pt-BR" dirty="0"/>
              <a:t>, </a:t>
            </a:r>
            <a:r>
              <a:rPr lang="pt-BR" dirty="0" err="1"/>
              <a:t>economical</a:t>
            </a:r>
            <a:r>
              <a:rPr lang="pt-BR" dirty="0"/>
              <a:t> status, </a:t>
            </a:r>
            <a:r>
              <a:rPr lang="pt-BR" dirty="0" err="1"/>
              <a:t>gender</a:t>
            </a:r>
            <a:r>
              <a:rPr lang="pt-BR" dirty="0"/>
              <a:t> </a:t>
            </a:r>
            <a:r>
              <a:rPr lang="pt-BR" dirty="0" err="1"/>
              <a:t>etc</a:t>
            </a:r>
            <a:r>
              <a:rPr lang="pt-BR" dirty="0"/>
              <a:t>? </a:t>
            </a:r>
            <a:r>
              <a:rPr lang="pt-BR" dirty="0" err="1"/>
              <a:t>Problems</a:t>
            </a:r>
            <a:r>
              <a:rPr lang="pt-BR" dirty="0"/>
              <a:t> </a:t>
            </a:r>
            <a:r>
              <a:rPr lang="pt-BR" dirty="0" err="1"/>
              <a:t>between</a:t>
            </a:r>
            <a:r>
              <a:rPr lang="pt-BR" dirty="0"/>
              <a:t> </a:t>
            </a:r>
            <a:r>
              <a:rPr lang="pt-BR" dirty="0" err="1"/>
              <a:t>diferent</a:t>
            </a:r>
            <a:r>
              <a:rPr lang="pt-BR" dirty="0"/>
              <a:t> </a:t>
            </a:r>
            <a:r>
              <a:rPr lang="pt-BR" dirty="0" err="1"/>
              <a:t>ethical</a:t>
            </a:r>
            <a:r>
              <a:rPr lang="pt-BR" dirty="0"/>
              <a:t> approaches in </a:t>
            </a:r>
            <a:r>
              <a:rPr lang="pt-BR" dirty="0" err="1"/>
              <a:t>multicenter</a:t>
            </a:r>
            <a:r>
              <a:rPr lang="pt-BR" dirty="0"/>
              <a:t> </a:t>
            </a:r>
            <a:r>
              <a:rPr lang="pt-BR" dirty="0" err="1"/>
              <a:t>trials</a:t>
            </a:r>
            <a:r>
              <a:rPr lang="pt-BR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keep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reinforce</a:t>
            </a:r>
            <a:r>
              <a:rPr lang="pt-BR" dirty="0"/>
              <a:t> </a:t>
            </a:r>
            <a:r>
              <a:rPr lang="pt-BR" dirty="0" err="1"/>
              <a:t>autonomy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non-</a:t>
            </a:r>
            <a:r>
              <a:rPr lang="pt-BR" dirty="0" err="1"/>
              <a:t>conflict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interest</a:t>
            </a:r>
            <a:r>
              <a:rPr lang="pt-BR" dirty="0"/>
              <a:t> </a:t>
            </a:r>
            <a:r>
              <a:rPr lang="pt-BR" dirty="0" err="1"/>
              <a:t>relationships</a:t>
            </a:r>
            <a:r>
              <a:rPr lang="pt-BR" dirty="0"/>
              <a:t> </a:t>
            </a:r>
            <a:r>
              <a:rPr lang="pt-BR" dirty="0" err="1"/>
              <a:t>facing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stronger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growing</a:t>
            </a:r>
            <a:r>
              <a:rPr lang="pt-BR" dirty="0"/>
              <a:t> </a:t>
            </a:r>
            <a:r>
              <a:rPr lang="pt-BR" dirty="0" err="1"/>
              <a:t>funding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big </a:t>
            </a:r>
            <a:r>
              <a:rPr lang="pt-BR" dirty="0" err="1"/>
              <a:t>pharma</a:t>
            </a:r>
            <a:r>
              <a:rPr lang="pt-BR" dirty="0"/>
              <a:t> </a:t>
            </a:r>
            <a:r>
              <a:rPr lang="pt-BR" dirty="0" err="1"/>
              <a:t>corporations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community</a:t>
            </a:r>
            <a:r>
              <a:rPr lang="pt-BR" dirty="0"/>
              <a:t> AIDS responses?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/>
              <a:t>Reinforce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participation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transgender</a:t>
            </a:r>
            <a:r>
              <a:rPr lang="pt-BR" dirty="0"/>
              <a:t> </a:t>
            </a:r>
            <a:r>
              <a:rPr lang="pt-BR" dirty="0" err="1"/>
              <a:t>people</a:t>
            </a:r>
            <a:r>
              <a:rPr lang="pt-BR" dirty="0"/>
              <a:t>, </a:t>
            </a:r>
            <a:r>
              <a:rPr lang="pt-BR" dirty="0" err="1"/>
              <a:t>lesbians</a:t>
            </a:r>
            <a:r>
              <a:rPr lang="pt-BR" dirty="0"/>
              <a:t>, </a:t>
            </a:r>
            <a:r>
              <a:rPr lang="pt-BR" dirty="0" err="1"/>
              <a:t>intersex</a:t>
            </a:r>
            <a:r>
              <a:rPr lang="pt-BR" dirty="0"/>
              <a:t> 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interested</a:t>
            </a:r>
            <a:r>
              <a:rPr lang="pt-BR" dirty="0"/>
              <a:t> </a:t>
            </a:r>
            <a:r>
              <a:rPr lang="pt-BR" dirty="0" err="1"/>
              <a:t>populations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committees</a:t>
            </a: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/>
              <a:t>Foundations</a:t>
            </a:r>
            <a:r>
              <a:rPr lang="pt-BR" dirty="0"/>
              <a:t>, agencies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philanthropic</a:t>
            </a:r>
            <a:r>
              <a:rPr lang="pt-BR" dirty="0"/>
              <a:t> sector must </a:t>
            </a:r>
            <a:r>
              <a:rPr lang="pt-BR" dirty="0" err="1"/>
              <a:t>support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participation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LGBTIQ </a:t>
            </a:r>
            <a:r>
              <a:rPr lang="pt-BR" dirty="0" err="1"/>
              <a:t>communities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trials</a:t>
            </a: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Science for </a:t>
            </a:r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for </a:t>
            </a:r>
            <a:r>
              <a:rPr lang="pt-BR" dirty="0" err="1"/>
              <a:t>who</a:t>
            </a:r>
            <a:r>
              <a:rPr lang="pt-BR" dirty="0"/>
              <a:t>: Market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benefit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people</a:t>
            </a:r>
            <a:r>
              <a:rPr lang="pt-BR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/>
              <a:t>Participation</a:t>
            </a:r>
            <a:r>
              <a:rPr lang="pt-BR" dirty="0"/>
              <a:t> </a:t>
            </a:r>
            <a:r>
              <a:rPr lang="pt-BR" dirty="0" err="1"/>
              <a:t>needs</a:t>
            </a:r>
            <a:r>
              <a:rPr lang="pt-BR" dirty="0"/>
              <a:t> a </a:t>
            </a:r>
            <a:r>
              <a:rPr lang="pt-BR" dirty="0" err="1"/>
              <a:t>democratic</a:t>
            </a:r>
            <a:r>
              <a:rPr lang="pt-BR" dirty="0"/>
              <a:t> social/cultural </a:t>
            </a:r>
            <a:r>
              <a:rPr lang="pt-BR" dirty="0" err="1"/>
              <a:t>environment</a:t>
            </a:r>
            <a:r>
              <a:rPr lang="pt-BR" dirty="0"/>
              <a:t>. </a:t>
            </a:r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go in a more </a:t>
            </a:r>
            <a:r>
              <a:rPr lang="pt-BR" dirty="0" err="1"/>
              <a:t>and</a:t>
            </a:r>
            <a:r>
              <a:rPr lang="pt-BR" dirty="0"/>
              <a:t> more </a:t>
            </a:r>
            <a:r>
              <a:rPr lang="pt-BR" dirty="0" err="1"/>
              <a:t>authoritarian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fascist</a:t>
            </a:r>
            <a:r>
              <a:rPr lang="pt-BR" dirty="0"/>
              <a:t> </a:t>
            </a:r>
            <a:r>
              <a:rPr lang="pt-BR" dirty="0" err="1"/>
              <a:t>context</a:t>
            </a:r>
            <a:r>
              <a:rPr lang="pt-BR" dirty="0"/>
              <a:t> </a:t>
            </a:r>
            <a:r>
              <a:rPr lang="pt-BR" dirty="0" err="1"/>
              <a:t>around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world?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B555BF8-5B54-59CF-4C25-11B9B294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Some </a:t>
            </a:r>
            <a:r>
              <a:rPr lang="pt-BR" dirty="0" err="1"/>
              <a:t>challenges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585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Vestibulum ante ipsum </a:t>
            </a:r>
            <a:r>
              <a:rPr lang="en-GB" noProof="0" dirty="0" err="1"/>
              <a:t>primis</a:t>
            </a:r>
            <a:r>
              <a:rPr lang="en-GB" noProof="0" dirty="0"/>
              <a:t> in </a:t>
            </a:r>
            <a:r>
              <a:rPr lang="en-GB" noProof="0" dirty="0" err="1"/>
              <a:t>faucibus</a:t>
            </a:r>
            <a:r>
              <a:rPr lang="en-GB" noProof="0" dirty="0"/>
              <a:t> </a:t>
            </a:r>
            <a:r>
              <a:rPr lang="en-GB" noProof="0" dirty="0" err="1"/>
              <a:t>orci</a:t>
            </a:r>
            <a:r>
              <a:rPr lang="en-GB" noProof="0" dirty="0"/>
              <a:t> </a:t>
            </a:r>
            <a:r>
              <a:rPr lang="en-GB" noProof="0" dirty="0" err="1"/>
              <a:t>luctus</a:t>
            </a:r>
            <a:r>
              <a:rPr lang="en-GB" noProof="0" dirty="0"/>
              <a:t> et </a:t>
            </a:r>
            <a:r>
              <a:rPr lang="en-GB" noProof="0" dirty="0" err="1"/>
              <a:t>ultrices</a:t>
            </a:r>
            <a:r>
              <a:rPr lang="en-GB" noProof="0" dirty="0"/>
              <a:t>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cubilia</a:t>
            </a:r>
            <a:r>
              <a:rPr lang="en-GB" noProof="0" dirty="0"/>
              <a:t> </a:t>
            </a:r>
            <a:r>
              <a:rPr lang="en-GB" noProof="0" dirty="0" err="1"/>
              <a:t>Curae</a:t>
            </a:r>
            <a:r>
              <a:rPr lang="en-GB" noProof="0" dirty="0"/>
              <a:t>; Donec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neque</a:t>
            </a:r>
            <a:r>
              <a:rPr lang="en-GB" noProof="0" dirty="0"/>
              <a:t>, auctor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aliquam</a:t>
            </a:r>
            <a:r>
              <a:rPr lang="en-GB" noProof="0" dirty="0"/>
              <a:t> </a:t>
            </a:r>
            <a:r>
              <a:rPr lang="en-GB" noProof="0" dirty="0" err="1"/>
              <a:t>vel</a:t>
            </a:r>
            <a:r>
              <a:rPr lang="en-GB" noProof="0" dirty="0"/>
              <a:t>, </a:t>
            </a:r>
            <a:r>
              <a:rPr lang="en-GB" noProof="0" dirty="0" err="1"/>
              <a:t>ullamcorper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ligula.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2CC163-E760-AB42-A8B1-3B0F6D9ADE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 id dui</a:t>
            </a:r>
          </a:p>
        </p:txBody>
      </p:sp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A9785-5714-F747-B084-91CE0A734F2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Donec </a:t>
            </a:r>
            <a:r>
              <a:rPr lang="en-GB" noProof="0" dirty="0" err="1"/>
              <a:t>sollicitudin</a:t>
            </a:r>
            <a:r>
              <a:rPr lang="en-GB" noProof="0" dirty="0"/>
              <a:t> </a:t>
            </a:r>
            <a:r>
              <a:rPr lang="en-GB" noProof="0" dirty="0" err="1"/>
              <a:t>molestie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r>
              <a:rPr lang="en-GB" noProof="0" dirty="0"/>
              <a:t>Vestibulum ante ipsum </a:t>
            </a:r>
            <a:r>
              <a:rPr lang="en-GB" noProof="0" dirty="0" err="1"/>
              <a:t>primis</a:t>
            </a:r>
            <a:r>
              <a:rPr lang="en-GB" noProof="0" dirty="0"/>
              <a:t> in </a:t>
            </a:r>
            <a:r>
              <a:rPr lang="en-GB" noProof="0" dirty="0" err="1"/>
              <a:t>faucibus</a:t>
            </a:r>
            <a:r>
              <a:rPr lang="en-GB" noProof="0" dirty="0"/>
              <a:t> </a:t>
            </a:r>
            <a:r>
              <a:rPr lang="en-GB" noProof="0" dirty="0" err="1"/>
              <a:t>orci</a:t>
            </a:r>
            <a:r>
              <a:rPr lang="en-GB" noProof="0" dirty="0"/>
              <a:t> </a:t>
            </a:r>
            <a:r>
              <a:rPr lang="en-GB" noProof="0" dirty="0" err="1"/>
              <a:t>luctus</a:t>
            </a:r>
            <a:r>
              <a:rPr lang="en-GB" noProof="0" dirty="0"/>
              <a:t> et </a:t>
            </a:r>
            <a:r>
              <a:rPr lang="en-GB" noProof="0" dirty="0" err="1"/>
              <a:t>ultrices</a:t>
            </a:r>
            <a:r>
              <a:rPr lang="en-GB" noProof="0" dirty="0"/>
              <a:t>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cubilia</a:t>
            </a:r>
            <a:r>
              <a:rPr lang="en-GB" noProof="0" dirty="0"/>
              <a:t> </a:t>
            </a:r>
            <a:r>
              <a:rPr lang="en-GB" noProof="0" dirty="0" err="1"/>
              <a:t>Curae</a:t>
            </a:r>
            <a:r>
              <a:rPr lang="en-GB" noProof="0" dirty="0"/>
              <a:t>; Donec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neque</a:t>
            </a:r>
            <a:r>
              <a:rPr lang="en-GB" noProof="0" dirty="0"/>
              <a:t>, auctor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aliquam</a:t>
            </a:r>
            <a:r>
              <a:rPr lang="en-GB" noProof="0" dirty="0"/>
              <a:t> </a:t>
            </a:r>
            <a:r>
              <a:rPr lang="en-GB" noProof="0" dirty="0" err="1"/>
              <a:t>vel</a:t>
            </a:r>
            <a:r>
              <a:rPr lang="en-GB" noProof="0" dirty="0"/>
              <a:t>, </a:t>
            </a:r>
            <a:r>
              <a:rPr lang="en-GB" noProof="0" dirty="0" err="1"/>
              <a:t>ullamcorper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ligula. </a:t>
            </a:r>
            <a:r>
              <a:rPr lang="en-GB" noProof="0" dirty="0" err="1"/>
              <a:t>Quisque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nisi, </a:t>
            </a:r>
            <a:r>
              <a:rPr lang="en-GB" noProof="0" dirty="0" err="1"/>
              <a:t>pretium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lacinia in, </a:t>
            </a:r>
            <a:r>
              <a:rPr lang="en-GB" noProof="0" dirty="0" err="1"/>
              <a:t>elementum</a:t>
            </a:r>
            <a:r>
              <a:rPr lang="en-GB" noProof="0" dirty="0"/>
              <a:t> id </a:t>
            </a:r>
            <a:r>
              <a:rPr lang="en-GB" noProof="0" dirty="0" err="1"/>
              <a:t>enim</a:t>
            </a:r>
            <a:r>
              <a:rPr lang="en-GB" noProof="0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90EC95-BDF8-804E-9DB5-52BAF9AB9C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Donec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neque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GB" dirty="0">
                <a:latin typeface="+mj-lt"/>
              </a:rPr>
              <a:t>“Cras </a:t>
            </a:r>
            <a:r>
              <a:rPr lang="en-GB" dirty="0" err="1">
                <a:latin typeface="+mj-lt"/>
              </a:rPr>
              <a:t>ultricies</a:t>
            </a:r>
            <a:r>
              <a:rPr lang="en-GB" dirty="0">
                <a:latin typeface="+mj-lt"/>
              </a:rPr>
              <a:t> ligula </a:t>
            </a:r>
            <a:r>
              <a:rPr lang="en-GB" dirty="0" err="1">
                <a:latin typeface="+mj-lt"/>
              </a:rPr>
              <a:t>sed</a:t>
            </a:r>
            <a:r>
              <a:rPr lang="en-GB" dirty="0">
                <a:latin typeface="+mj-lt"/>
              </a:rPr>
              <a:t> magna dictum porta. Vestibulum ac </a:t>
            </a:r>
            <a:r>
              <a:rPr lang="en-GB" dirty="0" err="1">
                <a:latin typeface="+mj-lt"/>
              </a:rPr>
              <a:t>diam</a:t>
            </a:r>
            <a:r>
              <a:rPr lang="en-GB" dirty="0">
                <a:latin typeface="+mj-lt"/>
              </a:rPr>
              <a:t> sit </a:t>
            </a:r>
            <a:r>
              <a:rPr lang="en-GB" dirty="0" err="1">
                <a:latin typeface="+mj-lt"/>
              </a:rPr>
              <a:t>amet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quam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vehicula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elementum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sed</a:t>
            </a:r>
            <a:r>
              <a:rPr lang="en-GB" dirty="0">
                <a:latin typeface="+mj-lt"/>
              </a:rPr>
              <a:t> sit </a:t>
            </a:r>
            <a:r>
              <a:rPr lang="en-GB" dirty="0" err="1">
                <a:latin typeface="+mj-lt"/>
              </a:rPr>
              <a:t>amet</a:t>
            </a:r>
            <a:r>
              <a:rPr lang="en-GB" dirty="0">
                <a:latin typeface="+mj-lt"/>
              </a:rPr>
              <a:t> dui. </a:t>
            </a:r>
            <a:r>
              <a:rPr lang="en-GB" dirty="0" err="1">
                <a:latin typeface="+mj-lt"/>
              </a:rPr>
              <a:t>Vivamus</a:t>
            </a:r>
            <a:r>
              <a:rPr lang="en-GB" dirty="0">
                <a:latin typeface="+mj-lt"/>
              </a:rPr>
              <a:t> magna.”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19E9-DEE5-AD41-99DD-439B9AF6D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E06B7-DDBB-4F17-98CB-021724843583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8f9d799d-7b27-4542-a589-fc3f0c3bda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</Template>
  <TotalTime>54</TotalTime>
  <Words>1015</Words>
  <Application>Microsoft Office PowerPoint</Application>
  <PresentationFormat>Widescreen</PresentationFormat>
  <Paragraphs>111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Verdana</vt:lpstr>
      <vt:lpstr>Arial</vt:lpstr>
      <vt:lpstr>Courier New</vt:lpstr>
      <vt:lpstr>AIDS2022</vt:lpstr>
      <vt:lpstr>The words we use matter in the response to HIV</vt:lpstr>
      <vt:lpstr>Conflict of interest disclosure</vt:lpstr>
      <vt:lpstr>Community representation at research committees (LGBTIQ angle)</vt:lpstr>
      <vt:lpstr>Background</vt:lpstr>
      <vt:lpstr>What does involvement means?</vt:lpstr>
      <vt:lpstr>Some challenges</vt:lpstr>
      <vt:lpstr>Proin eget tortor risus id dui</vt:lpstr>
      <vt:lpstr>Donec velit neque</vt:lpstr>
      <vt:lpstr>“Cras ultricies ligula sed magna dictum porta. Vestibulum ac diam sit amet quam vehicula elementum sed sit amet dui. Vivamus magna.”</vt:lpstr>
      <vt:lpstr>Apresentação do PowerPoint</vt:lpstr>
      <vt:lpstr>Mauris blandit aliquet elit, eget tincidunt nibh</vt:lpstr>
      <vt:lpstr>Lorem ipsum dolor sit amet, consectetur elit</vt:lpstr>
      <vt:lpstr>Lorem ipsum chart example </vt:lpstr>
      <vt:lpstr>Lorem ipsum dolor sit amet, consectetur elit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Veriano Terto Junior</dc:creator>
  <cp:lastModifiedBy>Veriano Terto Junior</cp:lastModifiedBy>
  <cp:revision>1</cp:revision>
  <dcterms:created xsi:type="dcterms:W3CDTF">2022-07-10T21:23:08Z</dcterms:created>
  <dcterms:modified xsi:type="dcterms:W3CDTF">2022-07-10T22:17:19Z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