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75" r:id="rId6"/>
    <p:sldId id="272" r:id="rId7"/>
    <p:sldId id="281" r:id="rId8"/>
    <p:sldId id="276" r:id="rId9"/>
    <p:sldId id="277" r:id="rId10"/>
    <p:sldId id="280" r:id="rId11"/>
    <p:sldId id="278" r:id="rId12"/>
    <p:sldId id="279" r:id="rId13"/>
    <p:sldId id="257" r:id="rId14"/>
    <p:sldId id="282" r:id="rId15"/>
    <p:sldId id="26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0E"/>
    <a:srgbClr val="076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66"/>
    <p:restoredTop sz="96327"/>
  </p:normalViewPr>
  <p:slideViewPr>
    <p:cSldViewPr snapToGrid="0" snapToObjects="1">
      <p:cViewPr>
        <p:scale>
          <a:sx n="60" d="100"/>
          <a:sy n="60" d="100"/>
        </p:scale>
        <p:origin x="54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Registration Trend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FA-4825-BB61-ECA5432B8BBB}"/>
              </c:ext>
            </c:extLst>
          </c:dPt>
          <c:dPt>
            <c:idx val="1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DFA-4825-BB61-ECA5432B8BBB}"/>
              </c:ext>
            </c:extLst>
          </c:dPt>
          <c:dPt>
            <c:idx val="14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DFA-4825-BB61-ECA5432B8BBB}"/>
              </c:ext>
            </c:extLst>
          </c:dPt>
          <c:dPt>
            <c:idx val="15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FA-4825-BB61-ECA5432B8BBB}"/>
              </c:ext>
            </c:extLst>
          </c:dPt>
          <c:dPt>
            <c:idx val="16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DFA-4825-BB61-ECA5432B8BBB}"/>
              </c:ext>
            </c:extLst>
          </c:dPt>
          <c:dPt>
            <c:idx val="17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FA-4825-BB61-ECA5432B8BBB}"/>
              </c:ext>
            </c:extLst>
          </c:dPt>
          <c:dPt>
            <c:idx val="18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DFA-4825-BB61-ECA5432B8BBB}"/>
              </c:ext>
            </c:extLst>
          </c:dPt>
          <c:dPt>
            <c:idx val="19"/>
            <c:invertIfNegative val="0"/>
            <c:bubble3D val="0"/>
            <c:spPr>
              <a:solidFill>
                <a:srgbClr val="FF89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FA-4825-BB61-ECA5432B8BBB}"/>
              </c:ext>
            </c:extLst>
          </c:dPt>
          <c:cat>
            <c:numRef>
              <c:f>Sheet1!$A$2:$A$21</c:f>
              <c:numCache>
                <c:formatCode>mmm\-yy</c:formatCode>
                <c:ptCount val="20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  <c:pt idx="13">
                  <c:v>44531</c:v>
                </c:pt>
                <c:pt idx="14">
                  <c:v>44562</c:v>
                </c:pt>
                <c:pt idx="15">
                  <c:v>44593</c:v>
                </c:pt>
                <c:pt idx="16">
                  <c:v>44621</c:v>
                </c:pt>
                <c:pt idx="17">
                  <c:v>44652</c:v>
                </c:pt>
                <c:pt idx="18">
                  <c:v>44682</c:v>
                </c:pt>
                <c:pt idx="19">
                  <c:v>44713</c:v>
                </c:pt>
              </c:numCache>
            </c:numRef>
          </c:cat>
          <c:val>
            <c:numRef>
              <c:f>Sheet1!$B$2:$B$21</c:f>
              <c:numCache>
                <c:formatCode>#,##0</c:formatCode>
                <c:ptCount val="20"/>
                <c:pt idx="0">
                  <c:v>435</c:v>
                </c:pt>
                <c:pt idx="1">
                  <c:v>974</c:v>
                </c:pt>
                <c:pt idx="2">
                  <c:v>70</c:v>
                </c:pt>
                <c:pt idx="3">
                  <c:v>317</c:v>
                </c:pt>
                <c:pt idx="4">
                  <c:v>248</c:v>
                </c:pt>
                <c:pt idx="5">
                  <c:v>228</c:v>
                </c:pt>
                <c:pt idx="6">
                  <c:v>203</c:v>
                </c:pt>
                <c:pt idx="7">
                  <c:v>124</c:v>
                </c:pt>
                <c:pt idx="8">
                  <c:v>189</c:v>
                </c:pt>
                <c:pt idx="9">
                  <c:v>210</c:v>
                </c:pt>
                <c:pt idx="10">
                  <c:v>329</c:v>
                </c:pt>
                <c:pt idx="11">
                  <c:v>380</c:v>
                </c:pt>
                <c:pt idx="12">
                  <c:v>293</c:v>
                </c:pt>
                <c:pt idx="13">
                  <c:v>175</c:v>
                </c:pt>
                <c:pt idx="14">
                  <c:v>229</c:v>
                </c:pt>
                <c:pt idx="15">
                  <c:v>209</c:v>
                </c:pt>
                <c:pt idx="16">
                  <c:v>165</c:v>
                </c:pt>
                <c:pt idx="17">
                  <c:v>302</c:v>
                </c:pt>
                <c:pt idx="18">
                  <c:v>328</c:v>
                </c:pt>
                <c:pt idx="19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A-4825-BB61-ECA5432B8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769680"/>
        <c:axId val="712770512"/>
      </c:barChart>
      <c:dateAx>
        <c:axId val="7127696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770512"/>
        <c:crosses val="autoZero"/>
        <c:auto val="1"/>
        <c:lblOffset val="100"/>
        <c:baseTimeUnit val="months"/>
      </c:dateAx>
      <c:valAx>
        <c:axId val="71277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76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470484"/>
            <a:ext cx="7632700" cy="3730290"/>
          </a:xfrm>
        </p:spPr>
        <p:txBody>
          <a:bodyPr>
            <a:noAutofit/>
          </a:bodyPr>
          <a:lstStyle/>
          <a:p>
            <a:r>
              <a:rPr lang="en-GB" sz="4600" noProof="0" dirty="0">
                <a:latin typeface="+mj-lt"/>
              </a:rPr>
              <a:t>Self-Testing &amp; Self-Sampling Programme in Malaysia</a:t>
            </a:r>
            <a:endParaRPr lang="en-GB" sz="4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377630"/>
            <a:ext cx="7632700" cy="865598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+mj-lt"/>
              </a:rPr>
              <a:t>Self-Testing &amp; Self-Sampling to Enhance Integrated HIV, STIs &amp; Hepatitis Services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Davindren</a:t>
            </a:r>
            <a:r>
              <a:rPr lang="en-GB" dirty="0"/>
              <a:t> </a:t>
            </a:r>
            <a:r>
              <a:rPr lang="en-GB" dirty="0" err="1"/>
              <a:t>Tharmalingam</a:t>
            </a:r>
            <a:r>
              <a:rPr lang="en-GB" dirty="0"/>
              <a:t>, Portfolio Manager, Malaysian AIDS Council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EBAB0-858D-44E7-5B32-7DC6A6FF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91" y="4766469"/>
            <a:ext cx="953877" cy="14398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282C1-3236-1C6E-25E5-FA66CF5937BA}"/>
              </a:ext>
            </a:extLst>
          </p:cNvPr>
          <p:cNvCxnSpPr/>
          <p:nvPr/>
        </p:nvCxnSpPr>
        <p:spPr>
          <a:xfrm>
            <a:off x="3889610" y="5131555"/>
            <a:ext cx="0" cy="1091821"/>
          </a:xfrm>
          <a:prstGeom prst="line">
            <a:avLst/>
          </a:prstGeom>
          <a:ln w="28575">
            <a:solidFill>
              <a:srgbClr val="076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COVID-19 restrictions and movement control order by the government. </a:t>
            </a:r>
          </a:p>
          <a:p>
            <a:pPr marL="792163" lvl="1" indent="-342900"/>
            <a:r>
              <a:rPr lang="en-US" noProof="0" dirty="0"/>
              <a:t>Unable to deliver test kits on time while working from home.</a:t>
            </a:r>
          </a:p>
          <a:p>
            <a:pPr marL="792163" lvl="1" indent="-342900"/>
            <a:r>
              <a:rPr lang="en-US" dirty="0"/>
              <a:t>Average time to deliver is 2 weeks. The latest is 2 months. </a:t>
            </a:r>
          </a:p>
          <a:p>
            <a:pPr marL="792163" lvl="1" indent="-342900"/>
            <a:r>
              <a:rPr lang="en-US" dirty="0"/>
              <a:t>Addresses were written manually on consignment notes.</a:t>
            </a:r>
          </a:p>
          <a:p>
            <a:pPr marL="792163" lvl="1" indent="-342900"/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High demand for HIVST orders within the first 2 months. </a:t>
            </a:r>
          </a:p>
          <a:p>
            <a:pPr marL="792163" lvl="1" indent="-342900"/>
            <a:r>
              <a:rPr lang="en-US" noProof="0" dirty="0"/>
              <a:t>Lack of manpower. </a:t>
            </a:r>
          </a:p>
          <a:p>
            <a:pPr marL="792163" lvl="1" indent="-342900"/>
            <a:r>
              <a:rPr lang="en-US" dirty="0"/>
              <a:t>Test kits go out of stock quicker than expected.</a:t>
            </a:r>
          </a:p>
          <a:p>
            <a:pPr marL="792163" lvl="1" indent="-342900"/>
            <a:r>
              <a:rPr lang="en-US" noProof="0" dirty="0"/>
              <a:t>Inquiries from participants came in off operational hours.</a:t>
            </a:r>
          </a:p>
          <a:p>
            <a:pPr marL="792163" lvl="1" indent="-342900"/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Procurement of test kits delayed due to shipment. </a:t>
            </a:r>
          </a:p>
          <a:p>
            <a:pPr marL="792163" lvl="1" indent="-342900"/>
            <a:r>
              <a:rPr lang="en-US" dirty="0"/>
              <a:t>Test kits manufactured from US.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Challenges (</a:t>
            </a:r>
            <a:r>
              <a:rPr lang="en-GB" noProof="0" dirty="0" err="1"/>
              <a:t>i</a:t>
            </a:r>
            <a:r>
              <a:rPr lang="en-GB" noProof="0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EBEB39-2475-8302-3B55-A2B40432F692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32638-2563-FB2F-1AB7-414B7D18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C111A7-4983-C486-0732-D2771861C9A7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Data Verification</a:t>
            </a:r>
          </a:p>
          <a:p>
            <a:pPr marL="792163" lvl="1" indent="-342900"/>
            <a:r>
              <a:rPr lang="en-US" dirty="0"/>
              <a:t>Manual verification of data of key population type, and test kits results.</a:t>
            </a:r>
          </a:p>
          <a:p>
            <a:pPr marL="792163" lvl="1" indent="-342900"/>
            <a:r>
              <a:rPr lang="en-US" dirty="0"/>
              <a:t>Test kits uploaded pictures are irrelevant </a:t>
            </a:r>
          </a:p>
          <a:p>
            <a:pPr marL="792163" lvl="1" indent="-342900"/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Linkages to care </a:t>
            </a:r>
          </a:p>
          <a:p>
            <a:pPr marL="792163" lvl="1" indent="-342900"/>
            <a:r>
              <a:rPr lang="en-US" dirty="0"/>
              <a:t>No automated system available to link clients tested negative, positive, and/or invalid to the next step immediately. </a:t>
            </a:r>
            <a:endParaRPr lang="en-US" noProof="0" dirty="0"/>
          </a:p>
          <a:p>
            <a:pPr marL="792163" lvl="1" indent="-342900"/>
            <a:endParaRPr lang="en-US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noProof="0" dirty="0"/>
              <a:t>IT experts available on-site to enhance the service delivery. </a:t>
            </a:r>
          </a:p>
          <a:p>
            <a:pPr marL="792163" lvl="1" indent="-342900"/>
            <a:r>
              <a:rPr lang="en-US" noProof="0" dirty="0"/>
              <a:t>Unable to make necessary changes in the system.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Challenges (ii)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EBEB39-2475-8302-3B55-A2B40432F692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32638-2563-FB2F-1AB7-414B7D18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C111A7-4983-C486-0732-D2771861C9A7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84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B9D2F0-D92F-A143-D7FA-E5EF69F5B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91" y="5790337"/>
            <a:ext cx="7632700" cy="75959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b="0" dirty="0"/>
              <a:t>Email: davin@mac.org.my</a:t>
            </a:r>
          </a:p>
          <a:p>
            <a:pPr algn="r"/>
            <a:r>
              <a:rPr lang="en-US" b="0" dirty="0"/>
              <a:t>Phone: (+60) 11 2113 8981</a:t>
            </a:r>
            <a:endParaRPr lang="en-GB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latin typeface="+mj-lt"/>
              </a:rPr>
              <a:t>Acknowledgement </a:t>
            </a:r>
            <a:endParaRPr lang="en-GB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E140AC-AB7F-E91E-89A4-E5266BECCEE5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D3D2A6-AA11-388B-3426-A58B069D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777222-C78D-0BE7-8F51-DDA8E546523A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7FE840-5E1B-3B50-B28E-C33B3834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49" y="3392848"/>
            <a:ext cx="1469961" cy="14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1CB517B-0686-27FD-CADC-8B3DC7F8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9" y="3451410"/>
            <a:ext cx="1978406" cy="11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470A52-0695-5377-947A-EF91E7D2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19" y="1453674"/>
            <a:ext cx="1975326" cy="19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B2954E5C-0F4C-6815-D4D2-71702270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4" y="1440585"/>
            <a:ext cx="1956331" cy="19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C22F863-A0CC-4052-58D7-6C9345A78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76" y="1294570"/>
            <a:ext cx="3202004" cy="22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A3BC5E77-06B2-9D2A-F4EB-C702A46C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76" y="3857885"/>
            <a:ext cx="3839137" cy="103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7C9869-7CBD-6ACB-F6F8-EDC24E24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95" y="2951415"/>
            <a:ext cx="1815394" cy="8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D7D19890-3026-5D3D-348E-940DD860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67" y="2758620"/>
            <a:ext cx="225542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56B01F-4618-BA2E-5308-FCA6EA6D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93" y="1649379"/>
            <a:ext cx="1028055" cy="15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D2910-25EA-F8CC-5225-796CE8D85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stigma and discrimination by healthcare providers were a major barrier to facility-based HIV testing among MSM, TG and SW in Malaysia.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ensure Malaysia’s vision of ending AIDS by 2030, successful implementation is dependent on identifying undiagnosed individuals, and linking and retaining them in care.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elf-testing provides an ideal alternative for key populations to investigate their HIV status.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09BB3-6DBF-E0BB-FB7D-2C27C99D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developed JOM TEST Program?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8D6858-4420-55D7-33C9-C21B77896C13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1FF452-5ED1-1102-E926-E3F53F570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F6FF0B-D855-69A2-0FB0-F4FE55EA299B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4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3C66-F7DD-DAE7-42D6-AB369A321A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The JOM TEST Program is the first HIV Self-Testing pilot study conducted in Malaysia for people vulnerable to HIV infection to do self-testing whereby a person collects his or her own specimen (oral fluid or blood) and then performs an HIV test and interprets the result.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the program was supported by the Global Fund, SKPA Program (AFAO), and Coalition PLUS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BEAAD1-9419-EF93-BCF5-5086A9A9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Fast | Comforting | Confidential</a:t>
            </a:r>
            <a:endParaRPr lang="en-GB" sz="320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29CD935-2898-E75D-DCE7-B7631CA580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842" r="24842"/>
          <a:stretch>
            <a:fillRect/>
          </a:stretch>
        </p:blipFill>
        <p:spPr>
          <a:xfrm rot="16200000">
            <a:off x="1109663" y="1430338"/>
            <a:ext cx="4103687" cy="543718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C203F9-C83F-0E79-464A-FE635C5A42D5}"/>
              </a:ext>
            </a:extLst>
          </p:cNvPr>
          <p:cNvSpPr txBox="1"/>
          <p:nvPr/>
        </p:nvSpPr>
        <p:spPr>
          <a:xfrm>
            <a:off x="6311903" y="4475466"/>
            <a:ext cx="3217108" cy="400110"/>
          </a:xfrm>
          <a:prstGeom prst="rect">
            <a:avLst/>
          </a:prstGeom>
          <a:solidFill>
            <a:srgbClr val="0763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www.jom-test.com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1F3222-975C-6DE4-323B-19AEEDDB975B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FD2FDD-DF75-1736-2AA4-00B30691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F84978-BDAD-AB37-15FB-F4069568B4F3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1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14425C-87F8-0AFD-51A3-16B15FDB7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874143"/>
              </p:ext>
            </p:extLst>
          </p:nvPr>
        </p:nvGraphicFramePr>
        <p:xfrm>
          <a:off x="703178" y="1283369"/>
          <a:ext cx="10785643" cy="514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E0EF35D-A4C6-BDFF-CB48-9BAF6FA34A1F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2D4221-4C10-65C7-A3E0-B46D317F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B5AD90-B288-6415-AE51-FD071CFE30B4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200CC52D-A584-076A-2FEE-517E4383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JOM TEST Program Timeline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9A6C6B-F7C4-1FFD-AD51-8031FEA9ED54}"/>
              </a:ext>
            </a:extLst>
          </p:cNvPr>
          <p:cNvSpPr/>
          <p:nvPr/>
        </p:nvSpPr>
        <p:spPr>
          <a:xfrm>
            <a:off x="5463928" y="1728226"/>
            <a:ext cx="6567651" cy="238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16-Sep-2020</a:t>
            </a:r>
            <a:r>
              <a:rPr lang="en-US" sz="1600" dirty="0"/>
              <a:t> = Launch of JOM TEST</a:t>
            </a:r>
          </a:p>
          <a:p>
            <a:endParaRPr lang="en-US" sz="1600" dirty="0"/>
          </a:p>
          <a:p>
            <a:r>
              <a:rPr lang="en-US" sz="1600" b="1" dirty="0"/>
              <a:t>06-Nov-2020</a:t>
            </a:r>
            <a:r>
              <a:rPr lang="en-US" sz="1600" dirty="0"/>
              <a:t> = Start of Recruitment </a:t>
            </a:r>
          </a:p>
          <a:p>
            <a:endParaRPr lang="en-US" sz="1600" dirty="0"/>
          </a:p>
          <a:p>
            <a:r>
              <a:rPr lang="en-US" sz="1600" b="1" dirty="0"/>
              <a:t>31-Oct-2021</a:t>
            </a:r>
            <a:r>
              <a:rPr lang="en-US" sz="1600" dirty="0"/>
              <a:t> = End of Recruitment</a:t>
            </a:r>
          </a:p>
          <a:p>
            <a:endParaRPr lang="en-US" sz="1600" dirty="0"/>
          </a:p>
          <a:p>
            <a:r>
              <a:rPr lang="en-US" sz="1600" b="1" dirty="0"/>
              <a:t>21-Aug-2021</a:t>
            </a:r>
            <a:r>
              <a:rPr lang="en-US" sz="1600" dirty="0"/>
              <a:t> = </a:t>
            </a:r>
            <a:r>
              <a:rPr lang="en-US" sz="1600" dirty="0" err="1"/>
              <a:t>OraQuick</a:t>
            </a:r>
            <a:r>
              <a:rPr lang="en-US" sz="1600" dirty="0"/>
              <a:t> Self-Test Kit approved under MDA</a:t>
            </a:r>
          </a:p>
          <a:p>
            <a:endParaRPr lang="en-US" sz="1600" dirty="0"/>
          </a:p>
          <a:p>
            <a:r>
              <a:rPr lang="en-US" sz="1600" b="1" dirty="0"/>
              <a:t>01-Nov-2021</a:t>
            </a:r>
            <a:r>
              <a:rPr lang="en-US" sz="1600" dirty="0"/>
              <a:t> = Continued as MAC Program</a:t>
            </a:r>
          </a:p>
        </p:txBody>
      </p:sp>
    </p:spTree>
    <p:extLst>
      <p:ext uri="{BB962C8B-B14F-4D97-AF65-F5344CB8AC3E}">
        <p14:creationId xmlns:p14="http://schemas.microsoft.com/office/powerpoint/2010/main" val="220730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94FE7B-7F22-3981-5893-44D32628E9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JOM TEST website is available in English and Bahasa Malaysia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HIV 101 &amp; Hepatitis C 101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The importance of self-testing, knowing health status and taking charge of self-health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Available Treatment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Direct contact line via WhatsApp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682F-B67F-D35D-75DE-1271770E66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solidFill>
            <a:schemeClr val="bg2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assessment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STI 101 and its available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Linkage to </a:t>
            </a:r>
            <a:r>
              <a:rPr lang="en-US" dirty="0" err="1"/>
              <a:t>Chemsex</a:t>
            </a:r>
            <a:r>
              <a:rPr lang="en-US" dirty="0"/>
              <a:t> Online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Assessment to sort the suitable mental health service provider.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QR code activation of test kits.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Same-day delivery services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038BE-7CB0-C0AE-ED25-5750E726B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Existing Services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27048-4C23-4064-78A3-35A148B93F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Future Development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54A60D-6DAC-DA53-456A-567B7853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JOM TEST Program Services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90DA3-3636-A7DD-DAF7-C45E520269D3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415316-9512-E9B6-EAD0-88D5FE8A7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6C5FDB-73E3-E00B-5701-33DCB9524FA1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000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05F6DF0-99CE-9C74-567F-2DFD2827B2A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16586" t="13461" r="17019" b="12463"/>
          <a:stretch/>
        </p:blipFill>
        <p:spPr>
          <a:xfrm>
            <a:off x="1027112" y="1400215"/>
            <a:ext cx="10137775" cy="442595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05F18B-2022-1C48-7EE7-421AF93B1782}"/>
              </a:ext>
            </a:extLst>
          </p:cNvPr>
          <p:cNvSpPr txBox="1"/>
          <p:nvPr/>
        </p:nvSpPr>
        <p:spPr>
          <a:xfrm>
            <a:off x="1408044" y="4565233"/>
            <a:ext cx="1961322" cy="523220"/>
          </a:xfrm>
          <a:prstGeom prst="rect">
            <a:avLst/>
          </a:prstGeom>
          <a:solidFill>
            <a:srgbClr val="07638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List of Community Health Workers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BCCD1-40D6-4017-0F28-8C839244FE17}"/>
              </a:ext>
            </a:extLst>
          </p:cNvPr>
          <p:cNvSpPr txBox="1"/>
          <p:nvPr/>
        </p:nvSpPr>
        <p:spPr>
          <a:xfrm>
            <a:off x="3783496" y="4713117"/>
            <a:ext cx="1961322" cy="1384995"/>
          </a:xfrm>
          <a:prstGeom prst="rect">
            <a:avLst/>
          </a:prstGeom>
          <a:solidFill>
            <a:srgbClr val="07638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List of community-friendly clinics, hospitals, and government clinics with NGO-based (KK-Model)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F62D8-965D-29A5-DB7D-93048D19E983}"/>
              </a:ext>
            </a:extLst>
          </p:cNvPr>
          <p:cNvSpPr txBox="1"/>
          <p:nvPr/>
        </p:nvSpPr>
        <p:spPr>
          <a:xfrm>
            <a:off x="6334539" y="4719121"/>
            <a:ext cx="1716156" cy="738664"/>
          </a:xfrm>
          <a:prstGeom prst="rect">
            <a:avLst/>
          </a:prstGeom>
          <a:solidFill>
            <a:srgbClr val="07638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Direct link to MyPrEP Locator Website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D3181-FE35-4389-1B31-6D7F1686669C}"/>
              </a:ext>
            </a:extLst>
          </p:cNvPr>
          <p:cNvSpPr txBox="1"/>
          <p:nvPr/>
        </p:nvSpPr>
        <p:spPr>
          <a:xfrm>
            <a:off x="8640416" y="4745694"/>
            <a:ext cx="1961322" cy="954107"/>
          </a:xfrm>
          <a:prstGeom prst="rect">
            <a:avLst/>
          </a:prstGeom>
          <a:solidFill>
            <a:srgbClr val="07638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  <a:ea typeface="Roboto"/>
                <a:cs typeface="Arial" panose="020B0604020202020204" pitchFamily="34" charset="0"/>
                <a:sym typeface="Roboto"/>
              </a:rPr>
              <a:t>Helpline available via phone call, SMS, WhatsApp &amp; Email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7C67ED-32FD-ED7F-A0C3-DD12E3A12DBC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0FD940-909D-A455-4F34-44DBB7ADD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E8D788-43F4-C1D0-C1C4-BDE98D7EAE94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5">
            <a:extLst>
              <a:ext uri="{FF2B5EF4-FFF2-40B4-BE49-F238E27FC236}">
                <a16:creationId xmlns:a16="http://schemas.microsoft.com/office/drawing/2014/main" id="{C87631BF-85DD-A8BF-1741-0D5BF719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/>
          <a:lstStyle/>
          <a:p>
            <a:r>
              <a:rPr lang="en-US" dirty="0"/>
              <a:t>JOM TEST Linkage-to-care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7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227E89-5828-359E-375A-2FF256597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Registered =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5,536</a:t>
            </a:r>
            <a:r>
              <a:rPr lang="en-GB" b="1" dirty="0"/>
              <a:t> 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Did not proceed with Pre-Test =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1,594</a:t>
            </a:r>
            <a:r>
              <a:rPr lang="en-GB" b="1" dirty="0"/>
              <a:t> 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Completed Pre-Test Survey =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3,942</a:t>
            </a:r>
            <a:r>
              <a:rPr lang="en-GB" b="1" dirty="0"/>
              <a:t> 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Test Kit Sent =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3,190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Total Test Results Reported =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1,268</a:t>
            </a:r>
            <a:r>
              <a:rPr lang="en-GB" b="1" dirty="0"/>
              <a:t> 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Completed Post-Test Survey =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1,215</a:t>
            </a:r>
            <a:r>
              <a:rPr lang="en-GB" b="1" dirty="0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E3E9AF-4F98-5B8C-C4DB-D8EFFA49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JOM TEST Program Overview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1BEDA7-7476-2285-30A8-F7FE82C78D06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D6FC97-C48D-5BEE-C353-71664B7AE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F3970F4-DBF6-194B-3F8C-598683675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80446511-FB4E-D02C-5820-64306E0B6F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959" r="16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456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829328C-19F9-FAE7-6D95-E3788FCC3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0255"/>
              </p:ext>
            </p:extLst>
          </p:nvPr>
        </p:nvGraphicFramePr>
        <p:xfrm>
          <a:off x="1338466" y="1393397"/>
          <a:ext cx="9515068" cy="48419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9551">
                  <a:extLst>
                    <a:ext uri="{9D8B030D-6E8A-4147-A177-3AD203B41FA5}">
                      <a16:colId xmlns:a16="http://schemas.microsoft.com/office/drawing/2014/main" val="4108868831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2255482655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2122024852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1838510186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4243777208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2235604907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3463445706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1103319965"/>
                    </a:ext>
                  </a:extLst>
                </a:gridCol>
              </a:tblGrid>
              <a:tr h="438723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600" dirty="0">
                          <a:effectLst/>
                        </a:rPr>
                        <a:t>CATEGORY</a:t>
                      </a: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600" dirty="0">
                          <a:effectLst/>
                        </a:rPr>
                        <a:t>TOTAL</a:t>
                      </a:r>
                    </a:p>
                  </a:txBody>
                  <a:tcPr marL="28575" marR="28575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600" dirty="0">
                          <a:effectLst/>
                        </a:rPr>
                        <a:t>ORAL-BASED</a:t>
                      </a: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600" dirty="0">
                          <a:effectLst/>
                        </a:rPr>
                        <a:t>BLOOD</a:t>
                      </a: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639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-VE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IVD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-VE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IVD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91303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MSM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870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50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623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81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6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81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29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07986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MSM-PWUD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30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21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68503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MSM-PWUD-SW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2755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MSM-PWUD-PESW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808140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MSM-PWID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44578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MSM-SW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92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61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6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90190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ctr"/>
                      <a:r>
                        <a:rPr lang="en-GB" sz="1600">
                          <a:effectLst/>
                        </a:rPr>
                        <a:t>MSM-PESW</a:t>
                      </a:r>
                    </a:p>
                  </a:txBody>
                  <a:tcPr marL="28575" marR="2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97379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ctr"/>
                      <a:r>
                        <a:rPr lang="en-GB" sz="1600">
                          <a:effectLst/>
                        </a:rPr>
                        <a:t>PWUD</a:t>
                      </a:r>
                    </a:p>
                  </a:txBody>
                  <a:tcPr marL="28575" marR="2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8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78188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PWUD-PESW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13584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PWID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58518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PWID-PESW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05979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TGW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77362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TGW-PWUD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94419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16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14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240728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PESW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28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12589"/>
                  </a:ext>
                </a:extLst>
              </a:tr>
              <a:tr h="25794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GP</a:t>
                      </a:r>
                      <a:endParaRPr lang="en-GB" sz="1600" dirty="0">
                        <a:effectLst/>
                      </a:endParaRP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197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144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23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20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effectLst/>
                        </a:rPr>
                        <a:t>6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18706"/>
                  </a:ext>
                </a:extLst>
              </a:tr>
              <a:tr h="219362"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b="1">
                          <a:effectLst/>
                        </a:rPr>
                        <a:t>TOTAL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effectLst/>
                        </a:rPr>
                        <a:t>1268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effectLst/>
                        </a:rPr>
                        <a:t>70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effectLst/>
                        </a:rPr>
                        <a:t>908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effectLst/>
                        </a:rPr>
                        <a:t>121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effectLst/>
                        </a:rPr>
                        <a:t>9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effectLst/>
                        </a:rPr>
                        <a:t>119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effectLst/>
                        </a:rPr>
                        <a:t>41</a:t>
                      </a:r>
                    </a:p>
                  </a:txBody>
                  <a:tcPr marL="28575" marR="2857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3961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96791D0-3753-5FE1-64B1-B0FFAD8275E9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8F43E7-5A66-B412-DA6C-74BC89D0B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3C9777-ED1E-03A8-E959-6AD666BB0B2A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98F01BB5-064E-15D4-35D0-F1A58DA0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Population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24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462764-3B70-9003-90E6-5746581F5C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4502821"/>
            <a:ext cx="7738561" cy="16979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Targetted</a:t>
            </a:r>
            <a:r>
              <a:rPr lang="en-US" dirty="0"/>
              <a:t> for YKP who are tech-savvy.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the underage population. The potential of them ordering the test kits, however, linkage to care would be a challenge. 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1F5F4BD-11E1-3295-70D0-45A7D7BE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Age Group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00F27B-F613-DA82-5EBB-566D0D905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41887"/>
              </p:ext>
            </p:extLst>
          </p:nvPr>
        </p:nvGraphicFramePr>
        <p:xfrm>
          <a:off x="558340" y="1630117"/>
          <a:ext cx="11075320" cy="2468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84415">
                  <a:extLst>
                    <a:ext uri="{9D8B030D-6E8A-4147-A177-3AD203B41FA5}">
                      <a16:colId xmlns:a16="http://schemas.microsoft.com/office/drawing/2014/main" val="1627378541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2889990858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2933348738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3036487524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3541175328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3565837796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1869314320"/>
                    </a:ext>
                  </a:extLst>
                </a:gridCol>
                <a:gridCol w="1384415">
                  <a:extLst>
                    <a:ext uri="{9D8B030D-6E8A-4147-A177-3AD203B41FA5}">
                      <a16:colId xmlns:a16="http://schemas.microsoft.com/office/drawing/2014/main" val="1906902703"/>
                    </a:ext>
                  </a:extLst>
                </a:gridCol>
              </a:tblGrid>
              <a:tr h="135996"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en-GB" sz="1800" dirty="0">
                          <a:effectLst/>
                        </a:rPr>
                        <a:t>GE GROUP</a:t>
                      </a: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800" dirty="0">
                          <a:effectLst/>
                        </a:rPr>
                        <a:t>TOTAL</a:t>
                      </a:r>
                    </a:p>
                  </a:txBody>
                  <a:tcPr marL="28575" marR="28575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800" dirty="0">
                          <a:effectLst/>
                        </a:rPr>
                        <a:t>ORAL-BASED</a:t>
                      </a: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800" dirty="0">
                          <a:effectLst/>
                        </a:rPr>
                        <a:t>BLOOD</a:t>
                      </a: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08578"/>
                  </a:ext>
                </a:extLst>
              </a:tr>
              <a:tr h="1359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-VE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IVD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</a:rPr>
                        <a:t>-VE</a:t>
                      </a: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IVD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0" marB="0" anchor="ctr">
                    <a:solidFill>
                      <a:srgbClr val="076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61513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dirty="0">
                          <a:effectLst/>
                        </a:rPr>
                        <a:t>18-19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93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75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8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8146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>
                          <a:effectLst/>
                        </a:rPr>
                        <a:t>20-24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575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35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412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53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53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20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71516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dirty="0">
                          <a:effectLst/>
                        </a:rPr>
                        <a:t>25-29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343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11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246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36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38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22689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>
                          <a:effectLst/>
                        </a:rPr>
                        <a:t>30-34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172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18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112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14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17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26740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>
                          <a:effectLst/>
                        </a:rPr>
                        <a:t>35-39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55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39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8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04032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>
                          <a:effectLst/>
                        </a:rPr>
                        <a:t>&gt;40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30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24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dirty="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>
                          <a:effectLst/>
                        </a:rPr>
                        <a:t>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8811"/>
                  </a:ext>
                </a:extLst>
              </a:tr>
              <a:tr h="135996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b="1">
                          <a:effectLst/>
                        </a:rPr>
                        <a:t>TOTAL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>
                          <a:effectLst/>
                        </a:rPr>
                        <a:t>1268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>
                          <a:effectLst/>
                        </a:rPr>
                        <a:t>70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>
                          <a:effectLst/>
                        </a:rPr>
                        <a:t>908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>
                          <a:effectLst/>
                        </a:rPr>
                        <a:t>121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dirty="0">
                          <a:effectLst/>
                        </a:rPr>
                        <a:t>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dirty="0">
                          <a:effectLst/>
                        </a:rPr>
                        <a:t>119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800" b="1" dirty="0">
                          <a:effectLst/>
                        </a:rPr>
                        <a:t>41</a:t>
                      </a:r>
                    </a:p>
                  </a:txBody>
                  <a:tcPr marL="28575" marR="2857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4239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6A9F63B-5365-E23C-E084-22ECC5B2B7EA}"/>
              </a:ext>
            </a:extLst>
          </p:cNvPr>
          <p:cNvGrpSpPr/>
          <p:nvPr/>
        </p:nvGrpSpPr>
        <p:grpSpPr>
          <a:xfrm>
            <a:off x="2131455" y="320409"/>
            <a:ext cx="806924" cy="905883"/>
            <a:chOff x="2131455" y="320409"/>
            <a:chExt cx="806924" cy="905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8DC048-7043-35FD-42C1-C0882F13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251" y="320409"/>
              <a:ext cx="600128" cy="90588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A81B14-0069-786F-7933-1F22F10B74E9}"/>
                </a:ext>
              </a:extLst>
            </p:cNvPr>
            <p:cNvCxnSpPr>
              <a:cxnSpLocks/>
            </p:cNvCxnSpPr>
            <p:nvPr/>
          </p:nvCxnSpPr>
          <p:spPr>
            <a:xfrm>
              <a:off x="2131455" y="507146"/>
              <a:ext cx="0" cy="719146"/>
            </a:xfrm>
            <a:prstGeom prst="line">
              <a:avLst/>
            </a:prstGeom>
            <a:ln w="28575">
              <a:solidFill>
                <a:srgbClr val="0763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051096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8f9d799d-7b27-4542-a589-fc3f0c3bd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159</TotalTime>
  <Words>812</Words>
  <Application>Microsoft Office PowerPoint</Application>
  <PresentationFormat>Widescreen</PresentationFormat>
  <Paragraphs>292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Courier New</vt:lpstr>
      <vt:lpstr>AIDS2022</vt:lpstr>
      <vt:lpstr>Self-Testing &amp; Self-Sampling Programme in Malaysia</vt:lpstr>
      <vt:lpstr>Why developed JOM TEST Program?</vt:lpstr>
      <vt:lpstr>Fast | Comforting | Confidential</vt:lpstr>
      <vt:lpstr>JOM TEST Program Timeline</vt:lpstr>
      <vt:lpstr>JOM TEST Program Services</vt:lpstr>
      <vt:lpstr>JOM TEST Linkage-to-care Services</vt:lpstr>
      <vt:lpstr>JOM TEST Program Overview</vt:lpstr>
      <vt:lpstr>Key Population Type</vt:lpstr>
      <vt:lpstr>By Age Group</vt:lpstr>
      <vt:lpstr>Challenges (i)</vt:lpstr>
      <vt:lpstr>Challenges (ii)</vt:lpstr>
      <vt:lpstr>Acknowledgement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Self-Testing &amp; Self-Sampling Programme in Malaysia</dc:title>
  <dc:creator>HCVST 1</dc:creator>
  <cp:lastModifiedBy>HCVST 1</cp:lastModifiedBy>
  <cp:revision>1</cp:revision>
  <dcterms:created xsi:type="dcterms:W3CDTF">2022-07-15T16:45:49Z</dcterms:created>
  <dcterms:modified xsi:type="dcterms:W3CDTF">2022-07-15T19:25:22Z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