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8"/>
  </p:notesMasterIdLst>
  <p:sldIdLst>
    <p:sldId id="260" r:id="rId5"/>
    <p:sldId id="287" r:id="rId6"/>
    <p:sldId id="2115" r:id="rId7"/>
    <p:sldId id="275" r:id="rId8"/>
    <p:sldId id="278" r:id="rId9"/>
    <p:sldId id="2116" r:id="rId10"/>
    <p:sldId id="2117" r:id="rId11"/>
    <p:sldId id="283" r:id="rId12"/>
    <p:sldId id="277" r:id="rId13"/>
    <p:sldId id="2118" r:id="rId14"/>
    <p:sldId id="285" r:id="rId15"/>
    <p:sldId id="2119" r:id="rId16"/>
    <p:sldId id="211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E78"/>
    <a:srgbClr val="FFC756"/>
    <a:srgbClr val="FF727B"/>
    <a:srgbClr val="3CB081"/>
    <a:srgbClr val="F95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208" y="2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2415822"/>
            <a:ext cx="7632700" cy="3784953"/>
          </a:xfrm>
        </p:spPr>
        <p:txBody>
          <a:bodyPr/>
          <a:lstStyle/>
          <a:p>
            <a:endParaRPr lang="en-GB" noProof="0" dirty="0">
              <a:latin typeface="+mn-lt"/>
            </a:endParaRPr>
          </a:p>
          <a:p>
            <a:r>
              <a:rPr lang="en-GB" noProof="0" dirty="0">
                <a:latin typeface="+mn-lt"/>
              </a:rPr>
              <a:t>Christophe Fraser</a:t>
            </a:r>
          </a:p>
          <a:p>
            <a:r>
              <a:rPr lang="en-GB" dirty="0"/>
              <a:t>University of Oxford</a:t>
            </a:r>
          </a:p>
          <a:p>
            <a:r>
              <a:rPr lang="en-GB" noProof="0" dirty="0">
                <a:latin typeface="+mn-lt"/>
              </a:rPr>
              <a:t>PANGEA-HIV </a:t>
            </a:r>
            <a:r>
              <a:rPr lang="en-GB" dirty="0"/>
              <a:t>consortium</a:t>
            </a:r>
          </a:p>
          <a:p>
            <a:endParaRPr lang="en-GB" noProof="0" dirty="0">
              <a:latin typeface="+mn-lt"/>
            </a:endParaRPr>
          </a:p>
          <a:p>
            <a:endParaRPr lang="en-GB" dirty="0"/>
          </a:p>
          <a:p>
            <a:r>
              <a:rPr lang="en-GB" noProof="0" dirty="0">
                <a:latin typeface="+mn-lt"/>
              </a:rPr>
              <a:t>		AIDS 2022, Montreal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The power of modern techniques in HIV surveillance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6150C-7254-676E-DA97-429B4339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14" y="249984"/>
            <a:ext cx="2073474" cy="16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5CF147-D287-52DA-02EE-97AA696169E9}"/>
              </a:ext>
            </a:extLst>
          </p:cNvPr>
          <p:cNvGrpSpPr/>
          <p:nvPr/>
        </p:nvGrpSpPr>
        <p:grpSpPr>
          <a:xfrm>
            <a:off x="1187190" y="1883391"/>
            <a:ext cx="9509646" cy="4721212"/>
            <a:chOff x="876300" y="1210426"/>
            <a:chExt cx="10439401" cy="53532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D8A4F7-F6D7-A60C-34F7-6DCD6357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300" y="1210426"/>
              <a:ext cx="10439401" cy="53532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7BA2B0-A831-0401-A6A9-FB1C028E179D}"/>
                </a:ext>
              </a:extLst>
            </p:cNvPr>
            <p:cNvSpPr txBox="1"/>
            <p:nvPr/>
          </p:nvSpPr>
          <p:spPr>
            <a:xfrm>
              <a:off x="2399798" y="2230871"/>
              <a:ext cx="2875677" cy="418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87% within, 13% between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49956E-88A7-CA69-0211-3DFC1CD03D95}"/>
                </a:ext>
              </a:extLst>
            </p:cNvPr>
            <p:cNvSpPr txBox="1"/>
            <p:nvPr/>
          </p:nvSpPr>
          <p:spPr>
            <a:xfrm>
              <a:off x="1304794" y="3922734"/>
              <a:ext cx="2018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25-40 year-old men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277DD7-9797-AD33-A16D-ABC2AC58EF55}"/>
                </a:ext>
              </a:extLst>
            </p:cNvPr>
            <p:cNvSpPr txBox="1"/>
            <p:nvPr/>
          </p:nvSpPr>
          <p:spPr>
            <a:xfrm>
              <a:off x="8258826" y="2171178"/>
              <a:ext cx="785191" cy="418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24:76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E2C35A-60E7-F123-8DE7-97240F552A8E}"/>
                </a:ext>
              </a:extLst>
            </p:cNvPr>
            <p:cNvSpPr txBox="1"/>
            <p:nvPr/>
          </p:nvSpPr>
          <p:spPr>
            <a:xfrm>
              <a:off x="9651302" y="4077222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small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3EEB69-013C-0456-DD05-25CEAF43A9B0}"/>
                </a:ext>
              </a:extLst>
            </p:cNvPr>
            <p:cNvSpPr txBox="1"/>
            <p:nvPr/>
          </p:nvSpPr>
          <p:spPr>
            <a:xfrm>
              <a:off x="7331695" y="6040471"/>
              <a:ext cx="1319727" cy="418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more skew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062A76-E632-72ED-20C1-1BA69817BA4B}"/>
                </a:ext>
              </a:extLst>
            </p:cNvPr>
            <p:cNvSpPr txBox="1"/>
            <p:nvPr/>
          </p:nvSpPr>
          <p:spPr>
            <a:xfrm>
              <a:off x="2314076" y="5983928"/>
              <a:ext cx="2715894" cy="418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men 2x more, per capita</a:t>
              </a:r>
            </a:p>
          </p:txBody>
        </p:sp>
      </p:grpSp>
      <p:sp>
        <p:nvSpPr>
          <p:cNvPr id="14" name="Title 2">
            <a:extLst>
              <a:ext uri="{FF2B5EF4-FFF2-40B4-BE49-F238E27FC236}">
                <a16:creationId xmlns:a16="http://schemas.microsoft.com/office/drawing/2014/main" id="{15CB88BF-E862-6032-46D9-5AAC635C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800" dirty="0"/>
              <a:t>Main PopART </a:t>
            </a:r>
            <a:r>
              <a:rPr lang="en-GB" sz="2800" dirty="0" err="1"/>
              <a:t>Phylo</a:t>
            </a:r>
            <a:r>
              <a:rPr lang="en-GB" sz="2800" dirty="0"/>
              <a:t> results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12398C-02F2-43B7-A3A6-E87E9D9FF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  <p:pic>
        <p:nvPicPr>
          <p:cNvPr id="16" name="small_popart_logo.png" descr="small_popart_logo.png">
            <a:extLst>
              <a:ext uri="{FF2B5EF4-FFF2-40B4-BE49-F238E27FC236}">
                <a16:creationId xmlns:a16="http://schemas.microsoft.com/office/drawing/2014/main" id="{A9FAFADC-1855-5C1A-A107-86947C1DFD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321" y="1189830"/>
            <a:ext cx="1721484" cy="95091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4CF64E-DB83-C4AA-3AB7-AC4CE1C935DE}"/>
              </a:ext>
            </a:extLst>
          </p:cNvPr>
          <p:cNvSpPr/>
          <p:nvPr/>
        </p:nvSpPr>
        <p:spPr>
          <a:xfrm>
            <a:off x="442913" y="5369778"/>
            <a:ext cx="1669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chemeClr val="tx2"/>
                </a:solidFill>
                <a:cs typeface="Arial" panose="020B0604020202020204" pitchFamily="34" charset="0"/>
              </a:rPr>
              <a:t>Hall et al</a:t>
            </a:r>
          </a:p>
          <a:p>
            <a:r>
              <a:rPr lang="en-US" sz="1600" i="1" dirty="0" err="1"/>
              <a:t>medRxiv</a:t>
            </a:r>
            <a:r>
              <a:rPr lang="en-US" sz="1600" i="1" dirty="0"/>
              <a:t> 2021</a:t>
            </a:r>
            <a:br>
              <a:rPr lang="en-US" sz="1600" i="1" dirty="0"/>
            </a:br>
            <a:endParaRPr lang="en-GB" sz="16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FA38C7-591F-CB37-DCE5-052A3DC0D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139" y="5024782"/>
            <a:ext cx="2199861" cy="18332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6DC64D-5A23-9228-AF3B-9F276FD2286F}"/>
              </a:ext>
            </a:extLst>
          </p:cNvPr>
          <p:cNvSpPr txBox="1"/>
          <p:nvPr/>
        </p:nvSpPr>
        <p:spPr>
          <a:xfrm>
            <a:off x="10933043" y="5062330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/>
              <a:t>Tuesday 02/08</a:t>
            </a:r>
          </a:p>
        </p:txBody>
      </p:sp>
    </p:spTree>
    <p:extLst>
      <p:ext uri="{BB962C8B-B14F-4D97-AF65-F5344CB8AC3E}">
        <p14:creationId xmlns:p14="http://schemas.microsoft.com/office/powerpoint/2010/main" val="189589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GB" sz="2800" dirty="0"/>
              <a:t>Other tools in precision public health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870A22-4C49-C877-C45C-D8C56260C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  <p:pic>
        <p:nvPicPr>
          <p:cNvPr id="1026" name="Picture 2" descr="Coronavirus contact tracing: App could warn you of COVID-19 exposure">
            <a:extLst>
              <a:ext uri="{FF2B5EF4-FFF2-40B4-BE49-F238E27FC236}">
                <a16:creationId xmlns:a16="http://schemas.microsoft.com/office/drawing/2014/main" id="{C3A871B0-2BBA-D326-8E29-6661C47CE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23511"/>
          <a:stretch/>
        </p:blipFill>
        <p:spPr bwMode="auto">
          <a:xfrm>
            <a:off x="1221514" y="2210299"/>
            <a:ext cx="3326674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A0270-242B-0DB6-BFA1-909EBF4ACAEF}"/>
              </a:ext>
            </a:extLst>
          </p:cNvPr>
          <p:cNvSpPr txBox="1"/>
          <p:nvPr/>
        </p:nvSpPr>
        <p:spPr>
          <a:xfrm>
            <a:off x="4925385" y="2210299"/>
            <a:ext cx="6374674" cy="282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dirty="0">
                <a:solidFill>
                  <a:schemeClr val="accent1"/>
                </a:solidFill>
              </a:rPr>
              <a:t>Lessons learnt from developing privacy-preserving app technology as used for COVID19 may have other applications for HIV.</a:t>
            </a:r>
          </a:p>
          <a:p>
            <a:pPr algn="l">
              <a:lnSpc>
                <a:spcPct val="125000"/>
              </a:lnSpc>
            </a:pPr>
            <a:endParaRPr lang="en-US" dirty="0">
              <a:solidFill>
                <a:schemeClr val="accent1"/>
              </a:solidFill>
            </a:endParaRPr>
          </a:p>
          <a:p>
            <a:pPr algn="l">
              <a:lnSpc>
                <a:spcPct val="125000"/>
              </a:lnSpc>
            </a:pPr>
            <a:r>
              <a:rPr lang="en-US" dirty="0">
                <a:solidFill>
                  <a:schemeClr val="accent1"/>
                </a:solidFill>
              </a:rPr>
              <a:t>Deliver U=U data. </a:t>
            </a:r>
          </a:p>
          <a:p>
            <a:pPr algn="l">
              <a:lnSpc>
                <a:spcPct val="125000"/>
              </a:lnSpc>
            </a:pPr>
            <a:endParaRPr lang="en-US" dirty="0">
              <a:solidFill>
                <a:schemeClr val="accent1"/>
              </a:solidFill>
            </a:endParaRPr>
          </a:p>
          <a:p>
            <a:pPr algn="l">
              <a:lnSpc>
                <a:spcPct val="125000"/>
              </a:lnSpc>
            </a:pPr>
            <a:r>
              <a:rPr lang="en-US" dirty="0">
                <a:solidFill>
                  <a:schemeClr val="accent1"/>
                </a:solidFill>
              </a:rPr>
              <a:t>Deliver private, confidential &amp; differentiated clinical and public health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7786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4000" dirty="0"/>
              <a:t>Summary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E8724F1-7470-8983-2033-DFAE5A3F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E38999-D5BF-DACF-E530-AAFC499A5F49}"/>
              </a:ext>
            </a:extLst>
          </p:cNvPr>
          <p:cNvSpPr txBox="1"/>
          <p:nvPr/>
        </p:nvSpPr>
        <p:spPr>
          <a:xfrm>
            <a:off x="581971" y="1665289"/>
            <a:ext cx="10647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We need systems for beneficence, confidentiality, consent.</a:t>
            </a:r>
          </a:p>
          <a:p>
            <a:pPr algn="l"/>
            <a:endParaRPr lang="en-US" sz="3200" dirty="0">
              <a:solidFill>
                <a:schemeClr val="accent1"/>
              </a:solidFill>
            </a:endParaRPr>
          </a:p>
          <a:p>
            <a:pPr algn="l"/>
            <a:r>
              <a:rPr lang="en-US" sz="3200" dirty="0">
                <a:solidFill>
                  <a:schemeClr val="accent1"/>
                </a:solidFill>
              </a:rPr>
              <a:t>We need ongoing studies to reap benefits of U=U.</a:t>
            </a:r>
          </a:p>
          <a:p>
            <a:pPr algn="l"/>
            <a:endParaRPr lang="en-US" sz="3200" dirty="0">
              <a:solidFill>
                <a:schemeClr val="accent1"/>
              </a:solidFill>
            </a:endParaRPr>
          </a:p>
          <a:p>
            <a:pPr algn="l"/>
            <a:r>
              <a:rPr lang="en-US" sz="3200" dirty="0">
                <a:solidFill>
                  <a:schemeClr val="accent1"/>
                </a:solidFill>
              </a:rPr>
              <a:t>We need to work in partnerships.</a:t>
            </a:r>
          </a:p>
          <a:p>
            <a:pPr algn="l"/>
            <a:endParaRPr lang="en-US" sz="3200" dirty="0">
              <a:solidFill>
                <a:schemeClr val="accent1"/>
              </a:solidFill>
            </a:endParaRPr>
          </a:p>
          <a:p>
            <a:pPr algn="l"/>
            <a:r>
              <a:rPr lang="en-US" sz="3200" dirty="0">
                <a:solidFill>
                  <a:schemeClr val="accent1"/>
                </a:solidFill>
              </a:rPr>
              <a:t>We can accelerate the decline of HIV, </a:t>
            </a:r>
          </a:p>
          <a:p>
            <a:pPr algn="l"/>
            <a:r>
              <a:rPr lang="en-US" sz="3200" dirty="0">
                <a:solidFill>
                  <a:schemeClr val="accent1"/>
                </a:solidFill>
              </a:rPr>
              <a:t>empowering individuals and communities. </a:t>
            </a:r>
          </a:p>
        </p:txBody>
      </p:sp>
    </p:spTree>
    <p:extLst>
      <p:ext uri="{BB962C8B-B14F-4D97-AF65-F5344CB8AC3E}">
        <p14:creationId xmlns:p14="http://schemas.microsoft.com/office/powerpoint/2010/main" val="242555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761F76-4A7A-9D4F-9049-7BFF27872B35}"/>
              </a:ext>
            </a:extLst>
          </p:cNvPr>
          <p:cNvSpPr txBox="1">
            <a:spLocks/>
          </p:cNvSpPr>
          <p:nvPr/>
        </p:nvSpPr>
        <p:spPr>
          <a:xfrm>
            <a:off x="689113" y="441325"/>
            <a:ext cx="11059978" cy="12239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40000"/>
              </a:lnSpc>
            </a:pPr>
            <a:r>
              <a:rPr lang="en-GB" sz="2800" dirty="0"/>
              <a:t>Thanks to all study participants, all </a:t>
            </a:r>
            <a:r>
              <a:rPr lang="en-GB" sz="2800"/>
              <a:t>PANGEA researchers and the funder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7DBA2-C66F-DDF7-60DD-AAF723C0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911557"/>
            <a:ext cx="11306175" cy="3741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DDA6F-38B3-7A72-091F-843CF6624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749" y="261559"/>
            <a:ext cx="2073474" cy="1613539"/>
          </a:xfrm>
          <a:prstGeom prst="rect">
            <a:avLst/>
          </a:prstGeom>
        </p:spPr>
      </p:pic>
      <p:pic>
        <p:nvPicPr>
          <p:cNvPr id="1026" name="Picture 2" descr="The Bill &amp; Melinda Gates Foundation | Gavi, the Vaccine Alliance">
            <a:extLst>
              <a:ext uri="{FF2B5EF4-FFF2-40B4-BE49-F238E27FC236}">
                <a16:creationId xmlns:a16="http://schemas.microsoft.com/office/drawing/2014/main" id="{BBE77953-36F8-FD8E-D496-CD50BB37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5" y="5719224"/>
            <a:ext cx="4532244" cy="9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0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87069A0-5139-EE27-A5F9-19C84C16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35703-CCD1-08DD-A849-59E089A8C9CD}"/>
              </a:ext>
            </a:extLst>
          </p:cNvPr>
          <p:cNvSpPr txBox="1"/>
          <p:nvPr/>
        </p:nvSpPr>
        <p:spPr>
          <a:xfrm>
            <a:off x="488611" y="4990809"/>
            <a:ext cx="9864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Partnership: Activism, Science &amp; Public Health </a:t>
            </a:r>
          </a:p>
        </p:txBody>
      </p:sp>
    </p:spTree>
    <p:extLst>
      <p:ext uri="{BB962C8B-B14F-4D97-AF65-F5344CB8AC3E}">
        <p14:creationId xmlns:p14="http://schemas.microsoft.com/office/powerpoint/2010/main" val="20233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800" dirty="0"/>
              <a:t>The U=U results built on many</a:t>
            </a:r>
            <a:br>
              <a:rPr lang="en-GB" sz="2800" dirty="0"/>
            </a:br>
            <a:r>
              <a:rPr lang="en-GB" sz="2800" dirty="0"/>
              <a:t>studies, each with some controversy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E8724F1-7470-8983-2033-DFAE5A3F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BF9096-C552-3520-F605-2C63B48DA490}"/>
              </a:ext>
            </a:extLst>
          </p:cNvPr>
          <p:cNvSpPr/>
          <p:nvPr/>
        </p:nvSpPr>
        <p:spPr>
          <a:xfrm>
            <a:off x="3697425" y="6136861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Fideli</a:t>
            </a:r>
            <a:r>
              <a:rPr lang="en-US" b="1" dirty="0">
                <a:solidFill>
                  <a:schemeClr val="bg1"/>
                </a:solidFill>
              </a:rPr>
              <a:t> 2001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6DA00DF-9F4A-01D9-CB99-67CC10A8BD9D}"/>
              </a:ext>
            </a:extLst>
          </p:cNvPr>
          <p:cNvSpPr/>
          <p:nvPr/>
        </p:nvSpPr>
        <p:spPr>
          <a:xfrm>
            <a:off x="4788762" y="3273287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Rodger  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AD08C5-41A7-59C2-C915-8FCB7439827D}"/>
              </a:ext>
            </a:extLst>
          </p:cNvPr>
          <p:cNvSpPr/>
          <p:nvPr/>
        </p:nvSpPr>
        <p:spPr>
          <a:xfrm>
            <a:off x="2246243" y="5365888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Reynolds 2011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6F65F9C-AC20-1104-F360-687AA74C2CDA}"/>
              </a:ext>
            </a:extLst>
          </p:cNvPr>
          <p:cNvSpPr/>
          <p:nvPr/>
        </p:nvSpPr>
        <p:spPr>
          <a:xfrm>
            <a:off x="3445807" y="4651513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Cohen 2011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6BA15BE-C3F2-EF70-506D-9BFC42A31CF0}"/>
              </a:ext>
            </a:extLst>
          </p:cNvPr>
          <p:cNvSpPr/>
          <p:nvPr/>
        </p:nvSpPr>
        <p:spPr>
          <a:xfrm>
            <a:off x="3697425" y="3962400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Rodger 2016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A5632E8-6659-9CD4-8660-E0511A84C7BA}"/>
              </a:ext>
            </a:extLst>
          </p:cNvPr>
          <p:cNvSpPr/>
          <p:nvPr/>
        </p:nvSpPr>
        <p:spPr>
          <a:xfrm>
            <a:off x="6563519" y="4678018"/>
            <a:ext cx="2507353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Eshleman 2011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F574DD-7CB0-5D81-7B4D-F5A1E0903D3F}"/>
              </a:ext>
            </a:extLst>
          </p:cNvPr>
          <p:cNvSpPr/>
          <p:nvPr/>
        </p:nvSpPr>
        <p:spPr>
          <a:xfrm>
            <a:off x="8780808" y="6136861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Wawer 2009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F7C83B4-26FA-B3CA-3AF0-D71A7915B30A}"/>
              </a:ext>
            </a:extLst>
          </p:cNvPr>
          <p:cNvSpPr/>
          <p:nvPr/>
        </p:nvSpPr>
        <p:spPr>
          <a:xfrm>
            <a:off x="6311900" y="6136861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Wawer 2005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9E5FB2-D280-DF21-30B5-EF7176AB2429}"/>
              </a:ext>
            </a:extLst>
          </p:cNvPr>
          <p:cNvSpPr/>
          <p:nvPr/>
        </p:nvSpPr>
        <p:spPr>
          <a:xfrm>
            <a:off x="4639641" y="5354379"/>
            <a:ext cx="2798970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Hollingworth 2010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CB90CDF-55EB-13CA-5C76-BD01605B82A4}"/>
              </a:ext>
            </a:extLst>
          </p:cNvPr>
          <p:cNvSpPr/>
          <p:nvPr/>
        </p:nvSpPr>
        <p:spPr>
          <a:xfrm>
            <a:off x="6039126" y="3962400"/>
            <a:ext cx="2531959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Bavington</a:t>
            </a:r>
            <a:r>
              <a:rPr lang="en-US" b="1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BD147F3-A1C1-059B-9360-595BB1B52D40}"/>
              </a:ext>
            </a:extLst>
          </p:cNvPr>
          <p:cNvSpPr/>
          <p:nvPr/>
        </p:nvSpPr>
        <p:spPr>
          <a:xfrm>
            <a:off x="7544423" y="5365888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Redd 2011</a:t>
            </a:r>
          </a:p>
        </p:txBody>
      </p:sp>
      <p:pic>
        <p:nvPicPr>
          <p:cNvPr id="1026" name="Picture 2" descr="Undetectable">
            <a:extLst>
              <a:ext uri="{FF2B5EF4-FFF2-40B4-BE49-F238E27FC236}">
                <a16:creationId xmlns:a16="http://schemas.microsoft.com/office/drawing/2014/main" id="{E2FA3549-3B1C-103E-5CD2-E9D80D4E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04" y="1665288"/>
            <a:ext cx="3756991" cy="14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FB5F3D5-0A9B-11C6-F039-C442DB395A54}"/>
              </a:ext>
            </a:extLst>
          </p:cNvPr>
          <p:cNvSpPr/>
          <p:nvPr/>
        </p:nvSpPr>
        <p:spPr>
          <a:xfrm>
            <a:off x="1154905" y="6168818"/>
            <a:ext cx="2182675" cy="49571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Quinn 2000</a:t>
            </a:r>
          </a:p>
        </p:txBody>
      </p:sp>
    </p:spTree>
    <p:extLst>
      <p:ext uri="{BB962C8B-B14F-4D97-AF65-F5344CB8AC3E}">
        <p14:creationId xmlns:p14="http://schemas.microsoft.com/office/powerpoint/2010/main" val="373287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800" dirty="0"/>
              <a:t>Phylogenetics complements classical epidemiology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EE9BC5-3777-8D1C-004E-B6081DAB38AB}"/>
              </a:ext>
            </a:extLst>
          </p:cNvPr>
          <p:cNvGrpSpPr/>
          <p:nvPr/>
        </p:nvGrpSpPr>
        <p:grpSpPr>
          <a:xfrm>
            <a:off x="1550126" y="2097088"/>
            <a:ext cx="3497620" cy="3559856"/>
            <a:chOff x="795130" y="1002201"/>
            <a:chExt cx="4823791" cy="5160066"/>
          </a:xfrm>
        </p:grpSpPr>
        <p:pic>
          <p:nvPicPr>
            <p:cNvPr id="10" name="Picture 6" descr="mage result for people black">
              <a:extLst>
                <a:ext uri="{FF2B5EF4-FFF2-40B4-BE49-F238E27FC236}">
                  <a16:creationId xmlns:a16="http://schemas.microsoft.com/office/drawing/2014/main" id="{03112FB5-D55D-9ABC-F3B5-64B7CDDD94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2087" y="2226371"/>
              <a:ext cx="463827" cy="135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mage result for people black">
              <a:extLst>
                <a:ext uri="{FF2B5EF4-FFF2-40B4-BE49-F238E27FC236}">
                  <a16:creationId xmlns:a16="http://schemas.microsoft.com/office/drawing/2014/main" id="{87105EBF-63C5-BBB6-3235-6488C15DD2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1982" y="2729193"/>
              <a:ext cx="543340" cy="1382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mage result for people black">
              <a:extLst>
                <a:ext uri="{FF2B5EF4-FFF2-40B4-BE49-F238E27FC236}">
                  <a16:creationId xmlns:a16="http://schemas.microsoft.com/office/drawing/2014/main" id="{9EA7C0CF-DAC2-5B1C-56AA-78949EFE2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55094" y="4705839"/>
              <a:ext cx="463827" cy="12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mage result for people black">
              <a:extLst>
                <a:ext uri="{FF2B5EF4-FFF2-40B4-BE49-F238E27FC236}">
                  <a16:creationId xmlns:a16="http://schemas.microsoft.com/office/drawing/2014/main" id="{0EE44324-F530-AE83-7541-DA92DEB6AB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93705" y="3472075"/>
              <a:ext cx="477078" cy="12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mage result for people black">
              <a:extLst>
                <a:ext uri="{FF2B5EF4-FFF2-40B4-BE49-F238E27FC236}">
                  <a16:creationId xmlns:a16="http://schemas.microsoft.com/office/drawing/2014/main" id="{84892004-AA48-4583-1EDA-7C63BE1E62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62540" y="3466761"/>
              <a:ext cx="543340" cy="1338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mage result for people black">
              <a:extLst>
                <a:ext uri="{FF2B5EF4-FFF2-40B4-BE49-F238E27FC236}">
                  <a16:creationId xmlns:a16="http://schemas.microsoft.com/office/drawing/2014/main" id="{D12D541F-C7E2-88D8-1D84-C7B5760A02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5895" y="1459057"/>
              <a:ext cx="463827" cy="12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mage result for people black">
              <a:extLst>
                <a:ext uri="{FF2B5EF4-FFF2-40B4-BE49-F238E27FC236}">
                  <a16:creationId xmlns:a16="http://schemas.microsoft.com/office/drawing/2014/main" id="{0F01B8AE-F9AF-CEA6-45F6-AD5B9C5919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92696" y="4770789"/>
              <a:ext cx="463827" cy="1391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mage result for people black">
              <a:extLst>
                <a:ext uri="{FF2B5EF4-FFF2-40B4-BE49-F238E27FC236}">
                  <a16:creationId xmlns:a16="http://schemas.microsoft.com/office/drawing/2014/main" id="{AB272A88-C861-2299-30FF-4287CFCE6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5130" y="2088051"/>
              <a:ext cx="675861" cy="16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2" descr="mage result for people black">
              <a:extLst>
                <a:ext uri="{FF2B5EF4-FFF2-40B4-BE49-F238E27FC236}">
                  <a16:creationId xmlns:a16="http://schemas.microsoft.com/office/drawing/2014/main" id="{EF2C0117-0995-A586-79D0-EE9BF0E8B3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73965" y="1002201"/>
              <a:ext cx="628650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DE6D52-E501-25A3-136B-35CBD4BFD507}"/>
                </a:ext>
              </a:extLst>
            </p:cNvPr>
            <p:cNvCxnSpPr/>
            <p:nvPr/>
          </p:nvCxnSpPr>
          <p:spPr>
            <a:xfrm>
              <a:off x="2696266" y="2167841"/>
              <a:ext cx="324000" cy="7239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FE7969-1FA9-42AA-91C2-E89A7DD6C66C}"/>
                </a:ext>
              </a:extLst>
            </p:cNvPr>
            <p:cNvCxnSpPr/>
            <p:nvPr/>
          </p:nvCxnSpPr>
          <p:spPr>
            <a:xfrm flipH="1">
              <a:off x="3432866" y="2371041"/>
              <a:ext cx="444500" cy="5334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791273-74C3-919D-85FB-56BB144B69F7}"/>
                </a:ext>
              </a:extLst>
            </p:cNvPr>
            <p:cNvCxnSpPr/>
            <p:nvPr/>
          </p:nvCxnSpPr>
          <p:spPr>
            <a:xfrm>
              <a:off x="4461566" y="2231341"/>
              <a:ext cx="469900" cy="3683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6EED3F-0A85-9A26-C12B-80758AC557D5}"/>
                </a:ext>
              </a:extLst>
            </p:cNvPr>
            <p:cNvCxnSpPr/>
            <p:nvPr/>
          </p:nvCxnSpPr>
          <p:spPr>
            <a:xfrm flipV="1">
              <a:off x="2416866" y="3552141"/>
              <a:ext cx="444500" cy="3556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8CC65F3-2D4B-4C03-C2FD-000246C51083}"/>
                </a:ext>
              </a:extLst>
            </p:cNvPr>
            <p:cNvCxnSpPr/>
            <p:nvPr/>
          </p:nvCxnSpPr>
          <p:spPr>
            <a:xfrm>
              <a:off x="4830418" y="4340094"/>
              <a:ext cx="284921" cy="57646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47BCAB-2ADB-C1C2-05E9-F4C601257678}"/>
                </a:ext>
              </a:extLst>
            </p:cNvPr>
            <p:cNvCxnSpPr/>
            <p:nvPr/>
          </p:nvCxnSpPr>
          <p:spPr>
            <a:xfrm flipH="1" flipV="1">
              <a:off x="1504123" y="3399188"/>
              <a:ext cx="234674" cy="39977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2DBABE-6783-D539-4F80-CBEF023C36E7}"/>
                </a:ext>
              </a:extLst>
            </p:cNvPr>
            <p:cNvCxnSpPr/>
            <p:nvPr/>
          </p:nvCxnSpPr>
          <p:spPr>
            <a:xfrm flipH="1" flipV="1">
              <a:off x="3534466" y="3501341"/>
              <a:ext cx="736600" cy="4445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64719F-29EB-71DB-8F95-2122B461703F}"/>
                </a:ext>
              </a:extLst>
            </p:cNvPr>
            <p:cNvCxnSpPr/>
            <p:nvPr/>
          </p:nvCxnSpPr>
          <p:spPr>
            <a:xfrm flipV="1">
              <a:off x="1642166" y="4428441"/>
              <a:ext cx="228600" cy="4826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90358E-5CE7-1EEE-F0AD-40E3A7713519}"/>
              </a:ext>
            </a:extLst>
          </p:cNvPr>
          <p:cNvGrpSpPr/>
          <p:nvPr/>
        </p:nvGrpSpPr>
        <p:grpSpPr>
          <a:xfrm>
            <a:off x="6991470" y="2529356"/>
            <a:ext cx="3432690" cy="3122507"/>
            <a:chOff x="6904383" y="1512959"/>
            <a:chExt cx="4626207" cy="4121980"/>
          </a:xfrm>
        </p:grpSpPr>
        <p:pic>
          <p:nvPicPr>
            <p:cNvPr id="28" name="Picture 2" descr="mage result for hiv virus">
              <a:extLst>
                <a:ext uri="{FF2B5EF4-FFF2-40B4-BE49-F238E27FC236}">
                  <a16:creationId xmlns:a16="http://schemas.microsoft.com/office/drawing/2014/main" id="{888482F7-CA5B-63B9-0C60-6AF9BDC38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39100" y="1512959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mage result for hiv virus">
              <a:extLst>
                <a:ext uri="{FF2B5EF4-FFF2-40B4-BE49-F238E27FC236}">
                  <a16:creationId xmlns:a16="http://schemas.microsoft.com/office/drawing/2014/main" id="{71FF075C-04DE-5BDE-6A81-4E7BF80AF5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52000" y="1678059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mage result for hiv virus">
              <a:extLst>
                <a:ext uri="{FF2B5EF4-FFF2-40B4-BE49-F238E27FC236}">
                  <a16:creationId xmlns:a16="http://schemas.microsoft.com/office/drawing/2014/main" id="{77F9509F-22C8-F840-AD1B-C611F4CE9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63000" y="2960759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mage result for hiv virus">
              <a:extLst>
                <a:ext uri="{FF2B5EF4-FFF2-40B4-BE49-F238E27FC236}">
                  <a16:creationId xmlns:a16="http://schemas.microsoft.com/office/drawing/2014/main" id="{548C6F84-3029-11BA-42DB-711876062F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07700" y="2579759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mage result for hiv virus">
              <a:extLst>
                <a:ext uri="{FF2B5EF4-FFF2-40B4-BE49-F238E27FC236}">
                  <a16:creationId xmlns:a16="http://schemas.microsoft.com/office/drawing/2014/main" id="{A5558674-A6CA-AD2C-45F3-A99AEB751B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42983" y="5050738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mage result for hiv virus">
              <a:extLst>
                <a:ext uri="{FF2B5EF4-FFF2-40B4-BE49-F238E27FC236}">
                  <a16:creationId xmlns:a16="http://schemas.microsoft.com/office/drawing/2014/main" id="{7336BA09-E6F1-8B75-F7E7-E0E51D1FB2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94600" y="3786259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mage result for hiv virus">
              <a:extLst>
                <a:ext uri="{FF2B5EF4-FFF2-40B4-BE49-F238E27FC236}">
                  <a16:creationId xmlns:a16="http://schemas.microsoft.com/office/drawing/2014/main" id="{4046F5DE-2401-4E8C-7647-7DA4B8AEB2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04383" y="2608472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1FE0CC7-4991-66E4-4EB1-7932985AA7A1}"/>
                </a:ext>
              </a:extLst>
            </p:cNvPr>
            <p:cNvCxnSpPr/>
            <p:nvPr/>
          </p:nvCxnSpPr>
          <p:spPr>
            <a:xfrm>
              <a:off x="8547100" y="2147960"/>
              <a:ext cx="324000" cy="7239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DF71B46-3FC5-7F72-6F19-15C5E83B3E19}"/>
                </a:ext>
              </a:extLst>
            </p:cNvPr>
            <p:cNvCxnSpPr/>
            <p:nvPr/>
          </p:nvCxnSpPr>
          <p:spPr>
            <a:xfrm flipH="1">
              <a:off x="9283700" y="2351160"/>
              <a:ext cx="444500" cy="5334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4FBC44-B5EB-1CAD-6BD8-DDD3657924B9}"/>
                </a:ext>
              </a:extLst>
            </p:cNvPr>
            <p:cNvCxnSpPr/>
            <p:nvPr/>
          </p:nvCxnSpPr>
          <p:spPr>
            <a:xfrm>
              <a:off x="10312400" y="2211460"/>
              <a:ext cx="469900" cy="3683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2A3650-7CAA-B1CB-B0B8-06E4DE8D401F}"/>
                </a:ext>
              </a:extLst>
            </p:cNvPr>
            <p:cNvCxnSpPr/>
            <p:nvPr/>
          </p:nvCxnSpPr>
          <p:spPr>
            <a:xfrm flipV="1">
              <a:off x="8267700" y="3532260"/>
              <a:ext cx="444500" cy="3556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3ECAE5-14AC-A899-D698-7C52F0FD2F99}"/>
                </a:ext>
              </a:extLst>
            </p:cNvPr>
            <p:cNvCxnSpPr/>
            <p:nvPr/>
          </p:nvCxnSpPr>
          <p:spPr>
            <a:xfrm flipH="1" flipV="1">
              <a:off x="7354957" y="3379307"/>
              <a:ext cx="234674" cy="39977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D21B368-E53D-4C8C-2B9C-2238C420F86A}"/>
                </a:ext>
              </a:extLst>
            </p:cNvPr>
            <p:cNvCxnSpPr/>
            <p:nvPr/>
          </p:nvCxnSpPr>
          <p:spPr>
            <a:xfrm flipH="1" flipV="1">
              <a:off x="9385300" y="3481460"/>
              <a:ext cx="736600" cy="4445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2" descr="mage result for hiv virus">
              <a:extLst>
                <a:ext uri="{FF2B5EF4-FFF2-40B4-BE49-F238E27FC236}">
                  <a16:creationId xmlns:a16="http://schemas.microsoft.com/office/drawing/2014/main" id="{E2AF54A5-3E13-88D0-8C51-76AE6BAD7E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98100" y="3786259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AE2F802-5C22-7A50-45CF-714BA95A7801}"/>
                </a:ext>
              </a:extLst>
            </p:cNvPr>
            <p:cNvCxnSpPr/>
            <p:nvPr/>
          </p:nvCxnSpPr>
          <p:spPr>
            <a:xfrm flipV="1">
              <a:off x="7493000" y="4408560"/>
              <a:ext cx="228600" cy="4826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 descr="mage result for hiv virus">
              <a:extLst>
                <a:ext uri="{FF2B5EF4-FFF2-40B4-BE49-F238E27FC236}">
                  <a16:creationId xmlns:a16="http://schemas.microsoft.com/office/drawing/2014/main" id="{010FCE65-98BB-737F-EC44-966EBF6F5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73900" y="5005459"/>
              <a:ext cx="587607" cy="58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9827C39-59EE-6848-DCBA-0DC829C6F475}"/>
                </a:ext>
              </a:extLst>
            </p:cNvPr>
            <p:cNvCxnSpPr/>
            <p:nvPr/>
          </p:nvCxnSpPr>
          <p:spPr>
            <a:xfrm>
              <a:off x="10774018" y="4346717"/>
              <a:ext cx="284921" cy="57646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2108005-B5D2-E300-5643-FBF85F2BA6AC}"/>
              </a:ext>
            </a:extLst>
          </p:cNvPr>
          <p:cNvSpPr txBox="1"/>
          <p:nvPr/>
        </p:nvSpPr>
        <p:spPr>
          <a:xfrm>
            <a:off x="593593" y="1851597"/>
            <a:ext cx="5824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Classical epidemiology: the patient’s perspective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C01819-4A18-1187-A057-F99C273FA0BD}"/>
              </a:ext>
            </a:extLst>
          </p:cNvPr>
          <p:cNvSpPr txBox="1"/>
          <p:nvPr/>
        </p:nvSpPr>
        <p:spPr>
          <a:xfrm>
            <a:off x="6728599" y="1851598"/>
            <a:ext cx="444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Phylogenetics: the virus’ perspective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4A32757-7708-9E50-567A-82D5B53881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98B27-A0CD-83DE-C61A-1A9A62EEEB42}"/>
              </a:ext>
            </a:extLst>
          </p:cNvPr>
          <p:cNvSpPr txBox="1"/>
          <p:nvPr/>
        </p:nvSpPr>
        <p:spPr>
          <a:xfrm>
            <a:off x="580707" y="5965247"/>
            <a:ext cx="11030584" cy="1092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b="1" dirty="0">
                <a:solidFill>
                  <a:schemeClr val="accent1"/>
                </a:solidFill>
              </a:rPr>
              <a:t>Used wisely and with the trust of the community, molecular epidemiology can help </a:t>
            </a:r>
          </a:p>
          <a:p>
            <a:pPr algn="ctr">
              <a:lnSpc>
                <a:spcPct val="125000"/>
              </a:lnSpc>
            </a:pPr>
            <a:r>
              <a:rPr lang="en-US" b="1" dirty="0">
                <a:solidFill>
                  <a:schemeClr val="accent1"/>
                </a:solidFill>
              </a:rPr>
              <a:t>prevent infections and help link patients to care (Coltart et al Lancet HIV 2018).</a:t>
            </a:r>
          </a:p>
          <a:p>
            <a:pPr algn="ctr">
              <a:lnSpc>
                <a:spcPct val="125000"/>
              </a:lnSpc>
            </a:pPr>
            <a:r>
              <a:rPr lang="en-US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823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800" dirty="0"/>
              <a:t>Phylogenetics firmly established U=U</a:t>
            </a:r>
            <a:br>
              <a:rPr lang="en-GB" sz="2800" dirty="0"/>
            </a:br>
            <a:r>
              <a:rPr lang="en-GB" sz="2800" dirty="0"/>
              <a:t>in the HPTN 052 trial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43E252-6164-EFBB-E162-43160B1A0C5D}"/>
              </a:ext>
            </a:extLst>
          </p:cNvPr>
          <p:cNvGrpSpPr/>
          <p:nvPr/>
        </p:nvGrpSpPr>
        <p:grpSpPr>
          <a:xfrm>
            <a:off x="118822" y="1956121"/>
            <a:ext cx="5859393" cy="4553151"/>
            <a:chOff x="793669" y="1863524"/>
            <a:chExt cx="5859393" cy="4553151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D82DE30-FDC4-91BD-15B7-31E5EB58A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69" y="1884363"/>
              <a:ext cx="4511522" cy="453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A6E6A7-9DBB-0C7C-CA52-FBC9C2CE6F6D}"/>
                </a:ext>
              </a:extLst>
            </p:cNvPr>
            <p:cNvSpPr txBox="1"/>
            <p:nvPr/>
          </p:nvSpPr>
          <p:spPr>
            <a:xfrm>
              <a:off x="5486396" y="1863524"/>
              <a:ext cx="1166666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06E78"/>
                  </a:solidFill>
                </a:rPr>
                <a:t>linked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>
                  <a:solidFill>
                    <a:srgbClr val="FFC756"/>
                  </a:solidFill>
                </a:rPr>
                <a:t>linked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>
                  <a:solidFill>
                    <a:srgbClr val="3CB081"/>
                  </a:solidFill>
                </a:rPr>
                <a:t>linked</a:t>
              </a:r>
            </a:p>
            <a:p>
              <a:pPr algn="l"/>
              <a:endParaRPr lang="en-US" dirty="0"/>
            </a:p>
            <a:p>
              <a:pPr algn="l"/>
              <a:endParaRPr lang="en-US" dirty="0"/>
            </a:p>
            <a:p>
              <a:pPr algn="l"/>
              <a:endParaRPr lang="en-US" dirty="0"/>
            </a:p>
            <a:p>
              <a:pPr algn="l"/>
              <a:r>
                <a:rPr lang="en-US" dirty="0">
                  <a:solidFill>
                    <a:srgbClr val="F95DEA"/>
                  </a:solidFill>
                </a:rPr>
                <a:t>linked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>
                  <a:solidFill>
                    <a:srgbClr val="0070C0"/>
                  </a:solidFill>
                </a:rPr>
                <a:t>unlinked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BAC354-56D7-B461-0BE6-4D8BFCA88DEE}"/>
              </a:ext>
            </a:extLst>
          </p:cNvPr>
          <p:cNvSpPr txBox="1"/>
          <p:nvPr/>
        </p:nvSpPr>
        <p:spPr>
          <a:xfrm>
            <a:off x="5877142" y="6065940"/>
            <a:ext cx="6078908" cy="651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Partner 2 and Opposite Attract Studies to establish</a:t>
            </a:r>
          </a:p>
          <a:p>
            <a:pPr algn="l">
              <a:lnSpc>
                <a:spcPct val="12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 U=U for GBMSM -- phylogenetic studies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FAE9D-F756-255F-72AC-C3A13292F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900" y="4687746"/>
            <a:ext cx="5445552" cy="856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78B3C-4FB2-A49B-572B-3AF1E3194C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900" y="3935856"/>
            <a:ext cx="5445552" cy="7634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C6C24DE-1964-080E-A87C-1903FEE5ED6D}"/>
              </a:ext>
            </a:extLst>
          </p:cNvPr>
          <p:cNvSpPr/>
          <p:nvPr/>
        </p:nvSpPr>
        <p:spPr>
          <a:xfrm>
            <a:off x="9236597" y="4930814"/>
            <a:ext cx="1956121" cy="3588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73D728-6D71-5EB9-7CB9-F7D461C56AEB}"/>
              </a:ext>
            </a:extLst>
          </p:cNvPr>
          <p:cNvCxnSpPr>
            <a:cxnSpLocks/>
          </p:cNvCxnSpPr>
          <p:nvPr/>
        </p:nvCxnSpPr>
        <p:spPr>
          <a:xfrm>
            <a:off x="10000527" y="3518704"/>
            <a:ext cx="263007" cy="13542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688C6D-EBF8-5296-8946-15A7321F2855}"/>
              </a:ext>
            </a:extLst>
          </p:cNvPr>
          <p:cNvSpPr txBox="1"/>
          <p:nvPr/>
        </p:nvSpPr>
        <p:spPr>
          <a:xfrm>
            <a:off x="6311900" y="2097088"/>
            <a:ext cx="5209392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3 out of 4 transmissions in couples in which the partner living with HIV started ART early turned out to originate from outside the couple.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E7EB52-8185-1A7F-FE37-46455C103D9C}"/>
              </a:ext>
            </a:extLst>
          </p:cNvPr>
          <p:cNvSpPr txBox="1"/>
          <p:nvPr/>
        </p:nvSpPr>
        <p:spPr>
          <a:xfrm>
            <a:off x="442913" y="2291788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Example tree</a:t>
            </a:r>
          </a:p>
        </p:txBody>
      </p:sp>
    </p:spTree>
    <p:extLst>
      <p:ext uri="{BB962C8B-B14F-4D97-AF65-F5344CB8AC3E}">
        <p14:creationId xmlns:p14="http://schemas.microsoft.com/office/powerpoint/2010/main" val="327352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3600" dirty="0"/>
              <a:t>Privacy is not the main issue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E8724F1-7470-8983-2033-DFAE5A3F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E38999-D5BF-DACF-E530-AAFC499A5F49}"/>
              </a:ext>
            </a:extLst>
          </p:cNvPr>
          <p:cNvSpPr txBox="1"/>
          <p:nvPr/>
        </p:nvSpPr>
        <p:spPr>
          <a:xfrm>
            <a:off x="183368" y="2151727"/>
            <a:ext cx="11382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Privacy matters, but even more:</a:t>
            </a:r>
          </a:p>
          <a:p>
            <a:pPr algn="l"/>
            <a:endParaRPr lang="en-US" sz="3200" dirty="0">
              <a:solidFill>
                <a:schemeClr val="accent1"/>
              </a:solidFill>
            </a:endParaRPr>
          </a:p>
          <a:p>
            <a:pPr algn="l"/>
            <a:r>
              <a:rPr lang="en-US" sz="3200" dirty="0">
                <a:solidFill>
                  <a:schemeClr val="accent1"/>
                </a:solidFill>
              </a:rPr>
              <a:t>Beneficence (do good), confidentiality, consent</a:t>
            </a:r>
          </a:p>
          <a:p>
            <a:pPr algn="l"/>
            <a:endParaRPr lang="en-US" sz="3200" dirty="0">
              <a:solidFill>
                <a:schemeClr val="accent1"/>
              </a:solidFill>
            </a:endParaRPr>
          </a:p>
          <a:p>
            <a:pPr algn="l"/>
            <a:r>
              <a:rPr lang="en-US" sz="3200" dirty="0">
                <a:solidFill>
                  <a:schemeClr val="accent1"/>
                </a:solidFill>
              </a:rPr>
              <a:t>Leads to individual control and positive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57831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800" dirty="0"/>
              <a:t>Why do we need more science?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E8724F1-7470-8983-2033-DFAE5A3F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D401C4-25AB-F897-D9AC-F453FB2C2CCB}"/>
              </a:ext>
            </a:extLst>
          </p:cNvPr>
          <p:cNvSpPr txBox="1"/>
          <p:nvPr/>
        </p:nvSpPr>
        <p:spPr>
          <a:xfrm>
            <a:off x="442908" y="1340479"/>
            <a:ext cx="11444291" cy="417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U=U is not something people in generalized epidemics can rely on</a:t>
            </a:r>
          </a:p>
          <a:p>
            <a:pPr lvl="2"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We need more viral load and drug resistance testing</a:t>
            </a:r>
          </a:p>
          <a:p>
            <a:pPr lvl="2">
              <a:lnSpc>
                <a:spcPct val="120000"/>
              </a:lnSpc>
            </a:pPr>
            <a:endParaRPr lang="en-US" sz="2800" dirty="0">
              <a:solidFill>
                <a:schemeClr val="accent2"/>
              </a:solidFill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There are still problems to solve:</a:t>
            </a:r>
          </a:p>
          <a:p>
            <a:pPr marL="1371600" lvl="2" indent="-457200">
              <a:lnSpc>
                <a:spcPct val="120000"/>
              </a:lnSpc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  </a:t>
            </a:r>
            <a:r>
              <a:rPr lang="en-US" sz="2800" dirty="0">
                <a:solidFill>
                  <a:schemeClr val="accent2"/>
                </a:solidFill>
              </a:rPr>
              <a:t>Incidence is not declining as fast as expected</a:t>
            </a:r>
          </a:p>
          <a:p>
            <a:pPr marL="1371600" lvl="2" indent="-457200">
              <a:lnSpc>
                <a:spcPct val="120000"/>
              </a:lnSpc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  UTT trials have had intermediate success</a:t>
            </a:r>
          </a:p>
          <a:p>
            <a:pPr marL="1371600" lvl="2" indent="-457200">
              <a:lnSpc>
                <a:spcPct val="120000"/>
              </a:lnSpc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  Drug resistance will come up again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67691D3-97AF-FEDC-06E5-783A39BF5768}"/>
              </a:ext>
            </a:extLst>
          </p:cNvPr>
          <p:cNvSpPr/>
          <p:nvPr/>
        </p:nvSpPr>
        <p:spPr>
          <a:xfrm>
            <a:off x="867670" y="2502741"/>
            <a:ext cx="596348" cy="344557"/>
          </a:xfrm>
          <a:prstGeom prst="rightArrow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6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800" dirty="0"/>
              <a:t>PANGEA uses phylogenetics to help</a:t>
            </a:r>
            <a:br>
              <a:rPr lang="en-GB" sz="2800" dirty="0"/>
            </a:br>
            <a:r>
              <a:rPr lang="en-GB" sz="2800" dirty="0"/>
              <a:t>guide HIV prevention policies in SSA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0D1AA-43C3-4CFD-A1FC-302B3B89CC82}"/>
              </a:ext>
            </a:extLst>
          </p:cNvPr>
          <p:cNvSpPr/>
          <p:nvPr/>
        </p:nvSpPr>
        <p:spPr>
          <a:xfrm>
            <a:off x="8119601" y="6416675"/>
            <a:ext cx="4003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i="1" dirty="0">
                <a:solidFill>
                  <a:schemeClr val="accent1"/>
                </a:solidFill>
                <a:cs typeface="Arial" panose="020B0604020202020204" pitchFamily="34" charset="0"/>
              </a:rPr>
              <a:t>Map from Dwyer-Lindgren et al 2019</a:t>
            </a:r>
            <a:endParaRPr lang="en-GB" sz="1600" dirty="0">
              <a:solidFill>
                <a:schemeClr val="accent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44BD0B-721A-CB77-5F6A-141C94541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38" y="1896534"/>
            <a:ext cx="9285924" cy="5144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4914A-E2BB-870A-1759-0E7BB14C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9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33" y="441325"/>
            <a:ext cx="9344558" cy="12239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800" dirty="0"/>
              <a:t>Molecular epidemiology generates</a:t>
            </a:r>
            <a:br>
              <a:rPr lang="en-GB" sz="2800" dirty="0"/>
            </a:br>
            <a:r>
              <a:rPr lang="en-GB" sz="2800" dirty="0"/>
              <a:t>sensitive data, but risks can be mitigated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24BF2A-98FE-A35F-2C0F-86A22063BBEF}"/>
              </a:ext>
            </a:extLst>
          </p:cNvPr>
          <p:cNvSpPr txBox="1"/>
          <p:nvPr/>
        </p:nvSpPr>
        <p:spPr>
          <a:xfrm>
            <a:off x="1582926" y="1897611"/>
            <a:ext cx="8374344" cy="4433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Weighing risks and benefits before study design / public health use.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Well-designed informed consent forms.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Anonymisation</a:t>
            </a:r>
            <a:r>
              <a:rPr lang="en-US" dirty="0">
                <a:solidFill>
                  <a:schemeClr val="accent1"/>
                </a:solidFill>
              </a:rPr>
              <a:t> / </a:t>
            </a:r>
            <a:r>
              <a:rPr lang="en-US" dirty="0" err="1">
                <a:solidFill>
                  <a:schemeClr val="accent1"/>
                </a:solidFill>
              </a:rPr>
              <a:t>pseudonymisation</a:t>
            </a:r>
            <a:r>
              <a:rPr lang="en-US" dirty="0">
                <a:solidFill>
                  <a:schemeClr val="accent1"/>
                </a:solidFill>
              </a:rPr>
              <a:t> of participant data.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Encryption and secure database storage.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Managed release of data into public databases.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Managed data sharing / training of people who get access.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Managing communication of findings.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Discontinuing an analysis if harm could result.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E8724F1-7470-8983-2033-DFAE5A3F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396" y="145812"/>
            <a:ext cx="1406804" cy="10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67256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customXml/itemProps3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</Template>
  <TotalTime>532</TotalTime>
  <Words>486</Words>
  <Application>Microsoft Macintosh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Verdana</vt:lpstr>
      <vt:lpstr>Courier New</vt:lpstr>
      <vt:lpstr>AIDS2022</vt:lpstr>
      <vt:lpstr>The power of modern techniques in HIV surveillance</vt:lpstr>
      <vt:lpstr>PowerPoint Presentation</vt:lpstr>
      <vt:lpstr>The U=U results built on many studies, each with some controversy</vt:lpstr>
      <vt:lpstr>Phylogenetics complements classical epidemiology </vt:lpstr>
      <vt:lpstr>Phylogenetics firmly established U=U in the HPTN 052 trial </vt:lpstr>
      <vt:lpstr>Privacy is not the main issue</vt:lpstr>
      <vt:lpstr>Why do we need more science?</vt:lpstr>
      <vt:lpstr>PANGEA uses phylogenetics to help guide HIV prevention policies in SSA</vt:lpstr>
      <vt:lpstr>Molecular epidemiology generates sensitive data, but risks can be mitigated</vt:lpstr>
      <vt:lpstr>Main PopART Phylo results</vt:lpstr>
      <vt:lpstr>Other tools in precision public health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Lucie Abeler-Dörner</dc:creator>
  <cp:lastModifiedBy>Christophe Fraser</cp:lastModifiedBy>
  <cp:revision>19</cp:revision>
  <dcterms:created xsi:type="dcterms:W3CDTF">2022-07-19T09:23:21Z</dcterms:created>
  <dcterms:modified xsi:type="dcterms:W3CDTF">2022-08-02T14:10:38Z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