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99" r:id="rId3"/>
    <p:sldId id="300" r:id="rId4"/>
    <p:sldId id="301" r:id="rId5"/>
    <p:sldId id="318" r:id="rId6"/>
    <p:sldId id="302" r:id="rId7"/>
    <p:sldId id="319" r:id="rId8"/>
    <p:sldId id="303" r:id="rId9"/>
    <p:sldId id="304" r:id="rId10"/>
    <p:sldId id="320" r:id="rId11"/>
    <p:sldId id="305" r:id="rId12"/>
    <p:sldId id="306" r:id="rId13"/>
    <p:sldId id="321" r:id="rId14"/>
    <p:sldId id="307" r:id="rId15"/>
    <p:sldId id="308" r:id="rId16"/>
    <p:sldId id="309" r:id="rId17"/>
    <p:sldId id="310" r:id="rId18"/>
    <p:sldId id="311" r:id="rId19"/>
    <p:sldId id="312" r:id="rId20"/>
    <p:sldId id="317" r:id="rId21"/>
    <p:sldId id="313" r:id="rId22"/>
    <p:sldId id="316" r:id="rId23"/>
    <p:sldId id="314" r:id="rId24"/>
    <p:sldId id="315" r:id="rId25"/>
    <p:sldId id="323" r:id="rId26"/>
    <p:sldId id="32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1556" autoAdjust="0"/>
  </p:normalViewPr>
  <p:slideViewPr>
    <p:cSldViewPr snapToGrid="0">
      <p:cViewPr varScale="1">
        <p:scale>
          <a:sx n="82" d="100"/>
          <a:sy n="82" d="100"/>
        </p:scale>
        <p:origin x="8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A2BFD-4007-458F-8BD3-D7D7C93289DB}" type="datetimeFigureOut">
              <a:rPr lang="en-US" smtClean="0"/>
              <a:t>7/29/2022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CED32-A95F-4476-A35A-5F243386E649}" type="slidenum">
              <a:rPr lang="en-US" smtClean="0"/>
              <a:t>‹Nº›</a:t>
            </a:fld>
            <a:endParaRPr lang="en-US"/>
          </a:p>
        </p:txBody>
      </p:sp>
    </p:spTree>
    <p:extLst>
      <p:ext uri="{BB962C8B-B14F-4D97-AF65-F5344CB8AC3E}">
        <p14:creationId xmlns:p14="http://schemas.microsoft.com/office/powerpoint/2010/main" val="354354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80CED32-A95F-4476-A35A-5F243386E649}" type="slidenum">
              <a:rPr lang="en-US" smtClean="0"/>
              <a:t>9</a:t>
            </a:fld>
            <a:endParaRPr lang="en-US"/>
          </a:p>
        </p:txBody>
      </p:sp>
    </p:spTree>
    <p:extLst>
      <p:ext uri="{BB962C8B-B14F-4D97-AF65-F5344CB8AC3E}">
        <p14:creationId xmlns:p14="http://schemas.microsoft.com/office/powerpoint/2010/main" val="412649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80CED32-A95F-4476-A35A-5F243386E649}" type="slidenum">
              <a:rPr lang="en-US" smtClean="0"/>
              <a:t>18</a:t>
            </a:fld>
            <a:endParaRPr lang="en-US"/>
          </a:p>
        </p:txBody>
      </p:sp>
    </p:spTree>
    <p:extLst>
      <p:ext uri="{BB962C8B-B14F-4D97-AF65-F5344CB8AC3E}">
        <p14:creationId xmlns:p14="http://schemas.microsoft.com/office/powerpoint/2010/main" val="3662686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7C6B48A-D2C3-4914-8291-B4A6517C0D8D}"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166397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C6B48A-D2C3-4914-8291-B4A6517C0D8D}"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331480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C6B48A-D2C3-4914-8291-B4A6517C0D8D}"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395466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C6B48A-D2C3-4914-8291-B4A6517C0D8D}"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1085135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97C6B48A-D2C3-4914-8291-B4A6517C0D8D}"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2594608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C6B48A-D2C3-4914-8291-B4A6517C0D8D}" type="datetimeFigureOut">
              <a:rPr lang="es-ES" smtClean="0"/>
              <a:t>29/07/2022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358329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C6B48A-D2C3-4914-8291-B4A6517C0D8D}" type="datetimeFigureOut">
              <a:rPr lang="es-ES" smtClean="0"/>
              <a:t>29/07/2022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1610627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7C6B48A-D2C3-4914-8291-B4A6517C0D8D}" type="datetimeFigureOut">
              <a:rPr lang="es-ES" smtClean="0"/>
              <a:t>29/07/2022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779794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6B48A-D2C3-4914-8291-B4A6517C0D8D}" type="datetimeFigureOut">
              <a:rPr lang="es-ES" smtClean="0"/>
              <a:t>29/07/2022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2338209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7C6B48A-D2C3-4914-8291-B4A6517C0D8D}" type="datetimeFigureOut">
              <a:rPr lang="es-ES" smtClean="0"/>
              <a:t>29/07/2022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261634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7C6B48A-D2C3-4914-8291-B4A6517C0D8D}" type="datetimeFigureOut">
              <a:rPr lang="es-ES" smtClean="0"/>
              <a:t>29/07/2022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7A147CE-2DDA-4AA8-A351-0B2F13DD3FAC}" type="slidenum">
              <a:rPr lang="es-ES" smtClean="0"/>
              <a:t>‹Nº›</a:t>
            </a:fld>
            <a:endParaRPr lang="es-ES"/>
          </a:p>
        </p:txBody>
      </p:sp>
    </p:spTree>
    <p:extLst>
      <p:ext uri="{BB962C8B-B14F-4D97-AF65-F5344CB8AC3E}">
        <p14:creationId xmlns:p14="http://schemas.microsoft.com/office/powerpoint/2010/main" val="270986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6B48A-D2C3-4914-8291-B4A6517C0D8D}" type="datetimeFigureOut">
              <a:rPr lang="es-ES" smtClean="0"/>
              <a:t>29/07/2022</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147CE-2DDA-4AA8-A351-0B2F13DD3FAC}" type="slidenum">
              <a:rPr lang="es-ES" smtClean="0"/>
              <a:t>‹Nº›</a:t>
            </a:fld>
            <a:endParaRPr lang="es-ES"/>
          </a:p>
        </p:txBody>
      </p:sp>
    </p:spTree>
    <p:extLst>
      <p:ext uri="{BB962C8B-B14F-4D97-AF65-F5344CB8AC3E}">
        <p14:creationId xmlns:p14="http://schemas.microsoft.com/office/powerpoint/2010/main" val="3551413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D01143-06F3-4393-AB6C-A164D3C36006}"/>
              </a:ext>
            </a:extLst>
          </p:cNvPr>
          <p:cNvSpPr>
            <a:spLocks noGrp="1"/>
          </p:cNvSpPr>
          <p:nvPr>
            <p:ph type="ctrTitle"/>
          </p:nvPr>
        </p:nvSpPr>
        <p:spPr>
          <a:xfrm>
            <a:off x="1524000" y="1122363"/>
            <a:ext cx="9144000" cy="1597391"/>
          </a:xfrm>
        </p:spPr>
        <p:txBody>
          <a:bodyPr>
            <a:normAutofit/>
          </a:bodyPr>
          <a:lstStyle/>
          <a:p>
            <a:r>
              <a:rPr lang="en-US" sz="4000" b="1" dirty="0">
                <a:solidFill>
                  <a:srgbClr val="FF0066"/>
                </a:solidFill>
                <a:latin typeface="Lucida Sans" panose="020B0602030504020204" pitchFamily="34" charset="0"/>
              </a:rPr>
              <a:t>CVS’s </a:t>
            </a:r>
            <a:r>
              <a:rPr lang="en-US" sz="4000" b="1" dirty="0" smtClean="0">
                <a:solidFill>
                  <a:srgbClr val="FF0066"/>
                </a:solidFill>
                <a:latin typeface="Lucida Sans" panose="020B0602030504020204" pitchFamily="34" charset="0"/>
              </a:rPr>
              <a:t>Community-Led </a:t>
            </a:r>
            <a:r>
              <a:rPr lang="en-US" sz="4000" b="1" dirty="0">
                <a:solidFill>
                  <a:srgbClr val="FF0066"/>
                </a:solidFill>
                <a:latin typeface="Lucida Sans" panose="020B0602030504020204" pitchFamily="34" charset="0"/>
              </a:rPr>
              <a:t>Monitoring System for Added </a:t>
            </a:r>
            <a:r>
              <a:rPr lang="en-US" sz="4000" b="1" dirty="0" smtClean="0">
                <a:solidFill>
                  <a:srgbClr val="FF0066"/>
                </a:solidFill>
                <a:latin typeface="Lucida Sans" panose="020B0602030504020204" pitchFamily="34" charset="0"/>
              </a:rPr>
              <a:t>Accountability</a:t>
            </a:r>
            <a:endParaRPr lang="es-ES" sz="4000" b="1" dirty="0">
              <a:solidFill>
                <a:srgbClr val="FF0066"/>
              </a:solidFill>
              <a:latin typeface="Lucida Sans" panose="020B0602030504020204" pitchFamily="34" charset="0"/>
            </a:endParaRPr>
          </a:p>
        </p:txBody>
      </p:sp>
      <p:sp>
        <p:nvSpPr>
          <p:cNvPr id="3" name="Subtítulo 2">
            <a:extLst>
              <a:ext uri="{FF2B5EF4-FFF2-40B4-BE49-F238E27FC236}">
                <a16:creationId xmlns:a16="http://schemas.microsoft.com/office/drawing/2014/main" id="{142C0AD2-1E0A-4353-B28C-8046C9FFAD28}"/>
              </a:ext>
            </a:extLst>
          </p:cNvPr>
          <p:cNvSpPr>
            <a:spLocks noGrp="1"/>
          </p:cNvSpPr>
          <p:nvPr>
            <p:ph type="subTitle" idx="1"/>
          </p:nvPr>
        </p:nvSpPr>
        <p:spPr>
          <a:xfrm>
            <a:off x="1524000" y="3672376"/>
            <a:ext cx="9144000" cy="1655762"/>
          </a:xfrm>
        </p:spPr>
        <p:txBody>
          <a:bodyPr>
            <a:normAutofit/>
          </a:bodyPr>
          <a:lstStyle/>
          <a:p>
            <a:r>
              <a:rPr lang="es-ES" dirty="0">
                <a:latin typeface="Lucida Sans" panose="020B0602030504020204" pitchFamily="34" charset="0"/>
              </a:rPr>
              <a:t>John </a:t>
            </a:r>
            <a:r>
              <a:rPr lang="es-ES" dirty="0" smtClean="0">
                <a:latin typeface="Lucida Sans" panose="020B0602030504020204" pitchFamily="34" charset="0"/>
              </a:rPr>
              <a:t>Waters</a:t>
            </a:r>
          </a:p>
          <a:p>
            <a:r>
              <a:rPr lang="es-ES" dirty="0" smtClean="0">
                <a:latin typeface="Lucida Sans" panose="020B0602030504020204" pitchFamily="34" charset="0"/>
              </a:rPr>
              <a:t>Head of M&amp;E and </a:t>
            </a:r>
            <a:r>
              <a:rPr lang="es-ES" dirty="0" err="1" smtClean="0">
                <a:latin typeface="Lucida Sans" panose="020B0602030504020204" pitchFamily="34" charset="0"/>
              </a:rPr>
              <a:t>Research</a:t>
            </a:r>
            <a:endParaRPr lang="es-ES" dirty="0">
              <a:latin typeface="Lucida Sans" panose="020B0602030504020204" pitchFamily="34" charset="0"/>
            </a:endParaRPr>
          </a:p>
          <a:p>
            <a:r>
              <a:rPr lang="es-ES" dirty="0" err="1">
                <a:latin typeface="Lucida Sans" panose="020B0602030504020204" pitchFamily="34" charset="0"/>
              </a:rPr>
              <a:t>Caribbean</a:t>
            </a:r>
            <a:r>
              <a:rPr lang="es-ES" dirty="0">
                <a:latin typeface="Lucida Sans" panose="020B0602030504020204" pitchFamily="34" charset="0"/>
              </a:rPr>
              <a:t> Vulnerable </a:t>
            </a:r>
            <a:r>
              <a:rPr lang="es-ES" dirty="0" err="1">
                <a:latin typeface="Lucida Sans" panose="020B0602030504020204" pitchFamily="34" charset="0"/>
              </a:rPr>
              <a:t>Communities</a:t>
            </a:r>
            <a:r>
              <a:rPr lang="es-ES" dirty="0">
                <a:latin typeface="Lucida Sans" panose="020B0602030504020204" pitchFamily="34" charset="0"/>
              </a:rPr>
              <a:t> </a:t>
            </a:r>
            <a:r>
              <a:rPr lang="es-ES" dirty="0" err="1" smtClean="0">
                <a:latin typeface="Lucida Sans" panose="020B0602030504020204" pitchFamily="34" charset="0"/>
              </a:rPr>
              <a:t>Coalition</a:t>
            </a:r>
            <a:r>
              <a:rPr lang="es-ES" dirty="0" smtClean="0">
                <a:latin typeface="Lucida Sans" panose="020B0602030504020204" pitchFamily="34" charset="0"/>
              </a:rPr>
              <a:t> (CVC) </a:t>
            </a:r>
            <a:endParaRPr lang="es-ES" dirty="0">
              <a:latin typeface="Lucida Sans" panose="020B0602030504020204" pitchFamily="34" charset="0"/>
            </a:endParaRPr>
          </a:p>
        </p:txBody>
      </p:sp>
      <p:pic>
        <p:nvPicPr>
          <p:cNvPr id="5" name="Imagen 4">
            <a:extLst>
              <a:ext uri="{FF2B5EF4-FFF2-40B4-BE49-F238E27FC236}">
                <a16:creationId xmlns:a16="http://schemas.microsoft.com/office/drawing/2014/main" id="{791914D6-2C95-4262-9D32-4BE0F3285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3181" y="169741"/>
            <a:ext cx="2370992" cy="1129604"/>
          </a:xfrm>
          <a:prstGeom prst="rect">
            <a:avLst/>
          </a:prstGeom>
        </p:spPr>
      </p:pic>
      <p:pic>
        <p:nvPicPr>
          <p:cNvPr id="7" name="Picture 1"/>
          <p:cNvPicPr/>
          <p:nvPr/>
        </p:nvPicPr>
        <p:blipFill>
          <a:blip r:embed="rId3" cstate="hqprint">
            <a:extLst>
              <a:ext uri="{28A0092B-C50C-407E-A947-70E740481C1C}">
                <a14:useLocalDpi xmlns:a14="http://schemas.microsoft.com/office/drawing/2010/main" val="0"/>
              </a:ext>
            </a:extLst>
          </a:blip>
          <a:stretch>
            <a:fillRect/>
          </a:stretch>
        </p:blipFill>
        <p:spPr>
          <a:xfrm>
            <a:off x="109146" y="112381"/>
            <a:ext cx="1274177" cy="2840624"/>
          </a:xfrm>
          <a:prstGeom prst="rect">
            <a:avLst/>
          </a:prstGeom>
        </p:spPr>
      </p:pic>
    </p:spTree>
    <p:extLst>
      <p:ext uri="{BB962C8B-B14F-4D97-AF65-F5344CB8AC3E}">
        <p14:creationId xmlns:p14="http://schemas.microsoft.com/office/powerpoint/2010/main" val="401224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31920" y="763958"/>
            <a:ext cx="7716171" cy="5789242"/>
          </a:xfrm>
          <a:prstGeom prst="rect">
            <a:avLst/>
          </a:prstGeom>
        </p:spPr>
      </p:pic>
      <p:pic>
        <p:nvPicPr>
          <p:cNvPr id="4" name="Picture 1"/>
          <p:cNvPicPr/>
          <p:nvPr/>
        </p:nvPicPr>
        <p:blipFill>
          <a:blip r:embed="rId3" cstate="hqprint">
            <a:extLst>
              <a:ext uri="{28A0092B-C50C-407E-A947-70E740481C1C}">
                <a14:useLocalDpi xmlns:a14="http://schemas.microsoft.com/office/drawing/2010/main" val="0"/>
              </a:ext>
            </a:extLst>
          </a:blip>
          <a:stretch>
            <a:fillRect/>
          </a:stretch>
        </p:blipFill>
        <p:spPr>
          <a:xfrm>
            <a:off x="201111" y="200038"/>
            <a:ext cx="1274177" cy="2840624"/>
          </a:xfrm>
          <a:prstGeom prst="rect">
            <a:avLst/>
          </a:prstGeom>
        </p:spPr>
      </p:pic>
      <p:pic>
        <p:nvPicPr>
          <p:cNvPr id="5" name="Imagen 4"/>
          <p:cNvPicPr>
            <a:picLocks noChangeAspect="1"/>
          </p:cNvPicPr>
          <p:nvPr/>
        </p:nvPicPr>
        <p:blipFill>
          <a:blip r:embed="rId4"/>
          <a:stretch>
            <a:fillRect/>
          </a:stretch>
        </p:blipFill>
        <p:spPr>
          <a:xfrm>
            <a:off x="9648091" y="200038"/>
            <a:ext cx="2365453" cy="1133954"/>
          </a:xfrm>
          <a:prstGeom prst="rect">
            <a:avLst/>
          </a:prstGeom>
        </p:spPr>
      </p:pic>
    </p:spTree>
    <p:extLst>
      <p:ext uri="{BB962C8B-B14F-4D97-AF65-F5344CB8AC3E}">
        <p14:creationId xmlns:p14="http://schemas.microsoft.com/office/powerpoint/2010/main" val="3925688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125415"/>
            <a:ext cx="10515600" cy="4981210"/>
          </a:xfrm>
        </p:spPr>
        <p:txBody>
          <a:bodyPr>
            <a:normAutofit fontScale="77500" lnSpcReduction="20000"/>
          </a:bodyPr>
          <a:lstStyle/>
          <a:p>
            <a:endParaRPr lang="en-US" dirty="0" smtClean="0"/>
          </a:p>
          <a:p>
            <a:r>
              <a:rPr lang="en-US" dirty="0" smtClean="0">
                <a:latin typeface="Lucida Sans" panose="020B0602030504020204" pitchFamily="34" charset="0"/>
              </a:rPr>
              <a:t>At </a:t>
            </a:r>
            <a:r>
              <a:rPr lang="en-US" dirty="0">
                <a:latin typeface="Lucida Sans" panose="020B0602030504020204" pitchFamily="34" charset="0"/>
              </a:rPr>
              <a:t>the height of the pandemic, HIV services in all three countries were seriously curtailed. </a:t>
            </a:r>
            <a:endParaRPr lang="en-US" dirty="0" smtClean="0">
              <a:latin typeface="Lucida Sans" panose="020B0602030504020204" pitchFamily="34" charset="0"/>
            </a:endParaRPr>
          </a:p>
          <a:p>
            <a:r>
              <a:rPr lang="en-US" dirty="0" smtClean="0">
                <a:latin typeface="Lucida Sans" panose="020B0602030504020204" pitchFamily="34" charset="0"/>
              </a:rPr>
              <a:t>Clinics </a:t>
            </a:r>
            <a:r>
              <a:rPr lang="en-US" dirty="0">
                <a:latin typeface="Lucida Sans" panose="020B0602030504020204" pitchFamily="34" charset="0"/>
              </a:rPr>
              <a:t>were actually closed due to fears of COVID spreading, leaving PLWHIV scrambling to receive their medications and care services. </a:t>
            </a:r>
            <a:endParaRPr lang="en-US" dirty="0" smtClean="0">
              <a:latin typeface="Lucida Sans" panose="020B0602030504020204" pitchFamily="34" charset="0"/>
            </a:endParaRPr>
          </a:p>
          <a:p>
            <a:r>
              <a:rPr lang="en-US" dirty="0" smtClean="0">
                <a:latin typeface="Lucida Sans" panose="020B0602030504020204" pitchFamily="34" charset="0"/>
              </a:rPr>
              <a:t>There </a:t>
            </a:r>
            <a:r>
              <a:rPr lang="en-US" dirty="0">
                <a:latin typeface="Lucida Sans" panose="020B0602030504020204" pitchFamily="34" charset="0"/>
              </a:rPr>
              <a:t>were also important stock outs reported in all three countries, with patients and physicians reporting having to change patients’ regiments because certain ARVs were no longer available. </a:t>
            </a:r>
            <a:endParaRPr lang="en-US" dirty="0" smtClean="0">
              <a:latin typeface="Lucida Sans" panose="020B0602030504020204" pitchFamily="34" charset="0"/>
            </a:endParaRPr>
          </a:p>
          <a:p>
            <a:r>
              <a:rPr lang="en-US" dirty="0" smtClean="0">
                <a:latin typeface="Lucida Sans" panose="020B0602030504020204" pitchFamily="34" charset="0"/>
              </a:rPr>
              <a:t>These </a:t>
            </a:r>
            <a:r>
              <a:rPr lang="en-US" dirty="0">
                <a:latin typeface="Lucida Sans" panose="020B0602030504020204" pitchFamily="34" charset="0"/>
              </a:rPr>
              <a:t>stock outs were often worsened by many clinics giving out larger supplies (e.g. three months instead of one month’s supply), </a:t>
            </a:r>
            <a:endParaRPr lang="en-US" dirty="0" smtClean="0">
              <a:latin typeface="Lucida Sans" panose="020B0602030504020204" pitchFamily="34" charset="0"/>
            </a:endParaRPr>
          </a:p>
          <a:p>
            <a:r>
              <a:rPr lang="en-US" dirty="0" smtClean="0">
                <a:latin typeface="Lucida Sans" panose="020B0602030504020204" pitchFamily="34" charset="0"/>
              </a:rPr>
              <a:t>During </a:t>
            </a:r>
            <a:r>
              <a:rPr lang="en-US" dirty="0">
                <a:latin typeface="Lucida Sans" panose="020B0602030504020204" pitchFamily="34" charset="0"/>
              </a:rPr>
              <a:t>the lockdown period there was a substantial decline in the number of HIV tests conducted, as well as significant disruption to HIV services. </a:t>
            </a:r>
            <a:endParaRPr lang="en-US" dirty="0" smtClean="0">
              <a:latin typeface="Lucida Sans" panose="020B0602030504020204" pitchFamily="34" charset="0"/>
            </a:endParaRPr>
          </a:p>
          <a:p>
            <a:r>
              <a:rPr lang="en-US" dirty="0" smtClean="0">
                <a:latin typeface="Lucida Sans" panose="020B0602030504020204" pitchFamily="34" charset="0"/>
              </a:rPr>
              <a:t>As </a:t>
            </a:r>
            <a:r>
              <a:rPr lang="en-US" dirty="0">
                <a:latin typeface="Lucida Sans" panose="020B0602030504020204" pitchFamily="34" charset="0"/>
              </a:rPr>
              <a:t>COVID-19 prevention measures became more stringent, hospital visits were discouraged, people were advised to stay at home, and public gatherings were restricted in order to prevent the virus from spreading. </a:t>
            </a:r>
          </a:p>
        </p:txBody>
      </p:sp>
      <p:pic>
        <p:nvPicPr>
          <p:cNvPr id="4" name="Picture 1"/>
          <p:cNvPicPr/>
          <p:nvPr/>
        </p:nvPicPr>
        <p:blipFill>
          <a:blip r:embed="rId2" cstate="hqprint">
            <a:extLst>
              <a:ext uri="{28A0092B-C50C-407E-A947-70E740481C1C}">
                <a14:useLocalDpi xmlns:a14="http://schemas.microsoft.com/office/drawing/2010/main" val="0"/>
              </a:ext>
            </a:extLst>
          </a:blip>
          <a:stretch>
            <a:fillRect/>
          </a:stretch>
        </p:blipFill>
        <p:spPr>
          <a:xfrm>
            <a:off x="95603" y="129700"/>
            <a:ext cx="1274177" cy="2840624"/>
          </a:xfrm>
          <a:prstGeom prst="rect">
            <a:avLst/>
          </a:prstGeom>
        </p:spPr>
      </p:pic>
      <p:pic>
        <p:nvPicPr>
          <p:cNvPr id="5" name="Imagen 4"/>
          <p:cNvPicPr>
            <a:picLocks noChangeAspect="1"/>
          </p:cNvPicPr>
          <p:nvPr/>
        </p:nvPicPr>
        <p:blipFill>
          <a:blip r:embed="rId3"/>
          <a:stretch>
            <a:fillRect/>
          </a:stretch>
        </p:blipFill>
        <p:spPr>
          <a:xfrm>
            <a:off x="9826547" y="129700"/>
            <a:ext cx="2365453" cy="1133954"/>
          </a:xfrm>
          <a:prstGeom prst="rect">
            <a:avLst/>
          </a:prstGeom>
        </p:spPr>
      </p:pic>
    </p:spTree>
    <p:extLst>
      <p:ext uri="{BB962C8B-B14F-4D97-AF65-F5344CB8AC3E}">
        <p14:creationId xmlns:p14="http://schemas.microsoft.com/office/powerpoint/2010/main" val="3623723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9923" y="1301261"/>
            <a:ext cx="10515600" cy="5556739"/>
          </a:xfrm>
        </p:spPr>
        <p:txBody>
          <a:bodyPr>
            <a:normAutofit fontScale="77500" lnSpcReduction="20000"/>
          </a:bodyPr>
          <a:lstStyle/>
          <a:p>
            <a:r>
              <a:rPr lang="en-US" dirty="0" smtClean="0">
                <a:latin typeface="Lucida Sans" panose="020B0602030504020204" pitchFamily="34" charset="0"/>
              </a:rPr>
              <a:t>Furthermore, disruptions in key HIV commodities’ supply chains, logistics, and reporting systems hampered the ability to maintain HIV-related services. </a:t>
            </a:r>
          </a:p>
          <a:p>
            <a:r>
              <a:rPr lang="en-US" dirty="0" smtClean="0">
                <a:latin typeface="Lucida Sans" panose="020B0602030504020204" pitchFamily="34" charset="0"/>
              </a:rPr>
              <a:t>In another area, HIV programs that received direct support had their budget curtailed as governments retreated to focus on their COVID-19 load. </a:t>
            </a:r>
          </a:p>
          <a:p>
            <a:r>
              <a:rPr lang="en-US" dirty="0" smtClean="0">
                <a:latin typeface="Lucida Sans" panose="020B0602030504020204" pitchFamily="34" charset="0"/>
              </a:rPr>
              <a:t>This had a direct impact on the level at which HIV </a:t>
            </a:r>
            <a:r>
              <a:rPr lang="en-US" dirty="0" smtClean="0">
                <a:latin typeface="Lucida Sans" panose="020B0602030504020204" pitchFamily="34" charset="0"/>
              </a:rPr>
              <a:t>programs were </a:t>
            </a:r>
            <a:r>
              <a:rPr lang="en-US" dirty="0" smtClean="0">
                <a:latin typeface="Lucida Sans" panose="020B0602030504020204" pitchFamily="34" charset="0"/>
              </a:rPr>
              <a:t>implemented. </a:t>
            </a:r>
          </a:p>
          <a:p>
            <a:r>
              <a:rPr lang="en-US" dirty="0" smtClean="0">
                <a:latin typeface="Lucida Sans" panose="020B0602030504020204" pitchFamily="34" charset="0"/>
              </a:rPr>
              <a:t>For example, in Panama prior to the COVID pandemic the government had pledged US$600,000 dollars for Social Contracting </a:t>
            </a:r>
            <a:r>
              <a:rPr lang="en-US" dirty="0" smtClean="0">
                <a:latin typeface="Lucida Sans" panose="020B0602030504020204" pitchFamily="34" charset="0"/>
              </a:rPr>
              <a:t>to </a:t>
            </a:r>
            <a:r>
              <a:rPr lang="en-US" dirty="0" smtClean="0">
                <a:latin typeface="Lucida Sans" panose="020B0602030504020204" pitchFamily="34" charset="0"/>
              </a:rPr>
              <a:t>NGOs for HIV prevention services. In the end they were only able to make US$100,000 available citing the COVID response as the reason for the drastically reduced budget. </a:t>
            </a:r>
          </a:p>
          <a:p>
            <a:r>
              <a:rPr lang="en-US" dirty="0" smtClean="0">
                <a:latin typeface="Lucida Sans" panose="020B0602030504020204" pitchFamily="34" charset="0"/>
              </a:rPr>
              <a:t>In all three countries viral load equipment was “high jacked” to test for COVID and persons living with HIV reported major challenges in getting routine CD4 counts and viral load testing done. </a:t>
            </a:r>
          </a:p>
          <a:p>
            <a:r>
              <a:rPr lang="en-US" dirty="0" smtClean="0">
                <a:latin typeface="Lucida Sans" panose="020B0602030504020204" pitchFamily="34" charset="0"/>
              </a:rPr>
              <a:t>Overall the COVID-19 pandemic exposed critical vulnerabilities contributing to disruptions in access to and utilization of HIV services in all three countries. </a:t>
            </a:r>
            <a:endParaRPr lang="en-US" dirty="0">
              <a:latin typeface="Lucida Sans" panose="020B0602030504020204" pitchFamily="34" charset="0"/>
            </a:endParaRPr>
          </a:p>
        </p:txBody>
      </p:sp>
      <p:pic>
        <p:nvPicPr>
          <p:cNvPr id="4" name="Picture 1"/>
          <p:cNvPicPr/>
          <p:nvPr/>
        </p:nvPicPr>
        <p:blipFill>
          <a:blip r:embed="rId2" cstate="hqprint">
            <a:extLst>
              <a:ext uri="{28A0092B-C50C-407E-A947-70E740481C1C}">
                <a14:useLocalDpi xmlns:a14="http://schemas.microsoft.com/office/drawing/2010/main" val="0"/>
              </a:ext>
            </a:extLst>
          </a:blip>
          <a:stretch>
            <a:fillRect/>
          </a:stretch>
        </p:blipFill>
        <p:spPr>
          <a:xfrm>
            <a:off x="95603" y="129700"/>
            <a:ext cx="1274177" cy="2840624"/>
          </a:xfrm>
          <a:prstGeom prst="rect">
            <a:avLst/>
          </a:prstGeom>
        </p:spPr>
      </p:pic>
      <p:pic>
        <p:nvPicPr>
          <p:cNvPr id="5" name="Imagen 4"/>
          <p:cNvPicPr>
            <a:picLocks noChangeAspect="1"/>
          </p:cNvPicPr>
          <p:nvPr/>
        </p:nvPicPr>
        <p:blipFill>
          <a:blip r:embed="rId3"/>
          <a:stretch>
            <a:fillRect/>
          </a:stretch>
        </p:blipFill>
        <p:spPr>
          <a:xfrm>
            <a:off x="9649396" y="167307"/>
            <a:ext cx="2365453" cy="1133954"/>
          </a:xfrm>
          <a:prstGeom prst="rect">
            <a:avLst/>
          </a:prstGeom>
        </p:spPr>
      </p:pic>
    </p:spTree>
    <p:extLst>
      <p:ext uri="{BB962C8B-B14F-4D97-AF65-F5344CB8AC3E}">
        <p14:creationId xmlns:p14="http://schemas.microsoft.com/office/powerpoint/2010/main" val="30755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254320" y="457816"/>
            <a:ext cx="4647034" cy="6194349"/>
          </a:xfrm>
          <a:prstGeom prst="rect">
            <a:avLst/>
          </a:prstGeom>
        </p:spPr>
      </p:pic>
      <p:pic>
        <p:nvPicPr>
          <p:cNvPr id="5" name="Picture 1"/>
          <p:cNvPicPr/>
          <p:nvPr/>
        </p:nvPicPr>
        <p:blipFill>
          <a:blip r:embed="rId3" cstate="hqprint">
            <a:extLst>
              <a:ext uri="{28A0092B-C50C-407E-A947-70E740481C1C}">
                <a14:useLocalDpi xmlns:a14="http://schemas.microsoft.com/office/drawing/2010/main" val="0"/>
              </a:ext>
            </a:extLst>
          </a:blip>
          <a:stretch>
            <a:fillRect/>
          </a:stretch>
        </p:blipFill>
        <p:spPr>
          <a:xfrm>
            <a:off x="95603" y="129700"/>
            <a:ext cx="1274177" cy="2840624"/>
          </a:xfrm>
          <a:prstGeom prst="rect">
            <a:avLst/>
          </a:prstGeom>
        </p:spPr>
      </p:pic>
      <p:pic>
        <p:nvPicPr>
          <p:cNvPr id="6" name="Imagen 5"/>
          <p:cNvPicPr>
            <a:picLocks noChangeAspect="1"/>
          </p:cNvPicPr>
          <p:nvPr/>
        </p:nvPicPr>
        <p:blipFill>
          <a:blip r:embed="rId4"/>
          <a:stretch>
            <a:fillRect/>
          </a:stretch>
        </p:blipFill>
        <p:spPr>
          <a:xfrm>
            <a:off x="9516263" y="259499"/>
            <a:ext cx="2365453" cy="1133954"/>
          </a:xfrm>
          <a:prstGeom prst="rect">
            <a:avLst/>
          </a:prstGeom>
        </p:spPr>
      </p:pic>
    </p:spTree>
    <p:extLst>
      <p:ext uri="{BB962C8B-B14F-4D97-AF65-F5344CB8AC3E}">
        <p14:creationId xmlns:p14="http://schemas.microsoft.com/office/powerpoint/2010/main" val="3992327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416900"/>
            <a:ext cx="10515600" cy="5276977"/>
          </a:xfrm>
        </p:spPr>
        <p:txBody>
          <a:bodyPr>
            <a:normAutofit fontScale="77500" lnSpcReduction="20000"/>
          </a:bodyPr>
          <a:lstStyle/>
          <a:p>
            <a:r>
              <a:rPr lang="en-US" dirty="0">
                <a:latin typeface="Lucida Sans" panose="020B0602030504020204" pitchFamily="34" charset="0"/>
              </a:rPr>
              <a:t>However, COVID has also brought a series of innovations, among them HIV self-testing, multi-month dispensing, community-based engagement in service implementation and monitoring, and visit appointment systems to facilitate spacing. </a:t>
            </a:r>
            <a:endParaRPr lang="en-US" dirty="0" smtClean="0">
              <a:latin typeface="Lucida Sans" panose="020B0602030504020204" pitchFamily="34" charset="0"/>
            </a:endParaRPr>
          </a:p>
          <a:p>
            <a:r>
              <a:rPr lang="en-US" dirty="0" smtClean="0">
                <a:latin typeface="Lucida Sans" panose="020B0602030504020204" pitchFamily="34" charset="0"/>
              </a:rPr>
              <a:t>The </a:t>
            </a:r>
            <a:r>
              <a:rPr lang="en-US" dirty="0">
                <a:latin typeface="Lucida Sans" panose="020B0602030504020204" pitchFamily="34" charset="0"/>
              </a:rPr>
              <a:t>scheduling of appointments was often seen as an improvement in the delivery of services and many PLWHIV felt there were valuable lessons learned worth continuing after the COVID situation subsided. </a:t>
            </a:r>
            <a:endParaRPr lang="en-US" dirty="0" smtClean="0">
              <a:latin typeface="Lucida Sans" panose="020B0602030504020204" pitchFamily="34" charset="0"/>
            </a:endParaRPr>
          </a:p>
          <a:p>
            <a:r>
              <a:rPr lang="en-US" dirty="0" smtClean="0">
                <a:latin typeface="Lucida Sans" panose="020B0602030504020204" pitchFamily="34" charset="0"/>
              </a:rPr>
              <a:t>Multi-month </a:t>
            </a:r>
            <a:r>
              <a:rPr lang="en-US" dirty="0">
                <a:latin typeface="Lucida Sans" panose="020B0602030504020204" pitchFamily="34" charset="0"/>
              </a:rPr>
              <a:t>dispensing was another feature that arose from COVID-19 that many PLWHIV believed should be continued into a post-COVID era. </a:t>
            </a:r>
            <a:endParaRPr lang="en-US" dirty="0" smtClean="0">
              <a:latin typeface="Lucida Sans" panose="020B0602030504020204" pitchFamily="34" charset="0"/>
            </a:endParaRPr>
          </a:p>
          <a:p>
            <a:r>
              <a:rPr lang="en-US" dirty="0" smtClean="0">
                <a:latin typeface="Lucida Sans" panose="020B0602030504020204" pitchFamily="34" charset="0"/>
              </a:rPr>
              <a:t>This </a:t>
            </a:r>
            <a:r>
              <a:rPr lang="en-US" dirty="0">
                <a:latin typeface="Lucida Sans" panose="020B0602030504020204" pitchFamily="34" charset="0"/>
              </a:rPr>
              <a:t>provided patients with several months of antiretroviral drugs at one time and reduced the need for monthly clinic visits to pick up medication refills. </a:t>
            </a:r>
            <a:endParaRPr lang="en-US" dirty="0" smtClean="0">
              <a:latin typeface="Lucida Sans" panose="020B0602030504020204" pitchFamily="34" charset="0"/>
            </a:endParaRPr>
          </a:p>
          <a:p>
            <a:r>
              <a:rPr lang="en-US" dirty="0" smtClean="0">
                <a:latin typeface="Lucida Sans" panose="020B0602030504020204" pitchFamily="34" charset="0"/>
              </a:rPr>
              <a:t>This </a:t>
            </a:r>
            <a:r>
              <a:rPr lang="en-US" dirty="0">
                <a:latin typeface="Lucida Sans" panose="020B0602030504020204" pitchFamily="34" charset="0"/>
              </a:rPr>
              <a:t>reduced the need for close interaction between patients and healthcare workers in clinical settings and improved access to patient-</a:t>
            </a:r>
            <a:r>
              <a:rPr lang="en-US" dirty="0" err="1">
                <a:latin typeface="Lucida Sans" panose="020B0602030504020204" pitchFamily="34" charset="0"/>
              </a:rPr>
              <a:t>centred</a:t>
            </a:r>
            <a:r>
              <a:rPr lang="en-US" dirty="0">
                <a:latin typeface="Lucida Sans" panose="020B0602030504020204" pitchFamily="34" charset="0"/>
              </a:rPr>
              <a:t> care by removing barriers related to monthly clinic visits, travel time, and cost. </a:t>
            </a:r>
            <a:endParaRPr lang="en-US" dirty="0" smtClean="0">
              <a:latin typeface="Lucida Sans" panose="020B0602030504020204" pitchFamily="34" charset="0"/>
            </a:endParaRPr>
          </a:p>
          <a:p>
            <a:r>
              <a:rPr lang="en-US" dirty="0" smtClean="0">
                <a:latin typeface="Lucida Sans" panose="020B0602030504020204" pitchFamily="34" charset="0"/>
              </a:rPr>
              <a:t>Thus </a:t>
            </a:r>
            <a:r>
              <a:rPr lang="en-US" dirty="0">
                <a:latin typeface="Lucida Sans" panose="020B0602030504020204" pitchFamily="34" charset="0"/>
              </a:rPr>
              <a:t>Multi-month drug dispensing can also help improve antiretroviral therapy (ART) adherence and help patients attain or maintain an undetectable viral load. </a:t>
            </a:r>
          </a:p>
        </p:txBody>
      </p:sp>
      <p:pic>
        <p:nvPicPr>
          <p:cNvPr id="4" name="Picture 1"/>
          <p:cNvPicPr/>
          <p:nvPr/>
        </p:nvPicPr>
        <p:blipFill>
          <a:blip r:embed="rId2" cstate="hqprint">
            <a:extLst>
              <a:ext uri="{28A0092B-C50C-407E-A947-70E740481C1C}">
                <a14:useLocalDpi xmlns:a14="http://schemas.microsoft.com/office/drawing/2010/main" val="0"/>
              </a:ext>
            </a:extLst>
          </a:blip>
          <a:stretch>
            <a:fillRect/>
          </a:stretch>
        </p:blipFill>
        <p:spPr>
          <a:xfrm>
            <a:off x="95603" y="129700"/>
            <a:ext cx="1274177" cy="2840624"/>
          </a:xfrm>
          <a:prstGeom prst="rect">
            <a:avLst/>
          </a:prstGeom>
        </p:spPr>
      </p:pic>
      <p:pic>
        <p:nvPicPr>
          <p:cNvPr id="5" name="Imagen 4"/>
          <p:cNvPicPr>
            <a:picLocks noChangeAspect="1"/>
          </p:cNvPicPr>
          <p:nvPr/>
        </p:nvPicPr>
        <p:blipFill>
          <a:blip r:embed="rId3"/>
          <a:stretch>
            <a:fillRect/>
          </a:stretch>
        </p:blipFill>
        <p:spPr>
          <a:xfrm>
            <a:off x="9344597" y="282946"/>
            <a:ext cx="2365453" cy="1133954"/>
          </a:xfrm>
          <a:prstGeom prst="rect">
            <a:avLst/>
          </a:prstGeom>
        </p:spPr>
      </p:pic>
    </p:spTree>
    <p:extLst>
      <p:ext uri="{BB962C8B-B14F-4D97-AF65-F5344CB8AC3E}">
        <p14:creationId xmlns:p14="http://schemas.microsoft.com/office/powerpoint/2010/main" val="2566392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1647" y="1550012"/>
            <a:ext cx="10515600" cy="5532194"/>
          </a:xfrm>
        </p:spPr>
        <p:txBody>
          <a:bodyPr>
            <a:normAutofit lnSpcReduction="10000"/>
          </a:bodyPr>
          <a:lstStyle/>
          <a:p>
            <a:r>
              <a:rPr lang="en-US" dirty="0">
                <a:latin typeface="Lucida Sans" panose="020B0602030504020204" pitchFamily="34" charset="0"/>
              </a:rPr>
              <a:t>The COVID-19 pandemic and more specifically its impact on health systems required service delivery adaptations and innovations to maintain a continuity of health services, including in relation to HIV. </a:t>
            </a:r>
            <a:endParaRPr lang="en-US" dirty="0" smtClean="0">
              <a:latin typeface="Lucida Sans" panose="020B0602030504020204" pitchFamily="34" charset="0"/>
            </a:endParaRPr>
          </a:p>
          <a:p>
            <a:r>
              <a:rPr lang="en-US" dirty="0" smtClean="0">
                <a:latin typeface="Lucida Sans" panose="020B0602030504020204" pitchFamily="34" charset="0"/>
              </a:rPr>
              <a:t>Some </a:t>
            </a:r>
            <a:r>
              <a:rPr lang="en-US" dirty="0">
                <a:latin typeface="Lucida Sans" panose="020B0602030504020204" pitchFamily="34" charset="0"/>
              </a:rPr>
              <a:t>of the adaptations and innovations had been previously recommended, however uptake took place at a slow pace until COVID-19 risk mitigation measures disrupted HIV services. </a:t>
            </a:r>
            <a:endParaRPr lang="en-US" dirty="0" smtClean="0">
              <a:latin typeface="Lucida Sans" panose="020B0602030504020204" pitchFamily="34" charset="0"/>
            </a:endParaRPr>
          </a:p>
          <a:p>
            <a:r>
              <a:rPr lang="en-US" dirty="0" smtClean="0">
                <a:latin typeface="Lucida Sans" panose="020B0602030504020204" pitchFamily="34" charset="0"/>
              </a:rPr>
              <a:t>The </a:t>
            </a:r>
            <a:r>
              <a:rPr lang="en-US" dirty="0">
                <a:latin typeface="Lucida Sans" panose="020B0602030504020204" pitchFamily="34" charset="0"/>
              </a:rPr>
              <a:t>successful implementation of self-testing, multi-month dispensing, community-based engagement in service implementation and monitoring, and visit spacing have all helped health systems and healthcare providers to maintain a continuity of HIV services through a global public health crisis.</a:t>
            </a:r>
          </a:p>
        </p:txBody>
      </p:sp>
      <p:pic>
        <p:nvPicPr>
          <p:cNvPr id="4" name="Picture 1"/>
          <p:cNvPicPr/>
          <p:nvPr/>
        </p:nvPicPr>
        <p:blipFill>
          <a:blip r:embed="rId2" cstate="hqprint">
            <a:extLst>
              <a:ext uri="{28A0092B-C50C-407E-A947-70E740481C1C}">
                <a14:useLocalDpi xmlns:a14="http://schemas.microsoft.com/office/drawing/2010/main" val="0"/>
              </a:ext>
            </a:extLst>
          </a:blip>
          <a:stretch>
            <a:fillRect/>
          </a:stretch>
        </p:blipFill>
        <p:spPr>
          <a:xfrm>
            <a:off x="95603" y="129700"/>
            <a:ext cx="1274177" cy="2840624"/>
          </a:xfrm>
          <a:prstGeom prst="rect">
            <a:avLst/>
          </a:prstGeom>
        </p:spPr>
      </p:pic>
      <p:pic>
        <p:nvPicPr>
          <p:cNvPr id="5" name="Imagen 4"/>
          <p:cNvPicPr>
            <a:picLocks noChangeAspect="1"/>
          </p:cNvPicPr>
          <p:nvPr/>
        </p:nvPicPr>
        <p:blipFill>
          <a:blip r:embed="rId3"/>
          <a:stretch>
            <a:fillRect/>
          </a:stretch>
        </p:blipFill>
        <p:spPr>
          <a:xfrm>
            <a:off x="9438381" y="272879"/>
            <a:ext cx="2365453" cy="1133954"/>
          </a:xfrm>
          <a:prstGeom prst="rect">
            <a:avLst/>
          </a:prstGeom>
        </p:spPr>
      </p:pic>
    </p:spTree>
    <p:extLst>
      <p:ext uri="{BB962C8B-B14F-4D97-AF65-F5344CB8AC3E}">
        <p14:creationId xmlns:p14="http://schemas.microsoft.com/office/powerpoint/2010/main" val="3413520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n-US" sz="3200" b="1" dirty="0">
                <a:solidFill>
                  <a:srgbClr val="FF0066"/>
                </a:solidFill>
                <a:latin typeface="Lucida Sans" panose="020B0602030504020204" pitchFamily="34" charset="0"/>
              </a:rPr>
              <a:t>What worked less </a:t>
            </a:r>
            <a:r>
              <a:rPr lang="en-US" sz="3200" b="1" dirty="0" smtClean="0">
                <a:solidFill>
                  <a:srgbClr val="FF0066"/>
                </a:solidFill>
                <a:latin typeface="Lucida Sans" panose="020B0602030504020204" pitchFamily="34" charset="0"/>
              </a:rPr>
              <a:t>well?</a:t>
            </a:r>
            <a:endParaRPr lang="en-US" sz="3200" b="1" dirty="0">
              <a:solidFill>
                <a:srgbClr val="FF0066"/>
              </a:solidFill>
              <a:latin typeface="Lucida Sans" panose="020B0602030504020204" pitchFamily="34" charset="0"/>
            </a:endParaRPr>
          </a:p>
        </p:txBody>
      </p:sp>
      <p:sp>
        <p:nvSpPr>
          <p:cNvPr id="3" name="Marcador de contenido 2"/>
          <p:cNvSpPr>
            <a:spLocks noGrp="1"/>
          </p:cNvSpPr>
          <p:nvPr>
            <p:ph idx="1"/>
          </p:nvPr>
        </p:nvSpPr>
        <p:spPr>
          <a:xfrm>
            <a:off x="838200" y="1926114"/>
            <a:ext cx="10515600" cy="4814656"/>
          </a:xfrm>
        </p:spPr>
        <p:txBody>
          <a:bodyPr>
            <a:normAutofit fontScale="85000" lnSpcReduction="20000"/>
          </a:bodyPr>
          <a:lstStyle/>
          <a:p>
            <a:r>
              <a:rPr lang="en-US" dirty="0">
                <a:latin typeface="Lucida Sans" panose="020B0602030504020204" pitchFamily="34" charset="0"/>
              </a:rPr>
              <a:t>Addressing continuing challenges in the quality of and access to services of PLWHIV is very much linked to addressing the accountability deficit that persists in the HIV response in our countries. </a:t>
            </a:r>
            <a:endParaRPr lang="en-US" dirty="0" smtClean="0">
              <a:latin typeface="Lucida Sans" panose="020B0602030504020204" pitchFamily="34" charset="0"/>
            </a:endParaRPr>
          </a:p>
          <a:p>
            <a:r>
              <a:rPr lang="en-US" dirty="0" smtClean="0">
                <a:latin typeface="Lucida Sans" panose="020B0602030504020204" pitchFamily="34" charset="0"/>
              </a:rPr>
              <a:t>For </a:t>
            </a:r>
            <a:r>
              <a:rPr lang="en-US" dirty="0">
                <a:latin typeface="Lucida Sans" panose="020B0602030504020204" pitchFamily="34" charset="0"/>
              </a:rPr>
              <a:t>example, the lack of accountability of the pharmacy services offered to PLWHIV at the Social Security Hospital in Panama, although easily addressed and flagged on multiple occasions with the hospital administration, is a good example of the accountability breakdown that often arises between providers and users of services. </a:t>
            </a:r>
            <a:endParaRPr lang="en-US" dirty="0" smtClean="0">
              <a:latin typeface="Lucida Sans" panose="020B0602030504020204" pitchFamily="34" charset="0"/>
            </a:endParaRPr>
          </a:p>
          <a:p>
            <a:r>
              <a:rPr lang="en-US" dirty="0" smtClean="0">
                <a:latin typeface="Lucida Sans" panose="020B0602030504020204" pitchFamily="34" charset="0"/>
              </a:rPr>
              <a:t>As </a:t>
            </a:r>
            <a:r>
              <a:rPr lang="en-US" dirty="0">
                <a:latin typeface="Lucida Sans" panose="020B0602030504020204" pitchFamily="34" charset="0"/>
              </a:rPr>
              <a:t>one user put it “The flagrant violation of patients’ rights to confidentiality at the Social Security hospital in Panama that make PLWHIV queue-up in a line dedicated to persons collecting their ARVs at the hospital’s general pharmacy is unbelievable in this day in age. It is almost as if the hospital administrators think -is it not enough that they receive their medications for free, they want us to serve them on a silver platter too”. </a:t>
            </a:r>
          </a:p>
        </p:txBody>
      </p:sp>
      <p:pic>
        <p:nvPicPr>
          <p:cNvPr id="4" name="Picture 1"/>
          <p:cNvPicPr/>
          <p:nvPr/>
        </p:nvPicPr>
        <p:blipFill>
          <a:blip r:embed="rId2" cstate="hqprint">
            <a:extLst>
              <a:ext uri="{28A0092B-C50C-407E-A947-70E740481C1C}">
                <a14:useLocalDpi xmlns:a14="http://schemas.microsoft.com/office/drawing/2010/main" val="0"/>
              </a:ext>
            </a:extLst>
          </a:blip>
          <a:stretch>
            <a:fillRect/>
          </a:stretch>
        </p:blipFill>
        <p:spPr>
          <a:xfrm>
            <a:off x="95603" y="129700"/>
            <a:ext cx="1274177" cy="2840624"/>
          </a:xfrm>
          <a:prstGeom prst="rect">
            <a:avLst/>
          </a:prstGeom>
        </p:spPr>
      </p:pic>
      <p:pic>
        <p:nvPicPr>
          <p:cNvPr id="5" name="Imagen 4"/>
          <p:cNvPicPr>
            <a:picLocks noChangeAspect="1"/>
          </p:cNvPicPr>
          <p:nvPr/>
        </p:nvPicPr>
        <p:blipFill>
          <a:blip r:embed="rId3"/>
          <a:stretch>
            <a:fillRect/>
          </a:stretch>
        </p:blipFill>
        <p:spPr>
          <a:xfrm>
            <a:off x="9730944" y="346028"/>
            <a:ext cx="2365453" cy="1133954"/>
          </a:xfrm>
          <a:prstGeom prst="rect">
            <a:avLst/>
          </a:prstGeom>
        </p:spPr>
      </p:pic>
    </p:spTree>
    <p:extLst>
      <p:ext uri="{BB962C8B-B14F-4D97-AF65-F5344CB8AC3E}">
        <p14:creationId xmlns:p14="http://schemas.microsoft.com/office/powerpoint/2010/main" val="3926614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3370" y="1219200"/>
            <a:ext cx="10515600" cy="5743209"/>
          </a:xfrm>
        </p:spPr>
        <p:txBody>
          <a:bodyPr>
            <a:normAutofit fontScale="70000" lnSpcReduction="20000"/>
          </a:bodyPr>
          <a:lstStyle/>
          <a:p>
            <a:endParaRPr lang="en-US" dirty="0" smtClean="0">
              <a:latin typeface="Lucida Sans" panose="020B0602030504020204" pitchFamily="34" charset="0"/>
            </a:endParaRPr>
          </a:p>
          <a:p>
            <a:r>
              <a:rPr lang="en-US" dirty="0" smtClean="0">
                <a:latin typeface="Lucida Sans" panose="020B0602030504020204" pitchFamily="34" charset="0"/>
              </a:rPr>
              <a:t>Community-led </a:t>
            </a:r>
            <a:r>
              <a:rPr lang="en-US" dirty="0">
                <a:latin typeface="Lucida Sans" panose="020B0602030504020204" pitchFamily="34" charset="0"/>
              </a:rPr>
              <a:t>monitoring offers an opportunity to address both the continuing challenges and the accountability deficit in health services. </a:t>
            </a:r>
            <a:endParaRPr lang="en-US" dirty="0" smtClean="0">
              <a:latin typeface="Lucida Sans" panose="020B0602030504020204" pitchFamily="34" charset="0"/>
            </a:endParaRPr>
          </a:p>
          <a:p>
            <a:r>
              <a:rPr lang="en-US" dirty="0" smtClean="0">
                <a:latin typeface="Lucida Sans" panose="020B0602030504020204" pitchFamily="34" charset="0"/>
              </a:rPr>
              <a:t>Community-led </a:t>
            </a:r>
            <a:r>
              <a:rPr lang="en-US" dirty="0">
                <a:latin typeface="Lucida Sans" panose="020B0602030504020204" pitchFamily="34" charset="0"/>
              </a:rPr>
              <a:t>monitoring trains, supports and equips members of directly affected communities to themselves carry out routine, ongoing monitoring of the quality and accessibility of HIV treatment and prevention services. </a:t>
            </a:r>
            <a:endParaRPr lang="en-US" dirty="0" smtClean="0">
              <a:latin typeface="Lucida Sans" panose="020B0602030504020204" pitchFamily="34" charset="0"/>
            </a:endParaRPr>
          </a:p>
          <a:p>
            <a:r>
              <a:rPr lang="en-US" dirty="0" smtClean="0">
                <a:latin typeface="Lucida Sans" panose="020B0602030504020204" pitchFamily="34" charset="0"/>
              </a:rPr>
              <a:t>By </a:t>
            </a:r>
            <a:r>
              <a:rPr lang="en-US" dirty="0">
                <a:latin typeface="Lucida Sans" panose="020B0602030504020204" pitchFamily="34" charset="0"/>
              </a:rPr>
              <a:t>collecting quantitative and qualitative data through a wide variety of methods PLWHIV can reveal insights about the problems and solutions to health </a:t>
            </a:r>
            <a:r>
              <a:rPr lang="en-US" dirty="0" smtClean="0">
                <a:latin typeface="Lucida Sans" panose="020B0602030504020204" pitchFamily="34" charset="0"/>
              </a:rPr>
              <a:t>services - </a:t>
            </a:r>
            <a:r>
              <a:rPr lang="en-US" dirty="0">
                <a:latin typeface="Lucida Sans" panose="020B0602030504020204" pitchFamily="34" charset="0"/>
              </a:rPr>
              <a:t>identifying problems at the facility, community, and national levels. </a:t>
            </a:r>
            <a:endParaRPr lang="en-US" dirty="0" smtClean="0">
              <a:latin typeface="Lucida Sans" panose="020B0602030504020204" pitchFamily="34" charset="0"/>
            </a:endParaRPr>
          </a:p>
          <a:p>
            <a:r>
              <a:rPr lang="en-US" dirty="0" smtClean="0">
                <a:latin typeface="Lucida Sans" panose="020B0602030504020204" pitchFamily="34" charset="0"/>
              </a:rPr>
              <a:t>It </a:t>
            </a:r>
            <a:r>
              <a:rPr lang="en-US" dirty="0">
                <a:latin typeface="Lucida Sans" panose="020B0602030504020204" pitchFamily="34" charset="0"/>
              </a:rPr>
              <a:t>allows for the full integration of evidence-based advocacy into a cycle that brings new information to the attention of decision makers and holds them accountable for acting on that information. </a:t>
            </a:r>
            <a:endParaRPr lang="en-US" dirty="0" smtClean="0">
              <a:latin typeface="Lucida Sans" panose="020B0602030504020204" pitchFamily="34" charset="0"/>
            </a:endParaRPr>
          </a:p>
          <a:p>
            <a:r>
              <a:rPr lang="en-US" dirty="0" smtClean="0">
                <a:latin typeface="Lucida Sans" panose="020B0602030504020204" pitchFamily="34" charset="0"/>
              </a:rPr>
              <a:t>But </a:t>
            </a:r>
            <a:r>
              <a:rPr lang="en-US" dirty="0">
                <a:latin typeface="Lucida Sans" panose="020B0602030504020204" pitchFamily="34" charset="0"/>
              </a:rPr>
              <a:t>it is the piece about ensuring accountability of decision makers and other duty bearers that can make CLM meet with resistance by the formal health sector. </a:t>
            </a:r>
            <a:endParaRPr lang="en-US" dirty="0" smtClean="0">
              <a:latin typeface="Lucida Sans" panose="020B0602030504020204" pitchFamily="34" charset="0"/>
            </a:endParaRPr>
          </a:p>
          <a:p>
            <a:r>
              <a:rPr lang="en-US" dirty="0" smtClean="0">
                <a:latin typeface="Lucida Sans" panose="020B0602030504020204" pitchFamily="34" charset="0"/>
              </a:rPr>
              <a:t>Duty </a:t>
            </a:r>
            <a:r>
              <a:rPr lang="en-US" dirty="0">
                <a:latin typeface="Lucida Sans" panose="020B0602030504020204" pitchFamily="34" charset="0"/>
              </a:rPr>
              <a:t>bearers in the region may not always understand the importance of CLM, nor appreciate the importance of feedback provided by PLWHIV who are generally low in the priority list of decision-makers and may belong to marginalized and criminalized groups. </a:t>
            </a:r>
            <a:endParaRPr lang="en-US" dirty="0" smtClean="0">
              <a:latin typeface="Lucida Sans" panose="020B0602030504020204" pitchFamily="34" charset="0"/>
            </a:endParaRPr>
          </a:p>
          <a:p>
            <a:r>
              <a:rPr lang="en-US" dirty="0" smtClean="0">
                <a:latin typeface="Lucida Sans" panose="020B0602030504020204" pitchFamily="34" charset="0"/>
              </a:rPr>
              <a:t>In </a:t>
            </a:r>
            <a:r>
              <a:rPr lang="en-US" dirty="0">
                <a:latin typeface="Lucida Sans" panose="020B0602030504020204" pitchFamily="34" charset="0"/>
              </a:rPr>
              <a:t>the Caribbean basin there is an important need to create a greater culture of accountability in healthcare. </a:t>
            </a:r>
          </a:p>
        </p:txBody>
      </p:sp>
      <p:pic>
        <p:nvPicPr>
          <p:cNvPr id="4" name="Imagen 3"/>
          <p:cNvPicPr>
            <a:picLocks noChangeAspect="1"/>
          </p:cNvPicPr>
          <p:nvPr/>
        </p:nvPicPr>
        <p:blipFill>
          <a:blip r:embed="rId2"/>
          <a:stretch>
            <a:fillRect/>
          </a:stretch>
        </p:blipFill>
        <p:spPr>
          <a:xfrm>
            <a:off x="9344597" y="282946"/>
            <a:ext cx="2365453" cy="1133954"/>
          </a:xfrm>
          <a:prstGeom prst="rect">
            <a:avLst/>
          </a:prstGeom>
        </p:spPr>
      </p:pic>
      <p:pic>
        <p:nvPicPr>
          <p:cNvPr id="5" name="Imagen 4"/>
          <p:cNvPicPr>
            <a:picLocks noChangeAspect="1"/>
          </p:cNvPicPr>
          <p:nvPr/>
        </p:nvPicPr>
        <p:blipFill>
          <a:blip r:embed="rId3"/>
          <a:stretch>
            <a:fillRect/>
          </a:stretch>
        </p:blipFill>
        <p:spPr>
          <a:xfrm>
            <a:off x="148359" y="167986"/>
            <a:ext cx="1274174" cy="2840982"/>
          </a:xfrm>
          <a:prstGeom prst="rect">
            <a:avLst/>
          </a:prstGeom>
        </p:spPr>
      </p:pic>
    </p:spTree>
    <p:extLst>
      <p:ext uri="{BB962C8B-B14F-4D97-AF65-F5344CB8AC3E}">
        <p14:creationId xmlns:p14="http://schemas.microsoft.com/office/powerpoint/2010/main" val="84997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85445" y="1172307"/>
            <a:ext cx="10679723" cy="6353908"/>
          </a:xfrm>
        </p:spPr>
        <p:txBody>
          <a:bodyPr>
            <a:normAutofit fontScale="70000" lnSpcReduction="20000"/>
          </a:bodyPr>
          <a:lstStyle/>
          <a:p>
            <a:r>
              <a:rPr lang="en-US" dirty="0">
                <a:latin typeface="Lucida Sans" panose="020B0602030504020204" pitchFamily="34" charset="0"/>
              </a:rPr>
              <a:t>We certainly met with different levels of resistance on a number of fronts in all three countries, despite our attempts to include and involve the relevant stakeholders and duty bearers throughout the </a:t>
            </a:r>
            <a:r>
              <a:rPr lang="en-US" dirty="0" smtClean="0">
                <a:latin typeface="Lucida Sans" panose="020B0602030504020204" pitchFamily="34" charset="0"/>
              </a:rPr>
              <a:t>process.</a:t>
            </a:r>
          </a:p>
          <a:p>
            <a:r>
              <a:rPr lang="en-US" dirty="0">
                <a:latin typeface="Lucida Sans" panose="020B0602030504020204" pitchFamily="34" charset="0"/>
              </a:rPr>
              <a:t>T</a:t>
            </a:r>
            <a:r>
              <a:rPr lang="en-US" dirty="0" smtClean="0">
                <a:latin typeface="Lucida Sans" panose="020B0602030504020204" pitchFamily="34" charset="0"/>
              </a:rPr>
              <a:t>he </a:t>
            </a:r>
            <a:r>
              <a:rPr lang="en-US" dirty="0">
                <a:latin typeface="Lucida Sans" panose="020B0602030504020204" pitchFamily="34" charset="0"/>
              </a:rPr>
              <a:t>duty bearers in each country frequently changed from one meeting to another requiring us to go over the same ground at each meeting to bring everyone up to speed. </a:t>
            </a:r>
            <a:endParaRPr lang="en-US" dirty="0" smtClean="0">
              <a:latin typeface="Lucida Sans" panose="020B0602030504020204" pitchFamily="34" charset="0"/>
            </a:endParaRPr>
          </a:p>
          <a:p>
            <a:r>
              <a:rPr lang="en-US" dirty="0" smtClean="0">
                <a:latin typeface="Lucida Sans" panose="020B0602030504020204" pitchFamily="34" charset="0"/>
              </a:rPr>
              <a:t>The </a:t>
            </a:r>
            <a:r>
              <a:rPr lang="en-US" dirty="0">
                <a:latin typeface="Lucida Sans" panose="020B0602030504020204" pitchFamily="34" charset="0"/>
              </a:rPr>
              <a:t>lack of continuity of the members of local authorities in attendance at each meeting also made the task of getting buy-in and permissions problematic. </a:t>
            </a:r>
            <a:endParaRPr lang="en-US" dirty="0" smtClean="0">
              <a:latin typeface="Lucida Sans" panose="020B0602030504020204" pitchFamily="34" charset="0"/>
            </a:endParaRPr>
          </a:p>
          <a:p>
            <a:r>
              <a:rPr lang="en-US" dirty="0" smtClean="0">
                <a:latin typeface="Lucida Sans" panose="020B0602030504020204" pitchFamily="34" charset="0"/>
              </a:rPr>
              <a:t>For </a:t>
            </a:r>
            <a:r>
              <a:rPr lang="en-US" dirty="0">
                <a:latin typeface="Lucida Sans" panose="020B0602030504020204" pitchFamily="34" charset="0"/>
              </a:rPr>
              <a:t>example, in the Dominican Republic we formally requested permission to apply the score cards and selected clinic sites on the 11th of November 2021. Despite numerous letters and communications with the authorities we did not hear back from them until the 17th February 2022 when they agreed to meet with us. </a:t>
            </a:r>
            <a:endParaRPr lang="en-US" dirty="0" smtClean="0">
              <a:latin typeface="Lucida Sans" panose="020B0602030504020204" pitchFamily="34" charset="0"/>
            </a:endParaRPr>
          </a:p>
          <a:p>
            <a:r>
              <a:rPr lang="en-US" dirty="0" smtClean="0">
                <a:latin typeface="Lucida Sans" panose="020B0602030504020204" pitchFamily="34" charset="0"/>
              </a:rPr>
              <a:t>During </a:t>
            </a:r>
            <a:r>
              <a:rPr lang="en-US" dirty="0">
                <a:latin typeface="Lucida Sans" panose="020B0602030504020204" pitchFamily="34" charset="0"/>
              </a:rPr>
              <a:t>that meeting we were asked to coordinate the selected clinic sites with UNAIDS who were also doing a community led monitoring exercise, and the idea was to ensure that efforts would not be duplicated at the same sites. </a:t>
            </a:r>
            <a:endParaRPr lang="en-US" dirty="0" smtClean="0">
              <a:latin typeface="Lucida Sans" panose="020B0602030504020204" pitchFamily="34" charset="0"/>
            </a:endParaRPr>
          </a:p>
          <a:p>
            <a:r>
              <a:rPr lang="en-US" dirty="0" smtClean="0">
                <a:latin typeface="Lucida Sans" panose="020B0602030504020204" pitchFamily="34" charset="0"/>
              </a:rPr>
              <a:t>We </a:t>
            </a:r>
            <a:r>
              <a:rPr lang="en-US" dirty="0">
                <a:latin typeface="Lucida Sans" panose="020B0602030504020204" pitchFamily="34" charset="0"/>
              </a:rPr>
              <a:t>quickly scheduled a meeting with UNAIDS to discuss the issue of the respective sites each entity would work with to avoid any possible duplication. </a:t>
            </a:r>
            <a:endParaRPr lang="en-US" dirty="0" smtClean="0">
              <a:latin typeface="Lucida Sans" panose="020B0602030504020204" pitchFamily="34" charset="0"/>
            </a:endParaRPr>
          </a:p>
          <a:p>
            <a:r>
              <a:rPr lang="en-US" dirty="0" smtClean="0">
                <a:latin typeface="Lucida Sans" panose="020B0602030504020204" pitchFamily="34" charset="0"/>
              </a:rPr>
              <a:t>At </a:t>
            </a:r>
            <a:r>
              <a:rPr lang="en-US" dirty="0">
                <a:latin typeface="Lucida Sans" panose="020B0602030504020204" pitchFamily="34" charset="0"/>
              </a:rPr>
              <a:t>this meeting USAID, CDC, and PEPFAR also participated. The respective agreed sites were communicated to the local authorities after the meeting, yet the local authorities took until the 27 April 2022 before they finally provided their written approval to allow us apply the score cards at the selected sites. </a:t>
            </a:r>
          </a:p>
        </p:txBody>
      </p:sp>
      <p:pic>
        <p:nvPicPr>
          <p:cNvPr id="4" name="Imagen 3"/>
          <p:cNvPicPr>
            <a:picLocks noChangeAspect="1"/>
          </p:cNvPicPr>
          <p:nvPr/>
        </p:nvPicPr>
        <p:blipFill>
          <a:blip r:embed="rId3"/>
          <a:stretch>
            <a:fillRect/>
          </a:stretch>
        </p:blipFill>
        <p:spPr>
          <a:xfrm>
            <a:off x="148359" y="167986"/>
            <a:ext cx="1274174" cy="2840982"/>
          </a:xfrm>
          <a:prstGeom prst="rect">
            <a:avLst/>
          </a:prstGeom>
        </p:spPr>
      </p:pic>
      <p:pic>
        <p:nvPicPr>
          <p:cNvPr id="5" name="Imagen 4"/>
          <p:cNvPicPr>
            <a:picLocks noChangeAspect="1"/>
          </p:cNvPicPr>
          <p:nvPr/>
        </p:nvPicPr>
        <p:blipFill>
          <a:blip r:embed="rId4"/>
          <a:stretch>
            <a:fillRect/>
          </a:stretch>
        </p:blipFill>
        <p:spPr>
          <a:xfrm>
            <a:off x="9736801" y="38353"/>
            <a:ext cx="2365453" cy="1133954"/>
          </a:xfrm>
          <a:prstGeom prst="rect">
            <a:avLst/>
          </a:prstGeom>
        </p:spPr>
      </p:pic>
    </p:spTree>
    <p:extLst>
      <p:ext uri="{BB962C8B-B14F-4D97-AF65-F5344CB8AC3E}">
        <p14:creationId xmlns:p14="http://schemas.microsoft.com/office/powerpoint/2010/main" val="3946002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19554" y="1359878"/>
            <a:ext cx="10515600" cy="5498122"/>
          </a:xfrm>
        </p:spPr>
        <p:txBody>
          <a:bodyPr>
            <a:normAutofit fontScale="77500" lnSpcReduction="20000"/>
          </a:bodyPr>
          <a:lstStyle/>
          <a:p>
            <a:r>
              <a:rPr lang="en-US" dirty="0">
                <a:latin typeface="Lucida Sans" panose="020B0602030504020204" pitchFamily="34" charset="0"/>
              </a:rPr>
              <a:t>In Panama, we had a different issue to contend with. </a:t>
            </a:r>
            <a:endParaRPr lang="en-US" dirty="0" smtClean="0">
              <a:latin typeface="Lucida Sans" panose="020B0602030504020204" pitchFamily="34" charset="0"/>
            </a:endParaRPr>
          </a:p>
          <a:p>
            <a:r>
              <a:rPr lang="en-US" dirty="0" smtClean="0">
                <a:latin typeface="Lucida Sans" panose="020B0602030504020204" pitchFamily="34" charset="0"/>
              </a:rPr>
              <a:t>We </a:t>
            </a:r>
            <a:r>
              <a:rPr lang="en-US" dirty="0">
                <a:latin typeface="Lucida Sans" panose="020B0602030504020204" pitchFamily="34" charset="0"/>
              </a:rPr>
              <a:t>had the good fortune to have the physician who was the Director of the HIV program at the Social Security Hospital in Panama City present at the workshops and very invested in the process. </a:t>
            </a:r>
            <a:endParaRPr lang="en-US" dirty="0" smtClean="0">
              <a:latin typeface="Lucida Sans" panose="020B0602030504020204" pitchFamily="34" charset="0"/>
            </a:endParaRPr>
          </a:p>
          <a:p>
            <a:r>
              <a:rPr lang="en-US" dirty="0" smtClean="0">
                <a:latin typeface="Lucida Sans" panose="020B0602030504020204" pitchFamily="34" charset="0"/>
              </a:rPr>
              <a:t>We </a:t>
            </a:r>
            <a:r>
              <a:rPr lang="en-US" dirty="0">
                <a:latin typeface="Lucida Sans" panose="020B0602030504020204" pitchFamily="34" charset="0"/>
              </a:rPr>
              <a:t>presented the results of the CLM program to the local authorities on the 28th February 2022 and requested the Social Security Hospital as one of our pilot sites. </a:t>
            </a:r>
            <a:endParaRPr lang="en-US" dirty="0" smtClean="0">
              <a:latin typeface="Lucida Sans" panose="020B0602030504020204" pitchFamily="34" charset="0"/>
            </a:endParaRPr>
          </a:p>
          <a:p>
            <a:r>
              <a:rPr lang="en-US" dirty="0" smtClean="0">
                <a:latin typeface="Lucida Sans" panose="020B0602030504020204" pitchFamily="34" charset="0"/>
              </a:rPr>
              <a:t>Despite </a:t>
            </a:r>
            <a:r>
              <a:rPr lang="en-US" dirty="0">
                <a:latin typeface="Lucida Sans" panose="020B0602030504020204" pitchFamily="34" charset="0"/>
              </a:rPr>
              <a:t>numerous follow-up attempts, once again, the local authorities took ages to provide an answer. On the 17th June 2022, they finally responded saying that we would need to submit a petition for an exemption from research ethics review to the committee of bioethics. </a:t>
            </a:r>
            <a:endParaRPr lang="en-US" dirty="0" smtClean="0">
              <a:latin typeface="Lucida Sans" panose="020B0602030504020204" pitchFamily="34" charset="0"/>
            </a:endParaRPr>
          </a:p>
          <a:p>
            <a:r>
              <a:rPr lang="en-US" dirty="0" smtClean="0">
                <a:latin typeface="Lucida Sans" panose="020B0602030504020204" pitchFamily="34" charset="0"/>
              </a:rPr>
              <a:t>We </a:t>
            </a:r>
            <a:r>
              <a:rPr lang="en-US" dirty="0">
                <a:latin typeface="Lucida Sans" panose="020B0602030504020204" pitchFamily="34" charset="0"/>
              </a:rPr>
              <a:t>explained that this was not a research project, but none the less they made us submit a protocol </a:t>
            </a:r>
            <a:r>
              <a:rPr lang="en-US" dirty="0" smtClean="0">
                <a:latin typeface="Lucida Sans" panose="020B0602030504020204" pitchFamily="34" charset="0"/>
              </a:rPr>
              <a:t>of </a:t>
            </a:r>
            <a:r>
              <a:rPr lang="en-US" dirty="0">
                <a:latin typeface="Lucida Sans" panose="020B0602030504020204" pitchFamily="34" charset="0"/>
              </a:rPr>
              <a:t>the process to be followed for collecting the data and receive the exoneration prior to commencing the process. </a:t>
            </a:r>
            <a:endParaRPr lang="en-US" dirty="0" smtClean="0">
              <a:latin typeface="Lucida Sans" panose="020B0602030504020204" pitchFamily="34" charset="0"/>
            </a:endParaRPr>
          </a:p>
          <a:p>
            <a:r>
              <a:rPr lang="en-US" dirty="0" smtClean="0">
                <a:latin typeface="Lucida Sans" panose="020B0602030504020204" pitchFamily="34" charset="0"/>
              </a:rPr>
              <a:t>We subsequently received a decision from the ethical review board stating that they CLM activity would not be exempt and would need to submit a full protocol and a processing fee of US$1,500 to the review board for processing the application.</a:t>
            </a:r>
            <a:endParaRPr lang="en-US" dirty="0">
              <a:latin typeface="Lucida Sans" panose="020B0602030504020204" pitchFamily="34" charset="0"/>
            </a:endParaRPr>
          </a:p>
        </p:txBody>
      </p:sp>
      <p:pic>
        <p:nvPicPr>
          <p:cNvPr id="4" name="Imagen 3"/>
          <p:cNvPicPr>
            <a:picLocks noChangeAspect="1"/>
          </p:cNvPicPr>
          <p:nvPr/>
        </p:nvPicPr>
        <p:blipFill>
          <a:blip r:embed="rId2"/>
          <a:stretch>
            <a:fillRect/>
          </a:stretch>
        </p:blipFill>
        <p:spPr>
          <a:xfrm>
            <a:off x="148359" y="167986"/>
            <a:ext cx="1274174" cy="2840982"/>
          </a:xfrm>
          <a:prstGeom prst="rect">
            <a:avLst/>
          </a:prstGeom>
        </p:spPr>
      </p:pic>
      <p:pic>
        <p:nvPicPr>
          <p:cNvPr id="5" name="Imagen 4"/>
          <p:cNvPicPr>
            <a:picLocks noChangeAspect="1"/>
          </p:cNvPicPr>
          <p:nvPr/>
        </p:nvPicPr>
        <p:blipFill>
          <a:blip r:embed="rId3"/>
          <a:stretch>
            <a:fillRect/>
          </a:stretch>
        </p:blipFill>
        <p:spPr>
          <a:xfrm>
            <a:off x="9661120" y="225924"/>
            <a:ext cx="2365453" cy="1133954"/>
          </a:xfrm>
          <a:prstGeom prst="rect">
            <a:avLst/>
          </a:prstGeom>
        </p:spPr>
      </p:pic>
    </p:spTree>
    <p:extLst>
      <p:ext uri="{BB962C8B-B14F-4D97-AF65-F5344CB8AC3E}">
        <p14:creationId xmlns:p14="http://schemas.microsoft.com/office/powerpoint/2010/main" val="3921779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9717401" y="114666"/>
            <a:ext cx="2365453" cy="1133954"/>
          </a:xfrm>
          <a:prstGeom prst="rect">
            <a:avLst/>
          </a:prstGeom>
        </p:spPr>
      </p:pic>
      <p:sp>
        <p:nvSpPr>
          <p:cNvPr id="6" name="Título 5"/>
          <p:cNvSpPr>
            <a:spLocks noGrp="1"/>
          </p:cNvSpPr>
          <p:nvPr>
            <p:ph type="title"/>
          </p:nvPr>
        </p:nvSpPr>
        <p:spPr/>
        <p:txBody>
          <a:bodyPr/>
          <a:lstStyle/>
          <a:p>
            <a:pPr algn="ctr"/>
            <a:r>
              <a:rPr lang="en-US" dirty="0" smtClean="0">
                <a:solidFill>
                  <a:srgbClr val="FF0066"/>
                </a:solidFill>
                <a:latin typeface="Lucida Sans" panose="020B0602030504020204" pitchFamily="34" charset="0"/>
              </a:rPr>
              <a:t> CVS’s </a:t>
            </a:r>
            <a:r>
              <a:rPr lang="en-US" dirty="0">
                <a:solidFill>
                  <a:srgbClr val="FF0066"/>
                </a:solidFill>
                <a:latin typeface="Lucida Sans" panose="020B0602030504020204" pitchFamily="34" charset="0"/>
              </a:rPr>
              <a:t>Community-based </a:t>
            </a:r>
          </a:p>
        </p:txBody>
      </p:sp>
      <p:sp>
        <p:nvSpPr>
          <p:cNvPr id="7" name="Marcador de contenido 6"/>
          <p:cNvSpPr>
            <a:spLocks noGrp="1"/>
          </p:cNvSpPr>
          <p:nvPr>
            <p:ph idx="1"/>
          </p:nvPr>
        </p:nvSpPr>
        <p:spPr>
          <a:xfrm>
            <a:off x="838200" y="1825625"/>
            <a:ext cx="10515600" cy="4844806"/>
          </a:xfrm>
        </p:spPr>
        <p:txBody>
          <a:bodyPr>
            <a:normAutofit fontScale="70000" lnSpcReduction="20000"/>
          </a:bodyPr>
          <a:lstStyle/>
          <a:p>
            <a:r>
              <a:rPr lang="en-US" dirty="0">
                <a:latin typeface="Lucida Sans" panose="020B0602030504020204" pitchFamily="34" charset="0"/>
              </a:rPr>
              <a:t>The Caribbean Vulnerable Communities Coalition (CVC) </a:t>
            </a:r>
            <a:r>
              <a:rPr lang="en-US" dirty="0" smtClean="0">
                <a:latin typeface="Lucida Sans" panose="020B0602030504020204" pitchFamily="34" charset="0"/>
              </a:rPr>
              <a:t>was awarded </a:t>
            </a:r>
            <a:r>
              <a:rPr lang="en-US" dirty="0">
                <a:latin typeface="Lucida Sans" panose="020B0602030504020204" pitchFamily="34" charset="0"/>
              </a:rPr>
              <a:t>a grant by </a:t>
            </a:r>
            <a:r>
              <a:rPr lang="en-US" dirty="0" err="1">
                <a:latin typeface="Lucida Sans" panose="020B0602030504020204" pitchFamily="34" charset="0"/>
              </a:rPr>
              <a:t>ViiV</a:t>
            </a:r>
            <a:r>
              <a:rPr lang="en-US" dirty="0">
                <a:latin typeface="Lucida Sans" panose="020B0602030504020204" pitchFamily="34" charset="0"/>
              </a:rPr>
              <a:t> to set up a </a:t>
            </a:r>
            <a:r>
              <a:rPr lang="en-US" dirty="0" smtClean="0">
                <a:latin typeface="Lucida Sans" panose="020B0602030504020204" pitchFamily="34" charset="0"/>
              </a:rPr>
              <a:t>community-based </a:t>
            </a:r>
            <a:r>
              <a:rPr lang="en-US" dirty="0">
                <a:latin typeface="Lucida Sans" panose="020B0602030504020204" pitchFamily="34" charset="0"/>
              </a:rPr>
              <a:t>monitoring scorecard system to hold PEPFAR funded organizations accountable for </a:t>
            </a:r>
            <a:r>
              <a:rPr lang="en-US" dirty="0" smtClean="0">
                <a:latin typeface="Lucida Sans" panose="020B0602030504020204" pitchFamily="34" charset="0"/>
              </a:rPr>
              <a:t>the </a:t>
            </a:r>
            <a:r>
              <a:rPr lang="en-US" dirty="0">
                <a:latin typeface="Lucida Sans" panose="020B0602030504020204" pitchFamily="34" charset="0"/>
              </a:rPr>
              <a:t>health services they provide to Key Populations (KP) in PEPFAR supported countries in Central America and the </a:t>
            </a:r>
            <a:r>
              <a:rPr lang="en-US" dirty="0" smtClean="0">
                <a:latin typeface="Lucida Sans" panose="020B0602030504020204" pitchFamily="34" charset="0"/>
              </a:rPr>
              <a:t>Caribbean.</a:t>
            </a:r>
          </a:p>
          <a:p>
            <a:r>
              <a:rPr lang="en-US" dirty="0">
                <a:latin typeface="Lucida Sans" panose="020B0602030504020204" pitchFamily="34" charset="0"/>
              </a:rPr>
              <a:t>The project </a:t>
            </a:r>
            <a:r>
              <a:rPr lang="en-US" dirty="0" smtClean="0">
                <a:latin typeface="Lucida Sans" panose="020B0602030504020204" pitchFamily="34" charset="0"/>
              </a:rPr>
              <a:t>involved </a:t>
            </a:r>
            <a:r>
              <a:rPr lang="en-US" dirty="0">
                <a:latin typeface="Lucida Sans" panose="020B0602030504020204" pitchFamily="34" charset="0"/>
              </a:rPr>
              <a:t>facilitating stakeholder consensus on a standardized minimum set of data indicators to be included in a community-based monitoring scorecard, as well as establishing and operating a functioning </a:t>
            </a:r>
            <a:r>
              <a:rPr lang="en-US" dirty="0" smtClean="0">
                <a:latin typeface="Lucida Sans" panose="020B0602030504020204" pitchFamily="34" charset="0"/>
              </a:rPr>
              <a:t>community-led </a:t>
            </a:r>
            <a:r>
              <a:rPr lang="en-US" dirty="0">
                <a:latin typeface="Lucida Sans" panose="020B0602030504020204" pitchFamily="34" charset="0"/>
              </a:rPr>
              <a:t>monitoring system for the effective monitoring </a:t>
            </a:r>
            <a:r>
              <a:rPr lang="en-US" dirty="0" smtClean="0">
                <a:latin typeface="Lucida Sans" panose="020B0602030504020204" pitchFamily="34" charset="0"/>
              </a:rPr>
              <a:t>of </a:t>
            </a:r>
            <a:r>
              <a:rPr lang="en-US" dirty="0">
                <a:latin typeface="Lucida Sans" panose="020B0602030504020204" pitchFamily="34" charset="0"/>
              </a:rPr>
              <a:t>HIV care and treatment services for Key Populations</a:t>
            </a:r>
            <a:r>
              <a:rPr lang="en-US" dirty="0" smtClean="0">
                <a:latin typeface="Lucida Sans" panose="020B0602030504020204" pitchFamily="34" charset="0"/>
              </a:rPr>
              <a:t>.</a:t>
            </a:r>
          </a:p>
          <a:p>
            <a:r>
              <a:rPr lang="en-US" dirty="0">
                <a:latin typeface="Lucida Sans" panose="020B0602030504020204" pitchFamily="34" charset="0"/>
              </a:rPr>
              <a:t>We </a:t>
            </a:r>
            <a:r>
              <a:rPr lang="en-US" dirty="0" smtClean="0">
                <a:latin typeface="Lucida Sans" panose="020B0602030504020204" pitchFamily="34" charset="0"/>
              </a:rPr>
              <a:t>established </a:t>
            </a:r>
            <a:r>
              <a:rPr lang="en-US" dirty="0">
                <a:latin typeface="Lucida Sans" panose="020B0602030504020204" pitchFamily="34" charset="0"/>
              </a:rPr>
              <a:t>indicators </a:t>
            </a:r>
            <a:r>
              <a:rPr lang="en-US" dirty="0" smtClean="0">
                <a:latin typeface="Lucida Sans" panose="020B0602030504020204" pitchFamily="34" charset="0"/>
              </a:rPr>
              <a:t>to </a:t>
            </a:r>
            <a:r>
              <a:rPr lang="en-US" dirty="0">
                <a:latin typeface="Lucida Sans" panose="020B0602030504020204" pitchFamily="34" charset="0"/>
              </a:rPr>
              <a:t>define Key Population-led, and Key Population </a:t>
            </a:r>
            <a:r>
              <a:rPr lang="en-US" dirty="0" smtClean="0">
                <a:latin typeface="Lucida Sans" panose="020B0602030504020204" pitchFamily="34" charset="0"/>
              </a:rPr>
              <a:t>competent care </a:t>
            </a:r>
            <a:r>
              <a:rPr lang="en-US" dirty="0">
                <a:latin typeface="Lucida Sans" panose="020B0602030504020204" pitchFamily="34" charset="0"/>
              </a:rPr>
              <a:t>service </a:t>
            </a:r>
            <a:r>
              <a:rPr lang="en-US" dirty="0" smtClean="0">
                <a:latin typeface="Lucida Sans" panose="020B0602030504020204" pitchFamily="34" charset="0"/>
              </a:rPr>
              <a:t>with health providers and PLWHIV in the DR, Panama and Guatemala. </a:t>
            </a:r>
          </a:p>
          <a:p>
            <a:r>
              <a:rPr lang="en-US" dirty="0" smtClean="0">
                <a:latin typeface="Lucida Sans" panose="020B0602030504020204" pitchFamily="34" charset="0"/>
              </a:rPr>
              <a:t>Once </a:t>
            </a:r>
            <a:r>
              <a:rPr lang="en-US" dirty="0">
                <a:latin typeface="Lucida Sans" panose="020B0602030504020204" pitchFamily="34" charset="0"/>
              </a:rPr>
              <a:t>established, we </a:t>
            </a:r>
            <a:r>
              <a:rPr lang="en-US" dirty="0" smtClean="0">
                <a:latin typeface="Lucida Sans" panose="020B0602030504020204" pitchFamily="34" charset="0"/>
              </a:rPr>
              <a:t>developed </a:t>
            </a:r>
            <a:r>
              <a:rPr lang="en-US" dirty="0">
                <a:latin typeface="Lucida Sans" panose="020B0602030504020204" pitchFamily="34" charset="0"/>
              </a:rPr>
              <a:t>scorecards that </a:t>
            </a:r>
            <a:r>
              <a:rPr lang="en-US" dirty="0" smtClean="0">
                <a:latin typeface="Lucida Sans" panose="020B0602030504020204" pitchFamily="34" charset="0"/>
              </a:rPr>
              <a:t>enabled </a:t>
            </a:r>
            <a:r>
              <a:rPr lang="en-US" dirty="0">
                <a:latin typeface="Lucida Sans" panose="020B0602030504020204" pitchFamily="34" charset="0"/>
              </a:rPr>
              <a:t>us to “rank” service providers in terms of the extent to which they are Key </a:t>
            </a:r>
            <a:r>
              <a:rPr lang="en-US" dirty="0" smtClean="0">
                <a:latin typeface="Lucida Sans" panose="020B0602030504020204" pitchFamily="34" charset="0"/>
              </a:rPr>
              <a:t>Population-led </a:t>
            </a:r>
            <a:r>
              <a:rPr lang="en-US" dirty="0">
                <a:latin typeface="Lucida Sans" panose="020B0602030504020204" pitchFamily="34" charset="0"/>
              </a:rPr>
              <a:t>and </a:t>
            </a:r>
            <a:r>
              <a:rPr lang="en-US" dirty="0" smtClean="0">
                <a:latin typeface="Lucida Sans" panose="020B0602030504020204" pitchFamily="34" charset="0"/>
              </a:rPr>
              <a:t>competent. </a:t>
            </a:r>
          </a:p>
          <a:p>
            <a:r>
              <a:rPr lang="en-US" dirty="0" smtClean="0">
                <a:latin typeface="Lucida Sans" panose="020B0602030504020204" pitchFamily="34" charset="0"/>
              </a:rPr>
              <a:t>The </a:t>
            </a:r>
            <a:r>
              <a:rPr lang="en-US" dirty="0">
                <a:latin typeface="Lucida Sans" panose="020B0602030504020204" pitchFamily="34" charset="0"/>
              </a:rPr>
              <a:t>score </a:t>
            </a:r>
            <a:r>
              <a:rPr lang="en-US" dirty="0" smtClean="0">
                <a:latin typeface="Lucida Sans" panose="020B0602030504020204" pitchFamily="34" charset="0"/>
              </a:rPr>
              <a:t>cards then enable us to </a:t>
            </a:r>
            <a:r>
              <a:rPr lang="en-US" dirty="0">
                <a:latin typeface="Lucida Sans" panose="020B0602030504020204" pitchFamily="34" charset="0"/>
              </a:rPr>
              <a:t>work with the lower scoring providers to make these providers more KP-led or competent, building their capacity to better meet the prevention and health demands of key Population groups. </a:t>
            </a:r>
          </a:p>
        </p:txBody>
      </p:sp>
      <p:pic>
        <p:nvPicPr>
          <p:cNvPr id="8" name="Picture 1"/>
          <p:cNvPicPr/>
          <p:nvPr/>
        </p:nvPicPr>
        <p:blipFill>
          <a:blip r:embed="rId3" cstate="hqprint">
            <a:extLst>
              <a:ext uri="{28A0092B-C50C-407E-A947-70E740481C1C}">
                <a14:useLocalDpi xmlns:a14="http://schemas.microsoft.com/office/drawing/2010/main" val="0"/>
              </a:ext>
            </a:extLst>
          </a:blip>
          <a:stretch>
            <a:fillRect/>
          </a:stretch>
        </p:blipFill>
        <p:spPr>
          <a:xfrm>
            <a:off x="109146" y="114667"/>
            <a:ext cx="1274177" cy="2840624"/>
          </a:xfrm>
          <a:prstGeom prst="rect">
            <a:avLst/>
          </a:prstGeom>
        </p:spPr>
      </p:pic>
    </p:spTree>
    <p:extLst>
      <p:ext uri="{BB962C8B-B14F-4D97-AF65-F5344CB8AC3E}">
        <p14:creationId xmlns:p14="http://schemas.microsoft.com/office/powerpoint/2010/main" val="3952695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1129" y="1153537"/>
            <a:ext cx="8123455" cy="5412749"/>
          </a:xfrm>
          <a:prstGeom prst="rect">
            <a:avLst/>
          </a:prstGeom>
        </p:spPr>
      </p:pic>
      <p:pic>
        <p:nvPicPr>
          <p:cNvPr id="3" name="Imagen 2"/>
          <p:cNvPicPr>
            <a:picLocks noChangeAspect="1"/>
          </p:cNvPicPr>
          <p:nvPr/>
        </p:nvPicPr>
        <p:blipFill>
          <a:blip r:embed="rId3"/>
          <a:stretch>
            <a:fillRect/>
          </a:stretch>
        </p:blipFill>
        <p:spPr>
          <a:xfrm>
            <a:off x="148359" y="167986"/>
            <a:ext cx="1274174" cy="2840982"/>
          </a:xfrm>
          <a:prstGeom prst="rect">
            <a:avLst/>
          </a:prstGeom>
        </p:spPr>
      </p:pic>
      <p:pic>
        <p:nvPicPr>
          <p:cNvPr id="4" name="Imagen 3"/>
          <p:cNvPicPr>
            <a:picLocks noChangeAspect="1"/>
          </p:cNvPicPr>
          <p:nvPr/>
        </p:nvPicPr>
        <p:blipFill>
          <a:blip r:embed="rId4"/>
          <a:stretch>
            <a:fillRect/>
          </a:stretch>
        </p:blipFill>
        <p:spPr>
          <a:xfrm>
            <a:off x="9743180" y="19583"/>
            <a:ext cx="2365453" cy="1133954"/>
          </a:xfrm>
          <a:prstGeom prst="rect">
            <a:avLst/>
          </a:prstGeom>
        </p:spPr>
      </p:pic>
    </p:spTree>
    <p:extLst>
      <p:ext uri="{BB962C8B-B14F-4D97-AF65-F5344CB8AC3E}">
        <p14:creationId xmlns:p14="http://schemas.microsoft.com/office/powerpoint/2010/main" val="3858456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96814" y="1290217"/>
            <a:ext cx="10908323" cy="5591229"/>
          </a:xfrm>
        </p:spPr>
        <p:txBody>
          <a:bodyPr>
            <a:normAutofit fontScale="92500" lnSpcReduction="20000"/>
          </a:bodyPr>
          <a:lstStyle/>
          <a:p>
            <a:r>
              <a:rPr lang="en-US" dirty="0">
                <a:effectLst>
                  <a:outerShdw blurRad="38100" dist="38100" dir="2700000" algn="tl">
                    <a:srgbClr val="000000">
                      <a:alpha val="43137"/>
                    </a:srgbClr>
                  </a:outerShdw>
                </a:effectLst>
                <a:latin typeface="Lucida Sans" panose="020B0602030504020204" pitchFamily="34" charset="0"/>
              </a:rPr>
              <a:t>In Guatemala, we met with the local authorities on the 22 November 2021 when we presented the outputs of the workshops and requested applying the score cards at select sites. </a:t>
            </a:r>
            <a:endParaRPr lang="en-US" dirty="0" smtClean="0">
              <a:effectLst>
                <a:outerShdw blurRad="38100" dist="38100" dir="2700000" algn="tl">
                  <a:srgbClr val="000000">
                    <a:alpha val="43137"/>
                  </a:srgbClr>
                </a:outerShdw>
              </a:effectLst>
              <a:latin typeface="Lucida Sans" panose="020B0602030504020204" pitchFamily="34" charset="0"/>
            </a:endParaRPr>
          </a:p>
          <a:p>
            <a:r>
              <a:rPr lang="en-US" dirty="0" smtClean="0">
                <a:effectLst>
                  <a:outerShdw blurRad="38100" dist="38100" dir="2700000" algn="tl">
                    <a:srgbClr val="000000">
                      <a:alpha val="43137"/>
                    </a:srgbClr>
                  </a:outerShdw>
                </a:effectLst>
                <a:latin typeface="Lucida Sans" panose="020B0602030504020204" pitchFamily="34" charset="0"/>
              </a:rPr>
              <a:t>We </a:t>
            </a:r>
            <a:r>
              <a:rPr lang="en-US" dirty="0">
                <a:effectLst>
                  <a:outerShdw blurRad="38100" dist="38100" dir="2700000" algn="tl">
                    <a:srgbClr val="000000">
                      <a:alpha val="43137"/>
                    </a:srgbClr>
                  </a:outerShdw>
                </a:effectLst>
                <a:latin typeface="Lucida Sans" panose="020B0602030504020204" pitchFamily="34" charset="0"/>
              </a:rPr>
              <a:t>met again with them on the 28th April 2022 expecting to be granted permission to implement at the selected sites, however they informed us that they would provide us written feedback on the documents supplied to them in November. </a:t>
            </a:r>
            <a:endParaRPr lang="en-US" dirty="0" smtClean="0">
              <a:effectLst>
                <a:outerShdw blurRad="38100" dist="38100" dir="2700000" algn="tl">
                  <a:srgbClr val="000000">
                    <a:alpha val="43137"/>
                  </a:srgbClr>
                </a:outerShdw>
              </a:effectLst>
              <a:latin typeface="Lucida Sans" panose="020B0602030504020204" pitchFamily="34" charset="0"/>
            </a:endParaRPr>
          </a:p>
          <a:p>
            <a:r>
              <a:rPr lang="en-US" dirty="0" smtClean="0">
                <a:effectLst>
                  <a:outerShdw blurRad="38100" dist="38100" dir="2700000" algn="tl">
                    <a:srgbClr val="000000">
                      <a:alpha val="43137"/>
                    </a:srgbClr>
                  </a:outerShdw>
                </a:effectLst>
                <a:latin typeface="Lucida Sans" panose="020B0602030504020204" pitchFamily="34" charset="0"/>
              </a:rPr>
              <a:t>On </a:t>
            </a:r>
            <a:r>
              <a:rPr lang="en-US" dirty="0">
                <a:effectLst>
                  <a:outerShdw blurRad="38100" dist="38100" dir="2700000" algn="tl">
                    <a:srgbClr val="000000">
                      <a:alpha val="43137"/>
                    </a:srgbClr>
                  </a:outerShdw>
                </a:effectLst>
                <a:latin typeface="Lucida Sans" panose="020B0602030504020204" pitchFamily="34" charset="0"/>
              </a:rPr>
              <a:t>the 26th May 2022 we received a formal document listing a series of recommendations of changes to the score card and indicator sheets. </a:t>
            </a:r>
            <a:endParaRPr lang="en-US" dirty="0" smtClean="0">
              <a:effectLst>
                <a:outerShdw blurRad="38100" dist="38100" dir="2700000" algn="tl">
                  <a:srgbClr val="000000">
                    <a:alpha val="43137"/>
                  </a:srgbClr>
                </a:outerShdw>
              </a:effectLst>
              <a:latin typeface="Lucida Sans" panose="020B0602030504020204" pitchFamily="34" charset="0"/>
            </a:endParaRPr>
          </a:p>
          <a:p>
            <a:r>
              <a:rPr lang="en-US" dirty="0" smtClean="0">
                <a:effectLst>
                  <a:outerShdw blurRad="38100" dist="38100" dir="2700000" algn="tl">
                    <a:srgbClr val="000000">
                      <a:alpha val="43137"/>
                    </a:srgbClr>
                  </a:outerShdw>
                </a:effectLst>
                <a:latin typeface="Lucida Sans" panose="020B0602030504020204" pitchFamily="34" charset="0"/>
              </a:rPr>
              <a:t>This </a:t>
            </a:r>
            <a:r>
              <a:rPr lang="en-US" dirty="0">
                <a:effectLst>
                  <a:outerShdw blurRad="38100" dist="38100" dir="2700000" algn="tl">
                    <a:srgbClr val="000000">
                      <a:alpha val="43137"/>
                    </a:srgbClr>
                  </a:outerShdw>
                </a:effectLst>
                <a:latin typeface="Lucida Sans" panose="020B0602030504020204" pitchFamily="34" charset="0"/>
              </a:rPr>
              <a:t>document made some simple suggestions that we addressed and returned to them by the 10th June 2022. </a:t>
            </a:r>
            <a:endParaRPr lang="en-US" dirty="0" smtClean="0">
              <a:effectLst>
                <a:outerShdw blurRad="38100" dist="38100" dir="2700000" algn="tl">
                  <a:srgbClr val="000000">
                    <a:alpha val="43137"/>
                  </a:srgbClr>
                </a:outerShdw>
              </a:effectLst>
              <a:latin typeface="Lucida Sans" panose="020B0602030504020204" pitchFamily="34" charset="0"/>
            </a:endParaRPr>
          </a:p>
          <a:p>
            <a:r>
              <a:rPr lang="en-US" dirty="0" smtClean="0">
                <a:effectLst>
                  <a:outerShdw blurRad="38100" dist="38100" dir="2700000" algn="tl">
                    <a:srgbClr val="000000">
                      <a:alpha val="43137"/>
                    </a:srgbClr>
                  </a:outerShdw>
                </a:effectLst>
                <a:latin typeface="Lucida Sans" panose="020B0602030504020204" pitchFamily="34" charset="0"/>
              </a:rPr>
              <a:t>We </a:t>
            </a:r>
            <a:r>
              <a:rPr lang="en-US" dirty="0">
                <a:effectLst>
                  <a:outerShdw blurRad="38100" dist="38100" dir="2700000" algn="tl">
                    <a:srgbClr val="000000">
                      <a:alpha val="43137"/>
                    </a:srgbClr>
                  </a:outerShdw>
                </a:effectLst>
                <a:latin typeface="Lucida Sans" panose="020B0602030504020204" pitchFamily="34" charset="0"/>
              </a:rPr>
              <a:t>are still to hear back from them with respect to this document and regarding the implementation at the proposed sites. </a:t>
            </a:r>
          </a:p>
          <a:p>
            <a:endParaRPr lang="en-US" dirty="0">
              <a:effectLst>
                <a:outerShdw blurRad="38100" dist="38100" dir="2700000" algn="tl">
                  <a:srgbClr val="000000">
                    <a:alpha val="43137"/>
                  </a:srgbClr>
                </a:outerShdw>
              </a:effectLst>
              <a:latin typeface="Lucida Sans" panose="020B0602030504020204" pitchFamily="34" charset="0"/>
            </a:endParaRPr>
          </a:p>
          <a:p>
            <a:endParaRPr lang="en-US" dirty="0"/>
          </a:p>
        </p:txBody>
      </p:sp>
      <p:pic>
        <p:nvPicPr>
          <p:cNvPr id="4" name="Imagen 3"/>
          <p:cNvPicPr>
            <a:picLocks noChangeAspect="1"/>
          </p:cNvPicPr>
          <p:nvPr/>
        </p:nvPicPr>
        <p:blipFill>
          <a:blip r:embed="rId2"/>
          <a:stretch>
            <a:fillRect/>
          </a:stretch>
        </p:blipFill>
        <p:spPr>
          <a:xfrm>
            <a:off x="160082" y="144540"/>
            <a:ext cx="1274174" cy="2840982"/>
          </a:xfrm>
          <a:prstGeom prst="rect">
            <a:avLst/>
          </a:prstGeom>
        </p:spPr>
      </p:pic>
      <p:pic>
        <p:nvPicPr>
          <p:cNvPr id="5" name="Imagen 4"/>
          <p:cNvPicPr>
            <a:picLocks noChangeAspect="1"/>
          </p:cNvPicPr>
          <p:nvPr/>
        </p:nvPicPr>
        <p:blipFill>
          <a:blip r:embed="rId3"/>
          <a:stretch>
            <a:fillRect/>
          </a:stretch>
        </p:blipFill>
        <p:spPr>
          <a:xfrm>
            <a:off x="9719735" y="144540"/>
            <a:ext cx="2365453" cy="1133954"/>
          </a:xfrm>
          <a:prstGeom prst="rect">
            <a:avLst/>
          </a:prstGeom>
        </p:spPr>
      </p:pic>
    </p:spTree>
    <p:extLst>
      <p:ext uri="{BB962C8B-B14F-4D97-AF65-F5344CB8AC3E}">
        <p14:creationId xmlns:p14="http://schemas.microsoft.com/office/powerpoint/2010/main" val="39767969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57702" y="371037"/>
            <a:ext cx="8349251" cy="6264226"/>
          </a:xfrm>
          <a:prstGeom prst="rect">
            <a:avLst/>
          </a:prstGeom>
        </p:spPr>
      </p:pic>
      <p:pic>
        <p:nvPicPr>
          <p:cNvPr id="5" name="Imagen 4"/>
          <p:cNvPicPr>
            <a:picLocks noChangeAspect="1"/>
          </p:cNvPicPr>
          <p:nvPr/>
        </p:nvPicPr>
        <p:blipFill>
          <a:blip r:embed="rId3"/>
          <a:stretch>
            <a:fillRect/>
          </a:stretch>
        </p:blipFill>
        <p:spPr>
          <a:xfrm>
            <a:off x="183528" y="167986"/>
            <a:ext cx="1274174" cy="2840982"/>
          </a:xfrm>
          <a:prstGeom prst="rect">
            <a:avLst/>
          </a:prstGeom>
        </p:spPr>
      </p:pic>
      <p:pic>
        <p:nvPicPr>
          <p:cNvPr id="6" name="Imagen 5"/>
          <p:cNvPicPr>
            <a:picLocks noChangeAspect="1"/>
          </p:cNvPicPr>
          <p:nvPr/>
        </p:nvPicPr>
        <p:blipFill>
          <a:blip r:embed="rId4"/>
          <a:stretch>
            <a:fillRect/>
          </a:stretch>
        </p:blipFill>
        <p:spPr>
          <a:xfrm>
            <a:off x="9826547" y="0"/>
            <a:ext cx="2365453" cy="1133954"/>
          </a:xfrm>
          <a:prstGeom prst="rect">
            <a:avLst/>
          </a:prstGeom>
        </p:spPr>
      </p:pic>
    </p:spTree>
    <p:extLst>
      <p:ext uri="{BB962C8B-B14F-4D97-AF65-F5344CB8AC3E}">
        <p14:creationId xmlns:p14="http://schemas.microsoft.com/office/powerpoint/2010/main" val="3216088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795459"/>
          </a:xfrm>
        </p:spPr>
        <p:txBody>
          <a:bodyPr>
            <a:normAutofit fontScale="90000"/>
          </a:bodyPr>
          <a:lstStyle/>
          <a:p>
            <a:pPr algn="ctr"/>
            <a:r>
              <a:rPr lang="en-US" sz="3600" b="1" dirty="0">
                <a:solidFill>
                  <a:srgbClr val="FF0066"/>
                </a:solidFill>
              </a:rPr>
              <a:t>What are some of the key lessons </a:t>
            </a:r>
            <a:r>
              <a:rPr lang="en-US" sz="3600" b="1" dirty="0" smtClean="0">
                <a:solidFill>
                  <a:srgbClr val="FF0066"/>
                </a:solidFill>
              </a:rPr>
              <a:t/>
            </a:r>
            <a:br>
              <a:rPr lang="en-US" sz="3600" b="1" dirty="0" smtClean="0">
                <a:solidFill>
                  <a:srgbClr val="FF0066"/>
                </a:solidFill>
              </a:rPr>
            </a:br>
            <a:r>
              <a:rPr lang="en-US" sz="3600" b="1" dirty="0" smtClean="0">
                <a:solidFill>
                  <a:srgbClr val="FF0066"/>
                </a:solidFill>
              </a:rPr>
              <a:t>we have learned? </a:t>
            </a:r>
            <a:endParaRPr lang="en-US" sz="3600" b="1" dirty="0">
              <a:solidFill>
                <a:srgbClr val="FF0066"/>
              </a:solidFill>
            </a:endParaRPr>
          </a:p>
        </p:txBody>
      </p:sp>
      <p:sp>
        <p:nvSpPr>
          <p:cNvPr id="3" name="Marcador de contenido 2"/>
          <p:cNvSpPr>
            <a:spLocks noGrp="1"/>
          </p:cNvSpPr>
          <p:nvPr>
            <p:ph idx="1"/>
          </p:nvPr>
        </p:nvSpPr>
        <p:spPr>
          <a:xfrm>
            <a:off x="838200" y="1488832"/>
            <a:ext cx="10515600" cy="5369168"/>
          </a:xfrm>
        </p:spPr>
        <p:txBody>
          <a:bodyPr>
            <a:normAutofit fontScale="62500" lnSpcReduction="20000"/>
          </a:bodyPr>
          <a:lstStyle/>
          <a:p>
            <a:r>
              <a:rPr lang="en-US" sz="3000" dirty="0">
                <a:latin typeface="Lucida Sans" panose="020B0602030504020204" pitchFamily="34" charset="0"/>
              </a:rPr>
              <a:t>A major lesson learned is that creating a culture of accountability in healthcare in the region takes time. We may not have succeeded with everything we set ourselves to achieve, but we have made a momentous start. </a:t>
            </a:r>
            <a:endParaRPr lang="en-US" sz="3000" dirty="0" smtClean="0">
              <a:latin typeface="Lucida Sans" panose="020B0602030504020204" pitchFamily="34" charset="0"/>
            </a:endParaRPr>
          </a:p>
          <a:p>
            <a:r>
              <a:rPr lang="en-US" sz="3000" dirty="0" smtClean="0">
                <a:latin typeface="Lucida Sans" panose="020B0602030504020204" pitchFamily="34" charset="0"/>
              </a:rPr>
              <a:t>Our </a:t>
            </a:r>
            <a:r>
              <a:rPr lang="en-US" sz="3000" dirty="0">
                <a:latin typeface="Lucida Sans" panose="020B0602030504020204" pitchFamily="34" charset="0"/>
              </a:rPr>
              <a:t>Community led monitoring project in the Caribbean Basin began at a similar time that a much larger and more influential </a:t>
            </a:r>
            <a:r>
              <a:rPr lang="en-US" sz="3000" dirty="0" err="1">
                <a:latin typeface="Lucida Sans" panose="020B0602030504020204" pitchFamily="34" charset="0"/>
              </a:rPr>
              <a:t>organisation</a:t>
            </a:r>
            <a:r>
              <a:rPr lang="en-US" sz="3000" dirty="0">
                <a:latin typeface="Lucida Sans" panose="020B0602030504020204" pitchFamily="34" charset="0"/>
              </a:rPr>
              <a:t>, UNAIDS, began a regional CLM initiative. Their project was also not without challenges and got bogged down in COVID and resistance to accountability. </a:t>
            </a:r>
          </a:p>
          <a:p>
            <a:r>
              <a:rPr lang="en-US" sz="3000" dirty="0">
                <a:latin typeface="Lucida Sans" panose="020B0602030504020204" pitchFamily="34" charset="0"/>
              </a:rPr>
              <a:t>Our project introduced numerous Civil Society </a:t>
            </a:r>
            <a:r>
              <a:rPr lang="en-US" sz="3000" dirty="0" err="1">
                <a:latin typeface="Lucida Sans" panose="020B0602030504020204" pitchFamily="34" charset="0"/>
              </a:rPr>
              <a:t>Organisations</a:t>
            </a:r>
            <a:r>
              <a:rPr lang="en-US" sz="3000" dirty="0">
                <a:latin typeface="Lucida Sans" panose="020B0602030504020204" pitchFamily="34" charset="0"/>
              </a:rPr>
              <a:t>, many of them working directly with People Living With HIV, to the importance of Community Led Monitoring, and left them with powerful tools and methodologies for carrying it out effectively and at low cost. </a:t>
            </a:r>
            <a:endParaRPr lang="en-US" sz="3000" dirty="0" smtClean="0">
              <a:latin typeface="Lucida Sans" panose="020B0602030504020204" pitchFamily="34" charset="0"/>
            </a:endParaRPr>
          </a:p>
          <a:p>
            <a:r>
              <a:rPr lang="en-US" sz="3000" dirty="0" smtClean="0">
                <a:latin typeface="Lucida Sans" panose="020B0602030504020204" pitchFamily="34" charset="0"/>
              </a:rPr>
              <a:t>It </a:t>
            </a:r>
            <a:r>
              <a:rPr lang="en-US" sz="3000" dirty="0">
                <a:latin typeface="Lucida Sans" panose="020B0602030504020204" pitchFamily="34" charset="0"/>
              </a:rPr>
              <a:t>also introduced healthcare providers and duty bearers to CLM. </a:t>
            </a:r>
            <a:endParaRPr lang="en-US" sz="3000" dirty="0" smtClean="0">
              <a:latin typeface="Lucida Sans" panose="020B0602030504020204" pitchFamily="34" charset="0"/>
            </a:endParaRPr>
          </a:p>
          <a:p>
            <a:r>
              <a:rPr lang="en-US" sz="3000" dirty="0" smtClean="0">
                <a:latin typeface="Lucida Sans" panose="020B0602030504020204" pitchFamily="34" charset="0"/>
              </a:rPr>
              <a:t>Collaborating </a:t>
            </a:r>
            <a:r>
              <a:rPr lang="en-US" sz="3000" dirty="0">
                <a:latin typeface="Lucida Sans" panose="020B0602030504020204" pitchFamily="34" charset="0"/>
              </a:rPr>
              <a:t>with community groups, civil society organizations, and patients/beneficiaries and service providers has been really exciting and empowering. </a:t>
            </a:r>
            <a:endParaRPr lang="en-US" sz="3000" dirty="0" smtClean="0">
              <a:latin typeface="Lucida Sans" panose="020B0602030504020204" pitchFamily="34" charset="0"/>
            </a:endParaRPr>
          </a:p>
          <a:p>
            <a:r>
              <a:rPr lang="en-US" sz="3000" dirty="0" smtClean="0">
                <a:latin typeface="Lucida Sans" panose="020B0602030504020204" pitchFamily="34" charset="0"/>
              </a:rPr>
              <a:t>Together </a:t>
            </a:r>
            <a:r>
              <a:rPr lang="en-US" sz="3000" dirty="0">
                <a:latin typeface="Lucida Sans" panose="020B0602030504020204" pitchFamily="34" charset="0"/>
              </a:rPr>
              <a:t>we have seen how we can help inform HIV programs and assist health institutions diagnose and pinpoint persistent problems, challenges, and barriers with service uptake at the site and facility level and improve service and client outcomes. </a:t>
            </a:r>
            <a:endParaRPr lang="en-US" sz="3000" dirty="0" smtClean="0">
              <a:latin typeface="Lucida Sans" panose="020B0602030504020204" pitchFamily="34" charset="0"/>
            </a:endParaRPr>
          </a:p>
          <a:p>
            <a:r>
              <a:rPr lang="en-US" sz="3000" dirty="0" smtClean="0">
                <a:latin typeface="Lucida Sans" panose="020B0602030504020204" pitchFamily="34" charset="0"/>
              </a:rPr>
              <a:t>Most </a:t>
            </a:r>
            <a:r>
              <a:rPr lang="en-US" sz="3000" dirty="0">
                <a:latin typeface="Lucida Sans" panose="020B0602030504020204" pitchFamily="34" charset="0"/>
              </a:rPr>
              <a:t>importantly we have shown that this collaboration can identify workable solutions that overcome these barriers and ensure beneficiaries have access to these services.</a:t>
            </a:r>
          </a:p>
          <a:p>
            <a:endParaRPr lang="en-US" dirty="0"/>
          </a:p>
        </p:txBody>
      </p:sp>
      <p:pic>
        <p:nvPicPr>
          <p:cNvPr id="4" name="Imagen 3"/>
          <p:cNvPicPr>
            <a:picLocks noChangeAspect="1"/>
          </p:cNvPicPr>
          <p:nvPr/>
        </p:nvPicPr>
        <p:blipFill>
          <a:blip r:embed="rId2"/>
          <a:stretch>
            <a:fillRect/>
          </a:stretch>
        </p:blipFill>
        <p:spPr>
          <a:xfrm>
            <a:off x="201113" y="214878"/>
            <a:ext cx="1274174" cy="2840982"/>
          </a:xfrm>
          <a:prstGeom prst="rect">
            <a:avLst/>
          </a:prstGeom>
        </p:spPr>
      </p:pic>
      <p:pic>
        <p:nvPicPr>
          <p:cNvPr id="5" name="Imagen 4"/>
          <p:cNvPicPr>
            <a:picLocks noChangeAspect="1"/>
          </p:cNvPicPr>
          <p:nvPr/>
        </p:nvPicPr>
        <p:blipFill>
          <a:blip r:embed="rId3"/>
          <a:stretch>
            <a:fillRect/>
          </a:stretch>
        </p:blipFill>
        <p:spPr>
          <a:xfrm>
            <a:off x="9625434" y="214878"/>
            <a:ext cx="2365453" cy="1133954"/>
          </a:xfrm>
          <a:prstGeom prst="rect">
            <a:avLst/>
          </a:prstGeom>
        </p:spPr>
      </p:pic>
    </p:spTree>
    <p:extLst>
      <p:ext uri="{BB962C8B-B14F-4D97-AF65-F5344CB8AC3E}">
        <p14:creationId xmlns:p14="http://schemas.microsoft.com/office/powerpoint/2010/main" val="2154578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2062"/>
            <a:ext cx="10515600" cy="996462"/>
          </a:xfrm>
        </p:spPr>
        <p:txBody>
          <a:bodyPr>
            <a:normAutofit fontScale="90000"/>
          </a:bodyPr>
          <a:lstStyle/>
          <a:p>
            <a:pPr algn="ctr"/>
            <a:r>
              <a:rPr lang="en-US" sz="3600" b="1" dirty="0" smtClean="0">
                <a:solidFill>
                  <a:srgbClr val="FF0066"/>
                </a:solidFill>
              </a:rPr>
              <a:t>What are you particularly </a:t>
            </a:r>
            <a:r>
              <a:rPr lang="en-US" sz="3600" b="1" dirty="0">
                <a:solidFill>
                  <a:srgbClr val="FF0066"/>
                </a:solidFill>
              </a:rPr>
              <a:t>proud of during </a:t>
            </a:r>
            <a:r>
              <a:rPr lang="en-US" sz="3600" b="1" dirty="0" smtClean="0">
                <a:solidFill>
                  <a:srgbClr val="FF0066"/>
                </a:solidFill>
              </a:rPr>
              <a:t/>
            </a:r>
            <a:br>
              <a:rPr lang="en-US" sz="3600" b="1" dirty="0" smtClean="0">
                <a:solidFill>
                  <a:srgbClr val="FF0066"/>
                </a:solidFill>
              </a:rPr>
            </a:br>
            <a:r>
              <a:rPr lang="en-US" sz="3600" b="1" dirty="0" smtClean="0">
                <a:solidFill>
                  <a:srgbClr val="FF0066"/>
                </a:solidFill>
              </a:rPr>
              <a:t>the implementation </a:t>
            </a:r>
            <a:r>
              <a:rPr lang="en-US" sz="3600" b="1" dirty="0">
                <a:solidFill>
                  <a:srgbClr val="FF0066"/>
                </a:solidFill>
              </a:rPr>
              <a:t>period? </a:t>
            </a:r>
          </a:p>
        </p:txBody>
      </p:sp>
      <p:sp>
        <p:nvSpPr>
          <p:cNvPr id="3" name="Marcador de contenido 2"/>
          <p:cNvSpPr>
            <a:spLocks noGrp="1"/>
          </p:cNvSpPr>
          <p:nvPr>
            <p:ph idx="1"/>
          </p:nvPr>
        </p:nvSpPr>
        <p:spPr>
          <a:xfrm>
            <a:off x="838200" y="1078524"/>
            <a:ext cx="10515600" cy="5685691"/>
          </a:xfrm>
        </p:spPr>
        <p:txBody>
          <a:bodyPr>
            <a:noAutofit/>
          </a:bodyPr>
          <a:lstStyle/>
          <a:p>
            <a:r>
              <a:rPr lang="en-US" sz="2400" dirty="0">
                <a:latin typeface="Lucida Sans" panose="020B0602030504020204" pitchFamily="34" charset="0"/>
              </a:rPr>
              <a:t>One of the things that we are particularly proud about in this project is how we brought frontline service providers and users together to collectively gather quantitative and qualitative data and observations about components of HIV services, with a focus on getting input from recipients of the treatment services. </a:t>
            </a:r>
            <a:endParaRPr lang="en-US" sz="2400" dirty="0" smtClean="0">
              <a:latin typeface="Lucida Sans" panose="020B0602030504020204" pitchFamily="34" charset="0"/>
            </a:endParaRPr>
          </a:p>
          <a:p>
            <a:r>
              <a:rPr lang="en-US" sz="2400" dirty="0" smtClean="0">
                <a:latin typeface="Lucida Sans" panose="020B0602030504020204" pitchFamily="34" charset="0"/>
              </a:rPr>
              <a:t>This </a:t>
            </a:r>
            <a:r>
              <a:rPr lang="en-US" sz="2400" dirty="0">
                <a:latin typeface="Lucida Sans" panose="020B0602030504020204" pitchFamily="34" charset="0"/>
              </a:rPr>
              <a:t>was really a first for the three countries. Through the joint analysis of this data we have been able to monitor a wide range of issues, like the impact COVID-19 is having on PLWHIV, that are associated with effective and quality HIV service delivery. </a:t>
            </a:r>
            <a:endParaRPr lang="en-US" sz="2400" dirty="0" smtClean="0">
              <a:latin typeface="Lucida Sans" panose="020B0602030504020204" pitchFamily="34" charset="0"/>
            </a:endParaRPr>
          </a:p>
          <a:p>
            <a:r>
              <a:rPr lang="en-US" sz="2400" dirty="0" smtClean="0">
                <a:latin typeface="Lucida Sans" panose="020B0602030504020204" pitchFamily="34" charset="0"/>
              </a:rPr>
              <a:t>In </a:t>
            </a:r>
            <a:r>
              <a:rPr lang="en-US" sz="2400" dirty="0">
                <a:latin typeface="Lucida Sans" panose="020B0602030504020204" pitchFamily="34" charset="0"/>
              </a:rPr>
              <a:t>the Dominican Republic where we were able to complete a full cycle of the community score cards at three care and treatment sites (Centro de </a:t>
            </a:r>
            <a:r>
              <a:rPr lang="en-US" sz="2400" dirty="0" err="1">
                <a:latin typeface="Lucida Sans" panose="020B0602030504020204" pitchFamily="34" charset="0"/>
              </a:rPr>
              <a:t>Salud</a:t>
            </a:r>
            <a:r>
              <a:rPr lang="en-US" sz="2400" dirty="0">
                <a:latin typeface="Lucida Sans" panose="020B0602030504020204" pitchFamily="34" charset="0"/>
              </a:rPr>
              <a:t> Integral del COIN; Centro de </a:t>
            </a:r>
            <a:r>
              <a:rPr lang="en-US" sz="2400" dirty="0" err="1">
                <a:latin typeface="Lucida Sans" panose="020B0602030504020204" pitchFamily="34" charset="0"/>
              </a:rPr>
              <a:t>Salud</a:t>
            </a:r>
            <a:r>
              <a:rPr lang="en-US" sz="2400" dirty="0">
                <a:latin typeface="Lucida Sans" panose="020B0602030504020204" pitchFamily="34" charset="0"/>
              </a:rPr>
              <a:t> </a:t>
            </a:r>
            <a:r>
              <a:rPr lang="en-US" sz="2400" dirty="0" err="1">
                <a:latin typeface="Lucida Sans" panose="020B0602030504020204" pitchFamily="34" charset="0"/>
              </a:rPr>
              <a:t>Fundación</a:t>
            </a:r>
            <a:r>
              <a:rPr lang="en-US" sz="2400" dirty="0">
                <a:latin typeface="Lucida Sans" panose="020B0602030504020204" pitchFamily="34" charset="0"/>
              </a:rPr>
              <a:t> </a:t>
            </a:r>
            <a:r>
              <a:rPr lang="en-US" sz="2400" dirty="0" err="1">
                <a:latin typeface="Lucida Sans" panose="020B0602030504020204" pitchFamily="34" charset="0"/>
              </a:rPr>
              <a:t>Activo</a:t>
            </a:r>
            <a:r>
              <a:rPr lang="en-US" sz="2400" dirty="0">
                <a:latin typeface="Lucida Sans" panose="020B0602030504020204" pitchFamily="34" charset="0"/>
              </a:rPr>
              <a:t> 20-30, </a:t>
            </a:r>
            <a:r>
              <a:rPr lang="en-US" sz="2400" dirty="0" err="1">
                <a:latin typeface="Lucida Sans" panose="020B0602030504020204" pitchFamily="34" charset="0"/>
              </a:rPr>
              <a:t>Clínica</a:t>
            </a:r>
            <a:r>
              <a:rPr lang="en-US" sz="2400" dirty="0">
                <a:latin typeface="Lucida Sans" panose="020B0602030504020204" pitchFamily="34" charset="0"/>
              </a:rPr>
              <a:t> de la </a:t>
            </a:r>
            <a:r>
              <a:rPr lang="en-US" sz="2400" dirty="0" err="1">
                <a:latin typeface="Lucida Sans" panose="020B0602030504020204" pitchFamily="34" charset="0"/>
              </a:rPr>
              <a:t>Familia</a:t>
            </a:r>
            <a:r>
              <a:rPr lang="en-US" sz="2400" dirty="0">
                <a:latin typeface="Lucida Sans" panose="020B0602030504020204" pitchFamily="34" charset="0"/>
              </a:rPr>
              <a:t> de la </a:t>
            </a:r>
            <a:r>
              <a:rPr lang="en-US" sz="2400" dirty="0" err="1">
                <a:latin typeface="Lucida Sans" panose="020B0602030504020204" pitchFamily="34" charset="0"/>
              </a:rPr>
              <a:t>Romana</a:t>
            </a:r>
            <a:r>
              <a:rPr lang="en-US" sz="2400" dirty="0">
                <a:latin typeface="Lucida Sans" panose="020B0602030504020204" pitchFamily="34" charset="0"/>
              </a:rPr>
              <a:t>). We achieved almost six hundred persons completing the cards, ninety-three (93) healthcare professionals and five hundred (500) PLWHIV.   </a:t>
            </a:r>
            <a:endParaRPr lang="en-US" sz="2400" dirty="0" smtClean="0">
              <a:latin typeface="Lucida Sans" panose="020B0602030504020204" pitchFamily="34" charset="0"/>
            </a:endParaRPr>
          </a:p>
        </p:txBody>
      </p:sp>
      <p:pic>
        <p:nvPicPr>
          <p:cNvPr id="4" name="Imagen 3"/>
          <p:cNvPicPr>
            <a:picLocks noChangeAspect="1"/>
          </p:cNvPicPr>
          <p:nvPr/>
        </p:nvPicPr>
        <p:blipFill>
          <a:blip r:embed="rId2"/>
          <a:stretch>
            <a:fillRect/>
          </a:stretch>
        </p:blipFill>
        <p:spPr>
          <a:xfrm>
            <a:off x="201113" y="214878"/>
            <a:ext cx="1274174" cy="2840982"/>
          </a:xfrm>
          <a:prstGeom prst="rect">
            <a:avLst/>
          </a:prstGeom>
        </p:spPr>
      </p:pic>
      <p:pic>
        <p:nvPicPr>
          <p:cNvPr id="5" name="Imagen 4"/>
          <p:cNvPicPr>
            <a:picLocks noChangeAspect="1"/>
          </p:cNvPicPr>
          <p:nvPr/>
        </p:nvPicPr>
        <p:blipFill>
          <a:blip r:embed="rId3"/>
          <a:stretch>
            <a:fillRect/>
          </a:stretch>
        </p:blipFill>
        <p:spPr>
          <a:xfrm>
            <a:off x="9826547" y="13316"/>
            <a:ext cx="2365453" cy="1133954"/>
          </a:xfrm>
          <a:prstGeom prst="rect">
            <a:avLst/>
          </a:prstGeom>
        </p:spPr>
      </p:pic>
    </p:spTree>
    <p:extLst>
      <p:ext uri="{BB962C8B-B14F-4D97-AF65-F5344CB8AC3E}">
        <p14:creationId xmlns:p14="http://schemas.microsoft.com/office/powerpoint/2010/main" val="527439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2062"/>
            <a:ext cx="10515600" cy="996462"/>
          </a:xfrm>
        </p:spPr>
        <p:txBody>
          <a:bodyPr>
            <a:normAutofit fontScale="90000"/>
          </a:bodyPr>
          <a:lstStyle/>
          <a:p>
            <a:pPr algn="ctr"/>
            <a:r>
              <a:rPr lang="en-US" sz="3600" b="1" dirty="0" smtClean="0">
                <a:solidFill>
                  <a:srgbClr val="FF0066"/>
                </a:solidFill>
              </a:rPr>
              <a:t>What are you particularly </a:t>
            </a:r>
            <a:r>
              <a:rPr lang="en-US" sz="3600" b="1" dirty="0">
                <a:solidFill>
                  <a:srgbClr val="FF0066"/>
                </a:solidFill>
              </a:rPr>
              <a:t>proud of during </a:t>
            </a:r>
            <a:r>
              <a:rPr lang="en-US" sz="3600" b="1" dirty="0" smtClean="0">
                <a:solidFill>
                  <a:srgbClr val="FF0066"/>
                </a:solidFill>
              </a:rPr>
              <a:t/>
            </a:r>
            <a:br>
              <a:rPr lang="en-US" sz="3600" b="1" dirty="0" smtClean="0">
                <a:solidFill>
                  <a:srgbClr val="FF0066"/>
                </a:solidFill>
              </a:rPr>
            </a:br>
            <a:r>
              <a:rPr lang="en-US" sz="3600" b="1" dirty="0" smtClean="0">
                <a:solidFill>
                  <a:srgbClr val="FF0066"/>
                </a:solidFill>
              </a:rPr>
              <a:t>the implementation </a:t>
            </a:r>
            <a:r>
              <a:rPr lang="en-US" sz="3600" b="1" dirty="0">
                <a:solidFill>
                  <a:srgbClr val="FF0066"/>
                </a:solidFill>
              </a:rPr>
              <a:t>period? </a:t>
            </a:r>
          </a:p>
        </p:txBody>
      </p:sp>
      <p:sp>
        <p:nvSpPr>
          <p:cNvPr id="3" name="Marcador de contenido 2"/>
          <p:cNvSpPr>
            <a:spLocks noGrp="1"/>
          </p:cNvSpPr>
          <p:nvPr>
            <p:ph idx="1"/>
          </p:nvPr>
        </p:nvSpPr>
        <p:spPr>
          <a:xfrm>
            <a:off x="838200" y="1430215"/>
            <a:ext cx="10515600" cy="5334000"/>
          </a:xfrm>
        </p:spPr>
        <p:txBody>
          <a:bodyPr>
            <a:noAutofit/>
          </a:bodyPr>
          <a:lstStyle/>
          <a:p>
            <a:r>
              <a:rPr lang="en-US" sz="2400" dirty="0" smtClean="0">
                <a:latin typeface="Lucida Sans" panose="020B0602030504020204" pitchFamily="34" charset="0"/>
              </a:rPr>
              <a:t>Community </a:t>
            </a:r>
            <a:r>
              <a:rPr lang="en-US" sz="2400" dirty="0">
                <a:latin typeface="Lucida Sans" panose="020B0602030504020204" pitchFamily="34" charset="0"/>
              </a:rPr>
              <a:t>monitoring is especially important for gathering crucial information and observations regarding HIV service delivery from and about key populations and other underserved groups. </a:t>
            </a:r>
            <a:endParaRPr lang="en-US" sz="2400" dirty="0" smtClean="0">
              <a:latin typeface="Lucida Sans" panose="020B0602030504020204" pitchFamily="34" charset="0"/>
            </a:endParaRPr>
          </a:p>
          <a:p>
            <a:r>
              <a:rPr lang="en-US" sz="2400" dirty="0" smtClean="0">
                <a:latin typeface="Lucida Sans" panose="020B0602030504020204" pitchFamily="34" charset="0"/>
              </a:rPr>
              <a:t>One </a:t>
            </a:r>
            <a:r>
              <a:rPr lang="en-US" sz="2400" dirty="0">
                <a:latin typeface="Lucida Sans" panose="020B0602030504020204" pitchFamily="34" charset="0"/>
              </a:rPr>
              <a:t>of the greatest testimonies to this project’s success is that we have achieved securing the commitment of healthcare personnel and PLWHIV at all the clinics to continue with this project beyond its lifetime. </a:t>
            </a:r>
            <a:endParaRPr lang="en-US" sz="2400" dirty="0" smtClean="0">
              <a:latin typeface="Lucida Sans" panose="020B0602030504020204" pitchFamily="34" charset="0"/>
            </a:endParaRPr>
          </a:p>
          <a:p>
            <a:r>
              <a:rPr lang="en-US" sz="2400" dirty="0" smtClean="0">
                <a:latin typeface="Lucida Sans" panose="020B0602030504020204" pitchFamily="34" charset="0"/>
              </a:rPr>
              <a:t>We </a:t>
            </a:r>
            <a:r>
              <a:rPr lang="en-US" sz="2400" dirty="0">
                <a:latin typeface="Lucida Sans" panose="020B0602030504020204" pitchFamily="34" charset="0"/>
              </a:rPr>
              <a:t>have all agreed to persist, even if we have to sit it out until we receive all the necessary permissions from the local authorities, to complete this CLM </a:t>
            </a:r>
            <a:r>
              <a:rPr lang="en-US" sz="2400" dirty="0" smtClean="0">
                <a:latin typeface="Lucida Sans" panose="020B0602030504020204" pitchFamily="34" charset="0"/>
              </a:rPr>
              <a:t>program </a:t>
            </a:r>
            <a:r>
              <a:rPr lang="en-US" sz="2400" dirty="0">
                <a:latin typeface="Lucida Sans" panose="020B0602030504020204" pitchFamily="34" charset="0"/>
              </a:rPr>
              <a:t>that we are all so invested in. </a:t>
            </a:r>
            <a:endParaRPr lang="en-US" sz="2400" dirty="0" smtClean="0">
              <a:latin typeface="Lucida Sans" panose="020B0602030504020204" pitchFamily="34" charset="0"/>
            </a:endParaRPr>
          </a:p>
          <a:p>
            <a:r>
              <a:rPr lang="en-US" sz="2400" dirty="0" smtClean="0">
                <a:latin typeface="Lucida Sans" panose="020B0602030504020204" pitchFamily="34" charset="0"/>
              </a:rPr>
              <a:t>This </a:t>
            </a:r>
            <a:r>
              <a:rPr lang="en-US" sz="2400" dirty="0">
                <a:latin typeface="Lucida Sans" panose="020B0602030504020204" pitchFamily="34" charset="0"/>
              </a:rPr>
              <a:t>will give us the results of a full cycle in all three countries, and we are happy to share this with e</a:t>
            </a:r>
            <a:r>
              <a:rPr lang="en-US" sz="2400" dirty="0" smtClean="0">
                <a:latin typeface="Lucida Sans" panose="020B0602030504020204" pitchFamily="34" charset="0"/>
              </a:rPr>
              <a:t>veryone when </a:t>
            </a:r>
            <a:r>
              <a:rPr lang="en-US" sz="2400" dirty="0">
                <a:latin typeface="Lucida Sans" panose="020B0602030504020204" pitchFamily="34" charset="0"/>
              </a:rPr>
              <a:t>the due permissions come through and we can implement the score cards</a:t>
            </a:r>
          </a:p>
        </p:txBody>
      </p:sp>
      <p:pic>
        <p:nvPicPr>
          <p:cNvPr id="4" name="Imagen 3"/>
          <p:cNvPicPr>
            <a:picLocks noChangeAspect="1"/>
          </p:cNvPicPr>
          <p:nvPr/>
        </p:nvPicPr>
        <p:blipFill>
          <a:blip r:embed="rId2"/>
          <a:stretch>
            <a:fillRect/>
          </a:stretch>
        </p:blipFill>
        <p:spPr>
          <a:xfrm>
            <a:off x="201113" y="214878"/>
            <a:ext cx="1274174" cy="2840982"/>
          </a:xfrm>
          <a:prstGeom prst="rect">
            <a:avLst/>
          </a:prstGeom>
        </p:spPr>
      </p:pic>
      <p:pic>
        <p:nvPicPr>
          <p:cNvPr id="5" name="Imagen 4"/>
          <p:cNvPicPr>
            <a:picLocks noChangeAspect="1"/>
          </p:cNvPicPr>
          <p:nvPr/>
        </p:nvPicPr>
        <p:blipFill>
          <a:blip r:embed="rId3"/>
          <a:stretch>
            <a:fillRect/>
          </a:stretch>
        </p:blipFill>
        <p:spPr>
          <a:xfrm>
            <a:off x="9826547" y="13316"/>
            <a:ext cx="2365453" cy="1133954"/>
          </a:xfrm>
          <a:prstGeom prst="rect">
            <a:avLst/>
          </a:prstGeom>
        </p:spPr>
      </p:pic>
    </p:spTree>
    <p:extLst>
      <p:ext uri="{BB962C8B-B14F-4D97-AF65-F5344CB8AC3E}">
        <p14:creationId xmlns:p14="http://schemas.microsoft.com/office/powerpoint/2010/main" val="1496763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15395" y="71657"/>
            <a:ext cx="10313898" cy="6786343"/>
          </a:xfrm>
          <a:prstGeom prst="rect">
            <a:avLst/>
          </a:prstGeom>
        </p:spPr>
      </p:pic>
    </p:spTree>
    <p:extLst>
      <p:ext uri="{BB962C8B-B14F-4D97-AF65-F5344CB8AC3E}">
        <p14:creationId xmlns:p14="http://schemas.microsoft.com/office/powerpoint/2010/main" val="2819050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a:blip r:embed="rId2" cstate="hqprint">
            <a:extLst>
              <a:ext uri="{28A0092B-C50C-407E-A947-70E740481C1C}">
                <a14:useLocalDpi xmlns:a14="http://schemas.microsoft.com/office/drawing/2010/main" val="0"/>
              </a:ext>
            </a:extLst>
          </a:blip>
          <a:stretch>
            <a:fillRect/>
          </a:stretch>
        </p:blipFill>
        <p:spPr>
          <a:xfrm>
            <a:off x="109146" y="114667"/>
            <a:ext cx="1274177" cy="2840624"/>
          </a:xfrm>
          <a:prstGeom prst="rect">
            <a:avLst/>
          </a:prstGeom>
        </p:spPr>
      </p:pic>
      <p:pic>
        <p:nvPicPr>
          <p:cNvPr id="6" name="Imagen 5"/>
          <p:cNvPicPr>
            <a:picLocks noChangeAspect="1"/>
          </p:cNvPicPr>
          <p:nvPr/>
        </p:nvPicPr>
        <p:blipFill>
          <a:blip r:embed="rId3"/>
          <a:stretch>
            <a:fillRect/>
          </a:stretch>
        </p:blipFill>
        <p:spPr>
          <a:xfrm>
            <a:off x="9543889" y="114667"/>
            <a:ext cx="2365453" cy="1133954"/>
          </a:xfrm>
          <a:prstGeom prst="rect">
            <a:avLst/>
          </a:prstGeom>
        </p:spPr>
      </p:pic>
      <p:sp>
        <p:nvSpPr>
          <p:cNvPr id="7" name="Título 6"/>
          <p:cNvSpPr>
            <a:spLocks noGrp="1"/>
          </p:cNvSpPr>
          <p:nvPr>
            <p:ph type="title"/>
          </p:nvPr>
        </p:nvSpPr>
        <p:spPr/>
        <p:txBody>
          <a:bodyPr/>
          <a:lstStyle/>
          <a:p>
            <a:pPr algn="ctr"/>
            <a:r>
              <a:rPr lang="en-US" dirty="0" smtClean="0">
                <a:latin typeface="Lucida Sans" panose="020B0602030504020204" pitchFamily="34" charset="0"/>
              </a:rPr>
              <a:t> </a:t>
            </a:r>
            <a:r>
              <a:rPr lang="en-US" b="1" dirty="0" smtClean="0">
                <a:solidFill>
                  <a:srgbClr val="FF0066"/>
                </a:solidFill>
                <a:latin typeface="Lucida Sans" panose="020B0602030504020204" pitchFamily="34" charset="0"/>
              </a:rPr>
              <a:t>Objectives</a:t>
            </a:r>
            <a:endParaRPr lang="en-US" b="1" dirty="0">
              <a:solidFill>
                <a:srgbClr val="FF0066"/>
              </a:solidFill>
              <a:latin typeface="Lucida Sans" panose="020B0602030504020204" pitchFamily="34" charset="0"/>
            </a:endParaRPr>
          </a:p>
        </p:txBody>
      </p:sp>
      <p:sp>
        <p:nvSpPr>
          <p:cNvPr id="8" name="Marcador de contenido 7"/>
          <p:cNvSpPr>
            <a:spLocks noGrp="1"/>
          </p:cNvSpPr>
          <p:nvPr>
            <p:ph idx="1"/>
          </p:nvPr>
        </p:nvSpPr>
        <p:spPr/>
        <p:txBody>
          <a:bodyPr/>
          <a:lstStyle/>
          <a:p>
            <a:pPr marL="514350" indent="-514350">
              <a:buFont typeface="+mj-lt"/>
              <a:buAutoNum type="arabicPeriod"/>
            </a:pPr>
            <a:r>
              <a:rPr lang="en-US" dirty="0" smtClean="0">
                <a:latin typeface="Lucida Sans" panose="020B0602030504020204" pitchFamily="34" charset="0"/>
              </a:rPr>
              <a:t>To </a:t>
            </a:r>
            <a:r>
              <a:rPr lang="en-US" dirty="0">
                <a:latin typeface="Lucida Sans" panose="020B0602030504020204" pitchFamily="34" charset="0"/>
              </a:rPr>
              <a:t>monitor prevention and health challenges facing service providers and empower Key Populations to lead in resolving the challenges through engagement with relevant stakeholders.</a:t>
            </a:r>
          </a:p>
          <a:p>
            <a:pPr marL="514350" indent="-514350">
              <a:buFont typeface="+mj-lt"/>
              <a:buAutoNum type="arabicPeriod"/>
            </a:pPr>
            <a:r>
              <a:rPr lang="en-US" dirty="0" smtClean="0">
                <a:latin typeface="Lucida Sans" panose="020B0602030504020204" pitchFamily="34" charset="0"/>
              </a:rPr>
              <a:t>To </a:t>
            </a:r>
            <a:r>
              <a:rPr lang="en-US" dirty="0">
                <a:latin typeface="Lucida Sans" panose="020B0602030504020204" pitchFamily="34" charset="0"/>
              </a:rPr>
              <a:t>ensure Key Population groups are actively engaged in monitoring and offering solutions to health and HIV related advocacy issues affecting </a:t>
            </a:r>
            <a:r>
              <a:rPr lang="en-US" dirty="0" smtClean="0">
                <a:latin typeface="Lucida Sans" panose="020B0602030504020204" pitchFamily="34" charset="0"/>
              </a:rPr>
              <a:t>their </a:t>
            </a:r>
            <a:r>
              <a:rPr lang="en-US" dirty="0">
                <a:latin typeface="Lucida Sans" panose="020B0602030504020204" pitchFamily="34" charset="0"/>
              </a:rPr>
              <a:t>health challenges. </a:t>
            </a:r>
          </a:p>
          <a:p>
            <a:pPr marL="514350" indent="-514350">
              <a:buFont typeface="+mj-lt"/>
              <a:buAutoNum type="arabicPeriod"/>
            </a:pPr>
            <a:r>
              <a:rPr lang="en-US" dirty="0" smtClean="0">
                <a:latin typeface="Lucida Sans" panose="020B0602030504020204" pitchFamily="34" charset="0"/>
              </a:rPr>
              <a:t>To </a:t>
            </a:r>
            <a:r>
              <a:rPr lang="en-US" dirty="0">
                <a:latin typeface="Lucida Sans" panose="020B0602030504020204" pitchFamily="34" charset="0"/>
              </a:rPr>
              <a:t>advocate for improvement in access to quality HIV </a:t>
            </a:r>
            <a:r>
              <a:rPr lang="en-US" dirty="0" smtClean="0">
                <a:latin typeface="Lucida Sans" panose="020B0602030504020204" pitchFamily="34" charset="0"/>
              </a:rPr>
              <a:t>Health </a:t>
            </a:r>
            <a:r>
              <a:rPr lang="en-US" dirty="0">
                <a:latin typeface="Lucida Sans" panose="020B0602030504020204" pitchFamily="34" charset="0"/>
              </a:rPr>
              <a:t>services for key populations.</a:t>
            </a:r>
          </a:p>
          <a:p>
            <a:endParaRPr lang="en-US" dirty="0"/>
          </a:p>
        </p:txBody>
      </p:sp>
    </p:spTree>
    <p:extLst>
      <p:ext uri="{BB962C8B-B14F-4D97-AF65-F5344CB8AC3E}">
        <p14:creationId xmlns:p14="http://schemas.microsoft.com/office/powerpoint/2010/main" val="2224384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98584"/>
            <a:ext cx="10515600" cy="1008185"/>
          </a:xfrm>
        </p:spPr>
        <p:txBody>
          <a:bodyPr/>
          <a:lstStyle/>
          <a:p>
            <a:pPr algn="ctr"/>
            <a:r>
              <a:rPr lang="en-US" dirty="0" smtClean="0">
                <a:solidFill>
                  <a:srgbClr val="FF0066"/>
                </a:solidFill>
                <a:latin typeface="Lucida Sans" panose="020B0602030504020204" pitchFamily="34" charset="0"/>
              </a:rPr>
              <a:t>Activities</a:t>
            </a:r>
            <a:r>
              <a:rPr lang="en-US" dirty="0" smtClean="0">
                <a:latin typeface="Lucida Sans" panose="020B0602030504020204" pitchFamily="34" charset="0"/>
              </a:rPr>
              <a:t> </a:t>
            </a:r>
            <a:endParaRPr lang="en-US" dirty="0">
              <a:latin typeface="Lucida Sans" panose="020B0602030504020204" pitchFamily="34" charset="0"/>
            </a:endParaRPr>
          </a:p>
        </p:txBody>
      </p:sp>
      <p:sp>
        <p:nvSpPr>
          <p:cNvPr id="3" name="Marcador de contenido 2"/>
          <p:cNvSpPr>
            <a:spLocks noGrp="1"/>
          </p:cNvSpPr>
          <p:nvPr>
            <p:ph idx="1"/>
          </p:nvPr>
        </p:nvSpPr>
        <p:spPr>
          <a:xfrm>
            <a:off x="838200" y="1512277"/>
            <a:ext cx="10515600" cy="5029200"/>
          </a:xfrm>
        </p:spPr>
        <p:txBody>
          <a:bodyPr>
            <a:normAutofit fontScale="25000" lnSpcReduction="20000"/>
          </a:bodyPr>
          <a:lstStyle/>
          <a:p>
            <a:pPr marL="0" indent="0">
              <a:buNone/>
            </a:pPr>
            <a:r>
              <a:rPr lang="en-US" sz="8000" b="1" dirty="0" smtClean="0">
                <a:solidFill>
                  <a:srgbClr val="FF0066"/>
                </a:solidFill>
                <a:latin typeface="Lucida Sans" panose="020B0602030504020204" pitchFamily="34" charset="0"/>
              </a:rPr>
              <a:t>A1</a:t>
            </a:r>
            <a:r>
              <a:rPr lang="en-US" sz="8000" b="1" dirty="0">
                <a:solidFill>
                  <a:srgbClr val="FF0066"/>
                </a:solidFill>
                <a:latin typeface="Lucida Sans" panose="020B0602030504020204" pitchFamily="34" charset="0"/>
              </a:rPr>
              <a:t>: Planning for the establishment of a Community Score Card monitoring system. </a:t>
            </a:r>
            <a:r>
              <a:rPr lang="en-US" sz="8000" dirty="0" smtClean="0">
                <a:latin typeface="Lucida Sans" panose="020B0602030504020204" pitchFamily="34" charset="0"/>
              </a:rPr>
              <a:t>Included </a:t>
            </a:r>
            <a:r>
              <a:rPr lang="en-US" sz="8000" dirty="0">
                <a:latin typeface="Lucida Sans" panose="020B0602030504020204" pitchFamily="34" charset="0"/>
              </a:rPr>
              <a:t>conducting a literature review, assessing entitlement gaps, training Community Scorecard facilitators, and securing cooperation of all participating parties.</a:t>
            </a:r>
          </a:p>
          <a:p>
            <a:pPr marL="0" indent="0">
              <a:buNone/>
            </a:pPr>
            <a:r>
              <a:rPr lang="en-US" sz="8000" b="1" dirty="0" smtClean="0">
                <a:solidFill>
                  <a:srgbClr val="FF0066"/>
                </a:solidFill>
                <a:latin typeface="Lucida Sans" panose="020B0602030504020204" pitchFamily="34" charset="0"/>
              </a:rPr>
              <a:t>A 2: Country workshop to develop the Score Card with community groups </a:t>
            </a:r>
            <a:r>
              <a:rPr lang="en-US" sz="8000" dirty="0" smtClean="0">
                <a:latin typeface="Lucida Sans" panose="020B0602030504020204" pitchFamily="34" charset="0"/>
              </a:rPr>
              <a:t>including</a:t>
            </a:r>
            <a:r>
              <a:rPr lang="en-US" sz="8000" b="1" dirty="0" smtClean="0">
                <a:latin typeface="Lucida Sans" panose="020B0602030504020204" pitchFamily="34" charset="0"/>
              </a:rPr>
              <a:t> </a:t>
            </a:r>
            <a:r>
              <a:rPr lang="en-US" sz="8000" dirty="0" smtClean="0">
                <a:latin typeface="Lucida Sans" panose="020B0602030504020204" pitchFamily="34" charset="0"/>
              </a:rPr>
              <a:t>MSM, </a:t>
            </a:r>
            <a:r>
              <a:rPr lang="en-US" sz="8000" dirty="0" smtClean="0">
                <a:latin typeface="Lucida Sans" panose="020B0602030504020204" pitchFamily="34" charset="0"/>
              </a:rPr>
              <a:t>TW</a:t>
            </a:r>
            <a:r>
              <a:rPr lang="en-US" sz="8000" dirty="0" smtClean="0">
                <a:latin typeface="Lucida Sans" panose="020B0602030504020204" pitchFamily="34" charset="0"/>
              </a:rPr>
              <a:t>, </a:t>
            </a:r>
            <a:r>
              <a:rPr lang="en-US" sz="8000" dirty="0" smtClean="0">
                <a:latin typeface="Lucida Sans" panose="020B0602030504020204" pitchFamily="34" charset="0"/>
              </a:rPr>
              <a:t>and </a:t>
            </a:r>
            <a:r>
              <a:rPr lang="en-US" sz="8000" dirty="0" smtClean="0">
                <a:latin typeface="Lucida Sans" panose="020B0602030504020204" pitchFamily="34" charset="0"/>
              </a:rPr>
              <a:t>SW</a:t>
            </a:r>
            <a:r>
              <a:rPr lang="en-US" sz="8000" dirty="0" smtClean="0">
                <a:latin typeface="Lucida Sans" panose="020B0602030504020204" pitchFamily="34" charset="0"/>
              </a:rPr>
              <a:t>. </a:t>
            </a:r>
            <a:r>
              <a:rPr lang="en-US" sz="8000" dirty="0" smtClean="0">
                <a:latin typeface="Lucida Sans" panose="020B0602030504020204" pitchFamily="34" charset="0"/>
              </a:rPr>
              <a:t>Workshop in each country d</a:t>
            </a:r>
            <a:r>
              <a:rPr lang="en-US" sz="8000" dirty="0" smtClean="0">
                <a:latin typeface="Lucida Sans" panose="020B0602030504020204" pitchFamily="34" charset="0"/>
              </a:rPr>
              <a:t>etermined </a:t>
            </a:r>
            <a:r>
              <a:rPr lang="en-US" sz="8000" dirty="0">
                <a:latin typeface="Lucida Sans" panose="020B0602030504020204" pitchFamily="34" charset="0"/>
              </a:rPr>
              <a:t>the existing barriers to the delivery of quality services </a:t>
            </a:r>
            <a:r>
              <a:rPr lang="en-US" sz="8000" dirty="0" smtClean="0">
                <a:latin typeface="Lucida Sans" panose="020B0602030504020204" pitchFamily="34" charset="0"/>
              </a:rPr>
              <a:t>to KPs. </a:t>
            </a:r>
            <a:endParaRPr lang="en-US" sz="8000" dirty="0">
              <a:latin typeface="Lucida Sans" panose="020B0602030504020204" pitchFamily="34" charset="0"/>
            </a:endParaRPr>
          </a:p>
          <a:p>
            <a:pPr marL="0" indent="0">
              <a:buNone/>
            </a:pPr>
            <a:r>
              <a:rPr lang="en-US" sz="8000" dirty="0" smtClean="0">
                <a:latin typeface="Lucida Sans" panose="020B0602030504020204" pitchFamily="34" charset="0"/>
              </a:rPr>
              <a:t>I</a:t>
            </a:r>
            <a:r>
              <a:rPr lang="en-US" sz="8000" dirty="0" smtClean="0">
                <a:latin typeface="Lucida Sans" panose="020B0602030504020204" pitchFamily="34" charset="0"/>
              </a:rPr>
              <a:t>ncluded </a:t>
            </a:r>
            <a:r>
              <a:rPr lang="en-US" sz="8000" dirty="0">
                <a:latin typeface="Lucida Sans" panose="020B0602030504020204" pitchFamily="34" charset="0"/>
              </a:rPr>
              <a:t>group </a:t>
            </a:r>
            <a:r>
              <a:rPr lang="en-US" sz="8000" dirty="0" smtClean="0">
                <a:latin typeface="Lucida Sans" panose="020B0602030504020204" pitchFamily="34" charset="0"/>
              </a:rPr>
              <a:t>sessions </a:t>
            </a:r>
            <a:r>
              <a:rPr lang="en-US" sz="8000" dirty="0">
                <a:latin typeface="Lucida Sans" panose="020B0602030504020204" pitchFamily="34" charset="0"/>
              </a:rPr>
              <a:t>with community groups </a:t>
            </a:r>
            <a:r>
              <a:rPr lang="en-US" sz="8000" dirty="0" smtClean="0">
                <a:latin typeface="Lucida Sans" panose="020B0602030504020204" pitchFamily="34" charset="0"/>
              </a:rPr>
              <a:t>to </a:t>
            </a:r>
            <a:r>
              <a:rPr lang="en-US" sz="8000" dirty="0">
                <a:latin typeface="Lucida Sans" panose="020B0602030504020204" pitchFamily="34" charset="0"/>
              </a:rPr>
              <a:t>identify and prioritize issues (e.g. service access, utilization, and quality provision), and the clustering of similar issues to create the Score Card </a:t>
            </a:r>
            <a:r>
              <a:rPr lang="en-US" sz="8000" dirty="0" smtClean="0">
                <a:latin typeface="Lucida Sans" panose="020B0602030504020204" pitchFamily="34" charset="0"/>
              </a:rPr>
              <a:t>indicators. </a:t>
            </a:r>
            <a:endParaRPr lang="en-US" sz="8000" dirty="0" smtClean="0">
              <a:latin typeface="Lucida Sans" panose="020B0602030504020204" pitchFamily="34" charset="0"/>
            </a:endParaRPr>
          </a:p>
          <a:p>
            <a:pPr marL="0" indent="0">
              <a:buNone/>
            </a:pPr>
            <a:r>
              <a:rPr lang="en-US" sz="8000" dirty="0" smtClean="0">
                <a:latin typeface="Lucida Sans" panose="020B0602030504020204" pitchFamily="34" charset="0"/>
              </a:rPr>
              <a:t>Communities scored each </a:t>
            </a:r>
            <a:r>
              <a:rPr lang="en-US" sz="8000" dirty="0" smtClean="0">
                <a:latin typeface="Lucida Sans" panose="020B0602030504020204" pitchFamily="34" charset="0"/>
              </a:rPr>
              <a:t>issue identified </a:t>
            </a:r>
            <a:r>
              <a:rPr lang="en-US" sz="8000" dirty="0" smtClean="0">
                <a:latin typeface="Lucida Sans" panose="020B0602030504020204" pitchFamily="34" charset="0"/>
              </a:rPr>
              <a:t>and listed reasons for the score and generated suggestions for improvement. The Score cards were then consolidated across the different community groups providing us with country and regional score card criteria. </a:t>
            </a:r>
          </a:p>
          <a:p>
            <a:pPr marL="0" indent="0">
              <a:buNone/>
            </a:pPr>
            <a:r>
              <a:rPr lang="en-US" sz="8000" b="1" dirty="0" smtClean="0">
                <a:solidFill>
                  <a:srgbClr val="FF0066"/>
                </a:solidFill>
                <a:latin typeface="Lucida Sans" panose="020B0602030504020204" pitchFamily="34" charset="0"/>
              </a:rPr>
              <a:t>A 3: Country workshop to develop the Score Card with service providers. </a:t>
            </a:r>
          </a:p>
          <a:p>
            <a:pPr marL="0" indent="0">
              <a:buNone/>
            </a:pPr>
            <a:r>
              <a:rPr lang="en-US" sz="8000" dirty="0" smtClean="0">
                <a:latin typeface="Lucida Sans" panose="020B0602030504020204" pitchFamily="34" charset="0"/>
              </a:rPr>
              <a:t>The service providers essentially went through the same process as the Key Population groups, outlined above. They developed auto-evaluation cards.</a:t>
            </a:r>
          </a:p>
          <a:p>
            <a:endParaRPr lang="en-US" dirty="0"/>
          </a:p>
        </p:txBody>
      </p:sp>
      <p:pic>
        <p:nvPicPr>
          <p:cNvPr id="4" name="Imagen 3"/>
          <p:cNvPicPr>
            <a:picLocks noChangeAspect="1"/>
          </p:cNvPicPr>
          <p:nvPr/>
        </p:nvPicPr>
        <p:blipFill>
          <a:blip r:embed="rId2"/>
          <a:stretch>
            <a:fillRect/>
          </a:stretch>
        </p:blipFill>
        <p:spPr>
          <a:xfrm>
            <a:off x="201113" y="152400"/>
            <a:ext cx="1274174" cy="2840982"/>
          </a:xfrm>
          <a:prstGeom prst="rect">
            <a:avLst/>
          </a:prstGeom>
        </p:spPr>
      </p:pic>
      <p:pic>
        <p:nvPicPr>
          <p:cNvPr id="5" name="Imagen 4"/>
          <p:cNvPicPr>
            <a:picLocks noChangeAspect="1"/>
          </p:cNvPicPr>
          <p:nvPr/>
        </p:nvPicPr>
        <p:blipFill>
          <a:blip r:embed="rId3"/>
          <a:stretch>
            <a:fillRect/>
          </a:stretch>
        </p:blipFill>
        <p:spPr>
          <a:xfrm>
            <a:off x="9625434" y="82062"/>
            <a:ext cx="2365453" cy="1133954"/>
          </a:xfrm>
          <a:prstGeom prst="rect">
            <a:avLst/>
          </a:prstGeom>
        </p:spPr>
      </p:pic>
    </p:spTree>
    <p:extLst>
      <p:ext uri="{BB962C8B-B14F-4D97-AF65-F5344CB8AC3E}">
        <p14:creationId xmlns:p14="http://schemas.microsoft.com/office/powerpoint/2010/main" val="2258162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73269" y="702389"/>
            <a:ext cx="8204485" cy="6155611"/>
          </a:xfrm>
          <a:prstGeom prst="rect">
            <a:avLst/>
          </a:prstGeom>
        </p:spPr>
      </p:pic>
      <p:pic>
        <p:nvPicPr>
          <p:cNvPr id="5" name="Imagen 4"/>
          <p:cNvPicPr>
            <a:picLocks noChangeAspect="1"/>
          </p:cNvPicPr>
          <p:nvPr/>
        </p:nvPicPr>
        <p:blipFill>
          <a:blip r:embed="rId3"/>
          <a:stretch>
            <a:fillRect/>
          </a:stretch>
        </p:blipFill>
        <p:spPr>
          <a:xfrm>
            <a:off x="201113" y="152400"/>
            <a:ext cx="1274174" cy="2840982"/>
          </a:xfrm>
          <a:prstGeom prst="rect">
            <a:avLst/>
          </a:prstGeom>
        </p:spPr>
      </p:pic>
      <p:pic>
        <p:nvPicPr>
          <p:cNvPr id="6" name="Imagen 5"/>
          <p:cNvPicPr>
            <a:picLocks noChangeAspect="1"/>
          </p:cNvPicPr>
          <p:nvPr/>
        </p:nvPicPr>
        <p:blipFill>
          <a:blip r:embed="rId4"/>
          <a:stretch>
            <a:fillRect/>
          </a:stretch>
        </p:blipFill>
        <p:spPr>
          <a:xfrm>
            <a:off x="9660603" y="152400"/>
            <a:ext cx="2365453" cy="1133954"/>
          </a:xfrm>
          <a:prstGeom prst="rect">
            <a:avLst/>
          </a:prstGeom>
        </p:spPr>
      </p:pic>
    </p:spTree>
    <p:extLst>
      <p:ext uri="{BB962C8B-B14F-4D97-AF65-F5344CB8AC3E}">
        <p14:creationId xmlns:p14="http://schemas.microsoft.com/office/powerpoint/2010/main" val="3750773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7986"/>
            <a:ext cx="10515600" cy="722968"/>
          </a:xfrm>
        </p:spPr>
        <p:txBody>
          <a:bodyPr>
            <a:normAutofit/>
          </a:bodyPr>
          <a:lstStyle/>
          <a:p>
            <a:pPr algn="ctr"/>
            <a:r>
              <a:rPr lang="en-US" dirty="0">
                <a:solidFill>
                  <a:srgbClr val="FF0066"/>
                </a:solidFill>
                <a:latin typeface="Lucida Sans" panose="020B0602030504020204" pitchFamily="34" charset="0"/>
              </a:rPr>
              <a:t>Activities</a:t>
            </a:r>
            <a:endParaRPr lang="en-US" dirty="0"/>
          </a:p>
        </p:txBody>
      </p:sp>
      <p:sp>
        <p:nvSpPr>
          <p:cNvPr id="3" name="Marcador de contenido 2"/>
          <p:cNvSpPr>
            <a:spLocks noGrp="1"/>
          </p:cNvSpPr>
          <p:nvPr>
            <p:ph idx="1"/>
          </p:nvPr>
        </p:nvSpPr>
        <p:spPr>
          <a:xfrm>
            <a:off x="838200" y="1031632"/>
            <a:ext cx="11072446" cy="5650522"/>
          </a:xfrm>
        </p:spPr>
        <p:txBody>
          <a:bodyPr>
            <a:normAutofit fontScale="55000" lnSpcReduction="20000"/>
          </a:bodyPr>
          <a:lstStyle/>
          <a:p>
            <a:pPr marL="0" indent="0">
              <a:buNone/>
            </a:pPr>
            <a:r>
              <a:rPr lang="en-US" sz="3300" b="1" dirty="0" smtClean="0">
                <a:solidFill>
                  <a:srgbClr val="FF0066"/>
                </a:solidFill>
                <a:latin typeface="Lucida Sans" panose="020B0602030504020204" pitchFamily="34" charset="0"/>
              </a:rPr>
              <a:t>A </a:t>
            </a:r>
            <a:r>
              <a:rPr lang="en-US" sz="3300" b="1" dirty="0">
                <a:solidFill>
                  <a:srgbClr val="FF0066"/>
                </a:solidFill>
                <a:latin typeface="Lucida Sans" panose="020B0602030504020204" pitchFamily="34" charset="0"/>
              </a:rPr>
              <a:t>4: Conduct the Scorecard Interface Meeting and develop an action plan. </a:t>
            </a:r>
            <a:endParaRPr lang="en-US" sz="3300" b="1" dirty="0" smtClean="0">
              <a:solidFill>
                <a:srgbClr val="FF0066"/>
              </a:solidFill>
              <a:latin typeface="Lucida Sans" panose="020B0602030504020204" pitchFamily="34" charset="0"/>
            </a:endParaRPr>
          </a:p>
          <a:p>
            <a:r>
              <a:rPr lang="en-US" sz="3300" dirty="0" smtClean="0">
                <a:latin typeface="Lucida Sans" panose="020B0602030504020204" pitchFamily="34" charset="0"/>
              </a:rPr>
              <a:t>This involved PLHIV and </a:t>
            </a:r>
            <a:r>
              <a:rPr lang="en-US" sz="3300" dirty="0">
                <a:latin typeface="Lucida Sans" panose="020B0602030504020204" pitchFamily="34" charset="0"/>
              </a:rPr>
              <a:t>state-based service providers, government staff and additional </a:t>
            </a:r>
            <a:r>
              <a:rPr lang="en-US" sz="3300" dirty="0" smtClean="0">
                <a:latin typeface="Lucida Sans" panose="020B0602030504020204" pitchFamily="34" charset="0"/>
              </a:rPr>
              <a:t>duty bearers coming </a:t>
            </a:r>
            <a:r>
              <a:rPr lang="en-US" sz="3300" dirty="0">
                <a:latin typeface="Lucida Sans" panose="020B0602030504020204" pitchFamily="34" charset="0"/>
              </a:rPr>
              <a:t>together to share and discuss the Score Cards and to develop a joint action plan. </a:t>
            </a:r>
            <a:endParaRPr lang="en-US" sz="3300" dirty="0" smtClean="0">
              <a:latin typeface="Lucida Sans" panose="020B0602030504020204" pitchFamily="34" charset="0"/>
            </a:endParaRPr>
          </a:p>
          <a:p>
            <a:r>
              <a:rPr lang="en-US" sz="3300" dirty="0" smtClean="0">
                <a:latin typeface="Lucida Sans" panose="020B0602030504020204" pitchFamily="34" charset="0"/>
              </a:rPr>
              <a:t>Based </a:t>
            </a:r>
            <a:r>
              <a:rPr lang="en-US" sz="3300" dirty="0">
                <a:latin typeface="Lucida Sans" panose="020B0602030504020204" pitchFamily="34" charset="0"/>
              </a:rPr>
              <a:t>on the scores, participants </a:t>
            </a:r>
            <a:r>
              <a:rPr lang="en-US" sz="3300" dirty="0" smtClean="0">
                <a:latin typeface="Lucida Sans" panose="020B0602030504020204" pitchFamily="34" charset="0"/>
              </a:rPr>
              <a:t>collaboratively prioritized </a:t>
            </a:r>
            <a:r>
              <a:rPr lang="en-US" sz="3300" dirty="0">
                <a:latin typeface="Lucida Sans" panose="020B0602030504020204" pitchFamily="34" charset="0"/>
              </a:rPr>
              <a:t>and </a:t>
            </a:r>
            <a:r>
              <a:rPr lang="en-US" sz="3300" dirty="0" smtClean="0">
                <a:latin typeface="Lucida Sans" panose="020B0602030504020204" pitchFamily="34" charset="0"/>
              </a:rPr>
              <a:t>identified </a:t>
            </a:r>
            <a:r>
              <a:rPr lang="en-US" sz="3300" dirty="0">
                <a:latin typeface="Lucida Sans" panose="020B0602030504020204" pitchFamily="34" charset="0"/>
              </a:rPr>
              <a:t>actions to address. </a:t>
            </a:r>
            <a:endParaRPr lang="en-US" sz="3300" dirty="0" smtClean="0">
              <a:latin typeface="Lucida Sans" panose="020B0602030504020204" pitchFamily="34" charset="0"/>
            </a:endParaRPr>
          </a:p>
          <a:p>
            <a:r>
              <a:rPr lang="en-US" sz="3300" dirty="0" smtClean="0">
                <a:latin typeface="Lucida Sans" panose="020B0602030504020204" pitchFamily="34" charset="0"/>
              </a:rPr>
              <a:t>A </a:t>
            </a:r>
            <a:r>
              <a:rPr lang="en-US" sz="3300" dirty="0">
                <a:latin typeface="Lucida Sans" panose="020B0602030504020204" pitchFamily="34" charset="0"/>
              </a:rPr>
              <a:t>dashboard </a:t>
            </a:r>
            <a:r>
              <a:rPr lang="en-US" sz="3300" dirty="0" smtClean="0">
                <a:latin typeface="Lucida Sans" panose="020B0602030504020204" pitchFamily="34" charset="0"/>
              </a:rPr>
              <a:t>was </a:t>
            </a:r>
            <a:r>
              <a:rPr lang="en-US" sz="3300" dirty="0">
                <a:latin typeface="Lucida Sans" panose="020B0602030504020204" pitchFamily="34" charset="0"/>
              </a:rPr>
              <a:t>developed to allow stakeholders to easily access, analyze, and report scorecard data. </a:t>
            </a:r>
            <a:endParaRPr lang="en-US" sz="3300" dirty="0" smtClean="0">
              <a:latin typeface="Lucida Sans" panose="020B0602030504020204" pitchFamily="34" charset="0"/>
            </a:endParaRPr>
          </a:p>
          <a:p>
            <a:r>
              <a:rPr lang="en-US" sz="3300" dirty="0" smtClean="0">
                <a:latin typeface="Lucida Sans" panose="020B0602030504020204" pitchFamily="34" charset="0"/>
              </a:rPr>
              <a:t>Weak </a:t>
            </a:r>
            <a:r>
              <a:rPr lang="en-US" sz="3300" dirty="0">
                <a:latin typeface="Lucida Sans" panose="020B0602030504020204" pitchFamily="34" charset="0"/>
              </a:rPr>
              <a:t>performing services providers </a:t>
            </a:r>
            <a:r>
              <a:rPr lang="en-US" sz="3300" dirty="0" smtClean="0">
                <a:latin typeface="Lucida Sans" panose="020B0602030504020204" pitchFamily="34" charset="0"/>
              </a:rPr>
              <a:t>where </a:t>
            </a:r>
            <a:r>
              <a:rPr lang="en-US" sz="3300" dirty="0">
                <a:latin typeface="Lucida Sans" panose="020B0602030504020204" pitchFamily="34" charset="0"/>
              </a:rPr>
              <a:t>identified during this process and a plan developed to strengthen these service providers. </a:t>
            </a:r>
          </a:p>
          <a:p>
            <a:pPr marL="0" indent="0">
              <a:buNone/>
            </a:pPr>
            <a:r>
              <a:rPr lang="en-US" sz="3300" b="1" dirty="0">
                <a:solidFill>
                  <a:srgbClr val="FF0066"/>
                </a:solidFill>
                <a:latin typeface="Lucida Sans" panose="020B0602030504020204" pitchFamily="34" charset="0"/>
              </a:rPr>
              <a:t>A 5: Implementation of strengthening plan for weak performing service providers. </a:t>
            </a:r>
            <a:endParaRPr lang="en-US" sz="3300" b="1" dirty="0" smtClean="0">
              <a:solidFill>
                <a:srgbClr val="FF0066"/>
              </a:solidFill>
              <a:latin typeface="Lucida Sans" panose="020B0602030504020204" pitchFamily="34" charset="0"/>
            </a:endParaRPr>
          </a:p>
          <a:p>
            <a:r>
              <a:rPr lang="en-US" sz="3300" dirty="0" smtClean="0">
                <a:latin typeface="Lucida Sans" panose="020B0602030504020204" pitchFamily="34" charset="0"/>
              </a:rPr>
              <a:t>Following </a:t>
            </a:r>
            <a:r>
              <a:rPr lang="en-US" sz="3300" dirty="0">
                <a:latin typeface="Lucida Sans" panose="020B0602030504020204" pitchFamily="34" charset="0"/>
              </a:rPr>
              <a:t>the Scorecard Interface Meeting, those assigned with responsibility for actions within the action plan implement them over the following period – until the next scorecard score/review cycle six months later.</a:t>
            </a:r>
          </a:p>
          <a:p>
            <a:pPr marL="0" indent="0">
              <a:buNone/>
            </a:pPr>
            <a:r>
              <a:rPr lang="en-US" sz="3300" b="1" dirty="0">
                <a:solidFill>
                  <a:srgbClr val="FF0066"/>
                </a:solidFill>
                <a:latin typeface="Lucida Sans" panose="020B0602030504020204" pitchFamily="34" charset="0"/>
              </a:rPr>
              <a:t>A 6: </a:t>
            </a:r>
            <a:r>
              <a:rPr lang="en-US" sz="3300" b="1" dirty="0" smtClean="0">
                <a:solidFill>
                  <a:srgbClr val="FF0066"/>
                </a:solidFill>
                <a:latin typeface="Lucida Sans" panose="020B0602030504020204" pitchFamily="34" charset="0"/>
              </a:rPr>
              <a:t>Reconvened </a:t>
            </a:r>
            <a:r>
              <a:rPr lang="en-US" sz="3300" b="1" dirty="0">
                <a:solidFill>
                  <a:srgbClr val="FF0066"/>
                </a:solidFill>
                <a:latin typeface="Lucida Sans" panose="020B0602030504020204" pitchFamily="34" charset="0"/>
              </a:rPr>
              <a:t>Interface Meeting to re-evaluate the score card and progress against the action plan and </a:t>
            </a:r>
            <a:r>
              <a:rPr lang="en-US" sz="3300" b="1" dirty="0" smtClean="0">
                <a:solidFill>
                  <a:srgbClr val="FF0066"/>
                </a:solidFill>
                <a:latin typeface="Lucida Sans" panose="020B0602030504020204" pitchFamily="34" charset="0"/>
              </a:rPr>
              <a:t>rescored </a:t>
            </a:r>
            <a:r>
              <a:rPr lang="en-US" sz="3300" b="1" dirty="0">
                <a:solidFill>
                  <a:srgbClr val="FF0066"/>
                </a:solidFill>
                <a:latin typeface="Lucida Sans" panose="020B0602030504020204" pitchFamily="34" charset="0"/>
              </a:rPr>
              <a:t>the scorecard to monitor progress and identify additional areas to work on. </a:t>
            </a:r>
            <a:endParaRPr lang="en-US" sz="3300" b="1" dirty="0" smtClean="0">
              <a:solidFill>
                <a:srgbClr val="FF0066"/>
              </a:solidFill>
              <a:latin typeface="Lucida Sans" panose="020B0602030504020204" pitchFamily="34" charset="0"/>
            </a:endParaRPr>
          </a:p>
          <a:p>
            <a:r>
              <a:rPr lang="en-US" sz="3300" dirty="0" smtClean="0">
                <a:latin typeface="Lucida Sans" panose="020B0602030504020204" pitchFamily="34" charset="0"/>
              </a:rPr>
              <a:t>This </a:t>
            </a:r>
            <a:r>
              <a:rPr lang="en-US" sz="3300" dirty="0">
                <a:latin typeface="Lucida Sans" panose="020B0602030504020204" pitchFamily="34" charset="0"/>
              </a:rPr>
              <a:t>activity </a:t>
            </a:r>
            <a:r>
              <a:rPr lang="en-US" sz="3300" dirty="0" smtClean="0">
                <a:latin typeface="Lucida Sans" panose="020B0602030504020204" pitchFamily="34" charset="0"/>
              </a:rPr>
              <a:t>was</a:t>
            </a:r>
            <a:r>
              <a:rPr lang="en-US" sz="3300" dirty="0" smtClean="0">
                <a:latin typeface="Lucida Sans" panose="020B0602030504020204" pitchFamily="34" charset="0"/>
              </a:rPr>
              <a:t> </a:t>
            </a:r>
            <a:r>
              <a:rPr lang="en-US" sz="3300" dirty="0">
                <a:latin typeface="Lucida Sans" panose="020B0602030504020204" pitchFamily="34" charset="0"/>
              </a:rPr>
              <a:t>completed at the end of the first year and then again at mid-way through and at the end of the second year of the project lifetime. </a:t>
            </a:r>
          </a:p>
          <a:p>
            <a:pPr marL="0" indent="0">
              <a:buNone/>
            </a:pPr>
            <a:r>
              <a:rPr lang="en-US" sz="3300" b="1" dirty="0">
                <a:solidFill>
                  <a:srgbClr val="FF0066"/>
                </a:solidFill>
                <a:latin typeface="Lucida Sans" panose="020B0602030504020204" pitchFamily="34" charset="0"/>
              </a:rPr>
              <a:t>A 7: Training of KP CBOs in prevention and health policy advocacy. </a:t>
            </a:r>
            <a:endParaRPr lang="en-US" sz="3300" b="1" dirty="0" smtClean="0">
              <a:solidFill>
                <a:srgbClr val="FF0066"/>
              </a:solidFill>
              <a:latin typeface="Lucida Sans" panose="020B0602030504020204" pitchFamily="34" charset="0"/>
            </a:endParaRPr>
          </a:p>
          <a:p>
            <a:pPr marL="0" indent="0">
              <a:buNone/>
            </a:pPr>
            <a:r>
              <a:rPr lang="en-US" sz="3300" dirty="0" smtClean="0">
                <a:latin typeface="Lucida Sans" panose="020B0602030504020204" pitchFamily="34" charset="0"/>
              </a:rPr>
              <a:t>This </a:t>
            </a:r>
            <a:r>
              <a:rPr lang="en-US" sz="3300" dirty="0">
                <a:latin typeface="Lucida Sans" panose="020B0602030504020204" pitchFamily="34" charset="0"/>
              </a:rPr>
              <a:t>activity will equip KP CBOs with the necessary skills to use the score card data to advocate for KP prevention and health services. </a:t>
            </a:r>
            <a:endParaRPr lang="en-US" dirty="0"/>
          </a:p>
        </p:txBody>
      </p:sp>
      <p:pic>
        <p:nvPicPr>
          <p:cNvPr id="4" name="Imagen 3"/>
          <p:cNvPicPr>
            <a:picLocks noChangeAspect="1"/>
          </p:cNvPicPr>
          <p:nvPr/>
        </p:nvPicPr>
        <p:blipFill>
          <a:blip r:embed="rId2"/>
          <a:stretch>
            <a:fillRect/>
          </a:stretch>
        </p:blipFill>
        <p:spPr>
          <a:xfrm>
            <a:off x="89744" y="167986"/>
            <a:ext cx="1274174" cy="2840982"/>
          </a:xfrm>
          <a:prstGeom prst="rect">
            <a:avLst/>
          </a:prstGeom>
        </p:spPr>
      </p:pic>
      <p:pic>
        <p:nvPicPr>
          <p:cNvPr id="5" name="Imagen 4"/>
          <p:cNvPicPr>
            <a:picLocks noChangeAspect="1"/>
          </p:cNvPicPr>
          <p:nvPr/>
        </p:nvPicPr>
        <p:blipFill>
          <a:blip r:embed="rId3"/>
          <a:stretch>
            <a:fillRect/>
          </a:stretch>
        </p:blipFill>
        <p:spPr>
          <a:xfrm>
            <a:off x="9736803" y="167986"/>
            <a:ext cx="2365453" cy="1133954"/>
          </a:xfrm>
          <a:prstGeom prst="rect">
            <a:avLst/>
          </a:prstGeom>
        </p:spPr>
      </p:pic>
    </p:spTree>
    <p:extLst>
      <p:ext uri="{BB962C8B-B14F-4D97-AF65-F5344CB8AC3E}">
        <p14:creationId xmlns:p14="http://schemas.microsoft.com/office/powerpoint/2010/main" val="3055939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63918" y="734963"/>
            <a:ext cx="7940145" cy="5957284"/>
          </a:xfrm>
          <a:prstGeom prst="rect">
            <a:avLst/>
          </a:prstGeom>
        </p:spPr>
      </p:pic>
      <p:pic>
        <p:nvPicPr>
          <p:cNvPr id="5" name="Imagen 4"/>
          <p:cNvPicPr>
            <a:picLocks noChangeAspect="1"/>
          </p:cNvPicPr>
          <p:nvPr/>
        </p:nvPicPr>
        <p:blipFill>
          <a:blip r:embed="rId3"/>
          <a:stretch>
            <a:fillRect/>
          </a:stretch>
        </p:blipFill>
        <p:spPr>
          <a:xfrm>
            <a:off x="89744" y="167986"/>
            <a:ext cx="1274174" cy="2840982"/>
          </a:xfrm>
          <a:prstGeom prst="rect">
            <a:avLst/>
          </a:prstGeom>
        </p:spPr>
      </p:pic>
      <p:pic>
        <p:nvPicPr>
          <p:cNvPr id="6" name="Imagen 5"/>
          <p:cNvPicPr>
            <a:picLocks noChangeAspect="1"/>
          </p:cNvPicPr>
          <p:nvPr/>
        </p:nvPicPr>
        <p:blipFill>
          <a:blip r:embed="rId4"/>
          <a:stretch>
            <a:fillRect/>
          </a:stretch>
        </p:blipFill>
        <p:spPr>
          <a:xfrm>
            <a:off x="9684565" y="167986"/>
            <a:ext cx="2365453" cy="1133954"/>
          </a:xfrm>
          <a:prstGeom prst="rect">
            <a:avLst/>
          </a:prstGeom>
        </p:spPr>
      </p:pic>
    </p:spTree>
    <p:extLst>
      <p:ext uri="{BB962C8B-B14F-4D97-AF65-F5344CB8AC3E}">
        <p14:creationId xmlns:p14="http://schemas.microsoft.com/office/powerpoint/2010/main" val="1497729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dirty="0" smtClean="0">
                <a:solidFill>
                  <a:srgbClr val="FF0066"/>
                </a:solidFill>
                <a:latin typeface="Lucida Sans" panose="020B0602030504020204" pitchFamily="34" charset="0"/>
              </a:rPr>
              <a:t>Results</a:t>
            </a:r>
            <a:endParaRPr lang="en-US" dirty="0">
              <a:solidFill>
                <a:srgbClr val="FF0066"/>
              </a:solidFill>
              <a:latin typeface="Lucida Sans" panose="020B0602030504020204" pitchFamily="34" charset="0"/>
            </a:endParaRPr>
          </a:p>
        </p:txBody>
      </p:sp>
      <p:sp>
        <p:nvSpPr>
          <p:cNvPr id="3" name="Marcador de contenido 2"/>
          <p:cNvSpPr>
            <a:spLocks noGrp="1"/>
          </p:cNvSpPr>
          <p:nvPr>
            <p:ph idx="1"/>
          </p:nvPr>
        </p:nvSpPr>
        <p:spPr>
          <a:xfrm>
            <a:off x="838200" y="1499079"/>
            <a:ext cx="10515600" cy="5241690"/>
          </a:xfrm>
        </p:spPr>
        <p:txBody>
          <a:bodyPr>
            <a:normAutofit fontScale="70000" lnSpcReduction="20000"/>
          </a:bodyPr>
          <a:lstStyle/>
          <a:p>
            <a:r>
              <a:rPr lang="en-US" dirty="0" smtClean="0">
                <a:latin typeface="Lucida Sans" panose="020B0602030504020204" pitchFamily="34" charset="0"/>
              </a:rPr>
              <a:t>CVC’s CLM model </a:t>
            </a:r>
            <a:r>
              <a:rPr lang="en-US" dirty="0" smtClean="0">
                <a:latin typeface="Lucida Sans" panose="020B0602030504020204" pitchFamily="34" charset="0"/>
              </a:rPr>
              <a:t>aimed </a:t>
            </a:r>
            <a:r>
              <a:rPr lang="en-US" dirty="0" smtClean="0">
                <a:latin typeface="Lucida Sans" panose="020B0602030504020204" pitchFamily="34" charset="0"/>
              </a:rPr>
              <a:t>to build </a:t>
            </a:r>
            <a:r>
              <a:rPr lang="en-US" dirty="0">
                <a:latin typeface="Lucida Sans" panose="020B0602030504020204" pitchFamily="34" charset="0"/>
              </a:rPr>
              <a:t>collaborative capacity between the service users and partner organizations, such as government and </a:t>
            </a:r>
            <a:r>
              <a:rPr lang="en-US" dirty="0" smtClean="0">
                <a:latin typeface="Lucida Sans" panose="020B0602030504020204" pitchFamily="34" charset="0"/>
              </a:rPr>
              <a:t>service </a:t>
            </a:r>
            <a:r>
              <a:rPr lang="en-US" dirty="0">
                <a:latin typeface="Lucida Sans" panose="020B0602030504020204" pitchFamily="34" charset="0"/>
              </a:rPr>
              <a:t>providers, through a rights-based framework capable </a:t>
            </a:r>
            <a:r>
              <a:rPr lang="en-US" dirty="0" smtClean="0">
                <a:latin typeface="Lucida Sans" panose="020B0602030504020204" pitchFamily="34" charset="0"/>
              </a:rPr>
              <a:t>of: </a:t>
            </a:r>
          </a:p>
          <a:p>
            <a:pPr marL="0" indent="0">
              <a:buNone/>
            </a:pPr>
            <a:r>
              <a:rPr lang="en-US" dirty="0" smtClean="0">
                <a:latin typeface="Lucida Sans" panose="020B0602030504020204" pitchFamily="34" charset="0"/>
              </a:rPr>
              <a:t>1</a:t>
            </a:r>
            <a:r>
              <a:rPr lang="en-US" dirty="0">
                <a:latin typeface="Lucida Sans" panose="020B0602030504020204" pitchFamily="34" charset="0"/>
              </a:rPr>
              <a:t>. </a:t>
            </a:r>
            <a:r>
              <a:rPr lang="en-US" dirty="0">
                <a:solidFill>
                  <a:srgbClr val="FF0066"/>
                </a:solidFill>
                <a:latin typeface="Lucida Sans" panose="020B0602030504020204" pitchFamily="34" charset="0"/>
              </a:rPr>
              <a:t>Empowering individuals and the institutions that support them </a:t>
            </a:r>
            <a:r>
              <a:rPr lang="en-US" dirty="0">
                <a:latin typeface="Lucida Sans" panose="020B0602030504020204" pitchFamily="34" charset="0"/>
              </a:rPr>
              <a:t>in their communities to analyze their situation and take decisions about their lives, rather than being passive objects of choices made on their behalf; </a:t>
            </a:r>
            <a:endParaRPr lang="en-US" dirty="0" smtClean="0">
              <a:latin typeface="Lucida Sans" panose="020B0602030504020204" pitchFamily="34" charset="0"/>
            </a:endParaRPr>
          </a:p>
          <a:p>
            <a:pPr marL="0" indent="0">
              <a:buNone/>
            </a:pPr>
            <a:r>
              <a:rPr lang="en-US" dirty="0" smtClean="0">
                <a:latin typeface="Lucida Sans" panose="020B0602030504020204" pitchFamily="34" charset="0"/>
              </a:rPr>
              <a:t>2</a:t>
            </a:r>
            <a:r>
              <a:rPr lang="en-US" dirty="0">
                <a:latin typeface="Lucida Sans" panose="020B0602030504020204" pitchFamily="34" charset="0"/>
              </a:rPr>
              <a:t>. </a:t>
            </a:r>
            <a:r>
              <a:rPr lang="en-US" dirty="0" smtClean="0">
                <a:solidFill>
                  <a:srgbClr val="FF0066"/>
                </a:solidFill>
                <a:latin typeface="Lucida Sans" panose="020B0602030504020204" pitchFamily="34" charset="0"/>
              </a:rPr>
              <a:t>Working </a:t>
            </a:r>
            <a:r>
              <a:rPr lang="en-US" dirty="0">
                <a:solidFill>
                  <a:srgbClr val="FF0066"/>
                </a:solidFill>
                <a:latin typeface="Lucida Sans" panose="020B0602030504020204" pitchFamily="34" charset="0"/>
              </a:rPr>
              <a:t>with different levels of the government and Community Providers to see how best they can meet the needs of communities </a:t>
            </a:r>
            <a:r>
              <a:rPr lang="en-US" dirty="0">
                <a:latin typeface="Lucida Sans" panose="020B0602030504020204" pitchFamily="34" charset="0"/>
              </a:rPr>
              <a:t>with respect to the provision of </a:t>
            </a:r>
            <a:r>
              <a:rPr lang="en-US" dirty="0" smtClean="0">
                <a:latin typeface="Lucida Sans" panose="020B0602030504020204" pitchFamily="34" charset="0"/>
              </a:rPr>
              <a:t>health</a:t>
            </a:r>
            <a:r>
              <a:rPr lang="en-US" dirty="0" smtClean="0">
                <a:latin typeface="Lucida Sans" panose="020B0602030504020204" pitchFamily="34" charset="0"/>
              </a:rPr>
              <a:t> </a:t>
            </a:r>
            <a:r>
              <a:rPr lang="en-US" dirty="0">
                <a:latin typeface="Lucida Sans" panose="020B0602030504020204" pitchFamily="34" charset="0"/>
              </a:rPr>
              <a:t>services designed to meet the most critical health needs and rights of Key Populations. </a:t>
            </a:r>
            <a:endParaRPr lang="en-US" dirty="0" smtClean="0">
              <a:latin typeface="Lucida Sans" panose="020B0602030504020204" pitchFamily="34" charset="0"/>
            </a:endParaRPr>
          </a:p>
          <a:p>
            <a:r>
              <a:rPr lang="en-US" dirty="0" smtClean="0">
                <a:latin typeface="Lucida Sans" panose="020B0602030504020204" pitchFamily="34" charset="0"/>
              </a:rPr>
              <a:t>Inherent </a:t>
            </a:r>
            <a:r>
              <a:rPr lang="en-US" dirty="0">
                <a:latin typeface="Lucida Sans" panose="020B0602030504020204" pitchFamily="34" charset="0"/>
              </a:rPr>
              <a:t>in CVC’s approach is Key Population’s rights to access information; participate in decision-making processes; accountability; transparency; equity; and shared responsibility. </a:t>
            </a:r>
            <a:endParaRPr lang="en-US" dirty="0" smtClean="0">
              <a:latin typeface="Lucida Sans" panose="020B0602030504020204" pitchFamily="34" charset="0"/>
            </a:endParaRPr>
          </a:p>
          <a:p>
            <a:r>
              <a:rPr lang="en-US" dirty="0" smtClean="0">
                <a:latin typeface="Lucida Sans" panose="020B0602030504020204" pitchFamily="34" charset="0"/>
              </a:rPr>
              <a:t>The </a:t>
            </a:r>
            <a:r>
              <a:rPr lang="en-US" dirty="0">
                <a:latin typeface="Lucida Sans" panose="020B0602030504020204" pitchFamily="34" charset="0"/>
              </a:rPr>
              <a:t>score cards </a:t>
            </a:r>
            <a:r>
              <a:rPr lang="en-US" dirty="0" smtClean="0">
                <a:latin typeface="Lucida Sans" panose="020B0602030504020204" pitchFamily="34" charset="0"/>
              </a:rPr>
              <a:t>have</a:t>
            </a:r>
            <a:r>
              <a:rPr lang="en-US" dirty="0" smtClean="0">
                <a:latin typeface="Lucida Sans" panose="020B0602030504020204" pitchFamily="34" charset="0"/>
              </a:rPr>
              <a:t> helped KP </a:t>
            </a:r>
            <a:r>
              <a:rPr lang="en-US" dirty="0">
                <a:latin typeface="Lucida Sans" panose="020B0602030504020204" pitchFamily="34" charset="0"/>
              </a:rPr>
              <a:t>give systematic and constructive feedback to service providers about their performance, while also helping governments </a:t>
            </a:r>
            <a:r>
              <a:rPr lang="en-US" dirty="0" smtClean="0">
                <a:latin typeface="Lucida Sans" panose="020B0602030504020204" pitchFamily="34" charset="0"/>
              </a:rPr>
              <a:t>learn </a:t>
            </a:r>
            <a:r>
              <a:rPr lang="en-US" dirty="0">
                <a:latin typeface="Lucida Sans" panose="020B0602030504020204" pitchFamily="34" charset="0"/>
              </a:rPr>
              <a:t>directly from communities about which aspects of their services and programs are working well and which are not. </a:t>
            </a:r>
            <a:endParaRPr lang="en-US" dirty="0" smtClean="0">
              <a:latin typeface="Lucida Sans" panose="020B0602030504020204" pitchFamily="34" charset="0"/>
            </a:endParaRPr>
          </a:p>
          <a:p>
            <a:r>
              <a:rPr lang="en-US" dirty="0" smtClean="0">
                <a:latin typeface="Lucida Sans" panose="020B0602030504020204" pitchFamily="34" charset="0"/>
              </a:rPr>
              <a:t>The </a:t>
            </a:r>
            <a:r>
              <a:rPr lang="en-US" dirty="0">
                <a:latin typeface="Lucida Sans" panose="020B0602030504020204" pitchFamily="34" charset="0"/>
              </a:rPr>
              <a:t>information that the process generated </a:t>
            </a:r>
            <a:r>
              <a:rPr lang="en-US" dirty="0" smtClean="0">
                <a:latin typeface="Lucida Sans" panose="020B0602030504020204" pitchFamily="34" charset="0"/>
              </a:rPr>
              <a:t>enables </a:t>
            </a:r>
            <a:r>
              <a:rPr lang="en-US" dirty="0" smtClean="0">
                <a:latin typeface="Lucida Sans" panose="020B0602030504020204" pitchFamily="34" charset="0"/>
              </a:rPr>
              <a:t>decision makers </a:t>
            </a:r>
            <a:r>
              <a:rPr lang="en-US" dirty="0">
                <a:latin typeface="Lucida Sans" panose="020B0602030504020204" pitchFamily="34" charset="0"/>
              </a:rPr>
              <a:t>to make informed decisions and policy choices and to implement service improvements that respond to citizens’ rights, needs and preferences. </a:t>
            </a:r>
          </a:p>
        </p:txBody>
      </p:sp>
      <p:pic>
        <p:nvPicPr>
          <p:cNvPr id="4" name="Picture 1"/>
          <p:cNvPicPr/>
          <p:nvPr/>
        </p:nvPicPr>
        <p:blipFill>
          <a:blip r:embed="rId2" cstate="hqprint">
            <a:extLst>
              <a:ext uri="{28A0092B-C50C-407E-A947-70E740481C1C}">
                <a14:useLocalDpi xmlns:a14="http://schemas.microsoft.com/office/drawing/2010/main" val="0"/>
              </a:ext>
            </a:extLst>
          </a:blip>
          <a:stretch>
            <a:fillRect/>
          </a:stretch>
        </p:blipFill>
        <p:spPr>
          <a:xfrm>
            <a:off x="201111" y="17901"/>
            <a:ext cx="1274177" cy="2840624"/>
          </a:xfrm>
          <a:prstGeom prst="rect">
            <a:avLst/>
          </a:prstGeom>
        </p:spPr>
      </p:pic>
      <p:pic>
        <p:nvPicPr>
          <p:cNvPr id="5" name="Imagen 4"/>
          <p:cNvPicPr>
            <a:picLocks noChangeAspect="1"/>
          </p:cNvPicPr>
          <p:nvPr/>
        </p:nvPicPr>
        <p:blipFill>
          <a:blip r:embed="rId3"/>
          <a:stretch>
            <a:fillRect/>
          </a:stretch>
        </p:blipFill>
        <p:spPr>
          <a:xfrm>
            <a:off x="9520442" y="200880"/>
            <a:ext cx="2365453" cy="1133954"/>
          </a:xfrm>
          <a:prstGeom prst="rect">
            <a:avLst/>
          </a:prstGeom>
        </p:spPr>
      </p:pic>
    </p:spTree>
    <p:extLst>
      <p:ext uri="{BB962C8B-B14F-4D97-AF65-F5344CB8AC3E}">
        <p14:creationId xmlns:p14="http://schemas.microsoft.com/office/powerpoint/2010/main" val="3173911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sz="3600" b="1" dirty="0">
                <a:solidFill>
                  <a:srgbClr val="FF0066"/>
                </a:solidFill>
              </a:rPr>
              <a:t>What has worked well during the </a:t>
            </a:r>
            <a:r>
              <a:rPr lang="en-US" sz="3600" b="1" dirty="0" smtClean="0">
                <a:solidFill>
                  <a:srgbClr val="FF0066"/>
                </a:solidFill>
              </a:rPr>
              <a:t/>
            </a:r>
            <a:br>
              <a:rPr lang="en-US" sz="3600" b="1" dirty="0" smtClean="0">
                <a:solidFill>
                  <a:srgbClr val="FF0066"/>
                </a:solidFill>
              </a:rPr>
            </a:br>
            <a:r>
              <a:rPr lang="en-US" sz="3600" b="1" dirty="0" smtClean="0">
                <a:solidFill>
                  <a:srgbClr val="FF0066"/>
                </a:solidFill>
              </a:rPr>
              <a:t>implementation </a:t>
            </a:r>
            <a:r>
              <a:rPr lang="en-US" sz="3600" b="1" dirty="0">
                <a:solidFill>
                  <a:srgbClr val="FF0066"/>
                </a:solidFill>
              </a:rPr>
              <a:t>of the project</a:t>
            </a:r>
          </a:p>
        </p:txBody>
      </p:sp>
      <p:sp>
        <p:nvSpPr>
          <p:cNvPr id="4" name="Marcador de contenido 3"/>
          <p:cNvSpPr>
            <a:spLocks noGrp="1"/>
          </p:cNvSpPr>
          <p:nvPr>
            <p:ph idx="1"/>
          </p:nvPr>
        </p:nvSpPr>
        <p:spPr>
          <a:xfrm>
            <a:off x="838200" y="1825624"/>
            <a:ext cx="10515600" cy="4879975"/>
          </a:xfrm>
        </p:spPr>
        <p:txBody>
          <a:bodyPr>
            <a:normAutofit fontScale="70000" lnSpcReduction="20000"/>
          </a:bodyPr>
          <a:lstStyle/>
          <a:p>
            <a:r>
              <a:rPr lang="en-US" dirty="0">
                <a:latin typeface="Lucida Sans" panose="020B0602030504020204" pitchFamily="34" charset="0"/>
              </a:rPr>
              <a:t>One of the things that worked very well during this analysis process was the overwhelming agreement between patients and providers alike as to the major concerns, problems areas and remedial action plans needed to address these issues at each selected clinic. </a:t>
            </a:r>
            <a:endParaRPr lang="en-US" dirty="0" smtClean="0">
              <a:latin typeface="Lucida Sans" panose="020B0602030504020204" pitchFamily="34" charset="0"/>
            </a:endParaRPr>
          </a:p>
          <a:p>
            <a:r>
              <a:rPr lang="en-US" dirty="0" smtClean="0">
                <a:latin typeface="Lucida Sans" panose="020B0602030504020204" pitchFamily="34" charset="0"/>
              </a:rPr>
              <a:t>Although</a:t>
            </a:r>
            <a:r>
              <a:rPr lang="en-US" dirty="0">
                <a:latin typeface="Lucida Sans" panose="020B0602030504020204" pitchFamily="34" charset="0"/>
              </a:rPr>
              <a:t>, the intention was not originally to monitor care and treatment services for </a:t>
            </a:r>
            <a:r>
              <a:rPr lang="en-US" dirty="0" smtClean="0">
                <a:latin typeface="Lucida Sans" panose="020B0602030504020204" pitchFamily="34" charset="0"/>
              </a:rPr>
              <a:t>PLWHIV </a:t>
            </a:r>
            <a:r>
              <a:rPr lang="en-US" dirty="0">
                <a:latin typeface="Lucida Sans" panose="020B0602030504020204" pitchFamily="34" charset="0"/>
              </a:rPr>
              <a:t>during COVID-19, because the implementation period </a:t>
            </a:r>
            <a:r>
              <a:rPr lang="en-US" dirty="0" smtClean="0">
                <a:latin typeface="Lucida Sans" panose="020B0602030504020204" pitchFamily="34" charset="0"/>
              </a:rPr>
              <a:t>coincided with </a:t>
            </a:r>
            <a:r>
              <a:rPr lang="en-US" dirty="0">
                <a:latin typeface="Lucida Sans" panose="020B0602030504020204" pitchFamily="34" charset="0"/>
              </a:rPr>
              <a:t>the COVID-19 outbreak, many of the issues and problems flagged during the project ended up being very much COVID related. </a:t>
            </a:r>
            <a:endParaRPr lang="en-US" dirty="0" smtClean="0">
              <a:latin typeface="Lucida Sans" panose="020B0602030504020204" pitchFamily="34" charset="0"/>
            </a:endParaRPr>
          </a:p>
          <a:p>
            <a:r>
              <a:rPr lang="en-US" dirty="0" smtClean="0">
                <a:latin typeface="Lucida Sans" panose="020B0602030504020204" pitchFamily="34" charset="0"/>
              </a:rPr>
              <a:t>Thus </a:t>
            </a:r>
            <a:r>
              <a:rPr lang="en-US" dirty="0">
                <a:latin typeface="Lucida Sans" panose="020B0602030504020204" pitchFamily="34" charset="0"/>
              </a:rPr>
              <a:t>there was perhaps a greater degree of uniformity across the problem issues raised in each country and between countries, as well as between providers and users of the services. </a:t>
            </a:r>
            <a:r>
              <a:rPr lang="en-US" dirty="0" smtClean="0">
                <a:latin typeface="Lucida Sans" panose="020B0602030504020204" pitchFamily="34" charset="0"/>
              </a:rPr>
              <a:t>‘</a:t>
            </a:r>
          </a:p>
          <a:p>
            <a:r>
              <a:rPr lang="en-US" dirty="0" smtClean="0">
                <a:latin typeface="Lucida Sans" panose="020B0602030504020204" pitchFamily="34" charset="0"/>
              </a:rPr>
              <a:t>This </a:t>
            </a:r>
            <a:r>
              <a:rPr lang="en-US" dirty="0">
                <a:latin typeface="Lucida Sans" panose="020B0602030504020204" pitchFamily="34" charset="0"/>
              </a:rPr>
              <a:t>might not have occurred to the same degree outside of COVID-19 situation. </a:t>
            </a:r>
            <a:endParaRPr lang="en-US" dirty="0" smtClean="0">
              <a:latin typeface="Lucida Sans" panose="020B0602030504020204" pitchFamily="34" charset="0"/>
            </a:endParaRPr>
          </a:p>
          <a:p>
            <a:r>
              <a:rPr lang="en-US" dirty="0" smtClean="0">
                <a:latin typeface="Lucida Sans" panose="020B0602030504020204" pitchFamily="34" charset="0"/>
              </a:rPr>
              <a:t>COVID-19 </a:t>
            </a:r>
            <a:r>
              <a:rPr lang="en-US" dirty="0">
                <a:latin typeface="Lucida Sans" panose="020B0602030504020204" pitchFamily="34" charset="0"/>
              </a:rPr>
              <a:t>seriously affected all aspects of HIV service uptake such as HIV VCT, provider-initiated HIV testing &amp; counselling, ART, newly started ART, TB screening, and </a:t>
            </a:r>
            <a:r>
              <a:rPr lang="en-US" dirty="0" smtClean="0">
                <a:latin typeface="Lucida Sans" panose="020B0602030504020204" pitchFamily="34" charset="0"/>
              </a:rPr>
              <a:t>loss </a:t>
            </a:r>
            <a:r>
              <a:rPr lang="en-US" dirty="0">
                <a:latin typeface="Lucida Sans" panose="020B0602030504020204" pitchFamily="34" charset="0"/>
              </a:rPr>
              <a:t>to ART follow-up. </a:t>
            </a:r>
            <a:endParaRPr lang="en-US" dirty="0" smtClean="0">
              <a:latin typeface="Lucida Sans" panose="020B0602030504020204" pitchFamily="34" charset="0"/>
            </a:endParaRPr>
          </a:p>
          <a:p>
            <a:r>
              <a:rPr lang="en-US" dirty="0" smtClean="0">
                <a:latin typeface="Lucida Sans" panose="020B0602030504020204" pitchFamily="34" charset="0"/>
              </a:rPr>
              <a:t>“</a:t>
            </a:r>
            <a:r>
              <a:rPr lang="en-US" dirty="0">
                <a:latin typeface="Lucida Sans" panose="020B0602030504020204" pitchFamily="34" charset="0"/>
              </a:rPr>
              <a:t>Loss to follow up” rates in many clinics reached peaks during COVID as people who were initiated on treatment, were not subsequently effectively retained in care, with the loss to follow-up intensified due to the COVID pandemic.</a:t>
            </a:r>
          </a:p>
        </p:txBody>
      </p:sp>
      <p:pic>
        <p:nvPicPr>
          <p:cNvPr id="5" name="Picture 1"/>
          <p:cNvPicPr/>
          <p:nvPr/>
        </p:nvPicPr>
        <p:blipFill>
          <a:blip r:embed="rId3" cstate="hqprint">
            <a:extLst>
              <a:ext uri="{28A0092B-C50C-407E-A947-70E740481C1C}">
                <a14:useLocalDpi xmlns:a14="http://schemas.microsoft.com/office/drawing/2010/main" val="0"/>
              </a:ext>
            </a:extLst>
          </a:blip>
          <a:stretch>
            <a:fillRect/>
          </a:stretch>
        </p:blipFill>
        <p:spPr>
          <a:xfrm>
            <a:off x="201111" y="200038"/>
            <a:ext cx="1274177" cy="2840624"/>
          </a:xfrm>
          <a:prstGeom prst="rect">
            <a:avLst/>
          </a:prstGeom>
        </p:spPr>
      </p:pic>
      <p:pic>
        <p:nvPicPr>
          <p:cNvPr id="6" name="Imagen 5"/>
          <p:cNvPicPr>
            <a:picLocks noChangeAspect="1"/>
          </p:cNvPicPr>
          <p:nvPr/>
        </p:nvPicPr>
        <p:blipFill>
          <a:blip r:embed="rId4"/>
          <a:stretch>
            <a:fillRect/>
          </a:stretch>
        </p:blipFill>
        <p:spPr>
          <a:xfrm>
            <a:off x="9625436" y="200037"/>
            <a:ext cx="2365453" cy="1133954"/>
          </a:xfrm>
          <a:prstGeom prst="rect">
            <a:avLst/>
          </a:prstGeom>
        </p:spPr>
      </p:pic>
    </p:spTree>
    <p:extLst>
      <p:ext uri="{BB962C8B-B14F-4D97-AF65-F5344CB8AC3E}">
        <p14:creationId xmlns:p14="http://schemas.microsoft.com/office/powerpoint/2010/main" val="2876504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3311</Words>
  <Application>Microsoft Office PowerPoint</Application>
  <PresentationFormat>Panorámica</PresentationFormat>
  <Paragraphs>118</Paragraphs>
  <Slides>26</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Calibri</vt:lpstr>
      <vt:lpstr>Calibri Light</vt:lpstr>
      <vt:lpstr>Lucida Sans</vt:lpstr>
      <vt:lpstr>Office Theme</vt:lpstr>
      <vt:lpstr>CVS’s Community-Led Monitoring System for Added Accountability</vt:lpstr>
      <vt:lpstr> CVS’s Community-based </vt:lpstr>
      <vt:lpstr> Objectives</vt:lpstr>
      <vt:lpstr>Activities </vt:lpstr>
      <vt:lpstr>Presentación de PowerPoint</vt:lpstr>
      <vt:lpstr>Activities</vt:lpstr>
      <vt:lpstr>Presentación de PowerPoint</vt:lpstr>
      <vt:lpstr>Results</vt:lpstr>
      <vt:lpstr>What has worked well during the  implementation of the project</vt:lpstr>
      <vt:lpstr>Presentación de PowerPoint</vt:lpstr>
      <vt:lpstr>Presentación de PowerPoint</vt:lpstr>
      <vt:lpstr>Presentación de PowerPoint</vt:lpstr>
      <vt:lpstr>Presentación de PowerPoint</vt:lpstr>
      <vt:lpstr>Presentación de PowerPoint</vt:lpstr>
      <vt:lpstr>Presentación de PowerPoint</vt:lpstr>
      <vt:lpstr>What worked less well?</vt:lpstr>
      <vt:lpstr>Presentación de PowerPoint</vt:lpstr>
      <vt:lpstr>Presentación de PowerPoint</vt:lpstr>
      <vt:lpstr>Presentación de PowerPoint</vt:lpstr>
      <vt:lpstr>Presentación de PowerPoint</vt:lpstr>
      <vt:lpstr>Presentación de PowerPoint</vt:lpstr>
      <vt:lpstr>Presentación de PowerPoint</vt:lpstr>
      <vt:lpstr>What are some of the key lessons  we have learned? </vt:lpstr>
      <vt:lpstr>What are you particularly proud of during  the implementation period? </vt:lpstr>
      <vt:lpstr>What are you particularly proud of during  the implementation period?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CAPACITY ALONG THE CONTINUUM FROM PREVENTION TO CARE AND TREATMENT FOR KEY POPULATIONS IN THE OECS</dc:title>
  <dc:creator>John Waters</dc:creator>
  <cp:lastModifiedBy>John Waters</cp:lastModifiedBy>
  <cp:revision>45</cp:revision>
  <dcterms:created xsi:type="dcterms:W3CDTF">2021-12-04T19:37:21Z</dcterms:created>
  <dcterms:modified xsi:type="dcterms:W3CDTF">2022-07-29T23:42:10Z</dcterms:modified>
</cp:coreProperties>
</file>