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70" r:id="rId3"/>
    <p:sldId id="272" r:id="rId4"/>
    <p:sldId id="276" r:id="rId5"/>
    <p:sldId id="277" r:id="rId6"/>
    <p:sldId id="275" r:id="rId7"/>
    <p:sldId id="285" r:id="rId8"/>
    <p:sldId id="280" r:id="rId9"/>
    <p:sldId id="284" r:id="rId10"/>
    <p:sldId id="283" r:id="rId11"/>
    <p:sldId id="282" r:id="rId12"/>
    <p:sldId id="286" r:id="rId13"/>
    <p:sldId id="2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A4245-E180-44D3-AB13-20BD206D4DC8}" type="datetimeFigureOut">
              <a:rPr lang="en-GB" smtClean="0"/>
              <a:t>20/07/2022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6BD0D-C644-4F64-9F86-F300A1A72696}" type="slidenum">
              <a:rPr lang="en-GB" smtClean="0"/>
              <a:t>‹#›</a:t>
            </a:fld>
            <a:endParaRPr lang="en-GB"/>
          </a:p>
        </p:txBody>
      </p:sp>
    </p:spTree>
    <p:extLst>
      <p:ext uri="{BB962C8B-B14F-4D97-AF65-F5344CB8AC3E}">
        <p14:creationId xmlns:p14="http://schemas.microsoft.com/office/powerpoint/2010/main" val="326001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31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4143435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3108514066"/>
      </p:ext>
    </p:extLst>
  </p:cSld>
  <p:clrMapOvr>
    <a:masterClrMapping/>
  </p:clrMapOvr>
  <p:extLst>
    <p:ext uri="{DCECCB84-F9BA-43D5-87BE-67443E8EF086}">
      <p15:sldGuideLst xmlns:p15="http://schemas.microsoft.com/office/powerpoint/2012/main">
        <p15:guide id="1" orient="horz" pos="48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04100154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04702873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01275373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24924842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450189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877534961"/>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2992622"/>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504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9250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90156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571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70536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55658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20724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638736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00314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hivlawandpolicy.org/sourcebook" TargetMode="External"/><Relationship Id="rId1" Type="http://schemas.openxmlformats.org/officeDocument/2006/relationships/slideLayout" Target="../slideLayouts/slideLayout10.xml"/><Relationship Id="rId4" Type="http://schemas.openxmlformats.org/officeDocument/2006/relationships/hyperlink" Target="https://www.pwn-usa.org/about-u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p:txBody>
          <a:bodyPr>
            <a:noAutofit/>
          </a:bodyPr>
          <a:lstStyle/>
          <a:p>
            <a:r>
              <a:rPr lang="en-GB" sz="4400" noProof="0" dirty="0">
                <a:latin typeface="+mj-lt"/>
              </a:rPr>
              <a:t>Ensuring individual- and community-informed consent for HIV surveillance</a:t>
            </a:r>
            <a:endParaRPr lang="en-GB" sz="4400" noProof="0" dirty="0"/>
          </a:p>
        </p:txBody>
      </p:sp>
      <p:sp>
        <p:nvSpPr>
          <p:cNvPr id="3" name="Text Placeholder 2">
            <a:extLst>
              <a:ext uri="{FF2B5EF4-FFF2-40B4-BE49-F238E27FC236}">
                <a16:creationId xmlns:a16="http://schemas.microsoft.com/office/drawing/2014/main" id="{583E17C1-788B-8242-9BB1-6B5637005F08}"/>
              </a:ext>
            </a:extLst>
          </p:cNvPr>
          <p:cNvSpPr>
            <a:spLocks noGrp="1"/>
          </p:cNvSpPr>
          <p:nvPr>
            <p:ph type="body" sz="quarter" idx="10"/>
          </p:nvPr>
        </p:nvSpPr>
        <p:spPr>
          <a:xfrm>
            <a:off x="4116388" y="1326740"/>
            <a:ext cx="7632700" cy="433798"/>
          </a:xfrm>
        </p:spPr>
        <p:txBody>
          <a:bodyPr>
            <a:normAutofit fontScale="77500" lnSpcReduction="20000"/>
          </a:bodyPr>
          <a:lstStyle/>
          <a:p>
            <a:r>
              <a:rPr lang="en-GB" dirty="0">
                <a:latin typeface="+mj-lt"/>
              </a:rPr>
              <a:t>Ensuring an ethical future for HIV surveillance</a:t>
            </a:r>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p:txBody>
          <a:bodyPr>
            <a:normAutofit/>
          </a:bodyPr>
          <a:lstStyle/>
          <a:p>
            <a:r>
              <a:rPr lang="en-GB" dirty="0"/>
              <a:t>Peter </a:t>
            </a:r>
            <a:r>
              <a:rPr lang="en-GB" dirty="0" err="1"/>
              <a:t>Godfrey-Faussett,</a:t>
            </a:r>
            <a:r>
              <a:rPr lang="en-GB" dirty="0"/>
              <a:t> London School of Hygiene and Tropical Medicine</a:t>
            </a:r>
          </a:p>
        </p:txBody>
      </p:sp>
      <p:sp>
        <p:nvSpPr>
          <p:cNvPr id="5" name="Text Placeholder 2">
            <a:extLst>
              <a:ext uri="{FF2B5EF4-FFF2-40B4-BE49-F238E27FC236}">
                <a16:creationId xmlns:a16="http://schemas.microsoft.com/office/drawing/2014/main" id="{D1A6B8DB-E346-61E3-8870-2801547188B4}"/>
              </a:ext>
            </a:extLst>
          </p:cNvPr>
          <p:cNvSpPr txBox="1">
            <a:spLocks/>
          </p:cNvSpPr>
          <p:nvPr/>
        </p:nvSpPr>
        <p:spPr>
          <a:xfrm>
            <a:off x="3992563" y="5875926"/>
            <a:ext cx="5999162" cy="433798"/>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800" b="1" i="0" kern="1200">
                <a:solidFill>
                  <a:schemeClr val="accent1"/>
                </a:solidFill>
                <a:latin typeface="+mj-lt"/>
                <a:ea typeface="IAS Ribbon Sans Bold" pitchFamily="2" charset="0"/>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I have no disclosures</a:t>
            </a:r>
          </a:p>
        </p:txBody>
      </p:sp>
    </p:spTree>
    <p:extLst>
      <p:ext uri="{BB962C8B-B14F-4D97-AF65-F5344CB8AC3E}">
        <p14:creationId xmlns:p14="http://schemas.microsoft.com/office/powerpoint/2010/main" val="186085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79D3249D-E8D6-2FED-C8C6-991EA9A0F2E7}"/>
              </a:ext>
            </a:extLst>
          </p:cNvPr>
          <p:cNvSpPr>
            <a:spLocks noGrp="1"/>
          </p:cNvSpPr>
          <p:nvPr>
            <p:ph type="title"/>
          </p:nvPr>
        </p:nvSpPr>
        <p:spPr>
          <a:xfrm>
            <a:off x="2457450" y="292100"/>
            <a:ext cx="8343900" cy="806450"/>
          </a:xfrm>
        </p:spPr>
        <p:txBody>
          <a:bodyPr>
            <a:noAutofit/>
          </a:bodyPr>
          <a:lstStyle/>
          <a:p>
            <a:r>
              <a:rPr lang="en-GB" sz="3200" dirty="0"/>
              <a:t>Potential Benefits and Plausible Harms </a:t>
            </a:r>
          </a:p>
        </p:txBody>
      </p:sp>
      <p:pic>
        <p:nvPicPr>
          <p:cNvPr id="3" name="Picture 2">
            <a:extLst>
              <a:ext uri="{FF2B5EF4-FFF2-40B4-BE49-F238E27FC236}">
                <a16:creationId xmlns:a16="http://schemas.microsoft.com/office/drawing/2014/main" id="{741D4442-7079-40A1-A99C-37F31C3C7FC3}"/>
              </a:ext>
            </a:extLst>
          </p:cNvPr>
          <p:cNvPicPr>
            <a:picLocks noChangeAspect="1"/>
          </p:cNvPicPr>
          <p:nvPr/>
        </p:nvPicPr>
        <p:blipFill>
          <a:blip r:embed="rId2"/>
          <a:stretch>
            <a:fillRect/>
          </a:stretch>
        </p:blipFill>
        <p:spPr>
          <a:xfrm>
            <a:off x="5724163" y="1175554"/>
            <a:ext cx="4629873" cy="4849792"/>
          </a:xfrm>
          <a:prstGeom prst="rect">
            <a:avLst/>
          </a:prstGeom>
        </p:spPr>
      </p:pic>
      <p:sp>
        <p:nvSpPr>
          <p:cNvPr id="8" name="TextBox 7">
            <a:extLst>
              <a:ext uri="{FF2B5EF4-FFF2-40B4-BE49-F238E27FC236}">
                <a16:creationId xmlns:a16="http://schemas.microsoft.com/office/drawing/2014/main" id="{433E46F1-2BC2-2F3C-1B81-DF22B2EA0C9C}"/>
              </a:ext>
            </a:extLst>
          </p:cNvPr>
          <p:cNvSpPr txBox="1"/>
          <p:nvPr/>
        </p:nvSpPr>
        <p:spPr>
          <a:xfrm>
            <a:off x="338138" y="3308539"/>
            <a:ext cx="5519737" cy="2585323"/>
          </a:xfrm>
          <a:prstGeom prst="rect">
            <a:avLst/>
          </a:prstGeom>
          <a:noFill/>
        </p:spPr>
        <p:txBody>
          <a:bodyPr wrap="square">
            <a:spAutoFit/>
          </a:bodyPr>
          <a:lstStyle/>
          <a:p>
            <a:r>
              <a:rPr lang="en-GB" sz="1800" b="1" i="0" u="none" strike="noStrike" baseline="0" dirty="0">
                <a:solidFill>
                  <a:srgbClr val="000000"/>
                </a:solidFill>
                <a:latin typeface="Times New Roman" panose="02020603050405020304" pitchFamily="18" charset="0"/>
              </a:rPr>
              <a:t>Added value of this study</a:t>
            </a:r>
            <a:endParaRPr lang="en-GB" sz="1800" b="0" i="0" u="none" strike="noStrike" baseline="0" dirty="0">
              <a:solidFill>
                <a:srgbClr val="000000"/>
              </a:solidFill>
              <a:latin typeface="Times New Roman" panose="02020603050405020304" pitchFamily="18" charset="0"/>
            </a:endParaRPr>
          </a:p>
          <a:p>
            <a:r>
              <a:rPr lang="en-GB" sz="1800" b="0" i="0" u="none" strike="noStrike" baseline="0" dirty="0">
                <a:solidFill>
                  <a:srgbClr val="000000"/>
                </a:solidFill>
                <a:latin typeface="Times New Roman" panose="02020603050405020304" pitchFamily="18" charset="0"/>
              </a:rPr>
              <a:t>We reconstructed the HIV transmission network using all HIV sequences available from Los Angeles County. We identified transgender women within these networks and looked at how they were connected to other risk groups in the network. We found that transgender women were more connected to each other and to heterosexual men, and less connected to men who have sex with men, than expected.</a:t>
            </a:r>
            <a:endParaRPr lang="en-GB" dirty="0"/>
          </a:p>
        </p:txBody>
      </p:sp>
      <p:pic>
        <p:nvPicPr>
          <p:cNvPr id="9" name="Picture 8">
            <a:extLst>
              <a:ext uri="{FF2B5EF4-FFF2-40B4-BE49-F238E27FC236}">
                <a16:creationId xmlns:a16="http://schemas.microsoft.com/office/drawing/2014/main" id="{6A774909-B91C-D142-DA3B-95609305949E}"/>
              </a:ext>
            </a:extLst>
          </p:cNvPr>
          <p:cNvPicPr>
            <a:picLocks noChangeAspect="1"/>
          </p:cNvPicPr>
          <p:nvPr/>
        </p:nvPicPr>
        <p:blipFill>
          <a:blip r:embed="rId3"/>
          <a:stretch>
            <a:fillRect/>
          </a:stretch>
        </p:blipFill>
        <p:spPr>
          <a:xfrm>
            <a:off x="419461" y="1543787"/>
            <a:ext cx="5243749" cy="1532788"/>
          </a:xfrm>
          <a:prstGeom prst="rect">
            <a:avLst/>
          </a:prstGeom>
        </p:spPr>
      </p:pic>
    </p:spTree>
    <p:extLst>
      <p:ext uri="{BB962C8B-B14F-4D97-AF65-F5344CB8AC3E}">
        <p14:creationId xmlns:p14="http://schemas.microsoft.com/office/powerpoint/2010/main" val="25888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79D3249D-E8D6-2FED-C8C6-991EA9A0F2E7}"/>
              </a:ext>
            </a:extLst>
          </p:cNvPr>
          <p:cNvSpPr>
            <a:spLocks noGrp="1"/>
          </p:cNvSpPr>
          <p:nvPr>
            <p:ph type="title"/>
          </p:nvPr>
        </p:nvSpPr>
        <p:spPr>
          <a:xfrm>
            <a:off x="2457450" y="292100"/>
            <a:ext cx="8343900" cy="806450"/>
          </a:xfrm>
        </p:spPr>
        <p:txBody>
          <a:bodyPr>
            <a:noAutofit/>
          </a:bodyPr>
          <a:lstStyle/>
          <a:p>
            <a:r>
              <a:rPr lang="en-GB" sz="3200" dirty="0"/>
              <a:t>Potential Benefits and Plausible Harms </a:t>
            </a:r>
          </a:p>
        </p:txBody>
      </p:sp>
      <p:sp>
        <p:nvSpPr>
          <p:cNvPr id="4" name="Content Placeholder 5">
            <a:extLst>
              <a:ext uri="{FF2B5EF4-FFF2-40B4-BE49-F238E27FC236}">
                <a16:creationId xmlns:a16="http://schemas.microsoft.com/office/drawing/2014/main" id="{5E221282-E273-AEAC-F5F8-B893623CD95D}"/>
              </a:ext>
            </a:extLst>
          </p:cNvPr>
          <p:cNvSpPr txBox="1">
            <a:spLocks/>
          </p:cNvSpPr>
          <p:nvPr/>
        </p:nvSpPr>
        <p:spPr>
          <a:xfrm>
            <a:off x="323850" y="1644650"/>
            <a:ext cx="8372475" cy="4351338"/>
          </a:xfrm>
          <a:prstGeom prst="rect">
            <a:avLst/>
          </a:prstGeom>
        </p:spPr>
        <p:txBody>
          <a:bodyPr>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HIV exceptionalism –</a:t>
            </a:r>
          </a:p>
          <a:p>
            <a:pPr lvl="1"/>
            <a:r>
              <a:rPr lang="en-GB" dirty="0">
                <a:solidFill>
                  <a:srgbClr val="242526"/>
                </a:solidFill>
                <a:latin typeface="adelle-sans"/>
              </a:rPr>
              <a:t>“There are still two dozen U.S. states and territories that </a:t>
            </a:r>
            <a:r>
              <a:rPr lang="en-GB" dirty="0">
                <a:solidFill>
                  <a:srgbClr val="747B80"/>
                </a:solidFill>
                <a:latin typeface="adelle-sans"/>
                <a:hlinkClick r:id="rId2"/>
              </a:rPr>
              <a:t>criminalize</a:t>
            </a:r>
            <a:r>
              <a:rPr lang="en-GB" dirty="0">
                <a:solidFill>
                  <a:srgbClr val="242526"/>
                </a:solidFill>
                <a:latin typeface="adelle-sans"/>
              </a:rPr>
              <a:t> various types of alleged HIV exposure, non-disclosure, and transmission. People living with HIV are being prosecuted and criminalized anyway based on somebody's word against them, so this technology is being spread and funded in ways that are new and may create more vulnerability."</a:t>
            </a:r>
            <a:r>
              <a:rPr lang="en-GB" dirty="0"/>
              <a:t> </a:t>
            </a:r>
          </a:p>
          <a:p>
            <a:pPr lvl="1"/>
            <a:r>
              <a:rPr lang="en-GB" dirty="0">
                <a:solidFill>
                  <a:srgbClr val="242526"/>
                </a:solidFill>
                <a:latin typeface="adelle-sans"/>
              </a:rPr>
              <a:t>“Does this new analysis, for example, provides anything we don't already know or couldn't get from sitting down with a group of transgender women in LA.”</a:t>
            </a:r>
          </a:p>
          <a:p>
            <a:pPr lvl="1"/>
            <a:r>
              <a:rPr lang="en-GB" dirty="0">
                <a:solidFill>
                  <a:srgbClr val="242526"/>
                </a:solidFill>
                <a:latin typeface="adelle-sans"/>
              </a:rPr>
              <a:t>“Researchers get excited about fancy new technologies and consistently undervalue old-fashioned social science research, and not because the new technologies add anything of importance.”</a:t>
            </a:r>
          </a:p>
          <a:p>
            <a:pPr lvl="1"/>
            <a:endParaRPr lang="en-GB" dirty="0">
              <a:solidFill>
                <a:srgbClr val="242526"/>
              </a:solidFill>
              <a:latin typeface="adelle-sans"/>
            </a:endParaRPr>
          </a:p>
          <a:p>
            <a:pPr lvl="1"/>
            <a:endParaRPr lang="en-GB" dirty="0"/>
          </a:p>
        </p:txBody>
      </p:sp>
      <p:pic>
        <p:nvPicPr>
          <p:cNvPr id="5" name="Picture 4">
            <a:extLst>
              <a:ext uri="{FF2B5EF4-FFF2-40B4-BE49-F238E27FC236}">
                <a16:creationId xmlns:a16="http://schemas.microsoft.com/office/drawing/2014/main" id="{746BA911-B64D-4453-BF39-947C3764BE2B}"/>
              </a:ext>
            </a:extLst>
          </p:cNvPr>
          <p:cNvPicPr>
            <a:picLocks noChangeAspect="1"/>
          </p:cNvPicPr>
          <p:nvPr/>
        </p:nvPicPr>
        <p:blipFill>
          <a:blip r:embed="rId3"/>
          <a:stretch>
            <a:fillRect/>
          </a:stretch>
        </p:blipFill>
        <p:spPr>
          <a:xfrm>
            <a:off x="8885939" y="1282700"/>
            <a:ext cx="2859272" cy="2859272"/>
          </a:xfrm>
          <a:prstGeom prst="rect">
            <a:avLst/>
          </a:prstGeom>
        </p:spPr>
      </p:pic>
      <p:sp>
        <p:nvSpPr>
          <p:cNvPr id="8" name="TextBox 7">
            <a:extLst>
              <a:ext uri="{FF2B5EF4-FFF2-40B4-BE49-F238E27FC236}">
                <a16:creationId xmlns:a16="http://schemas.microsoft.com/office/drawing/2014/main" id="{7BD8CA3A-8CA7-0C3C-7F2E-0807D6BAD78D}"/>
              </a:ext>
            </a:extLst>
          </p:cNvPr>
          <p:cNvSpPr txBox="1"/>
          <p:nvPr/>
        </p:nvSpPr>
        <p:spPr>
          <a:xfrm>
            <a:off x="8885939" y="4159732"/>
            <a:ext cx="2859271" cy="1200329"/>
          </a:xfrm>
          <a:prstGeom prst="rect">
            <a:avLst/>
          </a:prstGeom>
          <a:noFill/>
        </p:spPr>
        <p:txBody>
          <a:bodyPr wrap="square" rtlCol="0">
            <a:spAutoFit/>
          </a:bodyPr>
          <a:lstStyle/>
          <a:p>
            <a:r>
              <a:rPr lang="en-GB" b="0" i="0" dirty="0" err="1">
                <a:solidFill>
                  <a:srgbClr val="242526"/>
                </a:solidFill>
                <a:effectLst/>
                <a:latin typeface="adelle-sans"/>
              </a:rPr>
              <a:t>Naina</a:t>
            </a:r>
            <a:r>
              <a:rPr lang="en-GB" b="0" i="0" dirty="0">
                <a:solidFill>
                  <a:srgbClr val="242526"/>
                </a:solidFill>
                <a:effectLst/>
                <a:latin typeface="adelle-sans"/>
              </a:rPr>
              <a:t> Khanna, executive director with </a:t>
            </a:r>
            <a:r>
              <a:rPr lang="en-GB" b="0" i="0" u="none" strike="noStrike" dirty="0">
                <a:solidFill>
                  <a:srgbClr val="747B80"/>
                </a:solidFill>
                <a:effectLst/>
                <a:latin typeface="adelle-sans"/>
                <a:hlinkClick r:id="rId4"/>
              </a:rPr>
              <a:t>Positive Women's Network</a:t>
            </a:r>
            <a:r>
              <a:rPr lang="en-GB" b="0" i="0" u="none" strike="noStrike" dirty="0">
                <a:solidFill>
                  <a:srgbClr val="747B80"/>
                </a:solidFill>
                <a:effectLst/>
                <a:latin typeface="adelle-sans"/>
              </a:rPr>
              <a:t> interview with </a:t>
            </a:r>
            <a:r>
              <a:rPr lang="en-GB" b="0" i="0" u="none" strike="noStrike" dirty="0" err="1">
                <a:solidFill>
                  <a:srgbClr val="747B80"/>
                </a:solidFill>
                <a:effectLst/>
                <a:latin typeface="adelle-sans"/>
              </a:rPr>
              <a:t>bodypro</a:t>
            </a:r>
            <a:endParaRPr lang="en-GB" dirty="0"/>
          </a:p>
        </p:txBody>
      </p:sp>
    </p:spTree>
    <p:extLst>
      <p:ext uri="{BB962C8B-B14F-4D97-AF65-F5344CB8AC3E}">
        <p14:creationId xmlns:p14="http://schemas.microsoft.com/office/powerpoint/2010/main" val="137747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C38256-8541-8610-C254-876FBEA180BD}"/>
              </a:ext>
            </a:extLst>
          </p:cNvPr>
          <p:cNvPicPr>
            <a:picLocks noChangeAspect="1"/>
          </p:cNvPicPr>
          <p:nvPr/>
        </p:nvPicPr>
        <p:blipFill>
          <a:blip r:embed="rId2"/>
          <a:stretch>
            <a:fillRect/>
          </a:stretch>
        </p:blipFill>
        <p:spPr>
          <a:xfrm>
            <a:off x="2133601" y="124409"/>
            <a:ext cx="5267324" cy="6091463"/>
          </a:xfrm>
          <a:prstGeom prst="rect">
            <a:avLst/>
          </a:prstGeom>
        </p:spPr>
      </p:pic>
      <p:sp>
        <p:nvSpPr>
          <p:cNvPr id="8" name="TextBox 7">
            <a:extLst>
              <a:ext uri="{FF2B5EF4-FFF2-40B4-BE49-F238E27FC236}">
                <a16:creationId xmlns:a16="http://schemas.microsoft.com/office/drawing/2014/main" id="{3FF9589B-6661-3239-86E9-22E5CC8B2464}"/>
              </a:ext>
            </a:extLst>
          </p:cNvPr>
          <p:cNvSpPr txBox="1"/>
          <p:nvPr/>
        </p:nvSpPr>
        <p:spPr>
          <a:xfrm>
            <a:off x="7400925" y="4878070"/>
            <a:ext cx="3419476" cy="707886"/>
          </a:xfrm>
          <a:prstGeom prst="rect">
            <a:avLst/>
          </a:prstGeom>
          <a:noFill/>
          <a:ln w="38100">
            <a:solidFill>
              <a:srgbClr val="00B0F0"/>
            </a:solidFill>
          </a:ln>
        </p:spPr>
        <p:txBody>
          <a:bodyPr wrap="square" rtlCol="0">
            <a:spAutoFit/>
          </a:bodyPr>
          <a:lstStyle/>
          <a:p>
            <a:pPr algn="l"/>
            <a:r>
              <a:rPr lang="en-GB" sz="2000" b="0" i="0" u="none" strike="noStrike" baseline="0" dirty="0">
                <a:latin typeface="GraphikNaturel-Regular"/>
              </a:rPr>
              <a:t>Nature | Vol 607 | 21 July 2022 | </a:t>
            </a:r>
            <a:r>
              <a:rPr lang="en-GB" sz="2000" b="1" i="0" u="none" strike="noStrike" baseline="0" dirty="0">
                <a:latin typeface="GraphikNaturel-Bold"/>
              </a:rPr>
              <a:t>445</a:t>
            </a:r>
            <a:endParaRPr lang="en-GB" sz="2000" dirty="0"/>
          </a:p>
        </p:txBody>
      </p:sp>
    </p:spTree>
    <p:extLst>
      <p:ext uri="{BB962C8B-B14F-4D97-AF65-F5344CB8AC3E}">
        <p14:creationId xmlns:p14="http://schemas.microsoft.com/office/powerpoint/2010/main" val="3993671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347668" y="1304925"/>
            <a:ext cx="10806108" cy="5111750"/>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This is a much wider conversation than HIV and phylogenetic surveillance.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The rapidity of progress in science and technology around phylogenetics, mobile phone tracking, bioinformatic power is a “good thing”.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Public engagement and dialogue with the most interested parties is urgently needed to ensure that governance and regulation catches up.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Recognise asymmetries of power.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Researchers, scientists and advocates of phylogenetic surveillance need to provide strong evidence of actual (rather than putative) benefits.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Plausible and potential risks need to be evaluated and appropriate mitigation put in place.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Public health surveillance and action must be evidence-informed and serve the good of society.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Human subject research must prioritise individual over societal benefits except where harms can be demonstrated to be minimal.</a:t>
            </a:r>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4116391" y="441325"/>
            <a:ext cx="7632700" cy="654050"/>
          </a:xfrm>
        </p:spPr>
        <p:txBody>
          <a:bodyPr>
            <a:normAutofit/>
          </a:bodyPr>
          <a:lstStyle/>
          <a:p>
            <a:r>
              <a:rPr lang="en-GB" noProof="0" dirty="0"/>
              <a:t>Where next?</a:t>
            </a:r>
          </a:p>
        </p:txBody>
      </p:sp>
    </p:spTree>
    <p:extLst>
      <p:ext uri="{BB962C8B-B14F-4D97-AF65-F5344CB8AC3E}">
        <p14:creationId xmlns:p14="http://schemas.microsoft.com/office/powerpoint/2010/main" val="2694814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782542-50DD-1623-580A-2351699B8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125" y="235994"/>
            <a:ext cx="8879526" cy="6602956"/>
          </a:xfrm>
          <a:prstGeom prst="rect">
            <a:avLst/>
          </a:prstGeom>
        </p:spPr>
      </p:pic>
    </p:spTree>
    <p:extLst>
      <p:ext uri="{BB962C8B-B14F-4D97-AF65-F5344CB8AC3E}">
        <p14:creationId xmlns:p14="http://schemas.microsoft.com/office/powerpoint/2010/main" val="370474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5CD540-13DF-4440-8FFD-EFD90B0F981A}"/>
              </a:ext>
            </a:extLst>
          </p:cNvPr>
          <p:cNvSpPr>
            <a:spLocks noGrp="1"/>
          </p:cNvSpPr>
          <p:nvPr>
            <p:ph sz="quarter" idx="13"/>
          </p:nvPr>
        </p:nvSpPr>
        <p:spPr>
          <a:xfrm>
            <a:off x="442913" y="2714625"/>
            <a:ext cx="5437187" cy="3486150"/>
          </a:xfrm>
        </p:spPr>
        <p:txBody>
          <a:bodyPr>
            <a:normAutofit fontScale="92500" lnSpcReduction="20000"/>
          </a:bodyPr>
          <a:lstStyle/>
          <a:p>
            <a:pPr marL="342900" indent="-342900">
              <a:buFont typeface="Arial" panose="020B0604020202020204" pitchFamily="34" charset="0"/>
              <a:buChar char="•"/>
            </a:pPr>
            <a:r>
              <a:rPr lang="en-GB" dirty="0"/>
              <a:t>Shopping</a:t>
            </a:r>
          </a:p>
          <a:p>
            <a:pPr marL="342900" indent="-342900">
              <a:buFont typeface="Arial" panose="020B0604020202020204" pitchFamily="34" charset="0"/>
              <a:buChar char="•"/>
            </a:pPr>
            <a:r>
              <a:rPr lang="en-GB" dirty="0"/>
              <a:t>Social Media</a:t>
            </a:r>
          </a:p>
          <a:p>
            <a:pPr marL="342900" indent="-342900">
              <a:buFont typeface="Arial" panose="020B0604020202020204" pitchFamily="34" charset="0"/>
              <a:buChar char="•"/>
            </a:pPr>
            <a:r>
              <a:rPr lang="en-GB" dirty="0"/>
              <a:t>Journalism</a:t>
            </a:r>
          </a:p>
          <a:p>
            <a:pPr marL="342900" indent="-342900">
              <a:buFont typeface="Arial" panose="020B0604020202020204" pitchFamily="34" charset="0"/>
              <a:buChar char="•"/>
            </a:pPr>
            <a:r>
              <a:rPr lang="en-GB" dirty="0"/>
              <a:t>Market research</a:t>
            </a:r>
          </a:p>
          <a:p>
            <a:pPr marL="342900" indent="-342900">
              <a:buFont typeface="Arial" panose="020B0604020202020204" pitchFamily="34" charset="0"/>
              <a:buChar char="•"/>
            </a:pPr>
            <a:r>
              <a:rPr lang="en-GB" dirty="0"/>
              <a:t>Clinical research</a:t>
            </a:r>
          </a:p>
          <a:p>
            <a:pPr marL="342900" indent="-342900">
              <a:buFont typeface="Arial" panose="020B0604020202020204" pitchFamily="34" charset="0"/>
              <a:buChar char="•"/>
            </a:pPr>
            <a:r>
              <a:rPr lang="en-GB" dirty="0"/>
              <a:t>Individually randomised trials</a:t>
            </a:r>
          </a:p>
          <a:p>
            <a:pPr marL="342900" indent="-342900">
              <a:buFont typeface="Arial" panose="020B0604020202020204" pitchFamily="34" charset="0"/>
              <a:buChar char="•"/>
            </a:pPr>
            <a:r>
              <a:rPr lang="en-GB" dirty="0"/>
              <a:t>Cluster randomised trials</a:t>
            </a:r>
          </a:p>
          <a:p>
            <a:pPr marL="342900" indent="-342900">
              <a:buFont typeface="Arial" panose="020B0604020202020204" pitchFamily="34" charset="0"/>
              <a:buChar char="•"/>
            </a:pPr>
            <a:r>
              <a:rPr lang="en-GB" dirty="0"/>
              <a:t>Audit and implementation science</a:t>
            </a:r>
          </a:p>
          <a:p>
            <a:pPr marL="342900" indent="-342900">
              <a:buFont typeface="Arial" panose="020B0604020202020204" pitchFamily="34" charset="0"/>
              <a:buChar char="•"/>
            </a:pPr>
            <a:r>
              <a:rPr lang="en-GB" dirty="0"/>
              <a:t>Epidemiological surveys</a:t>
            </a:r>
          </a:p>
          <a:p>
            <a:pPr marL="342900" indent="-342900">
              <a:buFont typeface="Arial" panose="020B0604020202020204" pitchFamily="34" charset="0"/>
              <a:buChar char="•"/>
            </a:pPr>
            <a:r>
              <a:rPr lang="en-GB" dirty="0"/>
              <a:t>Public health surveillance</a:t>
            </a:r>
            <a:endParaRPr lang="en-GB" noProof="0" dirty="0"/>
          </a:p>
        </p:txBody>
      </p:sp>
      <p:sp>
        <p:nvSpPr>
          <p:cNvPr id="3" name="Content Placeholder 2">
            <a:extLst>
              <a:ext uri="{FF2B5EF4-FFF2-40B4-BE49-F238E27FC236}">
                <a16:creationId xmlns:a16="http://schemas.microsoft.com/office/drawing/2014/main" id="{F29CA690-08EF-C54F-8AB3-FB920F150642}"/>
              </a:ext>
            </a:extLst>
          </p:cNvPr>
          <p:cNvSpPr>
            <a:spLocks noGrp="1"/>
          </p:cNvSpPr>
          <p:nvPr>
            <p:ph sz="quarter" idx="14"/>
          </p:nvPr>
        </p:nvSpPr>
        <p:spPr>
          <a:xfrm>
            <a:off x="5676900" y="2714625"/>
            <a:ext cx="6072191" cy="3486155"/>
          </a:xfrm>
        </p:spPr>
        <p:txBody>
          <a:bodyPr>
            <a:normAutofit fontScale="92500" lnSpcReduction="20000"/>
          </a:bodyPr>
          <a:lstStyle/>
          <a:p>
            <a:pPr marL="342900" indent="-342900">
              <a:buFont typeface="Arial" panose="020B0604020202020204" pitchFamily="34" charset="0"/>
              <a:buChar char="•"/>
            </a:pPr>
            <a:r>
              <a:rPr lang="en-GB" dirty="0"/>
              <a:t>Data; profiles; profit</a:t>
            </a:r>
          </a:p>
          <a:p>
            <a:pPr marL="342900" indent="-342900">
              <a:buFont typeface="Arial" panose="020B0604020202020204" pitchFamily="34" charset="0"/>
              <a:buChar char="•"/>
            </a:pPr>
            <a:r>
              <a:rPr lang="en-GB" dirty="0"/>
              <a:t>Data; profiles; advertising; profit</a:t>
            </a:r>
          </a:p>
          <a:p>
            <a:pPr marL="342900" indent="-342900">
              <a:buFont typeface="Arial" panose="020B0604020202020204" pitchFamily="34" charset="0"/>
              <a:buChar char="•"/>
            </a:pPr>
            <a:r>
              <a:rPr lang="en-GB" dirty="0"/>
              <a:t>News; information; profit</a:t>
            </a:r>
          </a:p>
          <a:p>
            <a:pPr marL="342900" indent="-342900">
              <a:buFont typeface="Arial" panose="020B0604020202020204" pitchFamily="34" charset="0"/>
              <a:buChar char="•"/>
            </a:pPr>
            <a:r>
              <a:rPr lang="en-GB" dirty="0"/>
              <a:t>Business; profit</a:t>
            </a:r>
          </a:p>
          <a:p>
            <a:pPr marL="342900" indent="-342900">
              <a:buFont typeface="Arial" panose="020B0604020202020204" pitchFamily="34" charset="0"/>
              <a:buChar char="•"/>
            </a:pPr>
            <a:r>
              <a:rPr lang="en-GB" dirty="0"/>
              <a:t>Clinical benefit; hypotheses</a:t>
            </a:r>
          </a:p>
          <a:p>
            <a:pPr marL="342900" indent="-342900">
              <a:buFont typeface="Arial" panose="020B0604020202020204" pitchFamily="34" charset="0"/>
              <a:buChar char="•"/>
            </a:pPr>
            <a:r>
              <a:rPr lang="en-GB" dirty="0"/>
              <a:t>Clinical benefit; policy</a:t>
            </a:r>
          </a:p>
          <a:p>
            <a:pPr marL="342900" indent="-342900">
              <a:buFont typeface="Arial" panose="020B0604020202020204" pitchFamily="34" charset="0"/>
              <a:buChar char="•"/>
            </a:pPr>
            <a:r>
              <a:rPr lang="en-GB" dirty="0"/>
              <a:t>Policy; population benefit</a:t>
            </a:r>
          </a:p>
          <a:p>
            <a:pPr marL="342900" indent="-342900">
              <a:buFont typeface="Arial" panose="020B0604020202020204" pitchFamily="34" charset="0"/>
              <a:buChar char="•"/>
            </a:pPr>
            <a:r>
              <a:rPr lang="en-GB" dirty="0"/>
              <a:t>Health system improvement</a:t>
            </a:r>
          </a:p>
          <a:p>
            <a:pPr marL="342900" indent="-342900">
              <a:buFont typeface="Arial" panose="020B0604020202020204" pitchFamily="34" charset="0"/>
              <a:buChar char="•"/>
            </a:pPr>
            <a:r>
              <a:rPr lang="en-GB" dirty="0"/>
              <a:t>Policy, prioritisation, etc.</a:t>
            </a:r>
          </a:p>
          <a:p>
            <a:pPr marL="342900" indent="-342900">
              <a:buFont typeface="Arial" panose="020B0604020202020204" pitchFamily="34" charset="0"/>
              <a:buChar char="•"/>
            </a:pPr>
            <a:r>
              <a:rPr lang="en-GB" dirty="0"/>
              <a:t>Programme direction; Public health action</a:t>
            </a:r>
          </a:p>
        </p:txBody>
      </p:sp>
      <p:sp>
        <p:nvSpPr>
          <p:cNvPr id="4" name="Text Placeholder 3">
            <a:extLst>
              <a:ext uri="{FF2B5EF4-FFF2-40B4-BE49-F238E27FC236}">
                <a16:creationId xmlns:a16="http://schemas.microsoft.com/office/drawing/2014/main" id="{F13725DA-F81C-C741-8279-C9F4F58D2445}"/>
              </a:ext>
            </a:extLst>
          </p:cNvPr>
          <p:cNvSpPr>
            <a:spLocks noGrp="1"/>
          </p:cNvSpPr>
          <p:nvPr>
            <p:ph type="body" sz="quarter" idx="15"/>
          </p:nvPr>
        </p:nvSpPr>
        <p:spPr>
          <a:xfrm>
            <a:off x="442913" y="2097088"/>
            <a:ext cx="5437187" cy="446087"/>
          </a:xfrm>
        </p:spPr>
        <p:txBody>
          <a:bodyPr/>
          <a:lstStyle/>
          <a:p>
            <a:r>
              <a:rPr lang="en-GB" dirty="0"/>
              <a:t>Data collection approach</a:t>
            </a:r>
          </a:p>
        </p:txBody>
      </p:sp>
      <p:sp>
        <p:nvSpPr>
          <p:cNvPr id="5" name="Text Placeholder 4">
            <a:extLst>
              <a:ext uri="{FF2B5EF4-FFF2-40B4-BE49-F238E27FC236}">
                <a16:creationId xmlns:a16="http://schemas.microsoft.com/office/drawing/2014/main" id="{6DD64F99-A088-7747-9AFC-33FF5B3D8465}"/>
              </a:ext>
            </a:extLst>
          </p:cNvPr>
          <p:cNvSpPr>
            <a:spLocks noGrp="1"/>
          </p:cNvSpPr>
          <p:nvPr>
            <p:ph type="body" sz="quarter" idx="16"/>
          </p:nvPr>
        </p:nvSpPr>
        <p:spPr>
          <a:xfrm>
            <a:off x="5676900" y="2097088"/>
            <a:ext cx="6072191" cy="446087"/>
          </a:xfrm>
        </p:spPr>
        <p:txBody>
          <a:bodyPr/>
          <a:lstStyle/>
          <a:p>
            <a:r>
              <a:rPr lang="en-GB" dirty="0"/>
              <a:t>Deliverable</a:t>
            </a:r>
            <a:endParaRPr lang="en-GB" noProof="0" dirty="0"/>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a:xfrm>
            <a:off x="2705100" y="441325"/>
            <a:ext cx="9043991" cy="1223964"/>
          </a:xfrm>
        </p:spPr>
        <p:txBody>
          <a:bodyPr>
            <a:normAutofit fontScale="90000"/>
          </a:bodyPr>
          <a:lstStyle/>
          <a:p>
            <a:r>
              <a:rPr lang="en-GB" sz="4400" dirty="0"/>
              <a:t>When is consent required in order to collect information on people (human subjects)?</a:t>
            </a:r>
            <a:endParaRPr lang="en-GB" noProof="0" dirty="0"/>
          </a:p>
        </p:txBody>
      </p:sp>
    </p:spTree>
    <p:extLst>
      <p:ext uri="{BB962C8B-B14F-4D97-AF65-F5344CB8AC3E}">
        <p14:creationId xmlns:p14="http://schemas.microsoft.com/office/powerpoint/2010/main" val="3663087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4B754D-4252-564D-A42C-5BA98D69D3BC}"/>
              </a:ext>
            </a:extLst>
          </p:cNvPr>
          <p:cNvSpPr>
            <a:spLocks noGrp="1"/>
          </p:cNvSpPr>
          <p:nvPr>
            <p:ph sz="quarter" idx="13"/>
          </p:nvPr>
        </p:nvSpPr>
        <p:spPr/>
        <p:txBody>
          <a:bodyPr/>
          <a:lstStyle/>
          <a:p>
            <a:pPr marL="342900" indent="-342900">
              <a:buFont typeface="Arial" panose="020B0604020202020204" pitchFamily="34" charset="0"/>
              <a:buChar char="•"/>
            </a:pPr>
            <a:r>
              <a:rPr lang="en-GB" dirty="0"/>
              <a:t>Journalism</a:t>
            </a:r>
          </a:p>
          <a:p>
            <a:pPr marL="342900" indent="-342900">
              <a:buFont typeface="Arial" panose="020B0604020202020204" pitchFamily="34" charset="0"/>
              <a:buChar char="•"/>
            </a:pPr>
            <a:r>
              <a:rPr lang="en-GB" dirty="0"/>
              <a:t>Market research</a:t>
            </a:r>
          </a:p>
          <a:p>
            <a:pPr marL="342900" indent="-342900">
              <a:buFont typeface="Arial" panose="020B0604020202020204" pitchFamily="34" charset="0"/>
              <a:buChar char="•"/>
            </a:pPr>
            <a:r>
              <a:rPr lang="en-GB" dirty="0"/>
              <a:t>Clinical research</a:t>
            </a:r>
          </a:p>
          <a:p>
            <a:pPr marL="342900" indent="-342900">
              <a:buFont typeface="Arial" panose="020B0604020202020204" pitchFamily="34" charset="0"/>
              <a:buChar char="•"/>
            </a:pPr>
            <a:r>
              <a:rPr lang="en-GB" dirty="0"/>
              <a:t>Individually randomised trials</a:t>
            </a:r>
          </a:p>
          <a:p>
            <a:pPr marL="342900" indent="-342900">
              <a:buFont typeface="Arial" panose="020B0604020202020204" pitchFamily="34" charset="0"/>
              <a:buChar char="•"/>
            </a:pPr>
            <a:r>
              <a:rPr lang="en-GB" dirty="0"/>
              <a:t>Cluster randomised trials</a:t>
            </a:r>
          </a:p>
          <a:p>
            <a:pPr marL="342900" indent="-342900">
              <a:buFont typeface="Arial" panose="020B0604020202020204" pitchFamily="34" charset="0"/>
              <a:buChar char="•"/>
            </a:pPr>
            <a:r>
              <a:rPr lang="en-GB" dirty="0"/>
              <a:t>Audit and implementation science</a:t>
            </a:r>
          </a:p>
          <a:p>
            <a:pPr marL="342900" indent="-342900">
              <a:buFont typeface="Arial" panose="020B0604020202020204" pitchFamily="34" charset="0"/>
              <a:buChar char="•"/>
            </a:pPr>
            <a:r>
              <a:rPr lang="en-GB" dirty="0"/>
              <a:t>Epidemiological surveys</a:t>
            </a:r>
          </a:p>
          <a:p>
            <a:pPr marL="342900" indent="-342900">
              <a:buFont typeface="Arial" panose="020B0604020202020204" pitchFamily="34" charset="0"/>
              <a:buChar char="•"/>
            </a:pPr>
            <a:r>
              <a:rPr lang="en-GB" dirty="0"/>
              <a:t>Public health surveillance</a:t>
            </a:r>
          </a:p>
          <a:p>
            <a:endParaRPr lang="en-GB" dirty="0"/>
          </a:p>
        </p:txBody>
      </p:sp>
      <p:sp>
        <p:nvSpPr>
          <p:cNvPr id="3" name="Title 2">
            <a:extLst>
              <a:ext uri="{FF2B5EF4-FFF2-40B4-BE49-F238E27FC236}">
                <a16:creationId xmlns:a16="http://schemas.microsoft.com/office/drawing/2014/main" id="{097B60AB-E403-F67C-60DB-C578B98FB9A9}"/>
              </a:ext>
            </a:extLst>
          </p:cNvPr>
          <p:cNvSpPr>
            <a:spLocks noGrp="1"/>
          </p:cNvSpPr>
          <p:nvPr>
            <p:ph type="title"/>
          </p:nvPr>
        </p:nvSpPr>
        <p:spPr>
          <a:xfrm>
            <a:off x="2905125" y="441325"/>
            <a:ext cx="4629150" cy="1223964"/>
          </a:xfrm>
        </p:spPr>
        <p:txBody>
          <a:bodyPr>
            <a:noAutofit/>
          </a:bodyPr>
          <a:lstStyle/>
          <a:p>
            <a:r>
              <a:rPr lang="en-GB" sz="3600" dirty="0"/>
              <a:t>When is consent needed?</a:t>
            </a:r>
          </a:p>
        </p:txBody>
      </p:sp>
      <p:sp>
        <p:nvSpPr>
          <p:cNvPr id="5" name="Rectangle 4">
            <a:extLst>
              <a:ext uri="{FF2B5EF4-FFF2-40B4-BE49-F238E27FC236}">
                <a16:creationId xmlns:a16="http://schemas.microsoft.com/office/drawing/2014/main" id="{66C84C9B-2316-60EA-2B50-CCB75A448526}"/>
              </a:ext>
            </a:extLst>
          </p:cNvPr>
          <p:cNvSpPr/>
          <p:nvPr/>
        </p:nvSpPr>
        <p:spPr>
          <a:xfrm>
            <a:off x="209549" y="2918223"/>
            <a:ext cx="5095875" cy="2158602"/>
          </a:xfrm>
          <a:prstGeom prst="rect">
            <a:avLst/>
          </a:prstGeom>
          <a:noFill/>
          <a:ln w="952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F5072037-DF0B-8157-9C16-78900FB72196}"/>
              </a:ext>
            </a:extLst>
          </p:cNvPr>
          <p:cNvPicPr>
            <a:picLocks noChangeAspect="1"/>
          </p:cNvPicPr>
          <p:nvPr/>
        </p:nvPicPr>
        <p:blipFill>
          <a:blip r:embed="rId2"/>
          <a:stretch>
            <a:fillRect/>
          </a:stretch>
        </p:blipFill>
        <p:spPr>
          <a:xfrm>
            <a:off x="7604414" y="200087"/>
            <a:ext cx="3749386" cy="2799160"/>
          </a:xfrm>
          <a:prstGeom prst="rect">
            <a:avLst/>
          </a:prstGeom>
        </p:spPr>
      </p:pic>
      <p:pic>
        <p:nvPicPr>
          <p:cNvPr id="8" name="Picture 7">
            <a:extLst>
              <a:ext uri="{FF2B5EF4-FFF2-40B4-BE49-F238E27FC236}">
                <a16:creationId xmlns:a16="http://schemas.microsoft.com/office/drawing/2014/main" id="{E633659A-633F-5C06-61FF-D909B21C6544}"/>
              </a:ext>
            </a:extLst>
          </p:cNvPr>
          <p:cNvPicPr>
            <a:picLocks noChangeAspect="1"/>
          </p:cNvPicPr>
          <p:nvPr/>
        </p:nvPicPr>
        <p:blipFill>
          <a:blip r:embed="rId3"/>
          <a:stretch>
            <a:fillRect/>
          </a:stretch>
        </p:blipFill>
        <p:spPr>
          <a:xfrm>
            <a:off x="6796637" y="3068989"/>
            <a:ext cx="2251988" cy="3693129"/>
          </a:xfrm>
          <a:prstGeom prst="rect">
            <a:avLst/>
          </a:prstGeom>
        </p:spPr>
      </p:pic>
      <p:pic>
        <p:nvPicPr>
          <p:cNvPr id="9" name="Picture 8">
            <a:extLst>
              <a:ext uri="{FF2B5EF4-FFF2-40B4-BE49-F238E27FC236}">
                <a16:creationId xmlns:a16="http://schemas.microsoft.com/office/drawing/2014/main" id="{2F56636B-959F-49DF-D016-9BFC8BB59A74}"/>
              </a:ext>
            </a:extLst>
          </p:cNvPr>
          <p:cNvPicPr>
            <a:picLocks noChangeAspect="1"/>
          </p:cNvPicPr>
          <p:nvPr/>
        </p:nvPicPr>
        <p:blipFill>
          <a:blip r:embed="rId4"/>
          <a:stretch>
            <a:fillRect/>
          </a:stretch>
        </p:blipFill>
        <p:spPr>
          <a:xfrm>
            <a:off x="9776931" y="3117073"/>
            <a:ext cx="2140937" cy="3576320"/>
          </a:xfrm>
          <a:prstGeom prst="rect">
            <a:avLst/>
          </a:prstGeom>
        </p:spPr>
      </p:pic>
    </p:spTree>
    <p:extLst>
      <p:ext uri="{BB962C8B-B14F-4D97-AF65-F5344CB8AC3E}">
        <p14:creationId xmlns:p14="http://schemas.microsoft.com/office/powerpoint/2010/main" val="5769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6B74DBF9-40E3-2841-5B37-9D82924CB105}"/>
              </a:ext>
            </a:extLst>
          </p:cNvPr>
          <p:cNvSpPr/>
          <p:nvPr/>
        </p:nvSpPr>
        <p:spPr>
          <a:xfrm>
            <a:off x="7854315" y="188550"/>
            <a:ext cx="4043680" cy="2170800"/>
          </a:xfrm>
          <a:prstGeom prst="wedgeRoundRectCallout">
            <a:avLst>
              <a:gd name="adj1" fmla="val -50105"/>
              <a:gd name="adj2" fmla="val 81796"/>
              <a:gd name="adj3" fmla="val 1666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dirty="0">
                <a:solidFill>
                  <a:schemeClr val="accent2">
                    <a:lumMod val="75000"/>
                  </a:schemeClr>
                </a:solidFill>
              </a:rPr>
              <a:t>will result in </a:t>
            </a:r>
            <a:r>
              <a:rPr lang="en-GB" sz="2000" i="1" dirty="0">
                <a:solidFill>
                  <a:schemeClr val="accent2">
                    <a:lumMod val="75000"/>
                  </a:schemeClr>
                </a:solidFill>
              </a:rPr>
              <a:t>no more than a minor increase above minimal risk</a:t>
            </a:r>
            <a:r>
              <a:rPr lang="en-GB" sz="2000" dirty="0">
                <a:solidFill>
                  <a:schemeClr val="accent2">
                    <a:lumMod val="75000"/>
                  </a:schemeClr>
                </a:solidFill>
              </a:rPr>
              <a:t> to the participant</a:t>
            </a:r>
            <a:r>
              <a:rPr lang="en-GB" dirty="0">
                <a:solidFill>
                  <a:schemeClr val="accent2">
                    <a:lumMod val="75000"/>
                  </a:schemeClr>
                </a:solidFill>
              </a:rPr>
              <a:t> and risks are minimized, including through the use of effective mitigation procedures</a:t>
            </a:r>
            <a:endParaRPr lang="en-US" dirty="0">
              <a:solidFill>
                <a:schemeClr val="accent2">
                  <a:lumMod val="75000"/>
                </a:schemeClr>
              </a:solidFill>
            </a:endParaRPr>
          </a:p>
        </p:txBody>
      </p:sp>
      <p:sp>
        <p:nvSpPr>
          <p:cNvPr id="4" name="Speech Bubble: Rectangle with Corners Rounded 3">
            <a:extLst>
              <a:ext uri="{FF2B5EF4-FFF2-40B4-BE49-F238E27FC236}">
                <a16:creationId xmlns:a16="http://schemas.microsoft.com/office/drawing/2014/main" id="{F7152660-A4D0-B8E3-4CAE-D988B813145B}"/>
              </a:ext>
            </a:extLst>
          </p:cNvPr>
          <p:cNvSpPr/>
          <p:nvPr/>
        </p:nvSpPr>
        <p:spPr>
          <a:xfrm>
            <a:off x="371476" y="188550"/>
            <a:ext cx="5190490" cy="2764200"/>
          </a:xfrm>
          <a:prstGeom prst="wedgeRoundRectCallout">
            <a:avLst>
              <a:gd name="adj1" fmla="val 34610"/>
              <a:gd name="adj2" fmla="val 6502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2"/>
                </a:solidFill>
              </a:rPr>
              <a:t>While the primary purpose of medical research is to generate new knowledge, this goal can never take precedence over the rights and interests of individual research subjects.</a:t>
            </a:r>
          </a:p>
          <a:p>
            <a:pPr algn="ctr"/>
            <a:endParaRPr lang="en-US" dirty="0"/>
          </a:p>
        </p:txBody>
      </p:sp>
      <p:sp>
        <p:nvSpPr>
          <p:cNvPr id="5" name="Speech Bubble: Rectangle with Corners Rounded 4">
            <a:extLst>
              <a:ext uri="{FF2B5EF4-FFF2-40B4-BE49-F238E27FC236}">
                <a16:creationId xmlns:a16="http://schemas.microsoft.com/office/drawing/2014/main" id="{500FA874-BB5C-939E-002A-30337E1BA2CC}"/>
              </a:ext>
            </a:extLst>
          </p:cNvPr>
          <p:cNvSpPr/>
          <p:nvPr/>
        </p:nvSpPr>
        <p:spPr>
          <a:xfrm>
            <a:off x="3076575" y="5216064"/>
            <a:ext cx="7105650" cy="1570181"/>
          </a:xfrm>
          <a:prstGeom prst="wedgeRoundRectCallout">
            <a:avLst>
              <a:gd name="adj1" fmla="val -1338"/>
              <a:gd name="adj2" fmla="val -57761"/>
              <a:gd name="adj3" fmla="val 16667"/>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GB" sz="2000" i="1" dirty="0">
                <a:solidFill>
                  <a:schemeClr val="accent2">
                    <a:lumMod val="75000"/>
                  </a:schemeClr>
                </a:solidFill>
              </a:rPr>
              <a:t>Beneficence thus requires that we protect against risk of harm to subjects and also that we be concerned about the loss of the substantial benefits that might be gained from research.</a:t>
            </a:r>
            <a:endParaRPr lang="en-US" sz="2000" i="1" dirty="0">
              <a:solidFill>
                <a:schemeClr val="accent2">
                  <a:lumMod val="75000"/>
                </a:schemeClr>
              </a:solidFill>
            </a:endParaRPr>
          </a:p>
        </p:txBody>
      </p:sp>
      <p:sp>
        <p:nvSpPr>
          <p:cNvPr id="6" name="Oval 5">
            <a:extLst>
              <a:ext uri="{FF2B5EF4-FFF2-40B4-BE49-F238E27FC236}">
                <a16:creationId xmlns:a16="http://schemas.microsoft.com/office/drawing/2014/main" id="{DDB9F8E3-FD6C-1276-1368-0AAAB0EEBCAE}"/>
              </a:ext>
            </a:extLst>
          </p:cNvPr>
          <p:cNvSpPr/>
          <p:nvPr/>
        </p:nvSpPr>
        <p:spPr>
          <a:xfrm>
            <a:off x="4968240" y="2496095"/>
            <a:ext cx="3048000" cy="25947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Medical Research Ethics Committees or IRBs</a:t>
            </a:r>
          </a:p>
        </p:txBody>
      </p:sp>
    </p:spTree>
    <p:extLst>
      <p:ext uri="{BB962C8B-B14F-4D97-AF65-F5344CB8AC3E}">
        <p14:creationId xmlns:p14="http://schemas.microsoft.com/office/powerpoint/2010/main" val="28233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25BEE439-AD53-2095-2CF4-36CBC49F8AE9}"/>
              </a:ext>
            </a:extLst>
          </p:cNvPr>
          <p:cNvSpPr txBox="1">
            <a:spLocks/>
          </p:cNvSpPr>
          <p:nvPr/>
        </p:nvSpPr>
        <p:spPr>
          <a:xfrm>
            <a:off x="1981200" y="352478"/>
            <a:ext cx="9972675" cy="3076522"/>
          </a:xfrm>
          <a:prstGeom prst="rect">
            <a:avLst/>
          </a:prstGeom>
        </p:spPr>
        <p:txBody>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Public health surveillance is NOT the same as public health research</a:t>
            </a:r>
          </a:p>
          <a:p>
            <a:pPr marL="342900" indent="-342900">
              <a:buFont typeface="Arial" panose="020B0604020202020204" pitchFamily="34" charset="0"/>
              <a:buChar char="•"/>
            </a:pPr>
            <a:r>
              <a:rPr lang="en-GB" sz="2400" dirty="0"/>
              <a:t>Surveillance is governed by a different set of regulations.</a:t>
            </a:r>
          </a:p>
          <a:p>
            <a:pPr marL="342900" indent="-342900">
              <a:buFont typeface="Arial" panose="020B0604020202020204" pitchFamily="34" charset="0"/>
              <a:buChar char="•"/>
            </a:pPr>
            <a:r>
              <a:rPr lang="en-GB" sz="2400" dirty="0"/>
              <a:t>Consent is not always mandated; Ethical framework much less discussed</a:t>
            </a:r>
          </a:p>
          <a:p>
            <a:pPr marL="342900" indent="-342900">
              <a:buFont typeface="Arial" panose="020B0604020202020204" pitchFamily="34" charset="0"/>
              <a:buChar char="•"/>
            </a:pPr>
            <a:r>
              <a:rPr lang="en-GB" sz="2400" dirty="0"/>
              <a:t>Protection for the individual’s freedoms and privacy less prioritised (consider Ebola; Covid-19; food poisoning)</a:t>
            </a:r>
          </a:p>
        </p:txBody>
      </p:sp>
      <p:pic>
        <p:nvPicPr>
          <p:cNvPr id="12" name="Picture 11">
            <a:extLst>
              <a:ext uri="{FF2B5EF4-FFF2-40B4-BE49-F238E27FC236}">
                <a16:creationId xmlns:a16="http://schemas.microsoft.com/office/drawing/2014/main" id="{6BD1BD3E-7B20-B73F-E445-4F0603C444F6}"/>
              </a:ext>
            </a:extLst>
          </p:cNvPr>
          <p:cNvPicPr>
            <a:picLocks noChangeAspect="1"/>
          </p:cNvPicPr>
          <p:nvPr/>
        </p:nvPicPr>
        <p:blipFill>
          <a:blip r:embed="rId2"/>
          <a:stretch>
            <a:fillRect/>
          </a:stretch>
        </p:blipFill>
        <p:spPr>
          <a:xfrm>
            <a:off x="5193697" y="3544062"/>
            <a:ext cx="5454634" cy="2840651"/>
          </a:xfrm>
          <a:prstGeom prst="rect">
            <a:avLst/>
          </a:prstGeom>
        </p:spPr>
      </p:pic>
      <p:pic>
        <p:nvPicPr>
          <p:cNvPr id="13" name="Picture 12">
            <a:extLst>
              <a:ext uri="{FF2B5EF4-FFF2-40B4-BE49-F238E27FC236}">
                <a16:creationId xmlns:a16="http://schemas.microsoft.com/office/drawing/2014/main" id="{377D25EB-9B20-8E5A-6CD3-1732E12797B9}"/>
              </a:ext>
            </a:extLst>
          </p:cNvPr>
          <p:cNvPicPr>
            <a:picLocks noChangeAspect="1"/>
          </p:cNvPicPr>
          <p:nvPr/>
        </p:nvPicPr>
        <p:blipFill>
          <a:blip r:embed="rId3"/>
          <a:stretch>
            <a:fillRect/>
          </a:stretch>
        </p:blipFill>
        <p:spPr>
          <a:xfrm>
            <a:off x="183540" y="3429000"/>
            <a:ext cx="1704391" cy="2840651"/>
          </a:xfrm>
          <a:prstGeom prst="rect">
            <a:avLst/>
          </a:prstGeom>
        </p:spPr>
      </p:pic>
      <p:pic>
        <p:nvPicPr>
          <p:cNvPr id="14" name="Picture 2" descr="International health regulations">
            <a:extLst>
              <a:ext uri="{FF2B5EF4-FFF2-40B4-BE49-F238E27FC236}">
                <a16:creationId xmlns:a16="http://schemas.microsoft.com/office/drawing/2014/main" id="{48A43B68-C254-21C2-29C4-9BA47BE3E8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137" y="3544061"/>
            <a:ext cx="1919269" cy="272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14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E6B01A-A859-E538-E168-14C61C1BAB1F}"/>
              </a:ext>
            </a:extLst>
          </p:cNvPr>
          <p:cNvSpPr>
            <a:spLocks noGrp="1"/>
          </p:cNvSpPr>
          <p:nvPr>
            <p:ph sz="quarter" idx="13"/>
          </p:nvPr>
        </p:nvSpPr>
        <p:spPr>
          <a:xfrm>
            <a:off x="303209" y="1790699"/>
            <a:ext cx="3673478" cy="4569461"/>
          </a:xfrm>
        </p:spPr>
        <p:txBody>
          <a:bodyPr>
            <a:normAutofit fontScale="85000" lnSpcReduction="10000"/>
          </a:bodyPr>
          <a:lstStyle/>
          <a:p>
            <a:pPr algn="l"/>
            <a:r>
              <a:rPr lang="en-GB" sz="1800" i="0" u="none" strike="noStrike" baseline="0" dirty="0">
                <a:solidFill>
                  <a:srgbClr val="000000"/>
                </a:solidFill>
                <a:latin typeface="FrutigerLTStd-Light"/>
              </a:rPr>
              <a:t>1. Countries have an obligation to develop appropriate, feasible, sustainable public health surveillance systems. Surveillance systems should have a clear purpose and a plan for data collection, analysis, use and dissemination based on relevant public health priorities. </a:t>
            </a:r>
          </a:p>
          <a:p>
            <a:pPr algn="l"/>
            <a:r>
              <a:rPr lang="en-GB" sz="1800" i="0" u="none" strike="noStrike" baseline="0" dirty="0">
                <a:solidFill>
                  <a:srgbClr val="000000"/>
                </a:solidFill>
                <a:latin typeface="FrutigerLTStd-Light"/>
              </a:rPr>
              <a:t>2. Countries have an obligation to develop appropriate, effective mechanisms to ensure ethical surveillance. </a:t>
            </a:r>
          </a:p>
          <a:p>
            <a:pPr algn="l"/>
            <a:r>
              <a:rPr lang="en-GB" sz="1800" i="0" u="none" strike="noStrike" baseline="0" dirty="0">
                <a:solidFill>
                  <a:srgbClr val="000000"/>
                </a:solidFill>
                <a:latin typeface="FrutigerLTStd-Light"/>
              </a:rPr>
              <a:t>3. Surveillance data should be collected only for a legitimate public health purpose. </a:t>
            </a:r>
          </a:p>
          <a:p>
            <a:pPr algn="l"/>
            <a:r>
              <a:rPr lang="en-GB" sz="1800" i="0" u="none" strike="noStrike" baseline="0" dirty="0">
                <a:solidFill>
                  <a:srgbClr val="000000"/>
                </a:solidFill>
                <a:latin typeface="FrutigerLTStd-Light"/>
              </a:rPr>
              <a:t>4. Countries have an obligation to ensure that the data collected are of sufficient quality, including being timely, reliable and valid, to achieve public health goals. </a:t>
            </a:r>
          </a:p>
          <a:p>
            <a:pPr algn="l"/>
            <a:r>
              <a:rPr lang="en-GB" sz="1800" i="0" u="none" strike="noStrike" baseline="0" dirty="0">
                <a:solidFill>
                  <a:srgbClr val="000000"/>
                </a:solidFill>
                <a:latin typeface="FrutigerLTStd-Light"/>
              </a:rPr>
              <a:t>5. Planning for public health surveillance should be guided by transparent governmental priority-setting.</a:t>
            </a:r>
          </a:p>
        </p:txBody>
      </p:sp>
      <p:sp>
        <p:nvSpPr>
          <p:cNvPr id="7" name="Content Placeholder 1">
            <a:extLst>
              <a:ext uri="{FF2B5EF4-FFF2-40B4-BE49-F238E27FC236}">
                <a16:creationId xmlns:a16="http://schemas.microsoft.com/office/drawing/2014/main" id="{E0682617-F577-31B4-227F-911DE8CC5DEA}"/>
              </a:ext>
            </a:extLst>
          </p:cNvPr>
          <p:cNvSpPr txBox="1">
            <a:spLocks/>
          </p:cNvSpPr>
          <p:nvPr/>
        </p:nvSpPr>
        <p:spPr>
          <a:xfrm>
            <a:off x="4221158" y="1104901"/>
            <a:ext cx="3673478" cy="4905374"/>
          </a:xfrm>
          <a:prstGeom prst="rect">
            <a:avLst/>
          </a:prstGeom>
        </p:spPr>
        <p:txBody>
          <a:bodyPr vert="horz" lIns="0" tIns="0" rIns="0" bIns="0" rtlCol="0">
            <a:normAutofit fontScale="85000" lnSpcReduction="20000"/>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0" u="none" strike="noStrike" baseline="0" dirty="0">
                <a:solidFill>
                  <a:srgbClr val="000000"/>
                </a:solidFill>
                <a:latin typeface="FrutigerLTStd-Light"/>
              </a:rPr>
              <a:t>6. The global community has an obligation to support countries that lack adequate resources to undertake surveillance. </a:t>
            </a:r>
            <a:endParaRPr lang="en-GB" sz="1800" i="0" u="none" strike="noStrike" baseline="0" dirty="0">
              <a:solidFill>
                <a:srgbClr val="0066E6"/>
              </a:solidFill>
              <a:latin typeface="FrutigerLTStd-Roman"/>
            </a:endParaRPr>
          </a:p>
          <a:p>
            <a:r>
              <a:rPr lang="en-GB" sz="1800" dirty="0">
                <a:solidFill>
                  <a:srgbClr val="000000"/>
                </a:solidFill>
                <a:latin typeface="FrutigerLTStd-Light"/>
              </a:rPr>
              <a:t>7. The values and concerns of communities should be taken into account in planning, implementing and using data from surveillance.</a:t>
            </a:r>
          </a:p>
          <a:p>
            <a:r>
              <a:rPr lang="en-GB" sz="1800" dirty="0">
                <a:solidFill>
                  <a:srgbClr val="000000"/>
                </a:solidFill>
                <a:latin typeface="FrutigerLTStd-Light"/>
              </a:rPr>
              <a:t>8. Those responsible for surveillance should identify, evaluate, minimize and disclose risks for harm before surveillance is conducted. Monitoring for harm should be continuous, and, when any is identified, appropriate action should be taken to mitigate it. </a:t>
            </a:r>
          </a:p>
          <a:p>
            <a:r>
              <a:rPr lang="en-GB" sz="1800" dirty="0">
                <a:solidFill>
                  <a:srgbClr val="000000"/>
                </a:solidFill>
                <a:latin typeface="FrutigerLTStd-Light"/>
              </a:rPr>
              <a:t>9. Surveillance of individuals or groups who are particularly susceptible to disease, harm or injustice is critical and demands careful scrutiny to avoid the imposition of unnecessary additional burdens. </a:t>
            </a:r>
          </a:p>
          <a:p>
            <a:r>
              <a:rPr lang="en-GB" sz="1800" dirty="0">
                <a:solidFill>
                  <a:srgbClr val="000000"/>
                </a:solidFill>
                <a:latin typeface="FrutigerLTStd-Light"/>
              </a:rPr>
              <a:t>10. Governments and others who hold surveillance data must ensure that identifiable data are appropriately secured. </a:t>
            </a:r>
          </a:p>
          <a:p>
            <a:r>
              <a:rPr lang="en-GB" sz="1800" dirty="0">
                <a:solidFill>
                  <a:srgbClr val="000000"/>
                </a:solidFill>
                <a:latin typeface="FrutigerLTStd-Light"/>
              </a:rPr>
              <a:t>11. Under certain circumstances, the collection of names or identifiable </a:t>
            </a:r>
            <a:r>
              <a:rPr lang="it-IT" sz="1800" dirty="0">
                <a:solidFill>
                  <a:srgbClr val="000000"/>
                </a:solidFill>
                <a:latin typeface="FrutigerLTStd-Light"/>
              </a:rPr>
              <a:t>data is justified.</a:t>
            </a:r>
          </a:p>
        </p:txBody>
      </p:sp>
      <p:sp>
        <p:nvSpPr>
          <p:cNvPr id="8" name="Content Placeholder 1">
            <a:extLst>
              <a:ext uri="{FF2B5EF4-FFF2-40B4-BE49-F238E27FC236}">
                <a16:creationId xmlns:a16="http://schemas.microsoft.com/office/drawing/2014/main" id="{43E3FB57-E4D5-47DF-6984-FE32E50B1895}"/>
              </a:ext>
            </a:extLst>
          </p:cNvPr>
          <p:cNvSpPr txBox="1">
            <a:spLocks/>
          </p:cNvSpPr>
          <p:nvPr/>
        </p:nvSpPr>
        <p:spPr>
          <a:xfrm>
            <a:off x="8158163" y="1114425"/>
            <a:ext cx="3673478" cy="4905375"/>
          </a:xfrm>
          <a:prstGeom prst="rect">
            <a:avLst/>
          </a:prstGeom>
          <a:solidFill>
            <a:schemeClr val="bg1"/>
          </a:solidFill>
        </p:spPr>
        <p:txBody>
          <a:bodyPr vert="horz" lIns="0" tIns="0" rIns="0" bIns="0" rtlCol="0">
            <a:normAutofit fontScale="85000" lnSpcReduction="20000"/>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000000"/>
                </a:solidFill>
                <a:latin typeface="FrutigerLTStd-Light"/>
              </a:rPr>
              <a:t>12. Individuals have an obligation to contribute to surveillance when reliable, valid, complete data sets are required and relevant protection is in place. Under these circumstances, informed consent is not ethically required.</a:t>
            </a:r>
          </a:p>
          <a:p>
            <a:r>
              <a:rPr lang="en-GB" sz="1800" dirty="0">
                <a:solidFill>
                  <a:srgbClr val="000000"/>
                </a:solidFill>
                <a:latin typeface="FrutigerLTStd-Light"/>
              </a:rPr>
              <a:t>13. Results of surveillance must be effectively communicated to relevant target audiences. </a:t>
            </a:r>
          </a:p>
          <a:p>
            <a:r>
              <a:rPr lang="en-GB" sz="1800" dirty="0">
                <a:solidFill>
                  <a:srgbClr val="000000"/>
                </a:solidFill>
                <a:latin typeface="FrutigerLTStd-Light"/>
              </a:rPr>
              <a:t>14. With appropriate safeguards and justification, those responsible for public health surveillance have an obligation to share data with other national and international public health agencies. </a:t>
            </a:r>
          </a:p>
          <a:p>
            <a:r>
              <a:rPr lang="en-GB" sz="1800" dirty="0">
                <a:solidFill>
                  <a:srgbClr val="000000"/>
                </a:solidFill>
                <a:latin typeface="FrutigerLTStd-Light"/>
              </a:rPr>
              <a:t>15. During a public health emergency, it is imperative that all parties involved in  surveillance share data in a timely fashion. </a:t>
            </a:r>
          </a:p>
          <a:p>
            <a:r>
              <a:rPr lang="en-GB" sz="1800" dirty="0">
                <a:solidFill>
                  <a:srgbClr val="000000"/>
                </a:solidFill>
                <a:latin typeface="FrutigerLTStd-Light"/>
              </a:rPr>
              <a:t>16. With appropriate justification and safeguards, public health agencies may use or share surveillance data for research purposes.</a:t>
            </a:r>
          </a:p>
          <a:p>
            <a:r>
              <a:rPr lang="en-GB" sz="1800" dirty="0">
                <a:solidFill>
                  <a:srgbClr val="000000"/>
                </a:solidFill>
                <a:latin typeface="FrutigerLTStd-Light"/>
              </a:rPr>
              <a:t>17. Personally identifiable surveillance data should not be shared with agencies that are likely to use them to take action against individuals or for uses unrelated to public health.</a:t>
            </a:r>
            <a:endParaRPr lang="en-GB" dirty="0"/>
          </a:p>
        </p:txBody>
      </p:sp>
      <p:sp>
        <p:nvSpPr>
          <p:cNvPr id="9" name="Rectangle: Rounded Corners 8">
            <a:extLst>
              <a:ext uri="{FF2B5EF4-FFF2-40B4-BE49-F238E27FC236}">
                <a16:creationId xmlns:a16="http://schemas.microsoft.com/office/drawing/2014/main" id="{F9B6C81F-BA21-17AA-1828-CB555D37A230}"/>
              </a:ext>
            </a:extLst>
          </p:cNvPr>
          <p:cNvSpPr/>
          <p:nvPr/>
        </p:nvSpPr>
        <p:spPr>
          <a:xfrm>
            <a:off x="8066723" y="985520"/>
            <a:ext cx="3791588" cy="1148079"/>
          </a:xfrm>
          <a:prstGeom prst="round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9B21D208-E6D7-2992-6EE0-6F6E1CD17318}"/>
              </a:ext>
            </a:extLst>
          </p:cNvPr>
          <p:cNvSpPr/>
          <p:nvPr/>
        </p:nvSpPr>
        <p:spPr>
          <a:xfrm>
            <a:off x="8094658" y="4267200"/>
            <a:ext cx="3763653" cy="792479"/>
          </a:xfrm>
          <a:prstGeom prst="round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A42818B-CA0C-A4AF-A741-95E5C567B445}"/>
              </a:ext>
            </a:extLst>
          </p:cNvPr>
          <p:cNvSpPr/>
          <p:nvPr/>
        </p:nvSpPr>
        <p:spPr>
          <a:xfrm>
            <a:off x="4162103" y="3799840"/>
            <a:ext cx="3791588" cy="1148079"/>
          </a:xfrm>
          <a:prstGeom prst="round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C60016AD-45B2-DD18-18E9-21C3D1E35E53}"/>
              </a:ext>
            </a:extLst>
          </p:cNvPr>
          <p:cNvSpPr/>
          <p:nvPr/>
        </p:nvSpPr>
        <p:spPr>
          <a:xfrm>
            <a:off x="4080191" y="1661160"/>
            <a:ext cx="3746502" cy="878840"/>
          </a:xfrm>
          <a:prstGeom prst="round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EBAB18D4-260A-75D6-AC17-F3B3CB2CF0CA}"/>
              </a:ext>
            </a:extLst>
          </p:cNvPr>
          <p:cNvSpPr/>
          <p:nvPr/>
        </p:nvSpPr>
        <p:spPr>
          <a:xfrm>
            <a:off x="176848" y="3799840"/>
            <a:ext cx="3673478" cy="579120"/>
          </a:xfrm>
          <a:prstGeom prst="round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197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1F364401-5D4E-D543-BCAA-67B1BE526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39" y="1448699"/>
            <a:ext cx="4955606" cy="4713976"/>
          </a:xfrm>
          <a:prstGeom prst="rect">
            <a:avLst/>
          </a:prstGeom>
        </p:spPr>
      </p:pic>
      <p:sp>
        <p:nvSpPr>
          <p:cNvPr id="7" name="Title 3">
            <a:extLst>
              <a:ext uri="{FF2B5EF4-FFF2-40B4-BE49-F238E27FC236}">
                <a16:creationId xmlns:a16="http://schemas.microsoft.com/office/drawing/2014/main" id="{79D3249D-E8D6-2FED-C8C6-991EA9A0F2E7}"/>
              </a:ext>
            </a:extLst>
          </p:cNvPr>
          <p:cNvSpPr>
            <a:spLocks noGrp="1"/>
          </p:cNvSpPr>
          <p:nvPr>
            <p:ph type="title"/>
          </p:nvPr>
        </p:nvSpPr>
        <p:spPr>
          <a:xfrm>
            <a:off x="2457450" y="292100"/>
            <a:ext cx="8343900" cy="806450"/>
          </a:xfrm>
        </p:spPr>
        <p:txBody>
          <a:bodyPr>
            <a:noAutofit/>
          </a:bodyPr>
          <a:lstStyle/>
          <a:p>
            <a:r>
              <a:rPr lang="en-GB" sz="3200" dirty="0"/>
              <a:t>Potential Benefits and Plausible Harms </a:t>
            </a:r>
          </a:p>
        </p:txBody>
      </p:sp>
      <p:pic>
        <p:nvPicPr>
          <p:cNvPr id="4" name="Picture 3">
            <a:extLst>
              <a:ext uri="{FF2B5EF4-FFF2-40B4-BE49-F238E27FC236}">
                <a16:creationId xmlns:a16="http://schemas.microsoft.com/office/drawing/2014/main" id="{9B3D6397-BA24-C746-029A-42DA86D7AB1C}"/>
              </a:ext>
            </a:extLst>
          </p:cNvPr>
          <p:cNvPicPr>
            <a:picLocks noChangeAspect="1"/>
          </p:cNvPicPr>
          <p:nvPr/>
        </p:nvPicPr>
        <p:blipFill>
          <a:blip r:embed="rId3"/>
          <a:stretch>
            <a:fillRect/>
          </a:stretch>
        </p:blipFill>
        <p:spPr>
          <a:xfrm>
            <a:off x="5350758" y="1098550"/>
            <a:ext cx="6157732" cy="619246"/>
          </a:xfrm>
          <a:prstGeom prst="rect">
            <a:avLst/>
          </a:prstGeom>
        </p:spPr>
      </p:pic>
      <p:sp>
        <p:nvSpPr>
          <p:cNvPr id="5" name="TextBox 4">
            <a:extLst>
              <a:ext uri="{FF2B5EF4-FFF2-40B4-BE49-F238E27FC236}">
                <a16:creationId xmlns:a16="http://schemas.microsoft.com/office/drawing/2014/main" id="{03929F02-B3B1-4FCD-C09B-5536E18515ED}"/>
              </a:ext>
            </a:extLst>
          </p:cNvPr>
          <p:cNvSpPr txBox="1"/>
          <p:nvPr/>
        </p:nvSpPr>
        <p:spPr>
          <a:xfrm>
            <a:off x="4667250" y="4842961"/>
            <a:ext cx="7524750" cy="1477328"/>
          </a:xfrm>
          <a:prstGeom prst="rect">
            <a:avLst/>
          </a:prstGeom>
          <a:solidFill>
            <a:schemeClr val="bg1"/>
          </a:solidFill>
        </p:spPr>
        <p:txBody>
          <a:bodyPr wrap="square" rtlCol="0">
            <a:spAutoFit/>
          </a:bodyPr>
          <a:lstStyle/>
          <a:p>
            <a:r>
              <a:rPr lang="en-GB" sz="1800" b="1" i="0" u="none" strike="noStrike" baseline="0" dirty="0">
                <a:solidFill>
                  <a:srgbClr val="000000"/>
                </a:solidFill>
                <a:latin typeface="Calibri" panose="020F0502020204030204" pitchFamily="34" charset="0"/>
              </a:rPr>
              <a:t>Conclusions and Public Health Interventions </a:t>
            </a:r>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Our investigation identified an actively growing transmission cluster of primarily young Hispanic MSM that was substantially larger than the molecular cluster; the underlying risk network (involving undiagnosed and HIV negative partners) is likely even larger, </a:t>
            </a:r>
            <a:endParaRPr lang="en-GB" dirty="0"/>
          </a:p>
        </p:txBody>
      </p:sp>
      <p:pic>
        <p:nvPicPr>
          <p:cNvPr id="9" name="Picture 8">
            <a:extLst>
              <a:ext uri="{FF2B5EF4-FFF2-40B4-BE49-F238E27FC236}">
                <a16:creationId xmlns:a16="http://schemas.microsoft.com/office/drawing/2014/main" id="{7AFFCCA8-DB5F-34B4-AA9D-F66E156B9E6D}"/>
              </a:ext>
            </a:extLst>
          </p:cNvPr>
          <p:cNvPicPr>
            <a:picLocks noChangeAspect="1"/>
          </p:cNvPicPr>
          <p:nvPr/>
        </p:nvPicPr>
        <p:blipFill>
          <a:blip r:embed="rId4"/>
          <a:stretch>
            <a:fillRect/>
          </a:stretch>
        </p:blipFill>
        <p:spPr>
          <a:xfrm>
            <a:off x="5408632" y="1717796"/>
            <a:ext cx="6041985" cy="3125165"/>
          </a:xfrm>
          <a:prstGeom prst="rect">
            <a:avLst/>
          </a:prstGeom>
        </p:spPr>
      </p:pic>
    </p:spTree>
    <p:extLst>
      <p:ext uri="{BB962C8B-B14F-4D97-AF65-F5344CB8AC3E}">
        <p14:creationId xmlns:p14="http://schemas.microsoft.com/office/powerpoint/2010/main" val="184976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79D3249D-E8D6-2FED-C8C6-991EA9A0F2E7}"/>
              </a:ext>
            </a:extLst>
          </p:cNvPr>
          <p:cNvSpPr>
            <a:spLocks noGrp="1"/>
          </p:cNvSpPr>
          <p:nvPr>
            <p:ph type="title"/>
          </p:nvPr>
        </p:nvSpPr>
        <p:spPr>
          <a:xfrm>
            <a:off x="2457450" y="292100"/>
            <a:ext cx="8343900" cy="806450"/>
          </a:xfrm>
        </p:spPr>
        <p:txBody>
          <a:bodyPr>
            <a:noAutofit/>
          </a:bodyPr>
          <a:lstStyle/>
          <a:p>
            <a:r>
              <a:rPr lang="en-GB" sz="3200" dirty="0"/>
              <a:t>Potential Benefits and Plausible Harms </a:t>
            </a:r>
          </a:p>
        </p:txBody>
      </p:sp>
      <p:sp>
        <p:nvSpPr>
          <p:cNvPr id="2" name="TextBox 1">
            <a:extLst>
              <a:ext uri="{FF2B5EF4-FFF2-40B4-BE49-F238E27FC236}">
                <a16:creationId xmlns:a16="http://schemas.microsoft.com/office/drawing/2014/main" id="{2A9C8DA1-0393-034E-EA58-5CA0A547AEA4}"/>
              </a:ext>
            </a:extLst>
          </p:cNvPr>
          <p:cNvSpPr txBox="1"/>
          <p:nvPr/>
        </p:nvSpPr>
        <p:spPr>
          <a:xfrm>
            <a:off x="619125" y="1714500"/>
            <a:ext cx="10839450" cy="1754326"/>
          </a:xfrm>
          <a:prstGeom prst="rect">
            <a:avLst/>
          </a:prstGeom>
          <a:noFill/>
        </p:spPr>
        <p:txBody>
          <a:bodyPr wrap="square" rtlCol="0">
            <a:spAutoFit/>
          </a:bodyPr>
          <a:lstStyle/>
          <a:p>
            <a:pPr marL="285750" indent="-285750" algn="l">
              <a:buFont typeface="Arial" panose="020B0604020202020204" pitchFamily="34" charset="0"/>
              <a:buChar char="•"/>
            </a:pPr>
            <a:r>
              <a:rPr lang="en-GB" dirty="0"/>
              <a:t>Limits of consent – drug resistance testing is important for clinical decision making</a:t>
            </a:r>
          </a:p>
          <a:p>
            <a:pPr marL="285750" indent="-285750" algn="l">
              <a:buFont typeface="Arial" panose="020B0604020202020204" pitchFamily="34" charset="0"/>
              <a:buChar char="•"/>
            </a:pPr>
            <a:r>
              <a:rPr lang="en-GB" dirty="0"/>
              <a:t>Use of data – “anonymity”</a:t>
            </a:r>
          </a:p>
          <a:p>
            <a:pPr marL="285750" indent="-285750" algn="l">
              <a:buFont typeface="Arial" panose="020B0604020202020204" pitchFamily="34" charset="0"/>
              <a:buChar char="•"/>
            </a:pPr>
            <a:r>
              <a:rPr lang="en-GB" dirty="0"/>
              <a:t>Background epidemiology and burden – recognising “outbreaks” within more generalised settings</a:t>
            </a:r>
          </a:p>
          <a:p>
            <a:pPr marL="285750" indent="-285750" algn="l">
              <a:buFont typeface="Arial" panose="020B0604020202020204" pitchFamily="34" charset="0"/>
              <a:buChar char="•"/>
            </a:pPr>
            <a:r>
              <a:rPr lang="en-GB" dirty="0"/>
              <a:t>Prioritisation – we know the structural causes of many of the gaps in service provision that leave people behind.</a:t>
            </a:r>
          </a:p>
        </p:txBody>
      </p:sp>
    </p:spTree>
    <p:extLst>
      <p:ext uri="{BB962C8B-B14F-4D97-AF65-F5344CB8AC3E}">
        <p14:creationId xmlns:p14="http://schemas.microsoft.com/office/powerpoint/2010/main" val="4113785192"/>
      </p:ext>
    </p:extLst>
  </p:cSld>
  <p:clrMapOvr>
    <a:masterClrMapping/>
  </p:clrMapOvr>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11490</TotalTime>
  <Words>1192</Words>
  <Application>Microsoft Office PowerPoint</Application>
  <PresentationFormat>Widescreen</PresentationFormat>
  <Paragraphs>90</Paragraphs>
  <Slides>13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adelle-sans</vt:lpstr>
      <vt:lpstr>Arial</vt:lpstr>
      <vt:lpstr>Calibri</vt:lpstr>
      <vt:lpstr>Courier New</vt:lpstr>
      <vt:lpstr>FrutigerLTStd-Light</vt:lpstr>
      <vt:lpstr>FrutigerLTStd-Roman</vt:lpstr>
      <vt:lpstr>GraphikNaturel-Bold</vt:lpstr>
      <vt:lpstr>GraphikNaturel-Regular</vt:lpstr>
      <vt:lpstr>Times New Roman</vt:lpstr>
      <vt:lpstr>Verdana</vt:lpstr>
      <vt:lpstr>AIDS2022</vt:lpstr>
      <vt:lpstr>Ensuring individual- and community-informed consent for HIV surveillance</vt:lpstr>
      <vt:lpstr>PowerPoint Presentation</vt:lpstr>
      <vt:lpstr>When is consent required in order to collect information on people (human subjects)?</vt:lpstr>
      <vt:lpstr>When is consent needed?</vt:lpstr>
      <vt:lpstr>PowerPoint Presentation</vt:lpstr>
      <vt:lpstr>PowerPoint Presentation</vt:lpstr>
      <vt:lpstr>PowerPoint Presentation</vt:lpstr>
      <vt:lpstr>Potential Benefits and Plausible Harms </vt:lpstr>
      <vt:lpstr>Potential Benefits and Plausible Harms </vt:lpstr>
      <vt:lpstr>Potential Benefits and Plausible Harms </vt:lpstr>
      <vt:lpstr>Potential Benefits and Plausible Harms </vt:lpstr>
      <vt:lpstr>PowerPoint Presentation</vt:lpstr>
      <vt:lpstr>Where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Godfrey-Faussett</dc:creator>
  <cp:lastModifiedBy>Peter Godfrey-Faussett</cp:lastModifiedBy>
  <cp:revision>12</cp:revision>
  <dcterms:created xsi:type="dcterms:W3CDTF">2022-07-14T09:51:43Z</dcterms:created>
  <dcterms:modified xsi:type="dcterms:W3CDTF">2022-07-22T09:21:43Z</dcterms:modified>
</cp:coreProperties>
</file>