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71" r:id="rId6"/>
    <p:sldId id="257" r:id="rId7"/>
    <p:sldId id="259" r:id="rId8"/>
    <p:sldId id="298" r:id="rId9"/>
    <p:sldId id="301" r:id="rId10"/>
    <p:sldId id="264" r:id="rId11"/>
    <p:sldId id="303" r:id="rId12"/>
    <p:sldId id="304" r:id="rId13"/>
    <p:sldId id="299" r:id="rId14"/>
    <p:sldId id="310" r:id="rId15"/>
    <p:sldId id="309" r:id="rId16"/>
    <p:sldId id="311" r:id="rId17"/>
    <p:sldId id="300" r:id="rId18"/>
    <p:sldId id="305" r:id="rId19"/>
    <p:sldId id="307" r:id="rId20"/>
    <p:sldId id="273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Arial Nova Cond" panose="020B0506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w Cen MT Condensed" panose="020B0606020104020203" pitchFamily="34" charset="0"/>
      <p:regular r:id="rId35"/>
      <p:bold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53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g\Desktop\MPV%20paper%20Lancet%20ID\AIDS%202022%20material\MPV%20database%20for%20AIDS2022%20-%20Nicolo%20(version%201)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g\Desktop\MPV%20paper%20Lancet%20ID\Presentations\AIDS%202022%20material\MPV%20database%20for%20AIDS2022%20-%20Nicolo%20(version%201)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g\Desktop\MPV%20paper%20Lancet%20ID\Presentations\AIDS%202022%20material\MPV%20database%20for%20AIDS2022%20-%20Nicolo%20(version%201)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g\Desktop\MPV%20paper%20Lancet%20ID\Presentations\AIDS%202022%20material\MPV%20database%20for%20AIDS2022%20-%20Nicolo%20(version%201)%20(version%201).xl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g\Desktop\MPV%20paper%20Lancet%20ID\Presentations\AIDS%202022%20material\MPV%20database%20for%20AIDS2022%20-%20Nicolo%20(version%201)%20(version%201).xls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g\Desktop\MPV%20paper%20Lancet%20ID\Presentations\AIDS%202022%20material\MPV%20database%20for%20AIDS2022%20-%20Nicolo%20(version%201)%20(version%201).xls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g\Desktop\MPV%20paper%20Lancet%20ID\Presentations\AIDS%202022%20material\MPV%20database%20for%20AIDS2022%20-%20Nicolo%20(version%201)%20(version%201).xls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 Nova Cond" panose="020B0506020202020204" pitchFamily="34" charset="0"/>
              </a:rPr>
              <a:t>NUMBER OF MPXV CASES ISOLATED AT CHELSEA AND WESTMINSTER HOSPITAL (14/05/2022 - 19/07/2022) </a:t>
            </a:r>
            <a:endParaRPr lang="en-US" b="1" i="1" dirty="0">
              <a:latin typeface="Arial Nova Cond" panose="020B0506020202020204" pitchFamily="34" charset="0"/>
            </a:endParaRPr>
          </a:p>
        </c:rich>
      </c:tx>
      <c:layout>
        <c:manualLayout>
          <c:xMode val="edge"/>
          <c:yMode val="edge"/>
          <c:x val="0.11537495502261121"/>
          <c:y val="1.8338467462456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Sheet1!$E$35</c:f>
              <c:strCache>
                <c:ptCount val="1"/>
                <c:pt idx="0">
                  <c:v>CASES (n)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Sheet1!$D$36:$D$45</c:f>
              <c:strCache>
                <c:ptCount val="10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</c:strCache>
            </c:strRef>
          </c:cat>
          <c:val>
            <c:numRef>
              <c:f>Sheet1!$E$36:$E$45</c:f>
              <c:numCache>
                <c:formatCode>General</c:formatCode>
                <c:ptCount val="10"/>
                <c:pt idx="0">
                  <c:v>34</c:v>
                </c:pt>
                <c:pt idx="1">
                  <c:v>37</c:v>
                </c:pt>
                <c:pt idx="2">
                  <c:v>30</c:v>
                </c:pt>
                <c:pt idx="3">
                  <c:v>56</c:v>
                </c:pt>
                <c:pt idx="4">
                  <c:v>76</c:v>
                </c:pt>
                <c:pt idx="5">
                  <c:v>76</c:v>
                </c:pt>
                <c:pt idx="6">
                  <c:v>86</c:v>
                </c:pt>
                <c:pt idx="7">
                  <c:v>64</c:v>
                </c:pt>
                <c:pt idx="8">
                  <c:v>87</c:v>
                </c:pt>
                <c:pt idx="9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6-45A4-8A63-7E67B6BC55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7574192"/>
        <c:axId val="547574520"/>
      </c:barChart>
      <c:catAx>
        <c:axId val="547574192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47574520"/>
        <c:crosses val="autoZero"/>
        <c:auto val="1"/>
        <c:lblAlgn val="ctr"/>
        <c:lblOffset val="100"/>
        <c:noMultiLvlLbl val="1"/>
      </c:catAx>
      <c:valAx>
        <c:axId val="54757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57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Sheet2!$C$5</c:f>
              <c:strCache>
                <c:ptCount val="1"/>
                <c:pt idx="0">
                  <c:v>Fever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2D-4981-9381-24F4D50787F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2D-4981-9381-24F4D50787F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2D-4981-9381-24F4D50787F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2D-4981-9381-24F4D50787F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>
                <a:solidFill>
                  <a:schemeClr val="bg2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2D-4981-9381-24F4D50787F9}"/>
              </c:ext>
            </c:extLst>
          </c:dPt>
          <c:cat>
            <c:strRef>
              <c:f>Sheet2!$B$6:$B$12</c:f>
              <c:strCache>
                <c:ptCount val="7"/>
                <c:pt idx="0">
                  <c:v>ChelWest (London) (n=101)</c:v>
                </c:pt>
                <c:pt idx="1">
                  <c:v>Inigo-Martinez et al. (Madrid) (n=508)</c:v>
                </c:pt>
                <c:pt idx="2">
                  <c:v>Thornhill et al. (International) (n=528)</c:v>
                </c:pt>
                <c:pt idx="3">
                  <c:v>ECDC (TESSy report) (n=3683)</c:v>
                </c:pt>
                <c:pt idx="5">
                  <c:v>Huhn et al. (USA) (n=34)</c:v>
                </c:pt>
                <c:pt idx="6">
                  <c:v>Yinka-Ogunleye et al. (Nigeria) (n=122)</c:v>
                </c:pt>
              </c:strCache>
            </c:strRef>
          </c:cat>
          <c:val>
            <c:numRef>
              <c:f>Sheet2!$C$6:$C$12</c:f>
              <c:numCache>
                <c:formatCode>0%</c:formatCode>
                <c:ptCount val="7"/>
                <c:pt idx="0">
                  <c:v>0.66</c:v>
                </c:pt>
                <c:pt idx="1">
                  <c:v>0.64</c:v>
                </c:pt>
                <c:pt idx="2">
                  <c:v>0.62</c:v>
                </c:pt>
                <c:pt idx="3">
                  <c:v>0.65</c:v>
                </c:pt>
                <c:pt idx="5">
                  <c:v>0.85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D-4981-9381-24F4D5078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670816"/>
        <c:axId val="555669832"/>
      </c:barChart>
      <c:catAx>
        <c:axId val="55567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69832"/>
        <c:crosses val="autoZero"/>
        <c:auto val="1"/>
        <c:lblAlgn val="ctr"/>
        <c:lblOffset val="100"/>
        <c:noMultiLvlLbl val="0"/>
      </c:catAx>
      <c:valAx>
        <c:axId val="555669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Sheet2!$E$5</c:f>
              <c:strCache>
                <c:ptCount val="1"/>
                <c:pt idx="0">
                  <c:v>Pharyngitis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19-4CC3-8BCB-9F7CFA6A941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19-4CC3-8BCB-9F7CFA6A941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319-4CC3-8BCB-9F7CFA6A941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19-4CC3-8BCB-9F7CFA6A941A}"/>
              </c:ext>
            </c:extLst>
          </c:dPt>
          <c:cat>
            <c:strRef>
              <c:f>(Sheet2!$B$6:$B$8,Sheet2!$B$10:$B$12)</c:f>
              <c:strCache>
                <c:ptCount val="6"/>
                <c:pt idx="0">
                  <c:v>ChelWest (London) (n=101)</c:v>
                </c:pt>
                <c:pt idx="1">
                  <c:v>Inigo-Martinez et al. (Madrid) (n=508)</c:v>
                </c:pt>
                <c:pt idx="2">
                  <c:v>Thornhill et al. (International) (n=528)</c:v>
                </c:pt>
                <c:pt idx="4">
                  <c:v>Huhn et al. (USA) (n=34)</c:v>
                </c:pt>
                <c:pt idx="5">
                  <c:v>Yinka-Ogunleye et al. (Nigeria) (n=122)</c:v>
                </c:pt>
              </c:strCache>
              <c:extLst/>
            </c:strRef>
          </c:cat>
          <c:val>
            <c:numRef>
              <c:f>(Sheet2!$E$6:$E$8,Sheet2!$E$10:$E$12)</c:f>
              <c:numCache>
                <c:formatCode>0%</c:formatCode>
                <c:ptCount val="6"/>
                <c:pt idx="0">
                  <c:v>0.14000000000000001</c:v>
                </c:pt>
                <c:pt idx="1">
                  <c:v>0.28000000000000003</c:v>
                </c:pt>
                <c:pt idx="2">
                  <c:v>0.21</c:v>
                </c:pt>
                <c:pt idx="4">
                  <c:v>0.63</c:v>
                </c:pt>
                <c:pt idx="5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319-4CC3-8BCB-9F7CFA6A9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670816"/>
        <c:axId val="555669832"/>
      </c:barChart>
      <c:catAx>
        <c:axId val="55567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69832"/>
        <c:crosses val="autoZero"/>
        <c:auto val="1"/>
        <c:lblAlgn val="ctr"/>
        <c:lblOffset val="100"/>
        <c:noMultiLvlLbl val="0"/>
      </c:catAx>
      <c:valAx>
        <c:axId val="555669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Sheet2!$G$5</c:f>
              <c:strCache>
                <c:ptCount val="1"/>
                <c:pt idx="0">
                  <c:v>Skin lesions on limbs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08C-44D4-B4C7-5F5903345E6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8C-44D4-B4C7-5F5903345E6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08C-44D4-B4C7-5F5903345E6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C-44D4-B4C7-5F5903345E6B}"/>
              </c:ext>
            </c:extLst>
          </c:dPt>
          <c:cat>
            <c:strRef>
              <c:f>(Sheet2!$B$6:$B$8,Sheet2!$B$10:$B$12)</c:f>
              <c:strCache>
                <c:ptCount val="6"/>
                <c:pt idx="0">
                  <c:v>ChelWest (London) (n=101)</c:v>
                </c:pt>
                <c:pt idx="1">
                  <c:v>Inigo-Martinez et al. (Madrid) (n=508)</c:v>
                </c:pt>
                <c:pt idx="2">
                  <c:v>Thornhill et al. (International) (n=528)</c:v>
                </c:pt>
                <c:pt idx="4">
                  <c:v>Huhn et al. (USA) (n=34)</c:v>
                </c:pt>
                <c:pt idx="5">
                  <c:v>Yinka-Ogunleye et al. (Nigeria) (n=122)</c:v>
                </c:pt>
              </c:strCache>
              <c:extLst/>
            </c:strRef>
          </c:cat>
          <c:val>
            <c:numRef>
              <c:f>(Sheet2!$G$6:$G$8,Sheet2!$G$10:$G$12)</c:f>
              <c:numCache>
                <c:formatCode>0%</c:formatCode>
                <c:ptCount val="6"/>
                <c:pt idx="0">
                  <c:v>0.49</c:v>
                </c:pt>
                <c:pt idx="1">
                  <c:v>0.45</c:v>
                </c:pt>
                <c:pt idx="2">
                  <c:v>0.55000000000000004</c:v>
                </c:pt>
                <c:pt idx="4">
                  <c:v>0.81</c:v>
                </c:pt>
                <c:pt idx="5">
                  <c:v>0.91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08C-44D4-B4C7-5F5903345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670816"/>
        <c:axId val="555669832"/>
      </c:barChart>
      <c:catAx>
        <c:axId val="55567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69832"/>
        <c:crosses val="autoZero"/>
        <c:auto val="1"/>
        <c:lblAlgn val="ctr"/>
        <c:lblOffset val="100"/>
        <c:noMultiLvlLbl val="0"/>
      </c:catAx>
      <c:valAx>
        <c:axId val="555669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Sheet2!$I$5</c:f>
              <c:strCache>
                <c:ptCount val="1"/>
                <c:pt idx="0">
                  <c:v>Face/neck skin lesions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2D-4637-A768-916FDE8C49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D-4637-A768-916FDE8C49A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2D-4637-A768-916FDE8C49A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D-4637-A768-916FDE8C49A8}"/>
              </c:ext>
            </c:extLst>
          </c:dPt>
          <c:cat>
            <c:strRef>
              <c:f>(Sheet2!$B$6:$B$8,Sheet2!$B$10:$B$12)</c:f>
              <c:strCache>
                <c:ptCount val="6"/>
                <c:pt idx="0">
                  <c:v>ChelWest (London) (n=101)</c:v>
                </c:pt>
                <c:pt idx="1">
                  <c:v>Inigo-Martinez et al. (Madrid) (n=508)</c:v>
                </c:pt>
                <c:pt idx="2">
                  <c:v>Thornhill et al. (International) (n=528)</c:v>
                </c:pt>
                <c:pt idx="4">
                  <c:v>Huhn et al. (USA) (n=34)</c:v>
                </c:pt>
                <c:pt idx="5">
                  <c:v>Yinka-Ogunleye et al. (Nigeria) (n=122)</c:v>
                </c:pt>
              </c:strCache>
              <c:extLst/>
            </c:strRef>
          </c:cat>
          <c:val>
            <c:numRef>
              <c:f>(Sheet2!$I$6:$I$8,Sheet2!$I$10:$I$12)</c:f>
              <c:numCache>
                <c:formatCode>0%</c:formatCode>
                <c:ptCount val="6"/>
                <c:pt idx="0">
                  <c:v>0.25</c:v>
                </c:pt>
                <c:pt idx="1">
                  <c:v>0.35</c:v>
                </c:pt>
                <c:pt idx="2">
                  <c:v>0.25</c:v>
                </c:pt>
                <c:pt idx="4">
                  <c:v>0.62</c:v>
                </c:pt>
                <c:pt idx="5">
                  <c:v>0.96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D2D-4637-A768-916FDE8C4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670816"/>
        <c:axId val="555669832"/>
      </c:barChart>
      <c:catAx>
        <c:axId val="55567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69832"/>
        <c:crosses val="autoZero"/>
        <c:auto val="1"/>
        <c:lblAlgn val="ctr"/>
        <c:lblOffset val="100"/>
        <c:noMultiLvlLbl val="0"/>
      </c:catAx>
      <c:valAx>
        <c:axId val="5556698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2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accent2"/>
                </a:solidFill>
              </a:rPr>
              <a:t>Ano</a:t>
            </a:r>
            <a:r>
              <a:rPr lang="en-US" sz="1600" b="1" dirty="0">
                <a:solidFill>
                  <a:schemeClr val="accent2"/>
                </a:solidFill>
              </a:rPr>
              <a:t>-genital lesions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Sheet2!$J$5</c:f>
              <c:strCache>
                <c:ptCount val="1"/>
                <c:pt idx="0">
                  <c:v>Anogenital lesions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B2-472C-B7FA-818E73562B4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B2-472C-B7FA-818E73562B4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2-472C-B7FA-818E73562B4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9B2-472C-B7FA-818E73562B45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2-472C-B7FA-818E73562B45}"/>
              </c:ext>
            </c:extLst>
          </c:dPt>
          <c:cat>
            <c:strRef>
              <c:f>Sheet2!$B$6:$B$12</c:f>
              <c:strCache>
                <c:ptCount val="7"/>
                <c:pt idx="0">
                  <c:v>ChelWest (London) (n=101)</c:v>
                </c:pt>
                <c:pt idx="1">
                  <c:v>Inigo-Martinez et al. (Madrid) (n=508)</c:v>
                </c:pt>
                <c:pt idx="2">
                  <c:v>Thornhill et al. (International) (n=528)</c:v>
                </c:pt>
                <c:pt idx="3">
                  <c:v>ECDC (TESSy report) (n=3683)</c:v>
                </c:pt>
                <c:pt idx="5">
                  <c:v>Huhn et al. (USA) (n=34)</c:v>
                </c:pt>
                <c:pt idx="6">
                  <c:v>Yinka-Ogunleye et al. (Nigeria) (n=122)</c:v>
                </c:pt>
              </c:strCache>
            </c:strRef>
          </c:cat>
          <c:val>
            <c:numRef>
              <c:f>Sheet2!$J$6:$J$12</c:f>
              <c:numCache>
                <c:formatCode>0%</c:formatCode>
                <c:ptCount val="7"/>
                <c:pt idx="0">
                  <c:v>0.93</c:v>
                </c:pt>
                <c:pt idx="1">
                  <c:v>0.72</c:v>
                </c:pt>
                <c:pt idx="2">
                  <c:v>0.73</c:v>
                </c:pt>
                <c:pt idx="3">
                  <c:v>0.37</c:v>
                </c:pt>
                <c:pt idx="5">
                  <c:v>0.1</c:v>
                </c:pt>
                <c:pt idx="6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2-472C-B7FA-818E7356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670816"/>
        <c:axId val="555669832"/>
      </c:barChart>
      <c:catAx>
        <c:axId val="55567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69832"/>
        <c:crosses val="autoZero"/>
        <c:auto val="1"/>
        <c:lblAlgn val="ctr"/>
        <c:lblOffset val="100"/>
        <c:noMultiLvlLbl val="0"/>
      </c:catAx>
      <c:valAx>
        <c:axId val="555669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Sheet2!$K$5</c:f>
              <c:strCache>
                <c:ptCount val="1"/>
                <c:pt idx="0">
                  <c:v>Hospitalization rates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05-4AD4-8F75-BEB41508ECF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205-4AD4-8F75-BEB41508ECF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05-4AD4-8F75-BEB41508ECF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05-4AD4-8F75-BEB41508ECF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05-4AD4-8F75-BEB41508ECFA}"/>
              </c:ext>
            </c:extLst>
          </c:dPt>
          <c:cat>
            <c:strRef>
              <c:f>Sheet2!$B$6:$B$12</c:f>
              <c:strCache>
                <c:ptCount val="7"/>
                <c:pt idx="0">
                  <c:v>ChelWest (London) (n=101)</c:v>
                </c:pt>
                <c:pt idx="1">
                  <c:v>Inigo-Martinez et al. (Madrid) (n=508)</c:v>
                </c:pt>
                <c:pt idx="2">
                  <c:v>Thornhill et al. (International) (n=528)</c:v>
                </c:pt>
                <c:pt idx="3">
                  <c:v>ECDC (TESSy report) (n=3683)</c:v>
                </c:pt>
                <c:pt idx="5">
                  <c:v>Huhn et al. (USA) (n=34)</c:v>
                </c:pt>
                <c:pt idx="6">
                  <c:v>Yinka-Ogunleye et al. (Nigeria) (n=122)</c:v>
                </c:pt>
              </c:strCache>
            </c:strRef>
          </c:cat>
          <c:val>
            <c:numRef>
              <c:f>Sheet2!$K$6:$K$12</c:f>
              <c:numCache>
                <c:formatCode>0.0%</c:formatCode>
                <c:ptCount val="7"/>
                <c:pt idx="0" formatCode="0%">
                  <c:v>0.05</c:v>
                </c:pt>
                <c:pt idx="1">
                  <c:v>3.6999999999999998E-2</c:v>
                </c:pt>
                <c:pt idx="2">
                  <c:v>0.106</c:v>
                </c:pt>
                <c:pt idx="3" formatCode="0%">
                  <c:v>0.05</c:v>
                </c:pt>
                <c:pt idx="5" formatCode="0%">
                  <c:v>0.26</c:v>
                </c:pt>
                <c:pt idx="6" formatCode="0%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5-4AD4-8F75-BEB41508E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670816"/>
        <c:axId val="555669832"/>
      </c:barChart>
      <c:catAx>
        <c:axId val="55567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69832"/>
        <c:crosses val="autoZero"/>
        <c:auto val="1"/>
        <c:lblAlgn val="ctr"/>
        <c:lblOffset val="100"/>
        <c:noMultiLvlLbl val="0"/>
      </c:catAx>
      <c:valAx>
        <c:axId val="555669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555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1100"/>
            </a:pPr>
            <a:r>
              <a:rPr lang="en-US" sz="1100" dirty="0"/>
              <a:t>PCR-CONFIRMED MPX CASES AT CHELSEA AND WESTMINSTER HOSPITAL </a:t>
            </a:r>
            <a:endParaRPr lang="en-US" sz="1100" b="1" dirty="0"/>
          </a:p>
        </cx:rich>
      </cx:tx>
    </cx:title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1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3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5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341" y="2838162"/>
            <a:ext cx="7632700" cy="4103687"/>
          </a:xfrm>
        </p:spPr>
        <p:txBody>
          <a:bodyPr>
            <a:normAutofit/>
          </a:bodyPr>
          <a:lstStyle/>
          <a:p>
            <a:r>
              <a:rPr lang="it-IT" sz="4800" noProof="0" dirty="0">
                <a:latin typeface="Arial Nova Cond" panose="020B0604020202020204" pitchFamily="34" charset="0"/>
              </a:rPr>
              <a:t>The clinical </a:t>
            </a:r>
            <a:r>
              <a:rPr lang="it-IT" sz="4800" noProof="0" dirty="0" err="1">
                <a:latin typeface="Arial Nova Cond" panose="020B0604020202020204" pitchFamily="34" charset="0"/>
              </a:rPr>
              <a:t>syndrome</a:t>
            </a:r>
            <a:r>
              <a:rPr lang="it-IT" sz="4800" noProof="0" dirty="0">
                <a:latin typeface="Arial Nova Cond" panose="020B0604020202020204" pitchFamily="34" charset="0"/>
              </a:rPr>
              <a:t> </a:t>
            </a:r>
            <a:br>
              <a:rPr lang="it-IT" sz="4800" noProof="0" dirty="0">
                <a:latin typeface="Arial Nova Cond" panose="020B0604020202020204" pitchFamily="34" charset="0"/>
              </a:rPr>
            </a:br>
            <a:r>
              <a:rPr lang="it-IT" sz="4800" noProof="0" dirty="0">
                <a:latin typeface="Arial Nova Cond" panose="020B0604020202020204" pitchFamily="34" charset="0"/>
              </a:rPr>
              <a:t>and treatments</a:t>
            </a:r>
            <a:endParaRPr lang="en-GB" sz="4800" noProof="0" dirty="0">
              <a:latin typeface="Arial Nova Cond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7341" y="1555445"/>
            <a:ext cx="7632700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Arial Nova Cond" panose="020B0604020202020204" pitchFamily="34" charset="0"/>
              </a:rPr>
              <a:t>Monkeypox </a:t>
            </a:r>
            <a:br>
              <a:rPr lang="en-GB" dirty="0">
                <a:latin typeface="Arial Nova Cond" panose="020B0604020202020204" pitchFamily="34" charset="0"/>
              </a:rPr>
            </a:br>
            <a:r>
              <a:rPr lang="en-GB" dirty="0">
                <a:latin typeface="Arial Nova Cond" panose="020B0604020202020204" pitchFamily="34" charset="0"/>
              </a:rPr>
              <a:t>Outbreak and response in non-endemic countries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7341" y="4580397"/>
            <a:ext cx="7632700" cy="1162049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 Nova Cond" panose="020B0604020202020204" pitchFamily="34" charset="0"/>
              </a:rPr>
              <a:t>Dr Nicolò Girometti</a:t>
            </a:r>
            <a:b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 Nova Cond" panose="020B0604020202020204" pitchFamily="34" charset="0"/>
              </a:rPr>
            </a:br>
            <a:br>
              <a:rPr lang="en-GB" sz="1700" b="1" dirty="0">
                <a:solidFill>
                  <a:schemeClr val="accent1">
                    <a:lumMod val="50000"/>
                  </a:schemeClr>
                </a:solidFill>
                <a:latin typeface="Arial Nova Cond" panose="020B0604020202020204" pitchFamily="34" charset="0"/>
              </a:rPr>
            </a:br>
            <a:r>
              <a:rPr lang="en-GB" sz="1700" i="1" dirty="0">
                <a:solidFill>
                  <a:schemeClr val="accent1">
                    <a:lumMod val="50000"/>
                  </a:schemeClr>
                </a:solidFill>
                <a:latin typeface="Arial Nova Cond" panose="020B0604020202020204" pitchFamily="34" charset="0"/>
              </a:rPr>
              <a:t>Consultant physician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  <a:latin typeface="Arial Nova Cond" panose="020B0604020202020204" pitchFamily="34" charset="0"/>
              </a:rPr>
            </a:br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 Nova Cond" panose="020B0604020202020204" pitchFamily="34" charset="0"/>
              </a:rPr>
              <a:t>56 Dean Street - Chelsea and Westminster Hospital NHS Foundation Trust </a:t>
            </a:r>
            <a:b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 Nova Cond" panose="020B0604020202020204" pitchFamily="34" charset="0"/>
              </a:rPr>
            </a:br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 Nova Cond" panose="020B0604020202020204" pitchFamily="34" charset="0"/>
              </a:rPr>
              <a:t>London, United Kingdom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 Nova Con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833" y="197159"/>
            <a:ext cx="5063435" cy="1223964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 Nova Cond" panose="020B0506020202020204" pitchFamily="34" charset="0"/>
              </a:rPr>
              <a:t>Clinical presentations</a:t>
            </a:r>
          </a:p>
        </p:txBody>
      </p:sp>
      <p:pic>
        <p:nvPicPr>
          <p:cNvPr id="14" name="Picture 13" descr="A close-up of a skin&#10;&#10;Description automatically generated with low confidence">
            <a:extLst>
              <a:ext uri="{FF2B5EF4-FFF2-40B4-BE49-F238E27FC236}">
                <a16:creationId xmlns:a16="http://schemas.microsoft.com/office/drawing/2014/main" id="{D1C8BBB1-C553-F3B0-C846-E6196BB84E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827" y="1768778"/>
            <a:ext cx="2971340" cy="396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C95AA756-445F-3BAE-780C-AA67DEFD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1" y="1577366"/>
            <a:ext cx="4205084" cy="448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EA6721-58C6-0626-D16F-C3C93A612DDF}"/>
              </a:ext>
            </a:extLst>
          </p:cNvPr>
          <p:cNvSpPr txBox="1"/>
          <p:nvPr/>
        </p:nvSpPr>
        <p:spPr>
          <a:xfrm>
            <a:off x="5294228" y="5904395"/>
            <a:ext cx="6111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PHOTO #1,3 courtesy of 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the Lancet ID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– Girometti et al. 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Lancet ID,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2022</a:t>
            </a:r>
            <a:endParaRPr lang="en-GB" sz="1400" b="1" dirty="0">
              <a:latin typeface="Arial Nova Cond" panose="020B0506020202020204" pitchFamily="34" charset="0"/>
            </a:endParaRPr>
          </a:p>
        </p:txBody>
      </p:sp>
      <p:pic>
        <p:nvPicPr>
          <p:cNvPr id="23" name="Picture 2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23D0DE7-7FEE-F1B2-4233-CCAF90ED5F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468" y="1768779"/>
            <a:ext cx="2972179" cy="396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48FC85-65B0-2F34-B1BF-75BC3B777362}"/>
              </a:ext>
            </a:extLst>
          </p:cNvPr>
          <p:cNvSpPr txBox="1"/>
          <p:nvPr/>
        </p:nvSpPr>
        <p:spPr>
          <a:xfrm>
            <a:off x="5492412" y="5095968"/>
            <a:ext cx="75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Thigh</a:t>
            </a:r>
            <a:endParaRPr lang="en-GB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76D668-4000-8F78-5066-7DC53828CA14}"/>
              </a:ext>
            </a:extLst>
          </p:cNvPr>
          <p:cNvSpPr txBox="1"/>
          <p:nvPr/>
        </p:nvSpPr>
        <p:spPr>
          <a:xfrm>
            <a:off x="10914028" y="5095968"/>
            <a:ext cx="75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  <a:latin typeface="Arial Nova Cond" panose="020B0506020202020204" pitchFamily="34" charset="0"/>
              </a:rPr>
              <a:t>Arm</a:t>
            </a:r>
            <a:endParaRPr lang="en-GB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A5B7B6-0208-2D4D-9969-A1673050F469}"/>
              </a:ext>
            </a:extLst>
          </p:cNvPr>
          <p:cNvSpPr txBox="1"/>
          <p:nvPr/>
        </p:nvSpPr>
        <p:spPr>
          <a:xfrm>
            <a:off x="434474" y="5617700"/>
            <a:ext cx="174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Penile</a:t>
            </a:r>
            <a:r>
              <a:rPr lang="it-IT" b="1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lesions</a:t>
            </a:r>
            <a:endParaRPr lang="en-GB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1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833" y="197159"/>
            <a:ext cx="5063435" cy="1223964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 Nova Cond" panose="020B0506020202020204" pitchFamily="34" charset="0"/>
              </a:rPr>
              <a:t>Clinical presentations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EA6721-58C6-0626-D16F-C3C93A612DDF}"/>
              </a:ext>
            </a:extLst>
          </p:cNvPr>
          <p:cNvSpPr txBox="1"/>
          <p:nvPr/>
        </p:nvSpPr>
        <p:spPr>
          <a:xfrm>
            <a:off x="230953" y="5797765"/>
            <a:ext cx="2264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PHOTO courtesy of 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NEJM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– Thornhill et al. NEJM, 2022</a:t>
            </a:r>
            <a:endParaRPr lang="en-GB" sz="1400" b="1" dirty="0">
              <a:latin typeface="Arial Nova Cond" panose="020B0506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D1032-C276-3C4B-E6D9-A80D7059E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7940" y="1494993"/>
            <a:ext cx="8799843" cy="49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9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833" y="197159"/>
            <a:ext cx="5063435" cy="1223964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 Nova Cond" panose="020B0506020202020204" pitchFamily="34" charset="0"/>
              </a:rPr>
              <a:t>Clinical presentations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A5EED-6B8E-E6CE-E6AE-D6389CD7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90" y="1389711"/>
            <a:ext cx="11149669" cy="50397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EA6721-58C6-0626-D16F-C3C93A612DDF}"/>
              </a:ext>
            </a:extLst>
          </p:cNvPr>
          <p:cNvSpPr txBox="1"/>
          <p:nvPr/>
        </p:nvSpPr>
        <p:spPr>
          <a:xfrm>
            <a:off x="277447" y="5875255"/>
            <a:ext cx="2264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PHOTO courtesy of 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NEJM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– Thornhill et al. NEJM, 2022</a:t>
            </a:r>
            <a:endParaRPr lang="en-GB" sz="1400" b="1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6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833" y="197159"/>
            <a:ext cx="5063435" cy="1223964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 Nova Cond" panose="020B0506020202020204" pitchFamily="34" charset="0"/>
              </a:rPr>
              <a:t>Clinical presentations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EA6721-58C6-0626-D16F-C3C93A612DDF}"/>
              </a:ext>
            </a:extLst>
          </p:cNvPr>
          <p:cNvSpPr txBox="1"/>
          <p:nvPr/>
        </p:nvSpPr>
        <p:spPr>
          <a:xfrm>
            <a:off x="277447" y="5875255"/>
            <a:ext cx="2264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PHOTO courtesy of 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NEJM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– Thornhill et al. NEJM, 2022</a:t>
            </a:r>
            <a:endParaRPr lang="en-GB" sz="1400" b="1" dirty="0">
              <a:latin typeface="Arial Nova Cond" panose="020B0506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8476F-9C04-EAFD-269E-7F49343D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3" y="2321669"/>
            <a:ext cx="10622114" cy="27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6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748" y="211420"/>
            <a:ext cx="10040815" cy="1223964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 Nova Cond" panose="020B0506020202020204" pitchFamily="34" charset="0"/>
              </a:rPr>
              <a:t>Progression of anogenital lesions</a:t>
            </a:r>
          </a:p>
        </p:txBody>
      </p:sp>
      <p:pic>
        <p:nvPicPr>
          <p:cNvPr id="8" name="Picture 7" descr="A close up of a person's tongue&#10;&#10;Description automatically generated with medium confidence">
            <a:extLst>
              <a:ext uri="{FF2B5EF4-FFF2-40B4-BE49-F238E27FC236}">
                <a16:creationId xmlns:a16="http://schemas.microsoft.com/office/drawing/2014/main" id="{68348611-CBC7-2C87-BCEB-7A3BF066A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80" y="1435384"/>
            <a:ext cx="2096690" cy="279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3E3C38DA-7FA0-A769-44C5-41F70FD01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6" t="25580" r="-21796" b="9170"/>
          <a:stretch/>
        </p:blipFill>
        <p:spPr>
          <a:xfrm>
            <a:off x="10132074" y="3990625"/>
            <a:ext cx="2712095" cy="235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CC3C0930-75BC-8C2B-EB9C-7384B3B01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31" r="11303" b="7953"/>
          <a:stretch/>
        </p:blipFill>
        <p:spPr>
          <a:xfrm>
            <a:off x="7893230" y="2133308"/>
            <a:ext cx="2735685" cy="298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E6D065-E350-8442-147C-963C6BF90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40" y="1487414"/>
            <a:ext cx="2813858" cy="337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icture containing pink&#10;&#10;Description automatically generated">
            <a:extLst>
              <a:ext uri="{FF2B5EF4-FFF2-40B4-BE49-F238E27FC236}">
                <a16:creationId xmlns:a16="http://schemas.microsoft.com/office/drawing/2014/main" id="{817F6492-FDA1-8939-081C-D5F86F959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710" y="1486736"/>
            <a:ext cx="2730731" cy="337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BC069EC-E162-0670-84B1-B6BAC83FBC2F}"/>
              </a:ext>
            </a:extLst>
          </p:cNvPr>
          <p:cNvSpPr/>
          <p:nvPr/>
        </p:nvSpPr>
        <p:spPr>
          <a:xfrm>
            <a:off x="2555550" y="2875264"/>
            <a:ext cx="767943" cy="301373"/>
          </a:xfrm>
          <a:prstGeom prst="rightArrow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2E7F6-BBF3-0E8A-1AFF-2F4A56C72F5E}"/>
              </a:ext>
            </a:extLst>
          </p:cNvPr>
          <p:cNvSpPr txBox="1"/>
          <p:nvPr/>
        </p:nvSpPr>
        <p:spPr>
          <a:xfrm>
            <a:off x="182140" y="5999872"/>
            <a:ext cx="6111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PHOTO courtesy of 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the Lancet ID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– Girometti et al. </a:t>
            </a:r>
            <a:r>
              <a:rPr lang="en-GB" sz="1400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Lancet ID,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2022</a:t>
            </a:r>
            <a:endParaRPr lang="en-GB" sz="1400" b="1" dirty="0">
              <a:latin typeface="Arial Nova Cond" panose="020B0506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1A518-77D0-2F52-9136-91389D7854E5}"/>
              </a:ext>
            </a:extLst>
          </p:cNvPr>
          <p:cNvSpPr txBox="1"/>
          <p:nvPr/>
        </p:nvSpPr>
        <p:spPr>
          <a:xfrm>
            <a:off x="154460" y="4997984"/>
            <a:ext cx="5583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Perianal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pustules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evolving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into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large ulcerative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lesion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(8 days)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32F79-AA5C-214E-7700-8EB7E6F88545}"/>
              </a:ext>
            </a:extLst>
          </p:cNvPr>
          <p:cNvSpPr txBox="1"/>
          <p:nvPr/>
        </p:nvSpPr>
        <p:spPr>
          <a:xfrm>
            <a:off x="7303156" y="5370876"/>
            <a:ext cx="300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Penile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lesions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coalescing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into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large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ulceration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(8 days)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7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0CF0CE3-F1CD-0AC9-9244-353553FEB88D}"/>
              </a:ext>
            </a:extLst>
          </p:cNvPr>
          <p:cNvSpPr txBox="1">
            <a:spLocks/>
          </p:cNvSpPr>
          <p:nvPr/>
        </p:nvSpPr>
        <p:spPr>
          <a:xfrm>
            <a:off x="2573341" y="303211"/>
            <a:ext cx="7632700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>
                <a:latin typeface="Arial Nova Cond" panose="020B0506020202020204" pitchFamily="34" charset="0"/>
              </a:rPr>
              <a:t>H</a:t>
            </a:r>
            <a:r>
              <a:rPr lang="en-GB">
                <a:latin typeface="Arial Nova Cond" panose="020B0506020202020204" pitchFamily="34" charset="0"/>
              </a:rPr>
              <a:t>ow do we treat monkeypox? </a:t>
            </a:r>
            <a:endParaRPr lang="en-GB" dirty="0">
              <a:latin typeface="Arial Nova Cond" panose="020B0506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D86BF0-B50F-82DA-84F9-8665FCE5315B}"/>
              </a:ext>
            </a:extLst>
          </p:cNvPr>
          <p:cNvSpPr/>
          <p:nvPr/>
        </p:nvSpPr>
        <p:spPr>
          <a:xfrm>
            <a:off x="387458" y="1270860"/>
            <a:ext cx="8849532" cy="5470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Arial Nova Cond" panose="020B0506020202020204" pitchFamily="34" charset="0"/>
              </a:rPr>
              <a:t>SYMPTOMATIC and SUPPORTIVE TREATMENT</a:t>
            </a: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accent2"/>
                </a:solidFill>
                <a:effectLst/>
                <a:latin typeface="Arial Nova Cond" panose="020B0506020202020204" pitchFamily="34" charset="0"/>
              </a:rPr>
              <a:t>Analgesia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Arial Nova Cond" panose="020B0506020202020204" pitchFamily="34" charset="0"/>
              </a:rPr>
              <a:t> for prodromic phase</a:t>
            </a:r>
            <a:br>
              <a:rPr lang="en-GB" sz="2400" b="0" i="0" dirty="0">
                <a:solidFill>
                  <a:schemeClr val="bg1"/>
                </a:solidFill>
                <a:effectLst/>
                <a:latin typeface="Arial Nova Cond" panose="020B0506020202020204" pitchFamily="34" charset="0"/>
              </a:rPr>
            </a:br>
            <a:r>
              <a:rPr lang="en-GB" sz="2400" b="0" i="0" dirty="0">
                <a:solidFill>
                  <a:schemeClr val="bg1"/>
                </a:solidFill>
                <a:effectLst/>
                <a:latin typeface="Arial Nova Cond" panose="020B0506020202020204" pitchFamily="34" charset="0"/>
              </a:rPr>
              <a:t>(paracetamol, NSAIDs)</a:t>
            </a: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Hydration</a:t>
            </a:r>
          </a:p>
          <a:p>
            <a:pPr>
              <a:buClr>
                <a:schemeClr val="bg2"/>
              </a:buClr>
              <a:buSzPct val="120000"/>
            </a:pPr>
            <a:r>
              <a:rPr lang="en-GB" sz="1000" dirty="0">
                <a:solidFill>
                  <a:schemeClr val="accent1"/>
                </a:solidFill>
                <a:latin typeface="Arial Nova Cond" panose="020B0506020202020204" pitchFamily="34" charset="0"/>
              </a:rPr>
              <a:t>.</a:t>
            </a:r>
            <a:r>
              <a:rPr lang="en-GB" sz="3600" dirty="0">
                <a:solidFill>
                  <a:schemeClr val="accent1"/>
                </a:solidFill>
                <a:latin typeface="Arial Nova Cond" panose="020B0506020202020204" pitchFamily="34" charset="0"/>
              </a:rPr>
              <a:t>v</a:t>
            </a:r>
            <a:br>
              <a:rPr lang="en-GB" sz="1050" dirty="0">
                <a:solidFill>
                  <a:schemeClr val="accent1"/>
                </a:solidFill>
                <a:latin typeface="Arial Nova Cond" panose="020B0506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TREATMENT of COMPLICATIONS</a:t>
            </a: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accent2"/>
                </a:solidFill>
                <a:effectLst/>
                <a:latin typeface="Arial Nova Cond" panose="020B0506020202020204" pitchFamily="34" charset="0"/>
              </a:rPr>
              <a:t>Analgesia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Arial Nova Cond" panose="020B0506020202020204" pitchFamily="34" charset="0"/>
              </a:rPr>
              <a:t> for anal/rectal pain</a:t>
            </a:r>
            <a:br>
              <a:rPr lang="en-GB" sz="2400" b="0" i="0" dirty="0">
                <a:solidFill>
                  <a:schemeClr val="bg1"/>
                </a:solidFill>
                <a:effectLst/>
                <a:latin typeface="Arial Nova Cond" panose="020B0506020202020204" pitchFamily="34" charset="0"/>
              </a:rPr>
            </a:br>
            <a:r>
              <a:rPr lang="en-GB" sz="2400" b="0" i="0" dirty="0">
                <a:solidFill>
                  <a:schemeClr val="bg1"/>
                </a:solidFill>
                <a:effectLst/>
                <a:latin typeface="Arial Nova Cond" panose="020B0506020202020204" pitchFamily="34" charset="0"/>
              </a:rPr>
              <a:t>(paracetamol, codeine, morphine, lidocaine gels PRN)</a:t>
            </a: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Laxatives </a:t>
            </a:r>
            <a:r>
              <a:rPr lang="en-GB" sz="2400" dirty="0">
                <a:solidFill>
                  <a:schemeClr val="bg2"/>
                </a:solidFill>
                <a:latin typeface="Arial Nova Cond" panose="020B0506020202020204" pitchFamily="34" charset="0"/>
              </a:rPr>
              <a:t>and</a:t>
            </a: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hydration</a:t>
            </a: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2"/>
                </a:solidFill>
                <a:latin typeface="Arial Nova Cond" panose="020B0506020202020204" pitchFamily="34" charset="0"/>
              </a:rPr>
              <a:t>Mesalazine</a:t>
            </a: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</a:rPr>
              <a:t>enemas for proctitis</a:t>
            </a:r>
            <a:endParaRPr lang="en-GB" sz="2400" b="1" dirty="0">
              <a:solidFill>
                <a:schemeClr val="accent2"/>
              </a:solidFill>
              <a:latin typeface="Arial Nova Cond" panose="020B0506020202020204" pitchFamily="34" charset="0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Antibiotics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</a:rPr>
              <a:t>(</a:t>
            </a:r>
            <a:r>
              <a:rPr lang="en-GB" sz="2400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penicillins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</a:rPr>
              <a:t> / metronidazole) </a:t>
            </a: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Surgical incision </a:t>
            </a:r>
            <a:r>
              <a:rPr lang="en-GB" sz="2400" dirty="0">
                <a:solidFill>
                  <a:schemeClr val="bg2"/>
                </a:solidFill>
                <a:latin typeface="Arial Nova Cond" panose="020B0506020202020204" pitchFamily="34" charset="0"/>
              </a:rPr>
              <a:t>and</a:t>
            </a: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 drainage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</a:rPr>
              <a:t>for abscesses </a:t>
            </a: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Urethral catheterization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</a:rPr>
              <a:t>for urethral pain</a:t>
            </a:r>
          </a:p>
          <a:p>
            <a:pPr>
              <a:buClr>
                <a:schemeClr val="bg2"/>
              </a:buClr>
              <a:buSzPct val="120000"/>
            </a:pPr>
            <a:endParaRPr lang="en-GB" sz="2000" dirty="0">
              <a:solidFill>
                <a:schemeClr val="accent2"/>
              </a:solidFill>
              <a:latin typeface="Arial Nova Cond" panose="020B0506020202020204" pitchFamily="34" charset="0"/>
            </a:endParaRPr>
          </a:p>
          <a:p>
            <a:pPr>
              <a:buClr>
                <a:schemeClr val="bg2"/>
              </a:buClr>
              <a:buSzPct val="120000"/>
            </a:pPr>
            <a:endParaRPr lang="en-US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0CF0CE3-F1CD-0AC9-9244-353553FEB88D}"/>
              </a:ext>
            </a:extLst>
          </p:cNvPr>
          <p:cNvSpPr txBox="1">
            <a:spLocks/>
          </p:cNvSpPr>
          <p:nvPr/>
        </p:nvSpPr>
        <p:spPr>
          <a:xfrm>
            <a:off x="2573341" y="303211"/>
            <a:ext cx="7632700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>
                <a:latin typeface="Arial Nova Cond" panose="020B0506020202020204" pitchFamily="34" charset="0"/>
              </a:rPr>
              <a:t>H</a:t>
            </a:r>
            <a:r>
              <a:rPr lang="en-GB">
                <a:latin typeface="Arial Nova Cond" panose="020B0506020202020204" pitchFamily="34" charset="0"/>
              </a:rPr>
              <a:t>ow do we treat monkeypox? </a:t>
            </a:r>
            <a:endParaRPr lang="en-GB" dirty="0">
              <a:latin typeface="Arial Nova Cond" panose="020B0506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DC87BA-69BD-8DF4-BE6B-0C72EAB3E2C6}"/>
              </a:ext>
            </a:extLst>
          </p:cNvPr>
          <p:cNvSpPr/>
          <p:nvPr/>
        </p:nvSpPr>
        <p:spPr>
          <a:xfrm>
            <a:off x="354846" y="1315420"/>
            <a:ext cx="8816598" cy="5426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ANTIVIRALS</a:t>
            </a:r>
            <a:endParaRPr lang="en-US" sz="20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Mostly reserved to treat SEVERE cases (incl. individuals requiring hospitalization, children &lt; 8 years, pregnant women) 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N</a:t>
            </a:r>
            <a:r>
              <a:rPr lang="en-GB" b="1" i="0" dirty="0">
                <a:solidFill>
                  <a:schemeClr val="accent1"/>
                </a:solidFill>
                <a:effectLst/>
                <a:latin typeface="Arial Nova Cond" panose="020B0506020202020204" pitchFamily="34" charset="0"/>
              </a:rPr>
              <a:t>o treatment approved specifically for monkeypox </a:t>
            </a:r>
          </a:p>
          <a:p>
            <a:pPr marL="342900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Efficacy of antivirals mostly on studies in-vitro / on animals </a:t>
            </a:r>
          </a:p>
          <a:p>
            <a:pPr marL="342900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en-GB" sz="2000" b="1" i="0" dirty="0">
              <a:solidFill>
                <a:schemeClr val="accent1"/>
              </a:solidFill>
              <a:effectLst/>
              <a:latin typeface="Arial Nova Cond" panose="020B0506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 Nova Cond" panose="020B0506020202020204" pitchFamily="34" charset="0"/>
              </a:rPr>
              <a:t>TECOVIRIMAT </a:t>
            </a:r>
            <a:r>
              <a:rPr lang="en-GB" sz="1600" i="0" dirty="0">
                <a:solidFill>
                  <a:schemeClr val="accent1">
                    <a:lumMod val="50000"/>
                  </a:schemeClr>
                </a:solidFill>
                <a:effectLst/>
                <a:latin typeface="Arial Nova Cond" panose="020B0506020202020204" pitchFamily="34" charset="0"/>
              </a:rPr>
              <a:t>(viral envelope protein VP37 inhibitor)</a:t>
            </a:r>
            <a:endParaRPr lang="en-GB" sz="2000" i="0" dirty="0">
              <a:solidFill>
                <a:schemeClr val="accent1">
                  <a:lumMod val="50000"/>
                </a:schemeClr>
              </a:solidFill>
              <a:effectLst/>
              <a:latin typeface="Arial Nova Cond" panose="020B0506020202020204" pitchFamily="34" charset="0"/>
            </a:endParaRPr>
          </a:p>
          <a:p>
            <a:pPr marL="800100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Effective in treating disease caused by </a:t>
            </a:r>
            <a:r>
              <a:rPr lang="en-GB" sz="1600" dirty="0" err="1">
                <a:solidFill>
                  <a:schemeClr val="accent1"/>
                </a:solidFill>
                <a:latin typeface="Arial Nova Cond" panose="020B0506020202020204" pitchFamily="34" charset="0"/>
              </a:rPr>
              <a:t>orthopoxviruses</a:t>
            </a: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 on animal studies ¹ ² </a:t>
            </a:r>
          </a:p>
          <a:p>
            <a:pPr marL="800100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May shorten the duration of illness and viral shedding</a:t>
            </a:r>
          </a:p>
          <a:p>
            <a:pPr lvl="1">
              <a:buClr>
                <a:schemeClr val="accent1"/>
              </a:buClr>
              <a:buSzPct val="80000"/>
            </a:pPr>
            <a:endParaRPr lang="en-GB" sz="1600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CIDOFOVIR / BRINCIDOFOVIR </a:t>
            </a:r>
            <a:r>
              <a:rPr lang="en-GB" sz="1600" i="0" dirty="0">
                <a:solidFill>
                  <a:schemeClr val="accent1">
                    <a:lumMod val="50000"/>
                  </a:schemeClr>
                </a:solidFill>
                <a:effectLst/>
                <a:latin typeface="Arial Nova Cond" panose="020B0506020202020204" pitchFamily="34" charset="0"/>
              </a:rPr>
              <a:t>(viral DNA polymerase inhibitors)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  <a:p>
            <a:pPr marL="800100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effective against </a:t>
            </a:r>
            <a:r>
              <a:rPr lang="en-GB" sz="1600" dirty="0" err="1">
                <a:solidFill>
                  <a:schemeClr val="accent1"/>
                </a:solidFill>
                <a:latin typeface="Arial Nova Cond" panose="020B0506020202020204" pitchFamily="34" charset="0"/>
              </a:rPr>
              <a:t>orthopoxviruses</a:t>
            </a: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 in in-vitro and animal studies ³ </a:t>
            </a:r>
          </a:p>
          <a:p>
            <a:pPr marL="800100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accent1"/>
                </a:solidFill>
                <a:latin typeface="Arial Nova Cond" panose="020B0506020202020204" pitchFamily="34" charset="0"/>
              </a:rPr>
              <a:t>Brincidofovir</a:t>
            </a: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 has been approved by CDC for the treatment of human smallpox disease in adult and </a:t>
            </a:r>
            <a:r>
              <a:rPr lang="en-GB" sz="1600" dirty="0" err="1">
                <a:solidFill>
                  <a:schemeClr val="accent1"/>
                </a:solidFill>
                <a:latin typeface="Arial Nova Cond" panose="020B0506020202020204" pitchFamily="34" charset="0"/>
              </a:rPr>
              <a:t>pediatric</a:t>
            </a: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 patients</a:t>
            </a:r>
          </a:p>
          <a:p>
            <a:pPr marL="800100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75000"/>
                </a:schemeClr>
              </a:solidFill>
              <a:latin typeface="Arial Nova Cond" panose="020B0506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Consider POST-EXPOSURE immunisation</a:t>
            </a:r>
            <a:r>
              <a:rPr lang="en-GB" sz="2000" dirty="0">
                <a:solidFill>
                  <a:schemeClr val="accent1"/>
                </a:solidFill>
                <a:latin typeface="Arial Nova Cond" panose="020B0506020202020204" pitchFamily="34" charset="0"/>
              </a:rPr>
              <a:t> </a:t>
            </a:r>
            <a:br>
              <a:rPr lang="en-GB" sz="2000" dirty="0">
                <a:solidFill>
                  <a:schemeClr val="accent1"/>
                </a:solidFill>
                <a:latin typeface="Arial Nova Cond" panose="020B0506020202020204" pitchFamily="34" charset="0"/>
              </a:rPr>
            </a:br>
            <a:r>
              <a:rPr lang="en-GB" sz="2000" dirty="0">
                <a:solidFill>
                  <a:schemeClr val="accent1"/>
                </a:solidFill>
                <a:latin typeface="Arial Nova Cond" panose="020B0506020202020204" pitchFamily="34" charset="0"/>
              </a:rPr>
              <a:t>(best if within 4 days to prevent disease, 4-14 days to reduce symptoms)</a:t>
            </a:r>
            <a:endParaRPr lang="en-US" sz="2000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8D702-9F00-EA97-1E02-B7583F01213F}"/>
              </a:ext>
            </a:extLst>
          </p:cNvPr>
          <p:cNvSpPr txBox="1"/>
          <p:nvPr/>
        </p:nvSpPr>
        <p:spPr>
          <a:xfrm>
            <a:off x="9642936" y="5910766"/>
            <a:ext cx="219421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1. Mucker et al. AAC, 2013</a:t>
            </a:r>
            <a:br>
              <a:rPr lang="en-GB" sz="1200" dirty="0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2. </a:t>
            </a:r>
            <a:r>
              <a:rPr lang="en-GB" sz="1200" dirty="0" err="1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Grosenbach</a:t>
            </a:r>
            <a:r>
              <a:rPr lang="en-GB" sz="1200" dirty="0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 et al. NEJM, 2018</a:t>
            </a:r>
            <a:br>
              <a:rPr lang="en-GB" sz="1200" dirty="0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3. Rice et al. Viruses, 2011</a:t>
            </a:r>
            <a:br>
              <a:rPr lang="en-GB" sz="1200" dirty="0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chemeClr val="accent1"/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4. Smee et al. AAC, 2008 </a:t>
            </a:r>
            <a:endParaRPr lang="en-GB" sz="1200" dirty="0">
              <a:solidFill>
                <a:schemeClr val="accent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9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2714" y="1820306"/>
            <a:ext cx="10903471" cy="3194527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b="1" noProof="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The staff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at 56 Dean Street, 10 Hammersmith Broadway, John Hunter Clinic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The microbiology team at Chelsea and Westminster Hospital </a:t>
            </a:r>
            <a:br>
              <a:rPr lang="en-GB" dirty="0">
                <a:latin typeface="Arial Nova Cond" panose="020B0506020202020204" pitchFamily="34" charset="0"/>
              </a:rPr>
            </a:br>
            <a:endParaRPr lang="en-GB" dirty="0">
              <a:latin typeface="Arial Nova Cond" panose="020B0506020202020204" pitchFamily="34" charset="0"/>
            </a:endParaRPr>
          </a:p>
          <a:p>
            <a:pPr algn="ctr">
              <a:buClr>
                <a:schemeClr val="accent2"/>
              </a:buClr>
            </a:pPr>
            <a:br>
              <a:rPr lang="en-GB" b="1" dirty="0">
                <a:latin typeface="Arial Nova Cond" panose="020B0506020202020204" pitchFamily="34" charset="0"/>
              </a:rPr>
            </a:br>
            <a:br>
              <a:rPr lang="en-GB" b="1" dirty="0">
                <a:latin typeface="Arial Nova Cond" panose="020B0506020202020204" pitchFamily="34" charset="0"/>
              </a:rPr>
            </a:br>
            <a:br>
              <a:rPr lang="en-GB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AND</a:t>
            </a:r>
          </a:p>
          <a:p>
            <a:pPr algn="ctr">
              <a:buClr>
                <a:schemeClr val="accent2"/>
              </a:buClr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Thank you to the kind patients who consented to have their pictures shared with us!</a:t>
            </a:r>
            <a:endParaRPr lang="en-GB" b="1" noProof="0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1764" y="2801815"/>
            <a:ext cx="3128472" cy="647700"/>
          </a:xfrm>
        </p:spPr>
        <p:txBody>
          <a:bodyPr>
            <a:normAutofit/>
          </a:bodyPr>
          <a:lstStyle/>
          <a:p>
            <a:r>
              <a:rPr lang="en-GB" sz="2000" noProof="0" dirty="0">
                <a:latin typeface="Arial Nova Cond" panose="020B0506020202020204" pitchFamily="34" charset="0"/>
              </a:rPr>
              <a:t>Thank you for your hard work!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634" y="254988"/>
            <a:ext cx="7632700" cy="1223964"/>
          </a:xfrm>
        </p:spPr>
        <p:txBody>
          <a:bodyPr/>
          <a:lstStyle/>
          <a:p>
            <a:r>
              <a:rPr lang="en-GB" noProof="0" dirty="0">
                <a:latin typeface="Arial Nova Cond" panose="020B0506020202020204" pitchFamily="34" charset="0"/>
              </a:rPr>
              <a:t>Acknowledgements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3E2EB-33F6-DA23-7781-28F6B2E39499}"/>
              </a:ext>
            </a:extLst>
          </p:cNvPr>
          <p:cNvSpPr txBox="1"/>
          <p:nvPr/>
        </p:nvSpPr>
        <p:spPr>
          <a:xfrm>
            <a:off x="772714" y="5791161"/>
            <a:ext cx="8401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CONTACTS:</a:t>
            </a:r>
            <a:r>
              <a:rPr lang="en-GB" sz="20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 	n.girometti@nhs.net 			                      	56deanstreet</a:t>
            </a:r>
            <a:endParaRPr lang="en-GB" sz="2000" b="1" noProof="0" dirty="0">
              <a:solidFill>
                <a:schemeClr val="accent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028" name="Picture 4" descr="Twitter Logo with Bird Isolated Over White Background. Social Media and  Networking. Editorial Image - Illustration of networking, symbol: 130861855">
            <a:extLst>
              <a:ext uri="{FF2B5EF4-FFF2-40B4-BE49-F238E27FC236}">
                <a16:creationId xmlns:a16="http://schemas.microsoft.com/office/drawing/2014/main" id="{6588A15D-0C8E-6615-D348-C909D03E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07" y="5591701"/>
            <a:ext cx="629602" cy="6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7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55" y="172243"/>
            <a:ext cx="6810689" cy="1223964"/>
          </a:xfrm>
        </p:spPr>
        <p:txBody>
          <a:bodyPr>
            <a:normAutofit/>
          </a:bodyPr>
          <a:lstStyle/>
          <a:p>
            <a:r>
              <a:rPr lang="en-GB" dirty="0">
                <a:latin typeface="Arial Nova Cond" panose="020B0506020202020204" pitchFamily="34" charset="0"/>
              </a:rPr>
              <a:t>Conflict of interest disclosure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2A7BA7-161B-DB1C-C88F-6EA5AAC8A29B}"/>
              </a:ext>
            </a:extLst>
          </p:cNvPr>
          <p:cNvSpPr txBox="1">
            <a:spLocks/>
          </p:cNvSpPr>
          <p:nvPr/>
        </p:nvSpPr>
        <p:spPr>
          <a:xfrm>
            <a:off x="1338266" y="2838752"/>
            <a:ext cx="9082084" cy="2351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Dr Nicolò Girometti </a:t>
            </a:r>
            <a:br>
              <a:rPr lang="en-US" dirty="0">
                <a:solidFill>
                  <a:schemeClr val="accent1"/>
                </a:solidFill>
                <a:latin typeface="Arial Nova Cond" panose="020B0506020202020204" pitchFamily="34" charset="0"/>
              </a:rPr>
            </a:br>
            <a:r>
              <a:rPr lang="en-US" dirty="0">
                <a:latin typeface="Arial Nova Cond" panose="020B0506020202020204" pitchFamily="34" charset="0"/>
              </a:rPr>
              <a:t>has </a:t>
            </a:r>
            <a:r>
              <a:rPr lang="en-GB" b="0" i="0" u="none" strike="noStrike" baseline="0" dirty="0">
                <a:latin typeface="Arial Nova Cond" panose="020B0506020202020204" pitchFamily="34" charset="0"/>
              </a:rPr>
              <a:t>received consultation fees from </a:t>
            </a:r>
            <a:r>
              <a:rPr lang="en-US" i="1" dirty="0" err="1">
                <a:latin typeface="Arial Nova Cond" panose="020B0506020202020204" pitchFamily="34" charset="0"/>
              </a:rPr>
              <a:t>Viiv</a:t>
            </a:r>
            <a:r>
              <a:rPr lang="en-US" i="1" dirty="0">
                <a:latin typeface="Arial Nova Cond" panose="020B0506020202020204" pitchFamily="34" charset="0"/>
              </a:rPr>
              <a:t> Healthcare</a:t>
            </a:r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0509095-3528-0A73-8EB7-D37450E0605B}"/>
              </a:ext>
            </a:extLst>
          </p:cNvPr>
          <p:cNvSpPr txBox="1">
            <a:spLocks/>
          </p:cNvSpPr>
          <p:nvPr/>
        </p:nvSpPr>
        <p:spPr>
          <a:xfrm>
            <a:off x="385462" y="481889"/>
            <a:ext cx="4249006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4400" b="1" i="0" kern="1200">
                <a:solidFill>
                  <a:schemeClr val="tx1"/>
                </a:solidFill>
                <a:latin typeface="Tw Cen MT Condensed" panose="020B060602010402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latin typeface="Tw Cen MT Condensed" panose="020B0606020104020203" pitchFamily="34" charset="0"/>
              <a:ea typeface="+mj-ea"/>
              <a:cs typeface="+mj-cs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ECDAF54-6881-4B38-5E67-160F3F21AEF9}"/>
              </a:ext>
            </a:extLst>
          </p:cNvPr>
          <p:cNvSpPr txBox="1">
            <a:spLocks/>
          </p:cNvSpPr>
          <p:nvPr/>
        </p:nvSpPr>
        <p:spPr>
          <a:xfrm>
            <a:off x="82688" y="1640931"/>
            <a:ext cx="5357992" cy="46560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u="sng" dirty="0">
                <a:solidFill>
                  <a:schemeClr val="accent1"/>
                </a:solidFill>
                <a:latin typeface="Arial Nova Cond" panose="020B0506020202020204" pitchFamily="34" charset="0"/>
              </a:rPr>
              <a:t>Up to 19</a:t>
            </a:r>
            <a:r>
              <a:rPr lang="en-US" sz="1800" b="1" u="sng" baseline="30000" dirty="0">
                <a:solidFill>
                  <a:schemeClr val="accent1"/>
                </a:solidFill>
                <a:latin typeface="Arial Nova Cond" panose="020B0506020202020204" pitchFamily="34" charset="0"/>
              </a:rPr>
              <a:t>th</a:t>
            </a:r>
            <a:r>
              <a:rPr lang="en-US" sz="1800" b="1" u="sng" dirty="0">
                <a:solidFill>
                  <a:schemeClr val="accent1"/>
                </a:solidFill>
                <a:latin typeface="Arial Nova Cond" panose="020B0506020202020204" pitchFamily="34" charset="0"/>
              </a:rPr>
              <a:t> July 2022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620 confirmed MPX cases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42% of cases in London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29% of cases in UK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4% of cases globally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ᶧ</a:t>
            </a:r>
            <a:br>
              <a:rPr lang="en-US" sz="1600" dirty="0">
                <a:solidFill>
                  <a:schemeClr val="accent1"/>
                </a:solidFill>
                <a:latin typeface="Arial Nova Cond" panose="020B0506020202020204" pitchFamily="34" charset="0"/>
              </a:rPr>
            </a:br>
            <a:endParaRPr lang="en-US" sz="1600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342900" indent="-28575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99% 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gay men and other MSM</a:t>
            </a:r>
          </a:p>
          <a:p>
            <a:pPr marL="342900" indent="-28575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70% of white ethnicity, 38% UK-born *</a:t>
            </a:r>
          </a:p>
          <a:p>
            <a:pPr marL="342900" indent="-28575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31% people living with HIV *</a:t>
            </a:r>
          </a:p>
          <a:p>
            <a:pPr marL="539750" indent="-17938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&gt;90% with an undetectable viral load</a:t>
            </a:r>
          </a:p>
          <a:p>
            <a:pPr marL="539750" indent="-17938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All with a last CD4 count &gt; 350/mmc</a:t>
            </a:r>
          </a:p>
          <a:p>
            <a:pPr marL="342900" indent="-28575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Median age 39 years (IQR 33-43 years) *</a:t>
            </a:r>
          </a:p>
          <a:p>
            <a:pPr marL="342900" indent="-28575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94% reporting a new sex partner within </a:t>
            </a:r>
            <a:b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12 weeks prior MPX testing</a:t>
            </a:r>
          </a:p>
          <a:p>
            <a:pPr marL="342900" indent="-28575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43% travelled outside the UK in the 60 days prior MPX testing 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(none to areas where MPX is known to be endemic)</a:t>
            </a:r>
          </a:p>
          <a:p>
            <a:pPr marL="342900" indent="-28575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0" name="Chart 19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9235327"/>
                  </p:ext>
                </p:extLst>
              </p:nvPr>
            </p:nvGraphicFramePr>
            <p:xfrm>
              <a:off x="3633387" y="1750900"/>
              <a:ext cx="8529641" cy="38117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0" name="Chart 19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3387" y="1750900"/>
                <a:ext cx="8529641" cy="38117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B6664339-CC6F-F104-B29F-CA6848D9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61" y="229521"/>
            <a:ext cx="8529641" cy="1223964"/>
          </a:xfrm>
        </p:spPr>
        <p:txBody>
          <a:bodyPr>
            <a:noAutofit/>
          </a:bodyPr>
          <a:lstStyle/>
          <a:p>
            <a:r>
              <a:rPr lang="en-US" sz="3200" kern="1200" dirty="0">
                <a:latin typeface="Arial Nova Cond" panose="020B0506020202020204" pitchFamily="34" charset="0"/>
                <a:ea typeface="+mj-ea"/>
                <a:cs typeface="+mj-cs"/>
              </a:rPr>
              <a:t>Numbers at Chelsea and </a:t>
            </a:r>
            <a:br>
              <a:rPr lang="en-US" sz="3200" kern="1200" dirty="0">
                <a:latin typeface="Arial Nova Cond" panose="020B0506020202020204" pitchFamily="34" charset="0"/>
                <a:ea typeface="+mj-ea"/>
                <a:cs typeface="+mj-cs"/>
              </a:rPr>
            </a:br>
            <a:r>
              <a:rPr lang="en-US" sz="3200" kern="1200" dirty="0">
                <a:latin typeface="Arial Nova Cond" panose="020B0506020202020204" pitchFamily="34" charset="0"/>
                <a:ea typeface="+mj-ea"/>
                <a:cs typeface="+mj-cs"/>
              </a:rPr>
              <a:t>Westminster Hospital</a:t>
            </a:r>
            <a:r>
              <a:rPr lang="en-US" sz="3200" dirty="0">
                <a:latin typeface="Arial Nova Cond" panose="020B0506020202020204" pitchFamily="34" charset="0"/>
                <a:ea typeface="+mj-ea"/>
                <a:cs typeface="+mj-cs"/>
              </a:rPr>
              <a:t> - </a:t>
            </a:r>
            <a:r>
              <a:rPr lang="en-US" sz="3200" kern="1200" dirty="0">
                <a:latin typeface="Arial Nova Cond" panose="020B0506020202020204" pitchFamily="34" charset="0"/>
                <a:ea typeface="+mj-ea"/>
                <a:cs typeface="+mj-cs"/>
              </a:rPr>
              <a:t>London (UK) </a:t>
            </a:r>
            <a:endParaRPr lang="en-GB" sz="3200" noProof="0" dirty="0">
              <a:latin typeface="Arial Nova Cond" panose="020B0506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5043-D001-523D-921A-87063EB0DAA8}"/>
              </a:ext>
            </a:extLst>
          </p:cNvPr>
          <p:cNvSpPr txBox="1"/>
          <p:nvPr/>
        </p:nvSpPr>
        <p:spPr>
          <a:xfrm>
            <a:off x="5099537" y="6037802"/>
            <a:ext cx="47328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* Data extracted from the first 101 individuals testing positive to MPX</a:t>
            </a:r>
            <a:b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</a:b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ᶧ As of July 21</a:t>
            </a:r>
            <a:r>
              <a:rPr lang="en-US" sz="1100" b="1" baseline="3000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th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 2022 – source https://ourworldindata.org/monkeypox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  <a:endParaRPr lang="en-GB" sz="1100" b="1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195200"/>
              </p:ext>
            </p:extLst>
          </p:nvPr>
        </p:nvGraphicFramePr>
        <p:xfrm>
          <a:off x="4493825" y="1750900"/>
          <a:ext cx="6808763" cy="38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827D4687-0ADF-53B5-D3D4-0F4EEDBD19FC}"/>
              </a:ext>
            </a:extLst>
          </p:cNvPr>
          <p:cNvSpPr txBox="1">
            <a:spLocks/>
          </p:cNvSpPr>
          <p:nvPr/>
        </p:nvSpPr>
        <p:spPr>
          <a:xfrm>
            <a:off x="354024" y="1648053"/>
            <a:ext cx="3547416" cy="368045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INVASIVE PHASE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Mean incubation period 8.5 days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(95%CI 6.6 -10.9 days)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ᶧ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b="1" dirty="0">
              <a:solidFill>
                <a:schemeClr val="bg2"/>
              </a:solidFill>
              <a:latin typeface="Arial Nova Cond" panose="020B0506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Usually mild illness with symptoms lasting a few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6291D-A0C5-0DC4-5BFF-709C825515F7}"/>
              </a:ext>
            </a:extLst>
          </p:cNvPr>
          <p:cNvSpPr txBox="1"/>
          <p:nvPr/>
        </p:nvSpPr>
        <p:spPr>
          <a:xfrm>
            <a:off x="5383532" y="6571005"/>
            <a:ext cx="6111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ᶧ Miura </a:t>
            </a: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et al.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Eurosurveillance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cs typeface="Calibri" panose="020F0502020204030204" pitchFamily="34" charset="0"/>
              </a:rPr>
              <a:t>, 2022</a:t>
            </a:r>
            <a:endParaRPr lang="en-GB" sz="1400" dirty="0">
              <a:latin typeface="Arial Nova Cond" panose="020B0506020202020204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81D8954-0CD7-9EA8-A012-89C508CA97B1}"/>
              </a:ext>
            </a:extLst>
          </p:cNvPr>
          <p:cNvSpPr txBox="1">
            <a:spLocks/>
          </p:cNvSpPr>
          <p:nvPr/>
        </p:nvSpPr>
        <p:spPr>
          <a:xfrm>
            <a:off x="4958860" y="1632555"/>
            <a:ext cx="6106424" cy="4804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accent1"/>
                </a:solidFill>
                <a:latin typeface="Arial Nova Cond" panose="020B0506020202020204" pitchFamily="34" charset="0"/>
              </a:rPr>
              <a:t>(n = 101, tested positive between 14</a:t>
            </a:r>
            <a:r>
              <a:rPr lang="en-US" b="1" i="1" baseline="30000" dirty="0">
                <a:solidFill>
                  <a:schemeClr val="accent1"/>
                </a:solidFill>
                <a:latin typeface="Arial Nova Cond" panose="020B0506020202020204" pitchFamily="34" charset="0"/>
              </a:rPr>
              <a:t>th</a:t>
            </a:r>
            <a:r>
              <a:rPr lang="en-US" b="1" i="1" dirty="0">
                <a:solidFill>
                  <a:schemeClr val="accent1"/>
                </a:solidFill>
                <a:latin typeface="Arial Nova Cond" panose="020B0506020202020204" pitchFamily="34" charset="0"/>
              </a:rPr>
              <a:t> May - 1</a:t>
            </a:r>
            <a:r>
              <a:rPr lang="en-US" b="1" i="1" baseline="30000" dirty="0">
                <a:solidFill>
                  <a:schemeClr val="accent1"/>
                </a:solidFill>
                <a:latin typeface="Arial Nova Cond" panose="020B0506020202020204" pitchFamily="34" charset="0"/>
              </a:rPr>
              <a:t>st</a:t>
            </a:r>
            <a:r>
              <a:rPr lang="en-US" b="1" i="1" dirty="0">
                <a:solidFill>
                  <a:schemeClr val="accent1"/>
                </a:solidFill>
                <a:latin typeface="Arial Nova Cond" panose="020B0506020202020204" pitchFamily="34" charset="0"/>
              </a:rPr>
              <a:t> June 2022)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66% fever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64% asthenia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36% myalgia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32% headache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14% sore throat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17% did NOT report any prodromal symptoms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When prodromal symptoms were reported</a:t>
            </a:r>
          </a:p>
          <a:p>
            <a:pPr marL="800100" lvl="1" indent="-342900" algn="l">
              <a:buClr>
                <a:schemeClr val="accent1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latin typeface="Arial Nova Cond" panose="020B0506020202020204" pitchFamily="34" charset="0"/>
              </a:rPr>
              <a:t>64%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 had </a:t>
            </a:r>
            <a:r>
              <a:rPr lang="en-US" sz="1500" u="sng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coincidental onset of skin lesions </a:t>
            </a:r>
          </a:p>
          <a:p>
            <a:pPr marL="800100" lvl="1" indent="-342900" algn="l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In </a:t>
            </a:r>
            <a:r>
              <a:rPr lang="en-US" sz="1500" dirty="0">
                <a:solidFill>
                  <a:schemeClr val="accent2"/>
                </a:solidFill>
                <a:latin typeface="Arial Nova Cond" panose="020B0506020202020204" pitchFamily="34" charset="0"/>
              </a:rPr>
              <a:t>36%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, skin lesions occurred after prodromal symptoms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(median time 2 days, IQR 2-4 days)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3BA497-AB04-7412-6327-C9ADA758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833" y="197159"/>
            <a:ext cx="5063435" cy="1223964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 Nova Cond" panose="020B0506020202020204" pitchFamily="34" charset="0"/>
              </a:rPr>
              <a:t>Clinical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827D4687-0ADF-53B5-D3D4-0F4EEDBD19FC}"/>
              </a:ext>
            </a:extLst>
          </p:cNvPr>
          <p:cNvSpPr txBox="1">
            <a:spLocks/>
          </p:cNvSpPr>
          <p:nvPr/>
        </p:nvSpPr>
        <p:spPr>
          <a:xfrm>
            <a:off x="354023" y="1632555"/>
            <a:ext cx="3660037" cy="459943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ERUPTIVE PHASE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Skin lesions can present at different stages of evolution </a:t>
            </a: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simultaneously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b="1" dirty="0">
              <a:solidFill>
                <a:schemeClr val="bg2"/>
              </a:solidFill>
              <a:latin typeface="Arial Nova Cond" panose="020B0506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33% showed lesions on &gt;3 different anatomical sites, 31% on 1 site only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Wide array of </a:t>
            </a: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skin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and</a:t>
            </a: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 mucosal presentations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Direct inoculation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associated with lesions distribution?</a:t>
            </a:r>
            <a:endParaRPr lang="en-GB" sz="1800" b="1" dirty="0">
              <a:solidFill>
                <a:schemeClr val="accent2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81D8954-0CD7-9EA8-A012-89C508CA97B1}"/>
              </a:ext>
            </a:extLst>
          </p:cNvPr>
          <p:cNvSpPr txBox="1">
            <a:spLocks/>
          </p:cNvSpPr>
          <p:nvPr/>
        </p:nvSpPr>
        <p:spPr>
          <a:xfrm>
            <a:off x="4958859" y="1601560"/>
            <a:ext cx="7016263" cy="50159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accent1"/>
                </a:solidFill>
                <a:latin typeface="Arial Nova Cond" panose="020B0506020202020204" pitchFamily="34" charset="0"/>
              </a:rPr>
              <a:t>(n = 101, tested positive between 14</a:t>
            </a:r>
            <a:r>
              <a:rPr lang="en-US" b="1" i="1" baseline="30000" dirty="0">
                <a:solidFill>
                  <a:schemeClr val="accent1"/>
                </a:solidFill>
                <a:latin typeface="Arial Nova Cond" panose="020B0506020202020204" pitchFamily="34" charset="0"/>
              </a:rPr>
              <a:t>th</a:t>
            </a:r>
            <a:r>
              <a:rPr lang="en-US" b="1" i="1" dirty="0">
                <a:solidFill>
                  <a:schemeClr val="accent1"/>
                </a:solidFill>
                <a:latin typeface="Arial Nova Cond" panose="020B0506020202020204" pitchFamily="34" charset="0"/>
              </a:rPr>
              <a:t> May - 1</a:t>
            </a:r>
            <a:r>
              <a:rPr lang="en-US" b="1" i="1" baseline="30000" dirty="0">
                <a:solidFill>
                  <a:schemeClr val="accent1"/>
                </a:solidFill>
                <a:latin typeface="Arial Nova Cond" panose="020B0506020202020204" pitchFamily="34" charset="0"/>
              </a:rPr>
              <a:t>st</a:t>
            </a:r>
            <a:r>
              <a:rPr lang="en-US" b="1" i="1" dirty="0">
                <a:solidFill>
                  <a:schemeClr val="accent1"/>
                </a:solidFill>
                <a:latin typeface="Arial Nova Cond" panose="020B0506020202020204" pitchFamily="34" charset="0"/>
              </a:rPr>
              <a:t> June 2022)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99%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presented with </a:t>
            </a:r>
            <a:r>
              <a:rPr lang="en-US" sz="20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at least one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characteristic </a:t>
            </a:r>
            <a:r>
              <a:rPr lang="en-US" sz="20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skin lesion </a:t>
            </a:r>
            <a:r>
              <a:rPr lang="en-GB" sz="20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(macular, pustular/vesicular, crusted lesions + ulcerations)</a:t>
            </a:r>
            <a:endParaRPr lang="en-US" sz="20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93% </a:t>
            </a:r>
            <a:r>
              <a:rPr lang="en-US" sz="2000" b="1" dirty="0" err="1">
                <a:solidFill>
                  <a:schemeClr val="accent2"/>
                </a:solidFill>
                <a:latin typeface="Arial Nova Cond" panose="020B0506020202020204" pitchFamily="34" charset="0"/>
              </a:rPr>
              <a:t>ano</a:t>
            </a:r>
            <a:r>
              <a:rPr lang="en-US" sz="20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-genital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lesions </a:t>
            </a:r>
            <a:r>
              <a:rPr lang="en-US" sz="1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(mirroring sexual practices)</a:t>
            </a:r>
            <a:endParaRPr lang="en-US" sz="20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742950" lvl="1" indent="-285750" algn="l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56% penile lesions</a:t>
            </a:r>
          </a:p>
          <a:p>
            <a:pPr marL="742950" lvl="1" indent="-285750" algn="l">
              <a:spcAft>
                <a:spcPts val="60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Nova Cond" panose="020B0506020202020204" pitchFamily="34" charset="0"/>
              </a:rPr>
              <a:t>47% perianal lesions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49% limbs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30% trunk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25% face/scalp/neck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20% hands/feet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6% had oral/pharyngeal mucosal involvement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62% inguinal lymphadenopathy, often bilateral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B243424-87C7-0727-0861-9A34A803D0FD}"/>
              </a:ext>
            </a:extLst>
          </p:cNvPr>
          <p:cNvSpPr txBox="1">
            <a:spLocks/>
          </p:cNvSpPr>
          <p:nvPr/>
        </p:nvSpPr>
        <p:spPr>
          <a:xfrm>
            <a:off x="3716833" y="197159"/>
            <a:ext cx="5063435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latin typeface="Arial Nova Cond" panose="020B0506020202020204" pitchFamily="34" charset="0"/>
              </a:rPr>
              <a:t>Clinical presentations</a:t>
            </a:r>
            <a:endParaRPr lang="en-GB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9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34" y="231088"/>
            <a:ext cx="6556132" cy="824767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 Nova Cond" panose="020B0506020202020204" pitchFamily="34" charset="0"/>
              </a:rPr>
              <a:t>Complications and STI rates</a:t>
            </a:r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827D4687-0ADF-53B5-D3D4-0F4EEDBD19FC}"/>
              </a:ext>
            </a:extLst>
          </p:cNvPr>
          <p:cNvSpPr txBox="1">
            <a:spLocks/>
          </p:cNvSpPr>
          <p:nvPr/>
        </p:nvSpPr>
        <p:spPr>
          <a:xfrm>
            <a:off x="354023" y="1555066"/>
            <a:ext cx="5536823" cy="48809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COMPLICATIONS</a:t>
            </a:r>
          </a:p>
          <a:p>
            <a:pPr marL="352425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17%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 presented with </a:t>
            </a: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proctitis</a:t>
            </a:r>
            <a:b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en-GB" sz="16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-</a:t>
            </a:r>
            <a:r>
              <a:rPr lang="en-GB" sz="1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 severe rectal pain </a:t>
            </a:r>
            <a:br>
              <a:rPr lang="en-GB" sz="1600" b="1" dirty="0">
                <a:solidFill>
                  <a:schemeClr val="accent1"/>
                </a:solidFill>
                <a:latin typeface="Arial Nova Cond" panose="020B0506020202020204" pitchFamily="34" charset="0"/>
              </a:rPr>
            </a:br>
            <a:r>
              <a:rPr lang="en-GB" sz="16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-</a:t>
            </a:r>
            <a:r>
              <a:rPr lang="en-GB" sz="1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 constipation </a:t>
            </a:r>
            <a:endParaRPr lang="en-GB" sz="18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352425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25%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 required </a:t>
            </a: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antibiotic treatment </a:t>
            </a:r>
            <a:b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</a:b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- </a:t>
            </a:r>
            <a:r>
              <a:rPr lang="en-GB" sz="1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cellulitis / abscess</a:t>
            </a:r>
            <a:b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-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GB" sz="1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bacterial superinfection </a:t>
            </a:r>
          </a:p>
          <a:p>
            <a:pPr marL="352425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Reports of ulcerative pharyngeal lesions leading to difficulties in swallowing </a:t>
            </a:r>
          </a:p>
          <a:p>
            <a:pPr marL="352425" indent="-1762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Reports of conjunctival lesions</a:t>
            </a:r>
            <a:b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</a:b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-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</a:rPr>
              <a:t>Corneal involvement is a criteria for antiviral treatment! </a:t>
            </a:r>
            <a:endParaRPr lang="en-GB" sz="1800" b="1" dirty="0">
              <a:solidFill>
                <a:schemeClr val="bg2"/>
              </a:solidFill>
              <a:latin typeface="Arial Nova Cond" panose="020B0506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81D8954-0CD7-9EA8-A012-89C508CA97B1}"/>
              </a:ext>
            </a:extLst>
          </p:cNvPr>
          <p:cNvSpPr txBox="1">
            <a:spLocks/>
          </p:cNvSpPr>
          <p:nvPr/>
        </p:nvSpPr>
        <p:spPr>
          <a:xfrm>
            <a:off x="6301154" y="1555066"/>
            <a:ext cx="5536823" cy="48809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OTHER STIs</a:t>
            </a:r>
          </a:p>
          <a:p>
            <a:pPr marL="342900" indent="-34290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MPX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can mimic other STIs in its presentation</a:t>
            </a:r>
            <a:endParaRPr lang="en-US" sz="20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742950" lvl="1" indent="-285750" algn="l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53% were tested for </a:t>
            </a:r>
            <a:r>
              <a:rPr lang="en-US" sz="1600" dirty="0">
                <a:solidFill>
                  <a:schemeClr val="accent2"/>
                </a:solidFill>
                <a:latin typeface="Arial Nova Cond" panose="020B0506020202020204" pitchFamily="34" charset="0"/>
              </a:rPr>
              <a:t>HSV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DNA on swab (</a:t>
            </a:r>
            <a:r>
              <a:rPr lang="en-US" sz="1600" dirty="0">
                <a:solidFill>
                  <a:schemeClr val="accent2"/>
                </a:solidFill>
                <a:latin typeface="Arial Nova Cond" panose="020B0506020202020204" pitchFamily="34" charset="0"/>
              </a:rPr>
              <a:t>6% positive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) </a:t>
            </a:r>
          </a:p>
          <a:p>
            <a:pPr marL="742950" lvl="1" indent="-285750" algn="l">
              <a:spcAft>
                <a:spcPts val="60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23% were tested for Syphilis DNA on swab (none pos) </a:t>
            </a:r>
          </a:p>
          <a:p>
            <a:pPr lvl="1" algn="l">
              <a:spcAft>
                <a:spcPts val="600"/>
              </a:spcAft>
              <a:buClr>
                <a:schemeClr val="accent2"/>
              </a:buClr>
              <a:buSzPct val="90000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A sexual health screening was routinely offered </a:t>
            </a:r>
            <a:r>
              <a:rPr lang="en-US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35%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had a</a:t>
            </a:r>
            <a:r>
              <a:rPr lang="en-US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 concomitant STI</a:t>
            </a:r>
          </a:p>
          <a:p>
            <a:pPr marL="800100" lvl="1" indent="-342900" algn="l">
              <a:spcAft>
                <a:spcPts val="6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22%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had </a:t>
            </a:r>
            <a:r>
              <a:rPr lang="en-US" sz="1600" b="1" i="1" dirty="0">
                <a:solidFill>
                  <a:schemeClr val="accent2"/>
                </a:solidFill>
                <a:latin typeface="Arial Nova Cond" panose="020B0506020202020204" pitchFamily="34" charset="0"/>
              </a:rPr>
              <a:t>Neisseria gonorrhoeae</a:t>
            </a:r>
          </a:p>
          <a:p>
            <a:pPr marL="800100" lvl="1" indent="-342900" algn="l">
              <a:spcAft>
                <a:spcPts val="6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14%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had </a:t>
            </a:r>
            <a:r>
              <a:rPr lang="en-US" sz="1600" b="1" i="1" dirty="0">
                <a:solidFill>
                  <a:schemeClr val="accent2"/>
                </a:solidFill>
                <a:latin typeface="Arial Nova Cond" panose="020B0506020202020204" pitchFamily="34" charset="0"/>
              </a:rPr>
              <a:t>Chlamydia trachomatis</a:t>
            </a:r>
          </a:p>
          <a:p>
            <a:pPr marL="800100" lvl="1" indent="-342900" algn="l">
              <a:spcAft>
                <a:spcPts val="6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 Nova Cond" panose="020B0506020202020204" pitchFamily="34" charset="0"/>
              </a:rPr>
              <a:t>6%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had a new </a:t>
            </a:r>
            <a:r>
              <a:rPr lang="en-US" sz="1600" dirty="0">
                <a:solidFill>
                  <a:schemeClr val="accent2"/>
                </a:solidFill>
                <a:latin typeface="Arial Nova Cond" panose="020B0506020202020204" pitchFamily="34" charset="0"/>
              </a:rPr>
              <a:t>Syphilis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 infection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3FF070-1180-63B0-8A3A-12814EB770F2}"/>
              </a:ext>
            </a:extLst>
          </p:cNvPr>
          <p:cNvSpPr txBox="1">
            <a:spLocks/>
          </p:cNvSpPr>
          <p:nvPr/>
        </p:nvSpPr>
        <p:spPr>
          <a:xfrm>
            <a:off x="2587868" y="417909"/>
            <a:ext cx="9088317" cy="83581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r>
              <a:rPr lang="en-GB" sz="4000" b="1" dirty="0">
                <a:latin typeface="Arial Nova Cond" panose="020B0506020202020204" pitchFamily="34" charset="0"/>
              </a:rPr>
              <a:t>Some clinical differences </a:t>
            </a:r>
            <a:br>
              <a:rPr lang="en-GB" sz="4000" b="1" dirty="0">
                <a:latin typeface="Arial Nova Cond" panose="020B0506020202020204" pitchFamily="34" charset="0"/>
              </a:rPr>
            </a:br>
            <a:r>
              <a:rPr lang="en-GB" sz="4000" b="1" dirty="0">
                <a:latin typeface="Arial Nova Cond" panose="020B0506020202020204" pitchFamily="34" charset="0"/>
              </a:rPr>
              <a:t>with previous outbreaks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BEE5B7C-3638-AF9C-9C4C-932A206DA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656462"/>
              </p:ext>
            </p:extLst>
          </p:nvPr>
        </p:nvGraphicFramePr>
        <p:xfrm>
          <a:off x="384074" y="1934308"/>
          <a:ext cx="5514975" cy="310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EE5B7C-3638-AF9C-9C4C-932A206DA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32949"/>
              </p:ext>
            </p:extLst>
          </p:nvPr>
        </p:nvGraphicFramePr>
        <p:xfrm>
          <a:off x="6095999" y="1934308"/>
          <a:ext cx="5514975" cy="310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A54E4E2-E408-9148-F572-EB8E2A109733}"/>
              </a:ext>
            </a:extLst>
          </p:cNvPr>
          <p:cNvSpPr txBox="1">
            <a:spLocks/>
          </p:cNvSpPr>
          <p:nvPr/>
        </p:nvSpPr>
        <p:spPr>
          <a:xfrm>
            <a:off x="2587868" y="417909"/>
            <a:ext cx="9088317" cy="83581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r>
              <a:rPr lang="en-GB" sz="4000" b="1" dirty="0">
                <a:latin typeface="Arial Nova Cond" panose="020B0506020202020204" pitchFamily="34" charset="0"/>
              </a:rPr>
              <a:t>Some clinical differences </a:t>
            </a:r>
            <a:br>
              <a:rPr lang="en-GB" sz="4000" b="1" dirty="0">
                <a:latin typeface="Arial Nova Cond" panose="020B0506020202020204" pitchFamily="34" charset="0"/>
              </a:rPr>
            </a:br>
            <a:r>
              <a:rPr lang="en-GB" sz="4000" b="1" dirty="0">
                <a:latin typeface="Arial Nova Cond" panose="020B0506020202020204" pitchFamily="34" charset="0"/>
              </a:rPr>
              <a:t>with previous outbreaks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EE5B7C-3638-AF9C-9C4C-932A206DA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91675"/>
              </p:ext>
            </p:extLst>
          </p:nvPr>
        </p:nvGraphicFramePr>
        <p:xfrm>
          <a:off x="412432" y="2095500"/>
          <a:ext cx="5683568" cy="291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EE5B7C-3638-AF9C-9C4C-932A206DA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44210"/>
              </p:ext>
            </p:extLst>
          </p:nvPr>
        </p:nvGraphicFramePr>
        <p:xfrm>
          <a:off x="6264593" y="2095499"/>
          <a:ext cx="5777590" cy="291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57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8A5CBF7F-EDFD-F48A-BA4A-6854BF500AB8}"/>
              </a:ext>
            </a:extLst>
          </p:cNvPr>
          <p:cNvSpPr txBox="1">
            <a:spLocks/>
          </p:cNvSpPr>
          <p:nvPr/>
        </p:nvSpPr>
        <p:spPr>
          <a:xfrm>
            <a:off x="2587868" y="417909"/>
            <a:ext cx="9088317" cy="83581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accent2"/>
                </a:solidFill>
                <a:latin typeface="+mj-lt"/>
                <a:ea typeface="IAS Ribbon Sans Regular" pitchFamily="2" charset="0"/>
                <a:cs typeface="Verdana" panose="020B0604030504040204" pitchFamily="34" charset="0"/>
              </a:defRPr>
            </a:lvl1pPr>
          </a:lstStyle>
          <a:p>
            <a:r>
              <a:rPr lang="en-GB" sz="4000" b="1" dirty="0">
                <a:latin typeface="Arial Nova Cond" panose="020B0506020202020204" pitchFamily="34" charset="0"/>
              </a:rPr>
              <a:t>Some clinical differences </a:t>
            </a:r>
            <a:br>
              <a:rPr lang="en-GB" sz="4000" b="1" dirty="0">
                <a:latin typeface="Arial Nova Cond" panose="020B0506020202020204" pitchFamily="34" charset="0"/>
              </a:rPr>
            </a:br>
            <a:r>
              <a:rPr lang="en-GB" sz="4000" b="1" dirty="0">
                <a:latin typeface="Arial Nova Cond" panose="020B0506020202020204" pitchFamily="34" charset="0"/>
              </a:rPr>
              <a:t>with previous outbreaks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EE5B7C-3638-AF9C-9C4C-932A206DA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037749"/>
              </p:ext>
            </p:extLst>
          </p:nvPr>
        </p:nvGraphicFramePr>
        <p:xfrm>
          <a:off x="96800" y="1631763"/>
          <a:ext cx="5854226" cy="308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B6677F8-95FE-6951-6FBC-F913CDC1145D}"/>
              </a:ext>
            </a:extLst>
          </p:cNvPr>
          <p:cNvSpPr txBox="1"/>
          <p:nvPr/>
        </p:nvSpPr>
        <p:spPr>
          <a:xfrm>
            <a:off x="3477758" y="3059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endParaRPr lang="en-GB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EE5B7C-3638-AF9C-9C4C-932A206DA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180468"/>
              </p:ext>
            </p:extLst>
          </p:nvPr>
        </p:nvGraphicFramePr>
        <p:xfrm>
          <a:off x="6240974" y="1631763"/>
          <a:ext cx="5854224" cy="308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5D482C9B-627D-4ED6-6943-A75CB073F204}"/>
              </a:ext>
            </a:extLst>
          </p:cNvPr>
          <p:cNvSpPr txBox="1">
            <a:spLocks/>
          </p:cNvSpPr>
          <p:nvPr/>
        </p:nvSpPr>
        <p:spPr>
          <a:xfrm>
            <a:off x="589664" y="5451443"/>
            <a:ext cx="11012672" cy="69626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GB" sz="18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Is the current clinical presentation different compared to the historical MPX description in the Nigerian outbreak? </a:t>
            </a:r>
            <a:r>
              <a:rPr lang="en-GB" sz="18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Let’s consider differences in hosts, healthcare access, exposure sites … </a:t>
            </a:r>
          </a:p>
        </p:txBody>
      </p:sp>
    </p:spTree>
    <p:extLst>
      <p:ext uri="{BB962C8B-B14F-4D97-AF65-F5344CB8AC3E}">
        <p14:creationId xmlns:p14="http://schemas.microsoft.com/office/powerpoint/2010/main" val="505299715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5E06B7-DDBB-4F17-98CB-021724843583}">
  <ds:schemaRefs>
    <ds:schemaRef ds:uri="http://schemas.microsoft.com/office/2006/documentManagement/types"/>
    <ds:schemaRef ds:uri="250929fa-9806-4449-af20-7947085fa170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8f9d799d-7b27-4542-a589-fc3f0c3bda8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0</TotalTime>
  <Words>1082</Words>
  <Application>Microsoft Office PowerPoint</Application>
  <PresentationFormat>Widescreen</PresentationFormat>
  <Paragraphs>134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Arial Narrow</vt:lpstr>
      <vt:lpstr>Courier New</vt:lpstr>
      <vt:lpstr>Wingdings</vt:lpstr>
      <vt:lpstr>Arial Nova Cond</vt:lpstr>
      <vt:lpstr>Tw Cen MT Condensed</vt:lpstr>
      <vt:lpstr>Verdana</vt:lpstr>
      <vt:lpstr>Arial</vt:lpstr>
      <vt:lpstr>AIDS2022</vt:lpstr>
      <vt:lpstr>The clinical syndrome  and treatments</vt:lpstr>
      <vt:lpstr>Conflict of interest disclosure</vt:lpstr>
      <vt:lpstr>Numbers at Chelsea and  Westminster Hospital - London (UK) </vt:lpstr>
      <vt:lpstr>Clinical presentations</vt:lpstr>
      <vt:lpstr>PowerPoint Presentation</vt:lpstr>
      <vt:lpstr>Complications and STI rates</vt:lpstr>
      <vt:lpstr>PowerPoint Presentation</vt:lpstr>
      <vt:lpstr>PowerPoint Presentation</vt:lpstr>
      <vt:lpstr>PowerPoint Presentation</vt:lpstr>
      <vt:lpstr>Clinical presentations</vt:lpstr>
      <vt:lpstr>Clinical presentations</vt:lpstr>
      <vt:lpstr>Clinical presentations</vt:lpstr>
      <vt:lpstr>Clinical presentations</vt:lpstr>
      <vt:lpstr>Progression of anogenital lesions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Nicolò</dc:creator>
  <cp:lastModifiedBy>Nicolò</cp:lastModifiedBy>
  <cp:revision>31</cp:revision>
  <dcterms:created xsi:type="dcterms:W3CDTF">2022-07-14T16:49:25Z</dcterms:created>
  <dcterms:modified xsi:type="dcterms:W3CDTF">2022-07-23T16:40:39Z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