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21"/>
  </p:notesMasterIdLst>
  <p:sldIdLst>
    <p:sldId id="271" r:id="rId5"/>
    <p:sldId id="256" r:id="rId6"/>
    <p:sldId id="257" r:id="rId7"/>
    <p:sldId id="274" r:id="rId8"/>
    <p:sldId id="275" r:id="rId9"/>
    <p:sldId id="288" r:id="rId10"/>
    <p:sldId id="276" r:id="rId11"/>
    <p:sldId id="283" r:id="rId12"/>
    <p:sldId id="284" r:id="rId13"/>
    <p:sldId id="279" r:id="rId14"/>
    <p:sldId id="281" r:id="rId15"/>
    <p:sldId id="289" r:id="rId16"/>
    <p:sldId id="286" r:id="rId17"/>
    <p:sldId id="287" r:id="rId18"/>
    <p:sldId id="285" r:id="rId19"/>
    <p:sldId id="290"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Wassenaar" initials="DW" lastIdx="6" clrIdx="0">
    <p:extLst>
      <p:ext uri="{19B8F6BF-5375-455C-9EA6-DF929625EA0E}">
        <p15:presenceInfo xmlns:p15="http://schemas.microsoft.com/office/powerpoint/2012/main" userId="S-1-5-21-2192172037-3510142257-2222540262-52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2B039-3627-B248-8E34-010056EA95F0}" v="2" dt="2022-07-14T16:58:24.915"/>
    <p1510:client id="{A096FBC8-B0A9-5D47-A3A3-84D95A18A0A3}" v="2" dt="2022-07-15T14:09:47.918"/>
    <p1510:client id="{F0C935A9-AAC3-694D-9128-1B7FC8A34BE7}" v="375" dt="2022-07-15T13:56:21.02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449"/>
  </p:normalViewPr>
  <p:slideViewPr>
    <p:cSldViewPr snapToGrid="0" snapToObjects="1">
      <p:cViewPr varScale="1">
        <p:scale>
          <a:sx n="93" d="100"/>
          <a:sy n="93" d="100"/>
        </p:scale>
        <p:origin x="232" y="240"/>
      </p:cViewPr>
      <p:guideLst/>
    </p:cSldViewPr>
  </p:slideViewPr>
  <p:outlineViewPr>
    <p:cViewPr>
      <p:scale>
        <a:sx n="33" d="100"/>
        <a:sy n="33" d="100"/>
      </p:scale>
      <p:origin x="0" y="-99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irai Mutenherwa (210556043)" userId="c20b860d-72c1-46cd-a9e8-d75eac2fcaa2" providerId="ADAL" clId="{A096FBC8-B0A9-5D47-A3A3-84D95A18A0A3}"/>
    <pc:docChg chg="modSld">
      <pc:chgData name="Farirai Mutenherwa (210556043)" userId="c20b860d-72c1-46cd-a9e8-d75eac2fcaa2" providerId="ADAL" clId="{A096FBC8-B0A9-5D47-A3A3-84D95A18A0A3}" dt="2022-07-15T14:13:48.728" v="210" actId="20577"/>
      <pc:docMkLst>
        <pc:docMk/>
      </pc:docMkLst>
      <pc:sldChg chg="addSp delSp modSp mod">
        <pc:chgData name="Farirai Mutenherwa (210556043)" userId="c20b860d-72c1-46cd-a9e8-d75eac2fcaa2" providerId="ADAL" clId="{A096FBC8-B0A9-5D47-A3A3-84D95A18A0A3}" dt="2022-07-15T14:12:23.070" v="208" actId="1035"/>
        <pc:sldMkLst>
          <pc:docMk/>
          <pc:sldMk cId="1860858758" sldId="256"/>
        </pc:sldMkLst>
        <pc:spChg chg="add del mod">
          <ac:chgData name="Farirai Mutenherwa (210556043)" userId="c20b860d-72c1-46cd-a9e8-d75eac2fcaa2" providerId="ADAL" clId="{A096FBC8-B0A9-5D47-A3A3-84D95A18A0A3}" dt="2022-07-15T14:10:19.132" v="160"/>
          <ac:spMkLst>
            <pc:docMk/>
            <pc:sldMk cId="1860858758" sldId="256"/>
            <ac:spMk id="3" creationId="{CBD00CD8-C7F2-78E8-08CC-1368D5B0F04D}"/>
          </ac:spMkLst>
        </pc:spChg>
        <pc:picChg chg="add mod">
          <ac:chgData name="Farirai Mutenherwa (210556043)" userId="c20b860d-72c1-46cd-a9e8-d75eac2fcaa2" providerId="ADAL" clId="{A096FBC8-B0A9-5D47-A3A3-84D95A18A0A3}" dt="2022-07-15T14:12:23.070" v="208" actId="1035"/>
          <ac:picMkLst>
            <pc:docMk/>
            <pc:sldMk cId="1860858758" sldId="256"/>
            <ac:picMk id="5" creationId="{0E2BB5A0-0142-9131-8AE3-251AC94686F2}"/>
          </ac:picMkLst>
        </pc:picChg>
      </pc:sldChg>
      <pc:sldChg chg="modSp mod">
        <pc:chgData name="Farirai Mutenherwa (210556043)" userId="c20b860d-72c1-46cd-a9e8-d75eac2fcaa2" providerId="ADAL" clId="{A096FBC8-B0A9-5D47-A3A3-84D95A18A0A3}" dt="2022-07-15T14:13:48.728" v="210" actId="20577"/>
        <pc:sldMkLst>
          <pc:docMk/>
          <pc:sldMk cId="1898314201" sldId="289"/>
        </pc:sldMkLst>
        <pc:spChg chg="mod">
          <ac:chgData name="Farirai Mutenherwa (210556043)" userId="c20b860d-72c1-46cd-a9e8-d75eac2fcaa2" providerId="ADAL" clId="{A096FBC8-B0A9-5D47-A3A3-84D95A18A0A3}" dt="2022-07-15T14:13:48.728" v="210" actId="20577"/>
          <ac:spMkLst>
            <pc:docMk/>
            <pc:sldMk cId="1898314201" sldId="289"/>
            <ac:spMk id="3" creationId="{EEBEBCFC-4907-6648-87B8-5CEE435505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309963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recurring theme that was observed in the data centred around the risk HIV genetic data posed to individual privacy if mishandled. Some participants were concerned that the HIV status of family or community members could easily be uncovered or inadvertently disclosed</a:t>
            </a:r>
            <a:r>
              <a:rPr lang="en-ZW" dirty="0">
                <a:effectLst/>
              </a:rPr>
              <a:t> </a:t>
            </a:r>
          </a:p>
          <a:p>
            <a:endParaRPr lang="en-ZW" dirty="0">
              <a:effectLst/>
            </a:endParaRPr>
          </a:p>
          <a:p>
            <a:r>
              <a:rPr lang="en-ZW" dirty="0">
                <a:effectLst/>
              </a:rPr>
              <a:t>For example if they</a:t>
            </a:r>
            <a:r>
              <a:rPr lang="en-ZW" baseline="0" dirty="0">
                <a:effectLst/>
              </a:rPr>
              <a:t> discover that you are participating in an HIV phylogenetic study where everyone was presumed to be living with HIV</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20923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Concern from community interviewees about how sensitive information might/could be abused by local/national public health officials, e.g. </a:t>
            </a:r>
          </a:p>
          <a:p>
            <a:pPr marL="342900" indent="-342900">
              <a:buFont typeface="Arial" panose="020B0604020202020204" pitchFamily="34" charset="0"/>
              <a:buChar char="•"/>
            </a:pPr>
            <a:endParaRPr lang="en-GB" dirty="0"/>
          </a:p>
          <a:p>
            <a:pPr marL="792163" lvl="1" indent="-342900"/>
            <a:r>
              <a:rPr lang="en-GB" dirty="0"/>
              <a:t>Inciting violence against certain individuals or identifiable population groups</a:t>
            </a:r>
          </a:p>
          <a:p>
            <a:r>
              <a:rPr lang="en-GB" dirty="0"/>
              <a:t>Reflection of how public health officials, and by extension, the state, and the power invested in them might be perceived by the community, when presented with sensitive private health information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44086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354065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ZA" dirty="0"/>
              <a:t>Participants indicated that HIV phylogenetics analysis has the potential to contribute to the reduction and hopefully the elimination of HIV transmission</a:t>
            </a:r>
          </a:p>
          <a:p>
            <a:pPr marL="342900" indent="-342900">
              <a:buFont typeface="Arial" panose="020B0604020202020204" pitchFamily="34" charset="0"/>
              <a:buChar char="•"/>
            </a:pPr>
            <a:r>
              <a:rPr lang="en-ZA" dirty="0"/>
              <a:t>However, a number of ethical concerns were raised, which suggests the need for a model of good ethical practice to protect individuals and communities from harm while optimizing the scientific value of the molecular approaches</a:t>
            </a:r>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358686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ZA" dirty="0"/>
              <a:t>More stakeholder engagement by PIs when and where such studies are planned</a:t>
            </a:r>
          </a:p>
          <a:p>
            <a:pPr marL="792163" lvl="1" indent="-342900"/>
            <a:r>
              <a:rPr lang="en-ZA" dirty="0"/>
              <a:t>People living with and at higher risk of HIV</a:t>
            </a:r>
          </a:p>
          <a:p>
            <a:pPr marL="792163" lvl="1" indent="-342900"/>
            <a:r>
              <a:rPr lang="en-ZA" dirty="0"/>
              <a:t>Local public health officials </a:t>
            </a:r>
          </a:p>
          <a:p>
            <a:pPr marL="342900" indent="-342900">
              <a:buFont typeface="Arial" panose="020B0604020202020204" pitchFamily="34" charset="0"/>
              <a:buChar char="•"/>
            </a:pPr>
            <a:r>
              <a:rPr lang="en-ZA" dirty="0"/>
              <a:t>Empirical ethics research is also required to inform ongoing debates about the ethics of data reuse</a:t>
            </a:r>
            <a:endParaRPr lang="en-ZA" i="1"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57773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315123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16</a:t>
            </a:fld>
            <a:endParaRPr lang="en-GB"/>
          </a:p>
        </p:txBody>
      </p:sp>
    </p:spTree>
    <p:extLst>
      <p:ext uri="{BB962C8B-B14F-4D97-AF65-F5344CB8AC3E}">
        <p14:creationId xmlns:p14="http://schemas.microsoft.com/office/powerpoint/2010/main" val="313214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73084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79393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There was general support for the use of HIV phylogenetic analysis and molecular epidemiology from both scientists and community members</a:t>
            </a:r>
          </a:p>
          <a:p>
            <a:pPr marL="342900" indent="-342900">
              <a:buFont typeface="Arial" panose="020B0604020202020204" pitchFamily="34" charset="0"/>
              <a:buChar char="•"/>
            </a:pPr>
            <a:r>
              <a:rPr lang="en-GB" dirty="0"/>
              <a:t>Both groups expressed a positive outlook of the techniques as essential tools for providing evidence-based HIV prevention strategies in the community.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Several ethical issues were raised, but both groups could not categorically state whether HIV phylogenetic studies and the use of HIV genetic data for surveillance studies offered a favourable risk-benefit ratio</a:t>
            </a:r>
          </a:p>
          <a:p>
            <a:pPr marL="342900" indent="-342900">
              <a:buFont typeface="Arial" panose="020B0604020202020204" pitchFamily="34" charset="0"/>
              <a:buChar char="•"/>
            </a:pPr>
            <a:endParaRPr lang="en-GB"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21214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Fear that even without revealing personally identifiable information, results from HPR could harm individuals and identifiable sub-populations through criminalization, stigma</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71030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HIV phylogenetic studies involve scientific concepts that may be difficult to explain and understand. Considering that most scientific terms may not be available in local parlance or vernacular, chances are high that phylogenetic studies may be poorly understood due to poverty and illiteracy, research naivety, and limited access to healthcare services. This may lead to invalid consent (or refusals) to participate, which potentially undermines the ethical integrity of the study. Tests to assess levels of comprehension of study information  together with enhanced consent forms and extended </a:t>
            </a:r>
            <a:r>
              <a:rPr lang="en-GB" dirty="0"/>
              <a:t>They underscored the need for researchers and clinical staff to be transparent about the intended use and storage of samples and expressed reservations for re-purposing or use beyond what was consented to.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3056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recurring theme that was observed in the data centred around the risk HIV genetic data posed to individual privacy if mishandled. Some participants were concerned that the HIV status of family or community members could easily be uncovered or inadvertently disclosed</a:t>
            </a:r>
            <a:r>
              <a:rPr lang="en-ZW" dirty="0">
                <a:effectLst/>
              </a:rPr>
              <a:t>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74141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A recurring theme that was observed in the data centred around the risk HIV genetic data posed to individual privacy if mishandled. Some participants were concerned that the HIV status of family or community members could easily be uncovered or inadvertently disclosed</a:t>
            </a:r>
            <a:r>
              <a:rPr lang="en-ZW" dirty="0">
                <a:effectLst/>
              </a:rPr>
              <a:t> </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3773102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GB"/>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GB"/>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GB"/>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GB"/>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GB"/>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GB"/>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GB"/>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GB"/>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GB"/>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GB"/>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GB"/>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GB"/>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GB"/>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GB"/>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4116390" y="441325"/>
            <a:ext cx="7877489" cy="1223964"/>
          </a:xfrm>
        </p:spPr>
        <p:txBody>
          <a:bodyPr>
            <a:normAutofit/>
          </a:bodyPr>
          <a:lstStyle/>
          <a:p>
            <a:r>
              <a:rPr lang="en-GB" sz="3600" dirty="0"/>
              <a:t>Conflict of interest disclosure</a:t>
            </a:r>
          </a:p>
        </p:txBody>
      </p:sp>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442915" y="3699561"/>
            <a:ext cx="11306175" cy="1726059"/>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 have no relevant financial relationships with ineligible companies to disclose.</a:t>
            </a:r>
          </a:p>
          <a:p>
            <a:endParaRPr lang="en-US" sz="2800" dirty="0"/>
          </a:p>
          <a:p>
            <a:endParaRPr lang="en-US" sz="2800" dirty="0"/>
          </a:p>
          <a:p>
            <a:r>
              <a:rPr lang="en-US" sz="1400" dirty="0"/>
              <a:t> </a:t>
            </a:r>
          </a:p>
        </p:txBody>
      </p:sp>
      <p:sp>
        <p:nvSpPr>
          <p:cNvPr id="8" name="Content Placeholder 2">
            <a:extLst>
              <a:ext uri="{FF2B5EF4-FFF2-40B4-BE49-F238E27FC236}">
                <a16:creationId xmlns:a16="http://schemas.microsoft.com/office/drawing/2014/main" id="{BE88422E-D886-A5FE-B5F3-33B34C28C435}"/>
              </a:ext>
            </a:extLst>
          </p:cNvPr>
          <p:cNvSpPr txBox="1">
            <a:spLocks/>
          </p:cNvSpPr>
          <p:nvPr/>
        </p:nvSpPr>
        <p:spPr>
          <a:xfrm>
            <a:off x="6096002" y="3848402"/>
            <a:ext cx="4807177" cy="205074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dirty="0"/>
          </a:p>
        </p:txBody>
      </p:sp>
    </p:spTree>
    <p:extLst>
      <p:ext uri="{BB962C8B-B14F-4D97-AF65-F5344CB8AC3E}">
        <p14:creationId xmlns:p14="http://schemas.microsoft.com/office/powerpoint/2010/main" val="3014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Risk of harm to individual privacy if HIV genetic data was mishandled</a:t>
            </a:r>
          </a:p>
          <a:p>
            <a:r>
              <a:rPr lang="en-GB" dirty="0"/>
              <a:t> </a:t>
            </a:r>
          </a:p>
          <a:p>
            <a:pPr marL="342900" indent="-342900">
              <a:buFont typeface="Arial" panose="020B0604020202020204" pitchFamily="34" charset="0"/>
              <a:buChar char="•"/>
            </a:pPr>
            <a:r>
              <a:rPr lang="en-GB" dirty="0"/>
              <a:t>Participants in both sample groups were concerned that:</a:t>
            </a:r>
          </a:p>
          <a:p>
            <a:pPr marL="342900" indent="-342900">
              <a:buFont typeface="Arial" panose="020B0604020202020204" pitchFamily="34" charset="0"/>
              <a:buChar char="•"/>
            </a:pPr>
            <a:endParaRPr lang="en-GB" dirty="0"/>
          </a:p>
          <a:p>
            <a:pPr marL="792163" lvl="1" indent="-342900"/>
            <a:r>
              <a:rPr lang="en-GB" sz="2000" dirty="0"/>
              <a:t>individuals in the HIV clusters could be re-identified</a:t>
            </a:r>
          </a:p>
          <a:p>
            <a:pPr lvl="1" indent="0">
              <a:buNone/>
            </a:pPr>
            <a:endParaRPr lang="en-GB" sz="2000" dirty="0"/>
          </a:p>
          <a:p>
            <a:pPr marL="792163" lvl="1" indent="-342900"/>
            <a:r>
              <a:rPr lang="en-GB" sz="2000" dirty="0"/>
              <a:t>HIV status of a family or community member could easily be uncovered or inadvertently disclosed</a:t>
            </a:r>
          </a:p>
          <a:p>
            <a:pPr marL="792163" lvl="1" indent="-342900"/>
            <a:endParaRPr lang="en-GB" dirty="0"/>
          </a:p>
          <a:p>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Privacy, confidentiality &amp; data security</a:t>
            </a:r>
            <a:endParaRPr lang="en-GB" noProof="0" dirty="0"/>
          </a:p>
        </p:txBody>
      </p:sp>
    </p:spTree>
    <p:extLst>
      <p:ext uri="{BB962C8B-B14F-4D97-AF65-F5344CB8AC3E}">
        <p14:creationId xmlns:p14="http://schemas.microsoft.com/office/powerpoint/2010/main" val="252679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endParaRPr lang="en-GB" dirty="0"/>
          </a:p>
          <a:p>
            <a:pPr marL="342900" indent="-342900">
              <a:buFont typeface="Arial" panose="020B0604020202020204" pitchFamily="34" charset="0"/>
              <a:buChar char="•"/>
            </a:pPr>
            <a:r>
              <a:rPr lang="en-GB" dirty="0"/>
              <a:t>Concern from community interviewees about how sensitive information might/could be abused by local/national public health officials, e.g. </a:t>
            </a:r>
          </a:p>
          <a:p>
            <a:pPr marL="342900" indent="-342900">
              <a:buFont typeface="Arial" panose="020B0604020202020204" pitchFamily="34" charset="0"/>
              <a:buChar char="•"/>
            </a:pPr>
            <a:endParaRPr lang="en-GB" dirty="0"/>
          </a:p>
          <a:p>
            <a:pPr marL="792163" lvl="1" indent="-342900"/>
            <a:r>
              <a:rPr lang="en-GB" sz="2000" dirty="0"/>
              <a:t>Inciting violence against specific individuals or identifiable population groups</a:t>
            </a:r>
          </a:p>
          <a:p>
            <a:endParaRPr lang="en-GB" dirty="0"/>
          </a:p>
          <a:p>
            <a:pPr marL="792163" lvl="1" indent="-342900"/>
            <a:r>
              <a:rPr lang="en-GB" sz="2000" dirty="0"/>
              <a:t>It reflects a lack of trust in the public health system.</a:t>
            </a:r>
          </a:p>
          <a:p>
            <a:pPr marL="792163" lvl="1" indent="-342900"/>
            <a:endParaRPr lang="en-GB" sz="2000" dirty="0"/>
          </a:p>
          <a:p>
            <a:pPr marL="342900" indent="-342900">
              <a:buFont typeface="Arial" panose="020B0604020202020204" pitchFamily="34" charset="0"/>
              <a:buChar char="•"/>
            </a:pPr>
            <a:r>
              <a:rPr lang="en-GB" dirty="0"/>
              <a:t>The State could also use its powers to demand data from scientists (Scientist)</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Mistrust </a:t>
            </a:r>
            <a:endParaRPr lang="en-GB" noProof="0" dirty="0"/>
          </a:p>
        </p:txBody>
      </p:sp>
    </p:spTree>
    <p:extLst>
      <p:ext uri="{BB962C8B-B14F-4D97-AF65-F5344CB8AC3E}">
        <p14:creationId xmlns:p14="http://schemas.microsoft.com/office/powerpoint/2010/main" val="368605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endParaRPr lang="en-ZA" i="1" dirty="0"/>
          </a:p>
          <a:p>
            <a:r>
              <a:rPr lang="en-ZA" sz="2800" i="1" dirty="0"/>
              <a:t>I worry that someone will come knocking on my door and say, “we know you have this data about what people’s viral sequences are; we want to know who the transmitters are.” And I don’t know how to deal with that. </a:t>
            </a:r>
          </a:p>
          <a:p>
            <a:r>
              <a:rPr lang="en-ZA" sz="2800" b="1" i="1" dirty="0"/>
              <a:t>(Molecular epidemiologist working in Africa)</a:t>
            </a:r>
          </a:p>
          <a:p>
            <a:endParaRPr lang="en-ZA" i="1" dirty="0"/>
          </a:p>
          <a:p>
            <a:endParaRPr lang="en-ZA"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What they said</a:t>
            </a:r>
            <a:endParaRPr lang="en-GB" noProof="0" dirty="0"/>
          </a:p>
        </p:txBody>
      </p:sp>
    </p:spTree>
    <p:extLst>
      <p:ext uri="{BB962C8B-B14F-4D97-AF65-F5344CB8AC3E}">
        <p14:creationId xmlns:p14="http://schemas.microsoft.com/office/powerpoint/2010/main" val="189831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ZA" dirty="0"/>
              <a:t>Overall, HIV phylogenetics analysis could contribute to eliminating HIV transmission.</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However, several ethical concerns were raised.</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Need for a model of good ethical practice: </a:t>
            </a:r>
          </a:p>
          <a:p>
            <a:pPr marL="342900" indent="-342900">
              <a:buFont typeface="Arial" panose="020B0604020202020204" pitchFamily="34" charset="0"/>
              <a:buChar char="•"/>
            </a:pPr>
            <a:endParaRPr lang="en-ZA" dirty="0"/>
          </a:p>
          <a:p>
            <a:pPr marL="792163" lvl="1" indent="-342900"/>
            <a:r>
              <a:rPr lang="en-ZA" sz="2000" dirty="0"/>
              <a:t>to protect individuals and communities from harm </a:t>
            </a:r>
          </a:p>
          <a:p>
            <a:pPr marL="792163" lvl="1" indent="-342900"/>
            <a:endParaRPr lang="en-ZA" sz="2000" dirty="0"/>
          </a:p>
          <a:p>
            <a:pPr marL="792163" lvl="1" indent="-342900"/>
            <a:r>
              <a:rPr lang="en-ZA" sz="2000" dirty="0"/>
              <a:t>optimizing the scientific value of molecular approaches.</a:t>
            </a:r>
          </a:p>
          <a:p>
            <a:pPr marL="342900" indent="-342900">
              <a:buFont typeface="Arial" panose="020B0604020202020204" pitchFamily="34" charset="0"/>
              <a:buChar char="•"/>
            </a:pPr>
            <a:endParaRPr lang="en-ZA" i="1" dirty="0"/>
          </a:p>
          <a:p>
            <a:endParaRPr lang="en-ZA" i="1" dirty="0"/>
          </a:p>
          <a:p>
            <a:endParaRPr lang="en-ZA"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t>Summary and conclusions</a:t>
            </a:r>
          </a:p>
        </p:txBody>
      </p:sp>
    </p:spTree>
    <p:extLst>
      <p:ext uri="{BB962C8B-B14F-4D97-AF65-F5344CB8AC3E}">
        <p14:creationId xmlns:p14="http://schemas.microsoft.com/office/powerpoint/2010/main" val="300655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ZA" dirty="0"/>
              <a:t>PIs should do more stakeholder engagement with groups such as the following, where such phylogenetic studies are planned:</a:t>
            </a:r>
          </a:p>
          <a:p>
            <a:pPr marL="342900" indent="-342900">
              <a:buFont typeface="Arial" panose="020B0604020202020204" pitchFamily="34" charset="0"/>
              <a:buChar char="•"/>
            </a:pPr>
            <a:endParaRPr lang="en-ZA" dirty="0"/>
          </a:p>
          <a:p>
            <a:pPr marL="792163" lvl="1" indent="-342900"/>
            <a:r>
              <a:rPr lang="en-ZA" sz="2000" dirty="0"/>
              <a:t>People living with and at higher risk of HIV</a:t>
            </a:r>
          </a:p>
          <a:p>
            <a:pPr marL="342900" indent="-342900">
              <a:buFont typeface="Arial" panose="020B0604020202020204" pitchFamily="34" charset="0"/>
              <a:buChar char="•"/>
            </a:pPr>
            <a:endParaRPr lang="en-ZA" dirty="0"/>
          </a:p>
          <a:p>
            <a:pPr marL="792163" lvl="1" indent="-342900"/>
            <a:r>
              <a:rPr lang="en-ZA" sz="2000" dirty="0"/>
              <a:t>Local public health officials &amp; Community advocates</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r>
              <a:rPr lang="en-ZA" dirty="0"/>
              <a:t>Empirical ethics research to inform ongoing debates about the ethics of data reuse.</a:t>
            </a:r>
          </a:p>
          <a:p>
            <a:pPr marL="342900" indent="-342900">
              <a:buFont typeface="Arial" panose="020B0604020202020204" pitchFamily="34" charset="0"/>
              <a:buChar char="•"/>
            </a:pPr>
            <a:endParaRPr lang="en-ZA" dirty="0"/>
          </a:p>
          <a:p>
            <a:pPr marL="342900" indent="-342900">
              <a:buFont typeface="Arial" panose="020B0604020202020204" pitchFamily="34" charset="0"/>
              <a:buChar char="•"/>
            </a:pPr>
            <a:endParaRPr lang="en-ZA" i="1" dirty="0"/>
          </a:p>
          <a:p>
            <a:endParaRPr lang="en-ZA" i="1" dirty="0"/>
          </a:p>
          <a:p>
            <a:endParaRPr lang="en-ZA"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t>Summary and conclusions</a:t>
            </a:r>
          </a:p>
        </p:txBody>
      </p:sp>
    </p:spTree>
    <p:extLst>
      <p:ext uri="{BB962C8B-B14F-4D97-AF65-F5344CB8AC3E}">
        <p14:creationId xmlns:p14="http://schemas.microsoft.com/office/powerpoint/2010/main" val="246581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endParaRPr lang="en-ZA" i="1" dirty="0"/>
          </a:p>
          <a:p>
            <a:pPr marL="342900" indent="-342900">
              <a:buFont typeface="Arial" panose="020B0604020202020204" pitchFamily="34" charset="0"/>
              <a:buChar char="•"/>
            </a:pPr>
            <a:r>
              <a:rPr lang="en-ZA" dirty="0"/>
              <a:t>PhD Supervisors</a:t>
            </a:r>
          </a:p>
          <a:p>
            <a:endParaRPr lang="en-ZA" dirty="0"/>
          </a:p>
          <a:p>
            <a:pPr marL="792163" lvl="1" indent="-342900"/>
            <a:r>
              <a:rPr lang="en-ZA" sz="2000" dirty="0"/>
              <a:t>Professor Douglas Wassenaar</a:t>
            </a:r>
          </a:p>
          <a:p>
            <a:endParaRPr lang="en-ZA" dirty="0"/>
          </a:p>
          <a:p>
            <a:pPr marL="792163" lvl="1" indent="-342900"/>
            <a:r>
              <a:rPr lang="en-ZA" sz="2000" dirty="0"/>
              <a:t>Professor Tulio de Oliveira</a:t>
            </a:r>
          </a:p>
          <a:p>
            <a:endParaRPr lang="en-ZA" dirty="0"/>
          </a:p>
          <a:p>
            <a:pPr marL="342900" indent="-342900">
              <a:buFont typeface="Arial" panose="020B0604020202020204" pitchFamily="34" charset="0"/>
              <a:buChar char="•"/>
            </a:pPr>
            <a:r>
              <a:rPr lang="en-ZA" dirty="0"/>
              <a:t>Research participants</a:t>
            </a:r>
          </a:p>
          <a:p>
            <a:endParaRPr lang="en-ZA" i="1" dirty="0"/>
          </a:p>
          <a:p>
            <a:endParaRPr lang="en-ZA" i="1" dirty="0"/>
          </a:p>
          <a:p>
            <a:endParaRPr lang="en-ZA"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Acknowledgements</a:t>
            </a:r>
            <a:endParaRPr lang="en-GB" noProof="0" dirty="0"/>
          </a:p>
        </p:txBody>
      </p:sp>
    </p:spTree>
    <p:extLst>
      <p:ext uri="{BB962C8B-B14F-4D97-AF65-F5344CB8AC3E}">
        <p14:creationId xmlns:p14="http://schemas.microsoft.com/office/powerpoint/2010/main" val="115581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5374-E250-CBC8-ABFE-14AF636ECF7A}"/>
              </a:ext>
            </a:extLst>
          </p:cNvPr>
          <p:cNvSpPr>
            <a:spLocks noGrp="1"/>
          </p:cNvSpPr>
          <p:nvPr>
            <p:ph type="title"/>
          </p:nvPr>
        </p:nvSpPr>
        <p:spPr>
          <a:xfrm>
            <a:off x="4116391" y="932335"/>
            <a:ext cx="7632700" cy="2397078"/>
          </a:xfrm>
        </p:spPr>
        <p:txBody>
          <a:bodyPr/>
          <a:lstStyle/>
          <a:p>
            <a:r>
              <a:rPr lang="en-US" b="1" dirty="0"/>
              <a:t>Thank you</a:t>
            </a:r>
          </a:p>
        </p:txBody>
      </p:sp>
    </p:spTree>
    <p:extLst>
      <p:ext uri="{BB962C8B-B14F-4D97-AF65-F5344CB8AC3E}">
        <p14:creationId xmlns:p14="http://schemas.microsoft.com/office/powerpoint/2010/main" val="153044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2922494" y="2779060"/>
            <a:ext cx="8826597" cy="2671482"/>
          </a:xfrm>
        </p:spPr>
        <p:txBody>
          <a:bodyPr>
            <a:normAutofit/>
          </a:bodyPr>
          <a:lstStyle/>
          <a:p>
            <a:r>
              <a:rPr lang="en-GB" sz="4400" dirty="0"/>
              <a:t>Ethical implications of new surveillance technologies for HIV interventions</a:t>
            </a:r>
            <a:br>
              <a:rPr lang="en-GB" dirty="0"/>
            </a:br>
            <a:endParaRPr lang="en-GB" noProof="0" dirty="0"/>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2922491" y="765175"/>
            <a:ext cx="8826597" cy="1655296"/>
          </a:xfrm>
        </p:spPr>
        <p:txBody>
          <a:bodyPr>
            <a:noAutofit/>
          </a:bodyPr>
          <a:lstStyle/>
          <a:p>
            <a:r>
              <a:rPr lang="en-GB" sz="2400" dirty="0" err="1"/>
              <a:t>Farirai</a:t>
            </a:r>
            <a:r>
              <a:rPr lang="en-GB" sz="2400" dirty="0"/>
              <a:t> Mutenherwa </a:t>
            </a:r>
          </a:p>
          <a:p>
            <a:r>
              <a:rPr lang="en-GB" sz="2400" dirty="0"/>
              <a:t>PhD Student</a:t>
            </a:r>
          </a:p>
          <a:p>
            <a:r>
              <a:rPr lang="en-GB" sz="2400" dirty="0"/>
              <a:t>University of KwaZulu-Natal</a:t>
            </a:r>
          </a:p>
        </p:txBody>
      </p:sp>
      <p:pic>
        <p:nvPicPr>
          <p:cNvPr id="5" name="Picture 4" descr="Description: Description: UKZN-Logo-Colour_NEW">
            <a:extLst>
              <a:ext uri="{FF2B5EF4-FFF2-40B4-BE49-F238E27FC236}">
                <a16:creationId xmlns:a16="http://schemas.microsoft.com/office/drawing/2014/main" id="{0E2BB5A0-0142-9131-8AE3-251AC94686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8990" y="613862"/>
            <a:ext cx="2748401" cy="882418"/>
          </a:xfrm>
          <a:prstGeom prst="rect">
            <a:avLst/>
          </a:prstGeom>
          <a:noFill/>
          <a:ln>
            <a:noFill/>
          </a:ln>
        </p:spPr>
      </p:pic>
    </p:spTree>
    <p:extLst>
      <p:ext uri="{BB962C8B-B14F-4D97-AF65-F5344CB8AC3E}">
        <p14:creationId xmlns:p14="http://schemas.microsoft.com/office/powerpoint/2010/main" val="186085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To explore critical ethical issues in HIV phylogenetics and its application in understanding HIV transmission dynamics.</a:t>
            </a:r>
          </a:p>
          <a:p>
            <a:pPr marL="342900" indent="-342900">
              <a:buFont typeface="Arial" panose="020B0604020202020204" pitchFamily="34" charset="0"/>
              <a:buChar char="•"/>
            </a:pPr>
            <a:endParaRPr lang="en-GB" dirty="0"/>
          </a:p>
          <a:p>
            <a:pPr marL="792163" lvl="1" indent="-342900"/>
            <a:r>
              <a:rPr lang="en-GB" sz="2000" dirty="0"/>
              <a:t>Generate guidance points for supplementing existing ethics guidelines to accommodate HIV phylogenetic research (HPR) and molecular HIV surveillance</a:t>
            </a:r>
          </a:p>
          <a:p>
            <a:pPr marL="342900" indent="-342900">
              <a:buFont typeface="Arial" panose="020B0604020202020204" pitchFamily="34" charset="0"/>
              <a:buChar char="•"/>
            </a:pPr>
            <a:endParaRPr lang="en-GB" dirty="0"/>
          </a:p>
          <a:p>
            <a:pPr marL="792163" lvl="1" indent="-342900"/>
            <a:r>
              <a:rPr lang="en-GB" sz="2000" dirty="0"/>
              <a:t>Develop a “best practice” framework for community-based HPR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Aim</a:t>
            </a:r>
            <a:endParaRPr lang="en-GB" noProof="0" dirty="0"/>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An exploratory qualitative study</a:t>
            </a:r>
          </a:p>
          <a:p>
            <a:endParaRPr lang="en-GB" dirty="0"/>
          </a:p>
          <a:p>
            <a:pPr marL="342900" indent="-342900">
              <a:buFont typeface="Arial" panose="020B0604020202020204" pitchFamily="34" charset="0"/>
              <a:buChar char="•"/>
            </a:pPr>
            <a:r>
              <a:rPr lang="en-GB" sz="2200" dirty="0"/>
              <a:t>Interviews with experts (</a:t>
            </a:r>
            <a:r>
              <a:rPr lang="en-GB" sz="2200" i="1" dirty="0"/>
              <a:t>n</a:t>
            </a:r>
            <a:r>
              <a:rPr lang="en-GB" sz="2200" dirty="0"/>
              <a:t>=14) in Virology, genetics, public health, bioethics</a:t>
            </a:r>
          </a:p>
          <a:p>
            <a:pPr lvl="1" indent="0">
              <a:buNone/>
            </a:pPr>
            <a:endParaRPr lang="en-GB" sz="2000" dirty="0"/>
          </a:p>
          <a:p>
            <a:pPr marL="792163" lvl="1" indent="-342900"/>
            <a:r>
              <a:rPr lang="en-GB" sz="2000" dirty="0"/>
              <a:t>An interview guide, purposive sampling, Skype</a:t>
            </a:r>
          </a:p>
          <a:p>
            <a:pPr lvl="1" indent="0">
              <a:buNone/>
            </a:pPr>
            <a:r>
              <a:rPr lang="en-GB" sz="2000" dirty="0"/>
              <a:t> </a:t>
            </a:r>
          </a:p>
          <a:p>
            <a:pPr marL="342900" indent="-342900">
              <a:buFont typeface="Arial" panose="020B0604020202020204" pitchFamily="34" charset="0"/>
              <a:buChar char="•"/>
            </a:pPr>
            <a:r>
              <a:rPr lang="en-GB" sz="2200" dirty="0"/>
              <a:t>Interviews with community members (</a:t>
            </a:r>
            <a:r>
              <a:rPr lang="en-GB" sz="2200" i="1" dirty="0"/>
              <a:t>n</a:t>
            </a:r>
            <a:r>
              <a:rPr lang="en-GB" sz="2200" dirty="0"/>
              <a:t>=20) in South Africa</a:t>
            </a:r>
          </a:p>
          <a:p>
            <a:pPr marL="792163" lvl="1" indent="-342900"/>
            <a:endParaRPr lang="en-GB" sz="2000" dirty="0"/>
          </a:p>
          <a:p>
            <a:pPr marL="792163" lvl="1" indent="-342900"/>
            <a:r>
              <a:rPr lang="en-GB" sz="2000" dirty="0"/>
              <a:t>An interview guide, purposive sampling, telephone interviews</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t>Design and methods</a:t>
            </a:r>
          </a:p>
        </p:txBody>
      </p:sp>
    </p:spTree>
    <p:extLst>
      <p:ext uri="{BB962C8B-B14F-4D97-AF65-F5344CB8AC3E}">
        <p14:creationId xmlns:p14="http://schemas.microsoft.com/office/powerpoint/2010/main" val="390103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There was general support for HIV phylogenetic analysis and molecular surveillance.</a:t>
            </a:r>
          </a:p>
          <a:p>
            <a:endParaRPr lang="en-GB" dirty="0"/>
          </a:p>
          <a:p>
            <a:pPr marL="342900" indent="-342900">
              <a:buFont typeface="Arial" panose="020B0604020202020204" pitchFamily="34" charset="0"/>
              <a:buChar char="•"/>
            </a:pPr>
            <a:r>
              <a:rPr lang="en-GB" dirty="0"/>
              <a:t>Essential tools for providing evidence-based HIV prevention strategies</a:t>
            </a:r>
          </a:p>
          <a:p>
            <a:endParaRPr lang="en-GB" dirty="0"/>
          </a:p>
          <a:p>
            <a:pPr marL="342900" indent="-342900">
              <a:buFont typeface="Arial" panose="020B0604020202020204" pitchFamily="34" charset="0"/>
              <a:buChar char="•"/>
            </a:pPr>
            <a:r>
              <a:rPr lang="en-GB" dirty="0"/>
              <a:t>Several ethical concerns were raised.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However, both groups could not categorically state whether HPR and the use of HIV genetic data for surveillance studies offered a favourable risk-benefit ratio</a:t>
            </a:r>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noProof="0" dirty="0"/>
              <a:t>Results</a:t>
            </a:r>
          </a:p>
        </p:txBody>
      </p:sp>
    </p:spTree>
    <p:extLst>
      <p:ext uri="{BB962C8B-B14F-4D97-AF65-F5344CB8AC3E}">
        <p14:creationId xmlns:p14="http://schemas.microsoft.com/office/powerpoint/2010/main" val="54930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ZA" dirty="0"/>
              <a:t>Fear that even without revealing personally identifiable information, results from HPR could harm individuals and identifiable sub-populations</a:t>
            </a:r>
          </a:p>
          <a:p>
            <a:pPr marL="342900" indent="-342900">
              <a:buFont typeface="Arial" panose="020B0604020202020204" pitchFamily="34" charset="0"/>
              <a:buChar char="•"/>
            </a:pPr>
            <a:endParaRPr lang="en-GB" dirty="0"/>
          </a:p>
          <a:p>
            <a:pPr marL="792163" lvl="1" indent="-342900"/>
            <a:r>
              <a:rPr lang="en-GB" sz="2000" dirty="0"/>
              <a:t>Results might further aggravate the existing stigma associated with HIV.</a:t>
            </a:r>
          </a:p>
          <a:p>
            <a:pPr lvl="1" indent="0">
              <a:buNone/>
            </a:pPr>
            <a:endParaRPr lang="en-GB" sz="2000" dirty="0"/>
          </a:p>
          <a:p>
            <a:pPr marL="792163" lvl="1" indent="-342900"/>
            <a:r>
              <a:rPr lang="en-ZA" sz="2000" dirty="0"/>
              <a:t>Legal consequences where HIV non-disclosure, exposure, &amp; transmission are criminalised</a:t>
            </a:r>
            <a:r>
              <a:rPr lang="en-ZW" sz="2000" dirty="0"/>
              <a:t> </a:t>
            </a:r>
          </a:p>
          <a:p>
            <a:pPr marL="792163" lvl="1" indent="-342900"/>
            <a:endParaRPr lang="en-ZW" sz="2000" dirty="0"/>
          </a:p>
          <a:p>
            <a:pPr marL="342900" indent="-342900">
              <a:buFont typeface="Arial" panose="020B0604020202020204" pitchFamily="34" charset="0"/>
              <a:buChar char="•"/>
            </a:pPr>
            <a:r>
              <a:rPr lang="en-ZW" dirty="0"/>
              <a:t>Concerns raised in both groups</a:t>
            </a: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Risk of harm</a:t>
            </a:r>
            <a:endParaRPr lang="en-GB" noProof="0" dirty="0"/>
          </a:p>
        </p:txBody>
      </p:sp>
    </p:spTree>
    <p:extLst>
      <p:ext uri="{BB962C8B-B14F-4D97-AF65-F5344CB8AC3E}">
        <p14:creationId xmlns:p14="http://schemas.microsoft.com/office/powerpoint/2010/main" val="339536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GB" dirty="0"/>
              <a:t>HIV phylogenetic studies involve scientific concepts that may be difficult to explain and understand (Scientists)</a:t>
            </a:r>
          </a:p>
          <a:p>
            <a:endParaRPr lang="en-GB" dirty="0"/>
          </a:p>
          <a:p>
            <a:pPr marL="792163" lvl="1" indent="-342900"/>
            <a:r>
              <a:rPr lang="en-GB" sz="2000" dirty="0"/>
              <a:t>Inferences and probabilities, unsampled individuals, genetics</a:t>
            </a:r>
          </a:p>
          <a:p>
            <a:endParaRPr lang="en-GB" dirty="0"/>
          </a:p>
          <a:p>
            <a:pPr marL="342900" indent="-342900">
              <a:buFont typeface="Arial" panose="020B0604020202020204" pitchFamily="34" charset="0"/>
              <a:buChar char="•"/>
            </a:pPr>
            <a:r>
              <a:rPr lang="en-GB" dirty="0"/>
              <a:t>Most scientific terms are not available in local parlance or vernacular (Scientists)</a:t>
            </a:r>
          </a:p>
          <a:p>
            <a:endParaRPr lang="en-GB" dirty="0"/>
          </a:p>
          <a:p>
            <a:pPr marL="342900" indent="-342900">
              <a:buFont typeface="Arial" panose="020B0604020202020204" pitchFamily="34" charset="0"/>
              <a:buChar char="•"/>
            </a:pPr>
            <a:r>
              <a:rPr lang="en-GB" dirty="0"/>
              <a:t>Phylogenetic studies may be poorly understood and results misinterpreted.</a:t>
            </a:r>
          </a:p>
          <a:p>
            <a:pPr marL="342900" indent="-342900"/>
            <a:endParaRPr lang="en-GB"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Informed consent</a:t>
            </a:r>
            <a:endParaRPr lang="en-GB" noProof="0" dirty="0"/>
          </a:p>
        </p:txBody>
      </p:sp>
    </p:spTree>
    <p:extLst>
      <p:ext uri="{BB962C8B-B14F-4D97-AF65-F5344CB8AC3E}">
        <p14:creationId xmlns:p14="http://schemas.microsoft.com/office/powerpoint/2010/main" val="395950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endParaRPr lang="en-ZA" i="1" dirty="0"/>
          </a:p>
          <a:p>
            <a:r>
              <a:rPr lang="en-ZA" sz="2400" i="1" dirty="0"/>
              <a:t>I think we are all working in good faith, and we developed consent so that it works in the best interests of the research participant. But I think the idea of truly getting consent from someone and the moment they give consent; they truly understand the risks I think that’s a fallacy </a:t>
            </a:r>
            <a:r>
              <a:rPr lang="en-ZA" sz="2400" b="1" i="1" dirty="0"/>
              <a:t>(Geneticist)</a:t>
            </a:r>
          </a:p>
          <a:p>
            <a:endParaRPr lang="en-ZA" sz="2800"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What they said</a:t>
            </a:r>
            <a:endParaRPr lang="en-GB" noProof="0" dirty="0"/>
          </a:p>
        </p:txBody>
      </p:sp>
      <p:sp>
        <p:nvSpPr>
          <p:cNvPr id="5" name="TextBox 4">
            <a:extLst>
              <a:ext uri="{FF2B5EF4-FFF2-40B4-BE49-F238E27FC236}">
                <a16:creationId xmlns:a16="http://schemas.microsoft.com/office/drawing/2014/main" id="{6302ADDF-3BC6-A73B-94E0-EF063107DAB0}"/>
              </a:ext>
            </a:extLst>
          </p:cNvPr>
          <p:cNvSpPr txBox="1"/>
          <p:nvPr/>
        </p:nvSpPr>
        <p:spPr>
          <a:xfrm>
            <a:off x="2115671" y="2026024"/>
            <a:ext cx="184731" cy="369332"/>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90596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endParaRPr lang="en-ZA" i="1" dirty="0"/>
          </a:p>
          <a:p>
            <a:r>
              <a:rPr lang="en-ZA" sz="2400" i="1" dirty="0"/>
              <a:t>“I think it’s an impossible task to explain properly. ...I wouldn’t know how to [explain it in simple terms] to prospective participants. … and even if there is enough time, the participants will never grasp what exactly it means, what can be done and what cannot be done.” </a:t>
            </a:r>
            <a:r>
              <a:rPr lang="en-ZA" sz="2400" b="1" i="1" dirty="0"/>
              <a:t>(Virologist)</a:t>
            </a:r>
          </a:p>
          <a:p>
            <a:endParaRPr lang="en-ZA" i="1" dirty="0"/>
          </a:p>
          <a:p>
            <a:endParaRPr lang="en-ZA" i="1" dirty="0"/>
          </a:p>
          <a:p>
            <a:pPr marL="342900" indent="-342900">
              <a:buFont typeface="Arial" panose="020B0604020202020204" pitchFamily="34" charset="0"/>
              <a:buChar char="•"/>
            </a:pPr>
            <a:endParaRPr lang="en-GB"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What they said</a:t>
            </a:r>
            <a:endParaRPr lang="en-GB" noProof="0" dirty="0"/>
          </a:p>
        </p:txBody>
      </p:sp>
    </p:spTree>
    <p:extLst>
      <p:ext uri="{BB962C8B-B14F-4D97-AF65-F5344CB8AC3E}">
        <p14:creationId xmlns:p14="http://schemas.microsoft.com/office/powerpoint/2010/main" val="3960042654"/>
      </p:ext>
    </p:extLst>
  </p:cSld>
  <p:clrMapOvr>
    <a:masterClrMapping/>
  </p:clrMapOvr>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E06B7-DDBB-4F17-98CB-021724843583}">
  <ds:schemaRefs>
    <ds:schemaRef ds:uri="http://purl.org/dc/dcmitype/"/>
    <ds:schemaRef ds:uri="http://purl.org/dc/terms/"/>
    <ds:schemaRef ds:uri="8f9d799d-7b27-4542-a589-fc3f0c3bda80"/>
    <ds:schemaRef ds:uri="http://schemas.microsoft.com/office/2006/documentManagement/types"/>
    <ds:schemaRef ds:uri="http://www.w3.org/XML/1998/namespace"/>
    <ds:schemaRef ds:uri="http://purl.org/dc/elements/1.1/"/>
    <ds:schemaRef ds:uri="250929fa-9806-4449-af20-7947085fa17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3.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d799d-7b27-4542-a589-fc3f0c3bda80"/>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AIDS2022</Template>
  <TotalTime>3165</TotalTime>
  <Words>1254</Words>
  <Application>Microsoft Macintosh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Verdana</vt:lpstr>
      <vt:lpstr>Courier New</vt:lpstr>
      <vt:lpstr>Calibri</vt:lpstr>
      <vt:lpstr>Arial</vt:lpstr>
      <vt:lpstr>AIDS2022</vt:lpstr>
      <vt:lpstr>Conflict of interest disclosure</vt:lpstr>
      <vt:lpstr>Ethical implications of new surveillance technologies for HIV interventions </vt:lpstr>
      <vt:lpstr>Aim</vt:lpstr>
      <vt:lpstr>Design and methods</vt:lpstr>
      <vt:lpstr>Results</vt:lpstr>
      <vt:lpstr>Risk of harm</vt:lpstr>
      <vt:lpstr>Informed consent</vt:lpstr>
      <vt:lpstr>What they said</vt:lpstr>
      <vt:lpstr>What they said</vt:lpstr>
      <vt:lpstr>Privacy, confidentiality &amp; data security</vt:lpstr>
      <vt:lpstr>Mistrust </vt:lpstr>
      <vt:lpstr>What they said</vt:lpstr>
      <vt:lpstr>Summary and conclusions</vt:lpstr>
      <vt:lpstr>Summary and conclusions</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Farirai Mutenherwa (210556043)</dc:creator>
  <cp:lastModifiedBy>Farirai Mutenherwa (210556043)</cp:lastModifiedBy>
  <cp:revision>15</cp:revision>
  <dcterms:created xsi:type="dcterms:W3CDTF">2022-07-10T14:34:39Z</dcterms:created>
  <dcterms:modified xsi:type="dcterms:W3CDTF">2022-07-15T14:13:52Z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ies>
</file>